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3"/>
  </p:notesMasterIdLst>
  <p:sldIdLst>
    <p:sldId id="896" r:id="rId5"/>
    <p:sldId id="898" r:id="rId6"/>
    <p:sldId id="897" r:id="rId7"/>
    <p:sldId id="986" r:id="rId8"/>
    <p:sldId id="1007" r:id="rId9"/>
    <p:sldId id="1003" r:id="rId10"/>
    <p:sldId id="981" r:id="rId11"/>
    <p:sldId id="994" r:id="rId12"/>
    <p:sldId id="900" r:id="rId13"/>
    <p:sldId id="998" r:id="rId14"/>
    <p:sldId id="999" r:id="rId15"/>
    <p:sldId id="1017" r:id="rId16"/>
    <p:sldId id="990" r:id="rId17"/>
    <p:sldId id="1012" r:id="rId18"/>
    <p:sldId id="991" r:id="rId19"/>
    <p:sldId id="1013" r:id="rId20"/>
    <p:sldId id="1014" r:id="rId21"/>
    <p:sldId id="1015" r:id="rId22"/>
    <p:sldId id="1016" r:id="rId23"/>
    <p:sldId id="969" r:id="rId24"/>
    <p:sldId id="970" r:id="rId25"/>
    <p:sldId id="902" r:id="rId26"/>
    <p:sldId id="992" r:id="rId27"/>
    <p:sldId id="1006" r:id="rId28"/>
    <p:sldId id="983" r:id="rId29"/>
    <p:sldId id="915" r:id="rId30"/>
    <p:sldId id="916" r:id="rId31"/>
    <p:sldId id="1010" r:id="rId32"/>
    <p:sldId id="1011" r:id="rId33"/>
    <p:sldId id="911" r:id="rId34"/>
    <p:sldId id="1008" r:id="rId35"/>
    <p:sldId id="1009" r:id="rId36"/>
    <p:sldId id="976" r:id="rId37"/>
    <p:sldId id="971" r:id="rId38"/>
    <p:sldId id="967" r:id="rId39"/>
    <p:sldId id="972" r:id="rId40"/>
    <p:sldId id="905" r:id="rId41"/>
    <p:sldId id="906" r:id="rId42"/>
    <p:sldId id="907" r:id="rId43"/>
    <p:sldId id="908" r:id="rId44"/>
    <p:sldId id="909" r:id="rId45"/>
    <p:sldId id="910" r:id="rId46"/>
    <p:sldId id="963" r:id="rId47"/>
    <p:sldId id="964" r:id="rId48"/>
    <p:sldId id="965" r:id="rId49"/>
    <p:sldId id="966" r:id="rId50"/>
    <p:sldId id="973" r:id="rId51"/>
    <p:sldId id="974" r:id="rId5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79" userDrawn="1">
          <p15:clr>
            <a:srgbClr val="A4A3A4"/>
          </p15:clr>
        </p15:guide>
        <p15:guide id="2" pos="29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Yury German" initials="YG" lastIdx="5" clrIdx="5">
    <p:extLst>
      <p:ext uri="{19B8F6BF-5375-455C-9EA6-DF929625EA0E}">
        <p15:presenceInfo xmlns:p15="http://schemas.microsoft.com/office/powerpoint/2012/main" userId="Yury German" providerId="None"/>
      </p:ext>
    </p:extLst>
  </p:cmAuthor>
  <p:cmAuthor id="8" name="Mike Tsui" initials="MT" lastIdx="2" clrIdx="6">
    <p:extLst>
      <p:ext uri="{19B8F6BF-5375-455C-9EA6-DF929625EA0E}">
        <p15:presenceInfo xmlns:p15="http://schemas.microsoft.com/office/powerpoint/2012/main" userId="Mike Tsui" providerId="None"/>
      </p:ext>
    </p:extLst>
  </p:cmAuthor>
  <p:cmAuthor id="2" name="Maxim Chernuschenko" initials="MC" lastIdx="7" clrIdx="0">
    <p:extLst/>
  </p:cmAuthor>
  <p:cmAuthor id="3" name="Sergey Alexandrov" initials="SA" lastIdx="1" clrIdx="1">
    <p:extLst/>
  </p:cmAuthor>
  <p:cmAuthor id="4" name="User" initials="U" lastIdx="31" clrIdx="2"/>
  <p:cmAuthor id="5" name="Artem Andreev" initials="AA" lastIdx="10" clrIdx="3">
    <p:extLst>
      <p:ext uri="{19B8F6BF-5375-455C-9EA6-DF929625EA0E}">
        <p15:presenceInfo xmlns:p15="http://schemas.microsoft.com/office/powerpoint/2012/main" userId="Artem Andreev" providerId="None"/>
      </p:ext>
    </p:extLst>
  </p:cmAuthor>
  <p:cmAuthor id="6" name="Trifonov Alexey" initials="TA" lastIdx="7" clrIdx="4">
    <p:extLst>
      <p:ext uri="{19B8F6BF-5375-455C-9EA6-DF929625EA0E}">
        <p15:presenceInfo xmlns:p15="http://schemas.microsoft.com/office/powerpoint/2012/main" userId="eb7241aac44da6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E9EDF4"/>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660" y="96"/>
      </p:cViewPr>
      <p:guideLst>
        <p:guide orient="horz" pos="1979"/>
        <p:guide pos="292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Estimated Market Growth (MLs) &amp; Our Share</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Chart!$A$3</c:f>
              <c:strCache>
                <c:ptCount val="1"/>
                <c:pt idx="0">
                  <c:v>Outstanding Balance of ML's Loans, mln USD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accent1">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Chart!$B$2:$F$2</c:f>
              <c:numCache>
                <c:formatCode>General</c:formatCode>
                <c:ptCount val="5"/>
                <c:pt idx="0">
                  <c:v>2016</c:v>
                </c:pt>
                <c:pt idx="1">
                  <c:v>2017</c:v>
                </c:pt>
                <c:pt idx="2">
                  <c:v>2018</c:v>
                </c:pt>
                <c:pt idx="3">
                  <c:v>2019</c:v>
                </c:pt>
                <c:pt idx="4">
                  <c:v>2020</c:v>
                </c:pt>
              </c:numCache>
            </c:numRef>
          </c:cat>
          <c:val>
            <c:numRef>
              <c:f>Chart!$B$3:$F$3</c:f>
              <c:numCache>
                <c:formatCode>#,##0</c:formatCode>
                <c:ptCount val="5"/>
                <c:pt idx="0">
                  <c:v>5930.0778631464964</c:v>
                </c:pt>
                <c:pt idx="1">
                  <c:v>6461.7258804723351</c:v>
                </c:pt>
                <c:pt idx="2">
                  <c:v>7041.0376251301659</c:v>
                </c:pt>
                <c:pt idx="3">
                  <c:v>7672.2862831926195</c:v>
                </c:pt>
                <c:pt idx="4">
                  <c:v>8360.1281437801445</c:v>
                </c:pt>
              </c:numCache>
            </c:numRef>
          </c:val>
          <c:extLst>
            <c:ext xmlns:c16="http://schemas.microsoft.com/office/drawing/2014/chart" uri="{C3380CC4-5D6E-409C-BE32-E72D297353CC}">
              <c16:uniqueId val="{00000000-E011-49F3-AA4B-90830640C2E3}"/>
            </c:ext>
          </c:extLst>
        </c:ser>
        <c:dLbls>
          <c:showLegendKey val="0"/>
          <c:showVal val="0"/>
          <c:showCatName val="0"/>
          <c:showSerName val="0"/>
          <c:showPercent val="0"/>
          <c:showBubbleSize val="0"/>
        </c:dLbls>
        <c:gapWidth val="219"/>
        <c:axId val="634880512"/>
        <c:axId val="634876248"/>
      </c:barChart>
      <c:lineChart>
        <c:grouping val="standard"/>
        <c:varyColors val="0"/>
        <c:ser>
          <c:idx val="1"/>
          <c:order val="1"/>
          <c:tx>
            <c:strRef>
              <c:f>Chart!$A$4</c:f>
              <c:strCache>
                <c:ptCount val="1"/>
                <c:pt idx="0">
                  <c:v>Our market share</c:v>
                </c:pt>
              </c:strCache>
            </c:strRef>
          </c:tx>
          <c:spPr>
            <a:ln w="28575" cap="rnd">
              <a:solidFill>
                <a:srgbClr val="92D050"/>
              </a:solidFill>
              <a:round/>
            </a:ln>
            <a:effectLst/>
          </c:spPr>
          <c:marker>
            <c:symbol val="none"/>
          </c:marker>
          <c:dLbls>
            <c:dLbl>
              <c:idx val="0"/>
              <c:layout>
                <c:manualLayout>
                  <c:x val="4.0690535074634167E-2"/>
                  <c:y val="-3.161030877712907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6FA-4C71-8C4D-D247CA6AE0F1}"/>
                </c:ext>
              </c:extLst>
            </c:dLbl>
            <c:dLbl>
              <c:idx val="1"/>
              <c:layout>
                <c:manualLayout>
                  <c:x val="2.7840892419486535E-2"/>
                  <c:y val="-7.024513061584366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6FA-4C71-8C4D-D247CA6AE0F1}"/>
                </c:ext>
              </c:extLst>
            </c:dLbl>
            <c:dLbl>
              <c:idx val="2"/>
              <c:layout>
                <c:manualLayout>
                  <c:x val="1.7132856873530174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6FA-4C71-8C4D-D247CA6AE0F1}"/>
                </c:ext>
              </c:extLst>
            </c:dLbl>
            <c:dLbl>
              <c:idx val="3"/>
              <c:layout>
                <c:manualLayout>
                  <c:x val="1.9274463982721368E-2"/>
                  <c:y val="3.512256530792119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6FA-4C71-8C4D-D247CA6AE0F1}"/>
                </c:ext>
              </c:extLst>
            </c:dLbl>
            <c:dLbl>
              <c:idx val="4"/>
              <c:layout>
                <c:manualLayout>
                  <c:x val="1.9274463982721288E-2"/>
                  <c:y val="-6.439062588518396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6FA-4C71-8C4D-D247CA6AE0F1}"/>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rgbClr val="00B05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Chart!$B$2:$F$2</c:f>
              <c:numCache>
                <c:formatCode>General</c:formatCode>
                <c:ptCount val="5"/>
                <c:pt idx="0">
                  <c:v>2016</c:v>
                </c:pt>
                <c:pt idx="1">
                  <c:v>2017</c:v>
                </c:pt>
                <c:pt idx="2">
                  <c:v>2018</c:v>
                </c:pt>
                <c:pt idx="3">
                  <c:v>2019</c:v>
                </c:pt>
                <c:pt idx="4">
                  <c:v>2020</c:v>
                </c:pt>
              </c:numCache>
            </c:numRef>
          </c:cat>
          <c:val>
            <c:numRef>
              <c:f>Chart!$B$4:$F$4</c:f>
              <c:numCache>
                <c:formatCode>0.00%</c:formatCode>
                <c:ptCount val="5"/>
                <c:pt idx="0">
                  <c:v>6.4058249731743105E-4</c:v>
                </c:pt>
                <c:pt idx="1">
                  <c:v>4.8928052473520833E-3</c:v>
                </c:pt>
                <c:pt idx="2">
                  <c:v>9.289653354026645E-3</c:v>
                </c:pt>
                <c:pt idx="3">
                  <c:v>1.3084156921982504E-2</c:v>
                </c:pt>
                <c:pt idx="4">
                  <c:v>1.6484456364249504E-2</c:v>
                </c:pt>
              </c:numCache>
            </c:numRef>
          </c:val>
          <c:smooth val="0"/>
          <c:extLst>
            <c:ext xmlns:c16="http://schemas.microsoft.com/office/drawing/2014/chart" uri="{C3380CC4-5D6E-409C-BE32-E72D297353CC}">
              <c16:uniqueId val="{00000001-E011-49F3-AA4B-90830640C2E3}"/>
            </c:ext>
          </c:extLst>
        </c:ser>
        <c:dLbls>
          <c:showLegendKey val="0"/>
          <c:showVal val="0"/>
          <c:showCatName val="0"/>
          <c:showSerName val="0"/>
          <c:showPercent val="0"/>
          <c:showBubbleSize val="0"/>
        </c:dLbls>
        <c:marker val="1"/>
        <c:smooth val="0"/>
        <c:axId val="573512712"/>
        <c:axId val="830475552"/>
      </c:lineChart>
      <c:catAx>
        <c:axId val="634880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34876248"/>
        <c:crosses val="autoZero"/>
        <c:auto val="1"/>
        <c:lblAlgn val="ctr"/>
        <c:lblOffset val="100"/>
        <c:noMultiLvlLbl val="0"/>
      </c:catAx>
      <c:valAx>
        <c:axId val="6348762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4880512"/>
        <c:crosses val="autoZero"/>
        <c:crossBetween val="between"/>
      </c:valAx>
      <c:valAx>
        <c:axId val="830475552"/>
        <c:scaling>
          <c:orientation val="minMax"/>
          <c:max val="2.0000000000000004E-2"/>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3512712"/>
        <c:crosses val="max"/>
        <c:crossBetween val="between"/>
      </c:valAx>
      <c:catAx>
        <c:axId val="573512712"/>
        <c:scaling>
          <c:orientation val="minMax"/>
        </c:scaling>
        <c:delete val="1"/>
        <c:axPos val="b"/>
        <c:numFmt formatCode="General" sourceLinked="1"/>
        <c:majorTickMark val="out"/>
        <c:minorTickMark val="none"/>
        <c:tickLblPos val="nextTo"/>
        <c:crossAx val="830475552"/>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0DE8F7-9F5A-4DB3-94F5-FC6EB2C8021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D48A4BD-36E5-424D-8A76-46DEF5EF3514}">
      <dgm:prSet phldrT="[Text]"/>
      <dgm:spPr>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solidFill>
                <a:schemeClr val="tx1"/>
              </a:solidFill>
            </a:rPr>
            <a:t>Mike Tsui </a:t>
          </a:r>
        </a:p>
        <a:p>
          <a:r>
            <a:rPr lang="en-US" dirty="0">
              <a:solidFill>
                <a:schemeClr val="tx1"/>
              </a:solidFill>
            </a:rPr>
            <a:t>Managing Director</a:t>
          </a:r>
        </a:p>
        <a:p>
          <a:r>
            <a:rPr lang="en-US" dirty="0">
              <a:solidFill>
                <a:schemeClr val="tx1"/>
              </a:solidFill>
            </a:rPr>
            <a:t>1 + 47</a:t>
          </a:r>
        </a:p>
      </dgm:t>
    </dgm:pt>
    <dgm:pt modelId="{FE50A532-662E-4561-A02D-A6EADAF14BFB}" type="parTrans" cxnId="{D817FB08-4A68-449C-8AAA-F9BF2D426BEA}">
      <dgm:prSet/>
      <dgm:spPr/>
      <dgm:t>
        <a:bodyPr/>
        <a:lstStyle/>
        <a:p>
          <a:endParaRPr lang="en-US"/>
        </a:p>
      </dgm:t>
    </dgm:pt>
    <dgm:pt modelId="{0ED6622B-0BDB-4EE1-8263-68D9FD6C9FD3}" type="sibTrans" cxnId="{D817FB08-4A68-449C-8AAA-F9BF2D426BEA}">
      <dgm:prSet/>
      <dgm:spPr/>
      <dgm:t>
        <a:bodyPr/>
        <a:lstStyle/>
        <a:p>
          <a:endParaRPr lang="en-US"/>
        </a:p>
      </dgm:t>
    </dgm:pt>
    <dgm:pt modelId="{D7D8BB9C-56A2-40BD-B88A-0D1D1C6D3047}">
      <dgm:prSet phldrT="[Text]"/>
      <dgm:spPr>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solidFill>
                <a:schemeClr val="tx1"/>
              </a:solidFill>
            </a:rPr>
            <a:t>IT Manager*</a:t>
          </a:r>
        </a:p>
        <a:p>
          <a:r>
            <a:rPr lang="en-US" dirty="0">
              <a:solidFill>
                <a:schemeClr val="tx1"/>
              </a:solidFill>
            </a:rPr>
            <a:t>1</a:t>
          </a:r>
        </a:p>
      </dgm:t>
    </dgm:pt>
    <dgm:pt modelId="{8E801F51-9333-44D2-AC25-1582D31E4738}" type="parTrans" cxnId="{B7C47C9A-0EA7-4165-9B8C-E879D8170940}">
      <dgm:prSet/>
      <dgm:spPr/>
      <dgm:t>
        <a:bodyPr/>
        <a:lstStyle/>
        <a:p>
          <a:endParaRPr lang="en-US"/>
        </a:p>
      </dgm:t>
    </dgm:pt>
    <dgm:pt modelId="{339866D3-A69D-4B1F-9CAF-8074068A6C1A}" type="sibTrans" cxnId="{B7C47C9A-0EA7-4165-9B8C-E879D8170940}">
      <dgm:prSet/>
      <dgm:spPr/>
      <dgm:t>
        <a:bodyPr/>
        <a:lstStyle/>
        <a:p>
          <a:endParaRPr lang="en-US"/>
        </a:p>
      </dgm:t>
    </dgm:pt>
    <dgm:pt modelId="{890578C7-7FFD-4601-A68D-F91D2C460FE2}">
      <dgm:prSet phldrT="[Text]"/>
      <dgm:spPr>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solidFill>
                <a:schemeClr val="tx1"/>
              </a:solidFill>
            </a:rPr>
            <a:t>Digital Marketing Manager*</a:t>
          </a:r>
        </a:p>
        <a:p>
          <a:r>
            <a:rPr lang="en-US" dirty="0">
              <a:solidFill>
                <a:schemeClr val="tx1"/>
              </a:solidFill>
            </a:rPr>
            <a:t>1</a:t>
          </a:r>
        </a:p>
      </dgm:t>
    </dgm:pt>
    <dgm:pt modelId="{059537EB-395D-4E7C-BFE3-FA1B31CF8484}" type="parTrans" cxnId="{F27D313A-66FA-42A1-8A50-F6FD4D61E956}">
      <dgm:prSet/>
      <dgm:spPr/>
      <dgm:t>
        <a:bodyPr/>
        <a:lstStyle/>
        <a:p>
          <a:endParaRPr lang="en-US"/>
        </a:p>
      </dgm:t>
    </dgm:pt>
    <dgm:pt modelId="{10356A89-39C8-4271-9D4F-E04048333BEB}" type="sibTrans" cxnId="{F27D313A-66FA-42A1-8A50-F6FD4D61E956}">
      <dgm:prSet/>
      <dgm:spPr/>
      <dgm:t>
        <a:bodyPr/>
        <a:lstStyle/>
        <a:p>
          <a:endParaRPr lang="en-US"/>
        </a:p>
      </dgm:t>
    </dgm:pt>
    <dgm:pt modelId="{6349D24B-B84D-4DFB-A771-F438C59BE1CB}">
      <dgm:prSet phldrT="[Text]"/>
      <dgm:spPr>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solidFill>
                <a:schemeClr val="tx1"/>
              </a:solidFill>
            </a:rPr>
            <a:t>Head of Operation</a:t>
          </a:r>
        </a:p>
        <a:p>
          <a:r>
            <a:rPr lang="en-US" dirty="0">
              <a:solidFill>
                <a:schemeClr val="tx1"/>
              </a:solidFill>
            </a:rPr>
            <a:t>1 + 39</a:t>
          </a:r>
        </a:p>
      </dgm:t>
    </dgm:pt>
    <dgm:pt modelId="{4D9B5EC3-68D5-4E49-BE10-B7BA962A8C5F}" type="parTrans" cxnId="{D3274ED0-0A8F-4C4C-AE48-A17B8D4827A2}">
      <dgm:prSet/>
      <dgm:spPr/>
      <dgm:t>
        <a:bodyPr/>
        <a:lstStyle/>
        <a:p>
          <a:endParaRPr lang="en-US"/>
        </a:p>
      </dgm:t>
    </dgm:pt>
    <dgm:pt modelId="{B3E16A09-5B41-496F-966E-30CD36C5DE2A}" type="sibTrans" cxnId="{D3274ED0-0A8F-4C4C-AE48-A17B8D4827A2}">
      <dgm:prSet/>
      <dgm:spPr/>
      <dgm:t>
        <a:bodyPr/>
        <a:lstStyle/>
        <a:p>
          <a:endParaRPr lang="en-US"/>
        </a:p>
      </dgm:t>
    </dgm:pt>
    <dgm:pt modelId="{7B417187-F7AF-41B8-BDA9-DBD9D76E8348}">
      <dgm:prSet/>
      <dgm:spPr>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solidFill>
                <a:schemeClr val="tx1"/>
              </a:solidFill>
            </a:rPr>
            <a:t>Artem Andreev</a:t>
          </a:r>
        </a:p>
        <a:p>
          <a:r>
            <a:rPr lang="en-US" dirty="0">
              <a:solidFill>
                <a:schemeClr val="tx1"/>
              </a:solidFill>
            </a:rPr>
            <a:t>Country Manager</a:t>
          </a:r>
        </a:p>
        <a:p>
          <a:r>
            <a:rPr lang="en-US" dirty="0">
              <a:solidFill>
                <a:schemeClr val="tx1"/>
              </a:solidFill>
            </a:rPr>
            <a:t>1 + 48</a:t>
          </a:r>
        </a:p>
      </dgm:t>
    </dgm:pt>
    <dgm:pt modelId="{65873C16-81A4-468B-9D0E-C161D157DB7B}" type="parTrans" cxnId="{5FEEF72C-E058-44F8-9C6E-1A3DB5F9B7FA}">
      <dgm:prSet/>
      <dgm:spPr/>
      <dgm:t>
        <a:bodyPr/>
        <a:lstStyle/>
        <a:p>
          <a:endParaRPr lang="en-US"/>
        </a:p>
      </dgm:t>
    </dgm:pt>
    <dgm:pt modelId="{9643A2D3-CAFB-47DD-9D6E-49B5CA02AA54}" type="sibTrans" cxnId="{5FEEF72C-E058-44F8-9C6E-1A3DB5F9B7FA}">
      <dgm:prSet/>
      <dgm:spPr/>
      <dgm:t>
        <a:bodyPr/>
        <a:lstStyle/>
        <a:p>
          <a:endParaRPr lang="en-US"/>
        </a:p>
      </dgm:t>
    </dgm:pt>
    <dgm:pt modelId="{901F38A4-4FD9-4F0C-9053-31EE1DE50C98}">
      <dgm:prSet/>
      <dgm:spPr>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solidFill>
                <a:schemeClr val="tx1"/>
              </a:solidFill>
            </a:rPr>
            <a:t>HR Manager</a:t>
          </a:r>
        </a:p>
        <a:p>
          <a:r>
            <a:rPr lang="en-US" dirty="0">
              <a:solidFill>
                <a:schemeClr val="tx1"/>
              </a:solidFill>
            </a:rPr>
            <a:t>1 </a:t>
          </a:r>
        </a:p>
      </dgm:t>
    </dgm:pt>
    <dgm:pt modelId="{96D58C0F-FA76-4356-9EB4-715A2E587046}" type="parTrans" cxnId="{3B377539-0AAB-4340-866C-564366A1981B}">
      <dgm:prSet/>
      <dgm:spPr/>
      <dgm:t>
        <a:bodyPr/>
        <a:lstStyle/>
        <a:p>
          <a:endParaRPr lang="en-US"/>
        </a:p>
      </dgm:t>
    </dgm:pt>
    <dgm:pt modelId="{C3EB0310-0B66-4249-B698-562AD7509A75}" type="sibTrans" cxnId="{3B377539-0AAB-4340-866C-564366A1981B}">
      <dgm:prSet/>
      <dgm:spPr/>
      <dgm:t>
        <a:bodyPr/>
        <a:lstStyle/>
        <a:p>
          <a:endParaRPr lang="en-US"/>
        </a:p>
      </dgm:t>
    </dgm:pt>
    <dgm:pt modelId="{B839C403-1B02-4A77-A554-86530BC409B5}">
      <dgm:prSet/>
      <dgm:spPr>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solidFill>
                <a:schemeClr val="tx1"/>
              </a:solidFill>
            </a:rPr>
            <a:t>Risk Manager</a:t>
          </a:r>
        </a:p>
        <a:p>
          <a:r>
            <a:rPr lang="en-US" dirty="0">
              <a:solidFill>
                <a:schemeClr val="tx1"/>
              </a:solidFill>
            </a:rPr>
            <a:t>1</a:t>
          </a:r>
        </a:p>
      </dgm:t>
    </dgm:pt>
    <dgm:pt modelId="{835C82C1-BEF1-43CF-BEEE-DA78212810B5}" type="parTrans" cxnId="{A553BCF2-6778-4ACC-B73F-C3CD9DCF6A71}">
      <dgm:prSet/>
      <dgm:spPr/>
      <dgm:t>
        <a:bodyPr/>
        <a:lstStyle/>
        <a:p>
          <a:endParaRPr lang="en-US"/>
        </a:p>
      </dgm:t>
    </dgm:pt>
    <dgm:pt modelId="{62B9A756-8895-46B7-96D0-D59443C28883}" type="sibTrans" cxnId="{A553BCF2-6778-4ACC-B73F-C3CD9DCF6A71}">
      <dgm:prSet/>
      <dgm:spPr/>
      <dgm:t>
        <a:bodyPr/>
        <a:lstStyle/>
        <a:p>
          <a:endParaRPr lang="en-US"/>
        </a:p>
      </dgm:t>
    </dgm:pt>
    <dgm:pt modelId="{18656078-A268-4A33-BBB6-155567C67892}">
      <dgm:prSet/>
      <dgm:spPr>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solidFill>
                <a:schemeClr val="tx1"/>
              </a:solidFill>
            </a:rPr>
            <a:t>Head of Legal</a:t>
          </a:r>
        </a:p>
        <a:p>
          <a:r>
            <a:rPr lang="en-US" dirty="0">
              <a:solidFill>
                <a:schemeClr val="tx1"/>
              </a:solidFill>
            </a:rPr>
            <a:t>1</a:t>
          </a:r>
        </a:p>
      </dgm:t>
    </dgm:pt>
    <dgm:pt modelId="{1888C429-46F9-4E65-A922-B10F967C9869}" type="parTrans" cxnId="{05D5D15F-DD62-4F61-9902-66930A2359A2}">
      <dgm:prSet/>
      <dgm:spPr/>
      <dgm:t>
        <a:bodyPr/>
        <a:lstStyle/>
        <a:p>
          <a:endParaRPr lang="en-US"/>
        </a:p>
      </dgm:t>
    </dgm:pt>
    <dgm:pt modelId="{848EB156-689A-4AE7-87BF-30B6F0488003}" type="sibTrans" cxnId="{05D5D15F-DD62-4F61-9902-66930A2359A2}">
      <dgm:prSet/>
      <dgm:spPr/>
      <dgm:t>
        <a:bodyPr/>
        <a:lstStyle/>
        <a:p>
          <a:endParaRPr lang="en-US"/>
        </a:p>
      </dgm:t>
    </dgm:pt>
    <dgm:pt modelId="{71BD2DF0-47C0-46A6-840A-86917187A6BE}">
      <dgm:prSet/>
      <dgm:spPr>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solidFill>
                <a:schemeClr val="tx1"/>
              </a:solidFill>
            </a:rPr>
            <a:t>Data Checker</a:t>
          </a:r>
        </a:p>
        <a:p>
          <a:r>
            <a:rPr lang="en-US" dirty="0">
              <a:solidFill>
                <a:schemeClr val="tx1"/>
              </a:solidFill>
            </a:rPr>
            <a:t>3</a:t>
          </a:r>
        </a:p>
      </dgm:t>
    </dgm:pt>
    <dgm:pt modelId="{0A65C04A-A2F3-4416-974F-D80305716382}" type="parTrans" cxnId="{E2F83414-FBBE-4E65-A444-630054942C1E}">
      <dgm:prSet/>
      <dgm:spPr/>
      <dgm:t>
        <a:bodyPr/>
        <a:lstStyle/>
        <a:p>
          <a:endParaRPr lang="en-US"/>
        </a:p>
      </dgm:t>
    </dgm:pt>
    <dgm:pt modelId="{721F3EB4-B7EE-43DA-8ECE-6EB04F94EF42}" type="sibTrans" cxnId="{E2F83414-FBBE-4E65-A444-630054942C1E}">
      <dgm:prSet/>
      <dgm:spPr/>
      <dgm:t>
        <a:bodyPr/>
        <a:lstStyle/>
        <a:p>
          <a:endParaRPr lang="en-US"/>
        </a:p>
      </dgm:t>
    </dgm:pt>
    <dgm:pt modelId="{AA7F9BD6-091B-41A8-83A1-30EB922ACAE5}">
      <dgm:prSet/>
      <dgm:spPr>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solidFill>
                <a:schemeClr val="tx1"/>
              </a:solidFill>
            </a:rPr>
            <a:t>Phone Verification Officer</a:t>
          </a:r>
        </a:p>
        <a:p>
          <a:r>
            <a:rPr lang="en-US" dirty="0">
              <a:solidFill>
                <a:schemeClr val="tx1"/>
              </a:solidFill>
            </a:rPr>
            <a:t>4</a:t>
          </a:r>
        </a:p>
      </dgm:t>
    </dgm:pt>
    <dgm:pt modelId="{8A911BDA-E65C-4B43-BEC8-0A40E2BF44A3}" type="parTrans" cxnId="{344B677C-E44D-4CF5-923D-CB27265C969F}">
      <dgm:prSet/>
      <dgm:spPr/>
      <dgm:t>
        <a:bodyPr/>
        <a:lstStyle/>
        <a:p>
          <a:endParaRPr lang="en-US"/>
        </a:p>
      </dgm:t>
    </dgm:pt>
    <dgm:pt modelId="{434D4821-22DD-4341-9C9D-6978A84B4F3A}" type="sibTrans" cxnId="{344B677C-E44D-4CF5-923D-CB27265C969F}">
      <dgm:prSet/>
      <dgm:spPr/>
      <dgm:t>
        <a:bodyPr/>
        <a:lstStyle/>
        <a:p>
          <a:endParaRPr lang="en-US"/>
        </a:p>
      </dgm:t>
    </dgm:pt>
    <dgm:pt modelId="{0FCE8E69-E298-474F-A86D-7249E76033A4}">
      <dgm:prSet/>
      <dgm:spPr>
        <a:solidFill>
          <a:schemeClr val="bg1"/>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dgm:spPr>
      <dgm:t>
        <a:bodyPr/>
        <a:lstStyle/>
        <a:p>
          <a:r>
            <a:rPr lang="en-US" dirty="0">
              <a:solidFill>
                <a:schemeClr val="tx1"/>
              </a:solidFill>
            </a:rPr>
            <a:t>Customer Service Officer</a:t>
          </a:r>
        </a:p>
        <a:p>
          <a:r>
            <a:rPr lang="en-US" dirty="0">
              <a:solidFill>
                <a:schemeClr val="tx1"/>
              </a:solidFill>
            </a:rPr>
            <a:t>6</a:t>
          </a:r>
        </a:p>
      </dgm:t>
    </dgm:pt>
    <dgm:pt modelId="{ABB048E9-862F-4BF4-8584-85F634ABEB68}" type="parTrans" cxnId="{1177F08A-BCFB-4E9B-B8AE-D1A784FEE852}">
      <dgm:prSet/>
      <dgm:spPr/>
      <dgm:t>
        <a:bodyPr/>
        <a:lstStyle/>
        <a:p>
          <a:endParaRPr lang="en-US"/>
        </a:p>
      </dgm:t>
    </dgm:pt>
    <dgm:pt modelId="{0BFA0421-C519-4A04-9A96-3521EA33D826}" type="sibTrans" cxnId="{1177F08A-BCFB-4E9B-B8AE-D1A784FEE852}">
      <dgm:prSet/>
      <dgm:spPr/>
      <dgm:t>
        <a:bodyPr/>
        <a:lstStyle/>
        <a:p>
          <a:endParaRPr lang="en-US"/>
        </a:p>
      </dgm:t>
    </dgm:pt>
    <dgm:pt modelId="{CCFFB147-CDC9-4596-9238-F0809F4CEA0D}">
      <dgm:prSet/>
      <dgm:spPr>
        <a:solidFill>
          <a:schemeClr val="bg1"/>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dgm:spPr>
      <dgm:t>
        <a:bodyPr/>
        <a:lstStyle/>
        <a:p>
          <a:r>
            <a:rPr lang="en-US" dirty="0">
              <a:solidFill>
                <a:schemeClr val="tx1"/>
              </a:solidFill>
            </a:rPr>
            <a:t>Telemarketer</a:t>
          </a:r>
        </a:p>
        <a:p>
          <a:r>
            <a:rPr lang="en-US" dirty="0">
              <a:solidFill>
                <a:schemeClr val="tx1"/>
              </a:solidFill>
            </a:rPr>
            <a:t>6</a:t>
          </a:r>
        </a:p>
      </dgm:t>
    </dgm:pt>
    <dgm:pt modelId="{9B96E531-3334-431F-8AAC-E2C7A41A44F2}" type="parTrans" cxnId="{369BEBD6-94FB-4F18-A815-11112A6E924B}">
      <dgm:prSet/>
      <dgm:spPr/>
      <dgm:t>
        <a:bodyPr/>
        <a:lstStyle/>
        <a:p>
          <a:endParaRPr lang="en-US"/>
        </a:p>
      </dgm:t>
    </dgm:pt>
    <dgm:pt modelId="{05650AC8-728F-4BBC-A04D-303EC6319537}" type="sibTrans" cxnId="{369BEBD6-94FB-4F18-A815-11112A6E924B}">
      <dgm:prSet/>
      <dgm:spPr/>
      <dgm:t>
        <a:bodyPr/>
        <a:lstStyle/>
        <a:p>
          <a:endParaRPr lang="en-US"/>
        </a:p>
      </dgm:t>
    </dgm:pt>
    <dgm:pt modelId="{3E0212F7-49AE-4B7B-A33A-959FC301E176}">
      <dgm:prSet/>
      <dgm:spPr>
        <a:solidFill>
          <a:schemeClr val="bg1"/>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dgm:spPr>
      <dgm:t>
        <a:bodyPr/>
        <a:lstStyle/>
        <a:p>
          <a:r>
            <a:rPr lang="en-US" dirty="0">
              <a:solidFill>
                <a:schemeClr val="tx1"/>
              </a:solidFill>
            </a:rPr>
            <a:t>Accountant</a:t>
          </a:r>
        </a:p>
        <a:p>
          <a:r>
            <a:rPr lang="en-US" dirty="0">
              <a:solidFill>
                <a:schemeClr val="tx1"/>
              </a:solidFill>
            </a:rPr>
            <a:t>1</a:t>
          </a:r>
        </a:p>
      </dgm:t>
    </dgm:pt>
    <dgm:pt modelId="{6ED8C56F-6C0E-4B93-B664-139B1E5AF17B}" type="parTrans" cxnId="{1B75A4F5-A30B-4CAC-9CC3-EAB57900FA03}">
      <dgm:prSet/>
      <dgm:spPr/>
      <dgm:t>
        <a:bodyPr/>
        <a:lstStyle/>
        <a:p>
          <a:endParaRPr lang="en-US"/>
        </a:p>
      </dgm:t>
    </dgm:pt>
    <dgm:pt modelId="{3A98EDA4-9569-4662-BE95-1E173A4AAF5A}" type="sibTrans" cxnId="{1B75A4F5-A30B-4CAC-9CC3-EAB57900FA03}">
      <dgm:prSet/>
      <dgm:spPr/>
      <dgm:t>
        <a:bodyPr/>
        <a:lstStyle/>
        <a:p>
          <a:endParaRPr lang="en-US"/>
        </a:p>
      </dgm:t>
    </dgm:pt>
    <dgm:pt modelId="{36C7E5E6-8F54-4852-AD67-7E359B9164A6}">
      <dgm:prSet/>
      <dgm:spPr>
        <a:solidFill>
          <a:schemeClr val="bg1"/>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dgm:spPr>
      <dgm:t>
        <a:bodyPr/>
        <a:lstStyle/>
        <a:p>
          <a:r>
            <a:rPr lang="en-US" dirty="0">
              <a:solidFill>
                <a:schemeClr val="tx1"/>
              </a:solidFill>
            </a:rPr>
            <a:t>Head of Business Analysis</a:t>
          </a:r>
        </a:p>
        <a:p>
          <a:r>
            <a:rPr lang="en-US" dirty="0">
              <a:solidFill>
                <a:schemeClr val="tx1"/>
              </a:solidFill>
            </a:rPr>
            <a:t>1</a:t>
          </a:r>
        </a:p>
      </dgm:t>
    </dgm:pt>
    <dgm:pt modelId="{23AB488D-B6C3-4056-BEA5-1FA485A166CE}" type="parTrans" cxnId="{81575AAD-4391-4D19-B39E-2D56B686C5E9}">
      <dgm:prSet/>
      <dgm:spPr/>
      <dgm:t>
        <a:bodyPr/>
        <a:lstStyle/>
        <a:p>
          <a:endParaRPr lang="en-US"/>
        </a:p>
      </dgm:t>
    </dgm:pt>
    <dgm:pt modelId="{EB510C41-5FEF-45AD-B6E9-4E540F48BA56}" type="sibTrans" cxnId="{81575AAD-4391-4D19-B39E-2D56B686C5E9}">
      <dgm:prSet/>
      <dgm:spPr/>
      <dgm:t>
        <a:bodyPr/>
        <a:lstStyle/>
        <a:p>
          <a:endParaRPr lang="en-US"/>
        </a:p>
      </dgm:t>
    </dgm:pt>
    <dgm:pt modelId="{244A7E73-2A10-455B-9E79-B616DCB8458A}" type="asst">
      <dgm:prSet/>
      <dgm:spPr>
        <a:solidFill>
          <a:schemeClr val="bg1"/>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dgm:spPr>
      <dgm:t>
        <a:bodyPr/>
        <a:lstStyle/>
        <a:p>
          <a:r>
            <a:rPr lang="en-US" dirty="0">
              <a:solidFill>
                <a:schemeClr val="tx1"/>
              </a:solidFill>
            </a:rPr>
            <a:t>Collector</a:t>
          </a:r>
        </a:p>
        <a:p>
          <a:r>
            <a:rPr lang="en-US" dirty="0">
              <a:solidFill>
                <a:schemeClr val="tx1"/>
              </a:solidFill>
            </a:rPr>
            <a:t>20</a:t>
          </a:r>
        </a:p>
      </dgm:t>
    </dgm:pt>
    <dgm:pt modelId="{93E1ED70-9D6C-4D35-8A02-D340FAB8AADA}" type="parTrans" cxnId="{824BC951-F8F3-4AB9-9C0F-A384E23C81A1}">
      <dgm:prSet/>
      <dgm:spPr/>
      <dgm:t>
        <a:bodyPr/>
        <a:lstStyle/>
        <a:p>
          <a:endParaRPr lang="en-US"/>
        </a:p>
      </dgm:t>
    </dgm:pt>
    <dgm:pt modelId="{7CB73D96-C730-4DA3-B6CB-AE68B6F84D1D}" type="sibTrans" cxnId="{824BC951-F8F3-4AB9-9C0F-A384E23C81A1}">
      <dgm:prSet/>
      <dgm:spPr/>
      <dgm:t>
        <a:bodyPr/>
        <a:lstStyle/>
        <a:p>
          <a:endParaRPr lang="en-US"/>
        </a:p>
      </dgm:t>
    </dgm:pt>
    <dgm:pt modelId="{5BC3A9A7-EF4E-4D18-A48B-66CEFCEAC893}" type="pres">
      <dgm:prSet presAssocID="{A00DE8F7-9F5A-4DB3-94F5-FC6EB2C80214}" presName="hierChild1" presStyleCnt="0">
        <dgm:presLayoutVars>
          <dgm:orgChart val="1"/>
          <dgm:chPref val="1"/>
          <dgm:dir/>
          <dgm:animOne val="branch"/>
          <dgm:animLvl val="lvl"/>
          <dgm:resizeHandles/>
        </dgm:presLayoutVars>
      </dgm:prSet>
      <dgm:spPr/>
      <dgm:t>
        <a:bodyPr/>
        <a:lstStyle/>
        <a:p>
          <a:endParaRPr lang="en-US"/>
        </a:p>
      </dgm:t>
    </dgm:pt>
    <dgm:pt modelId="{5B1A6588-E521-4536-ADA4-8214A973AAA0}" type="pres">
      <dgm:prSet presAssocID="{7B417187-F7AF-41B8-BDA9-DBD9D76E8348}" presName="hierRoot1" presStyleCnt="0">
        <dgm:presLayoutVars>
          <dgm:hierBranch val="init"/>
        </dgm:presLayoutVars>
      </dgm:prSet>
      <dgm:spPr/>
    </dgm:pt>
    <dgm:pt modelId="{9BB9C923-11F1-43BD-872D-EA5DE770D4D4}" type="pres">
      <dgm:prSet presAssocID="{7B417187-F7AF-41B8-BDA9-DBD9D76E8348}" presName="rootComposite1" presStyleCnt="0"/>
      <dgm:spPr/>
    </dgm:pt>
    <dgm:pt modelId="{9AA85443-973C-499F-9D62-80D8425A1AEB}" type="pres">
      <dgm:prSet presAssocID="{7B417187-F7AF-41B8-BDA9-DBD9D76E8348}" presName="rootText1" presStyleLbl="node0" presStyleIdx="0" presStyleCnt="1">
        <dgm:presLayoutVars>
          <dgm:chPref val="3"/>
        </dgm:presLayoutVars>
      </dgm:prSet>
      <dgm:spPr/>
      <dgm:t>
        <a:bodyPr/>
        <a:lstStyle/>
        <a:p>
          <a:endParaRPr lang="en-US"/>
        </a:p>
      </dgm:t>
    </dgm:pt>
    <dgm:pt modelId="{45DBB9B7-9F9A-4148-8553-86B6FCADA6FE}" type="pres">
      <dgm:prSet presAssocID="{7B417187-F7AF-41B8-BDA9-DBD9D76E8348}" presName="rootConnector1" presStyleLbl="node1" presStyleIdx="0" presStyleCnt="0"/>
      <dgm:spPr/>
      <dgm:t>
        <a:bodyPr/>
        <a:lstStyle/>
        <a:p>
          <a:endParaRPr lang="en-US"/>
        </a:p>
      </dgm:t>
    </dgm:pt>
    <dgm:pt modelId="{6D10471B-465F-4037-9DC3-F5827D185B61}" type="pres">
      <dgm:prSet presAssocID="{7B417187-F7AF-41B8-BDA9-DBD9D76E8348}" presName="hierChild2" presStyleCnt="0"/>
      <dgm:spPr/>
    </dgm:pt>
    <dgm:pt modelId="{20248F3A-FEE9-4038-B70A-3B65877A693B}" type="pres">
      <dgm:prSet presAssocID="{FE50A532-662E-4561-A02D-A6EADAF14BFB}" presName="Name37" presStyleLbl="parChTrans1D2" presStyleIdx="0" presStyleCnt="1"/>
      <dgm:spPr/>
      <dgm:t>
        <a:bodyPr/>
        <a:lstStyle/>
        <a:p>
          <a:endParaRPr lang="en-US"/>
        </a:p>
      </dgm:t>
    </dgm:pt>
    <dgm:pt modelId="{2ADE2A97-4E52-43E2-A1DB-952830BED158}" type="pres">
      <dgm:prSet presAssocID="{5D48A4BD-36E5-424D-8A76-46DEF5EF3514}" presName="hierRoot2" presStyleCnt="0">
        <dgm:presLayoutVars>
          <dgm:hierBranch val="init"/>
        </dgm:presLayoutVars>
      </dgm:prSet>
      <dgm:spPr/>
    </dgm:pt>
    <dgm:pt modelId="{72ED8B97-DFE7-449B-A608-D18ABA3C65B0}" type="pres">
      <dgm:prSet presAssocID="{5D48A4BD-36E5-424D-8A76-46DEF5EF3514}" presName="rootComposite" presStyleCnt="0"/>
      <dgm:spPr/>
    </dgm:pt>
    <dgm:pt modelId="{DA9FD702-4786-49AB-AADD-8D0F2167CE40}" type="pres">
      <dgm:prSet presAssocID="{5D48A4BD-36E5-424D-8A76-46DEF5EF3514}" presName="rootText" presStyleLbl="node2" presStyleIdx="0" presStyleCnt="1">
        <dgm:presLayoutVars>
          <dgm:chPref val="3"/>
        </dgm:presLayoutVars>
      </dgm:prSet>
      <dgm:spPr/>
      <dgm:t>
        <a:bodyPr/>
        <a:lstStyle/>
        <a:p>
          <a:endParaRPr lang="en-US"/>
        </a:p>
      </dgm:t>
    </dgm:pt>
    <dgm:pt modelId="{6D4AA625-7D3A-4627-B3B4-D0A4735B5485}" type="pres">
      <dgm:prSet presAssocID="{5D48A4BD-36E5-424D-8A76-46DEF5EF3514}" presName="rootConnector" presStyleLbl="node2" presStyleIdx="0" presStyleCnt="1"/>
      <dgm:spPr/>
      <dgm:t>
        <a:bodyPr/>
        <a:lstStyle/>
        <a:p>
          <a:endParaRPr lang="en-US"/>
        </a:p>
      </dgm:t>
    </dgm:pt>
    <dgm:pt modelId="{8A8464E2-743F-4730-B96A-692B39CEF512}" type="pres">
      <dgm:prSet presAssocID="{5D48A4BD-36E5-424D-8A76-46DEF5EF3514}" presName="hierChild4" presStyleCnt="0"/>
      <dgm:spPr/>
    </dgm:pt>
    <dgm:pt modelId="{4ED02E14-8ED4-417C-B7F0-A92B4881A14B}" type="pres">
      <dgm:prSet presAssocID="{8E801F51-9333-44D2-AC25-1582D31E4738}" presName="Name37" presStyleLbl="parChTrans1D3" presStyleIdx="0" presStyleCnt="8"/>
      <dgm:spPr/>
      <dgm:t>
        <a:bodyPr/>
        <a:lstStyle/>
        <a:p>
          <a:endParaRPr lang="en-US"/>
        </a:p>
      </dgm:t>
    </dgm:pt>
    <dgm:pt modelId="{BD916EF8-674A-4DD2-B8AE-1AAE94E8F131}" type="pres">
      <dgm:prSet presAssocID="{D7D8BB9C-56A2-40BD-B88A-0D1D1C6D3047}" presName="hierRoot2" presStyleCnt="0">
        <dgm:presLayoutVars>
          <dgm:hierBranch val="init"/>
        </dgm:presLayoutVars>
      </dgm:prSet>
      <dgm:spPr/>
    </dgm:pt>
    <dgm:pt modelId="{EDCDD36B-35DA-4D55-AC52-D730E27A73DA}" type="pres">
      <dgm:prSet presAssocID="{D7D8BB9C-56A2-40BD-B88A-0D1D1C6D3047}" presName="rootComposite" presStyleCnt="0"/>
      <dgm:spPr/>
    </dgm:pt>
    <dgm:pt modelId="{AF316E38-86E0-4FC8-AF9D-674BDFFF4108}" type="pres">
      <dgm:prSet presAssocID="{D7D8BB9C-56A2-40BD-B88A-0D1D1C6D3047}" presName="rootText" presStyleLbl="node3" presStyleIdx="0" presStyleCnt="8">
        <dgm:presLayoutVars>
          <dgm:chPref val="3"/>
        </dgm:presLayoutVars>
      </dgm:prSet>
      <dgm:spPr/>
      <dgm:t>
        <a:bodyPr/>
        <a:lstStyle/>
        <a:p>
          <a:endParaRPr lang="en-US"/>
        </a:p>
      </dgm:t>
    </dgm:pt>
    <dgm:pt modelId="{5A70DC2E-652B-4090-A6CF-960AD8AC55A0}" type="pres">
      <dgm:prSet presAssocID="{D7D8BB9C-56A2-40BD-B88A-0D1D1C6D3047}" presName="rootConnector" presStyleLbl="node3" presStyleIdx="0" presStyleCnt="8"/>
      <dgm:spPr/>
      <dgm:t>
        <a:bodyPr/>
        <a:lstStyle/>
        <a:p>
          <a:endParaRPr lang="en-US"/>
        </a:p>
      </dgm:t>
    </dgm:pt>
    <dgm:pt modelId="{0A16C212-B56D-498D-A494-05ED90FA99E1}" type="pres">
      <dgm:prSet presAssocID="{D7D8BB9C-56A2-40BD-B88A-0D1D1C6D3047}" presName="hierChild4" presStyleCnt="0"/>
      <dgm:spPr/>
    </dgm:pt>
    <dgm:pt modelId="{0DCB8054-1F0E-4D72-A6E8-05D5BB43FFF2}" type="pres">
      <dgm:prSet presAssocID="{D7D8BB9C-56A2-40BD-B88A-0D1D1C6D3047}" presName="hierChild5" presStyleCnt="0"/>
      <dgm:spPr/>
    </dgm:pt>
    <dgm:pt modelId="{EB9E75FF-A599-43AE-9F5C-92FE6C025B2B}" type="pres">
      <dgm:prSet presAssocID="{059537EB-395D-4E7C-BFE3-FA1B31CF8484}" presName="Name37" presStyleLbl="parChTrans1D3" presStyleIdx="1" presStyleCnt="8"/>
      <dgm:spPr/>
      <dgm:t>
        <a:bodyPr/>
        <a:lstStyle/>
        <a:p>
          <a:endParaRPr lang="en-US"/>
        </a:p>
      </dgm:t>
    </dgm:pt>
    <dgm:pt modelId="{C1A1BF21-23F4-4D75-B8F5-E29294CA54AB}" type="pres">
      <dgm:prSet presAssocID="{890578C7-7FFD-4601-A68D-F91D2C460FE2}" presName="hierRoot2" presStyleCnt="0">
        <dgm:presLayoutVars>
          <dgm:hierBranch val="init"/>
        </dgm:presLayoutVars>
      </dgm:prSet>
      <dgm:spPr/>
    </dgm:pt>
    <dgm:pt modelId="{F962CDC1-E447-4E81-9DCF-BA91B411B10D}" type="pres">
      <dgm:prSet presAssocID="{890578C7-7FFD-4601-A68D-F91D2C460FE2}" presName="rootComposite" presStyleCnt="0"/>
      <dgm:spPr/>
    </dgm:pt>
    <dgm:pt modelId="{6032A93E-6251-4AD3-8CD8-D752C66E6ECB}" type="pres">
      <dgm:prSet presAssocID="{890578C7-7FFD-4601-A68D-F91D2C460FE2}" presName="rootText" presStyleLbl="node3" presStyleIdx="1" presStyleCnt="8">
        <dgm:presLayoutVars>
          <dgm:chPref val="3"/>
        </dgm:presLayoutVars>
      </dgm:prSet>
      <dgm:spPr/>
      <dgm:t>
        <a:bodyPr/>
        <a:lstStyle/>
        <a:p>
          <a:endParaRPr lang="en-US"/>
        </a:p>
      </dgm:t>
    </dgm:pt>
    <dgm:pt modelId="{5E3CEEB3-6122-421C-BABD-FA5D15E116EF}" type="pres">
      <dgm:prSet presAssocID="{890578C7-7FFD-4601-A68D-F91D2C460FE2}" presName="rootConnector" presStyleLbl="node3" presStyleIdx="1" presStyleCnt="8"/>
      <dgm:spPr/>
      <dgm:t>
        <a:bodyPr/>
        <a:lstStyle/>
        <a:p>
          <a:endParaRPr lang="en-US"/>
        </a:p>
      </dgm:t>
    </dgm:pt>
    <dgm:pt modelId="{9C4CF0AE-9180-4841-8BF9-32BB3630F706}" type="pres">
      <dgm:prSet presAssocID="{890578C7-7FFD-4601-A68D-F91D2C460FE2}" presName="hierChild4" presStyleCnt="0"/>
      <dgm:spPr/>
    </dgm:pt>
    <dgm:pt modelId="{50A94469-2A17-496D-A1FB-2E2E5745ADC9}" type="pres">
      <dgm:prSet presAssocID="{890578C7-7FFD-4601-A68D-F91D2C460FE2}" presName="hierChild5" presStyleCnt="0"/>
      <dgm:spPr/>
    </dgm:pt>
    <dgm:pt modelId="{6C735FAE-4458-4158-9970-8E9B75EC3853}" type="pres">
      <dgm:prSet presAssocID="{4D9B5EC3-68D5-4E49-BE10-B7BA962A8C5F}" presName="Name37" presStyleLbl="parChTrans1D3" presStyleIdx="2" presStyleCnt="8"/>
      <dgm:spPr/>
      <dgm:t>
        <a:bodyPr/>
        <a:lstStyle/>
        <a:p>
          <a:endParaRPr lang="en-US"/>
        </a:p>
      </dgm:t>
    </dgm:pt>
    <dgm:pt modelId="{79DFB0FD-6C93-4047-81C9-2588ADED4BF9}" type="pres">
      <dgm:prSet presAssocID="{6349D24B-B84D-4DFB-A771-F438C59BE1CB}" presName="hierRoot2" presStyleCnt="0">
        <dgm:presLayoutVars>
          <dgm:hierBranch val="init"/>
        </dgm:presLayoutVars>
      </dgm:prSet>
      <dgm:spPr/>
    </dgm:pt>
    <dgm:pt modelId="{93FC020D-9B66-4745-BB4D-94C7795FFF85}" type="pres">
      <dgm:prSet presAssocID="{6349D24B-B84D-4DFB-A771-F438C59BE1CB}" presName="rootComposite" presStyleCnt="0"/>
      <dgm:spPr/>
    </dgm:pt>
    <dgm:pt modelId="{078829A2-9E01-40FB-94FE-D9B3D5A2B2DA}" type="pres">
      <dgm:prSet presAssocID="{6349D24B-B84D-4DFB-A771-F438C59BE1CB}" presName="rootText" presStyleLbl="node3" presStyleIdx="2" presStyleCnt="8">
        <dgm:presLayoutVars>
          <dgm:chPref val="3"/>
        </dgm:presLayoutVars>
      </dgm:prSet>
      <dgm:spPr/>
      <dgm:t>
        <a:bodyPr/>
        <a:lstStyle/>
        <a:p>
          <a:endParaRPr lang="en-US"/>
        </a:p>
      </dgm:t>
    </dgm:pt>
    <dgm:pt modelId="{E93B67E8-DC0B-44CE-B44E-A5737AB950BC}" type="pres">
      <dgm:prSet presAssocID="{6349D24B-B84D-4DFB-A771-F438C59BE1CB}" presName="rootConnector" presStyleLbl="node3" presStyleIdx="2" presStyleCnt="8"/>
      <dgm:spPr/>
      <dgm:t>
        <a:bodyPr/>
        <a:lstStyle/>
        <a:p>
          <a:endParaRPr lang="en-US"/>
        </a:p>
      </dgm:t>
    </dgm:pt>
    <dgm:pt modelId="{63F7EEC7-6CE6-4950-B748-30FF0A0823D3}" type="pres">
      <dgm:prSet presAssocID="{6349D24B-B84D-4DFB-A771-F438C59BE1CB}" presName="hierChild4" presStyleCnt="0"/>
      <dgm:spPr/>
    </dgm:pt>
    <dgm:pt modelId="{DA9794D6-988A-41A1-A058-B6754CC29D6D}" type="pres">
      <dgm:prSet presAssocID="{0A65C04A-A2F3-4416-974F-D80305716382}" presName="Name37" presStyleLbl="parChTrans1D4" presStyleIdx="0" presStyleCnt="5"/>
      <dgm:spPr/>
      <dgm:t>
        <a:bodyPr/>
        <a:lstStyle/>
        <a:p>
          <a:endParaRPr lang="en-US"/>
        </a:p>
      </dgm:t>
    </dgm:pt>
    <dgm:pt modelId="{A5322E7C-0018-44CE-94ED-5A38D570E10A}" type="pres">
      <dgm:prSet presAssocID="{71BD2DF0-47C0-46A6-840A-86917187A6BE}" presName="hierRoot2" presStyleCnt="0">
        <dgm:presLayoutVars>
          <dgm:hierBranch val="init"/>
        </dgm:presLayoutVars>
      </dgm:prSet>
      <dgm:spPr/>
    </dgm:pt>
    <dgm:pt modelId="{612170A8-3EAE-41B4-B6CD-736F9A0C00DC}" type="pres">
      <dgm:prSet presAssocID="{71BD2DF0-47C0-46A6-840A-86917187A6BE}" presName="rootComposite" presStyleCnt="0"/>
      <dgm:spPr/>
    </dgm:pt>
    <dgm:pt modelId="{C7A51CAC-D124-41AA-96DC-1E4E46D5C385}" type="pres">
      <dgm:prSet presAssocID="{71BD2DF0-47C0-46A6-840A-86917187A6BE}" presName="rootText" presStyleLbl="node4" presStyleIdx="0" presStyleCnt="4">
        <dgm:presLayoutVars>
          <dgm:chPref val="3"/>
        </dgm:presLayoutVars>
      </dgm:prSet>
      <dgm:spPr/>
      <dgm:t>
        <a:bodyPr/>
        <a:lstStyle/>
        <a:p>
          <a:endParaRPr lang="en-US"/>
        </a:p>
      </dgm:t>
    </dgm:pt>
    <dgm:pt modelId="{89B73367-2576-4C83-94C7-EEDC74AC3881}" type="pres">
      <dgm:prSet presAssocID="{71BD2DF0-47C0-46A6-840A-86917187A6BE}" presName="rootConnector" presStyleLbl="node4" presStyleIdx="0" presStyleCnt="4"/>
      <dgm:spPr/>
      <dgm:t>
        <a:bodyPr/>
        <a:lstStyle/>
        <a:p>
          <a:endParaRPr lang="en-US"/>
        </a:p>
      </dgm:t>
    </dgm:pt>
    <dgm:pt modelId="{56B9E0B7-6C2B-4A1F-906B-F7DCDF6E6C53}" type="pres">
      <dgm:prSet presAssocID="{71BD2DF0-47C0-46A6-840A-86917187A6BE}" presName="hierChild4" presStyleCnt="0"/>
      <dgm:spPr/>
    </dgm:pt>
    <dgm:pt modelId="{104A685C-6459-494F-8E3B-B3CF50216D5B}" type="pres">
      <dgm:prSet presAssocID="{71BD2DF0-47C0-46A6-840A-86917187A6BE}" presName="hierChild5" presStyleCnt="0"/>
      <dgm:spPr/>
    </dgm:pt>
    <dgm:pt modelId="{7477ACB4-3BB8-4155-8EF0-CA40A2C4E973}" type="pres">
      <dgm:prSet presAssocID="{8A911BDA-E65C-4B43-BEC8-0A40E2BF44A3}" presName="Name37" presStyleLbl="parChTrans1D4" presStyleIdx="1" presStyleCnt="5"/>
      <dgm:spPr/>
      <dgm:t>
        <a:bodyPr/>
        <a:lstStyle/>
        <a:p>
          <a:endParaRPr lang="en-US"/>
        </a:p>
      </dgm:t>
    </dgm:pt>
    <dgm:pt modelId="{BC3AC7EF-A89B-4AD2-A6AD-1ACD258DD0E3}" type="pres">
      <dgm:prSet presAssocID="{AA7F9BD6-091B-41A8-83A1-30EB922ACAE5}" presName="hierRoot2" presStyleCnt="0">
        <dgm:presLayoutVars>
          <dgm:hierBranch val="init"/>
        </dgm:presLayoutVars>
      </dgm:prSet>
      <dgm:spPr/>
    </dgm:pt>
    <dgm:pt modelId="{8EC3547C-9903-45A8-9BDE-F300C44FFCE1}" type="pres">
      <dgm:prSet presAssocID="{AA7F9BD6-091B-41A8-83A1-30EB922ACAE5}" presName="rootComposite" presStyleCnt="0"/>
      <dgm:spPr/>
    </dgm:pt>
    <dgm:pt modelId="{B1BA3CD2-47FE-472C-9690-6ADD78322F27}" type="pres">
      <dgm:prSet presAssocID="{AA7F9BD6-091B-41A8-83A1-30EB922ACAE5}" presName="rootText" presStyleLbl="node4" presStyleIdx="1" presStyleCnt="4">
        <dgm:presLayoutVars>
          <dgm:chPref val="3"/>
        </dgm:presLayoutVars>
      </dgm:prSet>
      <dgm:spPr/>
      <dgm:t>
        <a:bodyPr/>
        <a:lstStyle/>
        <a:p>
          <a:endParaRPr lang="en-US"/>
        </a:p>
      </dgm:t>
    </dgm:pt>
    <dgm:pt modelId="{11317511-8754-4C59-B173-CB70724F103C}" type="pres">
      <dgm:prSet presAssocID="{AA7F9BD6-091B-41A8-83A1-30EB922ACAE5}" presName="rootConnector" presStyleLbl="node4" presStyleIdx="1" presStyleCnt="4"/>
      <dgm:spPr/>
      <dgm:t>
        <a:bodyPr/>
        <a:lstStyle/>
        <a:p>
          <a:endParaRPr lang="en-US"/>
        </a:p>
      </dgm:t>
    </dgm:pt>
    <dgm:pt modelId="{EBBEF299-6650-484C-974C-2FD8D628C7EE}" type="pres">
      <dgm:prSet presAssocID="{AA7F9BD6-091B-41A8-83A1-30EB922ACAE5}" presName="hierChild4" presStyleCnt="0"/>
      <dgm:spPr/>
    </dgm:pt>
    <dgm:pt modelId="{433E5E11-BBA3-4382-BA5F-DA4AA04A838D}" type="pres">
      <dgm:prSet presAssocID="{AA7F9BD6-091B-41A8-83A1-30EB922ACAE5}" presName="hierChild5" presStyleCnt="0"/>
      <dgm:spPr/>
    </dgm:pt>
    <dgm:pt modelId="{83ACA72A-3F2D-428E-982A-BBD2755A26D1}" type="pres">
      <dgm:prSet presAssocID="{ABB048E9-862F-4BF4-8584-85F634ABEB68}" presName="Name37" presStyleLbl="parChTrans1D4" presStyleIdx="2" presStyleCnt="5"/>
      <dgm:spPr/>
      <dgm:t>
        <a:bodyPr/>
        <a:lstStyle/>
        <a:p>
          <a:endParaRPr lang="en-US"/>
        </a:p>
      </dgm:t>
    </dgm:pt>
    <dgm:pt modelId="{C26DB7A7-9A27-4AA8-9F11-6DD6369D33F0}" type="pres">
      <dgm:prSet presAssocID="{0FCE8E69-E298-474F-A86D-7249E76033A4}" presName="hierRoot2" presStyleCnt="0">
        <dgm:presLayoutVars>
          <dgm:hierBranch val="init"/>
        </dgm:presLayoutVars>
      </dgm:prSet>
      <dgm:spPr/>
    </dgm:pt>
    <dgm:pt modelId="{43A404CB-9458-4ACB-B639-A37BB100F925}" type="pres">
      <dgm:prSet presAssocID="{0FCE8E69-E298-474F-A86D-7249E76033A4}" presName="rootComposite" presStyleCnt="0"/>
      <dgm:spPr/>
    </dgm:pt>
    <dgm:pt modelId="{C9E1A851-AEEB-4A38-A893-06CD6324A66D}" type="pres">
      <dgm:prSet presAssocID="{0FCE8E69-E298-474F-A86D-7249E76033A4}" presName="rootText" presStyleLbl="node4" presStyleIdx="2" presStyleCnt="4">
        <dgm:presLayoutVars>
          <dgm:chPref val="3"/>
        </dgm:presLayoutVars>
      </dgm:prSet>
      <dgm:spPr/>
      <dgm:t>
        <a:bodyPr/>
        <a:lstStyle/>
        <a:p>
          <a:endParaRPr lang="en-US"/>
        </a:p>
      </dgm:t>
    </dgm:pt>
    <dgm:pt modelId="{3AFFE90D-994F-4CF1-83ED-8AB5D2DBCC5E}" type="pres">
      <dgm:prSet presAssocID="{0FCE8E69-E298-474F-A86D-7249E76033A4}" presName="rootConnector" presStyleLbl="node4" presStyleIdx="2" presStyleCnt="4"/>
      <dgm:spPr/>
      <dgm:t>
        <a:bodyPr/>
        <a:lstStyle/>
        <a:p>
          <a:endParaRPr lang="en-US"/>
        </a:p>
      </dgm:t>
    </dgm:pt>
    <dgm:pt modelId="{D2B0902B-EC17-497F-94BB-B88BFC472789}" type="pres">
      <dgm:prSet presAssocID="{0FCE8E69-E298-474F-A86D-7249E76033A4}" presName="hierChild4" presStyleCnt="0"/>
      <dgm:spPr/>
    </dgm:pt>
    <dgm:pt modelId="{BFBFE1BC-C43C-4784-A15C-B4144846009E}" type="pres">
      <dgm:prSet presAssocID="{0FCE8E69-E298-474F-A86D-7249E76033A4}" presName="hierChild5" presStyleCnt="0"/>
      <dgm:spPr/>
    </dgm:pt>
    <dgm:pt modelId="{8497F2A1-2FF6-44BE-B482-B590D080BA3F}" type="pres">
      <dgm:prSet presAssocID="{9B96E531-3334-431F-8AAC-E2C7A41A44F2}" presName="Name37" presStyleLbl="parChTrans1D4" presStyleIdx="3" presStyleCnt="5"/>
      <dgm:spPr/>
      <dgm:t>
        <a:bodyPr/>
        <a:lstStyle/>
        <a:p>
          <a:endParaRPr lang="en-US"/>
        </a:p>
      </dgm:t>
    </dgm:pt>
    <dgm:pt modelId="{C1A15248-1F19-4D12-AC18-7BD6F7276D7F}" type="pres">
      <dgm:prSet presAssocID="{CCFFB147-CDC9-4596-9238-F0809F4CEA0D}" presName="hierRoot2" presStyleCnt="0">
        <dgm:presLayoutVars>
          <dgm:hierBranch val="init"/>
        </dgm:presLayoutVars>
      </dgm:prSet>
      <dgm:spPr/>
    </dgm:pt>
    <dgm:pt modelId="{84772F5B-4EB6-4C59-A0CC-2541995F35E3}" type="pres">
      <dgm:prSet presAssocID="{CCFFB147-CDC9-4596-9238-F0809F4CEA0D}" presName="rootComposite" presStyleCnt="0"/>
      <dgm:spPr/>
    </dgm:pt>
    <dgm:pt modelId="{93D88316-74AB-4CDE-A802-353B273D4F57}" type="pres">
      <dgm:prSet presAssocID="{CCFFB147-CDC9-4596-9238-F0809F4CEA0D}" presName="rootText" presStyleLbl="node4" presStyleIdx="3" presStyleCnt="4">
        <dgm:presLayoutVars>
          <dgm:chPref val="3"/>
        </dgm:presLayoutVars>
      </dgm:prSet>
      <dgm:spPr/>
      <dgm:t>
        <a:bodyPr/>
        <a:lstStyle/>
        <a:p>
          <a:endParaRPr lang="en-US"/>
        </a:p>
      </dgm:t>
    </dgm:pt>
    <dgm:pt modelId="{72DFFC81-DDB9-4993-9574-634F3B539E85}" type="pres">
      <dgm:prSet presAssocID="{CCFFB147-CDC9-4596-9238-F0809F4CEA0D}" presName="rootConnector" presStyleLbl="node4" presStyleIdx="3" presStyleCnt="4"/>
      <dgm:spPr/>
      <dgm:t>
        <a:bodyPr/>
        <a:lstStyle/>
        <a:p>
          <a:endParaRPr lang="en-US"/>
        </a:p>
      </dgm:t>
    </dgm:pt>
    <dgm:pt modelId="{FC6C4878-C680-4CAE-ABCC-C507E4787C03}" type="pres">
      <dgm:prSet presAssocID="{CCFFB147-CDC9-4596-9238-F0809F4CEA0D}" presName="hierChild4" presStyleCnt="0"/>
      <dgm:spPr/>
    </dgm:pt>
    <dgm:pt modelId="{AA2D5BE6-5D87-435A-8EFC-7AD4D4A0EF36}" type="pres">
      <dgm:prSet presAssocID="{CCFFB147-CDC9-4596-9238-F0809F4CEA0D}" presName="hierChild5" presStyleCnt="0"/>
      <dgm:spPr/>
    </dgm:pt>
    <dgm:pt modelId="{E86C4B18-3B9C-4B27-8E68-DFCF5358B9B7}" type="pres">
      <dgm:prSet presAssocID="{6349D24B-B84D-4DFB-A771-F438C59BE1CB}" presName="hierChild5" presStyleCnt="0"/>
      <dgm:spPr/>
    </dgm:pt>
    <dgm:pt modelId="{7581FADF-5F23-48D1-8F10-C5A37C7C8715}" type="pres">
      <dgm:prSet presAssocID="{93E1ED70-9D6C-4D35-8A02-D340FAB8AADA}" presName="Name111" presStyleLbl="parChTrans1D4" presStyleIdx="4" presStyleCnt="5"/>
      <dgm:spPr/>
      <dgm:t>
        <a:bodyPr/>
        <a:lstStyle/>
        <a:p>
          <a:endParaRPr lang="en-US"/>
        </a:p>
      </dgm:t>
    </dgm:pt>
    <dgm:pt modelId="{9310052B-1FA6-433C-91C7-A38A4F6DDE16}" type="pres">
      <dgm:prSet presAssocID="{244A7E73-2A10-455B-9E79-B616DCB8458A}" presName="hierRoot3" presStyleCnt="0">
        <dgm:presLayoutVars>
          <dgm:hierBranch val="init"/>
        </dgm:presLayoutVars>
      </dgm:prSet>
      <dgm:spPr/>
    </dgm:pt>
    <dgm:pt modelId="{6B2F2D3D-5AF9-42EB-B13C-CAB3D3E3545B}" type="pres">
      <dgm:prSet presAssocID="{244A7E73-2A10-455B-9E79-B616DCB8458A}" presName="rootComposite3" presStyleCnt="0"/>
      <dgm:spPr/>
    </dgm:pt>
    <dgm:pt modelId="{24009D51-DDDF-4A50-8C16-0FFDD1D8F4AF}" type="pres">
      <dgm:prSet presAssocID="{244A7E73-2A10-455B-9E79-B616DCB8458A}" presName="rootText3" presStyleLbl="asst3" presStyleIdx="0" presStyleCnt="1">
        <dgm:presLayoutVars>
          <dgm:chPref val="3"/>
        </dgm:presLayoutVars>
      </dgm:prSet>
      <dgm:spPr/>
      <dgm:t>
        <a:bodyPr/>
        <a:lstStyle/>
        <a:p>
          <a:endParaRPr lang="en-US"/>
        </a:p>
      </dgm:t>
    </dgm:pt>
    <dgm:pt modelId="{ACB89A5E-FA10-4951-BF12-0C4BD0EDC6F7}" type="pres">
      <dgm:prSet presAssocID="{244A7E73-2A10-455B-9E79-B616DCB8458A}" presName="rootConnector3" presStyleLbl="asst3" presStyleIdx="0" presStyleCnt="1"/>
      <dgm:spPr/>
      <dgm:t>
        <a:bodyPr/>
        <a:lstStyle/>
        <a:p>
          <a:endParaRPr lang="en-US"/>
        </a:p>
      </dgm:t>
    </dgm:pt>
    <dgm:pt modelId="{98901459-04F3-4850-8F83-F3B5A3BAA136}" type="pres">
      <dgm:prSet presAssocID="{244A7E73-2A10-455B-9E79-B616DCB8458A}" presName="hierChild6" presStyleCnt="0"/>
      <dgm:spPr/>
    </dgm:pt>
    <dgm:pt modelId="{770753DF-E609-451B-A8FC-CEBDB787CD70}" type="pres">
      <dgm:prSet presAssocID="{244A7E73-2A10-455B-9E79-B616DCB8458A}" presName="hierChild7" presStyleCnt="0"/>
      <dgm:spPr/>
    </dgm:pt>
    <dgm:pt modelId="{8EC0A25E-9D26-4ABE-9A51-154A2F9E2216}" type="pres">
      <dgm:prSet presAssocID="{96D58C0F-FA76-4356-9EB4-715A2E587046}" presName="Name37" presStyleLbl="parChTrans1D3" presStyleIdx="3" presStyleCnt="8"/>
      <dgm:spPr/>
      <dgm:t>
        <a:bodyPr/>
        <a:lstStyle/>
        <a:p>
          <a:endParaRPr lang="en-US"/>
        </a:p>
      </dgm:t>
    </dgm:pt>
    <dgm:pt modelId="{05740D6F-2565-4CE8-9A1C-1F6BA7558982}" type="pres">
      <dgm:prSet presAssocID="{901F38A4-4FD9-4F0C-9053-31EE1DE50C98}" presName="hierRoot2" presStyleCnt="0">
        <dgm:presLayoutVars>
          <dgm:hierBranch val="init"/>
        </dgm:presLayoutVars>
      </dgm:prSet>
      <dgm:spPr/>
    </dgm:pt>
    <dgm:pt modelId="{1935CD54-29A5-4C1F-9F80-CCD4E53B63F8}" type="pres">
      <dgm:prSet presAssocID="{901F38A4-4FD9-4F0C-9053-31EE1DE50C98}" presName="rootComposite" presStyleCnt="0"/>
      <dgm:spPr/>
    </dgm:pt>
    <dgm:pt modelId="{908E0050-C1E5-4CDA-91B0-BFB2653292ED}" type="pres">
      <dgm:prSet presAssocID="{901F38A4-4FD9-4F0C-9053-31EE1DE50C98}" presName="rootText" presStyleLbl="node3" presStyleIdx="3" presStyleCnt="8" custLinFactNeighborX="2608">
        <dgm:presLayoutVars>
          <dgm:chPref val="3"/>
        </dgm:presLayoutVars>
      </dgm:prSet>
      <dgm:spPr/>
      <dgm:t>
        <a:bodyPr/>
        <a:lstStyle/>
        <a:p>
          <a:endParaRPr lang="en-US"/>
        </a:p>
      </dgm:t>
    </dgm:pt>
    <dgm:pt modelId="{8490594E-32CB-44BF-AB32-C7F6C79D3A97}" type="pres">
      <dgm:prSet presAssocID="{901F38A4-4FD9-4F0C-9053-31EE1DE50C98}" presName="rootConnector" presStyleLbl="node3" presStyleIdx="3" presStyleCnt="8"/>
      <dgm:spPr/>
      <dgm:t>
        <a:bodyPr/>
        <a:lstStyle/>
        <a:p>
          <a:endParaRPr lang="en-US"/>
        </a:p>
      </dgm:t>
    </dgm:pt>
    <dgm:pt modelId="{6B19F951-E8A7-4AE0-8016-611F80001D9F}" type="pres">
      <dgm:prSet presAssocID="{901F38A4-4FD9-4F0C-9053-31EE1DE50C98}" presName="hierChild4" presStyleCnt="0"/>
      <dgm:spPr/>
    </dgm:pt>
    <dgm:pt modelId="{40B2127F-662B-4FE8-980D-1179E12C782E}" type="pres">
      <dgm:prSet presAssocID="{901F38A4-4FD9-4F0C-9053-31EE1DE50C98}" presName="hierChild5" presStyleCnt="0"/>
      <dgm:spPr/>
    </dgm:pt>
    <dgm:pt modelId="{CBA24B3E-9657-4CB1-A177-504E6CC41E59}" type="pres">
      <dgm:prSet presAssocID="{835C82C1-BEF1-43CF-BEEE-DA78212810B5}" presName="Name37" presStyleLbl="parChTrans1D3" presStyleIdx="4" presStyleCnt="8"/>
      <dgm:spPr/>
      <dgm:t>
        <a:bodyPr/>
        <a:lstStyle/>
        <a:p>
          <a:endParaRPr lang="en-US"/>
        </a:p>
      </dgm:t>
    </dgm:pt>
    <dgm:pt modelId="{D1223291-7F3E-4DBB-83E4-FD9F81E3C563}" type="pres">
      <dgm:prSet presAssocID="{B839C403-1B02-4A77-A554-86530BC409B5}" presName="hierRoot2" presStyleCnt="0">
        <dgm:presLayoutVars>
          <dgm:hierBranch val="init"/>
        </dgm:presLayoutVars>
      </dgm:prSet>
      <dgm:spPr/>
    </dgm:pt>
    <dgm:pt modelId="{BCED71F2-84F4-41D7-8043-F4DB6C9A2592}" type="pres">
      <dgm:prSet presAssocID="{B839C403-1B02-4A77-A554-86530BC409B5}" presName="rootComposite" presStyleCnt="0"/>
      <dgm:spPr/>
    </dgm:pt>
    <dgm:pt modelId="{6E63210D-A2D3-48A8-B7D1-08EC92D31241}" type="pres">
      <dgm:prSet presAssocID="{B839C403-1B02-4A77-A554-86530BC409B5}" presName="rootText" presStyleLbl="node3" presStyleIdx="4" presStyleCnt="8">
        <dgm:presLayoutVars>
          <dgm:chPref val="3"/>
        </dgm:presLayoutVars>
      </dgm:prSet>
      <dgm:spPr/>
      <dgm:t>
        <a:bodyPr/>
        <a:lstStyle/>
        <a:p>
          <a:endParaRPr lang="en-US"/>
        </a:p>
      </dgm:t>
    </dgm:pt>
    <dgm:pt modelId="{F48D125F-B2D9-48DB-A443-487E9D83EED6}" type="pres">
      <dgm:prSet presAssocID="{B839C403-1B02-4A77-A554-86530BC409B5}" presName="rootConnector" presStyleLbl="node3" presStyleIdx="4" presStyleCnt="8"/>
      <dgm:spPr/>
      <dgm:t>
        <a:bodyPr/>
        <a:lstStyle/>
        <a:p>
          <a:endParaRPr lang="en-US"/>
        </a:p>
      </dgm:t>
    </dgm:pt>
    <dgm:pt modelId="{BB5A47EC-3F63-4248-8B35-A92FCCA91C47}" type="pres">
      <dgm:prSet presAssocID="{B839C403-1B02-4A77-A554-86530BC409B5}" presName="hierChild4" presStyleCnt="0"/>
      <dgm:spPr/>
    </dgm:pt>
    <dgm:pt modelId="{6E4CAA0A-DDE6-4645-9660-C19FC28F6A9A}" type="pres">
      <dgm:prSet presAssocID="{B839C403-1B02-4A77-A554-86530BC409B5}" presName="hierChild5" presStyleCnt="0"/>
      <dgm:spPr/>
    </dgm:pt>
    <dgm:pt modelId="{7E1E42DF-1440-4BE2-8E0B-5885671A5544}" type="pres">
      <dgm:prSet presAssocID="{1888C429-46F9-4E65-A922-B10F967C9869}" presName="Name37" presStyleLbl="parChTrans1D3" presStyleIdx="5" presStyleCnt="8"/>
      <dgm:spPr/>
      <dgm:t>
        <a:bodyPr/>
        <a:lstStyle/>
        <a:p>
          <a:endParaRPr lang="en-US"/>
        </a:p>
      </dgm:t>
    </dgm:pt>
    <dgm:pt modelId="{2F45936E-5508-42A4-9A3D-10EDB8FE1D71}" type="pres">
      <dgm:prSet presAssocID="{18656078-A268-4A33-BBB6-155567C67892}" presName="hierRoot2" presStyleCnt="0">
        <dgm:presLayoutVars>
          <dgm:hierBranch val="init"/>
        </dgm:presLayoutVars>
      </dgm:prSet>
      <dgm:spPr/>
    </dgm:pt>
    <dgm:pt modelId="{01AB55E3-1DAE-4882-915C-B8873F80DF28}" type="pres">
      <dgm:prSet presAssocID="{18656078-A268-4A33-BBB6-155567C67892}" presName="rootComposite" presStyleCnt="0"/>
      <dgm:spPr/>
    </dgm:pt>
    <dgm:pt modelId="{FA0871B8-F80B-47A7-B6E6-B8DC65EBC7D9}" type="pres">
      <dgm:prSet presAssocID="{18656078-A268-4A33-BBB6-155567C67892}" presName="rootText" presStyleLbl="node3" presStyleIdx="5" presStyleCnt="8">
        <dgm:presLayoutVars>
          <dgm:chPref val="3"/>
        </dgm:presLayoutVars>
      </dgm:prSet>
      <dgm:spPr/>
      <dgm:t>
        <a:bodyPr/>
        <a:lstStyle/>
        <a:p>
          <a:endParaRPr lang="en-US"/>
        </a:p>
      </dgm:t>
    </dgm:pt>
    <dgm:pt modelId="{7B178988-4A86-48DA-8722-4F139C9A4CF3}" type="pres">
      <dgm:prSet presAssocID="{18656078-A268-4A33-BBB6-155567C67892}" presName="rootConnector" presStyleLbl="node3" presStyleIdx="5" presStyleCnt="8"/>
      <dgm:spPr/>
      <dgm:t>
        <a:bodyPr/>
        <a:lstStyle/>
        <a:p>
          <a:endParaRPr lang="en-US"/>
        </a:p>
      </dgm:t>
    </dgm:pt>
    <dgm:pt modelId="{3B6E53CB-39C9-4C4E-B444-150B9FFAACB0}" type="pres">
      <dgm:prSet presAssocID="{18656078-A268-4A33-BBB6-155567C67892}" presName="hierChild4" presStyleCnt="0"/>
      <dgm:spPr/>
    </dgm:pt>
    <dgm:pt modelId="{DAC3AE7B-6CA2-4485-850A-E4DEBAA82FF6}" type="pres">
      <dgm:prSet presAssocID="{18656078-A268-4A33-BBB6-155567C67892}" presName="hierChild5" presStyleCnt="0"/>
      <dgm:spPr/>
    </dgm:pt>
    <dgm:pt modelId="{D83C29F7-7DB9-4A8D-B14F-2D230A826B9B}" type="pres">
      <dgm:prSet presAssocID="{6ED8C56F-6C0E-4B93-B664-139B1E5AF17B}" presName="Name37" presStyleLbl="parChTrans1D3" presStyleIdx="6" presStyleCnt="8"/>
      <dgm:spPr/>
      <dgm:t>
        <a:bodyPr/>
        <a:lstStyle/>
        <a:p>
          <a:endParaRPr lang="en-US"/>
        </a:p>
      </dgm:t>
    </dgm:pt>
    <dgm:pt modelId="{7B9D00C1-4C6E-4053-BC54-0841A99098BF}" type="pres">
      <dgm:prSet presAssocID="{3E0212F7-49AE-4B7B-A33A-959FC301E176}" presName="hierRoot2" presStyleCnt="0">
        <dgm:presLayoutVars>
          <dgm:hierBranch val="init"/>
        </dgm:presLayoutVars>
      </dgm:prSet>
      <dgm:spPr/>
    </dgm:pt>
    <dgm:pt modelId="{185C3F74-D33E-4D54-898E-DFFE8C90F77B}" type="pres">
      <dgm:prSet presAssocID="{3E0212F7-49AE-4B7B-A33A-959FC301E176}" presName="rootComposite" presStyleCnt="0"/>
      <dgm:spPr/>
    </dgm:pt>
    <dgm:pt modelId="{93A68A3C-0A48-41F1-ACFA-87DB4C7C1204}" type="pres">
      <dgm:prSet presAssocID="{3E0212F7-49AE-4B7B-A33A-959FC301E176}" presName="rootText" presStyleLbl="node3" presStyleIdx="6" presStyleCnt="8">
        <dgm:presLayoutVars>
          <dgm:chPref val="3"/>
        </dgm:presLayoutVars>
      </dgm:prSet>
      <dgm:spPr/>
      <dgm:t>
        <a:bodyPr/>
        <a:lstStyle/>
        <a:p>
          <a:endParaRPr lang="en-US"/>
        </a:p>
      </dgm:t>
    </dgm:pt>
    <dgm:pt modelId="{35D4EFBD-D7DC-4103-A21A-F8E42AE20F2B}" type="pres">
      <dgm:prSet presAssocID="{3E0212F7-49AE-4B7B-A33A-959FC301E176}" presName="rootConnector" presStyleLbl="node3" presStyleIdx="6" presStyleCnt="8"/>
      <dgm:spPr/>
      <dgm:t>
        <a:bodyPr/>
        <a:lstStyle/>
        <a:p>
          <a:endParaRPr lang="en-US"/>
        </a:p>
      </dgm:t>
    </dgm:pt>
    <dgm:pt modelId="{0448B282-CC95-409C-9167-F628AD2CABB7}" type="pres">
      <dgm:prSet presAssocID="{3E0212F7-49AE-4B7B-A33A-959FC301E176}" presName="hierChild4" presStyleCnt="0"/>
      <dgm:spPr/>
    </dgm:pt>
    <dgm:pt modelId="{E1570630-87A7-4A65-BB71-CE11E9F8C655}" type="pres">
      <dgm:prSet presAssocID="{3E0212F7-49AE-4B7B-A33A-959FC301E176}" presName="hierChild5" presStyleCnt="0"/>
      <dgm:spPr/>
    </dgm:pt>
    <dgm:pt modelId="{4AF14A98-BC4C-493E-A8C5-66BA98D2823F}" type="pres">
      <dgm:prSet presAssocID="{23AB488D-B6C3-4056-BEA5-1FA485A166CE}" presName="Name37" presStyleLbl="parChTrans1D3" presStyleIdx="7" presStyleCnt="8"/>
      <dgm:spPr/>
      <dgm:t>
        <a:bodyPr/>
        <a:lstStyle/>
        <a:p>
          <a:endParaRPr lang="en-US"/>
        </a:p>
      </dgm:t>
    </dgm:pt>
    <dgm:pt modelId="{BABDE910-876C-4B09-B9E8-0695E9A61DDA}" type="pres">
      <dgm:prSet presAssocID="{36C7E5E6-8F54-4852-AD67-7E359B9164A6}" presName="hierRoot2" presStyleCnt="0">
        <dgm:presLayoutVars>
          <dgm:hierBranch val="init"/>
        </dgm:presLayoutVars>
      </dgm:prSet>
      <dgm:spPr/>
    </dgm:pt>
    <dgm:pt modelId="{0A6F8769-91D8-43E1-929D-D6C682D750E3}" type="pres">
      <dgm:prSet presAssocID="{36C7E5E6-8F54-4852-AD67-7E359B9164A6}" presName="rootComposite" presStyleCnt="0"/>
      <dgm:spPr/>
    </dgm:pt>
    <dgm:pt modelId="{24E50EBD-EA29-42E8-A496-969C07B81BA2}" type="pres">
      <dgm:prSet presAssocID="{36C7E5E6-8F54-4852-AD67-7E359B9164A6}" presName="rootText" presStyleLbl="node3" presStyleIdx="7" presStyleCnt="8">
        <dgm:presLayoutVars>
          <dgm:chPref val="3"/>
        </dgm:presLayoutVars>
      </dgm:prSet>
      <dgm:spPr/>
      <dgm:t>
        <a:bodyPr/>
        <a:lstStyle/>
        <a:p>
          <a:endParaRPr lang="en-US"/>
        </a:p>
      </dgm:t>
    </dgm:pt>
    <dgm:pt modelId="{197A4B14-7CA5-45BF-95EB-5EF5CE0A546D}" type="pres">
      <dgm:prSet presAssocID="{36C7E5E6-8F54-4852-AD67-7E359B9164A6}" presName="rootConnector" presStyleLbl="node3" presStyleIdx="7" presStyleCnt="8"/>
      <dgm:spPr/>
      <dgm:t>
        <a:bodyPr/>
        <a:lstStyle/>
        <a:p>
          <a:endParaRPr lang="en-US"/>
        </a:p>
      </dgm:t>
    </dgm:pt>
    <dgm:pt modelId="{A6FD6C25-B700-4323-8A22-A12F5431B587}" type="pres">
      <dgm:prSet presAssocID="{36C7E5E6-8F54-4852-AD67-7E359B9164A6}" presName="hierChild4" presStyleCnt="0"/>
      <dgm:spPr/>
    </dgm:pt>
    <dgm:pt modelId="{CEA744EF-83F8-4F87-A100-7B7BEE2DC0EC}" type="pres">
      <dgm:prSet presAssocID="{36C7E5E6-8F54-4852-AD67-7E359B9164A6}" presName="hierChild5" presStyleCnt="0"/>
      <dgm:spPr/>
    </dgm:pt>
    <dgm:pt modelId="{4C78A7D9-FFE9-4FF9-91E6-3F376CB31520}" type="pres">
      <dgm:prSet presAssocID="{5D48A4BD-36E5-424D-8A76-46DEF5EF3514}" presName="hierChild5" presStyleCnt="0"/>
      <dgm:spPr/>
    </dgm:pt>
    <dgm:pt modelId="{E2CFC1AD-A571-4F7E-B451-9D5E1CF8ADA1}" type="pres">
      <dgm:prSet presAssocID="{7B417187-F7AF-41B8-BDA9-DBD9D76E8348}" presName="hierChild3" presStyleCnt="0"/>
      <dgm:spPr/>
    </dgm:pt>
  </dgm:ptLst>
  <dgm:cxnLst>
    <dgm:cxn modelId="{D2C1D875-4B3B-43F8-9831-12BEE2ABA9EA}" type="presOf" srcId="{4D9B5EC3-68D5-4E49-BE10-B7BA962A8C5F}" destId="{6C735FAE-4458-4158-9970-8E9B75EC3853}" srcOrd="0" destOrd="0" presId="urn:microsoft.com/office/officeart/2005/8/layout/orgChart1"/>
    <dgm:cxn modelId="{22780971-76D1-4851-9281-F969B73E3121}" type="presOf" srcId="{1888C429-46F9-4E65-A922-B10F967C9869}" destId="{7E1E42DF-1440-4BE2-8E0B-5885671A5544}" srcOrd="0" destOrd="0" presId="urn:microsoft.com/office/officeart/2005/8/layout/orgChart1"/>
    <dgm:cxn modelId="{6666E1F9-549F-4FFD-B13A-215EA28B9335}" type="presOf" srcId="{36C7E5E6-8F54-4852-AD67-7E359B9164A6}" destId="{24E50EBD-EA29-42E8-A496-969C07B81BA2}" srcOrd="0" destOrd="0" presId="urn:microsoft.com/office/officeart/2005/8/layout/orgChart1"/>
    <dgm:cxn modelId="{B7C47C9A-0EA7-4165-9B8C-E879D8170940}" srcId="{5D48A4BD-36E5-424D-8A76-46DEF5EF3514}" destId="{D7D8BB9C-56A2-40BD-B88A-0D1D1C6D3047}" srcOrd="0" destOrd="0" parTransId="{8E801F51-9333-44D2-AC25-1582D31E4738}" sibTransId="{339866D3-A69D-4B1F-9CAF-8074068A6C1A}"/>
    <dgm:cxn modelId="{EF602395-5CBD-493A-8DA3-EC2E0A2982D6}" type="presOf" srcId="{890578C7-7FFD-4601-A68D-F91D2C460FE2}" destId="{6032A93E-6251-4AD3-8CD8-D752C66E6ECB}" srcOrd="0" destOrd="0" presId="urn:microsoft.com/office/officeart/2005/8/layout/orgChart1"/>
    <dgm:cxn modelId="{D3274ED0-0A8F-4C4C-AE48-A17B8D4827A2}" srcId="{5D48A4BD-36E5-424D-8A76-46DEF5EF3514}" destId="{6349D24B-B84D-4DFB-A771-F438C59BE1CB}" srcOrd="2" destOrd="0" parTransId="{4D9B5EC3-68D5-4E49-BE10-B7BA962A8C5F}" sibTransId="{B3E16A09-5B41-496F-966E-30CD36C5DE2A}"/>
    <dgm:cxn modelId="{35ED5518-A9B4-424F-814C-E29AC7ADE1E8}" type="presOf" srcId="{71BD2DF0-47C0-46A6-840A-86917187A6BE}" destId="{89B73367-2576-4C83-94C7-EEDC74AC3881}" srcOrd="1" destOrd="0" presId="urn:microsoft.com/office/officeart/2005/8/layout/orgChart1"/>
    <dgm:cxn modelId="{E396F22D-6795-4DA8-BB0F-C5951A1AFA17}" type="presOf" srcId="{3E0212F7-49AE-4B7B-A33A-959FC301E176}" destId="{93A68A3C-0A48-41F1-ACFA-87DB4C7C1204}" srcOrd="0" destOrd="0" presId="urn:microsoft.com/office/officeart/2005/8/layout/orgChart1"/>
    <dgm:cxn modelId="{3B377539-0AAB-4340-866C-564366A1981B}" srcId="{5D48A4BD-36E5-424D-8A76-46DEF5EF3514}" destId="{901F38A4-4FD9-4F0C-9053-31EE1DE50C98}" srcOrd="3" destOrd="0" parTransId="{96D58C0F-FA76-4356-9EB4-715A2E587046}" sibTransId="{C3EB0310-0B66-4249-B698-562AD7509A75}"/>
    <dgm:cxn modelId="{824BC951-F8F3-4AB9-9C0F-A384E23C81A1}" srcId="{6349D24B-B84D-4DFB-A771-F438C59BE1CB}" destId="{244A7E73-2A10-455B-9E79-B616DCB8458A}" srcOrd="4" destOrd="0" parTransId="{93E1ED70-9D6C-4D35-8A02-D340FAB8AADA}" sibTransId="{7CB73D96-C730-4DA3-B6CB-AE68B6F84D1D}"/>
    <dgm:cxn modelId="{C11920D4-8A25-48FB-8332-D1D80D4B6B8B}" type="presOf" srcId="{6349D24B-B84D-4DFB-A771-F438C59BE1CB}" destId="{078829A2-9E01-40FB-94FE-D9B3D5A2B2DA}" srcOrd="0" destOrd="0" presId="urn:microsoft.com/office/officeart/2005/8/layout/orgChart1"/>
    <dgm:cxn modelId="{0DB34AFD-F8A5-4785-BD27-C01D8F9DC229}" type="presOf" srcId="{7B417187-F7AF-41B8-BDA9-DBD9D76E8348}" destId="{9AA85443-973C-499F-9D62-80D8425A1AEB}" srcOrd="0" destOrd="0" presId="urn:microsoft.com/office/officeart/2005/8/layout/orgChart1"/>
    <dgm:cxn modelId="{41695418-A997-4F34-8468-029D1A4DAC47}" type="presOf" srcId="{7B417187-F7AF-41B8-BDA9-DBD9D76E8348}" destId="{45DBB9B7-9F9A-4148-8553-86B6FCADA6FE}" srcOrd="1" destOrd="0" presId="urn:microsoft.com/office/officeart/2005/8/layout/orgChart1"/>
    <dgm:cxn modelId="{8C843101-063A-4B04-A35B-2157DAE400AC}" type="presOf" srcId="{901F38A4-4FD9-4F0C-9053-31EE1DE50C98}" destId="{8490594E-32CB-44BF-AB32-C7F6C79D3A97}" srcOrd="1" destOrd="0" presId="urn:microsoft.com/office/officeart/2005/8/layout/orgChart1"/>
    <dgm:cxn modelId="{5B68789F-18C1-4363-9A27-C1FA6C95CA2C}" type="presOf" srcId="{8E801F51-9333-44D2-AC25-1582D31E4738}" destId="{4ED02E14-8ED4-417C-B7F0-A92B4881A14B}" srcOrd="0" destOrd="0" presId="urn:microsoft.com/office/officeart/2005/8/layout/orgChart1"/>
    <dgm:cxn modelId="{ADDDC116-5CCC-40FD-BBFA-0C93E314200C}" type="presOf" srcId="{6ED8C56F-6C0E-4B93-B664-139B1E5AF17B}" destId="{D83C29F7-7DB9-4A8D-B14F-2D230A826B9B}" srcOrd="0" destOrd="0" presId="urn:microsoft.com/office/officeart/2005/8/layout/orgChart1"/>
    <dgm:cxn modelId="{05D5D15F-DD62-4F61-9902-66930A2359A2}" srcId="{5D48A4BD-36E5-424D-8A76-46DEF5EF3514}" destId="{18656078-A268-4A33-BBB6-155567C67892}" srcOrd="5" destOrd="0" parTransId="{1888C429-46F9-4E65-A922-B10F967C9869}" sibTransId="{848EB156-689A-4AE7-87BF-30B6F0488003}"/>
    <dgm:cxn modelId="{289B9612-DC7F-4B95-A8F7-7B368EFD7956}" type="presOf" srcId="{3E0212F7-49AE-4B7B-A33A-959FC301E176}" destId="{35D4EFBD-D7DC-4103-A21A-F8E42AE20F2B}" srcOrd="1" destOrd="0" presId="urn:microsoft.com/office/officeart/2005/8/layout/orgChart1"/>
    <dgm:cxn modelId="{E2F83414-FBBE-4E65-A444-630054942C1E}" srcId="{6349D24B-B84D-4DFB-A771-F438C59BE1CB}" destId="{71BD2DF0-47C0-46A6-840A-86917187A6BE}" srcOrd="0" destOrd="0" parTransId="{0A65C04A-A2F3-4416-974F-D80305716382}" sibTransId="{721F3EB4-B7EE-43DA-8ECE-6EB04F94EF42}"/>
    <dgm:cxn modelId="{A553BCF2-6778-4ACC-B73F-C3CD9DCF6A71}" srcId="{5D48A4BD-36E5-424D-8A76-46DEF5EF3514}" destId="{B839C403-1B02-4A77-A554-86530BC409B5}" srcOrd="4" destOrd="0" parTransId="{835C82C1-BEF1-43CF-BEEE-DA78212810B5}" sibTransId="{62B9A756-8895-46B7-96D0-D59443C28883}"/>
    <dgm:cxn modelId="{CC81AB05-260F-40BA-88F0-FA1154E9E669}" type="presOf" srcId="{FE50A532-662E-4561-A02D-A6EADAF14BFB}" destId="{20248F3A-FEE9-4038-B70A-3B65877A693B}" srcOrd="0" destOrd="0" presId="urn:microsoft.com/office/officeart/2005/8/layout/orgChart1"/>
    <dgm:cxn modelId="{7726606F-A010-4B24-867D-4CA01D0A6F0C}" type="presOf" srcId="{93E1ED70-9D6C-4D35-8A02-D340FAB8AADA}" destId="{7581FADF-5F23-48D1-8F10-C5A37C7C8715}" srcOrd="0" destOrd="0" presId="urn:microsoft.com/office/officeart/2005/8/layout/orgChart1"/>
    <dgm:cxn modelId="{D817FB08-4A68-449C-8AAA-F9BF2D426BEA}" srcId="{7B417187-F7AF-41B8-BDA9-DBD9D76E8348}" destId="{5D48A4BD-36E5-424D-8A76-46DEF5EF3514}" srcOrd="0" destOrd="0" parTransId="{FE50A532-662E-4561-A02D-A6EADAF14BFB}" sibTransId="{0ED6622B-0BDB-4EE1-8263-68D9FD6C9FD3}"/>
    <dgm:cxn modelId="{4C8410C5-9A49-43EA-969A-276AB90DE515}" type="presOf" srcId="{890578C7-7FFD-4601-A68D-F91D2C460FE2}" destId="{5E3CEEB3-6122-421C-BABD-FA5D15E116EF}" srcOrd="1" destOrd="0" presId="urn:microsoft.com/office/officeart/2005/8/layout/orgChart1"/>
    <dgm:cxn modelId="{022A00E9-0FE7-4F55-9748-9142CB70B5F1}" type="presOf" srcId="{0FCE8E69-E298-474F-A86D-7249E76033A4}" destId="{3AFFE90D-994F-4CF1-83ED-8AB5D2DBCC5E}" srcOrd="1" destOrd="0" presId="urn:microsoft.com/office/officeart/2005/8/layout/orgChart1"/>
    <dgm:cxn modelId="{6FD46465-7A52-4B56-AAC3-FE082167DE34}" type="presOf" srcId="{8A911BDA-E65C-4B43-BEC8-0A40E2BF44A3}" destId="{7477ACB4-3BB8-4155-8EF0-CA40A2C4E973}" srcOrd="0" destOrd="0" presId="urn:microsoft.com/office/officeart/2005/8/layout/orgChart1"/>
    <dgm:cxn modelId="{06421601-60A1-4719-A8F1-13E2EE9CEC26}" type="presOf" srcId="{71BD2DF0-47C0-46A6-840A-86917187A6BE}" destId="{C7A51CAC-D124-41AA-96DC-1E4E46D5C385}" srcOrd="0" destOrd="0" presId="urn:microsoft.com/office/officeart/2005/8/layout/orgChart1"/>
    <dgm:cxn modelId="{5FEEF72C-E058-44F8-9C6E-1A3DB5F9B7FA}" srcId="{A00DE8F7-9F5A-4DB3-94F5-FC6EB2C80214}" destId="{7B417187-F7AF-41B8-BDA9-DBD9D76E8348}" srcOrd="0" destOrd="0" parTransId="{65873C16-81A4-468B-9D0E-C161D157DB7B}" sibTransId="{9643A2D3-CAFB-47DD-9D6E-49B5CA02AA54}"/>
    <dgm:cxn modelId="{D836A2C4-D111-406E-87E7-18456A8C526F}" type="presOf" srcId="{AA7F9BD6-091B-41A8-83A1-30EB922ACAE5}" destId="{11317511-8754-4C59-B173-CB70724F103C}" srcOrd="1" destOrd="0" presId="urn:microsoft.com/office/officeart/2005/8/layout/orgChart1"/>
    <dgm:cxn modelId="{7D48246F-F31C-4944-A065-D2F9AE563478}" type="presOf" srcId="{0A65C04A-A2F3-4416-974F-D80305716382}" destId="{DA9794D6-988A-41A1-A058-B6754CC29D6D}" srcOrd="0" destOrd="0" presId="urn:microsoft.com/office/officeart/2005/8/layout/orgChart1"/>
    <dgm:cxn modelId="{39435DC0-F383-4055-AC84-650CD590DA22}" type="presOf" srcId="{901F38A4-4FD9-4F0C-9053-31EE1DE50C98}" destId="{908E0050-C1E5-4CDA-91B0-BFB2653292ED}" srcOrd="0" destOrd="0" presId="urn:microsoft.com/office/officeart/2005/8/layout/orgChart1"/>
    <dgm:cxn modelId="{8CB4707F-817B-406C-BF8E-AED786333FFF}" type="presOf" srcId="{ABB048E9-862F-4BF4-8584-85F634ABEB68}" destId="{83ACA72A-3F2D-428E-982A-BBD2755A26D1}" srcOrd="0" destOrd="0" presId="urn:microsoft.com/office/officeart/2005/8/layout/orgChart1"/>
    <dgm:cxn modelId="{E1B2A8FA-FCF1-4E5F-ABE1-8BDFC65138D3}" type="presOf" srcId="{835C82C1-BEF1-43CF-BEEE-DA78212810B5}" destId="{CBA24B3E-9657-4CB1-A177-504E6CC41E59}" srcOrd="0" destOrd="0" presId="urn:microsoft.com/office/officeart/2005/8/layout/orgChart1"/>
    <dgm:cxn modelId="{9C6129E1-1CF2-4E81-BE29-8ADD63F32EF0}" type="presOf" srcId="{059537EB-395D-4E7C-BFE3-FA1B31CF8484}" destId="{EB9E75FF-A599-43AE-9F5C-92FE6C025B2B}" srcOrd="0" destOrd="0" presId="urn:microsoft.com/office/officeart/2005/8/layout/orgChart1"/>
    <dgm:cxn modelId="{6959C695-782D-4C85-B2EE-DF7C98A5DBA6}" type="presOf" srcId="{96D58C0F-FA76-4356-9EB4-715A2E587046}" destId="{8EC0A25E-9D26-4ABE-9A51-154A2F9E2216}" srcOrd="0" destOrd="0" presId="urn:microsoft.com/office/officeart/2005/8/layout/orgChart1"/>
    <dgm:cxn modelId="{6F9ECA31-4FD9-4BF2-B25B-F6C7D1F1DE31}" type="presOf" srcId="{244A7E73-2A10-455B-9E79-B616DCB8458A}" destId="{ACB89A5E-FA10-4951-BF12-0C4BD0EDC6F7}" srcOrd="1" destOrd="0" presId="urn:microsoft.com/office/officeart/2005/8/layout/orgChart1"/>
    <dgm:cxn modelId="{81575AAD-4391-4D19-B39E-2D56B686C5E9}" srcId="{5D48A4BD-36E5-424D-8A76-46DEF5EF3514}" destId="{36C7E5E6-8F54-4852-AD67-7E359B9164A6}" srcOrd="7" destOrd="0" parTransId="{23AB488D-B6C3-4056-BEA5-1FA485A166CE}" sibTransId="{EB510C41-5FEF-45AD-B6E9-4E540F48BA56}"/>
    <dgm:cxn modelId="{23583222-FFF4-4812-9A34-B555AF27926B}" type="presOf" srcId="{D7D8BB9C-56A2-40BD-B88A-0D1D1C6D3047}" destId="{AF316E38-86E0-4FC8-AF9D-674BDFFF4108}" srcOrd="0" destOrd="0" presId="urn:microsoft.com/office/officeart/2005/8/layout/orgChart1"/>
    <dgm:cxn modelId="{72E5CD8C-3A85-4546-8D8A-5B7DF78BE004}" type="presOf" srcId="{18656078-A268-4A33-BBB6-155567C67892}" destId="{FA0871B8-F80B-47A7-B6E6-B8DC65EBC7D9}" srcOrd="0" destOrd="0" presId="urn:microsoft.com/office/officeart/2005/8/layout/orgChart1"/>
    <dgm:cxn modelId="{D74508A5-17F5-4A1E-AEF9-997CE18107D0}" type="presOf" srcId="{244A7E73-2A10-455B-9E79-B616DCB8458A}" destId="{24009D51-DDDF-4A50-8C16-0FFDD1D8F4AF}" srcOrd="0" destOrd="0" presId="urn:microsoft.com/office/officeart/2005/8/layout/orgChart1"/>
    <dgm:cxn modelId="{C092B4B1-5222-43C8-A4AF-C5EE82ECEA01}" type="presOf" srcId="{B839C403-1B02-4A77-A554-86530BC409B5}" destId="{F48D125F-B2D9-48DB-A443-487E9D83EED6}" srcOrd="1" destOrd="0" presId="urn:microsoft.com/office/officeart/2005/8/layout/orgChart1"/>
    <dgm:cxn modelId="{80A9239A-1A5E-4A48-BF6A-DB402D2F6D7A}" type="presOf" srcId="{D7D8BB9C-56A2-40BD-B88A-0D1D1C6D3047}" destId="{5A70DC2E-652B-4090-A6CF-960AD8AC55A0}" srcOrd="1" destOrd="0" presId="urn:microsoft.com/office/officeart/2005/8/layout/orgChart1"/>
    <dgm:cxn modelId="{27FC1E9D-EEF3-4341-AA48-D11471C43226}" type="presOf" srcId="{AA7F9BD6-091B-41A8-83A1-30EB922ACAE5}" destId="{B1BA3CD2-47FE-472C-9690-6ADD78322F27}" srcOrd="0" destOrd="0" presId="urn:microsoft.com/office/officeart/2005/8/layout/orgChart1"/>
    <dgm:cxn modelId="{56FE6B55-F3D6-4477-9DE4-1C2DBEBA4370}" type="presOf" srcId="{0FCE8E69-E298-474F-A86D-7249E76033A4}" destId="{C9E1A851-AEEB-4A38-A893-06CD6324A66D}" srcOrd="0" destOrd="0" presId="urn:microsoft.com/office/officeart/2005/8/layout/orgChart1"/>
    <dgm:cxn modelId="{0F11F6E4-D973-4626-80BD-45157B30D884}" type="presOf" srcId="{36C7E5E6-8F54-4852-AD67-7E359B9164A6}" destId="{197A4B14-7CA5-45BF-95EB-5EF5CE0A546D}" srcOrd="1" destOrd="0" presId="urn:microsoft.com/office/officeart/2005/8/layout/orgChart1"/>
    <dgm:cxn modelId="{7AABF401-A0F5-4CEF-9F30-99E509D797D2}" type="presOf" srcId="{5D48A4BD-36E5-424D-8A76-46DEF5EF3514}" destId="{6D4AA625-7D3A-4627-B3B4-D0A4735B5485}" srcOrd="1" destOrd="0" presId="urn:microsoft.com/office/officeart/2005/8/layout/orgChart1"/>
    <dgm:cxn modelId="{E3A81D68-2A1E-43F5-B309-7CF19568B2AA}" type="presOf" srcId="{B839C403-1B02-4A77-A554-86530BC409B5}" destId="{6E63210D-A2D3-48A8-B7D1-08EC92D31241}" srcOrd="0" destOrd="0" presId="urn:microsoft.com/office/officeart/2005/8/layout/orgChart1"/>
    <dgm:cxn modelId="{5EA687C2-1A55-46AF-879D-9C217B29A6AB}" type="presOf" srcId="{6349D24B-B84D-4DFB-A771-F438C59BE1CB}" destId="{E93B67E8-DC0B-44CE-B44E-A5737AB950BC}" srcOrd="1" destOrd="0" presId="urn:microsoft.com/office/officeart/2005/8/layout/orgChart1"/>
    <dgm:cxn modelId="{91AABD81-863C-4B6D-A546-894904C8F4DC}" type="presOf" srcId="{A00DE8F7-9F5A-4DB3-94F5-FC6EB2C80214}" destId="{5BC3A9A7-EF4E-4D18-A48B-66CEFCEAC893}" srcOrd="0" destOrd="0" presId="urn:microsoft.com/office/officeart/2005/8/layout/orgChart1"/>
    <dgm:cxn modelId="{F27D313A-66FA-42A1-8A50-F6FD4D61E956}" srcId="{5D48A4BD-36E5-424D-8A76-46DEF5EF3514}" destId="{890578C7-7FFD-4601-A68D-F91D2C460FE2}" srcOrd="1" destOrd="0" parTransId="{059537EB-395D-4E7C-BFE3-FA1B31CF8484}" sibTransId="{10356A89-39C8-4271-9D4F-E04048333BEB}"/>
    <dgm:cxn modelId="{61AB626C-2090-43B0-98C9-03D30AE45E34}" type="presOf" srcId="{23AB488D-B6C3-4056-BEA5-1FA485A166CE}" destId="{4AF14A98-BC4C-493E-A8C5-66BA98D2823F}" srcOrd="0" destOrd="0" presId="urn:microsoft.com/office/officeart/2005/8/layout/orgChart1"/>
    <dgm:cxn modelId="{1B75A4F5-A30B-4CAC-9CC3-EAB57900FA03}" srcId="{5D48A4BD-36E5-424D-8A76-46DEF5EF3514}" destId="{3E0212F7-49AE-4B7B-A33A-959FC301E176}" srcOrd="6" destOrd="0" parTransId="{6ED8C56F-6C0E-4B93-B664-139B1E5AF17B}" sibTransId="{3A98EDA4-9569-4662-BE95-1E173A4AAF5A}"/>
    <dgm:cxn modelId="{1177F08A-BCFB-4E9B-B8AE-D1A784FEE852}" srcId="{6349D24B-B84D-4DFB-A771-F438C59BE1CB}" destId="{0FCE8E69-E298-474F-A86D-7249E76033A4}" srcOrd="2" destOrd="0" parTransId="{ABB048E9-862F-4BF4-8584-85F634ABEB68}" sibTransId="{0BFA0421-C519-4A04-9A96-3521EA33D826}"/>
    <dgm:cxn modelId="{5EF5FD91-DE11-4FC0-9D6B-C8C61D97E990}" type="presOf" srcId="{9B96E531-3334-431F-8AAC-E2C7A41A44F2}" destId="{8497F2A1-2FF6-44BE-B482-B590D080BA3F}" srcOrd="0" destOrd="0" presId="urn:microsoft.com/office/officeart/2005/8/layout/orgChart1"/>
    <dgm:cxn modelId="{3DD0466A-D3E6-4405-A7FC-AADEE780E923}" type="presOf" srcId="{CCFFB147-CDC9-4596-9238-F0809F4CEA0D}" destId="{72DFFC81-DDB9-4993-9574-634F3B539E85}" srcOrd="1" destOrd="0" presId="urn:microsoft.com/office/officeart/2005/8/layout/orgChart1"/>
    <dgm:cxn modelId="{369BEBD6-94FB-4F18-A815-11112A6E924B}" srcId="{6349D24B-B84D-4DFB-A771-F438C59BE1CB}" destId="{CCFFB147-CDC9-4596-9238-F0809F4CEA0D}" srcOrd="3" destOrd="0" parTransId="{9B96E531-3334-431F-8AAC-E2C7A41A44F2}" sibTransId="{05650AC8-728F-4BBC-A04D-303EC6319537}"/>
    <dgm:cxn modelId="{95385527-DFBC-4808-A496-7CC6B6E609AD}" type="presOf" srcId="{18656078-A268-4A33-BBB6-155567C67892}" destId="{7B178988-4A86-48DA-8722-4F139C9A4CF3}" srcOrd="1" destOrd="0" presId="urn:microsoft.com/office/officeart/2005/8/layout/orgChart1"/>
    <dgm:cxn modelId="{B7F87F28-6F27-419E-BCCE-DA84E46A49B4}" type="presOf" srcId="{5D48A4BD-36E5-424D-8A76-46DEF5EF3514}" destId="{DA9FD702-4786-49AB-AADD-8D0F2167CE40}" srcOrd="0" destOrd="0" presId="urn:microsoft.com/office/officeart/2005/8/layout/orgChart1"/>
    <dgm:cxn modelId="{47A143DE-26F6-4FD7-8D78-41E158DA510D}" type="presOf" srcId="{CCFFB147-CDC9-4596-9238-F0809F4CEA0D}" destId="{93D88316-74AB-4CDE-A802-353B273D4F57}" srcOrd="0" destOrd="0" presId="urn:microsoft.com/office/officeart/2005/8/layout/orgChart1"/>
    <dgm:cxn modelId="{344B677C-E44D-4CF5-923D-CB27265C969F}" srcId="{6349D24B-B84D-4DFB-A771-F438C59BE1CB}" destId="{AA7F9BD6-091B-41A8-83A1-30EB922ACAE5}" srcOrd="1" destOrd="0" parTransId="{8A911BDA-E65C-4B43-BEC8-0A40E2BF44A3}" sibTransId="{434D4821-22DD-4341-9C9D-6978A84B4F3A}"/>
    <dgm:cxn modelId="{FBCD5507-E618-4905-A11A-A7579B0E1B5E}" type="presParOf" srcId="{5BC3A9A7-EF4E-4D18-A48B-66CEFCEAC893}" destId="{5B1A6588-E521-4536-ADA4-8214A973AAA0}" srcOrd="0" destOrd="0" presId="urn:microsoft.com/office/officeart/2005/8/layout/orgChart1"/>
    <dgm:cxn modelId="{DACC51E8-0735-4B02-83C8-888C76E122D8}" type="presParOf" srcId="{5B1A6588-E521-4536-ADA4-8214A973AAA0}" destId="{9BB9C923-11F1-43BD-872D-EA5DE770D4D4}" srcOrd="0" destOrd="0" presId="urn:microsoft.com/office/officeart/2005/8/layout/orgChart1"/>
    <dgm:cxn modelId="{C7288F94-90DE-43E6-AABE-420F638468A3}" type="presParOf" srcId="{9BB9C923-11F1-43BD-872D-EA5DE770D4D4}" destId="{9AA85443-973C-499F-9D62-80D8425A1AEB}" srcOrd="0" destOrd="0" presId="urn:microsoft.com/office/officeart/2005/8/layout/orgChart1"/>
    <dgm:cxn modelId="{327D5501-B117-4D72-A658-6EB73191D07B}" type="presParOf" srcId="{9BB9C923-11F1-43BD-872D-EA5DE770D4D4}" destId="{45DBB9B7-9F9A-4148-8553-86B6FCADA6FE}" srcOrd="1" destOrd="0" presId="urn:microsoft.com/office/officeart/2005/8/layout/orgChart1"/>
    <dgm:cxn modelId="{BF98BE07-0D75-40E2-A0DC-9382C3BC46DB}" type="presParOf" srcId="{5B1A6588-E521-4536-ADA4-8214A973AAA0}" destId="{6D10471B-465F-4037-9DC3-F5827D185B61}" srcOrd="1" destOrd="0" presId="urn:microsoft.com/office/officeart/2005/8/layout/orgChart1"/>
    <dgm:cxn modelId="{D589DCAC-3997-4D06-A20B-F1DC70573033}" type="presParOf" srcId="{6D10471B-465F-4037-9DC3-F5827D185B61}" destId="{20248F3A-FEE9-4038-B70A-3B65877A693B}" srcOrd="0" destOrd="0" presId="urn:microsoft.com/office/officeart/2005/8/layout/orgChart1"/>
    <dgm:cxn modelId="{E62BFD6B-96C6-4281-A399-885F0793A957}" type="presParOf" srcId="{6D10471B-465F-4037-9DC3-F5827D185B61}" destId="{2ADE2A97-4E52-43E2-A1DB-952830BED158}" srcOrd="1" destOrd="0" presId="urn:microsoft.com/office/officeart/2005/8/layout/orgChart1"/>
    <dgm:cxn modelId="{213E6223-121A-47E8-A88B-7C7D3150593E}" type="presParOf" srcId="{2ADE2A97-4E52-43E2-A1DB-952830BED158}" destId="{72ED8B97-DFE7-449B-A608-D18ABA3C65B0}" srcOrd="0" destOrd="0" presId="urn:microsoft.com/office/officeart/2005/8/layout/orgChart1"/>
    <dgm:cxn modelId="{6CB508FA-2A5D-4ADC-A369-61511460BCAA}" type="presParOf" srcId="{72ED8B97-DFE7-449B-A608-D18ABA3C65B0}" destId="{DA9FD702-4786-49AB-AADD-8D0F2167CE40}" srcOrd="0" destOrd="0" presId="urn:microsoft.com/office/officeart/2005/8/layout/orgChart1"/>
    <dgm:cxn modelId="{3E11163E-2535-4DB6-B843-198D37903025}" type="presParOf" srcId="{72ED8B97-DFE7-449B-A608-D18ABA3C65B0}" destId="{6D4AA625-7D3A-4627-B3B4-D0A4735B5485}" srcOrd="1" destOrd="0" presId="urn:microsoft.com/office/officeart/2005/8/layout/orgChart1"/>
    <dgm:cxn modelId="{B767D3A4-CB33-4042-BBC1-7407A831A1AB}" type="presParOf" srcId="{2ADE2A97-4E52-43E2-A1DB-952830BED158}" destId="{8A8464E2-743F-4730-B96A-692B39CEF512}" srcOrd="1" destOrd="0" presId="urn:microsoft.com/office/officeart/2005/8/layout/orgChart1"/>
    <dgm:cxn modelId="{B1CD4B44-78BD-4C96-A530-19185140C7C3}" type="presParOf" srcId="{8A8464E2-743F-4730-B96A-692B39CEF512}" destId="{4ED02E14-8ED4-417C-B7F0-A92B4881A14B}" srcOrd="0" destOrd="0" presId="urn:microsoft.com/office/officeart/2005/8/layout/orgChart1"/>
    <dgm:cxn modelId="{486AD5D0-DD8C-4280-BB1E-37C597BD1E75}" type="presParOf" srcId="{8A8464E2-743F-4730-B96A-692B39CEF512}" destId="{BD916EF8-674A-4DD2-B8AE-1AAE94E8F131}" srcOrd="1" destOrd="0" presId="urn:microsoft.com/office/officeart/2005/8/layout/orgChart1"/>
    <dgm:cxn modelId="{084CB613-CA25-49AC-B1BC-126BDCB14D54}" type="presParOf" srcId="{BD916EF8-674A-4DD2-B8AE-1AAE94E8F131}" destId="{EDCDD36B-35DA-4D55-AC52-D730E27A73DA}" srcOrd="0" destOrd="0" presId="urn:microsoft.com/office/officeart/2005/8/layout/orgChart1"/>
    <dgm:cxn modelId="{856DA9AD-0D3D-4F11-BD4B-212C264AD7C9}" type="presParOf" srcId="{EDCDD36B-35DA-4D55-AC52-D730E27A73DA}" destId="{AF316E38-86E0-4FC8-AF9D-674BDFFF4108}" srcOrd="0" destOrd="0" presId="urn:microsoft.com/office/officeart/2005/8/layout/orgChart1"/>
    <dgm:cxn modelId="{1AF5F4F6-7A78-4009-9281-CBFBC05B294D}" type="presParOf" srcId="{EDCDD36B-35DA-4D55-AC52-D730E27A73DA}" destId="{5A70DC2E-652B-4090-A6CF-960AD8AC55A0}" srcOrd="1" destOrd="0" presId="urn:microsoft.com/office/officeart/2005/8/layout/orgChart1"/>
    <dgm:cxn modelId="{11E9F845-EBDA-4A11-A0BE-373BC32F11BC}" type="presParOf" srcId="{BD916EF8-674A-4DD2-B8AE-1AAE94E8F131}" destId="{0A16C212-B56D-498D-A494-05ED90FA99E1}" srcOrd="1" destOrd="0" presId="urn:microsoft.com/office/officeart/2005/8/layout/orgChart1"/>
    <dgm:cxn modelId="{93D97604-FE27-4797-8AAE-290B0D10B138}" type="presParOf" srcId="{BD916EF8-674A-4DD2-B8AE-1AAE94E8F131}" destId="{0DCB8054-1F0E-4D72-A6E8-05D5BB43FFF2}" srcOrd="2" destOrd="0" presId="urn:microsoft.com/office/officeart/2005/8/layout/orgChart1"/>
    <dgm:cxn modelId="{373D9477-4757-488B-A5B7-3C6E31DDA830}" type="presParOf" srcId="{8A8464E2-743F-4730-B96A-692B39CEF512}" destId="{EB9E75FF-A599-43AE-9F5C-92FE6C025B2B}" srcOrd="2" destOrd="0" presId="urn:microsoft.com/office/officeart/2005/8/layout/orgChart1"/>
    <dgm:cxn modelId="{B392F2CC-E738-4E44-ADF1-76AFFA127B54}" type="presParOf" srcId="{8A8464E2-743F-4730-B96A-692B39CEF512}" destId="{C1A1BF21-23F4-4D75-B8F5-E29294CA54AB}" srcOrd="3" destOrd="0" presId="urn:microsoft.com/office/officeart/2005/8/layout/orgChart1"/>
    <dgm:cxn modelId="{84889C23-1A5F-48DC-A48E-7E3506ECEB58}" type="presParOf" srcId="{C1A1BF21-23F4-4D75-B8F5-E29294CA54AB}" destId="{F962CDC1-E447-4E81-9DCF-BA91B411B10D}" srcOrd="0" destOrd="0" presId="urn:microsoft.com/office/officeart/2005/8/layout/orgChart1"/>
    <dgm:cxn modelId="{109D2826-325E-4656-A835-825424D08324}" type="presParOf" srcId="{F962CDC1-E447-4E81-9DCF-BA91B411B10D}" destId="{6032A93E-6251-4AD3-8CD8-D752C66E6ECB}" srcOrd="0" destOrd="0" presId="urn:microsoft.com/office/officeart/2005/8/layout/orgChart1"/>
    <dgm:cxn modelId="{95E881F2-145C-410A-B9F2-AC57CBE43E7B}" type="presParOf" srcId="{F962CDC1-E447-4E81-9DCF-BA91B411B10D}" destId="{5E3CEEB3-6122-421C-BABD-FA5D15E116EF}" srcOrd="1" destOrd="0" presId="urn:microsoft.com/office/officeart/2005/8/layout/orgChart1"/>
    <dgm:cxn modelId="{832399F2-ABD6-41B4-BD76-C543297A0359}" type="presParOf" srcId="{C1A1BF21-23F4-4D75-B8F5-E29294CA54AB}" destId="{9C4CF0AE-9180-4841-8BF9-32BB3630F706}" srcOrd="1" destOrd="0" presId="urn:microsoft.com/office/officeart/2005/8/layout/orgChart1"/>
    <dgm:cxn modelId="{4B4245A4-5D1A-485E-9253-EAAE33BD54C3}" type="presParOf" srcId="{C1A1BF21-23F4-4D75-B8F5-E29294CA54AB}" destId="{50A94469-2A17-496D-A1FB-2E2E5745ADC9}" srcOrd="2" destOrd="0" presId="urn:microsoft.com/office/officeart/2005/8/layout/orgChart1"/>
    <dgm:cxn modelId="{AB73EE83-8EB1-4FF6-8856-E53718F3ACFE}" type="presParOf" srcId="{8A8464E2-743F-4730-B96A-692B39CEF512}" destId="{6C735FAE-4458-4158-9970-8E9B75EC3853}" srcOrd="4" destOrd="0" presId="urn:microsoft.com/office/officeart/2005/8/layout/orgChart1"/>
    <dgm:cxn modelId="{33BF6FC2-EF46-4B5D-97C9-4D9A4C52F300}" type="presParOf" srcId="{8A8464E2-743F-4730-B96A-692B39CEF512}" destId="{79DFB0FD-6C93-4047-81C9-2588ADED4BF9}" srcOrd="5" destOrd="0" presId="urn:microsoft.com/office/officeart/2005/8/layout/orgChart1"/>
    <dgm:cxn modelId="{31649F4B-76F1-4DC1-B4EE-FB880876013D}" type="presParOf" srcId="{79DFB0FD-6C93-4047-81C9-2588ADED4BF9}" destId="{93FC020D-9B66-4745-BB4D-94C7795FFF85}" srcOrd="0" destOrd="0" presId="urn:microsoft.com/office/officeart/2005/8/layout/orgChart1"/>
    <dgm:cxn modelId="{99A6BF8A-0581-458F-B9EC-3EAB54DD1357}" type="presParOf" srcId="{93FC020D-9B66-4745-BB4D-94C7795FFF85}" destId="{078829A2-9E01-40FB-94FE-D9B3D5A2B2DA}" srcOrd="0" destOrd="0" presId="urn:microsoft.com/office/officeart/2005/8/layout/orgChart1"/>
    <dgm:cxn modelId="{F56A9955-8D23-4DEB-8C5B-7DC93E908FD8}" type="presParOf" srcId="{93FC020D-9B66-4745-BB4D-94C7795FFF85}" destId="{E93B67E8-DC0B-44CE-B44E-A5737AB950BC}" srcOrd="1" destOrd="0" presId="urn:microsoft.com/office/officeart/2005/8/layout/orgChart1"/>
    <dgm:cxn modelId="{04ED76FC-70A9-40D5-8C83-19640AC57E4B}" type="presParOf" srcId="{79DFB0FD-6C93-4047-81C9-2588ADED4BF9}" destId="{63F7EEC7-6CE6-4950-B748-30FF0A0823D3}" srcOrd="1" destOrd="0" presId="urn:microsoft.com/office/officeart/2005/8/layout/orgChart1"/>
    <dgm:cxn modelId="{1930A5CD-BCF1-4AE7-B48F-8E3D22BDB923}" type="presParOf" srcId="{63F7EEC7-6CE6-4950-B748-30FF0A0823D3}" destId="{DA9794D6-988A-41A1-A058-B6754CC29D6D}" srcOrd="0" destOrd="0" presId="urn:microsoft.com/office/officeart/2005/8/layout/orgChart1"/>
    <dgm:cxn modelId="{E516C30B-64CE-4A11-A5A3-1E92D90B1BC2}" type="presParOf" srcId="{63F7EEC7-6CE6-4950-B748-30FF0A0823D3}" destId="{A5322E7C-0018-44CE-94ED-5A38D570E10A}" srcOrd="1" destOrd="0" presId="urn:microsoft.com/office/officeart/2005/8/layout/orgChart1"/>
    <dgm:cxn modelId="{7F4D28DF-985E-473C-B9A3-C80F02525575}" type="presParOf" srcId="{A5322E7C-0018-44CE-94ED-5A38D570E10A}" destId="{612170A8-3EAE-41B4-B6CD-736F9A0C00DC}" srcOrd="0" destOrd="0" presId="urn:microsoft.com/office/officeart/2005/8/layout/orgChart1"/>
    <dgm:cxn modelId="{3C742099-7DAC-476B-9FEB-3C318673D044}" type="presParOf" srcId="{612170A8-3EAE-41B4-B6CD-736F9A0C00DC}" destId="{C7A51CAC-D124-41AA-96DC-1E4E46D5C385}" srcOrd="0" destOrd="0" presId="urn:microsoft.com/office/officeart/2005/8/layout/orgChart1"/>
    <dgm:cxn modelId="{46D84E73-6604-497E-9D95-523E6409E629}" type="presParOf" srcId="{612170A8-3EAE-41B4-B6CD-736F9A0C00DC}" destId="{89B73367-2576-4C83-94C7-EEDC74AC3881}" srcOrd="1" destOrd="0" presId="urn:microsoft.com/office/officeart/2005/8/layout/orgChart1"/>
    <dgm:cxn modelId="{9039EB27-0654-4811-B77E-AA5288E58C03}" type="presParOf" srcId="{A5322E7C-0018-44CE-94ED-5A38D570E10A}" destId="{56B9E0B7-6C2B-4A1F-906B-F7DCDF6E6C53}" srcOrd="1" destOrd="0" presId="urn:microsoft.com/office/officeart/2005/8/layout/orgChart1"/>
    <dgm:cxn modelId="{8FF8AC31-0FB6-4AA2-9C2C-47DCD97E9ED1}" type="presParOf" srcId="{A5322E7C-0018-44CE-94ED-5A38D570E10A}" destId="{104A685C-6459-494F-8E3B-B3CF50216D5B}" srcOrd="2" destOrd="0" presId="urn:microsoft.com/office/officeart/2005/8/layout/orgChart1"/>
    <dgm:cxn modelId="{FE5BA130-8339-44AA-A0B1-5C4CA114CB85}" type="presParOf" srcId="{63F7EEC7-6CE6-4950-B748-30FF0A0823D3}" destId="{7477ACB4-3BB8-4155-8EF0-CA40A2C4E973}" srcOrd="2" destOrd="0" presId="urn:microsoft.com/office/officeart/2005/8/layout/orgChart1"/>
    <dgm:cxn modelId="{EC2337C4-7044-4D85-AB12-D3FEF687B4C6}" type="presParOf" srcId="{63F7EEC7-6CE6-4950-B748-30FF0A0823D3}" destId="{BC3AC7EF-A89B-4AD2-A6AD-1ACD258DD0E3}" srcOrd="3" destOrd="0" presId="urn:microsoft.com/office/officeart/2005/8/layout/orgChart1"/>
    <dgm:cxn modelId="{8368F0B3-4572-4936-9421-B0806C42D0AD}" type="presParOf" srcId="{BC3AC7EF-A89B-4AD2-A6AD-1ACD258DD0E3}" destId="{8EC3547C-9903-45A8-9BDE-F300C44FFCE1}" srcOrd="0" destOrd="0" presId="urn:microsoft.com/office/officeart/2005/8/layout/orgChart1"/>
    <dgm:cxn modelId="{20939623-5396-4FCE-B97B-82A087A88ADC}" type="presParOf" srcId="{8EC3547C-9903-45A8-9BDE-F300C44FFCE1}" destId="{B1BA3CD2-47FE-472C-9690-6ADD78322F27}" srcOrd="0" destOrd="0" presId="urn:microsoft.com/office/officeart/2005/8/layout/orgChart1"/>
    <dgm:cxn modelId="{B92BF7B5-06B1-4B64-98AD-953733F08985}" type="presParOf" srcId="{8EC3547C-9903-45A8-9BDE-F300C44FFCE1}" destId="{11317511-8754-4C59-B173-CB70724F103C}" srcOrd="1" destOrd="0" presId="urn:microsoft.com/office/officeart/2005/8/layout/orgChart1"/>
    <dgm:cxn modelId="{C41E42A3-9243-49DF-8635-83486BA02969}" type="presParOf" srcId="{BC3AC7EF-A89B-4AD2-A6AD-1ACD258DD0E3}" destId="{EBBEF299-6650-484C-974C-2FD8D628C7EE}" srcOrd="1" destOrd="0" presId="urn:microsoft.com/office/officeart/2005/8/layout/orgChart1"/>
    <dgm:cxn modelId="{41F3A593-7D50-47F7-AB66-F8EAEEA6F57A}" type="presParOf" srcId="{BC3AC7EF-A89B-4AD2-A6AD-1ACD258DD0E3}" destId="{433E5E11-BBA3-4382-BA5F-DA4AA04A838D}" srcOrd="2" destOrd="0" presId="urn:microsoft.com/office/officeart/2005/8/layout/orgChart1"/>
    <dgm:cxn modelId="{1A912F3A-B3E5-4CEA-BC49-049CDCBEAD03}" type="presParOf" srcId="{63F7EEC7-6CE6-4950-B748-30FF0A0823D3}" destId="{83ACA72A-3F2D-428E-982A-BBD2755A26D1}" srcOrd="4" destOrd="0" presId="urn:microsoft.com/office/officeart/2005/8/layout/orgChart1"/>
    <dgm:cxn modelId="{05D2791E-401F-4BB0-B049-0616D90020EA}" type="presParOf" srcId="{63F7EEC7-6CE6-4950-B748-30FF0A0823D3}" destId="{C26DB7A7-9A27-4AA8-9F11-6DD6369D33F0}" srcOrd="5" destOrd="0" presId="urn:microsoft.com/office/officeart/2005/8/layout/orgChart1"/>
    <dgm:cxn modelId="{4E8D9BE9-6A56-4478-ABAF-264E3B39F4EE}" type="presParOf" srcId="{C26DB7A7-9A27-4AA8-9F11-6DD6369D33F0}" destId="{43A404CB-9458-4ACB-B639-A37BB100F925}" srcOrd="0" destOrd="0" presId="urn:microsoft.com/office/officeart/2005/8/layout/orgChart1"/>
    <dgm:cxn modelId="{3DD702F2-BCCE-41D1-B8E0-3EA1E42A8E23}" type="presParOf" srcId="{43A404CB-9458-4ACB-B639-A37BB100F925}" destId="{C9E1A851-AEEB-4A38-A893-06CD6324A66D}" srcOrd="0" destOrd="0" presId="urn:microsoft.com/office/officeart/2005/8/layout/orgChart1"/>
    <dgm:cxn modelId="{3C4F5FF4-F7A1-414B-8CCC-F2B50F7069FE}" type="presParOf" srcId="{43A404CB-9458-4ACB-B639-A37BB100F925}" destId="{3AFFE90D-994F-4CF1-83ED-8AB5D2DBCC5E}" srcOrd="1" destOrd="0" presId="urn:microsoft.com/office/officeart/2005/8/layout/orgChart1"/>
    <dgm:cxn modelId="{09E2D799-6A8A-4D05-BC3B-399AF36EAD86}" type="presParOf" srcId="{C26DB7A7-9A27-4AA8-9F11-6DD6369D33F0}" destId="{D2B0902B-EC17-497F-94BB-B88BFC472789}" srcOrd="1" destOrd="0" presId="urn:microsoft.com/office/officeart/2005/8/layout/orgChart1"/>
    <dgm:cxn modelId="{777B27C9-35B1-4350-9735-3DDF82AA9A02}" type="presParOf" srcId="{C26DB7A7-9A27-4AA8-9F11-6DD6369D33F0}" destId="{BFBFE1BC-C43C-4784-A15C-B4144846009E}" srcOrd="2" destOrd="0" presId="urn:microsoft.com/office/officeart/2005/8/layout/orgChart1"/>
    <dgm:cxn modelId="{1B49F47D-04CC-4163-8AC0-E5D6D2087555}" type="presParOf" srcId="{63F7EEC7-6CE6-4950-B748-30FF0A0823D3}" destId="{8497F2A1-2FF6-44BE-B482-B590D080BA3F}" srcOrd="6" destOrd="0" presId="urn:microsoft.com/office/officeart/2005/8/layout/orgChart1"/>
    <dgm:cxn modelId="{CD4C7D15-DD95-4D07-86D6-AC76EB17EE98}" type="presParOf" srcId="{63F7EEC7-6CE6-4950-B748-30FF0A0823D3}" destId="{C1A15248-1F19-4D12-AC18-7BD6F7276D7F}" srcOrd="7" destOrd="0" presId="urn:microsoft.com/office/officeart/2005/8/layout/orgChart1"/>
    <dgm:cxn modelId="{D8D98A8F-5697-4FCB-97CA-033E4ADC021A}" type="presParOf" srcId="{C1A15248-1F19-4D12-AC18-7BD6F7276D7F}" destId="{84772F5B-4EB6-4C59-A0CC-2541995F35E3}" srcOrd="0" destOrd="0" presId="urn:microsoft.com/office/officeart/2005/8/layout/orgChart1"/>
    <dgm:cxn modelId="{70C1644B-2858-4C6F-B3DA-88365BB33B5B}" type="presParOf" srcId="{84772F5B-4EB6-4C59-A0CC-2541995F35E3}" destId="{93D88316-74AB-4CDE-A802-353B273D4F57}" srcOrd="0" destOrd="0" presId="urn:microsoft.com/office/officeart/2005/8/layout/orgChart1"/>
    <dgm:cxn modelId="{9A96BDDA-9BB8-48D2-A02D-99D56E892EFE}" type="presParOf" srcId="{84772F5B-4EB6-4C59-A0CC-2541995F35E3}" destId="{72DFFC81-DDB9-4993-9574-634F3B539E85}" srcOrd="1" destOrd="0" presId="urn:microsoft.com/office/officeart/2005/8/layout/orgChart1"/>
    <dgm:cxn modelId="{286580D5-AB48-46A0-8BD0-C540541E0E74}" type="presParOf" srcId="{C1A15248-1F19-4D12-AC18-7BD6F7276D7F}" destId="{FC6C4878-C680-4CAE-ABCC-C507E4787C03}" srcOrd="1" destOrd="0" presId="urn:microsoft.com/office/officeart/2005/8/layout/orgChart1"/>
    <dgm:cxn modelId="{C939D25D-7D96-4ACA-A5B4-7EDDBF9B7A9F}" type="presParOf" srcId="{C1A15248-1F19-4D12-AC18-7BD6F7276D7F}" destId="{AA2D5BE6-5D87-435A-8EFC-7AD4D4A0EF36}" srcOrd="2" destOrd="0" presId="urn:microsoft.com/office/officeart/2005/8/layout/orgChart1"/>
    <dgm:cxn modelId="{6B20F83C-5031-4518-9B15-963EFA4AF35F}" type="presParOf" srcId="{79DFB0FD-6C93-4047-81C9-2588ADED4BF9}" destId="{E86C4B18-3B9C-4B27-8E68-DFCF5358B9B7}" srcOrd="2" destOrd="0" presId="urn:microsoft.com/office/officeart/2005/8/layout/orgChart1"/>
    <dgm:cxn modelId="{38AE194D-3802-4DA0-B38F-72FD7298EA59}" type="presParOf" srcId="{E86C4B18-3B9C-4B27-8E68-DFCF5358B9B7}" destId="{7581FADF-5F23-48D1-8F10-C5A37C7C8715}" srcOrd="0" destOrd="0" presId="urn:microsoft.com/office/officeart/2005/8/layout/orgChart1"/>
    <dgm:cxn modelId="{1139FB86-72BD-49FE-B238-610CAED53A84}" type="presParOf" srcId="{E86C4B18-3B9C-4B27-8E68-DFCF5358B9B7}" destId="{9310052B-1FA6-433C-91C7-A38A4F6DDE16}" srcOrd="1" destOrd="0" presId="urn:microsoft.com/office/officeart/2005/8/layout/orgChart1"/>
    <dgm:cxn modelId="{215FB186-D2D1-4DD6-AE38-7144AA4EEFD9}" type="presParOf" srcId="{9310052B-1FA6-433C-91C7-A38A4F6DDE16}" destId="{6B2F2D3D-5AF9-42EB-B13C-CAB3D3E3545B}" srcOrd="0" destOrd="0" presId="urn:microsoft.com/office/officeart/2005/8/layout/orgChart1"/>
    <dgm:cxn modelId="{7F362E31-981D-4A18-B92B-72A359A7D140}" type="presParOf" srcId="{6B2F2D3D-5AF9-42EB-B13C-CAB3D3E3545B}" destId="{24009D51-DDDF-4A50-8C16-0FFDD1D8F4AF}" srcOrd="0" destOrd="0" presId="urn:microsoft.com/office/officeart/2005/8/layout/orgChart1"/>
    <dgm:cxn modelId="{8464ED07-A928-42FD-8B6D-82867347CD97}" type="presParOf" srcId="{6B2F2D3D-5AF9-42EB-B13C-CAB3D3E3545B}" destId="{ACB89A5E-FA10-4951-BF12-0C4BD0EDC6F7}" srcOrd="1" destOrd="0" presId="urn:microsoft.com/office/officeart/2005/8/layout/orgChart1"/>
    <dgm:cxn modelId="{D512AA0A-EC47-458F-9A12-6C3BF8FF0006}" type="presParOf" srcId="{9310052B-1FA6-433C-91C7-A38A4F6DDE16}" destId="{98901459-04F3-4850-8F83-F3B5A3BAA136}" srcOrd="1" destOrd="0" presId="urn:microsoft.com/office/officeart/2005/8/layout/orgChart1"/>
    <dgm:cxn modelId="{3DF68F77-A985-4DDD-9CE1-D60F8239A96A}" type="presParOf" srcId="{9310052B-1FA6-433C-91C7-A38A4F6DDE16}" destId="{770753DF-E609-451B-A8FC-CEBDB787CD70}" srcOrd="2" destOrd="0" presId="urn:microsoft.com/office/officeart/2005/8/layout/orgChart1"/>
    <dgm:cxn modelId="{8C173DEA-03CA-466F-8D28-9D9F19B678E6}" type="presParOf" srcId="{8A8464E2-743F-4730-B96A-692B39CEF512}" destId="{8EC0A25E-9D26-4ABE-9A51-154A2F9E2216}" srcOrd="6" destOrd="0" presId="urn:microsoft.com/office/officeart/2005/8/layout/orgChart1"/>
    <dgm:cxn modelId="{B89B9032-2C81-4D02-89D2-8653FDAC3B9B}" type="presParOf" srcId="{8A8464E2-743F-4730-B96A-692B39CEF512}" destId="{05740D6F-2565-4CE8-9A1C-1F6BA7558982}" srcOrd="7" destOrd="0" presId="urn:microsoft.com/office/officeart/2005/8/layout/orgChart1"/>
    <dgm:cxn modelId="{F93A41F5-99A0-438B-A0CF-DC8164F9104C}" type="presParOf" srcId="{05740D6F-2565-4CE8-9A1C-1F6BA7558982}" destId="{1935CD54-29A5-4C1F-9F80-CCD4E53B63F8}" srcOrd="0" destOrd="0" presId="urn:microsoft.com/office/officeart/2005/8/layout/orgChart1"/>
    <dgm:cxn modelId="{5F82F247-237E-4FFE-A78E-511EDB03C006}" type="presParOf" srcId="{1935CD54-29A5-4C1F-9F80-CCD4E53B63F8}" destId="{908E0050-C1E5-4CDA-91B0-BFB2653292ED}" srcOrd="0" destOrd="0" presId="urn:microsoft.com/office/officeart/2005/8/layout/orgChart1"/>
    <dgm:cxn modelId="{07373E55-0CC6-43F9-8B3D-2DB27D6ED996}" type="presParOf" srcId="{1935CD54-29A5-4C1F-9F80-CCD4E53B63F8}" destId="{8490594E-32CB-44BF-AB32-C7F6C79D3A97}" srcOrd="1" destOrd="0" presId="urn:microsoft.com/office/officeart/2005/8/layout/orgChart1"/>
    <dgm:cxn modelId="{1B44BAB9-6C05-4ECE-B191-DB3D7E08747E}" type="presParOf" srcId="{05740D6F-2565-4CE8-9A1C-1F6BA7558982}" destId="{6B19F951-E8A7-4AE0-8016-611F80001D9F}" srcOrd="1" destOrd="0" presId="urn:microsoft.com/office/officeart/2005/8/layout/orgChart1"/>
    <dgm:cxn modelId="{612448AB-4387-4425-A215-78C7DA9FF702}" type="presParOf" srcId="{05740D6F-2565-4CE8-9A1C-1F6BA7558982}" destId="{40B2127F-662B-4FE8-980D-1179E12C782E}" srcOrd="2" destOrd="0" presId="urn:microsoft.com/office/officeart/2005/8/layout/orgChart1"/>
    <dgm:cxn modelId="{1E45BE19-BDB9-4D88-AC9D-11042366D681}" type="presParOf" srcId="{8A8464E2-743F-4730-B96A-692B39CEF512}" destId="{CBA24B3E-9657-4CB1-A177-504E6CC41E59}" srcOrd="8" destOrd="0" presId="urn:microsoft.com/office/officeart/2005/8/layout/orgChart1"/>
    <dgm:cxn modelId="{36E28BAF-8BF9-4780-A9C3-F5BF9ACF4383}" type="presParOf" srcId="{8A8464E2-743F-4730-B96A-692B39CEF512}" destId="{D1223291-7F3E-4DBB-83E4-FD9F81E3C563}" srcOrd="9" destOrd="0" presId="urn:microsoft.com/office/officeart/2005/8/layout/orgChart1"/>
    <dgm:cxn modelId="{AD3DFF45-6237-4B0A-960A-E12BFCC37D4E}" type="presParOf" srcId="{D1223291-7F3E-4DBB-83E4-FD9F81E3C563}" destId="{BCED71F2-84F4-41D7-8043-F4DB6C9A2592}" srcOrd="0" destOrd="0" presId="urn:microsoft.com/office/officeart/2005/8/layout/orgChart1"/>
    <dgm:cxn modelId="{82FAC0F9-A5B2-4E86-9034-5B455E249EC2}" type="presParOf" srcId="{BCED71F2-84F4-41D7-8043-F4DB6C9A2592}" destId="{6E63210D-A2D3-48A8-B7D1-08EC92D31241}" srcOrd="0" destOrd="0" presId="urn:microsoft.com/office/officeart/2005/8/layout/orgChart1"/>
    <dgm:cxn modelId="{1D3C96C5-18CD-43FF-916B-F9EC56F3C6CC}" type="presParOf" srcId="{BCED71F2-84F4-41D7-8043-F4DB6C9A2592}" destId="{F48D125F-B2D9-48DB-A443-487E9D83EED6}" srcOrd="1" destOrd="0" presId="urn:microsoft.com/office/officeart/2005/8/layout/orgChart1"/>
    <dgm:cxn modelId="{81028E76-2A70-48C8-8486-8779B54AECA9}" type="presParOf" srcId="{D1223291-7F3E-4DBB-83E4-FD9F81E3C563}" destId="{BB5A47EC-3F63-4248-8B35-A92FCCA91C47}" srcOrd="1" destOrd="0" presId="urn:microsoft.com/office/officeart/2005/8/layout/orgChart1"/>
    <dgm:cxn modelId="{09B4864C-48DE-4113-B547-205F855A0EFF}" type="presParOf" srcId="{D1223291-7F3E-4DBB-83E4-FD9F81E3C563}" destId="{6E4CAA0A-DDE6-4645-9660-C19FC28F6A9A}" srcOrd="2" destOrd="0" presId="urn:microsoft.com/office/officeart/2005/8/layout/orgChart1"/>
    <dgm:cxn modelId="{B0EE3CED-4E83-446D-94D0-34DBDFFCEE1C}" type="presParOf" srcId="{8A8464E2-743F-4730-B96A-692B39CEF512}" destId="{7E1E42DF-1440-4BE2-8E0B-5885671A5544}" srcOrd="10" destOrd="0" presId="urn:microsoft.com/office/officeart/2005/8/layout/orgChart1"/>
    <dgm:cxn modelId="{F6E036E0-4BA9-48B7-B1E3-B244E4CF1550}" type="presParOf" srcId="{8A8464E2-743F-4730-B96A-692B39CEF512}" destId="{2F45936E-5508-42A4-9A3D-10EDB8FE1D71}" srcOrd="11" destOrd="0" presId="urn:microsoft.com/office/officeart/2005/8/layout/orgChart1"/>
    <dgm:cxn modelId="{3A2EF4A7-C6D0-45E2-A2D5-2242FAB8581E}" type="presParOf" srcId="{2F45936E-5508-42A4-9A3D-10EDB8FE1D71}" destId="{01AB55E3-1DAE-4882-915C-B8873F80DF28}" srcOrd="0" destOrd="0" presId="urn:microsoft.com/office/officeart/2005/8/layout/orgChart1"/>
    <dgm:cxn modelId="{6B3E2B87-BE16-4AC2-90DF-4439D42E9979}" type="presParOf" srcId="{01AB55E3-1DAE-4882-915C-B8873F80DF28}" destId="{FA0871B8-F80B-47A7-B6E6-B8DC65EBC7D9}" srcOrd="0" destOrd="0" presId="urn:microsoft.com/office/officeart/2005/8/layout/orgChart1"/>
    <dgm:cxn modelId="{D8EDAED3-586B-44BE-A7C8-D684A5F5D4A4}" type="presParOf" srcId="{01AB55E3-1DAE-4882-915C-B8873F80DF28}" destId="{7B178988-4A86-48DA-8722-4F139C9A4CF3}" srcOrd="1" destOrd="0" presId="urn:microsoft.com/office/officeart/2005/8/layout/orgChart1"/>
    <dgm:cxn modelId="{01CED341-82BE-4F9A-B2B9-E275536A9067}" type="presParOf" srcId="{2F45936E-5508-42A4-9A3D-10EDB8FE1D71}" destId="{3B6E53CB-39C9-4C4E-B444-150B9FFAACB0}" srcOrd="1" destOrd="0" presId="urn:microsoft.com/office/officeart/2005/8/layout/orgChart1"/>
    <dgm:cxn modelId="{F6D2A007-C40D-4AAC-A2F9-E3CE345E4A14}" type="presParOf" srcId="{2F45936E-5508-42A4-9A3D-10EDB8FE1D71}" destId="{DAC3AE7B-6CA2-4485-850A-E4DEBAA82FF6}" srcOrd="2" destOrd="0" presId="urn:microsoft.com/office/officeart/2005/8/layout/orgChart1"/>
    <dgm:cxn modelId="{043F13CE-BF1B-4056-BF3D-34B4E6A5203E}" type="presParOf" srcId="{8A8464E2-743F-4730-B96A-692B39CEF512}" destId="{D83C29F7-7DB9-4A8D-B14F-2D230A826B9B}" srcOrd="12" destOrd="0" presId="urn:microsoft.com/office/officeart/2005/8/layout/orgChart1"/>
    <dgm:cxn modelId="{037AFD59-7C29-4EC3-B3E4-6AA30AB73591}" type="presParOf" srcId="{8A8464E2-743F-4730-B96A-692B39CEF512}" destId="{7B9D00C1-4C6E-4053-BC54-0841A99098BF}" srcOrd="13" destOrd="0" presId="urn:microsoft.com/office/officeart/2005/8/layout/orgChart1"/>
    <dgm:cxn modelId="{D1AF2852-3393-4468-B553-FA213F7BB3F3}" type="presParOf" srcId="{7B9D00C1-4C6E-4053-BC54-0841A99098BF}" destId="{185C3F74-D33E-4D54-898E-DFFE8C90F77B}" srcOrd="0" destOrd="0" presId="urn:microsoft.com/office/officeart/2005/8/layout/orgChart1"/>
    <dgm:cxn modelId="{38CD3189-A280-4B70-8D53-CE583FFAF490}" type="presParOf" srcId="{185C3F74-D33E-4D54-898E-DFFE8C90F77B}" destId="{93A68A3C-0A48-41F1-ACFA-87DB4C7C1204}" srcOrd="0" destOrd="0" presId="urn:microsoft.com/office/officeart/2005/8/layout/orgChart1"/>
    <dgm:cxn modelId="{5C0C933C-1B86-42EE-8B3E-3D79AEFDBCAF}" type="presParOf" srcId="{185C3F74-D33E-4D54-898E-DFFE8C90F77B}" destId="{35D4EFBD-D7DC-4103-A21A-F8E42AE20F2B}" srcOrd="1" destOrd="0" presId="urn:microsoft.com/office/officeart/2005/8/layout/orgChart1"/>
    <dgm:cxn modelId="{FD2EC032-E37A-4DA0-B8D8-004B3FCD5B59}" type="presParOf" srcId="{7B9D00C1-4C6E-4053-BC54-0841A99098BF}" destId="{0448B282-CC95-409C-9167-F628AD2CABB7}" srcOrd="1" destOrd="0" presId="urn:microsoft.com/office/officeart/2005/8/layout/orgChart1"/>
    <dgm:cxn modelId="{8C086B3E-FF01-4CE6-B3B5-777CD8331732}" type="presParOf" srcId="{7B9D00C1-4C6E-4053-BC54-0841A99098BF}" destId="{E1570630-87A7-4A65-BB71-CE11E9F8C655}" srcOrd="2" destOrd="0" presId="urn:microsoft.com/office/officeart/2005/8/layout/orgChart1"/>
    <dgm:cxn modelId="{C507314A-9D17-4DCC-AF70-B1ED62CF7D21}" type="presParOf" srcId="{8A8464E2-743F-4730-B96A-692B39CEF512}" destId="{4AF14A98-BC4C-493E-A8C5-66BA98D2823F}" srcOrd="14" destOrd="0" presId="urn:microsoft.com/office/officeart/2005/8/layout/orgChart1"/>
    <dgm:cxn modelId="{A74A06B9-A04D-47EC-9B63-C41F31FE967A}" type="presParOf" srcId="{8A8464E2-743F-4730-B96A-692B39CEF512}" destId="{BABDE910-876C-4B09-B9E8-0695E9A61DDA}" srcOrd="15" destOrd="0" presId="urn:microsoft.com/office/officeart/2005/8/layout/orgChart1"/>
    <dgm:cxn modelId="{1D5B3D2D-1084-4CEB-AD1F-CAB1E67F1D9A}" type="presParOf" srcId="{BABDE910-876C-4B09-B9E8-0695E9A61DDA}" destId="{0A6F8769-91D8-43E1-929D-D6C682D750E3}" srcOrd="0" destOrd="0" presId="urn:microsoft.com/office/officeart/2005/8/layout/orgChart1"/>
    <dgm:cxn modelId="{B3AF9182-5217-4435-A034-88983BD4E1D8}" type="presParOf" srcId="{0A6F8769-91D8-43E1-929D-D6C682D750E3}" destId="{24E50EBD-EA29-42E8-A496-969C07B81BA2}" srcOrd="0" destOrd="0" presId="urn:microsoft.com/office/officeart/2005/8/layout/orgChart1"/>
    <dgm:cxn modelId="{EA0AC236-94E4-47AD-BCD4-A1BD7752EE63}" type="presParOf" srcId="{0A6F8769-91D8-43E1-929D-D6C682D750E3}" destId="{197A4B14-7CA5-45BF-95EB-5EF5CE0A546D}" srcOrd="1" destOrd="0" presId="urn:microsoft.com/office/officeart/2005/8/layout/orgChart1"/>
    <dgm:cxn modelId="{37FE417F-C09D-48E0-A9F1-C34AFCB7E264}" type="presParOf" srcId="{BABDE910-876C-4B09-B9E8-0695E9A61DDA}" destId="{A6FD6C25-B700-4323-8A22-A12F5431B587}" srcOrd="1" destOrd="0" presId="urn:microsoft.com/office/officeart/2005/8/layout/orgChart1"/>
    <dgm:cxn modelId="{FC30F7CA-451F-47D5-9EE8-27BE70E8E75D}" type="presParOf" srcId="{BABDE910-876C-4B09-B9E8-0695E9A61DDA}" destId="{CEA744EF-83F8-4F87-A100-7B7BEE2DC0EC}" srcOrd="2" destOrd="0" presId="urn:microsoft.com/office/officeart/2005/8/layout/orgChart1"/>
    <dgm:cxn modelId="{CD9972BD-8303-4042-A7D7-D873721452F3}" type="presParOf" srcId="{2ADE2A97-4E52-43E2-A1DB-952830BED158}" destId="{4C78A7D9-FFE9-4FF9-91E6-3F376CB31520}" srcOrd="2" destOrd="0" presId="urn:microsoft.com/office/officeart/2005/8/layout/orgChart1"/>
    <dgm:cxn modelId="{4D8A7A18-0D3F-45A9-A5B8-B50DB40F1A4E}" type="presParOf" srcId="{5B1A6588-E521-4536-ADA4-8214A973AAA0}" destId="{E2CFC1AD-A571-4F7E-B451-9D5E1CF8ADA1}" srcOrd="2" destOrd="0" presId="urn:microsoft.com/office/officeart/2005/8/layout/orgChart1"/>
  </dgm:cxnLst>
  <dgm:bg>
    <a:noFill/>
  </dgm:bg>
  <dgm:whole>
    <a:ln>
      <a:solidFill>
        <a:schemeClr val="lt1">
          <a:hueOff val="0"/>
          <a:satOff val="0"/>
          <a:lumOff val="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F14A98-BC4C-493E-A8C5-66BA98D2823F}">
      <dsp:nvSpPr>
        <dsp:cNvPr id="0" name=""/>
        <dsp:cNvSpPr/>
      </dsp:nvSpPr>
      <dsp:spPr>
        <a:xfrm>
          <a:off x="4419723" y="1427507"/>
          <a:ext cx="3952798" cy="196006"/>
        </a:xfrm>
        <a:custGeom>
          <a:avLst/>
          <a:gdLst/>
          <a:ahLst/>
          <a:cxnLst/>
          <a:rect l="0" t="0" r="0" b="0"/>
          <a:pathLst>
            <a:path>
              <a:moveTo>
                <a:pt x="0" y="0"/>
              </a:moveTo>
              <a:lnTo>
                <a:pt x="0" y="98003"/>
              </a:lnTo>
              <a:lnTo>
                <a:pt x="3952798" y="98003"/>
              </a:lnTo>
              <a:lnTo>
                <a:pt x="3952798" y="19600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3C29F7-7DB9-4A8D-B14F-2D230A826B9B}">
      <dsp:nvSpPr>
        <dsp:cNvPr id="0" name=""/>
        <dsp:cNvSpPr/>
      </dsp:nvSpPr>
      <dsp:spPr>
        <a:xfrm>
          <a:off x="4419723" y="1427507"/>
          <a:ext cx="2823427" cy="196006"/>
        </a:xfrm>
        <a:custGeom>
          <a:avLst/>
          <a:gdLst/>
          <a:ahLst/>
          <a:cxnLst/>
          <a:rect l="0" t="0" r="0" b="0"/>
          <a:pathLst>
            <a:path>
              <a:moveTo>
                <a:pt x="0" y="0"/>
              </a:moveTo>
              <a:lnTo>
                <a:pt x="0" y="98003"/>
              </a:lnTo>
              <a:lnTo>
                <a:pt x="2823427" y="98003"/>
              </a:lnTo>
              <a:lnTo>
                <a:pt x="2823427" y="19600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1E42DF-1440-4BE2-8E0B-5885671A5544}">
      <dsp:nvSpPr>
        <dsp:cNvPr id="0" name=""/>
        <dsp:cNvSpPr/>
      </dsp:nvSpPr>
      <dsp:spPr>
        <a:xfrm>
          <a:off x="4419723" y="1427507"/>
          <a:ext cx="1694056" cy="196006"/>
        </a:xfrm>
        <a:custGeom>
          <a:avLst/>
          <a:gdLst/>
          <a:ahLst/>
          <a:cxnLst/>
          <a:rect l="0" t="0" r="0" b="0"/>
          <a:pathLst>
            <a:path>
              <a:moveTo>
                <a:pt x="0" y="0"/>
              </a:moveTo>
              <a:lnTo>
                <a:pt x="0" y="98003"/>
              </a:lnTo>
              <a:lnTo>
                <a:pt x="1694056" y="98003"/>
              </a:lnTo>
              <a:lnTo>
                <a:pt x="1694056" y="19600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A24B3E-9657-4CB1-A177-504E6CC41E59}">
      <dsp:nvSpPr>
        <dsp:cNvPr id="0" name=""/>
        <dsp:cNvSpPr/>
      </dsp:nvSpPr>
      <dsp:spPr>
        <a:xfrm>
          <a:off x="4419723" y="1427507"/>
          <a:ext cx="564685" cy="196006"/>
        </a:xfrm>
        <a:custGeom>
          <a:avLst/>
          <a:gdLst/>
          <a:ahLst/>
          <a:cxnLst/>
          <a:rect l="0" t="0" r="0" b="0"/>
          <a:pathLst>
            <a:path>
              <a:moveTo>
                <a:pt x="0" y="0"/>
              </a:moveTo>
              <a:lnTo>
                <a:pt x="0" y="98003"/>
              </a:lnTo>
              <a:lnTo>
                <a:pt x="564685" y="98003"/>
              </a:lnTo>
              <a:lnTo>
                <a:pt x="564685" y="19600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C0A25E-9D26-4ABE-9A51-154A2F9E2216}">
      <dsp:nvSpPr>
        <dsp:cNvPr id="0" name=""/>
        <dsp:cNvSpPr/>
      </dsp:nvSpPr>
      <dsp:spPr>
        <a:xfrm>
          <a:off x="3879379" y="1427507"/>
          <a:ext cx="540343" cy="196006"/>
        </a:xfrm>
        <a:custGeom>
          <a:avLst/>
          <a:gdLst/>
          <a:ahLst/>
          <a:cxnLst/>
          <a:rect l="0" t="0" r="0" b="0"/>
          <a:pathLst>
            <a:path>
              <a:moveTo>
                <a:pt x="540343" y="0"/>
              </a:moveTo>
              <a:lnTo>
                <a:pt x="540343" y="98003"/>
              </a:lnTo>
              <a:lnTo>
                <a:pt x="0" y="98003"/>
              </a:lnTo>
              <a:lnTo>
                <a:pt x="0" y="19600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81FADF-5F23-48D1-8F10-C5A37C7C8715}">
      <dsp:nvSpPr>
        <dsp:cNvPr id="0" name=""/>
        <dsp:cNvSpPr/>
      </dsp:nvSpPr>
      <dsp:spPr>
        <a:xfrm>
          <a:off x="2627663" y="2090196"/>
          <a:ext cx="98003" cy="429347"/>
        </a:xfrm>
        <a:custGeom>
          <a:avLst/>
          <a:gdLst/>
          <a:ahLst/>
          <a:cxnLst/>
          <a:rect l="0" t="0" r="0" b="0"/>
          <a:pathLst>
            <a:path>
              <a:moveTo>
                <a:pt x="98003" y="0"/>
              </a:moveTo>
              <a:lnTo>
                <a:pt x="98003" y="429347"/>
              </a:lnTo>
              <a:lnTo>
                <a:pt x="0" y="4293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97F2A1-2FF6-44BE-B482-B590D080BA3F}">
      <dsp:nvSpPr>
        <dsp:cNvPr id="0" name=""/>
        <dsp:cNvSpPr/>
      </dsp:nvSpPr>
      <dsp:spPr>
        <a:xfrm>
          <a:off x="2725666" y="2090196"/>
          <a:ext cx="140004" cy="3080102"/>
        </a:xfrm>
        <a:custGeom>
          <a:avLst/>
          <a:gdLst/>
          <a:ahLst/>
          <a:cxnLst/>
          <a:rect l="0" t="0" r="0" b="0"/>
          <a:pathLst>
            <a:path>
              <a:moveTo>
                <a:pt x="0" y="0"/>
              </a:moveTo>
              <a:lnTo>
                <a:pt x="0" y="3080102"/>
              </a:lnTo>
              <a:lnTo>
                <a:pt x="140004" y="30801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ACA72A-3F2D-428E-982A-BBD2755A26D1}">
      <dsp:nvSpPr>
        <dsp:cNvPr id="0" name=""/>
        <dsp:cNvSpPr/>
      </dsp:nvSpPr>
      <dsp:spPr>
        <a:xfrm>
          <a:off x="2725666" y="2090196"/>
          <a:ext cx="140004" cy="2417413"/>
        </a:xfrm>
        <a:custGeom>
          <a:avLst/>
          <a:gdLst/>
          <a:ahLst/>
          <a:cxnLst/>
          <a:rect l="0" t="0" r="0" b="0"/>
          <a:pathLst>
            <a:path>
              <a:moveTo>
                <a:pt x="0" y="0"/>
              </a:moveTo>
              <a:lnTo>
                <a:pt x="0" y="2417413"/>
              </a:lnTo>
              <a:lnTo>
                <a:pt x="140004" y="241741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77ACB4-3BB8-4155-8EF0-CA40A2C4E973}">
      <dsp:nvSpPr>
        <dsp:cNvPr id="0" name=""/>
        <dsp:cNvSpPr/>
      </dsp:nvSpPr>
      <dsp:spPr>
        <a:xfrm>
          <a:off x="2725666" y="2090196"/>
          <a:ext cx="140004" cy="1754724"/>
        </a:xfrm>
        <a:custGeom>
          <a:avLst/>
          <a:gdLst/>
          <a:ahLst/>
          <a:cxnLst/>
          <a:rect l="0" t="0" r="0" b="0"/>
          <a:pathLst>
            <a:path>
              <a:moveTo>
                <a:pt x="0" y="0"/>
              </a:moveTo>
              <a:lnTo>
                <a:pt x="0" y="1754724"/>
              </a:lnTo>
              <a:lnTo>
                <a:pt x="140004" y="17547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9794D6-988A-41A1-A058-B6754CC29D6D}">
      <dsp:nvSpPr>
        <dsp:cNvPr id="0" name=""/>
        <dsp:cNvSpPr/>
      </dsp:nvSpPr>
      <dsp:spPr>
        <a:xfrm>
          <a:off x="2725666" y="2090196"/>
          <a:ext cx="140004" cy="1092036"/>
        </a:xfrm>
        <a:custGeom>
          <a:avLst/>
          <a:gdLst/>
          <a:ahLst/>
          <a:cxnLst/>
          <a:rect l="0" t="0" r="0" b="0"/>
          <a:pathLst>
            <a:path>
              <a:moveTo>
                <a:pt x="0" y="0"/>
              </a:moveTo>
              <a:lnTo>
                <a:pt x="0" y="1092036"/>
              </a:lnTo>
              <a:lnTo>
                <a:pt x="140004" y="10920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735FAE-4458-4158-9970-8E9B75EC3853}">
      <dsp:nvSpPr>
        <dsp:cNvPr id="0" name=""/>
        <dsp:cNvSpPr/>
      </dsp:nvSpPr>
      <dsp:spPr>
        <a:xfrm>
          <a:off x="2725666" y="1427507"/>
          <a:ext cx="1694056" cy="196006"/>
        </a:xfrm>
        <a:custGeom>
          <a:avLst/>
          <a:gdLst/>
          <a:ahLst/>
          <a:cxnLst/>
          <a:rect l="0" t="0" r="0" b="0"/>
          <a:pathLst>
            <a:path>
              <a:moveTo>
                <a:pt x="1694056" y="0"/>
              </a:moveTo>
              <a:lnTo>
                <a:pt x="1694056" y="98003"/>
              </a:lnTo>
              <a:lnTo>
                <a:pt x="0" y="98003"/>
              </a:lnTo>
              <a:lnTo>
                <a:pt x="0" y="19600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9E75FF-A599-43AE-9F5C-92FE6C025B2B}">
      <dsp:nvSpPr>
        <dsp:cNvPr id="0" name=""/>
        <dsp:cNvSpPr/>
      </dsp:nvSpPr>
      <dsp:spPr>
        <a:xfrm>
          <a:off x="1596295" y="1427507"/>
          <a:ext cx="2823427" cy="196006"/>
        </a:xfrm>
        <a:custGeom>
          <a:avLst/>
          <a:gdLst/>
          <a:ahLst/>
          <a:cxnLst/>
          <a:rect l="0" t="0" r="0" b="0"/>
          <a:pathLst>
            <a:path>
              <a:moveTo>
                <a:pt x="2823427" y="0"/>
              </a:moveTo>
              <a:lnTo>
                <a:pt x="2823427" y="98003"/>
              </a:lnTo>
              <a:lnTo>
                <a:pt x="0" y="98003"/>
              </a:lnTo>
              <a:lnTo>
                <a:pt x="0" y="19600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D02E14-8ED4-417C-B7F0-A92B4881A14B}">
      <dsp:nvSpPr>
        <dsp:cNvPr id="0" name=""/>
        <dsp:cNvSpPr/>
      </dsp:nvSpPr>
      <dsp:spPr>
        <a:xfrm>
          <a:off x="466924" y="1427507"/>
          <a:ext cx="3952798" cy="196006"/>
        </a:xfrm>
        <a:custGeom>
          <a:avLst/>
          <a:gdLst/>
          <a:ahLst/>
          <a:cxnLst/>
          <a:rect l="0" t="0" r="0" b="0"/>
          <a:pathLst>
            <a:path>
              <a:moveTo>
                <a:pt x="3952798" y="0"/>
              </a:moveTo>
              <a:lnTo>
                <a:pt x="3952798" y="98003"/>
              </a:lnTo>
              <a:lnTo>
                <a:pt x="0" y="98003"/>
              </a:lnTo>
              <a:lnTo>
                <a:pt x="0" y="19600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248F3A-FEE9-4038-B70A-3B65877A693B}">
      <dsp:nvSpPr>
        <dsp:cNvPr id="0" name=""/>
        <dsp:cNvSpPr/>
      </dsp:nvSpPr>
      <dsp:spPr>
        <a:xfrm>
          <a:off x="4374002" y="764819"/>
          <a:ext cx="91440" cy="196006"/>
        </a:xfrm>
        <a:custGeom>
          <a:avLst/>
          <a:gdLst/>
          <a:ahLst/>
          <a:cxnLst/>
          <a:rect l="0" t="0" r="0" b="0"/>
          <a:pathLst>
            <a:path>
              <a:moveTo>
                <a:pt x="45720" y="0"/>
              </a:moveTo>
              <a:lnTo>
                <a:pt x="45720" y="1960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A85443-973C-499F-9D62-80D8425A1AEB}">
      <dsp:nvSpPr>
        <dsp:cNvPr id="0" name=""/>
        <dsp:cNvSpPr/>
      </dsp:nvSpPr>
      <dsp:spPr>
        <a:xfrm>
          <a:off x="3953040" y="298136"/>
          <a:ext cx="933364" cy="466682"/>
        </a:xfrm>
        <a:prstGeom prst="rect">
          <a:avLst/>
        </a:prstGeom>
        <a:noFill/>
        <a:ln w="254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a:solidFill>
                <a:schemeClr val="tx1"/>
              </a:solidFill>
            </a:rPr>
            <a:t>Artem Andreev</a:t>
          </a:r>
        </a:p>
        <a:p>
          <a:pPr lvl="0" algn="ctr" defTabSz="355600">
            <a:lnSpc>
              <a:spcPct val="90000"/>
            </a:lnSpc>
            <a:spcBef>
              <a:spcPct val="0"/>
            </a:spcBef>
            <a:spcAft>
              <a:spcPct val="35000"/>
            </a:spcAft>
          </a:pPr>
          <a:r>
            <a:rPr lang="en-US" sz="800" kern="1200" dirty="0">
              <a:solidFill>
                <a:schemeClr val="tx1"/>
              </a:solidFill>
            </a:rPr>
            <a:t>Country Manager</a:t>
          </a:r>
        </a:p>
        <a:p>
          <a:pPr lvl="0" algn="ctr" defTabSz="355600">
            <a:lnSpc>
              <a:spcPct val="90000"/>
            </a:lnSpc>
            <a:spcBef>
              <a:spcPct val="0"/>
            </a:spcBef>
            <a:spcAft>
              <a:spcPct val="35000"/>
            </a:spcAft>
          </a:pPr>
          <a:r>
            <a:rPr lang="en-US" sz="800" kern="1200" dirty="0">
              <a:solidFill>
                <a:schemeClr val="tx1"/>
              </a:solidFill>
            </a:rPr>
            <a:t>1 + 48</a:t>
          </a:r>
        </a:p>
      </dsp:txBody>
      <dsp:txXfrm>
        <a:off x="3953040" y="298136"/>
        <a:ext cx="933364" cy="466682"/>
      </dsp:txXfrm>
    </dsp:sp>
    <dsp:sp modelId="{DA9FD702-4786-49AB-AADD-8D0F2167CE40}">
      <dsp:nvSpPr>
        <dsp:cNvPr id="0" name=""/>
        <dsp:cNvSpPr/>
      </dsp:nvSpPr>
      <dsp:spPr>
        <a:xfrm>
          <a:off x="3953040" y="960825"/>
          <a:ext cx="933364" cy="466682"/>
        </a:xfrm>
        <a:prstGeom prst="rect">
          <a:avLst/>
        </a:prstGeom>
        <a:noFill/>
        <a:ln w="254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a:solidFill>
                <a:schemeClr val="tx1"/>
              </a:solidFill>
            </a:rPr>
            <a:t>Mike Tsui </a:t>
          </a:r>
        </a:p>
        <a:p>
          <a:pPr lvl="0" algn="ctr" defTabSz="355600">
            <a:lnSpc>
              <a:spcPct val="90000"/>
            </a:lnSpc>
            <a:spcBef>
              <a:spcPct val="0"/>
            </a:spcBef>
            <a:spcAft>
              <a:spcPct val="35000"/>
            </a:spcAft>
          </a:pPr>
          <a:r>
            <a:rPr lang="en-US" sz="800" kern="1200" dirty="0">
              <a:solidFill>
                <a:schemeClr val="tx1"/>
              </a:solidFill>
            </a:rPr>
            <a:t>Managing Director</a:t>
          </a:r>
        </a:p>
        <a:p>
          <a:pPr lvl="0" algn="ctr" defTabSz="355600">
            <a:lnSpc>
              <a:spcPct val="90000"/>
            </a:lnSpc>
            <a:spcBef>
              <a:spcPct val="0"/>
            </a:spcBef>
            <a:spcAft>
              <a:spcPct val="35000"/>
            </a:spcAft>
          </a:pPr>
          <a:r>
            <a:rPr lang="en-US" sz="800" kern="1200" dirty="0">
              <a:solidFill>
                <a:schemeClr val="tx1"/>
              </a:solidFill>
            </a:rPr>
            <a:t>1 + 47</a:t>
          </a:r>
        </a:p>
      </dsp:txBody>
      <dsp:txXfrm>
        <a:off x="3953040" y="960825"/>
        <a:ext cx="933364" cy="466682"/>
      </dsp:txXfrm>
    </dsp:sp>
    <dsp:sp modelId="{AF316E38-86E0-4FC8-AF9D-674BDFFF4108}">
      <dsp:nvSpPr>
        <dsp:cNvPr id="0" name=""/>
        <dsp:cNvSpPr/>
      </dsp:nvSpPr>
      <dsp:spPr>
        <a:xfrm>
          <a:off x="242" y="1623514"/>
          <a:ext cx="933364" cy="466682"/>
        </a:xfrm>
        <a:prstGeom prst="rect">
          <a:avLst/>
        </a:prstGeom>
        <a:noFill/>
        <a:ln w="254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a:solidFill>
                <a:schemeClr val="tx1"/>
              </a:solidFill>
            </a:rPr>
            <a:t>IT Manager*</a:t>
          </a:r>
        </a:p>
        <a:p>
          <a:pPr lvl="0" algn="ctr" defTabSz="355600">
            <a:lnSpc>
              <a:spcPct val="90000"/>
            </a:lnSpc>
            <a:spcBef>
              <a:spcPct val="0"/>
            </a:spcBef>
            <a:spcAft>
              <a:spcPct val="35000"/>
            </a:spcAft>
          </a:pPr>
          <a:r>
            <a:rPr lang="en-US" sz="800" kern="1200" dirty="0">
              <a:solidFill>
                <a:schemeClr val="tx1"/>
              </a:solidFill>
            </a:rPr>
            <a:t>1</a:t>
          </a:r>
        </a:p>
      </dsp:txBody>
      <dsp:txXfrm>
        <a:off x="242" y="1623514"/>
        <a:ext cx="933364" cy="466682"/>
      </dsp:txXfrm>
    </dsp:sp>
    <dsp:sp modelId="{6032A93E-6251-4AD3-8CD8-D752C66E6ECB}">
      <dsp:nvSpPr>
        <dsp:cNvPr id="0" name=""/>
        <dsp:cNvSpPr/>
      </dsp:nvSpPr>
      <dsp:spPr>
        <a:xfrm>
          <a:off x="1129613" y="1623514"/>
          <a:ext cx="933364" cy="466682"/>
        </a:xfrm>
        <a:prstGeom prst="rect">
          <a:avLst/>
        </a:prstGeom>
        <a:noFill/>
        <a:ln w="254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a:solidFill>
                <a:schemeClr val="tx1"/>
              </a:solidFill>
            </a:rPr>
            <a:t>Digital Marketing Manager*</a:t>
          </a:r>
        </a:p>
        <a:p>
          <a:pPr lvl="0" algn="ctr" defTabSz="355600">
            <a:lnSpc>
              <a:spcPct val="90000"/>
            </a:lnSpc>
            <a:spcBef>
              <a:spcPct val="0"/>
            </a:spcBef>
            <a:spcAft>
              <a:spcPct val="35000"/>
            </a:spcAft>
          </a:pPr>
          <a:r>
            <a:rPr lang="en-US" sz="800" kern="1200" dirty="0">
              <a:solidFill>
                <a:schemeClr val="tx1"/>
              </a:solidFill>
            </a:rPr>
            <a:t>1</a:t>
          </a:r>
        </a:p>
      </dsp:txBody>
      <dsp:txXfrm>
        <a:off x="1129613" y="1623514"/>
        <a:ext cx="933364" cy="466682"/>
      </dsp:txXfrm>
    </dsp:sp>
    <dsp:sp modelId="{078829A2-9E01-40FB-94FE-D9B3D5A2B2DA}">
      <dsp:nvSpPr>
        <dsp:cNvPr id="0" name=""/>
        <dsp:cNvSpPr/>
      </dsp:nvSpPr>
      <dsp:spPr>
        <a:xfrm>
          <a:off x="2258984" y="1623514"/>
          <a:ext cx="933364" cy="466682"/>
        </a:xfrm>
        <a:prstGeom prst="rect">
          <a:avLst/>
        </a:prstGeom>
        <a:noFill/>
        <a:ln w="254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a:solidFill>
                <a:schemeClr val="tx1"/>
              </a:solidFill>
            </a:rPr>
            <a:t>Head of Operation</a:t>
          </a:r>
        </a:p>
        <a:p>
          <a:pPr lvl="0" algn="ctr" defTabSz="355600">
            <a:lnSpc>
              <a:spcPct val="90000"/>
            </a:lnSpc>
            <a:spcBef>
              <a:spcPct val="0"/>
            </a:spcBef>
            <a:spcAft>
              <a:spcPct val="35000"/>
            </a:spcAft>
          </a:pPr>
          <a:r>
            <a:rPr lang="en-US" sz="800" kern="1200" dirty="0">
              <a:solidFill>
                <a:schemeClr val="tx1"/>
              </a:solidFill>
            </a:rPr>
            <a:t>1 + 39</a:t>
          </a:r>
        </a:p>
      </dsp:txBody>
      <dsp:txXfrm>
        <a:off x="2258984" y="1623514"/>
        <a:ext cx="933364" cy="466682"/>
      </dsp:txXfrm>
    </dsp:sp>
    <dsp:sp modelId="{C7A51CAC-D124-41AA-96DC-1E4E46D5C385}">
      <dsp:nvSpPr>
        <dsp:cNvPr id="0" name=""/>
        <dsp:cNvSpPr/>
      </dsp:nvSpPr>
      <dsp:spPr>
        <a:xfrm>
          <a:off x="2865671" y="2948891"/>
          <a:ext cx="933364" cy="466682"/>
        </a:xfrm>
        <a:prstGeom prst="rect">
          <a:avLst/>
        </a:prstGeom>
        <a:noFill/>
        <a:ln w="254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a:solidFill>
                <a:schemeClr val="tx1"/>
              </a:solidFill>
            </a:rPr>
            <a:t>Data Checker</a:t>
          </a:r>
        </a:p>
        <a:p>
          <a:pPr lvl="0" algn="ctr" defTabSz="355600">
            <a:lnSpc>
              <a:spcPct val="90000"/>
            </a:lnSpc>
            <a:spcBef>
              <a:spcPct val="0"/>
            </a:spcBef>
            <a:spcAft>
              <a:spcPct val="35000"/>
            </a:spcAft>
          </a:pPr>
          <a:r>
            <a:rPr lang="en-US" sz="800" kern="1200" dirty="0">
              <a:solidFill>
                <a:schemeClr val="tx1"/>
              </a:solidFill>
            </a:rPr>
            <a:t>3</a:t>
          </a:r>
        </a:p>
      </dsp:txBody>
      <dsp:txXfrm>
        <a:off x="2865671" y="2948891"/>
        <a:ext cx="933364" cy="466682"/>
      </dsp:txXfrm>
    </dsp:sp>
    <dsp:sp modelId="{B1BA3CD2-47FE-472C-9690-6ADD78322F27}">
      <dsp:nvSpPr>
        <dsp:cNvPr id="0" name=""/>
        <dsp:cNvSpPr/>
      </dsp:nvSpPr>
      <dsp:spPr>
        <a:xfrm>
          <a:off x="2865671" y="3611580"/>
          <a:ext cx="933364" cy="466682"/>
        </a:xfrm>
        <a:prstGeom prst="rect">
          <a:avLst/>
        </a:prstGeom>
        <a:noFill/>
        <a:ln w="254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a:solidFill>
                <a:schemeClr val="tx1"/>
              </a:solidFill>
            </a:rPr>
            <a:t>Phone Verification Officer</a:t>
          </a:r>
        </a:p>
        <a:p>
          <a:pPr lvl="0" algn="ctr" defTabSz="355600">
            <a:lnSpc>
              <a:spcPct val="90000"/>
            </a:lnSpc>
            <a:spcBef>
              <a:spcPct val="0"/>
            </a:spcBef>
            <a:spcAft>
              <a:spcPct val="35000"/>
            </a:spcAft>
          </a:pPr>
          <a:r>
            <a:rPr lang="en-US" sz="800" kern="1200" dirty="0">
              <a:solidFill>
                <a:schemeClr val="tx1"/>
              </a:solidFill>
            </a:rPr>
            <a:t>4</a:t>
          </a:r>
        </a:p>
      </dsp:txBody>
      <dsp:txXfrm>
        <a:off x="2865671" y="3611580"/>
        <a:ext cx="933364" cy="466682"/>
      </dsp:txXfrm>
    </dsp:sp>
    <dsp:sp modelId="{C9E1A851-AEEB-4A38-A893-06CD6324A66D}">
      <dsp:nvSpPr>
        <dsp:cNvPr id="0" name=""/>
        <dsp:cNvSpPr/>
      </dsp:nvSpPr>
      <dsp:spPr>
        <a:xfrm>
          <a:off x="2865671" y="4274269"/>
          <a:ext cx="933364" cy="466682"/>
        </a:xfrm>
        <a:prstGeom prst="rect">
          <a:avLst/>
        </a:prstGeom>
        <a:solidFill>
          <a:schemeClr val="bg1"/>
        </a:solidFill>
        <a:ln w="25400" cap="flat" cmpd="sng" algn="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a:solidFill>
                <a:schemeClr val="tx1"/>
              </a:solidFill>
            </a:rPr>
            <a:t>Customer Service Officer</a:t>
          </a:r>
        </a:p>
        <a:p>
          <a:pPr lvl="0" algn="ctr" defTabSz="355600">
            <a:lnSpc>
              <a:spcPct val="90000"/>
            </a:lnSpc>
            <a:spcBef>
              <a:spcPct val="0"/>
            </a:spcBef>
            <a:spcAft>
              <a:spcPct val="35000"/>
            </a:spcAft>
          </a:pPr>
          <a:r>
            <a:rPr lang="en-US" sz="800" kern="1200" dirty="0">
              <a:solidFill>
                <a:schemeClr val="tx1"/>
              </a:solidFill>
            </a:rPr>
            <a:t>6</a:t>
          </a:r>
        </a:p>
      </dsp:txBody>
      <dsp:txXfrm>
        <a:off x="2865671" y="4274269"/>
        <a:ext cx="933364" cy="466682"/>
      </dsp:txXfrm>
    </dsp:sp>
    <dsp:sp modelId="{93D88316-74AB-4CDE-A802-353B273D4F57}">
      <dsp:nvSpPr>
        <dsp:cNvPr id="0" name=""/>
        <dsp:cNvSpPr/>
      </dsp:nvSpPr>
      <dsp:spPr>
        <a:xfrm>
          <a:off x="2865671" y="4936957"/>
          <a:ext cx="933364" cy="466682"/>
        </a:xfrm>
        <a:prstGeom prst="rect">
          <a:avLst/>
        </a:prstGeom>
        <a:solidFill>
          <a:schemeClr val="bg1"/>
        </a:solidFill>
        <a:ln w="25400" cap="flat" cmpd="sng" algn="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a:solidFill>
                <a:schemeClr val="tx1"/>
              </a:solidFill>
            </a:rPr>
            <a:t>Telemarketer</a:t>
          </a:r>
        </a:p>
        <a:p>
          <a:pPr lvl="0" algn="ctr" defTabSz="355600">
            <a:lnSpc>
              <a:spcPct val="90000"/>
            </a:lnSpc>
            <a:spcBef>
              <a:spcPct val="0"/>
            </a:spcBef>
            <a:spcAft>
              <a:spcPct val="35000"/>
            </a:spcAft>
          </a:pPr>
          <a:r>
            <a:rPr lang="en-US" sz="800" kern="1200" dirty="0">
              <a:solidFill>
                <a:schemeClr val="tx1"/>
              </a:solidFill>
            </a:rPr>
            <a:t>6</a:t>
          </a:r>
        </a:p>
      </dsp:txBody>
      <dsp:txXfrm>
        <a:off x="2865671" y="4936957"/>
        <a:ext cx="933364" cy="466682"/>
      </dsp:txXfrm>
    </dsp:sp>
    <dsp:sp modelId="{24009D51-DDDF-4A50-8C16-0FFDD1D8F4AF}">
      <dsp:nvSpPr>
        <dsp:cNvPr id="0" name=""/>
        <dsp:cNvSpPr/>
      </dsp:nvSpPr>
      <dsp:spPr>
        <a:xfrm>
          <a:off x="1694299" y="2286203"/>
          <a:ext cx="933364" cy="466682"/>
        </a:xfrm>
        <a:prstGeom prst="rect">
          <a:avLst/>
        </a:prstGeom>
        <a:solidFill>
          <a:schemeClr val="bg1"/>
        </a:solidFill>
        <a:ln w="25400" cap="flat" cmpd="sng" algn="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a:solidFill>
                <a:schemeClr val="tx1"/>
              </a:solidFill>
            </a:rPr>
            <a:t>Collector</a:t>
          </a:r>
        </a:p>
        <a:p>
          <a:pPr lvl="0" algn="ctr" defTabSz="355600">
            <a:lnSpc>
              <a:spcPct val="90000"/>
            </a:lnSpc>
            <a:spcBef>
              <a:spcPct val="0"/>
            </a:spcBef>
            <a:spcAft>
              <a:spcPct val="35000"/>
            </a:spcAft>
          </a:pPr>
          <a:r>
            <a:rPr lang="en-US" sz="800" kern="1200" dirty="0">
              <a:solidFill>
                <a:schemeClr val="tx1"/>
              </a:solidFill>
            </a:rPr>
            <a:t>20</a:t>
          </a:r>
        </a:p>
      </dsp:txBody>
      <dsp:txXfrm>
        <a:off x="1694299" y="2286203"/>
        <a:ext cx="933364" cy="466682"/>
      </dsp:txXfrm>
    </dsp:sp>
    <dsp:sp modelId="{908E0050-C1E5-4CDA-91B0-BFB2653292ED}">
      <dsp:nvSpPr>
        <dsp:cNvPr id="0" name=""/>
        <dsp:cNvSpPr/>
      </dsp:nvSpPr>
      <dsp:spPr>
        <a:xfrm>
          <a:off x="3412697" y="1623514"/>
          <a:ext cx="933364" cy="466682"/>
        </a:xfrm>
        <a:prstGeom prst="rect">
          <a:avLst/>
        </a:prstGeom>
        <a:noFill/>
        <a:ln w="254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a:solidFill>
                <a:schemeClr val="tx1"/>
              </a:solidFill>
            </a:rPr>
            <a:t>HR Manager</a:t>
          </a:r>
        </a:p>
        <a:p>
          <a:pPr lvl="0" algn="ctr" defTabSz="355600">
            <a:lnSpc>
              <a:spcPct val="90000"/>
            </a:lnSpc>
            <a:spcBef>
              <a:spcPct val="0"/>
            </a:spcBef>
            <a:spcAft>
              <a:spcPct val="35000"/>
            </a:spcAft>
          </a:pPr>
          <a:r>
            <a:rPr lang="en-US" sz="800" kern="1200" dirty="0">
              <a:solidFill>
                <a:schemeClr val="tx1"/>
              </a:solidFill>
            </a:rPr>
            <a:t>1 </a:t>
          </a:r>
        </a:p>
      </dsp:txBody>
      <dsp:txXfrm>
        <a:off x="3412697" y="1623514"/>
        <a:ext cx="933364" cy="466682"/>
      </dsp:txXfrm>
    </dsp:sp>
    <dsp:sp modelId="{6E63210D-A2D3-48A8-B7D1-08EC92D31241}">
      <dsp:nvSpPr>
        <dsp:cNvPr id="0" name=""/>
        <dsp:cNvSpPr/>
      </dsp:nvSpPr>
      <dsp:spPr>
        <a:xfrm>
          <a:off x="4517726" y="1623514"/>
          <a:ext cx="933364" cy="466682"/>
        </a:xfrm>
        <a:prstGeom prst="rect">
          <a:avLst/>
        </a:prstGeom>
        <a:noFill/>
        <a:ln w="254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a:solidFill>
                <a:schemeClr val="tx1"/>
              </a:solidFill>
            </a:rPr>
            <a:t>Risk Manager</a:t>
          </a:r>
        </a:p>
        <a:p>
          <a:pPr lvl="0" algn="ctr" defTabSz="355600">
            <a:lnSpc>
              <a:spcPct val="90000"/>
            </a:lnSpc>
            <a:spcBef>
              <a:spcPct val="0"/>
            </a:spcBef>
            <a:spcAft>
              <a:spcPct val="35000"/>
            </a:spcAft>
          </a:pPr>
          <a:r>
            <a:rPr lang="en-US" sz="800" kern="1200" dirty="0">
              <a:solidFill>
                <a:schemeClr val="tx1"/>
              </a:solidFill>
            </a:rPr>
            <a:t>1</a:t>
          </a:r>
        </a:p>
      </dsp:txBody>
      <dsp:txXfrm>
        <a:off x="4517726" y="1623514"/>
        <a:ext cx="933364" cy="466682"/>
      </dsp:txXfrm>
    </dsp:sp>
    <dsp:sp modelId="{FA0871B8-F80B-47A7-B6E6-B8DC65EBC7D9}">
      <dsp:nvSpPr>
        <dsp:cNvPr id="0" name=""/>
        <dsp:cNvSpPr/>
      </dsp:nvSpPr>
      <dsp:spPr>
        <a:xfrm>
          <a:off x="5647097" y="1623514"/>
          <a:ext cx="933364" cy="466682"/>
        </a:xfrm>
        <a:prstGeom prst="rect">
          <a:avLst/>
        </a:prstGeom>
        <a:noFill/>
        <a:ln w="254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a:solidFill>
                <a:schemeClr val="tx1"/>
              </a:solidFill>
            </a:rPr>
            <a:t>Head of Legal</a:t>
          </a:r>
        </a:p>
        <a:p>
          <a:pPr lvl="0" algn="ctr" defTabSz="355600">
            <a:lnSpc>
              <a:spcPct val="90000"/>
            </a:lnSpc>
            <a:spcBef>
              <a:spcPct val="0"/>
            </a:spcBef>
            <a:spcAft>
              <a:spcPct val="35000"/>
            </a:spcAft>
          </a:pPr>
          <a:r>
            <a:rPr lang="en-US" sz="800" kern="1200" dirty="0">
              <a:solidFill>
                <a:schemeClr val="tx1"/>
              </a:solidFill>
            </a:rPr>
            <a:t>1</a:t>
          </a:r>
        </a:p>
      </dsp:txBody>
      <dsp:txXfrm>
        <a:off x="5647097" y="1623514"/>
        <a:ext cx="933364" cy="466682"/>
      </dsp:txXfrm>
    </dsp:sp>
    <dsp:sp modelId="{93A68A3C-0A48-41F1-ACFA-87DB4C7C1204}">
      <dsp:nvSpPr>
        <dsp:cNvPr id="0" name=""/>
        <dsp:cNvSpPr/>
      </dsp:nvSpPr>
      <dsp:spPr>
        <a:xfrm>
          <a:off x="6776467" y="1623514"/>
          <a:ext cx="933364" cy="466682"/>
        </a:xfrm>
        <a:prstGeom prst="rect">
          <a:avLst/>
        </a:prstGeom>
        <a:solidFill>
          <a:schemeClr val="bg1"/>
        </a:solidFill>
        <a:ln w="25400" cap="flat" cmpd="sng" algn="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a:solidFill>
                <a:schemeClr val="tx1"/>
              </a:solidFill>
            </a:rPr>
            <a:t>Accountant</a:t>
          </a:r>
        </a:p>
        <a:p>
          <a:pPr lvl="0" algn="ctr" defTabSz="355600">
            <a:lnSpc>
              <a:spcPct val="90000"/>
            </a:lnSpc>
            <a:spcBef>
              <a:spcPct val="0"/>
            </a:spcBef>
            <a:spcAft>
              <a:spcPct val="35000"/>
            </a:spcAft>
          </a:pPr>
          <a:r>
            <a:rPr lang="en-US" sz="800" kern="1200" dirty="0">
              <a:solidFill>
                <a:schemeClr val="tx1"/>
              </a:solidFill>
            </a:rPr>
            <a:t>1</a:t>
          </a:r>
        </a:p>
      </dsp:txBody>
      <dsp:txXfrm>
        <a:off x="6776467" y="1623514"/>
        <a:ext cx="933364" cy="466682"/>
      </dsp:txXfrm>
    </dsp:sp>
    <dsp:sp modelId="{24E50EBD-EA29-42E8-A496-969C07B81BA2}">
      <dsp:nvSpPr>
        <dsp:cNvPr id="0" name=""/>
        <dsp:cNvSpPr/>
      </dsp:nvSpPr>
      <dsp:spPr>
        <a:xfrm>
          <a:off x="7905838" y="1623514"/>
          <a:ext cx="933364" cy="466682"/>
        </a:xfrm>
        <a:prstGeom prst="rect">
          <a:avLst/>
        </a:prstGeom>
        <a:solidFill>
          <a:schemeClr val="bg1"/>
        </a:solidFill>
        <a:ln w="25400" cap="flat" cmpd="sng" algn="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a:solidFill>
                <a:schemeClr val="tx1"/>
              </a:solidFill>
            </a:rPr>
            <a:t>Head of Business Analysis</a:t>
          </a:r>
        </a:p>
        <a:p>
          <a:pPr lvl="0" algn="ctr" defTabSz="355600">
            <a:lnSpc>
              <a:spcPct val="90000"/>
            </a:lnSpc>
            <a:spcBef>
              <a:spcPct val="0"/>
            </a:spcBef>
            <a:spcAft>
              <a:spcPct val="35000"/>
            </a:spcAft>
          </a:pPr>
          <a:r>
            <a:rPr lang="en-US" sz="800" kern="1200" dirty="0">
              <a:solidFill>
                <a:schemeClr val="tx1"/>
              </a:solidFill>
            </a:rPr>
            <a:t>1</a:t>
          </a:r>
        </a:p>
      </dsp:txBody>
      <dsp:txXfrm>
        <a:off x="7905838" y="1623514"/>
        <a:ext cx="933364" cy="46668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11F612-6801-4D4C-A0B7-C9E3864A2EA0}" type="datetimeFigureOut">
              <a:rPr lang="ru-RU" smtClean="0"/>
              <a:pPr/>
              <a:t>29.08.2017</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AF8928-5D96-4E18-BE87-4F1720F2B4F1}" type="slidenum">
              <a:rPr lang="ru-RU" smtClean="0"/>
              <a:pPr/>
              <a:t>‹#›</a:t>
            </a:fld>
            <a:endParaRPr lang="ru-RU"/>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t>1</a:t>
            </a:fld>
            <a:endParaRPr lang="ru-RU"/>
          </a:p>
        </p:txBody>
      </p:sp>
    </p:spTree>
    <p:extLst>
      <p:ext uri="{BB962C8B-B14F-4D97-AF65-F5344CB8AC3E}">
        <p14:creationId xmlns:p14="http://schemas.microsoft.com/office/powerpoint/2010/main" val="308284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12</a:t>
            </a:fld>
            <a:endParaRPr lang="ru-RU"/>
          </a:p>
        </p:txBody>
      </p:sp>
    </p:spTree>
    <p:extLst>
      <p:ext uri="{BB962C8B-B14F-4D97-AF65-F5344CB8AC3E}">
        <p14:creationId xmlns:p14="http://schemas.microsoft.com/office/powerpoint/2010/main" val="3995033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t>13</a:t>
            </a:fld>
            <a:endParaRPr lang="ru-RU"/>
          </a:p>
        </p:txBody>
      </p:sp>
    </p:spTree>
    <p:extLst>
      <p:ext uri="{BB962C8B-B14F-4D97-AF65-F5344CB8AC3E}">
        <p14:creationId xmlns:p14="http://schemas.microsoft.com/office/powerpoint/2010/main" val="3965677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14</a:t>
            </a:fld>
            <a:endParaRPr lang="ru-RU"/>
          </a:p>
        </p:txBody>
      </p:sp>
    </p:spTree>
    <p:extLst>
      <p:ext uri="{BB962C8B-B14F-4D97-AF65-F5344CB8AC3E}">
        <p14:creationId xmlns:p14="http://schemas.microsoft.com/office/powerpoint/2010/main" val="2882946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t>15</a:t>
            </a:fld>
            <a:endParaRPr lang="ru-RU"/>
          </a:p>
        </p:txBody>
      </p:sp>
    </p:spTree>
    <p:extLst>
      <p:ext uri="{BB962C8B-B14F-4D97-AF65-F5344CB8AC3E}">
        <p14:creationId xmlns:p14="http://schemas.microsoft.com/office/powerpoint/2010/main" val="2704876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16</a:t>
            </a:fld>
            <a:endParaRPr lang="ru-RU"/>
          </a:p>
        </p:txBody>
      </p:sp>
    </p:spTree>
    <p:extLst>
      <p:ext uri="{BB962C8B-B14F-4D97-AF65-F5344CB8AC3E}">
        <p14:creationId xmlns:p14="http://schemas.microsoft.com/office/powerpoint/2010/main" val="153215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17</a:t>
            </a:fld>
            <a:endParaRPr lang="ru-RU"/>
          </a:p>
        </p:txBody>
      </p:sp>
    </p:spTree>
    <p:extLst>
      <p:ext uri="{BB962C8B-B14F-4D97-AF65-F5344CB8AC3E}">
        <p14:creationId xmlns:p14="http://schemas.microsoft.com/office/powerpoint/2010/main" val="1905508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18</a:t>
            </a:fld>
            <a:endParaRPr lang="ru-RU"/>
          </a:p>
        </p:txBody>
      </p:sp>
    </p:spTree>
    <p:extLst>
      <p:ext uri="{BB962C8B-B14F-4D97-AF65-F5344CB8AC3E}">
        <p14:creationId xmlns:p14="http://schemas.microsoft.com/office/powerpoint/2010/main" val="776358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19</a:t>
            </a:fld>
            <a:endParaRPr lang="ru-RU"/>
          </a:p>
        </p:txBody>
      </p:sp>
    </p:spTree>
    <p:extLst>
      <p:ext uri="{BB962C8B-B14F-4D97-AF65-F5344CB8AC3E}">
        <p14:creationId xmlns:p14="http://schemas.microsoft.com/office/powerpoint/2010/main" val="159567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20</a:t>
            </a:fld>
            <a:endParaRPr lang="ru-RU"/>
          </a:p>
        </p:txBody>
      </p:sp>
    </p:spTree>
    <p:extLst>
      <p:ext uri="{BB962C8B-B14F-4D97-AF65-F5344CB8AC3E}">
        <p14:creationId xmlns:p14="http://schemas.microsoft.com/office/powerpoint/2010/main" val="2539200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t>22</a:t>
            </a:fld>
            <a:endParaRPr lang="ru-RU"/>
          </a:p>
        </p:txBody>
      </p:sp>
    </p:spTree>
    <p:extLst>
      <p:ext uri="{BB962C8B-B14F-4D97-AF65-F5344CB8AC3E}">
        <p14:creationId xmlns:p14="http://schemas.microsoft.com/office/powerpoint/2010/main" val="3682604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3</a:t>
            </a:fld>
            <a:endParaRPr lang="ru-RU"/>
          </a:p>
        </p:txBody>
      </p:sp>
    </p:spTree>
    <p:extLst>
      <p:ext uri="{BB962C8B-B14F-4D97-AF65-F5344CB8AC3E}">
        <p14:creationId xmlns:p14="http://schemas.microsoft.com/office/powerpoint/2010/main" val="3194670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t>23</a:t>
            </a:fld>
            <a:endParaRPr lang="ru-RU"/>
          </a:p>
        </p:txBody>
      </p:sp>
    </p:spTree>
    <p:extLst>
      <p:ext uri="{BB962C8B-B14F-4D97-AF65-F5344CB8AC3E}">
        <p14:creationId xmlns:p14="http://schemas.microsoft.com/office/powerpoint/2010/main" val="6872941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t>24</a:t>
            </a:fld>
            <a:endParaRPr lang="ru-RU"/>
          </a:p>
        </p:txBody>
      </p:sp>
    </p:spTree>
    <p:extLst>
      <p:ext uri="{BB962C8B-B14F-4D97-AF65-F5344CB8AC3E}">
        <p14:creationId xmlns:p14="http://schemas.microsoft.com/office/powerpoint/2010/main" val="2148261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t>25</a:t>
            </a:fld>
            <a:endParaRPr lang="ru-RU"/>
          </a:p>
        </p:txBody>
      </p:sp>
    </p:spTree>
    <p:extLst>
      <p:ext uri="{BB962C8B-B14F-4D97-AF65-F5344CB8AC3E}">
        <p14:creationId xmlns:p14="http://schemas.microsoft.com/office/powerpoint/2010/main" val="2842495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t>26</a:t>
            </a:fld>
            <a:endParaRPr lang="ru-RU"/>
          </a:p>
        </p:txBody>
      </p:sp>
    </p:spTree>
    <p:extLst>
      <p:ext uri="{BB962C8B-B14F-4D97-AF65-F5344CB8AC3E}">
        <p14:creationId xmlns:p14="http://schemas.microsoft.com/office/powerpoint/2010/main" val="1104453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t>27</a:t>
            </a:fld>
            <a:endParaRPr lang="ru-RU"/>
          </a:p>
        </p:txBody>
      </p:sp>
    </p:spTree>
    <p:extLst>
      <p:ext uri="{BB962C8B-B14F-4D97-AF65-F5344CB8AC3E}">
        <p14:creationId xmlns:p14="http://schemas.microsoft.com/office/powerpoint/2010/main" val="1203260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t>28</a:t>
            </a:fld>
            <a:endParaRPr lang="ru-RU"/>
          </a:p>
        </p:txBody>
      </p:sp>
    </p:spTree>
    <p:extLst>
      <p:ext uri="{BB962C8B-B14F-4D97-AF65-F5344CB8AC3E}">
        <p14:creationId xmlns:p14="http://schemas.microsoft.com/office/powerpoint/2010/main" val="30546792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t>29</a:t>
            </a:fld>
            <a:endParaRPr lang="ru-RU"/>
          </a:p>
        </p:txBody>
      </p:sp>
    </p:spTree>
    <p:extLst>
      <p:ext uri="{BB962C8B-B14F-4D97-AF65-F5344CB8AC3E}">
        <p14:creationId xmlns:p14="http://schemas.microsoft.com/office/powerpoint/2010/main" val="28491284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t>30</a:t>
            </a:fld>
            <a:endParaRPr lang="ru-RU"/>
          </a:p>
        </p:txBody>
      </p:sp>
    </p:spTree>
    <p:extLst>
      <p:ext uri="{BB962C8B-B14F-4D97-AF65-F5344CB8AC3E}">
        <p14:creationId xmlns:p14="http://schemas.microsoft.com/office/powerpoint/2010/main" val="14360029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31</a:t>
            </a:fld>
            <a:endParaRPr lang="ru-RU"/>
          </a:p>
        </p:txBody>
      </p:sp>
    </p:spTree>
    <p:extLst>
      <p:ext uri="{BB962C8B-B14F-4D97-AF65-F5344CB8AC3E}">
        <p14:creationId xmlns:p14="http://schemas.microsoft.com/office/powerpoint/2010/main" val="1998388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32</a:t>
            </a:fld>
            <a:endParaRPr lang="ru-RU"/>
          </a:p>
        </p:txBody>
      </p:sp>
    </p:spTree>
    <p:extLst>
      <p:ext uri="{BB962C8B-B14F-4D97-AF65-F5344CB8AC3E}">
        <p14:creationId xmlns:p14="http://schemas.microsoft.com/office/powerpoint/2010/main" val="1340547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5</a:t>
            </a:fld>
            <a:endParaRPr lang="ru-RU"/>
          </a:p>
        </p:txBody>
      </p:sp>
    </p:spTree>
    <p:extLst>
      <p:ext uri="{BB962C8B-B14F-4D97-AF65-F5344CB8AC3E}">
        <p14:creationId xmlns:p14="http://schemas.microsoft.com/office/powerpoint/2010/main" val="4099991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34</a:t>
            </a:fld>
            <a:endParaRPr lang="ru-RU"/>
          </a:p>
        </p:txBody>
      </p:sp>
    </p:spTree>
    <p:extLst>
      <p:ext uri="{BB962C8B-B14F-4D97-AF65-F5344CB8AC3E}">
        <p14:creationId xmlns:p14="http://schemas.microsoft.com/office/powerpoint/2010/main" val="13375895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35</a:t>
            </a:fld>
            <a:endParaRPr lang="ru-RU"/>
          </a:p>
        </p:txBody>
      </p:sp>
    </p:spTree>
    <p:extLst>
      <p:ext uri="{BB962C8B-B14F-4D97-AF65-F5344CB8AC3E}">
        <p14:creationId xmlns:p14="http://schemas.microsoft.com/office/powerpoint/2010/main" val="31366244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t>37</a:t>
            </a:fld>
            <a:endParaRPr lang="ru-RU"/>
          </a:p>
        </p:txBody>
      </p:sp>
    </p:spTree>
    <p:extLst>
      <p:ext uri="{BB962C8B-B14F-4D97-AF65-F5344CB8AC3E}">
        <p14:creationId xmlns:p14="http://schemas.microsoft.com/office/powerpoint/2010/main" val="22594852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t>38</a:t>
            </a:fld>
            <a:endParaRPr lang="ru-RU"/>
          </a:p>
        </p:txBody>
      </p:sp>
    </p:spTree>
    <p:extLst>
      <p:ext uri="{BB962C8B-B14F-4D97-AF65-F5344CB8AC3E}">
        <p14:creationId xmlns:p14="http://schemas.microsoft.com/office/powerpoint/2010/main" val="10023576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t>39</a:t>
            </a:fld>
            <a:endParaRPr lang="ru-RU"/>
          </a:p>
        </p:txBody>
      </p:sp>
    </p:spTree>
    <p:extLst>
      <p:ext uri="{BB962C8B-B14F-4D97-AF65-F5344CB8AC3E}">
        <p14:creationId xmlns:p14="http://schemas.microsoft.com/office/powerpoint/2010/main" val="28798550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t>40</a:t>
            </a:fld>
            <a:endParaRPr lang="ru-RU"/>
          </a:p>
        </p:txBody>
      </p:sp>
    </p:spTree>
    <p:extLst>
      <p:ext uri="{BB962C8B-B14F-4D97-AF65-F5344CB8AC3E}">
        <p14:creationId xmlns:p14="http://schemas.microsoft.com/office/powerpoint/2010/main" val="35968414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t>41</a:t>
            </a:fld>
            <a:endParaRPr lang="ru-RU"/>
          </a:p>
        </p:txBody>
      </p:sp>
    </p:spTree>
    <p:extLst>
      <p:ext uri="{BB962C8B-B14F-4D97-AF65-F5344CB8AC3E}">
        <p14:creationId xmlns:p14="http://schemas.microsoft.com/office/powerpoint/2010/main" val="16001487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a:t/>
            </a:r>
            <a:br>
              <a:rPr lang="ru-RU"/>
            </a:br>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43</a:t>
            </a:fld>
            <a:endParaRPr lang="ru-RU"/>
          </a:p>
        </p:txBody>
      </p:sp>
    </p:spTree>
    <p:extLst>
      <p:ext uri="{BB962C8B-B14F-4D97-AF65-F5344CB8AC3E}">
        <p14:creationId xmlns:p14="http://schemas.microsoft.com/office/powerpoint/2010/main" val="18470349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a:t>Ответ от</a:t>
            </a:r>
            <a:r>
              <a:rPr lang="ru-RU" baseline="0"/>
              <a:t> </a:t>
            </a:r>
            <a:r>
              <a:rPr lang="en-US" baseline="0"/>
              <a:t>Rajah &amp;</a:t>
            </a:r>
            <a:r>
              <a:rPr lang="ru-RU" baseline="0"/>
              <a:t> </a:t>
            </a:r>
            <a:r>
              <a:rPr lang="en-US" baseline="0"/>
              <a:t>Tan</a:t>
            </a:r>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44</a:t>
            </a:fld>
            <a:endParaRPr lang="ru-RU"/>
          </a:p>
        </p:txBody>
      </p:sp>
    </p:spTree>
    <p:extLst>
      <p:ext uri="{BB962C8B-B14F-4D97-AF65-F5344CB8AC3E}">
        <p14:creationId xmlns:p14="http://schemas.microsoft.com/office/powerpoint/2010/main" val="10204799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t>45</a:t>
            </a:fld>
            <a:endParaRPr lang="ru-RU"/>
          </a:p>
        </p:txBody>
      </p:sp>
    </p:spTree>
    <p:extLst>
      <p:ext uri="{BB962C8B-B14F-4D97-AF65-F5344CB8AC3E}">
        <p14:creationId xmlns:p14="http://schemas.microsoft.com/office/powerpoint/2010/main" val="1572804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t>6</a:t>
            </a:fld>
            <a:endParaRPr lang="ru-RU"/>
          </a:p>
        </p:txBody>
      </p:sp>
    </p:spTree>
    <p:extLst>
      <p:ext uri="{BB962C8B-B14F-4D97-AF65-F5344CB8AC3E}">
        <p14:creationId xmlns:p14="http://schemas.microsoft.com/office/powerpoint/2010/main" val="38007770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t>46</a:t>
            </a:fld>
            <a:endParaRPr lang="ru-RU"/>
          </a:p>
        </p:txBody>
      </p:sp>
    </p:spTree>
    <p:extLst>
      <p:ext uri="{BB962C8B-B14F-4D97-AF65-F5344CB8AC3E}">
        <p14:creationId xmlns:p14="http://schemas.microsoft.com/office/powerpoint/2010/main" val="23378781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t>47</a:t>
            </a:fld>
            <a:endParaRPr lang="ru-RU"/>
          </a:p>
        </p:txBody>
      </p:sp>
    </p:spTree>
    <p:extLst>
      <p:ext uri="{BB962C8B-B14F-4D97-AF65-F5344CB8AC3E}">
        <p14:creationId xmlns:p14="http://schemas.microsoft.com/office/powerpoint/2010/main" val="40114560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t>48</a:t>
            </a:fld>
            <a:endParaRPr lang="ru-RU"/>
          </a:p>
        </p:txBody>
      </p:sp>
    </p:spTree>
    <p:extLst>
      <p:ext uri="{BB962C8B-B14F-4D97-AF65-F5344CB8AC3E}">
        <p14:creationId xmlns:p14="http://schemas.microsoft.com/office/powerpoint/2010/main" val="2574400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a:t>Функции,</a:t>
            </a:r>
            <a:r>
              <a:rPr lang="ru-RU" baseline="0"/>
              <a:t> жестко зарегулированный и точка.</a:t>
            </a:r>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t>7</a:t>
            </a:fld>
            <a:endParaRPr lang="ru-RU"/>
          </a:p>
        </p:txBody>
      </p:sp>
    </p:spTree>
    <p:extLst>
      <p:ext uri="{BB962C8B-B14F-4D97-AF65-F5344CB8AC3E}">
        <p14:creationId xmlns:p14="http://schemas.microsoft.com/office/powerpoint/2010/main" val="3695972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a:t>Функции,</a:t>
            </a:r>
            <a:r>
              <a:rPr lang="ru-RU" baseline="0"/>
              <a:t> жестко зарегулированный и точка.</a:t>
            </a:r>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t>8</a:t>
            </a:fld>
            <a:endParaRPr lang="ru-RU"/>
          </a:p>
        </p:txBody>
      </p:sp>
    </p:spTree>
    <p:extLst>
      <p:ext uri="{BB962C8B-B14F-4D97-AF65-F5344CB8AC3E}">
        <p14:creationId xmlns:p14="http://schemas.microsoft.com/office/powerpoint/2010/main" val="2658850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t>9</a:t>
            </a:fld>
            <a:endParaRPr lang="ru-RU"/>
          </a:p>
        </p:txBody>
      </p:sp>
    </p:spTree>
    <p:extLst>
      <p:ext uri="{BB962C8B-B14F-4D97-AF65-F5344CB8AC3E}">
        <p14:creationId xmlns:p14="http://schemas.microsoft.com/office/powerpoint/2010/main" val="137018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t>10</a:t>
            </a:fld>
            <a:endParaRPr lang="ru-RU"/>
          </a:p>
        </p:txBody>
      </p:sp>
    </p:spTree>
    <p:extLst>
      <p:ext uri="{BB962C8B-B14F-4D97-AF65-F5344CB8AC3E}">
        <p14:creationId xmlns:p14="http://schemas.microsoft.com/office/powerpoint/2010/main" val="861285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11</a:t>
            </a:fld>
            <a:endParaRPr lang="ru-RU"/>
          </a:p>
        </p:txBody>
      </p:sp>
    </p:spTree>
    <p:extLst>
      <p:ext uri="{BB962C8B-B14F-4D97-AF65-F5344CB8AC3E}">
        <p14:creationId xmlns:p14="http://schemas.microsoft.com/office/powerpoint/2010/main" val="13743952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lvl1pPr>
              <a:defRPr>
                <a:solidFill>
                  <a:schemeClr val="tx2"/>
                </a:solidFill>
              </a:defRPr>
            </a:lvl1p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D2C3588D-9E94-4144-9DA3-F84C352C206B}" type="datetime1">
              <a:rPr lang="ru-RU" smtClean="0"/>
              <a:pPr/>
              <a:t>29.08.2017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F305DA-160D-498F-B102-A1D8643B4A2C}" type="slidenum">
              <a:rPr lang="ru-RU" smtClean="0"/>
              <a:pPr/>
              <a:t>‹#›</a:t>
            </a:fld>
            <a:endParaRPr lang="ru-RU"/>
          </a:p>
        </p:txBody>
      </p:sp>
      <p:pic>
        <p:nvPicPr>
          <p:cNvPr id="7" name="Picture 2" descr="http://finstar.com/front/fix/pre_footer.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73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64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AFD40F4-0E4D-4221-AF7C-55BA2A9DB0CA}" type="datetime1">
              <a:rPr lang="ru-RU" smtClean="0"/>
              <a:pPr/>
              <a:t>29.08.2017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1950568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692696"/>
            <a:ext cx="2057400" cy="5433467"/>
          </a:xfrm>
        </p:spPr>
        <p:txBody>
          <a:bodyPr vert="eaVert"/>
          <a:lstStyle>
            <a:lvl1pPr>
              <a:defRPr>
                <a:solidFill>
                  <a:schemeClr val="tx2"/>
                </a:solidFill>
              </a:defRPr>
            </a:lvl1pPr>
          </a:lstStyle>
          <a:p>
            <a:r>
              <a:rPr lang="ru-RU"/>
              <a:t>Образец заголовка</a:t>
            </a:r>
          </a:p>
        </p:txBody>
      </p:sp>
      <p:sp>
        <p:nvSpPr>
          <p:cNvPr id="3" name="Вертикальный текст 2"/>
          <p:cNvSpPr>
            <a:spLocks noGrp="1"/>
          </p:cNvSpPr>
          <p:nvPr>
            <p:ph type="body" orient="vert" idx="1"/>
          </p:nvPr>
        </p:nvSpPr>
        <p:spPr>
          <a:xfrm>
            <a:off x="457200" y="692696"/>
            <a:ext cx="6019800" cy="543346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C579389-570E-415D-9E4D-B1EB6D3575E2}" type="datetime1">
              <a:rPr lang="ru-RU" smtClean="0"/>
              <a:pPr/>
              <a:t>29.08.2017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982662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A442A7EC-9A80-4032-9534-DF1BF1E144B2}" type="datetime1">
              <a:rPr lang="ru-RU" smtClean="0"/>
              <a:pPr/>
              <a:t>29.08.2017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32433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105FF983-D4E0-4AC2-ABC3-C89C800AC54E}" type="datetime1">
              <a:rPr lang="ru-RU" smtClean="0"/>
              <a:pPr/>
              <a:t>29.08.2017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1304072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normAutofit/>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normAutofit/>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D5B149DA-2B70-4C70-AADC-6EA99B8BD7A8}" type="datetime1">
              <a:rPr lang="ru-RU" smtClean="0"/>
              <a:pPr/>
              <a:t>29.08.2017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171319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959049"/>
            <a:ext cx="4040188" cy="381719"/>
          </a:xfrm>
          <a:solidFill>
            <a:schemeClr val="tx2"/>
          </a:solidFill>
        </p:spPr>
        <p:txBody>
          <a:bodyPr anchor="ctr">
            <a:normAutofit/>
          </a:bodyPr>
          <a:lstStyle>
            <a:lvl1pPr marL="0" indent="0" algn="ctr">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1340768"/>
            <a:ext cx="4040188" cy="4785395"/>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959049"/>
            <a:ext cx="4041775" cy="381719"/>
          </a:xfrm>
          <a:solidFill>
            <a:schemeClr val="tx2"/>
          </a:solidFill>
        </p:spPr>
        <p:txBody>
          <a:bodyPr anchor="ctr">
            <a:noAutofit/>
          </a:bodyPr>
          <a:lstStyle>
            <a:lvl1pPr marL="0" indent="0" algn="ctr">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1340768"/>
            <a:ext cx="4041775" cy="4785395"/>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32F1A12F-C88F-4C19-974A-BB3C2204DDEC}" type="datetime1">
              <a:rPr lang="ru-RU" smtClean="0"/>
              <a:pPr/>
              <a:t>29.08.2017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3292234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63CBA9EB-8B72-47E9-84EB-C85F8ABB4663}" type="datetime1">
              <a:rPr lang="ru-RU" smtClean="0"/>
              <a:pPr/>
              <a:t>29.08.2017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2219946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CBD8D49-0218-44CB-A4E1-9492E9B21D5F}" type="datetime1">
              <a:rPr lang="ru-RU" smtClean="0"/>
              <a:pPr/>
              <a:t>29.08.2017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190635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692696"/>
            <a:ext cx="3008313" cy="1018034"/>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692696"/>
            <a:ext cx="5111750" cy="5433467"/>
          </a:xfrm>
        </p:spPr>
        <p:txBody>
          <a:bodyPr>
            <a:normAutofit/>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700808"/>
            <a:ext cx="3008313" cy="442535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9E8BB31A-724C-4847-AA46-A8BA387B75F9}" type="datetime1">
              <a:rPr lang="ru-RU" smtClean="0"/>
              <a:pPr/>
              <a:t>29.08.2017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147114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71C2CA34-F0F1-4791-8DA0-79530C852FFA}" type="datetime1">
              <a:rPr lang="ru-RU" smtClean="0"/>
              <a:pPr/>
              <a:t>29.08.2017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4030742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b="50000"/>
          <a:stretch/>
        </p:blipFill>
        <p:spPr bwMode="auto">
          <a:xfrm>
            <a:off x="0" y="6293136"/>
            <a:ext cx="9144000" cy="567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http://finstar.com/front/fix/pre_footer.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73152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a:xfrm>
            <a:off x="395536" y="116632"/>
            <a:ext cx="8159540" cy="312281"/>
          </a:xfrm>
          <a:prstGeom prst="rect">
            <a:avLst/>
          </a:prstGeom>
        </p:spPr>
        <p:txBody>
          <a:bodyPr vert="horz" lIns="91440" tIns="45720" rIns="91440" bIns="45720" rtlCol="0" anchor="ctr">
            <a:noAutofit/>
          </a:bodyPr>
          <a:lstStyle/>
          <a:p>
            <a:r>
              <a:rPr lang="ru-RU"/>
              <a:t>Образец заголовка</a:t>
            </a:r>
          </a:p>
        </p:txBody>
      </p:sp>
      <p:sp>
        <p:nvSpPr>
          <p:cNvPr id="3" name="Текст 2"/>
          <p:cNvSpPr>
            <a:spLocks noGrp="1"/>
          </p:cNvSpPr>
          <p:nvPr>
            <p:ph type="body" idx="1"/>
          </p:nvPr>
        </p:nvSpPr>
        <p:spPr>
          <a:xfrm>
            <a:off x="457200" y="836712"/>
            <a:ext cx="8229600" cy="528945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525344"/>
            <a:ext cx="2133600" cy="283758"/>
          </a:xfrm>
          <a:prstGeom prst="rect">
            <a:avLst/>
          </a:prstGeom>
        </p:spPr>
        <p:txBody>
          <a:bodyPr vert="horz" lIns="91440" tIns="45720" rIns="91440" bIns="45720" rtlCol="0" anchor="ctr"/>
          <a:lstStyle>
            <a:lvl1pPr algn="l">
              <a:defRPr sz="1200">
                <a:solidFill>
                  <a:schemeClr val="tx1">
                    <a:tint val="75000"/>
                  </a:schemeClr>
                </a:solidFill>
              </a:defRPr>
            </a:lvl1pPr>
          </a:lstStyle>
          <a:p>
            <a:fld id="{34E10F41-CB58-4F6B-BE82-03F044FE9CA2}" type="datetime1">
              <a:rPr lang="ru-RU" smtClean="0"/>
              <a:pPr/>
              <a:t>29.08.2017</a:t>
            </a:fld>
            <a:endParaRPr lang="ru-RU"/>
          </a:p>
        </p:txBody>
      </p:sp>
      <p:sp>
        <p:nvSpPr>
          <p:cNvPr id="5" name="Нижний колонтитул 4"/>
          <p:cNvSpPr>
            <a:spLocks noGrp="1"/>
          </p:cNvSpPr>
          <p:nvPr>
            <p:ph type="ftr" sz="quarter" idx="3"/>
          </p:nvPr>
        </p:nvSpPr>
        <p:spPr>
          <a:xfrm>
            <a:off x="3124200" y="6525344"/>
            <a:ext cx="2895600" cy="283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267004" y="6525344"/>
            <a:ext cx="720080" cy="283758"/>
          </a:xfrm>
          <a:prstGeom prst="rect">
            <a:avLst/>
          </a:prstGeom>
        </p:spPr>
        <p:txBody>
          <a:bodyPr vert="horz" lIns="91440" tIns="45720" rIns="91440" bIns="45720" rtlCol="0" anchor="ctr"/>
          <a:lstStyle>
            <a:lvl1pPr algn="r">
              <a:defRPr sz="1200">
                <a:solidFill>
                  <a:schemeClr val="tx2"/>
                </a:solidFill>
              </a:defRPr>
            </a:lvl1pPr>
          </a:lstStyle>
          <a:p>
            <a:fld id="{D7F305DA-160D-498F-B102-A1D8643B4A2C}" type="slidenum">
              <a:rPr lang="ru-RU" smtClean="0"/>
              <a:pPr/>
              <a:t>‹#›</a:t>
            </a:fld>
            <a:endParaRPr lang="ru-RU"/>
          </a:p>
        </p:txBody>
      </p:sp>
      <p:pic>
        <p:nvPicPr>
          <p:cNvPr id="1029" name="Picture 5" descr="Flag of Singapore.sv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555076" y="140908"/>
            <a:ext cx="432008" cy="288005"/>
          </a:xfrm>
          <a:prstGeom prst="rect">
            <a:avLst/>
          </a:prstGeom>
        </p:spPr>
        <p:style>
          <a:lnRef idx="0">
            <a:schemeClr val="accent2"/>
          </a:lnRef>
          <a:fillRef idx="3">
            <a:schemeClr val="accent2"/>
          </a:fillRef>
          <a:effectRef idx="3">
            <a:schemeClr val="accent2"/>
          </a:effectRef>
          <a:fontRef idx="minor">
            <a:schemeClr val="lt1"/>
          </a:fontRef>
        </p:style>
      </p:pic>
    </p:spTree>
    <p:extLst>
      <p:ext uri="{BB962C8B-B14F-4D97-AF65-F5344CB8AC3E}">
        <p14:creationId xmlns:p14="http://schemas.microsoft.com/office/powerpoint/2010/main" val="148116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hyperlink" Target="http://www.sfc.hk/" TargetMode="External"/><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hyperlink" Target="http://www.sfc.hk/web/EN/files/PCIP/FAQ-PDFS/09_FAQs%20on%20Advertising%20Materials%20of%20CIS%20Authorized%20under%20the%20Product%20Codes_....pdf"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welend.hk/"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finance.com.hk" TargetMode="External"/><Relationship Id="rId4" Type="http://schemas.openxmlformats.org/officeDocument/2006/relationships/hyperlink" Target="http://www.publicfinance.com.hk"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3.xml"/><Relationship Id="rId7" Type="http://schemas.openxmlformats.org/officeDocument/2006/relationships/slideLayout" Target="../slideLayouts/slideLayout2.xml"/><Relationship Id="rId12" Type="http://schemas.openxmlformats.org/officeDocument/2006/relationships/image" Target="../media/image14.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png"/><Relationship Id="rId5" Type="http://schemas.openxmlformats.org/officeDocument/2006/relationships/tags" Target="../tags/tag5.xml"/><Relationship Id="rId10" Type="http://schemas.openxmlformats.org/officeDocument/2006/relationships/image" Target="../media/image13.png"/><Relationship Id="rId4" Type="http://schemas.openxmlformats.org/officeDocument/2006/relationships/tags" Target="../tags/tag4.xml"/><Relationship Id="rId9" Type="http://schemas.openxmlformats.org/officeDocument/2006/relationships/hyperlink" Target="http://www.welend.hk/"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welend.hk/en/product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www.publicfinance.com.hk/" TargetMode="External"/><Relationship Id="rId3" Type="http://schemas.openxmlformats.org/officeDocument/2006/relationships/tags" Target="../tags/tag9.xml"/><Relationship Id="rId7" Type="http://schemas.openxmlformats.org/officeDocument/2006/relationships/notesSlide" Target="../notesSlides/notesSlide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Layout" Target="../slideLayouts/slideLayout2.xml"/><Relationship Id="rId5" Type="http://schemas.openxmlformats.org/officeDocument/2006/relationships/tags" Target="../tags/tag11.xml"/><Relationship Id="rId10" Type="http://schemas.openxmlformats.org/officeDocument/2006/relationships/image" Target="../media/image4.png"/><Relationship Id="rId4" Type="http://schemas.openxmlformats.org/officeDocument/2006/relationships/tags" Target="../tags/tag10.xml"/><Relationship Id="rId9"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hkma.gov.hk/" TargetMode="External"/><Relationship Id="rId2" Type="http://schemas.openxmlformats.org/officeDocument/2006/relationships/hyperlink" Target="http://www.sfc.hk/"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hong-kong-economy-research.hktdc.com/"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www.sfc.hk/"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info.gov.hk/" TargetMode="External"/><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www.ofca.gov.hk/" TargetMode="External"/><Relationship Id="rId4" Type="http://schemas.openxmlformats.org/officeDocument/2006/relationships/hyperlink" Target="http://www.hkma.gov.hk/"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8" Type="http://schemas.openxmlformats.org/officeDocument/2006/relationships/image" Target="../media/image26.emf"/><Relationship Id="rId13" Type="http://schemas.openxmlformats.org/officeDocument/2006/relationships/image" Target="../media/image30.png"/><Relationship Id="rId3" Type="http://schemas.openxmlformats.org/officeDocument/2006/relationships/notesSlide" Target="../notesSlides/notesSlide28.xml"/><Relationship Id="rId7" Type="http://schemas.openxmlformats.org/officeDocument/2006/relationships/image" Target="../media/image25.png"/><Relationship Id="rId12" Type="http://schemas.openxmlformats.org/officeDocument/2006/relationships/image" Target="../media/image29.png"/><Relationship Id="rId2" Type="http://schemas.openxmlformats.org/officeDocument/2006/relationships/slideLayout" Target="../slideLayouts/slideLayout2.xml"/><Relationship Id="rId16" Type="http://schemas.openxmlformats.org/officeDocument/2006/relationships/image" Target="../media/image21.emf"/><Relationship Id="rId1" Type="http://schemas.openxmlformats.org/officeDocument/2006/relationships/vmlDrawing" Target="../drawings/vmlDrawing1.vml"/><Relationship Id="rId6" Type="http://schemas.openxmlformats.org/officeDocument/2006/relationships/image" Target="../media/image24.jpeg"/><Relationship Id="rId11" Type="http://schemas.openxmlformats.org/officeDocument/2006/relationships/image" Target="../media/image28.png"/><Relationship Id="rId5" Type="http://schemas.openxmlformats.org/officeDocument/2006/relationships/image" Target="../media/image23.jpeg"/><Relationship Id="rId15" Type="http://schemas.openxmlformats.org/officeDocument/2006/relationships/oleObject" Target="../embeddings/oleObject1.bin"/><Relationship Id="rId10" Type="http://schemas.openxmlformats.org/officeDocument/2006/relationships/image" Target="../media/image27.png"/><Relationship Id="rId4" Type="http://schemas.openxmlformats.org/officeDocument/2006/relationships/image" Target="../media/image22.png"/><Relationship Id="rId9" Type="http://schemas.openxmlformats.org/officeDocument/2006/relationships/image" Target="../media/image4.png"/><Relationship Id="rId14" Type="http://schemas.openxmlformats.org/officeDocument/2006/relationships/image" Target="../media/image31.png"/></Relationships>
</file>

<file path=ppt/slides/_rels/slide3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2.png"/><Relationship Id="rId7"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4.jpeg"/><Relationship Id="rId10" Type="http://schemas.openxmlformats.org/officeDocument/2006/relationships/image" Target="../media/image29.png"/><Relationship Id="rId4" Type="http://schemas.openxmlformats.org/officeDocument/2006/relationships/image" Target="../media/image25.png"/><Relationship Id="rId9" Type="http://schemas.openxmlformats.org/officeDocument/2006/relationships/image" Target="../media/image34.png"/></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www.monexo.co/" TargetMode="External"/><Relationship Id="rId3" Type="http://schemas.openxmlformats.org/officeDocument/2006/relationships/tags" Target="../tags/tag14.xml"/><Relationship Id="rId7" Type="http://schemas.openxmlformats.org/officeDocument/2006/relationships/notesSlide" Target="../notesSlides/notesSlide3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Layout" Target="../slideLayouts/slideLayout2.xml"/><Relationship Id="rId5" Type="http://schemas.openxmlformats.org/officeDocument/2006/relationships/tags" Target="../tags/tag16.xml"/><Relationship Id="rId10" Type="http://schemas.openxmlformats.org/officeDocument/2006/relationships/image" Target="../media/image4.png"/><Relationship Id="rId4" Type="http://schemas.openxmlformats.org/officeDocument/2006/relationships/tags" Target="../tags/tag15.xml"/><Relationship Id="rId9"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8" Type="http://schemas.openxmlformats.org/officeDocument/2006/relationships/hyperlink" Target="http://www.dynamic28.com/" TargetMode="External"/><Relationship Id="rId3" Type="http://schemas.openxmlformats.org/officeDocument/2006/relationships/tags" Target="../tags/tag19.xml"/><Relationship Id="rId7" Type="http://schemas.openxmlformats.org/officeDocument/2006/relationships/notesSlide" Target="../notesSlides/notesSlide34.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Layout" Target="../slideLayouts/slideLayout2.xml"/><Relationship Id="rId5" Type="http://schemas.openxmlformats.org/officeDocument/2006/relationships/tags" Target="../tags/tag21.xml"/><Relationship Id="rId10" Type="http://schemas.openxmlformats.org/officeDocument/2006/relationships/image" Target="../media/image4.png"/><Relationship Id="rId4" Type="http://schemas.openxmlformats.org/officeDocument/2006/relationships/tags" Target="../tags/tag20.xml"/><Relationship Id="rId9"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hyperlink" Target="http://www.sfc.hk/edistributionWeb/gateway/EN/news-and-announcements/news/doc?refNo=14PR51" TargetMode="External"/><Relationship Id="rId2" Type="http://schemas.openxmlformats.org/officeDocument/2006/relationships/hyperlink" Target="http://www.euromonitor.com/"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www.sfc.hk/web/doc/EN/faqs/products/Frequently%20Asked%20Questions_3.6.09.pdf" TargetMode="External"/><Relationship Id="rId4" Type="http://schemas.openxmlformats.org/officeDocument/2006/relationships/hyperlink" Target="http://www.sfc.hk/web/EN/files/PCIP/FAQ-PDFS/FAQs%20on%20Offers%20of%20Investments%20under%20the%20Securities%20and%20Futures%20Ordinance_20160617.pdf"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8" Type="http://schemas.openxmlformats.org/officeDocument/2006/relationships/hyperlink" Target="http://www.moneysq.com/" TargetMode="External"/><Relationship Id="rId3" Type="http://schemas.openxmlformats.org/officeDocument/2006/relationships/tags" Target="../tags/tag24.xml"/><Relationship Id="rId7" Type="http://schemas.openxmlformats.org/officeDocument/2006/relationships/notesSlide" Target="../notesSlides/notesSlide36.xml"/><Relationship Id="rId12" Type="http://schemas.openxmlformats.org/officeDocument/2006/relationships/image" Target="../media/image4.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Layout" Target="../slideLayouts/slideLayout2.xml"/><Relationship Id="rId11" Type="http://schemas.openxmlformats.org/officeDocument/2006/relationships/image" Target="../media/image40.emf"/><Relationship Id="rId5" Type="http://schemas.openxmlformats.org/officeDocument/2006/relationships/tags" Target="../tags/tag26.xml"/><Relationship Id="rId10" Type="http://schemas.openxmlformats.org/officeDocument/2006/relationships/image" Target="../media/image39.png"/><Relationship Id="rId4" Type="http://schemas.openxmlformats.org/officeDocument/2006/relationships/tags" Target="../tags/tag25.xml"/><Relationship Id="rId9" Type="http://schemas.openxmlformats.org/officeDocument/2006/relationships/hyperlink" Target="http://www.bridgeway.com.hk/"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www.cr.gov.hk/en/companies_ordinance/docs/part7-e.pdf" TargetMode="External"/><Relationship Id="rId5" Type="http://schemas.openxmlformats.org/officeDocument/2006/relationships/hyperlink" Target="http://www.hkex.com.hk/" TargetMode="External"/><Relationship Id="rId4" Type="http://schemas.openxmlformats.org/officeDocument/2006/relationships/hyperlink" Target="http://www.sfc.hk/"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67544" y="2368925"/>
            <a:ext cx="8278688" cy="794519"/>
          </a:xfrm>
        </p:spPr>
        <p:txBody>
          <a:bodyPr/>
          <a:lstStyle/>
          <a:p>
            <a:pPr algn="ctr"/>
            <a:r>
              <a:rPr lang="en-US"/>
              <a:t>Business case for Hong Kong</a:t>
            </a:r>
            <a:endParaRPr lang="ru-RU"/>
          </a:p>
        </p:txBody>
      </p:sp>
      <p:pic>
        <p:nvPicPr>
          <p:cNvPr id="4" name="Изображение 3"/>
          <p:cNvPicPr>
            <a:picLocks noChangeAspect="1"/>
          </p:cNvPicPr>
          <p:nvPr/>
        </p:nvPicPr>
        <p:blipFill>
          <a:blip r:embed="rId3"/>
          <a:stretch>
            <a:fillRect/>
          </a:stretch>
        </p:blipFill>
        <p:spPr>
          <a:xfrm>
            <a:off x="3383819" y="3345754"/>
            <a:ext cx="2446138" cy="1629128"/>
          </a:xfrm>
          <a:prstGeom prst="rect">
            <a:avLst/>
          </a:prstGeom>
        </p:spPr>
      </p:pic>
      <p:sp>
        <p:nvSpPr>
          <p:cNvPr id="6" name="Подзаголовок 2"/>
          <p:cNvSpPr>
            <a:spLocks noGrp="1"/>
          </p:cNvSpPr>
          <p:nvPr>
            <p:ph type="subTitle" idx="1"/>
          </p:nvPr>
        </p:nvSpPr>
        <p:spPr>
          <a:xfrm>
            <a:off x="1406488" y="5157192"/>
            <a:ext cx="6400800" cy="720080"/>
          </a:xfrm>
        </p:spPr>
        <p:txBody>
          <a:bodyPr vert="horz" lIns="91440" tIns="45720" rIns="91440" bIns="45720" rtlCol="0" anchor="t">
            <a:normAutofit/>
          </a:bodyPr>
          <a:lstStyle/>
          <a:p>
            <a:r>
              <a:rPr lang="en-US">
                <a:solidFill>
                  <a:schemeClr val="tx1"/>
                </a:solidFill>
              </a:rPr>
              <a:t>August 2016</a:t>
            </a:r>
          </a:p>
        </p:txBody>
      </p:sp>
    </p:spTree>
    <p:extLst>
      <p:ext uri="{BB962C8B-B14F-4D97-AF65-F5344CB8AC3E}">
        <p14:creationId xmlns:p14="http://schemas.microsoft.com/office/powerpoint/2010/main" val="3483831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164391"/>
            <a:ext cx="8159540" cy="312281"/>
          </a:xfrm>
        </p:spPr>
        <p:txBody>
          <a:bodyPr/>
          <a:lstStyle/>
          <a:p>
            <a:r>
              <a:rPr lang="en-US"/>
              <a:t>Critical Business Model parameters Crowd-funding</a:t>
            </a:r>
            <a:endParaRPr lang="ru-RU"/>
          </a:p>
        </p:txBody>
      </p:sp>
      <p:sp>
        <p:nvSpPr>
          <p:cNvPr id="6" name="Номер слайда 5"/>
          <p:cNvSpPr>
            <a:spLocks noGrp="1"/>
          </p:cNvSpPr>
          <p:nvPr>
            <p:ph type="sldNum" sz="quarter" idx="12"/>
          </p:nvPr>
        </p:nvSpPr>
        <p:spPr/>
        <p:txBody>
          <a:bodyPr/>
          <a:lstStyle/>
          <a:p>
            <a:fld id="{D7F305DA-160D-498F-B102-A1D8643B4A2C}" type="slidenum">
              <a:rPr lang="ru-RU" smtClean="0"/>
              <a:t>10</a:t>
            </a:fld>
            <a:endParaRPr lang="ru-RU"/>
          </a:p>
        </p:txBody>
      </p:sp>
      <p:sp>
        <p:nvSpPr>
          <p:cNvPr id="7" name="TextBox 6"/>
          <p:cNvSpPr txBox="1"/>
          <p:nvPr/>
        </p:nvSpPr>
        <p:spPr>
          <a:xfrm>
            <a:off x="174212" y="6344057"/>
            <a:ext cx="8812871" cy="507831"/>
          </a:xfrm>
          <a:prstGeom prst="rect">
            <a:avLst/>
          </a:prstGeom>
        </p:spPr>
        <p:txBody>
          <a:bodyPr wrap="square" rtlCol="0" anchor="t">
            <a:spAutoFit/>
          </a:bodyPr>
          <a:lstStyle/>
          <a:p>
            <a:pPr algn="just"/>
            <a:r>
              <a:rPr lang="en-US" sz="900">
                <a:solidFill>
                  <a:srgbClr val="000000"/>
                </a:solidFill>
              </a:rPr>
              <a:t>Source of Information:</a:t>
            </a:r>
          </a:p>
          <a:p>
            <a:pPr algn="just"/>
            <a:r>
              <a:rPr lang="en-US" sz="900">
                <a:solidFill>
                  <a:srgbClr val="000000"/>
                </a:solidFill>
                <a:hlinkClick r:id="rId3"/>
              </a:rPr>
              <a:t>www.sfc.hk</a:t>
            </a:r>
            <a:r>
              <a:rPr lang="en-US" sz="900">
                <a:solidFill>
                  <a:srgbClr val="000000"/>
                </a:solidFill>
              </a:rPr>
              <a:t> </a:t>
            </a:r>
          </a:p>
          <a:p>
            <a:pPr algn="just"/>
            <a:r>
              <a:rPr lang="en-US" sz="900">
                <a:solidFill>
                  <a:srgbClr val="000000"/>
                </a:solidFill>
                <a:hlinkClick r:id="rId4"/>
              </a:rPr>
              <a:t>http://www.sfc.hk/web/EN/files/PCIP/FAQ-PDFS/09_FAQs%20on%20Advertising%20Materials%20of%20CIS%20Authorized%20under%20the%20Product%20Codes_....pdf</a:t>
            </a:r>
            <a:r>
              <a:rPr lang="en-US" sz="900">
                <a:solidFill>
                  <a:srgbClr val="000000"/>
                </a:solidFill>
              </a:rPr>
              <a:t>  </a:t>
            </a:r>
          </a:p>
        </p:txBody>
      </p:sp>
      <p:pic>
        <p:nvPicPr>
          <p:cNvPr id="8" name="Изображение 3"/>
          <p:cNvPicPr>
            <a:picLocks noChangeAspect="1"/>
          </p:cNvPicPr>
          <p:nvPr/>
        </p:nvPicPr>
        <p:blipFill>
          <a:blip r:embed="rId5"/>
          <a:stretch>
            <a:fillRect/>
          </a:stretch>
        </p:blipFill>
        <p:spPr>
          <a:xfrm>
            <a:off x="8478405" y="59765"/>
            <a:ext cx="665595" cy="443286"/>
          </a:xfrm>
          <a:prstGeom prst="rect">
            <a:avLst/>
          </a:prstGeom>
        </p:spPr>
      </p:pic>
      <p:graphicFrame>
        <p:nvGraphicFramePr>
          <p:cNvPr id="13" name="Таблица 2"/>
          <p:cNvGraphicFramePr>
            <a:graphicFrameLocks noGrp="1"/>
          </p:cNvGraphicFramePr>
          <p:nvPr>
            <p:extLst>
              <p:ext uri="{D42A27DB-BD31-4B8C-83A1-F6EECF244321}">
                <p14:modId xmlns:p14="http://schemas.microsoft.com/office/powerpoint/2010/main" val="205387610"/>
              </p:ext>
            </p:extLst>
          </p:nvPr>
        </p:nvGraphicFramePr>
        <p:xfrm>
          <a:off x="117721" y="683103"/>
          <a:ext cx="8878052" cy="2529873"/>
        </p:xfrm>
        <a:graphic>
          <a:graphicData uri="http://schemas.openxmlformats.org/drawingml/2006/table">
            <a:tbl>
              <a:tblPr firstRow="1" bandRow="1">
                <a:tableStyleId>{5C22544A-7EE6-4342-B048-85BDC9FD1C3A}</a:tableStyleId>
              </a:tblPr>
              <a:tblGrid>
                <a:gridCol w="349823">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2736304">
                  <a:extLst>
                    <a:ext uri="{9D8B030D-6E8A-4147-A177-3AD203B41FA5}">
                      <a16:colId xmlns:a16="http://schemas.microsoft.com/office/drawing/2014/main" val="20002"/>
                    </a:ext>
                  </a:extLst>
                </a:gridCol>
                <a:gridCol w="2448272">
                  <a:extLst>
                    <a:ext uri="{9D8B030D-6E8A-4147-A177-3AD203B41FA5}">
                      <a16:colId xmlns:a16="http://schemas.microsoft.com/office/drawing/2014/main" val="2804770058"/>
                    </a:ext>
                  </a:extLst>
                </a:gridCol>
                <a:gridCol w="2119517">
                  <a:extLst>
                    <a:ext uri="{9D8B030D-6E8A-4147-A177-3AD203B41FA5}">
                      <a16:colId xmlns:a16="http://schemas.microsoft.com/office/drawing/2014/main" val="3800891589"/>
                    </a:ext>
                  </a:extLst>
                </a:gridCol>
              </a:tblGrid>
              <a:tr h="476102">
                <a:tc>
                  <a:txBody>
                    <a:bodyPr/>
                    <a:lstStyle/>
                    <a:p>
                      <a:pPr algn="ctr"/>
                      <a:r>
                        <a:rPr lang="en-US" sz="1400" dirty="0"/>
                        <a:t># </a:t>
                      </a:r>
                    </a:p>
                  </a:txBody>
                  <a:tcPr/>
                </a:tc>
                <a:tc>
                  <a:txBody>
                    <a:bodyPr/>
                    <a:lstStyle/>
                    <a:p>
                      <a:pPr algn="ctr"/>
                      <a:r>
                        <a:rPr lang="en-US" sz="1400" dirty="0"/>
                        <a:t>Parameters</a:t>
                      </a:r>
                    </a:p>
                  </a:txBody>
                  <a:tcPr/>
                </a:tc>
                <a:tc>
                  <a:txBody>
                    <a:bodyPr/>
                    <a:lstStyle/>
                    <a:p>
                      <a:pPr algn="ctr"/>
                      <a:r>
                        <a:rPr lang="en-US" sz="1400" dirty="0"/>
                        <a:t>Public Investor</a:t>
                      </a:r>
                    </a:p>
                  </a:txBody>
                  <a:tcPr/>
                </a:tc>
                <a:tc>
                  <a:txBody>
                    <a:bodyPr/>
                    <a:lstStyle/>
                    <a:p>
                      <a:pPr algn="ctr"/>
                      <a:r>
                        <a:rPr lang="en-US" sz="1400" dirty="0"/>
                        <a:t>Professional Investor</a:t>
                      </a:r>
                    </a:p>
                    <a:p>
                      <a:pPr algn="ctr"/>
                      <a:endParaRPr lang="en-US" sz="1400" dirty="0"/>
                    </a:p>
                  </a:txBody>
                  <a:tcPr/>
                </a:tc>
                <a:tc>
                  <a:txBody>
                    <a:bodyPr/>
                    <a:lstStyle/>
                    <a:p>
                      <a:pPr algn="ctr"/>
                      <a:r>
                        <a:rPr lang="en-US" sz="1400" dirty="0"/>
                        <a:t>Personal Network</a:t>
                      </a:r>
                    </a:p>
                  </a:txBody>
                  <a:tcPr/>
                </a:tc>
                <a:extLst>
                  <a:ext uri="{0D108BD9-81ED-4DB2-BD59-A6C34878D82A}">
                    <a16:rowId xmlns:a16="http://schemas.microsoft.com/office/drawing/2014/main" val="10000"/>
                  </a:ext>
                </a:extLst>
              </a:tr>
              <a:tr h="756162">
                <a:tc>
                  <a:txBody>
                    <a:bodyPr/>
                    <a:lstStyle/>
                    <a:p>
                      <a:pPr algn="ctr"/>
                      <a:r>
                        <a:rPr lang="en-US" sz="1400" dirty="0">
                          <a:solidFill>
                            <a:schemeClr val="accent5"/>
                          </a:solidFill>
                        </a:rPr>
                        <a:t>1</a:t>
                      </a:r>
                    </a:p>
                  </a:txBody>
                  <a:tcPr/>
                </a:tc>
                <a:tc>
                  <a:txBody>
                    <a:bodyPr/>
                    <a:lstStyle/>
                    <a:p>
                      <a:r>
                        <a:rPr lang="en-US" sz="1400" dirty="0">
                          <a:solidFill>
                            <a:schemeClr val="tx1"/>
                          </a:solidFill>
                        </a:rPr>
                        <a:t>License</a:t>
                      </a:r>
                    </a:p>
                  </a:txBody>
                  <a:tcPr/>
                </a:tc>
                <a:tc gridSpan="2">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aseline="0" dirty="0">
                          <a:solidFill>
                            <a:schemeClr val="tx1"/>
                          </a:solidFill>
                        </a:rPr>
                        <a:t>The types of regulated activity required by each company depend on its mode of operation (not the type of investor)</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aseline="0" dirty="0">
                          <a:solidFill>
                            <a:schemeClr val="tx1"/>
                          </a:solidFill>
                        </a:rPr>
                        <a:t>In our case, our partnering AMC must have the following licenses: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aseline="0" dirty="0">
                          <a:solidFill>
                            <a:schemeClr val="tx1"/>
                          </a:solidFill>
                        </a:rPr>
                        <a:t>Type 4 (advising on securities)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aseline="0" dirty="0">
                          <a:solidFill>
                            <a:schemeClr val="tx1"/>
                          </a:solidFill>
                        </a:rPr>
                        <a:t>Type 9 (asset management)</a:t>
                      </a:r>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tx1"/>
                          </a:solidFill>
                        </a:rPr>
                        <a:t>No restrictions</a:t>
                      </a:r>
                    </a:p>
                  </a:txBody>
                  <a:tcPr/>
                </a:tc>
                <a:extLst>
                  <a:ext uri="{0D108BD9-81ED-4DB2-BD59-A6C34878D82A}">
                    <a16:rowId xmlns:a16="http://schemas.microsoft.com/office/drawing/2014/main" val="10001"/>
                  </a:ext>
                </a:extLst>
              </a:tr>
              <a:tr h="853473">
                <a:tc>
                  <a:txBody>
                    <a:bodyPr/>
                    <a:lstStyle/>
                    <a:p>
                      <a:pPr algn="ctr"/>
                      <a:r>
                        <a:rPr lang="en-US" sz="1400" dirty="0">
                          <a:solidFill>
                            <a:schemeClr val="accent5"/>
                          </a:solidFill>
                        </a:rPr>
                        <a:t>2</a:t>
                      </a:r>
                    </a:p>
                  </a:txBody>
                  <a:tcPr/>
                </a:tc>
                <a:tc>
                  <a:txBody>
                    <a:bodyPr/>
                    <a:lstStyle/>
                    <a:p>
                      <a:r>
                        <a:rPr lang="en-US" sz="1400" dirty="0">
                          <a:solidFill>
                            <a:schemeClr val="tx1"/>
                          </a:solidFill>
                        </a:rPr>
                        <a:t>Advertising requirements</a:t>
                      </a:r>
                    </a:p>
                  </a:txBody>
                  <a:tcPr/>
                </a:tc>
                <a:tc gridSpan="2">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chemeClr val="tx1"/>
                          </a:solidFill>
                        </a:rPr>
                        <a:t>All</a:t>
                      </a:r>
                      <a:r>
                        <a:rPr lang="en-US" sz="1400" baseline="0" dirty="0">
                          <a:solidFill>
                            <a:schemeClr val="tx1"/>
                          </a:solidFill>
                        </a:rPr>
                        <a:t> </a:t>
                      </a:r>
                      <a:r>
                        <a:rPr lang="en-US" sz="1400" dirty="0">
                          <a:solidFill>
                            <a:schemeClr val="tx1"/>
                          </a:solidFill>
                        </a:rPr>
                        <a:t>marketing materials (including</a:t>
                      </a:r>
                      <a:r>
                        <a:rPr lang="en-US" sz="1400" baseline="0" dirty="0">
                          <a:solidFill>
                            <a:schemeClr val="tx1"/>
                          </a:solidFill>
                        </a:rPr>
                        <a:t> prospectus) have to be submitted to and authorized by SFC</a:t>
                      </a:r>
                      <a:endParaRPr lang="en-US" sz="1400" dirty="0">
                        <a:solidFill>
                          <a:schemeClr val="tx1"/>
                        </a:solidFill>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chemeClr val="tx1"/>
                          </a:solidFill>
                        </a:rPr>
                        <a:t>All</a:t>
                      </a:r>
                      <a:r>
                        <a:rPr lang="en-US" sz="1400" baseline="0" dirty="0">
                          <a:solidFill>
                            <a:schemeClr val="tx1"/>
                          </a:solidFill>
                        </a:rPr>
                        <a:t> </a:t>
                      </a:r>
                      <a:r>
                        <a:rPr lang="en-US" sz="1400" dirty="0">
                          <a:solidFill>
                            <a:schemeClr val="tx1"/>
                          </a:solidFill>
                        </a:rPr>
                        <a:t>exemptions</a:t>
                      </a:r>
                      <a:r>
                        <a:rPr lang="en-US" sz="1400" baseline="0" dirty="0">
                          <a:solidFill>
                            <a:schemeClr val="tx1"/>
                          </a:solidFill>
                        </a:rPr>
                        <a:t> must also be approved by SFC</a:t>
                      </a:r>
                      <a:endParaRPr lang="en-US" sz="1400" dirty="0">
                        <a:solidFill>
                          <a:schemeClr val="tx1"/>
                        </a:solidFill>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solidFill>
                        </a:rPr>
                        <a:t>Not</a:t>
                      </a:r>
                      <a:r>
                        <a:rPr lang="en-US" sz="1400" baseline="0" dirty="0">
                          <a:solidFill>
                            <a:schemeClr val="tx1"/>
                          </a:solidFill>
                        </a:rPr>
                        <a:t> openly advertise</a:t>
                      </a:r>
                      <a:endParaRPr lang="en-US" sz="1400" dirty="0">
                        <a:solidFill>
                          <a:schemeClr val="tx1"/>
                        </a:solidFill>
                      </a:endParaRPr>
                    </a:p>
                  </a:txBody>
                  <a:tcPr/>
                </a:tc>
                <a:extLst>
                  <a:ext uri="{0D108BD9-81ED-4DB2-BD59-A6C34878D82A}">
                    <a16:rowId xmlns:a16="http://schemas.microsoft.com/office/drawing/2014/main" val="3116308765"/>
                  </a:ext>
                </a:extLst>
              </a:tr>
            </a:tbl>
          </a:graphicData>
        </a:graphic>
      </p:graphicFrame>
      <p:pic>
        <p:nvPicPr>
          <p:cNvPr id="9" name="Рисунок 17"/>
          <p:cNvPicPr>
            <a:picLocks noChangeAspect="1"/>
          </p:cNvPicPr>
          <p:nvPr/>
        </p:nvPicPr>
        <p:blipFill rotWithShape="1">
          <a:blip r:embed="rId6" cstate="print">
            <a:extLst>
              <a:ext uri="{28A0092B-C50C-407E-A947-70E740481C1C}">
                <a14:useLocalDpi xmlns:a14="http://schemas.microsoft.com/office/drawing/2010/main" val="0"/>
              </a:ext>
            </a:extLst>
          </a:blip>
          <a:srcRect l="19255" t="11480" r="18170" b="10300"/>
          <a:stretch/>
        </p:blipFill>
        <p:spPr>
          <a:xfrm>
            <a:off x="117721" y="5321992"/>
            <a:ext cx="261847" cy="261847"/>
          </a:xfrm>
          <a:prstGeom prst="rect">
            <a:avLst/>
          </a:prstGeom>
        </p:spPr>
      </p:pic>
      <p:sp>
        <p:nvSpPr>
          <p:cNvPr id="12" name="TextBox 11"/>
          <p:cNvSpPr txBox="1"/>
          <p:nvPr/>
        </p:nvSpPr>
        <p:spPr>
          <a:xfrm>
            <a:off x="2187201" y="5271591"/>
            <a:ext cx="2988660" cy="461665"/>
          </a:xfrm>
          <a:prstGeom prst="rect">
            <a:avLst/>
          </a:prstGeom>
          <a:noFill/>
        </p:spPr>
        <p:txBody>
          <a:bodyPr wrap="square" rtlCol="0">
            <a:spAutoFit/>
          </a:bodyPr>
          <a:lstStyle/>
          <a:p>
            <a:r>
              <a:rPr lang="en-US" sz="1200"/>
              <a:t>Need to pay some attention, but no serious issues</a:t>
            </a:r>
            <a:endParaRPr lang="en-US" sz="1200">
              <a:cs typeface="Arial" charset="0"/>
            </a:endParaRPr>
          </a:p>
        </p:txBody>
      </p:sp>
      <p:pic>
        <p:nvPicPr>
          <p:cNvPr id="14" name="Рисунок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01025" y="5351801"/>
            <a:ext cx="269110" cy="242647"/>
          </a:xfrm>
          <a:prstGeom prst="rect">
            <a:avLst/>
          </a:prstGeom>
        </p:spPr>
      </p:pic>
      <p:pic>
        <p:nvPicPr>
          <p:cNvPr id="15" name="Рисунок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02268" y="5271591"/>
            <a:ext cx="319120" cy="319120"/>
          </a:xfrm>
          <a:prstGeom prst="rect">
            <a:avLst/>
          </a:prstGeom>
        </p:spPr>
      </p:pic>
      <p:sp>
        <p:nvSpPr>
          <p:cNvPr id="16" name="TextBox 15"/>
          <p:cNvSpPr txBox="1"/>
          <p:nvPr/>
        </p:nvSpPr>
        <p:spPr>
          <a:xfrm>
            <a:off x="367940" y="5311771"/>
            <a:ext cx="1292996" cy="276999"/>
          </a:xfrm>
          <a:prstGeom prst="rect">
            <a:avLst/>
          </a:prstGeom>
          <a:noFill/>
        </p:spPr>
        <p:txBody>
          <a:bodyPr wrap="square" rtlCol="0">
            <a:spAutoFit/>
          </a:bodyPr>
          <a:lstStyle/>
          <a:p>
            <a:r>
              <a:rPr lang="en-US" sz="1200">
                <a:cs typeface="Arial" charset="0"/>
              </a:rPr>
              <a:t>No specific issues</a:t>
            </a:r>
          </a:p>
        </p:txBody>
      </p:sp>
      <p:sp>
        <p:nvSpPr>
          <p:cNvPr id="17" name="TextBox 16"/>
          <p:cNvSpPr txBox="1"/>
          <p:nvPr/>
        </p:nvSpPr>
        <p:spPr>
          <a:xfrm>
            <a:off x="5547795" y="5271591"/>
            <a:ext cx="3274432" cy="461665"/>
          </a:xfrm>
          <a:prstGeom prst="rect">
            <a:avLst/>
          </a:prstGeom>
          <a:noFill/>
        </p:spPr>
        <p:txBody>
          <a:bodyPr wrap="square" rtlCol="0">
            <a:spAutoFit/>
          </a:bodyPr>
          <a:lstStyle/>
          <a:p>
            <a:r>
              <a:rPr lang="en-US" sz="1200">
                <a:cs typeface="Arial" charset="0"/>
              </a:rPr>
              <a:t>There are some issues, which require serious attention.</a:t>
            </a:r>
          </a:p>
        </p:txBody>
      </p:sp>
      <p:sp>
        <p:nvSpPr>
          <p:cNvPr id="20" name="TextBox 19"/>
          <p:cNvSpPr txBox="1"/>
          <p:nvPr/>
        </p:nvSpPr>
        <p:spPr>
          <a:xfrm>
            <a:off x="117721" y="5914543"/>
            <a:ext cx="8860380" cy="307777"/>
          </a:xfrm>
          <a:prstGeom prst="rect">
            <a:avLst/>
          </a:prstGeom>
          <a:solidFill>
            <a:schemeClr val="accent1">
              <a:lumMod val="20000"/>
              <a:lumOff val="80000"/>
            </a:schemeClr>
          </a:solidFill>
          <a:ln>
            <a:solidFill>
              <a:schemeClr val="accent1"/>
            </a:solidFill>
          </a:ln>
        </p:spPr>
        <p:txBody>
          <a:bodyPr wrap="square" rtlCol="0">
            <a:spAutoFit/>
          </a:bodyPr>
          <a:lstStyle/>
          <a:p>
            <a:r>
              <a:rPr lang="en-US" sz="1400"/>
              <a:t>We will attract the professional investors (directly / through the partnership with AMC) to finance our portfolio growth. </a:t>
            </a:r>
            <a:endParaRPr lang="ru-RU" sz="1400">
              <a:solidFill>
                <a:srgbClr val="FF0000"/>
              </a:solidFill>
            </a:endParaRPr>
          </a:p>
        </p:txBody>
      </p:sp>
      <p:pic>
        <p:nvPicPr>
          <p:cNvPr id="18" name="Рисунок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75861" y="5293146"/>
            <a:ext cx="319120" cy="319120"/>
          </a:xfrm>
          <a:prstGeom prst="rect">
            <a:avLst/>
          </a:prstGeom>
        </p:spPr>
      </p:pic>
      <p:pic>
        <p:nvPicPr>
          <p:cNvPr id="19" name="Рисунок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7721" y="2415831"/>
            <a:ext cx="319120" cy="319120"/>
          </a:xfrm>
          <a:prstGeom prst="rect">
            <a:avLst/>
          </a:prstGeom>
        </p:spPr>
      </p:pic>
      <p:pic>
        <p:nvPicPr>
          <p:cNvPr id="21" name="Рисунок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8296" y="1226964"/>
            <a:ext cx="319120" cy="319120"/>
          </a:xfrm>
          <a:prstGeom prst="rect">
            <a:avLst/>
          </a:prstGeom>
        </p:spPr>
      </p:pic>
    </p:spTree>
    <p:extLst>
      <p:ext uri="{BB962C8B-B14F-4D97-AF65-F5344CB8AC3E}">
        <p14:creationId xmlns:p14="http://schemas.microsoft.com/office/powerpoint/2010/main" val="2986947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Current Money Lending Industry Business Models 1/2</a:t>
            </a:r>
            <a:endParaRPr lang="ru-RU">
              <a:solidFill>
                <a:srgbClr val="FF0000"/>
              </a:solidFill>
            </a:endParaRPr>
          </a:p>
        </p:txBody>
      </p:sp>
      <p:sp>
        <p:nvSpPr>
          <p:cNvPr id="8" name="Номер слайда 7"/>
          <p:cNvSpPr>
            <a:spLocks noGrp="1"/>
          </p:cNvSpPr>
          <p:nvPr>
            <p:ph type="sldNum" sz="quarter" idx="12"/>
          </p:nvPr>
        </p:nvSpPr>
        <p:spPr/>
        <p:txBody>
          <a:bodyPr/>
          <a:lstStyle/>
          <a:p>
            <a:fld id="{D7F305DA-160D-498F-B102-A1D8643B4A2C}" type="slidenum">
              <a:rPr lang="ru-RU" smtClean="0"/>
              <a:pPr/>
              <a:t>11</a:t>
            </a:fld>
            <a:endParaRPr lang="ru-RU"/>
          </a:p>
        </p:txBody>
      </p:sp>
      <p:graphicFrame>
        <p:nvGraphicFramePr>
          <p:cNvPr id="3" name="Table 3"/>
          <p:cNvGraphicFramePr>
            <a:graphicFrameLocks noGrp="1"/>
          </p:cNvGraphicFramePr>
          <p:nvPr>
            <p:extLst>
              <p:ext uri="{D42A27DB-BD31-4B8C-83A1-F6EECF244321}">
                <p14:modId xmlns:p14="http://schemas.microsoft.com/office/powerpoint/2010/main" val="1965682050"/>
              </p:ext>
            </p:extLst>
          </p:nvPr>
        </p:nvGraphicFramePr>
        <p:xfrm>
          <a:off x="103786" y="630917"/>
          <a:ext cx="8932710" cy="5577840"/>
        </p:xfrm>
        <a:graphic>
          <a:graphicData uri="http://schemas.openxmlformats.org/drawingml/2006/table">
            <a:tbl>
              <a:tblPr firstRow="1" bandRow="1">
                <a:tableStyleId>{5C22544A-7EE6-4342-B048-85BDC9FD1C3A}</a:tableStyleId>
              </a:tblPr>
              <a:tblGrid>
                <a:gridCol w="1078333">
                  <a:extLst>
                    <a:ext uri="{9D8B030D-6E8A-4147-A177-3AD203B41FA5}">
                      <a16:colId xmlns:a16="http://schemas.microsoft.com/office/drawing/2014/main" val="20000"/>
                    </a:ext>
                  </a:extLst>
                </a:gridCol>
                <a:gridCol w="4111882">
                  <a:extLst>
                    <a:ext uri="{9D8B030D-6E8A-4147-A177-3AD203B41FA5}">
                      <a16:colId xmlns:a16="http://schemas.microsoft.com/office/drawing/2014/main" val="20001"/>
                    </a:ext>
                  </a:extLst>
                </a:gridCol>
                <a:gridCol w="3742495">
                  <a:extLst>
                    <a:ext uri="{9D8B030D-6E8A-4147-A177-3AD203B41FA5}">
                      <a16:colId xmlns:a16="http://schemas.microsoft.com/office/drawing/2014/main" val="20002"/>
                    </a:ext>
                  </a:extLst>
                </a:gridCol>
              </a:tblGrid>
              <a:tr h="224706">
                <a:tc>
                  <a:txBody>
                    <a:bodyPr/>
                    <a:lstStyle/>
                    <a:p>
                      <a:r>
                        <a:rPr lang="en-US" sz="1200" dirty="0"/>
                        <a:t>Example</a:t>
                      </a:r>
                      <a:endParaRPr lang="ru-RU" sz="1200" dirty="0"/>
                    </a:p>
                  </a:txBody>
                  <a:tcPr/>
                </a:tc>
                <a:tc>
                  <a:txBody>
                    <a:bodyPr/>
                    <a:lstStyle/>
                    <a:p>
                      <a:r>
                        <a:rPr lang="en-US" sz="1200" dirty="0">
                          <a:solidFill>
                            <a:schemeClr val="bg1"/>
                          </a:solidFill>
                        </a:rPr>
                        <a:t>Fully</a:t>
                      </a:r>
                      <a:r>
                        <a:rPr lang="en-US" sz="1200" baseline="0" dirty="0">
                          <a:solidFill>
                            <a:schemeClr val="bg1"/>
                          </a:solidFill>
                        </a:rPr>
                        <a:t> online (Welend)</a:t>
                      </a:r>
                      <a:endParaRPr lang="ru-RU" sz="1200" dirty="0">
                        <a:solidFill>
                          <a:schemeClr val="bg1"/>
                        </a:solidFill>
                      </a:endParaRPr>
                    </a:p>
                  </a:txBody>
                  <a:tcPr/>
                </a:tc>
                <a:tc>
                  <a:txBody>
                    <a:bodyPr/>
                    <a:lstStyle/>
                    <a:p>
                      <a:r>
                        <a:rPr lang="en-US" sz="1200" dirty="0"/>
                        <a:t>O2O (Public Finance)</a:t>
                      </a:r>
                      <a:endParaRPr lang="ru-RU" sz="1200" dirty="0"/>
                    </a:p>
                  </a:txBody>
                  <a:tcPr/>
                </a:tc>
                <a:extLst>
                  <a:ext uri="{0D108BD9-81ED-4DB2-BD59-A6C34878D82A}">
                    <a16:rowId xmlns:a16="http://schemas.microsoft.com/office/drawing/2014/main" val="10000"/>
                  </a:ext>
                </a:extLst>
              </a:tr>
              <a:tr h="212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Application</a:t>
                      </a:r>
                      <a:endParaRPr lang="ru-RU" sz="1200" b="1" dirty="0"/>
                    </a:p>
                  </a:txBody>
                  <a:tcPr/>
                </a:tc>
                <a:tc>
                  <a:txBody>
                    <a:bodyPr/>
                    <a:lstStyle/>
                    <a:p>
                      <a:pPr marL="171450" indent="-171450">
                        <a:buFont typeface="Arial" panose="020B0604020202020204" pitchFamily="34" charset="0"/>
                        <a:buChar char="•"/>
                      </a:pPr>
                      <a:r>
                        <a:rPr lang="en-US" sz="1200" baseline="0" dirty="0">
                          <a:solidFill>
                            <a:schemeClr val="tx1"/>
                          </a:solidFill>
                        </a:rPr>
                        <a:t> Application form available on website</a:t>
                      </a:r>
                      <a:endParaRPr lang="en-US" sz="1200" dirty="0">
                        <a:solidFill>
                          <a:schemeClr val="tx1"/>
                        </a:solidFill>
                      </a:endParaRPr>
                    </a:p>
                  </a:txBody>
                  <a:tcPr/>
                </a:tc>
                <a:tc>
                  <a:txBody>
                    <a:bodyPr/>
                    <a:lstStyle/>
                    <a:p>
                      <a:pPr marL="171450" indent="-171450">
                        <a:buFont typeface="Arial" panose="020B0604020202020204" pitchFamily="34" charset="0"/>
                        <a:buChar char="•"/>
                      </a:pPr>
                      <a:r>
                        <a:rPr lang="en-US" sz="1200" baseline="0" dirty="0">
                          <a:solidFill>
                            <a:schemeClr val="tx1"/>
                          </a:solidFill>
                        </a:rPr>
                        <a:t> Application form available on website </a:t>
                      </a:r>
                      <a:endParaRPr lang="en-US" sz="1200" dirty="0">
                        <a:solidFill>
                          <a:schemeClr val="tx1"/>
                        </a:solidFill>
                      </a:endParaRPr>
                    </a:p>
                  </a:txBody>
                  <a:tcPr/>
                </a:tc>
                <a:extLst>
                  <a:ext uri="{0D108BD9-81ED-4DB2-BD59-A6C34878D82A}">
                    <a16:rowId xmlns:a16="http://schemas.microsoft.com/office/drawing/2014/main" val="10002"/>
                  </a:ext>
                </a:extLst>
              </a:tr>
              <a:tr h="3495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Filling application</a:t>
                      </a:r>
                    </a:p>
                  </a:txBody>
                  <a:tcPr/>
                </a:tc>
                <a:tc>
                  <a:txBody>
                    <a:bodyPr/>
                    <a:lstStyle/>
                    <a:p>
                      <a:pPr marL="171450" indent="-171450">
                        <a:buFont typeface="Arial" panose="020B0604020202020204" pitchFamily="34" charset="0"/>
                        <a:buChar char="•"/>
                      </a:pPr>
                      <a:r>
                        <a:rPr lang="en-US" sz="1200" baseline="0" dirty="0">
                          <a:solidFill>
                            <a:schemeClr val="tx1"/>
                          </a:solidFill>
                        </a:rPr>
                        <a:t>Becoming member online and account verification via SMS</a:t>
                      </a:r>
                    </a:p>
                    <a:p>
                      <a:pPr marL="171450" indent="-171450">
                        <a:buFont typeface="Arial" panose="020B0604020202020204" pitchFamily="34" charset="0"/>
                        <a:buChar char="•"/>
                      </a:pPr>
                      <a:r>
                        <a:rPr lang="en-US" sz="1200" baseline="0" dirty="0">
                          <a:solidFill>
                            <a:schemeClr val="tx1"/>
                          </a:solidFill>
                        </a:rPr>
                        <a:t>B</a:t>
                      </a:r>
                      <a:r>
                        <a:rPr lang="en-US" sz="1200" dirty="0">
                          <a:solidFill>
                            <a:schemeClr val="tx1"/>
                          </a:solidFill>
                        </a:rPr>
                        <a:t>orrower fills in online application form (24</a:t>
                      </a:r>
                      <a:r>
                        <a:rPr lang="en-US" sz="1200" baseline="0" dirty="0">
                          <a:solidFill>
                            <a:schemeClr val="tx1"/>
                          </a:solidFill>
                        </a:rPr>
                        <a:t> fields)</a:t>
                      </a:r>
                      <a:endParaRPr lang="en-US" sz="1200" dirty="0">
                        <a:solidFill>
                          <a:schemeClr val="tx1"/>
                        </a:solidFill>
                      </a:endParaRPr>
                    </a:p>
                  </a:txBody>
                  <a:tcPr/>
                </a:tc>
                <a:tc>
                  <a:txBody>
                    <a:bodyPr/>
                    <a:lstStyle/>
                    <a:p>
                      <a:pPr marL="171450" indent="-171450">
                        <a:buFont typeface="Arial" panose="020B0604020202020204" pitchFamily="34" charset="0"/>
                        <a:buChar char="•"/>
                      </a:pPr>
                      <a:r>
                        <a:rPr lang="en-US" sz="1200" baseline="0" dirty="0">
                          <a:solidFill>
                            <a:schemeClr val="tx1"/>
                          </a:solidFill>
                        </a:rPr>
                        <a:t>Borrower fills in online application form (11 fields)</a:t>
                      </a:r>
                    </a:p>
                  </a:txBody>
                  <a:tcPr/>
                </a:tc>
                <a:extLst>
                  <a:ext uri="{0D108BD9-81ED-4DB2-BD59-A6C34878D82A}">
                    <a16:rowId xmlns:a16="http://schemas.microsoft.com/office/drawing/2014/main" val="10003"/>
                  </a:ext>
                </a:extLst>
              </a:tr>
              <a:tr h="6241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Pre-screening of application</a:t>
                      </a:r>
                    </a:p>
                  </a:txBody>
                  <a:tcPr/>
                </a:tc>
                <a:tc>
                  <a:txBody>
                    <a:bodyPr/>
                    <a:lstStyle/>
                    <a:p>
                      <a:pPr marL="171450" indent="-171450">
                        <a:buFont typeface="Arial" panose="020B0604020202020204" pitchFamily="34" charset="0"/>
                        <a:buChar char="•"/>
                      </a:pPr>
                      <a:r>
                        <a:rPr lang="en-US" sz="1200" dirty="0">
                          <a:solidFill>
                            <a:schemeClr val="tx1"/>
                          </a:solidFill>
                        </a:rPr>
                        <a:t>Money Lender will obtain TU report after borrower submitted application (without any</a:t>
                      </a:r>
                      <a:r>
                        <a:rPr lang="en-US" sz="1200" baseline="0" dirty="0">
                          <a:solidFill>
                            <a:schemeClr val="tx1"/>
                          </a:solidFill>
                        </a:rPr>
                        <a:t> document)</a:t>
                      </a:r>
                      <a:endParaRPr lang="en-US" sz="1200" dirty="0">
                        <a:solidFill>
                          <a:schemeClr val="tx1"/>
                        </a:solidFill>
                      </a:endParaRPr>
                    </a:p>
                    <a:p>
                      <a:pPr marL="171450" indent="-171450">
                        <a:buFont typeface="Arial" panose="020B0604020202020204" pitchFamily="34" charset="0"/>
                        <a:buChar char="•"/>
                      </a:pPr>
                      <a:endParaRPr lang="ru-RU" sz="1200" dirty="0">
                        <a:solidFill>
                          <a:schemeClr val="tx1"/>
                        </a:solidFill>
                      </a:endParaRPr>
                    </a:p>
                  </a:txBody>
                  <a:tcPr/>
                </a:tc>
                <a:tc>
                  <a:txBody>
                    <a:bodyPr/>
                    <a:lstStyle/>
                    <a:p>
                      <a:pPr marL="171450" indent="-171450">
                        <a:buFont typeface="Arial" panose="020B0604020202020204" pitchFamily="34" charset="0"/>
                        <a:buChar char="•"/>
                      </a:pPr>
                      <a:r>
                        <a:rPr lang="en-US" sz="1200" baseline="0" dirty="0">
                          <a:solidFill>
                            <a:schemeClr val="tx1"/>
                          </a:solidFill>
                        </a:rPr>
                        <a:t>Borrower uploads ID copy, income proof and residential proof on the website </a:t>
                      </a:r>
                    </a:p>
                    <a:p>
                      <a:pPr marL="171450" indent="-171450">
                        <a:buFont typeface="Arial" panose="020B0604020202020204" pitchFamily="34" charset="0"/>
                        <a:buChar char="•"/>
                      </a:pPr>
                      <a:r>
                        <a:rPr lang="en-US" sz="1200" baseline="0" dirty="0">
                          <a:solidFill>
                            <a:schemeClr val="tx1"/>
                          </a:solidFill>
                        </a:rPr>
                        <a:t>Money Lender will obtain TU report after borrower submitted documents and application</a:t>
                      </a:r>
                    </a:p>
                  </a:txBody>
                  <a:tcPr/>
                </a:tc>
                <a:extLst>
                  <a:ext uri="{0D108BD9-81ED-4DB2-BD59-A6C34878D82A}">
                    <a16:rowId xmlns:a16="http://schemas.microsoft.com/office/drawing/2014/main" val="215973831"/>
                  </a:ext>
                </a:extLst>
              </a:tr>
              <a:tr h="4868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Preliminary decision</a:t>
                      </a:r>
                      <a:endParaRPr lang="ru-RU" sz="1200" b="1" dirty="0"/>
                    </a:p>
                  </a:txBody>
                  <a:tcPr/>
                </a:tc>
                <a:tc>
                  <a:txBody>
                    <a:bodyPr/>
                    <a:lstStyle/>
                    <a:p>
                      <a:pPr marL="171450" indent="-171450">
                        <a:buFont typeface="Arial" panose="020B0604020202020204" pitchFamily="34" charset="0"/>
                        <a:buChar char="•"/>
                      </a:pPr>
                      <a:r>
                        <a:rPr lang="en-US" sz="1200" dirty="0">
                          <a:solidFill>
                            <a:schemeClr val="tx1"/>
                          </a:solidFill>
                        </a:rPr>
                        <a:t>Within 1</a:t>
                      </a:r>
                      <a:r>
                        <a:rPr lang="en-US" sz="1200" baseline="0" dirty="0">
                          <a:solidFill>
                            <a:schemeClr val="tx1"/>
                          </a:solidFill>
                        </a:rPr>
                        <a:t> hour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solidFill>
                            <a:schemeClr val="tx1"/>
                          </a:solidFill>
                        </a:rPr>
                        <a:t>Upon preliminary loan approval, borrower will be notified preliminary loan offer via mobile app</a:t>
                      </a:r>
                    </a:p>
                  </a:txBody>
                  <a:tcPr/>
                </a:tc>
                <a:tc>
                  <a:txBody>
                    <a:bodyPr/>
                    <a:lstStyle/>
                    <a:p>
                      <a:pPr marL="171450" indent="-171450">
                        <a:buFont typeface="Arial" panose="020B0604020202020204" pitchFamily="34" charset="0"/>
                        <a:buChar char="•"/>
                      </a:pPr>
                      <a:r>
                        <a:rPr lang="en-US" sz="1200" baseline="0" dirty="0">
                          <a:solidFill>
                            <a:schemeClr val="tx1"/>
                          </a:solidFill>
                        </a:rPr>
                        <a:t>Within 1 day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solidFill>
                            <a:schemeClr val="tx1"/>
                          </a:solidFill>
                        </a:rPr>
                        <a:t>Upon preliminary loan approval, borrower will be contacted via phone</a:t>
                      </a:r>
                      <a:endParaRPr lang="en-US" sz="1200" dirty="0">
                        <a:solidFill>
                          <a:schemeClr val="tx1"/>
                        </a:solidFill>
                      </a:endParaRPr>
                    </a:p>
                  </a:txBody>
                  <a:tcPr/>
                </a:tc>
                <a:extLst>
                  <a:ext uri="{0D108BD9-81ED-4DB2-BD59-A6C34878D82A}">
                    <a16:rowId xmlns:a16="http://schemas.microsoft.com/office/drawing/2014/main" val="1694457424"/>
                  </a:ext>
                </a:extLst>
              </a:tr>
              <a:tr h="6325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Final credit</a:t>
                      </a:r>
                      <a:r>
                        <a:rPr lang="en-US" sz="1200" b="1" baseline="0" dirty="0"/>
                        <a:t> decision</a:t>
                      </a:r>
                      <a:endParaRPr lang="ru-RU" sz="1200" b="1" dirty="0"/>
                    </a:p>
                  </a:txBody>
                  <a:tcPr/>
                </a:tc>
                <a:tc>
                  <a:txBody>
                    <a:bodyPr/>
                    <a:lstStyle/>
                    <a:p>
                      <a:pPr marL="171450" indent="-171450">
                        <a:buFont typeface="Arial" panose="020B0604020202020204" pitchFamily="34" charset="0"/>
                        <a:buChar char="•"/>
                      </a:pPr>
                      <a:r>
                        <a:rPr lang="en-US" sz="1200" baseline="0" dirty="0">
                          <a:solidFill>
                            <a:schemeClr val="tx1"/>
                          </a:solidFill>
                        </a:rPr>
                        <a:t>If borrower agrees with the offer, he must</a:t>
                      </a:r>
                      <a:r>
                        <a:rPr lang="en-US" sz="1200" baseline="0" dirty="0">
                          <a:solidFill>
                            <a:srgbClr val="FF0000"/>
                          </a:solidFill>
                        </a:rPr>
                        <a:t> </a:t>
                      </a:r>
                      <a:r>
                        <a:rPr lang="en-US" sz="1200" baseline="0" dirty="0">
                          <a:solidFill>
                            <a:schemeClr val="tx1"/>
                          </a:solidFill>
                        </a:rPr>
                        <a:t>upload his ID copy, income proof and address proof for final approval</a:t>
                      </a:r>
                    </a:p>
                    <a:p>
                      <a:pPr marL="171450" indent="-171450">
                        <a:buFont typeface="Arial" panose="020B0604020202020204" pitchFamily="34" charset="0"/>
                        <a:buChar char="•"/>
                      </a:pPr>
                      <a:r>
                        <a:rPr lang="en-US" sz="1200" baseline="0" dirty="0">
                          <a:solidFill>
                            <a:schemeClr val="tx1"/>
                          </a:solidFill>
                        </a:rPr>
                        <a:t>Upon final approval, borrower will be informed by mobile app </a:t>
                      </a:r>
                    </a:p>
                  </a:txBody>
                  <a:tcPr/>
                </a:tc>
                <a:tc>
                  <a:txBody>
                    <a:bodyPr/>
                    <a:lstStyle/>
                    <a:p>
                      <a:pPr marL="171450" indent="-171450">
                        <a:buFont typeface="Arial" panose="020B0604020202020204" pitchFamily="34" charset="0"/>
                        <a:buChar char="•"/>
                      </a:pPr>
                      <a:r>
                        <a:rPr lang="en-US" sz="1200" baseline="0" dirty="0">
                          <a:solidFill>
                            <a:schemeClr val="tx1"/>
                          </a:solidFill>
                        </a:rPr>
                        <a:t>Borrower brings along the originals of documents uploaded to a designated branch </a:t>
                      </a:r>
                      <a:endParaRPr lang="en-US" sz="1200" dirty="0">
                        <a:solidFill>
                          <a:schemeClr val="tx1"/>
                        </a:solidFill>
                      </a:endParaRPr>
                    </a:p>
                    <a:p>
                      <a:pPr marL="171450" indent="-171450">
                        <a:buFont typeface="Arial" panose="020B0604020202020204" pitchFamily="34" charset="0"/>
                        <a:buChar char="•"/>
                      </a:pPr>
                      <a:r>
                        <a:rPr lang="en-US" sz="1200" baseline="0" dirty="0">
                          <a:solidFill>
                            <a:schemeClr val="tx1"/>
                          </a:solidFill>
                        </a:rPr>
                        <a:t>Final credit decision will be made and inform borrower immediately after branch staff verifying the originals</a:t>
                      </a:r>
                    </a:p>
                  </a:txBody>
                  <a:tcPr/>
                </a:tc>
                <a:extLst>
                  <a:ext uri="{0D108BD9-81ED-4DB2-BD59-A6C34878D82A}">
                    <a16:rowId xmlns:a16="http://schemas.microsoft.com/office/drawing/2014/main" val="872825867"/>
                  </a:ext>
                </a:extLst>
              </a:tr>
              <a:tr h="3597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Loan</a:t>
                      </a:r>
                      <a:r>
                        <a:rPr lang="en-US" sz="1200" b="1" baseline="0" dirty="0"/>
                        <a:t> agreement signing</a:t>
                      </a:r>
                      <a:endParaRPr lang="ru-RU" sz="1200" b="1" dirty="0"/>
                    </a:p>
                  </a:txBody>
                  <a:tcPr/>
                </a:tc>
                <a:tc>
                  <a:txBody>
                    <a:bodyPr/>
                    <a:lstStyle/>
                    <a:p>
                      <a:pPr marL="171450" indent="-171450">
                        <a:buFont typeface="Arial" panose="020B0604020202020204" pitchFamily="34" charset="0"/>
                        <a:buChar char="•"/>
                      </a:pPr>
                      <a:r>
                        <a:rPr lang="en-US" sz="1200" dirty="0">
                          <a:solidFill>
                            <a:schemeClr val="tx1"/>
                          </a:solidFill>
                        </a:rPr>
                        <a:t>If</a:t>
                      </a:r>
                      <a:r>
                        <a:rPr lang="en-US" sz="1200" baseline="0" dirty="0">
                          <a:solidFill>
                            <a:schemeClr val="tx1"/>
                          </a:solidFill>
                        </a:rPr>
                        <a:t> borrower accepts the final offer, c</a:t>
                      </a:r>
                      <a:r>
                        <a:rPr lang="en-US" sz="1200" dirty="0">
                          <a:solidFill>
                            <a:schemeClr val="tx1"/>
                          </a:solidFill>
                        </a:rPr>
                        <a:t>ontract will</a:t>
                      </a:r>
                      <a:r>
                        <a:rPr lang="en-US" sz="1200" baseline="0" dirty="0">
                          <a:solidFill>
                            <a:schemeClr val="tx1"/>
                          </a:solidFill>
                        </a:rPr>
                        <a:t> be </a:t>
                      </a:r>
                      <a:r>
                        <a:rPr lang="en-US" sz="1200" dirty="0">
                          <a:solidFill>
                            <a:schemeClr val="tx1"/>
                          </a:solidFill>
                        </a:rPr>
                        <a:t>signed</a:t>
                      </a:r>
                      <a:r>
                        <a:rPr lang="en-US" sz="1200" baseline="0" dirty="0">
                          <a:solidFill>
                            <a:schemeClr val="tx1"/>
                          </a:solidFill>
                        </a:rPr>
                        <a:t> </a:t>
                      </a:r>
                      <a:r>
                        <a:rPr lang="en-US" sz="1200" dirty="0">
                          <a:solidFill>
                            <a:schemeClr val="tx1"/>
                          </a:solidFill>
                        </a:rPr>
                        <a:t>by confirmation with code sent via SMS by money lender</a:t>
                      </a:r>
                      <a:endParaRPr lang="ru-RU" sz="1200" dirty="0">
                        <a:solidFill>
                          <a:schemeClr val="tx1"/>
                        </a:solidFill>
                      </a:endParaRPr>
                    </a:p>
                  </a:txBody>
                  <a:tcPr/>
                </a:tc>
                <a:tc>
                  <a:txBody>
                    <a:bodyPr/>
                    <a:lstStyle/>
                    <a:p>
                      <a:pPr marL="171450" indent="-171450">
                        <a:buFont typeface="Arial" panose="020B0604020202020204" pitchFamily="34" charset="0"/>
                        <a:buChar char="•"/>
                      </a:pPr>
                      <a:r>
                        <a:rPr lang="en-US" sz="1200" baseline="0" dirty="0">
                          <a:solidFill>
                            <a:schemeClr val="tx1"/>
                          </a:solidFill>
                        </a:rPr>
                        <a:t>Loan agreement will be signed by borrower at branch</a:t>
                      </a:r>
                    </a:p>
                  </a:txBody>
                  <a:tcPr/>
                </a:tc>
                <a:extLst>
                  <a:ext uri="{0D108BD9-81ED-4DB2-BD59-A6C34878D82A}">
                    <a16:rowId xmlns:a16="http://schemas.microsoft.com/office/drawing/2014/main" val="1561843346"/>
                  </a:ext>
                </a:extLst>
              </a:tr>
              <a:tr h="4868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Loan disbursement</a:t>
                      </a:r>
                    </a:p>
                  </a:txBody>
                  <a:tcPr/>
                </a:tc>
                <a:tc>
                  <a:txBody>
                    <a:bodyPr/>
                    <a:lstStyle/>
                    <a:p>
                      <a:pPr marL="171450" indent="-171450">
                        <a:buFont typeface="Arial" panose="020B0604020202020204" pitchFamily="34" charset="0"/>
                        <a:buChar char="•"/>
                      </a:pPr>
                      <a:r>
                        <a:rPr lang="en-US" sz="1200" dirty="0">
                          <a:solidFill>
                            <a:schemeClr val="tx1"/>
                          </a:solidFill>
                        </a:rPr>
                        <a:t>Into</a:t>
                      </a:r>
                      <a:r>
                        <a:rPr lang="en-US" sz="1200" baseline="0" dirty="0">
                          <a:solidFill>
                            <a:schemeClr val="tx1"/>
                          </a:solidFill>
                        </a:rPr>
                        <a:t> the borrower’s designated account next business day</a:t>
                      </a:r>
                    </a:p>
                    <a:p>
                      <a:pPr marL="171450" indent="-171450">
                        <a:buFont typeface="Arial" panose="020B0604020202020204" pitchFamily="34" charset="0"/>
                        <a:buChar char="•"/>
                      </a:pPr>
                      <a:r>
                        <a:rPr lang="en-US" sz="1200" baseline="0" dirty="0">
                          <a:solidFill>
                            <a:schemeClr val="tx1"/>
                          </a:solidFill>
                        </a:rPr>
                        <a:t>In case of debt consolidation, borrower picks up cheques at money lender’s office </a:t>
                      </a:r>
                      <a:endParaRPr lang="en-US" sz="1200" dirty="0">
                        <a:solidFill>
                          <a:schemeClr val="tx1"/>
                        </a:solidFill>
                      </a:endParaRPr>
                    </a:p>
                  </a:txBody>
                  <a:tcPr/>
                </a:tc>
                <a:tc>
                  <a:txBody>
                    <a:bodyPr/>
                    <a:lstStyle/>
                    <a:p>
                      <a:pPr marL="171450" indent="-171450">
                        <a:buFont typeface="Arial" panose="020B0604020202020204" pitchFamily="34" charset="0"/>
                        <a:buChar char="•"/>
                      </a:pPr>
                      <a:r>
                        <a:rPr lang="en-US" sz="1200" baseline="0" dirty="0">
                          <a:solidFill>
                            <a:schemeClr val="tx1"/>
                          </a:solidFill>
                        </a:rPr>
                        <a:t>Borrower picks up cash cheque at the branch (No cash available)</a:t>
                      </a:r>
                    </a:p>
                  </a:txBody>
                  <a:tcPr/>
                </a:tc>
                <a:extLst>
                  <a:ext uri="{0D108BD9-81ED-4DB2-BD59-A6C34878D82A}">
                    <a16:rowId xmlns:a16="http://schemas.microsoft.com/office/drawing/2014/main" val="1946805337"/>
                  </a:ext>
                </a:extLst>
              </a:tr>
              <a:tr h="8615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Loan</a:t>
                      </a:r>
                      <a:r>
                        <a:rPr lang="en-US" sz="1200" b="1" baseline="0" dirty="0"/>
                        <a:t> repayment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1) Direct Debit - Borrower downloads DDA form from website then post back to money lender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2) Deposit cash through ATM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3) Pay cash at 7-Eleven</a:t>
                      </a:r>
                    </a:p>
                    <a:p>
                      <a:r>
                        <a:rPr lang="en-US" sz="1200" dirty="0">
                          <a:solidFill>
                            <a:schemeClr val="tx1"/>
                          </a:solidFill>
                        </a:rPr>
                        <a:t>4) Pay by PPS </a:t>
                      </a:r>
                    </a:p>
                  </a:txBody>
                  <a:tcPr/>
                </a:tc>
                <a:tc>
                  <a:txBody>
                    <a:bodyPr/>
                    <a:lstStyle/>
                    <a:p>
                      <a:pPr marL="228600" indent="-228600">
                        <a:buFont typeface="Arial" panose="020B0604020202020204" pitchFamily="34" charset="0"/>
                        <a:buAutoNum type="arabicParenR"/>
                      </a:pPr>
                      <a:r>
                        <a:rPr lang="en-US" sz="1200" baseline="0" dirty="0">
                          <a:solidFill>
                            <a:schemeClr val="tx1"/>
                          </a:solidFill>
                        </a:rPr>
                        <a:t>Direct Debit</a:t>
                      </a:r>
                    </a:p>
                    <a:p>
                      <a:pPr marL="0" indent="0">
                        <a:buFont typeface="Arial" panose="020B0604020202020204" pitchFamily="34" charset="0"/>
                        <a:buNone/>
                      </a:pPr>
                      <a:r>
                        <a:rPr lang="en-US" sz="1200" baseline="0" dirty="0">
                          <a:solidFill>
                            <a:schemeClr val="tx1"/>
                          </a:solidFill>
                        </a:rPr>
                        <a:t>- Borrower have sign direct debit authorization after signing loan agreement</a:t>
                      </a:r>
                    </a:p>
                    <a:p>
                      <a:pPr marL="0" indent="0">
                        <a:buFont typeface="Arial" panose="020B0604020202020204" pitchFamily="34" charset="0"/>
                        <a:buNone/>
                      </a:pPr>
                      <a:r>
                        <a:rPr lang="en-US" sz="1200" baseline="0" dirty="0">
                          <a:solidFill>
                            <a:schemeClr val="tx1"/>
                          </a:solidFill>
                        </a:rPr>
                        <a:t>- Monthly repayment will be debited from borrower’s payroll account</a:t>
                      </a:r>
                    </a:p>
                  </a:txBody>
                  <a:tcPr/>
                </a:tc>
                <a:extLst>
                  <a:ext uri="{0D108BD9-81ED-4DB2-BD59-A6C34878D82A}">
                    <a16:rowId xmlns:a16="http://schemas.microsoft.com/office/drawing/2014/main" val="3674288106"/>
                  </a:ext>
                </a:extLst>
              </a:tr>
            </a:tbl>
          </a:graphicData>
        </a:graphic>
      </p:graphicFrame>
      <p:sp>
        <p:nvSpPr>
          <p:cNvPr id="4" name="TextBox 3"/>
          <p:cNvSpPr txBox="1"/>
          <p:nvPr/>
        </p:nvSpPr>
        <p:spPr>
          <a:xfrm>
            <a:off x="103786" y="6316642"/>
            <a:ext cx="9031288" cy="553998"/>
          </a:xfrm>
          <a:prstGeom prst="rect">
            <a:avLst/>
          </a:prstGeom>
        </p:spPr>
        <p:txBody>
          <a:bodyPr rtlCol="0">
            <a:spAutoFit/>
          </a:bodyPr>
          <a:lstStyle/>
          <a:p>
            <a:r>
              <a:rPr lang="en-US" sz="1000"/>
              <a:t>Source of information:                        </a:t>
            </a:r>
          </a:p>
          <a:p>
            <a:r>
              <a:rPr lang="en-US" sz="1000">
                <a:hlinkClick r:id="rId3"/>
              </a:rPr>
              <a:t>www.welend.hk</a:t>
            </a:r>
            <a:r>
              <a:rPr lang="en-US" sz="1000"/>
              <a:t>                        </a:t>
            </a:r>
          </a:p>
          <a:p>
            <a:r>
              <a:rPr lang="en-US" sz="1000">
                <a:hlinkClick r:id="rId4"/>
              </a:rPr>
              <a:t>www.public</a:t>
            </a:r>
            <a:r>
              <a:rPr lang="en-US" sz="1000">
                <a:hlinkClick r:id="rId5"/>
              </a:rPr>
              <a:t>finance.com.hk</a:t>
            </a:r>
            <a:r>
              <a:rPr lang="en-US" sz="1000"/>
              <a:t> </a:t>
            </a:r>
          </a:p>
        </p:txBody>
      </p:sp>
      <p:pic>
        <p:nvPicPr>
          <p:cNvPr id="5" name="Picture 4"/>
          <p:cNvPicPr>
            <a:picLocks noChangeAspect="1"/>
          </p:cNvPicPr>
          <p:nvPr/>
        </p:nvPicPr>
        <p:blipFill>
          <a:blip r:embed="rId6"/>
          <a:stretch>
            <a:fillRect/>
          </a:stretch>
        </p:blipFill>
        <p:spPr>
          <a:xfrm>
            <a:off x="8470552" y="79754"/>
            <a:ext cx="664522" cy="445047"/>
          </a:xfrm>
          <a:prstGeom prst="rect">
            <a:avLst/>
          </a:prstGeom>
        </p:spPr>
      </p:pic>
    </p:spTree>
    <p:extLst>
      <p:ext uri="{BB962C8B-B14F-4D97-AF65-F5344CB8AC3E}">
        <p14:creationId xmlns:p14="http://schemas.microsoft.com/office/powerpoint/2010/main" val="573210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Current Money Lending Industry Business Models 2/2</a:t>
            </a:r>
            <a:endParaRPr lang="ru-RU">
              <a:solidFill>
                <a:srgbClr val="FF0000"/>
              </a:solidFill>
            </a:endParaRPr>
          </a:p>
        </p:txBody>
      </p:sp>
      <p:sp>
        <p:nvSpPr>
          <p:cNvPr id="8" name="Номер слайда 7"/>
          <p:cNvSpPr>
            <a:spLocks noGrp="1"/>
          </p:cNvSpPr>
          <p:nvPr>
            <p:ph type="sldNum" sz="quarter" idx="12"/>
          </p:nvPr>
        </p:nvSpPr>
        <p:spPr/>
        <p:txBody>
          <a:bodyPr/>
          <a:lstStyle/>
          <a:p>
            <a:fld id="{D7F305DA-160D-498F-B102-A1D8643B4A2C}" type="slidenum">
              <a:rPr lang="ru-RU" smtClean="0"/>
              <a:pPr/>
              <a:t>12</a:t>
            </a:fld>
            <a:endParaRPr lang="ru-RU"/>
          </a:p>
        </p:txBody>
      </p:sp>
      <p:graphicFrame>
        <p:nvGraphicFramePr>
          <p:cNvPr id="3" name="Table 3"/>
          <p:cNvGraphicFramePr>
            <a:graphicFrameLocks noGrp="1"/>
          </p:cNvGraphicFramePr>
          <p:nvPr>
            <p:extLst>
              <p:ext uri="{D42A27DB-BD31-4B8C-83A1-F6EECF244321}">
                <p14:modId xmlns:p14="http://schemas.microsoft.com/office/powerpoint/2010/main" val="2391327325"/>
              </p:ext>
            </p:extLst>
          </p:nvPr>
        </p:nvGraphicFramePr>
        <p:xfrm>
          <a:off x="103786" y="692696"/>
          <a:ext cx="8932710" cy="5607503"/>
        </p:xfrm>
        <a:graphic>
          <a:graphicData uri="http://schemas.openxmlformats.org/drawingml/2006/table">
            <a:tbl>
              <a:tblPr firstRow="1" bandRow="1">
                <a:tableStyleId>{5C22544A-7EE6-4342-B048-85BDC9FD1C3A}</a:tableStyleId>
              </a:tblPr>
              <a:tblGrid>
                <a:gridCol w="1078333">
                  <a:extLst>
                    <a:ext uri="{9D8B030D-6E8A-4147-A177-3AD203B41FA5}">
                      <a16:colId xmlns:a16="http://schemas.microsoft.com/office/drawing/2014/main" val="20000"/>
                    </a:ext>
                  </a:extLst>
                </a:gridCol>
                <a:gridCol w="4111882">
                  <a:extLst>
                    <a:ext uri="{9D8B030D-6E8A-4147-A177-3AD203B41FA5}">
                      <a16:colId xmlns:a16="http://schemas.microsoft.com/office/drawing/2014/main" val="20001"/>
                    </a:ext>
                  </a:extLst>
                </a:gridCol>
                <a:gridCol w="3742495">
                  <a:extLst>
                    <a:ext uri="{9D8B030D-6E8A-4147-A177-3AD203B41FA5}">
                      <a16:colId xmlns:a16="http://schemas.microsoft.com/office/drawing/2014/main" val="20002"/>
                    </a:ext>
                  </a:extLst>
                </a:gridCol>
              </a:tblGrid>
              <a:tr h="274320">
                <a:tc>
                  <a:txBody>
                    <a:bodyPr/>
                    <a:lstStyle/>
                    <a:p>
                      <a:r>
                        <a:rPr lang="en-US" sz="1200" dirty="0"/>
                        <a:t>Example</a:t>
                      </a:r>
                      <a:endParaRPr lang="ru-RU" sz="1200" dirty="0"/>
                    </a:p>
                  </a:txBody>
                  <a:tcPr/>
                </a:tc>
                <a:tc>
                  <a:txBody>
                    <a:bodyPr/>
                    <a:lstStyle/>
                    <a:p>
                      <a:r>
                        <a:rPr lang="en-US" sz="1200" baseline="0" dirty="0">
                          <a:solidFill>
                            <a:schemeClr val="bg1"/>
                          </a:solidFill>
                        </a:rPr>
                        <a:t>O2O (Promise)</a:t>
                      </a:r>
                      <a:endParaRPr lang="ru-RU" sz="1200" dirty="0">
                        <a:solidFill>
                          <a:schemeClr val="bg1"/>
                        </a:solidFill>
                      </a:endParaRPr>
                    </a:p>
                  </a:txBody>
                  <a:tcPr/>
                </a:tc>
                <a:tc>
                  <a:txBody>
                    <a:bodyPr/>
                    <a:lstStyle/>
                    <a:p>
                      <a:r>
                        <a:rPr lang="en-US" sz="1200" dirty="0"/>
                        <a:t>O2O (UA</a:t>
                      </a:r>
                      <a:r>
                        <a:rPr lang="en-US" sz="1200" baseline="0" dirty="0"/>
                        <a:t> Finance</a:t>
                      </a:r>
                      <a:r>
                        <a:rPr lang="en-US" sz="1200" dirty="0"/>
                        <a:t>)</a:t>
                      </a:r>
                      <a:endParaRPr lang="ru-RU" sz="1200" dirty="0"/>
                    </a:p>
                  </a:txBody>
                  <a:tcPr/>
                </a:tc>
                <a:extLst>
                  <a:ext uri="{0D108BD9-81ED-4DB2-BD59-A6C34878D82A}">
                    <a16:rowId xmlns:a16="http://schemas.microsoft.com/office/drawing/2014/main" val="10000"/>
                  </a:ext>
                </a:extLst>
              </a:tr>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Application</a:t>
                      </a:r>
                      <a:endParaRPr lang="ru-RU" sz="1200" b="1" dirty="0"/>
                    </a:p>
                  </a:txBody>
                  <a:tcPr/>
                </a:tc>
                <a:tc>
                  <a:txBody>
                    <a:bodyPr/>
                    <a:lstStyle/>
                    <a:p>
                      <a:pPr marL="171450" indent="-171450">
                        <a:buFont typeface="Arial" panose="020B0604020202020204" pitchFamily="34" charset="0"/>
                        <a:buChar char="•"/>
                      </a:pPr>
                      <a:r>
                        <a:rPr lang="en-US" sz="1200" baseline="0" dirty="0">
                          <a:solidFill>
                            <a:schemeClr val="tx1"/>
                          </a:solidFill>
                        </a:rPr>
                        <a:t> Application form available on website</a:t>
                      </a:r>
                      <a:endParaRPr lang="en-US" sz="1200" dirty="0">
                        <a:solidFill>
                          <a:schemeClr val="tx1"/>
                        </a:solidFill>
                      </a:endParaRPr>
                    </a:p>
                  </a:txBody>
                  <a:tcPr/>
                </a:tc>
                <a:tc>
                  <a:txBody>
                    <a:bodyPr/>
                    <a:lstStyle/>
                    <a:p>
                      <a:pPr marL="171450" indent="-171450">
                        <a:buFont typeface="Arial" panose="020B0604020202020204" pitchFamily="34" charset="0"/>
                        <a:buChar char="•"/>
                      </a:pPr>
                      <a:r>
                        <a:rPr lang="en-US" sz="1200" baseline="0" dirty="0">
                          <a:solidFill>
                            <a:schemeClr val="tx1"/>
                          </a:solidFill>
                        </a:rPr>
                        <a:t> Application form available on website </a:t>
                      </a:r>
                      <a:endParaRPr lang="en-US" sz="1200" dirty="0">
                        <a:solidFill>
                          <a:schemeClr val="tx1"/>
                        </a:solidFill>
                      </a:endParaRPr>
                    </a:p>
                  </a:txBody>
                  <a:tcPr/>
                </a:tc>
                <a:extLst>
                  <a:ext uri="{0D108BD9-81ED-4DB2-BD59-A6C34878D82A}">
                    <a16:rowId xmlns:a16="http://schemas.microsoft.com/office/drawing/2014/main" val="10002"/>
                  </a:ext>
                </a:extLst>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Filling application</a:t>
                      </a:r>
                    </a:p>
                  </a:txBody>
                  <a:tcPr/>
                </a:tc>
                <a:tc>
                  <a:txBody>
                    <a:bodyPr/>
                    <a:lstStyle/>
                    <a:p>
                      <a:pPr marL="171450" indent="-171450">
                        <a:buFont typeface="Arial" panose="020B0604020202020204" pitchFamily="34" charset="0"/>
                        <a:buChar char="•"/>
                      </a:pPr>
                      <a:r>
                        <a:rPr lang="en-US" sz="1200" baseline="0" dirty="0">
                          <a:solidFill>
                            <a:schemeClr val="tx1"/>
                          </a:solidFill>
                        </a:rPr>
                        <a:t>B</a:t>
                      </a:r>
                      <a:r>
                        <a:rPr lang="en-US" sz="1200" dirty="0">
                          <a:solidFill>
                            <a:schemeClr val="tx1"/>
                          </a:solidFill>
                        </a:rPr>
                        <a:t>orrower fills in online application form (12</a:t>
                      </a:r>
                      <a:r>
                        <a:rPr lang="en-US" sz="1200" baseline="0" dirty="0">
                          <a:solidFill>
                            <a:schemeClr val="tx1"/>
                          </a:solidFill>
                        </a:rPr>
                        <a:t> fields)</a:t>
                      </a:r>
                    </a:p>
                    <a:p>
                      <a:pPr marL="171450" indent="-171450">
                        <a:buFont typeface="Arial" panose="020B0604020202020204" pitchFamily="34" charset="0"/>
                        <a:buChar char="•"/>
                      </a:pPr>
                      <a:r>
                        <a:rPr lang="en-US" sz="1200" baseline="0" dirty="0">
                          <a:solidFill>
                            <a:schemeClr val="tx1"/>
                          </a:solidFill>
                        </a:rPr>
                        <a:t>Customer service staff call borrower to confirm application</a:t>
                      </a:r>
                      <a:endParaRPr lang="en-US" sz="1200" dirty="0">
                        <a:solidFill>
                          <a:schemeClr val="tx1"/>
                        </a:solidFill>
                      </a:endParaRPr>
                    </a:p>
                  </a:txBody>
                  <a:tcPr/>
                </a:tc>
                <a:tc>
                  <a:txBody>
                    <a:bodyPr/>
                    <a:lstStyle/>
                    <a:p>
                      <a:pPr marL="171450" indent="-171450">
                        <a:buFont typeface="Arial" panose="020B0604020202020204" pitchFamily="34" charset="0"/>
                        <a:buChar char="•"/>
                      </a:pPr>
                      <a:r>
                        <a:rPr lang="en-US" sz="1200" baseline="0" dirty="0">
                          <a:solidFill>
                            <a:schemeClr val="tx1"/>
                          </a:solidFill>
                        </a:rPr>
                        <a:t>Borrower fills in online application form (56 fields) and set password</a:t>
                      </a:r>
                    </a:p>
                    <a:p>
                      <a:pPr marL="171450" indent="-171450">
                        <a:buFont typeface="Arial" panose="020B0604020202020204" pitchFamily="34" charset="0"/>
                        <a:buChar char="•"/>
                      </a:pPr>
                      <a:r>
                        <a:rPr lang="en-US" sz="1200" baseline="0" dirty="0">
                          <a:solidFill>
                            <a:schemeClr val="tx1"/>
                          </a:solidFill>
                        </a:rPr>
                        <a:t>Email confirmation will be sent to borrower</a:t>
                      </a:r>
                    </a:p>
                  </a:txBody>
                  <a:tcPr/>
                </a:tc>
                <a:extLst>
                  <a:ext uri="{0D108BD9-81ED-4DB2-BD59-A6C34878D82A}">
                    <a16:rowId xmlns:a16="http://schemas.microsoft.com/office/drawing/2014/main" val="10003"/>
                  </a:ext>
                </a:extLst>
              </a:tr>
              <a:tr h="8229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Pre-screening of application</a:t>
                      </a:r>
                    </a:p>
                  </a:txBody>
                  <a:tcPr/>
                </a:tc>
                <a:tc>
                  <a:txBody>
                    <a:bodyPr/>
                    <a:lstStyle/>
                    <a:p>
                      <a:pPr marL="171450" indent="-171450">
                        <a:buFont typeface="Arial" panose="020B0604020202020204" pitchFamily="34" charset="0"/>
                        <a:buChar char="•"/>
                      </a:pPr>
                      <a:r>
                        <a:rPr lang="en-US" sz="1200" dirty="0">
                          <a:solidFill>
                            <a:schemeClr val="tx1"/>
                          </a:solidFill>
                        </a:rPr>
                        <a:t>Borrower uploads ID copy, income proof and residential proof on the website</a:t>
                      </a:r>
                      <a:r>
                        <a:rPr lang="en-US" sz="1200" baseline="0" dirty="0">
                          <a:solidFill>
                            <a:schemeClr val="tx1"/>
                          </a:solidFill>
                        </a:rPr>
                        <a:t> / submit to branch</a:t>
                      </a:r>
                      <a:endParaRPr lang="en-US" sz="1200" dirty="0">
                        <a:solidFill>
                          <a:schemeClr val="tx1"/>
                        </a:solidFill>
                      </a:endParaRPr>
                    </a:p>
                    <a:p>
                      <a:pPr marL="171450" indent="-171450">
                        <a:buFont typeface="Arial" panose="020B0604020202020204" pitchFamily="34" charset="0"/>
                        <a:buChar char="•"/>
                      </a:pPr>
                      <a:r>
                        <a:rPr lang="en-US" sz="1200" dirty="0">
                          <a:solidFill>
                            <a:schemeClr val="tx1"/>
                          </a:solidFill>
                        </a:rPr>
                        <a:t>Money Lender will obtain TU report after borrower submitted documents</a:t>
                      </a:r>
                    </a:p>
                  </a:txBody>
                  <a:tcPr/>
                </a:tc>
                <a:tc>
                  <a:txBody>
                    <a:bodyPr/>
                    <a:lstStyle/>
                    <a:p>
                      <a:pPr marL="171450" indent="-171450">
                        <a:buFont typeface="Arial" panose="020B0604020202020204" pitchFamily="34" charset="0"/>
                        <a:buChar char="•"/>
                      </a:pPr>
                      <a:r>
                        <a:rPr lang="en-US" sz="1200" baseline="0" dirty="0">
                          <a:solidFill>
                            <a:schemeClr val="tx1"/>
                          </a:solidFill>
                        </a:rPr>
                        <a:t>Borrower uploads ID copy, income proof and residential proof on the website / submit at branch</a:t>
                      </a:r>
                    </a:p>
                    <a:p>
                      <a:pPr marL="171450" indent="-171450">
                        <a:buFont typeface="Arial" panose="020B0604020202020204" pitchFamily="34" charset="0"/>
                        <a:buChar char="•"/>
                      </a:pPr>
                      <a:r>
                        <a:rPr lang="en-US" sz="1200" baseline="0" dirty="0">
                          <a:solidFill>
                            <a:schemeClr val="tx1"/>
                          </a:solidFill>
                        </a:rPr>
                        <a:t>Money Lender will obtain TU report after borrower submitted documents</a:t>
                      </a:r>
                    </a:p>
                  </a:txBody>
                  <a:tcPr/>
                </a:tc>
                <a:extLst>
                  <a:ext uri="{0D108BD9-81ED-4DB2-BD59-A6C34878D82A}">
                    <a16:rowId xmlns:a16="http://schemas.microsoft.com/office/drawing/2014/main" val="215973831"/>
                  </a:ext>
                </a:extLst>
              </a:tr>
              <a:tr h="8229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Preliminary decision</a:t>
                      </a:r>
                      <a:endParaRPr lang="ru-RU" sz="1200" b="1" dirty="0"/>
                    </a:p>
                  </a:txBody>
                  <a:tcPr/>
                </a:tc>
                <a:tc>
                  <a:txBody>
                    <a:bodyPr/>
                    <a:lstStyle/>
                    <a:p>
                      <a:pPr marL="171450" indent="-171450">
                        <a:buFont typeface="Arial" panose="020B0604020202020204" pitchFamily="34" charset="0"/>
                        <a:buChar char="•"/>
                      </a:pPr>
                      <a:r>
                        <a:rPr lang="en-US" sz="1200" dirty="0">
                          <a:solidFill>
                            <a:schemeClr val="tx1"/>
                          </a:solidFill>
                        </a:rPr>
                        <a:t>Within 1</a:t>
                      </a:r>
                      <a:r>
                        <a:rPr lang="en-US" sz="1200" baseline="0" dirty="0">
                          <a:solidFill>
                            <a:schemeClr val="tx1"/>
                          </a:solidFill>
                        </a:rPr>
                        <a:t> hour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solidFill>
                            <a:schemeClr val="tx1"/>
                          </a:solidFill>
                        </a:rPr>
                        <a:t>Upon preliminary loan approval, borrower will be notified preliminary loan offer by Customer Service Staff</a:t>
                      </a:r>
                    </a:p>
                  </a:txBody>
                  <a:tcPr/>
                </a:tc>
                <a:tc>
                  <a:txBody>
                    <a:bodyPr/>
                    <a:lstStyle/>
                    <a:p>
                      <a:pPr marL="171450" indent="-171450">
                        <a:buFont typeface="Arial" panose="020B0604020202020204" pitchFamily="34" charset="0"/>
                        <a:buChar char="•"/>
                      </a:pPr>
                      <a:r>
                        <a:rPr lang="EN-US" sz="1200" baseline="0" dirty="0">
                          <a:solidFill>
                            <a:schemeClr val="tx1"/>
                          </a:solidFill>
                        </a:rPr>
                        <a:t>Within 1 hour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solidFill>
                            <a:srgbClr val="000000"/>
                          </a:solidFill>
                        </a:rPr>
                        <a:t>Upon preliminary loan approval, borrower will be notified preliminary loan offer by email with reference number</a:t>
                      </a:r>
                    </a:p>
                  </a:txBody>
                  <a:tcPr/>
                </a:tc>
                <a:extLst>
                  <a:ext uri="{0D108BD9-81ED-4DB2-BD59-A6C34878D82A}">
                    <a16:rowId xmlns:a16="http://schemas.microsoft.com/office/drawing/2014/main" val="1694457424"/>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Final credit</a:t>
                      </a:r>
                      <a:r>
                        <a:rPr lang="en-US" sz="1200" b="1" baseline="0" dirty="0"/>
                        <a:t> decision</a:t>
                      </a:r>
                      <a:endParaRPr lang="ru-RU" sz="1200" b="1" dirty="0"/>
                    </a:p>
                  </a:txBody>
                  <a:tcPr/>
                </a:tc>
                <a:tc>
                  <a:txBody>
                    <a:bodyPr/>
                    <a:lstStyle/>
                    <a:p>
                      <a:pPr marL="171450" indent="-171450">
                        <a:buFont typeface="Arial" panose="020B0604020202020204" pitchFamily="34" charset="0"/>
                        <a:buChar char="•"/>
                      </a:pPr>
                      <a:r>
                        <a:rPr lang="en-US" sz="1200" baseline="0" dirty="0">
                          <a:solidFill>
                            <a:schemeClr val="tx1"/>
                          </a:solidFill>
                        </a:rPr>
                        <a:t>Preliminary decision will be final if there is no further document required</a:t>
                      </a:r>
                    </a:p>
                  </a:txBody>
                  <a:tcPr/>
                </a:tc>
                <a:tc>
                  <a:txBody>
                    <a:bodyPr/>
                    <a:lstStyle/>
                    <a:p>
                      <a:pPr marL="171450" indent="-171450">
                        <a:buFont typeface="Arial" panose="020B0604020202020204" pitchFamily="34" charset="0"/>
                        <a:buChar char="•"/>
                      </a:pPr>
                      <a:r>
                        <a:rPr lang="en-US" sz="1200" baseline="0" dirty="0">
                          <a:solidFill>
                            <a:schemeClr val="tx1"/>
                          </a:solidFill>
                        </a:rPr>
                        <a:t>Preliminary decision will be final if there is no further document required</a:t>
                      </a:r>
                    </a:p>
                  </a:txBody>
                  <a:tcPr/>
                </a:tc>
                <a:extLst>
                  <a:ext uri="{0D108BD9-81ED-4DB2-BD59-A6C34878D82A}">
                    <a16:rowId xmlns:a16="http://schemas.microsoft.com/office/drawing/2014/main" val="872825867"/>
                  </a:ext>
                </a:extLst>
              </a:tr>
              <a:tr h="822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Loan</a:t>
                      </a:r>
                      <a:r>
                        <a:rPr lang="en-US" sz="1200" b="1" baseline="0" dirty="0"/>
                        <a:t> agreement signing</a:t>
                      </a:r>
                      <a:endParaRPr lang="ru-RU" sz="1200" b="1" dirty="0"/>
                    </a:p>
                  </a:txBody>
                  <a:tcPr/>
                </a:tc>
                <a:tc>
                  <a:txBody>
                    <a:bodyPr/>
                    <a:lstStyle/>
                    <a:p>
                      <a:pPr marL="171450" indent="-171450">
                        <a:buFont typeface="Arial" panose="020B0604020202020204" pitchFamily="34" charset="0"/>
                        <a:buChar char="•"/>
                      </a:pPr>
                      <a:r>
                        <a:rPr lang="en-US" sz="1200" dirty="0">
                          <a:solidFill>
                            <a:schemeClr val="tx1"/>
                          </a:solidFill>
                        </a:rPr>
                        <a:t>If</a:t>
                      </a:r>
                      <a:r>
                        <a:rPr lang="en-US" sz="1200" baseline="0" dirty="0">
                          <a:solidFill>
                            <a:schemeClr val="tx1"/>
                          </a:solidFill>
                        </a:rPr>
                        <a:t> borrower accepts the final offer, c</a:t>
                      </a:r>
                      <a:r>
                        <a:rPr lang="en-US" sz="1200" dirty="0">
                          <a:solidFill>
                            <a:schemeClr val="tx1"/>
                          </a:solidFill>
                        </a:rPr>
                        <a:t>ontract will</a:t>
                      </a:r>
                      <a:r>
                        <a:rPr lang="en-US" sz="1200" baseline="0" dirty="0">
                          <a:solidFill>
                            <a:schemeClr val="tx1"/>
                          </a:solidFill>
                        </a:rPr>
                        <a:t> be </a:t>
                      </a:r>
                      <a:r>
                        <a:rPr lang="en-US" sz="1200" dirty="0">
                          <a:solidFill>
                            <a:schemeClr val="tx1"/>
                          </a:solidFill>
                        </a:rPr>
                        <a:t>signed</a:t>
                      </a:r>
                      <a:r>
                        <a:rPr lang="en-US" sz="1200" baseline="0" dirty="0">
                          <a:solidFill>
                            <a:schemeClr val="tx1"/>
                          </a:solidFill>
                        </a:rPr>
                        <a:t> </a:t>
                      </a:r>
                      <a:r>
                        <a:rPr lang="en-US" sz="1200" dirty="0">
                          <a:solidFill>
                            <a:schemeClr val="tx1"/>
                          </a:solidFill>
                        </a:rPr>
                        <a:t>by confirmation with code sent via SMS by money lender / sign physical</a:t>
                      </a:r>
                      <a:r>
                        <a:rPr lang="en-US" sz="1200" baseline="0" dirty="0">
                          <a:solidFill>
                            <a:schemeClr val="tx1"/>
                          </a:solidFill>
                        </a:rPr>
                        <a:t> contract at any branch</a:t>
                      </a:r>
                      <a:endParaRPr lang="ru-RU" sz="1200" dirty="0">
                        <a:solidFill>
                          <a:schemeClr val="tx1"/>
                        </a:solidFill>
                      </a:endParaRPr>
                    </a:p>
                  </a:txBody>
                  <a:tcPr/>
                </a:tc>
                <a:tc>
                  <a:txBody>
                    <a:bodyPr/>
                    <a:lstStyle/>
                    <a:p>
                      <a:pPr marL="171450" indent="-171450">
                        <a:buFont typeface="Arial" panose="020B0604020202020204" pitchFamily="34" charset="0"/>
                        <a:buChar char="•"/>
                      </a:pPr>
                      <a:r>
                        <a:rPr lang="en-US" sz="1200" baseline="0" dirty="0">
                          <a:solidFill>
                            <a:schemeClr val="tx1"/>
                          </a:solidFill>
                        </a:rPr>
                        <a:t>If borrower accepts the final offer, contract will be signed by borrower online after inputting reference number and password / sign physical contract at any branch</a:t>
                      </a:r>
                    </a:p>
                  </a:txBody>
                  <a:tcPr/>
                </a:tc>
                <a:extLst>
                  <a:ext uri="{0D108BD9-81ED-4DB2-BD59-A6C34878D82A}">
                    <a16:rowId xmlns:a16="http://schemas.microsoft.com/office/drawing/2014/main" val="1561843346"/>
                  </a:ext>
                </a:extLst>
              </a:tr>
              <a:tr h="4868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Loan disbursement</a:t>
                      </a:r>
                    </a:p>
                  </a:txBody>
                  <a:tcPr/>
                </a:tc>
                <a:tc>
                  <a:txBody>
                    <a:bodyPr/>
                    <a:lstStyle/>
                    <a:p>
                      <a:pPr marL="171450" indent="-171450">
                        <a:buFont typeface="Arial" panose="020B0604020202020204" pitchFamily="34" charset="0"/>
                        <a:buChar char="•"/>
                      </a:pPr>
                      <a:r>
                        <a:rPr lang="en-US" sz="1200" dirty="0">
                          <a:solidFill>
                            <a:schemeClr val="tx1"/>
                          </a:solidFill>
                        </a:rPr>
                        <a:t>Into</a:t>
                      </a:r>
                      <a:r>
                        <a:rPr lang="en-US" sz="1200" baseline="0" dirty="0">
                          <a:solidFill>
                            <a:schemeClr val="tx1"/>
                          </a:solidFill>
                        </a:rPr>
                        <a:t> the borrower’s designated account same business day if borrower confirmed before 17:30</a:t>
                      </a:r>
                    </a:p>
                  </a:txBody>
                  <a:tcPr/>
                </a:tc>
                <a:tc>
                  <a:txBody>
                    <a:bodyPr/>
                    <a:lstStyle/>
                    <a:p>
                      <a:pPr marL="171450" indent="-171450">
                        <a:buFont typeface="Arial" panose="020B0604020202020204" pitchFamily="34" charset="0"/>
                        <a:buChar char="•"/>
                      </a:pPr>
                      <a:r>
                        <a:rPr lang="en-US" sz="1200" baseline="0" dirty="0">
                          <a:solidFill>
                            <a:schemeClr val="tx1"/>
                          </a:solidFill>
                        </a:rPr>
                        <a:t>Into the borrower’s designated account same business day if borrower confirmed before 17:30</a:t>
                      </a:r>
                    </a:p>
                  </a:txBody>
                  <a:tcPr/>
                </a:tc>
                <a:extLst>
                  <a:ext uri="{0D108BD9-81ED-4DB2-BD59-A6C34878D82A}">
                    <a16:rowId xmlns:a16="http://schemas.microsoft.com/office/drawing/2014/main" val="1946805337"/>
                  </a:ext>
                </a:extLst>
              </a:tr>
              <a:tr h="1005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Loan</a:t>
                      </a:r>
                      <a:r>
                        <a:rPr lang="en-US" sz="1200" b="1" baseline="0" dirty="0"/>
                        <a:t> repayment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1) Direct Debit - Borrower downloads DDA form from website then post back to money lender / sign DDA form at any branch</a:t>
                      </a:r>
                    </a:p>
                  </a:txBody>
                  <a:tcPr/>
                </a:tc>
                <a:tc>
                  <a:txBody>
                    <a:bodyPr/>
                    <a:lstStyle/>
                    <a:p>
                      <a:r>
                        <a:rPr lang="EN-US" sz="1200" baseline="0" dirty="0">
                          <a:solidFill>
                            <a:srgbClr val="000000"/>
                          </a:solidFill>
                        </a:rPr>
                        <a:t>1) Direct Debit - Borrower downloads DDA form from website then post back to money lender/ sign DDA form at any branch</a:t>
                      </a:r>
                    </a:p>
                    <a:p>
                      <a:pPr marL="0" indent="0">
                        <a:buFont typeface="Arial" panose="020B0604020202020204" pitchFamily="34" charset="0"/>
                        <a:buNone/>
                      </a:pPr>
                      <a:r>
                        <a:rPr lang="EN-US" sz="1200" baseline="0" dirty="0">
                          <a:solidFill>
                            <a:schemeClr val="tx1"/>
                          </a:solidFill>
                        </a:rPr>
                        <a:t>2) Pay by PPS </a:t>
                      </a:r>
                    </a:p>
                    <a:p>
                      <a:pPr marL="0" indent="0">
                        <a:buFont typeface="Arial" panose="020B0604020202020204" pitchFamily="34" charset="0"/>
                        <a:buNone/>
                      </a:pPr>
                      <a:r>
                        <a:rPr lang="EN-US" sz="1200" baseline="0" dirty="0">
                          <a:solidFill>
                            <a:schemeClr val="tx1"/>
                          </a:solidFill>
                        </a:rPr>
                        <a:t>3) Pay at branch (by Cash / Cheque / EPS)</a:t>
                      </a:r>
                    </a:p>
                  </a:txBody>
                  <a:tcPr/>
                </a:tc>
                <a:extLst>
                  <a:ext uri="{0D108BD9-81ED-4DB2-BD59-A6C34878D82A}">
                    <a16:rowId xmlns:a16="http://schemas.microsoft.com/office/drawing/2014/main" val="3674288106"/>
                  </a:ext>
                </a:extLst>
              </a:tr>
            </a:tbl>
          </a:graphicData>
        </a:graphic>
      </p:graphicFrame>
      <p:sp>
        <p:nvSpPr>
          <p:cNvPr id="4" name="TextBox 3"/>
          <p:cNvSpPr txBox="1"/>
          <p:nvPr/>
        </p:nvSpPr>
        <p:spPr>
          <a:xfrm>
            <a:off x="103786" y="6316642"/>
            <a:ext cx="9031288" cy="553998"/>
          </a:xfrm>
          <a:prstGeom prst="rect">
            <a:avLst/>
          </a:prstGeom>
        </p:spPr>
        <p:txBody>
          <a:bodyPr rtlCol="0" anchor="t">
            <a:spAutoFit/>
          </a:bodyPr>
          <a:lstStyle/>
          <a:p>
            <a:r>
              <a:rPr lang="EN-US" sz="1000"/>
              <a:t>Source of information:                        </a:t>
            </a:r>
          </a:p>
          <a:p>
            <a:r>
              <a:rPr lang="EN-US" sz="1000"/>
              <a:t>https://www.promise.com.hk/product/with-document/               </a:t>
            </a:r>
          </a:p>
          <a:p>
            <a:r>
              <a:rPr lang="EN-US" sz="1000"/>
              <a:t>http://www.uaf.com.hk/en/loan_services/i_money_internet_loan/index.html</a:t>
            </a:r>
          </a:p>
        </p:txBody>
      </p:sp>
      <p:pic>
        <p:nvPicPr>
          <p:cNvPr id="5" name="Picture 4"/>
          <p:cNvPicPr>
            <a:picLocks noChangeAspect="1"/>
          </p:cNvPicPr>
          <p:nvPr/>
        </p:nvPicPr>
        <p:blipFill>
          <a:blip r:embed="rId3"/>
          <a:stretch>
            <a:fillRect/>
          </a:stretch>
        </p:blipFill>
        <p:spPr>
          <a:xfrm>
            <a:off x="8470552" y="79754"/>
            <a:ext cx="664522" cy="445047"/>
          </a:xfrm>
          <a:prstGeom prst="rect">
            <a:avLst/>
          </a:prstGeom>
        </p:spPr>
      </p:pic>
    </p:spTree>
    <p:extLst>
      <p:ext uri="{BB962C8B-B14F-4D97-AF65-F5344CB8AC3E}">
        <p14:creationId xmlns:p14="http://schemas.microsoft.com/office/powerpoint/2010/main" val="1018493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312" y="140769"/>
            <a:ext cx="8159540" cy="312281"/>
          </a:xfrm>
        </p:spPr>
        <p:txBody>
          <a:bodyPr/>
          <a:lstStyle/>
          <a:p>
            <a:pPr>
              <a:lnSpc>
                <a:spcPct val="70000"/>
              </a:lnSpc>
              <a:spcBef>
                <a:spcPct val="20000"/>
              </a:spcBef>
            </a:pPr>
            <a:r>
              <a:rPr lang="en-US" sz="2400">
                <a:latin typeface="Calibri" charset="0"/>
              </a:rPr>
              <a:t>Case study: WeLend</a:t>
            </a:r>
            <a:endParaRPr lang="en-US" altLang="en-US" sz="2400"/>
          </a:p>
        </p:txBody>
      </p:sp>
      <p:sp>
        <p:nvSpPr>
          <p:cNvPr id="4" name="Slide Number Placeholder 3"/>
          <p:cNvSpPr>
            <a:spLocks noGrp="1"/>
          </p:cNvSpPr>
          <p:nvPr>
            <p:ph type="sldNum" sz="quarter" idx="12"/>
          </p:nvPr>
        </p:nvSpPr>
        <p:spPr/>
        <p:txBody>
          <a:bodyPr/>
          <a:lstStyle/>
          <a:p>
            <a:fld id="{D7F305DA-160D-498F-B102-A1D8643B4A2C}" type="slidenum">
              <a:rPr lang="ru-RU" smtClean="0"/>
              <a:t>13</a:t>
            </a:fld>
            <a:endParaRPr lang="ru-RU"/>
          </a:p>
        </p:txBody>
      </p:sp>
      <p:graphicFrame>
        <p:nvGraphicFramePr>
          <p:cNvPr id="9" name="表格 15"/>
          <p:cNvGraphicFramePr>
            <a:graphicFrameLocks noGrp="1"/>
          </p:cNvGraphicFramePr>
          <p:nvPr>
            <p:custDataLst>
              <p:tags r:id="rId1"/>
            </p:custDataLst>
            <p:extLst>
              <p:ext uri="{D42A27DB-BD31-4B8C-83A1-F6EECF244321}">
                <p14:modId xmlns:p14="http://schemas.microsoft.com/office/powerpoint/2010/main" val="812142926"/>
              </p:ext>
            </p:extLst>
          </p:nvPr>
        </p:nvGraphicFramePr>
        <p:xfrm>
          <a:off x="208705" y="630944"/>
          <a:ext cx="8778380" cy="1645928"/>
        </p:xfrm>
        <a:graphic>
          <a:graphicData uri="http://schemas.openxmlformats.org/drawingml/2006/table">
            <a:tbl>
              <a:tblPr/>
              <a:tblGrid>
                <a:gridCol w="3115734">
                  <a:extLst>
                    <a:ext uri="{9D8B030D-6E8A-4147-A177-3AD203B41FA5}">
                      <a16:colId xmlns:a16="http://schemas.microsoft.com/office/drawing/2014/main" val="20000"/>
                    </a:ext>
                  </a:extLst>
                </a:gridCol>
                <a:gridCol w="2182611">
                  <a:extLst>
                    <a:ext uri="{9D8B030D-6E8A-4147-A177-3AD203B41FA5}">
                      <a16:colId xmlns:a16="http://schemas.microsoft.com/office/drawing/2014/main" val="20001"/>
                    </a:ext>
                  </a:extLst>
                </a:gridCol>
                <a:gridCol w="3480035">
                  <a:extLst>
                    <a:ext uri="{9D8B030D-6E8A-4147-A177-3AD203B41FA5}">
                      <a16:colId xmlns:a16="http://schemas.microsoft.com/office/drawing/2014/main" val="20002"/>
                    </a:ext>
                  </a:extLst>
                </a:gridCol>
              </a:tblGrid>
              <a:tr h="219077">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bg1"/>
                          </a:solidFill>
                          <a:effectLst/>
                          <a:latin typeface="Century Gothic" pitchFamily="34" charset="0"/>
                          <a:ea typeface="宋体" pitchFamily="2" charset="-122"/>
                        </a:rPr>
                        <a:t>General Information</a:t>
                      </a:r>
                    </a:p>
                  </a:txBody>
                  <a:tcPr marL="91437" marR="9143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altLang="zh-CN" sz="1200" b="0" i="0" u="none" strike="noStrike" cap="none" normalizeH="0" baseline="0">
                          <a:ln>
                            <a:noFill/>
                          </a:ln>
                          <a:solidFill>
                            <a:srgbClr val="000000"/>
                          </a:solidFill>
                          <a:effectLst/>
                          <a:latin typeface="Century Gothic" pitchFamily="34" charset="0"/>
                          <a:ea typeface="宋体" pitchFamily="2" charset="-122"/>
                        </a:rPr>
                        <a:t>Established</a:t>
                      </a:r>
                      <a:endParaRPr kumimoji="0" lang="zh-CN" altLang="en-US" sz="1200" b="0" i="0" u="none" strike="noStrike" cap="none" normalizeH="0" baseline="0">
                        <a:ln>
                          <a:noFill/>
                        </a:ln>
                        <a:solidFill>
                          <a:srgbClr val="000000"/>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B2C8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Century Gothic" pitchFamily="34" charset="0"/>
                          <a:ea typeface="宋体" pitchFamily="2" charset="-122"/>
                        </a:rPr>
                        <a:t>2013</a:t>
                      </a:r>
                      <a:endParaRPr kumimoji="0" lang="zh-CN" altLang="en-US" sz="1200" b="0" i="0" u="none" strike="noStrike" cap="none" normalizeH="0" baseline="0" dirty="0">
                        <a:ln>
                          <a:noFill/>
                        </a:ln>
                        <a:solidFill>
                          <a:srgbClr val="000000"/>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219077">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Century Gothic" pitchFamily="34" charset="0"/>
                          <a:ea typeface="宋体" pitchFamily="2" charset="-122"/>
                        </a:rPr>
                        <a:t>Location</a:t>
                      </a:r>
                      <a:endParaRPr kumimoji="0" lang="zh-CN" altLang="en-US" sz="1200" b="0" i="0" u="none" strike="noStrike" cap="none" normalizeH="0" baseline="0">
                        <a:ln>
                          <a:noFill/>
                        </a:ln>
                        <a:solidFill>
                          <a:srgbClr val="000000"/>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B2C8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Century Gothic" pitchFamily="34" charset="0"/>
                          <a:ea typeface="宋体" pitchFamily="2" charset="-122"/>
                        </a:rPr>
                        <a:t>Hong Kong</a:t>
                      </a:r>
                      <a:endParaRPr kumimoji="0" lang="zh-CN" altLang="en-US" sz="1200" b="0" i="0" u="none" strike="noStrike" cap="none" normalizeH="0" baseline="0" dirty="0">
                        <a:ln>
                          <a:noFill/>
                        </a:ln>
                        <a:solidFill>
                          <a:srgbClr val="000000"/>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492922">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altLang="zh-CN" sz="1200" b="0" i="0" u="none" strike="noStrike" cap="none" normalizeH="0" baseline="0" dirty="0">
                          <a:ln>
                            <a:noFill/>
                          </a:ln>
                          <a:solidFill>
                            <a:srgbClr val="000000"/>
                          </a:solidFill>
                          <a:effectLst/>
                          <a:latin typeface="Century Gothic" pitchFamily="34" charset="0"/>
                          <a:ea typeface="宋体" pitchFamily="2" charset="-122"/>
                        </a:rPr>
                        <a:t>Owned by</a:t>
                      </a:r>
                      <a:endParaRPr kumimoji="0" lang="zh-CN" altLang="en-US" sz="1200" b="0" i="0" u="none" strike="noStrike" cap="none" normalizeH="0" baseline="0" dirty="0">
                        <a:ln>
                          <a:noFill/>
                        </a:ln>
                        <a:solidFill>
                          <a:srgbClr val="000000"/>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B2C8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kern="1200" cap="none" normalizeH="0" baseline="0" dirty="0">
                          <a:ln>
                            <a:noFill/>
                          </a:ln>
                          <a:solidFill>
                            <a:schemeClr val="tx1"/>
                          </a:solidFill>
                          <a:effectLst/>
                          <a:latin typeface="Century Gothic" panose="020B0502020202020204" pitchFamily="34" charset="0"/>
                          <a:ea typeface="+mn-ea"/>
                          <a:cs typeface="+mn-cs"/>
                        </a:rPr>
                        <a:t>Investors include CK Hutchison’s TOM group, Khazanah Nasional Berhad, ING, Sequoia Capital and TOM Group’s Ule.com</a:t>
                      </a:r>
                      <a:endParaRPr kumimoji="0" lang="en-US" altLang="zh-CN" sz="1200" b="0" i="0" u="none" strike="noStrike" cap="none" normalizeH="0" baseline="0" dirty="0">
                        <a:ln>
                          <a:noFill/>
                        </a:ln>
                        <a:solidFill>
                          <a:srgbClr val="000000"/>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2"/>
                  </a:ext>
                </a:extLst>
              </a:tr>
              <a:tr h="441794">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altLang="zh-CN" sz="1200" b="0" i="0" u="none" strike="noStrike" cap="none" normalizeH="0" baseline="0" dirty="0">
                          <a:ln>
                            <a:noFill/>
                          </a:ln>
                          <a:solidFill>
                            <a:schemeClr val="tx1"/>
                          </a:solidFill>
                          <a:effectLst/>
                          <a:latin typeface="Century Gothic" pitchFamily="34" charset="0"/>
                          <a:ea typeface="宋体" pitchFamily="2" charset="-122"/>
                        </a:rPr>
                        <a:t>Type of Business</a:t>
                      </a:r>
                      <a:endParaRPr kumimoji="0" lang="zh-CN" altLang="en-US" sz="1200" b="0" i="0" u="none" strike="noStrike" cap="none" normalizeH="0" baseline="0" dirty="0">
                        <a:ln>
                          <a:noFill/>
                        </a:ln>
                        <a:solidFill>
                          <a:schemeClr val="tx1"/>
                        </a:solidFill>
                        <a:effectLst/>
                        <a:latin typeface="Century Gothic"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a:ln>
                          <a:noFill/>
                        </a:ln>
                        <a:solidFill>
                          <a:schemeClr val="tx1"/>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B2C8FF"/>
                    </a:solidFill>
                  </a:tcPr>
                </a:tc>
                <a:tc>
                  <a:txBody>
                    <a:bodyPr/>
                    <a:lstStyle/>
                    <a:p>
                      <a:pPr marL="0" marR="0" lvl="0" indent="0" algn="l" defTabSz="873125"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entury Gothic" pitchFamily="34" charset="0"/>
                          <a:ea typeface="MS PGothic" pitchFamily="34" charset="-128"/>
                        </a:rPr>
                        <a:t>Pure online money lender</a:t>
                      </a: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3"/>
                  </a:ext>
                </a:extLst>
              </a:tr>
            </a:tbl>
          </a:graphicData>
        </a:graphic>
      </p:graphicFrame>
      <p:graphicFrame>
        <p:nvGraphicFramePr>
          <p:cNvPr id="11" name="表格 15"/>
          <p:cNvGraphicFramePr>
            <a:graphicFrameLocks noGrp="1"/>
          </p:cNvGraphicFramePr>
          <p:nvPr>
            <p:custDataLst>
              <p:tags r:id="rId2"/>
            </p:custDataLst>
            <p:extLst>
              <p:ext uri="{D42A27DB-BD31-4B8C-83A1-F6EECF244321}">
                <p14:modId xmlns:p14="http://schemas.microsoft.com/office/powerpoint/2010/main" val="94837250"/>
              </p:ext>
            </p:extLst>
          </p:nvPr>
        </p:nvGraphicFramePr>
        <p:xfrm>
          <a:off x="212724" y="2341154"/>
          <a:ext cx="8774360" cy="548948"/>
        </p:xfrm>
        <a:graphic>
          <a:graphicData uri="http://schemas.openxmlformats.org/drawingml/2006/table">
            <a:tbl>
              <a:tblPr/>
              <a:tblGrid>
                <a:gridCol w="2199036">
                  <a:extLst>
                    <a:ext uri="{9D8B030D-6E8A-4147-A177-3AD203B41FA5}">
                      <a16:colId xmlns:a16="http://schemas.microsoft.com/office/drawing/2014/main" val="20000"/>
                    </a:ext>
                  </a:extLst>
                </a:gridCol>
                <a:gridCol w="6575324">
                  <a:extLst>
                    <a:ext uri="{9D8B030D-6E8A-4147-A177-3AD203B41FA5}">
                      <a16:colId xmlns:a16="http://schemas.microsoft.com/office/drawing/2014/main" val="20001"/>
                    </a:ext>
                  </a:extLst>
                </a:gridCol>
              </a:tblGrid>
              <a:tr h="12950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bg1"/>
                          </a:solidFill>
                          <a:effectLst/>
                          <a:latin typeface="Century Gothic" pitchFamily="34" charset="0"/>
                          <a:ea typeface="宋体" pitchFamily="2" charset="-122"/>
                        </a:rPr>
                        <a:t>Business Details</a:t>
                      </a:r>
                      <a:endParaRPr kumimoji="0" lang="zh-CN" altLang="en-US" sz="1200" b="0" i="0" u="none" strike="noStrike" cap="none" normalizeH="0" baseline="0" dirty="0">
                        <a:ln>
                          <a:noFill/>
                        </a:ln>
                        <a:solidFill>
                          <a:schemeClr val="bg1"/>
                        </a:solidFill>
                        <a:effectLst/>
                        <a:latin typeface="Century Gothic" pitchFamily="34" charset="0"/>
                        <a:ea typeface="宋体" pitchFamily="2" charset="-122"/>
                      </a:endParaRPr>
                    </a:p>
                  </a:txBody>
                  <a:tcPr marL="91451" marR="91451" marT="45797" marB="45797"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bg1"/>
                          </a:solidFill>
                          <a:effectLst/>
                          <a:latin typeface="Century Gothic" pitchFamily="34" charset="0"/>
                          <a:ea typeface="宋体" pitchFamily="2" charset="-122"/>
                        </a:rPr>
                        <a:t>Borrower Product                                                </a:t>
                      </a:r>
                      <a:endParaRPr kumimoji="0" lang="zh-CN" altLang="en-US" sz="1200" b="0" i="0" u="none" strike="noStrike" cap="none" normalizeH="0" baseline="0" dirty="0">
                        <a:ln>
                          <a:noFill/>
                        </a:ln>
                        <a:solidFill>
                          <a:schemeClr val="bg1"/>
                        </a:solidFill>
                        <a:effectLst/>
                        <a:latin typeface="Century Gothic" pitchFamily="34" charset="0"/>
                        <a:ea typeface="宋体" pitchFamily="2" charset="-122"/>
                      </a:endParaRPr>
                    </a:p>
                  </a:txBody>
                  <a:tcPr marL="91451" marR="91451" marT="45797" marB="45797"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24716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a:ln>
                          <a:noFill/>
                        </a:ln>
                        <a:solidFill>
                          <a:srgbClr val="000000"/>
                        </a:solidFill>
                        <a:effectLst/>
                        <a:latin typeface="Calibri" pitchFamily="34" charset="0"/>
                        <a:ea typeface="宋体" pitchFamily="2" charset="-122"/>
                      </a:endParaRPr>
                    </a:p>
                  </a:txBody>
                  <a:tcPr marL="91451" marR="91451" marT="45797" marB="45797"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0000"/>
                        </a:solidFill>
                        <a:effectLst/>
                        <a:latin typeface="Arial" charset="0"/>
                        <a:ea typeface="宋体" pitchFamily="2" charset="-122"/>
                      </a:endParaRPr>
                    </a:p>
                  </a:txBody>
                  <a:tcPr marL="91451" marR="91451" marT="45797" marB="45797"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2" name="TextBox 67"/>
          <p:cNvSpPr txBox="1">
            <a:spLocks noChangeArrowheads="1"/>
          </p:cNvSpPr>
          <p:nvPr>
            <p:custDataLst>
              <p:tags r:id="rId3"/>
            </p:custDataLst>
          </p:nvPr>
        </p:nvSpPr>
        <p:spPr bwMode="auto">
          <a:xfrm>
            <a:off x="208704" y="2628668"/>
            <a:ext cx="2131047" cy="2492990"/>
          </a:xfrm>
          <a:prstGeom prst="rect">
            <a:avLst/>
          </a:prstGeom>
          <a:noFill/>
          <a:ln w="9525">
            <a:noFill/>
            <a:miter lim="800000"/>
            <a:headEnd/>
            <a:tailEnd/>
          </a:ln>
        </p:spPr>
        <p:txBody>
          <a:bodyPr wrap="square">
            <a:spAutoFit/>
          </a:bodyPr>
          <a:lstStyle/>
          <a:p>
            <a:pPr lvl="0"/>
            <a:r>
              <a:rPr lang="en-US" sz="1300">
                <a:latin typeface="Calibri" charset="0"/>
              </a:rPr>
              <a:t>WeLend commenced their business as HK first P2P platform in 2013 </a:t>
            </a:r>
          </a:p>
          <a:p>
            <a:pPr lvl="0"/>
            <a:endParaRPr lang="en-US" sz="1300">
              <a:latin typeface="Calibri" charset="0"/>
            </a:endParaRPr>
          </a:p>
          <a:p>
            <a:pPr lvl="0"/>
            <a:r>
              <a:rPr lang="en-US" altLang="id-ID" sz="1300">
                <a:latin typeface="Calibri" charset="0"/>
              </a:rPr>
              <a:t>They then transformed into a pure online moneylender after attracting funds from several strong investors</a:t>
            </a:r>
          </a:p>
          <a:p>
            <a:pPr lvl="0"/>
            <a:endParaRPr lang="en-US" altLang="id-ID" sz="1300">
              <a:latin typeface="Calibri" charset="0"/>
            </a:endParaRPr>
          </a:p>
          <a:p>
            <a:pPr lvl="0"/>
            <a:r>
              <a:rPr lang="en-US" altLang="id-ID" sz="1300">
                <a:latin typeface="Calibri" charset="0"/>
              </a:rPr>
              <a:t>WeLend is focused on unsecured loan business in Hong Kong  </a:t>
            </a:r>
            <a:endParaRPr lang="en-US" altLang="id-ID" sz="1300"/>
          </a:p>
        </p:txBody>
      </p:sp>
      <p:sp>
        <p:nvSpPr>
          <p:cNvPr id="3" name="Rectangle 2"/>
          <p:cNvSpPr/>
          <p:nvPr/>
        </p:nvSpPr>
        <p:spPr>
          <a:xfrm>
            <a:off x="222250" y="6436391"/>
            <a:ext cx="6096852" cy="369332"/>
          </a:xfrm>
          <a:prstGeom prst="rect">
            <a:avLst/>
          </a:prstGeom>
        </p:spPr>
        <p:txBody>
          <a:bodyPr wrap="square">
            <a:spAutoFit/>
          </a:bodyPr>
          <a:lstStyle/>
          <a:p>
            <a:r>
              <a:rPr lang="en-US" sz="900"/>
              <a:t>Source of information: </a:t>
            </a:r>
            <a:r>
              <a:rPr lang="en-US" sz="900">
                <a:hlinkClick r:id="rId9"/>
              </a:rPr>
              <a:t>www.welend.hk</a:t>
            </a:r>
            <a:endParaRPr lang="en-US" sz="900"/>
          </a:p>
          <a:p>
            <a:endParaRPr lang="en-US" sz="900"/>
          </a:p>
        </p:txBody>
      </p:sp>
      <p:sp>
        <p:nvSpPr>
          <p:cNvPr id="13" name="TextBox 20"/>
          <p:cNvSpPr txBox="1">
            <a:spLocks noChangeArrowheads="1"/>
          </p:cNvSpPr>
          <p:nvPr>
            <p:custDataLst>
              <p:tags r:id="rId4"/>
            </p:custDataLst>
          </p:nvPr>
        </p:nvSpPr>
        <p:spPr bwMode="auto">
          <a:xfrm>
            <a:off x="2339752" y="2631970"/>
            <a:ext cx="3536341" cy="3493264"/>
          </a:xfrm>
          <a:prstGeom prst="rect">
            <a:avLst/>
          </a:prstGeom>
          <a:noFill/>
          <a:ln w="9525">
            <a:noFill/>
            <a:miter lim="800000"/>
            <a:headEnd/>
            <a:tailEnd/>
          </a:ln>
        </p:spPr>
        <p:txBody>
          <a:bodyPr wrap="square">
            <a:spAutoFit/>
          </a:bodyPr>
          <a:lstStyle/>
          <a:p>
            <a:r>
              <a:rPr lang="en-US" sz="1300" b="1"/>
              <a:t>Product: </a:t>
            </a:r>
            <a:r>
              <a:rPr lang="en-US" sz="1300"/>
              <a:t>Personal Loan / Balance Transfer</a:t>
            </a:r>
          </a:p>
          <a:p>
            <a:r>
              <a:rPr lang="en-US" sz="1300" b="1"/>
              <a:t>Clients: </a:t>
            </a:r>
            <a:r>
              <a:rPr lang="en-US" sz="1300"/>
              <a:t>Hong Kong permanent residents </a:t>
            </a:r>
          </a:p>
          <a:p>
            <a:r>
              <a:rPr lang="en-US" sz="1300" b="1"/>
              <a:t>Business model: </a:t>
            </a:r>
            <a:r>
              <a:rPr lang="en-US" sz="1300"/>
              <a:t>Fully online</a:t>
            </a:r>
            <a:endParaRPr lang="id-ID" sz="1300"/>
          </a:p>
          <a:p>
            <a:pPr indent="-228600"/>
            <a:r>
              <a:rPr lang="en-US" sz="1300" b="1"/>
              <a:t>Minimum Borrower’s Income : </a:t>
            </a:r>
          </a:p>
          <a:p>
            <a:pPr indent="-228600"/>
            <a:r>
              <a:rPr lang="en-US" sz="1300"/>
              <a:t>USD 1032 /month (Gross)</a:t>
            </a:r>
          </a:p>
          <a:p>
            <a:pPr indent="-228600"/>
            <a:r>
              <a:rPr lang="id-ID" sz="1300" b="1"/>
              <a:t>Features: </a:t>
            </a:r>
            <a:endParaRPr lang="en-US" sz="1300" b="1"/>
          </a:p>
          <a:p>
            <a:pPr indent="-228600"/>
            <a:r>
              <a:rPr lang="en-US" sz="1300" b="1"/>
              <a:t>1. No Collateral</a:t>
            </a:r>
          </a:p>
          <a:p>
            <a:pPr indent="-228600"/>
            <a:r>
              <a:rPr lang="en-US" sz="1300" b="1"/>
              <a:t>2. Time-To-Money: </a:t>
            </a:r>
            <a:r>
              <a:rPr lang="en-US" sz="1300"/>
              <a:t>More than 1 day</a:t>
            </a:r>
          </a:p>
          <a:p>
            <a:pPr indent="-228600"/>
            <a:r>
              <a:rPr lang="en-US" sz="1300" b="1"/>
              <a:t>3. Disbursement channel – </a:t>
            </a:r>
            <a:r>
              <a:rPr lang="en-US" sz="1300"/>
              <a:t>transfer into </a:t>
            </a:r>
          </a:p>
          <a:p>
            <a:pPr indent="-228600"/>
            <a:r>
              <a:rPr lang="en-US" sz="1300"/>
              <a:t>		borrower account</a:t>
            </a:r>
          </a:p>
          <a:p>
            <a:pPr indent="-228600"/>
            <a:r>
              <a:rPr lang="en-US" sz="1300" b="1"/>
              <a:t>4. Repayment channels: 	</a:t>
            </a:r>
            <a:r>
              <a:rPr lang="en-US" sz="1300"/>
              <a:t>i) direct debit </a:t>
            </a:r>
          </a:p>
          <a:p>
            <a:pPr indent="-228600"/>
            <a:r>
              <a:rPr lang="en-US" sz="1300"/>
              <a:t>		ii) deposit cash at ATM </a:t>
            </a:r>
          </a:p>
          <a:p>
            <a:pPr indent="-228600"/>
            <a:r>
              <a:rPr lang="en-US" sz="1300"/>
              <a:t>		iii) pay cash at 7Eleven </a:t>
            </a:r>
          </a:p>
          <a:p>
            <a:pPr indent="-228600"/>
            <a:r>
              <a:rPr lang="en-US" sz="1300"/>
              <a:t>		iv) pay by PPS</a:t>
            </a:r>
          </a:p>
          <a:p>
            <a:pPr indent="-228600"/>
            <a:r>
              <a:rPr lang="en-US" altLang="id-ID" sz="1300" b="1"/>
              <a:t>5. </a:t>
            </a:r>
            <a:r>
              <a:rPr lang="id-ID" altLang="id-ID" sz="1300" b="1"/>
              <a:t>Loan </a:t>
            </a:r>
            <a:r>
              <a:rPr lang="en-US" altLang="id-ID" sz="1300" b="1"/>
              <a:t>amount </a:t>
            </a:r>
            <a:r>
              <a:rPr lang="id-ID" altLang="id-ID" sz="1300" b="1"/>
              <a:t>available : </a:t>
            </a:r>
            <a:r>
              <a:rPr lang="en-PH" altLang="id-ID" sz="1300"/>
              <a:t>$387 - $77,419</a:t>
            </a:r>
          </a:p>
          <a:p>
            <a:r>
              <a:rPr lang="en-US" altLang="id-ID" sz="1300" b="1"/>
              <a:t>6. </a:t>
            </a:r>
            <a:r>
              <a:rPr lang="id-ID" altLang="id-ID" sz="1300" b="1"/>
              <a:t>Loan Period : </a:t>
            </a:r>
            <a:r>
              <a:rPr lang="en-US" altLang="id-ID" sz="1300"/>
              <a:t>14 days – 60 months</a:t>
            </a:r>
          </a:p>
          <a:p>
            <a:r>
              <a:rPr lang="en-US" altLang="id-ID" sz="1300" b="1"/>
              <a:t>7. Interest rate: </a:t>
            </a:r>
            <a:r>
              <a:rPr lang="en-US" altLang="id-ID" sz="1300"/>
              <a:t>3.36% - 50.39%</a:t>
            </a:r>
          </a:p>
        </p:txBody>
      </p:sp>
      <p:pic>
        <p:nvPicPr>
          <p:cNvPr id="6" name="Picture 5"/>
          <p:cNvPicPr>
            <a:picLocks noChangeAspect="1"/>
          </p:cNvPicPr>
          <p:nvPr/>
        </p:nvPicPr>
        <p:blipFill>
          <a:blip r:embed="rId10"/>
          <a:stretch>
            <a:fillRect/>
          </a:stretch>
        </p:blipFill>
        <p:spPr>
          <a:xfrm>
            <a:off x="395536" y="1089324"/>
            <a:ext cx="2798454" cy="1003665"/>
          </a:xfrm>
          <a:prstGeom prst="rect">
            <a:avLst/>
          </a:prstGeom>
        </p:spPr>
      </p:pic>
      <p:pic>
        <p:nvPicPr>
          <p:cNvPr id="14" name="Изображение 3"/>
          <p:cNvPicPr>
            <a:picLocks noChangeAspect="1"/>
          </p:cNvPicPr>
          <p:nvPr/>
        </p:nvPicPr>
        <p:blipFill>
          <a:blip r:embed="rId11"/>
          <a:stretch>
            <a:fillRect/>
          </a:stretch>
        </p:blipFill>
        <p:spPr>
          <a:xfrm>
            <a:off x="8478405" y="59765"/>
            <a:ext cx="665595" cy="443286"/>
          </a:xfrm>
          <a:prstGeom prst="rect">
            <a:avLst/>
          </a:prstGeom>
        </p:spPr>
      </p:pic>
      <p:sp>
        <p:nvSpPr>
          <p:cNvPr id="15" name="TextBox 67"/>
          <p:cNvSpPr txBox="1">
            <a:spLocks noChangeArrowheads="1"/>
          </p:cNvSpPr>
          <p:nvPr>
            <p:custDataLst>
              <p:tags r:id="rId5"/>
            </p:custDataLst>
          </p:nvPr>
        </p:nvSpPr>
        <p:spPr bwMode="auto">
          <a:xfrm>
            <a:off x="5825943" y="2665058"/>
            <a:ext cx="3161141" cy="892552"/>
          </a:xfrm>
          <a:prstGeom prst="rect">
            <a:avLst/>
          </a:prstGeom>
          <a:noFill/>
          <a:ln w="9525">
            <a:noFill/>
            <a:miter lim="800000"/>
            <a:headEnd/>
            <a:tailEnd/>
          </a:ln>
        </p:spPr>
        <p:txBody>
          <a:bodyPr wrap="square">
            <a:spAutoFit/>
          </a:bodyPr>
          <a:lstStyle/>
          <a:p>
            <a:r>
              <a:rPr lang="en-US" sz="1300" b="1"/>
              <a:t>8. Loan arrangement fee: </a:t>
            </a:r>
          </a:p>
          <a:p>
            <a:r>
              <a:rPr lang="en-US" sz="1300"/>
              <a:t>One-time handling fee = 1.5% - 2% on borrowed amount</a:t>
            </a:r>
          </a:p>
          <a:p>
            <a:r>
              <a:rPr lang="en-US" sz="1300" b="1"/>
              <a:t>9. Sales Volume</a:t>
            </a:r>
          </a:p>
        </p:txBody>
      </p:sp>
      <p:sp>
        <p:nvSpPr>
          <p:cNvPr id="16" name="TextBox 67"/>
          <p:cNvSpPr txBox="1">
            <a:spLocks noChangeArrowheads="1"/>
          </p:cNvSpPr>
          <p:nvPr>
            <p:custDataLst>
              <p:tags r:id="rId6"/>
            </p:custDataLst>
          </p:nvPr>
        </p:nvSpPr>
        <p:spPr bwMode="auto">
          <a:xfrm>
            <a:off x="5825943" y="4438879"/>
            <a:ext cx="3240360" cy="892552"/>
          </a:xfrm>
          <a:prstGeom prst="rect">
            <a:avLst/>
          </a:prstGeom>
          <a:noFill/>
          <a:ln w="9525">
            <a:noFill/>
            <a:miter lim="800000"/>
            <a:headEnd/>
            <a:tailEnd/>
          </a:ln>
        </p:spPr>
        <p:txBody>
          <a:bodyPr wrap="square">
            <a:spAutoFit/>
          </a:bodyPr>
          <a:lstStyle/>
          <a:p>
            <a:r>
              <a:rPr lang="en-US" sz="1300" b="1"/>
              <a:t>10. Cost per 1 client acquisition</a:t>
            </a:r>
          </a:p>
          <a:p>
            <a:r>
              <a:rPr lang="en-US" sz="1300"/>
              <a:t>June brand building campaign spent over $1.55 million on Above-The-Line and digital advertisement. : $1,550,000 / 1227 = $ 1,263</a:t>
            </a:r>
          </a:p>
        </p:txBody>
      </p:sp>
      <p:pic>
        <p:nvPicPr>
          <p:cNvPr id="5" name="Picture 4"/>
          <p:cNvPicPr>
            <a:picLocks noChangeAspect="1"/>
          </p:cNvPicPr>
          <p:nvPr/>
        </p:nvPicPr>
        <p:blipFill>
          <a:blip r:embed="rId12"/>
          <a:stretch>
            <a:fillRect/>
          </a:stretch>
        </p:blipFill>
        <p:spPr>
          <a:xfrm>
            <a:off x="5707315" y="3557610"/>
            <a:ext cx="3279769" cy="649000"/>
          </a:xfrm>
          <a:prstGeom prst="rect">
            <a:avLst/>
          </a:prstGeom>
        </p:spPr>
      </p:pic>
    </p:spTree>
    <p:extLst>
      <p:ext uri="{BB962C8B-B14F-4D97-AF65-F5344CB8AC3E}">
        <p14:creationId xmlns:p14="http://schemas.microsoft.com/office/powerpoint/2010/main" val="2158228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extLst>
              <p:ext uri="{D42A27DB-BD31-4B8C-83A1-F6EECF244321}">
                <p14:modId xmlns:p14="http://schemas.microsoft.com/office/powerpoint/2010/main" val="2795146087"/>
              </p:ext>
            </p:extLst>
          </p:nvPr>
        </p:nvGraphicFramePr>
        <p:xfrm>
          <a:off x="107504" y="692697"/>
          <a:ext cx="8928991" cy="5188943"/>
        </p:xfrm>
        <a:graphic>
          <a:graphicData uri="http://schemas.openxmlformats.org/drawingml/2006/table">
            <a:tbl>
              <a:tblPr firstRow="1" bandRow="1">
                <a:tableStyleId>{5C22544A-7EE6-4342-B048-85BDC9FD1C3A}</a:tableStyleId>
              </a:tblPr>
              <a:tblGrid>
                <a:gridCol w="322368">
                  <a:extLst>
                    <a:ext uri="{9D8B030D-6E8A-4147-A177-3AD203B41FA5}">
                      <a16:colId xmlns:a16="http://schemas.microsoft.com/office/drawing/2014/main" val="20000"/>
                    </a:ext>
                  </a:extLst>
                </a:gridCol>
                <a:gridCol w="1721651">
                  <a:extLst>
                    <a:ext uri="{9D8B030D-6E8A-4147-A177-3AD203B41FA5}">
                      <a16:colId xmlns:a16="http://schemas.microsoft.com/office/drawing/2014/main" val="20001"/>
                    </a:ext>
                  </a:extLst>
                </a:gridCol>
                <a:gridCol w="2336022">
                  <a:extLst>
                    <a:ext uri="{9D8B030D-6E8A-4147-A177-3AD203B41FA5}">
                      <a16:colId xmlns:a16="http://schemas.microsoft.com/office/drawing/2014/main" val="20002"/>
                    </a:ext>
                  </a:extLst>
                </a:gridCol>
                <a:gridCol w="2263021">
                  <a:extLst>
                    <a:ext uri="{9D8B030D-6E8A-4147-A177-3AD203B41FA5}">
                      <a16:colId xmlns:a16="http://schemas.microsoft.com/office/drawing/2014/main" val="2716559221"/>
                    </a:ext>
                  </a:extLst>
                </a:gridCol>
                <a:gridCol w="2285929">
                  <a:extLst>
                    <a:ext uri="{9D8B030D-6E8A-4147-A177-3AD203B41FA5}">
                      <a16:colId xmlns:a16="http://schemas.microsoft.com/office/drawing/2014/main" val="20003"/>
                    </a:ext>
                  </a:extLst>
                </a:gridCol>
              </a:tblGrid>
              <a:tr h="216023">
                <a:tc>
                  <a:txBody>
                    <a:bodyPr/>
                    <a:lstStyle/>
                    <a:p>
                      <a:pPr algn="ctr"/>
                      <a:endParaRPr lang="en-US" sz="1100" dirty="0">
                        <a:solidFill>
                          <a:schemeClr val="bg1">
                            <a:lumMod val="95000"/>
                          </a:schemeClr>
                        </a:solidFill>
                      </a:endParaRPr>
                    </a:p>
                  </a:txBody>
                  <a:tcPr/>
                </a:tc>
                <a:tc>
                  <a:txBody>
                    <a:bodyPr/>
                    <a:lstStyle/>
                    <a:p>
                      <a:pPr algn="ctr"/>
                      <a:r>
                        <a:rPr lang="en-US" sz="1100" dirty="0">
                          <a:solidFill>
                            <a:schemeClr val="bg1">
                              <a:lumMod val="95000"/>
                            </a:schemeClr>
                          </a:solidFill>
                        </a:rPr>
                        <a:t>Parameter</a:t>
                      </a:r>
                      <a:endParaRPr lang="ru-RU" sz="1100" dirty="0">
                        <a:solidFill>
                          <a:schemeClr val="bg1">
                            <a:lumMod val="95000"/>
                          </a:schemeClr>
                        </a:solidFill>
                      </a:endParaRPr>
                    </a:p>
                  </a:txBody>
                  <a:tcPr/>
                </a:tc>
                <a:tc>
                  <a:txBody>
                    <a:bodyPr/>
                    <a:lstStyle/>
                    <a:p>
                      <a:pPr algn="ctr"/>
                      <a:r>
                        <a:rPr lang="en-US" sz="1100" dirty="0">
                          <a:solidFill>
                            <a:schemeClr val="bg1">
                              <a:lumMod val="95000"/>
                            </a:schemeClr>
                          </a:solidFill>
                        </a:rPr>
                        <a:t>Personal</a:t>
                      </a:r>
                      <a:r>
                        <a:rPr lang="en-US" sz="1100" baseline="0" dirty="0">
                          <a:solidFill>
                            <a:schemeClr val="bg1">
                              <a:lumMod val="95000"/>
                            </a:schemeClr>
                          </a:solidFill>
                        </a:rPr>
                        <a:t> Loan / Balance Transfer</a:t>
                      </a:r>
                      <a:endParaRPr lang="en-US" sz="1100" dirty="0">
                        <a:solidFill>
                          <a:schemeClr val="bg1">
                            <a:lumMod val="95000"/>
                          </a:schemeClr>
                        </a:solidFill>
                      </a:endParaRPr>
                    </a:p>
                  </a:txBody>
                  <a:tcPr/>
                </a:tc>
                <a:tc>
                  <a:txBody>
                    <a:bodyPr/>
                    <a:lstStyle/>
                    <a:p>
                      <a:pPr algn="ctr"/>
                      <a:r>
                        <a:rPr lang="en-US" sz="1100" dirty="0">
                          <a:solidFill>
                            <a:schemeClr val="bg1">
                              <a:lumMod val="95000"/>
                            </a:schemeClr>
                          </a:solidFill>
                        </a:rPr>
                        <a:t>Interest Free Instalment Plan</a:t>
                      </a:r>
                    </a:p>
                  </a:txBody>
                  <a:tcPr/>
                </a:tc>
                <a:tc>
                  <a:txBody>
                    <a:bodyPr/>
                    <a:lstStyle/>
                    <a:p>
                      <a:pPr algn="ctr"/>
                      <a:r>
                        <a:rPr lang="en-US" sz="1100" dirty="0">
                          <a:solidFill>
                            <a:schemeClr val="bg1">
                              <a:lumMod val="95000"/>
                            </a:schemeClr>
                          </a:solidFill>
                        </a:rPr>
                        <a:t>3HK Handset</a:t>
                      </a:r>
                      <a:r>
                        <a:rPr lang="en-US" sz="1100" baseline="0" dirty="0">
                          <a:solidFill>
                            <a:schemeClr val="bg1">
                              <a:lumMod val="95000"/>
                            </a:schemeClr>
                          </a:solidFill>
                        </a:rPr>
                        <a:t> Instalment</a:t>
                      </a:r>
                      <a:endParaRPr lang="en-US" sz="1100" dirty="0">
                        <a:solidFill>
                          <a:schemeClr val="bg1">
                            <a:lumMod val="95000"/>
                          </a:schemeClr>
                        </a:solidFill>
                      </a:endParaRPr>
                    </a:p>
                  </a:txBody>
                  <a:tcPr/>
                </a:tc>
                <a:extLst>
                  <a:ext uri="{0D108BD9-81ED-4DB2-BD59-A6C34878D82A}">
                    <a16:rowId xmlns:a16="http://schemas.microsoft.com/office/drawing/2014/main" val="10000"/>
                  </a:ext>
                </a:extLst>
              </a:tr>
              <a:tr h="247956">
                <a:tc>
                  <a:txBody>
                    <a:bodyPr/>
                    <a:lstStyle/>
                    <a:p>
                      <a:pPr algn="l"/>
                      <a:r>
                        <a:rPr lang="en-US" sz="1000" dirty="0">
                          <a:solidFill>
                            <a:schemeClr val="tx1"/>
                          </a:solidFill>
                        </a:rPr>
                        <a:t>1</a:t>
                      </a:r>
                    </a:p>
                  </a:txBody>
                  <a:tcPr/>
                </a:tc>
                <a:tc>
                  <a:txBody>
                    <a:bodyPr/>
                    <a:lstStyle/>
                    <a:p>
                      <a:pPr algn="l"/>
                      <a:r>
                        <a:rPr lang="en-US" sz="1100" b="1" dirty="0">
                          <a:solidFill>
                            <a:schemeClr val="tx1"/>
                          </a:solidFill>
                        </a:rPr>
                        <a:t>Acquisition Channel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Website</a:t>
                      </a:r>
                      <a:r>
                        <a:rPr lang="en-US" sz="1100" kern="1200" baseline="0" dirty="0">
                          <a:solidFill>
                            <a:schemeClr val="tx1"/>
                          </a:solidFill>
                          <a:latin typeface="+mn-lt"/>
                          <a:ea typeface="+mn-ea"/>
                          <a:cs typeface="+mn-cs"/>
                        </a:rPr>
                        <a:t> / DSA</a:t>
                      </a:r>
                      <a:endParaRPr lang="en-US" sz="11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Website / Partnering</a:t>
                      </a:r>
                      <a:r>
                        <a:rPr lang="en-US" sz="1100" kern="1200" baseline="0" dirty="0">
                          <a:solidFill>
                            <a:schemeClr val="tx1"/>
                          </a:solidFill>
                          <a:latin typeface="+mn-lt"/>
                          <a:ea typeface="+mn-ea"/>
                          <a:cs typeface="+mn-cs"/>
                        </a:rPr>
                        <a:t> Merchant</a:t>
                      </a:r>
                      <a:endParaRPr lang="en-US" sz="11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Website / Partnering Merchant</a:t>
                      </a:r>
                    </a:p>
                  </a:txBody>
                  <a:tcPr/>
                </a:tc>
                <a:extLst>
                  <a:ext uri="{0D108BD9-81ED-4DB2-BD59-A6C34878D82A}">
                    <a16:rowId xmlns:a16="http://schemas.microsoft.com/office/drawing/2014/main" val="1468015806"/>
                  </a:ext>
                </a:extLst>
              </a:tr>
              <a:tr h="247956">
                <a:tc>
                  <a:txBody>
                    <a:bodyPr/>
                    <a:lstStyle/>
                    <a:p>
                      <a:pPr algn="l"/>
                      <a:r>
                        <a:rPr lang="en-US" sz="1000" dirty="0">
                          <a:solidFill>
                            <a:schemeClr val="tx1"/>
                          </a:solidFill>
                        </a:rPr>
                        <a:t>2</a:t>
                      </a:r>
                    </a:p>
                  </a:txBody>
                  <a:tcPr/>
                </a:tc>
                <a:tc>
                  <a:txBody>
                    <a:bodyPr/>
                    <a:lstStyle/>
                    <a:p>
                      <a:pPr algn="l"/>
                      <a:r>
                        <a:rPr lang="en-US" sz="1100" b="1" dirty="0">
                          <a:solidFill>
                            <a:schemeClr val="tx1"/>
                          </a:solidFill>
                        </a:rPr>
                        <a:t>Target Segment</a:t>
                      </a:r>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&gt;18 years old, HK</a:t>
                      </a:r>
                      <a:r>
                        <a:rPr lang="en-US" sz="1100" kern="1200" baseline="0" dirty="0">
                          <a:solidFill>
                            <a:schemeClr val="tx1"/>
                          </a:solidFill>
                          <a:latin typeface="+mn-lt"/>
                          <a:ea typeface="+mn-ea"/>
                          <a:cs typeface="+mn-cs"/>
                        </a:rPr>
                        <a:t> citizen</a:t>
                      </a:r>
                      <a:endParaRPr lang="en-US" sz="1100" kern="1200" dirty="0">
                        <a:solidFill>
                          <a:schemeClr val="tx1"/>
                        </a:solidFill>
                        <a:latin typeface="+mn-lt"/>
                        <a:ea typeface="+mn-ea"/>
                        <a:cs typeface="+mn-cs"/>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latin typeface="+mn-lt"/>
                        <a:ea typeface="+mn-ea"/>
                        <a:cs typeface="+mn-cs"/>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latin typeface="+mn-lt"/>
                        <a:ea typeface="+mn-ea"/>
                        <a:cs typeface="+mn-cs"/>
                      </a:endParaRPr>
                    </a:p>
                  </a:txBody>
                  <a:tcPr/>
                </a:tc>
                <a:extLst>
                  <a:ext uri="{0D108BD9-81ED-4DB2-BD59-A6C34878D82A}">
                    <a16:rowId xmlns:a16="http://schemas.microsoft.com/office/drawing/2014/main" val="10003"/>
                  </a:ext>
                </a:extLst>
              </a:tr>
              <a:tr h="247956">
                <a:tc>
                  <a:txBody>
                    <a:bodyPr/>
                    <a:lstStyle/>
                    <a:p>
                      <a:pPr algn="l"/>
                      <a:r>
                        <a:rPr lang="en-US" sz="1000" dirty="0">
                          <a:solidFill>
                            <a:schemeClr val="tx1"/>
                          </a:solidFill>
                        </a:rPr>
                        <a:t>3</a:t>
                      </a:r>
                    </a:p>
                  </a:txBody>
                  <a:tcPr/>
                </a:tc>
                <a:tc>
                  <a:txBody>
                    <a:bodyPr/>
                    <a:lstStyle/>
                    <a:p>
                      <a:pPr algn="l"/>
                      <a:r>
                        <a:rPr lang="en-US" sz="1100" b="1" dirty="0">
                          <a:solidFill>
                            <a:schemeClr val="tx1"/>
                          </a:solidFill>
                        </a:rPr>
                        <a:t>Loan amount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$387</a:t>
                      </a:r>
                      <a:r>
                        <a:rPr lang="ru-RU" sz="1100" kern="1200" dirty="0">
                          <a:solidFill>
                            <a:schemeClr val="tx1"/>
                          </a:solidFill>
                          <a:latin typeface="+mn-lt"/>
                          <a:ea typeface="+mn-ea"/>
                          <a:cs typeface="+mn-cs"/>
                        </a:rPr>
                        <a:t>-$77,340</a:t>
                      </a:r>
                      <a:r>
                        <a:rPr lang="en-US" sz="1100" kern="1200" dirty="0">
                          <a:solidFill>
                            <a:schemeClr val="tx1"/>
                          </a:solidFill>
                          <a:latin typeface="+mn-lt"/>
                          <a:ea typeface="+mn-ea"/>
                          <a:cs typeface="+mn-cs"/>
                        </a:rPr>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$387</a:t>
                      </a:r>
                      <a:r>
                        <a:rPr lang="ru-RU" sz="1100" kern="1200" dirty="0">
                          <a:solidFill>
                            <a:schemeClr val="tx1"/>
                          </a:solidFill>
                          <a:latin typeface="+mn-lt"/>
                          <a:ea typeface="+mn-ea"/>
                          <a:cs typeface="+mn-cs"/>
                        </a:rPr>
                        <a:t>-$77,340</a:t>
                      </a:r>
                      <a:r>
                        <a:rPr lang="en-US" sz="1100" kern="1200" dirty="0">
                          <a:solidFill>
                            <a:schemeClr val="tx1"/>
                          </a:solidFill>
                          <a:latin typeface="+mn-lt"/>
                          <a:ea typeface="+mn-ea"/>
                          <a:cs typeface="+mn-cs"/>
                        </a:rPr>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100% Purchase</a:t>
                      </a:r>
                      <a:r>
                        <a:rPr lang="en-US" sz="1100" kern="1200" baseline="0" dirty="0">
                          <a:solidFill>
                            <a:schemeClr val="tx1"/>
                          </a:solidFill>
                          <a:latin typeface="+mn-lt"/>
                          <a:ea typeface="+mn-ea"/>
                          <a:cs typeface="+mn-cs"/>
                        </a:rPr>
                        <a:t> Price of Handset</a:t>
                      </a:r>
                      <a:endParaRPr lang="en-US" sz="1100" kern="1200" dirty="0">
                        <a:solidFill>
                          <a:schemeClr val="tx1"/>
                        </a:solidFill>
                        <a:latin typeface="+mn-lt"/>
                        <a:ea typeface="+mn-ea"/>
                        <a:cs typeface="+mn-cs"/>
                      </a:endParaRPr>
                    </a:p>
                  </a:txBody>
                  <a:tcPr/>
                </a:tc>
                <a:extLst>
                  <a:ext uri="{0D108BD9-81ED-4DB2-BD59-A6C34878D82A}">
                    <a16:rowId xmlns:a16="http://schemas.microsoft.com/office/drawing/2014/main" val="10002"/>
                  </a:ext>
                </a:extLst>
              </a:tr>
              <a:tr h="247956">
                <a:tc>
                  <a:txBody>
                    <a:bodyPr/>
                    <a:lstStyle/>
                    <a:p>
                      <a:pPr algn="l"/>
                      <a:r>
                        <a:rPr lang="en-US" sz="1000" b="0" dirty="0">
                          <a:solidFill>
                            <a:schemeClr val="tx1"/>
                          </a:solidFill>
                        </a:rPr>
                        <a:t>4</a:t>
                      </a:r>
                    </a:p>
                  </a:txBody>
                  <a:tcPr/>
                </a:tc>
                <a:tc>
                  <a:txBody>
                    <a:bodyPr/>
                    <a:lstStyle/>
                    <a:p>
                      <a:pPr algn="l"/>
                      <a:r>
                        <a:rPr lang="en-US" sz="1100" b="1" dirty="0">
                          <a:solidFill>
                            <a:schemeClr val="tx1"/>
                          </a:solidFill>
                        </a:rPr>
                        <a:t>Avg Loan amount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$7,742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N/A</a:t>
                      </a:r>
                    </a:p>
                  </a:txBody>
                  <a:tcPr/>
                </a:tc>
                <a:extLst>
                  <a:ext uri="{0D108BD9-81ED-4DB2-BD59-A6C34878D82A}">
                    <a16:rowId xmlns:a16="http://schemas.microsoft.com/office/drawing/2014/main" val="10005"/>
                  </a:ext>
                </a:extLst>
              </a:tr>
              <a:tr h="247956">
                <a:tc>
                  <a:txBody>
                    <a:bodyPr/>
                    <a:lstStyle/>
                    <a:p>
                      <a:pPr algn="l"/>
                      <a:r>
                        <a:rPr lang="en-US" sz="1000" b="0" dirty="0">
                          <a:solidFill>
                            <a:schemeClr val="tx1"/>
                          </a:solidFill>
                        </a:rPr>
                        <a:t>5</a:t>
                      </a:r>
                    </a:p>
                  </a:txBody>
                  <a:tcPr/>
                </a:tc>
                <a:tc>
                  <a:txBody>
                    <a:bodyPr/>
                    <a:lstStyle/>
                    <a:p>
                      <a:pPr algn="l"/>
                      <a:r>
                        <a:rPr lang="en-US" sz="1100" b="1" dirty="0">
                          <a:solidFill>
                            <a:schemeClr val="tx1"/>
                          </a:solidFill>
                        </a:rPr>
                        <a:t>Tenure, 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100" kern="1200" baseline="0" dirty="0">
                          <a:solidFill>
                            <a:schemeClr val="tx1"/>
                          </a:solidFill>
                          <a:latin typeface="Calibri" charset="0"/>
                          <a:ea typeface="+mn-ea"/>
                          <a:cs typeface="+mn-cs"/>
                        </a:rPr>
                        <a:t>3</a:t>
                      </a:r>
                      <a:r>
                        <a:rPr lang="en-US" sz="1100" kern="1200" baseline="0" dirty="0">
                          <a:solidFill>
                            <a:schemeClr val="tx1"/>
                          </a:solidFill>
                          <a:latin typeface="Calibri" charset="0"/>
                          <a:ea typeface="+mn-ea"/>
                          <a:cs typeface="+mn-cs"/>
                        </a:rPr>
                        <a:t> – </a:t>
                      </a:r>
                      <a:r>
                        <a:rPr lang="ru-RU" sz="1100" kern="1200" baseline="0" dirty="0">
                          <a:solidFill>
                            <a:schemeClr val="tx1"/>
                          </a:solidFill>
                          <a:latin typeface="Calibri" charset="0"/>
                          <a:ea typeface="+mn-ea"/>
                          <a:cs typeface="+mn-cs"/>
                        </a:rPr>
                        <a:t>60</a:t>
                      </a:r>
                      <a:r>
                        <a:rPr lang="en-US" sz="1100" kern="1200" baseline="0" dirty="0">
                          <a:solidFill>
                            <a:schemeClr val="tx1"/>
                          </a:solidFill>
                          <a:latin typeface="Calibri" charset="0"/>
                          <a:ea typeface="+mn-ea"/>
                          <a:cs typeface="+mn-cs"/>
                        </a:rPr>
                        <a:t> (Avg. 12)</a:t>
                      </a:r>
                      <a:endParaRPr lang="en-US" sz="1100" kern="1200" dirty="0">
                        <a:solidFill>
                          <a:schemeClr val="tx1"/>
                        </a:solidFill>
                        <a:latin typeface="Calibri"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Calibri" charset="0"/>
                          <a:ea typeface="+mn-ea"/>
                          <a:cs typeface="+mn-cs"/>
                        </a:rPr>
                        <a:t>6-48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Calibri" charset="0"/>
                          <a:ea typeface="+mn-ea"/>
                          <a:cs typeface="+mn-cs"/>
                        </a:rPr>
                        <a:t>12/18/24</a:t>
                      </a:r>
                    </a:p>
                  </a:txBody>
                  <a:tcPr/>
                </a:tc>
                <a:extLst>
                  <a:ext uri="{0D108BD9-81ED-4DB2-BD59-A6C34878D82A}">
                    <a16:rowId xmlns:a16="http://schemas.microsoft.com/office/drawing/2014/main" val="10006"/>
                  </a:ext>
                </a:extLst>
              </a:tr>
              <a:tr h="266515">
                <a:tc>
                  <a:txBody>
                    <a:bodyPr/>
                    <a:lstStyle/>
                    <a:p>
                      <a:pPr algn="l"/>
                      <a:r>
                        <a:rPr lang="en-US" sz="1000" dirty="0">
                          <a:solidFill>
                            <a:schemeClr val="tx1"/>
                          </a:solidFill>
                        </a:rPr>
                        <a:t>6</a:t>
                      </a:r>
                    </a:p>
                  </a:txBody>
                  <a:tcPr/>
                </a:tc>
                <a:tc>
                  <a:txBody>
                    <a:bodyPr/>
                    <a:lstStyle/>
                    <a:p>
                      <a:pPr algn="l"/>
                      <a:r>
                        <a:rPr lang="en-US" sz="1100" b="1" dirty="0">
                          <a:solidFill>
                            <a:schemeClr val="tx1"/>
                          </a:solidFill>
                        </a:rPr>
                        <a:t>Handling </a:t>
                      </a:r>
                      <a:r>
                        <a:rPr lang="en-US" sz="1100" b="1" baseline="0" dirty="0">
                          <a:solidFill>
                            <a:schemeClr val="tx1"/>
                          </a:solidFill>
                        </a:rPr>
                        <a:t>fee </a:t>
                      </a:r>
                      <a:endParaRPr lang="en-US" sz="1100" b="1" dirty="0">
                        <a:solidFill>
                          <a:schemeClr val="tx1"/>
                        </a:solidFill>
                      </a:endParaRPr>
                    </a:p>
                  </a:txBody>
                  <a:tcPr/>
                </a:tc>
                <a:tc>
                  <a:txBody>
                    <a:bodyPr/>
                    <a:lstStyle/>
                    <a:p>
                      <a:r>
                        <a:rPr lang="en-US" sz="1100" kern="1200" baseline="0" dirty="0">
                          <a:solidFill>
                            <a:schemeClr val="tx1"/>
                          </a:solidFill>
                          <a:effectLst/>
                          <a:latin typeface="+mn-lt"/>
                          <a:ea typeface="+mn-ea"/>
                          <a:cs typeface="+mn-cs"/>
                        </a:rPr>
                        <a:t>1.5 to 2% on loan amount</a:t>
                      </a:r>
                      <a:endParaRPr lang="en-US" sz="1100" kern="1200" dirty="0">
                        <a:solidFill>
                          <a:schemeClr val="tx1"/>
                        </a:solidFill>
                        <a:effectLst/>
                        <a:latin typeface="+mn-lt"/>
                        <a:ea typeface="+mn-ea"/>
                        <a:cs typeface="+mn-cs"/>
                      </a:endParaRPr>
                    </a:p>
                  </a:txBody>
                  <a:tcPr/>
                </a:tc>
                <a:tc>
                  <a:txBody>
                    <a:bodyPr/>
                    <a:lstStyle/>
                    <a:p>
                      <a:r>
                        <a:rPr lang="en-US" sz="1100" kern="1200" dirty="0">
                          <a:solidFill>
                            <a:schemeClr val="tx1"/>
                          </a:solidFill>
                          <a:effectLst/>
                          <a:latin typeface="+mn-lt"/>
                          <a:ea typeface="+mn-ea"/>
                          <a:cs typeface="+mn-cs"/>
                        </a:rPr>
                        <a:t>Not</a:t>
                      </a:r>
                      <a:r>
                        <a:rPr lang="en-US" sz="1100" kern="1200" baseline="0" dirty="0">
                          <a:solidFill>
                            <a:schemeClr val="tx1"/>
                          </a:solidFill>
                          <a:effectLst/>
                          <a:latin typeface="+mn-lt"/>
                          <a:ea typeface="+mn-ea"/>
                          <a:cs typeface="+mn-cs"/>
                        </a:rPr>
                        <a:t> Applicable</a:t>
                      </a:r>
                      <a:endParaRPr lang="en-US" sz="110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rgbClr val="000000"/>
                          </a:solidFill>
                          <a:latin typeface="Calibri" charset="0"/>
                          <a:ea typeface="+mn-ea"/>
                          <a:cs typeface="+mn-cs"/>
                        </a:rPr>
                        <a:t>3%</a:t>
                      </a:r>
                      <a:r>
                        <a:rPr lang="EN-US" sz="1100" kern="1200" baseline="0" dirty="0">
                          <a:solidFill>
                            <a:srgbClr val="000000"/>
                          </a:solidFill>
                          <a:latin typeface="Calibri" charset="0"/>
                          <a:ea typeface="+mn-ea"/>
                          <a:cs typeface="+mn-cs"/>
                        </a:rPr>
                        <a:t> on loan amount*</a:t>
                      </a:r>
                      <a:endParaRPr lang="EN-US" sz="1100" kern="1200" dirty="0">
                        <a:solidFill>
                          <a:srgbClr val="000000"/>
                        </a:solidFill>
                        <a:latin typeface="Calibri" charset="0"/>
                        <a:ea typeface="+mn-ea"/>
                        <a:cs typeface="+mn-cs"/>
                      </a:endParaRPr>
                    </a:p>
                  </a:txBody>
                  <a:tcPr/>
                </a:tc>
                <a:extLst>
                  <a:ext uri="{0D108BD9-81ED-4DB2-BD59-A6C34878D82A}">
                    <a16:rowId xmlns:a16="http://schemas.microsoft.com/office/drawing/2014/main" val="10011"/>
                  </a:ext>
                </a:extLst>
              </a:tr>
              <a:tr h="247956">
                <a:tc>
                  <a:txBody>
                    <a:bodyPr/>
                    <a:lstStyle/>
                    <a:p>
                      <a:pPr algn="l"/>
                      <a:r>
                        <a:rPr lang="en-US" sz="1000" dirty="0">
                          <a:solidFill>
                            <a:schemeClr val="tx1"/>
                          </a:solidFill>
                        </a:rPr>
                        <a:t>7</a:t>
                      </a:r>
                    </a:p>
                  </a:txBody>
                  <a:tcPr/>
                </a:tc>
                <a:tc>
                  <a:txBody>
                    <a:bodyPr/>
                    <a:lstStyle/>
                    <a:p>
                      <a:pPr algn="l"/>
                      <a:r>
                        <a:rPr lang="en-US" sz="1100" b="1" dirty="0">
                          <a:solidFill>
                            <a:schemeClr val="tx1"/>
                          </a:solidFill>
                        </a:rPr>
                        <a:t>Interest</a:t>
                      </a:r>
                      <a:r>
                        <a:rPr lang="en-US" sz="1100" b="1" baseline="0" dirty="0">
                          <a:solidFill>
                            <a:schemeClr val="tx1"/>
                          </a:solidFill>
                        </a:rPr>
                        <a:t> rate</a:t>
                      </a:r>
                      <a:endParaRPr lang="en-US" sz="11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3.36% - 50.39%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Not</a:t>
                      </a:r>
                      <a:r>
                        <a:rPr lang="en-US" sz="1100" kern="1200" baseline="0" dirty="0">
                          <a:solidFill>
                            <a:schemeClr val="tx1"/>
                          </a:solidFill>
                          <a:latin typeface="+mn-lt"/>
                          <a:ea typeface="+mn-ea"/>
                          <a:cs typeface="+mn-cs"/>
                        </a:rPr>
                        <a:t> Applicable</a:t>
                      </a:r>
                      <a:endParaRPr lang="en-US" sz="11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10%*</a:t>
                      </a:r>
                    </a:p>
                  </a:txBody>
                  <a:tcPr/>
                </a:tc>
                <a:extLst>
                  <a:ext uri="{0D108BD9-81ED-4DB2-BD59-A6C34878D82A}">
                    <a16:rowId xmlns:a16="http://schemas.microsoft.com/office/drawing/2014/main" val="10008"/>
                  </a:ext>
                </a:extLst>
              </a:tr>
              <a:tr h="487588">
                <a:tc>
                  <a:txBody>
                    <a:bodyPr/>
                    <a:lstStyle/>
                    <a:p>
                      <a:pPr algn="l"/>
                      <a:r>
                        <a:rPr lang="en-US" sz="1000" dirty="0">
                          <a:solidFill>
                            <a:schemeClr val="tx1"/>
                          </a:solidFill>
                        </a:rPr>
                        <a:t>8</a:t>
                      </a:r>
                    </a:p>
                  </a:txBody>
                  <a:tcPr/>
                </a:tc>
                <a:tc>
                  <a:txBody>
                    <a:bodyPr/>
                    <a:lstStyle/>
                    <a:p>
                      <a:pPr algn="l"/>
                      <a:r>
                        <a:rPr lang="en-US" sz="1100" b="1" dirty="0">
                          <a:solidFill>
                            <a:schemeClr val="tx1"/>
                          </a:solidFill>
                        </a:rPr>
                        <a:t>Late payment fee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$45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$45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$45  </a:t>
                      </a:r>
                    </a:p>
                  </a:txBody>
                  <a:tcPr/>
                </a:tc>
                <a:extLst>
                  <a:ext uri="{0D108BD9-81ED-4DB2-BD59-A6C34878D82A}">
                    <a16:rowId xmlns:a16="http://schemas.microsoft.com/office/drawing/2014/main" val="10013"/>
                  </a:ext>
                </a:extLst>
              </a:tr>
              <a:tr h="312656">
                <a:tc>
                  <a:txBody>
                    <a:bodyPr/>
                    <a:lstStyle/>
                    <a:p>
                      <a:pPr algn="l"/>
                      <a:r>
                        <a:rPr lang="en-US" sz="1000" dirty="0">
                          <a:solidFill>
                            <a:schemeClr val="tx1"/>
                          </a:solidFill>
                        </a:rPr>
                        <a:t>9</a:t>
                      </a:r>
                    </a:p>
                  </a:txBody>
                  <a:tcPr/>
                </a:tc>
                <a:tc>
                  <a:txBody>
                    <a:bodyPr/>
                    <a:lstStyle/>
                    <a:p>
                      <a:pPr algn="l"/>
                      <a:r>
                        <a:rPr lang="en-US" sz="1100" b="1" dirty="0">
                          <a:solidFill>
                            <a:schemeClr val="tx1"/>
                          </a:solidFill>
                        </a:rPr>
                        <a:t>Early loan repayment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Allowed</a:t>
                      </a:r>
                      <a:r>
                        <a:rPr lang="en-US" sz="1100" kern="1200" baseline="0" dirty="0">
                          <a:solidFill>
                            <a:schemeClr val="tx1"/>
                          </a:solidFill>
                          <a:latin typeface="+mn-lt"/>
                          <a:ea typeface="+mn-ea"/>
                          <a:cs typeface="+mn-cs"/>
                        </a:rPr>
                        <a:t> on condition of mandatory notification 1 month prior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Allowed</a:t>
                      </a:r>
                      <a:r>
                        <a:rPr lang="en-US" sz="1100" kern="1200" baseline="0" dirty="0">
                          <a:solidFill>
                            <a:schemeClr val="tx1"/>
                          </a:solidFill>
                          <a:latin typeface="+mn-lt"/>
                          <a:ea typeface="+mn-ea"/>
                          <a:cs typeface="+mn-cs"/>
                        </a:rPr>
                        <a:t> on condition of mandatory notification 1 month prior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Allowed</a:t>
                      </a:r>
                      <a:r>
                        <a:rPr lang="en-US" sz="1100" kern="1200" baseline="0" dirty="0">
                          <a:solidFill>
                            <a:schemeClr val="tx1"/>
                          </a:solidFill>
                          <a:latin typeface="+mn-lt"/>
                          <a:ea typeface="+mn-ea"/>
                          <a:cs typeface="+mn-cs"/>
                        </a:rPr>
                        <a:t> on condition of mandatory notification 1 month prior</a:t>
                      </a:r>
                    </a:p>
                  </a:txBody>
                  <a:tcPr/>
                </a:tc>
                <a:extLst>
                  <a:ext uri="{0D108BD9-81ED-4DB2-BD59-A6C34878D82A}">
                    <a16:rowId xmlns:a16="http://schemas.microsoft.com/office/drawing/2014/main" val="1009543046"/>
                  </a:ext>
                </a:extLst>
              </a:tr>
              <a:tr h="389992">
                <a:tc>
                  <a:txBody>
                    <a:bodyPr/>
                    <a:lstStyle/>
                    <a:p>
                      <a:pPr algn="l"/>
                      <a:r>
                        <a:rPr lang="en-US" sz="1000" dirty="0">
                          <a:solidFill>
                            <a:schemeClr val="tx1"/>
                          </a:solidFill>
                        </a:rPr>
                        <a:t>10</a:t>
                      </a:r>
                    </a:p>
                  </a:txBody>
                  <a:tcPr/>
                </a:tc>
                <a:tc>
                  <a:txBody>
                    <a:bodyPr/>
                    <a:lstStyle/>
                    <a:p>
                      <a:pPr algn="l"/>
                      <a:r>
                        <a:rPr lang="en-US" sz="1100" b="1" dirty="0">
                          <a:solidFill>
                            <a:schemeClr val="tx1"/>
                          </a:solidFill>
                        </a:rPr>
                        <a:t>Early</a:t>
                      </a:r>
                      <a:r>
                        <a:rPr lang="en-US" sz="1100" b="1" baseline="0" dirty="0">
                          <a:solidFill>
                            <a:schemeClr val="tx1"/>
                          </a:solidFill>
                        </a:rPr>
                        <a:t> repayment penalty</a:t>
                      </a:r>
                      <a:endParaRPr lang="en-US" sz="11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baseline="0" dirty="0">
                          <a:solidFill>
                            <a:schemeClr val="tx1"/>
                          </a:solidFill>
                          <a:latin typeface="+mn-lt"/>
                          <a:ea typeface="+mn-ea"/>
                          <a:cs typeface="+mn-cs"/>
                        </a:rPr>
                        <a:t>No penalty but charge next month interest </a:t>
                      </a:r>
                      <a:endParaRPr lang="en-US" sz="11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baseline="0" dirty="0">
                          <a:solidFill>
                            <a:srgbClr val="000000"/>
                          </a:solidFill>
                          <a:latin typeface="+mn-lt"/>
                          <a:ea typeface="+mn-ea"/>
                          <a:cs typeface="+mn-cs"/>
                        </a:rPr>
                        <a:t>No penalty</a:t>
                      </a:r>
                      <a:endParaRPr lang="en-US" sz="11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baseline="0" dirty="0">
                          <a:solidFill>
                            <a:schemeClr val="tx1"/>
                          </a:solidFill>
                          <a:latin typeface="+mn-lt"/>
                          <a:ea typeface="+mn-ea"/>
                          <a:cs typeface="+mn-cs"/>
                        </a:rPr>
                        <a:t>No penalty but charge next month interest </a:t>
                      </a:r>
                      <a:endParaRPr lang="en-US" sz="1100" kern="1200" dirty="0">
                        <a:solidFill>
                          <a:schemeClr val="tx1"/>
                        </a:solidFill>
                        <a:latin typeface="+mn-lt"/>
                        <a:ea typeface="+mn-ea"/>
                        <a:cs typeface="+mn-cs"/>
                      </a:endParaRPr>
                    </a:p>
                  </a:txBody>
                  <a:tcPr/>
                </a:tc>
                <a:extLst>
                  <a:ext uri="{0D108BD9-81ED-4DB2-BD59-A6C34878D82A}">
                    <a16:rowId xmlns:a16="http://schemas.microsoft.com/office/drawing/2014/main" val="99605598"/>
                  </a:ext>
                </a:extLst>
              </a:tr>
              <a:tr h="722042">
                <a:tc>
                  <a:txBody>
                    <a:bodyPr/>
                    <a:lstStyle/>
                    <a:p>
                      <a:pPr algn="l"/>
                      <a:r>
                        <a:rPr lang="en-US" sz="1000" dirty="0">
                          <a:solidFill>
                            <a:schemeClr val="tx1"/>
                          </a:solidFill>
                        </a:rPr>
                        <a:t>11</a:t>
                      </a:r>
                    </a:p>
                  </a:txBody>
                  <a:tcPr/>
                </a:tc>
                <a:tc>
                  <a:txBody>
                    <a:bodyPr/>
                    <a:lstStyle/>
                    <a:p>
                      <a:pPr algn="l"/>
                      <a:r>
                        <a:rPr lang="en-US" sz="1100" b="1" dirty="0">
                          <a:solidFill>
                            <a:schemeClr val="tx1"/>
                          </a:solidFill>
                        </a:rPr>
                        <a:t>Partnering Merchants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N/A</a:t>
                      </a:r>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Calibri" charset="0"/>
                          <a:ea typeface="+mn-ea"/>
                          <a:cs typeface="+mn-cs"/>
                        </a:rPr>
                        <a:t>3HK (Telecom Service)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Calibri" charset="0"/>
                          <a:ea typeface="+mn-ea"/>
                          <a:cs typeface="+mn-cs"/>
                        </a:rPr>
                        <a:t>Perfect Medical (Beauty Care)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Calibri" charset="0"/>
                          <a:ea typeface="+mn-ea"/>
                          <a:cs typeface="+mn-cs"/>
                        </a:rPr>
                        <a:t>General Assembly (Education)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Calibri" charset="0"/>
                          <a:ea typeface="+mn-ea"/>
                          <a:cs typeface="+mn-cs"/>
                        </a:rPr>
                        <a:t>MaBelle (Jewelry</a:t>
                      </a:r>
                      <a:r>
                        <a:rPr lang="en-US" sz="1100" baseline="0" dirty="0">
                          <a:solidFill>
                            <a:schemeClr val="tx1"/>
                          </a:solidFill>
                          <a:latin typeface="Calibri" charset="0"/>
                          <a:ea typeface="+mn-ea"/>
                          <a:cs typeface="+mn-cs"/>
                        </a:rPr>
                        <a:t> Shop)</a:t>
                      </a:r>
                      <a:endParaRPr lang="en-US" sz="1100" dirty="0">
                        <a:solidFill>
                          <a:schemeClr val="tx1"/>
                        </a:solidFill>
                        <a:latin typeface="Calibri" charset="0"/>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Calibri" charset="0"/>
                          <a:ea typeface="+mn-ea"/>
                          <a:cs typeface="+mn-cs"/>
                        </a:rPr>
                        <a:t>Maggie</a:t>
                      </a:r>
                      <a:r>
                        <a:rPr lang="en-US" sz="1100" baseline="0" dirty="0">
                          <a:solidFill>
                            <a:schemeClr val="tx1"/>
                          </a:solidFill>
                          <a:latin typeface="Calibri" charset="0"/>
                          <a:ea typeface="+mn-ea"/>
                          <a:cs typeface="+mn-cs"/>
                        </a:rPr>
                        <a:t> Beauty (Beauty Care)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Calibri" charset="0"/>
                          <a:ea typeface="+mn-ea"/>
                          <a:cs typeface="+mn-cs"/>
                        </a:rPr>
                        <a:t>Paydollar (Online Payment System)</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Calibri" charset="0"/>
                          <a:ea typeface="+mn-ea"/>
                          <a:cs typeface="+mn-cs"/>
                        </a:rPr>
                        <a:t>Beauskin (Beauty Care)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Calibri" charset="0"/>
                          <a:ea typeface="+mn-ea"/>
                          <a:cs typeface="+mn-cs"/>
                        </a:rPr>
                        <a:t>Artvantage (Online Artwork Seller)**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3HK (Telecom)</a:t>
                      </a:r>
                    </a:p>
                  </a:txBody>
                  <a:tcPr/>
                </a:tc>
                <a:extLst>
                  <a:ext uri="{0D108BD9-81ED-4DB2-BD59-A6C34878D82A}">
                    <a16:rowId xmlns:a16="http://schemas.microsoft.com/office/drawing/2014/main" val="212486020"/>
                  </a:ext>
                </a:extLst>
              </a:tr>
            </a:tbl>
          </a:graphicData>
        </a:graphic>
      </p:graphicFrame>
      <p:sp>
        <p:nvSpPr>
          <p:cNvPr id="8" name="Заголовок 1"/>
          <p:cNvSpPr>
            <a:spLocks noGrp="1"/>
          </p:cNvSpPr>
          <p:nvPr>
            <p:ph type="title"/>
          </p:nvPr>
        </p:nvSpPr>
        <p:spPr/>
        <p:txBody>
          <a:bodyPr/>
          <a:lstStyle/>
          <a:p>
            <a:r>
              <a:rPr lang="en-US">
                <a:solidFill>
                  <a:srgbClr val="FFFFFF"/>
                </a:solidFill>
              </a:rPr>
              <a:t>Product parameters of WeLend</a:t>
            </a:r>
            <a:endParaRPr lang="en-US">
              <a:solidFill>
                <a:srgbClr val="7030A0"/>
              </a:solidFill>
            </a:endParaRPr>
          </a:p>
        </p:txBody>
      </p:sp>
      <p:sp>
        <p:nvSpPr>
          <p:cNvPr id="4" name="Номер слайда 3"/>
          <p:cNvSpPr>
            <a:spLocks noGrp="1"/>
          </p:cNvSpPr>
          <p:nvPr>
            <p:ph type="sldNum" sz="quarter" idx="12"/>
          </p:nvPr>
        </p:nvSpPr>
        <p:spPr/>
        <p:txBody>
          <a:bodyPr/>
          <a:lstStyle/>
          <a:p>
            <a:fld id="{D7F305DA-160D-498F-B102-A1D8643B4A2C}" type="slidenum">
              <a:rPr lang="ru-RU" smtClean="0"/>
              <a:pPr/>
              <a:t>14</a:t>
            </a:fld>
            <a:endParaRPr lang="ru-RU"/>
          </a:p>
        </p:txBody>
      </p:sp>
      <p:sp>
        <p:nvSpPr>
          <p:cNvPr id="9" name="TextBox 8"/>
          <p:cNvSpPr txBox="1"/>
          <p:nvPr/>
        </p:nvSpPr>
        <p:spPr>
          <a:xfrm>
            <a:off x="107504" y="5881640"/>
            <a:ext cx="8928992" cy="553998"/>
          </a:xfrm>
          <a:prstGeom prst="rect">
            <a:avLst/>
          </a:prstGeom>
          <a:noFill/>
          <a:ln>
            <a:solidFill>
              <a:schemeClr val="accent1"/>
            </a:solidFill>
          </a:ln>
        </p:spPr>
        <p:txBody>
          <a:bodyPr wrap="square" rtlCol="0" anchor="t">
            <a:spAutoFit/>
          </a:bodyPr>
          <a:lstStyle/>
          <a:p>
            <a:r>
              <a:rPr lang="en-US" sz="1000"/>
              <a:t>*No fees or interest will be charged if the borrower fully repays the loan before the 2nd payment date.  If the borrower fully repays after the 2nd payment date, the borrower shall pay the outstanding fees.</a:t>
            </a:r>
          </a:p>
          <a:p>
            <a:r>
              <a:rPr lang="en-US" sz="1000"/>
              <a:t>** A fixed service fee of 15% will be charged for first 3 instalments on purchases from Artvantage</a:t>
            </a:r>
          </a:p>
        </p:txBody>
      </p:sp>
      <p:pic>
        <p:nvPicPr>
          <p:cNvPr id="11" name="Изображение 3"/>
          <p:cNvPicPr>
            <a:picLocks noChangeAspect="1"/>
          </p:cNvPicPr>
          <p:nvPr/>
        </p:nvPicPr>
        <p:blipFill>
          <a:blip r:embed="rId3"/>
          <a:stretch>
            <a:fillRect/>
          </a:stretch>
        </p:blipFill>
        <p:spPr>
          <a:xfrm>
            <a:off x="8478405" y="59765"/>
            <a:ext cx="665595" cy="443286"/>
          </a:xfrm>
          <a:prstGeom prst="rect">
            <a:avLst/>
          </a:prstGeom>
        </p:spPr>
      </p:pic>
      <p:sp>
        <p:nvSpPr>
          <p:cNvPr id="7" name="TextBox 6"/>
          <p:cNvSpPr txBox="1"/>
          <p:nvPr/>
        </p:nvSpPr>
        <p:spPr>
          <a:xfrm>
            <a:off x="107504" y="6390224"/>
            <a:ext cx="8928992" cy="400110"/>
          </a:xfrm>
          <a:prstGeom prst="rect">
            <a:avLst/>
          </a:prstGeom>
          <a:noFill/>
          <a:ln>
            <a:noFill/>
          </a:ln>
        </p:spPr>
        <p:txBody>
          <a:bodyPr wrap="square" rtlCol="0" anchor="t">
            <a:spAutoFit/>
          </a:bodyPr>
          <a:lstStyle/>
          <a:p>
            <a:r>
              <a:rPr lang="en-US" sz="1000"/>
              <a:t>Source of Information:</a:t>
            </a:r>
            <a:br>
              <a:rPr lang="en-US" sz="1000"/>
            </a:br>
            <a:r>
              <a:rPr lang="en-US" sz="1000">
                <a:hlinkClick r:id="rId4"/>
              </a:rPr>
              <a:t>https://www.welend.hk/en/products</a:t>
            </a:r>
            <a:r>
              <a:rPr lang="en-US" sz="1000"/>
              <a:t> </a:t>
            </a:r>
          </a:p>
        </p:txBody>
      </p:sp>
    </p:spTree>
    <p:extLst>
      <p:ext uri="{BB962C8B-B14F-4D97-AF65-F5344CB8AC3E}">
        <p14:creationId xmlns:p14="http://schemas.microsoft.com/office/powerpoint/2010/main" val="2184669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312" y="140769"/>
            <a:ext cx="8159540" cy="312281"/>
          </a:xfrm>
        </p:spPr>
        <p:txBody>
          <a:bodyPr/>
          <a:lstStyle/>
          <a:p>
            <a:pPr>
              <a:lnSpc>
                <a:spcPct val="70000"/>
              </a:lnSpc>
              <a:spcBef>
                <a:spcPct val="20000"/>
              </a:spcBef>
            </a:pPr>
            <a:r>
              <a:rPr lang="en-US" sz="2400">
                <a:latin typeface="Calibri" charset="0"/>
              </a:rPr>
              <a:t>Case study: Public Finance</a:t>
            </a:r>
            <a:endParaRPr lang="en-US" altLang="en-US" sz="2400">
              <a:solidFill>
                <a:srgbClr val="FF0000"/>
              </a:solidFill>
            </a:endParaRPr>
          </a:p>
        </p:txBody>
      </p:sp>
      <p:sp>
        <p:nvSpPr>
          <p:cNvPr id="4" name="Slide Number Placeholder 3"/>
          <p:cNvSpPr>
            <a:spLocks noGrp="1"/>
          </p:cNvSpPr>
          <p:nvPr>
            <p:ph type="sldNum" sz="quarter" idx="12"/>
          </p:nvPr>
        </p:nvSpPr>
        <p:spPr/>
        <p:txBody>
          <a:bodyPr/>
          <a:lstStyle/>
          <a:p>
            <a:fld id="{D7F305DA-160D-498F-B102-A1D8643B4A2C}" type="slidenum">
              <a:rPr lang="ru-RU" smtClean="0"/>
              <a:t>15</a:t>
            </a:fld>
            <a:endParaRPr lang="ru-RU"/>
          </a:p>
        </p:txBody>
      </p:sp>
      <p:graphicFrame>
        <p:nvGraphicFramePr>
          <p:cNvPr id="9" name="表格 15"/>
          <p:cNvGraphicFramePr>
            <a:graphicFrameLocks noGrp="1"/>
          </p:cNvGraphicFramePr>
          <p:nvPr>
            <p:custDataLst>
              <p:tags r:id="rId1"/>
            </p:custDataLst>
            <p:extLst>
              <p:ext uri="{D42A27DB-BD31-4B8C-83A1-F6EECF244321}">
                <p14:modId xmlns:p14="http://schemas.microsoft.com/office/powerpoint/2010/main" val="4182797891"/>
              </p:ext>
            </p:extLst>
          </p:nvPr>
        </p:nvGraphicFramePr>
        <p:xfrm>
          <a:off x="117029" y="692696"/>
          <a:ext cx="8870055" cy="1326204"/>
        </p:xfrm>
        <a:graphic>
          <a:graphicData uri="http://schemas.openxmlformats.org/drawingml/2006/table">
            <a:tbl>
              <a:tblPr/>
              <a:tblGrid>
                <a:gridCol w="3148272">
                  <a:extLst>
                    <a:ext uri="{9D8B030D-6E8A-4147-A177-3AD203B41FA5}">
                      <a16:colId xmlns:a16="http://schemas.microsoft.com/office/drawing/2014/main" val="20000"/>
                    </a:ext>
                  </a:extLst>
                </a:gridCol>
                <a:gridCol w="2205405">
                  <a:extLst>
                    <a:ext uri="{9D8B030D-6E8A-4147-A177-3AD203B41FA5}">
                      <a16:colId xmlns:a16="http://schemas.microsoft.com/office/drawing/2014/main" val="20001"/>
                    </a:ext>
                  </a:extLst>
                </a:gridCol>
                <a:gridCol w="3516378">
                  <a:extLst>
                    <a:ext uri="{9D8B030D-6E8A-4147-A177-3AD203B41FA5}">
                      <a16:colId xmlns:a16="http://schemas.microsoft.com/office/drawing/2014/main" val="20002"/>
                    </a:ext>
                  </a:extLst>
                </a:gridCol>
              </a:tblGrid>
              <a:tr h="244475">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bg1"/>
                          </a:solidFill>
                          <a:effectLst/>
                          <a:latin typeface="Century Gothic" pitchFamily="34" charset="0"/>
                          <a:ea typeface="宋体" pitchFamily="2" charset="-122"/>
                        </a:rPr>
                        <a:t>General Information</a:t>
                      </a:r>
                    </a:p>
                  </a:txBody>
                  <a:tcPr marL="91437" marR="9143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altLang="zh-CN" sz="1200" b="0" i="0" u="none" strike="noStrike" cap="none" normalizeH="0" baseline="0" dirty="0">
                          <a:ln>
                            <a:noFill/>
                          </a:ln>
                          <a:solidFill>
                            <a:srgbClr val="000000"/>
                          </a:solidFill>
                          <a:effectLst/>
                          <a:latin typeface="Century Gothic" pitchFamily="34" charset="0"/>
                          <a:ea typeface="宋体" pitchFamily="2" charset="-122"/>
                        </a:rPr>
                        <a:t>Established</a:t>
                      </a:r>
                      <a:endParaRPr kumimoji="0" lang="zh-CN" altLang="en-US" sz="1200" b="0" i="0" u="none" strike="noStrike" cap="none" normalizeH="0" baseline="0" dirty="0">
                        <a:ln>
                          <a:noFill/>
                        </a:ln>
                        <a:solidFill>
                          <a:srgbClr val="000000"/>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B2C8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Century Gothic" pitchFamily="34" charset="0"/>
                          <a:ea typeface="宋体" pitchFamily="2" charset="-122"/>
                        </a:rPr>
                        <a:t>1990</a:t>
                      </a:r>
                      <a:endParaRPr kumimoji="0" lang="zh-CN" altLang="en-US" sz="1200" b="0" i="0" u="none" strike="noStrike" cap="none" normalizeH="0" baseline="0" dirty="0">
                        <a:ln>
                          <a:noFill/>
                        </a:ln>
                        <a:solidFill>
                          <a:srgbClr val="000000"/>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244475">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Century Gothic" pitchFamily="34" charset="0"/>
                          <a:ea typeface="宋体" pitchFamily="2" charset="-122"/>
                        </a:rPr>
                        <a:t>Location</a:t>
                      </a:r>
                      <a:endParaRPr kumimoji="0" lang="zh-CN" altLang="en-US" sz="1200" b="0" i="0" u="none" strike="noStrike" cap="none" normalizeH="0" baseline="0">
                        <a:ln>
                          <a:noFill/>
                        </a:ln>
                        <a:solidFill>
                          <a:srgbClr val="000000"/>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B2C8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Century Gothic" pitchFamily="34" charset="0"/>
                          <a:ea typeface="宋体" pitchFamily="2" charset="-122"/>
                        </a:rPr>
                        <a:t>Hong Kong</a:t>
                      </a:r>
                      <a:endParaRPr kumimoji="0" lang="zh-CN" altLang="en-US" sz="1200" b="0" i="0" u="none" strike="noStrike" cap="none" normalizeH="0" baseline="0" dirty="0">
                        <a:ln>
                          <a:noFill/>
                        </a:ln>
                        <a:solidFill>
                          <a:srgbClr val="000000"/>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244475">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altLang="zh-CN" sz="1200" b="0" i="0" u="none" strike="noStrike" cap="none" normalizeH="0" baseline="0" dirty="0">
                          <a:ln>
                            <a:noFill/>
                          </a:ln>
                          <a:solidFill>
                            <a:srgbClr val="000000"/>
                          </a:solidFill>
                          <a:effectLst/>
                          <a:latin typeface="Century Gothic" pitchFamily="34" charset="0"/>
                          <a:ea typeface="宋体" pitchFamily="2" charset="-122"/>
                        </a:rPr>
                        <a:t>Owned by</a:t>
                      </a:r>
                      <a:endParaRPr kumimoji="0" lang="zh-CN" altLang="en-US" sz="1200" b="0" i="0" u="none" strike="noStrike" cap="none" normalizeH="0" baseline="0" dirty="0">
                        <a:ln>
                          <a:noFill/>
                        </a:ln>
                        <a:solidFill>
                          <a:srgbClr val="000000"/>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B2C8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0" i="0" kern="1200" dirty="0">
                          <a:solidFill>
                            <a:schemeClr val="tx1"/>
                          </a:solidFill>
                          <a:effectLst/>
                          <a:latin typeface="Century Gothic" panose="020B0502020202020204" pitchFamily="34" charset="0"/>
                          <a:ea typeface="+mn-ea"/>
                          <a:cs typeface="+mn-cs"/>
                        </a:rPr>
                        <a:t>Public Financial</a:t>
                      </a:r>
                      <a:r>
                        <a:rPr lang="en-US" sz="1200" b="0" i="0" kern="1200" baseline="0" dirty="0">
                          <a:solidFill>
                            <a:schemeClr val="tx1"/>
                          </a:solidFill>
                          <a:effectLst/>
                          <a:latin typeface="Century Gothic" panose="020B0502020202020204" pitchFamily="34" charset="0"/>
                          <a:ea typeface="+mn-ea"/>
                          <a:cs typeface="+mn-cs"/>
                        </a:rPr>
                        <a:t> Holdings (HK Stock: 626)</a:t>
                      </a:r>
                      <a:endParaRPr kumimoji="0" lang="en-US" altLang="zh-CN" sz="1200" b="0" i="0" u="none" strike="noStrike" cap="none" normalizeH="0" baseline="0" dirty="0">
                        <a:ln>
                          <a:noFill/>
                        </a:ln>
                        <a:solidFill>
                          <a:srgbClr val="000000"/>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2"/>
                  </a:ext>
                </a:extLst>
              </a:tr>
              <a:tr h="503238">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altLang="zh-CN" sz="1200" b="0" i="0" u="none" strike="noStrike" cap="none" normalizeH="0" baseline="0" dirty="0">
                          <a:ln>
                            <a:noFill/>
                          </a:ln>
                          <a:solidFill>
                            <a:schemeClr val="tx1"/>
                          </a:solidFill>
                          <a:effectLst/>
                          <a:latin typeface="Century Gothic" pitchFamily="34" charset="0"/>
                          <a:ea typeface="宋体" pitchFamily="2" charset="-122"/>
                        </a:rPr>
                        <a:t>Type of Business</a:t>
                      </a:r>
                      <a:endParaRPr kumimoji="0" lang="zh-CN" altLang="en-US" sz="1200" b="0" i="0" u="none" strike="noStrike" cap="none" normalizeH="0" baseline="0" dirty="0">
                        <a:ln>
                          <a:noFill/>
                        </a:ln>
                        <a:solidFill>
                          <a:schemeClr val="tx1"/>
                        </a:solidFill>
                        <a:effectLst/>
                        <a:latin typeface="Century Gothic"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a:ln>
                          <a:noFill/>
                        </a:ln>
                        <a:solidFill>
                          <a:schemeClr val="tx1"/>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B2C8FF"/>
                    </a:solidFill>
                  </a:tcPr>
                </a:tc>
                <a:tc>
                  <a:txBody>
                    <a:bodyPr/>
                    <a:lstStyle/>
                    <a:p>
                      <a:pPr marL="0" marR="0" lvl="0" indent="0" algn="l" defTabSz="873125"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entury Gothic" pitchFamily="34" charset="0"/>
                          <a:ea typeface="MS PGothic" pitchFamily="34" charset="-128"/>
                        </a:rPr>
                        <a:t>Deposit Taking Company &amp; Money lender </a:t>
                      </a: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3"/>
                  </a:ext>
                </a:extLst>
              </a:tr>
            </a:tbl>
          </a:graphicData>
        </a:graphic>
      </p:graphicFrame>
      <p:graphicFrame>
        <p:nvGraphicFramePr>
          <p:cNvPr id="11" name="表格 15"/>
          <p:cNvGraphicFramePr>
            <a:graphicFrameLocks noGrp="1"/>
          </p:cNvGraphicFramePr>
          <p:nvPr>
            <p:custDataLst>
              <p:tags r:id="rId2"/>
            </p:custDataLst>
            <p:extLst>
              <p:ext uri="{D42A27DB-BD31-4B8C-83A1-F6EECF244321}">
                <p14:modId xmlns:p14="http://schemas.microsoft.com/office/powerpoint/2010/main" val="1613112574"/>
              </p:ext>
            </p:extLst>
          </p:nvPr>
        </p:nvGraphicFramePr>
        <p:xfrm>
          <a:off x="107504" y="2048672"/>
          <a:ext cx="8879742" cy="823422"/>
        </p:xfrm>
        <a:graphic>
          <a:graphicData uri="http://schemas.openxmlformats.org/drawingml/2006/table">
            <a:tbl>
              <a:tblPr/>
              <a:tblGrid>
                <a:gridCol w="1891448">
                  <a:extLst>
                    <a:ext uri="{9D8B030D-6E8A-4147-A177-3AD203B41FA5}">
                      <a16:colId xmlns:a16="http://schemas.microsoft.com/office/drawing/2014/main" val="20000"/>
                    </a:ext>
                  </a:extLst>
                </a:gridCol>
                <a:gridCol w="6988294">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bg1"/>
                          </a:solidFill>
                          <a:effectLst/>
                          <a:latin typeface="Century Gothic" pitchFamily="34" charset="0"/>
                          <a:ea typeface="宋体" pitchFamily="2" charset="-122"/>
                        </a:rPr>
                        <a:t>Business </a:t>
                      </a:r>
                      <a:r>
                        <a:rPr kumimoji="0" lang="en-US" altLang="zh-CN" sz="1200" b="0" i="0" u="none" strike="noStrike" cap="none" normalizeH="0" baseline="0" dirty="0">
                          <a:ln>
                            <a:noFill/>
                          </a:ln>
                          <a:solidFill>
                            <a:schemeClr val="bg1"/>
                          </a:solidFill>
                          <a:effectLst/>
                          <a:latin typeface="Century Gothic" pitchFamily="34" charset="0"/>
                          <a:ea typeface="+mn-ea"/>
                        </a:rPr>
                        <a:t>Details</a:t>
                      </a:r>
                      <a:endParaRPr kumimoji="0" lang="zh-CN" altLang="en-US" sz="1200" b="0" i="0" u="none" strike="noStrike" cap="none" normalizeH="0" baseline="0" dirty="0">
                        <a:ln>
                          <a:noFill/>
                        </a:ln>
                        <a:solidFill>
                          <a:schemeClr val="bg1"/>
                        </a:solidFill>
                        <a:effectLst/>
                        <a:latin typeface="Century Gothic" pitchFamily="34" charset="0"/>
                        <a:ea typeface="宋体" pitchFamily="2" charset="-122"/>
                      </a:endParaRPr>
                    </a:p>
                  </a:txBody>
                  <a:tcPr marL="91451" marR="91451" marT="45797" marB="45797"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bg1"/>
                          </a:solidFill>
                          <a:effectLst/>
                          <a:latin typeface="Century Gothic" pitchFamily="34" charset="0"/>
                          <a:ea typeface="宋体" pitchFamily="2" charset="-122"/>
                        </a:rPr>
                        <a:t>Borrower Product                                                   Depositor Product</a:t>
                      </a:r>
                      <a:endParaRPr kumimoji="0" lang="zh-CN" altLang="en-US" sz="1200" b="0" i="0" u="none" strike="noStrike" cap="none" normalizeH="0" baseline="0" dirty="0">
                        <a:ln>
                          <a:noFill/>
                        </a:ln>
                        <a:solidFill>
                          <a:schemeClr val="bg1"/>
                        </a:solidFill>
                        <a:effectLst/>
                        <a:latin typeface="Century Gothic" pitchFamily="34" charset="0"/>
                        <a:ea typeface="宋体" pitchFamily="2" charset="-122"/>
                      </a:endParaRPr>
                    </a:p>
                  </a:txBody>
                  <a:tcPr marL="91451" marR="91451" marT="45797" marB="45797"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a:ln>
                          <a:noFill/>
                        </a:ln>
                        <a:solidFill>
                          <a:srgbClr val="000000"/>
                        </a:solidFill>
                        <a:effectLst/>
                        <a:latin typeface="Calibri" pitchFamily="34" charset="0"/>
                        <a:ea typeface="宋体" pitchFamily="2" charset="-122"/>
                      </a:endParaRPr>
                    </a:p>
                  </a:txBody>
                  <a:tcPr marL="91451" marR="91451" marT="45797" marB="45797"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0000"/>
                        </a:solidFill>
                        <a:effectLst/>
                        <a:latin typeface="Arial" charset="0"/>
                        <a:ea typeface="宋体" pitchFamily="2" charset="-122"/>
                      </a:endParaRPr>
                    </a:p>
                  </a:txBody>
                  <a:tcPr marL="91451" marR="91451" marT="45797" marB="45797"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a:ln>
                          <a:noFill/>
                        </a:ln>
                        <a:solidFill>
                          <a:srgbClr val="000000"/>
                        </a:solidFill>
                        <a:effectLst/>
                        <a:latin typeface="Calibri" pitchFamily="34" charset="0"/>
                        <a:ea typeface="宋体" pitchFamily="2" charset="-122"/>
                      </a:endParaRPr>
                    </a:p>
                  </a:txBody>
                  <a:tcPr marL="91451" marR="91451" marT="45797" marB="45797"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0000"/>
                        </a:solidFill>
                        <a:effectLst/>
                        <a:latin typeface="Arial" charset="0"/>
                        <a:ea typeface="宋体" pitchFamily="2" charset="-122"/>
                      </a:endParaRPr>
                    </a:p>
                  </a:txBody>
                  <a:tcPr marL="91451" marR="91451" marT="45797" marB="45797"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2" name="TextBox 67"/>
          <p:cNvSpPr txBox="1">
            <a:spLocks noChangeArrowheads="1"/>
          </p:cNvSpPr>
          <p:nvPr>
            <p:custDataLst>
              <p:tags r:id="rId3"/>
            </p:custDataLst>
          </p:nvPr>
        </p:nvSpPr>
        <p:spPr bwMode="auto">
          <a:xfrm>
            <a:off x="125597" y="2364239"/>
            <a:ext cx="1780892" cy="2292935"/>
          </a:xfrm>
          <a:prstGeom prst="rect">
            <a:avLst/>
          </a:prstGeom>
          <a:noFill/>
          <a:ln w="9525">
            <a:noFill/>
            <a:miter lim="800000"/>
            <a:headEnd/>
            <a:tailEnd/>
          </a:ln>
        </p:spPr>
        <p:txBody>
          <a:bodyPr wrap="square">
            <a:spAutoFit/>
          </a:bodyPr>
          <a:lstStyle/>
          <a:p>
            <a:pPr lvl="0" algn="just"/>
            <a:r>
              <a:rPr lang="en-US" sz="1300">
                <a:latin typeface="Calibri" charset="0"/>
              </a:rPr>
              <a:t>Public Finance is engaged in various business activities including the provision of personal and commercial lending, overdraft, property mortgage loans, hire purchase and leasing, taxi financing and fixed deposits</a:t>
            </a:r>
          </a:p>
        </p:txBody>
      </p:sp>
      <p:sp>
        <p:nvSpPr>
          <p:cNvPr id="3" name="Rectangle 2"/>
          <p:cNvSpPr/>
          <p:nvPr/>
        </p:nvSpPr>
        <p:spPr>
          <a:xfrm>
            <a:off x="222249" y="6436391"/>
            <a:ext cx="8623969" cy="507831"/>
          </a:xfrm>
          <a:prstGeom prst="rect">
            <a:avLst/>
          </a:prstGeom>
        </p:spPr>
        <p:txBody>
          <a:bodyPr wrap="square">
            <a:spAutoFit/>
          </a:bodyPr>
          <a:lstStyle/>
          <a:p>
            <a:r>
              <a:rPr lang="en-US" sz="900"/>
              <a:t>Sources of information: </a:t>
            </a:r>
          </a:p>
          <a:p>
            <a:r>
              <a:rPr lang="en-US" sz="900">
                <a:hlinkClick r:id="rId8"/>
              </a:rPr>
              <a:t>www.publicfinance.com.hk</a:t>
            </a:r>
            <a:endParaRPr lang="en-US" sz="900"/>
          </a:p>
          <a:p>
            <a:endParaRPr lang="en-US" sz="900"/>
          </a:p>
        </p:txBody>
      </p:sp>
      <p:sp>
        <p:nvSpPr>
          <p:cNvPr id="13" name="TextBox 20"/>
          <p:cNvSpPr txBox="1">
            <a:spLocks noChangeArrowheads="1"/>
          </p:cNvSpPr>
          <p:nvPr>
            <p:custDataLst>
              <p:tags r:id="rId4"/>
            </p:custDataLst>
          </p:nvPr>
        </p:nvSpPr>
        <p:spPr bwMode="auto">
          <a:xfrm>
            <a:off x="1946498" y="2368039"/>
            <a:ext cx="3705621" cy="3493264"/>
          </a:xfrm>
          <a:prstGeom prst="rect">
            <a:avLst/>
          </a:prstGeom>
          <a:noFill/>
          <a:ln w="9525">
            <a:noFill/>
            <a:miter lim="800000"/>
            <a:headEnd/>
            <a:tailEnd/>
          </a:ln>
        </p:spPr>
        <p:txBody>
          <a:bodyPr wrap="square" anchor="t">
            <a:spAutoFit/>
          </a:bodyPr>
          <a:lstStyle/>
          <a:p>
            <a:r>
              <a:rPr lang="en-US" sz="1300" b="1"/>
              <a:t>Clients: </a:t>
            </a:r>
            <a:r>
              <a:rPr lang="en-US" sz="1300"/>
              <a:t>Hong Kong permanent residents and Hong Kong incorporated companies</a:t>
            </a:r>
          </a:p>
          <a:p>
            <a:r>
              <a:rPr lang="en-US" sz="1300" b="1"/>
              <a:t>Business model: </a:t>
            </a:r>
            <a:r>
              <a:rPr lang="en-US" sz="1300"/>
              <a:t>O2O</a:t>
            </a:r>
            <a:endParaRPr lang="id-ID" sz="1300"/>
          </a:p>
          <a:p>
            <a:pPr indent="-228600"/>
            <a:r>
              <a:rPr lang="en-US" sz="1300" b="1"/>
              <a:t>Minimum Borrower’s Income : </a:t>
            </a:r>
          </a:p>
          <a:p>
            <a:pPr indent="-228600"/>
            <a:r>
              <a:rPr lang="en-US" sz="1300"/>
              <a:t>USD 1,032 /month (Gross)</a:t>
            </a:r>
          </a:p>
          <a:p>
            <a:pPr indent="-228600"/>
            <a:r>
              <a:rPr lang="id-ID" sz="1300" b="1"/>
              <a:t>Features: </a:t>
            </a:r>
          </a:p>
          <a:p>
            <a:pPr marL="119063" indent="-119063">
              <a:buFontTx/>
              <a:buAutoNum type="arabicPeriod"/>
            </a:pPr>
            <a:r>
              <a:rPr lang="id-ID" sz="1300" b="1"/>
              <a:t> No Collateral</a:t>
            </a:r>
          </a:p>
          <a:p>
            <a:pPr marL="119063" indent="-119063">
              <a:buFontTx/>
              <a:buAutoNum type="arabicPeriod"/>
            </a:pPr>
            <a:r>
              <a:rPr lang="en-US" sz="1300" b="1"/>
              <a:t> Time-To-Money: </a:t>
            </a:r>
            <a:r>
              <a:rPr lang="en-US" sz="1300"/>
              <a:t>30 mins – 2 days</a:t>
            </a:r>
          </a:p>
          <a:p>
            <a:pPr marL="119063" indent="-119063">
              <a:buFontTx/>
              <a:buAutoNum type="arabicPeriod"/>
            </a:pPr>
            <a:r>
              <a:rPr lang="en-US" sz="1300" b="1"/>
              <a:t> Disbursement channel: </a:t>
            </a:r>
            <a:r>
              <a:rPr lang="en-US" sz="1300"/>
              <a:t>Borrower picks up cash cheque at the branch (No cash available)</a:t>
            </a:r>
          </a:p>
          <a:p>
            <a:pPr marL="119063" indent="-119063">
              <a:buFontTx/>
              <a:buAutoNum type="arabicPeriod"/>
            </a:pPr>
            <a:r>
              <a:rPr lang="en-US" sz="1300" b="1"/>
              <a:t> Repayment channels: </a:t>
            </a:r>
            <a:r>
              <a:rPr lang="en-US" sz="1300"/>
              <a:t>Direct debit from borrower’s payroll account</a:t>
            </a:r>
          </a:p>
          <a:p>
            <a:pPr marL="119063" indent="-119063">
              <a:buFontTx/>
              <a:buAutoNum type="arabicPeriod"/>
            </a:pPr>
            <a:r>
              <a:rPr lang="id-ID" altLang="id-ID" sz="1300" b="1"/>
              <a:t>Loan </a:t>
            </a:r>
            <a:r>
              <a:rPr lang="en-US" altLang="id-ID" sz="1300" b="1"/>
              <a:t>amount </a:t>
            </a:r>
            <a:r>
              <a:rPr lang="id-ID" altLang="id-ID" sz="1300" b="1"/>
              <a:t>available : </a:t>
            </a:r>
            <a:endParaRPr lang="en-PH" altLang="id-ID" sz="1300" b="1"/>
          </a:p>
          <a:p>
            <a:r>
              <a:rPr lang="en-PH" altLang="id-ID" sz="1300"/>
              <a:t>$1,032-$77,419 for Personal Loans </a:t>
            </a:r>
          </a:p>
          <a:p>
            <a:r>
              <a:rPr lang="id-ID" altLang="id-ID" sz="1300" b="1"/>
              <a:t>Loan Period : </a:t>
            </a:r>
            <a:r>
              <a:rPr lang="en-US" altLang="id-ID" sz="1300"/>
              <a:t>3 </a:t>
            </a:r>
            <a:r>
              <a:rPr lang="en-US" sz="1300"/>
              <a:t>to 60 months</a:t>
            </a:r>
          </a:p>
          <a:p>
            <a:r>
              <a:rPr lang="en-US" altLang="id-ID" sz="1300" b="1"/>
              <a:t>Interest rate: </a:t>
            </a:r>
            <a:r>
              <a:rPr lang="en-US" altLang="id-ID" sz="1300"/>
              <a:t>3.41% - 47.45% per annum</a:t>
            </a:r>
          </a:p>
          <a:p>
            <a:r>
              <a:rPr lang="en-US" altLang="id-ID" sz="1300" b="1"/>
              <a:t>Loan Processing fee</a:t>
            </a:r>
            <a:r>
              <a:rPr lang="id-ID" altLang="id-ID" sz="1300" b="1"/>
              <a:t>: </a:t>
            </a:r>
            <a:r>
              <a:rPr lang="en-US" altLang="id-ID" sz="1300"/>
              <a:t>1</a:t>
            </a:r>
            <a:r>
              <a:rPr lang="en-US" sz="1300"/>
              <a:t>% of the borrowed amount</a:t>
            </a:r>
          </a:p>
        </p:txBody>
      </p:sp>
      <p:sp>
        <p:nvSpPr>
          <p:cNvPr id="10" name="TextBox 20"/>
          <p:cNvSpPr txBox="1">
            <a:spLocks noChangeArrowheads="1"/>
          </p:cNvSpPr>
          <p:nvPr>
            <p:custDataLst>
              <p:tags r:id="rId5"/>
            </p:custDataLst>
          </p:nvPr>
        </p:nvSpPr>
        <p:spPr bwMode="auto">
          <a:xfrm>
            <a:off x="5580111" y="2367697"/>
            <a:ext cx="3459197" cy="1492716"/>
          </a:xfrm>
          <a:prstGeom prst="rect">
            <a:avLst/>
          </a:prstGeom>
          <a:noFill/>
          <a:ln w="9525">
            <a:noFill/>
            <a:miter lim="800000"/>
            <a:headEnd/>
            <a:tailEnd/>
          </a:ln>
        </p:spPr>
        <p:txBody>
          <a:bodyPr wrap="square" anchor="t">
            <a:spAutoFit/>
          </a:bodyPr>
          <a:lstStyle/>
          <a:p>
            <a:r>
              <a:rPr lang="en-US" sz="1300" b="1"/>
              <a:t>Clients: </a:t>
            </a:r>
            <a:r>
              <a:rPr lang="en-US" sz="1300"/>
              <a:t>Hong Kong permanent residents and Hong Kong incorporated companies</a:t>
            </a:r>
          </a:p>
          <a:p>
            <a:r>
              <a:rPr lang="en-US" sz="1300" b="1"/>
              <a:t>Business model: </a:t>
            </a:r>
            <a:r>
              <a:rPr lang="en-US" sz="1300"/>
              <a:t>O2O</a:t>
            </a:r>
            <a:endParaRPr lang="id-ID" sz="1300"/>
          </a:p>
          <a:p>
            <a:pPr indent="-228600"/>
            <a:r>
              <a:rPr lang="en-US" sz="1300" b="1">
                <a:latin typeface="Calibri" charset="0"/>
              </a:rPr>
              <a:t>Min deposit: </a:t>
            </a:r>
            <a:r>
              <a:rPr lang="en-US" sz="1300">
                <a:latin typeface="Calibri" charset="0"/>
              </a:rPr>
              <a:t>USD 12,903</a:t>
            </a:r>
          </a:p>
          <a:p>
            <a:pPr indent="-228600"/>
            <a:r>
              <a:rPr lang="id-ID" sz="1300" b="1"/>
              <a:t>Features: </a:t>
            </a:r>
          </a:p>
          <a:p>
            <a:r>
              <a:rPr lang="id-ID" altLang="id-ID" sz="1300" b="1"/>
              <a:t>Period : </a:t>
            </a:r>
            <a:r>
              <a:rPr lang="en-US" altLang="id-ID" sz="1300"/>
              <a:t>3 </a:t>
            </a:r>
            <a:r>
              <a:rPr lang="en-US" sz="1300"/>
              <a:t>to 15 months+</a:t>
            </a:r>
          </a:p>
          <a:p>
            <a:r>
              <a:rPr lang="en-US" altLang="id-ID" sz="1300" b="1"/>
              <a:t>Return: </a:t>
            </a:r>
            <a:r>
              <a:rPr lang="en-US" altLang="id-ID" sz="1300"/>
              <a:t>Max. 1.25% per annum  </a:t>
            </a:r>
          </a:p>
        </p:txBody>
      </p:sp>
      <p:pic>
        <p:nvPicPr>
          <p:cNvPr id="5" name="Picture 4"/>
          <p:cNvPicPr>
            <a:picLocks noChangeAspect="1"/>
          </p:cNvPicPr>
          <p:nvPr/>
        </p:nvPicPr>
        <p:blipFill>
          <a:blip r:embed="rId9"/>
          <a:stretch>
            <a:fillRect/>
          </a:stretch>
        </p:blipFill>
        <p:spPr>
          <a:xfrm>
            <a:off x="222249" y="1036352"/>
            <a:ext cx="2997495" cy="643678"/>
          </a:xfrm>
          <a:prstGeom prst="rect">
            <a:avLst/>
          </a:prstGeom>
        </p:spPr>
      </p:pic>
      <p:pic>
        <p:nvPicPr>
          <p:cNvPr id="14" name="Изображение 3"/>
          <p:cNvPicPr>
            <a:picLocks noChangeAspect="1"/>
          </p:cNvPicPr>
          <p:nvPr/>
        </p:nvPicPr>
        <p:blipFill>
          <a:blip r:embed="rId10"/>
          <a:stretch>
            <a:fillRect/>
          </a:stretch>
        </p:blipFill>
        <p:spPr>
          <a:xfrm>
            <a:off x="8478405" y="59765"/>
            <a:ext cx="665595" cy="443286"/>
          </a:xfrm>
          <a:prstGeom prst="rect">
            <a:avLst/>
          </a:prstGeom>
        </p:spPr>
      </p:pic>
    </p:spTree>
    <p:extLst>
      <p:ext uri="{BB962C8B-B14F-4D97-AF65-F5344CB8AC3E}">
        <p14:creationId xmlns:p14="http://schemas.microsoft.com/office/powerpoint/2010/main" val="3981039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extLst>
              <p:ext uri="{D42A27DB-BD31-4B8C-83A1-F6EECF244321}">
                <p14:modId xmlns:p14="http://schemas.microsoft.com/office/powerpoint/2010/main" val="147242894"/>
              </p:ext>
            </p:extLst>
          </p:nvPr>
        </p:nvGraphicFramePr>
        <p:xfrm>
          <a:off x="107504" y="692697"/>
          <a:ext cx="8928991" cy="5295715"/>
        </p:xfrm>
        <a:graphic>
          <a:graphicData uri="http://schemas.openxmlformats.org/drawingml/2006/table">
            <a:tbl>
              <a:tblPr firstRow="1" bandRow="1">
                <a:tableStyleId>{5C22544A-7EE6-4342-B048-85BDC9FD1C3A}</a:tableStyleId>
              </a:tblPr>
              <a:tblGrid>
                <a:gridCol w="322368">
                  <a:extLst>
                    <a:ext uri="{9D8B030D-6E8A-4147-A177-3AD203B41FA5}">
                      <a16:colId xmlns:a16="http://schemas.microsoft.com/office/drawing/2014/main" val="20000"/>
                    </a:ext>
                  </a:extLst>
                </a:gridCol>
                <a:gridCol w="1721651">
                  <a:extLst>
                    <a:ext uri="{9D8B030D-6E8A-4147-A177-3AD203B41FA5}">
                      <a16:colId xmlns:a16="http://schemas.microsoft.com/office/drawing/2014/main" val="20001"/>
                    </a:ext>
                  </a:extLst>
                </a:gridCol>
                <a:gridCol w="2276461">
                  <a:extLst>
                    <a:ext uri="{9D8B030D-6E8A-4147-A177-3AD203B41FA5}">
                      <a16:colId xmlns:a16="http://schemas.microsoft.com/office/drawing/2014/main" val="20002"/>
                    </a:ext>
                  </a:extLst>
                </a:gridCol>
                <a:gridCol w="2304256">
                  <a:extLst>
                    <a:ext uri="{9D8B030D-6E8A-4147-A177-3AD203B41FA5}">
                      <a16:colId xmlns:a16="http://schemas.microsoft.com/office/drawing/2014/main" val="2716559221"/>
                    </a:ext>
                  </a:extLst>
                </a:gridCol>
                <a:gridCol w="2304255">
                  <a:extLst>
                    <a:ext uri="{9D8B030D-6E8A-4147-A177-3AD203B41FA5}">
                      <a16:colId xmlns:a16="http://schemas.microsoft.com/office/drawing/2014/main" val="20003"/>
                    </a:ext>
                  </a:extLst>
                </a:gridCol>
              </a:tblGrid>
              <a:tr h="144015">
                <a:tc>
                  <a:txBody>
                    <a:bodyPr/>
                    <a:lstStyle/>
                    <a:p>
                      <a:pPr algn="ctr"/>
                      <a:endParaRPr lang="en-US" sz="1100" dirty="0">
                        <a:solidFill>
                          <a:schemeClr val="bg1">
                            <a:lumMod val="95000"/>
                          </a:schemeClr>
                        </a:solidFill>
                      </a:endParaRPr>
                    </a:p>
                  </a:txBody>
                  <a:tcPr/>
                </a:tc>
                <a:tc>
                  <a:txBody>
                    <a:bodyPr/>
                    <a:lstStyle/>
                    <a:p>
                      <a:pPr algn="ctr"/>
                      <a:r>
                        <a:rPr lang="en-US" sz="1100" dirty="0">
                          <a:solidFill>
                            <a:schemeClr val="bg1">
                              <a:lumMod val="95000"/>
                            </a:schemeClr>
                          </a:solidFill>
                        </a:rPr>
                        <a:t>Parameter</a:t>
                      </a:r>
                      <a:endParaRPr lang="ru-RU" sz="1100" dirty="0">
                        <a:solidFill>
                          <a:schemeClr val="bg1">
                            <a:lumMod val="95000"/>
                          </a:schemeClr>
                        </a:solidFill>
                      </a:endParaRPr>
                    </a:p>
                  </a:txBody>
                  <a:tcPr/>
                </a:tc>
                <a:tc>
                  <a:txBody>
                    <a:bodyPr/>
                    <a:lstStyle/>
                    <a:p>
                      <a:pPr algn="ctr"/>
                      <a:r>
                        <a:rPr lang="en-US" sz="1100" baseline="0" dirty="0">
                          <a:solidFill>
                            <a:schemeClr val="bg1">
                              <a:lumMod val="95000"/>
                            </a:schemeClr>
                          </a:solidFill>
                        </a:rPr>
                        <a:t>Balance Transfer</a:t>
                      </a:r>
                      <a:endParaRPr lang="en-US" sz="1100" dirty="0">
                        <a:solidFill>
                          <a:schemeClr val="bg1">
                            <a:lumMod val="95000"/>
                          </a:schemeClr>
                        </a:solidFill>
                      </a:endParaRPr>
                    </a:p>
                  </a:txBody>
                  <a:tcPr/>
                </a:tc>
                <a:tc>
                  <a:txBody>
                    <a:bodyPr/>
                    <a:lstStyle/>
                    <a:p>
                      <a:pPr algn="ctr"/>
                      <a:r>
                        <a:rPr lang="en-US" sz="1100" dirty="0">
                          <a:solidFill>
                            <a:schemeClr val="bg1">
                              <a:lumMod val="95000"/>
                            </a:schemeClr>
                          </a:solidFill>
                        </a:rPr>
                        <a:t>Interest Free Personal Loan</a:t>
                      </a:r>
                    </a:p>
                  </a:txBody>
                  <a:tcPr/>
                </a:tc>
                <a:tc>
                  <a:txBody>
                    <a:bodyPr/>
                    <a:lstStyle/>
                    <a:p>
                      <a:pPr algn="ctr"/>
                      <a:r>
                        <a:rPr lang="en-US" sz="1100" dirty="0">
                          <a:solidFill>
                            <a:schemeClr val="bg1">
                              <a:lumMod val="95000"/>
                            </a:schemeClr>
                          </a:solidFill>
                        </a:rPr>
                        <a:t>Overseas Contract Worker Loans</a:t>
                      </a:r>
                    </a:p>
                  </a:txBody>
                  <a:tcPr/>
                </a:tc>
                <a:extLst>
                  <a:ext uri="{0D108BD9-81ED-4DB2-BD59-A6C34878D82A}">
                    <a16:rowId xmlns:a16="http://schemas.microsoft.com/office/drawing/2014/main" val="10000"/>
                  </a:ext>
                </a:extLst>
              </a:tr>
              <a:tr h="247956">
                <a:tc>
                  <a:txBody>
                    <a:bodyPr/>
                    <a:lstStyle/>
                    <a:p>
                      <a:pPr algn="l"/>
                      <a:r>
                        <a:rPr lang="en-US" sz="1000" dirty="0">
                          <a:solidFill>
                            <a:schemeClr val="tx1"/>
                          </a:solidFill>
                        </a:rPr>
                        <a:t>1</a:t>
                      </a:r>
                    </a:p>
                  </a:txBody>
                  <a:tcPr/>
                </a:tc>
                <a:tc>
                  <a:txBody>
                    <a:bodyPr/>
                    <a:lstStyle/>
                    <a:p>
                      <a:pPr algn="l"/>
                      <a:r>
                        <a:rPr lang="en-US" sz="1100" b="1" dirty="0">
                          <a:solidFill>
                            <a:schemeClr val="tx1"/>
                          </a:solidFill>
                        </a:rPr>
                        <a:t>Acquisition Channel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Branch / Website / DSA / Telesales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Branch / Website / DSA / Telesales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Branch / Telesales</a:t>
                      </a:r>
                    </a:p>
                  </a:txBody>
                  <a:tcPr/>
                </a:tc>
                <a:extLst>
                  <a:ext uri="{0D108BD9-81ED-4DB2-BD59-A6C34878D82A}">
                    <a16:rowId xmlns:a16="http://schemas.microsoft.com/office/drawing/2014/main" val="3312200598"/>
                  </a:ext>
                </a:extLst>
              </a:tr>
              <a:tr h="247956">
                <a:tc>
                  <a:txBody>
                    <a:bodyPr/>
                    <a:lstStyle/>
                    <a:p>
                      <a:pPr algn="l"/>
                      <a:r>
                        <a:rPr lang="en-US" sz="1000" dirty="0">
                          <a:solidFill>
                            <a:schemeClr val="tx1"/>
                          </a:solidFill>
                        </a:rPr>
                        <a:t>2</a:t>
                      </a:r>
                    </a:p>
                  </a:txBody>
                  <a:tcPr/>
                </a:tc>
                <a:tc>
                  <a:txBody>
                    <a:bodyPr/>
                    <a:lstStyle/>
                    <a:p>
                      <a:pPr algn="l"/>
                      <a:r>
                        <a:rPr lang="en-US" sz="1100" b="1" dirty="0">
                          <a:solidFill>
                            <a:schemeClr val="tx1"/>
                          </a:solidFill>
                        </a:rPr>
                        <a:t>Target</a:t>
                      </a:r>
                      <a:r>
                        <a:rPr lang="en-US" sz="1100" b="1" baseline="0" dirty="0">
                          <a:solidFill>
                            <a:schemeClr val="tx1"/>
                          </a:solidFill>
                        </a:rPr>
                        <a:t> Segment</a:t>
                      </a:r>
                      <a:endParaRPr lang="en-US" sz="11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&gt;18 years old, Salaried Employee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&gt;18 years old, Salaried Employee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Workers</a:t>
                      </a:r>
                      <a:r>
                        <a:rPr lang="en-US" sz="1100" kern="1200" baseline="0" dirty="0">
                          <a:solidFill>
                            <a:schemeClr val="tx1"/>
                          </a:solidFill>
                          <a:latin typeface="+mn-lt"/>
                          <a:ea typeface="+mn-ea"/>
                          <a:cs typeface="+mn-cs"/>
                        </a:rPr>
                        <a:t> from </a:t>
                      </a:r>
                      <a:r>
                        <a:rPr lang="en-US" sz="1100" kern="1200" dirty="0">
                          <a:solidFill>
                            <a:schemeClr val="tx1"/>
                          </a:solidFill>
                          <a:latin typeface="+mn-lt"/>
                          <a:ea typeface="+mn-ea"/>
                          <a:cs typeface="+mn-cs"/>
                        </a:rPr>
                        <a:t>Philippine/Indonesia</a:t>
                      </a:r>
                    </a:p>
                  </a:txBody>
                  <a:tcPr/>
                </a:tc>
                <a:extLst>
                  <a:ext uri="{0D108BD9-81ED-4DB2-BD59-A6C34878D82A}">
                    <a16:rowId xmlns:a16="http://schemas.microsoft.com/office/drawing/2014/main" val="4146338470"/>
                  </a:ext>
                </a:extLst>
              </a:tr>
              <a:tr h="247956">
                <a:tc>
                  <a:txBody>
                    <a:bodyPr/>
                    <a:lstStyle/>
                    <a:p>
                      <a:pPr algn="l"/>
                      <a:r>
                        <a:rPr lang="en-US" sz="1000" dirty="0">
                          <a:solidFill>
                            <a:schemeClr val="tx1"/>
                          </a:solidFill>
                        </a:rPr>
                        <a:t>3</a:t>
                      </a:r>
                    </a:p>
                  </a:txBody>
                  <a:tcPr/>
                </a:tc>
                <a:tc>
                  <a:txBody>
                    <a:bodyPr/>
                    <a:lstStyle/>
                    <a:p>
                      <a:pPr algn="l"/>
                      <a:r>
                        <a:rPr lang="en-US" sz="1100" b="1" dirty="0">
                          <a:solidFill>
                            <a:schemeClr val="tx1"/>
                          </a:solidFill>
                        </a:rPr>
                        <a:t>Loan amount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$1,032-$77,419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$1,032-$77,419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rgbClr val="000000"/>
                          </a:solidFill>
                          <a:latin typeface="+mn-lt"/>
                          <a:ea typeface="+mn-ea"/>
                          <a:cs typeface="+mn-cs"/>
                        </a:rPr>
                        <a:t>$1,032-$ 3,871 </a:t>
                      </a:r>
                      <a:endParaRPr lang="en-US" sz="1100" kern="1200" dirty="0">
                        <a:solidFill>
                          <a:schemeClr val="tx1"/>
                        </a:solidFill>
                        <a:latin typeface="+mn-lt"/>
                        <a:ea typeface="+mn-ea"/>
                        <a:cs typeface="+mn-cs"/>
                      </a:endParaRPr>
                    </a:p>
                  </a:txBody>
                  <a:tcPr/>
                </a:tc>
                <a:extLst>
                  <a:ext uri="{0D108BD9-81ED-4DB2-BD59-A6C34878D82A}">
                    <a16:rowId xmlns:a16="http://schemas.microsoft.com/office/drawing/2014/main" val="10003"/>
                  </a:ext>
                </a:extLst>
              </a:tr>
              <a:tr h="247956">
                <a:tc>
                  <a:txBody>
                    <a:bodyPr/>
                    <a:lstStyle/>
                    <a:p>
                      <a:pPr algn="l"/>
                      <a:r>
                        <a:rPr lang="en-US" sz="1000" b="0" dirty="0">
                          <a:solidFill>
                            <a:schemeClr val="tx1"/>
                          </a:solidFill>
                        </a:rPr>
                        <a:t>4</a:t>
                      </a:r>
                    </a:p>
                  </a:txBody>
                  <a:tcPr/>
                </a:tc>
                <a:tc>
                  <a:txBody>
                    <a:bodyPr/>
                    <a:lstStyle/>
                    <a:p>
                      <a:pPr algn="l"/>
                      <a:r>
                        <a:rPr lang="en-US" sz="1100" b="1" dirty="0">
                          <a:solidFill>
                            <a:schemeClr val="tx1"/>
                          </a:solidFill>
                        </a:rPr>
                        <a:t>Avg Loan amount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$10,323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$10,323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rgbClr val="000000"/>
                          </a:solidFill>
                          <a:latin typeface="+mn-lt"/>
                          <a:ea typeface="+mn-ea"/>
                          <a:cs typeface="+mn-cs"/>
                        </a:rPr>
                        <a:t>$1,290</a:t>
                      </a:r>
                      <a:endParaRPr lang="en-US" sz="1100" kern="1200" dirty="0">
                        <a:solidFill>
                          <a:srgbClr val="000000"/>
                        </a:solidFill>
                        <a:latin typeface="+mn-lt"/>
                        <a:ea typeface="+mn-ea"/>
                        <a:cs typeface="+mn-cs"/>
                      </a:endParaRPr>
                    </a:p>
                  </a:txBody>
                  <a:tcPr/>
                </a:tc>
                <a:extLst>
                  <a:ext uri="{0D108BD9-81ED-4DB2-BD59-A6C34878D82A}">
                    <a16:rowId xmlns:a16="http://schemas.microsoft.com/office/drawing/2014/main" val="10002"/>
                  </a:ext>
                </a:extLst>
              </a:tr>
              <a:tr h="247956">
                <a:tc>
                  <a:txBody>
                    <a:bodyPr/>
                    <a:lstStyle/>
                    <a:p>
                      <a:pPr algn="l"/>
                      <a:r>
                        <a:rPr lang="en-US" sz="1000" b="0" dirty="0">
                          <a:solidFill>
                            <a:schemeClr val="tx1"/>
                          </a:solidFill>
                        </a:rPr>
                        <a:t>5</a:t>
                      </a:r>
                    </a:p>
                  </a:txBody>
                  <a:tcPr/>
                </a:tc>
                <a:tc>
                  <a:txBody>
                    <a:bodyPr/>
                    <a:lstStyle/>
                    <a:p>
                      <a:pPr algn="l"/>
                      <a:r>
                        <a:rPr lang="en-US" sz="1100" b="1" dirty="0">
                          <a:solidFill>
                            <a:schemeClr val="tx1"/>
                          </a:solidFill>
                        </a:rPr>
                        <a:t>Tenure, 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Calibri" charset="0"/>
                          <a:ea typeface="+mn-ea"/>
                          <a:cs typeface="+mn-cs"/>
                        </a:rPr>
                        <a:t>3 – 60 </a:t>
                      </a:r>
                      <a:r>
                        <a:rPr lang="en-US" sz="1100" kern="1200" baseline="0" dirty="0">
                          <a:solidFill>
                            <a:schemeClr val="tx1"/>
                          </a:solidFill>
                          <a:latin typeface="Calibri" charset="0"/>
                          <a:ea typeface="+mn-ea"/>
                          <a:cs typeface="+mn-cs"/>
                        </a:rPr>
                        <a:t>(Avg. 24)</a:t>
                      </a:r>
                      <a:endParaRPr lang="en-US" sz="1100" kern="1200" dirty="0">
                        <a:solidFill>
                          <a:schemeClr val="tx1"/>
                        </a:solidFill>
                        <a:latin typeface="Calibri"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Calibri" charset="0"/>
                          <a:ea typeface="+mn-ea"/>
                          <a:cs typeface="+mn-cs"/>
                        </a:rPr>
                        <a:t>12/18/24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rgbClr val="000000"/>
                          </a:solidFill>
                          <a:latin typeface="Calibri" charset="0"/>
                          <a:ea typeface="+mn-ea"/>
                          <a:cs typeface="+mn-cs"/>
                        </a:rPr>
                        <a:t>3-24</a:t>
                      </a:r>
                      <a:endParaRPr lang="en-US" sz="1100" kern="1200" dirty="0">
                        <a:solidFill>
                          <a:srgbClr val="000000"/>
                        </a:solidFill>
                        <a:latin typeface="Calibri" charset="0"/>
                        <a:ea typeface="+mn-ea"/>
                        <a:cs typeface="+mn-cs"/>
                      </a:endParaRPr>
                    </a:p>
                  </a:txBody>
                  <a:tcPr/>
                </a:tc>
                <a:extLst>
                  <a:ext uri="{0D108BD9-81ED-4DB2-BD59-A6C34878D82A}">
                    <a16:rowId xmlns:a16="http://schemas.microsoft.com/office/drawing/2014/main" val="10005"/>
                  </a:ext>
                </a:extLst>
              </a:tr>
              <a:tr h="247956">
                <a:tc>
                  <a:txBody>
                    <a:bodyPr/>
                    <a:lstStyle/>
                    <a:p>
                      <a:pPr algn="l"/>
                      <a:r>
                        <a:rPr lang="en-US" sz="1000" dirty="0">
                          <a:solidFill>
                            <a:schemeClr val="tx1"/>
                          </a:solidFill>
                        </a:rPr>
                        <a:t>6</a:t>
                      </a:r>
                    </a:p>
                  </a:txBody>
                  <a:tcPr/>
                </a:tc>
                <a:tc>
                  <a:txBody>
                    <a:bodyPr/>
                    <a:lstStyle/>
                    <a:p>
                      <a:pPr algn="l"/>
                      <a:r>
                        <a:rPr lang="en-US" sz="1100" b="1" dirty="0">
                          <a:solidFill>
                            <a:schemeClr val="tx1"/>
                          </a:solidFill>
                        </a:rPr>
                        <a:t>Handling </a:t>
                      </a:r>
                      <a:r>
                        <a:rPr lang="en-US" sz="1100" b="1" baseline="0" dirty="0">
                          <a:solidFill>
                            <a:schemeClr val="tx1"/>
                          </a:solidFill>
                        </a:rPr>
                        <a:t>fee </a:t>
                      </a:r>
                      <a:endParaRPr lang="en-US" sz="1100" b="1" dirty="0">
                        <a:solidFill>
                          <a:schemeClr val="tx1"/>
                        </a:solidFill>
                      </a:endParaRPr>
                    </a:p>
                  </a:txBody>
                  <a:tcPr/>
                </a:tc>
                <a:tc>
                  <a:txBody>
                    <a:bodyPr/>
                    <a:lstStyle/>
                    <a:p>
                      <a:r>
                        <a:rPr lang="en-US" sz="1100" kern="1200" dirty="0">
                          <a:solidFill>
                            <a:schemeClr val="tx1"/>
                          </a:solidFill>
                          <a:effectLst/>
                          <a:latin typeface="+mn-lt"/>
                          <a:ea typeface="+mn-ea"/>
                          <a:cs typeface="+mn-cs"/>
                        </a:rPr>
                        <a:t>1% on loan amount</a:t>
                      </a:r>
                    </a:p>
                  </a:txBody>
                  <a:tcPr/>
                </a:tc>
                <a:tc>
                  <a:txBody>
                    <a:bodyPr/>
                    <a:lstStyle/>
                    <a:p>
                      <a:r>
                        <a:rPr lang="en-US" sz="1100" kern="1200" dirty="0">
                          <a:solidFill>
                            <a:schemeClr val="tx1"/>
                          </a:solidFill>
                          <a:effectLst/>
                          <a:latin typeface="+mn-lt"/>
                          <a:ea typeface="+mn-ea"/>
                          <a:cs typeface="+mn-cs"/>
                        </a:rPr>
                        <a:t>$65</a:t>
                      </a:r>
                      <a:r>
                        <a:rPr lang="en-US" sz="1100" kern="1200" baseline="0" dirty="0">
                          <a:solidFill>
                            <a:schemeClr val="tx1"/>
                          </a:solidFill>
                          <a:effectLst/>
                          <a:latin typeface="+mn-lt"/>
                          <a:ea typeface="+mn-ea"/>
                          <a:cs typeface="+mn-cs"/>
                        </a:rPr>
                        <a:t> a</a:t>
                      </a:r>
                      <a:r>
                        <a:rPr lang="en-US" sz="1100" kern="1200" dirty="0">
                          <a:solidFill>
                            <a:schemeClr val="tx1"/>
                          </a:solidFill>
                          <a:effectLst/>
                          <a:latin typeface="+mn-lt"/>
                          <a:ea typeface="+mn-ea"/>
                          <a:cs typeface="+mn-cs"/>
                        </a:rPr>
                        <a:t>nnual admin</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charge (every year)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rgbClr val="000000"/>
                          </a:solidFill>
                          <a:latin typeface="Calibri" charset="0"/>
                          <a:ea typeface="+mn-ea"/>
                          <a:cs typeface="+mn-cs"/>
                        </a:rPr>
                        <a:t>1% on loan amount</a:t>
                      </a:r>
                      <a:endParaRPr lang="en-US" sz="1100" kern="1200" dirty="0">
                        <a:solidFill>
                          <a:srgbClr val="000000"/>
                        </a:solidFill>
                        <a:latin typeface="Calibri" charset="0"/>
                        <a:ea typeface="+mn-ea"/>
                        <a:cs typeface="+mn-cs"/>
                      </a:endParaRPr>
                    </a:p>
                  </a:txBody>
                  <a:tcPr/>
                </a:tc>
                <a:extLst>
                  <a:ext uri="{0D108BD9-81ED-4DB2-BD59-A6C34878D82A}">
                    <a16:rowId xmlns:a16="http://schemas.microsoft.com/office/drawing/2014/main" val="10006"/>
                  </a:ext>
                </a:extLst>
              </a:tr>
              <a:tr h="266515">
                <a:tc>
                  <a:txBody>
                    <a:bodyPr/>
                    <a:lstStyle/>
                    <a:p>
                      <a:pPr algn="l"/>
                      <a:r>
                        <a:rPr lang="en-US" sz="1000" dirty="0">
                          <a:solidFill>
                            <a:schemeClr val="tx1"/>
                          </a:solidFill>
                        </a:rPr>
                        <a:t>7</a:t>
                      </a:r>
                    </a:p>
                  </a:txBody>
                  <a:tcPr/>
                </a:tc>
                <a:tc>
                  <a:txBody>
                    <a:bodyPr/>
                    <a:lstStyle/>
                    <a:p>
                      <a:pPr algn="l"/>
                      <a:r>
                        <a:rPr lang="en-US" sz="1100" b="1" dirty="0">
                          <a:solidFill>
                            <a:schemeClr val="tx1"/>
                          </a:solidFill>
                        </a:rPr>
                        <a:t>Interest</a:t>
                      </a:r>
                      <a:r>
                        <a:rPr lang="en-US" sz="1100" b="1" baseline="0" dirty="0">
                          <a:solidFill>
                            <a:schemeClr val="tx1"/>
                          </a:solidFill>
                        </a:rPr>
                        <a:t> rate</a:t>
                      </a:r>
                      <a:endParaRPr lang="en-US" sz="11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3.41% - 47.45%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rgbClr val="000000"/>
                          </a:solidFill>
                          <a:latin typeface="+mn-lt"/>
                          <a:ea typeface="+mn-ea"/>
                          <a:cs typeface="+mn-cs"/>
                        </a:rPr>
                        <a:t>28.8% - 39.6%</a:t>
                      </a:r>
                      <a:endParaRPr lang="en-US" sz="1100" kern="1200" dirty="0">
                        <a:solidFill>
                          <a:srgbClr val="000000"/>
                        </a:solidFill>
                        <a:latin typeface="+mn-lt"/>
                        <a:ea typeface="+mn-ea"/>
                        <a:cs typeface="+mn-cs"/>
                      </a:endParaRPr>
                    </a:p>
                  </a:txBody>
                  <a:tcPr/>
                </a:tc>
                <a:extLst>
                  <a:ext uri="{0D108BD9-81ED-4DB2-BD59-A6C34878D82A}">
                    <a16:rowId xmlns:a16="http://schemas.microsoft.com/office/drawing/2014/main" val="10011"/>
                  </a:ext>
                </a:extLst>
              </a:tr>
              <a:tr h="247956">
                <a:tc>
                  <a:txBody>
                    <a:bodyPr/>
                    <a:lstStyle/>
                    <a:p>
                      <a:pPr algn="l"/>
                      <a:r>
                        <a:rPr lang="en-US" sz="1000" dirty="0">
                          <a:solidFill>
                            <a:schemeClr val="tx1"/>
                          </a:solidFill>
                        </a:rPr>
                        <a:t>8</a:t>
                      </a:r>
                    </a:p>
                  </a:txBody>
                  <a:tcPr/>
                </a:tc>
                <a:tc>
                  <a:txBody>
                    <a:bodyPr/>
                    <a:lstStyle/>
                    <a:p>
                      <a:pPr algn="l"/>
                      <a:r>
                        <a:rPr lang="en-US" sz="1100" b="1" dirty="0">
                          <a:solidFill>
                            <a:schemeClr val="tx1"/>
                          </a:solidFill>
                        </a:rPr>
                        <a:t>Late payment fee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rgbClr val="000000"/>
                          </a:solidFill>
                          <a:latin typeface="+mn-lt"/>
                          <a:ea typeface="+mn-ea"/>
                          <a:cs typeface="+mn-cs"/>
                        </a:rPr>
                        <a:t>N/A</a:t>
                      </a:r>
                      <a:endParaRPr lang="en-US" sz="1100" kern="1200" dirty="0">
                        <a:solidFill>
                          <a:srgbClr val="000000"/>
                        </a:solidFill>
                        <a:latin typeface="+mn-lt"/>
                        <a:ea typeface="+mn-ea"/>
                        <a:cs typeface="+mn-cs"/>
                      </a:endParaRPr>
                    </a:p>
                  </a:txBody>
                  <a:tcPr/>
                </a:tc>
                <a:extLst>
                  <a:ext uri="{0D108BD9-81ED-4DB2-BD59-A6C34878D82A}">
                    <a16:rowId xmlns:a16="http://schemas.microsoft.com/office/drawing/2014/main" val="10008"/>
                  </a:ext>
                </a:extLst>
              </a:tr>
              <a:tr h="487588">
                <a:tc>
                  <a:txBody>
                    <a:bodyPr/>
                    <a:lstStyle/>
                    <a:p>
                      <a:pPr algn="l"/>
                      <a:r>
                        <a:rPr lang="en-US" sz="1000" dirty="0">
                          <a:solidFill>
                            <a:schemeClr val="tx1"/>
                          </a:solidFill>
                        </a:rPr>
                        <a:t>9</a:t>
                      </a:r>
                    </a:p>
                  </a:txBody>
                  <a:tcPr/>
                </a:tc>
                <a:tc>
                  <a:txBody>
                    <a:bodyPr/>
                    <a:lstStyle/>
                    <a:p>
                      <a:pPr algn="l"/>
                      <a:r>
                        <a:rPr lang="en-US" sz="1100" b="1" dirty="0">
                          <a:solidFill>
                            <a:schemeClr val="tx1"/>
                          </a:solidFill>
                        </a:rPr>
                        <a:t>Early loan repayment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charset="0"/>
                          <a:ea typeface="+mn-ea"/>
                          <a:cs typeface="+mn-cs"/>
                        </a:rPr>
                        <a:t>Allowed on condition of mandatory notification 1 day prior to repayment date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charset="0"/>
                          <a:ea typeface="+mn-ea"/>
                          <a:cs typeface="+mn-cs"/>
                        </a:rPr>
                        <a:t>Allowed on condition of mandatory notification 1 day prior to repayment date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baseline="0" dirty="0">
                          <a:solidFill>
                            <a:srgbClr val="000000"/>
                          </a:solidFill>
                          <a:latin typeface="+mn-lt"/>
                          <a:ea typeface="+mn-ea"/>
                          <a:cs typeface="+mn-cs"/>
                        </a:rPr>
                        <a:t>Allowed on condition of mandatory notification 1 day prior to repayment date</a:t>
                      </a:r>
                      <a:endParaRPr lang="en-US" sz="1100" kern="1200" baseline="0" dirty="0">
                        <a:solidFill>
                          <a:srgbClr val="000000"/>
                        </a:solidFill>
                        <a:latin typeface="+mn-lt"/>
                        <a:ea typeface="+mn-ea"/>
                        <a:cs typeface="+mn-cs"/>
                      </a:endParaRPr>
                    </a:p>
                  </a:txBody>
                  <a:tcPr/>
                </a:tc>
                <a:extLst>
                  <a:ext uri="{0D108BD9-81ED-4DB2-BD59-A6C34878D82A}">
                    <a16:rowId xmlns:a16="http://schemas.microsoft.com/office/drawing/2014/main" val="10013"/>
                  </a:ext>
                </a:extLst>
              </a:tr>
              <a:tr h="312656">
                <a:tc>
                  <a:txBody>
                    <a:bodyPr/>
                    <a:lstStyle/>
                    <a:p>
                      <a:pPr algn="l"/>
                      <a:r>
                        <a:rPr lang="en-US" sz="1000" dirty="0">
                          <a:solidFill>
                            <a:schemeClr val="tx1"/>
                          </a:solidFill>
                        </a:rPr>
                        <a:t>10</a:t>
                      </a:r>
                    </a:p>
                  </a:txBody>
                  <a:tcPr/>
                </a:tc>
                <a:tc>
                  <a:txBody>
                    <a:bodyPr/>
                    <a:lstStyle/>
                    <a:p>
                      <a:pPr algn="l"/>
                      <a:r>
                        <a:rPr lang="en-US" sz="1100" b="1" dirty="0">
                          <a:solidFill>
                            <a:schemeClr val="tx1"/>
                          </a:solidFill>
                        </a:rPr>
                        <a:t>Early</a:t>
                      </a:r>
                      <a:r>
                        <a:rPr lang="en-US" sz="1100" b="1" baseline="0" dirty="0">
                          <a:solidFill>
                            <a:schemeClr val="tx1"/>
                          </a:solidFill>
                        </a:rPr>
                        <a:t> repayment penalty</a:t>
                      </a:r>
                      <a:endParaRPr lang="en-US" sz="11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charset="0"/>
                          <a:ea typeface="+mn-ea"/>
                          <a:cs typeface="+mn-cs"/>
                        </a:rPr>
                        <a:t>Early repayment penalty 5%</a:t>
                      </a:r>
                      <a:r>
                        <a:rPr lang="en-US" sz="1100" baseline="0" dirty="0">
                          <a:solidFill>
                            <a:schemeClr val="tx1"/>
                          </a:solidFill>
                          <a:latin typeface="Calibri" charset="0"/>
                          <a:ea typeface="+mn-ea"/>
                          <a:cs typeface="+mn-cs"/>
                        </a:rPr>
                        <a:t> / </a:t>
                      </a:r>
                      <a:r>
                        <a:rPr lang="en-US" sz="1100" dirty="0">
                          <a:solidFill>
                            <a:schemeClr val="tx1"/>
                          </a:solidFill>
                          <a:latin typeface="Calibri" charset="0"/>
                          <a:ea typeface="+mn-ea"/>
                          <a:cs typeface="+mn-cs"/>
                        </a:rPr>
                        <a:t>4% on original LA in first 12 / 24 months (e.g. early repay in 2nd year= 4% x  original LA) and next</a:t>
                      </a:r>
                      <a:r>
                        <a:rPr lang="en-US" sz="1100" baseline="0" dirty="0">
                          <a:solidFill>
                            <a:schemeClr val="tx1"/>
                          </a:solidFill>
                          <a:latin typeface="Calibri" charset="0"/>
                          <a:ea typeface="+mn-ea"/>
                          <a:cs typeface="+mn-cs"/>
                        </a:rPr>
                        <a:t> month interest</a:t>
                      </a:r>
                      <a:endParaRPr lang="en-US" sz="1100" dirty="0">
                        <a:solidFill>
                          <a:schemeClr val="tx1"/>
                        </a:solidFill>
                        <a:latin typeface="Calibri"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charset="0"/>
                          <a:ea typeface="+mn-ea"/>
                          <a:cs typeface="+mn-cs"/>
                        </a:rPr>
                        <a:t>Early repayment penalty 5%</a:t>
                      </a:r>
                      <a:r>
                        <a:rPr lang="en-US" sz="1100" baseline="0" dirty="0">
                          <a:solidFill>
                            <a:schemeClr val="tx1"/>
                          </a:solidFill>
                          <a:latin typeface="Calibri" charset="0"/>
                          <a:ea typeface="+mn-ea"/>
                          <a:cs typeface="+mn-cs"/>
                        </a:rPr>
                        <a:t> / </a:t>
                      </a:r>
                      <a:r>
                        <a:rPr lang="en-US" sz="1100" dirty="0">
                          <a:solidFill>
                            <a:schemeClr val="tx1"/>
                          </a:solidFill>
                          <a:latin typeface="Calibri" charset="0"/>
                          <a:ea typeface="+mn-ea"/>
                          <a:cs typeface="+mn-cs"/>
                        </a:rPr>
                        <a:t>4% on original LA in first 12 / 24 months (e.g. early repay in 2nd year= 4% x  original LA) and next</a:t>
                      </a:r>
                      <a:r>
                        <a:rPr lang="en-US" sz="1100" baseline="0" dirty="0">
                          <a:solidFill>
                            <a:schemeClr val="tx1"/>
                          </a:solidFill>
                          <a:latin typeface="Calibri" charset="0"/>
                          <a:ea typeface="+mn-ea"/>
                          <a:cs typeface="+mn-cs"/>
                        </a:rPr>
                        <a:t> month interest</a:t>
                      </a:r>
                      <a:endParaRPr lang="en-US" sz="1100" dirty="0">
                        <a:solidFill>
                          <a:schemeClr val="tx1"/>
                        </a:solidFill>
                        <a:latin typeface="Calibri"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rgbClr val="000000"/>
                          </a:solidFill>
                          <a:latin typeface="+mn-lt"/>
                          <a:ea typeface="+mn-ea"/>
                          <a:cs typeface="+mn-cs"/>
                        </a:rPr>
                        <a:t>Early repayment penalty 5% / 4% on original LA in first 12 / 24 months (e.g. early repay in 2nd year= 4% x  original LA) and next month interest</a:t>
                      </a:r>
                      <a:endParaRPr lang="en-US" sz="1100" kern="1200" dirty="0">
                        <a:solidFill>
                          <a:srgbClr val="000000"/>
                        </a:solidFill>
                        <a:latin typeface="+mn-lt"/>
                        <a:ea typeface="+mn-ea"/>
                        <a:cs typeface="+mn-cs"/>
                      </a:endParaRPr>
                    </a:p>
                  </a:txBody>
                  <a:tcPr/>
                </a:tc>
                <a:extLst>
                  <a:ext uri="{0D108BD9-81ED-4DB2-BD59-A6C34878D82A}">
                    <a16:rowId xmlns:a16="http://schemas.microsoft.com/office/drawing/2014/main" val="1009543046"/>
                  </a:ext>
                </a:extLst>
              </a:tr>
              <a:tr h="312656">
                <a:tc>
                  <a:txBody>
                    <a:bodyPr/>
                    <a:lstStyle/>
                    <a:p>
                      <a:pPr algn="l"/>
                      <a:r>
                        <a:rPr lang="en-US" sz="1000" dirty="0">
                          <a:solidFill>
                            <a:schemeClr val="tx1"/>
                          </a:solidFill>
                        </a:rPr>
                        <a:t>11</a:t>
                      </a:r>
                    </a:p>
                  </a:txBody>
                  <a:tcPr/>
                </a:tc>
                <a:tc>
                  <a:txBody>
                    <a:bodyPr/>
                    <a:lstStyle/>
                    <a:p>
                      <a:pPr algn="l"/>
                      <a:r>
                        <a:rPr lang="en-US" sz="1100" b="1" dirty="0">
                          <a:solidFill>
                            <a:schemeClr val="tx1"/>
                          </a:solidFill>
                        </a:rPr>
                        <a:t>Repayment Channel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charset="0"/>
                          <a:ea typeface="+mn-ea"/>
                          <a:cs typeface="+mn-cs"/>
                        </a:rPr>
                        <a:t>Direct debit from borrower’s payroll account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charset="0"/>
                          <a:ea typeface="+mn-ea"/>
                          <a:cs typeface="+mn-cs"/>
                        </a:rPr>
                        <a:t>Direct debit from borrower’s payroll account</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rgbClr val="000000"/>
                          </a:solidFill>
                          <a:latin typeface="+mn-lt"/>
                          <a:ea typeface="+mn-ea"/>
                          <a:cs typeface="+mn-cs"/>
                        </a:rPr>
                        <a:t>Pay at branch (Public Finance</a:t>
                      </a:r>
                      <a:r>
                        <a:rPr lang="en-US" sz="1100" kern="1200" baseline="0" dirty="0">
                          <a:solidFill>
                            <a:srgbClr val="000000"/>
                          </a:solidFill>
                          <a:latin typeface="+mn-lt"/>
                          <a:ea typeface="+mn-ea"/>
                          <a:cs typeface="+mn-cs"/>
                        </a:rPr>
                        <a:t> or </a:t>
                      </a:r>
                      <a:r>
                        <a:rPr lang="en-US" sz="1100" kern="1200" dirty="0">
                          <a:solidFill>
                            <a:srgbClr val="000000"/>
                          </a:solidFill>
                          <a:latin typeface="+mn-lt"/>
                          <a:ea typeface="+mn-ea"/>
                          <a:cs typeface="+mn-cs"/>
                        </a:rPr>
                        <a:t>Public Bank)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rgbClr val="000000"/>
                          </a:solidFill>
                          <a:latin typeface="+mn-lt"/>
                          <a:ea typeface="+mn-ea"/>
                          <a:cs typeface="+mn-cs"/>
                        </a:rPr>
                        <a:t>Pay by PPS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rgbClr val="000000"/>
                          </a:solidFill>
                          <a:latin typeface="+mn-lt"/>
                          <a:ea typeface="+mn-ea"/>
                          <a:cs typeface="+mn-cs"/>
                        </a:rPr>
                        <a:t>Pay at ATM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rgbClr val="000000"/>
                          </a:solidFill>
                          <a:latin typeface="+mn-lt"/>
                          <a:ea typeface="+mn-ea"/>
                          <a:cs typeface="+mn-cs"/>
                        </a:rPr>
                        <a:t>Overseas Payment / Transfer (Telegraphic Transfer or Demand Draft)</a:t>
                      </a:r>
                    </a:p>
                  </a:txBody>
                  <a:tcPr/>
                </a:tc>
                <a:extLst>
                  <a:ext uri="{0D108BD9-81ED-4DB2-BD59-A6C34878D82A}">
                    <a16:rowId xmlns:a16="http://schemas.microsoft.com/office/drawing/2014/main" val="1803749443"/>
                  </a:ext>
                </a:extLst>
              </a:tr>
            </a:tbl>
          </a:graphicData>
        </a:graphic>
      </p:graphicFrame>
      <p:sp>
        <p:nvSpPr>
          <p:cNvPr id="8" name="Заголовок 1"/>
          <p:cNvSpPr>
            <a:spLocks noGrp="1"/>
          </p:cNvSpPr>
          <p:nvPr>
            <p:ph type="title"/>
          </p:nvPr>
        </p:nvSpPr>
        <p:spPr/>
        <p:txBody>
          <a:bodyPr/>
          <a:lstStyle/>
          <a:p>
            <a:r>
              <a:rPr lang="en-US">
                <a:solidFill>
                  <a:srgbClr val="FFFFFF"/>
                </a:solidFill>
              </a:rPr>
              <a:t>Product parameters of Public Finance 1/4</a:t>
            </a:r>
            <a:endParaRPr lang="en-US">
              <a:solidFill>
                <a:srgbClr val="7030A0"/>
              </a:solidFill>
            </a:endParaRPr>
          </a:p>
        </p:txBody>
      </p:sp>
      <p:sp>
        <p:nvSpPr>
          <p:cNvPr id="4" name="Номер слайда 3"/>
          <p:cNvSpPr>
            <a:spLocks noGrp="1"/>
          </p:cNvSpPr>
          <p:nvPr>
            <p:ph type="sldNum" sz="quarter" idx="12"/>
          </p:nvPr>
        </p:nvSpPr>
        <p:spPr/>
        <p:txBody>
          <a:bodyPr/>
          <a:lstStyle/>
          <a:p>
            <a:fld id="{D7F305DA-160D-498F-B102-A1D8643B4A2C}" type="slidenum">
              <a:rPr lang="ru-RU" smtClean="0"/>
              <a:pPr/>
              <a:t>16</a:t>
            </a:fld>
            <a:endParaRPr lang="ru-RU"/>
          </a:p>
        </p:txBody>
      </p:sp>
      <p:sp>
        <p:nvSpPr>
          <p:cNvPr id="9" name="TextBox 8"/>
          <p:cNvSpPr txBox="1"/>
          <p:nvPr/>
        </p:nvSpPr>
        <p:spPr>
          <a:xfrm>
            <a:off x="92747" y="6408992"/>
            <a:ext cx="8928992" cy="400110"/>
          </a:xfrm>
          <a:prstGeom prst="rect">
            <a:avLst/>
          </a:prstGeom>
          <a:noFill/>
          <a:ln>
            <a:solidFill>
              <a:schemeClr val="accent1"/>
            </a:solidFill>
          </a:ln>
        </p:spPr>
        <p:txBody>
          <a:bodyPr wrap="square" rtlCol="0" anchor="t">
            <a:spAutoFit/>
          </a:bodyPr>
          <a:lstStyle/>
          <a:p>
            <a:r>
              <a:rPr lang="en-US" sz="1000"/>
              <a:t>Source of Information</a:t>
            </a:r>
          </a:p>
          <a:p>
            <a:r>
              <a:rPr lang="en-US" sz="1000"/>
              <a:t>http://www.publicfinance.com.hk/2/finance/ps_content.html</a:t>
            </a:r>
          </a:p>
        </p:txBody>
      </p:sp>
      <p:pic>
        <p:nvPicPr>
          <p:cNvPr id="11" name="Изображение 3"/>
          <p:cNvPicPr>
            <a:picLocks noChangeAspect="1"/>
          </p:cNvPicPr>
          <p:nvPr/>
        </p:nvPicPr>
        <p:blipFill>
          <a:blip r:embed="rId3"/>
          <a:stretch>
            <a:fillRect/>
          </a:stretch>
        </p:blipFill>
        <p:spPr>
          <a:xfrm>
            <a:off x="8478405" y="59765"/>
            <a:ext cx="665595" cy="443286"/>
          </a:xfrm>
          <a:prstGeom prst="rect">
            <a:avLst/>
          </a:prstGeom>
        </p:spPr>
      </p:pic>
    </p:spTree>
    <p:extLst>
      <p:ext uri="{BB962C8B-B14F-4D97-AF65-F5344CB8AC3E}">
        <p14:creationId xmlns:p14="http://schemas.microsoft.com/office/powerpoint/2010/main" val="2530992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extLst>
              <p:ext uri="{D42A27DB-BD31-4B8C-83A1-F6EECF244321}">
                <p14:modId xmlns:p14="http://schemas.microsoft.com/office/powerpoint/2010/main" val="1844767397"/>
              </p:ext>
            </p:extLst>
          </p:nvPr>
        </p:nvGraphicFramePr>
        <p:xfrm>
          <a:off x="107504" y="692697"/>
          <a:ext cx="8928991" cy="5387155"/>
        </p:xfrm>
        <a:graphic>
          <a:graphicData uri="http://schemas.openxmlformats.org/drawingml/2006/table">
            <a:tbl>
              <a:tblPr firstRow="1" bandRow="1">
                <a:tableStyleId>{5C22544A-7EE6-4342-B048-85BDC9FD1C3A}</a:tableStyleId>
              </a:tblPr>
              <a:tblGrid>
                <a:gridCol w="322368">
                  <a:extLst>
                    <a:ext uri="{9D8B030D-6E8A-4147-A177-3AD203B41FA5}">
                      <a16:colId xmlns:a16="http://schemas.microsoft.com/office/drawing/2014/main" val="20000"/>
                    </a:ext>
                  </a:extLst>
                </a:gridCol>
                <a:gridCol w="1721651">
                  <a:extLst>
                    <a:ext uri="{9D8B030D-6E8A-4147-A177-3AD203B41FA5}">
                      <a16:colId xmlns:a16="http://schemas.microsoft.com/office/drawing/2014/main" val="20001"/>
                    </a:ext>
                  </a:extLst>
                </a:gridCol>
                <a:gridCol w="2276461">
                  <a:extLst>
                    <a:ext uri="{9D8B030D-6E8A-4147-A177-3AD203B41FA5}">
                      <a16:colId xmlns:a16="http://schemas.microsoft.com/office/drawing/2014/main" val="20002"/>
                    </a:ext>
                  </a:extLst>
                </a:gridCol>
                <a:gridCol w="2304256">
                  <a:extLst>
                    <a:ext uri="{9D8B030D-6E8A-4147-A177-3AD203B41FA5}">
                      <a16:colId xmlns:a16="http://schemas.microsoft.com/office/drawing/2014/main" val="2716559221"/>
                    </a:ext>
                  </a:extLst>
                </a:gridCol>
                <a:gridCol w="2304255">
                  <a:extLst>
                    <a:ext uri="{9D8B030D-6E8A-4147-A177-3AD203B41FA5}">
                      <a16:colId xmlns:a16="http://schemas.microsoft.com/office/drawing/2014/main" val="20003"/>
                    </a:ext>
                  </a:extLst>
                </a:gridCol>
              </a:tblGrid>
              <a:tr h="144015">
                <a:tc>
                  <a:txBody>
                    <a:bodyPr/>
                    <a:lstStyle/>
                    <a:p>
                      <a:pPr algn="ctr"/>
                      <a:endParaRPr lang="en-US" sz="1100" dirty="0">
                        <a:solidFill>
                          <a:schemeClr val="bg1">
                            <a:lumMod val="95000"/>
                          </a:schemeClr>
                        </a:solidFill>
                      </a:endParaRPr>
                    </a:p>
                  </a:txBody>
                  <a:tcPr/>
                </a:tc>
                <a:tc>
                  <a:txBody>
                    <a:bodyPr/>
                    <a:lstStyle/>
                    <a:p>
                      <a:pPr algn="ctr"/>
                      <a:r>
                        <a:rPr lang="en-US" sz="1100" dirty="0">
                          <a:solidFill>
                            <a:schemeClr val="bg1">
                              <a:lumMod val="95000"/>
                            </a:schemeClr>
                          </a:solidFill>
                        </a:rPr>
                        <a:t>Parameter</a:t>
                      </a:r>
                      <a:endParaRPr lang="ru-RU" sz="1100" dirty="0">
                        <a:solidFill>
                          <a:schemeClr val="bg1">
                            <a:lumMod val="95000"/>
                          </a:schemeClr>
                        </a:solidFill>
                      </a:endParaRPr>
                    </a:p>
                  </a:txBody>
                  <a:tcPr/>
                </a:tc>
                <a:tc>
                  <a:txBody>
                    <a:bodyPr/>
                    <a:lstStyle/>
                    <a:p>
                      <a:pPr algn="ctr"/>
                      <a:r>
                        <a:rPr lang="en-US" sz="1100" dirty="0">
                          <a:solidFill>
                            <a:schemeClr val="bg1">
                              <a:lumMod val="95000"/>
                            </a:schemeClr>
                          </a:solidFill>
                        </a:rPr>
                        <a:t>Personalized Rating Personal Loan</a:t>
                      </a:r>
                    </a:p>
                  </a:txBody>
                  <a:tcPr/>
                </a:tc>
                <a:tc>
                  <a:txBody>
                    <a:bodyPr/>
                    <a:lstStyle/>
                    <a:p>
                      <a:pPr algn="ctr"/>
                      <a:r>
                        <a:rPr lang="en-US" sz="1100" dirty="0">
                          <a:solidFill>
                            <a:schemeClr val="bg1">
                              <a:lumMod val="95000"/>
                            </a:schemeClr>
                          </a:solidFill>
                        </a:rPr>
                        <a:t>Personal Loan Express Promotion for Application Hotline </a:t>
                      </a:r>
                    </a:p>
                    <a:p>
                      <a:pPr algn="ctr"/>
                      <a:r>
                        <a:rPr lang="en-US" sz="1100" dirty="0">
                          <a:solidFill>
                            <a:schemeClr val="bg1">
                              <a:lumMod val="95000"/>
                            </a:schemeClr>
                          </a:solidFill>
                        </a:rPr>
                        <a:t>     and Internet</a:t>
                      </a:r>
                    </a:p>
                  </a:txBody>
                  <a:tcPr/>
                </a:tc>
                <a:tc>
                  <a:txBody>
                    <a:bodyPr/>
                    <a:lstStyle/>
                    <a:p>
                      <a:pPr algn="ctr"/>
                      <a:r>
                        <a:rPr lang="en-US" sz="1100" dirty="0">
                          <a:solidFill>
                            <a:schemeClr val="bg1">
                              <a:lumMod val="95000"/>
                            </a:schemeClr>
                          </a:solidFill>
                        </a:rPr>
                        <a:t>Special Personal Loan Program for Civil Servant</a:t>
                      </a:r>
                    </a:p>
                  </a:txBody>
                  <a:tcPr/>
                </a:tc>
                <a:extLst>
                  <a:ext uri="{0D108BD9-81ED-4DB2-BD59-A6C34878D82A}">
                    <a16:rowId xmlns:a16="http://schemas.microsoft.com/office/drawing/2014/main" val="10000"/>
                  </a:ext>
                </a:extLst>
              </a:tr>
              <a:tr h="247956">
                <a:tc>
                  <a:txBody>
                    <a:bodyPr/>
                    <a:lstStyle/>
                    <a:p>
                      <a:pPr algn="l"/>
                      <a:r>
                        <a:rPr lang="en-US" sz="1000" dirty="0">
                          <a:solidFill>
                            <a:schemeClr val="tx1"/>
                          </a:solidFill>
                        </a:rPr>
                        <a:t>1</a:t>
                      </a:r>
                    </a:p>
                  </a:txBody>
                  <a:tcPr/>
                </a:tc>
                <a:tc>
                  <a:txBody>
                    <a:bodyPr/>
                    <a:lstStyle/>
                    <a:p>
                      <a:pPr algn="l"/>
                      <a:r>
                        <a:rPr lang="en-US" sz="1100" b="1" dirty="0">
                          <a:solidFill>
                            <a:schemeClr val="tx1"/>
                          </a:solidFill>
                        </a:rPr>
                        <a:t>Acquisition Channel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Branch / Website / DSA / Telesales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Website / Telesales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Branch / Website / DSA / Telesales</a:t>
                      </a:r>
                    </a:p>
                  </a:txBody>
                  <a:tcPr/>
                </a:tc>
                <a:extLst>
                  <a:ext uri="{0D108BD9-81ED-4DB2-BD59-A6C34878D82A}">
                    <a16:rowId xmlns:a16="http://schemas.microsoft.com/office/drawing/2014/main" val="3312200598"/>
                  </a:ext>
                </a:extLst>
              </a:tr>
              <a:tr h="247956">
                <a:tc>
                  <a:txBody>
                    <a:bodyPr/>
                    <a:lstStyle/>
                    <a:p>
                      <a:pPr algn="l"/>
                      <a:r>
                        <a:rPr lang="en-US" sz="1000" dirty="0">
                          <a:solidFill>
                            <a:schemeClr val="tx1"/>
                          </a:solidFill>
                        </a:rPr>
                        <a:t>2</a:t>
                      </a:r>
                    </a:p>
                  </a:txBody>
                  <a:tcPr/>
                </a:tc>
                <a:tc>
                  <a:txBody>
                    <a:bodyPr/>
                    <a:lstStyle/>
                    <a:p>
                      <a:pPr algn="l"/>
                      <a:r>
                        <a:rPr lang="en-US" sz="1100" b="1" dirty="0">
                          <a:solidFill>
                            <a:schemeClr val="tx1"/>
                          </a:solidFill>
                        </a:rPr>
                        <a:t>Target</a:t>
                      </a:r>
                      <a:r>
                        <a:rPr lang="en-US" sz="1100" b="1" baseline="0" dirty="0">
                          <a:solidFill>
                            <a:schemeClr val="tx1"/>
                          </a:solidFill>
                        </a:rPr>
                        <a:t> Segment</a:t>
                      </a:r>
                      <a:endParaRPr lang="en-US" sz="11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&gt;18 years old, Salaried Employee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&gt;18 years old, Salaried Employee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Civil</a:t>
                      </a:r>
                      <a:r>
                        <a:rPr lang="en-US" sz="1100" kern="1200" baseline="0" dirty="0">
                          <a:solidFill>
                            <a:schemeClr val="tx1"/>
                          </a:solidFill>
                          <a:latin typeface="+mn-lt"/>
                          <a:ea typeface="+mn-ea"/>
                          <a:cs typeface="+mn-cs"/>
                        </a:rPr>
                        <a:t> Servants of HK </a:t>
                      </a:r>
                      <a:endParaRPr lang="en-US" sz="1100" kern="1200" dirty="0">
                        <a:solidFill>
                          <a:schemeClr val="tx1"/>
                        </a:solidFill>
                        <a:latin typeface="+mn-lt"/>
                        <a:ea typeface="+mn-ea"/>
                        <a:cs typeface="+mn-cs"/>
                      </a:endParaRPr>
                    </a:p>
                  </a:txBody>
                  <a:tcPr/>
                </a:tc>
                <a:extLst>
                  <a:ext uri="{0D108BD9-81ED-4DB2-BD59-A6C34878D82A}">
                    <a16:rowId xmlns:a16="http://schemas.microsoft.com/office/drawing/2014/main" val="3808397599"/>
                  </a:ext>
                </a:extLst>
              </a:tr>
              <a:tr h="247956">
                <a:tc>
                  <a:txBody>
                    <a:bodyPr/>
                    <a:lstStyle/>
                    <a:p>
                      <a:pPr algn="l"/>
                      <a:r>
                        <a:rPr lang="en-US" sz="1000" dirty="0">
                          <a:solidFill>
                            <a:schemeClr val="tx1"/>
                          </a:solidFill>
                        </a:rPr>
                        <a:t>3</a:t>
                      </a:r>
                    </a:p>
                  </a:txBody>
                  <a:tcPr/>
                </a:tc>
                <a:tc>
                  <a:txBody>
                    <a:bodyPr/>
                    <a:lstStyle/>
                    <a:p>
                      <a:pPr algn="l"/>
                      <a:r>
                        <a:rPr lang="en-US" sz="1100" b="1" dirty="0">
                          <a:solidFill>
                            <a:schemeClr val="tx1"/>
                          </a:solidFill>
                        </a:rPr>
                        <a:t>Loan amount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$1,032-$77,419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$1,032-$77,419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$1,032-$77,419</a:t>
                      </a:r>
                    </a:p>
                  </a:txBody>
                  <a:tcPr/>
                </a:tc>
                <a:extLst>
                  <a:ext uri="{0D108BD9-81ED-4DB2-BD59-A6C34878D82A}">
                    <a16:rowId xmlns:a16="http://schemas.microsoft.com/office/drawing/2014/main" val="10003"/>
                  </a:ext>
                </a:extLst>
              </a:tr>
              <a:tr h="247956">
                <a:tc>
                  <a:txBody>
                    <a:bodyPr/>
                    <a:lstStyle/>
                    <a:p>
                      <a:pPr algn="l"/>
                      <a:r>
                        <a:rPr lang="en-US" sz="1000" b="0" dirty="0">
                          <a:solidFill>
                            <a:schemeClr val="tx1"/>
                          </a:solidFill>
                        </a:rPr>
                        <a:t>4</a:t>
                      </a:r>
                    </a:p>
                  </a:txBody>
                  <a:tcPr/>
                </a:tc>
                <a:tc>
                  <a:txBody>
                    <a:bodyPr/>
                    <a:lstStyle/>
                    <a:p>
                      <a:pPr algn="l"/>
                      <a:r>
                        <a:rPr lang="en-US" sz="1100" b="1" dirty="0">
                          <a:solidFill>
                            <a:schemeClr val="tx1"/>
                          </a:solidFill>
                        </a:rPr>
                        <a:t>Avg Loan amount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$10,323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$10,323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$10,323</a:t>
                      </a:r>
                    </a:p>
                  </a:txBody>
                  <a:tcPr/>
                </a:tc>
                <a:extLst>
                  <a:ext uri="{0D108BD9-81ED-4DB2-BD59-A6C34878D82A}">
                    <a16:rowId xmlns:a16="http://schemas.microsoft.com/office/drawing/2014/main" val="10002"/>
                  </a:ext>
                </a:extLst>
              </a:tr>
              <a:tr h="247956">
                <a:tc>
                  <a:txBody>
                    <a:bodyPr/>
                    <a:lstStyle/>
                    <a:p>
                      <a:pPr algn="l"/>
                      <a:r>
                        <a:rPr lang="en-US" sz="1000" b="0" dirty="0">
                          <a:solidFill>
                            <a:schemeClr val="tx1"/>
                          </a:solidFill>
                        </a:rPr>
                        <a:t>5</a:t>
                      </a:r>
                    </a:p>
                  </a:txBody>
                  <a:tcPr/>
                </a:tc>
                <a:tc>
                  <a:txBody>
                    <a:bodyPr/>
                    <a:lstStyle/>
                    <a:p>
                      <a:pPr algn="l"/>
                      <a:r>
                        <a:rPr lang="en-US" sz="1100" b="1" dirty="0">
                          <a:solidFill>
                            <a:schemeClr val="tx1"/>
                          </a:solidFill>
                        </a:rPr>
                        <a:t>Tenure, 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Calibri" charset="0"/>
                          <a:ea typeface="+mn-ea"/>
                          <a:cs typeface="+mn-cs"/>
                        </a:rPr>
                        <a:t>12</a:t>
                      </a:r>
                      <a:r>
                        <a:rPr lang="en-US" sz="1100" kern="1200" baseline="0" dirty="0">
                          <a:solidFill>
                            <a:schemeClr val="tx1"/>
                          </a:solidFill>
                          <a:latin typeface="Calibri" charset="0"/>
                          <a:ea typeface="+mn-ea"/>
                          <a:cs typeface="+mn-cs"/>
                        </a:rPr>
                        <a:t>/24/36</a:t>
                      </a:r>
                      <a:endParaRPr lang="en-US" sz="1100" kern="1200" dirty="0">
                        <a:solidFill>
                          <a:schemeClr val="tx1"/>
                        </a:solidFill>
                        <a:latin typeface="Calibri"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Calibri" charset="0"/>
                          <a:ea typeface="+mn-ea"/>
                          <a:cs typeface="+mn-cs"/>
                        </a:rPr>
                        <a:t>3 – 60 months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Calibri" charset="0"/>
                          <a:ea typeface="+mn-ea"/>
                          <a:cs typeface="+mn-cs"/>
                        </a:rPr>
                        <a:t>12/24/36</a:t>
                      </a:r>
                    </a:p>
                  </a:txBody>
                  <a:tcPr/>
                </a:tc>
                <a:extLst>
                  <a:ext uri="{0D108BD9-81ED-4DB2-BD59-A6C34878D82A}">
                    <a16:rowId xmlns:a16="http://schemas.microsoft.com/office/drawing/2014/main" val="10005"/>
                  </a:ext>
                </a:extLst>
              </a:tr>
              <a:tr h="247956">
                <a:tc>
                  <a:txBody>
                    <a:bodyPr/>
                    <a:lstStyle/>
                    <a:p>
                      <a:pPr algn="l"/>
                      <a:r>
                        <a:rPr lang="en-US" sz="1000" dirty="0">
                          <a:solidFill>
                            <a:schemeClr val="tx1"/>
                          </a:solidFill>
                        </a:rPr>
                        <a:t>6</a:t>
                      </a:r>
                    </a:p>
                  </a:txBody>
                  <a:tcPr/>
                </a:tc>
                <a:tc>
                  <a:txBody>
                    <a:bodyPr/>
                    <a:lstStyle/>
                    <a:p>
                      <a:pPr algn="l"/>
                      <a:r>
                        <a:rPr lang="en-US" sz="1100" b="1" dirty="0">
                          <a:solidFill>
                            <a:schemeClr val="tx1"/>
                          </a:solidFill>
                        </a:rPr>
                        <a:t>Handling </a:t>
                      </a:r>
                      <a:r>
                        <a:rPr lang="en-US" sz="1100" b="1" baseline="0" dirty="0">
                          <a:solidFill>
                            <a:schemeClr val="tx1"/>
                          </a:solidFill>
                        </a:rPr>
                        <a:t>fee </a:t>
                      </a:r>
                      <a:endParaRPr lang="en-US" sz="1100" b="1" dirty="0">
                        <a:solidFill>
                          <a:schemeClr val="tx1"/>
                        </a:solidFill>
                      </a:endParaRPr>
                    </a:p>
                  </a:txBody>
                  <a:tcPr/>
                </a:tc>
                <a:tc>
                  <a:txBody>
                    <a:bodyPr/>
                    <a:lstStyle/>
                    <a:p>
                      <a:r>
                        <a:rPr lang="en-US" sz="1100" kern="1200" dirty="0">
                          <a:solidFill>
                            <a:schemeClr val="tx1"/>
                          </a:solidFill>
                          <a:effectLst/>
                          <a:latin typeface="+mn-lt"/>
                          <a:ea typeface="+mn-ea"/>
                          <a:cs typeface="+mn-cs"/>
                        </a:rPr>
                        <a:t>1% on loan amount</a:t>
                      </a:r>
                    </a:p>
                  </a:txBody>
                  <a:tcPr/>
                </a:tc>
                <a:tc>
                  <a:txBody>
                    <a:bodyPr/>
                    <a:lstStyle/>
                    <a:p>
                      <a:r>
                        <a:rPr lang="en-US" sz="1100" kern="1200" dirty="0">
                          <a:solidFill>
                            <a:schemeClr val="tx1"/>
                          </a:solidFill>
                          <a:effectLst/>
                          <a:latin typeface="+mn-lt"/>
                          <a:ea typeface="+mn-ea"/>
                          <a:cs typeface="+mn-cs"/>
                        </a:rPr>
                        <a:t>1% on loan amount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Calibri" charset="0"/>
                          <a:ea typeface="+mn-ea"/>
                          <a:cs typeface="+mn-cs"/>
                        </a:rPr>
                        <a:t>1% on loan amount</a:t>
                      </a:r>
                      <a:endParaRPr lang="en-US" sz="1100" kern="1200" dirty="0">
                        <a:solidFill>
                          <a:schemeClr val="tx1"/>
                        </a:solidFill>
                        <a:latin typeface="Calibri" charset="0"/>
                        <a:ea typeface="+mn-ea"/>
                        <a:cs typeface="+mn-cs"/>
                      </a:endParaRPr>
                    </a:p>
                  </a:txBody>
                  <a:tcPr/>
                </a:tc>
                <a:extLst>
                  <a:ext uri="{0D108BD9-81ED-4DB2-BD59-A6C34878D82A}">
                    <a16:rowId xmlns:a16="http://schemas.microsoft.com/office/drawing/2014/main" val="10006"/>
                  </a:ext>
                </a:extLst>
              </a:tr>
              <a:tr h="266515">
                <a:tc>
                  <a:txBody>
                    <a:bodyPr/>
                    <a:lstStyle/>
                    <a:p>
                      <a:pPr algn="l"/>
                      <a:r>
                        <a:rPr lang="en-US" sz="1000" dirty="0">
                          <a:solidFill>
                            <a:schemeClr val="tx1"/>
                          </a:solidFill>
                        </a:rPr>
                        <a:t>7</a:t>
                      </a:r>
                    </a:p>
                  </a:txBody>
                  <a:tcPr/>
                </a:tc>
                <a:tc>
                  <a:txBody>
                    <a:bodyPr/>
                    <a:lstStyle/>
                    <a:p>
                      <a:pPr algn="l"/>
                      <a:r>
                        <a:rPr lang="en-US" sz="1100" b="1" dirty="0">
                          <a:solidFill>
                            <a:schemeClr val="tx1"/>
                          </a:solidFill>
                        </a:rPr>
                        <a:t>Interest</a:t>
                      </a:r>
                      <a:r>
                        <a:rPr lang="en-US" sz="1100" b="1" baseline="0" dirty="0">
                          <a:solidFill>
                            <a:schemeClr val="tx1"/>
                          </a:solidFill>
                        </a:rPr>
                        <a:t> rate</a:t>
                      </a:r>
                      <a:endParaRPr lang="en-US" sz="11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4.75%-6.01%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3.41% - 47.45%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4.75% - 6.01%</a:t>
                      </a:r>
                      <a:endParaRPr lang="en-US" sz="1100" kern="1200" dirty="0">
                        <a:solidFill>
                          <a:schemeClr val="tx1"/>
                        </a:solidFill>
                        <a:latin typeface="+mn-lt"/>
                        <a:ea typeface="+mn-ea"/>
                        <a:cs typeface="+mn-cs"/>
                      </a:endParaRPr>
                    </a:p>
                  </a:txBody>
                  <a:tcPr/>
                </a:tc>
                <a:extLst>
                  <a:ext uri="{0D108BD9-81ED-4DB2-BD59-A6C34878D82A}">
                    <a16:rowId xmlns:a16="http://schemas.microsoft.com/office/drawing/2014/main" val="10011"/>
                  </a:ext>
                </a:extLst>
              </a:tr>
              <a:tr h="247956">
                <a:tc>
                  <a:txBody>
                    <a:bodyPr/>
                    <a:lstStyle/>
                    <a:p>
                      <a:pPr algn="l"/>
                      <a:r>
                        <a:rPr lang="en-US" sz="1000" dirty="0">
                          <a:solidFill>
                            <a:schemeClr val="tx1"/>
                          </a:solidFill>
                        </a:rPr>
                        <a:t>8</a:t>
                      </a:r>
                    </a:p>
                  </a:txBody>
                  <a:tcPr/>
                </a:tc>
                <a:tc>
                  <a:txBody>
                    <a:bodyPr/>
                    <a:lstStyle/>
                    <a:p>
                      <a:pPr algn="l"/>
                      <a:r>
                        <a:rPr lang="en-US" sz="1100" b="1" dirty="0">
                          <a:solidFill>
                            <a:schemeClr val="tx1"/>
                          </a:solidFill>
                        </a:rPr>
                        <a:t>Late payment fee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N/A</a:t>
                      </a:r>
                      <a:endParaRPr lang="en-US" sz="1100" kern="1200" dirty="0">
                        <a:solidFill>
                          <a:schemeClr val="tx1"/>
                        </a:solidFill>
                        <a:latin typeface="+mn-lt"/>
                        <a:ea typeface="+mn-ea"/>
                        <a:cs typeface="+mn-cs"/>
                      </a:endParaRPr>
                    </a:p>
                  </a:txBody>
                  <a:tcPr/>
                </a:tc>
                <a:extLst>
                  <a:ext uri="{0D108BD9-81ED-4DB2-BD59-A6C34878D82A}">
                    <a16:rowId xmlns:a16="http://schemas.microsoft.com/office/drawing/2014/main" val="10008"/>
                  </a:ext>
                </a:extLst>
              </a:tr>
              <a:tr h="487588">
                <a:tc>
                  <a:txBody>
                    <a:bodyPr/>
                    <a:lstStyle/>
                    <a:p>
                      <a:pPr algn="l"/>
                      <a:r>
                        <a:rPr lang="en-US" sz="1000" dirty="0">
                          <a:solidFill>
                            <a:schemeClr val="tx1"/>
                          </a:solidFill>
                        </a:rPr>
                        <a:t>9</a:t>
                      </a:r>
                    </a:p>
                  </a:txBody>
                  <a:tcPr/>
                </a:tc>
                <a:tc>
                  <a:txBody>
                    <a:bodyPr/>
                    <a:lstStyle/>
                    <a:p>
                      <a:pPr algn="l"/>
                      <a:r>
                        <a:rPr lang="en-US" sz="1100" b="1" dirty="0">
                          <a:solidFill>
                            <a:schemeClr val="tx1"/>
                          </a:solidFill>
                        </a:rPr>
                        <a:t>Early loan repayment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charset="0"/>
                          <a:ea typeface="+mn-ea"/>
                          <a:cs typeface="+mn-cs"/>
                        </a:rPr>
                        <a:t>Allowed on condition of mandatory notification 1 day prior to repayment date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charset="0"/>
                          <a:ea typeface="+mn-ea"/>
                          <a:cs typeface="+mn-cs"/>
                        </a:rPr>
                        <a:t>Allowed on condition of mandatory notification 1 day prior to repayment date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baseline="0" dirty="0">
                          <a:solidFill>
                            <a:schemeClr val="tx1"/>
                          </a:solidFill>
                          <a:latin typeface="+mn-lt"/>
                          <a:ea typeface="+mn-ea"/>
                          <a:cs typeface="+mn-cs"/>
                        </a:rPr>
                        <a:t>Allowed on condition of mandatory notification 1 day prior to repayment date</a:t>
                      </a:r>
                      <a:endParaRPr lang="en-US" sz="1100" kern="1200" baseline="0" dirty="0">
                        <a:solidFill>
                          <a:schemeClr val="tx1"/>
                        </a:solidFill>
                        <a:latin typeface="+mn-lt"/>
                        <a:ea typeface="+mn-ea"/>
                        <a:cs typeface="+mn-cs"/>
                      </a:endParaRPr>
                    </a:p>
                  </a:txBody>
                  <a:tcPr/>
                </a:tc>
                <a:extLst>
                  <a:ext uri="{0D108BD9-81ED-4DB2-BD59-A6C34878D82A}">
                    <a16:rowId xmlns:a16="http://schemas.microsoft.com/office/drawing/2014/main" val="10013"/>
                  </a:ext>
                </a:extLst>
              </a:tr>
              <a:tr h="312656">
                <a:tc>
                  <a:txBody>
                    <a:bodyPr/>
                    <a:lstStyle/>
                    <a:p>
                      <a:pPr algn="l"/>
                      <a:r>
                        <a:rPr lang="en-US" sz="1000" dirty="0">
                          <a:solidFill>
                            <a:schemeClr val="tx1"/>
                          </a:solidFill>
                        </a:rPr>
                        <a:t>10</a:t>
                      </a:r>
                    </a:p>
                  </a:txBody>
                  <a:tcPr/>
                </a:tc>
                <a:tc>
                  <a:txBody>
                    <a:bodyPr/>
                    <a:lstStyle/>
                    <a:p>
                      <a:pPr algn="l"/>
                      <a:r>
                        <a:rPr lang="en-US" sz="1100" b="1" dirty="0">
                          <a:solidFill>
                            <a:schemeClr val="tx1"/>
                          </a:solidFill>
                        </a:rPr>
                        <a:t>Early</a:t>
                      </a:r>
                      <a:r>
                        <a:rPr lang="en-US" sz="1100" b="1" baseline="0" dirty="0">
                          <a:solidFill>
                            <a:schemeClr val="tx1"/>
                          </a:solidFill>
                        </a:rPr>
                        <a:t> repayment penalty</a:t>
                      </a:r>
                      <a:endParaRPr lang="en-US" sz="11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charset="0"/>
                          <a:ea typeface="+mn-ea"/>
                          <a:cs typeface="+mn-cs"/>
                        </a:rPr>
                        <a:t>Early repayment penalty 5%</a:t>
                      </a:r>
                      <a:r>
                        <a:rPr lang="en-US" sz="1100" baseline="0" dirty="0">
                          <a:solidFill>
                            <a:schemeClr val="tx1"/>
                          </a:solidFill>
                          <a:latin typeface="Calibri" charset="0"/>
                          <a:ea typeface="+mn-ea"/>
                          <a:cs typeface="+mn-cs"/>
                        </a:rPr>
                        <a:t> / </a:t>
                      </a:r>
                      <a:r>
                        <a:rPr lang="en-US" sz="1100" dirty="0">
                          <a:solidFill>
                            <a:schemeClr val="tx1"/>
                          </a:solidFill>
                          <a:latin typeface="Calibri" charset="0"/>
                          <a:ea typeface="+mn-ea"/>
                          <a:cs typeface="+mn-cs"/>
                        </a:rPr>
                        <a:t>4% on original LA in first 12 / 24 months (e.g. early repay in 2nd year= 4% x  original LA) and next</a:t>
                      </a:r>
                      <a:r>
                        <a:rPr lang="en-US" sz="1100" baseline="0" dirty="0">
                          <a:solidFill>
                            <a:schemeClr val="tx1"/>
                          </a:solidFill>
                          <a:latin typeface="Calibri" charset="0"/>
                          <a:ea typeface="+mn-ea"/>
                          <a:cs typeface="+mn-cs"/>
                        </a:rPr>
                        <a:t> month interest</a:t>
                      </a:r>
                      <a:endParaRPr lang="en-US" sz="1100" dirty="0">
                        <a:solidFill>
                          <a:schemeClr val="tx1"/>
                        </a:solidFill>
                        <a:latin typeface="Calibri"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charset="0"/>
                          <a:ea typeface="+mn-ea"/>
                          <a:cs typeface="+mn-cs"/>
                        </a:rPr>
                        <a:t>Early repayment penalty 5%</a:t>
                      </a:r>
                      <a:r>
                        <a:rPr lang="en-US" sz="1100" baseline="0" dirty="0">
                          <a:solidFill>
                            <a:schemeClr val="tx1"/>
                          </a:solidFill>
                          <a:latin typeface="Calibri" charset="0"/>
                          <a:ea typeface="+mn-ea"/>
                          <a:cs typeface="+mn-cs"/>
                        </a:rPr>
                        <a:t> / </a:t>
                      </a:r>
                      <a:r>
                        <a:rPr lang="en-US" sz="1100" dirty="0">
                          <a:solidFill>
                            <a:schemeClr val="tx1"/>
                          </a:solidFill>
                          <a:latin typeface="Calibri" charset="0"/>
                          <a:ea typeface="+mn-ea"/>
                          <a:cs typeface="+mn-cs"/>
                        </a:rPr>
                        <a:t>4% on original LA in first 12 / 24 months (e.g. early repay in 2nd year= 4% x  original LA) and next</a:t>
                      </a:r>
                      <a:r>
                        <a:rPr lang="en-US" sz="1100" baseline="0" dirty="0">
                          <a:solidFill>
                            <a:schemeClr val="tx1"/>
                          </a:solidFill>
                          <a:latin typeface="Calibri" charset="0"/>
                          <a:ea typeface="+mn-ea"/>
                          <a:cs typeface="+mn-cs"/>
                        </a:rPr>
                        <a:t> month interest</a:t>
                      </a:r>
                      <a:endParaRPr lang="en-US" sz="1100" dirty="0">
                        <a:solidFill>
                          <a:schemeClr val="tx1"/>
                        </a:solidFill>
                        <a:latin typeface="Calibri"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Early repayment penalty 5% / 4% on original LA in first 12 / 24 months (e.g. early repay in 2nd year= 4% x  original LA) and next month interest</a:t>
                      </a:r>
                      <a:endParaRPr lang="en-US" sz="1100" kern="1200" dirty="0">
                        <a:solidFill>
                          <a:schemeClr val="tx1"/>
                        </a:solidFill>
                        <a:latin typeface="+mn-lt"/>
                        <a:ea typeface="+mn-ea"/>
                        <a:cs typeface="+mn-cs"/>
                      </a:endParaRPr>
                    </a:p>
                  </a:txBody>
                  <a:tcPr/>
                </a:tc>
                <a:extLst>
                  <a:ext uri="{0D108BD9-81ED-4DB2-BD59-A6C34878D82A}">
                    <a16:rowId xmlns:a16="http://schemas.microsoft.com/office/drawing/2014/main" val="1009543046"/>
                  </a:ext>
                </a:extLst>
              </a:tr>
              <a:tr h="312656">
                <a:tc>
                  <a:txBody>
                    <a:bodyPr/>
                    <a:lstStyle/>
                    <a:p>
                      <a:pPr algn="l"/>
                      <a:r>
                        <a:rPr lang="en-US" sz="1000" dirty="0">
                          <a:solidFill>
                            <a:schemeClr val="tx1"/>
                          </a:solidFill>
                        </a:rPr>
                        <a:t>11</a:t>
                      </a:r>
                    </a:p>
                  </a:txBody>
                  <a:tcPr/>
                </a:tc>
                <a:tc>
                  <a:txBody>
                    <a:bodyPr/>
                    <a:lstStyle/>
                    <a:p>
                      <a:pPr algn="l"/>
                      <a:r>
                        <a:rPr lang="en-US" sz="1100" b="1" dirty="0">
                          <a:solidFill>
                            <a:schemeClr val="tx1"/>
                          </a:solidFill>
                        </a:rPr>
                        <a:t>Repayment Channel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charset="0"/>
                          <a:ea typeface="+mn-ea"/>
                          <a:cs typeface="+mn-cs"/>
                        </a:rPr>
                        <a:t>Direct debit from borrower’s payroll account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charset="0"/>
                          <a:ea typeface="+mn-ea"/>
                          <a:cs typeface="+mn-cs"/>
                        </a:rPr>
                        <a:t>Direct debit from borrower’s payroll account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dirty="0">
                          <a:solidFill>
                            <a:schemeClr val="tx1"/>
                          </a:solidFill>
                          <a:latin typeface="+mn-lt"/>
                          <a:ea typeface="+mn-ea"/>
                          <a:cs typeface="+mn-cs"/>
                        </a:rPr>
                        <a:t>Direct debit from borrower’s payroll account</a:t>
                      </a:r>
                    </a:p>
                  </a:txBody>
                  <a:tcPr/>
                </a:tc>
                <a:extLst>
                  <a:ext uri="{0D108BD9-81ED-4DB2-BD59-A6C34878D82A}">
                    <a16:rowId xmlns:a16="http://schemas.microsoft.com/office/drawing/2014/main" val="1803749443"/>
                  </a:ext>
                </a:extLst>
              </a:tr>
              <a:tr h="312656">
                <a:tc>
                  <a:txBody>
                    <a:bodyPr/>
                    <a:lstStyle/>
                    <a:p>
                      <a:pPr algn="l"/>
                      <a:r>
                        <a:rPr lang="en-US" sz="1000" dirty="0">
                          <a:solidFill>
                            <a:schemeClr val="tx1"/>
                          </a:solidFill>
                        </a:rPr>
                        <a:t>12</a:t>
                      </a:r>
                    </a:p>
                  </a:txBody>
                  <a:tcPr/>
                </a:tc>
                <a:tc>
                  <a:txBody>
                    <a:bodyPr/>
                    <a:lstStyle/>
                    <a:p>
                      <a:pPr algn="l"/>
                      <a:r>
                        <a:rPr lang="en-US" sz="1100" b="1" dirty="0">
                          <a:solidFill>
                            <a:schemeClr val="tx1"/>
                          </a:solidFill>
                        </a:rPr>
                        <a:t>Welcome Gift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charset="0"/>
                          <a:ea typeface="+mn-ea"/>
                          <a:cs typeface="+mn-cs"/>
                        </a:rPr>
                        <a:t>N/A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charset="0"/>
                          <a:ea typeface="+mn-ea"/>
                          <a:cs typeface="+mn-cs"/>
                        </a:rPr>
                        <a:t>New borrower – Smartphone</a:t>
                      </a:r>
                      <a:r>
                        <a:rPr lang="en-US" sz="1100" baseline="0" dirty="0">
                          <a:solidFill>
                            <a:schemeClr val="tx1"/>
                          </a:solidFill>
                          <a:latin typeface="Calibri" charset="0"/>
                          <a:ea typeface="+mn-ea"/>
                          <a:cs typeface="+mn-cs"/>
                        </a:rPr>
                        <a:t> / </a:t>
                      </a:r>
                      <a:r>
                        <a:rPr lang="en-US" sz="1100" dirty="0">
                          <a:solidFill>
                            <a:schemeClr val="tx1"/>
                          </a:solidFill>
                          <a:latin typeface="Calibri" charset="0"/>
                          <a:ea typeface="+mn-ea"/>
                          <a:cs typeface="+mn-cs"/>
                        </a:rPr>
                        <a:t>$2000 shopping coupon</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New</a:t>
                      </a:r>
                      <a:r>
                        <a:rPr lang="en-US" sz="1100" kern="1200" baseline="0" dirty="0">
                          <a:solidFill>
                            <a:schemeClr val="tx1"/>
                          </a:solidFill>
                          <a:latin typeface="+mn-lt"/>
                          <a:ea typeface="+mn-ea"/>
                          <a:cs typeface="+mn-cs"/>
                        </a:rPr>
                        <a:t> borrower - c</a:t>
                      </a:r>
                      <a:r>
                        <a:rPr lang="en-US" sz="1100" kern="1200" dirty="0">
                          <a:solidFill>
                            <a:schemeClr val="tx1"/>
                          </a:solidFill>
                          <a:latin typeface="+mn-lt"/>
                          <a:ea typeface="+mn-ea"/>
                          <a:cs typeface="+mn-cs"/>
                        </a:rPr>
                        <a:t>ash bonus 0.5% on loan amount booked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Eligible</a:t>
                      </a:r>
                      <a:r>
                        <a:rPr lang="en-US" sz="1100" kern="1200" baseline="0" dirty="0">
                          <a:solidFill>
                            <a:schemeClr val="tx1"/>
                          </a:solidFill>
                          <a:latin typeface="+mn-lt"/>
                          <a:ea typeface="+mn-ea"/>
                          <a:cs typeface="+mn-cs"/>
                        </a:rPr>
                        <a:t> borrower - </a:t>
                      </a:r>
                      <a:r>
                        <a:rPr lang="en-US" sz="1100" kern="1200" dirty="0">
                          <a:solidFill>
                            <a:schemeClr val="tx1"/>
                          </a:solidFill>
                          <a:latin typeface="+mn-lt"/>
                          <a:ea typeface="+mn-ea"/>
                          <a:cs typeface="+mn-cs"/>
                        </a:rPr>
                        <a:t>$2000</a:t>
                      </a:r>
                      <a:r>
                        <a:rPr lang="en-US" sz="1100" kern="1200" baseline="0" dirty="0">
                          <a:solidFill>
                            <a:schemeClr val="tx1"/>
                          </a:solidFill>
                          <a:latin typeface="+mn-lt"/>
                          <a:ea typeface="+mn-ea"/>
                          <a:cs typeface="+mn-cs"/>
                        </a:rPr>
                        <a:t> shopping coupon</a:t>
                      </a:r>
                      <a:endParaRPr lang="en-US" sz="1100" kern="1200" dirty="0">
                        <a:solidFill>
                          <a:schemeClr val="tx1"/>
                        </a:solidFill>
                        <a:latin typeface="+mn-lt"/>
                        <a:ea typeface="+mn-ea"/>
                        <a:cs typeface="+mn-cs"/>
                      </a:endParaRPr>
                    </a:p>
                  </a:txBody>
                  <a:tcPr/>
                </a:tc>
                <a:extLst>
                  <a:ext uri="{0D108BD9-81ED-4DB2-BD59-A6C34878D82A}">
                    <a16:rowId xmlns:a16="http://schemas.microsoft.com/office/drawing/2014/main" val="1267737311"/>
                  </a:ext>
                </a:extLst>
              </a:tr>
            </a:tbl>
          </a:graphicData>
        </a:graphic>
      </p:graphicFrame>
      <p:sp>
        <p:nvSpPr>
          <p:cNvPr id="8" name="Заголовок 1"/>
          <p:cNvSpPr>
            <a:spLocks noGrp="1"/>
          </p:cNvSpPr>
          <p:nvPr>
            <p:ph type="title"/>
          </p:nvPr>
        </p:nvSpPr>
        <p:spPr/>
        <p:txBody>
          <a:bodyPr/>
          <a:lstStyle/>
          <a:p>
            <a:r>
              <a:rPr lang="en-US">
                <a:solidFill>
                  <a:srgbClr val="FFFFFF"/>
                </a:solidFill>
              </a:rPr>
              <a:t>Product parameters of Public Finance 2/4</a:t>
            </a:r>
            <a:endParaRPr lang="en-US">
              <a:solidFill>
                <a:srgbClr val="7030A0"/>
              </a:solidFill>
            </a:endParaRPr>
          </a:p>
        </p:txBody>
      </p:sp>
      <p:sp>
        <p:nvSpPr>
          <p:cNvPr id="4" name="Номер слайда 3"/>
          <p:cNvSpPr>
            <a:spLocks noGrp="1"/>
          </p:cNvSpPr>
          <p:nvPr>
            <p:ph type="sldNum" sz="quarter" idx="12"/>
          </p:nvPr>
        </p:nvSpPr>
        <p:spPr/>
        <p:txBody>
          <a:bodyPr/>
          <a:lstStyle/>
          <a:p>
            <a:fld id="{D7F305DA-160D-498F-B102-A1D8643B4A2C}" type="slidenum">
              <a:rPr lang="ru-RU" smtClean="0"/>
              <a:pPr/>
              <a:t>17</a:t>
            </a:fld>
            <a:endParaRPr lang="ru-RU"/>
          </a:p>
        </p:txBody>
      </p:sp>
      <p:sp>
        <p:nvSpPr>
          <p:cNvPr id="9" name="TextBox 8"/>
          <p:cNvSpPr txBox="1"/>
          <p:nvPr/>
        </p:nvSpPr>
        <p:spPr>
          <a:xfrm>
            <a:off x="92747" y="6408992"/>
            <a:ext cx="8928992" cy="400110"/>
          </a:xfrm>
          <a:prstGeom prst="rect">
            <a:avLst/>
          </a:prstGeom>
          <a:noFill/>
          <a:ln>
            <a:solidFill>
              <a:schemeClr val="accent1"/>
            </a:solidFill>
          </a:ln>
        </p:spPr>
        <p:txBody>
          <a:bodyPr wrap="square" rtlCol="0" anchor="t">
            <a:spAutoFit/>
          </a:bodyPr>
          <a:lstStyle/>
          <a:p>
            <a:r>
              <a:rPr lang="en-US" sz="1000"/>
              <a:t>Source of Information</a:t>
            </a:r>
          </a:p>
          <a:p>
            <a:r>
              <a:rPr lang="en-US" sz="1000"/>
              <a:t>http://www.publicfinance.com.hk/2/finance/ps_content.html</a:t>
            </a:r>
          </a:p>
        </p:txBody>
      </p:sp>
      <p:pic>
        <p:nvPicPr>
          <p:cNvPr id="11" name="Изображение 3"/>
          <p:cNvPicPr>
            <a:picLocks noChangeAspect="1"/>
          </p:cNvPicPr>
          <p:nvPr/>
        </p:nvPicPr>
        <p:blipFill>
          <a:blip r:embed="rId3"/>
          <a:stretch>
            <a:fillRect/>
          </a:stretch>
        </p:blipFill>
        <p:spPr>
          <a:xfrm>
            <a:off x="8478405" y="59765"/>
            <a:ext cx="665595" cy="443286"/>
          </a:xfrm>
          <a:prstGeom prst="rect">
            <a:avLst/>
          </a:prstGeom>
        </p:spPr>
      </p:pic>
    </p:spTree>
    <p:extLst>
      <p:ext uri="{BB962C8B-B14F-4D97-AF65-F5344CB8AC3E}">
        <p14:creationId xmlns:p14="http://schemas.microsoft.com/office/powerpoint/2010/main" val="1339543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extLst>
              <p:ext uri="{D42A27DB-BD31-4B8C-83A1-F6EECF244321}">
                <p14:modId xmlns:p14="http://schemas.microsoft.com/office/powerpoint/2010/main" val="577488014"/>
              </p:ext>
            </p:extLst>
          </p:nvPr>
        </p:nvGraphicFramePr>
        <p:xfrm>
          <a:off x="107503" y="692697"/>
          <a:ext cx="8879581" cy="4069039"/>
        </p:xfrm>
        <a:graphic>
          <a:graphicData uri="http://schemas.openxmlformats.org/drawingml/2006/table">
            <a:tbl>
              <a:tblPr firstRow="1" bandRow="1">
                <a:tableStyleId>{5C22544A-7EE6-4342-B048-85BDC9FD1C3A}</a:tableStyleId>
              </a:tblPr>
              <a:tblGrid>
                <a:gridCol w="430287">
                  <a:extLst>
                    <a:ext uri="{9D8B030D-6E8A-4147-A177-3AD203B41FA5}">
                      <a16:colId xmlns:a16="http://schemas.microsoft.com/office/drawing/2014/main" val="20000"/>
                    </a:ext>
                  </a:extLst>
                </a:gridCol>
                <a:gridCol w="2298004">
                  <a:extLst>
                    <a:ext uri="{9D8B030D-6E8A-4147-A177-3AD203B41FA5}">
                      <a16:colId xmlns:a16="http://schemas.microsoft.com/office/drawing/2014/main" val="20001"/>
                    </a:ext>
                  </a:extLst>
                </a:gridCol>
                <a:gridCol w="3075645">
                  <a:extLst>
                    <a:ext uri="{9D8B030D-6E8A-4147-A177-3AD203B41FA5}">
                      <a16:colId xmlns:a16="http://schemas.microsoft.com/office/drawing/2014/main" val="2716559221"/>
                    </a:ext>
                  </a:extLst>
                </a:gridCol>
                <a:gridCol w="3075645">
                  <a:extLst>
                    <a:ext uri="{9D8B030D-6E8A-4147-A177-3AD203B41FA5}">
                      <a16:colId xmlns:a16="http://schemas.microsoft.com/office/drawing/2014/main" val="1567212547"/>
                    </a:ext>
                  </a:extLst>
                </a:gridCol>
              </a:tblGrid>
              <a:tr h="144015">
                <a:tc>
                  <a:txBody>
                    <a:bodyPr/>
                    <a:lstStyle/>
                    <a:p>
                      <a:pPr algn="ctr"/>
                      <a:endParaRPr lang="en-US" sz="1100" dirty="0">
                        <a:solidFill>
                          <a:schemeClr val="bg1">
                            <a:lumMod val="95000"/>
                          </a:schemeClr>
                        </a:solidFill>
                      </a:endParaRPr>
                    </a:p>
                  </a:txBody>
                  <a:tcPr/>
                </a:tc>
                <a:tc>
                  <a:txBody>
                    <a:bodyPr/>
                    <a:lstStyle/>
                    <a:p>
                      <a:pPr algn="ctr"/>
                      <a:r>
                        <a:rPr lang="en-US" sz="1100" dirty="0">
                          <a:solidFill>
                            <a:schemeClr val="bg1">
                              <a:lumMod val="95000"/>
                            </a:schemeClr>
                          </a:solidFill>
                        </a:rPr>
                        <a:t>Parameter</a:t>
                      </a:r>
                      <a:endParaRPr lang="ru-RU" sz="1100" dirty="0">
                        <a:solidFill>
                          <a:schemeClr val="bg1">
                            <a:lumMod val="95000"/>
                          </a:schemeClr>
                        </a:solidFill>
                      </a:endParaRPr>
                    </a:p>
                  </a:txBody>
                  <a:tcPr/>
                </a:tc>
                <a:tc>
                  <a:txBody>
                    <a:bodyPr/>
                    <a:lstStyle/>
                    <a:p>
                      <a:pPr algn="ctr"/>
                      <a:r>
                        <a:rPr lang="en-US" sz="1100" dirty="0">
                          <a:solidFill>
                            <a:schemeClr val="bg1">
                              <a:lumMod val="95000"/>
                            </a:schemeClr>
                          </a:solidFill>
                        </a:rPr>
                        <a:t>Executive Super Cash</a:t>
                      </a:r>
                    </a:p>
                  </a:txBody>
                  <a:tcPr/>
                </a:tc>
                <a:tc>
                  <a:txBody>
                    <a:bodyPr/>
                    <a:lstStyle/>
                    <a:p>
                      <a:pPr algn="ctr"/>
                      <a:r>
                        <a:rPr lang="en-US" sz="1100" dirty="0">
                          <a:solidFill>
                            <a:schemeClr val="bg1">
                              <a:lumMod val="95000"/>
                            </a:schemeClr>
                          </a:solidFill>
                        </a:rPr>
                        <a:t>My Cash Revolving Loan</a:t>
                      </a:r>
                    </a:p>
                  </a:txBody>
                  <a:tcPr/>
                </a:tc>
                <a:extLst>
                  <a:ext uri="{0D108BD9-81ED-4DB2-BD59-A6C34878D82A}">
                    <a16:rowId xmlns:a16="http://schemas.microsoft.com/office/drawing/2014/main" val="10000"/>
                  </a:ext>
                </a:extLst>
              </a:tr>
              <a:tr h="247956">
                <a:tc>
                  <a:txBody>
                    <a:bodyPr/>
                    <a:lstStyle/>
                    <a:p>
                      <a:pPr algn="l"/>
                      <a:r>
                        <a:rPr lang="en-US" sz="1000" dirty="0">
                          <a:solidFill>
                            <a:schemeClr val="tx1"/>
                          </a:solidFill>
                        </a:rPr>
                        <a:t>1</a:t>
                      </a:r>
                    </a:p>
                  </a:txBody>
                  <a:tcPr/>
                </a:tc>
                <a:tc>
                  <a:txBody>
                    <a:bodyPr/>
                    <a:lstStyle/>
                    <a:p>
                      <a:pPr algn="l"/>
                      <a:r>
                        <a:rPr lang="en-US" sz="1100" b="1" dirty="0">
                          <a:solidFill>
                            <a:schemeClr val="tx1"/>
                          </a:solidFill>
                        </a:rPr>
                        <a:t>Acquisition Channel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Branch / Website / DSA / Telesales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Branch / Website / DSA / Telesales </a:t>
                      </a:r>
                    </a:p>
                  </a:txBody>
                  <a:tcPr/>
                </a:tc>
                <a:extLst>
                  <a:ext uri="{0D108BD9-81ED-4DB2-BD59-A6C34878D82A}">
                    <a16:rowId xmlns:a16="http://schemas.microsoft.com/office/drawing/2014/main" val="3312200598"/>
                  </a:ext>
                </a:extLst>
              </a:tr>
              <a:tr h="247956">
                <a:tc>
                  <a:txBody>
                    <a:bodyPr/>
                    <a:lstStyle/>
                    <a:p>
                      <a:pPr algn="l"/>
                      <a:r>
                        <a:rPr lang="en-US" sz="1000" dirty="0">
                          <a:solidFill>
                            <a:schemeClr val="tx1"/>
                          </a:solidFill>
                        </a:rPr>
                        <a:t>2</a:t>
                      </a:r>
                    </a:p>
                  </a:txBody>
                  <a:tcPr/>
                </a:tc>
                <a:tc>
                  <a:txBody>
                    <a:bodyPr/>
                    <a:lstStyle/>
                    <a:p>
                      <a:pPr algn="l"/>
                      <a:r>
                        <a:rPr lang="en-US" sz="1100" b="1" dirty="0">
                          <a:solidFill>
                            <a:schemeClr val="tx1"/>
                          </a:solidFill>
                        </a:rPr>
                        <a:t>Target</a:t>
                      </a:r>
                      <a:r>
                        <a:rPr lang="en-US" sz="1100" b="1" baseline="0" dirty="0">
                          <a:solidFill>
                            <a:schemeClr val="tx1"/>
                          </a:solidFill>
                        </a:rPr>
                        <a:t> Segment</a:t>
                      </a:r>
                      <a:endParaRPr lang="en-US" sz="11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&gt;18 years old,</a:t>
                      </a:r>
                      <a:r>
                        <a:rPr lang="en-US" sz="1100" kern="1200" baseline="0" dirty="0">
                          <a:solidFill>
                            <a:schemeClr val="tx1"/>
                          </a:solidFill>
                          <a:latin typeface="+mn-lt"/>
                          <a:ea typeface="+mn-ea"/>
                          <a:cs typeface="+mn-cs"/>
                        </a:rPr>
                        <a:t> executive level</a:t>
                      </a:r>
                      <a:endParaRPr lang="en-US" sz="11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dirty="0">
                          <a:solidFill>
                            <a:schemeClr val="tx1"/>
                          </a:solidFill>
                          <a:latin typeface="+mn-lt"/>
                          <a:ea typeface="+mn-ea"/>
                          <a:cs typeface="+mn-cs"/>
                        </a:rPr>
                        <a:t>&gt;18 years old, professional and stable income earners</a:t>
                      </a:r>
                    </a:p>
                  </a:txBody>
                  <a:tcPr/>
                </a:tc>
                <a:extLst>
                  <a:ext uri="{0D108BD9-81ED-4DB2-BD59-A6C34878D82A}">
                    <a16:rowId xmlns:a16="http://schemas.microsoft.com/office/drawing/2014/main" val="2262688686"/>
                  </a:ext>
                </a:extLst>
              </a:tr>
              <a:tr h="247956">
                <a:tc>
                  <a:txBody>
                    <a:bodyPr/>
                    <a:lstStyle/>
                    <a:p>
                      <a:pPr algn="l"/>
                      <a:r>
                        <a:rPr lang="en-US" sz="1000" dirty="0">
                          <a:solidFill>
                            <a:schemeClr val="tx1"/>
                          </a:solidFill>
                        </a:rPr>
                        <a:t>3</a:t>
                      </a:r>
                    </a:p>
                  </a:txBody>
                  <a:tcPr/>
                </a:tc>
                <a:tc>
                  <a:txBody>
                    <a:bodyPr/>
                    <a:lstStyle/>
                    <a:p>
                      <a:pPr algn="l"/>
                      <a:r>
                        <a:rPr lang="en-US" sz="1100" b="1" dirty="0">
                          <a:solidFill>
                            <a:schemeClr val="tx1"/>
                          </a:solidFill>
                        </a:rPr>
                        <a:t>Loan amount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$1,032-$77,419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Max</a:t>
                      </a:r>
                      <a:r>
                        <a:rPr lang="en-US" sz="1100" kern="1200" baseline="0" dirty="0">
                          <a:solidFill>
                            <a:schemeClr val="tx1"/>
                          </a:solidFill>
                          <a:latin typeface="+mn-lt"/>
                          <a:ea typeface="+mn-ea"/>
                          <a:cs typeface="+mn-cs"/>
                        </a:rPr>
                        <a:t> </a:t>
                      </a:r>
                      <a:r>
                        <a:rPr lang="en-US" sz="1100" kern="1200" dirty="0">
                          <a:solidFill>
                            <a:schemeClr val="tx1"/>
                          </a:solidFill>
                          <a:latin typeface="+mn-lt"/>
                          <a:ea typeface="+mn-ea"/>
                          <a:cs typeface="+mn-cs"/>
                        </a:rPr>
                        <a:t>6 times of customer's monthly salary or HK$38,709 whichever is lower</a:t>
                      </a:r>
                    </a:p>
                  </a:txBody>
                  <a:tcPr/>
                </a:tc>
                <a:extLst>
                  <a:ext uri="{0D108BD9-81ED-4DB2-BD59-A6C34878D82A}">
                    <a16:rowId xmlns:a16="http://schemas.microsoft.com/office/drawing/2014/main" val="10003"/>
                  </a:ext>
                </a:extLst>
              </a:tr>
              <a:tr h="247956">
                <a:tc>
                  <a:txBody>
                    <a:bodyPr/>
                    <a:lstStyle/>
                    <a:p>
                      <a:pPr algn="l"/>
                      <a:r>
                        <a:rPr lang="en-US" sz="1000" b="0" dirty="0">
                          <a:solidFill>
                            <a:schemeClr val="tx1"/>
                          </a:solidFill>
                        </a:rPr>
                        <a:t>4</a:t>
                      </a:r>
                    </a:p>
                  </a:txBody>
                  <a:tcPr/>
                </a:tc>
                <a:tc>
                  <a:txBody>
                    <a:bodyPr/>
                    <a:lstStyle/>
                    <a:p>
                      <a:pPr algn="l"/>
                      <a:r>
                        <a:rPr lang="en-US" sz="1100" b="1" dirty="0">
                          <a:solidFill>
                            <a:schemeClr val="tx1"/>
                          </a:solidFill>
                        </a:rPr>
                        <a:t>Avg Loan amount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$10,323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$10,323</a:t>
                      </a:r>
                    </a:p>
                  </a:txBody>
                  <a:tcPr/>
                </a:tc>
                <a:extLst>
                  <a:ext uri="{0D108BD9-81ED-4DB2-BD59-A6C34878D82A}">
                    <a16:rowId xmlns:a16="http://schemas.microsoft.com/office/drawing/2014/main" val="10002"/>
                  </a:ext>
                </a:extLst>
              </a:tr>
              <a:tr h="247956">
                <a:tc>
                  <a:txBody>
                    <a:bodyPr/>
                    <a:lstStyle/>
                    <a:p>
                      <a:pPr algn="l"/>
                      <a:r>
                        <a:rPr lang="en-US" sz="1000" b="0" dirty="0">
                          <a:solidFill>
                            <a:schemeClr val="tx1"/>
                          </a:solidFill>
                        </a:rPr>
                        <a:t>5</a:t>
                      </a:r>
                    </a:p>
                  </a:txBody>
                  <a:tcPr/>
                </a:tc>
                <a:tc>
                  <a:txBody>
                    <a:bodyPr/>
                    <a:lstStyle/>
                    <a:p>
                      <a:pPr algn="l"/>
                      <a:r>
                        <a:rPr lang="en-US" sz="1100" b="1" dirty="0">
                          <a:solidFill>
                            <a:schemeClr val="tx1"/>
                          </a:solidFill>
                        </a:rPr>
                        <a:t>Tenure, 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Calibri" charset="0"/>
                          <a:ea typeface="+mn-ea"/>
                          <a:cs typeface="+mn-cs"/>
                        </a:rPr>
                        <a:t>3 – 60 </a:t>
                      </a:r>
                      <a:r>
                        <a:rPr lang="en-US" sz="1100" kern="1200" baseline="0" dirty="0">
                          <a:solidFill>
                            <a:schemeClr val="tx1"/>
                          </a:solidFill>
                          <a:latin typeface="Calibri" charset="0"/>
                          <a:ea typeface="+mn-ea"/>
                          <a:cs typeface="+mn-cs"/>
                        </a:rPr>
                        <a:t>(Avg. 24)</a:t>
                      </a:r>
                      <a:endParaRPr lang="en-US" sz="1100" kern="1200" dirty="0">
                        <a:solidFill>
                          <a:schemeClr val="tx1"/>
                        </a:solidFill>
                        <a:latin typeface="Calibri"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Calibri" charset="0"/>
                          <a:ea typeface="+mn-ea"/>
                          <a:cs typeface="+mn-cs"/>
                        </a:rPr>
                        <a:t>12</a:t>
                      </a:r>
                    </a:p>
                  </a:txBody>
                  <a:tcPr/>
                </a:tc>
                <a:extLst>
                  <a:ext uri="{0D108BD9-81ED-4DB2-BD59-A6C34878D82A}">
                    <a16:rowId xmlns:a16="http://schemas.microsoft.com/office/drawing/2014/main" val="10005"/>
                  </a:ext>
                </a:extLst>
              </a:tr>
              <a:tr h="247956">
                <a:tc>
                  <a:txBody>
                    <a:bodyPr/>
                    <a:lstStyle/>
                    <a:p>
                      <a:pPr algn="l"/>
                      <a:r>
                        <a:rPr lang="en-US" sz="1000" dirty="0">
                          <a:solidFill>
                            <a:schemeClr val="tx1"/>
                          </a:solidFill>
                        </a:rPr>
                        <a:t>6</a:t>
                      </a:r>
                    </a:p>
                  </a:txBody>
                  <a:tcPr/>
                </a:tc>
                <a:tc>
                  <a:txBody>
                    <a:bodyPr/>
                    <a:lstStyle/>
                    <a:p>
                      <a:pPr algn="l"/>
                      <a:r>
                        <a:rPr lang="en-US" sz="1100" b="1" dirty="0">
                          <a:solidFill>
                            <a:schemeClr val="tx1"/>
                          </a:solidFill>
                        </a:rPr>
                        <a:t>Handling </a:t>
                      </a:r>
                      <a:r>
                        <a:rPr lang="en-US" sz="1100" b="1" baseline="0" dirty="0">
                          <a:solidFill>
                            <a:schemeClr val="tx1"/>
                          </a:solidFill>
                        </a:rPr>
                        <a:t>fee </a:t>
                      </a:r>
                      <a:endParaRPr lang="en-US" sz="1100" b="1" dirty="0">
                        <a:solidFill>
                          <a:schemeClr val="tx1"/>
                        </a:solidFill>
                      </a:endParaRPr>
                    </a:p>
                  </a:txBody>
                  <a:tcPr/>
                </a:tc>
                <a:tc>
                  <a:txBody>
                    <a:bodyPr/>
                    <a:lstStyle/>
                    <a:p>
                      <a:r>
                        <a:rPr lang="en-US" sz="1100" kern="1200" dirty="0">
                          <a:solidFill>
                            <a:schemeClr val="tx1"/>
                          </a:solidFill>
                          <a:effectLst/>
                          <a:latin typeface="+mn-lt"/>
                          <a:ea typeface="+mn-ea"/>
                          <a:cs typeface="+mn-cs"/>
                        </a:rPr>
                        <a:t>1% on loan amount</a:t>
                      </a:r>
                    </a:p>
                  </a:txBody>
                  <a:tcPr/>
                </a:tc>
                <a:tc>
                  <a:txBody>
                    <a:bodyPr/>
                    <a:lstStyle/>
                    <a:p>
                      <a:r>
                        <a:rPr lang="en-US" sz="1100" kern="1200" dirty="0">
                          <a:solidFill>
                            <a:schemeClr val="tx1"/>
                          </a:solidFill>
                          <a:effectLst/>
                          <a:latin typeface="+mn-lt"/>
                          <a:ea typeface="+mn-ea"/>
                          <a:cs typeface="+mn-cs"/>
                        </a:rPr>
                        <a:t>Annual Fee Waived</a:t>
                      </a:r>
                    </a:p>
                  </a:txBody>
                  <a:tcPr/>
                </a:tc>
                <a:extLst>
                  <a:ext uri="{0D108BD9-81ED-4DB2-BD59-A6C34878D82A}">
                    <a16:rowId xmlns:a16="http://schemas.microsoft.com/office/drawing/2014/main" val="10006"/>
                  </a:ext>
                </a:extLst>
              </a:tr>
              <a:tr h="266515">
                <a:tc>
                  <a:txBody>
                    <a:bodyPr/>
                    <a:lstStyle/>
                    <a:p>
                      <a:pPr algn="l"/>
                      <a:r>
                        <a:rPr lang="en-US" sz="1000" dirty="0">
                          <a:solidFill>
                            <a:schemeClr val="tx1"/>
                          </a:solidFill>
                        </a:rPr>
                        <a:t>7</a:t>
                      </a:r>
                    </a:p>
                  </a:txBody>
                  <a:tcPr/>
                </a:tc>
                <a:tc>
                  <a:txBody>
                    <a:bodyPr/>
                    <a:lstStyle/>
                    <a:p>
                      <a:pPr algn="l"/>
                      <a:r>
                        <a:rPr lang="en-US" sz="1100" b="1" dirty="0">
                          <a:solidFill>
                            <a:schemeClr val="tx1"/>
                          </a:solidFill>
                        </a:rPr>
                        <a:t>Interest</a:t>
                      </a:r>
                      <a:r>
                        <a:rPr lang="en-US" sz="1100" b="1" baseline="0" dirty="0">
                          <a:solidFill>
                            <a:schemeClr val="tx1"/>
                          </a:solidFill>
                        </a:rPr>
                        <a:t> rate</a:t>
                      </a:r>
                      <a:endParaRPr lang="en-US" sz="11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3.41% - 47.45%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3.41% - 47.45%</a:t>
                      </a:r>
                    </a:p>
                  </a:txBody>
                  <a:tcPr/>
                </a:tc>
                <a:extLst>
                  <a:ext uri="{0D108BD9-81ED-4DB2-BD59-A6C34878D82A}">
                    <a16:rowId xmlns:a16="http://schemas.microsoft.com/office/drawing/2014/main" val="10011"/>
                  </a:ext>
                </a:extLst>
              </a:tr>
              <a:tr h="247956">
                <a:tc>
                  <a:txBody>
                    <a:bodyPr/>
                    <a:lstStyle/>
                    <a:p>
                      <a:pPr algn="l"/>
                      <a:r>
                        <a:rPr lang="en-US" sz="1000" dirty="0">
                          <a:solidFill>
                            <a:schemeClr val="tx1"/>
                          </a:solidFill>
                        </a:rPr>
                        <a:t>8</a:t>
                      </a:r>
                    </a:p>
                  </a:txBody>
                  <a:tcPr/>
                </a:tc>
                <a:tc>
                  <a:txBody>
                    <a:bodyPr/>
                    <a:lstStyle/>
                    <a:p>
                      <a:pPr algn="l"/>
                      <a:r>
                        <a:rPr lang="en-US" sz="1100" b="1" dirty="0">
                          <a:solidFill>
                            <a:schemeClr val="tx1"/>
                          </a:solidFill>
                        </a:rPr>
                        <a:t>Late payment fee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N/A</a:t>
                      </a:r>
                    </a:p>
                  </a:txBody>
                  <a:tcPr/>
                </a:tc>
                <a:extLst>
                  <a:ext uri="{0D108BD9-81ED-4DB2-BD59-A6C34878D82A}">
                    <a16:rowId xmlns:a16="http://schemas.microsoft.com/office/drawing/2014/main" val="10008"/>
                  </a:ext>
                </a:extLst>
              </a:tr>
              <a:tr h="487588">
                <a:tc>
                  <a:txBody>
                    <a:bodyPr/>
                    <a:lstStyle/>
                    <a:p>
                      <a:pPr algn="l"/>
                      <a:r>
                        <a:rPr lang="en-US" sz="1000" dirty="0">
                          <a:solidFill>
                            <a:schemeClr val="tx1"/>
                          </a:solidFill>
                        </a:rPr>
                        <a:t>9</a:t>
                      </a:r>
                    </a:p>
                  </a:txBody>
                  <a:tcPr/>
                </a:tc>
                <a:tc>
                  <a:txBody>
                    <a:bodyPr/>
                    <a:lstStyle/>
                    <a:p>
                      <a:pPr algn="l"/>
                      <a:r>
                        <a:rPr lang="en-US" sz="1100" b="1" dirty="0">
                          <a:solidFill>
                            <a:schemeClr val="tx1"/>
                          </a:solidFill>
                        </a:rPr>
                        <a:t>Early loan repayment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charset="0"/>
                          <a:ea typeface="+mn-ea"/>
                          <a:cs typeface="+mn-cs"/>
                        </a:rPr>
                        <a:t>Allowed on condition of mandatory notification 1 day prior to repayment date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charset="0"/>
                          <a:ea typeface="+mn-ea"/>
                          <a:cs typeface="+mn-cs"/>
                        </a:rPr>
                        <a:t>Allowed on condition of mandatory notification 1 day prior to repayment date</a:t>
                      </a:r>
                    </a:p>
                  </a:txBody>
                  <a:tcPr/>
                </a:tc>
                <a:extLst>
                  <a:ext uri="{0D108BD9-81ED-4DB2-BD59-A6C34878D82A}">
                    <a16:rowId xmlns:a16="http://schemas.microsoft.com/office/drawing/2014/main" val="10013"/>
                  </a:ext>
                </a:extLst>
              </a:tr>
              <a:tr h="125584">
                <a:tc>
                  <a:txBody>
                    <a:bodyPr/>
                    <a:lstStyle/>
                    <a:p>
                      <a:pPr algn="l"/>
                      <a:r>
                        <a:rPr lang="en-US" sz="1000" dirty="0">
                          <a:solidFill>
                            <a:schemeClr val="tx1"/>
                          </a:solidFill>
                        </a:rPr>
                        <a:t>10</a:t>
                      </a:r>
                    </a:p>
                  </a:txBody>
                  <a:tcPr/>
                </a:tc>
                <a:tc>
                  <a:txBody>
                    <a:bodyPr/>
                    <a:lstStyle/>
                    <a:p>
                      <a:pPr algn="l"/>
                      <a:r>
                        <a:rPr lang="en-US" sz="1100" b="1" dirty="0">
                          <a:solidFill>
                            <a:schemeClr val="tx1"/>
                          </a:solidFill>
                        </a:rPr>
                        <a:t>Early</a:t>
                      </a:r>
                      <a:r>
                        <a:rPr lang="en-US" sz="1100" b="1" baseline="0" dirty="0">
                          <a:solidFill>
                            <a:schemeClr val="tx1"/>
                          </a:solidFill>
                        </a:rPr>
                        <a:t> repayment penalty</a:t>
                      </a:r>
                      <a:endParaRPr lang="en-US" sz="11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charset="0"/>
                          <a:ea typeface="+mn-ea"/>
                          <a:cs typeface="+mn-cs"/>
                        </a:rPr>
                        <a:t>Early repayment penalty 5%</a:t>
                      </a:r>
                      <a:r>
                        <a:rPr lang="en-US" sz="1100" baseline="0" dirty="0">
                          <a:solidFill>
                            <a:schemeClr val="tx1"/>
                          </a:solidFill>
                          <a:latin typeface="Calibri" charset="0"/>
                          <a:ea typeface="+mn-ea"/>
                          <a:cs typeface="+mn-cs"/>
                        </a:rPr>
                        <a:t> / </a:t>
                      </a:r>
                      <a:r>
                        <a:rPr lang="en-US" sz="1100" dirty="0">
                          <a:solidFill>
                            <a:schemeClr val="tx1"/>
                          </a:solidFill>
                          <a:latin typeface="Calibri" charset="0"/>
                          <a:ea typeface="+mn-ea"/>
                          <a:cs typeface="+mn-cs"/>
                        </a:rPr>
                        <a:t>4% on original LA in first 12 / 24 months (e.g. early repay in 2nd year= 4% x  original LA) and next</a:t>
                      </a:r>
                      <a:r>
                        <a:rPr lang="en-US" sz="1100" baseline="0" dirty="0">
                          <a:solidFill>
                            <a:schemeClr val="tx1"/>
                          </a:solidFill>
                          <a:latin typeface="Calibri" charset="0"/>
                          <a:ea typeface="+mn-ea"/>
                          <a:cs typeface="+mn-cs"/>
                        </a:rPr>
                        <a:t> month interest</a:t>
                      </a:r>
                      <a:endParaRPr lang="en-US" sz="1100" dirty="0">
                        <a:solidFill>
                          <a:schemeClr val="tx1"/>
                        </a:solidFill>
                        <a:latin typeface="Calibri"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charset="0"/>
                          <a:ea typeface="+mn-ea"/>
                          <a:cs typeface="+mn-cs"/>
                        </a:rPr>
                        <a:t>Early repayment penalty 5%</a:t>
                      </a:r>
                      <a:r>
                        <a:rPr lang="en-US" sz="1100" baseline="0" dirty="0">
                          <a:solidFill>
                            <a:schemeClr val="tx1"/>
                          </a:solidFill>
                          <a:latin typeface="Calibri" charset="0"/>
                          <a:ea typeface="+mn-ea"/>
                          <a:cs typeface="+mn-cs"/>
                        </a:rPr>
                        <a:t> / </a:t>
                      </a:r>
                      <a:r>
                        <a:rPr lang="en-US" sz="1100" dirty="0">
                          <a:solidFill>
                            <a:schemeClr val="tx1"/>
                          </a:solidFill>
                          <a:latin typeface="Calibri" charset="0"/>
                          <a:ea typeface="+mn-ea"/>
                          <a:cs typeface="+mn-cs"/>
                        </a:rPr>
                        <a:t>4% on original LA in first 12 / 24 months (e.g. early repay in 2nd year= 4% x  original LA) and next</a:t>
                      </a:r>
                      <a:r>
                        <a:rPr lang="en-US" sz="1100" baseline="0" dirty="0">
                          <a:solidFill>
                            <a:schemeClr val="tx1"/>
                          </a:solidFill>
                          <a:latin typeface="Calibri" charset="0"/>
                          <a:ea typeface="+mn-ea"/>
                          <a:cs typeface="+mn-cs"/>
                        </a:rPr>
                        <a:t> month interest</a:t>
                      </a:r>
                      <a:endParaRPr lang="en-US" sz="1100" dirty="0">
                        <a:solidFill>
                          <a:schemeClr val="tx1"/>
                        </a:solidFill>
                        <a:latin typeface="Calibri" charset="0"/>
                        <a:ea typeface="+mn-ea"/>
                        <a:cs typeface="+mn-cs"/>
                      </a:endParaRPr>
                    </a:p>
                  </a:txBody>
                  <a:tcPr/>
                </a:tc>
                <a:extLst>
                  <a:ext uri="{0D108BD9-81ED-4DB2-BD59-A6C34878D82A}">
                    <a16:rowId xmlns:a16="http://schemas.microsoft.com/office/drawing/2014/main" val="1009543046"/>
                  </a:ext>
                </a:extLst>
              </a:tr>
              <a:tr h="312656">
                <a:tc>
                  <a:txBody>
                    <a:bodyPr/>
                    <a:lstStyle/>
                    <a:p>
                      <a:pPr algn="l"/>
                      <a:r>
                        <a:rPr lang="en-US" sz="1000" dirty="0">
                          <a:solidFill>
                            <a:schemeClr val="tx1"/>
                          </a:solidFill>
                        </a:rPr>
                        <a:t>11</a:t>
                      </a:r>
                    </a:p>
                  </a:txBody>
                  <a:tcPr/>
                </a:tc>
                <a:tc>
                  <a:txBody>
                    <a:bodyPr/>
                    <a:lstStyle/>
                    <a:p>
                      <a:pPr algn="l"/>
                      <a:r>
                        <a:rPr lang="en-US" sz="1100" b="1" dirty="0">
                          <a:solidFill>
                            <a:schemeClr val="tx1"/>
                          </a:solidFill>
                        </a:rPr>
                        <a:t>Repayment Channel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charset="0"/>
                          <a:ea typeface="+mn-ea"/>
                          <a:cs typeface="+mn-cs"/>
                        </a:rPr>
                        <a:t>Direct debit from borrower’s payroll account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charset="0"/>
                          <a:ea typeface="+mn-ea"/>
                          <a:cs typeface="+mn-cs"/>
                        </a:rPr>
                        <a:t>Direct debit from borrower’s payroll account</a:t>
                      </a:r>
                    </a:p>
                  </a:txBody>
                  <a:tcPr/>
                </a:tc>
                <a:extLst>
                  <a:ext uri="{0D108BD9-81ED-4DB2-BD59-A6C34878D82A}">
                    <a16:rowId xmlns:a16="http://schemas.microsoft.com/office/drawing/2014/main" val="1803749443"/>
                  </a:ext>
                </a:extLst>
              </a:tr>
            </a:tbl>
          </a:graphicData>
        </a:graphic>
      </p:graphicFrame>
      <p:sp>
        <p:nvSpPr>
          <p:cNvPr id="8" name="Заголовок 1"/>
          <p:cNvSpPr>
            <a:spLocks noGrp="1"/>
          </p:cNvSpPr>
          <p:nvPr>
            <p:ph type="title"/>
          </p:nvPr>
        </p:nvSpPr>
        <p:spPr/>
        <p:txBody>
          <a:bodyPr/>
          <a:lstStyle/>
          <a:p>
            <a:r>
              <a:rPr lang="en-US">
                <a:solidFill>
                  <a:srgbClr val="FFFFFF"/>
                </a:solidFill>
              </a:rPr>
              <a:t>Product parameters of Public Finance 3/4</a:t>
            </a:r>
            <a:endParaRPr lang="en-US">
              <a:solidFill>
                <a:srgbClr val="7030A0"/>
              </a:solidFill>
            </a:endParaRPr>
          </a:p>
        </p:txBody>
      </p:sp>
      <p:sp>
        <p:nvSpPr>
          <p:cNvPr id="4" name="Номер слайда 3"/>
          <p:cNvSpPr>
            <a:spLocks noGrp="1"/>
          </p:cNvSpPr>
          <p:nvPr>
            <p:ph type="sldNum" sz="quarter" idx="12"/>
          </p:nvPr>
        </p:nvSpPr>
        <p:spPr/>
        <p:txBody>
          <a:bodyPr/>
          <a:lstStyle/>
          <a:p>
            <a:fld id="{D7F305DA-160D-498F-B102-A1D8643B4A2C}" type="slidenum">
              <a:rPr lang="ru-RU" smtClean="0"/>
              <a:pPr/>
              <a:t>18</a:t>
            </a:fld>
            <a:endParaRPr lang="ru-RU"/>
          </a:p>
        </p:txBody>
      </p:sp>
      <p:sp>
        <p:nvSpPr>
          <p:cNvPr id="9" name="TextBox 8"/>
          <p:cNvSpPr txBox="1"/>
          <p:nvPr/>
        </p:nvSpPr>
        <p:spPr>
          <a:xfrm>
            <a:off x="92747" y="6408992"/>
            <a:ext cx="8928992" cy="400110"/>
          </a:xfrm>
          <a:prstGeom prst="rect">
            <a:avLst/>
          </a:prstGeom>
          <a:noFill/>
          <a:ln>
            <a:solidFill>
              <a:schemeClr val="accent1"/>
            </a:solidFill>
          </a:ln>
        </p:spPr>
        <p:txBody>
          <a:bodyPr wrap="square" rtlCol="0" anchor="t">
            <a:spAutoFit/>
          </a:bodyPr>
          <a:lstStyle/>
          <a:p>
            <a:r>
              <a:rPr lang="en-US" sz="1000"/>
              <a:t>Source of Information</a:t>
            </a:r>
          </a:p>
          <a:p>
            <a:r>
              <a:rPr lang="en-US" sz="1000"/>
              <a:t>http://www.publicfinance.com.hk/2/finance/ps_content.html</a:t>
            </a:r>
          </a:p>
        </p:txBody>
      </p:sp>
      <p:pic>
        <p:nvPicPr>
          <p:cNvPr id="11" name="Изображение 3"/>
          <p:cNvPicPr>
            <a:picLocks noChangeAspect="1"/>
          </p:cNvPicPr>
          <p:nvPr/>
        </p:nvPicPr>
        <p:blipFill>
          <a:blip r:embed="rId3"/>
          <a:stretch>
            <a:fillRect/>
          </a:stretch>
        </p:blipFill>
        <p:spPr>
          <a:xfrm>
            <a:off x="8478405" y="59765"/>
            <a:ext cx="665595" cy="443286"/>
          </a:xfrm>
          <a:prstGeom prst="rect">
            <a:avLst/>
          </a:prstGeom>
        </p:spPr>
      </p:pic>
    </p:spTree>
    <p:extLst>
      <p:ext uri="{BB962C8B-B14F-4D97-AF65-F5344CB8AC3E}">
        <p14:creationId xmlns:p14="http://schemas.microsoft.com/office/powerpoint/2010/main" val="2456354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extLst>
              <p:ext uri="{D42A27DB-BD31-4B8C-83A1-F6EECF244321}">
                <p14:modId xmlns:p14="http://schemas.microsoft.com/office/powerpoint/2010/main" val="3717296466"/>
              </p:ext>
            </p:extLst>
          </p:nvPr>
        </p:nvGraphicFramePr>
        <p:xfrm>
          <a:off x="107503" y="692697"/>
          <a:ext cx="8879582" cy="4236679"/>
        </p:xfrm>
        <a:graphic>
          <a:graphicData uri="http://schemas.openxmlformats.org/drawingml/2006/table">
            <a:tbl>
              <a:tblPr firstRow="1" bandRow="1">
                <a:tableStyleId>{5C22544A-7EE6-4342-B048-85BDC9FD1C3A}</a:tableStyleId>
              </a:tblPr>
              <a:tblGrid>
                <a:gridCol w="430286">
                  <a:extLst>
                    <a:ext uri="{9D8B030D-6E8A-4147-A177-3AD203B41FA5}">
                      <a16:colId xmlns:a16="http://schemas.microsoft.com/office/drawing/2014/main" val="20000"/>
                    </a:ext>
                  </a:extLst>
                </a:gridCol>
                <a:gridCol w="2298004">
                  <a:extLst>
                    <a:ext uri="{9D8B030D-6E8A-4147-A177-3AD203B41FA5}">
                      <a16:colId xmlns:a16="http://schemas.microsoft.com/office/drawing/2014/main" val="20001"/>
                    </a:ext>
                  </a:extLst>
                </a:gridCol>
                <a:gridCol w="3075646">
                  <a:extLst>
                    <a:ext uri="{9D8B030D-6E8A-4147-A177-3AD203B41FA5}">
                      <a16:colId xmlns:a16="http://schemas.microsoft.com/office/drawing/2014/main" val="3405657528"/>
                    </a:ext>
                  </a:extLst>
                </a:gridCol>
                <a:gridCol w="3075646">
                  <a:extLst>
                    <a:ext uri="{9D8B030D-6E8A-4147-A177-3AD203B41FA5}">
                      <a16:colId xmlns:a16="http://schemas.microsoft.com/office/drawing/2014/main" val="2716559221"/>
                    </a:ext>
                  </a:extLst>
                </a:gridCol>
              </a:tblGrid>
              <a:tr h="144015">
                <a:tc>
                  <a:txBody>
                    <a:bodyPr/>
                    <a:lstStyle/>
                    <a:p>
                      <a:pPr algn="ctr"/>
                      <a:endParaRPr lang="en-US" sz="1100" dirty="0">
                        <a:solidFill>
                          <a:schemeClr val="bg1">
                            <a:lumMod val="95000"/>
                          </a:schemeClr>
                        </a:solidFill>
                      </a:endParaRPr>
                    </a:p>
                  </a:txBody>
                  <a:tcPr/>
                </a:tc>
                <a:tc>
                  <a:txBody>
                    <a:bodyPr/>
                    <a:lstStyle/>
                    <a:p>
                      <a:pPr algn="ctr"/>
                      <a:r>
                        <a:rPr lang="en-US" sz="1100" dirty="0">
                          <a:solidFill>
                            <a:schemeClr val="bg1">
                              <a:lumMod val="95000"/>
                            </a:schemeClr>
                          </a:solidFill>
                        </a:rPr>
                        <a:t>Parameter</a:t>
                      </a:r>
                      <a:endParaRPr lang="ru-RU" sz="1100" dirty="0">
                        <a:solidFill>
                          <a:schemeClr val="bg1">
                            <a:lumMod val="95000"/>
                          </a:schemeClr>
                        </a:solidFill>
                      </a:endParaRPr>
                    </a:p>
                  </a:txBody>
                  <a:tcPr/>
                </a:tc>
                <a:tc>
                  <a:txBody>
                    <a:bodyPr/>
                    <a:lstStyle/>
                    <a:p>
                      <a:pPr algn="ctr"/>
                      <a:r>
                        <a:rPr lang="en-US" sz="1100" dirty="0">
                          <a:solidFill>
                            <a:schemeClr val="bg1">
                              <a:lumMod val="95000"/>
                            </a:schemeClr>
                          </a:solidFill>
                        </a:rPr>
                        <a:t>Residential</a:t>
                      </a:r>
                      <a:r>
                        <a:rPr lang="en-US" sz="1100" baseline="0" dirty="0">
                          <a:solidFill>
                            <a:schemeClr val="bg1">
                              <a:lumMod val="95000"/>
                            </a:schemeClr>
                          </a:solidFill>
                        </a:rPr>
                        <a:t> Flat Owner Loan</a:t>
                      </a:r>
                      <a:endParaRPr lang="en-US" sz="1100" dirty="0">
                        <a:solidFill>
                          <a:schemeClr val="bg1">
                            <a:lumMod val="95000"/>
                          </a:schemeClr>
                        </a:solidFill>
                      </a:endParaRPr>
                    </a:p>
                  </a:txBody>
                  <a:tcPr/>
                </a:tc>
                <a:tc>
                  <a:txBody>
                    <a:bodyPr/>
                    <a:lstStyle/>
                    <a:p>
                      <a:pPr algn="ctr"/>
                      <a:r>
                        <a:rPr lang="en-US" sz="1100" dirty="0">
                          <a:solidFill>
                            <a:schemeClr val="bg1">
                              <a:lumMod val="95000"/>
                            </a:schemeClr>
                          </a:solidFill>
                        </a:rPr>
                        <a:t>Tax Bill Personalized Rating Personal Loan</a:t>
                      </a:r>
                      <a:r>
                        <a:rPr lang="en-US" sz="1100" baseline="0" dirty="0">
                          <a:solidFill>
                            <a:schemeClr val="bg1">
                              <a:lumMod val="95000"/>
                            </a:schemeClr>
                          </a:solidFill>
                        </a:rPr>
                        <a:t> </a:t>
                      </a:r>
                      <a:endParaRPr lang="en-US" sz="1100" dirty="0">
                        <a:solidFill>
                          <a:schemeClr val="bg1">
                            <a:lumMod val="95000"/>
                          </a:schemeClr>
                        </a:solidFill>
                      </a:endParaRPr>
                    </a:p>
                  </a:txBody>
                  <a:tcPr/>
                </a:tc>
                <a:extLst>
                  <a:ext uri="{0D108BD9-81ED-4DB2-BD59-A6C34878D82A}">
                    <a16:rowId xmlns:a16="http://schemas.microsoft.com/office/drawing/2014/main" val="10000"/>
                  </a:ext>
                </a:extLst>
              </a:tr>
              <a:tr h="247956">
                <a:tc>
                  <a:txBody>
                    <a:bodyPr/>
                    <a:lstStyle/>
                    <a:p>
                      <a:pPr algn="l"/>
                      <a:r>
                        <a:rPr lang="en-US" sz="1000" dirty="0">
                          <a:solidFill>
                            <a:schemeClr val="tx1"/>
                          </a:solidFill>
                        </a:rPr>
                        <a:t>1</a:t>
                      </a:r>
                    </a:p>
                  </a:txBody>
                  <a:tcPr/>
                </a:tc>
                <a:tc>
                  <a:txBody>
                    <a:bodyPr/>
                    <a:lstStyle/>
                    <a:p>
                      <a:pPr algn="l"/>
                      <a:r>
                        <a:rPr lang="en-US" sz="1100" b="1" dirty="0">
                          <a:solidFill>
                            <a:schemeClr val="tx1"/>
                          </a:solidFill>
                        </a:rPr>
                        <a:t>Acquisition Channel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Branch / Website / DSA / Telesales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Branch / Website / DSA / Telesales </a:t>
                      </a:r>
                    </a:p>
                  </a:txBody>
                  <a:tcPr/>
                </a:tc>
                <a:extLst>
                  <a:ext uri="{0D108BD9-81ED-4DB2-BD59-A6C34878D82A}">
                    <a16:rowId xmlns:a16="http://schemas.microsoft.com/office/drawing/2014/main" val="3312200598"/>
                  </a:ext>
                </a:extLst>
              </a:tr>
              <a:tr h="247956">
                <a:tc>
                  <a:txBody>
                    <a:bodyPr/>
                    <a:lstStyle/>
                    <a:p>
                      <a:pPr algn="l"/>
                      <a:r>
                        <a:rPr lang="en-US" sz="1000" dirty="0">
                          <a:solidFill>
                            <a:schemeClr val="tx1"/>
                          </a:solidFill>
                        </a:rPr>
                        <a:t>2</a:t>
                      </a:r>
                    </a:p>
                  </a:txBody>
                  <a:tcPr/>
                </a:tc>
                <a:tc>
                  <a:txBody>
                    <a:bodyPr/>
                    <a:lstStyle/>
                    <a:p>
                      <a:pPr algn="l"/>
                      <a:r>
                        <a:rPr lang="en-US" sz="1100" b="1" dirty="0">
                          <a:solidFill>
                            <a:schemeClr val="tx1"/>
                          </a:solidFill>
                        </a:rPr>
                        <a:t>Target</a:t>
                      </a:r>
                      <a:r>
                        <a:rPr lang="en-US" sz="1100" b="1" baseline="0" dirty="0">
                          <a:solidFill>
                            <a:schemeClr val="tx1"/>
                          </a:solidFill>
                        </a:rPr>
                        <a:t> Segment</a:t>
                      </a:r>
                      <a:endParaRPr lang="en-US" sz="1100" b="1" dirty="0">
                        <a:solidFill>
                          <a:schemeClr val="tx1"/>
                        </a:solidFill>
                      </a:endParaRPr>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All owners of any self-occupied residential properties are eligible to apply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No property pledge is required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Tax </a:t>
                      </a:r>
                      <a:r>
                        <a:rPr lang="en-US" sz="1100" kern="1200" baseline="0" dirty="0">
                          <a:solidFill>
                            <a:schemeClr val="tx1"/>
                          </a:solidFill>
                          <a:latin typeface="+mn-lt"/>
                          <a:ea typeface="+mn-ea"/>
                          <a:cs typeface="+mn-cs"/>
                        </a:rPr>
                        <a:t>payers in HK </a:t>
                      </a:r>
                      <a:endParaRPr lang="en-US" sz="1100" kern="1200" dirty="0">
                        <a:solidFill>
                          <a:schemeClr val="tx1"/>
                        </a:solidFill>
                        <a:latin typeface="+mn-lt"/>
                        <a:ea typeface="+mn-ea"/>
                        <a:cs typeface="+mn-cs"/>
                      </a:endParaRPr>
                    </a:p>
                  </a:txBody>
                  <a:tcPr/>
                </a:tc>
                <a:extLst>
                  <a:ext uri="{0D108BD9-81ED-4DB2-BD59-A6C34878D82A}">
                    <a16:rowId xmlns:a16="http://schemas.microsoft.com/office/drawing/2014/main" val="3986058812"/>
                  </a:ext>
                </a:extLst>
              </a:tr>
              <a:tr h="247956">
                <a:tc>
                  <a:txBody>
                    <a:bodyPr/>
                    <a:lstStyle/>
                    <a:p>
                      <a:pPr algn="l"/>
                      <a:r>
                        <a:rPr lang="en-US" sz="1000" dirty="0">
                          <a:solidFill>
                            <a:schemeClr val="tx1"/>
                          </a:solidFill>
                        </a:rPr>
                        <a:t>3</a:t>
                      </a:r>
                    </a:p>
                  </a:txBody>
                  <a:tcPr/>
                </a:tc>
                <a:tc>
                  <a:txBody>
                    <a:bodyPr/>
                    <a:lstStyle/>
                    <a:p>
                      <a:pPr algn="l"/>
                      <a:r>
                        <a:rPr lang="en-US" sz="1100" b="1" dirty="0">
                          <a:solidFill>
                            <a:schemeClr val="tx1"/>
                          </a:solidFill>
                        </a:rPr>
                        <a:t>Loan amount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$1,032-$77,419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Max 15</a:t>
                      </a:r>
                      <a:r>
                        <a:rPr lang="en-US" sz="1100" kern="1200" baseline="0" dirty="0">
                          <a:solidFill>
                            <a:schemeClr val="tx1"/>
                          </a:solidFill>
                          <a:latin typeface="+mn-lt"/>
                          <a:ea typeface="+mn-ea"/>
                          <a:cs typeface="+mn-cs"/>
                        </a:rPr>
                        <a:t> times of monthly salary or $103,226 whichever is lower</a:t>
                      </a:r>
                      <a:endParaRPr lang="en-US" sz="1100" kern="1200" dirty="0">
                        <a:solidFill>
                          <a:schemeClr val="tx1"/>
                        </a:solidFill>
                        <a:latin typeface="+mn-lt"/>
                        <a:ea typeface="+mn-ea"/>
                        <a:cs typeface="+mn-cs"/>
                      </a:endParaRPr>
                    </a:p>
                  </a:txBody>
                  <a:tcPr/>
                </a:tc>
                <a:extLst>
                  <a:ext uri="{0D108BD9-81ED-4DB2-BD59-A6C34878D82A}">
                    <a16:rowId xmlns:a16="http://schemas.microsoft.com/office/drawing/2014/main" val="10003"/>
                  </a:ext>
                </a:extLst>
              </a:tr>
              <a:tr h="247956">
                <a:tc>
                  <a:txBody>
                    <a:bodyPr/>
                    <a:lstStyle/>
                    <a:p>
                      <a:pPr algn="l"/>
                      <a:r>
                        <a:rPr lang="en-US" sz="1000" b="0" dirty="0">
                          <a:solidFill>
                            <a:schemeClr val="tx1"/>
                          </a:solidFill>
                        </a:rPr>
                        <a:t>4</a:t>
                      </a:r>
                    </a:p>
                  </a:txBody>
                  <a:tcPr/>
                </a:tc>
                <a:tc>
                  <a:txBody>
                    <a:bodyPr/>
                    <a:lstStyle/>
                    <a:p>
                      <a:pPr algn="l"/>
                      <a:r>
                        <a:rPr lang="en-US" sz="1100" b="1" dirty="0">
                          <a:solidFill>
                            <a:schemeClr val="tx1"/>
                          </a:solidFill>
                        </a:rPr>
                        <a:t>Avg Loan amount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$20,646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$20,646</a:t>
                      </a:r>
                    </a:p>
                  </a:txBody>
                  <a:tcPr/>
                </a:tc>
                <a:extLst>
                  <a:ext uri="{0D108BD9-81ED-4DB2-BD59-A6C34878D82A}">
                    <a16:rowId xmlns:a16="http://schemas.microsoft.com/office/drawing/2014/main" val="10002"/>
                  </a:ext>
                </a:extLst>
              </a:tr>
              <a:tr h="247956">
                <a:tc>
                  <a:txBody>
                    <a:bodyPr/>
                    <a:lstStyle/>
                    <a:p>
                      <a:pPr algn="l"/>
                      <a:r>
                        <a:rPr lang="en-US" sz="1000" b="0" dirty="0">
                          <a:solidFill>
                            <a:schemeClr val="tx1"/>
                          </a:solidFill>
                        </a:rPr>
                        <a:t>5</a:t>
                      </a:r>
                    </a:p>
                  </a:txBody>
                  <a:tcPr/>
                </a:tc>
                <a:tc>
                  <a:txBody>
                    <a:bodyPr/>
                    <a:lstStyle/>
                    <a:p>
                      <a:pPr algn="l"/>
                      <a:r>
                        <a:rPr lang="en-US" sz="1100" b="1" dirty="0">
                          <a:solidFill>
                            <a:schemeClr val="tx1"/>
                          </a:solidFill>
                        </a:rPr>
                        <a:t>Tenure, 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Calibri" charset="0"/>
                          <a:ea typeface="+mn-ea"/>
                          <a:cs typeface="+mn-cs"/>
                        </a:rPr>
                        <a:t>3 – 60 </a:t>
                      </a:r>
                      <a:r>
                        <a:rPr lang="en-US" sz="1100" kern="1200" baseline="0" dirty="0">
                          <a:solidFill>
                            <a:schemeClr val="tx1"/>
                          </a:solidFill>
                          <a:latin typeface="Calibri" charset="0"/>
                          <a:ea typeface="+mn-ea"/>
                          <a:cs typeface="+mn-cs"/>
                        </a:rPr>
                        <a:t>(Avg. 24)</a:t>
                      </a:r>
                      <a:endParaRPr lang="en-US" sz="1100" kern="1200" dirty="0">
                        <a:solidFill>
                          <a:schemeClr val="tx1"/>
                        </a:solidFill>
                        <a:latin typeface="Calibri"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Calibri" charset="0"/>
                          <a:ea typeface="+mn-ea"/>
                          <a:cs typeface="+mn-cs"/>
                        </a:rPr>
                        <a:t>12/24/36</a:t>
                      </a:r>
                    </a:p>
                  </a:txBody>
                  <a:tcPr/>
                </a:tc>
                <a:extLst>
                  <a:ext uri="{0D108BD9-81ED-4DB2-BD59-A6C34878D82A}">
                    <a16:rowId xmlns:a16="http://schemas.microsoft.com/office/drawing/2014/main" val="10005"/>
                  </a:ext>
                </a:extLst>
              </a:tr>
              <a:tr h="247956">
                <a:tc>
                  <a:txBody>
                    <a:bodyPr/>
                    <a:lstStyle/>
                    <a:p>
                      <a:pPr algn="l"/>
                      <a:r>
                        <a:rPr lang="en-US" sz="1000" dirty="0">
                          <a:solidFill>
                            <a:schemeClr val="tx1"/>
                          </a:solidFill>
                        </a:rPr>
                        <a:t>6</a:t>
                      </a:r>
                    </a:p>
                  </a:txBody>
                  <a:tcPr/>
                </a:tc>
                <a:tc>
                  <a:txBody>
                    <a:bodyPr/>
                    <a:lstStyle/>
                    <a:p>
                      <a:pPr algn="l"/>
                      <a:r>
                        <a:rPr lang="en-US" sz="1100" b="1" dirty="0">
                          <a:solidFill>
                            <a:schemeClr val="tx1"/>
                          </a:solidFill>
                        </a:rPr>
                        <a:t>Handling </a:t>
                      </a:r>
                      <a:r>
                        <a:rPr lang="en-US" sz="1100" b="1" baseline="0" dirty="0">
                          <a:solidFill>
                            <a:schemeClr val="tx1"/>
                          </a:solidFill>
                        </a:rPr>
                        <a:t>fee </a:t>
                      </a:r>
                      <a:endParaRPr lang="en-US" sz="1100" b="1" dirty="0">
                        <a:solidFill>
                          <a:schemeClr val="tx1"/>
                        </a:solidFill>
                      </a:endParaRPr>
                    </a:p>
                  </a:txBody>
                  <a:tcPr/>
                </a:tc>
                <a:tc>
                  <a:txBody>
                    <a:bodyPr/>
                    <a:lstStyle/>
                    <a:p>
                      <a:r>
                        <a:rPr lang="en-US" sz="1100" kern="1200" dirty="0">
                          <a:solidFill>
                            <a:schemeClr val="tx1"/>
                          </a:solidFill>
                          <a:effectLst/>
                          <a:latin typeface="+mn-lt"/>
                          <a:ea typeface="+mn-ea"/>
                          <a:cs typeface="+mn-cs"/>
                        </a:rPr>
                        <a:t>No handling fee, valuation fee and legal fee</a:t>
                      </a:r>
                    </a:p>
                  </a:txBody>
                  <a:tcPr/>
                </a:tc>
                <a:tc>
                  <a:txBody>
                    <a:bodyPr/>
                    <a:lstStyle/>
                    <a:p>
                      <a:r>
                        <a:rPr lang="en-US" sz="1100" kern="1200" dirty="0">
                          <a:solidFill>
                            <a:schemeClr val="tx1"/>
                          </a:solidFill>
                          <a:effectLst/>
                          <a:latin typeface="+mn-lt"/>
                          <a:ea typeface="+mn-ea"/>
                          <a:cs typeface="+mn-cs"/>
                        </a:rPr>
                        <a:t>N/A</a:t>
                      </a:r>
                    </a:p>
                  </a:txBody>
                  <a:tcPr/>
                </a:tc>
                <a:extLst>
                  <a:ext uri="{0D108BD9-81ED-4DB2-BD59-A6C34878D82A}">
                    <a16:rowId xmlns:a16="http://schemas.microsoft.com/office/drawing/2014/main" val="10006"/>
                  </a:ext>
                </a:extLst>
              </a:tr>
              <a:tr h="266515">
                <a:tc>
                  <a:txBody>
                    <a:bodyPr/>
                    <a:lstStyle/>
                    <a:p>
                      <a:pPr algn="l"/>
                      <a:r>
                        <a:rPr lang="en-US" sz="1000" dirty="0">
                          <a:solidFill>
                            <a:schemeClr val="tx1"/>
                          </a:solidFill>
                        </a:rPr>
                        <a:t>7</a:t>
                      </a:r>
                    </a:p>
                  </a:txBody>
                  <a:tcPr/>
                </a:tc>
                <a:tc>
                  <a:txBody>
                    <a:bodyPr/>
                    <a:lstStyle/>
                    <a:p>
                      <a:pPr algn="l"/>
                      <a:r>
                        <a:rPr lang="en-US" sz="1100" b="1" dirty="0">
                          <a:solidFill>
                            <a:schemeClr val="tx1"/>
                          </a:solidFill>
                        </a:rPr>
                        <a:t>Interest</a:t>
                      </a:r>
                      <a:r>
                        <a:rPr lang="en-US" sz="1100" b="1" baseline="0" dirty="0">
                          <a:solidFill>
                            <a:schemeClr val="tx1"/>
                          </a:solidFill>
                        </a:rPr>
                        <a:t> rate</a:t>
                      </a:r>
                      <a:endParaRPr lang="en-US" sz="11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3.41% - 47.45%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3.58%</a:t>
                      </a:r>
                      <a:r>
                        <a:rPr lang="en-US" sz="1100" kern="1200" baseline="0" dirty="0">
                          <a:solidFill>
                            <a:schemeClr val="tx1"/>
                          </a:solidFill>
                          <a:latin typeface="+mn-lt"/>
                          <a:ea typeface="+mn-ea"/>
                          <a:cs typeface="+mn-cs"/>
                        </a:rPr>
                        <a:t> - 4.49%</a:t>
                      </a:r>
                      <a:endParaRPr lang="en-US" sz="1100" kern="1200" dirty="0">
                        <a:solidFill>
                          <a:schemeClr val="tx1"/>
                        </a:solidFill>
                        <a:latin typeface="+mn-lt"/>
                        <a:ea typeface="+mn-ea"/>
                        <a:cs typeface="+mn-cs"/>
                      </a:endParaRPr>
                    </a:p>
                  </a:txBody>
                  <a:tcPr/>
                </a:tc>
                <a:extLst>
                  <a:ext uri="{0D108BD9-81ED-4DB2-BD59-A6C34878D82A}">
                    <a16:rowId xmlns:a16="http://schemas.microsoft.com/office/drawing/2014/main" val="10011"/>
                  </a:ext>
                </a:extLst>
              </a:tr>
              <a:tr h="247956">
                <a:tc>
                  <a:txBody>
                    <a:bodyPr/>
                    <a:lstStyle/>
                    <a:p>
                      <a:pPr algn="l"/>
                      <a:r>
                        <a:rPr lang="en-US" sz="1000" dirty="0">
                          <a:solidFill>
                            <a:schemeClr val="tx1"/>
                          </a:solidFill>
                        </a:rPr>
                        <a:t>8</a:t>
                      </a:r>
                    </a:p>
                  </a:txBody>
                  <a:tcPr/>
                </a:tc>
                <a:tc>
                  <a:txBody>
                    <a:bodyPr/>
                    <a:lstStyle/>
                    <a:p>
                      <a:pPr algn="l"/>
                      <a:r>
                        <a:rPr lang="en-US" sz="1100" b="1" dirty="0">
                          <a:solidFill>
                            <a:schemeClr val="tx1"/>
                          </a:solidFill>
                        </a:rPr>
                        <a:t>Late payment fee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N/A</a:t>
                      </a:r>
                    </a:p>
                  </a:txBody>
                  <a:tcPr/>
                </a:tc>
                <a:extLst>
                  <a:ext uri="{0D108BD9-81ED-4DB2-BD59-A6C34878D82A}">
                    <a16:rowId xmlns:a16="http://schemas.microsoft.com/office/drawing/2014/main" val="10008"/>
                  </a:ext>
                </a:extLst>
              </a:tr>
              <a:tr h="487588">
                <a:tc>
                  <a:txBody>
                    <a:bodyPr/>
                    <a:lstStyle/>
                    <a:p>
                      <a:pPr algn="l"/>
                      <a:r>
                        <a:rPr lang="en-US" sz="1000" dirty="0">
                          <a:solidFill>
                            <a:schemeClr val="tx1"/>
                          </a:solidFill>
                        </a:rPr>
                        <a:t>9</a:t>
                      </a:r>
                    </a:p>
                  </a:txBody>
                  <a:tcPr/>
                </a:tc>
                <a:tc>
                  <a:txBody>
                    <a:bodyPr/>
                    <a:lstStyle/>
                    <a:p>
                      <a:pPr algn="l"/>
                      <a:r>
                        <a:rPr lang="en-US" sz="1100" b="1" dirty="0">
                          <a:solidFill>
                            <a:schemeClr val="tx1"/>
                          </a:solidFill>
                        </a:rPr>
                        <a:t>Early loan repayment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charset="0"/>
                          <a:ea typeface="+mn-ea"/>
                          <a:cs typeface="+mn-cs"/>
                        </a:rPr>
                        <a:t>Allowed on condition of mandatory notification 1 day prior to repayment date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charset="0"/>
                          <a:ea typeface="+mn-ea"/>
                          <a:cs typeface="+mn-cs"/>
                        </a:rPr>
                        <a:t>Allowed on condition of mandatory notification 1 day prior to repayment date</a:t>
                      </a:r>
                    </a:p>
                  </a:txBody>
                  <a:tcPr/>
                </a:tc>
                <a:extLst>
                  <a:ext uri="{0D108BD9-81ED-4DB2-BD59-A6C34878D82A}">
                    <a16:rowId xmlns:a16="http://schemas.microsoft.com/office/drawing/2014/main" val="10013"/>
                  </a:ext>
                </a:extLst>
              </a:tr>
              <a:tr h="312656">
                <a:tc>
                  <a:txBody>
                    <a:bodyPr/>
                    <a:lstStyle/>
                    <a:p>
                      <a:pPr algn="l"/>
                      <a:r>
                        <a:rPr lang="en-US" sz="1000" dirty="0">
                          <a:solidFill>
                            <a:schemeClr val="tx1"/>
                          </a:solidFill>
                        </a:rPr>
                        <a:t>10</a:t>
                      </a:r>
                    </a:p>
                  </a:txBody>
                  <a:tcPr/>
                </a:tc>
                <a:tc>
                  <a:txBody>
                    <a:bodyPr/>
                    <a:lstStyle/>
                    <a:p>
                      <a:pPr algn="l"/>
                      <a:r>
                        <a:rPr lang="en-US" sz="1100" b="1" dirty="0">
                          <a:solidFill>
                            <a:schemeClr val="tx1"/>
                          </a:solidFill>
                        </a:rPr>
                        <a:t>Early</a:t>
                      </a:r>
                      <a:r>
                        <a:rPr lang="en-US" sz="1100" b="1" baseline="0" dirty="0">
                          <a:solidFill>
                            <a:schemeClr val="tx1"/>
                          </a:solidFill>
                        </a:rPr>
                        <a:t> repayment penalty</a:t>
                      </a:r>
                      <a:endParaRPr lang="en-US" sz="11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charset="0"/>
                          <a:ea typeface="+mn-ea"/>
                          <a:cs typeface="+mn-cs"/>
                        </a:rPr>
                        <a:t>Early repayment penalty 5%</a:t>
                      </a:r>
                      <a:r>
                        <a:rPr lang="en-US" sz="1100" baseline="0" dirty="0">
                          <a:solidFill>
                            <a:schemeClr val="tx1"/>
                          </a:solidFill>
                          <a:latin typeface="Calibri" charset="0"/>
                          <a:ea typeface="+mn-ea"/>
                          <a:cs typeface="+mn-cs"/>
                        </a:rPr>
                        <a:t> / </a:t>
                      </a:r>
                      <a:r>
                        <a:rPr lang="en-US" sz="1100" dirty="0">
                          <a:solidFill>
                            <a:schemeClr val="tx1"/>
                          </a:solidFill>
                          <a:latin typeface="Calibri" charset="0"/>
                          <a:ea typeface="+mn-ea"/>
                          <a:cs typeface="+mn-cs"/>
                        </a:rPr>
                        <a:t>4% on original LA in first 12 / 24 months (e.g. early repay in 2nd year= 4% x  original LA) and next</a:t>
                      </a:r>
                      <a:r>
                        <a:rPr lang="en-US" sz="1100" baseline="0" dirty="0">
                          <a:solidFill>
                            <a:schemeClr val="tx1"/>
                          </a:solidFill>
                          <a:latin typeface="Calibri" charset="0"/>
                          <a:ea typeface="+mn-ea"/>
                          <a:cs typeface="+mn-cs"/>
                        </a:rPr>
                        <a:t> month interest</a:t>
                      </a:r>
                      <a:endParaRPr lang="en-US" sz="1100" dirty="0">
                        <a:solidFill>
                          <a:schemeClr val="tx1"/>
                        </a:solidFill>
                        <a:latin typeface="Calibri"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charset="0"/>
                          <a:ea typeface="+mn-ea"/>
                          <a:cs typeface="+mn-cs"/>
                        </a:rPr>
                        <a:t>Early repayment penalty 5%</a:t>
                      </a:r>
                      <a:r>
                        <a:rPr lang="en-US" sz="1100" baseline="0" dirty="0">
                          <a:solidFill>
                            <a:schemeClr val="tx1"/>
                          </a:solidFill>
                          <a:latin typeface="Calibri" charset="0"/>
                          <a:ea typeface="+mn-ea"/>
                          <a:cs typeface="+mn-cs"/>
                        </a:rPr>
                        <a:t> / </a:t>
                      </a:r>
                      <a:r>
                        <a:rPr lang="en-US" sz="1100" dirty="0">
                          <a:solidFill>
                            <a:schemeClr val="tx1"/>
                          </a:solidFill>
                          <a:latin typeface="Calibri" charset="0"/>
                          <a:ea typeface="+mn-ea"/>
                          <a:cs typeface="+mn-cs"/>
                        </a:rPr>
                        <a:t>4% on original LA in first 12 / 24 months (e.g. early repay in 2nd year= 4% x  original LA) and next</a:t>
                      </a:r>
                      <a:r>
                        <a:rPr lang="en-US" sz="1100" baseline="0" dirty="0">
                          <a:solidFill>
                            <a:schemeClr val="tx1"/>
                          </a:solidFill>
                          <a:latin typeface="Calibri" charset="0"/>
                          <a:ea typeface="+mn-ea"/>
                          <a:cs typeface="+mn-cs"/>
                        </a:rPr>
                        <a:t> month interest</a:t>
                      </a:r>
                      <a:endParaRPr lang="en-US" sz="1100" dirty="0">
                        <a:solidFill>
                          <a:schemeClr val="tx1"/>
                        </a:solidFill>
                        <a:latin typeface="Calibri" charset="0"/>
                        <a:ea typeface="+mn-ea"/>
                        <a:cs typeface="+mn-cs"/>
                      </a:endParaRPr>
                    </a:p>
                  </a:txBody>
                  <a:tcPr/>
                </a:tc>
                <a:extLst>
                  <a:ext uri="{0D108BD9-81ED-4DB2-BD59-A6C34878D82A}">
                    <a16:rowId xmlns:a16="http://schemas.microsoft.com/office/drawing/2014/main" val="1009543046"/>
                  </a:ext>
                </a:extLst>
              </a:tr>
              <a:tr h="312656">
                <a:tc>
                  <a:txBody>
                    <a:bodyPr/>
                    <a:lstStyle/>
                    <a:p>
                      <a:pPr algn="l"/>
                      <a:r>
                        <a:rPr lang="en-US" sz="1000" dirty="0">
                          <a:solidFill>
                            <a:schemeClr val="tx1"/>
                          </a:solidFill>
                        </a:rPr>
                        <a:t>11</a:t>
                      </a:r>
                    </a:p>
                  </a:txBody>
                  <a:tcPr/>
                </a:tc>
                <a:tc>
                  <a:txBody>
                    <a:bodyPr/>
                    <a:lstStyle/>
                    <a:p>
                      <a:pPr algn="l"/>
                      <a:r>
                        <a:rPr lang="en-US" sz="1100" b="1" dirty="0">
                          <a:solidFill>
                            <a:schemeClr val="tx1"/>
                          </a:solidFill>
                        </a:rPr>
                        <a:t>Repayment Channel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charset="0"/>
                          <a:ea typeface="+mn-ea"/>
                          <a:cs typeface="+mn-cs"/>
                        </a:rPr>
                        <a:t>Direct debit from borrower’s payroll account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charset="0"/>
                          <a:ea typeface="+mn-ea"/>
                          <a:cs typeface="+mn-cs"/>
                        </a:rPr>
                        <a:t>Direct debit from borrower’s payroll account</a:t>
                      </a:r>
                    </a:p>
                  </a:txBody>
                  <a:tcPr/>
                </a:tc>
                <a:extLst>
                  <a:ext uri="{0D108BD9-81ED-4DB2-BD59-A6C34878D82A}">
                    <a16:rowId xmlns:a16="http://schemas.microsoft.com/office/drawing/2014/main" val="1803749443"/>
                  </a:ext>
                </a:extLst>
              </a:tr>
            </a:tbl>
          </a:graphicData>
        </a:graphic>
      </p:graphicFrame>
      <p:sp>
        <p:nvSpPr>
          <p:cNvPr id="8" name="Заголовок 1"/>
          <p:cNvSpPr>
            <a:spLocks noGrp="1"/>
          </p:cNvSpPr>
          <p:nvPr>
            <p:ph type="title"/>
          </p:nvPr>
        </p:nvSpPr>
        <p:spPr/>
        <p:txBody>
          <a:bodyPr/>
          <a:lstStyle/>
          <a:p>
            <a:r>
              <a:rPr lang="en-US">
                <a:solidFill>
                  <a:srgbClr val="FFFFFF"/>
                </a:solidFill>
              </a:rPr>
              <a:t>Product parameters of Public Finance 4/4</a:t>
            </a:r>
            <a:endParaRPr lang="en-US">
              <a:solidFill>
                <a:srgbClr val="7030A0"/>
              </a:solidFill>
            </a:endParaRPr>
          </a:p>
        </p:txBody>
      </p:sp>
      <p:sp>
        <p:nvSpPr>
          <p:cNvPr id="4" name="Номер слайда 3"/>
          <p:cNvSpPr>
            <a:spLocks noGrp="1"/>
          </p:cNvSpPr>
          <p:nvPr>
            <p:ph type="sldNum" sz="quarter" idx="12"/>
          </p:nvPr>
        </p:nvSpPr>
        <p:spPr/>
        <p:txBody>
          <a:bodyPr/>
          <a:lstStyle/>
          <a:p>
            <a:fld id="{D7F305DA-160D-498F-B102-A1D8643B4A2C}" type="slidenum">
              <a:rPr lang="ru-RU" smtClean="0"/>
              <a:pPr/>
              <a:t>19</a:t>
            </a:fld>
            <a:endParaRPr lang="ru-RU"/>
          </a:p>
        </p:txBody>
      </p:sp>
      <p:sp>
        <p:nvSpPr>
          <p:cNvPr id="9" name="TextBox 8"/>
          <p:cNvSpPr txBox="1"/>
          <p:nvPr/>
        </p:nvSpPr>
        <p:spPr>
          <a:xfrm>
            <a:off x="92747" y="6408992"/>
            <a:ext cx="8928992" cy="400110"/>
          </a:xfrm>
          <a:prstGeom prst="rect">
            <a:avLst/>
          </a:prstGeom>
          <a:noFill/>
          <a:ln>
            <a:solidFill>
              <a:schemeClr val="accent1"/>
            </a:solidFill>
          </a:ln>
        </p:spPr>
        <p:txBody>
          <a:bodyPr wrap="square" rtlCol="0" anchor="t">
            <a:spAutoFit/>
          </a:bodyPr>
          <a:lstStyle/>
          <a:p>
            <a:r>
              <a:rPr lang="en-US" sz="1000"/>
              <a:t>Source of Information</a:t>
            </a:r>
          </a:p>
          <a:p>
            <a:r>
              <a:rPr lang="en-US" sz="1000"/>
              <a:t>http://www.publicfinance.com.hk/2/finance/ps_content.html</a:t>
            </a:r>
          </a:p>
        </p:txBody>
      </p:sp>
      <p:pic>
        <p:nvPicPr>
          <p:cNvPr id="11" name="Изображение 3"/>
          <p:cNvPicPr>
            <a:picLocks noChangeAspect="1"/>
          </p:cNvPicPr>
          <p:nvPr/>
        </p:nvPicPr>
        <p:blipFill>
          <a:blip r:embed="rId3"/>
          <a:stretch>
            <a:fillRect/>
          </a:stretch>
        </p:blipFill>
        <p:spPr>
          <a:xfrm>
            <a:off x="8478405" y="59765"/>
            <a:ext cx="665595" cy="443286"/>
          </a:xfrm>
          <a:prstGeom prst="rect">
            <a:avLst/>
          </a:prstGeom>
        </p:spPr>
      </p:pic>
    </p:spTree>
    <p:extLst>
      <p:ext uri="{BB962C8B-B14F-4D97-AF65-F5344CB8AC3E}">
        <p14:creationId xmlns:p14="http://schemas.microsoft.com/office/powerpoint/2010/main" val="1196650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Investment summary</a:t>
            </a:r>
          </a:p>
        </p:txBody>
      </p:sp>
      <p:sp>
        <p:nvSpPr>
          <p:cNvPr id="3" name="Content Placeholder 2"/>
          <p:cNvSpPr>
            <a:spLocks noGrp="1"/>
          </p:cNvSpPr>
          <p:nvPr>
            <p:ph idx="1"/>
          </p:nvPr>
        </p:nvSpPr>
        <p:spPr>
          <a:xfrm>
            <a:off x="179512" y="977664"/>
            <a:ext cx="8807572" cy="4179528"/>
          </a:xfrm>
        </p:spPr>
        <p:txBody>
          <a:bodyPr vert="horz" lIns="91440" tIns="45720" rIns="91440" bIns="45720" rtlCol="0" anchor="t">
            <a:noAutofit/>
          </a:bodyPr>
          <a:lstStyle/>
          <a:p>
            <a:pPr algn="just" fontAlgn="base"/>
            <a:r>
              <a:rPr lang="en-US" sz="1400"/>
              <a:t>Money Lending (ML) market keeps increasing year-on-year: populous city-state with high income, high ticket size and significantly lower losses comparing to emerging markets</a:t>
            </a:r>
          </a:p>
          <a:p>
            <a:pPr algn="just" fontAlgn="base"/>
            <a:r>
              <a:rPr lang="en-US" sz="1400"/>
              <a:t>One of the highest Smartphone penetration in the Region – 87% of population using smartphone</a:t>
            </a:r>
          </a:p>
          <a:p>
            <a:pPr algn="just" fontAlgn="base"/>
            <a:r>
              <a:rPr lang="en-US" sz="1400"/>
              <a:t>Fully online model is possible:</a:t>
            </a:r>
          </a:p>
          <a:p>
            <a:pPr lvl="1" algn="just" fontAlgn="base"/>
            <a:r>
              <a:rPr lang="en-US"/>
              <a:t>Easy &amp; safe disbursement and repayment due to high banking penetration</a:t>
            </a:r>
          </a:p>
          <a:p>
            <a:pPr lvl="1" algn="just" fontAlgn="base"/>
            <a:r>
              <a:rPr lang="en-US"/>
              <a:t>KYC provided by the bank</a:t>
            </a:r>
          </a:p>
          <a:p>
            <a:pPr algn="just" fontAlgn="base"/>
            <a:r>
              <a:rPr lang="en-US" sz="1400"/>
              <a:t>The only opportunity for ML is Instalment loans</a:t>
            </a:r>
          </a:p>
          <a:p>
            <a:pPr algn="just" fontAlgn="base"/>
            <a:r>
              <a:rPr lang="en-US" sz="1400"/>
              <a:t>ML License is acquired</a:t>
            </a:r>
          </a:p>
          <a:p>
            <a:pPr algn="just" fontAlgn="base"/>
            <a:r>
              <a:rPr lang="en-US" sz="1400"/>
              <a:t>Good market to attract Investors (Financial center of APAC region). There are successful examples of fundraising for the purpose of Moneylending</a:t>
            </a:r>
          </a:p>
          <a:p>
            <a:pPr marL="0" indent="0" algn="just">
              <a:buNone/>
            </a:pPr>
            <a:endParaRPr lang="en-US" sz="1400"/>
          </a:p>
          <a:p>
            <a:pPr marL="0" indent="0" algn="just">
              <a:buNone/>
            </a:pPr>
            <a:r>
              <a:rPr lang="en-US" sz="1400"/>
              <a:t>Key success factors in the market:</a:t>
            </a:r>
          </a:p>
          <a:p>
            <a:pPr algn="just"/>
            <a:r>
              <a:rPr lang="en-US" sz="1400"/>
              <a:t>Product – Instalment loan is the stable income generating product</a:t>
            </a:r>
          </a:p>
          <a:p>
            <a:pPr algn="just"/>
            <a:r>
              <a:rPr lang="en-US" sz="1400"/>
              <a:t>Low competition – only one fully online player is currently presented on the market</a:t>
            </a:r>
          </a:p>
          <a:p>
            <a:pPr algn="just"/>
            <a:r>
              <a:rPr lang="en-US" sz="1400"/>
              <a:t>Risk infrastructure -  one of the highest in the region Credit Bureau data penetration</a:t>
            </a:r>
          </a:p>
          <a:p>
            <a:pPr algn="just"/>
            <a:r>
              <a:rPr lang="en-US" sz="1400"/>
              <a:t>Fundraising – opportunity to finance loan portfolio by attracting funding from the market</a:t>
            </a:r>
          </a:p>
        </p:txBody>
      </p:sp>
      <p:sp>
        <p:nvSpPr>
          <p:cNvPr id="4" name="Slide Number Placeholder 3"/>
          <p:cNvSpPr>
            <a:spLocks noGrp="1"/>
          </p:cNvSpPr>
          <p:nvPr>
            <p:ph type="sldNum" sz="quarter" idx="12"/>
          </p:nvPr>
        </p:nvSpPr>
        <p:spPr/>
        <p:txBody>
          <a:bodyPr/>
          <a:lstStyle/>
          <a:p>
            <a:fld id="{D7F305DA-160D-498F-B102-A1D8643B4A2C}" type="slidenum">
              <a:rPr lang="ru-RU" smtClean="0"/>
              <a:t>2</a:t>
            </a:fld>
            <a:endParaRPr lang="ru-RU"/>
          </a:p>
        </p:txBody>
      </p:sp>
      <p:sp>
        <p:nvSpPr>
          <p:cNvPr id="5" name="Rectangle 4"/>
          <p:cNvSpPr/>
          <p:nvPr/>
        </p:nvSpPr>
        <p:spPr>
          <a:xfrm>
            <a:off x="179512" y="6344057"/>
            <a:ext cx="8807572" cy="646331"/>
          </a:xfrm>
          <a:prstGeom prst="rect">
            <a:avLst/>
          </a:prstGeom>
        </p:spPr>
        <p:txBody>
          <a:bodyPr wrap="square">
            <a:spAutoFit/>
          </a:bodyPr>
          <a:lstStyle/>
          <a:p>
            <a:r>
              <a:rPr lang="en-US" sz="900"/>
              <a:t>Source of information        </a:t>
            </a:r>
          </a:p>
          <a:p>
            <a:r>
              <a:rPr lang="en-US" sz="900">
                <a:hlinkClick r:id="rId2"/>
              </a:rPr>
              <a:t>www.sfc.hk</a:t>
            </a:r>
            <a:r>
              <a:rPr lang="en-US" sz="900"/>
              <a:t> </a:t>
            </a:r>
          </a:p>
          <a:p>
            <a:r>
              <a:rPr lang="en-US" sz="900">
                <a:hlinkClick r:id="rId3"/>
              </a:rPr>
              <a:t>www.hkma.gov.hk</a:t>
            </a:r>
            <a:r>
              <a:rPr lang="en-US" sz="900"/>
              <a:t> </a:t>
            </a:r>
          </a:p>
          <a:p>
            <a:endParaRPr lang="en-US" sz="900"/>
          </a:p>
        </p:txBody>
      </p:sp>
      <p:sp>
        <p:nvSpPr>
          <p:cNvPr id="6" name="TextBox 5"/>
          <p:cNvSpPr txBox="1"/>
          <p:nvPr/>
        </p:nvSpPr>
        <p:spPr>
          <a:xfrm>
            <a:off x="163601" y="5301208"/>
            <a:ext cx="8839394" cy="523220"/>
          </a:xfrm>
          <a:prstGeom prst="rect">
            <a:avLst/>
          </a:prstGeom>
          <a:solidFill>
            <a:schemeClr val="accent1">
              <a:lumMod val="20000"/>
              <a:lumOff val="80000"/>
            </a:schemeClr>
          </a:solidFill>
          <a:ln>
            <a:solidFill>
              <a:schemeClr val="accent1"/>
            </a:solidFill>
          </a:ln>
        </p:spPr>
        <p:txBody>
          <a:bodyPr wrap="square" rtlCol="0" anchor="t">
            <a:spAutoFit/>
          </a:bodyPr>
          <a:lstStyle/>
          <a:p>
            <a:pPr algn="just"/>
            <a:r>
              <a:rPr lang="en-US" sz="1400"/>
              <a:t>There is a good opportunity to launch instalment loan product in Hong Kong, moreover, loan portfolio could be financed by attracting funding from the market</a:t>
            </a:r>
          </a:p>
        </p:txBody>
      </p:sp>
      <p:pic>
        <p:nvPicPr>
          <p:cNvPr id="7" name="Изображение 3"/>
          <p:cNvPicPr>
            <a:picLocks noChangeAspect="1"/>
          </p:cNvPicPr>
          <p:nvPr/>
        </p:nvPicPr>
        <p:blipFill>
          <a:blip r:embed="rId4"/>
          <a:stretch>
            <a:fillRect/>
          </a:stretch>
        </p:blipFill>
        <p:spPr>
          <a:xfrm>
            <a:off x="8478405" y="59765"/>
            <a:ext cx="665595" cy="443286"/>
          </a:xfrm>
          <a:prstGeom prst="rect">
            <a:avLst/>
          </a:prstGeom>
        </p:spPr>
      </p:pic>
    </p:spTree>
    <p:extLst>
      <p:ext uri="{BB962C8B-B14F-4D97-AF65-F5344CB8AC3E}">
        <p14:creationId xmlns:p14="http://schemas.microsoft.com/office/powerpoint/2010/main" val="2790370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extLst>
              <p:ext uri="{D42A27DB-BD31-4B8C-83A1-F6EECF244321}">
                <p14:modId xmlns:p14="http://schemas.microsoft.com/office/powerpoint/2010/main" val="1970645520"/>
              </p:ext>
            </p:extLst>
          </p:nvPr>
        </p:nvGraphicFramePr>
        <p:xfrm>
          <a:off x="71892" y="692696"/>
          <a:ext cx="8996373" cy="5002872"/>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1104912">
                  <a:extLst>
                    <a:ext uri="{9D8B030D-6E8A-4147-A177-3AD203B41FA5}">
                      <a16:colId xmlns:a16="http://schemas.microsoft.com/office/drawing/2014/main" val="20001"/>
                    </a:ext>
                  </a:extLst>
                </a:gridCol>
                <a:gridCol w="1386716">
                  <a:extLst>
                    <a:ext uri="{9D8B030D-6E8A-4147-A177-3AD203B41FA5}">
                      <a16:colId xmlns:a16="http://schemas.microsoft.com/office/drawing/2014/main" val="20002"/>
                    </a:ext>
                  </a:extLst>
                </a:gridCol>
                <a:gridCol w="1539441">
                  <a:extLst>
                    <a:ext uri="{9D8B030D-6E8A-4147-A177-3AD203B41FA5}">
                      <a16:colId xmlns:a16="http://schemas.microsoft.com/office/drawing/2014/main" val="3443973143"/>
                    </a:ext>
                  </a:extLst>
                </a:gridCol>
                <a:gridCol w="1451151">
                  <a:extLst>
                    <a:ext uri="{9D8B030D-6E8A-4147-A177-3AD203B41FA5}">
                      <a16:colId xmlns:a16="http://schemas.microsoft.com/office/drawing/2014/main" val="2716559221"/>
                    </a:ext>
                  </a:extLst>
                </a:gridCol>
                <a:gridCol w="1617920">
                  <a:extLst>
                    <a:ext uri="{9D8B030D-6E8A-4147-A177-3AD203B41FA5}">
                      <a16:colId xmlns:a16="http://schemas.microsoft.com/office/drawing/2014/main" val="20003"/>
                    </a:ext>
                  </a:extLst>
                </a:gridCol>
                <a:gridCol w="1687953">
                  <a:extLst>
                    <a:ext uri="{9D8B030D-6E8A-4147-A177-3AD203B41FA5}">
                      <a16:colId xmlns:a16="http://schemas.microsoft.com/office/drawing/2014/main" val="74606616"/>
                    </a:ext>
                  </a:extLst>
                </a:gridCol>
              </a:tblGrid>
              <a:tr h="145561">
                <a:tc>
                  <a:txBody>
                    <a:bodyPr/>
                    <a:lstStyle/>
                    <a:p>
                      <a:pPr algn="ctr"/>
                      <a:endParaRPr lang="en-US" sz="1400" dirty="0">
                        <a:solidFill>
                          <a:schemeClr val="bg1"/>
                        </a:solidFill>
                      </a:endParaRPr>
                    </a:p>
                  </a:txBody>
                  <a:tcPr/>
                </a:tc>
                <a:tc>
                  <a:txBody>
                    <a:bodyPr/>
                    <a:lstStyle/>
                    <a:p>
                      <a:pPr algn="ctr"/>
                      <a:r>
                        <a:rPr lang="en-US" sz="1400" dirty="0">
                          <a:solidFill>
                            <a:schemeClr val="bg1"/>
                          </a:solidFill>
                        </a:rPr>
                        <a:t>Parameter</a:t>
                      </a:r>
                      <a:endParaRPr lang="ru-RU" sz="1400" dirty="0">
                        <a:solidFill>
                          <a:schemeClr val="bg1"/>
                        </a:solidFill>
                      </a:endParaRPr>
                    </a:p>
                  </a:txBody>
                  <a:tcPr/>
                </a:tc>
                <a:tc>
                  <a:txBody>
                    <a:bodyPr/>
                    <a:lstStyle/>
                    <a:p>
                      <a:pPr algn="ctr"/>
                      <a:r>
                        <a:rPr lang="en-US" sz="1400" dirty="0">
                          <a:solidFill>
                            <a:schemeClr val="bg1"/>
                          </a:solidFill>
                        </a:rPr>
                        <a:t>Welend</a:t>
                      </a:r>
                    </a:p>
                  </a:txBody>
                  <a:tcPr/>
                </a:tc>
                <a:tc>
                  <a:txBody>
                    <a:bodyPr/>
                    <a:lstStyle/>
                    <a:p>
                      <a:pPr algn="ctr"/>
                      <a:r>
                        <a:rPr lang="en-US" sz="1400" dirty="0">
                          <a:solidFill>
                            <a:schemeClr val="bg1"/>
                          </a:solidFill>
                        </a:rPr>
                        <a:t>Public Finance</a:t>
                      </a:r>
                    </a:p>
                  </a:txBody>
                  <a:tcPr/>
                </a:tc>
                <a:tc>
                  <a:txBody>
                    <a:bodyPr/>
                    <a:lstStyle/>
                    <a:p>
                      <a:pPr algn="ctr"/>
                      <a:r>
                        <a:rPr lang="en-US" sz="1400" dirty="0">
                          <a:solidFill>
                            <a:schemeClr val="bg1"/>
                          </a:solidFill>
                        </a:rPr>
                        <a:t>UA Finance</a:t>
                      </a:r>
                    </a:p>
                  </a:txBody>
                  <a:tcPr/>
                </a:tc>
                <a:tc>
                  <a:txBody>
                    <a:bodyPr/>
                    <a:lstStyle/>
                    <a:p>
                      <a:pPr algn="ctr"/>
                      <a:r>
                        <a:rPr lang="en-US" sz="1400" dirty="0">
                          <a:solidFill>
                            <a:schemeClr val="bg1"/>
                          </a:solidFill>
                        </a:rPr>
                        <a:t>Promise</a:t>
                      </a:r>
                    </a:p>
                  </a:txBody>
                  <a:tcPr/>
                </a:tc>
                <a:tc>
                  <a:txBody>
                    <a:bodyPr/>
                    <a:lstStyle/>
                    <a:p>
                      <a:pPr algn="ctr"/>
                      <a:r>
                        <a:rPr lang="en-US" sz="1400" dirty="0">
                          <a:solidFill>
                            <a:schemeClr val="bg1"/>
                          </a:solidFill>
                        </a:rPr>
                        <a:t>Our</a:t>
                      </a:r>
                      <a:r>
                        <a:rPr lang="en-US" sz="1400" baseline="0" dirty="0">
                          <a:solidFill>
                            <a:schemeClr val="bg1"/>
                          </a:solidFill>
                        </a:rPr>
                        <a:t> proposal</a:t>
                      </a:r>
                      <a:endParaRPr lang="en-US" sz="1400" dirty="0">
                        <a:solidFill>
                          <a:schemeClr val="bg1"/>
                        </a:solidFill>
                      </a:endParaRPr>
                    </a:p>
                  </a:txBody>
                  <a:tcPr/>
                </a:tc>
                <a:extLst>
                  <a:ext uri="{0D108BD9-81ED-4DB2-BD59-A6C34878D82A}">
                    <a16:rowId xmlns:a16="http://schemas.microsoft.com/office/drawing/2014/main" val="10000"/>
                  </a:ext>
                </a:extLst>
              </a:tr>
              <a:tr h="236536">
                <a:tc>
                  <a:txBody>
                    <a:bodyPr/>
                    <a:lstStyle/>
                    <a:p>
                      <a:pPr algn="l"/>
                      <a:r>
                        <a:rPr lang="en-US" sz="1100" dirty="0">
                          <a:solidFill>
                            <a:schemeClr val="tx1"/>
                          </a:solidFill>
                        </a:rPr>
                        <a:t>1</a:t>
                      </a:r>
                    </a:p>
                  </a:txBody>
                  <a:tcPr/>
                </a:tc>
                <a:tc>
                  <a:txBody>
                    <a:bodyPr/>
                    <a:lstStyle/>
                    <a:p>
                      <a:pPr algn="l"/>
                      <a:r>
                        <a:rPr lang="en-US" sz="1100" b="1" dirty="0">
                          <a:solidFill>
                            <a:schemeClr val="tx1"/>
                          </a:solidFill>
                        </a:rPr>
                        <a:t>Business</a:t>
                      </a:r>
                      <a:r>
                        <a:rPr lang="en-US" sz="1100" b="1" baseline="0" dirty="0">
                          <a:solidFill>
                            <a:schemeClr val="tx1"/>
                          </a:solidFill>
                        </a:rPr>
                        <a:t> model</a:t>
                      </a:r>
                      <a:endParaRPr lang="en-US" sz="11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Fully Online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O2O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O2O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O2O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Fully Online</a:t>
                      </a:r>
                    </a:p>
                  </a:txBody>
                  <a:tcPr/>
                </a:tc>
                <a:extLst>
                  <a:ext uri="{0D108BD9-81ED-4DB2-BD59-A6C34878D82A}">
                    <a16:rowId xmlns:a16="http://schemas.microsoft.com/office/drawing/2014/main" val="2180714314"/>
                  </a:ext>
                </a:extLst>
              </a:tr>
              <a:tr h="236536">
                <a:tc>
                  <a:txBody>
                    <a:bodyPr/>
                    <a:lstStyle/>
                    <a:p>
                      <a:pPr algn="l"/>
                      <a:r>
                        <a:rPr lang="en-US" sz="1100" dirty="0">
                          <a:solidFill>
                            <a:schemeClr val="tx1"/>
                          </a:solidFill>
                        </a:rPr>
                        <a:t>2</a:t>
                      </a:r>
                    </a:p>
                  </a:txBody>
                  <a:tcPr/>
                </a:tc>
                <a:tc>
                  <a:txBody>
                    <a:bodyPr/>
                    <a:lstStyle/>
                    <a:p>
                      <a:pPr algn="l"/>
                      <a:r>
                        <a:rPr lang="en-US" sz="1100" b="1" dirty="0">
                          <a:solidFill>
                            <a:schemeClr val="tx1"/>
                          </a:solidFill>
                        </a:rPr>
                        <a:t>Loan amount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$387</a:t>
                      </a:r>
                      <a:r>
                        <a:rPr lang="ru-RU" sz="1100" kern="1200" dirty="0">
                          <a:solidFill>
                            <a:schemeClr val="tx1"/>
                          </a:solidFill>
                          <a:latin typeface="+mn-lt"/>
                          <a:ea typeface="+mn-ea"/>
                          <a:cs typeface="+mn-cs"/>
                        </a:rPr>
                        <a:t>-$77,340</a:t>
                      </a:r>
                      <a:r>
                        <a:rPr lang="en-US" sz="1100" kern="1200" dirty="0">
                          <a:solidFill>
                            <a:schemeClr val="tx1"/>
                          </a:solidFill>
                          <a:latin typeface="+mn-lt"/>
                          <a:ea typeface="+mn-ea"/>
                          <a:cs typeface="+mn-cs"/>
                        </a:rPr>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$1,032-$77,419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$650-$65,000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$1,290</a:t>
                      </a:r>
                      <a:r>
                        <a:rPr lang="ru-RU" sz="1100" kern="1200" dirty="0">
                          <a:solidFill>
                            <a:schemeClr val="tx1"/>
                          </a:solidFill>
                          <a:latin typeface="+mn-lt"/>
                          <a:ea typeface="+mn-ea"/>
                          <a:cs typeface="+mn-cs"/>
                        </a:rPr>
                        <a:t>-</a:t>
                      </a:r>
                      <a:r>
                        <a:rPr lang="en-US" sz="1100" kern="1200" dirty="0">
                          <a:solidFill>
                            <a:schemeClr val="tx1"/>
                          </a:solidFill>
                          <a:latin typeface="+mn-lt"/>
                          <a:ea typeface="+mn-ea"/>
                          <a:cs typeface="+mn-cs"/>
                        </a:rPr>
                        <a:t>$77,419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$387 - $77,340</a:t>
                      </a:r>
                    </a:p>
                    <a:p>
                      <a:pPr marL="0" marR="0" indent="0" algn="l" defTabSz="914400" rtl="0" eaLnBrk="1" fontAlgn="auto" latinLnBrk="0" hangingPunct="1">
                        <a:lnSpc>
                          <a:spcPct val="100000"/>
                        </a:lnSpc>
                        <a:spcBef>
                          <a:spcPts val="0"/>
                        </a:spcBef>
                        <a:spcAft>
                          <a:spcPts val="0"/>
                        </a:spcAft>
                        <a:buClrTx/>
                        <a:buSzTx/>
                        <a:buFontTx/>
                        <a:buNone/>
                        <a:tabLst/>
                        <a:defRPr/>
                      </a:pPr>
                      <a:r>
                        <a:rPr lang="ru-RU" sz="1100" kern="1200" dirty="0">
                          <a:solidFill>
                            <a:schemeClr val="tx1"/>
                          </a:solidFill>
                          <a:latin typeface="+mn-lt"/>
                          <a:ea typeface="+mn-ea"/>
                          <a:cs typeface="+mn-cs"/>
                        </a:rPr>
                        <a:t>(</a:t>
                      </a:r>
                      <a:r>
                        <a:rPr lang="en-US" sz="1100" kern="1200" dirty="0">
                          <a:solidFill>
                            <a:schemeClr val="tx1"/>
                          </a:solidFill>
                          <a:latin typeface="+mn-lt"/>
                          <a:ea typeface="+mn-ea"/>
                          <a:cs typeface="+mn-cs"/>
                        </a:rPr>
                        <a:t>HKD 3,000 – $600,000</a:t>
                      </a:r>
                      <a:r>
                        <a:rPr lang="ru-RU" sz="1100" kern="1200" dirty="0">
                          <a:solidFill>
                            <a:schemeClr val="tx1"/>
                          </a:solidFill>
                          <a:latin typeface="+mn-lt"/>
                          <a:ea typeface="+mn-ea"/>
                          <a:cs typeface="+mn-cs"/>
                        </a:rPr>
                        <a:t>)</a:t>
                      </a:r>
                      <a:endParaRPr lang="en-US" sz="1100" kern="1200" dirty="0">
                        <a:solidFill>
                          <a:schemeClr val="tx1"/>
                        </a:solidFill>
                        <a:latin typeface="+mn-lt"/>
                        <a:ea typeface="+mn-ea"/>
                        <a:cs typeface="+mn-cs"/>
                      </a:endParaRPr>
                    </a:p>
                  </a:txBody>
                  <a:tcPr/>
                </a:tc>
                <a:extLst>
                  <a:ext uri="{0D108BD9-81ED-4DB2-BD59-A6C34878D82A}">
                    <a16:rowId xmlns:a16="http://schemas.microsoft.com/office/drawing/2014/main" val="10003"/>
                  </a:ext>
                </a:extLst>
              </a:tr>
              <a:tr h="236536">
                <a:tc>
                  <a:txBody>
                    <a:bodyPr/>
                    <a:lstStyle/>
                    <a:p>
                      <a:pPr algn="l"/>
                      <a:r>
                        <a:rPr lang="en-US" sz="1100" dirty="0">
                          <a:solidFill>
                            <a:schemeClr val="tx1"/>
                          </a:solidFill>
                        </a:rPr>
                        <a:t>3</a:t>
                      </a:r>
                    </a:p>
                  </a:txBody>
                  <a:tcPr/>
                </a:tc>
                <a:tc>
                  <a:txBody>
                    <a:bodyPr/>
                    <a:lstStyle/>
                    <a:p>
                      <a:pPr algn="l"/>
                      <a:r>
                        <a:rPr lang="en-US" sz="1100" b="1" dirty="0">
                          <a:solidFill>
                            <a:schemeClr val="tx1"/>
                          </a:solidFill>
                        </a:rPr>
                        <a:t>Avg Loan amount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rgbClr val="FF0000"/>
                          </a:solidFill>
                          <a:latin typeface="+mn-lt"/>
                          <a:ea typeface="+mn-ea"/>
                          <a:cs typeface="+mn-cs"/>
                        </a:rPr>
                        <a:t>$9,677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$10,323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$10,323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$7,742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$7,742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(HKD</a:t>
                      </a:r>
                      <a:r>
                        <a:rPr lang="en-US" sz="1100" baseline="0" dirty="0">
                          <a:solidFill>
                            <a:schemeClr val="tx1"/>
                          </a:solidFill>
                        </a:rPr>
                        <a:t> 60,000</a:t>
                      </a:r>
                      <a:r>
                        <a:rPr lang="en-US" sz="1100" dirty="0">
                          <a:solidFill>
                            <a:schemeClr val="tx1"/>
                          </a:solidFill>
                        </a:rPr>
                        <a:t>)</a:t>
                      </a:r>
                      <a:endParaRPr lang="ru-RU" sz="1100" dirty="0">
                        <a:solidFill>
                          <a:schemeClr val="tx1"/>
                        </a:solidFill>
                      </a:endParaRPr>
                    </a:p>
                  </a:txBody>
                  <a:tcPr/>
                </a:tc>
                <a:extLst>
                  <a:ext uri="{0D108BD9-81ED-4DB2-BD59-A6C34878D82A}">
                    <a16:rowId xmlns:a16="http://schemas.microsoft.com/office/drawing/2014/main" val="10002"/>
                  </a:ext>
                </a:extLst>
              </a:tr>
              <a:tr h="145561">
                <a:tc>
                  <a:txBody>
                    <a:bodyPr/>
                    <a:lstStyle/>
                    <a:p>
                      <a:pPr algn="l"/>
                      <a:r>
                        <a:rPr lang="en-US" sz="1100" dirty="0">
                          <a:solidFill>
                            <a:schemeClr val="tx1"/>
                          </a:solidFill>
                        </a:rPr>
                        <a:t>4</a:t>
                      </a:r>
                    </a:p>
                  </a:txBody>
                  <a:tcPr/>
                </a:tc>
                <a:tc>
                  <a:txBody>
                    <a:bodyPr/>
                    <a:lstStyle/>
                    <a:p>
                      <a:pPr algn="l"/>
                      <a:r>
                        <a:rPr lang="en-US" sz="1100" b="1" dirty="0">
                          <a:solidFill>
                            <a:schemeClr val="tx1"/>
                          </a:solidFill>
                        </a:rPr>
                        <a:t>Tenure, 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100" kern="1200" baseline="0" dirty="0">
                          <a:solidFill>
                            <a:srgbClr val="FF0000"/>
                          </a:solidFill>
                          <a:latin typeface="Calibri" charset="0"/>
                          <a:ea typeface="+mn-ea"/>
                          <a:cs typeface="+mn-cs"/>
                        </a:rPr>
                        <a:t>3</a:t>
                      </a:r>
                      <a:r>
                        <a:rPr lang="en-US" sz="1100" kern="1200" baseline="0" dirty="0">
                          <a:solidFill>
                            <a:srgbClr val="FF0000"/>
                          </a:solidFill>
                          <a:latin typeface="Calibri" charset="0"/>
                          <a:ea typeface="+mn-ea"/>
                          <a:cs typeface="+mn-cs"/>
                        </a:rPr>
                        <a:t> – </a:t>
                      </a:r>
                      <a:r>
                        <a:rPr lang="ru-RU" sz="1100" kern="1200" baseline="0" dirty="0">
                          <a:solidFill>
                            <a:srgbClr val="FF0000"/>
                          </a:solidFill>
                          <a:latin typeface="Calibri" charset="0"/>
                          <a:ea typeface="+mn-ea"/>
                          <a:cs typeface="+mn-cs"/>
                        </a:rPr>
                        <a:t>60</a:t>
                      </a:r>
                      <a:r>
                        <a:rPr lang="en-US" sz="1100" kern="1200" baseline="0" dirty="0">
                          <a:solidFill>
                            <a:srgbClr val="FF0000"/>
                          </a:solidFill>
                          <a:latin typeface="Calibri" charset="0"/>
                          <a:ea typeface="+mn-ea"/>
                          <a:cs typeface="+mn-cs"/>
                        </a:rPr>
                        <a:t> (Avg. 18)</a:t>
                      </a:r>
                      <a:endParaRPr lang="en-US" sz="1100" kern="1200" dirty="0">
                        <a:solidFill>
                          <a:srgbClr val="FF0000"/>
                        </a:solidFill>
                        <a:latin typeface="Calibri"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Calibri" charset="0"/>
                          <a:ea typeface="+mn-ea"/>
                          <a:cs typeface="+mn-cs"/>
                        </a:rPr>
                        <a:t>3 – 60 </a:t>
                      </a:r>
                      <a:r>
                        <a:rPr lang="en-US" sz="1100" kern="1200" baseline="0" dirty="0">
                          <a:solidFill>
                            <a:schemeClr val="tx1"/>
                          </a:solidFill>
                          <a:latin typeface="Calibri" charset="0"/>
                          <a:ea typeface="+mn-ea"/>
                          <a:cs typeface="+mn-cs"/>
                        </a:rPr>
                        <a:t>(Avg. 24)</a:t>
                      </a:r>
                      <a:endParaRPr lang="en-US" sz="1100" kern="1200" dirty="0">
                        <a:solidFill>
                          <a:schemeClr val="tx1"/>
                        </a:solidFill>
                        <a:latin typeface="Calibri"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Calibri" charset="0"/>
                          <a:ea typeface="+mn-ea"/>
                          <a:cs typeface="+mn-cs"/>
                        </a:rPr>
                        <a:t>2</a:t>
                      </a:r>
                      <a:r>
                        <a:rPr lang="en-US" sz="1100" kern="1200" baseline="0" dirty="0">
                          <a:solidFill>
                            <a:schemeClr val="tx1"/>
                          </a:solidFill>
                          <a:latin typeface="Calibri" charset="0"/>
                          <a:ea typeface="+mn-ea"/>
                          <a:cs typeface="+mn-cs"/>
                        </a:rPr>
                        <a:t> – </a:t>
                      </a:r>
                      <a:r>
                        <a:rPr lang="en-US" sz="1100" kern="1200" dirty="0">
                          <a:solidFill>
                            <a:schemeClr val="tx1"/>
                          </a:solidFill>
                          <a:latin typeface="Calibri" charset="0"/>
                          <a:ea typeface="+mn-ea"/>
                          <a:cs typeface="+mn-cs"/>
                        </a:rPr>
                        <a:t>36 </a:t>
                      </a:r>
                      <a:r>
                        <a:rPr lang="en-US" sz="1100" kern="1200" baseline="0" dirty="0">
                          <a:solidFill>
                            <a:schemeClr val="tx1"/>
                          </a:solidFill>
                          <a:latin typeface="Calibri" charset="0"/>
                          <a:ea typeface="+mn-ea"/>
                          <a:cs typeface="+mn-cs"/>
                        </a:rPr>
                        <a:t>(Avg. 24)</a:t>
                      </a:r>
                      <a:endParaRPr lang="en-US" sz="1100" kern="1200" dirty="0">
                        <a:solidFill>
                          <a:schemeClr val="tx1"/>
                        </a:solidFill>
                        <a:latin typeface="Calibri"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Calibri" charset="0"/>
                          <a:ea typeface="+mn-ea"/>
                          <a:cs typeface="+mn-cs"/>
                        </a:rPr>
                        <a:t>3</a:t>
                      </a:r>
                      <a:r>
                        <a:rPr lang="en-US" sz="1100" kern="1200" baseline="0" dirty="0">
                          <a:solidFill>
                            <a:schemeClr val="tx1"/>
                          </a:solidFill>
                          <a:latin typeface="Calibri" charset="0"/>
                          <a:ea typeface="+mn-ea"/>
                          <a:cs typeface="+mn-cs"/>
                        </a:rPr>
                        <a:t> – 60 (Avg. 18)</a:t>
                      </a:r>
                      <a:endParaRPr lang="en-US" sz="1100" kern="1200" dirty="0">
                        <a:solidFill>
                          <a:schemeClr val="tx1"/>
                        </a:solidFill>
                        <a:latin typeface="Calibri"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Calibri" charset="0"/>
                          <a:ea typeface="+mn-ea"/>
                          <a:cs typeface="+mn-cs"/>
                        </a:rPr>
                        <a:t>3 – 60 </a:t>
                      </a:r>
                      <a:r>
                        <a:rPr lang="en-US" sz="1100" kern="1200" baseline="0" dirty="0">
                          <a:solidFill>
                            <a:schemeClr val="tx1"/>
                          </a:solidFill>
                          <a:latin typeface="Calibri" charset="0"/>
                          <a:ea typeface="+mn-ea"/>
                          <a:cs typeface="+mn-cs"/>
                        </a:rPr>
                        <a:t>(Avg. 18)</a:t>
                      </a:r>
                      <a:endParaRPr lang="en-US" sz="1100" kern="1200" dirty="0">
                        <a:solidFill>
                          <a:schemeClr val="tx1"/>
                        </a:solidFill>
                        <a:latin typeface="Calibri" charset="0"/>
                        <a:ea typeface="+mn-ea"/>
                        <a:cs typeface="+mn-cs"/>
                      </a:endParaRPr>
                    </a:p>
                  </a:txBody>
                  <a:tcPr/>
                </a:tc>
                <a:extLst>
                  <a:ext uri="{0D108BD9-81ED-4DB2-BD59-A6C34878D82A}">
                    <a16:rowId xmlns:a16="http://schemas.microsoft.com/office/drawing/2014/main" val="10005"/>
                  </a:ext>
                </a:extLst>
              </a:tr>
              <a:tr h="236536">
                <a:tc>
                  <a:txBody>
                    <a:bodyPr/>
                    <a:lstStyle/>
                    <a:p>
                      <a:pPr algn="l"/>
                      <a:r>
                        <a:rPr lang="en-US" sz="1100" b="0" dirty="0">
                          <a:solidFill>
                            <a:schemeClr val="tx1"/>
                          </a:solidFill>
                        </a:rPr>
                        <a:t>5</a:t>
                      </a:r>
                    </a:p>
                  </a:txBody>
                  <a:tcPr/>
                </a:tc>
                <a:tc>
                  <a:txBody>
                    <a:bodyPr/>
                    <a:lstStyle/>
                    <a:p>
                      <a:pPr algn="l"/>
                      <a:r>
                        <a:rPr lang="en-US" sz="1100" b="1" dirty="0">
                          <a:solidFill>
                            <a:schemeClr val="tx1"/>
                          </a:solidFill>
                        </a:rPr>
                        <a:t>Handling </a:t>
                      </a:r>
                      <a:r>
                        <a:rPr lang="en-US" sz="1100" b="1" baseline="0" dirty="0">
                          <a:solidFill>
                            <a:schemeClr val="tx1"/>
                          </a:solidFill>
                        </a:rPr>
                        <a:t>fee </a:t>
                      </a:r>
                      <a:endParaRPr lang="en-US" sz="1100" b="1" dirty="0">
                        <a:solidFill>
                          <a:schemeClr val="tx1"/>
                        </a:solidFill>
                      </a:endParaRPr>
                    </a:p>
                  </a:txBody>
                  <a:tcPr/>
                </a:tc>
                <a:tc>
                  <a:txBody>
                    <a:bodyPr/>
                    <a:lstStyle/>
                    <a:p>
                      <a:r>
                        <a:rPr lang="en-US" sz="1100" kern="1200" baseline="0" dirty="0">
                          <a:solidFill>
                            <a:schemeClr val="tx1"/>
                          </a:solidFill>
                          <a:effectLst/>
                          <a:latin typeface="+mn-lt"/>
                          <a:ea typeface="+mn-ea"/>
                          <a:cs typeface="+mn-cs"/>
                        </a:rPr>
                        <a:t>1.5 to 2% on loan amount</a:t>
                      </a:r>
                      <a:endParaRPr lang="en-US" sz="1100" kern="1200" dirty="0">
                        <a:solidFill>
                          <a:schemeClr val="tx1"/>
                        </a:solidFill>
                        <a:effectLst/>
                        <a:latin typeface="+mn-lt"/>
                        <a:ea typeface="+mn-ea"/>
                        <a:cs typeface="+mn-cs"/>
                      </a:endParaRPr>
                    </a:p>
                  </a:txBody>
                  <a:tcPr/>
                </a:tc>
                <a:tc>
                  <a:txBody>
                    <a:bodyPr/>
                    <a:lstStyle/>
                    <a:p>
                      <a:r>
                        <a:rPr lang="en-US" sz="1100" kern="1200" dirty="0">
                          <a:solidFill>
                            <a:schemeClr val="tx1"/>
                          </a:solidFill>
                          <a:effectLst/>
                          <a:latin typeface="+mn-lt"/>
                          <a:ea typeface="+mn-ea"/>
                          <a:cs typeface="+mn-cs"/>
                        </a:rPr>
                        <a:t>1% on loan amount</a:t>
                      </a:r>
                    </a:p>
                  </a:txBody>
                  <a:tcPr/>
                </a:tc>
                <a:tc>
                  <a:txBody>
                    <a:bodyPr/>
                    <a:lstStyle/>
                    <a:p>
                      <a:r>
                        <a:rPr lang="en-US" sz="1100" kern="1200" dirty="0">
                          <a:solidFill>
                            <a:schemeClr val="tx1"/>
                          </a:solidFill>
                          <a:effectLst/>
                          <a:latin typeface="+mn-lt"/>
                          <a:ea typeface="+mn-ea"/>
                          <a:cs typeface="+mn-cs"/>
                        </a:rPr>
                        <a:t>1.5% on loan amount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Calibri" charset="0"/>
                          <a:ea typeface="+mn-ea"/>
                          <a:cs typeface="+mn-cs"/>
                        </a:rPr>
                        <a:t>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Calibri" charset="0"/>
                          <a:ea typeface="+mn-ea"/>
                          <a:cs typeface="+mn-cs"/>
                        </a:rPr>
                        <a:t>Up</a:t>
                      </a:r>
                      <a:r>
                        <a:rPr lang="en-US" sz="1100" kern="1200" baseline="0" dirty="0">
                          <a:solidFill>
                            <a:schemeClr val="tx1"/>
                          </a:solidFill>
                          <a:latin typeface="Calibri" charset="0"/>
                          <a:ea typeface="+mn-ea"/>
                          <a:cs typeface="+mn-cs"/>
                        </a:rPr>
                        <a:t>  to 2% (avg – 1%)</a:t>
                      </a:r>
                      <a:endParaRPr lang="en-US" sz="1100" kern="1200" dirty="0">
                        <a:solidFill>
                          <a:schemeClr val="tx1"/>
                        </a:solidFill>
                        <a:latin typeface="Calibri" charset="0"/>
                        <a:ea typeface="+mn-ea"/>
                        <a:cs typeface="+mn-cs"/>
                      </a:endParaRPr>
                    </a:p>
                  </a:txBody>
                  <a:tcPr/>
                </a:tc>
                <a:extLst>
                  <a:ext uri="{0D108BD9-81ED-4DB2-BD59-A6C34878D82A}">
                    <a16:rowId xmlns:a16="http://schemas.microsoft.com/office/drawing/2014/main" val="10006"/>
                  </a:ext>
                </a:extLst>
              </a:tr>
              <a:tr h="278472">
                <a:tc>
                  <a:txBody>
                    <a:bodyPr/>
                    <a:lstStyle/>
                    <a:p>
                      <a:pPr algn="l"/>
                      <a:r>
                        <a:rPr lang="en-US" sz="1100" b="0" dirty="0">
                          <a:solidFill>
                            <a:schemeClr val="tx1"/>
                          </a:solidFill>
                        </a:rPr>
                        <a:t>6</a:t>
                      </a:r>
                    </a:p>
                  </a:txBody>
                  <a:tcPr/>
                </a:tc>
                <a:tc>
                  <a:txBody>
                    <a:bodyPr/>
                    <a:lstStyle/>
                    <a:p>
                      <a:pPr algn="l"/>
                      <a:r>
                        <a:rPr lang="en-US" sz="1100" b="1" dirty="0">
                          <a:solidFill>
                            <a:schemeClr val="tx1"/>
                          </a:solidFill>
                        </a:rPr>
                        <a:t>Interest</a:t>
                      </a:r>
                      <a:r>
                        <a:rPr lang="en-US" sz="1100" b="1" baseline="0" dirty="0">
                          <a:solidFill>
                            <a:schemeClr val="tx1"/>
                          </a:solidFill>
                        </a:rPr>
                        <a:t> rate</a:t>
                      </a:r>
                      <a:endParaRPr lang="en-US" sz="11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3.36% - 50.39%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3.41% - 47.45%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12% - 54%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9.11% - 47.45%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3.36% - 54% (Avg.</a:t>
                      </a:r>
                      <a:r>
                        <a:rPr lang="en-US" sz="1100" kern="1200" baseline="0" dirty="0">
                          <a:solidFill>
                            <a:schemeClr val="tx1"/>
                          </a:solidFill>
                          <a:latin typeface="+mn-lt"/>
                          <a:ea typeface="+mn-ea"/>
                          <a:cs typeface="+mn-cs"/>
                        </a:rPr>
                        <a:t> </a:t>
                      </a:r>
                      <a:r>
                        <a:rPr lang="ru-RU" sz="1100" kern="1200" baseline="0" dirty="0">
                          <a:solidFill>
                            <a:schemeClr val="tx1"/>
                          </a:solidFill>
                          <a:latin typeface="+mn-lt"/>
                          <a:ea typeface="+mn-ea"/>
                          <a:cs typeface="+mn-cs"/>
                        </a:rPr>
                        <a:t>44</a:t>
                      </a:r>
                      <a:r>
                        <a:rPr lang="en-US" sz="1100" kern="1200" baseline="0" dirty="0">
                          <a:solidFill>
                            <a:schemeClr val="tx1"/>
                          </a:solidFill>
                          <a:latin typeface="+mn-lt"/>
                          <a:ea typeface="+mn-ea"/>
                          <a:cs typeface="+mn-cs"/>
                        </a:rPr>
                        <a:t>.9%</a:t>
                      </a:r>
                      <a:r>
                        <a:rPr lang="en-US" sz="1100" kern="1200" dirty="0">
                          <a:solidFill>
                            <a:schemeClr val="tx1"/>
                          </a:solidFill>
                          <a:latin typeface="+mn-lt"/>
                          <a:ea typeface="+mn-ea"/>
                          <a:cs typeface="+mn-cs"/>
                        </a:rPr>
                        <a:t>)</a:t>
                      </a:r>
                    </a:p>
                  </a:txBody>
                  <a:tcPr/>
                </a:tc>
                <a:extLst>
                  <a:ext uri="{0D108BD9-81ED-4DB2-BD59-A6C34878D82A}">
                    <a16:rowId xmlns:a16="http://schemas.microsoft.com/office/drawing/2014/main" val="10011"/>
                  </a:ext>
                </a:extLst>
              </a:tr>
              <a:tr h="236536">
                <a:tc>
                  <a:txBody>
                    <a:bodyPr/>
                    <a:lstStyle/>
                    <a:p>
                      <a:pPr algn="l"/>
                      <a:r>
                        <a:rPr lang="en-US" sz="1100" dirty="0">
                          <a:solidFill>
                            <a:schemeClr val="tx1"/>
                          </a:solidFill>
                        </a:rPr>
                        <a:t>7</a:t>
                      </a:r>
                    </a:p>
                  </a:txBody>
                  <a:tcPr/>
                </a:tc>
                <a:tc>
                  <a:txBody>
                    <a:bodyPr/>
                    <a:lstStyle/>
                    <a:p>
                      <a:pPr algn="l"/>
                      <a:r>
                        <a:rPr lang="en-US" sz="1100" b="1" dirty="0">
                          <a:solidFill>
                            <a:schemeClr val="tx1"/>
                          </a:solidFill>
                        </a:rPr>
                        <a:t>Late payment fee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$45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$12.9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$45</a:t>
                      </a:r>
                    </a:p>
                  </a:txBody>
                  <a:tcPr/>
                </a:tc>
                <a:extLst>
                  <a:ext uri="{0D108BD9-81ED-4DB2-BD59-A6C34878D82A}">
                    <a16:rowId xmlns:a16="http://schemas.microsoft.com/office/drawing/2014/main" val="10008"/>
                  </a:ext>
                </a:extLst>
              </a:tr>
              <a:tr h="509463">
                <a:tc>
                  <a:txBody>
                    <a:bodyPr/>
                    <a:lstStyle/>
                    <a:p>
                      <a:pPr algn="l"/>
                      <a:r>
                        <a:rPr lang="en-US" sz="1100" dirty="0">
                          <a:solidFill>
                            <a:schemeClr val="tx1"/>
                          </a:solidFill>
                        </a:rPr>
                        <a:t>8</a:t>
                      </a:r>
                    </a:p>
                  </a:txBody>
                  <a:tcPr/>
                </a:tc>
                <a:tc>
                  <a:txBody>
                    <a:bodyPr/>
                    <a:lstStyle/>
                    <a:p>
                      <a:pPr algn="l"/>
                      <a:r>
                        <a:rPr lang="en-US" sz="1100" b="1" dirty="0">
                          <a:solidFill>
                            <a:schemeClr val="tx1"/>
                          </a:solidFill>
                        </a:rPr>
                        <a:t>Early loan repayment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Allowed</a:t>
                      </a:r>
                      <a:r>
                        <a:rPr lang="en-US" sz="1100" kern="1200" baseline="0" dirty="0">
                          <a:solidFill>
                            <a:schemeClr val="tx1"/>
                          </a:solidFill>
                          <a:latin typeface="+mn-lt"/>
                          <a:ea typeface="+mn-ea"/>
                          <a:cs typeface="+mn-cs"/>
                        </a:rPr>
                        <a:t> on condition of mandatory notification 1 month prior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charset="0"/>
                          <a:ea typeface="+mn-ea"/>
                          <a:cs typeface="+mn-cs"/>
                        </a:rPr>
                        <a:t>Allowed on condition of mandatory notification 1 day prior to repayment date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charset="0"/>
                          <a:ea typeface="+mn-ea"/>
                          <a:cs typeface="+mn-cs"/>
                        </a:rPr>
                        <a:t>Allowed on condition of mandatory notification 1 day prior to repayment date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Allowed</a:t>
                      </a:r>
                      <a:r>
                        <a:rPr lang="en-US" sz="1100" kern="1200" baseline="0" dirty="0">
                          <a:solidFill>
                            <a:schemeClr val="tx1"/>
                          </a:solidFill>
                          <a:latin typeface="+mn-lt"/>
                          <a:ea typeface="+mn-ea"/>
                          <a:cs typeface="+mn-cs"/>
                        </a:rPr>
                        <a:t> on condition of mandatory notification 1 day prior to repayment date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Allowed</a:t>
                      </a:r>
                      <a:r>
                        <a:rPr lang="en-US" sz="1100" kern="1200" baseline="0" dirty="0">
                          <a:solidFill>
                            <a:schemeClr val="tx1"/>
                          </a:solidFill>
                          <a:latin typeface="+mn-lt"/>
                          <a:ea typeface="+mn-ea"/>
                          <a:cs typeface="+mn-cs"/>
                        </a:rPr>
                        <a:t>, notification 1 month prior</a:t>
                      </a:r>
                    </a:p>
                  </a:txBody>
                  <a:tcPr/>
                </a:tc>
                <a:extLst>
                  <a:ext uri="{0D108BD9-81ED-4DB2-BD59-A6C34878D82A}">
                    <a16:rowId xmlns:a16="http://schemas.microsoft.com/office/drawing/2014/main" val="10013"/>
                  </a:ext>
                </a:extLst>
              </a:tr>
              <a:tr h="754436">
                <a:tc>
                  <a:txBody>
                    <a:bodyPr/>
                    <a:lstStyle/>
                    <a:p>
                      <a:pPr algn="l"/>
                      <a:r>
                        <a:rPr lang="en-US" sz="1100" dirty="0">
                          <a:solidFill>
                            <a:schemeClr val="tx1"/>
                          </a:solidFill>
                        </a:rPr>
                        <a:t>9</a:t>
                      </a:r>
                    </a:p>
                  </a:txBody>
                  <a:tcPr/>
                </a:tc>
                <a:tc>
                  <a:txBody>
                    <a:bodyPr/>
                    <a:lstStyle/>
                    <a:p>
                      <a:pPr algn="l"/>
                      <a:r>
                        <a:rPr lang="en-US" sz="1100" b="1" dirty="0">
                          <a:solidFill>
                            <a:schemeClr val="tx1"/>
                          </a:solidFill>
                        </a:rPr>
                        <a:t>Early</a:t>
                      </a:r>
                      <a:r>
                        <a:rPr lang="en-US" sz="1100" b="1" baseline="0" dirty="0">
                          <a:solidFill>
                            <a:schemeClr val="tx1"/>
                          </a:solidFill>
                        </a:rPr>
                        <a:t> repayment penalty</a:t>
                      </a:r>
                      <a:endParaRPr lang="en-US" sz="11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baseline="0" dirty="0">
                          <a:solidFill>
                            <a:schemeClr val="tx1"/>
                          </a:solidFill>
                          <a:latin typeface="+mn-lt"/>
                          <a:ea typeface="+mn-ea"/>
                          <a:cs typeface="+mn-cs"/>
                        </a:rPr>
                        <a:t>No penalty but charge next month interest </a:t>
                      </a:r>
                      <a:endParaRPr lang="en-US" sz="11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charset="0"/>
                          <a:ea typeface="+mn-ea"/>
                          <a:cs typeface="+mn-cs"/>
                        </a:rPr>
                        <a:t>Early repayment penalty 5%</a:t>
                      </a:r>
                      <a:r>
                        <a:rPr lang="en-US" sz="1100" baseline="0" dirty="0">
                          <a:solidFill>
                            <a:schemeClr val="tx1"/>
                          </a:solidFill>
                          <a:latin typeface="Calibri" charset="0"/>
                          <a:ea typeface="+mn-ea"/>
                          <a:cs typeface="+mn-cs"/>
                        </a:rPr>
                        <a:t> / </a:t>
                      </a:r>
                      <a:r>
                        <a:rPr lang="en-US" sz="1100" dirty="0">
                          <a:solidFill>
                            <a:schemeClr val="tx1"/>
                          </a:solidFill>
                          <a:latin typeface="Calibri" charset="0"/>
                          <a:ea typeface="+mn-ea"/>
                          <a:cs typeface="+mn-cs"/>
                        </a:rPr>
                        <a:t>4% on original LA in first 12 / 24 months (e.g. early repay in 2nd year= 4% x  original LA) and next</a:t>
                      </a:r>
                      <a:r>
                        <a:rPr lang="en-US" sz="1100" baseline="0" dirty="0">
                          <a:solidFill>
                            <a:schemeClr val="tx1"/>
                          </a:solidFill>
                          <a:latin typeface="Calibri" charset="0"/>
                          <a:ea typeface="+mn-ea"/>
                          <a:cs typeface="+mn-cs"/>
                        </a:rPr>
                        <a:t> month interest</a:t>
                      </a:r>
                      <a:endParaRPr lang="en-US" sz="1100" dirty="0">
                        <a:solidFill>
                          <a:schemeClr val="tx1"/>
                        </a:solidFill>
                        <a:latin typeface="Calibri"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charset="0"/>
                          <a:ea typeface="+mn-ea"/>
                          <a:cs typeface="+mn-cs"/>
                        </a:rPr>
                        <a:t>No penalty but charge next month interest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Calibri"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No penalty and interest calculated till repayment 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charset="0"/>
                          <a:ea typeface="+mn-ea"/>
                          <a:cs typeface="+mn-cs"/>
                        </a:rPr>
                        <a:t>Early repayment penalty 5%</a:t>
                      </a:r>
                      <a:r>
                        <a:rPr lang="en-US" sz="1100" baseline="0" dirty="0">
                          <a:solidFill>
                            <a:schemeClr val="tx1"/>
                          </a:solidFill>
                          <a:latin typeface="Calibri" charset="0"/>
                          <a:ea typeface="+mn-ea"/>
                          <a:cs typeface="+mn-cs"/>
                        </a:rPr>
                        <a:t> / </a:t>
                      </a:r>
                      <a:r>
                        <a:rPr lang="en-US" sz="1100" dirty="0">
                          <a:solidFill>
                            <a:schemeClr val="tx1"/>
                          </a:solidFill>
                          <a:latin typeface="Calibri" charset="0"/>
                          <a:ea typeface="+mn-ea"/>
                          <a:cs typeface="+mn-cs"/>
                        </a:rPr>
                        <a:t>4% on original LA in first 12 / 24 months (e.g. early repay in 2nd year= 4% x  original LA) and next</a:t>
                      </a:r>
                      <a:r>
                        <a:rPr lang="en-US" sz="1100" baseline="0" dirty="0">
                          <a:solidFill>
                            <a:schemeClr val="tx1"/>
                          </a:solidFill>
                          <a:latin typeface="Calibri" charset="0"/>
                          <a:ea typeface="+mn-ea"/>
                          <a:cs typeface="+mn-cs"/>
                        </a:rPr>
                        <a:t> month interest</a:t>
                      </a:r>
                      <a:endParaRPr lang="en-US" sz="1100" dirty="0">
                        <a:solidFill>
                          <a:schemeClr val="tx1"/>
                        </a:solidFill>
                        <a:latin typeface="Calibri" charset="0"/>
                        <a:ea typeface="+mn-ea"/>
                        <a:cs typeface="+mn-cs"/>
                      </a:endParaRPr>
                    </a:p>
                  </a:txBody>
                  <a:tcPr/>
                </a:tc>
                <a:extLst>
                  <a:ext uri="{0D108BD9-81ED-4DB2-BD59-A6C34878D82A}">
                    <a16:rowId xmlns:a16="http://schemas.microsoft.com/office/drawing/2014/main" val="1009543046"/>
                  </a:ext>
                </a:extLst>
              </a:tr>
            </a:tbl>
          </a:graphicData>
        </a:graphic>
      </p:graphicFrame>
      <p:sp>
        <p:nvSpPr>
          <p:cNvPr id="8" name="Заголовок 1"/>
          <p:cNvSpPr>
            <a:spLocks noGrp="1"/>
          </p:cNvSpPr>
          <p:nvPr>
            <p:ph type="title"/>
          </p:nvPr>
        </p:nvSpPr>
        <p:spPr/>
        <p:txBody>
          <a:bodyPr/>
          <a:lstStyle/>
          <a:p>
            <a:r>
              <a:rPr lang="en-US">
                <a:solidFill>
                  <a:srgbClr val="FFFFFF"/>
                </a:solidFill>
              </a:rPr>
              <a:t>Our strategy. Product parameters</a:t>
            </a:r>
            <a:r>
              <a:rPr lang="en-US">
                <a:solidFill>
                  <a:srgbClr val="7030A0"/>
                </a:solidFill>
              </a:rPr>
              <a:t> </a:t>
            </a:r>
          </a:p>
        </p:txBody>
      </p:sp>
      <p:sp>
        <p:nvSpPr>
          <p:cNvPr id="4" name="Номер слайда 3"/>
          <p:cNvSpPr>
            <a:spLocks noGrp="1"/>
          </p:cNvSpPr>
          <p:nvPr>
            <p:ph type="sldNum" sz="quarter" idx="12"/>
          </p:nvPr>
        </p:nvSpPr>
        <p:spPr/>
        <p:txBody>
          <a:bodyPr/>
          <a:lstStyle/>
          <a:p>
            <a:fld id="{D7F305DA-160D-498F-B102-A1D8643B4A2C}" type="slidenum">
              <a:rPr lang="ru-RU" smtClean="0"/>
              <a:pPr/>
              <a:t>20</a:t>
            </a:fld>
            <a:endParaRPr lang="ru-RU"/>
          </a:p>
        </p:txBody>
      </p:sp>
      <p:sp>
        <p:nvSpPr>
          <p:cNvPr id="9" name="TextBox 8"/>
          <p:cNvSpPr txBox="1"/>
          <p:nvPr/>
        </p:nvSpPr>
        <p:spPr>
          <a:xfrm>
            <a:off x="77020" y="5805264"/>
            <a:ext cx="8995324" cy="523220"/>
          </a:xfrm>
          <a:prstGeom prst="rect">
            <a:avLst/>
          </a:prstGeom>
          <a:solidFill>
            <a:schemeClr val="accent1">
              <a:lumMod val="20000"/>
              <a:lumOff val="80000"/>
            </a:schemeClr>
          </a:solidFill>
          <a:ln>
            <a:solidFill>
              <a:schemeClr val="accent1"/>
            </a:solidFill>
          </a:ln>
        </p:spPr>
        <p:txBody>
          <a:bodyPr wrap="square" rtlCol="0" anchor="t">
            <a:spAutoFit/>
          </a:bodyPr>
          <a:lstStyle/>
          <a:p>
            <a:r>
              <a:rPr lang="en-US" sz="1400"/>
              <a:t>Only 1 player focuses specifically on Fully online installment loans, which presents opportunity for entering the market with unique easy-to-get installment loan product</a:t>
            </a:r>
          </a:p>
        </p:txBody>
      </p:sp>
      <p:pic>
        <p:nvPicPr>
          <p:cNvPr id="11" name="Изображение 3"/>
          <p:cNvPicPr>
            <a:picLocks noChangeAspect="1"/>
          </p:cNvPicPr>
          <p:nvPr/>
        </p:nvPicPr>
        <p:blipFill>
          <a:blip r:embed="rId3"/>
          <a:stretch>
            <a:fillRect/>
          </a:stretch>
        </p:blipFill>
        <p:spPr>
          <a:xfrm>
            <a:off x="8478405" y="59765"/>
            <a:ext cx="665595" cy="443286"/>
          </a:xfrm>
          <a:prstGeom prst="rect">
            <a:avLst/>
          </a:prstGeom>
        </p:spPr>
      </p:pic>
    </p:spTree>
    <p:extLst>
      <p:ext uri="{BB962C8B-B14F-4D97-AF65-F5344CB8AC3E}">
        <p14:creationId xmlns:p14="http://schemas.microsoft.com/office/powerpoint/2010/main" val="3339510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3"/>
            <a:ext cx="8159540" cy="288032"/>
          </a:xfrm>
        </p:spPr>
        <p:txBody>
          <a:bodyPr/>
          <a:lstStyle/>
          <a:p>
            <a:r>
              <a:rPr lang="en-US">
                <a:solidFill>
                  <a:srgbClr val="FFFFFF"/>
                </a:solidFill>
              </a:rPr>
              <a:t>Our strategy. Borrower requirements</a:t>
            </a:r>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84250896"/>
              </p:ext>
            </p:extLst>
          </p:nvPr>
        </p:nvGraphicFramePr>
        <p:xfrm>
          <a:off x="107504" y="692697"/>
          <a:ext cx="8879577" cy="4142549"/>
        </p:xfrm>
        <a:graphic>
          <a:graphicData uri="http://schemas.openxmlformats.org/drawingml/2006/table">
            <a:tbl>
              <a:tblPr firstRow="1" bandRow="1">
                <a:tableStyleId>{5C22544A-7EE6-4342-B048-85BDC9FD1C3A}</a:tableStyleId>
              </a:tblPr>
              <a:tblGrid>
                <a:gridCol w="288032">
                  <a:extLst>
                    <a:ext uri="{9D8B030D-6E8A-4147-A177-3AD203B41FA5}">
                      <a16:colId xmlns:a16="http://schemas.microsoft.com/office/drawing/2014/main" val="471862738"/>
                    </a:ext>
                  </a:extLst>
                </a:gridCol>
                <a:gridCol w="1080120">
                  <a:extLst>
                    <a:ext uri="{9D8B030D-6E8A-4147-A177-3AD203B41FA5}">
                      <a16:colId xmlns:a16="http://schemas.microsoft.com/office/drawing/2014/main" val="20000"/>
                    </a:ext>
                  </a:extLst>
                </a:gridCol>
                <a:gridCol w="1872208">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gridCol w="1368152">
                  <a:extLst>
                    <a:ext uri="{9D8B030D-6E8A-4147-A177-3AD203B41FA5}">
                      <a16:colId xmlns:a16="http://schemas.microsoft.com/office/drawing/2014/main" val="20005"/>
                    </a:ext>
                  </a:extLst>
                </a:gridCol>
                <a:gridCol w="1634402">
                  <a:extLst>
                    <a:ext uri="{9D8B030D-6E8A-4147-A177-3AD203B41FA5}">
                      <a16:colId xmlns:a16="http://schemas.microsoft.com/office/drawing/2014/main" val="2171857486"/>
                    </a:ext>
                  </a:extLst>
                </a:gridCol>
                <a:gridCol w="1268511">
                  <a:extLst>
                    <a:ext uri="{9D8B030D-6E8A-4147-A177-3AD203B41FA5}">
                      <a16:colId xmlns:a16="http://schemas.microsoft.com/office/drawing/2014/main" val="1856224273"/>
                    </a:ext>
                  </a:extLst>
                </a:gridCol>
              </a:tblGrid>
              <a:tr h="399668">
                <a:tc>
                  <a:txBody>
                    <a:bodyPr/>
                    <a:lstStyle/>
                    <a:p>
                      <a:pPr algn="ctr" fontAlgn="b"/>
                      <a:endParaRPr lang="en-US" sz="1200" b="1" i="0" u="none" strike="noStrike" dirty="0">
                        <a:solidFill>
                          <a:schemeClr val="bg1"/>
                        </a:solidFill>
                        <a:effectLst/>
                        <a:latin typeface="+mj-lt"/>
                      </a:endParaRPr>
                    </a:p>
                  </a:txBody>
                  <a:tcPr marL="4970" marR="4970" marT="4970" marB="0" anchor="b"/>
                </a:tc>
                <a:tc>
                  <a:txBody>
                    <a:bodyPr/>
                    <a:lstStyle/>
                    <a:p>
                      <a:pPr algn="ctr" fontAlgn="b"/>
                      <a:r>
                        <a:rPr lang="en-US" sz="1400" b="1" u="none" strike="noStrike" dirty="0">
                          <a:solidFill>
                            <a:schemeClr val="bg1"/>
                          </a:solidFill>
                          <a:effectLst/>
                          <a:latin typeface="+mj-lt"/>
                        </a:rPr>
                        <a:t>Items</a:t>
                      </a:r>
                    </a:p>
                    <a:p>
                      <a:pPr algn="ctr" fontAlgn="b"/>
                      <a:endParaRPr lang="en-US" sz="1400" b="1" i="0" u="none" strike="noStrike" dirty="0">
                        <a:solidFill>
                          <a:schemeClr val="bg1"/>
                        </a:solidFill>
                        <a:effectLst/>
                        <a:latin typeface="+mj-lt"/>
                      </a:endParaRPr>
                    </a:p>
                  </a:txBody>
                  <a:tcPr marL="4970" marR="4970" marT="4970" marB="0" anchor="b"/>
                </a:tc>
                <a:tc>
                  <a:txBody>
                    <a:bodyPr/>
                    <a:lstStyle/>
                    <a:p>
                      <a:pPr algn="ctr"/>
                      <a:r>
                        <a:rPr lang="en-US" sz="1400" dirty="0">
                          <a:solidFill>
                            <a:schemeClr val="bg1"/>
                          </a:solidFill>
                        </a:rPr>
                        <a:t>Welend</a:t>
                      </a:r>
                    </a:p>
                  </a:txBody>
                  <a:tcPr/>
                </a:tc>
                <a:tc>
                  <a:txBody>
                    <a:bodyPr/>
                    <a:lstStyle/>
                    <a:p>
                      <a:pPr algn="ctr"/>
                      <a:r>
                        <a:rPr lang="en-US" sz="1400" dirty="0">
                          <a:solidFill>
                            <a:schemeClr val="bg1"/>
                          </a:solidFill>
                        </a:rPr>
                        <a:t>Public Finance</a:t>
                      </a:r>
                    </a:p>
                  </a:txBody>
                  <a:tcPr/>
                </a:tc>
                <a:tc>
                  <a:txBody>
                    <a:bodyPr/>
                    <a:lstStyle/>
                    <a:p>
                      <a:pPr algn="ctr"/>
                      <a:r>
                        <a:rPr lang="en-US" sz="1400" dirty="0">
                          <a:solidFill>
                            <a:schemeClr val="bg1"/>
                          </a:solidFill>
                        </a:rPr>
                        <a:t>UA</a:t>
                      </a:r>
                      <a:r>
                        <a:rPr lang="en-US" sz="1400" baseline="0" dirty="0">
                          <a:solidFill>
                            <a:schemeClr val="bg1"/>
                          </a:solidFill>
                        </a:rPr>
                        <a:t> Finance</a:t>
                      </a:r>
                      <a:endParaRPr lang="en-US" sz="1400" dirty="0">
                        <a:solidFill>
                          <a:schemeClr val="bg1"/>
                        </a:solidFill>
                      </a:endParaRPr>
                    </a:p>
                  </a:txBody>
                  <a:tcPr/>
                </a:tc>
                <a:tc>
                  <a:txBody>
                    <a:bodyPr/>
                    <a:lstStyle/>
                    <a:p>
                      <a:pPr algn="ctr"/>
                      <a:r>
                        <a:rPr lang="en-US" sz="1400" dirty="0">
                          <a:solidFill>
                            <a:schemeClr val="bg1"/>
                          </a:solidFill>
                        </a:rPr>
                        <a:t>Promise</a:t>
                      </a:r>
                    </a:p>
                  </a:txBody>
                  <a:tcPr/>
                </a:tc>
                <a:tc>
                  <a:txBody>
                    <a:bodyPr/>
                    <a:lstStyle/>
                    <a:p>
                      <a:pPr algn="ctr"/>
                      <a:r>
                        <a:rPr lang="en-US" sz="1400" dirty="0">
                          <a:solidFill>
                            <a:schemeClr val="bg1"/>
                          </a:solidFill>
                        </a:rPr>
                        <a:t>Our</a:t>
                      </a:r>
                      <a:r>
                        <a:rPr lang="en-US" sz="1400" baseline="0" dirty="0">
                          <a:solidFill>
                            <a:schemeClr val="bg1"/>
                          </a:solidFill>
                        </a:rPr>
                        <a:t> proposal</a:t>
                      </a:r>
                      <a:endParaRPr lang="en-US" sz="1400" dirty="0">
                        <a:solidFill>
                          <a:schemeClr val="bg1"/>
                        </a:solidFill>
                      </a:endParaRPr>
                    </a:p>
                  </a:txBody>
                  <a:tcPr/>
                </a:tc>
                <a:extLst>
                  <a:ext uri="{0D108BD9-81ED-4DB2-BD59-A6C34878D82A}">
                    <a16:rowId xmlns:a16="http://schemas.microsoft.com/office/drawing/2014/main" val="10000"/>
                  </a:ext>
                </a:extLst>
              </a:tr>
              <a:tr h="592600">
                <a:tc>
                  <a:txBody>
                    <a:bodyPr/>
                    <a:lstStyle/>
                    <a:p>
                      <a:pPr algn="ctr"/>
                      <a:r>
                        <a:rPr lang="en-US" sz="1200" dirty="0">
                          <a:solidFill>
                            <a:schemeClr val="tx1"/>
                          </a:solidFill>
                        </a:rPr>
                        <a:t>1</a:t>
                      </a:r>
                    </a:p>
                  </a:txBody>
                  <a:tcPr/>
                </a:tc>
                <a:tc>
                  <a:txBody>
                    <a:bodyPr/>
                    <a:lstStyle/>
                    <a:p>
                      <a:pPr algn="l"/>
                      <a:r>
                        <a:rPr lang="en-US" sz="1200" b="1" dirty="0">
                          <a:solidFill>
                            <a:schemeClr val="tx1"/>
                          </a:solidFill>
                        </a:rPr>
                        <a:t>C</a:t>
                      </a:r>
                      <a:r>
                        <a:rPr lang="en-US" sz="1200" b="1" baseline="0" dirty="0">
                          <a:solidFill>
                            <a:schemeClr val="tx1"/>
                          </a:solidFill>
                        </a:rPr>
                        <a:t>ustomers</a:t>
                      </a:r>
                      <a:endParaRPr lang="en-US" sz="12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Calibri"/>
                          <a:ea typeface="+mn-ea"/>
                          <a:cs typeface="+mn-cs"/>
                        </a:rPr>
                        <a:t>HK Permanent Resident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Calibri"/>
                          <a:ea typeface="+mn-ea"/>
                          <a:cs typeface="+mn-cs"/>
                        </a:rPr>
                        <a:t>HK Permanent Resident and Foreigner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HK Permanent Resident and Foreigner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HK Permanent Resident and Foreigner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HK Permanent Resident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Foreigner</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3240817966"/>
                  </a:ext>
                </a:extLst>
              </a:tr>
              <a:tr h="179590">
                <a:tc>
                  <a:txBody>
                    <a:bodyPr/>
                    <a:lstStyle/>
                    <a:p>
                      <a:pPr algn="ctr" fontAlgn="b"/>
                      <a:r>
                        <a:rPr lang="en-US" sz="1200" b="0" i="0" u="none" strike="noStrike" dirty="0">
                          <a:solidFill>
                            <a:srgbClr val="000000"/>
                          </a:solidFill>
                          <a:effectLst/>
                          <a:latin typeface="Calibri" panose="020F0502020204030204" pitchFamily="34" charset="0"/>
                        </a:rPr>
                        <a:t>2</a:t>
                      </a:r>
                    </a:p>
                  </a:txBody>
                  <a:tcPr marL="4970" marR="4970" marT="4970" marB="0" anchor="b"/>
                </a:tc>
                <a:tc>
                  <a:txBody>
                    <a:bodyPr/>
                    <a:lstStyle/>
                    <a:p>
                      <a:pPr algn="l" fontAlgn="b"/>
                      <a:r>
                        <a:rPr lang="en-US" sz="1200" b="1" u="none" strike="noStrike" dirty="0">
                          <a:effectLst/>
                        </a:rPr>
                        <a:t>Minimum Age</a:t>
                      </a:r>
                      <a:endParaRPr lang="en-US" sz="1200" b="1" i="0" u="none" strike="noStrike" dirty="0">
                        <a:solidFill>
                          <a:srgbClr val="000000"/>
                        </a:solidFill>
                        <a:effectLst/>
                        <a:latin typeface="Calibri" panose="020F0502020204030204" pitchFamily="34" charset="0"/>
                      </a:endParaRPr>
                    </a:p>
                  </a:txBody>
                  <a:tcPr marT="4970" marB="0" anchor="b"/>
                </a:tc>
                <a:tc>
                  <a:txBody>
                    <a:bodyPr/>
                    <a:lstStyle/>
                    <a:p>
                      <a:pPr algn="l" fontAlgn="b"/>
                      <a:r>
                        <a:rPr lang="en-US" sz="1200" u="none" strike="noStrike" dirty="0">
                          <a:effectLst/>
                        </a:rPr>
                        <a:t>18</a:t>
                      </a:r>
                      <a:endParaRPr lang="en-US" sz="1200" b="0" i="0" u="none" strike="noStrike" dirty="0">
                        <a:solidFill>
                          <a:srgbClr val="000000"/>
                        </a:solidFill>
                        <a:effectLst/>
                        <a:latin typeface="Calibri" panose="020F0502020204030204" pitchFamily="34" charset="0"/>
                      </a:endParaRPr>
                    </a:p>
                  </a:txBody>
                  <a:tcPr marT="4970" marB="0" anchor="b"/>
                </a:tc>
                <a:tc>
                  <a:txBody>
                    <a:bodyPr/>
                    <a:lstStyle/>
                    <a:p>
                      <a:pPr algn="l" fontAlgn="b"/>
                      <a:r>
                        <a:rPr lang="en-US" sz="1200" u="none" strike="noStrike" dirty="0">
                          <a:effectLst/>
                        </a:rPr>
                        <a:t>18</a:t>
                      </a:r>
                      <a:endParaRPr lang="en-US" sz="1200" b="0" i="0" u="none" strike="noStrike" dirty="0">
                        <a:solidFill>
                          <a:srgbClr val="000000"/>
                        </a:solidFill>
                        <a:effectLst/>
                        <a:latin typeface="Calibri" panose="020F0502020204030204" pitchFamily="34" charset="0"/>
                      </a:endParaRPr>
                    </a:p>
                  </a:txBody>
                  <a:tcPr marT="4970" marB="0" anchor="b"/>
                </a:tc>
                <a:tc>
                  <a:txBody>
                    <a:bodyPr/>
                    <a:lstStyle/>
                    <a:p>
                      <a:pPr algn="l" fontAlgn="b"/>
                      <a:r>
                        <a:rPr lang="en-US" sz="1200" u="none" strike="noStrike" dirty="0">
                          <a:effectLst/>
                        </a:rPr>
                        <a:t>18</a:t>
                      </a:r>
                      <a:endParaRPr lang="en-US" sz="1200" b="0" i="0" u="none" strike="noStrike" dirty="0">
                        <a:solidFill>
                          <a:srgbClr val="000000"/>
                        </a:solidFill>
                        <a:effectLst/>
                        <a:latin typeface="Calibri" panose="020F0502020204030204" pitchFamily="34" charset="0"/>
                      </a:endParaRPr>
                    </a:p>
                  </a:txBody>
                  <a:tcPr marT="4970" marB="0" anchor="b"/>
                </a:tc>
                <a:tc>
                  <a:txBody>
                    <a:bodyPr/>
                    <a:lstStyle/>
                    <a:p>
                      <a:pPr algn="l" fontAlgn="b"/>
                      <a:r>
                        <a:rPr lang="en-US" sz="1200" b="0" i="0" u="none" strike="noStrike" dirty="0">
                          <a:solidFill>
                            <a:schemeClr val="tx1"/>
                          </a:solidFill>
                          <a:effectLst/>
                          <a:latin typeface="+mn-lt"/>
                        </a:rPr>
                        <a:t>18</a:t>
                      </a:r>
                      <a:endParaRPr lang="en-US" sz="1200" b="0" i="0" u="none" strike="noStrike" dirty="0">
                        <a:solidFill>
                          <a:schemeClr val="tx1"/>
                        </a:solidFill>
                        <a:effectLst/>
                        <a:latin typeface="Calibri" panose="020F0502020204030204" pitchFamily="34" charset="0"/>
                      </a:endParaRPr>
                    </a:p>
                  </a:txBody>
                  <a:tcPr marT="4970" marB="0" anchor="b"/>
                </a:tc>
                <a:tc>
                  <a:txBody>
                    <a:bodyPr/>
                    <a:lstStyle/>
                    <a:p>
                      <a:pPr algn="l" fontAlgn="b"/>
                      <a:r>
                        <a:rPr lang="en-US" sz="1200" b="0" i="0" u="none" strike="noStrike" dirty="0">
                          <a:solidFill>
                            <a:schemeClr val="tx1"/>
                          </a:solidFill>
                          <a:effectLst/>
                          <a:latin typeface="+mn-lt"/>
                        </a:rPr>
                        <a:t>18</a:t>
                      </a:r>
                      <a:endParaRPr lang="en-US" sz="1200" b="0" i="0" u="none" strike="noStrike" dirty="0">
                        <a:solidFill>
                          <a:schemeClr val="tx1"/>
                        </a:solidFill>
                        <a:effectLst/>
                        <a:latin typeface="Calibri" panose="020F0502020204030204" pitchFamily="34" charset="0"/>
                      </a:endParaRPr>
                    </a:p>
                  </a:txBody>
                  <a:tcPr marT="4970" marB="0" anchor="b"/>
                </a:tc>
                <a:extLst>
                  <a:ext uri="{0D108BD9-81ED-4DB2-BD59-A6C34878D82A}">
                    <a16:rowId xmlns:a16="http://schemas.microsoft.com/office/drawing/2014/main" val="10001"/>
                  </a:ext>
                </a:extLst>
              </a:tr>
              <a:tr h="179590">
                <a:tc>
                  <a:txBody>
                    <a:bodyPr/>
                    <a:lstStyle/>
                    <a:p>
                      <a:pPr algn="ctr" fontAlgn="b"/>
                      <a:r>
                        <a:rPr lang="en-US" sz="1200" b="0" i="0" u="none" strike="noStrike" dirty="0">
                          <a:solidFill>
                            <a:srgbClr val="000000"/>
                          </a:solidFill>
                          <a:effectLst/>
                          <a:latin typeface="Calibri" panose="020F0502020204030204" pitchFamily="34" charset="0"/>
                        </a:rPr>
                        <a:t>3</a:t>
                      </a:r>
                    </a:p>
                  </a:txBody>
                  <a:tcPr marL="4970" marR="4970" marT="4970" marB="0" anchor="b"/>
                </a:tc>
                <a:tc>
                  <a:txBody>
                    <a:bodyPr/>
                    <a:lstStyle/>
                    <a:p>
                      <a:pPr algn="l" fontAlgn="b"/>
                      <a:r>
                        <a:rPr lang="en-US" sz="1200" b="1" u="none" strike="noStrike" dirty="0">
                          <a:effectLst/>
                        </a:rPr>
                        <a:t>Citizenship</a:t>
                      </a:r>
                      <a:endParaRPr lang="en-US" sz="1200" b="1" i="0" u="none" strike="noStrike" dirty="0">
                        <a:solidFill>
                          <a:srgbClr val="000000"/>
                        </a:solidFill>
                        <a:effectLst/>
                        <a:latin typeface="Calibri" panose="020F0502020204030204" pitchFamily="34" charset="0"/>
                      </a:endParaRPr>
                    </a:p>
                  </a:txBody>
                  <a:tcPr marT="4970" marB="0" anchor="b"/>
                </a:tc>
                <a:tc>
                  <a:txBody>
                    <a:bodyPr/>
                    <a:lstStyle/>
                    <a:p>
                      <a:pPr algn="l" fontAlgn="b"/>
                      <a:r>
                        <a:rPr lang="en-US" sz="1200" u="none" strike="noStrike" dirty="0">
                          <a:effectLst/>
                        </a:rPr>
                        <a:t>HK</a:t>
                      </a:r>
                      <a:endParaRPr lang="en-US" sz="1200" b="0" i="0" u="none" strike="noStrike" dirty="0">
                        <a:solidFill>
                          <a:srgbClr val="000000"/>
                        </a:solidFill>
                        <a:effectLst/>
                        <a:latin typeface="Calibri" panose="020F0502020204030204" pitchFamily="34" charset="0"/>
                      </a:endParaRPr>
                    </a:p>
                  </a:txBody>
                  <a:tcPr marT="497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u="none" strike="noStrike" dirty="0">
                          <a:effectLst/>
                        </a:rPr>
                        <a:t>HK / Foreigner*</a:t>
                      </a:r>
                      <a:endParaRPr lang="en-US" sz="1200" b="0" i="0" u="none" strike="noStrike" dirty="0">
                        <a:solidFill>
                          <a:srgbClr val="000000"/>
                        </a:solidFill>
                        <a:effectLst/>
                        <a:latin typeface="Calibri" panose="020F0502020204030204" pitchFamily="34" charset="0"/>
                      </a:endParaRPr>
                    </a:p>
                  </a:txBody>
                  <a:tcPr marT="4970" marB="0" anchor="b"/>
                </a:tc>
                <a:tc>
                  <a:txBody>
                    <a:bodyPr/>
                    <a:lstStyle/>
                    <a:p>
                      <a:pPr algn="l" fontAlgn="b"/>
                      <a:r>
                        <a:rPr lang="en-US" sz="1200" u="none" strike="noStrike" dirty="0">
                          <a:effectLst/>
                        </a:rPr>
                        <a:t>HK / Foreigner*</a:t>
                      </a:r>
                      <a:endParaRPr lang="en-US" sz="1200" b="0" i="0" u="none" strike="noStrike" dirty="0">
                        <a:solidFill>
                          <a:srgbClr val="000000"/>
                        </a:solidFill>
                        <a:effectLst/>
                        <a:latin typeface="Calibri" panose="020F0502020204030204" pitchFamily="34" charset="0"/>
                      </a:endParaRPr>
                    </a:p>
                  </a:txBody>
                  <a:tcPr marT="4970" marB="0" anchor="b"/>
                </a:tc>
                <a:tc>
                  <a:txBody>
                    <a:bodyPr/>
                    <a:lstStyle/>
                    <a:p>
                      <a:pPr algn="l" fontAlgn="b"/>
                      <a:r>
                        <a:rPr lang="en-US" sz="1200" u="none" strike="noStrike" dirty="0">
                          <a:solidFill>
                            <a:schemeClr val="tx1"/>
                          </a:solidFill>
                          <a:effectLst/>
                        </a:rPr>
                        <a:t>HK / Foreigner*</a:t>
                      </a:r>
                      <a:endParaRPr lang="en-US" sz="1200" b="0" i="0" u="none" strike="noStrike" dirty="0">
                        <a:solidFill>
                          <a:schemeClr val="tx1"/>
                        </a:solidFill>
                        <a:effectLst/>
                        <a:latin typeface="Calibri" panose="020F0502020204030204" pitchFamily="34" charset="0"/>
                      </a:endParaRPr>
                    </a:p>
                  </a:txBody>
                  <a:tcPr marT="4970" marB="0" anchor="b"/>
                </a:tc>
                <a:tc>
                  <a:txBody>
                    <a:bodyPr/>
                    <a:lstStyle/>
                    <a:p>
                      <a:pPr algn="l" fontAlgn="b"/>
                      <a:r>
                        <a:rPr lang="en-US" sz="1200" u="none" strike="noStrike" dirty="0">
                          <a:solidFill>
                            <a:schemeClr val="tx1"/>
                          </a:solidFill>
                          <a:effectLst/>
                        </a:rPr>
                        <a:t>HK</a:t>
                      </a:r>
                      <a:endParaRPr lang="en-US" sz="1200" b="0" i="0" u="none" strike="noStrike" dirty="0">
                        <a:solidFill>
                          <a:schemeClr val="tx1"/>
                        </a:solidFill>
                        <a:effectLst/>
                        <a:latin typeface="Calibri" panose="020F0502020204030204" pitchFamily="34" charset="0"/>
                      </a:endParaRPr>
                    </a:p>
                  </a:txBody>
                  <a:tcPr marT="4970" marB="0" anchor="b"/>
                </a:tc>
                <a:extLst>
                  <a:ext uri="{0D108BD9-81ED-4DB2-BD59-A6C34878D82A}">
                    <a16:rowId xmlns:a16="http://schemas.microsoft.com/office/drawing/2014/main" val="10002"/>
                  </a:ext>
                </a:extLst>
              </a:tr>
              <a:tr h="179590">
                <a:tc>
                  <a:txBody>
                    <a:bodyPr/>
                    <a:lstStyle/>
                    <a:p>
                      <a:pPr algn="ctr" fontAlgn="b"/>
                      <a:r>
                        <a:rPr lang="en-US" sz="1200" b="0" i="0" u="none" strike="noStrike" dirty="0">
                          <a:solidFill>
                            <a:srgbClr val="000000"/>
                          </a:solidFill>
                          <a:effectLst/>
                          <a:latin typeface="Calibri" panose="020F0502020204030204" pitchFamily="34" charset="0"/>
                        </a:rPr>
                        <a:t>4</a:t>
                      </a:r>
                    </a:p>
                  </a:txBody>
                  <a:tcPr marL="4970" marR="4970" marT="4970" marB="0" anchor="b"/>
                </a:tc>
                <a:tc>
                  <a:txBody>
                    <a:bodyPr/>
                    <a:lstStyle/>
                    <a:p>
                      <a:pPr algn="l" fontAlgn="b"/>
                      <a:r>
                        <a:rPr lang="en-US" sz="1200" b="1" u="none" strike="noStrike" dirty="0">
                          <a:effectLst/>
                        </a:rPr>
                        <a:t>ID</a:t>
                      </a:r>
                      <a:endParaRPr lang="en-US" sz="1200" b="1" i="0" u="none" strike="noStrike" dirty="0">
                        <a:solidFill>
                          <a:srgbClr val="000000"/>
                        </a:solidFill>
                        <a:effectLst/>
                        <a:latin typeface="Calibri" panose="020F0502020204030204" pitchFamily="34" charset="0"/>
                      </a:endParaRPr>
                    </a:p>
                  </a:txBody>
                  <a:tcPr marT="4970" marB="0" anchor="b"/>
                </a:tc>
                <a:tc>
                  <a:txBody>
                    <a:bodyPr/>
                    <a:lstStyle/>
                    <a:p>
                      <a:pPr algn="l" fontAlgn="b"/>
                      <a:r>
                        <a:rPr lang="en-US" sz="1200" u="none" strike="noStrike" dirty="0">
                          <a:effectLst/>
                        </a:rPr>
                        <a:t>Yes</a:t>
                      </a:r>
                      <a:endParaRPr lang="en-US" sz="1200" b="0" i="0" u="none" strike="noStrike" dirty="0">
                        <a:solidFill>
                          <a:srgbClr val="000000"/>
                        </a:solidFill>
                        <a:effectLst/>
                        <a:latin typeface="Calibri" panose="020F0502020204030204" pitchFamily="34" charset="0"/>
                      </a:endParaRPr>
                    </a:p>
                  </a:txBody>
                  <a:tcPr marT="4970" marB="0" anchor="b"/>
                </a:tc>
                <a:tc>
                  <a:txBody>
                    <a:bodyPr/>
                    <a:lstStyle/>
                    <a:p>
                      <a:pPr algn="l" fontAlgn="b"/>
                      <a:r>
                        <a:rPr lang="en-US" sz="1200" u="none" strike="noStrike" dirty="0">
                          <a:effectLst/>
                        </a:rPr>
                        <a:t>Yes</a:t>
                      </a:r>
                      <a:endParaRPr lang="en-US" sz="1200" b="0" i="0" u="none" strike="noStrike" dirty="0">
                        <a:solidFill>
                          <a:srgbClr val="000000"/>
                        </a:solidFill>
                        <a:effectLst/>
                        <a:latin typeface="Calibri" panose="020F0502020204030204" pitchFamily="34" charset="0"/>
                      </a:endParaRPr>
                    </a:p>
                  </a:txBody>
                  <a:tcPr marT="4970" marB="0" anchor="b"/>
                </a:tc>
                <a:tc>
                  <a:txBody>
                    <a:bodyPr/>
                    <a:lstStyle/>
                    <a:p>
                      <a:pPr algn="l" fontAlgn="b"/>
                      <a:r>
                        <a:rPr lang="en-US" sz="1200" u="none" strike="noStrike" dirty="0">
                          <a:effectLst/>
                        </a:rPr>
                        <a:t>Yes</a:t>
                      </a:r>
                      <a:endParaRPr lang="en-US" sz="1200" b="0" i="0" u="none" strike="noStrike" dirty="0">
                        <a:solidFill>
                          <a:srgbClr val="000000"/>
                        </a:solidFill>
                        <a:effectLst/>
                        <a:latin typeface="Calibri" panose="020F0502020204030204" pitchFamily="34" charset="0"/>
                      </a:endParaRPr>
                    </a:p>
                  </a:txBody>
                  <a:tcPr marT="4970" marB="0" anchor="b"/>
                </a:tc>
                <a:tc>
                  <a:txBody>
                    <a:bodyPr/>
                    <a:lstStyle/>
                    <a:p>
                      <a:pPr algn="l" fontAlgn="b"/>
                      <a:r>
                        <a:rPr lang="en-US" sz="1200" u="none" strike="noStrike" dirty="0">
                          <a:solidFill>
                            <a:schemeClr val="tx1"/>
                          </a:solidFill>
                          <a:effectLst/>
                        </a:rPr>
                        <a:t>Yes</a:t>
                      </a:r>
                      <a:endParaRPr lang="en-US" sz="1200" b="0" i="0" u="none" strike="noStrike" dirty="0">
                        <a:solidFill>
                          <a:schemeClr val="tx1"/>
                        </a:solidFill>
                        <a:effectLst/>
                        <a:latin typeface="Calibri" panose="020F0502020204030204" pitchFamily="34" charset="0"/>
                      </a:endParaRPr>
                    </a:p>
                  </a:txBody>
                  <a:tcPr marT="4970" marB="0" anchor="b"/>
                </a:tc>
                <a:tc>
                  <a:txBody>
                    <a:bodyPr/>
                    <a:lstStyle/>
                    <a:p>
                      <a:pPr algn="l" fontAlgn="b"/>
                      <a:r>
                        <a:rPr lang="en-US" sz="1200" u="none" strike="noStrike" dirty="0">
                          <a:solidFill>
                            <a:schemeClr val="tx1"/>
                          </a:solidFill>
                          <a:effectLst/>
                        </a:rPr>
                        <a:t>Yes</a:t>
                      </a:r>
                      <a:endParaRPr lang="en-US" sz="1200" b="0" i="0" u="none" strike="noStrike" dirty="0">
                        <a:solidFill>
                          <a:schemeClr val="tx1"/>
                        </a:solidFill>
                        <a:effectLst/>
                        <a:latin typeface="Calibri" panose="020F0502020204030204" pitchFamily="34" charset="0"/>
                      </a:endParaRPr>
                    </a:p>
                  </a:txBody>
                  <a:tcPr marT="4970" marB="0" anchor="b"/>
                </a:tc>
                <a:extLst>
                  <a:ext uri="{0D108BD9-81ED-4DB2-BD59-A6C34878D82A}">
                    <a16:rowId xmlns:a16="http://schemas.microsoft.com/office/drawing/2014/main" val="10003"/>
                  </a:ext>
                </a:extLst>
              </a:tr>
              <a:tr h="343230">
                <a:tc>
                  <a:txBody>
                    <a:bodyPr/>
                    <a:lstStyle/>
                    <a:p>
                      <a:pPr algn="ctr" fontAlgn="b"/>
                      <a:r>
                        <a:rPr lang="en-US" sz="1200" b="0" i="0" u="none" strike="noStrike" dirty="0">
                          <a:solidFill>
                            <a:srgbClr val="000000"/>
                          </a:solidFill>
                          <a:effectLst/>
                          <a:latin typeface="Calibri" panose="020F0502020204030204" pitchFamily="34" charset="0"/>
                        </a:rPr>
                        <a:t>5</a:t>
                      </a:r>
                    </a:p>
                  </a:txBody>
                  <a:tcPr marL="4970" marR="4970" marT="4970" marB="0" anchor="b"/>
                </a:tc>
                <a:tc>
                  <a:txBody>
                    <a:bodyPr/>
                    <a:lstStyle/>
                    <a:p>
                      <a:pPr algn="l" fontAlgn="b"/>
                      <a:r>
                        <a:rPr lang="en-US" sz="1200" b="1" u="none" strike="noStrike" dirty="0">
                          <a:effectLst/>
                        </a:rPr>
                        <a:t>Residential Proof</a:t>
                      </a:r>
                      <a:endParaRPr lang="en-US" sz="1200" b="1" i="0" u="none" strike="noStrike" dirty="0">
                        <a:solidFill>
                          <a:srgbClr val="000000"/>
                        </a:solidFill>
                        <a:effectLst/>
                        <a:latin typeface="Calibri" panose="020F0502020204030204" pitchFamily="34" charset="0"/>
                      </a:endParaRPr>
                    </a:p>
                  </a:txBody>
                  <a:tcPr marT="4970" marB="0" anchor="b"/>
                </a:tc>
                <a:tc>
                  <a:txBody>
                    <a:bodyPr/>
                    <a:lstStyle/>
                    <a:p>
                      <a:pPr algn="l" fontAlgn="b"/>
                      <a:r>
                        <a:rPr lang="en-US" sz="1200" b="0" i="0" u="none" strike="noStrike" dirty="0">
                          <a:solidFill>
                            <a:schemeClr val="dk1"/>
                          </a:solidFill>
                          <a:effectLst/>
                          <a:latin typeface="+mn-lt"/>
                        </a:rPr>
                        <a:t>Latest</a:t>
                      </a:r>
                      <a:r>
                        <a:rPr lang="en-US" sz="1200" b="0" i="0" u="none" strike="noStrike" baseline="0" dirty="0">
                          <a:solidFill>
                            <a:schemeClr val="dk1"/>
                          </a:solidFill>
                          <a:effectLst/>
                          <a:latin typeface="+mn-lt"/>
                        </a:rPr>
                        <a:t> Month</a:t>
                      </a:r>
                      <a:endParaRPr lang="en-US" sz="1200" b="0" i="0" u="none" strike="noStrike" dirty="0">
                        <a:solidFill>
                          <a:srgbClr val="000000"/>
                        </a:solidFill>
                        <a:effectLst/>
                        <a:latin typeface="Calibri" panose="020F0502020204030204" pitchFamily="34" charset="0"/>
                      </a:endParaRPr>
                    </a:p>
                  </a:txBody>
                  <a:tcPr marT="497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Any one of latest 3 month</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T="497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Any one of latest 3 month</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T="497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Calibri"/>
                          <a:ea typeface="+mn-ea"/>
                          <a:cs typeface="+mn-cs"/>
                        </a:rPr>
                        <a:t>Any one of latest 3 month</a:t>
                      </a:r>
                      <a:endParaRPr kumimoji="0"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mn-cs"/>
                      </a:endParaRPr>
                    </a:p>
                  </a:txBody>
                  <a:tcPr marT="497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Calibri"/>
                          <a:ea typeface="+mn-ea"/>
                          <a:cs typeface="+mn-cs"/>
                        </a:rPr>
                        <a:t>2 Latest Month</a:t>
                      </a:r>
                      <a:endParaRPr kumimoji="0"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mn-cs"/>
                      </a:endParaRPr>
                    </a:p>
                  </a:txBody>
                  <a:tcPr marT="4970" marB="0" anchor="b"/>
                </a:tc>
                <a:extLst>
                  <a:ext uri="{0D108BD9-81ED-4DB2-BD59-A6C34878D82A}">
                    <a16:rowId xmlns:a16="http://schemas.microsoft.com/office/drawing/2014/main" val="10004"/>
                  </a:ext>
                </a:extLst>
              </a:tr>
              <a:tr h="343230">
                <a:tc>
                  <a:txBody>
                    <a:bodyPr/>
                    <a:lstStyle/>
                    <a:p>
                      <a:pPr algn="ctr" fontAlgn="b"/>
                      <a:r>
                        <a:rPr lang="en-US" sz="1200" b="0" i="0" u="none" strike="noStrike" dirty="0">
                          <a:solidFill>
                            <a:srgbClr val="000000"/>
                          </a:solidFill>
                          <a:effectLst/>
                          <a:latin typeface="Calibri" panose="020F0502020204030204" pitchFamily="34" charset="0"/>
                        </a:rPr>
                        <a:t>6</a:t>
                      </a:r>
                    </a:p>
                  </a:txBody>
                  <a:tcPr marL="4970" marR="4970" marT="4970" marB="0" anchor="b"/>
                </a:tc>
                <a:tc>
                  <a:txBody>
                    <a:bodyPr/>
                    <a:lstStyle/>
                    <a:p>
                      <a:pPr algn="l" fontAlgn="b"/>
                      <a:r>
                        <a:rPr lang="en-US" sz="1200" b="1" u="none" strike="noStrike" dirty="0">
                          <a:effectLst/>
                        </a:rPr>
                        <a:t>Payslips</a:t>
                      </a:r>
                      <a:endParaRPr lang="en-US" sz="1200" b="1" i="0" u="none" strike="noStrike" dirty="0">
                        <a:solidFill>
                          <a:srgbClr val="000000"/>
                        </a:solidFill>
                        <a:effectLst/>
                        <a:latin typeface="Calibri" panose="020F0502020204030204" pitchFamily="34" charset="0"/>
                      </a:endParaRPr>
                    </a:p>
                  </a:txBody>
                  <a:tcPr marT="4970" marB="0" anchor="b"/>
                </a:tc>
                <a:tc>
                  <a:txBody>
                    <a:bodyPr/>
                    <a:lstStyle/>
                    <a:p>
                      <a:pPr algn="l" fontAlgn="b"/>
                      <a:r>
                        <a:rPr lang="en-US" sz="1200" u="none" strike="noStrike" dirty="0">
                          <a:effectLst/>
                        </a:rPr>
                        <a:t>Latest 2 consecutive months</a:t>
                      </a:r>
                      <a:endParaRPr lang="en-US" sz="1200" b="0" i="0" u="none" strike="noStrike" dirty="0">
                        <a:solidFill>
                          <a:srgbClr val="000000"/>
                        </a:solidFill>
                        <a:effectLst/>
                        <a:latin typeface="Calibri" panose="020F0502020204030204" pitchFamily="34" charset="0"/>
                      </a:endParaRPr>
                    </a:p>
                  </a:txBody>
                  <a:tcPr marT="4970" marB="0" anchor="b"/>
                </a:tc>
                <a:tc>
                  <a:txBody>
                    <a:bodyPr/>
                    <a:lstStyle/>
                    <a:p>
                      <a:pPr algn="l" fontAlgn="b"/>
                      <a:r>
                        <a:rPr lang="en-US" sz="1200" u="none" strike="noStrike" dirty="0">
                          <a:effectLst/>
                        </a:rPr>
                        <a:t>Any one</a:t>
                      </a:r>
                      <a:r>
                        <a:rPr lang="en-US" sz="1200" u="none" strike="noStrike" baseline="0" dirty="0">
                          <a:effectLst/>
                        </a:rPr>
                        <a:t> of l</a:t>
                      </a:r>
                      <a:r>
                        <a:rPr lang="en-US" sz="1200" u="none" strike="noStrike" dirty="0">
                          <a:effectLst/>
                        </a:rPr>
                        <a:t>atest 3 month</a:t>
                      </a:r>
                      <a:endParaRPr lang="en-US" sz="1200" b="0" i="0" u="none" strike="noStrike" dirty="0">
                        <a:solidFill>
                          <a:srgbClr val="000000"/>
                        </a:solidFill>
                        <a:effectLst/>
                        <a:latin typeface="Calibri" panose="020F0502020204030204" pitchFamily="34" charset="0"/>
                      </a:endParaRPr>
                    </a:p>
                  </a:txBody>
                  <a:tcPr marT="4970" marB="0" anchor="b"/>
                </a:tc>
                <a:tc>
                  <a:txBody>
                    <a:bodyPr/>
                    <a:lstStyle/>
                    <a:p>
                      <a:pPr algn="l" fontAlgn="b"/>
                      <a:r>
                        <a:rPr lang="en-US" sz="1200" u="none" strike="noStrike" dirty="0">
                          <a:effectLst/>
                        </a:rPr>
                        <a:t>Any one</a:t>
                      </a:r>
                      <a:r>
                        <a:rPr lang="en-US" sz="1200" u="none" strike="noStrike" baseline="0" dirty="0">
                          <a:effectLst/>
                        </a:rPr>
                        <a:t> of l</a:t>
                      </a:r>
                      <a:r>
                        <a:rPr lang="en-US" sz="1200" u="none" strike="noStrike" dirty="0">
                          <a:effectLst/>
                        </a:rPr>
                        <a:t>atest 3 month</a:t>
                      </a:r>
                      <a:endParaRPr lang="en-US" sz="1200" b="0" i="0" u="none" strike="noStrike" dirty="0">
                        <a:solidFill>
                          <a:srgbClr val="000000"/>
                        </a:solidFill>
                        <a:effectLst/>
                        <a:latin typeface="Calibri" panose="020F0502020204030204" pitchFamily="34" charset="0"/>
                      </a:endParaRPr>
                    </a:p>
                  </a:txBody>
                  <a:tcPr marT="4970" marB="0" anchor="b"/>
                </a:tc>
                <a:tc>
                  <a:txBody>
                    <a:bodyPr/>
                    <a:lstStyle/>
                    <a:p>
                      <a:pPr algn="l" fontAlgn="b"/>
                      <a:r>
                        <a:rPr lang="en-US" sz="1200" u="none" strike="noStrike" dirty="0">
                          <a:solidFill>
                            <a:schemeClr val="tx1"/>
                          </a:solidFill>
                          <a:effectLst/>
                        </a:rPr>
                        <a:t>Any one</a:t>
                      </a:r>
                      <a:r>
                        <a:rPr lang="en-US" sz="1200" u="none" strike="noStrike" baseline="0" dirty="0">
                          <a:solidFill>
                            <a:schemeClr val="tx1"/>
                          </a:solidFill>
                          <a:effectLst/>
                        </a:rPr>
                        <a:t> of l</a:t>
                      </a:r>
                      <a:r>
                        <a:rPr lang="en-US" sz="1200" u="none" strike="noStrike" dirty="0">
                          <a:solidFill>
                            <a:schemeClr val="tx1"/>
                          </a:solidFill>
                          <a:effectLst/>
                        </a:rPr>
                        <a:t>atest 3 month</a:t>
                      </a:r>
                      <a:endParaRPr lang="en-US" sz="1200" b="0" i="0" u="none" strike="noStrike" dirty="0">
                        <a:solidFill>
                          <a:schemeClr val="tx1"/>
                        </a:solidFill>
                        <a:effectLst/>
                        <a:latin typeface="Calibri" panose="020F0502020204030204" pitchFamily="34" charset="0"/>
                      </a:endParaRPr>
                    </a:p>
                  </a:txBody>
                  <a:tcPr marT="4970" marB="0" anchor="b"/>
                </a:tc>
                <a:tc>
                  <a:txBody>
                    <a:bodyPr/>
                    <a:lstStyle/>
                    <a:p>
                      <a:pPr algn="l" fontAlgn="b"/>
                      <a:r>
                        <a:rPr lang="en-US" sz="1200" u="none" strike="noStrike" dirty="0">
                          <a:solidFill>
                            <a:schemeClr val="tx1"/>
                          </a:solidFill>
                          <a:effectLst/>
                        </a:rPr>
                        <a:t>2 Latest month</a:t>
                      </a:r>
                      <a:endParaRPr lang="en-US" sz="1200" b="0" i="0" u="none" strike="noStrike" dirty="0">
                        <a:solidFill>
                          <a:schemeClr val="tx1"/>
                        </a:solidFill>
                        <a:effectLst/>
                        <a:latin typeface="Calibri" panose="020F0502020204030204" pitchFamily="34" charset="0"/>
                      </a:endParaRPr>
                    </a:p>
                  </a:txBody>
                  <a:tcPr marT="4970" marB="0" anchor="b"/>
                </a:tc>
                <a:extLst>
                  <a:ext uri="{0D108BD9-81ED-4DB2-BD59-A6C34878D82A}">
                    <a16:rowId xmlns:a16="http://schemas.microsoft.com/office/drawing/2014/main" val="10005"/>
                  </a:ext>
                </a:extLst>
              </a:tr>
              <a:tr h="343230">
                <a:tc>
                  <a:txBody>
                    <a:bodyPr/>
                    <a:lstStyle/>
                    <a:p>
                      <a:pPr algn="ctr" fontAlgn="b"/>
                      <a:r>
                        <a:rPr lang="en-US" sz="1200" b="0" i="0" u="none" strike="noStrike" dirty="0">
                          <a:solidFill>
                            <a:srgbClr val="000000"/>
                          </a:solidFill>
                          <a:effectLst/>
                          <a:latin typeface="Calibri" panose="020F0502020204030204" pitchFamily="34" charset="0"/>
                        </a:rPr>
                        <a:t>7</a:t>
                      </a:r>
                    </a:p>
                  </a:txBody>
                  <a:tcPr marL="4970" marR="4970" marT="4970" marB="0" anchor="b"/>
                </a:tc>
                <a:tc>
                  <a:txBody>
                    <a:bodyPr/>
                    <a:lstStyle/>
                    <a:p>
                      <a:pPr algn="l" fontAlgn="b"/>
                      <a:r>
                        <a:rPr lang="en-US" sz="1200" b="1" u="none" strike="noStrike" dirty="0">
                          <a:effectLst/>
                        </a:rPr>
                        <a:t>Bank Statements</a:t>
                      </a:r>
                      <a:endParaRPr lang="en-US" sz="1200" b="1" i="0" u="none" strike="noStrike" dirty="0">
                        <a:solidFill>
                          <a:srgbClr val="000000"/>
                        </a:solidFill>
                        <a:effectLst/>
                        <a:latin typeface="Calibri" panose="020F0502020204030204" pitchFamily="34" charset="0"/>
                      </a:endParaRPr>
                    </a:p>
                  </a:txBody>
                  <a:tcPr marT="4970" marB="0" anchor="b"/>
                </a:tc>
                <a:tc>
                  <a:txBody>
                    <a:bodyPr/>
                    <a:lstStyle/>
                    <a:p>
                      <a:pPr algn="l" fontAlgn="b"/>
                      <a:r>
                        <a:rPr lang="en-US" sz="1200" u="none" strike="noStrike" dirty="0">
                          <a:effectLst/>
                        </a:rPr>
                        <a:t>Latest 2 consecutive months</a:t>
                      </a:r>
                      <a:endParaRPr lang="en-US" sz="1200" b="0" i="0" u="none" strike="noStrike" dirty="0">
                        <a:solidFill>
                          <a:srgbClr val="000000"/>
                        </a:solidFill>
                        <a:effectLst/>
                        <a:latin typeface="Calibri" panose="020F0502020204030204" pitchFamily="34" charset="0"/>
                      </a:endParaRPr>
                    </a:p>
                  </a:txBody>
                  <a:tcPr marT="4970" marB="0" anchor="b"/>
                </a:tc>
                <a:tc>
                  <a:txBody>
                    <a:bodyPr/>
                    <a:lstStyle/>
                    <a:p>
                      <a:pPr algn="l" fontAlgn="b"/>
                      <a:r>
                        <a:rPr lang="en-US" sz="1200" u="none" strike="noStrike" dirty="0">
                          <a:effectLst/>
                        </a:rPr>
                        <a:t>Any one</a:t>
                      </a:r>
                      <a:r>
                        <a:rPr lang="en-US" sz="1200" u="none" strike="noStrike" baseline="0" dirty="0">
                          <a:effectLst/>
                        </a:rPr>
                        <a:t> of l</a:t>
                      </a:r>
                      <a:r>
                        <a:rPr lang="en-US" sz="1200" u="none" strike="noStrike" dirty="0">
                          <a:effectLst/>
                        </a:rPr>
                        <a:t>atest 3 month</a:t>
                      </a:r>
                      <a:endParaRPr lang="en-US" sz="1200" b="0" i="0" u="none" strike="noStrike" dirty="0">
                        <a:solidFill>
                          <a:srgbClr val="000000"/>
                        </a:solidFill>
                        <a:effectLst/>
                        <a:latin typeface="Calibri" panose="020F0502020204030204" pitchFamily="34" charset="0"/>
                      </a:endParaRPr>
                    </a:p>
                  </a:txBody>
                  <a:tcPr marT="4970" marB="0" anchor="b"/>
                </a:tc>
                <a:tc>
                  <a:txBody>
                    <a:bodyPr/>
                    <a:lstStyle/>
                    <a:p>
                      <a:pPr algn="l" fontAlgn="b"/>
                      <a:r>
                        <a:rPr lang="en-US" sz="1200" u="none" strike="noStrike" dirty="0">
                          <a:effectLst/>
                        </a:rPr>
                        <a:t>Any one</a:t>
                      </a:r>
                      <a:r>
                        <a:rPr lang="en-US" sz="1200" u="none" strike="noStrike" baseline="0" dirty="0">
                          <a:effectLst/>
                        </a:rPr>
                        <a:t> of l</a:t>
                      </a:r>
                      <a:r>
                        <a:rPr lang="en-US" sz="1200" u="none" strike="noStrike" dirty="0">
                          <a:effectLst/>
                        </a:rPr>
                        <a:t>atest 3 month</a:t>
                      </a:r>
                      <a:endParaRPr lang="en-US" sz="1200" b="0" i="0" u="none" strike="noStrike" dirty="0">
                        <a:solidFill>
                          <a:srgbClr val="000000"/>
                        </a:solidFill>
                        <a:effectLst/>
                        <a:latin typeface="Calibri" panose="020F0502020204030204" pitchFamily="34" charset="0"/>
                      </a:endParaRPr>
                    </a:p>
                  </a:txBody>
                  <a:tcPr marT="4970" marB="0" anchor="b"/>
                </a:tc>
                <a:tc>
                  <a:txBody>
                    <a:bodyPr/>
                    <a:lstStyle/>
                    <a:p>
                      <a:pPr algn="l" fontAlgn="b"/>
                      <a:r>
                        <a:rPr lang="en-US" sz="1200" u="none" strike="noStrike" dirty="0">
                          <a:solidFill>
                            <a:schemeClr val="tx1"/>
                          </a:solidFill>
                          <a:effectLst/>
                        </a:rPr>
                        <a:t>Any one</a:t>
                      </a:r>
                      <a:r>
                        <a:rPr lang="en-US" sz="1200" u="none" strike="noStrike" baseline="0" dirty="0">
                          <a:solidFill>
                            <a:schemeClr val="tx1"/>
                          </a:solidFill>
                          <a:effectLst/>
                        </a:rPr>
                        <a:t> of l</a:t>
                      </a:r>
                      <a:r>
                        <a:rPr lang="en-US" sz="1200" u="none" strike="noStrike" dirty="0">
                          <a:solidFill>
                            <a:schemeClr val="tx1"/>
                          </a:solidFill>
                          <a:effectLst/>
                        </a:rPr>
                        <a:t>atest 3 month</a:t>
                      </a:r>
                      <a:endParaRPr lang="en-US" sz="1200" b="0" i="0" u="none" strike="noStrike" dirty="0">
                        <a:solidFill>
                          <a:schemeClr val="tx1"/>
                        </a:solidFill>
                        <a:effectLst/>
                        <a:latin typeface="Calibri" panose="020F0502020204030204" pitchFamily="34" charset="0"/>
                      </a:endParaRPr>
                    </a:p>
                  </a:txBody>
                  <a:tcPr marT="4970" marB="0" anchor="b"/>
                </a:tc>
                <a:tc>
                  <a:txBody>
                    <a:bodyPr/>
                    <a:lstStyle/>
                    <a:p>
                      <a:pPr algn="l" fontAlgn="b"/>
                      <a:r>
                        <a:rPr lang="en-US" sz="1200" u="none" strike="noStrike" dirty="0">
                          <a:solidFill>
                            <a:schemeClr val="tx1"/>
                          </a:solidFill>
                          <a:effectLst/>
                        </a:rPr>
                        <a:t>2 Latest month</a:t>
                      </a:r>
                      <a:endParaRPr lang="en-US" sz="1200" b="0" i="0" u="none" strike="noStrike" dirty="0">
                        <a:solidFill>
                          <a:schemeClr val="tx1"/>
                        </a:solidFill>
                        <a:effectLst/>
                        <a:latin typeface="Calibri" panose="020F0502020204030204" pitchFamily="34" charset="0"/>
                      </a:endParaRPr>
                    </a:p>
                  </a:txBody>
                  <a:tcPr marT="4970" marB="0" anchor="b"/>
                </a:tc>
                <a:extLst>
                  <a:ext uri="{0D108BD9-81ED-4DB2-BD59-A6C34878D82A}">
                    <a16:rowId xmlns:a16="http://schemas.microsoft.com/office/drawing/2014/main" val="10006"/>
                  </a:ext>
                </a:extLst>
              </a:tr>
              <a:tr h="179590">
                <a:tc>
                  <a:txBody>
                    <a:bodyPr/>
                    <a:lstStyle/>
                    <a:p>
                      <a:pPr algn="ctr" fontAlgn="b"/>
                      <a:r>
                        <a:rPr lang="en-US" sz="1200" b="0" i="0" u="none" strike="noStrike" dirty="0">
                          <a:solidFill>
                            <a:srgbClr val="000000"/>
                          </a:solidFill>
                          <a:effectLst/>
                          <a:latin typeface="Calibri" panose="020F0502020204030204" pitchFamily="34" charset="0"/>
                        </a:rPr>
                        <a:t>8</a:t>
                      </a:r>
                    </a:p>
                  </a:txBody>
                  <a:tcPr marL="4970" marR="4970" marT="4970" marB="0" anchor="b"/>
                </a:tc>
                <a:tc>
                  <a:txBody>
                    <a:bodyPr/>
                    <a:lstStyle/>
                    <a:p>
                      <a:pPr algn="l" fontAlgn="b"/>
                      <a:r>
                        <a:rPr lang="en-US" sz="1200" b="1" u="none" strike="noStrike" dirty="0">
                          <a:effectLst/>
                        </a:rPr>
                        <a:t>Bank Account </a:t>
                      </a:r>
                      <a:endParaRPr lang="en-US" sz="1200" b="1" i="0" u="none" strike="noStrike" dirty="0">
                        <a:solidFill>
                          <a:srgbClr val="000000"/>
                        </a:solidFill>
                        <a:effectLst/>
                        <a:latin typeface="Calibri" panose="020F0502020204030204" pitchFamily="34" charset="0"/>
                      </a:endParaRPr>
                    </a:p>
                  </a:txBody>
                  <a:tcPr marT="4970" marB="0" anchor="b"/>
                </a:tc>
                <a:tc>
                  <a:txBody>
                    <a:bodyPr/>
                    <a:lstStyle/>
                    <a:p>
                      <a:pPr algn="l" fontAlgn="b"/>
                      <a:r>
                        <a:rPr lang="en-US" sz="1200" u="none" strike="noStrike" dirty="0">
                          <a:effectLst/>
                        </a:rPr>
                        <a:t>Yes</a:t>
                      </a:r>
                      <a:endParaRPr lang="en-US" sz="1200" b="0" i="0" u="none" strike="noStrike" dirty="0">
                        <a:solidFill>
                          <a:srgbClr val="000000"/>
                        </a:solidFill>
                        <a:effectLst/>
                        <a:latin typeface="Calibri" panose="020F0502020204030204" pitchFamily="34" charset="0"/>
                      </a:endParaRPr>
                    </a:p>
                  </a:txBody>
                  <a:tcPr marT="4970" marB="0" anchor="b"/>
                </a:tc>
                <a:tc>
                  <a:txBody>
                    <a:bodyPr/>
                    <a:lstStyle/>
                    <a:p>
                      <a:pPr algn="l" fontAlgn="b"/>
                      <a:r>
                        <a:rPr lang="en-US" sz="1200" u="none" strike="noStrike" dirty="0">
                          <a:effectLst/>
                        </a:rPr>
                        <a:t>Yes</a:t>
                      </a:r>
                      <a:endParaRPr lang="en-US" sz="1200" b="0" i="0" u="none" strike="noStrike" dirty="0">
                        <a:solidFill>
                          <a:srgbClr val="000000"/>
                        </a:solidFill>
                        <a:effectLst/>
                        <a:latin typeface="Calibri" panose="020F0502020204030204" pitchFamily="34" charset="0"/>
                      </a:endParaRPr>
                    </a:p>
                  </a:txBody>
                  <a:tcPr marT="4970" marB="0" anchor="b"/>
                </a:tc>
                <a:tc>
                  <a:txBody>
                    <a:bodyPr/>
                    <a:lstStyle/>
                    <a:p>
                      <a:pPr algn="l" fontAlgn="b"/>
                      <a:r>
                        <a:rPr lang="en-US" sz="1200" u="none" strike="noStrike" dirty="0">
                          <a:effectLst/>
                        </a:rPr>
                        <a:t>Yes</a:t>
                      </a:r>
                      <a:endParaRPr lang="en-US" sz="1200" b="0" i="0" u="none" strike="noStrike" dirty="0">
                        <a:solidFill>
                          <a:srgbClr val="000000"/>
                        </a:solidFill>
                        <a:effectLst/>
                        <a:latin typeface="Calibri" panose="020F0502020204030204" pitchFamily="34" charset="0"/>
                      </a:endParaRPr>
                    </a:p>
                  </a:txBody>
                  <a:tcPr marT="4970" marB="0" anchor="b"/>
                </a:tc>
                <a:tc>
                  <a:txBody>
                    <a:bodyPr/>
                    <a:lstStyle/>
                    <a:p>
                      <a:pPr algn="l" fontAlgn="b"/>
                      <a:r>
                        <a:rPr lang="en-US" sz="1200" u="none" strike="noStrike" dirty="0">
                          <a:solidFill>
                            <a:schemeClr val="tx1"/>
                          </a:solidFill>
                          <a:effectLst/>
                        </a:rPr>
                        <a:t>Yes</a:t>
                      </a:r>
                      <a:endParaRPr lang="en-US" sz="1200" b="0" i="0" u="none" strike="noStrike" dirty="0">
                        <a:solidFill>
                          <a:schemeClr val="tx1"/>
                        </a:solidFill>
                        <a:effectLst/>
                        <a:latin typeface="Calibri" panose="020F0502020204030204" pitchFamily="34" charset="0"/>
                      </a:endParaRPr>
                    </a:p>
                  </a:txBody>
                  <a:tcPr marT="4970" marB="0" anchor="b"/>
                </a:tc>
                <a:tc>
                  <a:txBody>
                    <a:bodyPr/>
                    <a:lstStyle/>
                    <a:p>
                      <a:pPr algn="l" fontAlgn="b"/>
                      <a:r>
                        <a:rPr lang="en-US" sz="1200" u="none" strike="noStrike" dirty="0">
                          <a:solidFill>
                            <a:schemeClr val="tx1"/>
                          </a:solidFill>
                          <a:effectLst/>
                        </a:rPr>
                        <a:t>Yes</a:t>
                      </a:r>
                      <a:endParaRPr lang="en-US" sz="1200" b="0" i="0" u="none" strike="noStrike" dirty="0">
                        <a:solidFill>
                          <a:schemeClr val="tx1"/>
                        </a:solidFill>
                        <a:effectLst/>
                        <a:latin typeface="Calibri" panose="020F0502020204030204" pitchFamily="34" charset="0"/>
                      </a:endParaRPr>
                    </a:p>
                  </a:txBody>
                  <a:tcPr marT="4970" marB="0" anchor="b"/>
                </a:tc>
                <a:extLst>
                  <a:ext uri="{0D108BD9-81ED-4DB2-BD59-A6C34878D82A}">
                    <a16:rowId xmlns:a16="http://schemas.microsoft.com/office/drawing/2014/main" val="10007"/>
                  </a:ext>
                </a:extLst>
              </a:tr>
              <a:tr h="304999">
                <a:tc>
                  <a:txBody>
                    <a:bodyPr/>
                    <a:lstStyle/>
                    <a:p>
                      <a:pPr algn="ctr" fontAlgn="b"/>
                      <a:r>
                        <a:rPr lang="en-US" sz="1200" b="0" i="0" u="none" strike="noStrike" dirty="0">
                          <a:solidFill>
                            <a:srgbClr val="000000"/>
                          </a:solidFill>
                          <a:effectLst/>
                          <a:latin typeface="Calibri" panose="020F0502020204030204" pitchFamily="34" charset="0"/>
                        </a:rPr>
                        <a:t>9</a:t>
                      </a:r>
                    </a:p>
                  </a:txBody>
                  <a:tcPr marL="4970" marR="4970" marT="4970" marB="0" anchor="b"/>
                </a:tc>
                <a:tc>
                  <a:txBody>
                    <a:bodyPr/>
                    <a:lstStyle/>
                    <a:p>
                      <a:pPr algn="l" fontAlgn="b"/>
                      <a:r>
                        <a:rPr lang="en-US" sz="1200" b="1" u="none" strike="noStrike" dirty="0">
                          <a:effectLst/>
                        </a:rPr>
                        <a:t>TU Report</a:t>
                      </a:r>
                      <a:endParaRPr lang="en-US" sz="1200" b="1" i="0" u="none" strike="noStrike" dirty="0">
                        <a:solidFill>
                          <a:srgbClr val="000000"/>
                        </a:solidFill>
                        <a:effectLst/>
                        <a:latin typeface="Calibri" panose="020F0502020204030204" pitchFamily="34" charset="0"/>
                      </a:endParaRPr>
                    </a:p>
                  </a:txBody>
                  <a:tcPr marT="4970" marB="0" anchor="b"/>
                </a:tc>
                <a:tc>
                  <a:txBody>
                    <a:bodyPr/>
                    <a:lstStyle/>
                    <a:p>
                      <a:pPr algn="l" fontAlgn="b"/>
                      <a:r>
                        <a:rPr lang="en-US" sz="1200" u="none" strike="noStrike" dirty="0">
                          <a:effectLst/>
                        </a:rPr>
                        <a:t>Prepared by ML</a:t>
                      </a:r>
                      <a:endParaRPr lang="en-US" sz="1200" b="0" i="0" u="none" strike="noStrike" dirty="0">
                        <a:solidFill>
                          <a:srgbClr val="000000"/>
                        </a:solidFill>
                        <a:effectLst/>
                        <a:latin typeface="Calibri" panose="020F0502020204030204" pitchFamily="34" charset="0"/>
                      </a:endParaRPr>
                    </a:p>
                  </a:txBody>
                  <a:tcPr marT="4970" marB="0" anchor="b"/>
                </a:tc>
                <a:tc>
                  <a:txBody>
                    <a:bodyPr/>
                    <a:lstStyle/>
                    <a:p>
                      <a:pPr algn="l" fontAlgn="b"/>
                      <a:r>
                        <a:rPr lang="en-US" sz="1200" u="none" strike="noStrike" dirty="0">
                          <a:effectLst/>
                        </a:rPr>
                        <a:t>Prepared by ML</a:t>
                      </a:r>
                      <a:endParaRPr lang="en-US" sz="1200" b="0" i="0" u="none" strike="noStrike" dirty="0">
                        <a:solidFill>
                          <a:srgbClr val="000000"/>
                        </a:solidFill>
                        <a:effectLst/>
                        <a:latin typeface="Calibri" panose="020F0502020204030204" pitchFamily="34" charset="0"/>
                      </a:endParaRPr>
                    </a:p>
                  </a:txBody>
                  <a:tcPr marT="4970" marB="0" anchor="b"/>
                </a:tc>
                <a:tc>
                  <a:txBody>
                    <a:bodyPr/>
                    <a:lstStyle/>
                    <a:p>
                      <a:pPr algn="l" fontAlgn="b"/>
                      <a:r>
                        <a:rPr lang="en-US" sz="1200" u="none" strike="noStrike" dirty="0">
                          <a:effectLst/>
                        </a:rPr>
                        <a:t>Prepared by ML</a:t>
                      </a:r>
                      <a:endParaRPr lang="en-US" sz="1200" b="0" i="0" u="none" strike="noStrike" dirty="0">
                        <a:solidFill>
                          <a:srgbClr val="000000"/>
                        </a:solidFill>
                        <a:effectLst/>
                        <a:latin typeface="Calibri" panose="020F0502020204030204" pitchFamily="34" charset="0"/>
                      </a:endParaRPr>
                    </a:p>
                  </a:txBody>
                  <a:tcPr marT="4970" marB="0" anchor="b"/>
                </a:tc>
                <a:tc>
                  <a:txBody>
                    <a:bodyPr/>
                    <a:lstStyle/>
                    <a:p>
                      <a:pPr algn="l" fontAlgn="b"/>
                      <a:r>
                        <a:rPr lang="en-US" sz="1200" u="none" strike="noStrike" dirty="0">
                          <a:effectLst/>
                        </a:rPr>
                        <a:t>Prepared by ML</a:t>
                      </a:r>
                      <a:endParaRPr lang="en-US" sz="1200" b="0" i="0" u="none" strike="noStrike" dirty="0">
                        <a:solidFill>
                          <a:srgbClr val="000000"/>
                        </a:solidFill>
                        <a:effectLst/>
                        <a:latin typeface="Calibri" panose="020F0502020204030204" pitchFamily="34" charset="0"/>
                      </a:endParaRPr>
                    </a:p>
                  </a:txBody>
                  <a:tcPr marT="497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u="none" strike="noStrike" dirty="0">
                          <a:effectLst/>
                        </a:rPr>
                        <a:t>Prepared by ML</a:t>
                      </a:r>
                      <a:endParaRPr lang="en-US" sz="1200" b="0" i="0" u="none" strike="noStrike" dirty="0">
                        <a:solidFill>
                          <a:srgbClr val="000000"/>
                        </a:solidFill>
                        <a:effectLst/>
                        <a:latin typeface="Calibri" panose="020F0502020204030204" pitchFamily="34" charset="0"/>
                      </a:endParaRPr>
                    </a:p>
                  </a:txBody>
                  <a:tcPr marT="4970" marB="0" anchor="b"/>
                </a:tc>
                <a:extLst>
                  <a:ext uri="{0D108BD9-81ED-4DB2-BD59-A6C34878D82A}">
                    <a16:rowId xmlns:a16="http://schemas.microsoft.com/office/drawing/2014/main" val="10008"/>
                  </a:ext>
                </a:extLst>
              </a:tr>
              <a:tr h="902190">
                <a:tc>
                  <a:txBody>
                    <a:bodyPr/>
                    <a:lstStyle/>
                    <a:p>
                      <a:pPr algn="ctr" fontAlgn="b"/>
                      <a:r>
                        <a:rPr lang="en-US" sz="1200" b="0" i="0" u="none" strike="noStrike" dirty="0">
                          <a:solidFill>
                            <a:srgbClr val="000000"/>
                          </a:solidFill>
                          <a:effectLst/>
                          <a:latin typeface="Calibri" panose="020F0502020204030204" pitchFamily="34" charset="0"/>
                        </a:rPr>
                        <a:t>10</a:t>
                      </a:r>
                    </a:p>
                  </a:txBody>
                  <a:tcPr marL="4970" marR="4970" marT="4970" marB="0" anchor="b"/>
                </a:tc>
                <a:tc>
                  <a:txBody>
                    <a:bodyPr/>
                    <a:lstStyle/>
                    <a:p>
                      <a:pPr algn="l" fontAlgn="b"/>
                      <a:r>
                        <a:rPr lang="en-US" sz="1200" b="1" i="0" u="none" strike="noStrike" dirty="0">
                          <a:solidFill>
                            <a:srgbClr val="000000"/>
                          </a:solidFill>
                          <a:effectLst/>
                          <a:latin typeface="Calibri" panose="020F0502020204030204" pitchFamily="34" charset="0"/>
                        </a:rPr>
                        <a:t>Additional Requirement</a:t>
                      </a:r>
                      <a:r>
                        <a:rPr lang="en-US" sz="1200" b="1" i="0" u="none" strike="noStrike" baseline="0" dirty="0">
                          <a:solidFill>
                            <a:srgbClr val="000000"/>
                          </a:solidFill>
                          <a:effectLst/>
                          <a:latin typeface="Calibri" panose="020F0502020204030204" pitchFamily="34" charset="0"/>
                        </a:rPr>
                        <a:t> </a:t>
                      </a:r>
                      <a:endParaRPr lang="en-US" sz="1200" b="1" i="0" u="none" strike="noStrike" dirty="0">
                        <a:solidFill>
                          <a:srgbClr val="000000"/>
                        </a:solidFill>
                        <a:effectLst/>
                        <a:latin typeface="Calibri" panose="020F0502020204030204" pitchFamily="34" charset="0"/>
                      </a:endParaRPr>
                    </a:p>
                  </a:txBody>
                  <a:tcPr marT="4970" marB="0" anchor="b"/>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Must</a:t>
                      </a:r>
                      <a:r>
                        <a:rPr lang="en-US" sz="1200" b="0" i="0" u="none" strike="noStrike" baseline="0" dirty="0">
                          <a:solidFill>
                            <a:srgbClr val="000000"/>
                          </a:solidFill>
                          <a:effectLst/>
                          <a:latin typeface="Calibri" panose="020F0502020204030204" pitchFamily="34" charset="0"/>
                        </a:rPr>
                        <a:t> be in present job for more than 2 months</a:t>
                      </a:r>
                    </a:p>
                    <a:p>
                      <a:pPr marL="171450" indent="-171450" algn="l" fontAlgn="b">
                        <a:buFont typeface="Arial" panose="020B0604020202020204" pitchFamily="34" charset="0"/>
                        <a:buChar char="•"/>
                      </a:pPr>
                      <a:r>
                        <a:rPr lang="en-US" sz="1200" b="0" i="0" u="none" strike="noStrike" baseline="0" dirty="0">
                          <a:solidFill>
                            <a:srgbClr val="000000"/>
                          </a:solidFill>
                          <a:effectLst/>
                          <a:latin typeface="Calibri" panose="020F0502020204030204" pitchFamily="34" charset="0"/>
                        </a:rPr>
                        <a:t>Debt- to-income ratio must below 80%</a:t>
                      </a:r>
                    </a:p>
                  </a:txBody>
                  <a:tcPr marT="4970" marB="0" anchor="b"/>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Latest tax demand</a:t>
                      </a:r>
                      <a:r>
                        <a:rPr lang="en-US" sz="1200" b="0" i="0" u="none" strike="noStrike" baseline="0" dirty="0">
                          <a:solidFill>
                            <a:srgbClr val="000000"/>
                          </a:solidFill>
                          <a:effectLst/>
                          <a:latin typeface="Calibri" panose="020F0502020204030204" pitchFamily="34" charset="0"/>
                        </a:rPr>
                        <a:t> notice</a:t>
                      </a:r>
                      <a:endParaRPr lang="en-US" sz="1200" b="0" i="0" u="none" strike="noStrike" dirty="0">
                        <a:solidFill>
                          <a:srgbClr val="000000"/>
                        </a:solidFill>
                        <a:effectLst/>
                        <a:latin typeface="Calibri" panose="020F0502020204030204" pitchFamily="34" charset="0"/>
                      </a:endParaRPr>
                    </a:p>
                  </a:txBody>
                  <a:tcPr marT="4970" marB="0" anchor="b"/>
                </a:tc>
                <a:tc>
                  <a:txBody>
                    <a:bodyPr/>
                    <a:lstStyle/>
                    <a:p>
                      <a:pPr marL="171450" indent="-171450" algn="l" fontAlgn="b">
                        <a:buFont typeface="Arial" panose="020B0604020202020204" pitchFamily="34" charset="0"/>
                        <a:buChar char="•"/>
                      </a:pPr>
                      <a:endParaRPr lang="en-US" sz="1200" b="0" i="0" u="none" strike="noStrike" dirty="0">
                        <a:solidFill>
                          <a:srgbClr val="000000"/>
                        </a:solidFill>
                        <a:effectLst/>
                        <a:latin typeface="Calibri" panose="020F0502020204030204" pitchFamily="34" charset="0"/>
                      </a:endParaRPr>
                    </a:p>
                  </a:txBody>
                  <a:tcPr marT="4970" marB="0" anchor="b"/>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Bank</a:t>
                      </a:r>
                      <a:r>
                        <a:rPr lang="en-US" sz="1200" b="0" i="0" u="none" strike="noStrike" baseline="0" dirty="0">
                          <a:solidFill>
                            <a:srgbClr val="000000"/>
                          </a:solidFill>
                          <a:effectLst/>
                          <a:latin typeface="Calibri" panose="020F0502020204030204" pitchFamily="34" charset="0"/>
                        </a:rPr>
                        <a:t> ATM card with name and account number accepted as income proof</a:t>
                      </a:r>
                      <a:endParaRPr lang="en-US" sz="1200" b="0" i="0" u="none" strike="noStrike" dirty="0">
                        <a:solidFill>
                          <a:srgbClr val="000000"/>
                        </a:solidFill>
                        <a:effectLst/>
                        <a:latin typeface="Calibri" panose="020F0502020204030204" pitchFamily="34" charset="0"/>
                      </a:endParaRPr>
                    </a:p>
                  </a:txBody>
                  <a:tcPr marT="4970" marB="0" anchor="b"/>
                </a:tc>
                <a:tc>
                  <a:txBody>
                    <a:bodyPr/>
                    <a:lstStyle/>
                    <a:p>
                      <a:pPr marL="171450" indent="-171450" algn="l" fontAlgn="b">
                        <a:buFont typeface="Arial" panose="020B0604020202020204" pitchFamily="34" charset="0"/>
                        <a:buChar char="•"/>
                      </a:pPr>
                      <a:endParaRPr lang="en-US" sz="1200" b="0" i="0" u="none" strike="noStrike" dirty="0">
                        <a:solidFill>
                          <a:srgbClr val="FF0000"/>
                        </a:solidFill>
                        <a:effectLst/>
                        <a:latin typeface="Calibri" panose="020F0502020204030204" pitchFamily="34" charset="0"/>
                      </a:endParaRPr>
                    </a:p>
                  </a:txBody>
                  <a:tcPr marT="4970" marB="0" anchor="b"/>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D7F305DA-160D-498F-B102-A1D8643B4A2C}" type="slidenum">
              <a:rPr lang="ru-RU" smtClean="0"/>
              <a:t>21</a:t>
            </a:fld>
            <a:endParaRPr lang="ru-RU"/>
          </a:p>
        </p:txBody>
      </p:sp>
      <p:sp>
        <p:nvSpPr>
          <p:cNvPr id="6" name="TextBox 5"/>
          <p:cNvSpPr txBox="1"/>
          <p:nvPr/>
        </p:nvSpPr>
        <p:spPr>
          <a:xfrm>
            <a:off x="121947" y="6525344"/>
            <a:ext cx="8465171" cy="246221"/>
          </a:xfrm>
          <a:prstGeom prst="rect">
            <a:avLst/>
          </a:prstGeom>
          <a:noFill/>
          <a:ln>
            <a:solidFill>
              <a:schemeClr val="bg1"/>
            </a:solidFill>
          </a:ln>
        </p:spPr>
        <p:txBody>
          <a:bodyPr wrap="square" rtlCol="0" anchor="t">
            <a:spAutoFit/>
          </a:bodyPr>
          <a:lstStyle/>
          <a:p>
            <a:r>
              <a:rPr lang="en-US" sz="1000">
                <a:latin typeface="Calibri" charset="0"/>
              </a:rPr>
              <a:t>*Foreigner refers expat with working visa </a:t>
            </a:r>
            <a:endParaRPr lang="en-US" sz="1000">
              <a:latin typeface="Times New Roman" charset="0"/>
            </a:endParaRPr>
          </a:p>
        </p:txBody>
      </p:sp>
      <p:pic>
        <p:nvPicPr>
          <p:cNvPr id="7" name="Изображение 3"/>
          <p:cNvPicPr>
            <a:picLocks noChangeAspect="1"/>
          </p:cNvPicPr>
          <p:nvPr/>
        </p:nvPicPr>
        <p:blipFill>
          <a:blip r:embed="rId2"/>
          <a:stretch>
            <a:fillRect/>
          </a:stretch>
        </p:blipFill>
        <p:spPr>
          <a:xfrm>
            <a:off x="8478405" y="59765"/>
            <a:ext cx="665595" cy="443286"/>
          </a:xfrm>
          <a:prstGeom prst="rect">
            <a:avLst/>
          </a:prstGeom>
        </p:spPr>
      </p:pic>
    </p:spTree>
    <p:extLst>
      <p:ext uri="{BB962C8B-B14F-4D97-AF65-F5344CB8AC3E}">
        <p14:creationId xmlns:p14="http://schemas.microsoft.com/office/powerpoint/2010/main" val="3491235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P2P players business process</a:t>
            </a:r>
          </a:p>
        </p:txBody>
      </p:sp>
      <p:sp>
        <p:nvSpPr>
          <p:cNvPr id="4" name="Slide Number Placeholder 3"/>
          <p:cNvSpPr>
            <a:spLocks noGrp="1"/>
          </p:cNvSpPr>
          <p:nvPr>
            <p:ph type="sldNum" sz="quarter" idx="12"/>
          </p:nvPr>
        </p:nvSpPr>
        <p:spPr/>
        <p:txBody>
          <a:bodyPr/>
          <a:lstStyle/>
          <a:p>
            <a:fld id="{D7F305DA-160D-498F-B102-A1D8643B4A2C}" type="slidenum">
              <a:rPr lang="ru-RU" smtClean="0"/>
              <a:t>22</a:t>
            </a:fld>
            <a:endParaRPr lang="ru-RU"/>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58980054"/>
              </p:ext>
            </p:extLst>
          </p:nvPr>
        </p:nvGraphicFramePr>
        <p:xfrm>
          <a:off x="175004" y="692696"/>
          <a:ext cx="8812080" cy="4850977"/>
        </p:xfrm>
        <a:graphic>
          <a:graphicData uri="http://schemas.openxmlformats.org/drawingml/2006/table">
            <a:tbl>
              <a:tblPr firstRow="1" bandRow="1">
                <a:tableStyleId>{5C22544A-7EE6-4342-B048-85BDC9FD1C3A}</a:tableStyleId>
              </a:tblPr>
              <a:tblGrid>
                <a:gridCol w="1525720">
                  <a:extLst>
                    <a:ext uri="{9D8B030D-6E8A-4147-A177-3AD203B41FA5}">
                      <a16:colId xmlns:a16="http://schemas.microsoft.com/office/drawing/2014/main" val="590164506"/>
                    </a:ext>
                  </a:extLst>
                </a:gridCol>
                <a:gridCol w="1411640">
                  <a:extLst>
                    <a:ext uri="{9D8B030D-6E8A-4147-A177-3AD203B41FA5}">
                      <a16:colId xmlns:a16="http://schemas.microsoft.com/office/drawing/2014/main" val="2786068803"/>
                    </a:ext>
                  </a:extLst>
                </a:gridCol>
                <a:gridCol w="1468680">
                  <a:extLst>
                    <a:ext uri="{9D8B030D-6E8A-4147-A177-3AD203B41FA5}">
                      <a16:colId xmlns:a16="http://schemas.microsoft.com/office/drawing/2014/main" val="2892483296"/>
                    </a:ext>
                  </a:extLst>
                </a:gridCol>
                <a:gridCol w="1503124">
                  <a:extLst>
                    <a:ext uri="{9D8B030D-6E8A-4147-A177-3AD203B41FA5}">
                      <a16:colId xmlns:a16="http://schemas.microsoft.com/office/drawing/2014/main" val="685971297"/>
                    </a:ext>
                  </a:extLst>
                </a:gridCol>
                <a:gridCol w="1434236">
                  <a:extLst>
                    <a:ext uri="{9D8B030D-6E8A-4147-A177-3AD203B41FA5}">
                      <a16:colId xmlns:a16="http://schemas.microsoft.com/office/drawing/2014/main" val="2343450364"/>
                    </a:ext>
                  </a:extLst>
                </a:gridCol>
                <a:gridCol w="1468680">
                  <a:extLst>
                    <a:ext uri="{9D8B030D-6E8A-4147-A177-3AD203B41FA5}">
                      <a16:colId xmlns:a16="http://schemas.microsoft.com/office/drawing/2014/main" val="1745269838"/>
                    </a:ext>
                  </a:extLst>
                </a:gridCol>
              </a:tblGrid>
              <a:tr h="275726">
                <a:tc>
                  <a:txBody>
                    <a:bodyPr/>
                    <a:lstStyle/>
                    <a:p>
                      <a:endParaRPr lang="en-US" sz="1400" dirty="0"/>
                    </a:p>
                  </a:txBody>
                  <a:tcPr/>
                </a:tc>
                <a:tc>
                  <a:txBody>
                    <a:bodyPr/>
                    <a:lstStyle/>
                    <a:p>
                      <a:r>
                        <a:rPr lang="en-US" sz="1400" dirty="0"/>
                        <a:t>Monexo</a:t>
                      </a:r>
                    </a:p>
                  </a:txBody>
                  <a:tcPr/>
                </a:tc>
                <a:tc>
                  <a:txBody>
                    <a:bodyPr/>
                    <a:lstStyle/>
                    <a:p>
                      <a:r>
                        <a:rPr lang="en-US" sz="1400" dirty="0"/>
                        <a:t>Dynamic Fintech</a:t>
                      </a:r>
                    </a:p>
                  </a:txBody>
                  <a:tcPr/>
                </a:tc>
                <a:tc>
                  <a:txBody>
                    <a:bodyPr/>
                    <a:lstStyle/>
                    <a:p>
                      <a:r>
                        <a:rPr lang="en-US" sz="1400" dirty="0"/>
                        <a:t>MoneySQ</a:t>
                      </a:r>
                    </a:p>
                  </a:txBody>
                  <a:tcPr/>
                </a:tc>
                <a:tc>
                  <a:txBody>
                    <a:bodyPr/>
                    <a:lstStyle/>
                    <a:p>
                      <a:r>
                        <a:rPr lang="en-US" sz="1400" dirty="0"/>
                        <a:t>GoLend</a:t>
                      </a:r>
                    </a:p>
                  </a:txBody>
                  <a:tcPr/>
                </a:tc>
                <a:tc>
                  <a:txBody>
                    <a:bodyPr/>
                    <a:lstStyle/>
                    <a:p>
                      <a:r>
                        <a:rPr lang="en-US" sz="1400" dirty="0"/>
                        <a:t>5Dlend</a:t>
                      </a:r>
                    </a:p>
                  </a:txBody>
                  <a:tcPr/>
                </a:tc>
                <a:extLst>
                  <a:ext uri="{0D108BD9-81ED-4DB2-BD59-A6C34878D82A}">
                    <a16:rowId xmlns:a16="http://schemas.microsoft.com/office/drawing/2014/main" val="132518637"/>
                  </a:ext>
                </a:extLst>
              </a:tr>
              <a:tr h="407924">
                <a:tc>
                  <a:txBody>
                    <a:bodyPr/>
                    <a:lstStyle/>
                    <a:p>
                      <a:r>
                        <a:rPr lang="en-US" sz="1300" b="1" dirty="0"/>
                        <a:t>Investor type</a:t>
                      </a:r>
                    </a:p>
                  </a:txBody>
                  <a:tcPr/>
                </a:tc>
                <a:tc>
                  <a:txBody>
                    <a:bodyPr/>
                    <a:lstStyle/>
                    <a:p>
                      <a:r>
                        <a:rPr lang="en-US" sz="1300" dirty="0"/>
                        <a:t>1) HK Citizen</a:t>
                      </a:r>
                    </a:p>
                    <a:p>
                      <a:r>
                        <a:rPr lang="en-US" sz="1300" dirty="0"/>
                        <a:t>2) HK company</a:t>
                      </a:r>
                    </a:p>
                  </a:txBody>
                  <a:tcPr/>
                </a:tc>
                <a:tc>
                  <a:txBody>
                    <a:bodyPr/>
                    <a:lstStyle/>
                    <a:p>
                      <a:r>
                        <a:rPr lang="en-US" sz="1300" dirty="0"/>
                        <a:t>Professional Investor </a:t>
                      </a:r>
                    </a:p>
                  </a:txBody>
                  <a:tcPr/>
                </a:tc>
                <a:tc>
                  <a:txBody>
                    <a:bodyPr/>
                    <a:lstStyle/>
                    <a:p>
                      <a:r>
                        <a:rPr lang="en-US" sz="1300" dirty="0"/>
                        <a:t>Professional Investor </a:t>
                      </a:r>
                    </a:p>
                  </a:txBody>
                  <a:tcPr/>
                </a:tc>
                <a:tc>
                  <a:txBody>
                    <a:bodyPr/>
                    <a:lstStyle/>
                    <a:p>
                      <a:r>
                        <a:rPr lang="en-US" sz="1300" dirty="0"/>
                        <a:t>Professional Investor </a:t>
                      </a:r>
                    </a:p>
                  </a:txBody>
                  <a:tcPr/>
                </a:tc>
                <a:tc>
                  <a:txBody>
                    <a:bodyPr/>
                    <a:lstStyle/>
                    <a:p>
                      <a:r>
                        <a:rPr lang="en-US" sz="1300" dirty="0"/>
                        <a:t>1) HK Citizen</a:t>
                      </a:r>
                    </a:p>
                    <a:p>
                      <a:r>
                        <a:rPr lang="en-US" sz="1300" dirty="0"/>
                        <a:t>2) Other MLs</a:t>
                      </a:r>
                    </a:p>
                  </a:txBody>
                  <a:tcPr/>
                </a:tc>
                <a:extLst>
                  <a:ext uri="{0D108BD9-81ED-4DB2-BD59-A6C34878D82A}">
                    <a16:rowId xmlns:a16="http://schemas.microsoft.com/office/drawing/2014/main" val="4159538002"/>
                  </a:ext>
                </a:extLst>
              </a:tr>
              <a:tr h="294612">
                <a:tc>
                  <a:txBody>
                    <a:bodyPr/>
                    <a:lstStyle/>
                    <a:p>
                      <a:r>
                        <a:rPr lang="en-US" sz="1300" b="1" dirty="0"/>
                        <a:t>Borrower type </a:t>
                      </a:r>
                    </a:p>
                  </a:txBody>
                  <a:tcPr/>
                </a:tc>
                <a:tc>
                  <a:txBody>
                    <a:bodyPr/>
                    <a:lstStyle/>
                    <a:p>
                      <a:r>
                        <a:rPr lang="en-US" sz="1300" dirty="0"/>
                        <a:t>1) HK Citizen</a:t>
                      </a:r>
                      <a:endParaRPr lang="ru-RU" sz="1300" dirty="0"/>
                    </a:p>
                    <a:p>
                      <a:r>
                        <a:rPr lang="en-US" sz="1300" dirty="0"/>
                        <a:t>2) HK</a:t>
                      </a:r>
                      <a:r>
                        <a:rPr lang="en-US" sz="1300" baseline="0" dirty="0"/>
                        <a:t> Company</a:t>
                      </a:r>
                      <a:endParaRPr lang="en-US" sz="1300" dirty="0"/>
                    </a:p>
                  </a:txBody>
                  <a:tcPr/>
                </a:tc>
                <a:tc>
                  <a:txBody>
                    <a:bodyPr/>
                    <a:lstStyle/>
                    <a:p>
                      <a:r>
                        <a:rPr lang="en-US" sz="1300" dirty="0"/>
                        <a:t>HK Citizen</a:t>
                      </a:r>
                    </a:p>
                  </a:txBody>
                  <a:tcPr/>
                </a:tc>
                <a:tc>
                  <a:txBody>
                    <a:bodyPr/>
                    <a:lstStyle/>
                    <a:p>
                      <a:r>
                        <a:rPr lang="en-US" sz="1300" dirty="0"/>
                        <a:t>HK Citizen</a:t>
                      </a:r>
                    </a:p>
                  </a:txBody>
                  <a:tcPr/>
                </a:tc>
                <a:tc>
                  <a:txBody>
                    <a:bodyPr/>
                    <a:lstStyle/>
                    <a:p>
                      <a:r>
                        <a:rPr lang="en-US" sz="1300" dirty="0"/>
                        <a:t>HK Citizen</a:t>
                      </a:r>
                    </a:p>
                  </a:txBody>
                  <a:tcPr/>
                </a:tc>
                <a:tc>
                  <a:txBody>
                    <a:bodyPr/>
                    <a:lstStyle/>
                    <a:p>
                      <a:pPr marL="0" indent="0">
                        <a:buNone/>
                      </a:pPr>
                      <a:r>
                        <a:rPr lang="en-US" sz="1300" dirty="0"/>
                        <a:t>1) HK Citizen</a:t>
                      </a:r>
                    </a:p>
                    <a:p>
                      <a:pPr marL="0" indent="0">
                        <a:buNone/>
                      </a:pPr>
                      <a:r>
                        <a:rPr lang="en-US" sz="1300" dirty="0"/>
                        <a:t>2)</a:t>
                      </a:r>
                      <a:r>
                        <a:rPr lang="en-US" sz="1300" baseline="0" dirty="0"/>
                        <a:t> </a:t>
                      </a:r>
                      <a:r>
                        <a:rPr lang="en-US" sz="1300" dirty="0"/>
                        <a:t>Business</a:t>
                      </a:r>
                      <a:r>
                        <a:rPr lang="en-US" sz="1300" baseline="0" dirty="0"/>
                        <a:t> Partner</a:t>
                      </a:r>
                      <a:endParaRPr lang="en-US" sz="1300" dirty="0"/>
                    </a:p>
                  </a:txBody>
                  <a:tcPr/>
                </a:tc>
                <a:extLst>
                  <a:ext uri="{0D108BD9-81ED-4DB2-BD59-A6C34878D82A}">
                    <a16:rowId xmlns:a16="http://schemas.microsoft.com/office/drawing/2014/main" val="3324473989"/>
                  </a:ext>
                </a:extLst>
              </a:tr>
              <a:tr h="339937">
                <a:tc>
                  <a:txBody>
                    <a:bodyPr/>
                    <a:lstStyle/>
                    <a:p>
                      <a:r>
                        <a:rPr lang="en-US" sz="1300" b="1" dirty="0"/>
                        <a:t>ML</a:t>
                      </a:r>
                      <a:r>
                        <a:rPr lang="en-US" sz="1300" b="1" baseline="0" dirty="0"/>
                        <a:t> / AMC * license</a:t>
                      </a:r>
                      <a:endParaRPr lang="en-US" sz="1300" b="1" dirty="0"/>
                    </a:p>
                  </a:txBody>
                  <a:tcPr/>
                </a:tc>
                <a:tc>
                  <a:txBody>
                    <a:bodyPr/>
                    <a:lstStyle/>
                    <a:p>
                      <a:r>
                        <a:rPr lang="en-US" sz="1300" dirty="0"/>
                        <a:t>ML</a:t>
                      </a:r>
                    </a:p>
                  </a:txBody>
                  <a:tcPr/>
                </a:tc>
                <a:tc>
                  <a:txBody>
                    <a:bodyPr/>
                    <a:lstStyle/>
                    <a:p>
                      <a:r>
                        <a:rPr lang="en-US" sz="1300" dirty="0">
                          <a:solidFill>
                            <a:srgbClr val="000000"/>
                          </a:solidFill>
                        </a:rPr>
                        <a:t>ML</a:t>
                      </a:r>
                    </a:p>
                  </a:txBody>
                  <a:tcPr/>
                </a:tc>
                <a:tc>
                  <a:txBody>
                    <a:bodyPr/>
                    <a:lstStyle/>
                    <a:p>
                      <a:r>
                        <a:rPr lang="en-US" sz="1300" dirty="0">
                          <a:solidFill>
                            <a:srgbClr val="000000"/>
                          </a:solidFill>
                        </a:rPr>
                        <a:t>ML</a:t>
                      </a:r>
                      <a:r>
                        <a:rPr lang="en-US" sz="1300" baseline="0" dirty="0">
                          <a:solidFill>
                            <a:srgbClr val="000000"/>
                          </a:solidFill>
                        </a:rPr>
                        <a:t> / AMC</a:t>
                      </a:r>
                      <a:endParaRPr lang="en-US" sz="1300" dirty="0">
                        <a:solidFill>
                          <a:srgbClr val="000000"/>
                        </a:solidFill>
                      </a:endParaRPr>
                    </a:p>
                  </a:txBody>
                  <a:tcPr/>
                </a:tc>
                <a:tc>
                  <a:txBody>
                    <a:bodyPr/>
                    <a:lstStyle/>
                    <a:p>
                      <a:r>
                        <a:rPr lang="en-US" sz="1300" dirty="0">
                          <a:solidFill>
                            <a:srgbClr val="000000"/>
                          </a:solidFill>
                        </a:rPr>
                        <a:t>ML</a:t>
                      </a:r>
                    </a:p>
                  </a:txBody>
                  <a:tcPr/>
                </a:tc>
                <a:tc>
                  <a:txBody>
                    <a:bodyPr/>
                    <a:lstStyle/>
                    <a:p>
                      <a:r>
                        <a:rPr lang="en-US" sz="1300" dirty="0">
                          <a:solidFill>
                            <a:schemeClr val="tx1"/>
                          </a:solidFill>
                        </a:rPr>
                        <a:t>ML</a:t>
                      </a:r>
                    </a:p>
                  </a:txBody>
                  <a:tcPr/>
                </a:tc>
                <a:extLst>
                  <a:ext uri="{0D108BD9-81ED-4DB2-BD59-A6C34878D82A}">
                    <a16:rowId xmlns:a16="http://schemas.microsoft.com/office/drawing/2014/main" val="4027578104"/>
                  </a:ext>
                </a:extLst>
              </a:tr>
              <a:tr h="339937">
                <a:tc>
                  <a:txBody>
                    <a:bodyPr/>
                    <a:lstStyle/>
                    <a:p>
                      <a:r>
                        <a:rPr lang="en-US" sz="1300" b="1" dirty="0"/>
                        <a:t>Investor money stored at</a:t>
                      </a:r>
                    </a:p>
                  </a:txBody>
                  <a:tcPr/>
                </a:tc>
                <a:tc>
                  <a:txBody>
                    <a:bodyPr/>
                    <a:lstStyle/>
                    <a:p>
                      <a:r>
                        <a:rPr lang="en-US" sz="1300" dirty="0"/>
                        <a:t>3rd Party Trust Company Account</a:t>
                      </a:r>
                    </a:p>
                  </a:txBody>
                  <a:tcPr/>
                </a:tc>
                <a:tc>
                  <a:txBody>
                    <a:bodyPr/>
                    <a:lstStyle/>
                    <a:p>
                      <a:r>
                        <a:rPr lang="en-US" sz="1300" dirty="0">
                          <a:solidFill>
                            <a:srgbClr val="000000"/>
                          </a:solidFill>
                        </a:rPr>
                        <a:t>Investors’ account</a:t>
                      </a:r>
                    </a:p>
                  </a:txBody>
                  <a:tcPr/>
                </a:tc>
                <a:tc>
                  <a:txBody>
                    <a:bodyPr/>
                    <a:lstStyle/>
                    <a:p>
                      <a:r>
                        <a:rPr lang="en-US" sz="1300" b="0" dirty="0">
                          <a:solidFill>
                            <a:srgbClr val="000000"/>
                          </a:solidFill>
                        </a:rPr>
                        <a:t>SFC licensed AMC</a:t>
                      </a:r>
                    </a:p>
                  </a:txBody>
                  <a:tcPr/>
                </a:tc>
                <a:tc>
                  <a:txBody>
                    <a:bodyPr/>
                    <a:lstStyle/>
                    <a:p>
                      <a:r>
                        <a:rPr lang="en-US" sz="1300" dirty="0">
                          <a:solidFill>
                            <a:srgbClr val="000000"/>
                          </a:solidFill>
                        </a:rPr>
                        <a:t>investors’ account</a:t>
                      </a:r>
                    </a:p>
                  </a:txBody>
                  <a:tcPr/>
                </a:tc>
                <a:tc>
                  <a:txBody>
                    <a:bodyPr/>
                    <a:lstStyle/>
                    <a:p>
                      <a:r>
                        <a:rPr lang="en-US" sz="1300" dirty="0">
                          <a:solidFill>
                            <a:srgbClr val="000000"/>
                          </a:solidFill>
                        </a:rPr>
                        <a:t>investors’ account</a:t>
                      </a:r>
                    </a:p>
                  </a:txBody>
                  <a:tcPr/>
                </a:tc>
                <a:extLst>
                  <a:ext uri="{0D108BD9-81ED-4DB2-BD59-A6C34878D82A}">
                    <a16:rowId xmlns:a16="http://schemas.microsoft.com/office/drawing/2014/main" val="2929104621"/>
                  </a:ext>
                </a:extLst>
              </a:tr>
              <a:tr h="275726">
                <a:tc>
                  <a:txBody>
                    <a:bodyPr/>
                    <a:lstStyle/>
                    <a:p>
                      <a:r>
                        <a:rPr lang="en-US" sz="1300" b="1" dirty="0">
                          <a:latin typeface="Calibri" charset="0"/>
                        </a:rPr>
                        <a:t>Contract signing</a:t>
                      </a:r>
                    </a:p>
                  </a:txBody>
                  <a:tcPr/>
                </a:tc>
                <a:tc>
                  <a:txBody>
                    <a:bodyPr/>
                    <a:lstStyle/>
                    <a:p>
                      <a:r>
                        <a:rPr lang="en-US" sz="1300" dirty="0"/>
                        <a:t>Fully</a:t>
                      </a:r>
                      <a:r>
                        <a:rPr lang="en-US" sz="1300" baseline="0" dirty="0"/>
                        <a:t> online</a:t>
                      </a:r>
                      <a:endParaRPr lang="en-US" sz="1300" dirty="0"/>
                    </a:p>
                  </a:txBody>
                  <a:tcPr/>
                </a:tc>
                <a:tc>
                  <a:txBody>
                    <a:bodyPr/>
                    <a:lstStyle/>
                    <a:p>
                      <a:r>
                        <a:rPr lang="en-US" sz="1300" dirty="0"/>
                        <a:t>O2O</a:t>
                      </a:r>
                    </a:p>
                  </a:txBody>
                  <a:tcPr/>
                </a:tc>
                <a:tc>
                  <a:txBody>
                    <a:bodyPr/>
                    <a:lstStyle/>
                    <a:p>
                      <a:r>
                        <a:rPr lang="en-US" sz="1300" dirty="0"/>
                        <a:t>N/A</a:t>
                      </a:r>
                    </a:p>
                  </a:txBody>
                  <a:tcPr/>
                </a:tc>
                <a:tc>
                  <a:txBody>
                    <a:bodyPr/>
                    <a:lstStyle/>
                    <a:p>
                      <a:r>
                        <a:rPr lang="en-US" sz="1300" dirty="0"/>
                        <a:t>O2O</a:t>
                      </a:r>
                    </a:p>
                  </a:txBody>
                  <a:tcPr/>
                </a:tc>
                <a:tc>
                  <a:txBody>
                    <a:bodyPr/>
                    <a:lstStyle/>
                    <a:p>
                      <a:r>
                        <a:rPr lang="en-US" sz="1300" dirty="0"/>
                        <a:t>O2O</a:t>
                      </a:r>
                    </a:p>
                  </a:txBody>
                  <a:tcPr/>
                </a:tc>
                <a:extLst>
                  <a:ext uri="{0D108BD9-81ED-4DB2-BD59-A6C34878D82A}">
                    <a16:rowId xmlns:a16="http://schemas.microsoft.com/office/drawing/2014/main" val="1837867451"/>
                  </a:ext>
                </a:extLst>
              </a:tr>
              <a:tr h="407924">
                <a:tc>
                  <a:txBody>
                    <a:bodyPr/>
                    <a:lstStyle/>
                    <a:p>
                      <a:r>
                        <a:rPr lang="en-US" sz="1300" b="1" dirty="0">
                          <a:latin typeface="Calibri" charset="0"/>
                        </a:rPr>
                        <a:t>Investors acquisition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solidFill>
                          <a:effectLst/>
                          <a:uLnTx/>
                          <a:uFillTx/>
                          <a:latin typeface="Calibri"/>
                          <a:ea typeface="+mn-ea"/>
                          <a:cs typeface="+mn-cs"/>
                        </a:rPr>
                        <a:t>publicity, news, articles, presentations and seminars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solidFill>
                          <a:effectLst/>
                          <a:uLnTx/>
                          <a:uFillTx/>
                          <a:latin typeface="Calibri"/>
                          <a:ea typeface="+mn-ea"/>
                          <a:cs typeface="+mn-cs"/>
                        </a:rPr>
                        <a:t>publicity, news, articles, presentations and seminars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A</a:t>
                      </a:r>
                      <a:r>
                        <a:rPr lang="en-US" sz="1300" baseline="0" dirty="0"/>
                        <a:t>MC</a:t>
                      </a:r>
                      <a:r>
                        <a:rPr lang="en-US" sz="1300" dirty="0"/>
                        <a:t> could</a:t>
                      </a:r>
                      <a:r>
                        <a:rPr lang="en-US" sz="1300" baseline="0" dirty="0"/>
                        <a:t> openly advertise </a:t>
                      </a: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solidFill>
                          <a:effectLst/>
                          <a:uLnTx/>
                          <a:uFillTx/>
                          <a:latin typeface="Calibri"/>
                          <a:ea typeface="+mn-ea"/>
                          <a:cs typeface="+mn-cs"/>
                        </a:rPr>
                        <a:t>publicity, news, articles, presentations and seminars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solidFill>
                          <a:effectLst/>
                          <a:uLnTx/>
                          <a:uFillTx/>
                          <a:latin typeface="Calibri"/>
                          <a:ea typeface="+mn-ea"/>
                          <a:cs typeface="+mn-cs"/>
                        </a:rPr>
                        <a:t>publicity, news, articles, presentations and seminars</a:t>
                      </a:r>
                    </a:p>
                  </a:txBody>
                  <a:tcPr/>
                </a:tc>
                <a:extLst>
                  <a:ext uri="{0D108BD9-81ED-4DB2-BD59-A6C34878D82A}">
                    <a16:rowId xmlns:a16="http://schemas.microsoft.com/office/drawing/2014/main" val="843049952"/>
                  </a:ext>
                </a:extLst>
              </a:tr>
              <a:tr h="339937">
                <a:tc>
                  <a:txBody>
                    <a:bodyPr/>
                    <a:lstStyle/>
                    <a:p>
                      <a:r>
                        <a:rPr lang="en-US" sz="1300" b="1" dirty="0">
                          <a:latin typeface="Calibri" charset="0"/>
                        </a:rPr>
                        <a:t>Borrowers acquisition</a:t>
                      </a:r>
                    </a:p>
                  </a:txBody>
                  <a:tcPr/>
                </a:tc>
                <a:tc>
                  <a:txBody>
                    <a:bodyPr/>
                    <a:lstStyle/>
                    <a:p>
                      <a:r>
                        <a:rPr lang="en-US" sz="1300" dirty="0"/>
                        <a:t>1) Website</a:t>
                      </a:r>
                      <a:r>
                        <a:rPr lang="en-US" sz="1300" baseline="0" dirty="0"/>
                        <a:t> </a:t>
                      </a:r>
                    </a:p>
                    <a:p>
                      <a:r>
                        <a:rPr lang="en-US" sz="1300" dirty="0"/>
                        <a:t>2) Re-targeting</a:t>
                      </a:r>
                    </a:p>
                  </a:txBody>
                  <a:tcPr/>
                </a:tc>
                <a:tc>
                  <a:txBody>
                    <a:bodyPr/>
                    <a:lstStyle/>
                    <a:p>
                      <a:r>
                        <a:rPr lang="en-US" sz="1300" dirty="0"/>
                        <a:t>Website </a:t>
                      </a:r>
                    </a:p>
                  </a:txBody>
                  <a:tcPr/>
                </a:tc>
                <a:tc>
                  <a:txBody>
                    <a:bodyPr/>
                    <a:lstStyle/>
                    <a:p>
                      <a:r>
                        <a:rPr lang="en-US" sz="1300" dirty="0"/>
                        <a:t>Website </a:t>
                      </a:r>
                    </a:p>
                  </a:txBody>
                  <a:tcPr/>
                </a:tc>
                <a:tc>
                  <a:txBody>
                    <a:bodyPr/>
                    <a:lstStyle/>
                    <a:p>
                      <a:r>
                        <a:rPr lang="en-US" sz="1300" dirty="0"/>
                        <a:t>Website </a:t>
                      </a:r>
                    </a:p>
                  </a:txBody>
                  <a:tcPr/>
                </a:tc>
                <a:tc>
                  <a:txBody>
                    <a:bodyPr/>
                    <a:lstStyle/>
                    <a:p>
                      <a:r>
                        <a:rPr lang="en-US" sz="1300" dirty="0"/>
                        <a:t>Website </a:t>
                      </a:r>
                    </a:p>
                  </a:txBody>
                  <a:tcPr/>
                </a:tc>
                <a:extLst>
                  <a:ext uri="{0D108BD9-81ED-4DB2-BD59-A6C34878D82A}">
                    <a16:rowId xmlns:a16="http://schemas.microsoft.com/office/drawing/2014/main" val="3894261186"/>
                  </a:ext>
                </a:extLst>
              </a:tr>
              <a:tr h="634549">
                <a:tc>
                  <a:txBody>
                    <a:bodyPr/>
                    <a:lstStyle/>
                    <a:p>
                      <a:r>
                        <a:rPr lang="en-US" sz="1300" b="1" dirty="0">
                          <a:latin typeface="Calibri" charset="0"/>
                        </a:rPr>
                        <a:t>Set of agreements</a:t>
                      </a:r>
                    </a:p>
                  </a:txBody>
                  <a:tcPr/>
                </a:tc>
                <a:tc>
                  <a:txBody>
                    <a:bodyPr/>
                    <a:lstStyle/>
                    <a:p>
                      <a:r>
                        <a:rPr lang="en-US" sz="1300" baseline="0" dirty="0">
                          <a:solidFill>
                            <a:schemeClr val="tx1"/>
                          </a:solidFill>
                        </a:rPr>
                        <a:t>1) Borrower and P2P</a:t>
                      </a:r>
                    </a:p>
                    <a:p>
                      <a:r>
                        <a:rPr lang="en-US" sz="1300" baseline="0" dirty="0">
                          <a:solidFill>
                            <a:schemeClr val="tx1"/>
                          </a:solidFill>
                        </a:rPr>
                        <a:t>2) Lender and P2P</a:t>
                      </a:r>
                    </a:p>
                  </a:txBody>
                  <a:tcPr/>
                </a:tc>
                <a:tc>
                  <a:txBody>
                    <a:bodyPr/>
                    <a:lstStyle/>
                    <a:p>
                      <a:r>
                        <a:rPr lang="en-US" sz="1300" baseline="0" dirty="0">
                          <a:solidFill>
                            <a:schemeClr val="tx1"/>
                          </a:solidFill>
                        </a:rPr>
                        <a:t>1) Borrower and P2P</a:t>
                      </a:r>
                    </a:p>
                    <a:p>
                      <a:r>
                        <a:rPr lang="en-US" sz="1300" baseline="0" dirty="0">
                          <a:solidFill>
                            <a:schemeClr val="tx1"/>
                          </a:solidFill>
                        </a:rPr>
                        <a:t>2) Lender and P2P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aseline="0" dirty="0">
                          <a:solidFill>
                            <a:schemeClr val="tx1"/>
                          </a:solidFill>
                        </a:rPr>
                        <a:t>1) Borrower and P2P</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aseline="0" dirty="0">
                          <a:solidFill>
                            <a:schemeClr val="tx1"/>
                          </a:solidFill>
                        </a:rPr>
                        <a:t>2) Lender and AMC</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aseline="0" dirty="0">
                          <a:solidFill>
                            <a:schemeClr val="tx1"/>
                          </a:solidFill>
                        </a:rPr>
                        <a:t>3) P2P and AMC</a:t>
                      </a:r>
                    </a:p>
                  </a:txBody>
                  <a:tcPr/>
                </a:tc>
                <a:tc>
                  <a:txBody>
                    <a:bodyPr/>
                    <a:lstStyle/>
                    <a:p>
                      <a:r>
                        <a:rPr lang="en-US" sz="1300" baseline="0" dirty="0">
                          <a:solidFill>
                            <a:schemeClr val="tx1"/>
                          </a:solidFill>
                        </a:rPr>
                        <a:t>1) Borrower and P2P</a:t>
                      </a:r>
                    </a:p>
                    <a:p>
                      <a:r>
                        <a:rPr lang="en-US" sz="1300" baseline="0" dirty="0">
                          <a:solidFill>
                            <a:schemeClr val="tx1"/>
                          </a:solidFill>
                        </a:rPr>
                        <a:t>2) Lender and P2P</a:t>
                      </a:r>
                    </a:p>
                  </a:txBody>
                  <a:tcPr/>
                </a:tc>
                <a:tc>
                  <a:txBody>
                    <a:bodyPr/>
                    <a:lstStyle/>
                    <a:p>
                      <a:r>
                        <a:rPr lang="en-US" sz="1300" baseline="0" dirty="0">
                          <a:solidFill>
                            <a:schemeClr val="tx1"/>
                          </a:solidFill>
                        </a:rPr>
                        <a:t>1) Borrower and P2P</a:t>
                      </a:r>
                    </a:p>
                    <a:p>
                      <a:r>
                        <a:rPr lang="en-US" sz="1300" baseline="0" dirty="0">
                          <a:solidFill>
                            <a:schemeClr val="tx1"/>
                          </a:solidFill>
                        </a:rPr>
                        <a:t>2) Lender and P2P</a:t>
                      </a:r>
                    </a:p>
                  </a:txBody>
                  <a:tcPr/>
                </a:tc>
                <a:extLst>
                  <a:ext uri="{0D108BD9-81ED-4DB2-BD59-A6C34878D82A}">
                    <a16:rowId xmlns:a16="http://schemas.microsoft.com/office/drawing/2014/main" val="3662280947"/>
                  </a:ext>
                </a:extLst>
              </a:tr>
            </a:tbl>
          </a:graphicData>
        </a:graphic>
      </p:graphicFrame>
      <p:sp>
        <p:nvSpPr>
          <p:cNvPr id="5" name="TextBox 4"/>
          <p:cNvSpPr txBox="1"/>
          <p:nvPr/>
        </p:nvSpPr>
        <p:spPr>
          <a:xfrm>
            <a:off x="111189" y="6428586"/>
            <a:ext cx="8939709" cy="246221"/>
          </a:xfrm>
          <a:prstGeom prst="rect">
            <a:avLst/>
          </a:prstGeom>
          <a:noFill/>
        </p:spPr>
        <p:txBody>
          <a:bodyPr wrap="square" rtlCol="0">
            <a:spAutoFit/>
          </a:bodyPr>
          <a:lstStyle/>
          <a:p>
            <a:r>
              <a:rPr lang="en-US" sz="1000"/>
              <a:t>* ML – Moneylending, AMC – Asset Management Company</a:t>
            </a:r>
          </a:p>
        </p:txBody>
      </p:sp>
      <p:pic>
        <p:nvPicPr>
          <p:cNvPr id="7" name="Изображение 3"/>
          <p:cNvPicPr>
            <a:picLocks noChangeAspect="1"/>
          </p:cNvPicPr>
          <p:nvPr/>
        </p:nvPicPr>
        <p:blipFill>
          <a:blip r:embed="rId3"/>
          <a:stretch>
            <a:fillRect/>
          </a:stretch>
        </p:blipFill>
        <p:spPr>
          <a:xfrm>
            <a:off x="8478405" y="59765"/>
            <a:ext cx="665595" cy="443286"/>
          </a:xfrm>
          <a:prstGeom prst="rect">
            <a:avLst/>
          </a:prstGeom>
        </p:spPr>
      </p:pic>
      <p:pic>
        <p:nvPicPr>
          <p:cNvPr id="9" name="Picture 8"/>
          <p:cNvPicPr>
            <a:picLocks noChangeAspect="1"/>
          </p:cNvPicPr>
          <p:nvPr/>
        </p:nvPicPr>
        <p:blipFill>
          <a:blip r:embed="rId4"/>
          <a:stretch>
            <a:fillRect/>
          </a:stretch>
        </p:blipFill>
        <p:spPr>
          <a:xfrm>
            <a:off x="2483768" y="723163"/>
            <a:ext cx="521988" cy="246640"/>
          </a:xfrm>
          <a:prstGeom prst="rect">
            <a:avLst/>
          </a:prstGeom>
        </p:spPr>
      </p:pic>
    </p:spTree>
    <p:extLst>
      <p:ext uri="{BB962C8B-B14F-4D97-AF65-F5344CB8AC3E}">
        <p14:creationId xmlns:p14="http://schemas.microsoft.com/office/powerpoint/2010/main" val="3940843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23</a:t>
            </a:fld>
            <a:endParaRPr lang="ru-RU"/>
          </a:p>
        </p:txBody>
      </p:sp>
      <p:sp>
        <p:nvSpPr>
          <p:cNvPr id="5" name="Title 1"/>
          <p:cNvSpPr>
            <a:spLocks noGrp="1"/>
          </p:cNvSpPr>
          <p:nvPr>
            <p:ph type="title"/>
          </p:nvPr>
        </p:nvSpPr>
        <p:spPr>
          <a:xfrm>
            <a:off x="395536" y="116632"/>
            <a:ext cx="8159540" cy="312281"/>
          </a:xfrm>
        </p:spPr>
        <p:txBody>
          <a:bodyPr/>
          <a:lstStyle/>
          <a:p>
            <a:r>
              <a:rPr lang="en-US"/>
              <a:t>Sales Plan</a:t>
            </a:r>
            <a:endParaRPr lang="en-US" b="1">
              <a:solidFill>
                <a:srgbClr val="FF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769567089"/>
              </p:ext>
            </p:extLst>
          </p:nvPr>
        </p:nvGraphicFramePr>
        <p:xfrm>
          <a:off x="179388" y="2293989"/>
          <a:ext cx="8785224" cy="2798040"/>
        </p:xfrm>
        <a:graphic>
          <a:graphicData uri="http://schemas.openxmlformats.org/drawingml/2006/table">
            <a:tbl>
              <a:tblPr/>
              <a:tblGrid>
                <a:gridCol w="2588118">
                  <a:extLst>
                    <a:ext uri="{9D8B030D-6E8A-4147-A177-3AD203B41FA5}">
                      <a16:colId xmlns:a16="http://schemas.microsoft.com/office/drawing/2014/main" val="20000"/>
                    </a:ext>
                  </a:extLst>
                </a:gridCol>
                <a:gridCol w="1156422">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gridCol w="1224136">
                  <a:extLst>
                    <a:ext uri="{9D8B030D-6E8A-4147-A177-3AD203B41FA5}">
                      <a16:colId xmlns:a16="http://schemas.microsoft.com/office/drawing/2014/main" val="20004"/>
                    </a:ext>
                  </a:extLst>
                </a:gridCol>
                <a:gridCol w="1152252">
                  <a:extLst>
                    <a:ext uri="{9D8B030D-6E8A-4147-A177-3AD203B41FA5}">
                      <a16:colId xmlns:a16="http://schemas.microsoft.com/office/drawing/2014/main" val="20005"/>
                    </a:ext>
                  </a:extLst>
                </a:gridCol>
              </a:tblGrid>
              <a:tr h="299098">
                <a:tc>
                  <a:txBody>
                    <a:bodyPr/>
                    <a:lstStyle/>
                    <a:p>
                      <a:pPr algn="ctr" fontAlgn="b"/>
                      <a:r>
                        <a:rPr lang="en-US" sz="1400" kern="1200" dirty="0">
                          <a:solidFill>
                            <a:schemeClr val="tx1"/>
                          </a:solidFill>
                          <a:latin typeface="+mn-lt"/>
                          <a:ea typeface="+mn-ea"/>
                          <a:cs typeface="+mn-cs"/>
                        </a:rPr>
                        <a:t>Parameter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400" kern="1200" dirty="0">
                          <a:solidFill>
                            <a:schemeClr val="tx1"/>
                          </a:solidFill>
                          <a:latin typeface="+mn-lt"/>
                          <a:ea typeface="+mn-ea"/>
                          <a:cs typeface="+mn-cs"/>
                        </a:rPr>
                        <a:t>EOY 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400" kern="1200" dirty="0">
                          <a:solidFill>
                            <a:schemeClr val="tx1"/>
                          </a:solidFill>
                          <a:latin typeface="+mn-lt"/>
                          <a:ea typeface="+mn-ea"/>
                          <a:cs typeface="+mn-cs"/>
                        </a:rPr>
                        <a:t>EOY 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400" kern="1200" dirty="0">
                          <a:solidFill>
                            <a:schemeClr val="tx1"/>
                          </a:solidFill>
                          <a:latin typeface="+mn-lt"/>
                          <a:ea typeface="+mn-ea"/>
                          <a:cs typeface="+mn-cs"/>
                        </a:rPr>
                        <a:t>EOY 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400" kern="1200" dirty="0">
                          <a:solidFill>
                            <a:schemeClr val="tx1"/>
                          </a:solidFill>
                          <a:latin typeface="+mn-lt"/>
                          <a:ea typeface="+mn-ea"/>
                          <a:cs typeface="+mn-cs"/>
                        </a:rPr>
                        <a:t>EOY 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400" kern="1200" dirty="0">
                          <a:solidFill>
                            <a:schemeClr val="tx1"/>
                          </a:solidFill>
                          <a:latin typeface="+mn-lt"/>
                          <a:ea typeface="+mn-ea"/>
                          <a:cs typeface="+mn-cs"/>
                        </a:rPr>
                        <a:t>EOY 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538206">
                <a:tc>
                  <a:txBody>
                    <a:bodyPr/>
                    <a:lstStyle/>
                    <a:p>
                      <a:pPr algn="l" fontAlgn="b"/>
                      <a:r>
                        <a:rPr lang="en-US" sz="1400" kern="1200" dirty="0">
                          <a:solidFill>
                            <a:schemeClr val="tx1"/>
                          </a:solidFill>
                          <a:latin typeface="+mn-lt"/>
                          <a:ea typeface="+mn-ea"/>
                          <a:cs typeface="+mn-cs"/>
                        </a:rPr>
                        <a:t>Number of loans disbursed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MY" sz="1400" b="0" i="0" u="none" strike="noStrike" kern="1200" baseline="0" dirty="0">
                          <a:solidFill>
                            <a:schemeClr val="tx1"/>
                          </a:solidFill>
                          <a:latin typeface="+mn-lt"/>
                          <a:ea typeface="+mn-ea"/>
                          <a:cs typeface="+mn-cs"/>
                        </a:rPr>
                        <a:t>500</a:t>
                      </a:r>
                      <a:endParaRPr lang="en-US" sz="1400" b="0" i="0" u="none" strike="noStrike" kern="1200" baseline="0" dirty="0">
                        <a:solidFill>
                          <a:schemeClr val="tx1"/>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kern="1200" baseline="0" dirty="0">
                          <a:solidFill>
                            <a:schemeClr val="tx1"/>
                          </a:solidFill>
                          <a:latin typeface="+mn-lt"/>
                          <a:ea typeface="+mn-ea"/>
                          <a:cs typeface="+mn-cs"/>
                        </a:rPr>
                        <a:t>4 740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kern="1200" baseline="0" dirty="0">
                          <a:solidFill>
                            <a:schemeClr val="tx1"/>
                          </a:solidFill>
                          <a:latin typeface="+mn-lt"/>
                          <a:ea typeface="+mn-ea"/>
                          <a:cs typeface="+mn-cs"/>
                        </a:rPr>
                        <a:t>9 317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kern="1200" baseline="0" dirty="0">
                          <a:solidFill>
                            <a:schemeClr val="tx1"/>
                          </a:solidFill>
                          <a:latin typeface="+mn-lt"/>
                          <a:ea typeface="+mn-ea"/>
                          <a:cs typeface="+mn-cs"/>
                        </a:rPr>
                        <a:t>13 567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kern="1200" baseline="0" dirty="0">
                          <a:solidFill>
                            <a:schemeClr val="tx1"/>
                          </a:solidFill>
                          <a:latin typeface="+mn-lt"/>
                          <a:ea typeface="+mn-ea"/>
                          <a:cs typeface="+mn-cs"/>
                        </a:rPr>
                        <a:t>17 748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9098">
                <a:tc gridSpan="6">
                  <a:txBody>
                    <a:bodyPr/>
                    <a:lstStyle/>
                    <a:p>
                      <a:pPr algn="ctr" fontAlgn="ctr"/>
                      <a:endParaRPr lang="en-US" sz="1400" kern="1200" dirty="0">
                        <a:solidFill>
                          <a:schemeClr val="accent5"/>
                        </a:solidFill>
                        <a:latin typeface="+mn-lt"/>
                        <a:ea typeface="+mn-ea"/>
                        <a:cs typeface="+mn-cs"/>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2"/>
                  </a:ext>
                </a:extLst>
              </a:tr>
              <a:tr h="299098">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Number of loans disbursed per month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chemeClr val="tx1"/>
                          </a:solidFill>
                          <a:effectLst/>
                          <a:latin typeface="Calibri" panose="020F0502020204030204" pitchFamily="34" charset="0"/>
                        </a:rPr>
                        <a:t>200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chemeClr val="tx1"/>
                          </a:solidFill>
                          <a:effectLst/>
                          <a:latin typeface="Calibri" panose="020F0502020204030204" pitchFamily="34" charset="0"/>
                        </a:rPr>
                        <a:t>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chemeClr val="tx1"/>
                          </a:solidFill>
                          <a:effectLst/>
                          <a:latin typeface="Calibri" panose="020F0502020204030204" pitchFamily="34" charset="0"/>
                        </a:rPr>
                        <a:t>750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chemeClr val="tx1"/>
                          </a:solidFill>
                          <a:effectLst/>
                          <a:latin typeface="Calibri" panose="020F0502020204030204" pitchFamily="34" charset="0"/>
                        </a:rPr>
                        <a:t>1,000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chemeClr val="tx1"/>
                          </a:solidFill>
                          <a:effectLst/>
                          <a:latin typeface="Calibri" panose="020F0502020204030204" pitchFamily="34" charset="0"/>
                        </a:rPr>
                        <a:t>1,250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4643380"/>
                  </a:ext>
                </a:extLst>
              </a:tr>
              <a:tr h="331274">
                <a:tc>
                  <a:txBody>
                    <a:bodyPr/>
                    <a:lstStyle/>
                    <a:p>
                      <a:pPr algn="l" fontAlgn="b"/>
                      <a:r>
                        <a:rPr lang="en-US" sz="1400" b="0" kern="1200" dirty="0">
                          <a:solidFill>
                            <a:schemeClr val="tx1"/>
                          </a:solidFill>
                          <a:latin typeface="+mn-lt"/>
                          <a:ea typeface="+mn-ea"/>
                          <a:cs typeface="+mn-cs"/>
                        </a:rPr>
                        <a:t>Online advertising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kern="1200" dirty="0">
                          <a:solidFill>
                            <a:schemeClr val="tx1"/>
                          </a:solidFill>
                          <a:latin typeface="+mn-lt"/>
                          <a:ea typeface="+mn-ea"/>
                          <a:cs typeface="+mn-cs"/>
                        </a:rPr>
                        <a:t>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kern="1200" dirty="0">
                          <a:solidFill>
                            <a:schemeClr val="tx1"/>
                          </a:solidFill>
                          <a:latin typeface="+mn-lt"/>
                          <a:ea typeface="+mn-ea"/>
                          <a:cs typeface="+mn-cs"/>
                        </a:rPr>
                        <a:t>45%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kern="1200" dirty="0">
                          <a:solidFill>
                            <a:schemeClr val="tx1"/>
                          </a:solidFill>
                          <a:latin typeface="+mn-lt"/>
                          <a:ea typeface="+mn-ea"/>
                          <a:cs typeface="+mn-cs"/>
                        </a:rPr>
                        <a:t>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kern="1200" dirty="0">
                          <a:solidFill>
                            <a:schemeClr val="tx1"/>
                          </a:solidFill>
                          <a:latin typeface="+mn-lt"/>
                          <a:ea typeface="+mn-ea"/>
                          <a:cs typeface="+mn-cs"/>
                        </a:rPr>
                        <a:t>45%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kern="1200" dirty="0">
                          <a:solidFill>
                            <a:schemeClr val="tx1"/>
                          </a:solidFill>
                          <a:latin typeface="+mn-lt"/>
                          <a:ea typeface="+mn-ea"/>
                          <a:cs typeface="+mn-cs"/>
                        </a:rPr>
                        <a:t>45%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9098">
                <a:tc>
                  <a:txBody>
                    <a:bodyPr/>
                    <a:lstStyle/>
                    <a:p>
                      <a:pPr algn="l" fontAlgn="b"/>
                      <a:r>
                        <a:rPr lang="en-US" sz="1400" b="0" kern="1200" dirty="0">
                          <a:solidFill>
                            <a:schemeClr val="tx1"/>
                          </a:solidFill>
                          <a:latin typeface="+mn-lt"/>
                          <a:ea typeface="+mn-ea"/>
                          <a:cs typeface="+mn-cs"/>
                        </a:rPr>
                        <a:t>O</a:t>
                      </a:r>
                      <a:r>
                        <a:rPr lang="en-US" sz="1400" b="0" kern="1200" baseline="0" dirty="0">
                          <a:solidFill>
                            <a:schemeClr val="tx1"/>
                          </a:solidFill>
                          <a:latin typeface="+mn-lt"/>
                          <a:ea typeface="+mn-ea"/>
                          <a:cs typeface="+mn-cs"/>
                        </a:rPr>
                        <a:t>utsource DSA / Call Center</a:t>
                      </a:r>
                      <a:endParaRPr lang="en-US" sz="1400" b="0" kern="1200" dirty="0">
                        <a:solidFill>
                          <a:schemeClr val="tx1"/>
                        </a:solidFill>
                        <a:latin typeface="+mn-lt"/>
                        <a:ea typeface="+mn-ea"/>
                        <a:cs typeface="+mn-cs"/>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kern="1200" dirty="0">
                          <a:solidFill>
                            <a:schemeClr val="tx1"/>
                          </a:solidFill>
                          <a:latin typeface="+mn-lt"/>
                          <a:ea typeface="+mn-ea"/>
                          <a:cs typeface="+mn-cs"/>
                        </a:rPr>
                        <a:t>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kern="1200" dirty="0">
                          <a:solidFill>
                            <a:schemeClr val="tx1"/>
                          </a:solidFill>
                          <a:latin typeface="+mn-lt"/>
                          <a:ea typeface="+mn-ea"/>
                          <a:cs typeface="+mn-cs"/>
                        </a:rPr>
                        <a:t>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kern="1200" dirty="0">
                          <a:solidFill>
                            <a:schemeClr val="tx1"/>
                          </a:solidFill>
                          <a:latin typeface="+mn-lt"/>
                          <a:ea typeface="+mn-ea"/>
                          <a:cs typeface="+mn-cs"/>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kern="1200" dirty="0">
                          <a:solidFill>
                            <a:schemeClr val="tx1"/>
                          </a:solidFill>
                          <a:latin typeface="+mn-lt"/>
                          <a:ea typeface="+mn-ea"/>
                          <a:cs typeface="+mn-cs"/>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kern="1200" dirty="0">
                          <a:solidFill>
                            <a:schemeClr val="tx1"/>
                          </a:solidFill>
                          <a:latin typeface="+mn-lt"/>
                          <a:ea typeface="+mn-ea"/>
                          <a:cs typeface="+mn-cs"/>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9098">
                <a:tc>
                  <a:txBody>
                    <a:bodyPr/>
                    <a:lstStyle/>
                    <a:p>
                      <a:pPr algn="l" fontAlgn="b"/>
                      <a:r>
                        <a:rPr lang="en-US" sz="1400" b="0" kern="1200" dirty="0">
                          <a:solidFill>
                            <a:schemeClr val="tx1"/>
                          </a:solidFill>
                          <a:latin typeface="+mn-lt"/>
                          <a:ea typeface="+mn-ea"/>
                          <a:cs typeface="+mn-cs"/>
                        </a:rPr>
                        <a:t>Repeat sales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kern="1200" dirty="0">
                          <a:solidFill>
                            <a:schemeClr val="tx1"/>
                          </a:solidFill>
                          <a:latin typeface="+mn-lt"/>
                          <a:ea typeface="+mn-ea"/>
                          <a:cs typeface="+mn-cs"/>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kern="1200" dirty="0">
                          <a:solidFill>
                            <a:schemeClr val="tx1"/>
                          </a:solidFill>
                          <a:latin typeface="+mn-lt"/>
                          <a:ea typeface="+mn-ea"/>
                          <a:cs typeface="+mn-cs"/>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kern="1200" dirty="0">
                          <a:solidFill>
                            <a:schemeClr val="tx1"/>
                          </a:solidFill>
                          <a:latin typeface="+mn-lt"/>
                          <a:ea typeface="+mn-ea"/>
                          <a:cs typeface="+mn-cs"/>
                        </a:rPr>
                        <a:t>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kern="1200" dirty="0">
                          <a:solidFill>
                            <a:schemeClr val="tx1"/>
                          </a:solidFill>
                          <a:latin typeface="+mn-lt"/>
                          <a:ea typeface="+mn-ea"/>
                          <a:cs typeface="+mn-cs"/>
                        </a:rPr>
                        <a:t>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kern="1200" dirty="0">
                          <a:solidFill>
                            <a:schemeClr val="tx1"/>
                          </a:solidFill>
                          <a:latin typeface="+mn-lt"/>
                          <a:ea typeface="+mn-ea"/>
                          <a:cs typeface="+mn-cs"/>
                        </a:rPr>
                        <a:t>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927747"/>
                  </a:ext>
                </a:extLst>
              </a:tr>
              <a:tr h="299098">
                <a:tc>
                  <a:txBody>
                    <a:bodyPr/>
                    <a:lstStyle/>
                    <a:p>
                      <a:pPr algn="l" fontAlgn="b"/>
                      <a:r>
                        <a:rPr lang="en-US" sz="1400" b="1" kern="1200" dirty="0">
                          <a:solidFill>
                            <a:schemeClr val="tx1"/>
                          </a:solidFill>
                          <a:latin typeface="+mn-lt"/>
                          <a:ea typeface="+mn-ea"/>
                          <a:cs typeface="+mn-cs"/>
                        </a:rPr>
                        <a:t>Total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kern="1200" dirty="0">
                          <a:solidFill>
                            <a:schemeClr val="tx1"/>
                          </a:solidFill>
                          <a:latin typeface="+mn-lt"/>
                          <a:ea typeface="+mn-ea"/>
                          <a:cs typeface="+mn-cs"/>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a:ea typeface="+mn-ea"/>
                          <a:cs typeface="+mn-cs"/>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a:ea typeface="+mn-ea"/>
                          <a:cs typeface="+mn-cs"/>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a:ea typeface="+mn-ea"/>
                          <a:cs typeface="+mn-cs"/>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a:ea typeface="+mn-ea"/>
                          <a:cs typeface="+mn-cs"/>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9" name="TextBox 8"/>
          <p:cNvSpPr txBox="1"/>
          <p:nvPr/>
        </p:nvSpPr>
        <p:spPr>
          <a:xfrm>
            <a:off x="0" y="6455951"/>
            <a:ext cx="8964488" cy="215444"/>
          </a:xfrm>
          <a:prstGeom prst="rect">
            <a:avLst/>
          </a:prstGeom>
          <a:noFill/>
        </p:spPr>
        <p:txBody>
          <a:bodyPr wrap="square" rtlCol="0">
            <a:spAutoFit/>
          </a:bodyPr>
          <a:lstStyle/>
          <a:p>
            <a:r>
              <a:rPr lang="en-US" sz="800"/>
              <a:t>* 201</a:t>
            </a:r>
            <a:r>
              <a:rPr lang="ru-RU" sz="800"/>
              <a:t>6</a:t>
            </a:r>
            <a:r>
              <a:rPr lang="en-US" sz="800"/>
              <a:t> year</a:t>
            </a:r>
          </a:p>
        </p:txBody>
      </p:sp>
      <p:graphicFrame>
        <p:nvGraphicFramePr>
          <p:cNvPr id="7" name="Table 6"/>
          <p:cNvGraphicFramePr>
            <a:graphicFrameLocks noGrp="1"/>
          </p:cNvGraphicFramePr>
          <p:nvPr>
            <p:extLst>
              <p:ext uri="{D42A27DB-BD31-4B8C-83A1-F6EECF244321}">
                <p14:modId xmlns:p14="http://schemas.microsoft.com/office/powerpoint/2010/main" val="4074381019"/>
              </p:ext>
            </p:extLst>
          </p:nvPr>
        </p:nvGraphicFramePr>
        <p:xfrm>
          <a:off x="179388" y="980728"/>
          <a:ext cx="8785100" cy="812764"/>
        </p:xfrm>
        <a:graphic>
          <a:graphicData uri="http://schemas.openxmlformats.org/drawingml/2006/table">
            <a:tbl>
              <a:tblPr/>
              <a:tblGrid>
                <a:gridCol w="2345311">
                  <a:extLst>
                    <a:ext uri="{9D8B030D-6E8A-4147-A177-3AD203B41FA5}">
                      <a16:colId xmlns:a16="http://schemas.microsoft.com/office/drawing/2014/main" val="20000"/>
                    </a:ext>
                  </a:extLst>
                </a:gridCol>
                <a:gridCol w="1749323">
                  <a:extLst>
                    <a:ext uri="{9D8B030D-6E8A-4147-A177-3AD203B41FA5}">
                      <a16:colId xmlns:a16="http://schemas.microsoft.com/office/drawing/2014/main" val="20004"/>
                    </a:ext>
                  </a:extLst>
                </a:gridCol>
                <a:gridCol w="1749323">
                  <a:extLst>
                    <a:ext uri="{9D8B030D-6E8A-4147-A177-3AD203B41FA5}">
                      <a16:colId xmlns:a16="http://schemas.microsoft.com/office/drawing/2014/main" val="4233450402"/>
                    </a:ext>
                  </a:extLst>
                </a:gridCol>
                <a:gridCol w="1497815">
                  <a:extLst>
                    <a:ext uri="{9D8B030D-6E8A-4147-A177-3AD203B41FA5}">
                      <a16:colId xmlns:a16="http://schemas.microsoft.com/office/drawing/2014/main" val="20005"/>
                    </a:ext>
                  </a:extLst>
                </a:gridCol>
                <a:gridCol w="1443328">
                  <a:extLst>
                    <a:ext uri="{9D8B030D-6E8A-4147-A177-3AD203B41FA5}">
                      <a16:colId xmlns:a16="http://schemas.microsoft.com/office/drawing/2014/main" val="20006"/>
                    </a:ext>
                  </a:extLst>
                </a:gridCol>
              </a:tblGrid>
              <a:tr h="379694">
                <a:tc>
                  <a:txBody>
                    <a:bodyPr/>
                    <a:lstStyle/>
                    <a:p>
                      <a:pPr algn="ctr" fontAlgn="ctr"/>
                      <a:r>
                        <a:rPr lang="en-US" sz="1400" b="0" kern="1200" dirty="0">
                          <a:solidFill>
                            <a:schemeClr val="tx1"/>
                          </a:solidFill>
                          <a:latin typeface="+mn-lt"/>
                          <a:ea typeface="+mn-ea"/>
                          <a:cs typeface="+mn-cs"/>
                        </a:rPr>
                        <a:t> </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400" b="0" kern="1200" dirty="0">
                          <a:solidFill>
                            <a:schemeClr val="tx1"/>
                          </a:solidFill>
                          <a:latin typeface="+mn-lt"/>
                          <a:ea typeface="+mn-ea"/>
                          <a:cs typeface="+mn-cs"/>
                        </a:rPr>
                        <a:t>Sep</a:t>
                      </a:r>
                      <a:r>
                        <a:rPr lang="en-US" sz="1400" b="0" kern="1200" baseline="0" dirty="0">
                          <a:solidFill>
                            <a:schemeClr val="tx1"/>
                          </a:solidFill>
                          <a:latin typeface="+mn-lt"/>
                          <a:ea typeface="+mn-ea"/>
                          <a:cs typeface="+mn-cs"/>
                        </a:rPr>
                        <a:t> </a:t>
                      </a:r>
                      <a:r>
                        <a:rPr lang="en-US" sz="1400" b="0" kern="1200" dirty="0">
                          <a:solidFill>
                            <a:schemeClr val="tx1"/>
                          </a:solidFill>
                          <a:latin typeface="+mn-lt"/>
                          <a:ea typeface="+mn-ea"/>
                          <a:cs typeface="+mn-cs"/>
                        </a:rPr>
                        <a:t>- 16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400" b="0" kern="1200" dirty="0">
                          <a:solidFill>
                            <a:schemeClr val="tx1"/>
                          </a:solidFill>
                          <a:latin typeface="+mn-lt"/>
                          <a:ea typeface="+mn-ea"/>
                          <a:cs typeface="+mn-cs"/>
                        </a:rPr>
                        <a:t>Oct</a:t>
                      </a:r>
                      <a:r>
                        <a:rPr lang="en-US" sz="1400" b="0" kern="1200" baseline="0" dirty="0">
                          <a:solidFill>
                            <a:schemeClr val="tx1"/>
                          </a:solidFill>
                          <a:latin typeface="+mn-lt"/>
                          <a:ea typeface="+mn-ea"/>
                          <a:cs typeface="+mn-cs"/>
                        </a:rPr>
                        <a:t> - 16</a:t>
                      </a:r>
                      <a:endParaRPr lang="en-US" sz="1400" b="0" kern="1200" dirty="0">
                        <a:solidFill>
                          <a:schemeClr val="tx1"/>
                        </a:solidFill>
                        <a:latin typeface="+mn-lt"/>
                        <a:ea typeface="+mn-ea"/>
                        <a:cs typeface="+mn-cs"/>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400" b="0" kern="1200" dirty="0">
                          <a:solidFill>
                            <a:schemeClr val="tx1"/>
                          </a:solidFill>
                          <a:latin typeface="+mn-lt"/>
                          <a:ea typeface="+mn-ea"/>
                          <a:cs typeface="+mn-cs"/>
                        </a:rPr>
                        <a:t>Nov -16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400" b="0" kern="1200" dirty="0">
                          <a:solidFill>
                            <a:schemeClr val="tx1"/>
                          </a:solidFill>
                          <a:latin typeface="+mn-lt"/>
                          <a:ea typeface="+mn-ea"/>
                          <a:cs typeface="+mn-cs"/>
                        </a:rPr>
                        <a:t>Dec</a:t>
                      </a:r>
                      <a:r>
                        <a:rPr lang="en-US" sz="1400" b="0" kern="1200" baseline="0" dirty="0">
                          <a:solidFill>
                            <a:schemeClr val="tx1"/>
                          </a:solidFill>
                          <a:latin typeface="+mn-lt"/>
                          <a:ea typeface="+mn-ea"/>
                          <a:cs typeface="+mn-cs"/>
                        </a:rPr>
                        <a:t> - </a:t>
                      </a:r>
                      <a:r>
                        <a:rPr lang="en-US" sz="1400" b="0" kern="1200" dirty="0">
                          <a:solidFill>
                            <a:schemeClr val="tx1"/>
                          </a:solidFill>
                          <a:latin typeface="+mn-lt"/>
                          <a:ea typeface="+mn-ea"/>
                          <a:cs typeface="+mn-cs"/>
                        </a:rPr>
                        <a:t>16</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379694">
                <a:tc>
                  <a:txBody>
                    <a:bodyPr/>
                    <a:lstStyle/>
                    <a:p>
                      <a:pPr algn="ctr" fontAlgn="ctr"/>
                      <a:r>
                        <a:rPr lang="en-US" sz="1400" kern="1200" dirty="0">
                          <a:solidFill>
                            <a:schemeClr val="tx1"/>
                          </a:solidFill>
                          <a:latin typeface="+mn-lt"/>
                          <a:ea typeface="+mn-ea"/>
                          <a:cs typeface="+mn-cs"/>
                        </a:rPr>
                        <a:t>Number of loans disbursed per month</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kern="1200" dirty="0">
                          <a:solidFill>
                            <a:schemeClr val="tx1"/>
                          </a:solidFill>
                          <a:latin typeface="+mn-lt"/>
                          <a:ea typeface="+mn-ea"/>
                          <a:cs typeface="+mn-cs"/>
                        </a:rPr>
                        <a:t>50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kern="1200" dirty="0">
                          <a:solidFill>
                            <a:schemeClr val="tx1"/>
                          </a:solidFill>
                          <a:latin typeface="+mn-lt"/>
                          <a:ea typeface="+mn-ea"/>
                          <a:cs typeface="+mn-cs"/>
                        </a:rPr>
                        <a:t>100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kern="1200" dirty="0">
                          <a:solidFill>
                            <a:schemeClr val="tx1"/>
                          </a:solidFill>
                          <a:latin typeface="+mn-lt"/>
                          <a:ea typeface="+mn-ea"/>
                          <a:cs typeface="+mn-cs"/>
                        </a:rPr>
                        <a:t>150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kern="1200" dirty="0">
                          <a:solidFill>
                            <a:schemeClr val="tx1"/>
                          </a:solidFill>
                          <a:latin typeface="+mn-lt"/>
                          <a:ea typeface="+mn-ea"/>
                          <a:cs typeface="+mn-cs"/>
                        </a:rPr>
                        <a:t>200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0" name="TextBox 9"/>
          <p:cNvSpPr txBox="1"/>
          <p:nvPr/>
        </p:nvSpPr>
        <p:spPr>
          <a:xfrm>
            <a:off x="1547664" y="636271"/>
            <a:ext cx="6192688" cy="369332"/>
          </a:xfrm>
          <a:prstGeom prst="rect">
            <a:avLst/>
          </a:prstGeom>
          <a:noFill/>
        </p:spPr>
        <p:txBody>
          <a:bodyPr wrap="square" rtlCol="0">
            <a:spAutoFit/>
          </a:bodyPr>
          <a:lstStyle/>
          <a:p>
            <a:pPr algn="ctr"/>
            <a:r>
              <a:rPr lang="en-US"/>
              <a:t>Short term sales plan</a:t>
            </a:r>
          </a:p>
        </p:txBody>
      </p:sp>
      <p:sp>
        <p:nvSpPr>
          <p:cNvPr id="11" name="TextBox 10"/>
          <p:cNvSpPr txBox="1"/>
          <p:nvPr/>
        </p:nvSpPr>
        <p:spPr>
          <a:xfrm>
            <a:off x="1547664" y="1907540"/>
            <a:ext cx="6192688" cy="369332"/>
          </a:xfrm>
          <a:prstGeom prst="rect">
            <a:avLst/>
          </a:prstGeom>
          <a:noFill/>
        </p:spPr>
        <p:txBody>
          <a:bodyPr wrap="square" rtlCol="0">
            <a:spAutoFit/>
          </a:bodyPr>
          <a:lstStyle/>
          <a:p>
            <a:pPr algn="ctr"/>
            <a:r>
              <a:rPr lang="en-US"/>
              <a:t>Long term sales plan</a:t>
            </a:r>
          </a:p>
        </p:txBody>
      </p:sp>
      <p:pic>
        <p:nvPicPr>
          <p:cNvPr id="2" name="Picture 1"/>
          <p:cNvPicPr>
            <a:picLocks noChangeAspect="1"/>
          </p:cNvPicPr>
          <p:nvPr/>
        </p:nvPicPr>
        <p:blipFill>
          <a:blip r:embed="rId3"/>
          <a:stretch>
            <a:fillRect/>
          </a:stretch>
        </p:blipFill>
        <p:spPr>
          <a:xfrm>
            <a:off x="8479478" y="89001"/>
            <a:ext cx="664522" cy="445047"/>
          </a:xfrm>
          <a:prstGeom prst="rect">
            <a:avLst/>
          </a:prstGeom>
        </p:spPr>
      </p:pic>
      <p:pic>
        <p:nvPicPr>
          <p:cNvPr id="6" name="Picture 5"/>
          <p:cNvPicPr>
            <a:picLocks noChangeAspect="1"/>
          </p:cNvPicPr>
          <p:nvPr/>
        </p:nvPicPr>
        <p:blipFill>
          <a:blip r:embed="rId4"/>
          <a:stretch>
            <a:fillRect/>
          </a:stretch>
        </p:blipFill>
        <p:spPr>
          <a:xfrm>
            <a:off x="6221692" y="4822467"/>
            <a:ext cx="2725148" cy="1816765"/>
          </a:xfrm>
          <a:prstGeom prst="rect">
            <a:avLst/>
          </a:prstGeom>
        </p:spPr>
      </p:pic>
    </p:spTree>
    <p:extLst>
      <p:ext uri="{BB962C8B-B14F-4D97-AF65-F5344CB8AC3E}">
        <p14:creationId xmlns:p14="http://schemas.microsoft.com/office/powerpoint/2010/main" val="3901688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sz="3200"/>
              <a:t>Marketing media mix at the launch</a:t>
            </a:r>
            <a:endParaRPr lang="ru-RU" sz="3200"/>
          </a:p>
        </p:txBody>
      </p:sp>
      <p:sp>
        <p:nvSpPr>
          <p:cNvPr id="6" name="Номер слайда 5"/>
          <p:cNvSpPr>
            <a:spLocks noGrp="1"/>
          </p:cNvSpPr>
          <p:nvPr>
            <p:ph type="sldNum" sz="quarter" idx="12"/>
          </p:nvPr>
        </p:nvSpPr>
        <p:spPr/>
        <p:txBody>
          <a:bodyPr/>
          <a:lstStyle/>
          <a:p>
            <a:fld id="{D7F305DA-160D-498F-B102-A1D8643B4A2C}" type="slidenum">
              <a:rPr lang="ru-RU" smtClean="0"/>
              <a:t>24</a:t>
            </a:fld>
            <a:endParaRPr lang="ru-RU"/>
          </a:p>
        </p:txBody>
      </p:sp>
      <p:graphicFrame>
        <p:nvGraphicFramePr>
          <p:cNvPr id="23" name="Таблица 22"/>
          <p:cNvGraphicFramePr>
            <a:graphicFrameLocks noGrp="1"/>
          </p:cNvGraphicFramePr>
          <p:nvPr>
            <p:extLst>
              <p:ext uri="{D42A27DB-BD31-4B8C-83A1-F6EECF244321}">
                <p14:modId xmlns:p14="http://schemas.microsoft.com/office/powerpoint/2010/main" val="3916457657"/>
              </p:ext>
            </p:extLst>
          </p:nvPr>
        </p:nvGraphicFramePr>
        <p:xfrm>
          <a:off x="155870" y="730849"/>
          <a:ext cx="8832260" cy="3377272"/>
        </p:xfrm>
        <a:graphic>
          <a:graphicData uri="http://schemas.openxmlformats.org/drawingml/2006/table">
            <a:tbl>
              <a:tblPr firstRow="1" bandRow="1">
                <a:tableStyleId>{5C22544A-7EE6-4342-B048-85BDC9FD1C3A}</a:tableStyleId>
              </a:tblPr>
              <a:tblGrid>
                <a:gridCol w="364012">
                  <a:extLst>
                    <a:ext uri="{9D8B030D-6E8A-4147-A177-3AD203B41FA5}">
                      <a16:colId xmlns:a16="http://schemas.microsoft.com/office/drawing/2014/main" val="20000"/>
                    </a:ext>
                  </a:extLst>
                </a:gridCol>
                <a:gridCol w="3789602">
                  <a:extLst>
                    <a:ext uri="{9D8B030D-6E8A-4147-A177-3AD203B41FA5}">
                      <a16:colId xmlns:a16="http://schemas.microsoft.com/office/drawing/2014/main" val="20001"/>
                    </a:ext>
                  </a:extLst>
                </a:gridCol>
                <a:gridCol w="1598569">
                  <a:extLst>
                    <a:ext uri="{9D8B030D-6E8A-4147-A177-3AD203B41FA5}">
                      <a16:colId xmlns:a16="http://schemas.microsoft.com/office/drawing/2014/main" val="20002"/>
                    </a:ext>
                  </a:extLst>
                </a:gridCol>
                <a:gridCol w="1687381">
                  <a:extLst>
                    <a:ext uri="{9D8B030D-6E8A-4147-A177-3AD203B41FA5}">
                      <a16:colId xmlns:a16="http://schemas.microsoft.com/office/drawing/2014/main" val="20003"/>
                    </a:ext>
                  </a:extLst>
                </a:gridCol>
                <a:gridCol w="1392696">
                  <a:extLst>
                    <a:ext uri="{9D8B030D-6E8A-4147-A177-3AD203B41FA5}">
                      <a16:colId xmlns:a16="http://schemas.microsoft.com/office/drawing/2014/main" val="20006"/>
                    </a:ext>
                  </a:extLst>
                </a:gridCol>
              </a:tblGrid>
              <a:tr h="603592">
                <a:tc>
                  <a:txBody>
                    <a:bodyPr/>
                    <a:lstStyle/>
                    <a:p>
                      <a:pPr algn="ctr"/>
                      <a:r>
                        <a:rPr lang="en-US" sz="1400" dirty="0"/>
                        <a:t>#</a:t>
                      </a:r>
                      <a:endParaRPr lang="ru-RU"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Marketing tools</a:t>
                      </a:r>
                      <a:endParaRPr lang="ru-RU" sz="1400" dirty="0"/>
                    </a:p>
                    <a:p>
                      <a:pPr marL="0" marR="0" indent="0" algn="ctr" defTabSz="914400" rtl="0" eaLnBrk="1" fontAlgn="auto" latinLnBrk="0" hangingPunct="1">
                        <a:lnSpc>
                          <a:spcPct val="100000"/>
                        </a:lnSpc>
                        <a:spcBef>
                          <a:spcPts val="0"/>
                        </a:spcBef>
                        <a:spcAft>
                          <a:spcPts val="0"/>
                        </a:spcAft>
                        <a:buClrTx/>
                        <a:buSzTx/>
                        <a:buFontTx/>
                        <a:buNone/>
                        <a:tabLst/>
                        <a:defRPr/>
                      </a:pPr>
                      <a:endParaRPr lang="ru-RU"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Sales  volume</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a:t>
                      </a:r>
                    </a:p>
                  </a:txBody>
                  <a:tcPr/>
                </a:tc>
                <a:tc>
                  <a:txBody>
                    <a:bodyPr/>
                    <a:lstStyle/>
                    <a:p>
                      <a:pPr algn="ctr"/>
                      <a:r>
                        <a:rPr lang="en-US" sz="1400" dirty="0"/>
                        <a:t>New</a:t>
                      </a:r>
                      <a:r>
                        <a:rPr lang="en-US" sz="1400" baseline="0" dirty="0"/>
                        <a:t> c</a:t>
                      </a:r>
                      <a:r>
                        <a:rPr lang="en-US" sz="1400" dirty="0"/>
                        <a:t>lients</a:t>
                      </a:r>
                      <a:r>
                        <a:rPr lang="en-US" sz="1400" baseline="0" dirty="0"/>
                        <a:t/>
                      </a:r>
                      <a:br>
                        <a:rPr lang="en-US" sz="1400" baseline="0" dirty="0"/>
                      </a:br>
                      <a:r>
                        <a:rPr lang="en-US" sz="1400" baseline="0" dirty="0"/>
                        <a:t>per month</a:t>
                      </a:r>
                      <a:endParaRPr lang="ru-RU" sz="1400" dirty="0"/>
                    </a:p>
                  </a:txBody>
                  <a:tcPr/>
                </a:tc>
                <a:tc>
                  <a:txBody>
                    <a:bodyPr/>
                    <a:lstStyle/>
                    <a:p>
                      <a:pPr algn="ctr"/>
                      <a:r>
                        <a:rPr lang="en-US" sz="1400" dirty="0"/>
                        <a:t>Client cost</a:t>
                      </a:r>
                    </a:p>
                    <a:p>
                      <a:pPr algn="ctr"/>
                      <a:r>
                        <a:rPr lang="en-US" sz="1400" dirty="0"/>
                        <a:t>$</a:t>
                      </a:r>
                      <a:endParaRPr lang="ru-RU" sz="1400" dirty="0"/>
                    </a:p>
                  </a:txBody>
                  <a:tcPr/>
                </a:tc>
                <a:extLst>
                  <a:ext uri="{0D108BD9-81ED-4DB2-BD59-A6C34878D82A}">
                    <a16:rowId xmlns:a16="http://schemas.microsoft.com/office/drawing/2014/main" val="10000"/>
                  </a:ext>
                </a:extLst>
              </a:tr>
              <a:tr h="225613">
                <a:tc>
                  <a:txBody>
                    <a:bodyPr/>
                    <a:lstStyle/>
                    <a:p>
                      <a:r>
                        <a:rPr lang="en-US" sz="1400" b="0" i="0" kern="1200" dirty="0">
                          <a:solidFill>
                            <a:schemeClr val="tx1"/>
                          </a:solidFill>
                          <a:latin typeface="+mn-lt"/>
                          <a:ea typeface="+mn-ea"/>
                          <a:cs typeface="+mn-cs"/>
                        </a:rPr>
                        <a:t>1</a:t>
                      </a:r>
                    </a:p>
                  </a:txBody>
                  <a:tcPr anchor="ctr"/>
                </a:tc>
                <a:tc>
                  <a:txBody>
                    <a:bodyPr/>
                    <a:lstStyle/>
                    <a:p>
                      <a:r>
                        <a:rPr lang="en-US" sz="1400" b="0" i="0" kern="1200" baseline="0" dirty="0">
                          <a:solidFill>
                            <a:schemeClr val="tx1"/>
                          </a:solidFill>
                          <a:latin typeface="+mn-lt"/>
                          <a:ea typeface="+mn-ea"/>
                          <a:cs typeface="+mn-cs"/>
                        </a:rPr>
                        <a:t>Digital sales (Mobile+Web – Appendix 7)</a:t>
                      </a:r>
                      <a:endParaRPr lang="en-US" sz="1400" b="0" i="0" kern="1200" dirty="0">
                        <a:solidFill>
                          <a:schemeClr val="tx1"/>
                        </a:solidFill>
                        <a:latin typeface="+mn-lt"/>
                        <a:ea typeface="+mn-ea"/>
                        <a:cs typeface="+mn-cs"/>
                      </a:endParaRP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38%</a:t>
                      </a:r>
                    </a:p>
                  </a:txBody>
                  <a:tcPr marL="7620" marR="7620" marT="7620" marB="0" anchor="ctr"/>
                </a:tc>
                <a:tc>
                  <a:txBody>
                    <a:bodyPr/>
                    <a:lstStyle/>
                    <a:p>
                      <a:pPr algn="ctr" rtl="0" fontAlgn="ctr"/>
                      <a:r>
                        <a:rPr lang="ru-RU" sz="1400" b="0" i="0" u="none" strike="noStrike" dirty="0">
                          <a:solidFill>
                            <a:schemeClr val="tx1"/>
                          </a:solidFill>
                          <a:effectLst/>
                          <a:latin typeface="Calibri" panose="020F0502020204030204" pitchFamily="34" charset="0"/>
                        </a:rPr>
                        <a:t>332</a:t>
                      </a:r>
                      <a:endParaRPr lang="en-US" sz="1400" b="0" i="0" u="none" strike="noStrike" dirty="0">
                        <a:solidFill>
                          <a:schemeClr val="tx1"/>
                        </a:solidFill>
                        <a:effectLst/>
                        <a:latin typeface="Calibri" panose="020F0502020204030204" pitchFamily="34" charset="0"/>
                      </a:endParaRPr>
                    </a:p>
                  </a:txBody>
                  <a:tcPr marL="7620" marR="7620" marT="7620" marB="0" anchor="ctr"/>
                </a:tc>
                <a:tc>
                  <a:txBody>
                    <a:bodyPr/>
                    <a:lstStyle/>
                    <a:p>
                      <a:pPr algn="ctr" rtl="0" fontAlgn="ctr"/>
                      <a:r>
                        <a:rPr lang="en-US" sz="1400" b="0" i="0" u="none" strike="noStrike" dirty="0">
                          <a:solidFill>
                            <a:schemeClr val="tx1"/>
                          </a:solidFill>
                          <a:effectLst/>
                          <a:latin typeface="Calibri" panose="020F0502020204030204" pitchFamily="34" charset="0"/>
                        </a:rPr>
                        <a:t>298</a:t>
                      </a:r>
                    </a:p>
                  </a:txBody>
                  <a:tcPr marL="7620" marR="7620" marT="7620" marB="0" anchor="ctr"/>
                </a:tc>
                <a:extLst>
                  <a:ext uri="{0D108BD9-81ED-4DB2-BD59-A6C34878D82A}">
                    <a16:rowId xmlns:a16="http://schemas.microsoft.com/office/drawing/2014/main" val="10001"/>
                  </a:ext>
                </a:extLst>
              </a:tr>
              <a:tr h="225613">
                <a:tc>
                  <a:txBody>
                    <a:bodyPr/>
                    <a:lstStyle/>
                    <a:p>
                      <a:endParaRPr lang="ru-RU" sz="1400" b="0" dirty="0">
                        <a:solidFill>
                          <a:schemeClr val="tx1"/>
                        </a:solidFill>
                      </a:endParaRPr>
                    </a:p>
                  </a:txBody>
                  <a:tcPr anchor="ctr"/>
                </a:tc>
                <a:tc>
                  <a:txBody>
                    <a:bodyPr/>
                    <a:lstStyle/>
                    <a:p>
                      <a:pPr lvl="1"/>
                      <a:r>
                        <a:rPr lang="en-GB" sz="1400" b="0" i="1" kern="1200" dirty="0">
                          <a:solidFill>
                            <a:schemeClr val="tx1"/>
                          </a:solidFill>
                          <a:latin typeface="+mn-lt"/>
                          <a:ea typeface="+mn-ea"/>
                          <a:cs typeface="+mn-cs"/>
                        </a:rPr>
                        <a:t>Google Ad</a:t>
                      </a:r>
                      <a:r>
                        <a:rPr lang="en-US" sz="1400" b="0" i="1" kern="1200" dirty="0">
                          <a:solidFill>
                            <a:schemeClr val="tx1"/>
                          </a:solidFill>
                          <a:latin typeface="+mn-lt"/>
                          <a:ea typeface="+mn-ea"/>
                          <a:cs typeface="+mn-cs"/>
                        </a:rPr>
                        <a:t>W</a:t>
                      </a:r>
                      <a:r>
                        <a:rPr lang="en-GB" sz="1400" b="0" i="1" kern="1200" dirty="0">
                          <a:solidFill>
                            <a:schemeClr val="tx1"/>
                          </a:solidFill>
                          <a:latin typeface="+mn-lt"/>
                          <a:ea typeface="+mn-ea"/>
                          <a:cs typeface="+mn-cs"/>
                        </a:rPr>
                        <a:t>ords</a:t>
                      </a:r>
                    </a:p>
                  </a:txBody>
                  <a:tcPr anchor="ctr"/>
                </a:tc>
                <a:tc>
                  <a:txBody>
                    <a:bodyPr/>
                    <a:lstStyle/>
                    <a:p>
                      <a:pPr algn="ctr" rtl="0" fontAlgn="ctr"/>
                      <a:r>
                        <a:rPr lang="ru-RU" sz="1400" b="0" i="1" u="none" strike="noStrike" dirty="0">
                          <a:solidFill>
                            <a:schemeClr val="tx1"/>
                          </a:solidFill>
                          <a:effectLst/>
                          <a:latin typeface="Calibri" panose="020F0502020204030204" pitchFamily="34" charset="0"/>
                        </a:rPr>
                        <a:t>2</a:t>
                      </a:r>
                      <a:r>
                        <a:rPr lang="en-US" sz="1400" b="0" i="1" u="none" strike="noStrike" dirty="0">
                          <a:solidFill>
                            <a:schemeClr val="tx1"/>
                          </a:solidFill>
                          <a:effectLst/>
                          <a:latin typeface="Calibri" panose="020F0502020204030204" pitchFamily="34" charset="0"/>
                        </a:rPr>
                        <a:t>7</a:t>
                      </a:r>
                      <a:r>
                        <a:rPr lang="ru-RU" sz="1400" b="0" i="1" u="none" strike="noStrike" dirty="0">
                          <a:solidFill>
                            <a:schemeClr val="tx1"/>
                          </a:solidFill>
                          <a:effectLst/>
                          <a:latin typeface="Calibri" panose="020F0502020204030204" pitchFamily="34" charset="0"/>
                        </a:rPr>
                        <a:t>%</a:t>
                      </a:r>
                      <a:endParaRPr lang="en-US" sz="1400" b="0" i="1" u="none" strike="noStrike" dirty="0">
                        <a:solidFill>
                          <a:schemeClr val="tx1"/>
                        </a:solidFill>
                        <a:effectLst/>
                        <a:latin typeface="Calibri" panose="020F0502020204030204" pitchFamily="34" charset="0"/>
                      </a:endParaRPr>
                    </a:p>
                  </a:txBody>
                  <a:tcPr marL="7620" marR="7620" marT="7620" marB="0" anchor="ctr"/>
                </a:tc>
                <a:tc>
                  <a:txBody>
                    <a:bodyPr/>
                    <a:lstStyle/>
                    <a:p>
                      <a:pPr algn="ctr" rtl="0" fontAlgn="ctr"/>
                      <a:r>
                        <a:rPr lang="en-US" sz="1400" b="0" i="1" u="none" strike="noStrike" dirty="0">
                          <a:solidFill>
                            <a:schemeClr val="tx1"/>
                          </a:solidFill>
                          <a:effectLst/>
                          <a:latin typeface="Calibri" panose="020F0502020204030204" pitchFamily="34" charset="0"/>
                        </a:rPr>
                        <a:t>86</a:t>
                      </a:r>
                    </a:p>
                  </a:txBody>
                  <a:tcPr marL="7620" marR="7620" marT="7620" marB="0" anchor="ctr"/>
                </a:tc>
                <a:tc>
                  <a:txBody>
                    <a:bodyPr/>
                    <a:lstStyle/>
                    <a:p>
                      <a:pPr algn="ctr" rtl="0" fontAlgn="ctr"/>
                      <a:r>
                        <a:rPr lang="ru-RU" sz="1400" b="0" i="1" u="none" strike="noStrike" dirty="0">
                          <a:solidFill>
                            <a:schemeClr val="tx1"/>
                          </a:solidFill>
                          <a:effectLst/>
                          <a:latin typeface="Calibri" panose="020F0502020204030204" pitchFamily="34" charset="0"/>
                        </a:rPr>
                        <a:t>625</a:t>
                      </a:r>
                      <a:endParaRPr lang="en-US" sz="1400" b="0" i="1" u="none" strike="noStrike" dirty="0">
                        <a:solidFill>
                          <a:schemeClr val="tx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32509788"/>
                  </a:ext>
                </a:extLst>
              </a:tr>
              <a:tr h="253881">
                <a:tc>
                  <a:txBody>
                    <a:bodyPr/>
                    <a:lstStyle/>
                    <a:p>
                      <a:endParaRPr lang="ru-RU" b="0" dirty="0">
                        <a:solidFill>
                          <a:schemeClr val="tx1"/>
                        </a:solidFill>
                      </a:endParaRPr>
                    </a:p>
                  </a:txBody>
                  <a:tcPr anchor="ctr"/>
                </a:tc>
                <a:tc>
                  <a:txBody>
                    <a:bodyPr/>
                    <a:lstStyle/>
                    <a:p>
                      <a:pPr lvl="1"/>
                      <a:r>
                        <a:rPr lang="en-GB" sz="1400" b="0" i="1" kern="1200" dirty="0">
                          <a:solidFill>
                            <a:schemeClr val="tx1"/>
                          </a:solidFill>
                          <a:latin typeface="+mn-lt"/>
                          <a:ea typeface="+mn-ea"/>
                          <a:cs typeface="+mn-cs"/>
                        </a:rPr>
                        <a:t>Facebook</a:t>
                      </a:r>
                      <a:endParaRPr lang="ru-RU" sz="1400" b="0" i="1" kern="1200" dirty="0">
                        <a:solidFill>
                          <a:schemeClr val="tx1"/>
                        </a:solidFill>
                        <a:latin typeface="+mn-lt"/>
                        <a:ea typeface="+mn-ea"/>
                        <a:cs typeface="+mn-cs"/>
                      </a:endParaRPr>
                    </a:p>
                  </a:txBody>
                  <a:tcPr anchor="ctr"/>
                </a:tc>
                <a:tc>
                  <a:txBody>
                    <a:bodyPr/>
                    <a:lstStyle/>
                    <a:p>
                      <a:pPr algn="ctr"/>
                      <a:r>
                        <a:rPr lang="ru-RU" sz="1400" b="0" i="1" dirty="0">
                          <a:solidFill>
                            <a:schemeClr val="tx1"/>
                          </a:solidFill>
                        </a:rPr>
                        <a:t>4</a:t>
                      </a:r>
                      <a:r>
                        <a:rPr lang="en-US" sz="1400" b="0" i="1" dirty="0">
                          <a:solidFill>
                            <a:schemeClr val="tx1"/>
                          </a:solidFill>
                        </a:rPr>
                        <a:t>3</a:t>
                      </a:r>
                      <a:r>
                        <a:rPr lang="ru-RU" sz="1400" b="0" i="1" dirty="0">
                          <a:solidFill>
                            <a:schemeClr val="tx1"/>
                          </a:solidFill>
                        </a:rPr>
                        <a:t>%</a:t>
                      </a:r>
                    </a:p>
                  </a:txBody>
                  <a:tcPr marL="7620" marR="7620" marT="7620" marB="0" anchor="ctr"/>
                </a:tc>
                <a:tc>
                  <a:txBody>
                    <a:bodyPr/>
                    <a:lstStyle/>
                    <a:p>
                      <a:pPr algn="ctr" rtl="0" fontAlgn="ctr"/>
                      <a:r>
                        <a:rPr lang="en-US" sz="1400" b="0" i="1" u="none" strike="noStrike" dirty="0">
                          <a:solidFill>
                            <a:schemeClr val="tx1"/>
                          </a:solidFill>
                          <a:effectLst/>
                          <a:latin typeface="Calibri" panose="020F0502020204030204" pitchFamily="34" charset="0"/>
                        </a:rPr>
                        <a:t>144</a:t>
                      </a:r>
                    </a:p>
                  </a:txBody>
                  <a:tcPr marL="7620" marR="7620" marT="7620" marB="0" anchor="ctr"/>
                </a:tc>
                <a:tc>
                  <a:txBody>
                    <a:bodyPr/>
                    <a:lstStyle/>
                    <a:p>
                      <a:pPr algn="ctr" rtl="0" fontAlgn="ctr"/>
                      <a:r>
                        <a:rPr lang="ru-RU" sz="1400" b="0" i="1" u="none" strike="noStrike" dirty="0">
                          <a:solidFill>
                            <a:schemeClr val="tx1"/>
                          </a:solidFill>
                          <a:effectLst/>
                          <a:latin typeface="Calibri" panose="020F0502020204030204" pitchFamily="34" charset="0"/>
                        </a:rPr>
                        <a:t>313</a:t>
                      </a:r>
                      <a:endParaRPr lang="en-US" sz="1400" b="0" i="1" u="none" strike="noStrike" dirty="0">
                        <a:solidFill>
                          <a:schemeClr val="tx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2"/>
                  </a:ext>
                </a:extLst>
              </a:tr>
              <a:tr h="313611">
                <a:tc>
                  <a:txBody>
                    <a:bodyPr/>
                    <a:lstStyle/>
                    <a:p>
                      <a:endParaRPr lang="ru-RU" b="0" dirty="0">
                        <a:solidFill>
                          <a:schemeClr val="tx1"/>
                        </a:solidFill>
                      </a:endParaRPr>
                    </a:p>
                  </a:txBody>
                  <a:tcPr anchor="ctr"/>
                </a:tc>
                <a:tc>
                  <a:txBody>
                    <a:bodyPr/>
                    <a:lstStyle/>
                    <a:p>
                      <a:pPr marL="457200" lvl="1" algn="l" defTabSz="914400" rtl="0" eaLnBrk="1" latinLnBrk="0" hangingPunct="1"/>
                      <a:r>
                        <a:rPr lang="en-GB" sz="1400" b="0" i="1" kern="1200" dirty="0">
                          <a:solidFill>
                            <a:schemeClr val="tx1"/>
                          </a:solidFill>
                          <a:latin typeface="+mn-lt"/>
                          <a:ea typeface="+mn-ea"/>
                          <a:cs typeface="+mn-cs"/>
                        </a:rPr>
                        <a:t>Direct and Organic Search</a:t>
                      </a:r>
                      <a:endParaRPr lang="ru-RU" sz="1400" b="0" i="1" kern="1200" dirty="0">
                        <a:solidFill>
                          <a:schemeClr val="tx1"/>
                        </a:solidFill>
                        <a:latin typeface="+mn-lt"/>
                        <a:ea typeface="+mn-ea"/>
                        <a:cs typeface="+mn-cs"/>
                      </a:endParaRPr>
                    </a:p>
                  </a:txBody>
                  <a:tcPr anchor="ctr"/>
                </a:tc>
                <a:tc>
                  <a:txBody>
                    <a:bodyPr/>
                    <a:lstStyle/>
                    <a:p>
                      <a:pPr algn="ctr"/>
                      <a:r>
                        <a:rPr lang="ru-RU" sz="1200" b="0" i="1" dirty="0">
                          <a:solidFill>
                            <a:schemeClr val="tx1"/>
                          </a:solidFill>
                        </a:rPr>
                        <a:t>14%</a:t>
                      </a:r>
                    </a:p>
                  </a:txBody>
                  <a:tcPr marL="7620" marR="7620" marT="7620" marB="0" anchor="ctr"/>
                </a:tc>
                <a:tc>
                  <a:txBody>
                    <a:bodyPr/>
                    <a:lstStyle/>
                    <a:p>
                      <a:pPr algn="ctr" rtl="0" fontAlgn="ctr"/>
                      <a:r>
                        <a:rPr lang="en-US" sz="1400" b="0" i="1" u="none" strike="noStrike" dirty="0">
                          <a:solidFill>
                            <a:schemeClr val="tx1"/>
                          </a:solidFill>
                          <a:effectLst/>
                          <a:latin typeface="Calibri" panose="020F0502020204030204" pitchFamily="34" charset="0"/>
                        </a:rPr>
                        <a:t>48</a:t>
                      </a:r>
                    </a:p>
                  </a:txBody>
                  <a:tcPr marL="7620" marR="7620" marT="7620" marB="0" anchor="ctr"/>
                </a:tc>
                <a:tc>
                  <a:txBody>
                    <a:bodyPr/>
                    <a:lstStyle/>
                    <a:p>
                      <a:pPr algn="ctr" rtl="0" fontAlgn="ctr"/>
                      <a:r>
                        <a:rPr lang="en-US" sz="1400" b="0" i="1" u="none" strike="noStrike" dirty="0">
                          <a:solidFill>
                            <a:schemeClr val="tx1"/>
                          </a:solidFill>
                          <a:effectLst/>
                          <a:latin typeface="Calibri" panose="020F0502020204030204" pitchFamily="34" charset="0"/>
                        </a:rPr>
                        <a:t>0</a:t>
                      </a:r>
                    </a:p>
                  </a:txBody>
                  <a:tcPr marL="7620" marR="7620" marT="7620" marB="0" anchor="ctr"/>
                </a:tc>
                <a:extLst>
                  <a:ext uri="{0D108BD9-81ED-4DB2-BD59-A6C34878D82A}">
                    <a16:rowId xmlns:a16="http://schemas.microsoft.com/office/drawing/2014/main" val="10003"/>
                  </a:ext>
                </a:extLst>
              </a:tr>
              <a:tr h="348786">
                <a:tc>
                  <a:txBody>
                    <a:bodyPr/>
                    <a:lstStyle/>
                    <a:p>
                      <a:endParaRPr lang="ru-RU" sz="1400" b="0" dirty="0">
                        <a:solidFill>
                          <a:schemeClr val="tx1"/>
                        </a:solidFill>
                      </a:endParaRPr>
                    </a:p>
                  </a:txBody>
                  <a:tcPr anchor="ct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GB" sz="1400" b="0" i="1" dirty="0">
                          <a:solidFill>
                            <a:schemeClr val="tx1"/>
                          </a:solidFill>
                        </a:rPr>
                        <a:t>Others</a:t>
                      </a:r>
                      <a:r>
                        <a:rPr lang="en-GB" sz="1400" b="0" i="1" baseline="0" dirty="0">
                          <a:solidFill>
                            <a:schemeClr val="tx1"/>
                          </a:solidFill>
                        </a:rPr>
                        <a:t> </a:t>
                      </a:r>
                      <a:r>
                        <a:rPr lang="ru-RU" sz="1400" b="0" i="1" baseline="0" dirty="0">
                          <a:solidFill>
                            <a:schemeClr val="tx1"/>
                          </a:solidFill>
                        </a:rPr>
                        <a:t>(</a:t>
                      </a:r>
                      <a:r>
                        <a:rPr lang="en-US" sz="1400" b="0" i="1" dirty="0">
                          <a:solidFill>
                            <a:schemeClr val="tx1"/>
                          </a:solidFill>
                        </a:rPr>
                        <a:t>Content marketing + WeChat + Lead generation partners</a:t>
                      </a:r>
                      <a:r>
                        <a:rPr lang="ru-RU" sz="1400" b="0" i="1" dirty="0">
                          <a:solidFill>
                            <a:schemeClr val="tx1"/>
                          </a:solidFill>
                        </a:rPr>
                        <a:t>)</a:t>
                      </a:r>
                      <a:endParaRPr lang="en-US" sz="1400" b="0" i="1" dirty="0">
                        <a:solidFill>
                          <a:schemeClr val="tx1"/>
                        </a:solidFill>
                      </a:endParaRPr>
                    </a:p>
                  </a:txBody>
                  <a:tcPr anchor="ctr"/>
                </a:tc>
                <a:tc>
                  <a:txBody>
                    <a:bodyPr/>
                    <a:lstStyle/>
                    <a:p>
                      <a:pPr algn="ctr" rtl="0" fontAlgn="ctr"/>
                      <a:r>
                        <a:rPr lang="ru-RU" sz="1400" b="0" i="1" u="none" strike="noStrike" dirty="0">
                          <a:solidFill>
                            <a:schemeClr val="tx1"/>
                          </a:solidFill>
                          <a:effectLst/>
                          <a:latin typeface="Calibri" panose="020F0502020204030204" pitchFamily="34" charset="0"/>
                        </a:rPr>
                        <a:t>16%</a:t>
                      </a:r>
                      <a:endParaRPr lang="en-US" sz="1400" b="0" i="1" u="none" strike="noStrike" dirty="0">
                        <a:solidFill>
                          <a:schemeClr val="tx1"/>
                        </a:solidFill>
                        <a:effectLst/>
                        <a:latin typeface="Calibri" panose="020F0502020204030204" pitchFamily="34" charset="0"/>
                      </a:endParaRPr>
                    </a:p>
                  </a:txBody>
                  <a:tcPr marL="7620" marR="7620" marT="7620" marB="0" anchor="ctr"/>
                </a:tc>
                <a:tc>
                  <a:txBody>
                    <a:bodyPr/>
                    <a:lstStyle/>
                    <a:p>
                      <a:pPr algn="ctr" rtl="0" fontAlgn="ctr"/>
                      <a:r>
                        <a:rPr lang="en-US" sz="1400" b="0" i="1" u="none" strike="noStrike" dirty="0">
                          <a:solidFill>
                            <a:schemeClr val="tx1"/>
                          </a:solidFill>
                          <a:effectLst/>
                          <a:latin typeface="Calibri" panose="020F0502020204030204" pitchFamily="34" charset="0"/>
                        </a:rPr>
                        <a:t>54</a:t>
                      </a:r>
                    </a:p>
                  </a:txBody>
                  <a:tcPr marL="7620" marR="7620" marT="7620" marB="0" anchor="ctr"/>
                </a:tc>
                <a:tc>
                  <a:txBody>
                    <a:bodyPr/>
                    <a:lstStyle/>
                    <a:p>
                      <a:pPr algn="ctr" rtl="0" fontAlgn="ctr"/>
                      <a:r>
                        <a:rPr lang="ru-RU" sz="1400" b="0" i="1" u="none" strike="noStrike" dirty="0">
                          <a:solidFill>
                            <a:schemeClr val="tx1"/>
                          </a:solidFill>
                          <a:effectLst/>
                          <a:latin typeface="Calibri" panose="020F0502020204030204" pitchFamily="34" charset="0"/>
                        </a:rPr>
                        <a:t>197</a:t>
                      </a:r>
                      <a:endParaRPr lang="en-US" sz="1400" b="0" i="1" u="none" strike="noStrike" dirty="0">
                        <a:solidFill>
                          <a:schemeClr val="tx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91812473"/>
                  </a:ext>
                </a:extLst>
              </a:tr>
              <a:tr h="242352">
                <a:tc>
                  <a:txBody>
                    <a:bodyPr/>
                    <a:lstStyle/>
                    <a:p>
                      <a:r>
                        <a:rPr lang="en-US" sz="1400" b="0" i="0" kern="1200" dirty="0">
                          <a:solidFill>
                            <a:schemeClr val="tx1"/>
                          </a:solidFill>
                          <a:latin typeface="+mn-lt"/>
                          <a:ea typeface="+mn-ea"/>
                          <a:cs typeface="+mn-cs"/>
                        </a:rPr>
                        <a:t>2</a:t>
                      </a:r>
                      <a:endParaRPr lang="ru-RU" sz="1400" b="0" i="0" kern="1200" dirty="0">
                        <a:solidFill>
                          <a:schemeClr val="tx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baseline="0" dirty="0">
                          <a:solidFill>
                            <a:schemeClr val="tx1"/>
                          </a:solidFill>
                          <a:latin typeface="+mn-lt"/>
                          <a:ea typeface="+mn-ea"/>
                          <a:cs typeface="+mn-cs"/>
                        </a:rPr>
                        <a:t>Outsource DSA</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40%</a:t>
                      </a:r>
                    </a:p>
                  </a:txBody>
                  <a:tcPr marL="7620" marR="7620" marT="7620" marB="0" anchor="ctr"/>
                </a:tc>
                <a:tc>
                  <a:txBody>
                    <a:bodyPr/>
                    <a:lstStyle/>
                    <a:p>
                      <a:pPr algn="ctr"/>
                      <a:r>
                        <a:rPr lang="en-US" sz="1400" b="0" i="0" kern="1200" dirty="0">
                          <a:solidFill>
                            <a:schemeClr val="tx1"/>
                          </a:solidFill>
                          <a:latin typeface="+mn-lt"/>
                          <a:ea typeface="+mn-ea"/>
                          <a:cs typeface="+mn-cs"/>
                        </a:rPr>
                        <a:t>344</a:t>
                      </a:r>
                    </a:p>
                  </a:txBody>
                  <a:tcPr anchor="ctr"/>
                </a:tc>
                <a:tc>
                  <a:txBody>
                    <a:bodyPr/>
                    <a:lstStyle/>
                    <a:p>
                      <a:pPr algn="ctr"/>
                      <a:r>
                        <a:rPr lang="en-US" sz="1400" b="0" i="0" kern="1200" dirty="0">
                          <a:solidFill>
                            <a:schemeClr val="tx1"/>
                          </a:solidFill>
                          <a:latin typeface="+mn-lt"/>
                          <a:ea typeface="+mn-ea"/>
                          <a:cs typeface="+mn-cs"/>
                        </a:rPr>
                        <a:t>465</a:t>
                      </a:r>
                      <a:endParaRPr lang="ru-RU" sz="1400" b="0" i="0" kern="1200" dirty="0">
                        <a:solidFill>
                          <a:schemeClr val="tx1"/>
                        </a:solidFill>
                        <a:latin typeface="+mn-lt"/>
                        <a:ea typeface="+mn-ea"/>
                        <a:cs typeface="+mn-cs"/>
                      </a:endParaRPr>
                    </a:p>
                  </a:txBody>
                  <a:tcPr anchor="ctr"/>
                </a:tc>
                <a:extLst>
                  <a:ext uri="{0D108BD9-81ED-4DB2-BD59-A6C34878D82A}">
                    <a16:rowId xmlns:a16="http://schemas.microsoft.com/office/drawing/2014/main" val="10010"/>
                  </a:ext>
                </a:extLst>
              </a:tr>
              <a:tr h="242352">
                <a:tc>
                  <a:txBody>
                    <a:bodyPr/>
                    <a:lstStyle/>
                    <a:p>
                      <a:r>
                        <a:rPr lang="en-US" sz="1400" b="0" i="0" kern="1200" dirty="0">
                          <a:solidFill>
                            <a:schemeClr val="tx1"/>
                          </a:solidFill>
                          <a:latin typeface="+mn-lt"/>
                          <a:ea typeface="+mn-ea"/>
                          <a:cs typeface="+mn-cs"/>
                        </a:rPr>
                        <a:t>3</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baseline="0" dirty="0">
                          <a:solidFill>
                            <a:schemeClr val="tx1"/>
                          </a:solidFill>
                          <a:latin typeface="+mn-lt"/>
                          <a:ea typeface="+mn-ea"/>
                          <a:cs typeface="+mn-cs"/>
                        </a:rPr>
                        <a:t>Outsource Call Center</a:t>
                      </a:r>
                    </a:p>
                  </a:txBody>
                  <a:tcPr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chemeClr val="tx1"/>
                          </a:solidFill>
                          <a:effectLst/>
                          <a:latin typeface="Calibri" panose="020F0502020204030204" pitchFamily="34" charset="0"/>
                        </a:rPr>
                        <a:t>22%</a:t>
                      </a:r>
                    </a:p>
                  </a:txBody>
                  <a:tcPr marL="7620" marR="7620" marT="7620" marB="0" anchor="ctr"/>
                </a:tc>
                <a:tc>
                  <a:txBody>
                    <a:bodyPr/>
                    <a:lstStyle/>
                    <a:p>
                      <a:pPr algn="ctr"/>
                      <a:r>
                        <a:rPr lang="en-US" sz="1400" b="0" i="0" kern="1200" dirty="0">
                          <a:solidFill>
                            <a:schemeClr val="tx1"/>
                          </a:solidFill>
                          <a:latin typeface="+mn-lt"/>
                          <a:ea typeface="+mn-ea"/>
                          <a:cs typeface="+mn-cs"/>
                        </a:rPr>
                        <a:t>187</a:t>
                      </a:r>
                    </a:p>
                  </a:txBody>
                  <a:tcPr anchor="ctr"/>
                </a:tc>
                <a:tc>
                  <a:txBody>
                    <a:bodyPr/>
                    <a:lstStyle/>
                    <a:p>
                      <a:pPr algn="ctr"/>
                      <a:r>
                        <a:rPr lang="en-US" sz="1400" b="0" i="0" kern="1200" dirty="0">
                          <a:solidFill>
                            <a:schemeClr val="tx1"/>
                          </a:solidFill>
                          <a:latin typeface="+mn-lt"/>
                          <a:ea typeface="+mn-ea"/>
                          <a:cs typeface="+mn-cs"/>
                        </a:rPr>
                        <a:t>310</a:t>
                      </a:r>
                      <a:endParaRPr lang="ru-RU" sz="1400" b="0" i="0" kern="1200" dirty="0">
                        <a:solidFill>
                          <a:schemeClr val="tx1"/>
                        </a:solidFill>
                        <a:latin typeface="+mn-lt"/>
                        <a:ea typeface="+mn-ea"/>
                        <a:cs typeface="+mn-cs"/>
                      </a:endParaRPr>
                    </a:p>
                  </a:txBody>
                  <a:tcPr anchor="ctr"/>
                </a:tc>
                <a:extLst>
                  <a:ext uri="{0D108BD9-81ED-4DB2-BD59-A6C34878D82A}">
                    <a16:rowId xmlns:a16="http://schemas.microsoft.com/office/drawing/2014/main" val="10009"/>
                  </a:ext>
                </a:extLst>
              </a:tr>
              <a:tr h="242352">
                <a:tc>
                  <a:txBody>
                    <a:bodyPr/>
                    <a:lstStyle/>
                    <a:p>
                      <a:endParaRPr lang="en-US" sz="1400" b="1" kern="1200" dirty="0">
                        <a:solidFill>
                          <a:schemeClr val="tx1"/>
                        </a:solidFill>
                        <a:latin typeface="+mn-lt"/>
                        <a:ea typeface="+mn-ea"/>
                        <a:cs typeface="+mn-cs"/>
                      </a:endParaRPr>
                    </a:p>
                  </a:txBody>
                  <a:tcPr anchor="ctr"/>
                </a:tc>
                <a:tc>
                  <a:txBody>
                    <a:bodyPr/>
                    <a:lstStyle/>
                    <a:p>
                      <a:r>
                        <a:rPr lang="en-US" sz="1400" b="1" baseline="0" dirty="0">
                          <a:solidFill>
                            <a:schemeClr val="tx1"/>
                          </a:solidFill>
                        </a:rPr>
                        <a:t>Total per month</a:t>
                      </a:r>
                    </a:p>
                  </a:txBody>
                  <a:tcPr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tx1"/>
                          </a:solidFill>
                          <a:effectLst/>
                          <a:latin typeface="Calibri" panose="020F0502020204030204" pitchFamily="34" charset="0"/>
                        </a:rPr>
                        <a:t>100%</a:t>
                      </a:r>
                    </a:p>
                  </a:txBody>
                  <a:tcPr marL="7620" marR="7620" marT="7620" marB="0" anchor="ctr"/>
                </a:tc>
                <a:tc>
                  <a:txBody>
                    <a:bodyPr/>
                    <a:lstStyle/>
                    <a:p>
                      <a:pPr algn="ctr"/>
                      <a:r>
                        <a:rPr lang="en-US" sz="1400" b="1" kern="1200" dirty="0">
                          <a:solidFill>
                            <a:schemeClr val="tx1"/>
                          </a:solidFill>
                          <a:latin typeface="+mn-lt"/>
                          <a:ea typeface="+mn-ea"/>
                          <a:cs typeface="+mn-cs"/>
                        </a:rPr>
                        <a:t>863</a:t>
                      </a:r>
                    </a:p>
                  </a:txBody>
                  <a:tcPr anchor="ctr"/>
                </a:tc>
                <a:tc>
                  <a:txBody>
                    <a:bodyPr/>
                    <a:lstStyle/>
                    <a:p>
                      <a:pPr algn="ctr"/>
                      <a:r>
                        <a:rPr lang="en-US" sz="1400" b="1" kern="1200" dirty="0">
                          <a:solidFill>
                            <a:schemeClr val="tx1"/>
                          </a:solidFill>
                          <a:latin typeface="+mn-lt"/>
                          <a:ea typeface="+mn-ea"/>
                          <a:cs typeface="+mn-cs"/>
                        </a:rPr>
                        <a:t>367</a:t>
                      </a:r>
                      <a:endParaRPr lang="ru-RU" sz="1400" b="1" kern="1200" dirty="0">
                        <a:solidFill>
                          <a:schemeClr val="tx1"/>
                        </a:solidFill>
                        <a:latin typeface="+mn-lt"/>
                        <a:ea typeface="+mn-ea"/>
                        <a:cs typeface="+mn-cs"/>
                      </a:endParaRPr>
                    </a:p>
                  </a:txBody>
                  <a:tcPr anchor="ctr"/>
                </a:tc>
                <a:extLst>
                  <a:ext uri="{0D108BD9-81ED-4DB2-BD59-A6C34878D82A}">
                    <a16:rowId xmlns:a16="http://schemas.microsoft.com/office/drawing/2014/main" val="10011"/>
                  </a:ext>
                </a:extLst>
              </a:tr>
            </a:tbl>
          </a:graphicData>
        </a:graphic>
      </p:graphicFrame>
      <p:sp>
        <p:nvSpPr>
          <p:cNvPr id="10" name="TextBox 9"/>
          <p:cNvSpPr txBox="1"/>
          <p:nvPr/>
        </p:nvSpPr>
        <p:spPr>
          <a:xfrm>
            <a:off x="154825" y="5928004"/>
            <a:ext cx="8832259" cy="307777"/>
          </a:xfrm>
          <a:prstGeom prst="rect">
            <a:avLst/>
          </a:prstGeom>
          <a:solidFill>
            <a:schemeClr val="accent1">
              <a:lumMod val="20000"/>
              <a:lumOff val="80000"/>
            </a:schemeClr>
          </a:solidFill>
          <a:ln>
            <a:solidFill>
              <a:schemeClr val="accent1"/>
            </a:solidFill>
          </a:ln>
        </p:spPr>
        <p:txBody>
          <a:bodyPr wrap="square" rtlCol="0" anchor="t">
            <a:spAutoFit/>
          </a:bodyPr>
          <a:lstStyle/>
          <a:p>
            <a:r>
              <a:rPr lang="en-US" sz="1400"/>
              <a:t>We will start with Digital Sales as a main channel  and  will do the pilots for Outsource DSA and Outsource Call Center </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8864" y="4094402"/>
            <a:ext cx="2728220" cy="1819883"/>
          </a:xfrm>
          <a:prstGeom prst="rect">
            <a:avLst/>
          </a:prstGeom>
        </p:spPr>
      </p:pic>
      <p:pic>
        <p:nvPicPr>
          <p:cNvPr id="8" name="Изображение 3"/>
          <p:cNvPicPr>
            <a:picLocks noChangeAspect="1"/>
          </p:cNvPicPr>
          <p:nvPr/>
        </p:nvPicPr>
        <p:blipFill>
          <a:blip r:embed="rId4"/>
          <a:stretch>
            <a:fillRect/>
          </a:stretch>
        </p:blipFill>
        <p:spPr>
          <a:xfrm>
            <a:off x="8478405" y="59765"/>
            <a:ext cx="665595" cy="443286"/>
          </a:xfrm>
          <a:prstGeom prst="rect">
            <a:avLst/>
          </a:prstGeom>
        </p:spPr>
      </p:pic>
    </p:spTree>
    <p:extLst>
      <p:ext uri="{BB962C8B-B14F-4D97-AF65-F5344CB8AC3E}">
        <p14:creationId xmlns:p14="http://schemas.microsoft.com/office/powerpoint/2010/main" val="2399393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rPr>
              <a:t>Organizational Chart</a:t>
            </a:r>
          </a:p>
        </p:txBody>
      </p:sp>
      <p:sp>
        <p:nvSpPr>
          <p:cNvPr id="4" name="Slide Number Placeholder 3"/>
          <p:cNvSpPr>
            <a:spLocks noGrp="1"/>
          </p:cNvSpPr>
          <p:nvPr>
            <p:ph type="sldNum" sz="quarter" idx="12"/>
          </p:nvPr>
        </p:nvSpPr>
        <p:spPr/>
        <p:txBody>
          <a:bodyPr/>
          <a:lstStyle/>
          <a:p>
            <a:fld id="{D7F305DA-160D-498F-B102-A1D8643B4A2C}" type="slidenum">
              <a:rPr lang="ru-RU" smtClean="0"/>
              <a:t>25</a:t>
            </a:fld>
            <a:endParaRPr lang="ru-RU"/>
          </a:p>
        </p:txBody>
      </p:sp>
      <p:pic>
        <p:nvPicPr>
          <p:cNvPr id="7" name="Изображение 3"/>
          <p:cNvPicPr>
            <a:picLocks noChangeAspect="1"/>
          </p:cNvPicPr>
          <p:nvPr/>
        </p:nvPicPr>
        <p:blipFill>
          <a:blip r:embed="rId3"/>
          <a:stretch>
            <a:fillRect/>
          </a:stretch>
        </p:blipFill>
        <p:spPr>
          <a:xfrm>
            <a:off x="8478405" y="59765"/>
            <a:ext cx="665595" cy="443286"/>
          </a:xfrm>
          <a:prstGeom prst="rect">
            <a:avLst/>
          </a:prstGeom>
        </p:spPr>
      </p:pic>
      <p:graphicFrame>
        <p:nvGraphicFramePr>
          <p:cNvPr id="10" name="Diagram 9"/>
          <p:cNvGraphicFramePr/>
          <p:nvPr>
            <p:extLst>
              <p:ext uri="{D42A27DB-BD31-4B8C-83A1-F6EECF244321}">
                <p14:modId xmlns:p14="http://schemas.microsoft.com/office/powerpoint/2010/main" val="1334337670"/>
              </p:ext>
            </p:extLst>
          </p:nvPr>
        </p:nvGraphicFramePr>
        <p:xfrm>
          <a:off x="147638" y="692696"/>
          <a:ext cx="8839446" cy="57017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extBox 10"/>
          <p:cNvSpPr txBox="1"/>
          <p:nvPr/>
        </p:nvSpPr>
        <p:spPr>
          <a:xfrm>
            <a:off x="147638" y="6478677"/>
            <a:ext cx="8352928" cy="246221"/>
          </a:xfrm>
          <a:prstGeom prst="rect">
            <a:avLst/>
          </a:prstGeom>
          <a:noFill/>
        </p:spPr>
        <p:txBody>
          <a:bodyPr wrap="square" rtlCol="0">
            <a:spAutoFit/>
          </a:bodyPr>
          <a:lstStyle/>
          <a:p>
            <a:r>
              <a:rPr lang="en-US" sz="1000" kern="0">
                <a:solidFill>
                  <a:sysClr val="windowText" lastClr="000000"/>
                </a:solidFill>
              </a:rPr>
              <a:t>*IT Manager, Digital Manager will be shared with our China Team</a:t>
            </a:r>
          </a:p>
        </p:txBody>
      </p:sp>
    </p:spTree>
    <p:extLst>
      <p:ext uri="{BB962C8B-B14F-4D97-AF65-F5344CB8AC3E}">
        <p14:creationId xmlns:p14="http://schemas.microsoft.com/office/powerpoint/2010/main" val="1151492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HK Project plan </a:t>
            </a:r>
            <a:endParaRPr lang="ru-RU"/>
          </a:p>
        </p:txBody>
      </p:sp>
      <p:sp>
        <p:nvSpPr>
          <p:cNvPr id="5" name="Номер слайда 4"/>
          <p:cNvSpPr>
            <a:spLocks noGrp="1"/>
          </p:cNvSpPr>
          <p:nvPr>
            <p:ph type="sldNum" sz="quarter" idx="12"/>
          </p:nvPr>
        </p:nvSpPr>
        <p:spPr/>
        <p:txBody>
          <a:bodyPr/>
          <a:lstStyle/>
          <a:p>
            <a:fld id="{D7F305DA-160D-498F-B102-A1D8643B4A2C}" type="slidenum">
              <a:rPr lang="ru-RU" smtClean="0"/>
              <a:t>26</a:t>
            </a:fld>
            <a:endParaRPr lang="ru-RU"/>
          </a:p>
        </p:txBody>
      </p:sp>
      <p:graphicFrame>
        <p:nvGraphicFramePr>
          <p:cNvPr id="7" name="Table 6"/>
          <p:cNvGraphicFramePr>
            <a:graphicFrameLocks noGrp="1"/>
          </p:cNvGraphicFramePr>
          <p:nvPr>
            <p:extLst>
              <p:ext uri="{D42A27DB-BD31-4B8C-83A1-F6EECF244321}">
                <p14:modId xmlns:p14="http://schemas.microsoft.com/office/powerpoint/2010/main" val="3132682168"/>
              </p:ext>
            </p:extLst>
          </p:nvPr>
        </p:nvGraphicFramePr>
        <p:xfrm>
          <a:off x="179512" y="811432"/>
          <a:ext cx="8785098" cy="2929922"/>
        </p:xfrm>
        <a:graphic>
          <a:graphicData uri="http://schemas.openxmlformats.org/drawingml/2006/table">
            <a:tbl>
              <a:tblPr firstRow="1" bandRow="1">
                <a:tableStyleId>{5C22544A-7EE6-4342-B048-85BDC9FD1C3A}</a:tableStyleId>
              </a:tblPr>
              <a:tblGrid>
                <a:gridCol w="3466049">
                  <a:extLst>
                    <a:ext uri="{9D8B030D-6E8A-4147-A177-3AD203B41FA5}">
                      <a16:colId xmlns:a16="http://schemas.microsoft.com/office/drawing/2014/main" val="20000"/>
                    </a:ext>
                  </a:extLst>
                </a:gridCol>
                <a:gridCol w="1060998">
                  <a:extLst>
                    <a:ext uri="{9D8B030D-6E8A-4147-A177-3AD203B41FA5}">
                      <a16:colId xmlns:a16="http://schemas.microsoft.com/office/drawing/2014/main" val="20001"/>
                    </a:ext>
                  </a:extLst>
                </a:gridCol>
                <a:gridCol w="919531">
                  <a:extLst>
                    <a:ext uri="{9D8B030D-6E8A-4147-A177-3AD203B41FA5}">
                      <a16:colId xmlns:a16="http://schemas.microsoft.com/office/drawing/2014/main" val="20002"/>
                    </a:ext>
                  </a:extLst>
                </a:gridCol>
                <a:gridCol w="1131730">
                  <a:extLst>
                    <a:ext uri="{9D8B030D-6E8A-4147-A177-3AD203B41FA5}">
                      <a16:colId xmlns:a16="http://schemas.microsoft.com/office/drawing/2014/main" val="20003"/>
                    </a:ext>
                  </a:extLst>
                </a:gridCol>
                <a:gridCol w="1103395">
                  <a:extLst>
                    <a:ext uri="{9D8B030D-6E8A-4147-A177-3AD203B41FA5}">
                      <a16:colId xmlns:a16="http://schemas.microsoft.com/office/drawing/2014/main" val="20004"/>
                    </a:ext>
                  </a:extLst>
                </a:gridCol>
                <a:gridCol w="1103395">
                  <a:extLst>
                    <a:ext uri="{9D8B030D-6E8A-4147-A177-3AD203B41FA5}">
                      <a16:colId xmlns:a16="http://schemas.microsoft.com/office/drawing/2014/main" val="3491026596"/>
                    </a:ext>
                  </a:extLst>
                </a:gridCol>
              </a:tblGrid>
              <a:tr h="264189">
                <a:tc>
                  <a:txBody>
                    <a:bodyPr/>
                    <a:lstStyle/>
                    <a:p>
                      <a:pPr algn="ctr" rtl="0" fontAlgn="ctr"/>
                      <a:r>
                        <a:rPr lang="en-US" sz="1200" u="none" strike="noStrike" dirty="0">
                          <a:solidFill>
                            <a:schemeClr val="tx1"/>
                          </a:solidFill>
                          <a:effectLst/>
                        </a:rPr>
                        <a:t>Activity</a:t>
                      </a:r>
                      <a:endParaRPr lang="en-US" sz="1200" b="1"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W3-4 Jul-16</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u="none" strike="noStrike" dirty="0">
                          <a:solidFill>
                            <a:schemeClr val="tx1"/>
                          </a:solidFill>
                          <a:effectLst/>
                        </a:rPr>
                        <a:t>W</a:t>
                      </a:r>
                      <a:r>
                        <a:rPr lang="en-US" sz="1100" u="none" strike="noStrike" baseline="0" dirty="0">
                          <a:solidFill>
                            <a:schemeClr val="tx1"/>
                          </a:solidFill>
                          <a:effectLst/>
                        </a:rPr>
                        <a:t>1-2</a:t>
                      </a:r>
                      <a:r>
                        <a:rPr lang="en-US" sz="1100" u="none" strike="noStrike" dirty="0">
                          <a:solidFill>
                            <a:schemeClr val="tx1"/>
                          </a:solidFill>
                          <a:effectLst/>
                        </a:rPr>
                        <a:t> Aug-16</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u="none" strike="noStrike" dirty="0">
                          <a:solidFill>
                            <a:schemeClr val="tx1"/>
                          </a:solidFill>
                          <a:effectLst/>
                        </a:rPr>
                        <a:t>W3-5 Aug-16</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baseline="0" dirty="0">
                          <a:solidFill>
                            <a:schemeClr val="tx1"/>
                          </a:solidFill>
                          <a:effectLst/>
                          <a:latin typeface="+mn-lt"/>
                        </a:rPr>
                        <a:t>W1-2 Sep</a:t>
                      </a:r>
                      <a:r>
                        <a:rPr lang="en-US" sz="1100" b="1" i="0" u="none" strike="noStrike" dirty="0">
                          <a:solidFill>
                            <a:schemeClr val="tx1"/>
                          </a:solidFill>
                          <a:effectLst/>
                          <a:latin typeface="+mn-lt"/>
                        </a:rPr>
                        <a:t>-16</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baseline="0" dirty="0">
                          <a:solidFill>
                            <a:schemeClr val="tx1"/>
                          </a:solidFill>
                          <a:effectLst/>
                          <a:latin typeface="Calibri" panose="020F0502020204030204" pitchFamily="34" charset="0"/>
                        </a:rPr>
                        <a:t>W3-5 Sep-16</a:t>
                      </a:r>
                      <a:endParaRPr lang="en-US" sz="1100" b="1"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4189">
                <a:tc>
                  <a:txBody>
                    <a:bodyPr/>
                    <a:lstStyle/>
                    <a:p>
                      <a:r>
                        <a:rPr lang="en-US" sz="1200" dirty="0"/>
                        <a:t>Business case </a:t>
                      </a:r>
                      <a:r>
                        <a:rPr lang="en-US" sz="1200" baseline="0" dirty="0"/>
                        <a:t>final version</a:t>
                      </a:r>
                      <a:endParaRPr lang="ru-RU" sz="1200" dirty="0"/>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6003211"/>
                  </a:ext>
                </a:extLst>
              </a:tr>
              <a:tr h="264189">
                <a:tc>
                  <a:txBody>
                    <a:bodyPr/>
                    <a:lstStyle/>
                    <a:p>
                      <a:r>
                        <a:rPr lang="en-US" sz="1200" dirty="0"/>
                        <a:t>Business Plan</a:t>
                      </a:r>
                      <a:r>
                        <a:rPr lang="ru-RU" sz="1200" dirty="0"/>
                        <a:t> </a:t>
                      </a:r>
                      <a:endParaRPr lang="ru-RU" sz="1200" b="0" dirty="0"/>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2203478"/>
                  </a:ext>
                </a:extLst>
              </a:tr>
              <a:tr h="264189">
                <a:tc>
                  <a:txBody>
                    <a:bodyPr/>
                    <a:lstStyle/>
                    <a:p>
                      <a:r>
                        <a:rPr lang="en-US" sz="1200" dirty="0"/>
                        <a:t>Busines</a:t>
                      </a:r>
                      <a:r>
                        <a:rPr lang="en-US" sz="1200" baseline="0" dirty="0"/>
                        <a:t>s Requirements Document</a:t>
                      </a:r>
                      <a:endParaRPr lang="ru-RU" sz="1200" dirty="0"/>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64189">
                <a:tc>
                  <a:txBody>
                    <a:bodyPr/>
                    <a:lstStyle/>
                    <a:p>
                      <a:r>
                        <a:rPr lang="en-US" sz="1200" dirty="0"/>
                        <a:t>W</a:t>
                      </a:r>
                      <a:r>
                        <a:rPr lang="en-US" sz="1200" baseline="0" dirty="0"/>
                        <a:t>ebsite development</a:t>
                      </a:r>
                      <a:endParaRPr lang="ru-RU" sz="1200" dirty="0"/>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64189">
                <a:tc>
                  <a:txBody>
                    <a:bodyPr/>
                    <a:lstStyle/>
                    <a:p>
                      <a:r>
                        <a:rPr lang="en-US" sz="1200" dirty="0"/>
                        <a:t>La</a:t>
                      </a:r>
                      <a:r>
                        <a:rPr lang="en-US" sz="1200" baseline="0" dirty="0"/>
                        <a:t>unch team hiring</a:t>
                      </a:r>
                      <a:endParaRPr lang="ru-RU" sz="1200" dirty="0"/>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64189">
                <a:tc>
                  <a:txBody>
                    <a:bodyPr/>
                    <a:lstStyle/>
                    <a:p>
                      <a:r>
                        <a:rPr lang="en-US" sz="1200" dirty="0"/>
                        <a:t>Customer documents creation</a:t>
                      </a:r>
                      <a:endParaRPr lang="ru-RU" sz="1200" dirty="0"/>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64189">
                <a:tc>
                  <a:txBody>
                    <a:bodyPr/>
                    <a:lstStyle/>
                    <a:p>
                      <a:r>
                        <a:rPr lang="en-US" sz="1200" dirty="0"/>
                        <a:t>Agreements with</a:t>
                      </a:r>
                      <a:r>
                        <a:rPr lang="en-US" sz="1200" baseline="0" dirty="0"/>
                        <a:t> Vendors </a:t>
                      </a:r>
                      <a:r>
                        <a:rPr lang="en-US" sz="1200" dirty="0"/>
                        <a:t>signing + Supply</a:t>
                      </a:r>
                      <a:endParaRPr lang="ru-RU" sz="1200" dirty="0"/>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0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Marketing</a:t>
                      </a:r>
                      <a:r>
                        <a:rPr lang="en-US" sz="1200" baseline="0" dirty="0"/>
                        <a:t> campaign preparation</a:t>
                      </a:r>
                      <a:endParaRPr lang="ru-RU" sz="1200" dirty="0"/>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9359016"/>
                  </a:ext>
                </a:extLst>
              </a:tr>
              <a:tr h="2641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Tr</a:t>
                      </a:r>
                      <a:r>
                        <a:rPr lang="en-US" sz="1200" baseline="0" dirty="0"/>
                        <a:t>ainings, tests, piloting</a:t>
                      </a:r>
                      <a:endParaRPr lang="ru-RU" sz="1200" dirty="0"/>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1813939"/>
                  </a:ext>
                </a:extLst>
              </a:tr>
              <a:tr h="2641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Start sales</a:t>
                      </a:r>
                      <a:endParaRPr lang="ru-RU" sz="1200" dirty="0"/>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7420220"/>
                  </a:ext>
                </a:extLst>
              </a:tr>
            </a:tbl>
          </a:graphicData>
        </a:graphic>
      </p:graphicFrame>
      <p:sp>
        <p:nvSpPr>
          <p:cNvPr id="9" name="Pentagon 8"/>
          <p:cNvSpPr/>
          <p:nvPr/>
        </p:nvSpPr>
        <p:spPr>
          <a:xfrm flipV="1">
            <a:off x="5202159" y="1659468"/>
            <a:ext cx="1008112" cy="1323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entagon 9"/>
          <p:cNvSpPr/>
          <p:nvPr/>
        </p:nvSpPr>
        <p:spPr>
          <a:xfrm flipV="1">
            <a:off x="5209458" y="1918859"/>
            <a:ext cx="2242862" cy="13443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entagon 10"/>
          <p:cNvSpPr/>
          <p:nvPr/>
        </p:nvSpPr>
        <p:spPr>
          <a:xfrm>
            <a:off x="5209458" y="2180752"/>
            <a:ext cx="3173394" cy="16499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V="1">
            <a:off x="6210271" y="2456866"/>
            <a:ext cx="2172581" cy="13406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stretch>
            <a:fillRect/>
          </a:stretch>
        </p:blipFill>
        <p:spPr>
          <a:xfrm>
            <a:off x="8379672" y="3372318"/>
            <a:ext cx="275230" cy="316835"/>
          </a:xfrm>
          <a:prstGeom prst="rect">
            <a:avLst/>
          </a:prstGeom>
        </p:spPr>
      </p:pic>
      <p:sp>
        <p:nvSpPr>
          <p:cNvPr id="15" name="Pentagon 14"/>
          <p:cNvSpPr/>
          <p:nvPr/>
        </p:nvSpPr>
        <p:spPr>
          <a:xfrm flipV="1">
            <a:off x="3635896" y="1124743"/>
            <a:ext cx="1566264" cy="13090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entagon 15"/>
          <p:cNvSpPr/>
          <p:nvPr/>
        </p:nvSpPr>
        <p:spPr>
          <a:xfrm flipV="1">
            <a:off x="6210271" y="2717027"/>
            <a:ext cx="2169401" cy="11766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entagon 16"/>
          <p:cNvSpPr/>
          <p:nvPr/>
        </p:nvSpPr>
        <p:spPr>
          <a:xfrm flipV="1">
            <a:off x="7801681" y="3007890"/>
            <a:ext cx="581171" cy="138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entagon 17"/>
          <p:cNvSpPr/>
          <p:nvPr/>
        </p:nvSpPr>
        <p:spPr>
          <a:xfrm>
            <a:off x="7793774" y="3284984"/>
            <a:ext cx="585898" cy="11784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Изображение 3"/>
          <p:cNvPicPr>
            <a:picLocks noChangeAspect="1"/>
          </p:cNvPicPr>
          <p:nvPr/>
        </p:nvPicPr>
        <p:blipFill>
          <a:blip r:embed="rId4"/>
          <a:stretch>
            <a:fillRect/>
          </a:stretch>
        </p:blipFill>
        <p:spPr>
          <a:xfrm>
            <a:off x="8478405" y="59765"/>
            <a:ext cx="665595" cy="443286"/>
          </a:xfrm>
          <a:prstGeom prst="rect">
            <a:avLst/>
          </a:prstGeom>
        </p:spPr>
      </p:pic>
      <p:sp>
        <p:nvSpPr>
          <p:cNvPr id="20" name="Pentagon 19"/>
          <p:cNvSpPr/>
          <p:nvPr/>
        </p:nvSpPr>
        <p:spPr>
          <a:xfrm flipV="1">
            <a:off x="5202159" y="1394289"/>
            <a:ext cx="1008112" cy="13814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061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67544" y="2368925"/>
            <a:ext cx="8278688" cy="794519"/>
          </a:xfrm>
        </p:spPr>
        <p:txBody>
          <a:bodyPr/>
          <a:lstStyle/>
          <a:p>
            <a:pPr algn="ctr"/>
            <a:r>
              <a:rPr lang="en-US"/>
              <a:t>Appendixes</a:t>
            </a:r>
            <a:br>
              <a:rPr lang="en-US"/>
            </a:br>
            <a:r>
              <a:rPr lang="en-US"/>
              <a:t>Hong Kong</a:t>
            </a:r>
            <a:endParaRPr lang="ru-RU"/>
          </a:p>
        </p:txBody>
      </p:sp>
      <p:pic>
        <p:nvPicPr>
          <p:cNvPr id="4" name="Изображение 3"/>
          <p:cNvPicPr>
            <a:picLocks noChangeAspect="1"/>
          </p:cNvPicPr>
          <p:nvPr/>
        </p:nvPicPr>
        <p:blipFill>
          <a:blip r:embed="rId3"/>
          <a:stretch>
            <a:fillRect/>
          </a:stretch>
        </p:blipFill>
        <p:spPr>
          <a:xfrm>
            <a:off x="3383819" y="3345754"/>
            <a:ext cx="2446138" cy="1629128"/>
          </a:xfrm>
          <a:prstGeom prst="rect">
            <a:avLst/>
          </a:prstGeom>
        </p:spPr>
      </p:pic>
    </p:spTree>
    <p:extLst>
      <p:ext uri="{BB962C8B-B14F-4D97-AF65-F5344CB8AC3E}">
        <p14:creationId xmlns:p14="http://schemas.microsoft.com/office/powerpoint/2010/main" val="1592654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Appendix Licensing options 1/2 </a:t>
            </a:r>
            <a:endParaRPr lang="ru-RU"/>
          </a:p>
        </p:txBody>
      </p:sp>
      <p:sp>
        <p:nvSpPr>
          <p:cNvPr id="4" name="Slide Number Placeholder 3"/>
          <p:cNvSpPr>
            <a:spLocks noGrp="1"/>
          </p:cNvSpPr>
          <p:nvPr>
            <p:ph type="sldNum" sz="quarter" idx="12"/>
          </p:nvPr>
        </p:nvSpPr>
        <p:spPr/>
        <p:txBody>
          <a:bodyPr/>
          <a:lstStyle/>
          <a:p>
            <a:fld id="{D7F305DA-160D-498F-B102-A1D8643B4A2C}" type="slidenum">
              <a:rPr lang="ru-RU" smtClean="0"/>
              <a:t>28</a:t>
            </a:fld>
            <a:endParaRPr lang="ru-RU"/>
          </a:p>
        </p:txBody>
      </p:sp>
      <p:graphicFrame>
        <p:nvGraphicFramePr>
          <p:cNvPr id="9" name="Таблица 8"/>
          <p:cNvGraphicFramePr>
            <a:graphicFrameLocks noGrp="1"/>
          </p:cNvGraphicFramePr>
          <p:nvPr>
            <p:extLst/>
          </p:nvPr>
        </p:nvGraphicFramePr>
        <p:xfrm>
          <a:off x="213172" y="695901"/>
          <a:ext cx="8690527" cy="4984197"/>
        </p:xfrm>
        <a:graphic>
          <a:graphicData uri="http://schemas.openxmlformats.org/drawingml/2006/table">
            <a:tbl>
              <a:tblPr firstRow="1" bandRow="1"/>
              <a:tblGrid>
                <a:gridCol w="361384">
                  <a:extLst>
                    <a:ext uri="{9D8B030D-6E8A-4147-A177-3AD203B41FA5}">
                      <a16:colId xmlns:a16="http://schemas.microsoft.com/office/drawing/2014/main" val="20000"/>
                    </a:ext>
                  </a:extLst>
                </a:gridCol>
                <a:gridCol w="1788850">
                  <a:extLst>
                    <a:ext uri="{9D8B030D-6E8A-4147-A177-3AD203B41FA5}">
                      <a16:colId xmlns:a16="http://schemas.microsoft.com/office/drawing/2014/main" val="20001"/>
                    </a:ext>
                  </a:extLst>
                </a:gridCol>
                <a:gridCol w="2208594">
                  <a:extLst>
                    <a:ext uri="{9D8B030D-6E8A-4147-A177-3AD203B41FA5}">
                      <a16:colId xmlns:a16="http://schemas.microsoft.com/office/drawing/2014/main" val="20002"/>
                    </a:ext>
                  </a:extLst>
                </a:gridCol>
                <a:gridCol w="2160240">
                  <a:extLst>
                    <a:ext uri="{9D8B030D-6E8A-4147-A177-3AD203B41FA5}">
                      <a16:colId xmlns:a16="http://schemas.microsoft.com/office/drawing/2014/main" val="20003"/>
                    </a:ext>
                  </a:extLst>
                </a:gridCol>
                <a:gridCol w="2171459">
                  <a:extLst>
                    <a:ext uri="{9D8B030D-6E8A-4147-A177-3AD203B41FA5}">
                      <a16:colId xmlns:a16="http://schemas.microsoft.com/office/drawing/2014/main" val="20004"/>
                    </a:ext>
                  </a:extLst>
                </a:gridCol>
              </a:tblGrid>
              <a:tr h="400609">
                <a:tc>
                  <a:txBody>
                    <a:bodyPr/>
                    <a:lstStyle/>
                    <a:p>
                      <a:pPr algn="ctr" fontAlgn="ctr"/>
                      <a:r>
                        <a:rPr lang="ru-RU" sz="1300" b="1" i="0" u="none" strike="noStrike" dirty="0">
                          <a:solidFill>
                            <a:schemeClr val="bg1"/>
                          </a:solidFill>
                          <a:effectLst/>
                          <a:latin typeface="+mn-lt"/>
                        </a:rPr>
                        <a:t>#</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fontAlgn="ctr"/>
                      <a:r>
                        <a:rPr lang="en-US" sz="1300" b="1" i="0" u="none" strike="noStrike" dirty="0">
                          <a:solidFill>
                            <a:schemeClr val="bg1"/>
                          </a:solidFill>
                          <a:effectLst/>
                          <a:latin typeface="+mn-lt"/>
                        </a:rPr>
                        <a:t>Parameter</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fontAlgn="ctr"/>
                      <a:r>
                        <a:rPr lang="en-US" sz="1300" b="1" i="0" u="none" strike="noStrike" dirty="0">
                          <a:solidFill>
                            <a:schemeClr val="bg1"/>
                          </a:solidFill>
                          <a:effectLst/>
                          <a:latin typeface="+mn-lt"/>
                        </a:rPr>
                        <a:t>Licensed bank</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fontAlgn="ctr"/>
                      <a:r>
                        <a:rPr lang="en-US" sz="1300" b="1" i="0" u="none" strike="noStrike" dirty="0">
                          <a:solidFill>
                            <a:schemeClr val="bg1"/>
                          </a:solidFill>
                          <a:effectLst/>
                          <a:latin typeface="+mn-lt"/>
                        </a:rPr>
                        <a:t>Restricted Licence Banks</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fontAlgn="ctr"/>
                      <a:r>
                        <a:rPr lang="en-US" sz="1300" b="1" i="0" u="none" strike="noStrike" dirty="0">
                          <a:solidFill>
                            <a:schemeClr val="bg1"/>
                          </a:solidFill>
                          <a:effectLst/>
                          <a:latin typeface="+mn-lt"/>
                        </a:rPr>
                        <a:t>Deposit Taking Companies</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1317791">
                <a:tc>
                  <a:txBody>
                    <a:bodyPr/>
                    <a:lstStyle/>
                    <a:p>
                      <a:pPr algn="ctr" fontAlgn="ctr"/>
                      <a:r>
                        <a:rPr lang="ru-RU" sz="1300" b="0" i="0" u="none" strike="noStrike" dirty="0">
                          <a:solidFill>
                            <a:schemeClr val="tx1"/>
                          </a:solidFill>
                          <a:effectLst/>
                          <a:latin typeface="+mn-lt"/>
                        </a:rPr>
                        <a:t>1</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l" fontAlgn="ctr"/>
                      <a:r>
                        <a:rPr lang="en-US" sz="1300" b="0" i="0" u="none" strike="noStrike" dirty="0">
                          <a:solidFill>
                            <a:schemeClr val="tx1"/>
                          </a:solidFill>
                          <a:effectLst/>
                          <a:latin typeface="+mn-lt"/>
                        </a:rPr>
                        <a:t>Main purpose </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fontAlgn="ctr"/>
                      <a:r>
                        <a:rPr lang="en-US" sz="1300" b="0" i="0" u="none" strike="noStrike" dirty="0">
                          <a:solidFill>
                            <a:schemeClr val="tx1"/>
                          </a:solidFill>
                          <a:effectLst/>
                          <a:latin typeface="+mn-lt"/>
                        </a:rPr>
                        <a:t>Full-scale license allowing to open current and savings accounts, accept deposits of any size and maturity from individuals and pay or collect cheques drawn by or paid in by the customers</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fontAlgn="ctr"/>
                      <a:r>
                        <a:rPr lang="en-US" sz="1300" b="0" i="0" u="none" strike="noStrike" dirty="0">
                          <a:solidFill>
                            <a:srgbClr val="000000"/>
                          </a:solidFill>
                          <a:effectLst/>
                          <a:latin typeface="+mn-lt"/>
                        </a:rPr>
                        <a:t>Special license granted for conducting merchant banking and capital market activities. Also</a:t>
                      </a:r>
                      <a:r>
                        <a:rPr lang="en-US" sz="1300" b="0" i="0" u="none" strike="noStrike" baseline="0" dirty="0">
                          <a:solidFill>
                            <a:srgbClr val="000000"/>
                          </a:solidFill>
                          <a:effectLst/>
                          <a:latin typeface="+mn-lt"/>
                        </a:rPr>
                        <a:t> allows </a:t>
                      </a:r>
                      <a:r>
                        <a:rPr lang="en-US" sz="1300" b="0" i="0" u="none" strike="noStrike" dirty="0">
                          <a:solidFill>
                            <a:srgbClr val="000000"/>
                          </a:solidFill>
                          <a:effectLst/>
                          <a:latin typeface="+mn-lt"/>
                        </a:rPr>
                        <a:t>taking deposits of any maturity of min. $65K</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fontAlgn="ctr"/>
                      <a:r>
                        <a:rPr lang="en-US" sz="1300" b="0" i="0" u="none" strike="noStrike" dirty="0">
                          <a:solidFill>
                            <a:schemeClr val="tx1"/>
                          </a:solidFill>
                          <a:effectLst/>
                          <a:latin typeface="+mn-lt"/>
                        </a:rPr>
                        <a:t>DTCs are generally engaged in a range of specialized activities including consumer finance, trade finance, or securities business</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1"/>
                  </a:ext>
                </a:extLst>
              </a:tr>
              <a:tr h="326813">
                <a:tc>
                  <a:txBody>
                    <a:bodyPr/>
                    <a:lstStyle/>
                    <a:p>
                      <a:pPr algn="ctr" fontAlgn="ctr"/>
                      <a:r>
                        <a:rPr lang="ru-RU" sz="1300" b="0" i="0" u="none" strike="noStrike" dirty="0">
                          <a:solidFill>
                            <a:schemeClr val="tx1"/>
                          </a:solidFill>
                          <a:effectLst/>
                          <a:latin typeface="+mn-lt"/>
                        </a:rPr>
                        <a:t>2</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l" fontAlgn="ctr"/>
                      <a:r>
                        <a:rPr lang="en-US" sz="1300" b="0" i="0" u="none" strike="noStrike" dirty="0">
                          <a:solidFill>
                            <a:schemeClr val="tx1"/>
                          </a:solidFill>
                          <a:effectLst/>
                          <a:latin typeface="+mn-lt"/>
                        </a:rPr>
                        <a:t>Minimum capital requirements </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fontAlgn="ctr"/>
                      <a:r>
                        <a:rPr lang="ru-RU" sz="1300" b="0" i="0" u="none" strike="noStrike" dirty="0">
                          <a:solidFill>
                            <a:schemeClr val="tx1"/>
                          </a:solidFill>
                          <a:effectLst/>
                          <a:latin typeface="+mn-lt"/>
                        </a:rPr>
                        <a:t>$39M</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fontAlgn="ctr"/>
                      <a:r>
                        <a:rPr lang="ru-RU" sz="1300" b="0" i="0" u="none" strike="noStrike" dirty="0">
                          <a:solidFill>
                            <a:srgbClr val="000000"/>
                          </a:solidFill>
                          <a:effectLst/>
                          <a:latin typeface="+mn-lt"/>
                        </a:rPr>
                        <a:t>$13M</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fontAlgn="ctr"/>
                      <a:r>
                        <a:rPr lang="ru-RU" sz="1300" b="0" i="0" u="none" strike="noStrike" dirty="0">
                          <a:solidFill>
                            <a:schemeClr val="tx1"/>
                          </a:solidFill>
                          <a:effectLst/>
                          <a:latin typeface="+mn-lt"/>
                        </a:rPr>
                        <a:t>$3,3M</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2"/>
                  </a:ext>
                </a:extLst>
              </a:tr>
              <a:tr h="326813">
                <a:tc>
                  <a:txBody>
                    <a:bodyPr/>
                    <a:lstStyle/>
                    <a:p>
                      <a:pPr algn="ctr" fontAlgn="ctr"/>
                      <a:r>
                        <a:rPr lang="ru-RU" sz="1300" b="0" i="0" u="none" strike="noStrike" dirty="0">
                          <a:solidFill>
                            <a:schemeClr val="tx1"/>
                          </a:solidFill>
                          <a:effectLst/>
                          <a:latin typeface="+mn-lt"/>
                        </a:rPr>
                        <a:t>3</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l" fontAlgn="ctr"/>
                      <a:r>
                        <a:rPr lang="en-US" sz="1300" b="0" i="0" u="none" strike="noStrike" dirty="0">
                          <a:solidFill>
                            <a:schemeClr val="tx1"/>
                          </a:solidFill>
                          <a:effectLst/>
                          <a:latin typeface="+mn-lt"/>
                        </a:rPr>
                        <a:t>Maximum foreign  capital share</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fontAlgn="ctr"/>
                      <a:r>
                        <a:rPr lang="ru-RU" sz="1300" b="0" i="0" u="none" strike="noStrike" dirty="0">
                          <a:solidFill>
                            <a:schemeClr val="tx1"/>
                          </a:solidFill>
                          <a:effectLst/>
                          <a:latin typeface="+mn-lt"/>
                        </a:rPr>
                        <a:t>100%</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fontAlgn="ctr"/>
                      <a:r>
                        <a:rPr lang="ru-RU" sz="1300" b="0" i="0" u="none" strike="noStrike" dirty="0">
                          <a:solidFill>
                            <a:srgbClr val="000000"/>
                          </a:solidFill>
                          <a:effectLst/>
                          <a:latin typeface="+mn-lt"/>
                        </a:rPr>
                        <a:t>100%</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fontAlgn="ctr"/>
                      <a:r>
                        <a:rPr lang="ru-RU" sz="1300" b="0" i="0" u="none" strike="noStrike" dirty="0">
                          <a:solidFill>
                            <a:schemeClr val="tx1"/>
                          </a:solidFill>
                          <a:effectLst/>
                          <a:latin typeface="+mn-lt"/>
                        </a:rPr>
                        <a:t>100%</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3"/>
                  </a:ext>
                </a:extLst>
              </a:tr>
              <a:tr h="326813">
                <a:tc>
                  <a:txBody>
                    <a:bodyPr/>
                    <a:lstStyle/>
                    <a:p>
                      <a:pPr algn="ctr" fontAlgn="ctr"/>
                      <a:r>
                        <a:rPr lang="ru-RU" sz="1300" b="0" i="0" u="none" strike="noStrike" dirty="0">
                          <a:solidFill>
                            <a:schemeClr val="tx1"/>
                          </a:solidFill>
                          <a:effectLst/>
                          <a:latin typeface="+mn-lt"/>
                        </a:rPr>
                        <a:t>4</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l" fontAlgn="ctr"/>
                      <a:r>
                        <a:rPr lang="en-US" sz="1300" b="0" i="0" u="none" strike="noStrike" dirty="0">
                          <a:solidFill>
                            <a:schemeClr val="tx1"/>
                          </a:solidFill>
                          <a:effectLst/>
                          <a:latin typeface="+mn-lt"/>
                        </a:rPr>
                        <a:t>Possibility to grant loans to individuals</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fontAlgn="ctr"/>
                      <a:r>
                        <a:rPr lang="en-US" sz="1300" b="0" i="0" u="none" strike="noStrike" dirty="0">
                          <a:solidFill>
                            <a:schemeClr val="tx1"/>
                          </a:solidFill>
                          <a:effectLst/>
                          <a:latin typeface="+mn-lt"/>
                        </a:rPr>
                        <a:t>Yes </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mn-lt"/>
                        </a:rPr>
                        <a:t>Yes</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fontAlgn="ctr"/>
                      <a:r>
                        <a:rPr lang="en-US" sz="1300" b="0" i="0" u="none" strike="noStrike" dirty="0">
                          <a:solidFill>
                            <a:schemeClr val="tx1"/>
                          </a:solidFill>
                          <a:effectLst/>
                          <a:latin typeface="+mn-lt"/>
                        </a:rPr>
                        <a:t>Yes</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4"/>
                  </a:ext>
                </a:extLst>
              </a:tr>
              <a:tr h="474406">
                <a:tc>
                  <a:txBody>
                    <a:bodyPr/>
                    <a:lstStyle/>
                    <a:p>
                      <a:pPr algn="ctr" fontAlgn="ctr"/>
                      <a:r>
                        <a:rPr lang="ru-RU" sz="1300" b="0" i="0" u="none" strike="noStrike" dirty="0">
                          <a:solidFill>
                            <a:schemeClr val="tx1"/>
                          </a:solidFill>
                          <a:effectLst/>
                          <a:latin typeface="+mn-lt"/>
                        </a:rPr>
                        <a:t>5</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l" fontAlgn="ctr"/>
                      <a:r>
                        <a:rPr lang="en-US" sz="1300" b="0" i="0" u="none" strike="noStrike" dirty="0">
                          <a:solidFill>
                            <a:schemeClr val="tx1"/>
                          </a:solidFill>
                          <a:effectLst/>
                          <a:latin typeface="+mn-lt"/>
                        </a:rPr>
                        <a:t>Possibility to collect deposits from individuals</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fontAlgn="ctr"/>
                      <a:r>
                        <a:rPr lang="en-US" sz="1300" b="0" i="0" u="none" strike="noStrike" dirty="0">
                          <a:solidFill>
                            <a:schemeClr val="tx1"/>
                          </a:solidFill>
                          <a:effectLst/>
                          <a:latin typeface="+mn-lt"/>
                        </a:rPr>
                        <a:t>Yes </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fontAlgn="ctr"/>
                      <a:r>
                        <a:rPr lang="en-US" sz="1300" b="0" i="0" u="none" strike="noStrike" dirty="0">
                          <a:solidFill>
                            <a:schemeClr val="tx1"/>
                          </a:solidFill>
                          <a:effectLst/>
                          <a:latin typeface="+mn-lt"/>
                        </a:rPr>
                        <a:t>Yes (more than $65k)</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fontAlgn="ctr"/>
                      <a:r>
                        <a:rPr lang="en-US" sz="1300" b="0" i="0" u="none" strike="noStrike" dirty="0">
                          <a:solidFill>
                            <a:schemeClr val="tx1"/>
                          </a:solidFill>
                          <a:effectLst/>
                          <a:latin typeface="+mn-lt"/>
                        </a:rPr>
                        <a:t>Yes (more than $13k) </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5"/>
                  </a:ext>
                </a:extLst>
              </a:tr>
              <a:tr h="484948">
                <a:tc>
                  <a:txBody>
                    <a:bodyPr/>
                    <a:lstStyle/>
                    <a:p>
                      <a:pPr algn="ctr" fontAlgn="ctr"/>
                      <a:r>
                        <a:rPr lang="ru-RU" sz="1300" b="0" i="0" u="none" strike="noStrike" dirty="0">
                          <a:solidFill>
                            <a:schemeClr val="tx1"/>
                          </a:solidFill>
                          <a:effectLst/>
                          <a:latin typeface="+mn-lt"/>
                        </a:rPr>
                        <a:t>6</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l" fontAlgn="ctr"/>
                      <a:r>
                        <a:rPr lang="en-US" sz="1300" b="0" i="0" u="none" strike="noStrike" dirty="0">
                          <a:solidFill>
                            <a:schemeClr val="tx1"/>
                          </a:solidFill>
                          <a:effectLst/>
                          <a:latin typeface="+mn-lt"/>
                        </a:rPr>
                        <a:t>Necessity to obtain the license/Regulating</a:t>
                      </a:r>
                      <a:r>
                        <a:rPr lang="en-US" sz="1300" b="0" i="0" u="none" strike="noStrike" baseline="0" dirty="0">
                          <a:solidFill>
                            <a:schemeClr val="tx1"/>
                          </a:solidFill>
                          <a:effectLst/>
                          <a:latin typeface="+mn-lt"/>
                        </a:rPr>
                        <a:t> body</a:t>
                      </a:r>
                      <a:endParaRPr lang="en-US" sz="1300" b="0" i="0" u="none" strike="noStrike" dirty="0">
                        <a:solidFill>
                          <a:schemeClr val="tx1"/>
                        </a:solidFill>
                        <a:effectLst/>
                        <a:latin typeface="+mn-lt"/>
                      </a:endParaRP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fontAlgn="ctr"/>
                      <a:r>
                        <a:rPr lang="en-US" sz="1300" b="0" i="0" u="none" strike="noStrike" dirty="0">
                          <a:solidFill>
                            <a:schemeClr val="tx1"/>
                          </a:solidFill>
                          <a:effectLst/>
                          <a:latin typeface="+mn-lt"/>
                        </a:rPr>
                        <a:t>Yes</a:t>
                      </a:r>
                      <a:r>
                        <a:rPr lang="en-US" sz="1300" b="0" i="0" u="none" strike="noStrike" baseline="0" dirty="0">
                          <a:solidFill>
                            <a:schemeClr val="tx1"/>
                          </a:solidFill>
                          <a:effectLst/>
                          <a:latin typeface="+mn-lt"/>
                        </a:rPr>
                        <a:t> / </a:t>
                      </a:r>
                      <a:r>
                        <a:rPr lang="en-US" sz="1300" b="0" i="0" u="none" strike="noStrike" dirty="0">
                          <a:solidFill>
                            <a:schemeClr val="tx1"/>
                          </a:solidFill>
                          <a:effectLst/>
                          <a:latin typeface="+mn-lt"/>
                        </a:rPr>
                        <a:t>HKMA</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fontAlgn="ctr"/>
                      <a:r>
                        <a:rPr lang="en-US" sz="1300" b="0" i="0" u="none" strike="noStrike" dirty="0">
                          <a:solidFill>
                            <a:schemeClr val="tx1"/>
                          </a:solidFill>
                          <a:effectLst/>
                          <a:latin typeface="+mn-lt"/>
                        </a:rPr>
                        <a:t>Yes</a:t>
                      </a:r>
                      <a:r>
                        <a:rPr lang="en-US" sz="1300" b="0" i="0" u="none" strike="noStrike" baseline="0" dirty="0">
                          <a:solidFill>
                            <a:schemeClr val="tx1"/>
                          </a:solidFill>
                          <a:effectLst/>
                          <a:latin typeface="+mn-lt"/>
                        </a:rPr>
                        <a:t> / </a:t>
                      </a:r>
                      <a:r>
                        <a:rPr lang="en-US" sz="1300" b="0" i="0" u="none" strike="noStrike" dirty="0">
                          <a:solidFill>
                            <a:schemeClr val="tx1"/>
                          </a:solidFill>
                          <a:effectLst/>
                          <a:latin typeface="+mn-lt"/>
                        </a:rPr>
                        <a:t>HKMA</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fontAlgn="ctr"/>
                      <a:r>
                        <a:rPr lang="en-US" sz="1300" b="0" i="0" u="none" strike="noStrike" dirty="0">
                          <a:solidFill>
                            <a:schemeClr val="tx1"/>
                          </a:solidFill>
                          <a:effectLst/>
                          <a:latin typeface="+mn-lt"/>
                        </a:rPr>
                        <a:t>Yes / HKMA</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6"/>
                  </a:ext>
                </a:extLst>
              </a:tr>
              <a:tr h="590372">
                <a:tc>
                  <a:txBody>
                    <a:bodyPr/>
                    <a:lstStyle/>
                    <a:p>
                      <a:pPr algn="ctr" fontAlgn="ctr"/>
                      <a:r>
                        <a:rPr lang="en-US" sz="1300" b="0" i="0" u="none" strike="noStrike" dirty="0">
                          <a:solidFill>
                            <a:schemeClr val="tx1"/>
                          </a:solidFill>
                          <a:effectLst/>
                          <a:latin typeface="+mn-lt"/>
                        </a:rPr>
                        <a:t>7</a:t>
                      </a:r>
                      <a:endParaRPr lang="ru-RU" sz="1300" b="0" i="0" u="none" strike="noStrike" dirty="0">
                        <a:solidFill>
                          <a:schemeClr val="tx1"/>
                        </a:solidFill>
                        <a:effectLst/>
                        <a:latin typeface="+mn-lt"/>
                      </a:endParaRP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l" fontAlgn="ctr"/>
                      <a:r>
                        <a:rPr lang="en-US" sz="1300" b="0" i="0" u="none" strike="noStrike" dirty="0">
                          <a:solidFill>
                            <a:schemeClr val="tx1"/>
                          </a:solidFill>
                          <a:effectLst/>
                          <a:latin typeface="+mn-lt"/>
                        </a:rPr>
                        <a:t>Comments </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fontAlgn="ctr"/>
                      <a:r>
                        <a:rPr lang="en-US" sz="1300" b="0" i="0" u="none" strike="noStrike" dirty="0">
                          <a:solidFill>
                            <a:schemeClr val="tx1"/>
                          </a:solidFill>
                          <a:effectLst/>
                          <a:latin typeface="+mn-lt"/>
                        </a:rPr>
                        <a:t>Not feasible due to very high price and difficulties</a:t>
                      </a:r>
                      <a:r>
                        <a:rPr lang="en-US" sz="1300" b="0" i="0" u="none" strike="noStrike" baseline="0" dirty="0">
                          <a:solidFill>
                            <a:schemeClr val="tx1"/>
                          </a:solidFill>
                          <a:effectLst/>
                          <a:latin typeface="+mn-lt"/>
                        </a:rPr>
                        <a:t> with </a:t>
                      </a:r>
                      <a:r>
                        <a:rPr lang="en-US" sz="1300" b="0" i="0" u="none" strike="noStrike" dirty="0">
                          <a:solidFill>
                            <a:schemeClr val="tx1"/>
                          </a:solidFill>
                          <a:effectLst/>
                          <a:latin typeface="+mn-lt"/>
                        </a:rPr>
                        <a:t>obtaining the license</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fontAlgn="ctr"/>
                      <a:r>
                        <a:rPr lang="en-US" sz="1300" b="0" i="0" u="none" strike="noStrike" dirty="0">
                          <a:solidFill>
                            <a:schemeClr val="tx1"/>
                          </a:solidFill>
                          <a:effectLst/>
                          <a:latin typeface="+mn-lt"/>
                        </a:rPr>
                        <a:t>Not feasible due to high price and difficulties</a:t>
                      </a:r>
                      <a:r>
                        <a:rPr lang="en-US" sz="1300" b="0" i="0" u="none" strike="noStrike" baseline="0" dirty="0">
                          <a:solidFill>
                            <a:schemeClr val="tx1"/>
                          </a:solidFill>
                          <a:effectLst/>
                          <a:latin typeface="+mn-lt"/>
                        </a:rPr>
                        <a:t> with</a:t>
                      </a:r>
                      <a:r>
                        <a:rPr lang="en-US" sz="1300" b="0" i="0" u="none" strike="noStrike" dirty="0">
                          <a:solidFill>
                            <a:schemeClr val="tx1"/>
                          </a:solidFill>
                          <a:effectLst/>
                          <a:latin typeface="+mn-lt"/>
                        </a:rPr>
                        <a:t> obtaining the license</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fontAlgn="ctr"/>
                      <a:r>
                        <a:rPr lang="en-US" sz="1300" b="0" i="0" u="none" strike="noStrike" dirty="0">
                          <a:solidFill>
                            <a:schemeClr val="tx1"/>
                          </a:solidFill>
                          <a:effectLst/>
                          <a:latin typeface="+mn-lt"/>
                        </a:rPr>
                        <a:t>May be considered in the future</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8"/>
                  </a:ext>
                </a:extLst>
              </a:tr>
              <a:tr h="392848">
                <a:tc>
                  <a:txBody>
                    <a:bodyPr/>
                    <a:lstStyle/>
                    <a:p>
                      <a:pPr algn="ctr" fontAlgn="ctr"/>
                      <a:r>
                        <a:rPr lang="ru-RU" sz="1300" b="0" i="0" u="none" strike="noStrike" dirty="0">
                          <a:effectLst/>
                          <a:latin typeface="+mn-lt"/>
                        </a:rPr>
                        <a:t>8</a:t>
                      </a:r>
                      <a:endParaRPr lang="en-US" sz="1300" b="0" i="0" u="none" strike="noStrike" dirty="0">
                        <a:effectLst/>
                        <a:latin typeface="+mn-lt"/>
                      </a:endParaRP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l" fontAlgn="ctr"/>
                      <a:r>
                        <a:rPr lang="en-US" sz="1300" b="0" i="0" u="none" strike="noStrike" dirty="0">
                          <a:effectLst/>
                          <a:latin typeface="+mn-lt"/>
                        </a:rPr>
                        <a:t>The number of licenses</a:t>
                      </a:r>
                    </a:p>
                    <a:p>
                      <a:pPr algn="l" fontAlgn="ctr"/>
                      <a:r>
                        <a:rPr lang="en-US" sz="1300" b="0" i="0" u="none" strike="noStrike" dirty="0">
                          <a:effectLst/>
                          <a:latin typeface="+mn-lt"/>
                        </a:rPr>
                        <a:t>(31.12.2014)</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fontAlgn="ctr"/>
                      <a:r>
                        <a:rPr lang="en-US" sz="1300" b="0" i="0" u="none" strike="noStrike" dirty="0">
                          <a:effectLst/>
                          <a:latin typeface="+mn-lt"/>
                        </a:rPr>
                        <a:t>159</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fontAlgn="ctr"/>
                      <a:r>
                        <a:rPr lang="en-US" sz="1300" b="0" i="0" u="none" strike="noStrike" dirty="0">
                          <a:effectLst/>
                          <a:latin typeface="+mn-lt"/>
                        </a:rPr>
                        <a:t>21</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fontAlgn="ctr"/>
                      <a:r>
                        <a:rPr lang="en-US" sz="1300" b="0" i="0" u="none" strike="noStrike" dirty="0">
                          <a:effectLst/>
                          <a:latin typeface="+mn-lt"/>
                        </a:rPr>
                        <a:t>23</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539111393"/>
                  </a:ext>
                </a:extLst>
              </a:tr>
            </a:tbl>
          </a:graphicData>
        </a:graphic>
      </p:graphicFrame>
      <p:pic>
        <p:nvPicPr>
          <p:cNvPr id="3" name="Picture 2"/>
          <p:cNvPicPr>
            <a:picLocks noChangeAspect="1"/>
          </p:cNvPicPr>
          <p:nvPr/>
        </p:nvPicPr>
        <p:blipFill>
          <a:blip r:embed="rId3"/>
          <a:stretch>
            <a:fillRect/>
          </a:stretch>
        </p:blipFill>
        <p:spPr>
          <a:xfrm>
            <a:off x="8479478" y="65613"/>
            <a:ext cx="664522" cy="445047"/>
          </a:xfrm>
          <a:prstGeom prst="rect">
            <a:avLst/>
          </a:prstGeom>
        </p:spPr>
      </p:pic>
    </p:spTree>
    <p:extLst>
      <p:ext uri="{BB962C8B-B14F-4D97-AF65-F5344CB8AC3E}">
        <p14:creationId xmlns:p14="http://schemas.microsoft.com/office/powerpoint/2010/main" val="3662270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Licensing options</a:t>
            </a:r>
            <a:endParaRPr lang="ru-RU"/>
          </a:p>
        </p:txBody>
      </p:sp>
      <p:sp>
        <p:nvSpPr>
          <p:cNvPr id="4" name="Slide Number Placeholder 3"/>
          <p:cNvSpPr>
            <a:spLocks noGrp="1"/>
          </p:cNvSpPr>
          <p:nvPr>
            <p:ph type="sldNum" sz="quarter" idx="12"/>
          </p:nvPr>
        </p:nvSpPr>
        <p:spPr/>
        <p:txBody>
          <a:bodyPr/>
          <a:lstStyle/>
          <a:p>
            <a:fld id="{D7F305DA-160D-498F-B102-A1D8643B4A2C}" type="slidenum">
              <a:rPr lang="ru-RU" smtClean="0"/>
              <a:t>29</a:t>
            </a:fld>
            <a:endParaRPr lang="ru-RU"/>
          </a:p>
        </p:txBody>
      </p:sp>
      <p:graphicFrame>
        <p:nvGraphicFramePr>
          <p:cNvPr id="9" name="Таблица 8"/>
          <p:cNvGraphicFramePr>
            <a:graphicFrameLocks noGrp="1"/>
          </p:cNvGraphicFramePr>
          <p:nvPr>
            <p:extLst/>
          </p:nvPr>
        </p:nvGraphicFramePr>
        <p:xfrm>
          <a:off x="213170" y="695901"/>
          <a:ext cx="8773913" cy="5436351"/>
        </p:xfrm>
        <a:graphic>
          <a:graphicData uri="http://schemas.openxmlformats.org/drawingml/2006/table">
            <a:tbl>
              <a:tblPr firstRow="1" bandRow="1"/>
              <a:tblGrid>
                <a:gridCol w="354957">
                  <a:extLst>
                    <a:ext uri="{9D8B030D-6E8A-4147-A177-3AD203B41FA5}">
                      <a16:colId xmlns:a16="http://schemas.microsoft.com/office/drawing/2014/main" val="20000"/>
                    </a:ext>
                  </a:extLst>
                </a:gridCol>
                <a:gridCol w="1757036">
                  <a:extLst>
                    <a:ext uri="{9D8B030D-6E8A-4147-A177-3AD203B41FA5}">
                      <a16:colId xmlns:a16="http://schemas.microsoft.com/office/drawing/2014/main" val="20001"/>
                    </a:ext>
                  </a:extLst>
                </a:gridCol>
                <a:gridCol w="2220640">
                  <a:extLst>
                    <a:ext uri="{9D8B030D-6E8A-4147-A177-3AD203B41FA5}">
                      <a16:colId xmlns:a16="http://schemas.microsoft.com/office/drawing/2014/main" val="2398603989"/>
                    </a:ext>
                  </a:extLst>
                </a:gridCol>
                <a:gridCol w="2220640">
                  <a:extLst>
                    <a:ext uri="{9D8B030D-6E8A-4147-A177-3AD203B41FA5}">
                      <a16:colId xmlns:a16="http://schemas.microsoft.com/office/drawing/2014/main" val="1822721074"/>
                    </a:ext>
                  </a:extLst>
                </a:gridCol>
                <a:gridCol w="2220640">
                  <a:extLst>
                    <a:ext uri="{9D8B030D-6E8A-4147-A177-3AD203B41FA5}">
                      <a16:colId xmlns:a16="http://schemas.microsoft.com/office/drawing/2014/main" val="20003"/>
                    </a:ext>
                  </a:extLst>
                </a:gridCol>
              </a:tblGrid>
              <a:tr h="161098">
                <a:tc>
                  <a:txBody>
                    <a:bodyPr/>
                    <a:lstStyle/>
                    <a:p>
                      <a:pPr algn="ctr" fontAlgn="ctr"/>
                      <a:r>
                        <a:rPr lang="ru-RU" sz="1300" b="1" i="0" u="none" strike="noStrike" dirty="0">
                          <a:solidFill>
                            <a:schemeClr val="bg1"/>
                          </a:solidFill>
                          <a:effectLst/>
                          <a:latin typeface="+mn-lt"/>
                        </a:rPr>
                        <a:t>#</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fontAlgn="ctr"/>
                      <a:r>
                        <a:rPr lang="en-US" sz="1300" b="1" i="0" u="none" strike="noStrike" dirty="0">
                          <a:solidFill>
                            <a:schemeClr val="bg1"/>
                          </a:solidFill>
                          <a:effectLst/>
                          <a:latin typeface="+mn-lt"/>
                        </a:rPr>
                        <a:t>Parameter</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marL="0" algn="ctr" defTabSz="914400" rtl="0" eaLnBrk="1" fontAlgn="ctr" latinLnBrk="0" hangingPunct="1"/>
                      <a:r>
                        <a:rPr lang="en-US" sz="1300" b="1" i="0" u="none" strike="noStrike" kern="1200" dirty="0">
                          <a:solidFill>
                            <a:srgbClr val="FFFFFF"/>
                          </a:solidFill>
                          <a:effectLst/>
                          <a:latin typeface="+mn-lt"/>
                          <a:ea typeface="+mn-ea"/>
                          <a:cs typeface="+mn-cs"/>
                        </a:rPr>
                        <a:t>Money Lender (ML)</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fontAlgn="ctr"/>
                      <a:r>
                        <a:rPr lang="en-US" sz="1300" b="1" i="0" u="none" strike="noStrike" dirty="0">
                          <a:solidFill>
                            <a:srgbClr val="FFFFFF"/>
                          </a:solidFill>
                          <a:effectLst/>
                          <a:latin typeface="+mn-lt"/>
                        </a:rPr>
                        <a:t>Asset Management Company</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fontAlgn="ctr"/>
                      <a:r>
                        <a:rPr lang="en-US" sz="1300" b="1" i="0" u="none" strike="noStrike" dirty="0">
                          <a:solidFill>
                            <a:schemeClr val="bg1"/>
                          </a:solidFill>
                          <a:effectLst/>
                          <a:latin typeface="+mn-lt"/>
                        </a:rPr>
                        <a:t>P2P</a:t>
                      </a:r>
                      <a:r>
                        <a:rPr lang="en-US" sz="1300" b="1" i="0" u="none" strike="noStrike" baseline="0" dirty="0">
                          <a:solidFill>
                            <a:schemeClr val="bg1"/>
                          </a:solidFill>
                          <a:effectLst/>
                          <a:latin typeface="+mn-lt"/>
                        </a:rPr>
                        <a:t> Lending Platform</a:t>
                      </a:r>
                      <a:endParaRPr lang="en-US" sz="1300" b="1" i="0" u="none" strike="noStrike" dirty="0">
                        <a:solidFill>
                          <a:schemeClr val="bg1"/>
                        </a:solidFill>
                        <a:effectLst/>
                        <a:latin typeface="+mn-lt"/>
                      </a:endParaRP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649471">
                <a:tc>
                  <a:txBody>
                    <a:bodyPr/>
                    <a:lstStyle/>
                    <a:p>
                      <a:pPr algn="ctr" fontAlgn="ctr"/>
                      <a:r>
                        <a:rPr lang="ru-RU" sz="1300" b="0" i="0" u="none" strike="noStrike" dirty="0">
                          <a:solidFill>
                            <a:schemeClr val="tx1"/>
                          </a:solidFill>
                          <a:effectLst/>
                          <a:latin typeface="+mn-lt"/>
                        </a:rPr>
                        <a:t>1</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l" fontAlgn="ctr"/>
                      <a:r>
                        <a:rPr lang="en-US" sz="1300" b="0" i="0" u="none" strike="noStrike" dirty="0">
                          <a:solidFill>
                            <a:schemeClr val="tx1"/>
                          </a:solidFill>
                          <a:effectLst/>
                          <a:latin typeface="+mn-lt"/>
                        </a:rPr>
                        <a:t>Main purpose </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algn="ctr" defTabSz="914400" rtl="0" eaLnBrk="1" fontAlgn="ctr" latinLnBrk="0" hangingPunct="1"/>
                      <a:r>
                        <a:rPr lang="en-US" sz="1300" b="0" i="0" u="none" strike="noStrike" kern="1200" dirty="0">
                          <a:solidFill>
                            <a:schemeClr val="tx1"/>
                          </a:solidFill>
                          <a:effectLst/>
                          <a:latin typeface="+mn-lt"/>
                          <a:ea typeface="+mn-ea"/>
                          <a:cs typeface="+mn-cs"/>
                        </a:rPr>
                        <a:t>Specialized form for conducting lending activities to private individuals and</a:t>
                      </a:r>
                      <a:r>
                        <a:rPr lang="ru-RU" sz="1300" b="0" i="0" u="none" strike="noStrike" kern="1200" dirty="0">
                          <a:solidFill>
                            <a:schemeClr val="tx1"/>
                          </a:solidFill>
                          <a:effectLst/>
                          <a:latin typeface="+mn-lt"/>
                          <a:ea typeface="+mn-ea"/>
                          <a:cs typeface="+mn-cs"/>
                        </a:rPr>
                        <a:t> </a:t>
                      </a:r>
                      <a:r>
                        <a:rPr lang="en-US" sz="1300" b="0" i="0" u="none" strike="noStrike" kern="1200" dirty="0">
                          <a:solidFill>
                            <a:schemeClr val="tx1"/>
                          </a:solidFill>
                          <a:effectLst/>
                          <a:latin typeface="+mn-lt"/>
                          <a:ea typeface="+mn-ea"/>
                          <a:cs typeface="+mn-cs"/>
                        </a:rPr>
                        <a:t>commercial clients using own funds</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fontAlgn="ctr"/>
                      <a:r>
                        <a:rPr lang="en-US" sz="1300" b="0" i="0" u="none" strike="noStrike" dirty="0">
                          <a:solidFill>
                            <a:srgbClr val="000000"/>
                          </a:solidFill>
                          <a:effectLst/>
                          <a:latin typeface="+mn-lt"/>
                        </a:rPr>
                        <a:t>Asset management company</a:t>
                      </a:r>
                      <a:r>
                        <a:rPr lang="en-US" sz="1300" b="0" i="0" u="none" strike="noStrike" baseline="0" dirty="0">
                          <a:solidFill>
                            <a:srgbClr val="000000"/>
                          </a:solidFill>
                          <a:effectLst/>
                          <a:latin typeface="+mn-lt"/>
                        </a:rPr>
                        <a:t> operates </a:t>
                      </a:r>
                      <a:r>
                        <a:rPr lang="en-US" sz="1300" b="0" i="0" u="none" strike="noStrike" dirty="0">
                          <a:solidFill>
                            <a:srgbClr val="000000"/>
                          </a:solidFill>
                          <a:effectLst/>
                          <a:latin typeface="+mn-lt"/>
                        </a:rPr>
                        <a:t>real estate investment scheme management or securities and futures contract management</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fontAlgn="ctr"/>
                      <a:r>
                        <a:rPr lang="en-US" sz="1300" b="0" i="0" u="none" strike="noStrike" dirty="0">
                          <a:solidFill>
                            <a:srgbClr val="000000"/>
                          </a:solidFill>
                          <a:effectLst/>
                          <a:latin typeface="+mn-lt"/>
                        </a:rPr>
                        <a:t>Matching</a:t>
                      </a:r>
                      <a:r>
                        <a:rPr lang="en-US" sz="1300" b="0" i="0" u="none" strike="noStrike" baseline="0" dirty="0">
                          <a:solidFill>
                            <a:srgbClr val="000000"/>
                          </a:solidFill>
                          <a:effectLst/>
                          <a:latin typeface="+mn-lt"/>
                        </a:rPr>
                        <a:t> lenders and borrowers through online platform and charge arrangement fees on successful transactions </a:t>
                      </a:r>
                      <a:endParaRPr lang="en-US" sz="1300" b="0" i="0" u="none" strike="noStrike" dirty="0">
                        <a:solidFill>
                          <a:srgbClr val="000000"/>
                        </a:solidFill>
                        <a:effectLst/>
                        <a:latin typeface="+mn-lt"/>
                      </a:endParaRP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1"/>
                  </a:ext>
                </a:extLst>
              </a:tr>
              <a:tr h="392196">
                <a:tc>
                  <a:txBody>
                    <a:bodyPr/>
                    <a:lstStyle/>
                    <a:p>
                      <a:pPr algn="ctr" fontAlgn="ctr"/>
                      <a:r>
                        <a:rPr lang="ru-RU" sz="1300" b="0" i="0" u="none" strike="noStrike" dirty="0">
                          <a:solidFill>
                            <a:schemeClr val="tx1"/>
                          </a:solidFill>
                          <a:effectLst/>
                          <a:latin typeface="+mn-lt"/>
                        </a:rPr>
                        <a:t>2</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l" fontAlgn="ctr"/>
                      <a:r>
                        <a:rPr lang="en-US" sz="1300" b="0" i="0" u="none" strike="noStrike" dirty="0">
                          <a:solidFill>
                            <a:schemeClr val="tx1"/>
                          </a:solidFill>
                          <a:effectLst/>
                          <a:latin typeface="+mn-lt"/>
                        </a:rPr>
                        <a:t>Minimum capital requirements </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algn="ctr" defTabSz="914400" rtl="0" eaLnBrk="1" fontAlgn="ctr" latinLnBrk="0" hangingPunct="1"/>
                      <a:r>
                        <a:rPr lang="ru-RU" sz="1300" b="0" i="0" u="none" strike="noStrike" kern="1200" dirty="0">
                          <a:solidFill>
                            <a:schemeClr val="tx1"/>
                          </a:solidFill>
                          <a:effectLst/>
                          <a:latin typeface="+mn-lt"/>
                          <a:ea typeface="+mn-ea"/>
                          <a:cs typeface="+mn-cs"/>
                        </a:rPr>
                        <a:t>$0.39</a:t>
                      </a:r>
                      <a:r>
                        <a:rPr lang="en-US" sz="1300" b="0" i="0" u="none" strike="noStrike" kern="1200" dirty="0">
                          <a:solidFill>
                            <a:schemeClr val="tx1"/>
                          </a:solidFill>
                          <a:effectLst/>
                          <a:latin typeface="+mn-lt"/>
                          <a:ea typeface="+mn-ea"/>
                          <a:cs typeface="+mn-cs"/>
                        </a:rPr>
                        <a:t>M</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fontAlgn="ctr"/>
                      <a:r>
                        <a:rPr lang="en-US" sz="1300" b="0" i="0" u="none" strike="noStrike" dirty="0">
                          <a:solidFill>
                            <a:srgbClr val="000000"/>
                          </a:solidFill>
                          <a:effectLst/>
                          <a:latin typeface="+mn-lt"/>
                        </a:rPr>
                        <a:t>$0.39M</a:t>
                      </a:r>
                    </a:p>
                    <a:p>
                      <a:pPr algn="ctr" fontAlgn="ctr"/>
                      <a:r>
                        <a:rPr lang="en-US" sz="1300" b="0" i="0" u="none" strike="noStrike" dirty="0">
                          <a:solidFill>
                            <a:srgbClr val="000000"/>
                          </a:solidFill>
                          <a:effectLst/>
                          <a:latin typeface="+mn-lt"/>
                        </a:rPr>
                        <a:t>(</a:t>
                      </a:r>
                      <a:r>
                        <a:rPr lang="en-US" sz="1300" b="0" i="0" u="none" strike="noStrike" baseline="0" dirty="0">
                          <a:solidFill>
                            <a:srgbClr val="000000"/>
                          </a:solidFill>
                          <a:effectLst/>
                          <a:latin typeface="+mn-lt"/>
                        </a:rPr>
                        <a:t>asset management activities only)</a:t>
                      </a:r>
                      <a:endParaRPr lang="en-US" sz="1300" b="0" i="0" u="none" strike="noStrike" dirty="0">
                        <a:solidFill>
                          <a:srgbClr val="000000"/>
                        </a:solidFill>
                        <a:effectLst/>
                        <a:latin typeface="+mn-lt"/>
                      </a:endParaRP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fontAlgn="ctr"/>
                      <a:r>
                        <a:rPr lang="en-US" sz="1300" b="0" i="0" u="none" strike="noStrike" dirty="0">
                          <a:solidFill>
                            <a:srgbClr val="000000"/>
                          </a:solidFill>
                          <a:effectLst/>
                          <a:latin typeface="+mn-lt"/>
                        </a:rPr>
                        <a:t>N/A</a:t>
                      </a:r>
                      <a:endParaRPr lang="ru-RU" sz="1300" b="0" i="0" u="none" strike="noStrike" dirty="0">
                        <a:solidFill>
                          <a:srgbClr val="000000"/>
                        </a:solidFill>
                        <a:effectLst/>
                        <a:latin typeface="+mn-lt"/>
                      </a:endParaRP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2"/>
                  </a:ext>
                </a:extLst>
              </a:tr>
              <a:tr h="263559">
                <a:tc>
                  <a:txBody>
                    <a:bodyPr/>
                    <a:lstStyle/>
                    <a:p>
                      <a:pPr algn="ctr" fontAlgn="ctr"/>
                      <a:r>
                        <a:rPr lang="ru-RU" sz="1300" b="0" i="0" u="none" strike="noStrike" dirty="0">
                          <a:solidFill>
                            <a:schemeClr val="tx1"/>
                          </a:solidFill>
                          <a:effectLst/>
                          <a:latin typeface="+mn-lt"/>
                        </a:rPr>
                        <a:t>3</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l" fontAlgn="ctr"/>
                      <a:r>
                        <a:rPr lang="en-US" sz="1300" b="0" i="0" u="none" strike="noStrike" dirty="0">
                          <a:solidFill>
                            <a:schemeClr val="tx1"/>
                          </a:solidFill>
                          <a:effectLst/>
                          <a:latin typeface="+mn-lt"/>
                        </a:rPr>
                        <a:t>Maximum foreign  capital share</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algn="ctr" defTabSz="914400" rtl="0" eaLnBrk="1" fontAlgn="ctr" latinLnBrk="0" hangingPunct="1"/>
                      <a:r>
                        <a:rPr lang="ru-RU" sz="1300" b="0" i="0" u="none" strike="noStrike" kern="1200" dirty="0">
                          <a:solidFill>
                            <a:schemeClr val="tx1"/>
                          </a:solidFill>
                          <a:effectLst/>
                          <a:latin typeface="+mn-lt"/>
                          <a:ea typeface="+mn-ea"/>
                          <a:cs typeface="+mn-cs"/>
                        </a:rPr>
                        <a:t>100%</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fontAlgn="ctr"/>
                      <a:r>
                        <a:rPr lang="en-US" sz="1300" b="0" i="0" u="none" strike="noStrike" dirty="0">
                          <a:solidFill>
                            <a:srgbClr val="000000"/>
                          </a:solidFill>
                          <a:effectLst/>
                          <a:latin typeface="+mn-lt"/>
                        </a:rPr>
                        <a:t>N/A</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fontAlgn="ctr"/>
                      <a:r>
                        <a:rPr lang="en-US" sz="1300" b="0" i="0" u="none" strike="noStrike" dirty="0">
                          <a:solidFill>
                            <a:srgbClr val="000000"/>
                          </a:solidFill>
                          <a:effectLst/>
                          <a:latin typeface="+mn-lt"/>
                        </a:rPr>
                        <a:t>N/A</a:t>
                      </a:r>
                      <a:endParaRPr lang="ru-RU" sz="1300" b="0" i="0" u="none" strike="noStrike" dirty="0">
                        <a:solidFill>
                          <a:srgbClr val="000000"/>
                        </a:solidFill>
                        <a:effectLst/>
                        <a:latin typeface="+mn-lt"/>
                      </a:endParaRP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3"/>
                  </a:ext>
                </a:extLst>
              </a:tr>
              <a:tr h="263559">
                <a:tc>
                  <a:txBody>
                    <a:bodyPr/>
                    <a:lstStyle/>
                    <a:p>
                      <a:pPr algn="ctr" fontAlgn="ctr"/>
                      <a:r>
                        <a:rPr lang="ru-RU" sz="1300" b="0" i="0" u="none" strike="noStrike" dirty="0">
                          <a:solidFill>
                            <a:schemeClr val="tx1"/>
                          </a:solidFill>
                          <a:effectLst/>
                          <a:latin typeface="+mn-lt"/>
                        </a:rPr>
                        <a:t>4</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l" fontAlgn="ctr"/>
                      <a:r>
                        <a:rPr lang="en-US" sz="1300" b="0" i="0" u="none" strike="noStrike" dirty="0">
                          <a:solidFill>
                            <a:schemeClr val="tx1"/>
                          </a:solidFill>
                          <a:effectLst/>
                          <a:latin typeface="+mn-lt"/>
                        </a:rPr>
                        <a:t>Possibility to grant loans to individuals</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algn="ctr" defTabSz="914400" rtl="0" eaLnBrk="1" fontAlgn="ctr" latinLnBrk="0" hangingPunct="1"/>
                      <a:r>
                        <a:rPr lang="en-US" sz="1300" b="0" i="0" u="none" strike="noStrike" kern="1200" dirty="0">
                          <a:solidFill>
                            <a:schemeClr val="tx1"/>
                          </a:solidFill>
                          <a:effectLst/>
                          <a:latin typeface="+mn-lt"/>
                          <a:ea typeface="+mn-ea"/>
                          <a:cs typeface="+mn-cs"/>
                        </a:rPr>
                        <a:t>Yes </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fontAlgn="ctr"/>
                      <a:r>
                        <a:rPr lang="en-US" sz="1300" b="0" i="0" u="none" strike="noStrike" dirty="0">
                          <a:solidFill>
                            <a:srgbClr val="000000"/>
                          </a:solidFill>
                          <a:effectLst/>
                          <a:latin typeface="+mn-lt"/>
                        </a:rPr>
                        <a:t>No</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mn-lt"/>
                        </a:rPr>
                        <a:t>Yes</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4"/>
                  </a:ext>
                </a:extLst>
              </a:tr>
              <a:tr h="392196">
                <a:tc>
                  <a:txBody>
                    <a:bodyPr/>
                    <a:lstStyle/>
                    <a:p>
                      <a:pPr algn="ctr" fontAlgn="ctr"/>
                      <a:r>
                        <a:rPr lang="ru-RU" sz="1300" b="0" i="0" u="none" strike="noStrike" dirty="0">
                          <a:solidFill>
                            <a:schemeClr val="tx1"/>
                          </a:solidFill>
                          <a:effectLst/>
                          <a:latin typeface="+mn-lt"/>
                        </a:rPr>
                        <a:t>5</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l" fontAlgn="ctr"/>
                      <a:r>
                        <a:rPr lang="en-US" sz="1300" b="0" i="0" u="none" strike="noStrike" dirty="0">
                          <a:solidFill>
                            <a:srgbClr val="000000"/>
                          </a:solidFill>
                          <a:effectLst/>
                          <a:latin typeface="+mn-lt"/>
                        </a:rPr>
                        <a:t>Possibility to collect investment from individuals</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algn="ctr" defTabSz="914400" rtl="0" eaLnBrk="1" fontAlgn="ctr" latinLnBrk="0" hangingPunct="1"/>
                      <a:r>
                        <a:rPr lang="en-US" sz="1300" b="0" i="0" u="none" strike="noStrike" kern="1200" dirty="0">
                          <a:solidFill>
                            <a:schemeClr val="tx1"/>
                          </a:solidFill>
                          <a:effectLst/>
                          <a:latin typeface="+mn-lt"/>
                          <a:ea typeface="+mn-ea"/>
                          <a:cs typeface="+mn-cs"/>
                        </a:rPr>
                        <a:t>No</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fontAlgn="ctr"/>
                      <a:r>
                        <a:rPr lang="en-US" sz="1300" b="0" i="0" u="none" strike="noStrike" dirty="0">
                          <a:solidFill>
                            <a:srgbClr val="000000"/>
                          </a:solidFill>
                          <a:effectLst/>
                          <a:latin typeface="+mn-lt"/>
                        </a:rPr>
                        <a:t>Yes</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fontAlgn="ctr"/>
                      <a:r>
                        <a:rPr lang="en-US" sz="1300" b="0" i="0" u="none" strike="noStrike" dirty="0">
                          <a:solidFill>
                            <a:srgbClr val="000000"/>
                          </a:solidFill>
                          <a:effectLst/>
                          <a:latin typeface="+mn-lt"/>
                        </a:rPr>
                        <a:t>No</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5"/>
                  </a:ext>
                </a:extLst>
              </a:tr>
              <a:tr h="263559">
                <a:tc>
                  <a:txBody>
                    <a:bodyPr/>
                    <a:lstStyle/>
                    <a:p>
                      <a:pPr algn="ctr" fontAlgn="ctr"/>
                      <a:r>
                        <a:rPr lang="ru-RU" sz="1300" b="0" i="0" u="none" strike="noStrike" dirty="0">
                          <a:solidFill>
                            <a:schemeClr val="tx1"/>
                          </a:solidFill>
                          <a:effectLst/>
                          <a:latin typeface="+mn-lt"/>
                        </a:rPr>
                        <a:t>6</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l" fontAlgn="ctr"/>
                      <a:r>
                        <a:rPr lang="en-US" sz="1300" b="0" i="0" u="none" strike="noStrike" dirty="0">
                          <a:solidFill>
                            <a:schemeClr val="tx1"/>
                          </a:solidFill>
                          <a:effectLst/>
                          <a:latin typeface="+mn-lt"/>
                        </a:rPr>
                        <a:t>Necessity to obtain the license / Regulating</a:t>
                      </a:r>
                      <a:r>
                        <a:rPr lang="en-US" sz="1300" b="0" i="0" u="none" strike="noStrike" baseline="0" dirty="0">
                          <a:solidFill>
                            <a:schemeClr val="tx1"/>
                          </a:solidFill>
                          <a:effectLst/>
                          <a:latin typeface="+mn-lt"/>
                        </a:rPr>
                        <a:t> body</a:t>
                      </a:r>
                      <a:endParaRPr lang="en-US" sz="1300" b="0" i="0" u="none" strike="noStrike" dirty="0">
                        <a:solidFill>
                          <a:schemeClr val="tx1"/>
                        </a:solidFill>
                        <a:effectLst/>
                        <a:latin typeface="+mn-lt"/>
                      </a:endParaRP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algn="ctr" defTabSz="914400" rtl="0" eaLnBrk="1" fontAlgn="ctr" latinLnBrk="0" hangingPunct="1"/>
                      <a:r>
                        <a:rPr lang="en-US" sz="1300" b="0" i="0" u="none" strike="noStrike" kern="1200" dirty="0">
                          <a:solidFill>
                            <a:schemeClr val="tx1"/>
                          </a:solidFill>
                          <a:effectLst/>
                          <a:latin typeface="+mn-lt"/>
                          <a:ea typeface="+mn-ea"/>
                          <a:cs typeface="+mn-cs"/>
                        </a:rPr>
                        <a:t>Yes / ML Registrar and Police Department</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fontAlgn="ctr"/>
                      <a:r>
                        <a:rPr lang="en-US" sz="1300" b="0" i="0" kern="1200" dirty="0">
                          <a:solidFill>
                            <a:srgbClr val="000000"/>
                          </a:solidFill>
                          <a:effectLst/>
                          <a:latin typeface="+mn-lt"/>
                          <a:ea typeface="+mn-ea"/>
                          <a:cs typeface="+mn-cs"/>
                        </a:rPr>
                        <a:t>Yes / SFC</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300" b="0" i="0" u="none" strike="noStrike" baseline="0" dirty="0">
                          <a:solidFill>
                            <a:schemeClr val="tx1"/>
                          </a:solidFill>
                          <a:effectLst/>
                          <a:latin typeface="+mn-lt"/>
                        </a:rPr>
                        <a:t>N/A </a:t>
                      </a:r>
                      <a:endParaRPr lang="en-US" sz="1300" b="0" i="0" u="none" strike="noStrike" dirty="0">
                        <a:solidFill>
                          <a:schemeClr val="tx1"/>
                        </a:solidFill>
                        <a:effectLst/>
                        <a:latin typeface="+mn-lt"/>
                      </a:endParaRP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6"/>
                  </a:ext>
                </a:extLst>
              </a:tr>
              <a:tr h="906746">
                <a:tc>
                  <a:txBody>
                    <a:bodyPr/>
                    <a:lstStyle/>
                    <a:p>
                      <a:pPr marL="0" algn="ctr" defTabSz="914400" rtl="0" eaLnBrk="1" fontAlgn="ctr" latinLnBrk="0" hangingPunct="1"/>
                      <a:r>
                        <a:rPr lang="en-US" sz="1300" b="0" i="0" u="none" strike="noStrike" kern="1200" dirty="0">
                          <a:solidFill>
                            <a:schemeClr val="tx1"/>
                          </a:solidFill>
                          <a:effectLst/>
                          <a:latin typeface="+mn-lt"/>
                          <a:ea typeface="+mn-ea"/>
                          <a:cs typeface="+mn-cs"/>
                        </a:rPr>
                        <a:t>7</a:t>
                      </a:r>
                      <a:endParaRPr lang="ru-RU" sz="1300" b="0" i="0" u="none" strike="noStrike" kern="1200" dirty="0">
                        <a:solidFill>
                          <a:schemeClr val="tx1"/>
                        </a:solidFill>
                        <a:effectLst/>
                        <a:latin typeface="+mn-lt"/>
                        <a:ea typeface="+mn-ea"/>
                        <a:cs typeface="+mn-cs"/>
                      </a:endParaRP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algn="ctr" defTabSz="914400" rtl="0" eaLnBrk="1" fontAlgn="ctr" latinLnBrk="0" hangingPunct="1"/>
                      <a:r>
                        <a:rPr lang="en-US" sz="1300" b="0" i="0" u="none" strike="noStrike" kern="1200" dirty="0">
                          <a:solidFill>
                            <a:schemeClr val="tx1"/>
                          </a:solidFill>
                          <a:effectLst/>
                          <a:latin typeface="+mn-lt"/>
                          <a:ea typeface="+mn-ea"/>
                          <a:cs typeface="+mn-cs"/>
                        </a:rPr>
                        <a:t>Comments </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algn="ctr" defTabSz="914400" rtl="0" eaLnBrk="1" fontAlgn="ctr" latinLnBrk="0" hangingPunct="1"/>
                      <a:r>
                        <a:rPr lang="en-US" sz="1300" b="0" i="0" u="none" strike="noStrike" kern="1200" dirty="0">
                          <a:solidFill>
                            <a:schemeClr val="tx1"/>
                          </a:solidFill>
                          <a:effectLst/>
                          <a:latin typeface="+mn-lt"/>
                          <a:ea typeface="+mn-ea"/>
                          <a:cs typeface="+mn-cs"/>
                        </a:rPr>
                        <a:t>Extensively used for  conducting consumer finance business</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algn="ctr" defTabSz="914400" rtl="0" eaLnBrk="1" fontAlgn="ctr" latinLnBrk="0" hangingPunct="1"/>
                      <a:r>
                        <a:rPr lang="en-US" sz="1300" b="0" i="0" u="none" strike="noStrike" kern="1200" dirty="0">
                          <a:solidFill>
                            <a:schemeClr val="tx1"/>
                          </a:solidFill>
                          <a:effectLst/>
                          <a:latin typeface="+mn-lt"/>
                          <a:ea typeface="+mn-ea"/>
                          <a:cs typeface="+mn-cs"/>
                        </a:rPr>
                        <a:t>Instead of applying for licenses by the company, partnering with a licensed company is an alternative </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algn="ctr" defTabSz="914400" rtl="0" eaLnBrk="1" fontAlgn="ctr" latinLnBrk="0" hangingPunct="1"/>
                      <a:r>
                        <a:rPr lang="en-US" sz="1300" b="0" i="0" u="none" strike="noStrike" kern="1200" dirty="0">
                          <a:solidFill>
                            <a:schemeClr val="tx1"/>
                          </a:solidFill>
                          <a:effectLst/>
                          <a:latin typeface="+mn-lt"/>
                          <a:ea typeface="+mn-ea"/>
                          <a:cs typeface="+mn-cs"/>
                        </a:rPr>
                        <a:t>New to market, no specific regulations and laws set by the government yet.  All current players obtained ML Registrar even it is not mandatory.</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8"/>
                  </a:ext>
                </a:extLst>
              </a:tr>
              <a:tr h="520834">
                <a:tc>
                  <a:txBody>
                    <a:bodyPr/>
                    <a:lstStyle/>
                    <a:p>
                      <a:pPr algn="ctr" fontAlgn="ctr"/>
                      <a:r>
                        <a:rPr lang="ru-RU" sz="1300" b="0" i="0" u="none" strike="noStrike" dirty="0">
                          <a:effectLst/>
                          <a:latin typeface="+mn-lt"/>
                        </a:rPr>
                        <a:t>8</a:t>
                      </a:r>
                      <a:endParaRPr lang="en-US" sz="1300" b="0" i="0" u="none" strike="noStrike" dirty="0">
                        <a:effectLst/>
                        <a:latin typeface="+mn-lt"/>
                      </a:endParaRP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l" fontAlgn="ctr"/>
                      <a:r>
                        <a:rPr lang="en-US" sz="1300" b="0" i="0" u="none" strike="noStrike" dirty="0">
                          <a:effectLst/>
                          <a:latin typeface="+mn-lt"/>
                        </a:rPr>
                        <a:t>The number of licenses</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algn="ctr" defTabSz="914400" rtl="0" eaLnBrk="1" fontAlgn="ctr" latinLnBrk="0" hangingPunct="1"/>
                      <a:r>
                        <a:rPr lang="en-US" sz="1300" b="0" i="0" u="none" strike="noStrike" kern="1200" dirty="0">
                          <a:solidFill>
                            <a:schemeClr val="tx1"/>
                          </a:solidFill>
                          <a:effectLst/>
                          <a:latin typeface="+mn-lt"/>
                          <a:ea typeface="+mn-ea"/>
                          <a:cs typeface="+mn-cs"/>
                        </a:rPr>
                        <a:t>1,715</a:t>
                      </a:r>
                    </a:p>
                    <a:p>
                      <a:pPr marL="0" algn="ctr" defTabSz="914400" rtl="0" eaLnBrk="1" fontAlgn="ctr" latinLnBrk="0" hangingPunct="1"/>
                      <a:r>
                        <a:rPr lang="en-US" sz="1300" b="0" i="0" u="none" strike="noStrike" kern="1200" dirty="0">
                          <a:solidFill>
                            <a:schemeClr val="tx1"/>
                          </a:solidFill>
                          <a:effectLst/>
                          <a:latin typeface="+mn-lt"/>
                          <a:ea typeface="+mn-ea"/>
                          <a:cs typeface="+mn-cs"/>
                        </a:rPr>
                        <a:t>(30.4.2016)</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fontAlgn="ctr"/>
                      <a:r>
                        <a:rPr lang="en-US" sz="1300" b="0" i="0" u="none" strike="noStrike" dirty="0">
                          <a:solidFill>
                            <a:srgbClr val="000000"/>
                          </a:solidFill>
                          <a:effectLst/>
                          <a:latin typeface="+mn-lt"/>
                        </a:rPr>
                        <a:t>1,223</a:t>
                      </a:r>
                    </a:p>
                    <a:p>
                      <a:pPr algn="ctr" fontAlgn="ctr"/>
                      <a:r>
                        <a:rPr lang="en-US" sz="1300" b="0" i="0" u="none" strike="noStrike" dirty="0">
                          <a:solidFill>
                            <a:srgbClr val="000000"/>
                          </a:solidFill>
                          <a:effectLst/>
                          <a:latin typeface="+mn-lt"/>
                        </a:rPr>
                        <a:t>(Type 9 License,</a:t>
                      </a:r>
                      <a:r>
                        <a:rPr lang="en-US" sz="1300" b="0" i="0" u="none" strike="noStrike" baseline="0" dirty="0">
                          <a:solidFill>
                            <a:srgbClr val="000000"/>
                          </a:solidFill>
                          <a:effectLst/>
                          <a:latin typeface="+mn-lt"/>
                        </a:rPr>
                        <a:t> Asset Management</a:t>
                      </a:r>
                    </a:p>
                    <a:p>
                      <a:pPr algn="ctr" fontAlgn="ctr"/>
                      <a:r>
                        <a:rPr lang="en-US" sz="1300" b="0" i="0" u="none" strike="noStrike" dirty="0">
                          <a:solidFill>
                            <a:srgbClr val="000000"/>
                          </a:solidFill>
                          <a:effectLst/>
                          <a:latin typeface="+mn-lt"/>
                        </a:rPr>
                        <a:t>31/5/2016)</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fontAlgn="ctr"/>
                      <a:r>
                        <a:rPr lang="en-US" sz="1300" b="0" i="0" u="none" strike="noStrike" dirty="0">
                          <a:effectLst/>
                          <a:latin typeface="+mn-lt"/>
                        </a:rPr>
                        <a:t>N/A</a:t>
                      </a:r>
                    </a:p>
                  </a:txBody>
                  <a:tcPr marL="9679" marR="9679" marT="967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539111393"/>
                  </a:ext>
                </a:extLst>
              </a:tr>
            </a:tbl>
          </a:graphicData>
        </a:graphic>
      </p:graphicFrame>
      <p:sp>
        <p:nvSpPr>
          <p:cNvPr id="8" name="TextBox 7"/>
          <p:cNvSpPr txBox="1"/>
          <p:nvPr/>
        </p:nvSpPr>
        <p:spPr>
          <a:xfrm>
            <a:off x="98635" y="6464578"/>
            <a:ext cx="8569075" cy="830997"/>
          </a:xfrm>
          <a:prstGeom prst="rect">
            <a:avLst/>
          </a:prstGeom>
          <a:noFill/>
        </p:spPr>
        <p:txBody>
          <a:bodyPr wrap="square" rtlCol="0">
            <a:spAutoFit/>
          </a:bodyPr>
          <a:lstStyle/>
          <a:p>
            <a:r>
              <a:rPr lang="en-US" sz="800"/>
              <a:t>Source of information:</a:t>
            </a:r>
          </a:p>
          <a:p>
            <a:r>
              <a:rPr lang="en-US" sz="800">
                <a:hlinkClick r:id="rId3"/>
              </a:rPr>
              <a:t>http://hong-kong-economy-research.hktdc.com</a:t>
            </a:r>
            <a:endParaRPr lang="en-US" sz="800"/>
          </a:p>
          <a:p>
            <a:r>
              <a:rPr lang="en-US" sz="800">
                <a:hlinkClick r:id="rId4"/>
              </a:rPr>
              <a:t>www.sfc.hk</a:t>
            </a:r>
            <a:endParaRPr lang="en-US" sz="800"/>
          </a:p>
          <a:p>
            <a:endParaRPr lang="en-US" sz="800"/>
          </a:p>
          <a:p>
            <a:endParaRPr lang="en-US" sz="800"/>
          </a:p>
          <a:p>
            <a:endParaRPr lang="en-US" sz="800"/>
          </a:p>
        </p:txBody>
      </p:sp>
      <p:pic>
        <p:nvPicPr>
          <p:cNvPr id="7" name="Изображение 3"/>
          <p:cNvPicPr>
            <a:picLocks noChangeAspect="1"/>
          </p:cNvPicPr>
          <p:nvPr/>
        </p:nvPicPr>
        <p:blipFill>
          <a:blip r:embed="rId5"/>
          <a:stretch>
            <a:fillRect/>
          </a:stretch>
        </p:blipFill>
        <p:spPr>
          <a:xfrm>
            <a:off x="8478405" y="59765"/>
            <a:ext cx="665595" cy="443286"/>
          </a:xfrm>
          <a:prstGeom prst="rect">
            <a:avLst/>
          </a:prstGeom>
        </p:spPr>
      </p:pic>
    </p:spTree>
    <p:extLst>
      <p:ext uri="{BB962C8B-B14F-4D97-AF65-F5344CB8AC3E}">
        <p14:creationId xmlns:p14="http://schemas.microsoft.com/office/powerpoint/2010/main" val="1181124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General Market Information</a:t>
            </a:r>
            <a:endParaRPr lang="ru-RU"/>
          </a:p>
        </p:txBody>
      </p:sp>
      <p:sp>
        <p:nvSpPr>
          <p:cNvPr id="9" name="Объект 2"/>
          <p:cNvSpPr>
            <a:spLocks noGrp="1"/>
          </p:cNvSpPr>
          <p:nvPr>
            <p:ph idx="1"/>
          </p:nvPr>
        </p:nvSpPr>
        <p:spPr>
          <a:xfrm>
            <a:off x="179513" y="800440"/>
            <a:ext cx="4463926" cy="4860808"/>
          </a:xfrm>
        </p:spPr>
        <p:txBody>
          <a:bodyPr vert="horz" lIns="91440" tIns="45720" rIns="91440" bIns="45720" rtlCol="0" anchor="t">
            <a:noAutofit/>
          </a:bodyPr>
          <a:lstStyle/>
          <a:p>
            <a:pPr algn="just">
              <a:spcBef>
                <a:spcPts val="600"/>
              </a:spcBef>
            </a:pPr>
            <a:r>
              <a:rPr lang="en-US" sz="1400"/>
              <a:t>Population – 7.31 mln (2015)</a:t>
            </a:r>
          </a:p>
          <a:p>
            <a:pPr algn="just">
              <a:spcBef>
                <a:spcPts val="600"/>
              </a:spcBef>
            </a:pPr>
            <a:r>
              <a:rPr lang="en-US" sz="1400"/>
              <a:t>Ethnic composition: 95% Chinese, 2% Filipino, 3% others</a:t>
            </a:r>
          </a:p>
          <a:p>
            <a:pPr algn="just">
              <a:spcBef>
                <a:spcPts val="600"/>
              </a:spcBef>
            </a:pPr>
            <a:r>
              <a:rPr lang="en-US" sz="1400"/>
              <a:t>Labor force – 3.91 mln (2015)</a:t>
            </a:r>
          </a:p>
          <a:p>
            <a:pPr algn="just">
              <a:spcBef>
                <a:spcPts val="600"/>
              </a:spcBef>
            </a:pPr>
            <a:r>
              <a:rPr lang="en-US" sz="1400"/>
              <a:t>Unemployment rate – 3.4%</a:t>
            </a:r>
          </a:p>
          <a:p>
            <a:pPr algn="just">
              <a:spcBef>
                <a:spcPts val="600"/>
              </a:spcBef>
            </a:pPr>
            <a:r>
              <a:rPr lang="en-US" sz="1400"/>
              <a:t>Urban population –100%</a:t>
            </a:r>
          </a:p>
          <a:p>
            <a:pPr algn="just">
              <a:spcBef>
                <a:spcPts val="600"/>
              </a:spcBef>
            </a:pPr>
            <a:r>
              <a:rPr lang="en-US" sz="1400"/>
              <a:t>Official languages: Cantonese Chinese, English. </a:t>
            </a:r>
          </a:p>
          <a:p>
            <a:pPr algn="just">
              <a:spcBef>
                <a:spcPts val="600"/>
              </a:spcBef>
            </a:pPr>
            <a:r>
              <a:rPr lang="en-US" sz="1400"/>
              <a:t>Average monthly income – $2.3K (2014)</a:t>
            </a:r>
          </a:p>
          <a:p>
            <a:pPr algn="just">
              <a:spcBef>
                <a:spcPts val="600"/>
              </a:spcBef>
            </a:pPr>
            <a:r>
              <a:rPr lang="en-US" sz="1400"/>
              <a:t>GDP Per Capita (Nominal) – $39.8K (2014)</a:t>
            </a:r>
          </a:p>
          <a:p>
            <a:pPr algn="just">
              <a:spcBef>
                <a:spcPts val="600"/>
              </a:spcBef>
            </a:pPr>
            <a:r>
              <a:rPr lang="en-US" sz="1400"/>
              <a:t>Household debt-to-GDP ratio – 67% (01’2016)</a:t>
            </a:r>
          </a:p>
          <a:p>
            <a:pPr algn="just">
              <a:spcBef>
                <a:spcPts val="600"/>
              </a:spcBef>
            </a:pPr>
            <a:r>
              <a:rPr lang="en-US" sz="1400"/>
              <a:t>Smartphone penetration at 87% (2015)</a:t>
            </a:r>
          </a:p>
          <a:p>
            <a:pPr algn="just">
              <a:spcBef>
                <a:spcPts val="600"/>
              </a:spcBef>
            </a:pPr>
            <a:r>
              <a:rPr lang="en-US" sz="1400"/>
              <a:t>Bank accounts penetration – 90% (2015)</a:t>
            </a:r>
          </a:p>
          <a:p>
            <a:pPr algn="just">
              <a:spcBef>
                <a:spcPts val="600"/>
              </a:spcBef>
            </a:pPr>
            <a:r>
              <a:rPr lang="en-US" sz="1400"/>
              <a:t>Credit card penetration – </a:t>
            </a:r>
            <a:r>
              <a:rPr lang="en-US" sz="1400">
                <a:cs typeface="Arial" charset="0"/>
              </a:rPr>
              <a:t>260% (2015)</a:t>
            </a:r>
            <a:endParaRPr lang="en-US" sz="1400"/>
          </a:p>
          <a:p>
            <a:pPr algn="just">
              <a:spcBef>
                <a:spcPts val="600"/>
              </a:spcBef>
            </a:pPr>
            <a:r>
              <a:rPr lang="en-US" sz="1400"/>
              <a:t>Online banking penetration – 93% (2015)</a:t>
            </a:r>
          </a:p>
          <a:p>
            <a:pPr algn="just">
              <a:spcBef>
                <a:spcPts val="600"/>
              </a:spcBef>
            </a:pPr>
            <a:r>
              <a:rPr lang="en-US" sz="1400"/>
              <a:t>Mobile banking penetration - 41% (2015)</a:t>
            </a:r>
          </a:p>
          <a:p>
            <a:pPr algn="just">
              <a:spcBef>
                <a:spcPts val="600"/>
              </a:spcBef>
            </a:pPr>
            <a:r>
              <a:rPr lang="en-US" sz="1400"/>
              <a:t>Credit bureau data penetration to working age population – 96% (2015)</a:t>
            </a:r>
            <a:endParaRPr lang="en-US" sz="1500"/>
          </a:p>
          <a:p>
            <a:pPr marL="0" indent="0" algn="just">
              <a:spcBef>
                <a:spcPts val="600"/>
              </a:spcBef>
              <a:buNone/>
            </a:pPr>
            <a:endParaRPr lang="en-US" sz="1500"/>
          </a:p>
          <a:p>
            <a:pPr marL="0" indent="0" algn="just">
              <a:spcBef>
                <a:spcPts val="600"/>
              </a:spcBef>
              <a:buNone/>
            </a:pPr>
            <a:endParaRPr lang="en-US" sz="1500"/>
          </a:p>
        </p:txBody>
      </p:sp>
      <p:sp>
        <p:nvSpPr>
          <p:cNvPr id="7" name="Номер слайда 6"/>
          <p:cNvSpPr>
            <a:spLocks noGrp="1"/>
          </p:cNvSpPr>
          <p:nvPr>
            <p:ph type="sldNum" sz="quarter" idx="12"/>
          </p:nvPr>
        </p:nvSpPr>
        <p:spPr/>
        <p:txBody>
          <a:bodyPr/>
          <a:lstStyle/>
          <a:p>
            <a:fld id="{D7F305DA-160D-498F-B102-A1D8643B4A2C}" type="slidenum">
              <a:rPr lang="ru-RU" smtClean="0"/>
              <a:pPr/>
              <a:t>3</a:t>
            </a:fld>
            <a:endParaRPr lang="ru-RU"/>
          </a:p>
        </p:txBody>
      </p:sp>
      <p:sp>
        <p:nvSpPr>
          <p:cNvPr id="4" name="Rectangle 3"/>
          <p:cNvSpPr/>
          <p:nvPr/>
        </p:nvSpPr>
        <p:spPr>
          <a:xfrm>
            <a:off x="179512" y="6093296"/>
            <a:ext cx="8303556" cy="784830"/>
          </a:xfrm>
          <a:prstGeom prst="rect">
            <a:avLst/>
          </a:prstGeom>
        </p:spPr>
        <p:txBody>
          <a:bodyPr wrap="square">
            <a:spAutoFit/>
          </a:bodyPr>
          <a:lstStyle/>
          <a:p>
            <a:r>
              <a:rPr lang="en-US" sz="900"/>
              <a:t>Source of information        </a:t>
            </a:r>
          </a:p>
          <a:p>
            <a:r>
              <a:rPr lang="en-US" sz="900">
                <a:hlinkClick r:id="rId3"/>
              </a:rPr>
              <a:t>www.info.gov.hk</a:t>
            </a:r>
            <a:r>
              <a:rPr lang="en-US" sz="900"/>
              <a:t> </a:t>
            </a:r>
          </a:p>
          <a:p>
            <a:r>
              <a:rPr lang="en-US" sz="900">
                <a:hlinkClick r:id="rId4"/>
              </a:rPr>
              <a:t>www.hkma.gov.hk</a:t>
            </a:r>
            <a:endParaRPr lang="en-US" sz="900"/>
          </a:p>
          <a:p>
            <a:r>
              <a:rPr lang="en-US" sz="900">
                <a:hlinkClick r:id="rId5"/>
              </a:rPr>
              <a:t>www.ofca.gov.hk</a:t>
            </a:r>
            <a:endParaRPr lang="en-US" sz="900"/>
          </a:p>
          <a:p>
            <a:r>
              <a:rPr lang="en-US" sz="900"/>
              <a:t>http://www.hkeconomy.gov.hk/en/pdf/household_debt.pdf</a:t>
            </a:r>
          </a:p>
        </p:txBody>
      </p:sp>
      <p:pic>
        <p:nvPicPr>
          <p:cNvPr id="5" name="Picture 4"/>
          <p:cNvPicPr>
            <a:picLocks noChangeAspect="1"/>
          </p:cNvPicPr>
          <p:nvPr/>
        </p:nvPicPr>
        <p:blipFill>
          <a:blip r:embed="rId6"/>
          <a:stretch>
            <a:fillRect/>
          </a:stretch>
        </p:blipFill>
        <p:spPr>
          <a:xfrm>
            <a:off x="4825319" y="800440"/>
            <a:ext cx="4161765" cy="4440247"/>
          </a:xfrm>
          <a:prstGeom prst="rect">
            <a:avLst/>
          </a:prstGeom>
        </p:spPr>
      </p:pic>
      <p:pic>
        <p:nvPicPr>
          <p:cNvPr id="10" name="Изображение 3"/>
          <p:cNvPicPr>
            <a:picLocks noChangeAspect="1"/>
          </p:cNvPicPr>
          <p:nvPr/>
        </p:nvPicPr>
        <p:blipFill>
          <a:blip r:embed="rId7"/>
          <a:stretch>
            <a:fillRect/>
          </a:stretch>
        </p:blipFill>
        <p:spPr>
          <a:xfrm>
            <a:off x="8478405" y="59765"/>
            <a:ext cx="665595" cy="443286"/>
          </a:xfrm>
          <a:prstGeom prst="rect">
            <a:avLst/>
          </a:prstGeom>
        </p:spPr>
      </p:pic>
    </p:spTree>
    <p:extLst>
      <p:ext uri="{BB962C8B-B14F-4D97-AF65-F5344CB8AC3E}">
        <p14:creationId xmlns:p14="http://schemas.microsoft.com/office/powerpoint/2010/main" val="2364320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312" y="140769"/>
            <a:ext cx="8159540" cy="312281"/>
          </a:xfrm>
        </p:spPr>
        <p:txBody>
          <a:bodyPr/>
          <a:lstStyle/>
          <a:p>
            <a:pPr>
              <a:lnSpc>
                <a:spcPct val="70000"/>
              </a:lnSpc>
              <a:spcBef>
                <a:spcPct val="20000"/>
              </a:spcBef>
            </a:pPr>
            <a:r>
              <a:rPr lang="en-US" altLang="en-US" sz="2400">
                <a:latin typeface="Calibri" charset="0"/>
              </a:rPr>
              <a:t>Target Business Model</a:t>
            </a:r>
            <a:endParaRPr lang="en-US" altLang="en-US" sz="2400"/>
          </a:p>
        </p:txBody>
      </p:sp>
      <p:sp>
        <p:nvSpPr>
          <p:cNvPr id="4" name="Slide Number Placeholder 3"/>
          <p:cNvSpPr>
            <a:spLocks noGrp="1"/>
          </p:cNvSpPr>
          <p:nvPr>
            <p:ph type="sldNum" sz="quarter" idx="12"/>
          </p:nvPr>
        </p:nvSpPr>
        <p:spPr/>
        <p:txBody>
          <a:bodyPr/>
          <a:lstStyle/>
          <a:p>
            <a:fld id="{D7F305DA-160D-498F-B102-A1D8643B4A2C}" type="slidenum">
              <a:rPr lang="ru-RU" smtClean="0"/>
              <a:t>30</a:t>
            </a:fld>
            <a:endParaRPr lang="ru-RU"/>
          </a:p>
        </p:txBody>
      </p:sp>
      <p:pic>
        <p:nvPicPr>
          <p:cNvPr id="3" name="Picture 2"/>
          <p:cNvPicPr>
            <a:picLocks noChangeAspect="1"/>
          </p:cNvPicPr>
          <p:nvPr/>
        </p:nvPicPr>
        <p:blipFill>
          <a:blip r:embed="rId3"/>
          <a:stretch>
            <a:fillRect/>
          </a:stretch>
        </p:blipFill>
        <p:spPr>
          <a:xfrm>
            <a:off x="107504" y="692696"/>
            <a:ext cx="8959744" cy="3672408"/>
          </a:xfrm>
          <a:prstGeom prst="rect">
            <a:avLst/>
          </a:prstGeom>
        </p:spPr>
      </p:pic>
      <p:sp>
        <p:nvSpPr>
          <p:cNvPr id="5" name="TextBox 4"/>
          <p:cNvSpPr txBox="1"/>
          <p:nvPr/>
        </p:nvSpPr>
        <p:spPr>
          <a:xfrm>
            <a:off x="92058" y="5517232"/>
            <a:ext cx="8923380" cy="738664"/>
          </a:xfrm>
          <a:prstGeom prst="rect">
            <a:avLst/>
          </a:prstGeom>
          <a:solidFill>
            <a:schemeClr val="accent1">
              <a:lumMod val="20000"/>
              <a:lumOff val="80000"/>
            </a:schemeClr>
          </a:solidFill>
          <a:ln>
            <a:solidFill>
              <a:schemeClr val="accent1"/>
            </a:solidFill>
          </a:ln>
        </p:spPr>
        <p:txBody>
          <a:bodyPr wrap="square" rtlCol="0" anchor="t">
            <a:spAutoFit/>
          </a:bodyPr>
          <a:lstStyle/>
          <a:p>
            <a:pPr algn="just"/>
            <a:r>
              <a:rPr lang="en-US" sz="1400"/>
              <a:t>We will investigate next opportunities to attract capital for providing installment loans in Hong Kong:</a:t>
            </a:r>
          </a:p>
          <a:p>
            <a:pPr marL="342900" indent="-342900" algn="just">
              <a:buFont typeface="+mj-lt"/>
              <a:buAutoNum type="arabicPeriod"/>
            </a:pPr>
            <a:r>
              <a:rPr lang="en-US" sz="1400"/>
              <a:t>Attracting professional investors through personal network</a:t>
            </a:r>
          </a:p>
          <a:p>
            <a:pPr marL="342900" indent="-342900" algn="just">
              <a:buFont typeface="+mj-lt"/>
              <a:buAutoNum type="arabicPeriod"/>
            </a:pPr>
            <a:r>
              <a:rPr lang="en-US" sz="1400"/>
              <a:t>Through the partnership with Asset Management Company</a:t>
            </a:r>
          </a:p>
        </p:txBody>
      </p:sp>
      <p:pic>
        <p:nvPicPr>
          <p:cNvPr id="6" name="Изображение 3"/>
          <p:cNvPicPr>
            <a:picLocks noChangeAspect="1"/>
          </p:cNvPicPr>
          <p:nvPr/>
        </p:nvPicPr>
        <p:blipFill>
          <a:blip r:embed="rId4"/>
          <a:stretch>
            <a:fillRect/>
          </a:stretch>
        </p:blipFill>
        <p:spPr>
          <a:xfrm>
            <a:off x="8478405" y="59765"/>
            <a:ext cx="665595" cy="443286"/>
          </a:xfrm>
          <a:prstGeom prst="rect">
            <a:avLst/>
          </a:prstGeom>
        </p:spPr>
      </p:pic>
    </p:spTree>
    <p:extLst>
      <p:ext uri="{BB962C8B-B14F-4D97-AF65-F5344CB8AC3E}">
        <p14:creationId xmlns:p14="http://schemas.microsoft.com/office/powerpoint/2010/main" val="2291380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31</a:t>
            </a:fld>
            <a:endParaRPr lang="ru-RU"/>
          </a:p>
        </p:txBody>
      </p:sp>
      <p:sp>
        <p:nvSpPr>
          <p:cNvPr id="5" name="Title 1"/>
          <p:cNvSpPr>
            <a:spLocks noGrp="1"/>
          </p:cNvSpPr>
          <p:nvPr>
            <p:ph type="title"/>
          </p:nvPr>
        </p:nvSpPr>
        <p:spPr>
          <a:xfrm>
            <a:off x="395536" y="116632"/>
            <a:ext cx="8159540" cy="312281"/>
          </a:xfrm>
        </p:spPr>
        <p:txBody>
          <a:bodyPr/>
          <a:lstStyle/>
          <a:p>
            <a:r>
              <a:rPr lang="en-US"/>
              <a:t>Initial Sales Business Process (Online)</a:t>
            </a:r>
          </a:p>
        </p:txBody>
      </p:sp>
      <p:sp>
        <p:nvSpPr>
          <p:cNvPr id="6" name="Прямоугольник 5"/>
          <p:cNvSpPr/>
          <p:nvPr/>
        </p:nvSpPr>
        <p:spPr>
          <a:xfrm>
            <a:off x="7324576" y="824672"/>
            <a:ext cx="216024" cy="216024"/>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609236" y="725885"/>
            <a:ext cx="1534764" cy="507831"/>
          </a:xfrm>
          <a:prstGeom prst="rect">
            <a:avLst/>
          </a:prstGeom>
          <a:noFill/>
        </p:spPr>
        <p:txBody>
          <a:bodyPr wrap="square" rtlCol="0">
            <a:spAutoFit/>
          </a:bodyPr>
          <a:lstStyle/>
          <a:p>
            <a:r>
              <a:rPr lang="en-US" sz="900">
                <a:solidFill>
                  <a:srgbClr val="FF0000"/>
                </a:solidFill>
              </a:rPr>
              <a:t>Functionality already available in Terrasoft and planned to be used</a:t>
            </a:r>
          </a:p>
        </p:txBody>
      </p:sp>
      <p:sp>
        <p:nvSpPr>
          <p:cNvPr id="575" name="Slide Number Placeholder 3"/>
          <p:cNvSpPr txBox="1">
            <a:spLocks/>
          </p:cNvSpPr>
          <p:nvPr/>
        </p:nvSpPr>
        <p:spPr>
          <a:xfrm>
            <a:off x="7950946" y="6075158"/>
            <a:ext cx="2743200" cy="365125"/>
          </a:xfrm>
          <a:prstGeom prst="rect">
            <a:avLst/>
          </a:prstGeom>
        </p:spPr>
        <p:txBody>
          <a:bodyPr vert="horz" lIns="91440" tIns="45720" rIns="91440" bIns="45720" rtlCol="0" anchor="ctr"/>
          <a:lstStyle>
            <a:defPPr>
              <a:defRPr lang="ru-RU"/>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F305DA-160D-498F-B102-A1D8643B4A2C}" type="slidenum">
              <a:rPr lang="ru-RU" smtClean="0"/>
              <a:pPr/>
              <a:t>31</a:t>
            </a:fld>
            <a:endParaRPr lang="ru-RU"/>
          </a:p>
        </p:txBody>
      </p:sp>
      <p:sp>
        <p:nvSpPr>
          <p:cNvPr id="571" name="Прямоугольник 99"/>
          <p:cNvSpPr/>
          <p:nvPr/>
        </p:nvSpPr>
        <p:spPr>
          <a:xfrm>
            <a:off x="2160734" y="2947965"/>
            <a:ext cx="3588126" cy="1919651"/>
          </a:xfrm>
          <a:prstGeom prst="rect">
            <a:avLst/>
          </a:prstGeom>
          <a:solidFill>
            <a:schemeClr val="bg1">
              <a:lumMod val="9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a:solidFill>
                  <a:schemeClr val="tx1"/>
                </a:solidFill>
              </a:rPr>
              <a:t>                       Terrasoft</a:t>
            </a:r>
          </a:p>
        </p:txBody>
      </p:sp>
      <p:sp>
        <p:nvSpPr>
          <p:cNvPr id="573" name="Прямоугольник 26"/>
          <p:cNvSpPr/>
          <p:nvPr/>
        </p:nvSpPr>
        <p:spPr>
          <a:xfrm>
            <a:off x="1261098" y="3151050"/>
            <a:ext cx="750557" cy="1053259"/>
          </a:xfrm>
          <a:prstGeom prst="rect">
            <a:avLst/>
          </a:prstGeom>
          <a:solidFill>
            <a:schemeClr val="accent3">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a:solidFill>
                  <a:schemeClr val="tx1"/>
                </a:solidFill>
              </a:rPr>
              <a:t>Web site</a:t>
            </a:r>
          </a:p>
        </p:txBody>
      </p:sp>
      <p:pic>
        <p:nvPicPr>
          <p:cNvPr id="576" name="Picture 1025" descr="http://www.viscoseclosures.com/wp/wp-content/uploads/2013/12/customer-icon.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697" t="9489" r="18255" b="6847"/>
          <a:stretch/>
        </p:blipFill>
        <p:spPr bwMode="auto">
          <a:xfrm>
            <a:off x="341466" y="3140090"/>
            <a:ext cx="509899" cy="919909"/>
          </a:xfrm>
          <a:prstGeom prst="rect">
            <a:avLst/>
          </a:prstGeom>
          <a:noFill/>
          <a:extLst>
            <a:ext uri="{909E8E84-426E-40DD-AFC4-6F175D3DCCD1}">
              <a14:hiddenFill xmlns:a14="http://schemas.microsoft.com/office/drawing/2010/main">
                <a:solidFill>
                  <a:srgbClr val="FFFFFF"/>
                </a:solidFill>
              </a14:hiddenFill>
            </a:ext>
          </a:extLst>
        </p:spPr>
      </p:pic>
      <p:pic>
        <p:nvPicPr>
          <p:cNvPr id="577" name="Picture 1031" descr="https://upload.wikimedia.org/wikipedia/commons/7/75/Internet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63604" y="3448757"/>
            <a:ext cx="537799" cy="390523"/>
          </a:xfrm>
          <a:prstGeom prst="rect">
            <a:avLst/>
          </a:prstGeom>
          <a:noFill/>
          <a:extLst>
            <a:ext uri="{909E8E84-426E-40DD-AFC4-6F175D3DCCD1}">
              <a14:hiddenFill xmlns:a14="http://schemas.microsoft.com/office/drawing/2010/main">
                <a:solidFill>
                  <a:srgbClr val="FFFFFF"/>
                </a:solidFill>
              </a14:hiddenFill>
            </a:ext>
          </a:extLst>
        </p:spPr>
      </p:pic>
      <p:sp>
        <p:nvSpPr>
          <p:cNvPr id="578" name="Rectangle 1614"/>
          <p:cNvSpPr>
            <a:spLocks noChangeArrowheads="1"/>
          </p:cNvSpPr>
          <p:nvPr/>
        </p:nvSpPr>
        <p:spPr bwMode="auto">
          <a:xfrm>
            <a:off x="1227657" y="3818649"/>
            <a:ext cx="787095" cy="307777"/>
          </a:xfrm>
          <a:prstGeom prst="rect">
            <a:avLst/>
          </a:prstGeom>
          <a:noFill/>
        </p:spPr>
        <p:txBody>
          <a:bodyPr wrap="square" rtlCol="0">
            <a:spAutoFit/>
          </a:bodyPr>
          <a:lstStyle/>
          <a:p>
            <a:pPr algn="ctr"/>
            <a:r>
              <a:rPr lang="en-US" altLang="en-US" sz="700"/>
              <a:t>Online app / Mobile app</a:t>
            </a:r>
          </a:p>
        </p:txBody>
      </p:sp>
      <p:sp>
        <p:nvSpPr>
          <p:cNvPr id="579" name="Right Arrow 578"/>
          <p:cNvSpPr/>
          <p:nvPr/>
        </p:nvSpPr>
        <p:spPr>
          <a:xfrm>
            <a:off x="903373" y="3443935"/>
            <a:ext cx="341533" cy="288620"/>
          </a:xfrm>
          <a:prstGeom prst="rightArrow">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580" name="Rectangle 579"/>
          <p:cNvSpPr/>
          <p:nvPr/>
        </p:nvSpPr>
        <p:spPr>
          <a:xfrm>
            <a:off x="2347880" y="3136301"/>
            <a:ext cx="517450" cy="456612"/>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tx1"/>
                </a:solidFill>
              </a:rPr>
              <a:t>General stop factors check </a:t>
            </a:r>
          </a:p>
        </p:txBody>
      </p:sp>
      <p:sp>
        <p:nvSpPr>
          <p:cNvPr id="581" name="TextBox 580"/>
          <p:cNvSpPr txBox="1"/>
          <p:nvPr/>
        </p:nvSpPr>
        <p:spPr>
          <a:xfrm>
            <a:off x="248800" y="4002396"/>
            <a:ext cx="698312" cy="215444"/>
          </a:xfrm>
          <a:prstGeom prst="rect">
            <a:avLst/>
          </a:prstGeom>
          <a:noFill/>
        </p:spPr>
        <p:txBody>
          <a:bodyPr wrap="square" rtlCol="0">
            <a:spAutoFit/>
          </a:bodyPr>
          <a:lstStyle/>
          <a:p>
            <a:pPr algn="ctr"/>
            <a:r>
              <a:rPr lang="en-US" sz="800"/>
              <a:t>Borrower</a:t>
            </a:r>
          </a:p>
        </p:txBody>
      </p:sp>
      <p:sp>
        <p:nvSpPr>
          <p:cNvPr id="582" name="Can 581"/>
          <p:cNvSpPr/>
          <p:nvPr/>
        </p:nvSpPr>
        <p:spPr>
          <a:xfrm>
            <a:off x="2063013" y="5265450"/>
            <a:ext cx="765887" cy="612368"/>
          </a:xfrm>
          <a:prstGeom prst="can">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TransUnon Credit Background Check</a:t>
            </a:r>
          </a:p>
        </p:txBody>
      </p:sp>
      <p:sp>
        <p:nvSpPr>
          <p:cNvPr id="584" name="Rectangle 10968"/>
          <p:cNvSpPr/>
          <p:nvPr/>
        </p:nvSpPr>
        <p:spPr>
          <a:xfrm>
            <a:off x="4662621" y="4049525"/>
            <a:ext cx="517450" cy="456612"/>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tx1"/>
                </a:solidFill>
              </a:rPr>
              <a:t>Reject</a:t>
            </a:r>
          </a:p>
        </p:txBody>
      </p:sp>
      <p:sp>
        <p:nvSpPr>
          <p:cNvPr id="585" name="Rectangle 10968"/>
          <p:cNvSpPr/>
          <p:nvPr/>
        </p:nvSpPr>
        <p:spPr>
          <a:xfrm>
            <a:off x="2864992" y="3413319"/>
            <a:ext cx="517450" cy="456612"/>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tx1"/>
                </a:solidFill>
              </a:rPr>
              <a:t>Pre-</a:t>
            </a:r>
            <a:r>
              <a:rPr lang="en-MY" sz="500">
                <a:solidFill>
                  <a:schemeClr val="tx1"/>
                </a:solidFill>
              </a:rPr>
              <a:t>Approval</a:t>
            </a:r>
            <a:endParaRPr lang="en-US" sz="500">
              <a:solidFill>
                <a:schemeClr val="tx1"/>
              </a:solidFill>
            </a:endParaRPr>
          </a:p>
        </p:txBody>
      </p:sp>
      <p:sp>
        <p:nvSpPr>
          <p:cNvPr id="586" name="Rectangle 10968"/>
          <p:cNvSpPr/>
          <p:nvPr/>
        </p:nvSpPr>
        <p:spPr>
          <a:xfrm>
            <a:off x="2865695" y="3870981"/>
            <a:ext cx="517450" cy="456612"/>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tx1"/>
                </a:solidFill>
              </a:rPr>
              <a:t>Reject</a:t>
            </a:r>
          </a:p>
        </p:txBody>
      </p:sp>
      <p:sp>
        <p:nvSpPr>
          <p:cNvPr id="588" name="Rectangle 10968"/>
          <p:cNvSpPr/>
          <p:nvPr/>
        </p:nvSpPr>
        <p:spPr>
          <a:xfrm>
            <a:off x="2344391" y="3592913"/>
            <a:ext cx="517450" cy="456612"/>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tx1"/>
                </a:solidFill>
              </a:rPr>
              <a:t>Online </a:t>
            </a:r>
          </a:p>
          <a:p>
            <a:pPr algn="ctr"/>
            <a:r>
              <a:rPr lang="en-US" sz="500">
                <a:solidFill>
                  <a:schemeClr val="tx1"/>
                </a:solidFill>
              </a:rPr>
              <a:t>credit bureau check </a:t>
            </a:r>
          </a:p>
        </p:txBody>
      </p:sp>
      <p:sp>
        <p:nvSpPr>
          <p:cNvPr id="589" name="Rectangle 10968"/>
          <p:cNvSpPr/>
          <p:nvPr/>
        </p:nvSpPr>
        <p:spPr>
          <a:xfrm>
            <a:off x="4142677" y="3371999"/>
            <a:ext cx="517450" cy="369994"/>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tx1"/>
                </a:solidFill>
              </a:rPr>
              <a:t>Additional information required</a:t>
            </a:r>
          </a:p>
        </p:txBody>
      </p:sp>
      <p:sp>
        <p:nvSpPr>
          <p:cNvPr id="591" name="Стрелка вниз 66"/>
          <p:cNvSpPr/>
          <p:nvPr/>
        </p:nvSpPr>
        <p:spPr>
          <a:xfrm rot="16200000">
            <a:off x="2808064" y="3829542"/>
            <a:ext cx="102456" cy="1045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00"/>
          </a:p>
        </p:txBody>
      </p:sp>
      <p:cxnSp>
        <p:nvCxnSpPr>
          <p:cNvPr id="596" name="Straight Arrow Connector 3225"/>
          <p:cNvCxnSpPr>
            <a:stCxn id="604" idx="0"/>
            <a:endCxn id="581" idx="2"/>
          </p:cNvCxnSpPr>
          <p:nvPr/>
        </p:nvCxnSpPr>
        <p:spPr>
          <a:xfrm rot="16200000" flipV="1">
            <a:off x="1523838" y="3291958"/>
            <a:ext cx="939352" cy="2791115"/>
          </a:xfrm>
          <a:prstGeom prst="bentConnector3">
            <a:avLst>
              <a:gd name="adj1" fmla="val 50000"/>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03" name="Right Arrow 3251"/>
          <p:cNvSpPr/>
          <p:nvPr/>
        </p:nvSpPr>
        <p:spPr>
          <a:xfrm>
            <a:off x="5876582" y="3213672"/>
            <a:ext cx="341533" cy="288620"/>
          </a:xfrm>
          <a:prstGeom prst="rightArrow">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604" name="TextBox 603"/>
          <p:cNvSpPr txBox="1"/>
          <p:nvPr/>
        </p:nvSpPr>
        <p:spPr>
          <a:xfrm>
            <a:off x="2926222" y="5157192"/>
            <a:ext cx="925698" cy="215444"/>
          </a:xfrm>
          <a:prstGeom prst="rect">
            <a:avLst/>
          </a:prstGeom>
          <a:noFill/>
        </p:spPr>
        <p:txBody>
          <a:bodyPr wrap="square" rtlCol="0">
            <a:spAutoFit/>
          </a:bodyPr>
          <a:lstStyle/>
          <a:p>
            <a:pPr algn="ctr"/>
            <a:r>
              <a:rPr lang="en-US" sz="800"/>
              <a:t>Reject Status SMS</a:t>
            </a:r>
          </a:p>
        </p:txBody>
      </p:sp>
      <p:sp>
        <p:nvSpPr>
          <p:cNvPr id="611" name="Стрелка вниз 196"/>
          <p:cNvSpPr/>
          <p:nvPr/>
        </p:nvSpPr>
        <p:spPr>
          <a:xfrm rot="16200000">
            <a:off x="2091111" y="3317657"/>
            <a:ext cx="99901" cy="1227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00"/>
          </a:p>
        </p:txBody>
      </p:sp>
      <p:sp>
        <p:nvSpPr>
          <p:cNvPr id="615" name="Прямоугольник 203"/>
          <p:cNvSpPr/>
          <p:nvPr/>
        </p:nvSpPr>
        <p:spPr>
          <a:xfrm>
            <a:off x="5433449" y="2286489"/>
            <a:ext cx="722727" cy="350423"/>
          </a:xfrm>
          <a:prstGeom prst="rect">
            <a:avLst/>
          </a:prstGeom>
          <a:solidFill>
            <a:schemeClr val="accent5">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a:solidFill>
                  <a:schemeClr val="tx1"/>
                </a:solidFill>
              </a:rPr>
              <a:t>GL </a:t>
            </a:r>
          </a:p>
          <a:p>
            <a:pPr algn="ctr"/>
            <a:r>
              <a:rPr lang="en-US" sz="700">
                <a:solidFill>
                  <a:schemeClr val="tx1"/>
                </a:solidFill>
              </a:rPr>
              <a:t>Autocount</a:t>
            </a:r>
          </a:p>
        </p:txBody>
      </p:sp>
      <p:cxnSp>
        <p:nvCxnSpPr>
          <p:cNvPr id="616" name="Straight Arrow Connector 3225"/>
          <p:cNvCxnSpPr/>
          <p:nvPr/>
        </p:nvCxnSpPr>
        <p:spPr>
          <a:xfrm flipH="1" flipV="1">
            <a:off x="5542963" y="2636912"/>
            <a:ext cx="2762" cy="481082"/>
          </a:xfrm>
          <a:prstGeom prst="straightConnector1">
            <a:avLst/>
          </a:prstGeom>
          <a:ln w="15875">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617" name="Rectangle 10968"/>
          <p:cNvSpPr/>
          <p:nvPr/>
        </p:nvSpPr>
        <p:spPr>
          <a:xfrm>
            <a:off x="5183072" y="3597972"/>
            <a:ext cx="517450" cy="456612"/>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tx1"/>
                </a:solidFill>
              </a:rPr>
              <a:t>Contract confirmation – sms / email</a:t>
            </a:r>
          </a:p>
        </p:txBody>
      </p:sp>
      <p:sp>
        <p:nvSpPr>
          <p:cNvPr id="618" name="Rectangle 10968"/>
          <p:cNvSpPr/>
          <p:nvPr/>
        </p:nvSpPr>
        <p:spPr>
          <a:xfrm>
            <a:off x="4665622" y="3596605"/>
            <a:ext cx="517450" cy="456612"/>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500">
                <a:solidFill>
                  <a:schemeClr val="tx1"/>
                </a:solidFill>
              </a:rPr>
              <a:t>Phone Verification</a:t>
            </a:r>
            <a:endParaRPr lang="en-US" sz="500">
              <a:solidFill>
                <a:schemeClr val="tx1"/>
              </a:solidFill>
            </a:endParaRPr>
          </a:p>
        </p:txBody>
      </p:sp>
      <p:sp>
        <p:nvSpPr>
          <p:cNvPr id="619" name="Rectangle 10968"/>
          <p:cNvSpPr/>
          <p:nvPr/>
        </p:nvSpPr>
        <p:spPr>
          <a:xfrm>
            <a:off x="5183130" y="3129676"/>
            <a:ext cx="517450" cy="456612"/>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tx1"/>
                </a:solidFill>
              </a:rPr>
              <a:t>Loan granting</a:t>
            </a:r>
          </a:p>
        </p:txBody>
      </p:sp>
      <p:sp>
        <p:nvSpPr>
          <p:cNvPr id="620" name="Стрелка вниз 76"/>
          <p:cNvSpPr/>
          <p:nvPr/>
        </p:nvSpPr>
        <p:spPr>
          <a:xfrm rot="16200000">
            <a:off x="5165749" y="3778818"/>
            <a:ext cx="78452" cy="1058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1" name="Rectangle 10968"/>
          <p:cNvSpPr/>
          <p:nvPr/>
        </p:nvSpPr>
        <p:spPr>
          <a:xfrm>
            <a:off x="4665622" y="3129676"/>
            <a:ext cx="517450" cy="456612"/>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tx1"/>
                </a:solidFill>
              </a:rPr>
              <a:t>Data checking</a:t>
            </a:r>
          </a:p>
        </p:txBody>
      </p:sp>
      <p:pic>
        <p:nvPicPr>
          <p:cNvPr id="622" name="Picture 1033" descr="http://www.5tibetansworkshop.com/wp-content/uploads/2014/10/headphones-at-computer.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08179" y="3462803"/>
            <a:ext cx="228425" cy="206051"/>
          </a:xfrm>
          <a:prstGeom prst="rect">
            <a:avLst/>
          </a:prstGeom>
          <a:noFill/>
          <a:extLst>
            <a:ext uri="{909E8E84-426E-40DD-AFC4-6F175D3DCCD1}">
              <a14:hiddenFill xmlns:a14="http://schemas.microsoft.com/office/drawing/2010/main">
                <a:solidFill>
                  <a:srgbClr val="FFFFFF"/>
                </a:solidFill>
              </a14:hiddenFill>
            </a:ext>
          </a:extLst>
        </p:spPr>
      </p:pic>
      <p:sp>
        <p:nvSpPr>
          <p:cNvPr id="623" name="Стрелка вниз 82"/>
          <p:cNvSpPr/>
          <p:nvPr/>
        </p:nvSpPr>
        <p:spPr>
          <a:xfrm>
            <a:off x="4881840" y="3519300"/>
            <a:ext cx="120843" cy="1558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4" name="Стрелка вниз 83"/>
          <p:cNvSpPr/>
          <p:nvPr/>
        </p:nvSpPr>
        <p:spPr>
          <a:xfrm rot="10800000">
            <a:off x="5417132" y="3538667"/>
            <a:ext cx="82401" cy="85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1" name="Стрелка вниз 94"/>
          <p:cNvSpPr/>
          <p:nvPr/>
        </p:nvSpPr>
        <p:spPr>
          <a:xfrm rot="18225228">
            <a:off x="4283117" y="2497228"/>
            <a:ext cx="119116" cy="6735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3" name="Прямоугольник 1"/>
          <p:cNvSpPr/>
          <p:nvPr/>
        </p:nvSpPr>
        <p:spPr>
          <a:xfrm>
            <a:off x="2290012" y="3093382"/>
            <a:ext cx="1657656" cy="148466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5" name="Straight Arrow Connector 634"/>
          <p:cNvCxnSpPr/>
          <p:nvPr/>
        </p:nvCxnSpPr>
        <p:spPr>
          <a:xfrm>
            <a:off x="2591297" y="4046834"/>
            <a:ext cx="8481" cy="1220384"/>
          </a:xfrm>
          <a:prstGeom prst="straightConnector1">
            <a:avLst/>
          </a:prstGeom>
          <a:ln w="15875">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49" name="Picture 1041" descr="https://encrypted-tbn3.gstatic.com/images?q=tbn:ANd9GcRF9JTEcwyYGFFzZ1n2qVTeRi1J1C_r_zofc2vi7jXVKxzWmUaS5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16934" y="2925463"/>
            <a:ext cx="900138" cy="650223"/>
          </a:xfrm>
          <a:prstGeom prst="rect">
            <a:avLst/>
          </a:prstGeom>
          <a:noFill/>
          <a:extLst>
            <a:ext uri="{909E8E84-426E-40DD-AFC4-6F175D3DCCD1}">
              <a14:hiddenFill xmlns:a14="http://schemas.microsoft.com/office/drawing/2010/main">
                <a:solidFill>
                  <a:srgbClr val="FFFFFF"/>
                </a:solidFill>
              </a14:hiddenFill>
            </a:ext>
          </a:extLst>
        </p:spPr>
      </p:pic>
      <p:sp>
        <p:nvSpPr>
          <p:cNvPr id="653" name="Rectangle 3083"/>
          <p:cNvSpPr>
            <a:spLocks noChangeArrowheads="1"/>
          </p:cNvSpPr>
          <p:nvPr/>
        </p:nvSpPr>
        <p:spPr bwMode="auto">
          <a:xfrm>
            <a:off x="7564216" y="3572139"/>
            <a:ext cx="1369699" cy="26177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en-US" sz="800">
                <a:solidFill>
                  <a:schemeClr val="tx1"/>
                </a:solidFill>
              </a:rPr>
              <a:t>Transfer to borrower’s bank account</a:t>
            </a:r>
          </a:p>
        </p:txBody>
      </p:sp>
      <p:sp>
        <p:nvSpPr>
          <p:cNvPr id="95" name="Rectangle 3083"/>
          <p:cNvSpPr>
            <a:spLocks noChangeArrowheads="1"/>
          </p:cNvSpPr>
          <p:nvPr/>
        </p:nvSpPr>
        <p:spPr bwMode="auto">
          <a:xfrm>
            <a:off x="6412351" y="3511676"/>
            <a:ext cx="915324" cy="31153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en-US" sz="800">
                <a:solidFill>
                  <a:schemeClr val="tx1"/>
                </a:solidFill>
              </a:rPr>
              <a:t>Disburse money from our current bank account</a:t>
            </a:r>
          </a:p>
        </p:txBody>
      </p:sp>
      <p:sp>
        <p:nvSpPr>
          <p:cNvPr id="16" name="TextBox 15"/>
          <p:cNvSpPr txBox="1"/>
          <p:nvPr/>
        </p:nvSpPr>
        <p:spPr>
          <a:xfrm>
            <a:off x="1382867" y="805436"/>
            <a:ext cx="1112095" cy="261610"/>
          </a:xfrm>
          <a:prstGeom prst="rect">
            <a:avLst/>
          </a:prstGeom>
          <a:noFill/>
        </p:spPr>
        <p:txBody>
          <a:bodyPr wrap="square" rtlCol="0">
            <a:spAutoFit/>
          </a:bodyPr>
          <a:lstStyle/>
          <a:p>
            <a:pPr algn="ctr"/>
            <a:r>
              <a:rPr lang="en-US" sz="1050" b="1"/>
              <a:t>Application</a:t>
            </a:r>
            <a:r>
              <a:rPr lang="en-US" sz="1050"/>
              <a:t> </a:t>
            </a:r>
          </a:p>
        </p:txBody>
      </p:sp>
      <p:sp>
        <p:nvSpPr>
          <p:cNvPr id="108" name="TextBox 107"/>
          <p:cNvSpPr txBox="1"/>
          <p:nvPr/>
        </p:nvSpPr>
        <p:spPr>
          <a:xfrm>
            <a:off x="2494962" y="791454"/>
            <a:ext cx="1080120" cy="261610"/>
          </a:xfrm>
          <a:prstGeom prst="rect">
            <a:avLst/>
          </a:prstGeom>
          <a:noFill/>
        </p:spPr>
        <p:txBody>
          <a:bodyPr wrap="square" rtlCol="0">
            <a:spAutoFit/>
          </a:bodyPr>
          <a:lstStyle/>
          <a:p>
            <a:pPr algn="ctr"/>
            <a:r>
              <a:rPr lang="en-US" sz="1050" b="1"/>
              <a:t>Decision</a:t>
            </a:r>
          </a:p>
        </p:txBody>
      </p:sp>
      <p:sp>
        <p:nvSpPr>
          <p:cNvPr id="114" name="TextBox 113"/>
          <p:cNvSpPr txBox="1"/>
          <p:nvPr/>
        </p:nvSpPr>
        <p:spPr>
          <a:xfrm>
            <a:off x="5076056" y="816989"/>
            <a:ext cx="1080120" cy="577081"/>
          </a:xfrm>
          <a:prstGeom prst="rect">
            <a:avLst/>
          </a:prstGeom>
          <a:noFill/>
        </p:spPr>
        <p:txBody>
          <a:bodyPr wrap="square" rtlCol="0">
            <a:spAutoFit/>
          </a:bodyPr>
          <a:lstStyle/>
          <a:p>
            <a:pPr algn="ctr"/>
            <a:r>
              <a:rPr lang="en-US" sz="1050" b="1"/>
              <a:t>Contract signing &amp; </a:t>
            </a:r>
          </a:p>
          <a:p>
            <a:pPr algn="ctr"/>
            <a:r>
              <a:rPr lang="en-US" sz="1050" b="1"/>
              <a:t>Loan granting</a:t>
            </a:r>
          </a:p>
        </p:txBody>
      </p:sp>
      <p:cxnSp>
        <p:nvCxnSpPr>
          <p:cNvPr id="111" name="Straight Arrow Connector 110"/>
          <p:cNvCxnSpPr>
            <a:stCxn id="586" idx="2"/>
          </p:cNvCxnSpPr>
          <p:nvPr/>
        </p:nvCxnSpPr>
        <p:spPr>
          <a:xfrm>
            <a:off x="3124420" y="4327593"/>
            <a:ext cx="9923" cy="843108"/>
          </a:xfrm>
          <a:prstGeom prst="straightConnector1">
            <a:avLst/>
          </a:prstGeom>
          <a:ln w="15875">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Стрелка вниз 70"/>
          <p:cNvSpPr/>
          <p:nvPr/>
        </p:nvSpPr>
        <p:spPr>
          <a:xfrm rot="5400000">
            <a:off x="4615671" y="3525580"/>
            <a:ext cx="99901" cy="1227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00"/>
          </a:p>
        </p:txBody>
      </p:sp>
      <p:sp>
        <p:nvSpPr>
          <p:cNvPr id="77" name="Right Arrow 3251"/>
          <p:cNvSpPr/>
          <p:nvPr/>
        </p:nvSpPr>
        <p:spPr>
          <a:xfrm>
            <a:off x="7549518" y="3197361"/>
            <a:ext cx="341533" cy="288620"/>
          </a:xfrm>
          <a:prstGeom prst="rightArrow">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74" name="TextBox 73"/>
          <p:cNvSpPr txBox="1"/>
          <p:nvPr/>
        </p:nvSpPr>
        <p:spPr>
          <a:xfrm>
            <a:off x="5989225" y="4799501"/>
            <a:ext cx="1006283" cy="461665"/>
          </a:xfrm>
          <a:prstGeom prst="rect">
            <a:avLst/>
          </a:prstGeom>
          <a:noFill/>
        </p:spPr>
        <p:txBody>
          <a:bodyPr wrap="square" rtlCol="0">
            <a:spAutoFit/>
          </a:bodyPr>
          <a:lstStyle/>
          <a:p>
            <a:pPr algn="ctr"/>
            <a:r>
              <a:rPr lang="en-US" sz="800"/>
              <a:t>In-house verification </a:t>
            </a:r>
          </a:p>
          <a:p>
            <a:pPr algn="ctr"/>
            <a:r>
              <a:rPr lang="en-US" sz="800"/>
              <a:t>officers</a:t>
            </a:r>
          </a:p>
        </p:txBody>
      </p:sp>
      <p:sp>
        <p:nvSpPr>
          <p:cNvPr id="75" name="TextBox 74"/>
          <p:cNvSpPr txBox="1"/>
          <p:nvPr/>
        </p:nvSpPr>
        <p:spPr>
          <a:xfrm>
            <a:off x="2728339" y="2348249"/>
            <a:ext cx="780588" cy="338554"/>
          </a:xfrm>
          <a:prstGeom prst="rect">
            <a:avLst/>
          </a:prstGeom>
          <a:noFill/>
        </p:spPr>
        <p:txBody>
          <a:bodyPr wrap="square" rtlCol="0">
            <a:spAutoFit/>
          </a:bodyPr>
          <a:lstStyle/>
          <a:p>
            <a:pPr algn="ctr"/>
            <a:r>
              <a:rPr lang="en-US" sz="800"/>
              <a:t>Approve Status SMS</a:t>
            </a:r>
          </a:p>
        </p:txBody>
      </p:sp>
      <p:cxnSp>
        <p:nvCxnSpPr>
          <p:cNvPr id="76" name="Straight Arrow Connector 75"/>
          <p:cNvCxnSpPr>
            <a:stCxn id="75" idx="2"/>
          </p:cNvCxnSpPr>
          <p:nvPr/>
        </p:nvCxnSpPr>
        <p:spPr>
          <a:xfrm>
            <a:off x="3118633" y="2686803"/>
            <a:ext cx="223582" cy="442873"/>
          </a:xfrm>
          <a:prstGeom prst="straightConnector1">
            <a:avLst/>
          </a:prstGeom>
          <a:ln w="15875">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3225"/>
          <p:cNvCxnSpPr>
            <a:endCxn id="576" idx="0"/>
          </p:cNvCxnSpPr>
          <p:nvPr/>
        </p:nvCxnSpPr>
        <p:spPr>
          <a:xfrm rot="10800000" flipV="1">
            <a:off x="596417" y="2493860"/>
            <a:ext cx="2178727" cy="646229"/>
          </a:xfrm>
          <a:prstGeom prst="bentConnector2">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4925761" y="2611201"/>
            <a:ext cx="2" cy="506894"/>
          </a:xfrm>
          <a:prstGeom prst="straightConnector1">
            <a:avLst/>
          </a:prstGeom>
          <a:ln w="15875">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90" name="Стрелка вниз 11"/>
          <p:cNvSpPr/>
          <p:nvPr/>
        </p:nvSpPr>
        <p:spPr>
          <a:xfrm>
            <a:off x="2567252" y="3573869"/>
            <a:ext cx="90633" cy="755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00"/>
          </a:p>
        </p:txBody>
      </p:sp>
      <p:sp>
        <p:nvSpPr>
          <p:cNvPr id="629" name="Стрелка вниз 90"/>
          <p:cNvSpPr/>
          <p:nvPr/>
        </p:nvSpPr>
        <p:spPr>
          <a:xfrm rot="10800000">
            <a:off x="3617166" y="2941643"/>
            <a:ext cx="97501" cy="155608"/>
          </a:xfrm>
          <a:prstGeom prst="downArrow">
            <a:avLst>
              <a:gd name="adj1" fmla="val 4999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3083"/>
          <p:cNvSpPr>
            <a:spLocks noChangeArrowheads="1"/>
          </p:cNvSpPr>
          <p:nvPr/>
        </p:nvSpPr>
        <p:spPr bwMode="auto">
          <a:xfrm>
            <a:off x="4220215" y="2224689"/>
            <a:ext cx="1369699" cy="464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en-US" sz="800">
                <a:solidFill>
                  <a:schemeClr val="tx1"/>
                </a:solidFill>
              </a:rPr>
              <a:t>ID verification and </a:t>
            </a:r>
          </a:p>
          <a:p>
            <a:pPr algn="ctr"/>
            <a:r>
              <a:rPr lang="en-US" altLang="en-US" sz="800">
                <a:solidFill>
                  <a:schemeClr val="tx1"/>
                </a:solidFill>
              </a:rPr>
              <a:t>documents screening</a:t>
            </a:r>
          </a:p>
        </p:txBody>
      </p:sp>
      <p:sp>
        <p:nvSpPr>
          <p:cNvPr id="91" name="Rectangle 10968"/>
          <p:cNvSpPr/>
          <p:nvPr/>
        </p:nvSpPr>
        <p:spPr>
          <a:xfrm>
            <a:off x="3389759" y="3122181"/>
            <a:ext cx="554426" cy="456612"/>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tx1"/>
                </a:solidFill>
              </a:rPr>
              <a:t>Instruct borrower to upload documents</a:t>
            </a:r>
          </a:p>
        </p:txBody>
      </p:sp>
      <p:sp>
        <p:nvSpPr>
          <p:cNvPr id="593" name="Стрелка вниз 70"/>
          <p:cNvSpPr/>
          <p:nvPr/>
        </p:nvSpPr>
        <p:spPr>
          <a:xfrm rot="16200000">
            <a:off x="3353657" y="3448218"/>
            <a:ext cx="99901" cy="1227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00"/>
          </a:p>
        </p:txBody>
      </p:sp>
      <p:sp>
        <p:nvSpPr>
          <p:cNvPr id="98" name="Rectangle 10968"/>
          <p:cNvSpPr/>
          <p:nvPr/>
        </p:nvSpPr>
        <p:spPr>
          <a:xfrm>
            <a:off x="5796365" y="3602476"/>
            <a:ext cx="517450" cy="456612"/>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tx1"/>
                </a:solidFill>
              </a:rPr>
              <a:t>Contract signing by borrower</a:t>
            </a:r>
          </a:p>
          <a:p>
            <a:pPr algn="ctr"/>
            <a:r>
              <a:rPr lang="en-US" sz="500">
                <a:solidFill>
                  <a:schemeClr val="tx1"/>
                </a:solidFill>
              </a:rPr>
              <a:t>online</a:t>
            </a:r>
          </a:p>
        </p:txBody>
      </p:sp>
      <p:sp>
        <p:nvSpPr>
          <p:cNvPr id="99" name="Rectangle 10968"/>
          <p:cNvSpPr/>
          <p:nvPr/>
        </p:nvSpPr>
        <p:spPr>
          <a:xfrm>
            <a:off x="3403452" y="2467990"/>
            <a:ext cx="517450" cy="456612"/>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tx1"/>
                </a:solidFill>
              </a:rPr>
              <a:t>Borrower uploaded documents</a:t>
            </a:r>
          </a:p>
        </p:txBody>
      </p:sp>
      <p:pic>
        <p:nvPicPr>
          <p:cNvPr id="627" name="Рисунок 88"/>
          <p:cNvPicPr>
            <a:picLocks noChangeAspect="1"/>
          </p:cNvPicPr>
          <p:nvPr/>
        </p:nvPicPr>
        <p:blipFill rotWithShape="1">
          <a:blip r:embed="rId8"/>
          <a:srcRect b="31381"/>
          <a:stretch/>
        </p:blipFill>
        <p:spPr>
          <a:xfrm>
            <a:off x="6185125" y="3469256"/>
            <a:ext cx="166546" cy="287387"/>
          </a:xfrm>
          <a:prstGeom prst="rect">
            <a:avLst/>
          </a:prstGeom>
        </p:spPr>
      </p:pic>
      <p:pic>
        <p:nvPicPr>
          <p:cNvPr id="119" name="Рисунок 88"/>
          <p:cNvPicPr>
            <a:picLocks noChangeAspect="1"/>
          </p:cNvPicPr>
          <p:nvPr/>
        </p:nvPicPr>
        <p:blipFill rotWithShape="1">
          <a:blip r:embed="rId8"/>
          <a:srcRect b="31381"/>
          <a:stretch/>
        </p:blipFill>
        <p:spPr>
          <a:xfrm>
            <a:off x="3796987" y="2324296"/>
            <a:ext cx="166546" cy="287387"/>
          </a:xfrm>
          <a:prstGeom prst="rect">
            <a:avLst/>
          </a:prstGeom>
        </p:spPr>
      </p:pic>
      <p:sp>
        <p:nvSpPr>
          <p:cNvPr id="100" name="Стрелка вниз 94"/>
          <p:cNvSpPr/>
          <p:nvPr/>
        </p:nvSpPr>
        <p:spPr>
          <a:xfrm rot="16200000">
            <a:off x="5708233" y="3756674"/>
            <a:ext cx="99901" cy="1227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 name="Стрелка вниз 70"/>
          <p:cNvSpPr/>
          <p:nvPr/>
        </p:nvSpPr>
        <p:spPr>
          <a:xfrm rot="5400000">
            <a:off x="4006344" y="3407958"/>
            <a:ext cx="99901" cy="1227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00"/>
          </a:p>
        </p:txBody>
      </p:sp>
      <p:sp>
        <p:nvSpPr>
          <p:cNvPr id="112" name="Стрелка вниз 70"/>
          <p:cNvSpPr/>
          <p:nvPr/>
        </p:nvSpPr>
        <p:spPr>
          <a:xfrm>
            <a:off x="4892499" y="3996197"/>
            <a:ext cx="99901" cy="1227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00"/>
          </a:p>
        </p:txBody>
      </p:sp>
      <p:cxnSp>
        <p:nvCxnSpPr>
          <p:cNvPr id="115" name="Straight Arrow Connector 114"/>
          <p:cNvCxnSpPr>
            <a:stCxn id="584" idx="2"/>
            <a:endCxn id="604" idx="0"/>
          </p:cNvCxnSpPr>
          <p:nvPr/>
        </p:nvCxnSpPr>
        <p:spPr>
          <a:xfrm flipH="1">
            <a:off x="3389071" y="4506137"/>
            <a:ext cx="1532275" cy="651055"/>
          </a:xfrm>
          <a:prstGeom prst="straightConnector1">
            <a:avLst/>
          </a:prstGeom>
          <a:ln w="15875">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5042014" y="3924982"/>
            <a:ext cx="1193139" cy="815762"/>
          </a:xfrm>
          <a:prstGeom prst="straightConnector1">
            <a:avLst/>
          </a:prstGeom>
          <a:ln w="15875">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21" name="Picture 1033" descr="http://www.5tibetansworkshop.com/wp-content/uploads/2014/10/headphones-at-computer.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15322" y="3200153"/>
            <a:ext cx="228425" cy="206051"/>
          </a:xfrm>
          <a:prstGeom prst="rect">
            <a:avLst/>
          </a:prstGeom>
          <a:noFill/>
          <a:extLst>
            <a:ext uri="{909E8E84-426E-40DD-AFC4-6F175D3DCCD1}">
              <a14:hiddenFill xmlns:a14="http://schemas.microsoft.com/office/drawing/2010/main">
                <a:solidFill>
                  <a:srgbClr val="FFFFFF"/>
                </a:solidFill>
              </a14:hiddenFill>
            </a:ext>
          </a:extLst>
        </p:spPr>
      </p:pic>
      <p:sp>
        <p:nvSpPr>
          <p:cNvPr id="126" name="Rectangle 125"/>
          <p:cNvSpPr/>
          <p:nvPr/>
        </p:nvSpPr>
        <p:spPr>
          <a:xfrm>
            <a:off x="1045752" y="2617971"/>
            <a:ext cx="517450" cy="456612"/>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tx1"/>
                </a:solidFill>
              </a:rPr>
              <a:t>Inbound call</a:t>
            </a:r>
          </a:p>
        </p:txBody>
      </p:sp>
      <p:sp>
        <p:nvSpPr>
          <p:cNvPr id="127" name="Rectangle 126"/>
          <p:cNvSpPr/>
          <p:nvPr/>
        </p:nvSpPr>
        <p:spPr>
          <a:xfrm>
            <a:off x="1616255" y="2621456"/>
            <a:ext cx="517450" cy="456612"/>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tx1"/>
                </a:solidFill>
              </a:rPr>
              <a:t>Outsourced DSA</a:t>
            </a:r>
          </a:p>
        </p:txBody>
      </p:sp>
      <p:sp>
        <p:nvSpPr>
          <p:cNvPr id="128" name="Стрелка вниз 82"/>
          <p:cNvSpPr/>
          <p:nvPr/>
        </p:nvSpPr>
        <p:spPr>
          <a:xfrm>
            <a:off x="1397171" y="3011041"/>
            <a:ext cx="68890" cy="135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Стрелка вниз 82"/>
          <p:cNvSpPr/>
          <p:nvPr/>
        </p:nvSpPr>
        <p:spPr>
          <a:xfrm>
            <a:off x="1701791" y="3017278"/>
            <a:ext cx="68890" cy="135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0" name="Picture 1033" descr="http://www.5tibetansworkshop.com/wp-content/uploads/2014/10/headphones-at-computer.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64863" y="2508176"/>
            <a:ext cx="228425" cy="206051"/>
          </a:xfrm>
          <a:prstGeom prst="rect">
            <a:avLst/>
          </a:prstGeom>
          <a:noFill/>
          <a:extLst>
            <a:ext uri="{909E8E84-426E-40DD-AFC4-6F175D3DCCD1}">
              <a14:hiddenFill xmlns:a14="http://schemas.microsoft.com/office/drawing/2010/main">
                <a:solidFill>
                  <a:srgbClr val="FFFFFF"/>
                </a:solidFill>
              </a14:hiddenFill>
            </a:ext>
          </a:extLst>
        </p:spPr>
      </p:pic>
      <p:cxnSp>
        <p:nvCxnSpPr>
          <p:cNvPr id="134" name="Straight Arrow Connector 133"/>
          <p:cNvCxnSpPr/>
          <p:nvPr/>
        </p:nvCxnSpPr>
        <p:spPr>
          <a:xfrm flipH="1">
            <a:off x="5410193" y="4059999"/>
            <a:ext cx="20802" cy="1210268"/>
          </a:xfrm>
          <a:prstGeom prst="straightConnector1">
            <a:avLst/>
          </a:prstGeom>
          <a:ln w="15875">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896243" y="4511474"/>
            <a:ext cx="1112095" cy="338554"/>
          </a:xfrm>
          <a:prstGeom prst="rect">
            <a:avLst/>
          </a:prstGeom>
          <a:noFill/>
        </p:spPr>
        <p:txBody>
          <a:bodyPr wrap="square" rtlCol="0">
            <a:spAutoFit/>
          </a:bodyPr>
          <a:lstStyle/>
          <a:p>
            <a:pPr algn="ctr"/>
            <a:r>
              <a:rPr lang="en-US" sz="800" i="1"/>
              <a:t>For Online Repeat sales </a:t>
            </a:r>
          </a:p>
        </p:txBody>
      </p:sp>
      <p:sp>
        <p:nvSpPr>
          <p:cNvPr id="101" name="Прямоугольник 7"/>
          <p:cNvSpPr/>
          <p:nvPr/>
        </p:nvSpPr>
        <p:spPr>
          <a:xfrm>
            <a:off x="7324639" y="1329657"/>
            <a:ext cx="216024" cy="216024"/>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7582154" y="1256039"/>
            <a:ext cx="1534764" cy="507831"/>
          </a:xfrm>
          <a:prstGeom prst="rect">
            <a:avLst/>
          </a:prstGeom>
          <a:noFill/>
        </p:spPr>
        <p:txBody>
          <a:bodyPr wrap="square" rtlCol="0">
            <a:spAutoFit/>
          </a:bodyPr>
          <a:lstStyle/>
          <a:p>
            <a:r>
              <a:rPr lang="en-US" sz="900">
                <a:solidFill>
                  <a:srgbClr val="FF0000"/>
                </a:solidFill>
              </a:rPr>
              <a:t>Functionality already available in Terrasoft but not planned to be used</a:t>
            </a:r>
          </a:p>
        </p:txBody>
      </p:sp>
      <p:sp>
        <p:nvSpPr>
          <p:cNvPr id="104" name="Прямоугольник 8"/>
          <p:cNvSpPr/>
          <p:nvPr/>
        </p:nvSpPr>
        <p:spPr>
          <a:xfrm>
            <a:off x="7319012" y="1821919"/>
            <a:ext cx="216024" cy="216024"/>
          </a:xfrm>
          <a:prstGeom prst="rect">
            <a:avLst/>
          </a:prstGeom>
          <a:solidFill>
            <a:schemeClr val="accent5">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7609236" y="1746136"/>
            <a:ext cx="1534764" cy="507831"/>
          </a:xfrm>
          <a:prstGeom prst="rect">
            <a:avLst/>
          </a:prstGeom>
          <a:noFill/>
        </p:spPr>
        <p:txBody>
          <a:bodyPr wrap="square" rtlCol="0">
            <a:spAutoFit/>
          </a:bodyPr>
          <a:lstStyle/>
          <a:p>
            <a:r>
              <a:rPr lang="en-US" sz="900">
                <a:solidFill>
                  <a:srgbClr val="FF0000"/>
                </a:solidFill>
              </a:rPr>
              <a:t>New functionality&amp;Integrations to be implemented in Terrasoft</a:t>
            </a:r>
          </a:p>
        </p:txBody>
      </p:sp>
      <p:sp>
        <p:nvSpPr>
          <p:cNvPr id="106" name="5-Point Star 105"/>
          <p:cNvSpPr/>
          <p:nvPr/>
        </p:nvSpPr>
        <p:spPr>
          <a:xfrm>
            <a:off x="8038032" y="122182"/>
            <a:ext cx="344820" cy="328650"/>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107" name="Изображение 3"/>
          <p:cNvPicPr>
            <a:picLocks noChangeAspect="1"/>
          </p:cNvPicPr>
          <p:nvPr/>
        </p:nvPicPr>
        <p:blipFill>
          <a:blip r:embed="rId9"/>
          <a:stretch>
            <a:fillRect/>
          </a:stretch>
        </p:blipFill>
        <p:spPr>
          <a:xfrm>
            <a:off x="8478405" y="44624"/>
            <a:ext cx="665595" cy="443286"/>
          </a:xfrm>
          <a:prstGeom prst="rect">
            <a:avLst/>
          </a:prstGeom>
        </p:spPr>
      </p:pic>
      <p:pic>
        <p:nvPicPr>
          <p:cNvPr id="7" name="Picture 6"/>
          <p:cNvPicPr>
            <a:picLocks noChangeAspect="1"/>
          </p:cNvPicPr>
          <p:nvPr/>
        </p:nvPicPr>
        <p:blipFill>
          <a:blip r:embed="rId10"/>
          <a:stretch>
            <a:fillRect/>
          </a:stretch>
        </p:blipFill>
        <p:spPr>
          <a:xfrm>
            <a:off x="1218232" y="5235210"/>
            <a:ext cx="771856" cy="385928"/>
          </a:xfrm>
          <a:prstGeom prst="rect">
            <a:avLst/>
          </a:prstGeom>
        </p:spPr>
      </p:pic>
      <p:pic>
        <p:nvPicPr>
          <p:cNvPr id="8" name="Picture 7"/>
          <p:cNvPicPr>
            <a:picLocks noChangeAspect="1"/>
          </p:cNvPicPr>
          <p:nvPr/>
        </p:nvPicPr>
        <p:blipFill>
          <a:blip r:embed="rId11"/>
          <a:stretch>
            <a:fillRect/>
          </a:stretch>
        </p:blipFill>
        <p:spPr>
          <a:xfrm>
            <a:off x="2649870" y="2045699"/>
            <a:ext cx="808121" cy="312317"/>
          </a:xfrm>
          <a:prstGeom prst="rect">
            <a:avLst/>
          </a:prstGeom>
        </p:spPr>
      </p:pic>
      <p:pic>
        <p:nvPicPr>
          <p:cNvPr id="12" name="Picture 11"/>
          <p:cNvPicPr>
            <a:picLocks noChangeAspect="1"/>
          </p:cNvPicPr>
          <p:nvPr/>
        </p:nvPicPr>
        <p:blipFill>
          <a:blip r:embed="rId12"/>
          <a:stretch>
            <a:fillRect/>
          </a:stretch>
        </p:blipFill>
        <p:spPr>
          <a:xfrm>
            <a:off x="2952927" y="5393412"/>
            <a:ext cx="877900" cy="341406"/>
          </a:xfrm>
          <a:prstGeom prst="rect">
            <a:avLst/>
          </a:prstGeom>
        </p:spPr>
      </p:pic>
      <p:pic>
        <p:nvPicPr>
          <p:cNvPr id="14" name="Picture 13"/>
          <p:cNvPicPr>
            <a:picLocks noChangeAspect="1"/>
          </p:cNvPicPr>
          <p:nvPr/>
        </p:nvPicPr>
        <p:blipFill>
          <a:blip r:embed="rId12"/>
          <a:stretch>
            <a:fillRect/>
          </a:stretch>
        </p:blipFill>
        <p:spPr>
          <a:xfrm>
            <a:off x="4941932" y="5377984"/>
            <a:ext cx="877900" cy="341406"/>
          </a:xfrm>
          <a:prstGeom prst="rect">
            <a:avLst/>
          </a:prstGeom>
        </p:spPr>
      </p:pic>
      <p:pic>
        <p:nvPicPr>
          <p:cNvPr id="15" name="Picture 14"/>
          <p:cNvPicPr>
            <a:picLocks noChangeAspect="1"/>
          </p:cNvPicPr>
          <p:nvPr/>
        </p:nvPicPr>
        <p:blipFill>
          <a:blip r:embed="rId13"/>
          <a:stretch>
            <a:fillRect/>
          </a:stretch>
        </p:blipFill>
        <p:spPr>
          <a:xfrm>
            <a:off x="5272278" y="1917274"/>
            <a:ext cx="966912" cy="263090"/>
          </a:xfrm>
          <a:prstGeom prst="rect">
            <a:avLst/>
          </a:prstGeom>
        </p:spPr>
      </p:pic>
      <p:pic>
        <p:nvPicPr>
          <p:cNvPr id="18" name="Picture 17"/>
          <p:cNvPicPr>
            <a:picLocks noChangeAspect="1"/>
          </p:cNvPicPr>
          <p:nvPr/>
        </p:nvPicPr>
        <p:blipFill>
          <a:blip r:embed="rId14"/>
          <a:stretch>
            <a:fillRect/>
          </a:stretch>
        </p:blipFill>
        <p:spPr>
          <a:xfrm>
            <a:off x="6224065" y="3232562"/>
            <a:ext cx="1291896" cy="219571"/>
          </a:xfrm>
          <a:prstGeom prst="rect">
            <a:avLst/>
          </a:prstGeom>
        </p:spPr>
      </p:pic>
      <p:graphicFrame>
        <p:nvGraphicFramePr>
          <p:cNvPr id="109" name="Object 108"/>
          <p:cNvGraphicFramePr>
            <a:graphicFrameLocks noChangeAspect="1"/>
          </p:cNvGraphicFramePr>
          <p:nvPr>
            <p:extLst/>
          </p:nvPr>
        </p:nvGraphicFramePr>
        <p:xfrm>
          <a:off x="5637213" y="4057650"/>
          <a:ext cx="2419350" cy="1470025"/>
        </p:xfrm>
        <a:graphic>
          <a:graphicData uri="http://schemas.openxmlformats.org/presentationml/2006/ole">
            <mc:AlternateContent xmlns:mc="http://schemas.openxmlformats.org/markup-compatibility/2006">
              <mc:Choice xmlns:v="urn:schemas-microsoft-com:vml" Requires="v">
                <p:oleObj spid="_x0000_s75779" name="Document" r:id="rId15" imgW="3092962" imgH="1879840" progId="Word.Document.12">
                  <p:embed/>
                </p:oleObj>
              </mc:Choice>
              <mc:Fallback>
                <p:oleObj name="Document" r:id="rId15" imgW="3092962" imgH="1879840" progId="Word.Document.12">
                  <p:embed/>
                  <p:pic>
                    <p:nvPicPr>
                      <p:cNvPr id="109" name="Object 108"/>
                      <p:cNvPicPr/>
                      <p:nvPr/>
                    </p:nvPicPr>
                    <p:blipFill>
                      <a:blip r:embed="rId16"/>
                      <a:stretch>
                        <a:fillRect/>
                      </a:stretch>
                    </p:blipFill>
                    <p:spPr>
                      <a:xfrm>
                        <a:off x="5637213" y="4057650"/>
                        <a:ext cx="2419350" cy="1470025"/>
                      </a:xfrm>
                      <a:prstGeom prst="rect">
                        <a:avLst/>
                      </a:prstGeom>
                    </p:spPr>
                  </p:pic>
                </p:oleObj>
              </mc:Fallback>
            </mc:AlternateContent>
          </a:graphicData>
        </a:graphic>
      </p:graphicFrame>
    </p:spTree>
    <p:extLst>
      <p:ext uri="{BB962C8B-B14F-4D97-AF65-F5344CB8AC3E}">
        <p14:creationId xmlns:p14="http://schemas.microsoft.com/office/powerpoint/2010/main" val="779037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32</a:t>
            </a:fld>
            <a:endParaRPr lang="ru-RU"/>
          </a:p>
        </p:txBody>
      </p:sp>
      <p:sp>
        <p:nvSpPr>
          <p:cNvPr id="5" name="Title 1"/>
          <p:cNvSpPr>
            <a:spLocks noGrp="1"/>
          </p:cNvSpPr>
          <p:nvPr>
            <p:ph type="title"/>
          </p:nvPr>
        </p:nvSpPr>
        <p:spPr>
          <a:xfrm>
            <a:off x="395536" y="116632"/>
            <a:ext cx="8159540" cy="312281"/>
          </a:xfrm>
        </p:spPr>
        <p:txBody>
          <a:bodyPr/>
          <a:lstStyle/>
          <a:p>
            <a:r>
              <a:rPr lang="en-US"/>
              <a:t>Repeat Sales Business Process (Online)</a:t>
            </a:r>
          </a:p>
        </p:txBody>
      </p:sp>
      <p:sp>
        <p:nvSpPr>
          <p:cNvPr id="11" name="Прямоугольник 99"/>
          <p:cNvSpPr/>
          <p:nvPr/>
        </p:nvSpPr>
        <p:spPr>
          <a:xfrm>
            <a:off x="2133581" y="1836453"/>
            <a:ext cx="2965071" cy="2282827"/>
          </a:xfrm>
          <a:prstGeom prst="rect">
            <a:avLst/>
          </a:prstGeom>
          <a:solidFill>
            <a:schemeClr val="bg1">
              <a:lumMod val="9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a:solidFill>
                  <a:schemeClr val="tx1"/>
                </a:solidFill>
              </a:rPr>
              <a:t>Terrasoft</a:t>
            </a:r>
          </a:p>
        </p:txBody>
      </p:sp>
      <p:pic>
        <p:nvPicPr>
          <p:cNvPr id="22" name="Picture 1025" descr="http://www.viscoseclosures.com/wp/wp-content/uploads/2013/12/customer-icon.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6697" t="9489" r="18255" b="6847"/>
          <a:stretch/>
        </p:blipFill>
        <p:spPr bwMode="auto">
          <a:xfrm>
            <a:off x="1241092" y="1894115"/>
            <a:ext cx="463925" cy="904462"/>
          </a:xfrm>
          <a:prstGeom prst="rect">
            <a:avLst/>
          </a:prstGeom>
          <a:noFill/>
          <a:extLst>
            <a:ext uri="{909E8E84-426E-40DD-AFC4-6F175D3DCCD1}">
              <a14:hiddenFill xmlns:a14="http://schemas.microsoft.com/office/drawing/2010/main">
                <a:solidFill>
                  <a:srgbClr val="FFFFFF"/>
                </a:solidFill>
              </a14:hiddenFill>
            </a:ext>
          </a:extLst>
        </p:spPr>
      </p:pic>
      <p:sp>
        <p:nvSpPr>
          <p:cNvPr id="25" name="Right Arrow 24"/>
          <p:cNvSpPr/>
          <p:nvPr/>
        </p:nvSpPr>
        <p:spPr>
          <a:xfrm>
            <a:off x="1754613" y="2481713"/>
            <a:ext cx="334072" cy="305081"/>
          </a:xfrm>
          <a:prstGeom prst="rightArrow">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27" name="TextBox 26"/>
          <p:cNvSpPr txBox="1"/>
          <p:nvPr/>
        </p:nvSpPr>
        <p:spPr>
          <a:xfrm>
            <a:off x="1115616" y="2762306"/>
            <a:ext cx="683057" cy="215444"/>
          </a:xfrm>
          <a:prstGeom prst="rect">
            <a:avLst/>
          </a:prstGeom>
          <a:noFill/>
        </p:spPr>
        <p:txBody>
          <a:bodyPr wrap="square" rtlCol="0">
            <a:spAutoFit/>
          </a:bodyPr>
          <a:lstStyle/>
          <a:p>
            <a:pPr algn="ctr"/>
            <a:r>
              <a:rPr lang="en-US" sz="800"/>
              <a:t>Borrower</a:t>
            </a:r>
          </a:p>
        </p:txBody>
      </p:sp>
      <p:cxnSp>
        <p:nvCxnSpPr>
          <p:cNvPr id="28" name="Elbow Connector 27"/>
          <p:cNvCxnSpPr>
            <a:endCxn id="27" idx="2"/>
          </p:cNvCxnSpPr>
          <p:nvPr/>
        </p:nvCxnSpPr>
        <p:spPr>
          <a:xfrm rot="10800000">
            <a:off x="1457146" y="2977750"/>
            <a:ext cx="1670421" cy="657462"/>
          </a:xfrm>
          <a:prstGeom prst="bentConnector2">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3" name="Прямоугольник 203"/>
          <p:cNvSpPr/>
          <p:nvPr/>
        </p:nvSpPr>
        <p:spPr>
          <a:xfrm>
            <a:off x="4367643" y="4397777"/>
            <a:ext cx="706939" cy="308746"/>
          </a:xfrm>
          <a:prstGeom prst="rect">
            <a:avLst/>
          </a:prstGeom>
          <a:solidFill>
            <a:schemeClr val="accent5">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a:solidFill>
                  <a:schemeClr val="tx1"/>
                </a:solidFill>
              </a:rPr>
              <a:t>GL </a:t>
            </a:r>
          </a:p>
          <a:p>
            <a:pPr algn="ctr"/>
            <a:r>
              <a:rPr lang="en-US" sz="700">
                <a:solidFill>
                  <a:schemeClr val="tx1"/>
                </a:solidFill>
              </a:rPr>
              <a:t>Autocount</a:t>
            </a:r>
          </a:p>
        </p:txBody>
      </p:sp>
      <p:cxnSp>
        <p:nvCxnSpPr>
          <p:cNvPr id="54" name="Straight Arrow Connector 3225"/>
          <p:cNvCxnSpPr/>
          <p:nvPr/>
        </p:nvCxnSpPr>
        <p:spPr>
          <a:xfrm flipV="1">
            <a:off x="4727569" y="3140729"/>
            <a:ext cx="0" cy="1244683"/>
          </a:xfrm>
          <a:prstGeom prst="straightConnector1">
            <a:avLst/>
          </a:prstGeom>
          <a:ln w="15875">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Rectangle 10968"/>
          <p:cNvSpPr/>
          <p:nvPr/>
        </p:nvSpPr>
        <p:spPr>
          <a:xfrm>
            <a:off x="4500644" y="2140619"/>
            <a:ext cx="523912" cy="482654"/>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tx1"/>
                </a:solidFill>
              </a:rPr>
              <a:t>Contract confirmation </a:t>
            </a:r>
          </a:p>
        </p:txBody>
      </p:sp>
      <p:sp>
        <p:nvSpPr>
          <p:cNvPr id="57" name="Rectangle 10968"/>
          <p:cNvSpPr/>
          <p:nvPr/>
        </p:nvSpPr>
        <p:spPr>
          <a:xfrm>
            <a:off x="4500644" y="2635638"/>
            <a:ext cx="523912" cy="465305"/>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tx1"/>
                </a:solidFill>
              </a:rPr>
              <a:t>Loan granting</a:t>
            </a:r>
          </a:p>
        </p:txBody>
      </p:sp>
      <p:sp>
        <p:nvSpPr>
          <p:cNvPr id="58" name="Стрелка вниз 76"/>
          <p:cNvSpPr/>
          <p:nvPr/>
        </p:nvSpPr>
        <p:spPr>
          <a:xfrm>
            <a:off x="4727569" y="2546316"/>
            <a:ext cx="112181" cy="1136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ight Arrow 3251"/>
          <p:cNvSpPr/>
          <p:nvPr/>
        </p:nvSpPr>
        <p:spPr>
          <a:xfrm>
            <a:off x="5133687" y="2772398"/>
            <a:ext cx="334072" cy="305081"/>
          </a:xfrm>
          <a:prstGeom prst="rightArrow">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pic>
        <p:nvPicPr>
          <p:cNvPr id="80" name="Picture 1041" descr="https://encrypted-tbn3.gstatic.com/images?q=tbn:ANd9GcRF9JTEcwyYGFFzZ1n2qVTeRi1J1C_r_zofc2vi7jXVKxzWmUaS5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5864" y="2495275"/>
            <a:ext cx="880474" cy="687307"/>
          </a:xfrm>
          <a:prstGeom prst="rect">
            <a:avLst/>
          </a:prstGeom>
          <a:noFill/>
          <a:extLst>
            <a:ext uri="{909E8E84-426E-40DD-AFC4-6F175D3DCCD1}">
              <a14:hiddenFill xmlns:a14="http://schemas.microsoft.com/office/drawing/2010/main">
                <a:solidFill>
                  <a:srgbClr val="FFFFFF"/>
                </a:solidFill>
              </a14:hiddenFill>
            </a:ext>
          </a:extLst>
        </p:spPr>
      </p:pic>
      <p:sp>
        <p:nvSpPr>
          <p:cNvPr id="84" name="Rectangle 3083"/>
          <p:cNvSpPr>
            <a:spLocks noChangeArrowheads="1"/>
          </p:cNvSpPr>
          <p:nvPr/>
        </p:nvSpPr>
        <p:spPr bwMode="auto">
          <a:xfrm>
            <a:off x="6951792" y="3170655"/>
            <a:ext cx="1339778" cy="35158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en-US" sz="800">
                <a:solidFill>
                  <a:schemeClr val="tx1"/>
                </a:solidFill>
              </a:rPr>
              <a:t>Transfer to borrower’s bank account</a:t>
            </a:r>
          </a:p>
        </p:txBody>
      </p:sp>
      <p:sp>
        <p:nvSpPr>
          <p:cNvPr id="93" name="TextBox 92"/>
          <p:cNvSpPr txBox="1"/>
          <p:nvPr/>
        </p:nvSpPr>
        <p:spPr>
          <a:xfrm>
            <a:off x="2123728" y="1538170"/>
            <a:ext cx="2088232" cy="253916"/>
          </a:xfrm>
          <a:prstGeom prst="rect">
            <a:avLst/>
          </a:prstGeom>
          <a:noFill/>
        </p:spPr>
        <p:txBody>
          <a:bodyPr wrap="square" rtlCol="0">
            <a:spAutoFit/>
          </a:bodyPr>
          <a:lstStyle/>
          <a:p>
            <a:pPr algn="ctr"/>
            <a:r>
              <a:rPr lang="en-US" sz="1050">
                <a:solidFill>
                  <a:srgbClr val="FF0000"/>
                </a:solidFill>
              </a:rPr>
              <a:t>Decision</a:t>
            </a:r>
          </a:p>
        </p:txBody>
      </p:sp>
      <p:sp>
        <p:nvSpPr>
          <p:cNvPr id="95" name="TextBox 94"/>
          <p:cNvSpPr txBox="1"/>
          <p:nvPr/>
        </p:nvSpPr>
        <p:spPr>
          <a:xfrm>
            <a:off x="4239042" y="1521249"/>
            <a:ext cx="1080120" cy="261610"/>
          </a:xfrm>
          <a:prstGeom prst="rect">
            <a:avLst/>
          </a:prstGeom>
          <a:noFill/>
        </p:spPr>
        <p:txBody>
          <a:bodyPr wrap="square" rtlCol="0">
            <a:spAutoFit/>
          </a:bodyPr>
          <a:lstStyle/>
          <a:p>
            <a:pPr algn="ctr"/>
            <a:r>
              <a:rPr lang="en-US" sz="1050"/>
              <a:t>Loan granting</a:t>
            </a:r>
          </a:p>
        </p:txBody>
      </p:sp>
      <p:sp>
        <p:nvSpPr>
          <p:cNvPr id="96" name="Can 95"/>
          <p:cNvSpPr/>
          <p:nvPr/>
        </p:nvSpPr>
        <p:spPr>
          <a:xfrm>
            <a:off x="2687660" y="4310724"/>
            <a:ext cx="765887" cy="612368"/>
          </a:xfrm>
          <a:prstGeom prst="can">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TransUnion Credit Background Check</a:t>
            </a:r>
          </a:p>
        </p:txBody>
      </p:sp>
      <p:sp>
        <p:nvSpPr>
          <p:cNvPr id="98" name="Rectangle 10968"/>
          <p:cNvSpPr/>
          <p:nvPr/>
        </p:nvSpPr>
        <p:spPr>
          <a:xfrm>
            <a:off x="2808655" y="2177222"/>
            <a:ext cx="517450" cy="456612"/>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500">
                <a:solidFill>
                  <a:schemeClr val="tx1"/>
                </a:solidFill>
              </a:rPr>
              <a:t>Approval</a:t>
            </a:r>
            <a:endParaRPr lang="en-US" sz="500">
              <a:solidFill>
                <a:schemeClr val="tx1"/>
              </a:solidFill>
            </a:endParaRPr>
          </a:p>
        </p:txBody>
      </p:sp>
      <p:sp>
        <p:nvSpPr>
          <p:cNvPr id="99" name="Rectangle 10968"/>
          <p:cNvSpPr/>
          <p:nvPr/>
        </p:nvSpPr>
        <p:spPr>
          <a:xfrm>
            <a:off x="3325517" y="2633729"/>
            <a:ext cx="517450" cy="456612"/>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tx1"/>
                </a:solidFill>
              </a:rPr>
              <a:t>Reject</a:t>
            </a:r>
          </a:p>
        </p:txBody>
      </p:sp>
      <p:sp>
        <p:nvSpPr>
          <p:cNvPr id="100" name="Rectangle 10968"/>
          <p:cNvSpPr/>
          <p:nvPr/>
        </p:nvSpPr>
        <p:spPr>
          <a:xfrm>
            <a:off x="2808067" y="2631882"/>
            <a:ext cx="517450" cy="456612"/>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tx1"/>
                </a:solidFill>
              </a:rPr>
              <a:t>Online </a:t>
            </a:r>
          </a:p>
          <a:p>
            <a:pPr algn="ctr"/>
            <a:r>
              <a:rPr lang="en-US" sz="500">
                <a:solidFill>
                  <a:schemeClr val="tx1"/>
                </a:solidFill>
              </a:rPr>
              <a:t>credit bureau check </a:t>
            </a:r>
          </a:p>
        </p:txBody>
      </p:sp>
      <p:sp>
        <p:nvSpPr>
          <p:cNvPr id="101" name="Rectangle 10968"/>
          <p:cNvSpPr/>
          <p:nvPr/>
        </p:nvSpPr>
        <p:spPr>
          <a:xfrm>
            <a:off x="3325517" y="2176509"/>
            <a:ext cx="517450" cy="456612"/>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tx1"/>
                </a:solidFill>
              </a:rPr>
              <a:t>Approve Status</a:t>
            </a:r>
          </a:p>
        </p:txBody>
      </p:sp>
      <p:sp>
        <p:nvSpPr>
          <p:cNvPr id="104" name="Стрелка вниз 69"/>
          <p:cNvSpPr/>
          <p:nvPr/>
        </p:nvSpPr>
        <p:spPr>
          <a:xfrm rot="10800000">
            <a:off x="3035321" y="2575451"/>
            <a:ext cx="75027" cy="1191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00"/>
          </a:p>
        </p:txBody>
      </p:sp>
      <p:sp>
        <p:nvSpPr>
          <p:cNvPr id="105" name="Стрелка вниз 70"/>
          <p:cNvSpPr/>
          <p:nvPr/>
        </p:nvSpPr>
        <p:spPr>
          <a:xfrm rot="16200000">
            <a:off x="3300550" y="2361823"/>
            <a:ext cx="99901" cy="1227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00"/>
          </a:p>
        </p:txBody>
      </p:sp>
      <p:sp>
        <p:nvSpPr>
          <p:cNvPr id="108" name="Прямоугольник 1"/>
          <p:cNvSpPr/>
          <p:nvPr/>
        </p:nvSpPr>
        <p:spPr>
          <a:xfrm>
            <a:off x="2246704" y="2138656"/>
            <a:ext cx="1657656" cy="1002073"/>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Arrow Connector 108"/>
          <p:cNvCxnSpPr>
            <a:endCxn id="96" idx="1"/>
          </p:cNvCxnSpPr>
          <p:nvPr/>
        </p:nvCxnSpPr>
        <p:spPr>
          <a:xfrm>
            <a:off x="3062123" y="3090341"/>
            <a:ext cx="8481" cy="1220384"/>
          </a:xfrm>
          <a:prstGeom prst="straightConnector1">
            <a:avLst/>
          </a:prstGeom>
          <a:ln w="15875">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3588347" y="3088494"/>
            <a:ext cx="8481" cy="388852"/>
          </a:xfrm>
          <a:prstGeom prst="straightConnector1">
            <a:avLst/>
          </a:prstGeom>
          <a:ln w="15875">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13" name="Стрелка вниз 70"/>
          <p:cNvSpPr/>
          <p:nvPr/>
        </p:nvSpPr>
        <p:spPr>
          <a:xfrm rot="16200000">
            <a:off x="3307331" y="2788110"/>
            <a:ext cx="99901" cy="1227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00"/>
          </a:p>
        </p:txBody>
      </p:sp>
      <p:sp>
        <p:nvSpPr>
          <p:cNvPr id="117" name="Стрелка вниз 70"/>
          <p:cNvSpPr/>
          <p:nvPr/>
        </p:nvSpPr>
        <p:spPr>
          <a:xfrm rot="16200000">
            <a:off x="4138310" y="2139298"/>
            <a:ext cx="104803" cy="5629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00"/>
          </a:p>
        </p:txBody>
      </p:sp>
      <p:sp>
        <p:nvSpPr>
          <p:cNvPr id="66" name="Right Arrow 3251"/>
          <p:cNvSpPr/>
          <p:nvPr/>
        </p:nvSpPr>
        <p:spPr>
          <a:xfrm>
            <a:off x="6847372" y="2772398"/>
            <a:ext cx="334072" cy="305081"/>
          </a:xfrm>
          <a:prstGeom prst="rightArrow">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67" name="Rectangle 3083"/>
          <p:cNvSpPr>
            <a:spLocks noChangeArrowheads="1"/>
          </p:cNvSpPr>
          <p:nvPr/>
        </p:nvSpPr>
        <p:spPr bwMode="auto">
          <a:xfrm>
            <a:off x="5742960" y="3058198"/>
            <a:ext cx="915324" cy="60086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en-US" sz="800">
                <a:solidFill>
                  <a:schemeClr val="tx1"/>
                </a:solidFill>
              </a:rPr>
              <a:t>Disburse money from our current bank account</a:t>
            </a:r>
          </a:p>
        </p:txBody>
      </p:sp>
      <p:sp>
        <p:nvSpPr>
          <p:cNvPr id="72" name="Rectangle 71"/>
          <p:cNvSpPr/>
          <p:nvPr/>
        </p:nvSpPr>
        <p:spPr>
          <a:xfrm>
            <a:off x="588494" y="2499752"/>
            <a:ext cx="517450" cy="456612"/>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tx1"/>
                </a:solidFill>
              </a:rPr>
              <a:t>Inbound call </a:t>
            </a:r>
          </a:p>
        </p:txBody>
      </p:sp>
      <p:sp>
        <p:nvSpPr>
          <p:cNvPr id="73" name="Rectangle 72"/>
          <p:cNvSpPr/>
          <p:nvPr/>
        </p:nvSpPr>
        <p:spPr>
          <a:xfrm>
            <a:off x="588788" y="2043140"/>
            <a:ext cx="517450" cy="456612"/>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tx1"/>
                </a:solidFill>
              </a:rPr>
              <a:t>Outbound call </a:t>
            </a:r>
          </a:p>
        </p:txBody>
      </p:sp>
      <p:sp>
        <p:nvSpPr>
          <p:cNvPr id="74" name="Стрелка вниз 82"/>
          <p:cNvSpPr/>
          <p:nvPr/>
        </p:nvSpPr>
        <p:spPr>
          <a:xfrm rot="10800000">
            <a:off x="2205141" y="2873342"/>
            <a:ext cx="68890" cy="135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1033" descr="http://www.5tibetansworkshop.com/wp-content/uploads/2014/10/headphones-at-compute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3663" y="2378838"/>
            <a:ext cx="228425" cy="206051"/>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p:cNvSpPr/>
          <p:nvPr/>
        </p:nvSpPr>
        <p:spPr>
          <a:xfrm>
            <a:off x="588788" y="1586528"/>
            <a:ext cx="517450" cy="456612"/>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tx1"/>
                </a:solidFill>
              </a:rPr>
              <a:t>SMS campaign</a:t>
            </a:r>
          </a:p>
        </p:txBody>
      </p:sp>
      <p:sp>
        <p:nvSpPr>
          <p:cNvPr id="81" name="Стрелка вниз 82"/>
          <p:cNvSpPr/>
          <p:nvPr/>
        </p:nvSpPr>
        <p:spPr>
          <a:xfrm rot="16200000">
            <a:off x="1182958" y="2199660"/>
            <a:ext cx="68890" cy="135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p:cNvCxnSpPr>
            <a:endCxn id="59" idx="0"/>
          </p:cNvCxnSpPr>
          <p:nvPr/>
        </p:nvCxnSpPr>
        <p:spPr>
          <a:xfrm flipH="1">
            <a:off x="1963264" y="2916464"/>
            <a:ext cx="562253" cy="1300079"/>
          </a:xfrm>
          <a:prstGeom prst="straightConnector1">
            <a:avLst/>
          </a:prstGeom>
          <a:ln w="15875">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8" name="Picture 1033" descr="http://www.5tibetansworkshop.com/wp-content/uploads/2014/10/headphones-at-compute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40190" y="2047883"/>
            <a:ext cx="228425" cy="206051"/>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10968"/>
          <p:cNvSpPr/>
          <p:nvPr/>
        </p:nvSpPr>
        <p:spPr>
          <a:xfrm>
            <a:off x="2275803" y="2392433"/>
            <a:ext cx="517450" cy="452710"/>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tx1"/>
                </a:solidFill>
              </a:rPr>
              <a:t>Searching customer in Pre-approved list</a:t>
            </a:r>
          </a:p>
        </p:txBody>
      </p:sp>
      <p:sp>
        <p:nvSpPr>
          <p:cNvPr id="75" name="Стрелка вниз 82"/>
          <p:cNvSpPr/>
          <p:nvPr/>
        </p:nvSpPr>
        <p:spPr>
          <a:xfrm rot="16200000">
            <a:off x="1173655" y="2557956"/>
            <a:ext cx="68890" cy="135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Стрелка вниз 82"/>
          <p:cNvSpPr/>
          <p:nvPr/>
        </p:nvSpPr>
        <p:spPr>
          <a:xfrm rot="16200000">
            <a:off x="1182957" y="1792125"/>
            <a:ext cx="68890" cy="135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1457144" y="4216543"/>
            <a:ext cx="1012239" cy="461665"/>
          </a:xfrm>
          <a:prstGeom prst="rect">
            <a:avLst/>
          </a:prstGeom>
          <a:noFill/>
        </p:spPr>
        <p:txBody>
          <a:bodyPr wrap="square" rtlCol="0">
            <a:spAutoFit/>
          </a:bodyPr>
          <a:lstStyle/>
          <a:p>
            <a:pPr algn="ctr"/>
            <a:r>
              <a:rPr lang="en-US" sz="800">
                <a:solidFill>
                  <a:srgbClr val="FF0000"/>
                </a:solidFill>
              </a:rPr>
              <a:t>In-house verification </a:t>
            </a:r>
          </a:p>
          <a:p>
            <a:pPr algn="ctr"/>
            <a:r>
              <a:rPr lang="en-US" sz="800">
                <a:solidFill>
                  <a:srgbClr val="FF0000"/>
                </a:solidFill>
              </a:rPr>
              <a:t>Officer?</a:t>
            </a:r>
          </a:p>
        </p:txBody>
      </p:sp>
      <p:sp>
        <p:nvSpPr>
          <p:cNvPr id="60" name="Прямоугольник 5"/>
          <p:cNvSpPr/>
          <p:nvPr/>
        </p:nvSpPr>
        <p:spPr>
          <a:xfrm>
            <a:off x="7324576" y="824672"/>
            <a:ext cx="216024" cy="216024"/>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7609236" y="725885"/>
            <a:ext cx="1534764" cy="507831"/>
          </a:xfrm>
          <a:prstGeom prst="rect">
            <a:avLst/>
          </a:prstGeom>
          <a:noFill/>
        </p:spPr>
        <p:txBody>
          <a:bodyPr wrap="square" rtlCol="0">
            <a:spAutoFit/>
          </a:bodyPr>
          <a:lstStyle/>
          <a:p>
            <a:r>
              <a:rPr lang="en-US" sz="900">
                <a:solidFill>
                  <a:srgbClr val="FF0000"/>
                </a:solidFill>
              </a:rPr>
              <a:t>Functionality already available in Terrasoft and planned to be used</a:t>
            </a:r>
          </a:p>
        </p:txBody>
      </p:sp>
      <p:sp>
        <p:nvSpPr>
          <p:cNvPr id="62" name="Прямоугольник 7"/>
          <p:cNvSpPr/>
          <p:nvPr/>
        </p:nvSpPr>
        <p:spPr>
          <a:xfrm>
            <a:off x="7324639" y="1329657"/>
            <a:ext cx="216024" cy="216024"/>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7582154" y="1256039"/>
            <a:ext cx="1534764" cy="507831"/>
          </a:xfrm>
          <a:prstGeom prst="rect">
            <a:avLst/>
          </a:prstGeom>
          <a:noFill/>
        </p:spPr>
        <p:txBody>
          <a:bodyPr wrap="square" rtlCol="0">
            <a:spAutoFit/>
          </a:bodyPr>
          <a:lstStyle/>
          <a:p>
            <a:r>
              <a:rPr lang="en-US" sz="900">
                <a:solidFill>
                  <a:srgbClr val="FF0000"/>
                </a:solidFill>
              </a:rPr>
              <a:t>Functionality already available in Terrasoft but not planned to be used</a:t>
            </a:r>
          </a:p>
        </p:txBody>
      </p:sp>
      <p:sp>
        <p:nvSpPr>
          <p:cNvPr id="64" name="Прямоугольник 8"/>
          <p:cNvSpPr/>
          <p:nvPr/>
        </p:nvSpPr>
        <p:spPr>
          <a:xfrm>
            <a:off x="7319012" y="1821919"/>
            <a:ext cx="216024" cy="216024"/>
          </a:xfrm>
          <a:prstGeom prst="rect">
            <a:avLst/>
          </a:prstGeom>
          <a:solidFill>
            <a:schemeClr val="accent5">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609236" y="1746136"/>
            <a:ext cx="1534764" cy="507831"/>
          </a:xfrm>
          <a:prstGeom prst="rect">
            <a:avLst/>
          </a:prstGeom>
          <a:noFill/>
        </p:spPr>
        <p:txBody>
          <a:bodyPr wrap="square" rtlCol="0">
            <a:spAutoFit/>
          </a:bodyPr>
          <a:lstStyle/>
          <a:p>
            <a:r>
              <a:rPr lang="en-US" sz="900">
                <a:solidFill>
                  <a:srgbClr val="FF0000"/>
                </a:solidFill>
              </a:rPr>
              <a:t>New functionality&amp;Integrations to be implemented in Terrasoft</a:t>
            </a:r>
          </a:p>
        </p:txBody>
      </p:sp>
      <p:sp>
        <p:nvSpPr>
          <p:cNvPr id="69" name="5-Point Star 68"/>
          <p:cNvSpPr/>
          <p:nvPr/>
        </p:nvSpPr>
        <p:spPr>
          <a:xfrm>
            <a:off x="8038032" y="122182"/>
            <a:ext cx="344820" cy="328650"/>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77" name="Изображение 3"/>
          <p:cNvPicPr>
            <a:picLocks noChangeAspect="1"/>
          </p:cNvPicPr>
          <p:nvPr/>
        </p:nvPicPr>
        <p:blipFill>
          <a:blip r:embed="rId6"/>
          <a:stretch>
            <a:fillRect/>
          </a:stretch>
        </p:blipFill>
        <p:spPr>
          <a:xfrm>
            <a:off x="8478405" y="59765"/>
            <a:ext cx="665595" cy="443286"/>
          </a:xfrm>
          <a:prstGeom prst="rect">
            <a:avLst/>
          </a:prstGeom>
        </p:spPr>
      </p:pic>
      <p:pic>
        <p:nvPicPr>
          <p:cNvPr id="2" name="Picture 1"/>
          <p:cNvPicPr>
            <a:picLocks noChangeAspect="1"/>
          </p:cNvPicPr>
          <p:nvPr/>
        </p:nvPicPr>
        <p:blipFill>
          <a:blip r:embed="rId7"/>
          <a:stretch>
            <a:fillRect/>
          </a:stretch>
        </p:blipFill>
        <p:spPr>
          <a:xfrm>
            <a:off x="5507133" y="2802737"/>
            <a:ext cx="1292464" cy="219475"/>
          </a:xfrm>
          <a:prstGeom prst="rect">
            <a:avLst/>
          </a:prstGeom>
        </p:spPr>
      </p:pic>
      <p:pic>
        <p:nvPicPr>
          <p:cNvPr id="3" name="Picture 2"/>
          <p:cNvPicPr>
            <a:picLocks noChangeAspect="1"/>
          </p:cNvPicPr>
          <p:nvPr/>
        </p:nvPicPr>
        <p:blipFill>
          <a:blip r:embed="rId8"/>
          <a:stretch>
            <a:fillRect/>
          </a:stretch>
        </p:blipFill>
        <p:spPr>
          <a:xfrm>
            <a:off x="4266705" y="4758993"/>
            <a:ext cx="921727" cy="250850"/>
          </a:xfrm>
          <a:prstGeom prst="rect">
            <a:avLst/>
          </a:prstGeom>
        </p:spPr>
      </p:pic>
      <p:pic>
        <p:nvPicPr>
          <p:cNvPr id="6" name="Picture 5"/>
          <p:cNvPicPr>
            <a:picLocks noChangeAspect="1"/>
          </p:cNvPicPr>
          <p:nvPr/>
        </p:nvPicPr>
        <p:blipFill>
          <a:blip r:embed="rId9"/>
          <a:stretch>
            <a:fillRect/>
          </a:stretch>
        </p:blipFill>
        <p:spPr>
          <a:xfrm>
            <a:off x="2687660" y="5025037"/>
            <a:ext cx="768163" cy="384081"/>
          </a:xfrm>
          <a:prstGeom prst="rect">
            <a:avLst/>
          </a:prstGeom>
        </p:spPr>
      </p:pic>
      <p:pic>
        <p:nvPicPr>
          <p:cNvPr id="7" name="Picture 6"/>
          <p:cNvPicPr>
            <a:picLocks noChangeAspect="1"/>
          </p:cNvPicPr>
          <p:nvPr/>
        </p:nvPicPr>
        <p:blipFill>
          <a:blip r:embed="rId10"/>
          <a:stretch>
            <a:fillRect/>
          </a:stretch>
        </p:blipFill>
        <p:spPr>
          <a:xfrm>
            <a:off x="395536" y="1181838"/>
            <a:ext cx="877900" cy="341406"/>
          </a:xfrm>
          <a:prstGeom prst="rect">
            <a:avLst/>
          </a:prstGeom>
        </p:spPr>
      </p:pic>
      <p:pic>
        <p:nvPicPr>
          <p:cNvPr id="8" name="Picture 7"/>
          <p:cNvPicPr>
            <a:picLocks noChangeAspect="1"/>
          </p:cNvPicPr>
          <p:nvPr/>
        </p:nvPicPr>
        <p:blipFill>
          <a:blip r:embed="rId10"/>
          <a:stretch>
            <a:fillRect/>
          </a:stretch>
        </p:blipFill>
        <p:spPr>
          <a:xfrm>
            <a:off x="3208331" y="3505981"/>
            <a:ext cx="877900" cy="341406"/>
          </a:xfrm>
          <a:prstGeom prst="rect">
            <a:avLst/>
          </a:prstGeom>
        </p:spPr>
      </p:pic>
      <p:sp>
        <p:nvSpPr>
          <p:cNvPr id="103" name="Стрелка вниз 66"/>
          <p:cNvSpPr/>
          <p:nvPr/>
        </p:nvSpPr>
        <p:spPr>
          <a:xfrm rot="16200000">
            <a:off x="2768059" y="2746162"/>
            <a:ext cx="102456" cy="1045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00"/>
          </a:p>
        </p:txBody>
      </p:sp>
    </p:spTree>
    <p:extLst>
      <p:ext uri="{BB962C8B-B14F-4D97-AF65-F5344CB8AC3E}">
        <p14:creationId xmlns:p14="http://schemas.microsoft.com/office/powerpoint/2010/main" val="1793178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91264" cy="312281"/>
          </a:xfrm>
        </p:spPr>
        <p:txBody>
          <a:bodyPr/>
          <a:lstStyle/>
          <a:p>
            <a:r>
              <a:rPr lang="en-US"/>
              <a:t>Appendix 1:  Personal Data (Privacy) ordinance/ UEMO </a:t>
            </a:r>
          </a:p>
        </p:txBody>
      </p:sp>
      <p:sp>
        <p:nvSpPr>
          <p:cNvPr id="3" name="Content Placeholder 2"/>
          <p:cNvSpPr>
            <a:spLocks noGrp="1"/>
          </p:cNvSpPr>
          <p:nvPr>
            <p:ph idx="1"/>
          </p:nvPr>
        </p:nvSpPr>
        <p:spPr>
          <a:xfrm>
            <a:off x="179512" y="784274"/>
            <a:ext cx="8807572" cy="5289451"/>
          </a:xfrm>
        </p:spPr>
        <p:txBody>
          <a:bodyPr>
            <a:noAutofit/>
          </a:bodyPr>
          <a:lstStyle/>
          <a:p>
            <a:pPr marL="0" lvl="0" indent="0">
              <a:buNone/>
            </a:pPr>
            <a:r>
              <a:rPr lang="en-US" sz="1300" b="1" u="sng"/>
              <a:t>Personal Data (Privacy) Ordinance at a glance</a:t>
            </a:r>
            <a:endParaRPr lang="en-US" sz="1300" u="sng"/>
          </a:p>
          <a:p>
            <a:pPr marL="0" indent="0">
              <a:buNone/>
            </a:pPr>
            <a:r>
              <a:rPr lang="en-US" sz="1300"/>
              <a:t>Personal Data</a:t>
            </a:r>
          </a:p>
          <a:p>
            <a:pPr marL="0" indent="0">
              <a:buNone/>
            </a:pPr>
            <a:r>
              <a:rPr lang="en-US" sz="1300"/>
              <a:t>The information which relates to a living person and can be used to identify that person. (2) It exists in a form in which access or processing is practicable.</a:t>
            </a:r>
          </a:p>
          <a:p>
            <a:pPr lvl="1"/>
            <a:r>
              <a:rPr lang="en-US" sz="1300"/>
              <a:t>Examples of personal data protected by the Ordinance include names, phone numbers, addresses, identity card numbers, photos, medical records and employment records.</a:t>
            </a:r>
          </a:p>
          <a:p>
            <a:pPr marL="0" indent="0">
              <a:buNone/>
            </a:pPr>
            <a:r>
              <a:rPr lang="en-US" sz="1300"/>
              <a:t>Data User</a:t>
            </a:r>
          </a:p>
          <a:p>
            <a:pPr lvl="1"/>
            <a:r>
              <a:rPr lang="en-US" sz="1300"/>
              <a:t>A person who, either alone or jointly or in common with other persons, controls the collection, holding, processing or use of the data. The Data User is liable as the principal for the wrongful act of its authorized data processor.</a:t>
            </a:r>
          </a:p>
          <a:p>
            <a:pPr marL="0" indent="0">
              <a:buNone/>
            </a:pPr>
            <a:r>
              <a:rPr lang="en-US" sz="1300"/>
              <a:t> </a:t>
            </a:r>
          </a:p>
          <a:p>
            <a:pPr marL="0" lvl="0" indent="0">
              <a:buNone/>
            </a:pPr>
            <a:r>
              <a:rPr lang="en-US" sz="1300" b="1" u="sng"/>
              <a:t>Unsolicited Electronic Messages Ordinance at a glance</a:t>
            </a:r>
            <a:endParaRPr lang="en-US" sz="1300" u="sng"/>
          </a:p>
          <a:p>
            <a:pPr lvl="0">
              <a:buFont typeface="+mj-lt"/>
              <a:buAutoNum type="arabicPeriod"/>
            </a:pPr>
            <a:r>
              <a:rPr lang="en-US" sz="1300"/>
              <a:t>Provide clear and accurate sender information in the message</a:t>
            </a:r>
          </a:p>
          <a:p>
            <a:pPr lvl="0">
              <a:buFont typeface="+mj-lt"/>
              <a:buAutoNum type="arabicPeriod"/>
            </a:pPr>
            <a:r>
              <a:rPr lang="en-US" sz="1300"/>
              <a:t>Provide an unsubscribe facility and an unsubscribe facility statement in the message</a:t>
            </a:r>
          </a:p>
          <a:p>
            <a:pPr lvl="0">
              <a:buFont typeface="+mj-lt"/>
              <a:buAutoNum type="arabicPeriod"/>
            </a:pPr>
            <a:r>
              <a:rPr lang="en-US" sz="1300"/>
              <a:t>Honor unsubscribe requests within ten (10) working days after the request has been sent</a:t>
            </a:r>
          </a:p>
          <a:p>
            <a:pPr lvl="0">
              <a:buFont typeface="+mj-lt"/>
              <a:buAutoNum type="arabicPeriod"/>
            </a:pPr>
            <a:r>
              <a:rPr lang="en-US" sz="1300"/>
              <a:t>Do not send commercial electronic messages to any telephone or fax number registered in the Do-not-call Registers starting from the tenth (10) working day of its registration, unless consent has been given by the registered user of the relevant telephone or fax number</a:t>
            </a:r>
          </a:p>
          <a:p>
            <a:pPr lvl="0">
              <a:buFont typeface="+mj-lt"/>
              <a:buAutoNum type="arabicPeriod"/>
            </a:pPr>
            <a:r>
              <a:rPr lang="en-US" sz="1300"/>
              <a:t>Do not hide calling line identification information when sending messages from telephone or fax numbers</a:t>
            </a:r>
          </a:p>
          <a:p>
            <a:pPr lvl="0">
              <a:buFont typeface="+mj-lt"/>
              <a:buAutoNum type="arabicPeriod"/>
            </a:pPr>
            <a:r>
              <a:rPr lang="en-US" sz="1300"/>
              <a:t>Do not send email messages with misleading subject headings</a:t>
            </a:r>
          </a:p>
          <a:p>
            <a:pPr lvl="0">
              <a:buFont typeface="+mj-lt"/>
              <a:buAutoNum type="arabicPeriod"/>
            </a:pPr>
            <a:r>
              <a:rPr lang="en-US" sz="1300"/>
              <a:t>In addition, UEMO also prohibits:</a:t>
            </a:r>
          </a:p>
          <a:p>
            <a:pPr lvl="1"/>
            <a:r>
              <a:rPr lang="en-US" sz="1300"/>
              <a:t>use of unscrupulous techniques to expand the reach of commercial electronic messages</a:t>
            </a:r>
          </a:p>
          <a:p>
            <a:pPr lvl="1"/>
            <a:r>
              <a:rPr lang="en-US" sz="1300"/>
              <a:t>fraud and other illicit activities related to the sending of multiple commercial electronic messages</a:t>
            </a:r>
          </a:p>
        </p:txBody>
      </p:sp>
      <p:sp>
        <p:nvSpPr>
          <p:cNvPr id="4" name="Slide Number Placeholder 3"/>
          <p:cNvSpPr>
            <a:spLocks noGrp="1"/>
          </p:cNvSpPr>
          <p:nvPr>
            <p:ph type="sldNum" sz="quarter" idx="12"/>
          </p:nvPr>
        </p:nvSpPr>
        <p:spPr/>
        <p:txBody>
          <a:bodyPr/>
          <a:lstStyle/>
          <a:p>
            <a:fld id="{D7F305DA-160D-498F-B102-A1D8643B4A2C}" type="slidenum">
              <a:rPr lang="ru-RU" smtClean="0"/>
              <a:t>33</a:t>
            </a:fld>
            <a:endParaRPr lang="ru-RU"/>
          </a:p>
        </p:txBody>
      </p:sp>
      <p:pic>
        <p:nvPicPr>
          <p:cNvPr id="5" name="Изображение 3"/>
          <p:cNvPicPr>
            <a:picLocks noChangeAspect="1"/>
          </p:cNvPicPr>
          <p:nvPr/>
        </p:nvPicPr>
        <p:blipFill>
          <a:blip r:embed="rId2"/>
          <a:stretch>
            <a:fillRect/>
          </a:stretch>
        </p:blipFill>
        <p:spPr>
          <a:xfrm>
            <a:off x="8478405" y="59765"/>
            <a:ext cx="665595" cy="443286"/>
          </a:xfrm>
          <a:prstGeom prst="rect">
            <a:avLst/>
          </a:prstGeom>
        </p:spPr>
      </p:pic>
    </p:spTree>
    <p:extLst>
      <p:ext uri="{BB962C8B-B14F-4D97-AF65-F5344CB8AC3E}">
        <p14:creationId xmlns:p14="http://schemas.microsoft.com/office/powerpoint/2010/main" val="1093057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extLst>
              <p:ext uri="{D42A27DB-BD31-4B8C-83A1-F6EECF244321}">
                <p14:modId xmlns:p14="http://schemas.microsoft.com/office/powerpoint/2010/main" val="2427518058"/>
              </p:ext>
            </p:extLst>
          </p:nvPr>
        </p:nvGraphicFramePr>
        <p:xfrm>
          <a:off x="71521" y="650324"/>
          <a:ext cx="8915564" cy="4175760"/>
        </p:xfrm>
        <a:graphic>
          <a:graphicData uri="http://schemas.openxmlformats.org/drawingml/2006/table">
            <a:tbl>
              <a:tblPr firstRow="1" bandRow="1">
                <a:tableStyleId>{5C22544A-7EE6-4342-B048-85BDC9FD1C3A}</a:tableStyleId>
              </a:tblPr>
              <a:tblGrid>
                <a:gridCol w="396023">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1237802">
                  <a:extLst>
                    <a:ext uri="{9D8B030D-6E8A-4147-A177-3AD203B41FA5}">
                      <a16:colId xmlns:a16="http://schemas.microsoft.com/office/drawing/2014/main" val="3443973143"/>
                    </a:ext>
                  </a:extLst>
                </a:gridCol>
                <a:gridCol w="1714526">
                  <a:extLst>
                    <a:ext uri="{9D8B030D-6E8A-4147-A177-3AD203B41FA5}">
                      <a16:colId xmlns:a16="http://schemas.microsoft.com/office/drawing/2014/main" val="2716559221"/>
                    </a:ext>
                  </a:extLst>
                </a:gridCol>
                <a:gridCol w="1372483">
                  <a:extLst>
                    <a:ext uri="{9D8B030D-6E8A-4147-A177-3AD203B41FA5}">
                      <a16:colId xmlns:a16="http://schemas.microsoft.com/office/drawing/2014/main" val="20003"/>
                    </a:ext>
                  </a:extLst>
                </a:gridCol>
                <a:gridCol w="1674450">
                  <a:extLst>
                    <a:ext uri="{9D8B030D-6E8A-4147-A177-3AD203B41FA5}">
                      <a16:colId xmlns:a16="http://schemas.microsoft.com/office/drawing/2014/main" val="821533159"/>
                    </a:ext>
                  </a:extLst>
                </a:gridCol>
              </a:tblGrid>
              <a:tr h="162307">
                <a:tc>
                  <a:txBody>
                    <a:bodyPr/>
                    <a:lstStyle/>
                    <a:p>
                      <a:pPr algn="ctr"/>
                      <a:endParaRPr lang="en-US" sz="1400" dirty="0">
                        <a:solidFill>
                          <a:schemeClr val="bg1"/>
                        </a:solidFill>
                      </a:endParaRPr>
                    </a:p>
                  </a:txBody>
                  <a:tcPr/>
                </a:tc>
                <a:tc>
                  <a:txBody>
                    <a:bodyPr/>
                    <a:lstStyle/>
                    <a:p>
                      <a:pPr algn="ctr"/>
                      <a:r>
                        <a:rPr lang="en-US" sz="1400" dirty="0">
                          <a:solidFill>
                            <a:schemeClr val="bg1"/>
                          </a:solidFill>
                        </a:rPr>
                        <a:t>Parameter</a:t>
                      </a:r>
                      <a:endParaRPr lang="ru-RU" sz="1400" dirty="0">
                        <a:solidFill>
                          <a:schemeClr val="bg1"/>
                        </a:solidFill>
                      </a:endParaRPr>
                    </a:p>
                  </a:txBody>
                  <a:tcPr/>
                </a:tc>
                <a:tc>
                  <a:txBody>
                    <a:bodyPr/>
                    <a:lstStyle/>
                    <a:p>
                      <a:pPr algn="ctr"/>
                      <a:r>
                        <a:rPr lang="en-US" sz="1400" dirty="0">
                          <a:solidFill>
                            <a:schemeClr val="bg1"/>
                          </a:solidFill>
                        </a:rPr>
                        <a:t>Monexo</a:t>
                      </a:r>
                    </a:p>
                  </a:txBody>
                  <a:tcPr/>
                </a:tc>
                <a:tc>
                  <a:txBody>
                    <a:bodyPr/>
                    <a:lstStyle/>
                    <a:p>
                      <a:pPr algn="ctr"/>
                      <a:r>
                        <a:rPr lang="en-US" sz="1400" dirty="0">
                          <a:solidFill>
                            <a:schemeClr val="bg1"/>
                          </a:solidFill>
                        </a:rPr>
                        <a:t>Dynamic Fintech</a:t>
                      </a:r>
                    </a:p>
                  </a:txBody>
                  <a:tcPr/>
                </a:tc>
                <a:tc>
                  <a:txBody>
                    <a:bodyPr/>
                    <a:lstStyle/>
                    <a:p>
                      <a:pPr algn="ctr"/>
                      <a:r>
                        <a:rPr lang="en-US" sz="1400" dirty="0">
                          <a:solidFill>
                            <a:schemeClr val="bg1"/>
                          </a:solidFill>
                        </a:rPr>
                        <a:t>MoneySQ</a:t>
                      </a:r>
                    </a:p>
                  </a:txBody>
                  <a:tcPr/>
                </a:tc>
                <a:tc>
                  <a:txBody>
                    <a:bodyPr/>
                    <a:lstStyle/>
                    <a:p>
                      <a:pPr algn="ctr"/>
                      <a:r>
                        <a:rPr lang="en-US" sz="1400" dirty="0">
                          <a:solidFill>
                            <a:schemeClr val="bg1"/>
                          </a:solidFill>
                        </a:rPr>
                        <a:t>Golend</a:t>
                      </a:r>
                    </a:p>
                  </a:txBody>
                  <a:tcPr/>
                </a:tc>
                <a:tc>
                  <a:txBody>
                    <a:bodyPr/>
                    <a:lstStyle/>
                    <a:p>
                      <a:pPr algn="ctr"/>
                      <a:r>
                        <a:rPr lang="en-US" sz="1400" dirty="0">
                          <a:solidFill>
                            <a:srgbClr val="FFFFFF"/>
                          </a:solidFill>
                        </a:rPr>
                        <a:t>5Dlend</a:t>
                      </a:r>
                    </a:p>
                  </a:txBody>
                  <a:tcPr/>
                </a:tc>
                <a:extLst>
                  <a:ext uri="{0D108BD9-81ED-4DB2-BD59-A6C34878D82A}">
                    <a16:rowId xmlns:a16="http://schemas.microsoft.com/office/drawing/2014/main" val="10000"/>
                  </a:ext>
                </a:extLst>
              </a:tr>
              <a:tr h="270512">
                <a:tc>
                  <a:txBody>
                    <a:bodyPr/>
                    <a:lstStyle/>
                    <a:p>
                      <a:pPr algn="l"/>
                      <a:r>
                        <a:rPr lang="en-US" sz="1200" dirty="0">
                          <a:solidFill>
                            <a:schemeClr val="tx1"/>
                          </a:solidFill>
                        </a:rPr>
                        <a:t>1</a:t>
                      </a:r>
                    </a:p>
                  </a:txBody>
                  <a:tcPr/>
                </a:tc>
                <a:tc>
                  <a:txBody>
                    <a:bodyPr/>
                    <a:lstStyle/>
                    <a:p>
                      <a:pPr algn="l"/>
                      <a:r>
                        <a:rPr lang="en-US" sz="1200" dirty="0">
                          <a:solidFill>
                            <a:schemeClr val="tx1"/>
                          </a:solidFill>
                        </a:rPr>
                        <a:t>Type</a:t>
                      </a:r>
                      <a:r>
                        <a:rPr lang="en-US" sz="1200" baseline="0" dirty="0">
                          <a:solidFill>
                            <a:schemeClr val="tx1"/>
                          </a:solidFill>
                        </a:rPr>
                        <a:t> of product</a:t>
                      </a:r>
                      <a:endParaRPr 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Unsecured</a:t>
                      </a:r>
                      <a:r>
                        <a:rPr lang="en-US" sz="1200" kern="1200" baseline="0" dirty="0">
                          <a:solidFill>
                            <a:schemeClr val="tx1"/>
                          </a:solidFill>
                          <a:latin typeface="+mn-lt"/>
                          <a:ea typeface="+mn-ea"/>
                          <a:cs typeface="+mn-cs"/>
                        </a:rPr>
                        <a:t> installment loan </a:t>
                      </a:r>
                      <a:endParaRPr lang="en-US"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Secured mortgage loan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Unsecured installment loan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Secured</a:t>
                      </a:r>
                      <a:r>
                        <a:rPr lang="en-US" sz="1200" kern="1200" baseline="0" dirty="0">
                          <a:solidFill>
                            <a:schemeClr val="tx1"/>
                          </a:solidFill>
                          <a:latin typeface="+mn-lt"/>
                          <a:ea typeface="+mn-ea"/>
                          <a:cs typeface="+mn-cs"/>
                        </a:rPr>
                        <a:t> mortgage loan </a:t>
                      </a:r>
                      <a:endParaRPr lang="en-US"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Unsecured instalment loan</a:t>
                      </a:r>
                    </a:p>
                  </a:txBody>
                  <a:tcPr/>
                </a:tc>
                <a:extLst>
                  <a:ext uri="{0D108BD9-81ED-4DB2-BD59-A6C34878D82A}">
                    <a16:rowId xmlns:a16="http://schemas.microsoft.com/office/drawing/2014/main" val="10001"/>
                  </a:ext>
                </a:extLst>
              </a:tr>
              <a:tr h="270512">
                <a:tc>
                  <a:txBody>
                    <a:bodyPr/>
                    <a:lstStyle/>
                    <a:p>
                      <a:pPr algn="l"/>
                      <a:r>
                        <a:rPr lang="en-US" sz="1200" dirty="0">
                          <a:solidFill>
                            <a:schemeClr val="tx1"/>
                          </a:solidFill>
                        </a:rPr>
                        <a:t>2</a:t>
                      </a:r>
                    </a:p>
                  </a:txBody>
                  <a:tcPr/>
                </a:tc>
                <a:tc>
                  <a:txBody>
                    <a:bodyPr/>
                    <a:lstStyle/>
                    <a:p>
                      <a:pPr algn="l"/>
                      <a:r>
                        <a:rPr lang="en-US" sz="1200" dirty="0">
                          <a:solidFill>
                            <a:schemeClr val="tx1"/>
                          </a:solidFill>
                        </a:rPr>
                        <a:t>Loan amount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$1,290</a:t>
                      </a:r>
                      <a:r>
                        <a:rPr lang="en-US" sz="1200" kern="1200" baseline="0" dirty="0">
                          <a:solidFill>
                            <a:schemeClr val="tx1"/>
                          </a:solidFill>
                          <a:latin typeface="+mn-lt"/>
                          <a:ea typeface="+mn-ea"/>
                          <a:cs typeface="+mn-cs"/>
                        </a:rPr>
                        <a:t> - $129,000</a:t>
                      </a:r>
                      <a:endParaRPr lang="en-US"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Min.</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$38,709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$645</a:t>
                      </a:r>
                      <a:r>
                        <a:rPr lang="en-US" sz="1200" kern="1200" baseline="0" dirty="0">
                          <a:solidFill>
                            <a:schemeClr val="tx1"/>
                          </a:solidFill>
                          <a:latin typeface="+mn-lt"/>
                          <a:ea typeface="+mn-ea"/>
                          <a:cs typeface="+mn-cs"/>
                        </a:rPr>
                        <a:t> - $12,903</a:t>
                      </a:r>
                      <a:endParaRPr lang="en-US"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Up</a:t>
                      </a:r>
                      <a:r>
                        <a:rPr lang="en-US" sz="1200" kern="1200" baseline="0" dirty="0">
                          <a:solidFill>
                            <a:schemeClr val="tx1"/>
                          </a:solidFill>
                          <a:latin typeface="+mn-lt"/>
                          <a:ea typeface="+mn-ea"/>
                          <a:cs typeface="+mn-cs"/>
                        </a:rPr>
                        <a:t> to $1,290,322</a:t>
                      </a:r>
                      <a:endParaRPr lang="en-US"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$387 - $38,709</a:t>
                      </a:r>
                    </a:p>
                  </a:txBody>
                  <a:tcPr/>
                </a:tc>
                <a:extLst>
                  <a:ext uri="{0D108BD9-81ED-4DB2-BD59-A6C34878D82A}">
                    <a16:rowId xmlns:a16="http://schemas.microsoft.com/office/drawing/2014/main" val="10003"/>
                  </a:ext>
                </a:extLst>
              </a:tr>
              <a:tr h="270512">
                <a:tc>
                  <a:txBody>
                    <a:bodyPr/>
                    <a:lstStyle/>
                    <a:p>
                      <a:pPr algn="l"/>
                      <a:r>
                        <a:rPr lang="en-US" sz="1200" dirty="0">
                          <a:solidFill>
                            <a:schemeClr val="tx1"/>
                          </a:solidFill>
                        </a:rPr>
                        <a:t>4</a:t>
                      </a:r>
                    </a:p>
                  </a:txBody>
                  <a:tcPr/>
                </a:tc>
                <a:tc>
                  <a:txBody>
                    <a:bodyPr/>
                    <a:lstStyle/>
                    <a:p>
                      <a:pPr algn="l"/>
                      <a:r>
                        <a:rPr lang="en-US" sz="1200" dirty="0">
                          <a:solidFill>
                            <a:schemeClr val="tx1"/>
                          </a:solidFill>
                        </a:rPr>
                        <a:t>Tenor, 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baseline="0" dirty="0">
                          <a:solidFill>
                            <a:schemeClr val="tx1"/>
                          </a:solidFill>
                          <a:latin typeface="Calibri" charset="0"/>
                          <a:ea typeface="+mn-ea"/>
                          <a:cs typeface="+mn-cs"/>
                        </a:rPr>
                        <a:t>3</a:t>
                      </a:r>
                      <a:r>
                        <a:rPr lang="en-US" sz="1200" kern="1200" baseline="0" dirty="0">
                          <a:solidFill>
                            <a:schemeClr val="tx1"/>
                          </a:solidFill>
                          <a:latin typeface="Calibri" charset="0"/>
                          <a:ea typeface="+mn-ea"/>
                          <a:cs typeface="+mn-cs"/>
                        </a:rPr>
                        <a:t> – 48</a:t>
                      </a:r>
                      <a:endParaRPr lang="en-US" sz="1200" kern="1200" dirty="0">
                        <a:solidFill>
                          <a:schemeClr val="tx1"/>
                        </a:solidFill>
                        <a:latin typeface="Calibri"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Calibri" charset="0"/>
                          <a:ea typeface="+mn-ea"/>
                          <a:cs typeface="+mn-cs"/>
                        </a:rPr>
                        <a:t>Up</a:t>
                      </a:r>
                      <a:r>
                        <a:rPr lang="en-US" sz="1200" kern="1200" baseline="0" dirty="0">
                          <a:solidFill>
                            <a:schemeClr val="tx1"/>
                          </a:solidFill>
                          <a:latin typeface="Calibri" charset="0"/>
                          <a:ea typeface="+mn-ea"/>
                          <a:cs typeface="+mn-cs"/>
                        </a:rPr>
                        <a:t> to 360</a:t>
                      </a:r>
                      <a:endParaRPr lang="en-US" sz="1200" kern="1200" dirty="0">
                        <a:solidFill>
                          <a:schemeClr val="tx1"/>
                        </a:solidFill>
                        <a:latin typeface="Calibri"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Calibri" charset="0"/>
                          <a:ea typeface="+mn-ea"/>
                          <a:cs typeface="+mn-cs"/>
                        </a:rPr>
                        <a:t>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Calibri" charset="0"/>
                          <a:ea typeface="+mn-ea"/>
                          <a:cs typeface="+mn-cs"/>
                        </a:rPr>
                        <a:t>6</a:t>
                      </a:r>
                      <a:r>
                        <a:rPr lang="en-US" sz="1200" kern="1200" baseline="0" dirty="0">
                          <a:solidFill>
                            <a:schemeClr val="tx1"/>
                          </a:solidFill>
                          <a:latin typeface="Calibri" charset="0"/>
                          <a:ea typeface="+mn-ea"/>
                          <a:cs typeface="+mn-cs"/>
                        </a:rPr>
                        <a:t> - 120</a:t>
                      </a:r>
                      <a:endParaRPr lang="en-US" sz="1200" kern="1200" dirty="0">
                        <a:solidFill>
                          <a:schemeClr val="tx1"/>
                        </a:solidFill>
                        <a:latin typeface="Calibri"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Calibri" charset="0"/>
                          <a:ea typeface="+mn-ea"/>
                          <a:cs typeface="+mn-cs"/>
                        </a:rPr>
                        <a:t>3 - 60</a:t>
                      </a:r>
                    </a:p>
                  </a:txBody>
                  <a:tcPr/>
                </a:tc>
                <a:extLst>
                  <a:ext uri="{0D108BD9-81ED-4DB2-BD59-A6C34878D82A}">
                    <a16:rowId xmlns:a16="http://schemas.microsoft.com/office/drawing/2014/main" val="10005"/>
                  </a:ext>
                </a:extLst>
              </a:tr>
              <a:tr h="270512">
                <a:tc>
                  <a:txBody>
                    <a:bodyPr/>
                    <a:lstStyle/>
                    <a:p>
                      <a:pPr algn="l"/>
                      <a:r>
                        <a:rPr lang="en-US" sz="1200" b="0" dirty="0">
                          <a:solidFill>
                            <a:schemeClr val="tx1"/>
                          </a:solidFill>
                        </a:rPr>
                        <a:t>6</a:t>
                      </a:r>
                    </a:p>
                  </a:txBody>
                  <a:tcPr/>
                </a:tc>
                <a:tc>
                  <a:txBody>
                    <a:bodyPr/>
                    <a:lstStyle/>
                    <a:p>
                      <a:pPr algn="l"/>
                      <a:r>
                        <a:rPr lang="en-US" sz="1200" b="0" dirty="0">
                          <a:solidFill>
                            <a:schemeClr val="tx1"/>
                          </a:solidFill>
                        </a:rPr>
                        <a:t>Handling </a:t>
                      </a:r>
                      <a:r>
                        <a:rPr lang="en-US" sz="1200" b="0" baseline="0" dirty="0">
                          <a:solidFill>
                            <a:schemeClr val="tx1"/>
                          </a:solidFill>
                        </a:rPr>
                        <a:t>fee </a:t>
                      </a:r>
                      <a:endParaRPr lang="en-US" sz="1200" b="0" dirty="0">
                        <a:solidFill>
                          <a:schemeClr val="tx1"/>
                        </a:solidFill>
                      </a:endParaRPr>
                    </a:p>
                  </a:txBody>
                  <a:tcPr/>
                </a:tc>
                <a:tc>
                  <a:txBody>
                    <a:bodyPr/>
                    <a:lstStyle/>
                    <a:p>
                      <a:r>
                        <a:rPr lang="en-US" sz="1200" kern="1200" baseline="0" dirty="0">
                          <a:solidFill>
                            <a:schemeClr val="tx1"/>
                          </a:solidFill>
                          <a:effectLst/>
                          <a:latin typeface="+mn-lt"/>
                          <a:ea typeface="+mn-ea"/>
                          <a:cs typeface="+mn-cs"/>
                        </a:rPr>
                        <a:t>2% – 4% on loan amount</a:t>
                      </a:r>
                      <a:endParaRPr lang="en-US" sz="1200" kern="1200" dirty="0">
                        <a:solidFill>
                          <a:schemeClr val="tx1"/>
                        </a:solidFill>
                        <a:effectLst/>
                        <a:latin typeface="+mn-lt"/>
                        <a:ea typeface="+mn-ea"/>
                        <a:cs typeface="+mn-cs"/>
                      </a:endParaRPr>
                    </a:p>
                  </a:txBody>
                  <a:tcPr/>
                </a:tc>
                <a:tc>
                  <a:txBody>
                    <a:bodyPr/>
                    <a:lstStyle/>
                    <a:p>
                      <a:r>
                        <a:rPr lang="en-US" sz="1200" kern="1200" dirty="0">
                          <a:solidFill>
                            <a:schemeClr val="tx1"/>
                          </a:solidFill>
                          <a:effectLst/>
                          <a:latin typeface="+mn-lt"/>
                          <a:ea typeface="+mn-ea"/>
                          <a:cs typeface="+mn-cs"/>
                        </a:rPr>
                        <a:t>$1,290</a:t>
                      </a:r>
                      <a:r>
                        <a:rPr lang="en-US" sz="1200" kern="1200" baseline="0" dirty="0">
                          <a:solidFill>
                            <a:schemeClr val="tx1"/>
                          </a:solidFill>
                          <a:effectLst/>
                          <a:latin typeface="+mn-lt"/>
                          <a:ea typeface="+mn-ea"/>
                          <a:cs typeface="+mn-cs"/>
                        </a:rPr>
                        <a:t> solicitor fee</a:t>
                      </a:r>
                      <a:endParaRPr lang="en-US" sz="1200" kern="1200" dirty="0">
                        <a:solidFill>
                          <a:schemeClr val="tx1"/>
                        </a:solidFill>
                        <a:effectLst/>
                        <a:latin typeface="+mn-lt"/>
                        <a:ea typeface="+mn-ea"/>
                        <a:cs typeface="+mn-cs"/>
                      </a:endParaRPr>
                    </a:p>
                  </a:txBody>
                  <a:tcPr/>
                </a:tc>
                <a:tc>
                  <a:txBody>
                    <a:bodyPr/>
                    <a:lstStyle/>
                    <a:p>
                      <a:r>
                        <a:rPr lang="en-US" sz="1200" kern="1200" dirty="0">
                          <a:solidFill>
                            <a:schemeClr val="tx1"/>
                          </a:solidFill>
                          <a:effectLst/>
                          <a:latin typeface="+mn-lt"/>
                          <a:ea typeface="+mn-ea"/>
                          <a:cs typeface="+mn-cs"/>
                        </a:rPr>
                        <a:t>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Calibri" charset="0"/>
                          <a:ea typeface="+mn-ea"/>
                          <a:cs typeface="+mn-cs"/>
                        </a:rPr>
                        <a:t>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Calibri" charset="0"/>
                          <a:ea typeface="+mn-ea"/>
                          <a:cs typeface="+mn-cs"/>
                        </a:rPr>
                        <a:t>Up to 10% on loan amount</a:t>
                      </a:r>
                    </a:p>
                  </a:txBody>
                  <a:tcPr/>
                </a:tc>
                <a:extLst>
                  <a:ext uri="{0D108BD9-81ED-4DB2-BD59-A6C34878D82A}">
                    <a16:rowId xmlns:a16="http://schemas.microsoft.com/office/drawing/2014/main" val="10006"/>
                  </a:ext>
                </a:extLst>
              </a:tr>
              <a:tr h="378717">
                <a:tc>
                  <a:txBody>
                    <a:bodyPr/>
                    <a:lstStyle/>
                    <a:p>
                      <a:pPr algn="l"/>
                      <a:r>
                        <a:rPr lang="en-US" sz="1200" b="0" dirty="0">
                          <a:solidFill>
                            <a:schemeClr val="tx1"/>
                          </a:solidFill>
                        </a:rPr>
                        <a:t>7</a:t>
                      </a:r>
                    </a:p>
                  </a:txBody>
                  <a:tcPr/>
                </a:tc>
                <a:tc>
                  <a:txBody>
                    <a:bodyPr/>
                    <a:lstStyle/>
                    <a:p>
                      <a:pPr algn="l"/>
                      <a:r>
                        <a:rPr lang="en-US" sz="1200" b="0" dirty="0">
                          <a:solidFill>
                            <a:schemeClr val="tx1"/>
                          </a:solidFill>
                        </a:rPr>
                        <a:t>Interest</a:t>
                      </a:r>
                      <a:r>
                        <a:rPr lang="en-US" sz="1200" b="0" baseline="0" dirty="0">
                          <a:solidFill>
                            <a:schemeClr val="tx1"/>
                          </a:solidFill>
                        </a:rPr>
                        <a:t> rate (IR), pa</a:t>
                      </a:r>
                      <a:endParaRPr lang="en-US" sz="1200" b="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7.73% to 32.55</a:t>
                      </a:r>
                      <a:r>
                        <a:rPr lang="en-US" sz="1200" kern="1200" dirty="0">
                          <a:solidFill>
                            <a:schemeClr val="tx1"/>
                          </a:solidFill>
                          <a:latin typeface="+mn-lt"/>
                          <a:ea typeface="+mn-ea"/>
                          <a:cs typeface="+mn-cs"/>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6%</a:t>
                      </a:r>
                      <a:r>
                        <a:rPr lang="en-US" sz="1200" kern="1200" baseline="0" dirty="0">
                          <a:solidFill>
                            <a:schemeClr val="tx1"/>
                          </a:solidFill>
                          <a:latin typeface="+mn-lt"/>
                          <a:ea typeface="+mn-ea"/>
                          <a:cs typeface="+mn-cs"/>
                        </a:rPr>
                        <a:t> - 15%</a:t>
                      </a:r>
                      <a:endParaRPr lang="en-US"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6%</a:t>
                      </a:r>
                      <a:r>
                        <a:rPr lang="en-US" sz="1200" kern="1200" baseline="0" dirty="0">
                          <a:solidFill>
                            <a:schemeClr val="tx1"/>
                          </a:solidFill>
                          <a:latin typeface="+mn-lt"/>
                          <a:ea typeface="+mn-ea"/>
                          <a:cs typeface="+mn-cs"/>
                        </a:rPr>
                        <a:t> - 48%</a:t>
                      </a:r>
                      <a:endParaRPr lang="en-US"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N/A</a:t>
                      </a:r>
                    </a:p>
                  </a:txBody>
                  <a:tcPr/>
                </a:tc>
                <a:extLst>
                  <a:ext uri="{0D108BD9-81ED-4DB2-BD59-A6C34878D82A}">
                    <a16:rowId xmlns:a16="http://schemas.microsoft.com/office/drawing/2014/main" val="10011"/>
                  </a:ext>
                </a:extLst>
              </a:tr>
              <a:tr h="162307">
                <a:tc>
                  <a:txBody>
                    <a:bodyPr/>
                    <a:lstStyle/>
                    <a:p>
                      <a:pPr algn="l"/>
                      <a:r>
                        <a:rPr lang="en-US" sz="1200" dirty="0">
                          <a:solidFill>
                            <a:schemeClr val="tx1"/>
                          </a:solidFill>
                        </a:rPr>
                        <a:t>9</a:t>
                      </a:r>
                    </a:p>
                  </a:txBody>
                  <a:tcPr/>
                </a:tc>
                <a:tc>
                  <a:txBody>
                    <a:bodyPr/>
                    <a:lstStyle/>
                    <a:p>
                      <a:pPr algn="l"/>
                      <a:r>
                        <a:rPr lang="en-US" sz="1200" dirty="0">
                          <a:solidFill>
                            <a:schemeClr val="tx1"/>
                          </a:solidFill>
                        </a:rPr>
                        <a:t>Late fee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$45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N/A</a:t>
                      </a:r>
                    </a:p>
                  </a:txBody>
                  <a:tcPr/>
                </a:tc>
                <a:extLst>
                  <a:ext uri="{0D108BD9-81ED-4DB2-BD59-A6C34878D82A}">
                    <a16:rowId xmlns:a16="http://schemas.microsoft.com/office/drawing/2014/main" val="10008"/>
                  </a:ext>
                </a:extLst>
              </a:tr>
              <a:tr h="595127">
                <a:tc>
                  <a:txBody>
                    <a:bodyPr/>
                    <a:lstStyle/>
                    <a:p>
                      <a:pPr algn="l"/>
                      <a:r>
                        <a:rPr lang="en-US" sz="1200" dirty="0">
                          <a:solidFill>
                            <a:schemeClr val="tx1"/>
                          </a:solidFill>
                        </a:rPr>
                        <a:t>10</a:t>
                      </a:r>
                    </a:p>
                  </a:txBody>
                  <a:tcPr/>
                </a:tc>
                <a:tc>
                  <a:txBody>
                    <a:bodyPr/>
                    <a:lstStyle/>
                    <a:p>
                      <a:pPr algn="l"/>
                      <a:r>
                        <a:rPr lang="en-US" sz="1200" dirty="0">
                          <a:solidFill>
                            <a:schemeClr val="tx1"/>
                          </a:solidFill>
                        </a:rPr>
                        <a:t>Early loan repayment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Allowed</a:t>
                      </a:r>
                      <a:r>
                        <a:rPr lang="en-US" sz="1200" kern="1200" baseline="0" dirty="0">
                          <a:solidFill>
                            <a:schemeClr val="tx1"/>
                          </a:solidFill>
                          <a:latin typeface="+mn-lt"/>
                          <a:ea typeface="+mn-ea"/>
                          <a:cs typeface="+mn-cs"/>
                        </a:rPr>
                        <a:t> on condition of notification 1 month prior to repayment date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Calibri" charset="0"/>
                          <a:ea typeface="+mn-ea"/>
                          <a:cs typeface="+mn-cs"/>
                        </a:rPr>
                        <a:t>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Calibri" charset="0"/>
                          <a:ea typeface="+mn-ea"/>
                          <a:cs typeface="+mn-cs"/>
                        </a:rPr>
                        <a:t>Allowed on condition of notification 1 day prior to repayment date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N/A</a:t>
                      </a:r>
                    </a:p>
                  </a:txBody>
                  <a:tcPr/>
                </a:tc>
                <a:extLst>
                  <a:ext uri="{0D108BD9-81ED-4DB2-BD59-A6C34878D82A}">
                    <a16:rowId xmlns:a16="http://schemas.microsoft.com/office/drawing/2014/main" val="10013"/>
                  </a:ext>
                </a:extLst>
              </a:tr>
              <a:tr h="378717">
                <a:tc>
                  <a:txBody>
                    <a:bodyPr/>
                    <a:lstStyle/>
                    <a:p>
                      <a:pPr algn="l"/>
                      <a:r>
                        <a:rPr lang="en-US" sz="1200" dirty="0">
                          <a:solidFill>
                            <a:schemeClr val="tx1"/>
                          </a:solidFill>
                        </a:rPr>
                        <a:t>11</a:t>
                      </a:r>
                    </a:p>
                  </a:txBody>
                  <a:tcPr/>
                </a:tc>
                <a:tc>
                  <a:txBody>
                    <a:bodyPr/>
                    <a:lstStyle/>
                    <a:p>
                      <a:pPr algn="l"/>
                      <a:r>
                        <a:rPr lang="en-US" sz="1200" dirty="0">
                          <a:solidFill>
                            <a:schemeClr val="tx1"/>
                          </a:solidFill>
                        </a:rPr>
                        <a:t>Early</a:t>
                      </a:r>
                      <a:r>
                        <a:rPr lang="en-US" sz="1200" baseline="0" dirty="0">
                          <a:solidFill>
                            <a:schemeClr val="tx1"/>
                          </a:solidFill>
                        </a:rPr>
                        <a:t> repayment penalty</a:t>
                      </a:r>
                      <a:endParaRPr lang="en-US" sz="12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No penalty but charge next month interest </a:t>
                      </a:r>
                      <a:endParaRPr lang="en-US" sz="12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Calibri" charset="0"/>
                          <a:ea typeface="+mn-ea"/>
                          <a:cs typeface="+mn-cs"/>
                        </a:rPr>
                        <a:t>N/A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Calibri" charset="0"/>
                          <a:ea typeface="+mn-ea"/>
                          <a:cs typeface="+mn-cs"/>
                        </a:rPr>
                        <a:t>No penalty but charge next month interest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N/A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N/A</a:t>
                      </a:r>
                    </a:p>
                  </a:txBody>
                  <a:tcPr/>
                </a:tc>
                <a:extLst>
                  <a:ext uri="{0D108BD9-81ED-4DB2-BD59-A6C34878D82A}">
                    <a16:rowId xmlns:a16="http://schemas.microsoft.com/office/drawing/2014/main" val="1009543046"/>
                  </a:ext>
                </a:extLst>
              </a:tr>
            </a:tbl>
          </a:graphicData>
        </a:graphic>
      </p:graphicFrame>
      <p:sp>
        <p:nvSpPr>
          <p:cNvPr id="8" name="Заголовок 1"/>
          <p:cNvSpPr>
            <a:spLocks noGrp="1"/>
          </p:cNvSpPr>
          <p:nvPr>
            <p:ph type="title"/>
          </p:nvPr>
        </p:nvSpPr>
        <p:spPr/>
        <p:txBody>
          <a:bodyPr/>
          <a:lstStyle/>
          <a:p>
            <a:r>
              <a:rPr lang="en-US"/>
              <a:t>Appendix 2:   </a:t>
            </a:r>
            <a:r>
              <a:rPr lang="en-US">
                <a:solidFill>
                  <a:srgbClr val="FFFFFF"/>
                </a:solidFill>
              </a:rPr>
              <a:t>P2P players lending product parameters</a:t>
            </a:r>
            <a:endParaRPr lang="en-US">
              <a:solidFill>
                <a:srgbClr val="7030A0"/>
              </a:solidFill>
            </a:endParaRPr>
          </a:p>
        </p:txBody>
      </p:sp>
      <p:sp>
        <p:nvSpPr>
          <p:cNvPr id="4" name="Номер слайда 3"/>
          <p:cNvSpPr>
            <a:spLocks noGrp="1"/>
          </p:cNvSpPr>
          <p:nvPr>
            <p:ph type="sldNum" sz="quarter" idx="12"/>
          </p:nvPr>
        </p:nvSpPr>
        <p:spPr/>
        <p:txBody>
          <a:bodyPr/>
          <a:lstStyle/>
          <a:p>
            <a:fld id="{D7F305DA-160D-498F-B102-A1D8643B4A2C}" type="slidenum">
              <a:rPr lang="ru-RU" smtClean="0"/>
              <a:pPr/>
              <a:t>34</a:t>
            </a:fld>
            <a:endParaRPr lang="ru-RU"/>
          </a:p>
        </p:txBody>
      </p:sp>
      <p:pic>
        <p:nvPicPr>
          <p:cNvPr id="5" name="Изображение 3"/>
          <p:cNvPicPr>
            <a:picLocks noChangeAspect="1"/>
          </p:cNvPicPr>
          <p:nvPr/>
        </p:nvPicPr>
        <p:blipFill>
          <a:blip r:embed="rId3"/>
          <a:stretch>
            <a:fillRect/>
          </a:stretch>
        </p:blipFill>
        <p:spPr>
          <a:xfrm>
            <a:off x="8478405" y="105394"/>
            <a:ext cx="665595" cy="443286"/>
          </a:xfrm>
          <a:prstGeom prst="rect">
            <a:avLst/>
          </a:prstGeom>
        </p:spPr>
      </p:pic>
      <p:pic>
        <p:nvPicPr>
          <p:cNvPr id="7" name="Изображение 3"/>
          <p:cNvPicPr>
            <a:picLocks noChangeAspect="1"/>
          </p:cNvPicPr>
          <p:nvPr/>
        </p:nvPicPr>
        <p:blipFill>
          <a:blip r:embed="rId3"/>
          <a:stretch>
            <a:fillRect/>
          </a:stretch>
        </p:blipFill>
        <p:spPr>
          <a:xfrm>
            <a:off x="8478405" y="44624"/>
            <a:ext cx="665595" cy="443286"/>
          </a:xfrm>
          <a:prstGeom prst="rect">
            <a:avLst/>
          </a:prstGeom>
        </p:spPr>
      </p:pic>
    </p:spTree>
    <p:extLst>
      <p:ext uri="{BB962C8B-B14F-4D97-AF65-F5344CB8AC3E}">
        <p14:creationId xmlns:p14="http://schemas.microsoft.com/office/powerpoint/2010/main" val="2749655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extLst>
              <p:ext uri="{D42A27DB-BD31-4B8C-83A1-F6EECF244321}">
                <p14:modId xmlns:p14="http://schemas.microsoft.com/office/powerpoint/2010/main" val="1296185157"/>
              </p:ext>
            </p:extLst>
          </p:nvPr>
        </p:nvGraphicFramePr>
        <p:xfrm>
          <a:off x="107504" y="692696"/>
          <a:ext cx="8879579" cy="4661267"/>
        </p:xfrm>
        <a:graphic>
          <a:graphicData uri="http://schemas.openxmlformats.org/drawingml/2006/table">
            <a:tbl>
              <a:tblPr firstRow="1" bandRow="1">
                <a:tableStyleId>{5C22544A-7EE6-4342-B048-85BDC9FD1C3A}</a:tableStyleId>
              </a:tblPr>
              <a:tblGrid>
                <a:gridCol w="300034">
                  <a:extLst>
                    <a:ext uri="{9D8B030D-6E8A-4147-A177-3AD203B41FA5}">
                      <a16:colId xmlns:a16="http://schemas.microsoft.com/office/drawing/2014/main" val="20000"/>
                    </a:ext>
                  </a:extLst>
                </a:gridCol>
                <a:gridCol w="1250125">
                  <a:extLst>
                    <a:ext uri="{9D8B030D-6E8A-4147-A177-3AD203B41FA5}">
                      <a16:colId xmlns:a16="http://schemas.microsoft.com/office/drawing/2014/main" val="20001"/>
                    </a:ext>
                  </a:extLst>
                </a:gridCol>
                <a:gridCol w="1552135">
                  <a:extLst>
                    <a:ext uri="{9D8B030D-6E8A-4147-A177-3AD203B41FA5}">
                      <a16:colId xmlns:a16="http://schemas.microsoft.com/office/drawing/2014/main" val="20002"/>
                    </a:ext>
                  </a:extLst>
                </a:gridCol>
                <a:gridCol w="1290194">
                  <a:extLst>
                    <a:ext uri="{9D8B030D-6E8A-4147-A177-3AD203B41FA5}">
                      <a16:colId xmlns:a16="http://schemas.microsoft.com/office/drawing/2014/main" val="595106331"/>
                    </a:ext>
                  </a:extLst>
                </a:gridCol>
                <a:gridCol w="1467248">
                  <a:extLst>
                    <a:ext uri="{9D8B030D-6E8A-4147-A177-3AD203B41FA5}">
                      <a16:colId xmlns:a16="http://schemas.microsoft.com/office/drawing/2014/main" val="20003"/>
                    </a:ext>
                  </a:extLst>
                </a:gridCol>
                <a:gridCol w="1378721">
                  <a:extLst>
                    <a:ext uri="{9D8B030D-6E8A-4147-A177-3AD203B41FA5}">
                      <a16:colId xmlns:a16="http://schemas.microsoft.com/office/drawing/2014/main" val="3707454351"/>
                    </a:ext>
                  </a:extLst>
                </a:gridCol>
                <a:gridCol w="1641122">
                  <a:extLst>
                    <a:ext uri="{9D8B030D-6E8A-4147-A177-3AD203B41FA5}">
                      <a16:colId xmlns:a16="http://schemas.microsoft.com/office/drawing/2014/main" val="20004"/>
                    </a:ext>
                  </a:extLst>
                </a:gridCol>
              </a:tblGrid>
              <a:tr h="365469">
                <a:tc>
                  <a:txBody>
                    <a:bodyPr/>
                    <a:lstStyle/>
                    <a:p>
                      <a:pPr algn="ctr"/>
                      <a:r>
                        <a:rPr lang="en-US" sz="1400" dirty="0">
                          <a:solidFill>
                            <a:schemeClr val="bg1"/>
                          </a:solidFill>
                        </a:rPr>
                        <a:t>#</a:t>
                      </a:r>
                      <a:endParaRPr lang="ru-RU"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bg1"/>
                          </a:solidFill>
                        </a:rPr>
                        <a:t>Parameter</a:t>
                      </a:r>
                      <a:endParaRPr lang="ru-RU" sz="14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bg1"/>
                          </a:solidFill>
                        </a:rPr>
                        <a:t>Bank</a:t>
                      </a:r>
                      <a:endParaRPr lang="ru-RU" sz="14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bg1"/>
                          </a:solidFill>
                        </a:rPr>
                        <a:t>Credit</a:t>
                      </a:r>
                      <a:r>
                        <a:rPr lang="en-US" sz="1400" baseline="0" dirty="0">
                          <a:solidFill>
                            <a:schemeClr val="bg1"/>
                          </a:solidFill>
                        </a:rPr>
                        <a:t> Card</a:t>
                      </a:r>
                      <a:endParaRPr lang="ru-RU" sz="14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bg1"/>
                          </a:solidFill>
                        </a:rPr>
                        <a:t>Money</a:t>
                      </a:r>
                      <a:r>
                        <a:rPr lang="en-US" sz="1400" baseline="0" dirty="0">
                          <a:solidFill>
                            <a:schemeClr val="bg1"/>
                          </a:solidFill>
                        </a:rPr>
                        <a:t> Lender</a:t>
                      </a:r>
                      <a:endParaRPr lang="ru-RU" sz="14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bg1"/>
                          </a:solidFill>
                        </a:rPr>
                        <a:t>P2P</a:t>
                      </a:r>
                      <a:endParaRPr lang="ru-RU" sz="14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bg1"/>
                          </a:solidFill>
                        </a:rPr>
                        <a:t>Our</a:t>
                      </a:r>
                      <a:r>
                        <a:rPr lang="en-US" sz="1400" baseline="0" dirty="0">
                          <a:solidFill>
                            <a:schemeClr val="bg1"/>
                          </a:solidFill>
                        </a:rPr>
                        <a:t>  proposal</a:t>
                      </a:r>
                      <a:endParaRPr lang="ru-RU" sz="14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13285">
                <a:tc>
                  <a:txBody>
                    <a:bodyPr/>
                    <a:lstStyle/>
                    <a:p>
                      <a:pPr algn="l"/>
                      <a:r>
                        <a:rPr lang="en-US" sz="900" dirty="0">
                          <a:solidFill>
                            <a:schemeClr val="tx1"/>
                          </a:solidFill>
                        </a:rPr>
                        <a:t>1</a:t>
                      </a:r>
                      <a:endParaRPr lang="ru-RU"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dirty="0">
                          <a:solidFill>
                            <a:schemeClr val="tx1"/>
                          </a:solidFill>
                        </a:rPr>
                        <a:t>Loan amount range </a:t>
                      </a:r>
                      <a:endParaRPr lang="ru-RU"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dirty="0">
                          <a:solidFill>
                            <a:schemeClr val="accent5"/>
                          </a:solidFill>
                        </a:rPr>
                        <a:t> </a:t>
                      </a:r>
                      <a:r>
                        <a:rPr lang="en-US" sz="1100" dirty="0">
                          <a:solidFill>
                            <a:srgbClr val="000000"/>
                          </a:solidFill>
                        </a:rPr>
                        <a:t>$1,290</a:t>
                      </a:r>
                      <a:r>
                        <a:rPr lang="en-US" sz="1100" baseline="0" dirty="0">
                          <a:solidFill>
                            <a:srgbClr val="000000"/>
                          </a:solidFill>
                        </a:rPr>
                        <a:t> - $387,096</a:t>
                      </a:r>
                      <a:endParaRPr lang="en-US" sz="1100" dirty="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100" dirty="0">
                        <a:solidFill>
                          <a:schemeClr val="accent5"/>
                        </a:solidFill>
                      </a:endParaRPr>
                    </a:p>
                    <a:p>
                      <a:pPr algn="l"/>
                      <a:r>
                        <a:rPr lang="ru-RU" sz="1100" dirty="0">
                          <a:solidFill>
                            <a:srgbClr val="000000"/>
                          </a:solidFill>
                        </a:rPr>
                        <a:t>$1,290 - $64,516</a:t>
                      </a:r>
                    </a:p>
                    <a:p>
                      <a:pPr algn="l"/>
                      <a:endParaRPr lang="ru-RU" sz="1100" dirty="0">
                        <a:solidFill>
                          <a:schemeClr val="accent5"/>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dirty="0">
                          <a:solidFill>
                            <a:srgbClr val="000000"/>
                          </a:solidFill>
                        </a:rPr>
                        <a:t>$387 – $77,419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dirty="0">
                          <a:solidFill>
                            <a:srgbClr val="000000"/>
                          </a:solidFill>
                        </a:rPr>
                        <a:t>$1,290 - $129,000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dirty="0">
                          <a:solidFill>
                            <a:schemeClr val="tx1"/>
                          </a:solidFill>
                        </a:rPr>
                        <a:t>$387 - $77,340</a:t>
                      </a:r>
                    </a:p>
                    <a:p>
                      <a:pPr algn="l"/>
                      <a:r>
                        <a:rPr lang="en-US" sz="1100" dirty="0">
                          <a:solidFill>
                            <a:schemeClr val="tx1"/>
                          </a:solidFill>
                        </a:rPr>
                        <a:t>(HKD3,000 to 600,000)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6959">
                <a:tc>
                  <a:txBody>
                    <a:bodyPr/>
                    <a:lstStyle/>
                    <a:p>
                      <a:pPr algn="l"/>
                      <a:r>
                        <a:rPr lang="en-US" sz="900" dirty="0">
                          <a:solidFill>
                            <a:schemeClr val="tx1"/>
                          </a:solidFill>
                        </a:rPr>
                        <a:t>2</a:t>
                      </a:r>
                      <a:endParaRPr lang="ru-RU"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dirty="0">
                          <a:solidFill>
                            <a:schemeClr val="tx1"/>
                          </a:solidFill>
                        </a:rPr>
                        <a:t>Average loan size</a:t>
                      </a:r>
                      <a:endParaRPr lang="ru-RU"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dirty="0">
                          <a:solidFill>
                            <a:srgbClr val="000000"/>
                          </a:solidFill>
                        </a:rPr>
                        <a:t>$25,806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dirty="0">
                          <a:solidFill>
                            <a:srgbClr val="000000"/>
                          </a:solidFill>
                        </a:rPr>
                        <a:t>$6,451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dirty="0">
                          <a:solidFill>
                            <a:srgbClr val="000000"/>
                          </a:solidFill>
                        </a:rPr>
                        <a:t>$10,323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dirty="0">
                          <a:solidFill>
                            <a:srgbClr val="000000"/>
                          </a:solidFill>
                        </a:rPr>
                        <a:t>$10,323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dirty="0">
                          <a:solidFill>
                            <a:schemeClr val="tx1"/>
                          </a:solidFill>
                        </a:rPr>
                        <a:t>$7,742 (HKD60,000)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87678">
                <a:tc>
                  <a:txBody>
                    <a:bodyPr/>
                    <a:lstStyle/>
                    <a:p>
                      <a:pPr algn="l"/>
                      <a:r>
                        <a:rPr lang="en-US" sz="900" dirty="0">
                          <a:solidFill>
                            <a:schemeClr val="tx1"/>
                          </a:solidFill>
                        </a:rPr>
                        <a:t>3</a:t>
                      </a:r>
                      <a:endParaRPr lang="ru-RU"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dirty="0">
                          <a:solidFill>
                            <a:schemeClr val="tx1"/>
                          </a:solidFill>
                        </a:rPr>
                        <a:t>Ave</a:t>
                      </a:r>
                      <a:r>
                        <a:rPr lang="en-US" sz="1100" baseline="0" dirty="0">
                          <a:solidFill>
                            <a:schemeClr val="tx1"/>
                          </a:solidFill>
                        </a:rPr>
                        <a:t>rage </a:t>
                      </a:r>
                      <a:r>
                        <a:rPr lang="en-US" sz="1100" dirty="0">
                          <a:solidFill>
                            <a:schemeClr val="tx1"/>
                          </a:solidFill>
                        </a:rPr>
                        <a:t>tenor</a:t>
                      </a:r>
                      <a:endParaRPr lang="ru-RU"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dirty="0">
                          <a:solidFill>
                            <a:schemeClr val="accent5"/>
                          </a:solidFill>
                        </a:rPr>
                        <a:t> </a:t>
                      </a:r>
                      <a:r>
                        <a:rPr lang="en-US" sz="1100" baseline="0" dirty="0">
                          <a:solidFill>
                            <a:srgbClr val="000000"/>
                          </a:solidFill>
                        </a:rPr>
                        <a:t>24 months</a:t>
                      </a:r>
                      <a:endParaRPr lang="en-US" sz="1100" dirty="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dirty="0">
                          <a:solidFill>
                            <a:srgbClr val="000000"/>
                          </a:solidFill>
                        </a:rPr>
                        <a:t>Revolving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dirty="0">
                          <a:solidFill>
                            <a:srgbClr val="000000"/>
                          </a:solidFill>
                        </a:rPr>
                        <a:t>24</a:t>
                      </a:r>
                      <a:r>
                        <a:rPr lang="en-US" sz="1100" baseline="0" dirty="0">
                          <a:solidFill>
                            <a:srgbClr val="000000"/>
                          </a:solidFill>
                        </a:rPr>
                        <a:t> months</a:t>
                      </a:r>
                      <a:endParaRPr lang="en-US" sz="1100" dirty="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aseline="0" dirty="0">
                          <a:solidFill>
                            <a:srgbClr val="000000"/>
                          </a:solidFill>
                        </a:rPr>
                        <a:t>24 months</a:t>
                      </a:r>
                      <a:endParaRPr lang="en-US" sz="1100" dirty="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dirty="0">
                          <a:solidFill>
                            <a:schemeClr val="tx1"/>
                          </a:solidFill>
                        </a:rPr>
                        <a:t>12 months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6959">
                <a:tc>
                  <a:txBody>
                    <a:bodyPr/>
                    <a:lstStyle/>
                    <a:p>
                      <a:pPr algn="l"/>
                      <a:r>
                        <a:rPr lang="en-US" sz="900" b="0" dirty="0">
                          <a:solidFill>
                            <a:schemeClr val="tx1"/>
                          </a:solidFill>
                        </a:rPr>
                        <a:t>4</a:t>
                      </a:r>
                      <a:endParaRPr lang="ru-RU"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dirty="0">
                          <a:solidFill>
                            <a:schemeClr val="tx1"/>
                          </a:solidFill>
                        </a:rPr>
                        <a:t>Upfront </a:t>
                      </a:r>
                      <a:r>
                        <a:rPr lang="en-US" sz="1100" b="0" baseline="0" dirty="0">
                          <a:solidFill>
                            <a:schemeClr val="tx1"/>
                          </a:solidFill>
                        </a:rPr>
                        <a:t>fees</a:t>
                      </a:r>
                      <a:endParaRPr lang="ru-RU"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dirty="0">
                          <a:solidFill>
                            <a:srgbClr val="000000"/>
                          </a:solidFill>
                        </a:rPr>
                        <a:t>1% - 1.5%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dirty="0">
                          <a:solidFill>
                            <a:srgbClr val="000000"/>
                          </a:solidFill>
                        </a:rPr>
                        <a:t>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dirty="0">
                          <a:solidFill>
                            <a:srgbClr val="000000"/>
                          </a:solidFill>
                        </a:rPr>
                        <a:t>1% - 5%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dirty="0">
                          <a:solidFill>
                            <a:srgbClr val="000000"/>
                          </a:solidFill>
                        </a:rPr>
                        <a:t>2% - 10%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Up to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96718">
                <a:tc>
                  <a:txBody>
                    <a:bodyPr/>
                    <a:lstStyle/>
                    <a:p>
                      <a:pPr algn="l"/>
                      <a:r>
                        <a:rPr lang="en-US" sz="900" b="0" dirty="0">
                          <a:solidFill>
                            <a:schemeClr val="tx1"/>
                          </a:solidFill>
                        </a:rPr>
                        <a:t>5</a:t>
                      </a:r>
                      <a:endParaRPr lang="ru-RU"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dirty="0">
                          <a:solidFill>
                            <a:schemeClr val="tx1"/>
                          </a:solidFill>
                        </a:rPr>
                        <a:t>Interest</a:t>
                      </a:r>
                      <a:r>
                        <a:rPr lang="en-US" sz="1100" b="0" baseline="0" dirty="0">
                          <a:solidFill>
                            <a:schemeClr val="tx1"/>
                          </a:solidFill>
                        </a:rPr>
                        <a:t> rate per year</a:t>
                      </a:r>
                      <a:endParaRPr lang="ru-RU"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dirty="0">
                          <a:solidFill>
                            <a:srgbClr val="000000"/>
                          </a:solidFill>
                        </a:rPr>
                        <a:t>2.6% </a:t>
                      </a:r>
                      <a:r>
                        <a:rPr lang="en-US" sz="1100" b="0" baseline="0" dirty="0">
                          <a:solidFill>
                            <a:srgbClr val="000000"/>
                          </a:solidFill>
                        </a:rPr>
                        <a:t>- 47.99%</a:t>
                      </a:r>
                      <a:endParaRPr lang="en-US" sz="1100" b="0" dirty="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dirty="0">
                          <a:solidFill>
                            <a:srgbClr val="000000"/>
                          </a:solidFill>
                        </a:rPr>
                        <a:t>Up to 36% per annum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baseline="0" dirty="0">
                          <a:solidFill>
                            <a:srgbClr val="000000"/>
                          </a:solidFill>
                        </a:rPr>
                        <a:t>3.36% - 59% per annum</a:t>
                      </a:r>
                      <a:endParaRPr lang="en-US" sz="1100" b="0" dirty="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dirty="0">
                          <a:solidFill>
                            <a:srgbClr val="000000"/>
                          </a:solidFill>
                        </a:rPr>
                        <a:t>Up</a:t>
                      </a:r>
                      <a:r>
                        <a:rPr lang="en-US" sz="1100" b="0" baseline="0" dirty="0">
                          <a:solidFill>
                            <a:srgbClr val="000000"/>
                          </a:solidFill>
                        </a:rPr>
                        <a:t> to </a:t>
                      </a:r>
                      <a:r>
                        <a:rPr lang="en-US" sz="1100" b="0" dirty="0">
                          <a:solidFill>
                            <a:srgbClr val="000000"/>
                          </a:solidFill>
                        </a:rPr>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dirty="0">
                          <a:solidFill>
                            <a:schemeClr val="tx1"/>
                          </a:solidFill>
                        </a:rPr>
                        <a:t>Up</a:t>
                      </a:r>
                      <a:r>
                        <a:rPr lang="en-US" sz="1100" b="0" baseline="0" dirty="0">
                          <a:solidFill>
                            <a:schemeClr val="tx1"/>
                          </a:solidFill>
                        </a:rPr>
                        <a:t> to 30%</a:t>
                      </a:r>
                      <a:endParaRPr lang="ru-RU"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96718">
                <a:tc>
                  <a:txBody>
                    <a:bodyPr/>
                    <a:lstStyle/>
                    <a:p>
                      <a:pPr algn="l"/>
                      <a:r>
                        <a:rPr lang="en-US" sz="900" dirty="0">
                          <a:solidFill>
                            <a:schemeClr val="tx1"/>
                          </a:solidFill>
                        </a:rPr>
                        <a:t>6</a:t>
                      </a:r>
                      <a:endParaRPr lang="ru-RU"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dirty="0">
                          <a:solidFill>
                            <a:schemeClr val="tx1"/>
                          </a:solidFill>
                        </a:rPr>
                        <a:t>Late</a:t>
                      </a:r>
                      <a:r>
                        <a:rPr lang="en-US" sz="1100" baseline="0" dirty="0">
                          <a:solidFill>
                            <a:schemeClr val="tx1"/>
                          </a:solidFill>
                        </a:rPr>
                        <a:t> fee</a:t>
                      </a:r>
                      <a:endParaRPr lang="ru-RU"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dirty="0">
                          <a:solidFill>
                            <a:schemeClr val="tx1"/>
                          </a:solidFill>
                        </a:rPr>
                        <a:t>$52</a:t>
                      </a:r>
                      <a:r>
                        <a:rPr lang="en-US" sz="1100" b="0" baseline="0" dirty="0">
                          <a:solidFill>
                            <a:schemeClr val="tx1"/>
                          </a:solidFill>
                        </a:rPr>
                        <a:t> per late payment</a:t>
                      </a:r>
                      <a:endParaRPr 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dirty="0">
                          <a:solidFill>
                            <a:schemeClr val="tx1"/>
                          </a:solidFill>
                        </a:rPr>
                        <a:t>$23 per late payment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dirty="0">
                          <a:solidFill>
                            <a:schemeClr val="tx1"/>
                          </a:solidFill>
                        </a:rPr>
                        <a:t>$45 per late payment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dirty="0">
                          <a:solidFill>
                            <a:schemeClr val="tx1"/>
                          </a:solidFill>
                        </a:rPr>
                        <a:t>$45 per late payment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dirty="0">
                          <a:solidFill>
                            <a:schemeClr val="tx1"/>
                          </a:solidFill>
                        </a:rPr>
                        <a:t>$45 per late payment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6959">
                <a:tc>
                  <a:txBody>
                    <a:bodyPr/>
                    <a:lstStyle/>
                    <a:p>
                      <a:pPr algn="l"/>
                      <a:r>
                        <a:rPr lang="en-US" sz="900" dirty="0">
                          <a:solidFill>
                            <a:schemeClr val="tx1"/>
                          </a:solidFill>
                        </a:rPr>
                        <a:t>8</a:t>
                      </a:r>
                      <a:endParaRPr lang="ru-RU"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dirty="0">
                          <a:solidFill>
                            <a:schemeClr val="tx1"/>
                          </a:solidFill>
                        </a:rPr>
                        <a:t>Time to money</a:t>
                      </a:r>
                      <a:endParaRPr lang="ru-RU"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dirty="0">
                          <a:solidFill>
                            <a:schemeClr val="tx1"/>
                          </a:solidFill>
                        </a:rPr>
                        <a:t>1 - </a:t>
                      </a:r>
                      <a:r>
                        <a:rPr lang="en-US" sz="1100" b="0" baseline="0" dirty="0">
                          <a:solidFill>
                            <a:schemeClr val="tx1"/>
                          </a:solidFill>
                        </a:rPr>
                        <a:t>3 days</a:t>
                      </a:r>
                      <a:endParaRPr 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dirty="0">
                          <a:solidFill>
                            <a:schemeClr val="tx1"/>
                          </a:solidFill>
                        </a:rPr>
                        <a:t>1 day – 14 days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dirty="0">
                          <a:solidFill>
                            <a:schemeClr val="tx1"/>
                          </a:solidFill>
                        </a:rPr>
                        <a:t>1 hour - </a:t>
                      </a:r>
                      <a:r>
                        <a:rPr lang="en-US" sz="1100" b="0" baseline="0" dirty="0">
                          <a:solidFill>
                            <a:schemeClr val="tx1"/>
                          </a:solidFill>
                        </a:rPr>
                        <a:t>3 days</a:t>
                      </a:r>
                      <a:endParaRPr 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baseline="0" dirty="0">
                          <a:solidFill>
                            <a:schemeClr val="tx1"/>
                          </a:solidFill>
                        </a:rPr>
                        <a:t>1 day – 3 days</a:t>
                      </a:r>
                      <a:endParaRPr 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100" b="0" kern="1200" baseline="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21566">
                <a:tc>
                  <a:txBody>
                    <a:bodyPr/>
                    <a:lstStyle/>
                    <a:p>
                      <a:pPr algn="l"/>
                      <a:r>
                        <a:rPr lang="en-US" sz="900" dirty="0">
                          <a:solidFill>
                            <a:schemeClr val="tx1"/>
                          </a:solidFill>
                        </a:rPr>
                        <a:t>9</a:t>
                      </a:r>
                      <a:endParaRPr lang="ru-RU"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Loan disbursal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dirty="0">
                          <a:solidFill>
                            <a:schemeClr val="tx1"/>
                          </a:solidFill>
                        </a:rPr>
                        <a:t>Bank</a:t>
                      </a:r>
                      <a:r>
                        <a:rPr lang="en-US" sz="1100" b="0" baseline="0" dirty="0">
                          <a:solidFill>
                            <a:schemeClr val="tx1"/>
                          </a:solidFill>
                        </a:rPr>
                        <a:t> transfer</a:t>
                      </a:r>
                      <a:endParaRPr 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dirty="0">
                          <a:solidFill>
                            <a:schemeClr val="tx1"/>
                          </a:solidFill>
                        </a:rPr>
                        <a:t>Grant</a:t>
                      </a:r>
                      <a:r>
                        <a:rPr lang="en-US" sz="1100" b="0" baseline="0" dirty="0">
                          <a:solidFill>
                            <a:schemeClr val="tx1"/>
                          </a:solidFill>
                        </a:rPr>
                        <a:t> credit card limit</a:t>
                      </a:r>
                      <a:endParaRPr 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dirty="0">
                          <a:solidFill>
                            <a:schemeClr val="tx1"/>
                          </a:solidFill>
                        </a:rPr>
                        <a:t>Cash / Cheque in ML Office, Bank</a:t>
                      </a:r>
                      <a:r>
                        <a:rPr lang="en-US" sz="1100" b="0" baseline="0" dirty="0">
                          <a:solidFill>
                            <a:schemeClr val="tx1"/>
                          </a:solidFill>
                        </a:rPr>
                        <a:t> transfer</a:t>
                      </a:r>
                      <a:endParaRPr 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a:solidFill>
                            <a:schemeClr val="tx1"/>
                          </a:solidFill>
                        </a:rPr>
                        <a:t>Bank transfer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kern="1200" baseline="0" dirty="0">
                          <a:solidFill>
                            <a:schemeClr val="tx1"/>
                          </a:solidFill>
                          <a:latin typeface="+mn-lt"/>
                          <a:ea typeface="+mn-ea"/>
                          <a:cs typeface="+mn-cs"/>
                        </a:rPr>
                        <a:t>Bank transfer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646421">
                <a:tc>
                  <a:txBody>
                    <a:bodyPr/>
                    <a:lstStyle/>
                    <a:p>
                      <a:pPr algn="l"/>
                      <a:r>
                        <a:rPr lang="en-US" sz="900" dirty="0">
                          <a:solidFill>
                            <a:schemeClr val="tx1"/>
                          </a:solidFill>
                        </a:rPr>
                        <a:t>10</a:t>
                      </a:r>
                      <a:endParaRPr lang="ru-RU"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Verification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dirty="0">
                          <a:solidFill>
                            <a:schemeClr val="tx1"/>
                          </a:solidFill>
                        </a:rPr>
                        <a:t>ID, Salary proof, Address proof,</a:t>
                      </a:r>
                      <a:r>
                        <a:rPr lang="en-US" sz="1100" b="0" baseline="0" dirty="0">
                          <a:solidFill>
                            <a:schemeClr val="tx1"/>
                          </a:solidFill>
                        </a:rPr>
                        <a:t> </a:t>
                      </a:r>
                      <a:r>
                        <a:rPr lang="en-US" sz="1100" b="0" dirty="0">
                          <a:solidFill>
                            <a:schemeClr val="tx1"/>
                          </a:solidFill>
                        </a:rPr>
                        <a:t>Credit Bureau check</a:t>
                      </a:r>
                    </a:p>
                    <a:p>
                      <a:pPr algn="l"/>
                      <a:r>
                        <a:rPr lang="en-US" sz="1100" b="0" dirty="0">
                          <a:solidFill>
                            <a:schemeClr val="tx1"/>
                          </a:solidFill>
                        </a:rPr>
                        <a:t>Phone verification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dirty="0">
                          <a:solidFill>
                            <a:schemeClr val="tx1"/>
                          </a:solidFill>
                        </a:rPr>
                        <a:t>ID, Salary proof, Address proof, Credit Bureau check</a:t>
                      </a:r>
                    </a:p>
                    <a:p>
                      <a:pPr algn="l"/>
                      <a:r>
                        <a:rPr lang="en-US" sz="1100" b="0" dirty="0">
                          <a:solidFill>
                            <a:schemeClr val="tx1"/>
                          </a:solidFill>
                        </a:rPr>
                        <a:t>Phone verification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dirty="0">
                          <a:solidFill>
                            <a:schemeClr val="tx1"/>
                          </a:solidFill>
                        </a:rPr>
                        <a:t>ID, Salary proof, Address proof,</a:t>
                      </a:r>
                      <a:r>
                        <a:rPr lang="en-US" sz="1100" b="0" baseline="0" dirty="0">
                          <a:solidFill>
                            <a:schemeClr val="tx1"/>
                          </a:solidFill>
                        </a:rPr>
                        <a:t> </a:t>
                      </a:r>
                      <a:r>
                        <a:rPr lang="en-US" sz="1100" b="0" dirty="0">
                          <a:solidFill>
                            <a:schemeClr val="tx1"/>
                          </a:solidFill>
                        </a:rPr>
                        <a:t>Credit Bureau check,</a:t>
                      </a:r>
                    </a:p>
                    <a:p>
                      <a:pPr algn="l"/>
                      <a:r>
                        <a:rPr lang="en-US" sz="1100" b="0" dirty="0">
                          <a:solidFill>
                            <a:schemeClr val="tx1"/>
                          </a:solidFill>
                        </a:rPr>
                        <a:t>Phone verification,</a:t>
                      </a:r>
                    </a:p>
                    <a:p>
                      <a:pPr algn="l"/>
                      <a:r>
                        <a:rPr lang="en-US" sz="1100" b="0" dirty="0">
                          <a:solidFill>
                            <a:schemeClr val="tx1"/>
                          </a:solidFill>
                        </a:rPr>
                        <a:t>Field visit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dirty="0">
                          <a:solidFill>
                            <a:schemeClr val="tx1"/>
                          </a:solidFill>
                        </a:rPr>
                        <a:t>ID, Salary proof, Address proof, Credit Bureau check,</a:t>
                      </a:r>
                    </a:p>
                    <a:p>
                      <a:pPr algn="l"/>
                      <a:r>
                        <a:rPr lang="en-US" sz="1100" dirty="0">
                          <a:solidFill>
                            <a:schemeClr val="tx1"/>
                          </a:solidFill>
                        </a:rPr>
                        <a:t>Phone verification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dirty="0">
                          <a:solidFill>
                            <a:schemeClr val="tx1"/>
                          </a:solidFill>
                        </a:rPr>
                        <a:t>ID, Salary proof, Address proof, Credit Bureau check,</a:t>
                      </a:r>
                    </a:p>
                    <a:p>
                      <a:pPr algn="l"/>
                      <a:r>
                        <a:rPr lang="en-US" sz="1100" b="0" dirty="0">
                          <a:solidFill>
                            <a:schemeClr val="tx1"/>
                          </a:solidFill>
                        </a:rPr>
                        <a:t>Phone verification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96718">
                <a:tc>
                  <a:txBody>
                    <a:bodyPr/>
                    <a:lstStyle/>
                    <a:p>
                      <a:pPr algn="l"/>
                      <a:r>
                        <a:rPr lang="en-US" sz="900" dirty="0">
                          <a:solidFill>
                            <a:schemeClr val="tx1"/>
                          </a:solidFill>
                        </a:rPr>
                        <a:t>11</a:t>
                      </a:r>
                      <a:endParaRPr lang="ru-RU"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Busines</a:t>
                      </a:r>
                      <a:r>
                        <a:rPr lang="en-US" sz="1100" kern="1200" baseline="0" dirty="0">
                          <a:solidFill>
                            <a:schemeClr val="tx1"/>
                          </a:solidFill>
                          <a:latin typeface="+mn-lt"/>
                          <a:ea typeface="+mn-ea"/>
                          <a:cs typeface="+mn-cs"/>
                        </a:rPr>
                        <a:t>s model</a:t>
                      </a:r>
                      <a:endParaRPr lang="en-US" sz="11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kern="1200" baseline="0" dirty="0">
                          <a:solidFill>
                            <a:schemeClr val="tx1"/>
                          </a:solidFill>
                          <a:latin typeface="+mn-lt"/>
                          <a:ea typeface="+mn-ea"/>
                          <a:cs typeface="+mn-cs"/>
                        </a:rPr>
                        <a:t>O2O / Offline</a:t>
                      </a:r>
                      <a:endParaRPr lang="ru-RU" sz="1100" b="0" kern="1200" baseline="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kern="1200" baseline="0" dirty="0">
                          <a:solidFill>
                            <a:schemeClr val="tx1"/>
                          </a:solidFill>
                          <a:latin typeface="+mn-lt"/>
                          <a:ea typeface="+mn-ea"/>
                          <a:cs typeface="+mn-cs"/>
                        </a:rPr>
                        <a:t>O2O / Offline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kern="1200" baseline="0" dirty="0">
                          <a:solidFill>
                            <a:schemeClr val="tx1"/>
                          </a:solidFill>
                          <a:latin typeface="+mn-lt"/>
                          <a:ea typeface="+mn-ea"/>
                          <a:cs typeface="+mn-cs"/>
                        </a:rPr>
                        <a:t>Fully Online* / O2O / Offline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kern="1200" baseline="0" dirty="0">
                          <a:solidFill>
                            <a:schemeClr val="tx1"/>
                          </a:solidFill>
                          <a:latin typeface="+mn-lt"/>
                          <a:ea typeface="+mn-ea"/>
                          <a:cs typeface="+mn-cs"/>
                        </a:rPr>
                        <a:t>O2O / Offline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0" kern="1200" baseline="0" dirty="0">
                          <a:solidFill>
                            <a:schemeClr val="tx1"/>
                          </a:solidFill>
                          <a:latin typeface="+mn-lt"/>
                          <a:ea typeface="+mn-ea"/>
                          <a:cs typeface="+mn-cs"/>
                        </a:rPr>
                        <a:t>Fully online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bl>
          </a:graphicData>
        </a:graphic>
      </p:graphicFrame>
      <p:sp>
        <p:nvSpPr>
          <p:cNvPr id="8" name="Заголовок 1"/>
          <p:cNvSpPr>
            <a:spLocks noGrp="1"/>
          </p:cNvSpPr>
          <p:nvPr>
            <p:ph type="title"/>
          </p:nvPr>
        </p:nvSpPr>
        <p:spPr/>
        <p:txBody>
          <a:bodyPr/>
          <a:lstStyle/>
          <a:p>
            <a:r>
              <a:rPr lang="en-US"/>
              <a:t>Appendix 3:  Our Strategy for Borrower Product </a:t>
            </a:r>
            <a:endParaRPr lang="ru-RU"/>
          </a:p>
        </p:txBody>
      </p:sp>
      <p:sp>
        <p:nvSpPr>
          <p:cNvPr id="4" name="Номер слайда 3"/>
          <p:cNvSpPr>
            <a:spLocks noGrp="1"/>
          </p:cNvSpPr>
          <p:nvPr>
            <p:ph type="sldNum" sz="quarter" idx="12"/>
          </p:nvPr>
        </p:nvSpPr>
        <p:spPr/>
        <p:txBody>
          <a:bodyPr/>
          <a:lstStyle/>
          <a:p>
            <a:fld id="{D7F305DA-160D-498F-B102-A1D8643B4A2C}" type="slidenum">
              <a:rPr lang="ru-RU" smtClean="0"/>
              <a:pPr/>
              <a:t>35</a:t>
            </a:fld>
            <a:endParaRPr lang="ru-RU"/>
          </a:p>
        </p:txBody>
      </p:sp>
      <p:sp>
        <p:nvSpPr>
          <p:cNvPr id="7" name="TextBox 6"/>
          <p:cNvSpPr txBox="1"/>
          <p:nvPr/>
        </p:nvSpPr>
        <p:spPr>
          <a:xfrm>
            <a:off x="72939" y="6028909"/>
            <a:ext cx="8914143" cy="307777"/>
          </a:xfrm>
          <a:prstGeom prst="rect">
            <a:avLst/>
          </a:prstGeom>
          <a:solidFill>
            <a:schemeClr val="accent1">
              <a:lumMod val="20000"/>
              <a:lumOff val="80000"/>
            </a:schemeClr>
          </a:solidFill>
          <a:ln>
            <a:solidFill>
              <a:schemeClr val="accent1"/>
            </a:solidFill>
          </a:ln>
        </p:spPr>
        <p:txBody>
          <a:bodyPr wrap="square" rtlCol="0" anchor="t">
            <a:spAutoFit/>
          </a:bodyPr>
          <a:lstStyle/>
          <a:p>
            <a:r>
              <a:rPr lang="en-US" sz="1400"/>
              <a:t>Our strategy –   we will focus on fast loan decision for reasonable loan amount</a:t>
            </a:r>
          </a:p>
        </p:txBody>
      </p:sp>
      <p:sp>
        <p:nvSpPr>
          <p:cNvPr id="9" name="TextBox 8"/>
          <p:cNvSpPr txBox="1"/>
          <p:nvPr/>
        </p:nvSpPr>
        <p:spPr>
          <a:xfrm>
            <a:off x="77438" y="6470548"/>
            <a:ext cx="8939709" cy="338554"/>
          </a:xfrm>
          <a:prstGeom prst="rect">
            <a:avLst/>
          </a:prstGeom>
          <a:noFill/>
        </p:spPr>
        <p:txBody>
          <a:bodyPr wrap="square" rtlCol="0">
            <a:spAutoFit/>
          </a:bodyPr>
          <a:lstStyle/>
          <a:p>
            <a:r>
              <a:rPr lang="en-US" sz="800"/>
              <a:t>*Only WeLend is offering fully online personal loan service; Promise, UA, Prime Credit and Finance One offer online application but not accept electronic signing  </a:t>
            </a:r>
          </a:p>
          <a:p>
            <a:endParaRPr lang="en-US" sz="800"/>
          </a:p>
        </p:txBody>
      </p:sp>
      <p:pic>
        <p:nvPicPr>
          <p:cNvPr id="10" name="Изображение 3"/>
          <p:cNvPicPr>
            <a:picLocks noChangeAspect="1"/>
          </p:cNvPicPr>
          <p:nvPr/>
        </p:nvPicPr>
        <p:blipFill>
          <a:blip r:embed="rId3"/>
          <a:stretch>
            <a:fillRect/>
          </a:stretch>
        </p:blipFill>
        <p:spPr>
          <a:xfrm>
            <a:off x="8478405" y="44624"/>
            <a:ext cx="665595" cy="443286"/>
          </a:xfrm>
          <a:prstGeom prst="rect">
            <a:avLst/>
          </a:prstGeom>
        </p:spPr>
      </p:pic>
    </p:spTree>
    <p:extLst>
      <p:ext uri="{BB962C8B-B14F-4D97-AF65-F5344CB8AC3E}">
        <p14:creationId xmlns:p14="http://schemas.microsoft.com/office/powerpoint/2010/main" val="42848739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Appendix 4: </a:t>
            </a:r>
            <a:r>
              <a:rPr lang="en-US">
                <a:solidFill>
                  <a:srgbClr val="FFFFFF"/>
                </a:solidFill>
              </a:rPr>
              <a:t>P2P players Investor product parameters</a:t>
            </a:r>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81340672"/>
              </p:ext>
            </p:extLst>
          </p:nvPr>
        </p:nvGraphicFramePr>
        <p:xfrm>
          <a:off x="143508" y="692696"/>
          <a:ext cx="8807575" cy="3892949"/>
        </p:xfrm>
        <a:graphic>
          <a:graphicData uri="http://schemas.openxmlformats.org/drawingml/2006/table">
            <a:tbl>
              <a:tblPr firstRow="1" bandRow="1">
                <a:tableStyleId>{5C22544A-7EE6-4342-B048-85BDC9FD1C3A}</a:tableStyleId>
              </a:tblPr>
              <a:tblGrid>
                <a:gridCol w="299983">
                  <a:extLst>
                    <a:ext uri="{9D8B030D-6E8A-4147-A177-3AD203B41FA5}">
                      <a16:colId xmlns:a16="http://schemas.microsoft.com/office/drawing/2014/main" val="554057005"/>
                    </a:ext>
                  </a:extLst>
                </a:gridCol>
                <a:gridCol w="3223047">
                  <a:extLst>
                    <a:ext uri="{9D8B030D-6E8A-4147-A177-3AD203B41FA5}">
                      <a16:colId xmlns:a16="http://schemas.microsoft.com/office/drawing/2014/main" val="20000"/>
                    </a:ext>
                  </a:extLst>
                </a:gridCol>
                <a:gridCol w="1761515">
                  <a:extLst>
                    <a:ext uri="{9D8B030D-6E8A-4147-A177-3AD203B41FA5}">
                      <a16:colId xmlns:a16="http://schemas.microsoft.com/office/drawing/2014/main" val="20001"/>
                    </a:ext>
                  </a:extLst>
                </a:gridCol>
                <a:gridCol w="1761515">
                  <a:extLst>
                    <a:ext uri="{9D8B030D-6E8A-4147-A177-3AD203B41FA5}">
                      <a16:colId xmlns:a16="http://schemas.microsoft.com/office/drawing/2014/main" val="20002"/>
                    </a:ext>
                  </a:extLst>
                </a:gridCol>
                <a:gridCol w="1761515">
                  <a:extLst>
                    <a:ext uri="{9D8B030D-6E8A-4147-A177-3AD203B41FA5}">
                      <a16:colId xmlns:a16="http://schemas.microsoft.com/office/drawing/2014/main" val="2232628298"/>
                    </a:ext>
                  </a:extLst>
                </a:gridCol>
              </a:tblGrid>
              <a:tr h="234226">
                <a:tc>
                  <a:txBody>
                    <a:bodyPr/>
                    <a:lstStyle/>
                    <a:p>
                      <a:pPr marL="0" algn="ctr" defTabSz="914400" rtl="0" eaLnBrk="1" fontAlgn="b" latinLnBrk="0" hangingPunct="1"/>
                      <a:r>
                        <a:rPr lang="en-US" sz="1200" b="1" i="0" u="none" strike="noStrike" kern="1200" dirty="0">
                          <a:solidFill>
                            <a:schemeClr val="bg1"/>
                          </a:solidFill>
                          <a:effectLst/>
                          <a:latin typeface="Calibri" panose="020F0502020204030204" pitchFamily="34" charset="0"/>
                          <a:ea typeface="+mn-ea"/>
                          <a:cs typeface="+mn-cs"/>
                        </a:rPr>
                        <a:t>#</a:t>
                      </a:r>
                    </a:p>
                  </a:txBody>
                  <a:tcPr/>
                </a:tc>
                <a:tc>
                  <a:txBody>
                    <a:bodyPr/>
                    <a:lstStyle/>
                    <a:p>
                      <a:pPr marL="0" algn="l" defTabSz="914400" rtl="0" eaLnBrk="1" fontAlgn="b" latinLnBrk="0" hangingPunct="1"/>
                      <a:endParaRPr lang="en-US" sz="1200" b="1" i="0" u="none" strike="noStrike" kern="1200" dirty="0">
                        <a:solidFill>
                          <a:schemeClr val="bg1"/>
                        </a:solidFill>
                        <a:effectLst/>
                        <a:latin typeface="Calibri" panose="020F0502020204030204" pitchFamily="34" charset="0"/>
                        <a:ea typeface="+mn-ea"/>
                        <a:cs typeface="+mn-cs"/>
                      </a:endParaRPr>
                    </a:p>
                  </a:txBody>
                  <a:tcPr/>
                </a:tc>
                <a:tc>
                  <a:txBody>
                    <a:bodyPr/>
                    <a:lstStyle/>
                    <a:p>
                      <a:pPr marL="0" algn="l" defTabSz="914400" rtl="0" eaLnBrk="1" fontAlgn="b" latinLnBrk="0" hangingPunct="1"/>
                      <a:r>
                        <a:rPr lang="en-US" sz="1200" b="1" i="0" u="none" strike="noStrike" kern="1200" dirty="0">
                          <a:solidFill>
                            <a:schemeClr val="bg1"/>
                          </a:solidFill>
                          <a:effectLst/>
                          <a:latin typeface="Calibri" panose="020F0502020204030204" pitchFamily="34" charset="0"/>
                          <a:ea typeface="+mn-ea"/>
                          <a:cs typeface="+mn-cs"/>
                        </a:rPr>
                        <a:t>Monexo</a:t>
                      </a:r>
                    </a:p>
                    <a:p>
                      <a:pPr marL="0" algn="l" defTabSz="914400" rtl="0" eaLnBrk="1" fontAlgn="b" latinLnBrk="0" hangingPunct="1"/>
                      <a:r>
                        <a:rPr lang="en-US" sz="1200" b="1" i="0" u="none" strike="noStrike" kern="1200" dirty="0">
                          <a:solidFill>
                            <a:schemeClr val="bg1"/>
                          </a:solidFill>
                          <a:effectLst/>
                          <a:latin typeface="Calibri" panose="020F0502020204030204" pitchFamily="34" charset="0"/>
                          <a:ea typeface="+mn-ea"/>
                          <a:cs typeface="+mn-cs"/>
                        </a:rPr>
                        <a:t>(P2P Lending)</a:t>
                      </a:r>
                    </a:p>
                  </a:txBody>
                  <a:tcPr marR="4970" marT="4970" marB="0" anchor="b"/>
                </a:tc>
                <a:tc>
                  <a:txBody>
                    <a:bodyPr/>
                    <a:lstStyle/>
                    <a:p>
                      <a:pPr marL="0" algn="l" defTabSz="914400" rtl="0" eaLnBrk="1" fontAlgn="b" latinLnBrk="0" hangingPunct="1"/>
                      <a:r>
                        <a:rPr lang="en-US" sz="1200" b="1" i="0" u="none" strike="noStrike" kern="1200" dirty="0">
                          <a:solidFill>
                            <a:schemeClr val="bg1"/>
                          </a:solidFill>
                          <a:effectLst/>
                          <a:latin typeface="Calibri" panose="020F0502020204030204" pitchFamily="34" charset="0"/>
                          <a:ea typeface="+mn-ea"/>
                          <a:cs typeface="+mn-cs"/>
                        </a:rPr>
                        <a:t>Dynamic Fintech</a:t>
                      </a:r>
                    </a:p>
                    <a:p>
                      <a:pPr marL="0" algn="l" defTabSz="914400" rtl="0" eaLnBrk="1" fontAlgn="b" latinLnBrk="0" hangingPunct="1"/>
                      <a:r>
                        <a:rPr lang="en-US" sz="1200" b="1" i="0" u="none" strike="noStrike" kern="1200" dirty="0">
                          <a:solidFill>
                            <a:schemeClr val="bg1"/>
                          </a:solidFill>
                          <a:effectLst/>
                          <a:latin typeface="Calibri" panose="020F0502020204030204" pitchFamily="34" charset="0"/>
                          <a:ea typeface="+mn-ea"/>
                          <a:cs typeface="+mn-cs"/>
                        </a:rPr>
                        <a:t>(P2P Lending)</a:t>
                      </a:r>
                    </a:p>
                  </a:txBody>
                  <a:tcPr marR="4970" marT="4970" marB="0" anchor="b"/>
                </a:tc>
                <a:tc>
                  <a:txBody>
                    <a:bodyPr/>
                    <a:lstStyle/>
                    <a:p>
                      <a:pPr algn="l" fontAlgn="b"/>
                      <a:r>
                        <a:rPr lang="en-US" sz="1200" b="1" i="0" u="none" strike="noStrike" dirty="0">
                          <a:solidFill>
                            <a:schemeClr val="bg1"/>
                          </a:solidFill>
                          <a:effectLst/>
                          <a:latin typeface="Calibri" panose="020F0502020204030204" pitchFamily="34" charset="0"/>
                        </a:rPr>
                        <a:t>Our Offer</a:t>
                      </a:r>
                    </a:p>
                  </a:txBody>
                  <a:tcPr marR="4970" marT="4970" marB="0" anchor="b"/>
                </a:tc>
                <a:extLst>
                  <a:ext uri="{0D108BD9-81ED-4DB2-BD59-A6C34878D82A}">
                    <a16:rowId xmlns:a16="http://schemas.microsoft.com/office/drawing/2014/main" val="10000"/>
                  </a:ext>
                </a:extLst>
              </a:tr>
              <a:tr h="519943">
                <a:tc>
                  <a:txBody>
                    <a:bodyPr/>
                    <a:lstStyle/>
                    <a:p>
                      <a:pPr marL="0" algn="ctr" defTabSz="914400" rtl="0" eaLnBrk="1" fontAlgn="b" latinLnBrk="0" hangingPunct="1"/>
                      <a:r>
                        <a:rPr lang="en-US" sz="1200" kern="1200" dirty="0">
                          <a:solidFill>
                            <a:schemeClr val="dk1"/>
                          </a:solidFill>
                          <a:latin typeface="+mn-lt"/>
                          <a:ea typeface="+mn-ea"/>
                          <a:cs typeface="+mn-cs"/>
                        </a:rPr>
                        <a:t>1</a:t>
                      </a:r>
                    </a:p>
                  </a:txBody>
                  <a:tcPr/>
                </a:tc>
                <a:tc>
                  <a:txBody>
                    <a:bodyPr/>
                    <a:lstStyle/>
                    <a:p>
                      <a:pPr marL="0" algn="l" defTabSz="914400" rtl="0" eaLnBrk="1" fontAlgn="b" latinLnBrk="0" hangingPunct="1"/>
                      <a:r>
                        <a:rPr lang="en-US" sz="1200" kern="1200" dirty="0">
                          <a:solidFill>
                            <a:schemeClr val="dk1"/>
                          </a:solidFill>
                          <a:latin typeface="+mn-lt"/>
                          <a:ea typeface="+mn-ea"/>
                          <a:cs typeface="+mn-cs"/>
                        </a:rPr>
                        <a:t>Min Investment Amount</a:t>
                      </a:r>
                    </a:p>
                  </a:txBody>
                  <a:tcPr/>
                </a:tc>
                <a:tc>
                  <a:txBody>
                    <a:bodyPr/>
                    <a:lstStyle/>
                    <a:p>
                      <a:pPr marL="0" algn="l" defTabSz="914400" rtl="0" eaLnBrk="1" fontAlgn="b" latinLnBrk="0" hangingPunct="1"/>
                      <a:r>
                        <a:rPr lang="en-US" sz="1200" kern="1200" dirty="0">
                          <a:solidFill>
                            <a:schemeClr val="dk1"/>
                          </a:solidFill>
                          <a:latin typeface="+mn-lt"/>
                          <a:ea typeface="+mn-ea"/>
                          <a:cs typeface="+mn-cs"/>
                        </a:rPr>
                        <a:t>$12,903</a:t>
                      </a:r>
                    </a:p>
                  </a:txBody>
                  <a:tcPr/>
                </a:tc>
                <a:tc>
                  <a:txBody>
                    <a:bodyPr/>
                    <a:lstStyle/>
                    <a:p>
                      <a:pPr marL="0" algn="l" defTabSz="914400" rtl="0" eaLnBrk="1" fontAlgn="b" latinLnBrk="0" hangingPunct="1"/>
                      <a:r>
                        <a:rPr lang="en-US" sz="1200" kern="1200" dirty="0">
                          <a:solidFill>
                            <a:schemeClr val="dk1"/>
                          </a:solidFill>
                          <a:latin typeface="+mn-lt"/>
                          <a:ea typeface="+mn-ea"/>
                          <a:cs typeface="+mn-cs"/>
                        </a:rPr>
                        <a:t>$38,709</a:t>
                      </a:r>
                    </a:p>
                  </a:txBody>
                  <a:tcPr/>
                </a:tc>
                <a:tc>
                  <a:txBody>
                    <a:bodyPr/>
                    <a:lstStyle/>
                    <a:p>
                      <a:r>
                        <a:rPr lang="en-US" sz="1200" dirty="0"/>
                        <a:t>$12,903</a:t>
                      </a:r>
                    </a:p>
                  </a:txBody>
                  <a:tcPr/>
                </a:tc>
                <a:extLst>
                  <a:ext uri="{0D108BD9-81ED-4DB2-BD59-A6C34878D82A}">
                    <a16:rowId xmlns:a16="http://schemas.microsoft.com/office/drawing/2014/main" val="10001"/>
                  </a:ext>
                </a:extLst>
              </a:tr>
              <a:tr h="237702">
                <a:tc>
                  <a:txBody>
                    <a:bodyPr/>
                    <a:lstStyle/>
                    <a:p>
                      <a:pPr marL="0" algn="ctr" defTabSz="914400" rtl="0" eaLnBrk="1" fontAlgn="b" latinLnBrk="0" hangingPunct="1"/>
                      <a:r>
                        <a:rPr lang="en-US" sz="1200" kern="1200" dirty="0">
                          <a:solidFill>
                            <a:schemeClr val="dk1"/>
                          </a:solidFill>
                          <a:latin typeface="+mn-lt"/>
                          <a:ea typeface="+mn-ea"/>
                          <a:cs typeface="+mn-cs"/>
                        </a:rPr>
                        <a:t>2</a:t>
                      </a:r>
                    </a:p>
                  </a:txBody>
                  <a:tcPr/>
                </a:tc>
                <a:tc>
                  <a:txBody>
                    <a:bodyPr/>
                    <a:lstStyle/>
                    <a:p>
                      <a:pPr marL="0" algn="l" defTabSz="914400" rtl="0" eaLnBrk="1" fontAlgn="b" latinLnBrk="0" hangingPunct="1"/>
                      <a:r>
                        <a:rPr lang="en-US" sz="1200" kern="1200" dirty="0">
                          <a:solidFill>
                            <a:schemeClr val="dk1"/>
                          </a:solidFill>
                          <a:latin typeface="+mn-lt"/>
                          <a:ea typeface="+mn-ea"/>
                          <a:cs typeface="+mn-cs"/>
                        </a:rPr>
                        <a:t>Tenure (month)</a:t>
                      </a:r>
                    </a:p>
                  </a:txBody>
                  <a:tcPr/>
                </a:tc>
                <a:tc>
                  <a:txBody>
                    <a:bodyPr/>
                    <a:lstStyle/>
                    <a:p>
                      <a:pPr marL="0" algn="l" defTabSz="914400" rtl="0" eaLnBrk="1" fontAlgn="b" latinLnBrk="0" hangingPunct="1"/>
                      <a:r>
                        <a:rPr lang="en-US" sz="1200" kern="1200" dirty="0">
                          <a:solidFill>
                            <a:schemeClr val="dk1"/>
                          </a:solidFill>
                          <a:latin typeface="+mn-lt"/>
                          <a:ea typeface="+mn-ea"/>
                          <a:cs typeface="+mn-cs"/>
                        </a:rPr>
                        <a:t>6 - 48</a:t>
                      </a:r>
                    </a:p>
                  </a:txBody>
                  <a:tcPr marR="4970" marT="4970" marB="0" anchor="b"/>
                </a:tc>
                <a:tc>
                  <a:txBody>
                    <a:bodyPr/>
                    <a:lstStyle/>
                    <a:p>
                      <a:pPr marL="0" algn="l" defTabSz="914400" rtl="0" eaLnBrk="1" fontAlgn="b" latinLnBrk="0" hangingPunct="1"/>
                      <a:r>
                        <a:rPr lang="en-US" sz="1200" kern="1200" dirty="0">
                          <a:solidFill>
                            <a:schemeClr val="dk1"/>
                          </a:solidFill>
                          <a:latin typeface="+mn-lt"/>
                          <a:ea typeface="+mn-ea"/>
                          <a:cs typeface="+mn-cs"/>
                        </a:rPr>
                        <a:t>6 – 360</a:t>
                      </a:r>
                    </a:p>
                  </a:txBody>
                  <a:tcPr marR="4970" marT="4970" marB="0" anchor="b"/>
                </a:tc>
                <a:tc>
                  <a:txBody>
                    <a:bodyPr/>
                    <a:lstStyle/>
                    <a:p>
                      <a:pPr algn="l" fontAlgn="b"/>
                      <a:r>
                        <a:rPr lang="en-US" sz="1200" b="0" i="0" u="none" strike="noStrike" dirty="0">
                          <a:solidFill>
                            <a:schemeClr val="tx1"/>
                          </a:solidFill>
                          <a:effectLst/>
                          <a:latin typeface="Calibri" panose="020F0502020204030204" pitchFamily="34" charset="0"/>
                        </a:rPr>
                        <a:t>12-60</a:t>
                      </a:r>
                    </a:p>
                  </a:txBody>
                  <a:tcPr marR="4970" marT="4970" marB="0" anchor="b"/>
                </a:tc>
                <a:extLst>
                  <a:ext uri="{0D108BD9-81ED-4DB2-BD59-A6C34878D82A}">
                    <a16:rowId xmlns:a16="http://schemas.microsoft.com/office/drawing/2014/main" val="10002"/>
                  </a:ext>
                </a:extLst>
              </a:tr>
              <a:tr h="237702">
                <a:tc>
                  <a:txBody>
                    <a:bodyPr/>
                    <a:lstStyle/>
                    <a:p>
                      <a:pPr marL="0" algn="ctr" defTabSz="914400" rtl="0" eaLnBrk="1" fontAlgn="b" latinLnBrk="0" hangingPunct="1"/>
                      <a:r>
                        <a:rPr lang="en-US" sz="1200" kern="1200" dirty="0">
                          <a:solidFill>
                            <a:schemeClr val="dk1"/>
                          </a:solidFill>
                          <a:latin typeface="+mn-lt"/>
                          <a:ea typeface="+mn-ea"/>
                          <a:cs typeface="+mn-cs"/>
                        </a:rPr>
                        <a:t>3</a:t>
                      </a:r>
                    </a:p>
                  </a:txBody>
                  <a:tcPr/>
                </a:tc>
                <a:tc>
                  <a:txBody>
                    <a:bodyPr/>
                    <a:lstStyle/>
                    <a:p>
                      <a:pPr marL="0" algn="l" defTabSz="914400" rtl="0" eaLnBrk="1" fontAlgn="b" latinLnBrk="0" hangingPunct="1"/>
                      <a:r>
                        <a:rPr lang="en-US" sz="1200" kern="1200" dirty="0">
                          <a:solidFill>
                            <a:schemeClr val="dk1"/>
                          </a:solidFill>
                          <a:latin typeface="+mn-lt"/>
                          <a:ea typeface="+mn-ea"/>
                          <a:cs typeface="+mn-cs"/>
                        </a:rPr>
                        <a:t>Interest</a:t>
                      </a:r>
                    </a:p>
                  </a:txBody>
                  <a:tcPr/>
                </a:tc>
                <a:tc>
                  <a:txBody>
                    <a:bodyPr/>
                    <a:lstStyle/>
                    <a:p>
                      <a:pPr marL="0" algn="l" defTabSz="914400" rtl="0" eaLnBrk="1" fontAlgn="b" latinLnBrk="0" hangingPunct="1"/>
                      <a:r>
                        <a:rPr lang="en-US" sz="1200" kern="1200" dirty="0">
                          <a:solidFill>
                            <a:schemeClr val="dk1"/>
                          </a:solidFill>
                          <a:latin typeface="+mn-lt"/>
                          <a:ea typeface="+mn-ea"/>
                          <a:cs typeface="+mn-cs"/>
                        </a:rPr>
                        <a:t>7% - 32.55%</a:t>
                      </a:r>
                    </a:p>
                  </a:txBody>
                  <a:tcPr marR="4970" marT="4970" marB="0" anchor="b"/>
                </a:tc>
                <a:tc>
                  <a:txBody>
                    <a:bodyPr/>
                    <a:lstStyle/>
                    <a:p>
                      <a:pPr marL="0" algn="l" defTabSz="914400" rtl="0" eaLnBrk="1" fontAlgn="b" latinLnBrk="0" hangingPunct="1"/>
                      <a:r>
                        <a:rPr lang="en-US" sz="1200" kern="1200" dirty="0">
                          <a:solidFill>
                            <a:schemeClr val="dk1"/>
                          </a:solidFill>
                          <a:latin typeface="+mn-lt"/>
                          <a:ea typeface="+mn-ea"/>
                          <a:cs typeface="+mn-cs"/>
                        </a:rPr>
                        <a:t>2.35%</a:t>
                      </a:r>
                      <a:r>
                        <a:rPr lang="en-US" sz="1200" kern="1200" baseline="0" dirty="0">
                          <a:solidFill>
                            <a:schemeClr val="dk1"/>
                          </a:solidFill>
                          <a:latin typeface="+mn-lt"/>
                          <a:ea typeface="+mn-ea"/>
                          <a:cs typeface="+mn-cs"/>
                        </a:rPr>
                        <a:t> - </a:t>
                      </a:r>
                      <a:r>
                        <a:rPr lang="en-US" sz="1200" kern="1200" dirty="0">
                          <a:solidFill>
                            <a:schemeClr val="dk1"/>
                          </a:solidFill>
                          <a:latin typeface="+mn-lt"/>
                          <a:ea typeface="+mn-ea"/>
                          <a:cs typeface="+mn-cs"/>
                        </a:rPr>
                        <a:t>20%</a:t>
                      </a:r>
                    </a:p>
                  </a:txBody>
                  <a:tcPr marR="4970" marT="4970" marB="0" anchor="b"/>
                </a:tc>
                <a:tc>
                  <a:txBody>
                    <a:bodyPr/>
                    <a:lstStyle/>
                    <a:p>
                      <a:pPr algn="l" fontAlgn="b"/>
                      <a:r>
                        <a:rPr lang="en-US" sz="1200" b="0" i="0" u="none" strike="noStrike" baseline="0" dirty="0">
                          <a:solidFill>
                            <a:schemeClr val="tx1"/>
                          </a:solidFill>
                          <a:effectLst/>
                          <a:latin typeface="Calibri" panose="020F0502020204030204" pitchFamily="34" charset="0"/>
                        </a:rPr>
                        <a:t> up to 8%</a:t>
                      </a:r>
                      <a:endParaRPr lang="en-US" sz="1200" b="0" i="0" u="none" strike="noStrike" dirty="0">
                        <a:solidFill>
                          <a:schemeClr val="tx1"/>
                        </a:solidFill>
                        <a:effectLst/>
                        <a:latin typeface="Calibri" panose="020F0502020204030204" pitchFamily="34" charset="0"/>
                      </a:endParaRPr>
                    </a:p>
                  </a:txBody>
                  <a:tcPr marR="4970" marT="4970" marB="0" anchor="b"/>
                </a:tc>
                <a:extLst>
                  <a:ext uri="{0D108BD9-81ED-4DB2-BD59-A6C34878D82A}">
                    <a16:rowId xmlns:a16="http://schemas.microsoft.com/office/drawing/2014/main" val="10003"/>
                  </a:ext>
                </a:extLst>
              </a:tr>
              <a:tr h="234226">
                <a:tc>
                  <a:txBody>
                    <a:bodyPr/>
                    <a:lstStyle/>
                    <a:p>
                      <a:pPr marL="0" algn="ctr" defTabSz="914400" rtl="0" eaLnBrk="1" fontAlgn="b" latinLnBrk="0" hangingPunct="1"/>
                      <a:r>
                        <a:rPr lang="en-US" sz="1200" kern="1200" dirty="0">
                          <a:solidFill>
                            <a:schemeClr val="dk1"/>
                          </a:solidFill>
                          <a:latin typeface="+mn-lt"/>
                          <a:ea typeface="+mn-ea"/>
                          <a:cs typeface="+mn-cs"/>
                        </a:rPr>
                        <a:t>4</a:t>
                      </a:r>
                    </a:p>
                  </a:txBody>
                  <a:tcPr marL="4970" marR="4970" marT="4970" marB="0" anchor="b"/>
                </a:tc>
                <a:tc>
                  <a:txBody>
                    <a:bodyPr/>
                    <a:lstStyle/>
                    <a:p>
                      <a:pPr marL="0" algn="l" defTabSz="914400" rtl="0" eaLnBrk="1" fontAlgn="b" latinLnBrk="0" hangingPunct="1"/>
                      <a:r>
                        <a:rPr lang="en-US" sz="1200" kern="1200" dirty="0">
                          <a:solidFill>
                            <a:schemeClr val="dk1"/>
                          </a:solidFill>
                          <a:latin typeface="+mn-lt"/>
                          <a:ea typeface="+mn-ea"/>
                          <a:cs typeface="+mn-cs"/>
                        </a:rPr>
                        <a:t>Guaranteed return</a:t>
                      </a:r>
                    </a:p>
                  </a:txBody>
                  <a:tcPr marL="4970" marR="4970" marT="4970" marB="0" anchor="b"/>
                </a:tc>
                <a:tc>
                  <a:txBody>
                    <a:bodyPr/>
                    <a:lstStyle/>
                    <a:p>
                      <a:pPr marL="0" algn="l" defTabSz="914400" rtl="0" eaLnBrk="1" fontAlgn="b" latinLnBrk="0" hangingPunct="1"/>
                      <a:r>
                        <a:rPr lang="en-US" sz="1200" kern="1200" dirty="0">
                          <a:solidFill>
                            <a:schemeClr val="dk1"/>
                          </a:solidFill>
                          <a:latin typeface="+mn-lt"/>
                          <a:ea typeface="+mn-ea"/>
                          <a:cs typeface="+mn-cs"/>
                        </a:rPr>
                        <a:t>No</a:t>
                      </a:r>
                    </a:p>
                  </a:txBody>
                  <a:tcPr marR="4970" marT="4970" marB="0" anchor="b"/>
                </a:tc>
                <a:tc>
                  <a:txBody>
                    <a:bodyPr/>
                    <a:lstStyle/>
                    <a:p>
                      <a:pPr marL="0" algn="l" defTabSz="914400" rtl="0" eaLnBrk="1" fontAlgn="b" latinLnBrk="0" hangingPunct="1"/>
                      <a:r>
                        <a:rPr lang="en-US" sz="1200" kern="1200" dirty="0">
                          <a:solidFill>
                            <a:schemeClr val="dk1"/>
                          </a:solidFill>
                          <a:latin typeface="+mn-lt"/>
                          <a:ea typeface="+mn-ea"/>
                          <a:cs typeface="+mn-cs"/>
                        </a:rPr>
                        <a:t>if yes max 7%, if no max 20%</a:t>
                      </a:r>
                    </a:p>
                  </a:txBody>
                  <a:tcPr marR="4970" marT="4970" marB="0" anchor="b"/>
                </a:tc>
                <a:tc>
                  <a:txBody>
                    <a:bodyPr/>
                    <a:lstStyle/>
                    <a:p>
                      <a:pPr algn="l" fontAlgn="b"/>
                      <a:r>
                        <a:rPr lang="en-US" sz="1200" u="none" strike="noStrike" dirty="0">
                          <a:effectLst/>
                        </a:rPr>
                        <a:t>No</a:t>
                      </a:r>
                      <a:endParaRPr lang="en-US" sz="1200" b="0" i="0" u="none" strike="noStrike" dirty="0">
                        <a:solidFill>
                          <a:srgbClr val="FF0000"/>
                        </a:solidFill>
                        <a:effectLst/>
                        <a:latin typeface="Calibri" panose="020F0502020204030204" pitchFamily="34" charset="0"/>
                      </a:endParaRPr>
                    </a:p>
                  </a:txBody>
                  <a:tcPr marR="4970" marT="4970" marB="0" anchor="b"/>
                </a:tc>
                <a:extLst>
                  <a:ext uri="{0D108BD9-81ED-4DB2-BD59-A6C34878D82A}">
                    <a16:rowId xmlns:a16="http://schemas.microsoft.com/office/drawing/2014/main" val="10004"/>
                  </a:ext>
                </a:extLst>
              </a:tr>
              <a:tr h="137716">
                <a:tc>
                  <a:txBody>
                    <a:bodyPr/>
                    <a:lstStyle/>
                    <a:p>
                      <a:pPr marL="0" algn="ctr" defTabSz="914400" rtl="0" eaLnBrk="1" fontAlgn="b" latinLnBrk="0" hangingPunct="1"/>
                      <a:r>
                        <a:rPr lang="en-US" sz="1200" kern="1200" dirty="0">
                          <a:solidFill>
                            <a:schemeClr val="dk1"/>
                          </a:solidFill>
                          <a:latin typeface="+mn-lt"/>
                          <a:ea typeface="+mn-ea"/>
                          <a:cs typeface="+mn-cs"/>
                        </a:rPr>
                        <a:t>5</a:t>
                      </a:r>
                    </a:p>
                  </a:txBody>
                  <a:tcPr marL="4970" marR="4970" marT="4970" marB="0" anchor="b"/>
                </a:tc>
                <a:tc>
                  <a:txBody>
                    <a:bodyPr/>
                    <a:lstStyle/>
                    <a:p>
                      <a:pPr marL="0" algn="l" defTabSz="914400" rtl="0" eaLnBrk="1" fontAlgn="b" latinLnBrk="0" hangingPunct="1"/>
                      <a:r>
                        <a:rPr lang="en-US" sz="1200" kern="1200" dirty="0">
                          <a:solidFill>
                            <a:schemeClr val="dk1"/>
                          </a:solidFill>
                          <a:latin typeface="+mn-lt"/>
                          <a:ea typeface="+mn-ea"/>
                          <a:cs typeface="+mn-cs"/>
                        </a:rPr>
                        <a:t>Early termination</a:t>
                      </a:r>
                    </a:p>
                  </a:txBody>
                  <a:tcPr marL="4970" marR="4970" marT="4970" marB="0" anchor="b"/>
                </a:tc>
                <a:tc>
                  <a:txBody>
                    <a:bodyPr/>
                    <a:lstStyle/>
                    <a:p>
                      <a:pPr marL="0" algn="l" defTabSz="914400" rtl="0" eaLnBrk="1" fontAlgn="b" latinLnBrk="0" hangingPunct="1"/>
                      <a:r>
                        <a:rPr lang="en-US" sz="1200" kern="1200" dirty="0">
                          <a:solidFill>
                            <a:schemeClr val="dk1"/>
                          </a:solidFill>
                          <a:latin typeface="+mn-lt"/>
                          <a:ea typeface="+mn-ea"/>
                          <a:cs typeface="+mn-cs"/>
                        </a:rPr>
                        <a:t>No</a:t>
                      </a:r>
                    </a:p>
                  </a:txBody>
                  <a:tcPr marR="4970" marT="4970" marB="0" anchor="b"/>
                </a:tc>
                <a:tc>
                  <a:txBody>
                    <a:bodyPr/>
                    <a:lstStyle/>
                    <a:p>
                      <a:pPr marL="0" algn="l" defTabSz="914400" rtl="0" eaLnBrk="1" fontAlgn="b" latinLnBrk="0" hangingPunct="1"/>
                      <a:r>
                        <a:rPr lang="en-US" sz="1200" kern="1200" dirty="0">
                          <a:solidFill>
                            <a:schemeClr val="dk1"/>
                          </a:solidFill>
                          <a:latin typeface="+mn-lt"/>
                          <a:ea typeface="+mn-ea"/>
                          <a:cs typeface="+mn-cs"/>
                        </a:rPr>
                        <a:t>No</a:t>
                      </a:r>
                    </a:p>
                  </a:txBody>
                  <a:tcPr marR="4970" marT="4970" marB="0" anchor="b"/>
                </a:tc>
                <a:tc>
                  <a:txBody>
                    <a:bodyPr/>
                    <a:lstStyle/>
                    <a:p>
                      <a:pPr algn="l" fontAlgn="b"/>
                      <a:r>
                        <a:rPr lang="en-US" sz="1200" u="none" strike="noStrike" dirty="0">
                          <a:effectLst/>
                        </a:rPr>
                        <a:t>No</a:t>
                      </a:r>
                      <a:endParaRPr lang="en-US" sz="1200" b="0" i="0" u="none" strike="noStrike" dirty="0">
                        <a:solidFill>
                          <a:srgbClr val="FF0000"/>
                        </a:solidFill>
                        <a:effectLst/>
                        <a:latin typeface="Calibri" panose="020F0502020204030204" pitchFamily="34" charset="0"/>
                      </a:endParaRPr>
                    </a:p>
                  </a:txBody>
                  <a:tcPr marR="4970" marT="4970" marB="0" anchor="b"/>
                </a:tc>
                <a:extLst>
                  <a:ext uri="{0D108BD9-81ED-4DB2-BD59-A6C34878D82A}">
                    <a16:rowId xmlns:a16="http://schemas.microsoft.com/office/drawing/2014/main" val="10005"/>
                  </a:ext>
                </a:extLst>
              </a:tr>
              <a:tr h="234226">
                <a:tc>
                  <a:txBody>
                    <a:bodyPr/>
                    <a:lstStyle/>
                    <a:p>
                      <a:pPr marL="0" algn="ctr" defTabSz="914400" rtl="0" eaLnBrk="1" fontAlgn="b" latinLnBrk="0" hangingPunct="1"/>
                      <a:r>
                        <a:rPr lang="en-US" sz="1200" kern="1200" dirty="0">
                          <a:solidFill>
                            <a:schemeClr val="dk1"/>
                          </a:solidFill>
                          <a:latin typeface="+mn-lt"/>
                          <a:ea typeface="+mn-ea"/>
                          <a:cs typeface="+mn-cs"/>
                        </a:rPr>
                        <a:t>6</a:t>
                      </a:r>
                    </a:p>
                  </a:txBody>
                  <a:tcPr marL="4970" marR="4970" marT="4970" marB="0" anchor="b"/>
                </a:tc>
                <a:tc>
                  <a:txBody>
                    <a:bodyPr/>
                    <a:lstStyle/>
                    <a:p>
                      <a:pPr marL="0" algn="l" defTabSz="914400" rtl="0" eaLnBrk="1" fontAlgn="b" latinLnBrk="0" hangingPunct="1"/>
                      <a:r>
                        <a:rPr lang="en-US" sz="1200" kern="1200" dirty="0">
                          <a:solidFill>
                            <a:schemeClr val="dk1"/>
                          </a:solidFill>
                          <a:latin typeface="+mn-lt"/>
                          <a:ea typeface="+mn-ea"/>
                          <a:cs typeface="+mn-cs"/>
                        </a:rPr>
                        <a:t>Early termination fee</a:t>
                      </a:r>
                    </a:p>
                  </a:txBody>
                  <a:tcPr marL="4970" marR="4970" marT="4970" marB="0" anchor="b"/>
                </a:tc>
                <a:tc>
                  <a:txBody>
                    <a:bodyPr/>
                    <a:lstStyle/>
                    <a:p>
                      <a:pPr marL="0" algn="l" defTabSz="914400" rtl="0" eaLnBrk="1" fontAlgn="b" latinLnBrk="0" hangingPunct="1"/>
                      <a:r>
                        <a:rPr lang="en-US" sz="1200" kern="1200" dirty="0">
                          <a:solidFill>
                            <a:schemeClr val="dk1"/>
                          </a:solidFill>
                          <a:latin typeface="+mn-lt"/>
                          <a:ea typeface="+mn-ea"/>
                          <a:cs typeface="+mn-cs"/>
                        </a:rPr>
                        <a:t>NA</a:t>
                      </a:r>
                    </a:p>
                  </a:txBody>
                  <a:tcPr marR="4970" marT="4970" marB="0" anchor="b"/>
                </a:tc>
                <a:tc>
                  <a:txBody>
                    <a:bodyPr/>
                    <a:lstStyle/>
                    <a:p>
                      <a:pPr marL="0" algn="l" defTabSz="914400" rtl="0" eaLnBrk="1" fontAlgn="b" latinLnBrk="0" hangingPunct="1"/>
                      <a:r>
                        <a:rPr lang="en-US" sz="1200" kern="1200" dirty="0">
                          <a:solidFill>
                            <a:schemeClr val="dk1"/>
                          </a:solidFill>
                          <a:latin typeface="+mn-lt"/>
                          <a:ea typeface="+mn-ea"/>
                          <a:cs typeface="+mn-cs"/>
                        </a:rPr>
                        <a:t>NA</a:t>
                      </a:r>
                    </a:p>
                  </a:txBody>
                  <a:tcPr marR="4970" marT="4970" marB="0" anchor="b"/>
                </a:tc>
                <a:tc>
                  <a:txBody>
                    <a:bodyPr/>
                    <a:lstStyle/>
                    <a:p>
                      <a:pPr algn="l" fontAlgn="b"/>
                      <a:r>
                        <a:rPr lang="en-US" sz="1200" b="0" i="0" u="none" strike="noStrike" dirty="0">
                          <a:solidFill>
                            <a:schemeClr val="tx1"/>
                          </a:solidFill>
                          <a:effectLst/>
                          <a:latin typeface="Calibri" panose="020F0502020204030204" pitchFamily="34" charset="0"/>
                        </a:rPr>
                        <a:t>NA</a:t>
                      </a:r>
                    </a:p>
                  </a:txBody>
                  <a:tcPr marR="4970" marT="4970" marB="0" anchor="b"/>
                </a:tc>
                <a:extLst>
                  <a:ext uri="{0D108BD9-81ED-4DB2-BD59-A6C34878D82A}">
                    <a16:rowId xmlns:a16="http://schemas.microsoft.com/office/drawing/2014/main" val="10006"/>
                  </a:ext>
                </a:extLst>
              </a:tr>
              <a:tr h="255333">
                <a:tc>
                  <a:txBody>
                    <a:bodyPr/>
                    <a:lstStyle/>
                    <a:p>
                      <a:pPr marL="0" algn="ctr" defTabSz="914400" rtl="0" eaLnBrk="1" fontAlgn="b" latinLnBrk="0" hangingPunct="1"/>
                      <a:r>
                        <a:rPr lang="en-US" sz="1200" kern="1200" dirty="0">
                          <a:solidFill>
                            <a:schemeClr val="dk1"/>
                          </a:solidFill>
                          <a:latin typeface="+mn-lt"/>
                          <a:ea typeface="+mn-ea"/>
                          <a:cs typeface="+mn-cs"/>
                        </a:rPr>
                        <a:t>7</a:t>
                      </a:r>
                    </a:p>
                  </a:txBody>
                  <a:tcPr marL="4970" marR="4970" marT="4970" marB="0" anchor="b"/>
                </a:tc>
                <a:tc>
                  <a:txBody>
                    <a:bodyPr/>
                    <a:lstStyle/>
                    <a:p>
                      <a:pPr marL="0" algn="l" defTabSz="914400" rtl="0" eaLnBrk="1" fontAlgn="b" latinLnBrk="0" hangingPunct="1"/>
                      <a:r>
                        <a:rPr lang="en-US" sz="1200" kern="1200" dirty="0">
                          <a:solidFill>
                            <a:schemeClr val="dk1"/>
                          </a:solidFill>
                          <a:latin typeface="+mn-lt"/>
                          <a:ea typeface="+mn-ea"/>
                          <a:cs typeface="+mn-cs"/>
                        </a:rPr>
                        <a:t>Registration fee</a:t>
                      </a:r>
                    </a:p>
                  </a:txBody>
                  <a:tcPr marL="4970" marR="4970" marT="4970" marB="0" anchor="b"/>
                </a:tc>
                <a:tc>
                  <a:txBody>
                    <a:bodyPr/>
                    <a:lstStyle/>
                    <a:p>
                      <a:pPr marL="0" algn="l" defTabSz="914400" rtl="0" eaLnBrk="1" fontAlgn="b" latinLnBrk="0" hangingPunct="1"/>
                      <a:r>
                        <a:rPr lang="en-US" sz="1200" kern="1200" dirty="0">
                          <a:solidFill>
                            <a:schemeClr val="dk1"/>
                          </a:solidFill>
                          <a:latin typeface="+mn-lt"/>
                          <a:ea typeface="+mn-ea"/>
                          <a:cs typeface="+mn-cs"/>
                        </a:rPr>
                        <a:t>Waived now, may charge in the future</a:t>
                      </a:r>
                    </a:p>
                  </a:txBody>
                  <a:tcPr marR="4970" marT="4970" marB="0" anchor="b"/>
                </a:tc>
                <a:tc>
                  <a:txBody>
                    <a:bodyPr/>
                    <a:lstStyle/>
                    <a:p>
                      <a:pPr marL="0" algn="l" defTabSz="914400" rtl="0" eaLnBrk="1" fontAlgn="b" latinLnBrk="0" hangingPunct="1"/>
                      <a:r>
                        <a:rPr lang="en-US" sz="1200" kern="1200" dirty="0">
                          <a:solidFill>
                            <a:schemeClr val="dk1"/>
                          </a:solidFill>
                          <a:latin typeface="+mn-lt"/>
                          <a:ea typeface="+mn-ea"/>
                          <a:cs typeface="+mn-cs"/>
                        </a:rPr>
                        <a:t>No</a:t>
                      </a:r>
                    </a:p>
                  </a:txBody>
                  <a:tcPr marR="4970" marT="4970" marB="0" anchor="b"/>
                </a:tc>
                <a:tc>
                  <a:txBody>
                    <a:bodyPr/>
                    <a:lstStyle/>
                    <a:p>
                      <a:pPr algn="l" fontAlgn="b"/>
                      <a:r>
                        <a:rPr lang="en-US" sz="1200" b="0" i="0" u="none" strike="noStrike" dirty="0">
                          <a:solidFill>
                            <a:schemeClr val="tx1"/>
                          </a:solidFill>
                          <a:effectLst/>
                          <a:latin typeface="Calibri" panose="020F0502020204030204" pitchFamily="34" charset="0"/>
                        </a:rPr>
                        <a:t>No</a:t>
                      </a:r>
                    </a:p>
                  </a:txBody>
                  <a:tcPr marR="4970" marT="4970" marB="0" anchor="b"/>
                </a:tc>
                <a:extLst>
                  <a:ext uri="{0D108BD9-81ED-4DB2-BD59-A6C34878D82A}">
                    <a16:rowId xmlns:a16="http://schemas.microsoft.com/office/drawing/2014/main" val="10007"/>
                  </a:ext>
                </a:extLst>
              </a:tr>
              <a:tr h="580854">
                <a:tc>
                  <a:txBody>
                    <a:bodyPr/>
                    <a:lstStyle/>
                    <a:p>
                      <a:pPr marL="0" algn="ctr" defTabSz="914400" rtl="0" eaLnBrk="1" fontAlgn="b" latinLnBrk="0" hangingPunct="1"/>
                      <a:r>
                        <a:rPr lang="en-US" sz="1200" kern="1200" dirty="0">
                          <a:solidFill>
                            <a:schemeClr val="dk1"/>
                          </a:solidFill>
                          <a:latin typeface="+mn-lt"/>
                          <a:ea typeface="+mn-ea"/>
                          <a:cs typeface="+mn-cs"/>
                        </a:rPr>
                        <a:t>8</a:t>
                      </a:r>
                    </a:p>
                  </a:txBody>
                  <a:tcPr marL="4970" marR="4970" marT="4970" marB="0" anchor="b"/>
                </a:tc>
                <a:tc>
                  <a:txBody>
                    <a:bodyPr/>
                    <a:lstStyle/>
                    <a:p>
                      <a:pPr marL="0" algn="l" defTabSz="914400" rtl="0" eaLnBrk="1" fontAlgn="b" latinLnBrk="0" hangingPunct="1"/>
                      <a:r>
                        <a:rPr lang="en-US" sz="1200" kern="1200" dirty="0">
                          <a:solidFill>
                            <a:schemeClr val="dk1"/>
                          </a:solidFill>
                          <a:latin typeface="+mn-lt"/>
                          <a:ea typeface="+mn-ea"/>
                          <a:cs typeface="+mn-cs"/>
                        </a:rPr>
                        <a:t>Loan Servicing fee</a:t>
                      </a:r>
                    </a:p>
                  </a:txBody>
                  <a:tcPr marL="4970" marR="4970" marT="4970" marB="0" anchor="b"/>
                </a:tc>
                <a:tc>
                  <a:txBody>
                    <a:bodyPr/>
                    <a:lstStyle/>
                    <a:p>
                      <a:pPr marL="0" algn="l" defTabSz="914400" rtl="0" eaLnBrk="1" fontAlgn="b" latinLnBrk="0" hangingPunct="1"/>
                      <a:r>
                        <a:rPr lang="en-US" sz="1200" kern="1200" dirty="0">
                          <a:solidFill>
                            <a:schemeClr val="dk1"/>
                          </a:solidFill>
                          <a:latin typeface="+mn-lt"/>
                          <a:ea typeface="+mn-ea"/>
                          <a:cs typeface="+mn-cs"/>
                        </a:rPr>
                        <a:t>1.5% of all borrower payments</a:t>
                      </a:r>
                    </a:p>
                  </a:txBody>
                  <a:tcPr marR="4970" marT="4970" marB="0" anchor="b"/>
                </a:tc>
                <a:tc>
                  <a:txBody>
                    <a:bodyPr/>
                    <a:lstStyle/>
                    <a:p>
                      <a:pPr marL="0" algn="l" defTabSz="914400" rtl="0" eaLnBrk="1" fontAlgn="b" latinLnBrk="0" hangingPunct="1"/>
                      <a:r>
                        <a:rPr lang="en-US" sz="1200" kern="1200" dirty="0">
                          <a:solidFill>
                            <a:schemeClr val="dk1"/>
                          </a:solidFill>
                          <a:latin typeface="+mn-lt"/>
                          <a:ea typeface="+mn-ea"/>
                          <a:cs typeface="+mn-cs"/>
                        </a:rPr>
                        <a:t>30% of interest will be charged by platform as commission (for non-guaranteed return loan only)</a:t>
                      </a:r>
                    </a:p>
                  </a:txBody>
                  <a:tcPr marR="4970" marT="4970"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rgbClr val="000000"/>
                          </a:solidFill>
                          <a:latin typeface="+mn-lt"/>
                          <a:ea typeface="+mn-ea"/>
                          <a:cs typeface="+mn-cs"/>
                        </a:rPr>
                        <a:t>20% from Investor’s income</a:t>
                      </a:r>
                    </a:p>
                  </a:txBody>
                  <a:tcPr marR="4970" marT="4970" marB="0" anchor="b"/>
                </a:tc>
                <a:extLst>
                  <a:ext uri="{0D108BD9-81ED-4DB2-BD59-A6C34878D82A}">
                    <a16:rowId xmlns:a16="http://schemas.microsoft.com/office/drawing/2014/main" val="10008"/>
                  </a:ext>
                </a:extLst>
              </a:tr>
              <a:tr h="349769">
                <a:tc>
                  <a:txBody>
                    <a:bodyPr/>
                    <a:lstStyle/>
                    <a:p>
                      <a:pPr marL="0" algn="ctr" defTabSz="914400" rtl="0" eaLnBrk="1" fontAlgn="b" latinLnBrk="0" hangingPunct="1"/>
                      <a:r>
                        <a:rPr lang="en-US" sz="1200" kern="1200" dirty="0">
                          <a:solidFill>
                            <a:schemeClr val="dk1"/>
                          </a:solidFill>
                          <a:latin typeface="+mn-lt"/>
                          <a:ea typeface="+mn-ea"/>
                          <a:cs typeface="+mn-cs"/>
                        </a:rPr>
                        <a:t>9</a:t>
                      </a:r>
                    </a:p>
                  </a:txBody>
                  <a:tcPr marL="4970" marR="4970" marT="4970" marB="0" anchor="b"/>
                </a:tc>
                <a:tc>
                  <a:txBody>
                    <a:bodyPr/>
                    <a:lstStyle/>
                    <a:p>
                      <a:pPr marL="0" algn="l" defTabSz="914400" rtl="0" eaLnBrk="1" fontAlgn="b" latinLnBrk="0" hangingPunct="1"/>
                      <a:r>
                        <a:rPr lang="en-US" sz="1200" kern="1200" dirty="0">
                          <a:solidFill>
                            <a:schemeClr val="dk1"/>
                          </a:solidFill>
                          <a:latin typeface="+mn-lt"/>
                          <a:ea typeface="+mn-ea"/>
                          <a:cs typeface="+mn-cs"/>
                        </a:rPr>
                        <a:t>Listing Period</a:t>
                      </a:r>
                    </a:p>
                  </a:txBody>
                  <a:tcPr marL="4970" marR="4970" marT="4970" marB="0" anchor="b"/>
                </a:tc>
                <a:tc>
                  <a:txBody>
                    <a:bodyPr/>
                    <a:lstStyle/>
                    <a:p>
                      <a:pPr marL="0" algn="l" defTabSz="914400" rtl="0" eaLnBrk="1" fontAlgn="b" latinLnBrk="0" hangingPunct="1"/>
                      <a:r>
                        <a:rPr lang="en-US" sz="1200" kern="1200" dirty="0">
                          <a:solidFill>
                            <a:schemeClr val="dk1"/>
                          </a:solidFill>
                          <a:latin typeface="+mn-lt"/>
                          <a:ea typeface="+mn-ea"/>
                          <a:cs typeface="+mn-cs"/>
                        </a:rPr>
                        <a:t>30 days </a:t>
                      </a:r>
                    </a:p>
                  </a:txBody>
                  <a:tcPr marR="4970" marT="4970" marB="0" anchor="b"/>
                </a:tc>
                <a:tc>
                  <a:txBody>
                    <a:bodyPr/>
                    <a:lstStyle/>
                    <a:p>
                      <a:pPr marL="0" algn="l" defTabSz="914400" rtl="0" eaLnBrk="1" fontAlgn="b" latinLnBrk="0" hangingPunct="1"/>
                      <a:r>
                        <a:rPr lang="en-US" sz="1200" kern="1200" dirty="0">
                          <a:solidFill>
                            <a:schemeClr val="dk1"/>
                          </a:solidFill>
                          <a:latin typeface="+mn-lt"/>
                          <a:ea typeface="+mn-ea"/>
                          <a:cs typeface="+mn-cs"/>
                        </a:rPr>
                        <a:t>Investor can choose either new/existing loans pool</a:t>
                      </a:r>
                    </a:p>
                  </a:txBody>
                  <a:tcPr marR="4970" marT="4970" marB="0" anchor="b"/>
                </a:tc>
                <a:tc>
                  <a:txBody>
                    <a:bodyPr/>
                    <a:lstStyle/>
                    <a:p>
                      <a:pPr algn="l" fontAlgn="b"/>
                      <a:r>
                        <a:rPr lang="en-US" sz="1200" b="0" i="0" u="none" strike="noStrike" dirty="0">
                          <a:solidFill>
                            <a:schemeClr val="tx1"/>
                          </a:solidFill>
                          <a:effectLst/>
                          <a:latin typeface="Calibri" panose="020F0502020204030204" pitchFamily="34" charset="0"/>
                        </a:rPr>
                        <a:t>NA</a:t>
                      </a:r>
                    </a:p>
                  </a:txBody>
                  <a:tcPr marR="4970" marT="4970" marB="0" anchor="b"/>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D7F305DA-160D-498F-B102-A1D8643B4A2C}" type="slidenum">
              <a:rPr lang="ru-RU" smtClean="0"/>
              <a:t>36</a:t>
            </a:fld>
            <a:endParaRPr lang="ru-RU"/>
          </a:p>
        </p:txBody>
      </p:sp>
      <p:sp>
        <p:nvSpPr>
          <p:cNvPr id="7" name="TextBox 6"/>
          <p:cNvSpPr txBox="1"/>
          <p:nvPr/>
        </p:nvSpPr>
        <p:spPr>
          <a:xfrm>
            <a:off x="143509" y="5858461"/>
            <a:ext cx="8807572" cy="523220"/>
          </a:xfrm>
          <a:prstGeom prst="rect">
            <a:avLst/>
          </a:prstGeom>
          <a:solidFill>
            <a:schemeClr val="accent1">
              <a:lumMod val="20000"/>
              <a:lumOff val="80000"/>
            </a:schemeClr>
          </a:solidFill>
          <a:ln>
            <a:solidFill>
              <a:schemeClr val="accent1"/>
            </a:solidFill>
          </a:ln>
        </p:spPr>
        <p:txBody>
          <a:bodyPr wrap="square" rtlCol="0" anchor="t">
            <a:spAutoFit/>
          </a:bodyPr>
          <a:lstStyle/>
          <a:p>
            <a:r>
              <a:rPr lang="en-US" sz="1400">
                <a:latin typeface="Calibri" charset="0"/>
              </a:rPr>
              <a:t>Compared to time deposit rate offered by banks (0.3% for 12 months), P2P platforms in Hong Kong provide relatively higher return to investors </a:t>
            </a:r>
            <a:endParaRPr lang="en-US" sz="1400">
              <a:latin typeface="Times New Roman" charset="0"/>
            </a:endParaRPr>
          </a:p>
        </p:txBody>
      </p:sp>
      <p:pic>
        <p:nvPicPr>
          <p:cNvPr id="8" name="Изображение 3"/>
          <p:cNvPicPr>
            <a:picLocks noChangeAspect="1"/>
          </p:cNvPicPr>
          <p:nvPr/>
        </p:nvPicPr>
        <p:blipFill>
          <a:blip r:embed="rId2"/>
          <a:stretch>
            <a:fillRect/>
          </a:stretch>
        </p:blipFill>
        <p:spPr>
          <a:xfrm>
            <a:off x="8478405" y="59765"/>
            <a:ext cx="665595" cy="443286"/>
          </a:xfrm>
          <a:prstGeom prst="rect">
            <a:avLst/>
          </a:prstGeom>
        </p:spPr>
      </p:pic>
      <p:sp>
        <p:nvSpPr>
          <p:cNvPr id="10" name="5-Point Star 9"/>
          <p:cNvSpPr/>
          <p:nvPr/>
        </p:nvSpPr>
        <p:spPr>
          <a:xfrm>
            <a:off x="8038032" y="122182"/>
            <a:ext cx="344820" cy="328650"/>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7103029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312" y="140769"/>
            <a:ext cx="8159540" cy="312281"/>
          </a:xfrm>
        </p:spPr>
        <p:txBody>
          <a:bodyPr/>
          <a:lstStyle/>
          <a:p>
            <a:pPr>
              <a:lnSpc>
                <a:spcPct val="70000"/>
              </a:lnSpc>
              <a:spcBef>
                <a:spcPct val="20000"/>
              </a:spcBef>
            </a:pPr>
            <a:r>
              <a:rPr lang="en-US" sz="2400">
                <a:latin typeface="Calibri" charset="0"/>
              </a:rPr>
              <a:t>Case study: Monexo 1/2</a:t>
            </a:r>
            <a:endParaRPr lang="en-US" altLang="en-US" sz="2400"/>
          </a:p>
        </p:txBody>
      </p:sp>
      <p:sp>
        <p:nvSpPr>
          <p:cNvPr id="4" name="Slide Number Placeholder 3"/>
          <p:cNvSpPr>
            <a:spLocks noGrp="1"/>
          </p:cNvSpPr>
          <p:nvPr>
            <p:ph type="sldNum" sz="quarter" idx="12"/>
          </p:nvPr>
        </p:nvSpPr>
        <p:spPr/>
        <p:txBody>
          <a:bodyPr/>
          <a:lstStyle/>
          <a:p>
            <a:fld id="{D7F305DA-160D-498F-B102-A1D8643B4A2C}" type="slidenum">
              <a:rPr lang="ru-RU" smtClean="0"/>
              <a:t>37</a:t>
            </a:fld>
            <a:endParaRPr lang="ru-RU"/>
          </a:p>
        </p:txBody>
      </p:sp>
      <p:graphicFrame>
        <p:nvGraphicFramePr>
          <p:cNvPr id="9" name="表格 15"/>
          <p:cNvGraphicFramePr>
            <a:graphicFrameLocks noGrp="1"/>
          </p:cNvGraphicFramePr>
          <p:nvPr>
            <p:custDataLst>
              <p:tags r:id="rId1"/>
            </p:custDataLst>
            <p:extLst/>
          </p:nvPr>
        </p:nvGraphicFramePr>
        <p:xfrm>
          <a:off x="222250" y="822325"/>
          <a:ext cx="8721725" cy="1236663"/>
        </p:xfrm>
        <a:graphic>
          <a:graphicData uri="http://schemas.openxmlformats.org/drawingml/2006/table">
            <a:tbl>
              <a:tblPr/>
              <a:tblGrid>
                <a:gridCol w="3095625">
                  <a:extLst>
                    <a:ext uri="{9D8B030D-6E8A-4147-A177-3AD203B41FA5}">
                      <a16:colId xmlns:a16="http://schemas.microsoft.com/office/drawing/2014/main" val="20000"/>
                    </a:ext>
                  </a:extLst>
                </a:gridCol>
                <a:gridCol w="2168525">
                  <a:extLst>
                    <a:ext uri="{9D8B030D-6E8A-4147-A177-3AD203B41FA5}">
                      <a16:colId xmlns:a16="http://schemas.microsoft.com/office/drawing/2014/main" val="20001"/>
                    </a:ext>
                  </a:extLst>
                </a:gridCol>
                <a:gridCol w="3457575">
                  <a:extLst>
                    <a:ext uri="{9D8B030D-6E8A-4147-A177-3AD203B41FA5}">
                      <a16:colId xmlns:a16="http://schemas.microsoft.com/office/drawing/2014/main" val="20002"/>
                    </a:ext>
                  </a:extLst>
                </a:gridCol>
              </a:tblGrid>
              <a:tr h="244475">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bg1"/>
                          </a:solidFill>
                          <a:effectLst/>
                          <a:latin typeface="Century Gothic" pitchFamily="34" charset="0"/>
                          <a:ea typeface="宋体" pitchFamily="2" charset="-122"/>
                        </a:rPr>
                        <a:t>General Information</a:t>
                      </a:r>
                    </a:p>
                  </a:txBody>
                  <a:tcPr marL="91437" marR="9143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altLang="zh-CN" sz="1000" b="0" i="0" u="none" strike="noStrike" cap="none" normalizeH="0" baseline="0">
                          <a:ln>
                            <a:noFill/>
                          </a:ln>
                          <a:solidFill>
                            <a:srgbClr val="000000"/>
                          </a:solidFill>
                          <a:effectLst/>
                          <a:latin typeface="Century Gothic" pitchFamily="34" charset="0"/>
                          <a:ea typeface="宋体" pitchFamily="2" charset="-122"/>
                        </a:rPr>
                        <a:t>Established</a:t>
                      </a:r>
                      <a:endParaRPr kumimoji="0" lang="zh-CN" altLang="en-US" sz="1000" b="0" i="0" u="none" strike="noStrike" cap="none" normalizeH="0" baseline="0">
                        <a:ln>
                          <a:noFill/>
                        </a:ln>
                        <a:solidFill>
                          <a:srgbClr val="000000"/>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B2C8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Century Gothic" pitchFamily="34" charset="0"/>
                          <a:ea typeface="宋体" pitchFamily="2" charset="-122"/>
                        </a:rPr>
                        <a:t>2014</a:t>
                      </a:r>
                      <a:endParaRPr kumimoji="0" lang="zh-CN" altLang="en-US" sz="1000" b="0" i="0" u="none" strike="noStrike" cap="none" normalizeH="0" baseline="0" dirty="0">
                        <a:ln>
                          <a:noFill/>
                        </a:ln>
                        <a:solidFill>
                          <a:srgbClr val="000000"/>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244475">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Century Gothic" pitchFamily="34" charset="0"/>
                          <a:ea typeface="宋体" pitchFamily="2" charset="-122"/>
                        </a:rPr>
                        <a:t>Location</a:t>
                      </a:r>
                      <a:endParaRPr kumimoji="0" lang="zh-CN" altLang="en-US" sz="1000" b="0" i="0" u="none" strike="noStrike" cap="none" normalizeH="0" baseline="0">
                        <a:ln>
                          <a:noFill/>
                        </a:ln>
                        <a:solidFill>
                          <a:srgbClr val="000000"/>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B2C8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Century Gothic" pitchFamily="34" charset="0"/>
                          <a:ea typeface="宋体" pitchFamily="2" charset="-122"/>
                        </a:rPr>
                        <a:t>Hong Kong</a:t>
                      </a:r>
                      <a:endParaRPr kumimoji="0" lang="zh-CN" altLang="en-US" sz="1000" b="0" i="0" u="none" strike="noStrike" cap="none" normalizeH="0" baseline="0" dirty="0">
                        <a:ln>
                          <a:noFill/>
                        </a:ln>
                        <a:solidFill>
                          <a:srgbClr val="000000"/>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244475">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altLang="zh-CN" sz="1000" b="0" i="0" u="none" strike="noStrike" cap="none" normalizeH="0" baseline="0">
                          <a:ln>
                            <a:noFill/>
                          </a:ln>
                          <a:solidFill>
                            <a:srgbClr val="000000"/>
                          </a:solidFill>
                          <a:effectLst/>
                          <a:latin typeface="Century Gothic" pitchFamily="34" charset="0"/>
                          <a:ea typeface="宋体" pitchFamily="2" charset="-122"/>
                        </a:rPr>
                        <a:t>Owned by</a:t>
                      </a:r>
                      <a:endParaRPr kumimoji="0" lang="zh-CN" altLang="en-US" sz="1000" b="0" i="0" u="none" strike="noStrike" cap="none" normalizeH="0" baseline="0">
                        <a:ln>
                          <a:noFill/>
                        </a:ln>
                        <a:solidFill>
                          <a:srgbClr val="000000"/>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B2C8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000" b="0" i="0" kern="1200" dirty="0">
                          <a:solidFill>
                            <a:schemeClr val="tx1"/>
                          </a:solidFill>
                          <a:effectLst/>
                          <a:latin typeface="+mn-lt"/>
                          <a:ea typeface="+mn-ea"/>
                          <a:cs typeface="+mn-cs"/>
                        </a:rPr>
                        <a:t>Mr. M Sundar / Mrs. Sonal Bengani / Mr. Mukesh Bubna</a:t>
                      </a:r>
                      <a:endParaRPr kumimoji="0" lang="en-US" altLang="zh-CN" sz="1000" b="0" i="0" u="none" strike="noStrike" cap="none" normalizeH="0" baseline="0" dirty="0">
                        <a:ln>
                          <a:noFill/>
                        </a:ln>
                        <a:solidFill>
                          <a:srgbClr val="000000"/>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2"/>
                  </a:ext>
                </a:extLst>
              </a:tr>
              <a:tr h="503238">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altLang="zh-CN" sz="1000" b="0" i="0" u="none" strike="noStrike" cap="none" normalizeH="0" baseline="0" dirty="0">
                          <a:ln>
                            <a:noFill/>
                          </a:ln>
                          <a:solidFill>
                            <a:schemeClr val="tx1"/>
                          </a:solidFill>
                          <a:effectLst/>
                          <a:latin typeface="Century Gothic" pitchFamily="34" charset="0"/>
                          <a:ea typeface="宋体" pitchFamily="2" charset="-122"/>
                        </a:rPr>
                        <a:t>Type of Business</a:t>
                      </a:r>
                      <a:endParaRPr kumimoji="0" lang="zh-CN" altLang="en-US" sz="1000" b="0" i="0" u="none" strike="noStrike" cap="none" normalizeH="0" baseline="0" dirty="0">
                        <a:ln>
                          <a:noFill/>
                        </a:ln>
                        <a:solidFill>
                          <a:schemeClr val="tx1"/>
                        </a:solidFill>
                        <a:effectLst/>
                        <a:latin typeface="Century Gothic"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dirty="0">
                        <a:ln>
                          <a:noFill/>
                        </a:ln>
                        <a:solidFill>
                          <a:schemeClr val="tx1"/>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B2C8FF"/>
                    </a:solidFill>
                  </a:tcPr>
                </a:tc>
                <a:tc>
                  <a:txBody>
                    <a:bodyPr/>
                    <a:lstStyle/>
                    <a:p>
                      <a:pPr marL="0" marR="0" lvl="0" indent="0" algn="l" defTabSz="873125"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entury Gothic" pitchFamily="34" charset="0"/>
                          <a:ea typeface="MS PGothic" pitchFamily="34" charset="-128"/>
                        </a:rPr>
                        <a:t>P2P lending platform </a:t>
                      </a: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3"/>
                  </a:ext>
                </a:extLst>
              </a:tr>
            </a:tbl>
          </a:graphicData>
        </a:graphic>
      </p:graphicFrame>
      <p:graphicFrame>
        <p:nvGraphicFramePr>
          <p:cNvPr id="11" name="表格 15"/>
          <p:cNvGraphicFramePr>
            <a:graphicFrameLocks noGrp="1"/>
          </p:cNvGraphicFramePr>
          <p:nvPr>
            <p:custDataLst>
              <p:tags r:id="rId2"/>
            </p:custDataLst>
            <p:extLst/>
          </p:nvPr>
        </p:nvGraphicFramePr>
        <p:xfrm>
          <a:off x="212725" y="2154300"/>
          <a:ext cx="8633494" cy="823422"/>
        </p:xfrm>
        <a:graphic>
          <a:graphicData uri="http://schemas.openxmlformats.org/drawingml/2006/table">
            <a:tbl>
              <a:tblPr/>
              <a:tblGrid>
                <a:gridCol w="1838995">
                  <a:extLst>
                    <a:ext uri="{9D8B030D-6E8A-4147-A177-3AD203B41FA5}">
                      <a16:colId xmlns:a16="http://schemas.microsoft.com/office/drawing/2014/main" val="20000"/>
                    </a:ext>
                  </a:extLst>
                </a:gridCol>
                <a:gridCol w="6794499">
                  <a:extLst>
                    <a:ext uri="{9D8B030D-6E8A-4147-A177-3AD203B41FA5}">
                      <a16:colId xmlns:a16="http://schemas.microsoft.com/office/drawing/2014/main" val="20001"/>
                    </a:ext>
                  </a:extLst>
                </a:gridCol>
              </a:tblGrid>
              <a:tr h="12950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bg1"/>
                          </a:solidFill>
                          <a:effectLst/>
                          <a:latin typeface="Century Gothic" pitchFamily="34" charset="0"/>
                          <a:ea typeface="宋体" pitchFamily="2" charset="-122"/>
                        </a:rPr>
                        <a:t>Business Process</a:t>
                      </a:r>
                      <a:endParaRPr kumimoji="0" lang="zh-CN" altLang="en-US" sz="1200" b="0" i="0" u="none" strike="noStrike" cap="none" normalizeH="0" baseline="0" dirty="0">
                        <a:ln>
                          <a:noFill/>
                        </a:ln>
                        <a:solidFill>
                          <a:schemeClr val="bg1"/>
                        </a:solidFill>
                        <a:effectLst/>
                        <a:latin typeface="Century Gothic" pitchFamily="34" charset="0"/>
                        <a:ea typeface="宋体" pitchFamily="2" charset="-122"/>
                      </a:endParaRPr>
                    </a:p>
                  </a:txBody>
                  <a:tcPr marL="91451" marR="91451" marT="45797" marB="45797"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bg1"/>
                          </a:solidFill>
                          <a:effectLst/>
                          <a:latin typeface="Century Gothic" pitchFamily="34" charset="0"/>
                          <a:ea typeface="宋体" pitchFamily="2" charset="-122"/>
                        </a:rPr>
                        <a:t>Borrower Product                                                   Investor Product</a:t>
                      </a:r>
                      <a:endParaRPr kumimoji="0" lang="zh-CN" altLang="en-US" sz="1200" b="0" i="0" u="none" strike="noStrike" cap="none" normalizeH="0" baseline="0" dirty="0">
                        <a:ln>
                          <a:noFill/>
                        </a:ln>
                        <a:solidFill>
                          <a:schemeClr val="bg1"/>
                        </a:solidFill>
                        <a:effectLst/>
                        <a:latin typeface="Century Gothic" pitchFamily="34" charset="0"/>
                        <a:ea typeface="宋体" pitchFamily="2" charset="-122"/>
                      </a:endParaRPr>
                    </a:p>
                  </a:txBody>
                  <a:tcPr marL="91451" marR="91451" marT="45797" marB="45797"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24716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a:ln>
                          <a:noFill/>
                        </a:ln>
                        <a:solidFill>
                          <a:srgbClr val="000000"/>
                        </a:solidFill>
                        <a:effectLst/>
                        <a:latin typeface="Calibri" pitchFamily="34" charset="0"/>
                        <a:ea typeface="宋体" pitchFamily="2" charset="-122"/>
                      </a:endParaRPr>
                    </a:p>
                  </a:txBody>
                  <a:tcPr marL="91451" marR="91451" marT="45797" marB="45797"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0000"/>
                        </a:solidFill>
                        <a:effectLst/>
                        <a:latin typeface="Arial" charset="0"/>
                        <a:ea typeface="宋体" pitchFamily="2" charset="-122"/>
                      </a:endParaRPr>
                    </a:p>
                  </a:txBody>
                  <a:tcPr marL="91451" marR="91451" marT="45797" marB="45797"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716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a:ln>
                          <a:noFill/>
                        </a:ln>
                        <a:solidFill>
                          <a:srgbClr val="000000"/>
                        </a:solidFill>
                        <a:effectLst/>
                        <a:latin typeface="Calibri" pitchFamily="34" charset="0"/>
                        <a:ea typeface="宋体" pitchFamily="2" charset="-122"/>
                      </a:endParaRPr>
                    </a:p>
                  </a:txBody>
                  <a:tcPr marL="91451" marR="91451" marT="45797" marB="45797"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0000"/>
                        </a:solidFill>
                        <a:effectLst/>
                        <a:latin typeface="Arial" charset="0"/>
                        <a:ea typeface="宋体" pitchFamily="2" charset="-122"/>
                      </a:endParaRPr>
                    </a:p>
                  </a:txBody>
                  <a:tcPr marL="91451" marR="91451" marT="45797" marB="45797"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2" name="TextBox 67"/>
          <p:cNvSpPr txBox="1">
            <a:spLocks noChangeArrowheads="1"/>
          </p:cNvSpPr>
          <p:nvPr>
            <p:custDataLst>
              <p:tags r:id="rId3"/>
            </p:custDataLst>
          </p:nvPr>
        </p:nvSpPr>
        <p:spPr bwMode="auto">
          <a:xfrm>
            <a:off x="230818" y="2469867"/>
            <a:ext cx="1751111" cy="3539430"/>
          </a:xfrm>
          <a:prstGeom prst="rect">
            <a:avLst/>
          </a:prstGeom>
          <a:noFill/>
          <a:ln w="9525">
            <a:noFill/>
            <a:miter lim="800000"/>
            <a:headEnd/>
            <a:tailEnd/>
          </a:ln>
        </p:spPr>
        <p:txBody>
          <a:bodyPr wrap="square">
            <a:spAutoFit/>
          </a:bodyPr>
          <a:lstStyle/>
          <a:p>
            <a:pPr lvl="0"/>
            <a:r>
              <a:rPr lang="en-US" sz="1400">
                <a:latin typeface="Calibri" charset="0"/>
              </a:rPr>
              <a:t>Monexo is a licensed money lender which operates an online P2P lending platform matching borrowers and lenders</a:t>
            </a:r>
          </a:p>
          <a:p>
            <a:pPr lvl="0"/>
            <a:endParaRPr lang="en-US" sz="1400">
              <a:latin typeface="Calibri" charset="0"/>
            </a:endParaRPr>
          </a:p>
          <a:p>
            <a:pPr lvl="0"/>
            <a:r>
              <a:rPr lang="en-US" sz="1400">
                <a:latin typeface="Calibri" charset="0"/>
              </a:rPr>
              <a:t>A third party company – The Hong Kong Trust Company is their partner on holding investors’ funds, proceeding all cash transactions, reconciliation, KYC and AML checks</a:t>
            </a:r>
          </a:p>
        </p:txBody>
      </p:sp>
      <p:sp>
        <p:nvSpPr>
          <p:cNvPr id="3" name="Rectangle 2"/>
          <p:cNvSpPr/>
          <p:nvPr/>
        </p:nvSpPr>
        <p:spPr>
          <a:xfrm>
            <a:off x="222250" y="6436391"/>
            <a:ext cx="6096852" cy="369332"/>
          </a:xfrm>
          <a:prstGeom prst="rect">
            <a:avLst/>
          </a:prstGeom>
        </p:spPr>
        <p:txBody>
          <a:bodyPr wrap="square">
            <a:spAutoFit/>
          </a:bodyPr>
          <a:lstStyle/>
          <a:p>
            <a:r>
              <a:rPr lang="en-US" sz="900"/>
              <a:t>Sources of information: </a:t>
            </a:r>
          </a:p>
          <a:p>
            <a:r>
              <a:rPr lang="en-US" sz="900">
                <a:hlinkClick r:id="rId8"/>
              </a:rPr>
              <a:t>www.monexo.co</a:t>
            </a:r>
            <a:endParaRPr lang="en-US" sz="900"/>
          </a:p>
        </p:txBody>
      </p:sp>
      <p:sp>
        <p:nvSpPr>
          <p:cNvPr id="13" name="TextBox 20"/>
          <p:cNvSpPr txBox="1">
            <a:spLocks noChangeArrowheads="1"/>
          </p:cNvSpPr>
          <p:nvPr>
            <p:custDataLst>
              <p:tags r:id="rId4"/>
            </p:custDataLst>
          </p:nvPr>
        </p:nvSpPr>
        <p:spPr bwMode="auto">
          <a:xfrm>
            <a:off x="2051720" y="2473667"/>
            <a:ext cx="3384376" cy="3893374"/>
          </a:xfrm>
          <a:prstGeom prst="rect">
            <a:avLst/>
          </a:prstGeom>
          <a:noFill/>
          <a:ln w="9525">
            <a:noFill/>
            <a:miter lim="800000"/>
            <a:headEnd/>
            <a:tailEnd/>
          </a:ln>
        </p:spPr>
        <p:txBody>
          <a:bodyPr wrap="square" anchor="t">
            <a:spAutoFit/>
          </a:bodyPr>
          <a:lstStyle/>
          <a:p>
            <a:r>
              <a:rPr lang="en-US" sz="1300" b="1"/>
              <a:t>Clients: </a:t>
            </a:r>
            <a:r>
              <a:rPr lang="en-US" sz="1300"/>
              <a:t>Hong Kong permanent residents </a:t>
            </a:r>
          </a:p>
          <a:p>
            <a:r>
              <a:rPr lang="en-US" sz="1300" b="1"/>
              <a:t>Business model: </a:t>
            </a:r>
            <a:r>
              <a:rPr lang="en-US" sz="1300"/>
              <a:t>Fully online</a:t>
            </a:r>
            <a:endParaRPr lang="id-ID" sz="1300"/>
          </a:p>
          <a:p>
            <a:pPr indent="-228600"/>
            <a:r>
              <a:rPr lang="en-US" sz="1300" b="1"/>
              <a:t>Minimum Borrower’s Income : </a:t>
            </a:r>
          </a:p>
          <a:p>
            <a:pPr indent="-228600"/>
            <a:r>
              <a:rPr lang="en-US" sz="1300"/>
              <a:t>USD 1032 /month (Gross)</a:t>
            </a:r>
          </a:p>
          <a:p>
            <a:pPr indent="-228600"/>
            <a:r>
              <a:rPr lang="id-ID" sz="1300" b="1"/>
              <a:t>Features: </a:t>
            </a:r>
          </a:p>
          <a:p>
            <a:pPr marL="119063" indent="-119063">
              <a:buFontTx/>
              <a:buAutoNum type="arabicPeriod"/>
            </a:pPr>
            <a:r>
              <a:rPr lang="id-ID" sz="1300"/>
              <a:t> No Collateral</a:t>
            </a:r>
          </a:p>
          <a:p>
            <a:pPr marL="119063" indent="-119063">
              <a:buFontTx/>
              <a:buAutoNum type="arabicPeriod"/>
            </a:pPr>
            <a:r>
              <a:rPr lang="en-US" sz="1300"/>
              <a:t> Time-To-Money: More than 1 day</a:t>
            </a:r>
          </a:p>
          <a:p>
            <a:pPr marL="119063" indent="-119063">
              <a:buFontTx/>
              <a:buAutoNum type="arabicPeriod"/>
            </a:pPr>
            <a:r>
              <a:rPr lang="en-US" sz="1300"/>
              <a:t> Disbursement channel – Direct debit to borrower account</a:t>
            </a:r>
          </a:p>
          <a:p>
            <a:pPr marL="119063" indent="-119063">
              <a:buFontTx/>
              <a:buAutoNum type="arabicPeriod"/>
            </a:pPr>
            <a:r>
              <a:rPr lang="en-US" sz="1300"/>
              <a:t> Repayment channels: Direct debit to designated account</a:t>
            </a:r>
          </a:p>
          <a:p>
            <a:pPr marL="119063" indent="-119063">
              <a:buFontTx/>
              <a:buAutoNum type="arabicPeriod"/>
            </a:pPr>
            <a:r>
              <a:rPr lang="id-ID" altLang="id-ID" sz="1300" b="1"/>
              <a:t>Loan </a:t>
            </a:r>
            <a:r>
              <a:rPr lang="en-US" altLang="id-ID" sz="1300" b="1"/>
              <a:t>amount </a:t>
            </a:r>
            <a:r>
              <a:rPr lang="id-ID" altLang="id-ID" sz="1300" b="1"/>
              <a:t>available : </a:t>
            </a:r>
            <a:endParaRPr lang="en-PH" altLang="id-ID" sz="1300" b="1"/>
          </a:p>
          <a:p>
            <a:pPr marL="171450" indent="-171450">
              <a:buFont typeface="Arial" panose="020B0604020202020204" pitchFamily="34" charset="0"/>
              <a:buChar char="•"/>
            </a:pPr>
            <a:r>
              <a:rPr lang="en-PH" altLang="id-ID" sz="1300"/>
              <a:t>Up to USD 129,000 for property owner with rental income</a:t>
            </a:r>
          </a:p>
          <a:p>
            <a:pPr marL="171450" indent="-171450">
              <a:buFont typeface="Arial" panose="020B0604020202020204" pitchFamily="34" charset="0"/>
              <a:buChar char="•"/>
            </a:pPr>
            <a:r>
              <a:rPr lang="en-PH" altLang="id-ID" sz="1300"/>
              <a:t>Maximum USD 64,516 for Personal Loans </a:t>
            </a:r>
          </a:p>
          <a:p>
            <a:r>
              <a:rPr lang="id-ID" altLang="id-ID" sz="1300" b="1"/>
              <a:t>Loan Period : </a:t>
            </a:r>
            <a:r>
              <a:rPr lang="en-US" altLang="id-ID" sz="1300"/>
              <a:t>6 </a:t>
            </a:r>
            <a:r>
              <a:rPr lang="en-US" sz="1300"/>
              <a:t>to 48 months</a:t>
            </a:r>
          </a:p>
          <a:p>
            <a:r>
              <a:rPr lang="en-US" altLang="id-ID" sz="1300" b="1"/>
              <a:t>Interest rate: </a:t>
            </a:r>
            <a:r>
              <a:rPr lang="en-US" altLang="id-ID" sz="1300"/>
              <a:t>Max. 32.55% per annum</a:t>
            </a:r>
          </a:p>
          <a:p>
            <a:r>
              <a:rPr lang="en-US" altLang="id-ID" sz="1300" b="1"/>
              <a:t>Loan Processing fee</a:t>
            </a:r>
            <a:r>
              <a:rPr lang="id-ID" altLang="id-ID" sz="1300" b="1"/>
              <a:t>: </a:t>
            </a:r>
            <a:r>
              <a:rPr lang="en-US" altLang="id-ID" sz="1300"/>
              <a:t>2-4</a:t>
            </a:r>
            <a:r>
              <a:rPr lang="en-US" sz="1300"/>
              <a:t>% of the borrowed amount</a:t>
            </a:r>
          </a:p>
        </p:txBody>
      </p:sp>
      <p:pic>
        <p:nvPicPr>
          <p:cNvPr id="14" name="Picture 13"/>
          <p:cNvPicPr>
            <a:picLocks noChangeAspect="1"/>
          </p:cNvPicPr>
          <p:nvPr/>
        </p:nvPicPr>
        <p:blipFill>
          <a:blip r:embed="rId9"/>
          <a:stretch>
            <a:fillRect/>
          </a:stretch>
        </p:blipFill>
        <p:spPr>
          <a:xfrm>
            <a:off x="611560" y="1200363"/>
            <a:ext cx="2280102" cy="664522"/>
          </a:xfrm>
          <a:prstGeom prst="rect">
            <a:avLst/>
          </a:prstGeom>
        </p:spPr>
      </p:pic>
      <p:sp>
        <p:nvSpPr>
          <p:cNvPr id="10" name="TextBox 20"/>
          <p:cNvSpPr txBox="1">
            <a:spLocks noChangeArrowheads="1"/>
          </p:cNvSpPr>
          <p:nvPr>
            <p:custDataLst>
              <p:tags r:id="rId5"/>
            </p:custDataLst>
          </p:nvPr>
        </p:nvSpPr>
        <p:spPr bwMode="auto">
          <a:xfrm>
            <a:off x="5505450" y="2473325"/>
            <a:ext cx="3578225" cy="2292935"/>
          </a:xfrm>
          <a:prstGeom prst="rect">
            <a:avLst/>
          </a:prstGeom>
          <a:noFill/>
          <a:ln w="9525">
            <a:noFill/>
            <a:miter lim="800000"/>
            <a:headEnd/>
            <a:tailEnd/>
          </a:ln>
        </p:spPr>
        <p:txBody>
          <a:bodyPr wrap="square" anchor="t">
            <a:spAutoFit/>
          </a:bodyPr>
          <a:lstStyle/>
          <a:p>
            <a:r>
              <a:rPr lang="en-US" sz="1300" b="1"/>
              <a:t>Clients: </a:t>
            </a:r>
            <a:r>
              <a:rPr lang="en-US" sz="1300"/>
              <a:t>Hong Kong permanent residents and Hong Kong incorporated companies</a:t>
            </a:r>
          </a:p>
          <a:p>
            <a:r>
              <a:rPr lang="en-US" sz="1300" b="1"/>
              <a:t>Business model: </a:t>
            </a:r>
            <a:r>
              <a:rPr lang="en-US" sz="1300"/>
              <a:t>Fully online</a:t>
            </a:r>
            <a:endParaRPr lang="id-ID" sz="1300"/>
          </a:p>
          <a:p>
            <a:pPr indent="-228600"/>
            <a:r>
              <a:rPr lang="en-US" sz="1300" b="1">
                <a:latin typeface="Calibri" charset="0"/>
              </a:rPr>
              <a:t>Min Amount </a:t>
            </a:r>
            <a:r>
              <a:rPr lang="en-US" sz="1300" b="1">
                <a:solidFill>
                  <a:srgbClr val="000000"/>
                </a:solidFill>
                <a:latin typeface="Calibri" charset="0"/>
              </a:rPr>
              <a:t>to become the Investor</a:t>
            </a:r>
            <a:r>
              <a:rPr lang="en-US" sz="1300">
                <a:solidFill>
                  <a:srgbClr val="000000"/>
                </a:solidFill>
                <a:latin typeface="Calibri" charset="0"/>
              </a:rPr>
              <a:t> USD 12900</a:t>
            </a:r>
          </a:p>
          <a:p>
            <a:pPr indent="-228600"/>
            <a:r>
              <a:rPr lang="en-US" sz="1300" b="1"/>
              <a:t>Min </a:t>
            </a:r>
            <a:r>
              <a:rPr lang="en-US" sz="1300" b="1">
                <a:latin typeface="Calibri" charset="0"/>
              </a:rPr>
              <a:t>Amount to invest  </a:t>
            </a:r>
            <a:r>
              <a:rPr lang="en-US" sz="1300"/>
              <a:t>USD 129 </a:t>
            </a:r>
          </a:p>
          <a:p>
            <a:pPr indent="-228600"/>
            <a:r>
              <a:rPr lang="id-ID" sz="1300" b="1"/>
              <a:t>Features: </a:t>
            </a:r>
          </a:p>
          <a:p>
            <a:r>
              <a:rPr lang="en-US" altLang="id-ID" sz="1300" b="1"/>
              <a:t>Investment </a:t>
            </a:r>
            <a:r>
              <a:rPr lang="id-ID" altLang="id-ID" sz="1300" b="1"/>
              <a:t>Period : </a:t>
            </a:r>
            <a:r>
              <a:rPr lang="en-US" altLang="id-ID" sz="1300"/>
              <a:t>6 </a:t>
            </a:r>
            <a:r>
              <a:rPr lang="en-US" sz="1300"/>
              <a:t>to 48 months</a:t>
            </a:r>
          </a:p>
          <a:p>
            <a:r>
              <a:rPr lang="en-US" altLang="id-ID" sz="1300" b="1"/>
              <a:t>Return: </a:t>
            </a:r>
            <a:r>
              <a:rPr lang="en-US" altLang="id-ID" sz="1300"/>
              <a:t>Max. 32.55% per annum (non-guaranteed) </a:t>
            </a:r>
          </a:p>
          <a:p>
            <a:r>
              <a:rPr lang="en-US" sz="1300" b="1"/>
              <a:t>Loan Servicing fee:</a:t>
            </a:r>
            <a:r>
              <a:rPr lang="en-US" sz="1300"/>
              <a:t> 1.5% on monthly repayment from borrower</a:t>
            </a:r>
            <a:endParaRPr lang="id-ID" sz="1300"/>
          </a:p>
        </p:txBody>
      </p:sp>
      <p:pic>
        <p:nvPicPr>
          <p:cNvPr id="15" name="Изображение 3"/>
          <p:cNvPicPr>
            <a:picLocks noChangeAspect="1"/>
          </p:cNvPicPr>
          <p:nvPr/>
        </p:nvPicPr>
        <p:blipFill>
          <a:blip r:embed="rId10"/>
          <a:stretch>
            <a:fillRect/>
          </a:stretch>
        </p:blipFill>
        <p:spPr>
          <a:xfrm>
            <a:off x="8478405" y="59765"/>
            <a:ext cx="665595" cy="443286"/>
          </a:xfrm>
          <a:prstGeom prst="rect">
            <a:avLst/>
          </a:prstGeom>
        </p:spPr>
      </p:pic>
    </p:spTree>
    <p:extLst>
      <p:ext uri="{BB962C8B-B14F-4D97-AF65-F5344CB8AC3E}">
        <p14:creationId xmlns:p14="http://schemas.microsoft.com/office/powerpoint/2010/main" val="630765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312" y="140769"/>
            <a:ext cx="8159540" cy="312281"/>
          </a:xfrm>
        </p:spPr>
        <p:txBody>
          <a:bodyPr/>
          <a:lstStyle/>
          <a:p>
            <a:pPr>
              <a:lnSpc>
                <a:spcPct val="70000"/>
              </a:lnSpc>
              <a:spcBef>
                <a:spcPct val="20000"/>
              </a:spcBef>
            </a:pPr>
            <a:r>
              <a:rPr lang="en-US" sz="2400">
                <a:latin typeface="Calibri" charset="0"/>
              </a:rPr>
              <a:t>Case study: Monexo 2/2</a:t>
            </a:r>
            <a:endParaRPr lang="en-US" altLang="en-US" sz="2400"/>
          </a:p>
        </p:txBody>
      </p:sp>
      <p:sp>
        <p:nvSpPr>
          <p:cNvPr id="4" name="Slide Number Placeholder 3"/>
          <p:cNvSpPr>
            <a:spLocks noGrp="1"/>
          </p:cNvSpPr>
          <p:nvPr>
            <p:ph type="sldNum" sz="quarter" idx="12"/>
          </p:nvPr>
        </p:nvSpPr>
        <p:spPr/>
        <p:txBody>
          <a:bodyPr/>
          <a:lstStyle/>
          <a:p>
            <a:fld id="{D7F305DA-160D-498F-B102-A1D8643B4A2C}" type="slidenum">
              <a:rPr lang="ru-RU" smtClean="0"/>
              <a:t>38</a:t>
            </a:fld>
            <a:endParaRPr lang="ru-RU"/>
          </a:p>
        </p:txBody>
      </p:sp>
      <p:pic>
        <p:nvPicPr>
          <p:cNvPr id="7" name="Picture 6"/>
          <p:cNvPicPr>
            <a:picLocks noChangeAspect="1"/>
          </p:cNvPicPr>
          <p:nvPr/>
        </p:nvPicPr>
        <p:blipFill>
          <a:blip r:embed="rId3"/>
          <a:stretch>
            <a:fillRect/>
          </a:stretch>
        </p:blipFill>
        <p:spPr>
          <a:xfrm>
            <a:off x="107504" y="692695"/>
            <a:ext cx="5400600" cy="4398529"/>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463082883"/>
              </p:ext>
            </p:extLst>
          </p:nvPr>
        </p:nvGraphicFramePr>
        <p:xfrm>
          <a:off x="5580112" y="692696"/>
          <a:ext cx="3406972" cy="5313328"/>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2839138245"/>
                    </a:ext>
                  </a:extLst>
                </a:gridCol>
                <a:gridCol w="2110828">
                  <a:extLst>
                    <a:ext uri="{9D8B030D-6E8A-4147-A177-3AD203B41FA5}">
                      <a16:colId xmlns:a16="http://schemas.microsoft.com/office/drawing/2014/main" val="699871922"/>
                    </a:ext>
                  </a:extLst>
                </a:gridCol>
              </a:tblGrid>
              <a:tr h="375568">
                <a:tc>
                  <a:txBody>
                    <a:bodyPr/>
                    <a:lstStyle/>
                    <a:p>
                      <a:r>
                        <a:rPr lang="en-US" sz="1400" dirty="0"/>
                        <a:t>Parameter</a:t>
                      </a:r>
                    </a:p>
                  </a:txBody>
                  <a:tcPr/>
                </a:tc>
                <a:tc>
                  <a:txBody>
                    <a:bodyPr/>
                    <a:lstStyle/>
                    <a:p>
                      <a:r>
                        <a:rPr lang="en-US" sz="1400" dirty="0"/>
                        <a:t>V</a:t>
                      </a:r>
                      <a:r>
                        <a:rPr lang="en-US" sz="1400" baseline="0" dirty="0"/>
                        <a:t>alue</a:t>
                      </a:r>
                      <a:endParaRPr lang="en-US" sz="1400" dirty="0"/>
                    </a:p>
                  </a:txBody>
                  <a:tcPr/>
                </a:tc>
                <a:extLst>
                  <a:ext uri="{0D108BD9-81ED-4DB2-BD59-A6C34878D82A}">
                    <a16:rowId xmlns:a16="http://schemas.microsoft.com/office/drawing/2014/main" val="770539482"/>
                  </a:ext>
                </a:extLst>
              </a:tr>
              <a:tr h="138840">
                <a:tc>
                  <a:txBody>
                    <a:bodyPr/>
                    <a:lstStyle/>
                    <a:p>
                      <a:r>
                        <a:rPr lang="en-US" sz="1400" dirty="0">
                          <a:solidFill>
                            <a:schemeClr val="tx1"/>
                          </a:solidFill>
                        </a:rPr>
                        <a:t>Legal</a:t>
                      </a:r>
                      <a:r>
                        <a:rPr lang="en-US" sz="1400" baseline="0" dirty="0">
                          <a:solidFill>
                            <a:schemeClr val="tx1"/>
                          </a:solidFill>
                        </a:rPr>
                        <a:t> Risk</a:t>
                      </a:r>
                      <a:endParaRPr lang="en-US" sz="1400" dirty="0">
                        <a:solidFill>
                          <a:schemeClr val="tx1"/>
                        </a:solidFill>
                      </a:endParaRPr>
                    </a:p>
                  </a:txBody>
                  <a:tcPr/>
                </a:tc>
                <a:tc>
                  <a:txBody>
                    <a:bodyPr/>
                    <a:lstStyle/>
                    <a:p>
                      <a:r>
                        <a:rPr lang="en-US" sz="1400" dirty="0">
                          <a:solidFill>
                            <a:schemeClr val="tx1"/>
                          </a:solidFill>
                        </a:rPr>
                        <a:t>High.</a:t>
                      </a:r>
                      <a:r>
                        <a:rPr lang="en-US" sz="1400" baseline="0" dirty="0">
                          <a:solidFill>
                            <a:schemeClr val="tx1"/>
                          </a:solidFill>
                        </a:rPr>
                        <a:t> SFC will take action against the Monexo</a:t>
                      </a:r>
                      <a:endParaRPr lang="en-US" sz="1400" dirty="0">
                        <a:solidFill>
                          <a:schemeClr val="tx1"/>
                        </a:solidFill>
                      </a:endParaRPr>
                    </a:p>
                  </a:txBody>
                  <a:tcPr/>
                </a:tc>
                <a:extLst>
                  <a:ext uri="{0D108BD9-81ED-4DB2-BD59-A6C34878D82A}">
                    <a16:rowId xmlns:a16="http://schemas.microsoft.com/office/drawing/2014/main" val="1722512639"/>
                  </a:ext>
                </a:extLst>
              </a:tr>
              <a:tr h="138840">
                <a:tc>
                  <a:txBody>
                    <a:bodyPr/>
                    <a:lstStyle/>
                    <a:p>
                      <a:r>
                        <a:rPr lang="en-US" sz="1400" dirty="0"/>
                        <a:t>MS</a:t>
                      </a:r>
                      <a:r>
                        <a:rPr lang="en-US" sz="1400" baseline="0" dirty="0"/>
                        <a:t> Lender</a:t>
                      </a:r>
                      <a:endParaRPr lang="en-US" sz="1400" dirty="0"/>
                    </a:p>
                  </a:txBody>
                  <a:tcPr/>
                </a:tc>
                <a:tc>
                  <a:txBody>
                    <a:bodyPr/>
                    <a:lstStyle/>
                    <a:p>
                      <a:r>
                        <a:rPr lang="en-US" sz="1400" baseline="0" dirty="0"/>
                        <a:t>Enough Lenders (CEO network)</a:t>
                      </a:r>
                    </a:p>
                    <a:p>
                      <a:r>
                        <a:rPr lang="en-US" sz="1400" baseline="0" dirty="0"/>
                        <a:t>Public Investors applicable</a:t>
                      </a:r>
                    </a:p>
                    <a:p>
                      <a:r>
                        <a:rPr lang="en-US" sz="1400" baseline="0" dirty="0"/>
                        <a:t>4 offers for 4 weeks</a:t>
                      </a:r>
                    </a:p>
                    <a:p>
                      <a:r>
                        <a:rPr lang="en-US" sz="1400" baseline="0" dirty="0"/>
                        <a:t>No any Loan agreement</a:t>
                      </a:r>
                    </a:p>
                    <a:p>
                      <a:r>
                        <a:rPr lang="en-US" sz="1400" baseline="0" dirty="0"/>
                        <a:t>Poor Service Quality</a:t>
                      </a:r>
                      <a:endParaRPr lang="en-US" sz="1400" dirty="0"/>
                    </a:p>
                  </a:txBody>
                  <a:tcPr/>
                </a:tc>
                <a:extLst>
                  <a:ext uri="{0D108BD9-81ED-4DB2-BD59-A6C34878D82A}">
                    <a16:rowId xmlns:a16="http://schemas.microsoft.com/office/drawing/2014/main" val="3326425098"/>
                  </a:ext>
                </a:extLst>
              </a:tr>
              <a:tr h="138840">
                <a:tc>
                  <a:txBody>
                    <a:bodyPr/>
                    <a:lstStyle/>
                    <a:p>
                      <a:r>
                        <a:rPr lang="en-US" sz="1400" dirty="0"/>
                        <a:t>MS</a:t>
                      </a:r>
                      <a:r>
                        <a:rPr lang="en-US" sz="1400" baseline="0" dirty="0"/>
                        <a:t> Borrower</a:t>
                      </a:r>
                      <a:endParaRPr lang="en-US" sz="1400" dirty="0"/>
                    </a:p>
                  </a:txBody>
                  <a:tcPr/>
                </a:tc>
                <a:tc>
                  <a:txBody>
                    <a:bodyPr/>
                    <a:lstStyle/>
                    <a:p>
                      <a:r>
                        <a:rPr lang="en-US" sz="1400" dirty="0"/>
                        <a:t>Was rejected after 1 month of investigation</a:t>
                      </a:r>
                    </a:p>
                  </a:txBody>
                  <a:tcPr/>
                </a:tc>
                <a:extLst>
                  <a:ext uri="{0D108BD9-81ED-4DB2-BD59-A6C34878D82A}">
                    <a16:rowId xmlns:a16="http://schemas.microsoft.com/office/drawing/2014/main" val="688757586"/>
                  </a:ext>
                </a:extLst>
              </a:tr>
              <a:tr h="138840">
                <a:tc>
                  <a:txBody>
                    <a:bodyPr/>
                    <a:lstStyle/>
                    <a:p>
                      <a:r>
                        <a:rPr lang="en-US" sz="1400" dirty="0">
                          <a:solidFill>
                            <a:srgbClr val="000000"/>
                          </a:solidFill>
                        </a:rPr>
                        <a:t>Volumes</a:t>
                      </a:r>
                    </a:p>
                  </a:txBody>
                  <a:tcPr/>
                </a:tc>
                <a:tc>
                  <a:txBody>
                    <a:bodyPr/>
                    <a:lstStyle/>
                    <a:p>
                      <a:pPr algn="l"/>
                      <a:r>
                        <a:rPr lang="en-US" sz="1400" dirty="0">
                          <a:solidFill>
                            <a:srgbClr val="000000"/>
                          </a:solidFill>
                        </a:rPr>
                        <a:t>Loan volume since service launched in Sep 2015 (9 months) – 4 mln USD</a:t>
                      </a:r>
                    </a:p>
                    <a:p>
                      <a:pPr algn="l"/>
                      <a:r>
                        <a:rPr lang="en-US" sz="1400" dirty="0">
                          <a:solidFill>
                            <a:srgbClr val="000000"/>
                          </a:solidFill>
                        </a:rPr>
                        <a:t>May 2015 – 0.25 mln USD:</a:t>
                      </a:r>
                    </a:p>
                    <a:p>
                      <a:pPr marL="285750" indent="-285750" algn="l">
                        <a:buFont typeface="Arial" panose="020B0604020202020204" pitchFamily="34" charset="0"/>
                        <a:buChar char="•"/>
                      </a:pPr>
                      <a:r>
                        <a:rPr lang="en-US" sz="1400" dirty="0">
                          <a:solidFill>
                            <a:srgbClr val="000000"/>
                          </a:solidFill>
                        </a:rPr>
                        <a:t>Poor customer</a:t>
                      </a:r>
                      <a:r>
                        <a:rPr lang="en-US" sz="1400" baseline="0" dirty="0">
                          <a:solidFill>
                            <a:srgbClr val="000000"/>
                          </a:solidFill>
                        </a:rPr>
                        <a:t> service</a:t>
                      </a:r>
                    </a:p>
                    <a:p>
                      <a:pPr marL="285750" indent="-285750" algn="l">
                        <a:buFont typeface="Arial" panose="020B0604020202020204" pitchFamily="34" charset="0"/>
                        <a:buChar char="•"/>
                      </a:pPr>
                      <a:r>
                        <a:rPr lang="en-US" sz="1400" baseline="0" dirty="0">
                          <a:solidFill>
                            <a:srgbClr val="000000"/>
                          </a:solidFill>
                        </a:rPr>
                        <a:t>No Mark budget</a:t>
                      </a:r>
                    </a:p>
                  </a:txBody>
                  <a:tcPr/>
                </a:tc>
                <a:extLst>
                  <a:ext uri="{0D108BD9-81ED-4DB2-BD59-A6C34878D82A}">
                    <a16:rowId xmlns:a16="http://schemas.microsoft.com/office/drawing/2014/main" val="4058202107"/>
                  </a:ext>
                </a:extLst>
              </a:tr>
              <a:tr h="138840">
                <a:tc>
                  <a:txBody>
                    <a:bodyPr/>
                    <a:lstStyle/>
                    <a:p>
                      <a:r>
                        <a:rPr lang="en-US" sz="1400" baseline="0" dirty="0">
                          <a:solidFill>
                            <a:srgbClr val="000000"/>
                          </a:solidFill>
                        </a:rPr>
                        <a:t>Staff</a:t>
                      </a:r>
                      <a:endParaRPr lang="en-US" sz="1400" dirty="0">
                        <a:solidFill>
                          <a:srgbClr val="000000"/>
                        </a:solidFill>
                      </a:endParaRPr>
                    </a:p>
                  </a:txBody>
                  <a:tcPr/>
                </a:tc>
                <a:tc>
                  <a:txBody>
                    <a:bodyPr/>
                    <a:lstStyle/>
                    <a:p>
                      <a:pPr algn="l"/>
                      <a:r>
                        <a:rPr lang="en-US" sz="1400" dirty="0">
                          <a:solidFill>
                            <a:srgbClr val="000000"/>
                          </a:solidFill>
                        </a:rPr>
                        <a:t>3</a:t>
                      </a:r>
                      <a:r>
                        <a:rPr lang="en-US" sz="1400" baseline="0" dirty="0">
                          <a:solidFill>
                            <a:srgbClr val="000000"/>
                          </a:solidFill>
                        </a:rPr>
                        <a:t> co-founders, Indians (HK, SG, IN)</a:t>
                      </a:r>
                    </a:p>
                    <a:p>
                      <a:pPr algn="l"/>
                      <a:r>
                        <a:rPr lang="en-US" sz="1400" baseline="0" dirty="0">
                          <a:solidFill>
                            <a:srgbClr val="000000"/>
                          </a:solidFill>
                        </a:rPr>
                        <a:t>4 employees (2 in HK – Mark/Prod, Sales, 2 in IN – Underwriting, IT)</a:t>
                      </a:r>
                      <a:endParaRPr lang="en-US" sz="1400" dirty="0">
                        <a:solidFill>
                          <a:srgbClr val="000000"/>
                        </a:solidFill>
                      </a:endParaRPr>
                    </a:p>
                  </a:txBody>
                  <a:tcPr/>
                </a:tc>
                <a:extLst>
                  <a:ext uri="{0D108BD9-81ED-4DB2-BD59-A6C34878D82A}">
                    <a16:rowId xmlns:a16="http://schemas.microsoft.com/office/drawing/2014/main" val="4186877650"/>
                  </a:ext>
                </a:extLst>
              </a:tr>
            </a:tbl>
          </a:graphicData>
        </a:graphic>
      </p:graphicFrame>
      <p:pic>
        <p:nvPicPr>
          <p:cNvPr id="6" name="Изображение 3"/>
          <p:cNvPicPr>
            <a:picLocks noChangeAspect="1"/>
          </p:cNvPicPr>
          <p:nvPr/>
        </p:nvPicPr>
        <p:blipFill>
          <a:blip r:embed="rId4"/>
          <a:stretch>
            <a:fillRect/>
          </a:stretch>
        </p:blipFill>
        <p:spPr>
          <a:xfrm>
            <a:off x="8478405" y="59765"/>
            <a:ext cx="665595" cy="443286"/>
          </a:xfrm>
          <a:prstGeom prst="rect">
            <a:avLst/>
          </a:prstGeom>
        </p:spPr>
      </p:pic>
    </p:spTree>
    <p:extLst>
      <p:ext uri="{BB962C8B-B14F-4D97-AF65-F5344CB8AC3E}">
        <p14:creationId xmlns:p14="http://schemas.microsoft.com/office/powerpoint/2010/main" val="3788329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312" y="140769"/>
            <a:ext cx="8159540" cy="312281"/>
          </a:xfrm>
        </p:spPr>
        <p:txBody>
          <a:bodyPr/>
          <a:lstStyle/>
          <a:p>
            <a:pPr>
              <a:lnSpc>
                <a:spcPct val="70000"/>
              </a:lnSpc>
              <a:spcBef>
                <a:spcPct val="20000"/>
              </a:spcBef>
            </a:pPr>
            <a:r>
              <a:rPr lang="en-US" sz="2400">
                <a:latin typeface="Calibri" charset="0"/>
              </a:rPr>
              <a:t>Case study: Dynamic FinTech</a:t>
            </a:r>
            <a:r>
              <a:rPr lang="ru-RU" sz="2400">
                <a:latin typeface="Calibri" charset="0"/>
              </a:rPr>
              <a:t> 1/2</a:t>
            </a:r>
            <a:endParaRPr lang="en-US" altLang="en-US" sz="2400"/>
          </a:p>
        </p:txBody>
      </p:sp>
      <p:sp>
        <p:nvSpPr>
          <p:cNvPr id="4" name="Slide Number Placeholder 3"/>
          <p:cNvSpPr>
            <a:spLocks noGrp="1"/>
          </p:cNvSpPr>
          <p:nvPr>
            <p:ph type="sldNum" sz="quarter" idx="12"/>
          </p:nvPr>
        </p:nvSpPr>
        <p:spPr/>
        <p:txBody>
          <a:bodyPr/>
          <a:lstStyle/>
          <a:p>
            <a:fld id="{D7F305DA-160D-498F-B102-A1D8643B4A2C}" type="slidenum">
              <a:rPr lang="ru-RU" smtClean="0"/>
              <a:t>39</a:t>
            </a:fld>
            <a:endParaRPr lang="ru-RU"/>
          </a:p>
        </p:txBody>
      </p:sp>
      <p:graphicFrame>
        <p:nvGraphicFramePr>
          <p:cNvPr id="9" name="表格 15"/>
          <p:cNvGraphicFramePr>
            <a:graphicFrameLocks noGrp="1"/>
          </p:cNvGraphicFramePr>
          <p:nvPr>
            <p:custDataLst>
              <p:tags r:id="rId1"/>
            </p:custDataLst>
            <p:extLst/>
          </p:nvPr>
        </p:nvGraphicFramePr>
        <p:xfrm>
          <a:off x="222250" y="822325"/>
          <a:ext cx="8721725" cy="1236663"/>
        </p:xfrm>
        <a:graphic>
          <a:graphicData uri="http://schemas.openxmlformats.org/drawingml/2006/table">
            <a:tbl>
              <a:tblPr/>
              <a:tblGrid>
                <a:gridCol w="3095625">
                  <a:extLst>
                    <a:ext uri="{9D8B030D-6E8A-4147-A177-3AD203B41FA5}">
                      <a16:colId xmlns:a16="http://schemas.microsoft.com/office/drawing/2014/main" val="20000"/>
                    </a:ext>
                  </a:extLst>
                </a:gridCol>
                <a:gridCol w="2168525">
                  <a:extLst>
                    <a:ext uri="{9D8B030D-6E8A-4147-A177-3AD203B41FA5}">
                      <a16:colId xmlns:a16="http://schemas.microsoft.com/office/drawing/2014/main" val="20001"/>
                    </a:ext>
                  </a:extLst>
                </a:gridCol>
                <a:gridCol w="3457575">
                  <a:extLst>
                    <a:ext uri="{9D8B030D-6E8A-4147-A177-3AD203B41FA5}">
                      <a16:colId xmlns:a16="http://schemas.microsoft.com/office/drawing/2014/main" val="20002"/>
                    </a:ext>
                  </a:extLst>
                </a:gridCol>
              </a:tblGrid>
              <a:tr h="244475">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bg1"/>
                          </a:solidFill>
                          <a:effectLst/>
                          <a:latin typeface="Century Gothic" pitchFamily="34" charset="0"/>
                          <a:ea typeface="宋体" pitchFamily="2" charset="-122"/>
                        </a:rPr>
                        <a:t>General Information</a:t>
                      </a:r>
                    </a:p>
                  </a:txBody>
                  <a:tcPr marL="91437" marR="9143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altLang="zh-CN" sz="1000" b="0" i="0" u="none" strike="noStrike" cap="none" normalizeH="0" baseline="0">
                          <a:ln>
                            <a:noFill/>
                          </a:ln>
                          <a:solidFill>
                            <a:srgbClr val="000000"/>
                          </a:solidFill>
                          <a:effectLst/>
                          <a:latin typeface="Century Gothic" pitchFamily="34" charset="0"/>
                          <a:ea typeface="宋体" pitchFamily="2" charset="-122"/>
                        </a:rPr>
                        <a:t>Established</a:t>
                      </a:r>
                      <a:endParaRPr kumimoji="0" lang="zh-CN" altLang="en-US" sz="1000" b="0" i="0" u="none" strike="noStrike" cap="none" normalizeH="0" baseline="0">
                        <a:ln>
                          <a:noFill/>
                        </a:ln>
                        <a:solidFill>
                          <a:srgbClr val="000000"/>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B2C8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Century Gothic" pitchFamily="34" charset="0"/>
                          <a:ea typeface="宋体" pitchFamily="2" charset="-122"/>
                        </a:rPr>
                        <a:t>2013</a:t>
                      </a:r>
                      <a:endParaRPr kumimoji="0" lang="zh-CN" altLang="en-US" sz="1000" b="0" i="0" u="none" strike="noStrike" cap="none" normalizeH="0" baseline="0" dirty="0">
                        <a:ln>
                          <a:noFill/>
                        </a:ln>
                        <a:solidFill>
                          <a:srgbClr val="000000"/>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244475">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Century Gothic" pitchFamily="34" charset="0"/>
                          <a:ea typeface="宋体" pitchFamily="2" charset="-122"/>
                        </a:rPr>
                        <a:t>Location</a:t>
                      </a:r>
                      <a:endParaRPr kumimoji="0" lang="zh-CN" altLang="en-US" sz="1000" b="0" i="0" u="none" strike="noStrike" cap="none" normalizeH="0" baseline="0">
                        <a:ln>
                          <a:noFill/>
                        </a:ln>
                        <a:solidFill>
                          <a:srgbClr val="000000"/>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B2C8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Century Gothic" pitchFamily="34" charset="0"/>
                          <a:ea typeface="宋体" pitchFamily="2" charset="-122"/>
                        </a:rPr>
                        <a:t>Hong Kong</a:t>
                      </a:r>
                      <a:endParaRPr kumimoji="0" lang="zh-CN" altLang="en-US" sz="1000" b="0" i="0" u="none" strike="noStrike" cap="none" normalizeH="0" baseline="0" dirty="0">
                        <a:ln>
                          <a:noFill/>
                        </a:ln>
                        <a:solidFill>
                          <a:srgbClr val="000000"/>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244475">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altLang="zh-CN" sz="1000" b="0" i="0" u="none" strike="noStrike" cap="none" normalizeH="0" baseline="0" dirty="0">
                          <a:ln>
                            <a:noFill/>
                          </a:ln>
                          <a:solidFill>
                            <a:srgbClr val="000000"/>
                          </a:solidFill>
                          <a:effectLst/>
                          <a:latin typeface="Century Gothic" pitchFamily="34" charset="0"/>
                          <a:ea typeface="宋体" pitchFamily="2" charset="-122"/>
                        </a:rPr>
                        <a:t>Owned by</a:t>
                      </a:r>
                      <a:endParaRPr kumimoji="0" lang="zh-CN" altLang="en-US" sz="1000" b="0" i="0" u="none" strike="noStrike" cap="none" normalizeH="0" baseline="0" dirty="0">
                        <a:ln>
                          <a:noFill/>
                        </a:ln>
                        <a:solidFill>
                          <a:srgbClr val="000000"/>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B2C8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kern="1200" cap="none" normalizeH="0" baseline="0" dirty="0">
                          <a:ln>
                            <a:noFill/>
                          </a:ln>
                          <a:solidFill>
                            <a:schemeClr val="tx1"/>
                          </a:solidFill>
                          <a:effectLst/>
                          <a:latin typeface="Century Gothic" panose="020B0502020202020204" pitchFamily="34" charset="0"/>
                          <a:ea typeface="+mn-ea"/>
                          <a:cs typeface="+mn-cs"/>
                        </a:rPr>
                        <a:t>Mr. Paul Lam</a:t>
                      </a:r>
                      <a:endParaRPr kumimoji="0" lang="en-US" altLang="zh-CN" sz="1000" b="0" i="0" u="none" strike="noStrike" cap="none" normalizeH="0" baseline="0" dirty="0">
                        <a:ln>
                          <a:noFill/>
                        </a:ln>
                        <a:solidFill>
                          <a:srgbClr val="000000"/>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2"/>
                  </a:ext>
                </a:extLst>
              </a:tr>
              <a:tr h="503238">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altLang="zh-CN" sz="1000" b="0" i="0" u="none" strike="noStrike" cap="none" normalizeH="0" baseline="0" dirty="0">
                          <a:ln>
                            <a:noFill/>
                          </a:ln>
                          <a:solidFill>
                            <a:schemeClr val="tx1"/>
                          </a:solidFill>
                          <a:effectLst/>
                          <a:latin typeface="Century Gothic" pitchFamily="34" charset="0"/>
                          <a:ea typeface="宋体" pitchFamily="2" charset="-122"/>
                        </a:rPr>
                        <a:t>Type of Business</a:t>
                      </a:r>
                      <a:endParaRPr kumimoji="0" lang="zh-CN" altLang="en-US" sz="1000" b="0" i="0" u="none" strike="noStrike" cap="none" normalizeH="0" baseline="0" dirty="0">
                        <a:ln>
                          <a:noFill/>
                        </a:ln>
                        <a:solidFill>
                          <a:schemeClr val="tx1"/>
                        </a:solidFill>
                        <a:effectLst/>
                        <a:latin typeface="Century Gothic"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dirty="0">
                        <a:ln>
                          <a:noFill/>
                        </a:ln>
                        <a:solidFill>
                          <a:schemeClr val="tx1"/>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B2C8FF"/>
                    </a:solidFill>
                  </a:tcPr>
                </a:tc>
                <a:tc>
                  <a:txBody>
                    <a:bodyPr/>
                    <a:lstStyle/>
                    <a:p>
                      <a:pPr marL="0" marR="0" lvl="0" indent="0" algn="l" defTabSz="873125"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entury Gothic" pitchFamily="34" charset="0"/>
                          <a:ea typeface="MS PGothic" pitchFamily="34" charset="-128"/>
                        </a:rPr>
                        <a:t>P2P lending platform </a:t>
                      </a: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3"/>
                  </a:ext>
                </a:extLst>
              </a:tr>
            </a:tbl>
          </a:graphicData>
        </a:graphic>
      </p:graphicFrame>
      <p:graphicFrame>
        <p:nvGraphicFramePr>
          <p:cNvPr id="11" name="表格 15"/>
          <p:cNvGraphicFramePr>
            <a:graphicFrameLocks noGrp="1"/>
          </p:cNvGraphicFramePr>
          <p:nvPr>
            <p:custDataLst>
              <p:tags r:id="rId2"/>
            </p:custDataLst>
            <p:extLst/>
          </p:nvPr>
        </p:nvGraphicFramePr>
        <p:xfrm>
          <a:off x="212725" y="2154300"/>
          <a:ext cx="8633494" cy="548948"/>
        </p:xfrm>
        <a:graphic>
          <a:graphicData uri="http://schemas.openxmlformats.org/drawingml/2006/table">
            <a:tbl>
              <a:tblPr/>
              <a:tblGrid>
                <a:gridCol w="1838995">
                  <a:extLst>
                    <a:ext uri="{9D8B030D-6E8A-4147-A177-3AD203B41FA5}">
                      <a16:colId xmlns:a16="http://schemas.microsoft.com/office/drawing/2014/main" val="20000"/>
                    </a:ext>
                  </a:extLst>
                </a:gridCol>
                <a:gridCol w="6794499">
                  <a:extLst>
                    <a:ext uri="{9D8B030D-6E8A-4147-A177-3AD203B41FA5}">
                      <a16:colId xmlns:a16="http://schemas.microsoft.com/office/drawing/2014/main" val="20001"/>
                    </a:ext>
                  </a:extLst>
                </a:gridCol>
              </a:tblGrid>
              <a:tr h="12950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bg1"/>
                          </a:solidFill>
                          <a:effectLst/>
                          <a:latin typeface="Century Gothic" pitchFamily="34" charset="0"/>
                          <a:ea typeface="宋体" pitchFamily="2" charset="-122"/>
                        </a:rPr>
                        <a:t>Business Processes</a:t>
                      </a:r>
                      <a:endParaRPr kumimoji="0" lang="zh-CN" altLang="en-US" sz="1200" b="0" i="0" u="none" strike="noStrike" cap="none" normalizeH="0" baseline="0" dirty="0">
                        <a:ln>
                          <a:noFill/>
                        </a:ln>
                        <a:solidFill>
                          <a:schemeClr val="bg1"/>
                        </a:solidFill>
                        <a:effectLst/>
                        <a:latin typeface="Century Gothic" pitchFamily="34" charset="0"/>
                        <a:ea typeface="宋体" pitchFamily="2" charset="-122"/>
                      </a:endParaRPr>
                    </a:p>
                  </a:txBody>
                  <a:tcPr marL="91451" marR="91451" marT="45797" marB="45797"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bg1"/>
                          </a:solidFill>
                          <a:effectLst/>
                          <a:latin typeface="Century Gothic" pitchFamily="34" charset="0"/>
                          <a:ea typeface="宋体" pitchFamily="2" charset="-122"/>
                        </a:rPr>
                        <a:t>Borrower Product                                              Investor Product</a:t>
                      </a:r>
                      <a:endParaRPr kumimoji="0" lang="zh-CN" altLang="en-US" sz="1200" b="0" i="0" u="none" strike="noStrike" cap="none" normalizeH="0" baseline="0" dirty="0">
                        <a:ln>
                          <a:noFill/>
                        </a:ln>
                        <a:solidFill>
                          <a:schemeClr val="bg1"/>
                        </a:solidFill>
                        <a:effectLst/>
                        <a:latin typeface="Century Gothic" pitchFamily="34" charset="0"/>
                        <a:ea typeface="宋体" pitchFamily="2" charset="-122"/>
                      </a:endParaRPr>
                    </a:p>
                  </a:txBody>
                  <a:tcPr marL="91451" marR="91451" marT="45797" marB="45797"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24716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a:ln>
                          <a:noFill/>
                        </a:ln>
                        <a:solidFill>
                          <a:srgbClr val="000000"/>
                        </a:solidFill>
                        <a:effectLst/>
                        <a:latin typeface="Calibri" pitchFamily="34" charset="0"/>
                        <a:ea typeface="宋体" pitchFamily="2" charset="-122"/>
                      </a:endParaRPr>
                    </a:p>
                  </a:txBody>
                  <a:tcPr marL="91451" marR="91451" marT="45797" marB="45797"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0000"/>
                        </a:solidFill>
                        <a:effectLst/>
                        <a:latin typeface="Arial" charset="0"/>
                        <a:ea typeface="宋体" pitchFamily="2" charset="-122"/>
                      </a:endParaRPr>
                    </a:p>
                  </a:txBody>
                  <a:tcPr marL="91451" marR="91451" marT="45797" marB="45797"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2" name="TextBox 67"/>
          <p:cNvSpPr txBox="1">
            <a:spLocks noChangeArrowheads="1"/>
          </p:cNvSpPr>
          <p:nvPr>
            <p:custDataLst>
              <p:tags r:id="rId3"/>
            </p:custDataLst>
          </p:nvPr>
        </p:nvSpPr>
        <p:spPr bwMode="auto">
          <a:xfrm>
            <a:off x="208704" y="2480697"/>
            <a:ext cx="1751111" cy="3108543"/>
          </a:xfrm>
          <a:prstGeom prst="rect">
            <a:avLst/>
          </a:prstGeom>
          <a:noFill/>
          <a:ln w="9525">
            <a:noFill/>
            <a:miter lim="800000"/>
            <a:headEnd/>
            <a:tailEnd/>
          </a:ln>
        </p:spPr>
        <p:txBody>
          <a:bodyPr wrap="square">
            <a:spAutoFit/>
          </a:bodyPr>
          <a:lstStyle/>
          <a:p>
            <a:r>
              <a:rPr lang="en-US" sz="1400"/>
              <a:t>Dynamic Fintech was established in March 2013 as a licensed lending company and developed to be a P2P platform in 2015</a:t>
            </a:r>
          </a:p>
          <a:p>
            <a:endParaRPr lang="en-US" sz="1400"/>
          </a:p>
          <a:p>
            <a:r>
              <a:rPr lang="en-US" sz="1400"/>
              <a:t>They focus on borrower solicitation online and attracting investors through other sources</a:t>
            </a:r>
          </a:p>
          <a:p>
            <a:endParaRPr lang="en-US" sz="1400"/>
          </a:p>
          <a:p>
            <a:endParaRPr lang="en-US" sz="1400"/>
          </a:p>
        </p:txBody>
      </p:sp>
      <p:sp>
        <p:nvSpPr>
          <p:cNvPr id="3" name="Rectangle 2"/>
          <p:cNvSpPr/>
          <p:nvPr/>
        </p:nvSpPr>
        <p:spPr>
          <a:xfrm>
            <a:off x="222250" y="6436391"/>
            <a:ext cx="6096852" cy="369332"/>
          </a:xfrm>
          <a:prstGeom prst="rect">
            <a:avLst/>
          </a:prstGeom>
        </p:spPr>
        <p:txBody>
          <a:bodyPr wrap="square">
            <a:spAutoFit/>
          </a:bodyPr>
          <a:lstStyle/>
          <a:p>
            <a:r>
              <a:rPr lang="en-US" sz="900"/>
              <a:t>Source of information: </a:t>
            </a:r>
          </a:p>
          <a:p>
            <a:r>
              <a:rPr lang="en-US" sz="900">
                <a:hlinkClick r:id="rId8"/>
              </a:rPr>
              <a:t>www.dynamic28.com</a:t>
            </a:r>
            <a:endParaRPr lang="en-US" sz="900"/>
          </a:p>
        </p:txBody>
      </p:sp>
      <p:sp>
        <p:nvSpPr>
          <p:cNvPr id="13" name="TextBox 20"/>
          <p:cNvSpPr txBox="1">
            <a:spLocks noChangeArrowheads="1"/>
          </p:cNvSpPr>
          <p:nvPr>
            <p:custDataLst>
              <p:tags r:id="rId4"/>
            </p:custDataLst>
          </p:nvPr>
        </p:nvSpPr>
        <p:spPr bwMode="auto">
          <a:xfrm>
            <a:off x="2051720" y="2473667"/>
            <a:ext cx="3240360" cy="3493264"/>
          </a:xfrm>
          <a:prstGeom prst="rect">
            <a:avLst/>
          </a:prstGeom>
          <a:noFill/>
          <a:ln w="9525">
            <a:noFill/>
            <a:miter lim="800000"/>
            <a:headEnd/>
            <a:tailEnd/>
          </a:ln>
        </p:spPr>
        <p:txBody>
          <a:bodyPr wrap="square" anchor="t">
            <a:spAutoFit/>
          </a:bodyPr>
          <a:lstStyle/>
          <a:p>
            <a:r>
              <a:rPr lang="en-US" sz="1300" b="1"/>
              <a:t>Clients: </a:t>
            </a:r>
            <a:r>
              <a:rPr lang="en-US" sz="1300"/>
              <a:t>Hong Kong permanent residents </a:t>
            </a:r>
          </a:p>
          <a:p>
            <a:r>
              <a:rPr lang="en-US" sz="1300" b="1"/>
              <a:t>Business model: </a:t>
            </a:r>
            <a:r>
              <a:rPr lang="en-US" sz="1300"/>
              <a:t>O2O</a:t>
            </a:r>
            <a:endParaRPr lang="id-ID" sz="1300"/>
          </a:p>
          <a:p>
            <a:pPr indent="-228600"/>
            <a:r>
              <a:rPr lang="en-US" sz="1300" b="1"/>
              <a:t>Minimum Borrower’s Income : </a:t>
            </a:r>
          </a:p>
          <a:p>
            <a:pPr indent="-228600"/>
            <a:r>
              <a:rPr lang="en-US" sz="1300"/>
              <a:t>1032 USD /month (Gross)</a:t>
            </a:r>
          </a:p>
          <a:p>
            <a:pPr indent="-228600"/>
            <a:r>
              <a:rPr lang="id-ID" sz="1300" b="1"/>
              <a:t>Features: </a:t>
            </a:r>
          </a:p>
          <a:p>
            <a:pPr marL="119063" indent="-119063">
              <a:buFontTx/>
              <a:buAutoNum type="arabicPeriod"/>
            </a:pPr>
            <a:r>
              <a:rPr lang="id-ID" sz="1300"/>
              <a:t> </a:t>
            </a:r>
            <a:r>
              <a:rPr lang="en-US" sz="1300"/>
              <a:t>1st and 2</a:t>
            </a:r>
            <a:r>
              <a:rPr lang="en-US" sz="1300" baseline="30000"/>
              <a:t>nd</a:t>
            </a:r>
            <a:r>
              <a:rPr lang="en-US" sz="1300"/>
              <a:t> Mortgage Loan (for property owner)</a:t>
            </a:r>
            <a:endParaRPr lang="id-ID" sz="1300"/>
          </a:p>
          <a:p>
            <a:pPr marL="119063" indent="-119063">
              <a:buFontTx/>
              <a:buAutoNum type="arabicPeriod"/>
            </a:pPr>
            <a:r>
              <a:rPr lang="en-US" sz="1300"/>
              <a:t> Time-To-Money: &gt;1 day</a:t>
            </a:r>
          </a:p>
          <a:p>
            <a:pPr marL="119063" indent="-119063">
              <a:buFontTx/>
              <a:buAutoNum type="arabicPeriod"/>
            </a:pPr>
            <a:r>
              <a:rPr lang="en-US" sz="1300"/>
              <a:t> Disbursement channel – Bank transfer or pick up cheque at solicitor’s office</a:t>
            </a:r>
          </a:p>
          <a:p>
            <a:pPr marL="119063" indent="-119063">
              <a:buFontTx/>
              <a:buAutoNum type="arabicPeriod"/>
            </a:pPr>
            <a:r>
              <a:rPr lang="en-US" sz="1300"/>
              <a:t> Repayment channels: Direct debit to designated account</a:t>
            </a:r>
          </a:p>
          <a:p>
            <a:pPr marL="119063" indent="-119063">
              <a:buFontTx/>
              <a:buAutoNum type="arabicPeriod"/>
            </a:pPr>
            <a:r>
              <a:rPr lang="en-US" altLang="id-ID" sz="1300" b="1"/>
              <a:t> </a:t>
            </a:r>
            <a:r>
              <a:rPr lang="id-ID" altLang="id-ID" sz="1300" b="1"/>
              <a:t>Loan </a:t>
            </a:r>
            <a:r>
              <a:rPr lang="en-US" altLang="id-ID" sz="1300" b="1"/>
              <a:t>amount </a:t>
            </a:r>
            <a:r>
              <a:rPr lang="id-ID" altLang="id-ID" sz="1300" b="1"/>
              <a:t>available : </a:t>
            </a:r>
            <a:r>
              <a:rPr lang="en-PH" altLang="id-ID" sz="1300"/>
              <a:t>N/A</a:t>
            </a:r>
          </a:p>
          <a:p>
            <a:pPr marL="119063" indent="-119063">
              <a:buFontTx/>
              <a:buAutoNum type="arabicPeriod"/>
            </a:pPr>
            <a:r>
              <a:rPr lang="en-US" altLang="id-ID" sz="1300" b="1"/>
              <a:t> </a:t>
            </a:r>
            <a:r>
              <a:rPr lang="id-ID" altLang="id-ID" sz="1300" b="1"/>
              <a:t>Loan Period : </a:t>
            </a:r>
            <a:r>
              <a:rPr lang="en-US" altLang="id-ID" sz="1300"/>
              <a:t>Up to 360 months</a:t>
            </a:r>
          </a:p>
          <a:p>
            <a:pPr marL="119063" indent="-119063">
              <a:buFontTx/>
              <a:buAutoNum type="arabicPeriod"/>
            </a:pPr>
            <a:r>
              <a:rPr lang="en-US" altLang="id-ID" sz="1300" b="1"/>
              <a:t> Interest rate: </a:t>
            </a:r>
            <a:r>
              <a:rPr lang="en-US" altLang="id-ID" sz="1300"/>
              <a:t>N/A</a:t>
            </a:r>
          </a:p>
          <a:p>
            <a:pPr marL="119063" indent="-119063">
              <a:buFontTx/>
              <a:buAutoNum type="arabicPeriod"/>
            </a:pPr>
            <a:r>
              <a:rPr lang="en-US" altLang="id-ID" sz="1300" b="1"/>
              <a:t> Solicitor Fee</a:t>
            </a:r>
            <a:r>
              <a:rPr lang="id-ID" altLang="id-ID" sz="1300" b="1"/>
              <a:t>: </a:t>
            </a:r>
            <a:r>
              <a:rPr lang="en-US" sz="1300"/>
              <a:t>$1,290 for loan agreement (average fee in HK)</a:t>
            </a:r>
          </a:p>
        </p:txBody>
      </p:sp>
      <p:pic>
        <p:nvPicPr>
          <p:cNvPr id="5" name="Picture 4"/>
          <p:cNvPicPr>
            <a:picLocks noChangeAspect="1"/>
          </p:cNvPicPr>
          <p:nvPr/>
        </p:nvPicPr>
        <p:blipFill>
          <a:blip r:embed="rId9"/>
          <a:stretch>
            <a:fillRect/>
          </a:stretch>
        </p:blipFill>
        <p:spPr>
          <a:xfrm>
            <a:off x="395536" y="1202410"/>
            <a:ext cx="2712955" cy="664522"/>
          </a:xfrm>
          <a:prstGeom prst="rect">
            <a:avLst/>
          </a:prstGeom>
        </p:spPr>
      </p:pic>
      <p:sp>
        <p:nvSpPr>
          <p:cNvPr id="10" name="TextBox 20"/>
          <p:cNvSpPr txBox="1">
            <a:spLocks noChangeArrowheads="1"/>
          </p:cNvSpPr>
          <p:nvPr>
            <p:custDataLst>
              <p:tags r:id="rId5"/>
            </p:custDataLst>
          </p:nvPr>
        </p:nvSpPr>
        <p:spPr bwMode="auto">
          <a:xfrm>
            <a:off x="5294779" y="2473667"/>
            <a:ext cx="3332265" cy="1292662"/>
          </a:xfrm>
          <a:prstGeom prst="rect">
            <a:avLst/>
          </a:prstGeom>
          <a:noFill/>
          <a:ln w="9525">
            <a:noFill/>
            <a:miter lim="800000"/>
            <a:headEnd/>
            <a:tailEnd/>
          </a:ln>
        </p:spPr>
        <p:txBody>
          <a:bodyPr wrap="square">
            <a:spAutoFit/>
          </a:bodyPr>
          <a:lstStyle/>
          <a:p>
            <a:r>
              <a:rPr lang="en-US" sz="1300" b="1"/>
              <a:t>Clients: </a:t>
            </a:r>
            <a:r>
              <a:rPr lang="en-US" sz="1300"/>
              <a:t>Professional investors</a:t>
            </a:r>
          </a:p>
          <a:p>
            <a:r>
              <a:rPr lang="en-US" sz="1300" b="1"/>
              <a:t>Business model: </a:t>
            </a:r>
            <a:r>
              <a:rPr lang="en-US" sz="1300"/>
              <a:t>Offline</a:t>
            </a:r>
            <a:endParaRPr lang="id-ID" sz="1300"/>
          </a:p>
          <a:p>
            <a:pPr indent="-228600"/>
            <a:r>
              <a:rPr lang="en-US" sz="1300" b="1"/>
              <a:t>Minimum Investment : </a:t>
            </a:r>
          </a:p>
          <a:p>
            <a:pPr indent="-228600"/>
            <a:r>
              <a:rPr lang="en-US" sz="1300"/>
              <a:t>N/A</a:t>
            </a:r>
          </a:p>
          <a:p>
            <a:pPr indent="-228600"/>
            <a:r>
              <a:rPr lang="id-ID" sz="1300" b="1"/>
              <a:t>Features: </a:t>
            </a:r>
          </a:p>
          <a:p>
            <a:r>
              <a:rPr lang="en-US" sz="1300"/>
              <a:t>N/A</a:t>
            </a:r>
          </a:p>
        </p:txBody>
      </p:sp>
      <p:pic>
        <p:nvPicPr>
          <p:cNvPr id="14" name="Изображение 3"/>
          <p:cNvPicPr>
            <a:picLocks noChangeAspect="1"/>
          </p:cNvPicPr>
          <p:nvPr/>
        </p:nvPicPr>
        <p:blipFill>
          <a:blip r:embed="rId10"/>
          <a:stretch>
            <a:fillRect/>
          </a:stretch>
        </p:blipFill>
        <p:spPr>
          <a:xfrm>
            <a:off x="8478405" y="59765"/>
            <a:ext cx="665595" cy="443286"/>
          </a:xfrm>
          <a:prstGeom prst="rect">
            <a:avLst/>
          </a:prstGeom>
        </p:spPr>
      </p:pic>
    </p:spTree>
    <p:extLst>
      <p:ext uri="{BB962C8B-B14F-4D97-AF65-F5344CB8AC3E}">
        <p14:creationId xmlns:p14="http://schemas.microsoft.com/office/powerpoint/2010/main" val="2727477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Industry Landscape</a:t>
            </a:r>
          </a:p>
        </p:txBody>
      </p:sp>
      <p:sp>
        <p:nvSpPr>
          <p:cNvPr id="3" name="Content Placeholder 2"/>
          <p:cNvSpPr>
            <a:spLocks noGrp="1"/>
          </p:cNvSpPr>
          <p:nvPr>
            <p:ph idx="1"/>
          </p:nvPr>
        </p:nvSpPr>
        <p:spPr>
          <a:xfrm>
            <a:off x="153110" y="620688"/>
            <a:ext cx="8833974" cy="5007132"/>
          </a:xfrm>
        </p:spPr>
        <p:txBody>
          <a:bodyPr vert="horz" lIns="91440" tIns="45720" rIns="91440" bIns="45720" rtlCol="0" anchor="t">
            <a:noAutofit/>
          </a:bodyPr>
          <a:lstStyle/>
          <a:p>
            <a:pPr marL="0" indent="0" algn="just" fontAlgn="base">
              <a:buNone/>
            </a:pPr>
            <a:r>
              <a:rPr lang="en-US" sz="1300" b="1"/>
              <a:t>Lending</a:t>
            </a:r>
          </a:p>
          <a:p>
            <a:pPr algn="just" fontAlgn="base"/>
            <a:r>
              <a:rPr lang="en-US" sz="1300"/>
              <a:t>Consumer lending in Hong Kong is performed by Banks, Licensed Moneylenders, Pawnshops</a:t>
            </a:r>
          </a:p>
          <a:p>
            <a:pPr algn="just" fontAlgn="base"/>
            <a:r>
              <a:rPr lang="en-US" sz="1300"/>
              <a:t>Emerging non-bank money lenders create challenges to retail banks</a:t>
            </a:r>
            <a:r>
              <a:rPr lang="ru-RU" sz="1300"/>
              <a:t>:</a:t>
            </a:r>
            <a:endParaRPr lang="en-US" sz="1300"/>
          </a:p>
          <a:p>
            <a:pPr lvl="1" algn="just" fontAlgn="base"/>
            <a:r>
              <a:rPr lang="en-US" sz="1300"/>
              <a:t>Moneylenders volume keeps increasing year-on-year, new players are entering the market, players continuously upgrade business processes and develop new products</a:t>
            </a:r>
          </a:p>
          <a:p>
            <a:pPr lvl="1" algn="just" fontAlgn="base"/>
            <a:r>
              <a:rPr lang="en-US" sz="1300"/>
              <a:t>moneylenders are less regulated and benefit from flexible loan-to-value ratios and interest rates</a:t>
            </a:r>
          </a:p>
          <a:p>
            <a:pPr algn="just" fontAlgn="base"/>
            <a:r>
              <a:rPr lang="en-US" sz="1300"/>
              <a:t>Fully online model is applicable, but explored only by 1 player (WeLend)</a:t>
            </a:r>
          </a:p>
          <a:p>
            <a:pPr marL="0" indent="0" algn="just" fontAlgn="base">
              <a:buNone/>
            </a:pPr>
            <a:r>
              <a:rPr lang="en-US" sz="1300" b="1"/>
              <a:t>Fundraising</a:t>
            </a:r>
          </a:p>
          <a:p>
            <a:pPr marL="0" indent="0" algn="just" fontAlgn="base">
              <a:buNone/>
            </a:pPr>
            <a:r>
              <a:rPr lang="en-US" sz="1300" i="1"/>
              <a:t>“Crowd-funding” typically refers to the use of small amounts of money, obtained from a large number of individuals or organizations, to fund a project, a business or personal loan</a:t>
            </a:r>
            <a:r>
              <a:rPr lang="ru-RU" sz="1300" i="1"/>
              <a:t> </a:t>
            </a:r>
            <a:r>
              <a:rPr lang="en-US" sz="1300" i="1"/>
              <a:t>through an online web-based platform… The more common types of crowd-funding include equity crowd-funding, peer-to-peer lending, donation crowd-funding and reward/pre-sale crowd-funding.</a:t>
            </a:r>
          </a:p>
          <a:p>
            <a:pPr algn="just" fontAlgn="base"/>
            <a:r>
              <a:rPr lang="en-US" sz="1300"/>
              <a:t>Only one legal way to raise the funds from the public – through SFC licensed Asset Management Companies (AMC)</a:t>
            </a:r>
          </a:p>
          <a:p>
            <a:pPr algn="just" fontAlgn="base"/>
            <a:r>
              <a:rPr lang="en-US" sz="1300"/>
              <a:t>No P2P platform in the market (besides 1 illegal platform as mentioned by SFC official) to which private investors can directly invest into borrower’s scheme</a:t>
            </a:r>
          </a:p>
          <a:p>
            <a:pPr algn="just" fontAlgn="base"/>
            <a:r>
              <a:rPr lang="en-US" sz="1300"/>
              <a:t>Some options to attract Investors that explored in the market:</a:t>
            </a:r>
          </a:p>
          <a:p>
            <a:pPr lvl="1" algn="just" fontAlgn="base"/>
            <a:r>
              <a:rPr lang="en-US" sz="1300"/>
              <a:t>Issue investment funds through the partnership with AMC</a:t>
            </a:r>
          </a:p>
          <a:p>
            <a:pPr lvl="1" algn="just" fontAlgn="base"/>
            <a:r>
              <a:rPr lang="en-US" sz="1300"/>
              <a:t>Directly from personal network</a:t>
            </a:r>
          </a:p>
          <a:p>
            <a:pPr algn="just" fontAlgn="base"/>
            <a:r>
              <a:rPr lang="en-US" sz="1300"/>
              <a:t>Advertising  - anyone conducts a business of promoting interests in a CIS (Collective Investment Scheme) must obtain a SFC license.  </a:t>
            </a:r>
            <a:r>
              <a:rPr lang="en-US" sz="1300" i="1"/>
              <a:t>"Collective investment scheme" is a term introduced under, and defined in Schedule 1 to, the Securities and Futures Ordinance (SFO) to apply to investment products of a collective nature</a:t>
            </a:r>
          </a:p>
        </p:txBody>
      </p:sp>
      <p:sp>
        <p:nvSpPr>
          <p:cNvPr id="4" name="Slide Number Placeholder 3"/>
          <p:cNvSpPr>
            <a:spLocks noGrp="1"/>
          </p:cNvSpPr>
          <p:nvPr>
            <p:ph type="sldNum" sz="quarter" idx="12"/>
          </p:nvPr>
        </p:nvSpPr>
        <p:spPr/>
        <p:txBody>
          <a:bodyPr/>
          <a:lstStyle/>
          <a:p>
            <a:fld id="{D7F305DA-160D-498F-B102-A1D8643B4A2C}" type="slidenum">
              <a:rPr lang="ru-RU" smtClean="0"/>
              <a:t>4</a:t>
            </a:fld>
            <a:endParaRPr lang="ru-RU"/>
          </a:p>
        </p:txBody>
      </p:sp>
      <p:sp>
        <p:nvSpPr>
          <p:cNvPr id="5" name="Rectangle 4"/>
          <p:cNvSpPr/>
          <p:nvPr/>
        </p:nvSpPr>
        <p:spPr>
          <a:xfrm>
            <a:off x="153110" y="6063679"/>
            <a:ext cx="8860375" cy="923330"/>
          </a:xfrm>
          <a:prstGeom prst="rect">
            <a:avLst/>
          </a:prstGeom>
        </p:spPr>
        <p:txBody>
          <a:bodyPr wrap="square">
            <a:spAutoFit/>
          </a:bodyPr>
          <a:lstStyle/>
          <a:p>
            <a:r>
              <a:rPr lang="en-US" sz="900"/>
              <a:t>Source of information        </a:t>
            </a:r>
          </a:p>
          <a:p>
            <a:r>
              <a:rPr lang="en-US" sz="900">
                <a:hlinkClick r:id="rId2"/>
              </a:rPr>
              <a:t>www.euromonitor.com</a:t>
            </a:r>
            <a:endParaRPr lang="en-US" sz="900"/>
          </a:p>
          <a:p>
            <a:r>
              <a:rPr lang="en-US" sz="900" u="sng">
                <a:hlinkClick r:id="rId3"/>
              </a:rPr>
              <a:t>http://www.sfc.hk/edistributionWeb/gateway/EN/news-and-announcements/news/doc?refNo=14PR51</a:t>
            </a:r>
            <a:endParaRPr lang="en-US" sz="900" u="sng"/>
          </a:p>
          <a:p>
            <a:r>
              <a:rPr lang="en-US" sz="900">
                <a:hlinkClick r:id="rId4"/>
              </a:rPr>
              <a:t>http://www.sfc.hk/web/EN/files/PCIP/FAQ-PDFS/FAQs%20on%20Offers%20of%20Investments%20under%20the%20Securities%20and%20Futures%20Ordinance_20160617.pdf</a:t>
            </a:r>
            <a:endParaRPr lang="en-US" sz="900"/>
          </a:p>
          <a:p>
            <a:r>
              <a:rPr lang="en-US" sz="900"/>
              <a:t> </a:t>
            </a:r>
            <a:r>
              <a:rPr lang="en-US" sz="900">
                <a:hlinkClick r:id="rId5"/>
              </a:rPr>
              <a:t>http://www.sfc.hk/web/doc/EN/faqs/products/Frequently%20Asked%20Questions_3.6.09.pdf</a:t>
            </a:r>
            <a:r>
              <a:rPr lang="en-US" sz="900"/>
              <a:t> </a:t>
            </a:r>
          </a:p>
          <a:p>
            <a:r>
              <a:rPr lang="en-US" sz="900"/>
              <a:t> </a:t>
            </a:r>
          </a:p>
        </p:txBody>
      </p:sp>
      <p:sp>
        <p:nvSpPr>
          <p:cNvPr id="6" name="TextBox 5"/>
          <p:cNvSpPr txBox="1"/>
          <p:nvPr/>
        </p:nvSpPr>
        <p:spPr>
          <a:xfrm>
            <a:off x="153110" y="5320272"/>
            <a:ext cx="8860375" cy="738664"/>
          </a:xfrm>
          <a:prstGeom prst="rect">
            <a:avLst/>
          </a:prstGeom>
          <a:solidFill>
            <a:schemeClr val="accent1">
              <a:lumMod val="20000"/>
              <a:lumOff val="80000"/>
            </a:schemeClr>
          </a:solidFill>
          <a:ln>
            <a:solidFill>
              <a:schemeClr val="accent1"/>
            </a:solidFill>
          </a:ln>
        </p:spPr>
        <p:txBody>
          <a:bodyPr wrap="square" rtlCol="0" anchor="t">
            <a:spAutoFit/>
          </a:bodyPr>
          <a:lstStyle/>
          <a:p>
            <a:pPr algn="just"/>
            <a:r>
              <a:rPr lang="en-US" sz="1400"/>
              <a:t>Expanding consumer lending market provides opportunities for new players with modern cost-effective business model. Relatively low interest rate forced players move to installment products which are require more capital. We will attract professional investors (directly / through the partnership with AMC) to finance our portfolio growth.</a:t>
            </a:r>
          </a:p>
        </p:txBody>
      </p:sp>
      <p:pic>
        <p:nvPicPr>
          <p:cNvPr id="7" name="Изображение 3"/>
          <p:cNvPicPr>
            <a:picLocks noChangeAspect="1"/>
          </p:cNvPicPr>
          <p:nvPr/>
        </p:nvPicPr>
        <p:blipFill>
          <a:blip r:embed="rId6"/>
          <a:stretch>
            <a:fillRect/>
          </a:stretch>
        </p:blipFill>
        <p:spPr>
          <a:xfrm>
            <a:off x="8478405" y="59765"/>
            <a:ext cx="665595" cy="443286"/>
          </a:xfrm>
          <a:prstGeom prst="rect">
            <a:avLst/>
          </a:prstGeom>
        </p:spPr>
      </p:pic>
    </p:spTree>
    <p:extLst>
      <p:ext uri="{BB962C8B-B14F-4D97-AF65-F5344CB8AC3E}">
        <p14:creationId xmlns:p14="http://schemas.microsoft.com/office/powerpoint/2010/main" val="14776623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312" y="140769"/>
            <a:ext cx="8159540" cy="312281"/>
          </a:xfrm>
        </p:spPr>
        <p:txBody>
          <a:bodyPr/>
          <a:lstStyle/>
          <a:p>
            <a:pPr>
              <a:lnSpc>
                <a:spcPct val="70000"/>
              </a:lnSpc>
              <a:spcBef>
                <a:spcPct val="20000"/>
              </a:spcBef>
            </a:pPr>
            <a:r>
              <a:rPr lang="en-US" sz="2400">
                <a:latin typeface="Calibri" charset="0"/>
              </a:rPr>
              <a:t>Case study: Dynamic FinTech</a:t>
            </a:r>
            <a:r>
              <a:rPr lang="ru-RU" sz="2400">
                <a:latin typeface="Calibri" charset="0"/>
              </a:rPr>
              <a:t> 2/2</a:t>
            </a:r>
            <a:endParaRPr lang="en-US" altLang="en-US" sz="2400"/>
          </a:p>
        </p:txBody>
      </p:sp>
      <p:sp>
        <p:nvSpPr>
          <p:cNvPr id="4" name="Slide Number Placeholder 3"/>
          <p:cNvSpPr>
            <a:spLocks noGrp="1"/>
          </p:cNvSpPr>
          <p:nvPr>
            <p:ph type="sldNum" sz="quarter" idx="12"/>
          </p:nvPr>
        </p:nvSpPr>
        <p:spPr/>
        <p:txBody>
          <a:bodyPr/>
          <a:lstStyle/>
          <a:p>
            <a:fld id="{D7F305DA-160D-498F-B102-A1D8643B4A2C}" type="slidenum">
              <a:rPr lang="ru-RU" smtClean="0"/>
              <a:t>40</a:t>
            </a:fld>
            <a:endParaRPr lang="ru-RU"/>
          </a:p>
        </p:txBody>
      </p:sp>
      <p:pic>
        <p:nvPicPr>
          <p:cNvPr id="8" name="Picture 7"/>
          <p:cNvPicPr>
            <a:picLocks noChangeAspect="1"/>
          </p:cNvPicPr>
          <p:nvPr/>
        </p:nvPicPr>
        <p:blipFill>
          <a:blip r:embed="rId3"/>
          <a:stretch>
            <a:fillRect/>
          </a:stretch>
        </p:blipFill>
        <p:spPr>
          <a:xfrm>
            <a:off x="107503" y="692696"/>
            <a:ext cx="5467363" cy="3600400"/>
          </a:xfrm>
          <a:prstGeom prst="rect">
            <a:avLst/>
          </a:prstGeom>
        </p:spPr>
      </p:pic>
      <p:graphicFrame>
        <p:nvGraphicFramePr>
          <p:cNvPr id="17" name="Table 16"/>
          <p:cNvGraphicFramePr>
            <a:graphicFrameLocks noGrp="1"/>
          </p:cNvGraphicFramePr>
          <p:nvPr>
            <p:extLst/>
          </p:nvPr>
        </p:nvGraphicFramePr>
        <p:xfrm>
          <a:off x="5652120" y="764704"/>
          <a:ext cx="3334964" cy="2021488"/>
        </p:xfrm>
        <a:graphic>
          <a:graphicData uri="http://schemas.openxmlformats.org/drawingml/2006/table">
            <a:tbl>
              <a:tblPr firstRow="1" bandRow="1">
                <a:tableStyleId>{5C22544A-7EE6-4342-B048-85BDC9FD1C3A}</a:tableStyleId>
              </a:tblPr>
              <a:tblGrid>
                <a:gridCol w="1667482">
                  <a:extLst>
                    <a:ext uri="{9D8B030D-6E8A-4147-A177-3AD203B41FA5}">
                      <a16:colId xmlns:a16="http://schemas.microsoft.com/office/drawing/2014/main" val="2839138245"/>
                    </a:ext>
                  </a:extLst>
                </a:gridCol>
                <a:gridCol w="1667482">
                  <a:extLst>
                    <a:ext uri="{9D8B030D-6E8A-4147-A177-3AD203B41FA5}">
                      <a16:colId xmlns:a16="http://schemas.microsoft.com/office/drawing/2014/main" val="699871922"/>
                    </a:ext>
                  </a:extLst>
                </a:gridCol>
              </a:tblGrid>
              <a:tr h="375568">
                <a:tc>
                  <a:txBody>
                    <a:bodyPr/>
                    <a:lstStyle/>
                    <a:p>
                      <a:r>
                        <a:rPr lang="en-US" sz="1400" dirty="0"/>
                        <a:t>Parameter</a:t>
                      </a:r>
                    </a:p>
                  </a:txBody>
                  <a:tcPr/>
                </a:tc>
                <a:tc>
                  <a:txBody>
                    <a:bodyPr/>
                    <a:lstStyle/>
                    <a:p>
                      <a:r>
                        <a:rPr lang="en-US" sz="1400" dirty="0"/>
                        <a:t>V</a:t>
                      </a:r>
                      <a:r>
                        <a:rPr lang="en-US" sz="1400" baseline="0" dirty="0"/>
                        <a:t>alue</a:t>
                      </a:r>
                      <a:endParaRPr lang="en-US" sz="1400" dirty="0"/>
                    </a:p>
                  </a:txBody>
                  <a:tcPr/>
                </a:tc>
                <a:extLst>
                  <a:ext uri="{0D108BD9-81ED-4DB2-BD59-A6C34878D82A}">
                    <a16:rowId xmlns:a16="http://schemas.microsoft.com/office/drawing/2014/main" val="770539482"/>
                  </a:ext>
                </a:extLst>
              </a:tr>
              <a:tr h="138840">
                <a:tc>
                  <a:txBody>
                    <a:bodyPr/>
                    <a:lstStyle/>
                    <a:p>
                      <a:r>
                        <a:rPr lang="en-US" sz="1400" dirty="0">
                          <a:solidFill>
                            <a:schemeClr val="tx1"/>
                          </a:solidFill>
                        </a:rPr>
                        <a:t>Legal</a:t>
                      </a:r>
                      <a:r>
                        <a:rPr lang="en-US" sz="1400" baseline="0" dirty="0">
                          <a:solidFill>
                            <a:schemeClr val="tx1"/>
                          </a:solidFill>
                        </a:rPr>
                        <a:t> Risk</a:t>
                      </a:r>
                      <a:endParaRPr lang="en-US" sz="1400" dirty="0">
                        <a:solidFill>
                          <a:schemeClr val="tx1"/>
                        </a:solidFill>
                      </a:endParaRPr>
                    </a:p>
                  </a:txBody>
                  <a:tcPr/>
                </a:tc>
                <a:tc>
                  <a:txBody>
                    <a:bodyPr/>
                    <a:lstStyle/>
                    <a:p>
                      <a:r>
                        <a:rPr lang="en-US" sz="1400" dirty="0"/>
                        <a:t>No</a:t>
                      </a:r>
                    </a:p>
                  </a:txBody>
                  <a:tcPr/>
                </a:tc>
                <a:extLst>
                  <a:ext uri="{0D108BD9-81ED-4DB2-BD59-A6C34878D82A}">
                    <a16:rowId xmlns:a16="http://schemas.microsoft.com/office/drawing/2014/main" val="1722512639"/>
                  </a:ext>
                </a:extLst>
              </a:tr>
              <a:tr h="138840">
                <a:tc>
                  <a:txBody>
                    <a:bodyPr/>
                    <a:lstStyle/>
                    <a:p>
                      <a:r>
                        <a:rPr lang="en-US" sz="1400" dirty="0"/>
                        <a:t>MS</a:t>
                      </a:r>
                      <a:r>
                        <a:rPr lang="en-US" sz="1400" baseline="0" dirty="0"/>
                        <a:t> Lender</a:t>
                      </a:r>
                      <a:endParaRPr lang="en-US" sz="1400" dirty="0"/>
                    </a:p>
                  </a:txBody>
                  <a:tcPr/>
                </a:tc>
                <a:tc>
                  <a:txBody>
                    <a:bodyPr/>
                    <a:lstStyle/>
                    <a:p>
                      <a:r>
                        <a:rPr lang="en-US" sz="1400" baseline="0" dirty="0"/>
                        <a:t>Professional Investors only</a:t>
                      </a:r>
                      <a:endParaRPr lang="en-US" sz="1400" dirty="0"/>
                    </a:p>
                  </a:txBody>
                  <a:tcPr/>
                </a:tc>
                <a:extLst>
                  <a:ext uri="{0D108BD9-81ED-4DB2-BD59-A6C34878D82A}">
                    <a16:rowId xmlns:a16="http://schemas.microsoft.com/office/drawing/2014/main" val="3326425098"/>
                  </a:ext>
                </a:extLst>
              </a:tr>
              <a:tr h="138840">
                <a:tc>
                  <a:txBody>
                    <a:bodyPr/>
                    <a:lstStyle/>
                    <a:p>
                      <a:r>
                        <a:rPr lang="en-US" sz="1400" dirty="0"/>
                        <a:t>MS</a:t>
                      </a:r>
                      <a:r>
                        <a:rPr lang="en-US" sz="1400" baseline="0" dirty="0"/>
                        <a:t> Borrower</a:t>
                      </a:r>
                      <a:endParaRPr lang="en-US" sz="1400" dirty="0"/>
                    </a:p>
                  </a:txBody>
                  <a:tcPr/>
                </a:tc>
                <a:tc>
                  <a:txBody>
                    <a:bodyPr/>
                    <a:lstStyle/>
                    <a:p>
                      <a:r>
                        <a:rPr lang="en-US" sz="1400" dirty="0"/>
                        <a:t>NA</a:t>
                      </a:r>
                    </a:p>
                  </a:txBody>
                  <a:tcPr/>
                </a:tc>
                <a:extLst>
                  <a:ext uri="{0D108BD9-81ED-4DB2-BD59-A6C34878D82A}">
                    <a16:rowId xmlns:a16="http://schemas.microsoft.com/office/drawing/2014/main" val="688757586"/>
                  </a:ext>
                </a:extLst>
              </a:tr>
              <a:tr h="138840">
                <a:tc>
                  <a:txBody>
                    <a:bodyPr/>
                    <a:lstStyle/>
                    <a:p>
                      <a:r>
                        <a:rPr lang="en-US" sz="1400" dirty="0"/>
                        <a:t>Volumes</a:t>
                      </a:r>
                    </a:p>
                  </a:txBody>
                  <a:tcPr/>
                </a:tc>
                <a:tc>
                  <a:txBody>
                    <a:bodyPr/>
                    <a:lstStyle/>
                    <a:p>
                      <a:pPr algn="l"/>
                      <a:r>
                        <a:rPr lang="en-US" sz="1400" dirty="0">
                          <a:solidFill>
                            <a:schemeClr val="tx1"/>
                          </a:solidFill>
                        </a:rPr>
                        <a:t>Portfolio - 5 mln USD </a:t>
                      </a:r>
                    </a:p>
                  </a:txBody>
                  <a:tcPr/>
                </a:tc>
                <a:extLst>
                  <a:ext uri="{0D108BD9-81ED-4DB2-BD59-A6C34878D82A}">
                    <a16:rowId xmlns:a16="http://schemas.microsoft.com/office/drawing/2014/main" val="4058202107"/>
                  </a:ext>
                </a:extLst>
              </a:tr>
            </a:tbl>
          </a:graphicData>
        </a:graphic>
      </p:graphicFrame>
      <p:pic>
        <p:nvPicPr>
          <p:cNvPr id="6" name="Изображение 3"/>
          <p:cNvPicPr>
            <a:picLocks noChangeAspect="1"/>
          </p:cNvPicPr>
          <p:nvPr/>
        </p:nvPicPr>
        <p:blipFill>
          <a:blip r:embed="rId4"/>
          <a:stretch>
            <a:fillRect/>
          </a:stretch>
        </p:blipFill>
        <p:spPr>
          <a:xfrm>
            <a:off x="8478405" y="59765"/>
            <a:ext cx="665595" cy="443286"/>
          </a:xfrm>
          <a:prstGeom prst="rect">
            <a:avLst/>
          </a:prstGeom>
        </p:spPr>
      </p:pic>
    </p:spTree>
    <p:extLst>
      <p:ext uri="{BB962C8B-B14F-4D97-AF65-F5344CB8AC3E}">
        <p14:creationId xmlns:p14="http://schemas.microsoft.com/office/powerpoint/2010/main" val="29533309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312" y="140769"/>
            <a:ext cx="8159540" cy="312281"/>
          </a:xfrm>
        </p:spPr>
        <p:txBody>
          <a:bodyPr/>
          <a:lstStyle/>
          <a:p>
            <a:pPr>
              <a:lnSpc>
                <a:spcPct val="70000"/>
              </a:lnSpc>
              <a:spcBef>
                <a:spcPct val="20000"/>
              </a:spcBef>
            </a:pPr>
            <a:r>
              <a:rPr lang="en-US" sz="2400">
                <a:latin typeface="Calibri" charset="0"/>
              </a:rPr>
              <a:t>Case study: MoneySQ.com 1/</a:t>
            </a:r>
            <a:r>
              <a:rPr lang="ru-RU" sz="2400">
                <a:latin typeface="Calibri" charset="0"/>
              </a:rPr>
              <a:t>2</a:t>
            </a:r>
            <a:endParaRPr lang="en-US" altLang="en-US" sz="2400"/>
          </a:p>
        </p:txBody>
      </p:sp>
      <p:sp>
        <p:nvSpPr>
          <p:cNvPr id="4" name="Slide Number Placeholder 3"/>
          <p:cNvSpPr>
            <a:spLocks noGrp="1"/>
          </p:cNvSpPr>
          <p:nvPr>
            <p:ph type="sldNum" sz="quarter" idx="12"/>
          </p:nvPr>
        </p:nvSpPr>
        <p:spPr/>
        <p:txBody>
          <a:bodyPr/>
          <a:lstStyle/>
          <a:p>
            <a:fld id="{D7F305DA-160D-498F-B102-A1D8643B4A2C}" type="slidenum">
              <a:rPr lang="ru-RU" smtClean="0"/>
              <a:t>41</a:t>
            </a:fld>
            <a:endParaRPr lang="ru-RU"/>
          </a:p>
        </p:txBody>
      </p:sp>
      <p:graphicFrame>
        <p:nvGraphicFramePr>
          <p:cNvPr id="9" name="表格 15"/>
          <p:cNvGraphicFramePr>
            <a:graphicFrameLocks noGrp="1"/>
          </p:cNvGraphicFramePr>
          <p:nvPr>
            <p:custDataLst>
              <p:tags r:id="rId1"/>
            </p:custDataLst>
            <p:extLst/>
          </p:nvPr>
        </p:nvGraphicFramePr>
        <p:xfrm>
          <a:off x="222250" y="692696"/>
          <a:ext cx="8721725" cy="1236663"/>
        </p:xfrm>
        <a:graphic>
          <a:graphicData uri="http://schemas.openxmlformats.org/drawingml/2006/table">
            <a:tbl>
              <a:tblPr/>
              <a:tblGrid>
                <a:gridCol w="3095625">
                  <a:extLst>
                    <a:ext uri="{9D8B030D-6E8A-4147-A177-3AD203B41FA5}">
                      <a16:colId xmlns:a16="http://schemas.microsoft.com/office/drawing/2014/main" val="20000"/>
                    </a:ext>
                  </a:extLst>
                </a:gridCol>
                <a:gridCol w="2168525">
                  <a:extLst>
                    <a:ext uri="{9D8B030D-6E8A-4147-A177-3AD203B41FA5}">
                      <a16:colId xmlns:a16="http://schemas.microsoft.com/office/drawing/2014/main" val="20001"/>
                    </a:ext>
                  </a:extLst>
                </a:gridCol>
                <a:gridCol w="3457575">
                  <a:extLst>
                    <a:ext uri="{9D8B030D-6E8A-4147-A177-3AD203B41FA5}">
                      <a16:colId xmlns:a16="http://schemas.microsoft.com/office/drawing/2014/main" val="20002"/>
                    </a:ext>
                  </a:extLst>
                </a:gridCol>
              </a:tblGrid>
              <a:tr h="244475">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bg1"/>
                          </a:solidFill>
                          <a:effectLst/>
                          <a:latin typeface="Century Gothic" pitchFamily="34" charset="0"/>
                          <a:ea typeface="宋体" pitchFamily="2" charset="-122"/>
                        </a:rPr>
                        <a:t>General Information</a:t>
                      </a:r>
                    </a:p>
                  </a:txBody>
                  <a:tcPr marL="91437" marR="9143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altLang="zh-CN" sz="1000" b="0" i="0" u="none" strike="noStrike" cap="none" normalizeH="0" baseline="0">
                          <a:ln>
                            <a:noFill/>
                          </a:ln>
                          <a:solidFill>
                            <a:srgbClr val="000000"/>
                          </a:solidFill>
                          <a:effectLst/>
                          <a:latin typeface="Century Gothic" pitchFamily="34" charset="0"/>
                          <a:ea typeface="宋体" pitchFamily="2" charset="-122"/>
                        </a:rPr>
                        <a:t>Established</a:t>
                      </a:r>
                      <a:endParaRPr kumimoji="0" lang="zh-CN" altLang="en-US" sz="1000" b="0" i="0" u="none" strike="noStrike" cap="none" normalizeH="0" baseline="0">
                        <a:ln>
                          <a:noFill/>
                        </a:ln>
                        <a:solidFill>
                          <a:srgbClr val="000000"/>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B2C8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Century Gothic" pitchFamily="34" charset="0"/>
                          <a:ea typeface="宋体" pitchFamily="2" charset="-122"/>
                        </a:rPr>
                        <a:t>To be launched in July 2016</a:t>
                      </a:r>
                      <a:endParaRPr kumimoji="0" lang="zh-CN" altLang="en-US" sz="1000" b="0" i="0" u="none" strike="noStrike" cap="none" normalizeH="0" baseline="0" dirty="0">
                        <a:ln>
                          <a:noFill/>
                        </a:ln>
                        <a:solidFill>
                          <a:srgbClr val="000000"/>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244475">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Century Gothic" pitchFamily="34" charset="0"/>
                          <a:ea typeface="宋体" pitchFamily="2" charset="-122"/>
                        </a:rPr>
                        <a:t>Location</a:t>
                      </a:r>
                      <a:endParaRPr kumimoji="0" lang="zh-CN" altLang="en-US" sz="1000" b="0" i="0" u="none" strike="noStrike" cap="none" normalizeH="0" baseline="0">
                        <a:ln>
                          <a:noFill/>
                        </a:ln>
                        <a:solidFill>
                          <a:srgbClr val="000000"/>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B2C8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Century Gothic" pitchFamily="34" charset="0"/>
                          <a:ea typeface="宋体" pitchFamily="2" charset="-122"/>
                        </a:rPr>
                        <a:t>Hong Kong</a:t>
                      </a:r>
                      <a:endParaRPr kumimoji="0" lang="zh-CN" altLang="en-US" sz="1000" b="0" i="0" u="none" strike="noStrike" cap="none" normalizeH="0" baseline="0" dirty="0">
                        <a:ln>
                          <a:noFill/>
                        </a:ln>
                        <a:solidFill>
                          <a:srgbClr val="000000"/>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244475">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altLang="zh-CN" sz="1000" b="0" i="0" u="none" strike="noStrike" cap="none" normalizeH="0" baseline="0">
                          <a:ln>
                            <a:noFill/>
                          </a:ln>
                          <a:solidFill>
                            <a:srgbClr val="000000"/>
                          </a:solidFill>
                          <a:effectLst/>
                          <a:latin typeface="Century Gothic" pitchFamily="34" charset="0"/>
                          <a:ea typeface="宋体" pitchFamily="2" charset="-122"/>
                        </a:rPr>
                        <a:t>Owned by</a:t>
                      </a:r>
                      <a:endParaRPr kumimoji="0" lang="zh-CN" altLang="en-US" sz="1000" b="0" i="0" u="none" strike="noStrike" cap="none" normalizeH="0" baseline="0">
                        <a:ln>
                          <a:noFill/>
                        </a:ln>
                        <a:solidFill>
                          <a:srgbClr val="000000"/>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B2C8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kern="1200" cap="none" normalizeH="0" baseline="0" dirty="0">
                          <a:ln>
                            <a:noFill/>
                          </a:ln>
                          <a:solidFill>
                            <a:schemeClr val="tx1"/>
                          </a:solidFill>
                          <a:effectLst/>
                          <a:latin typeface="Century Gothic" panose="020B0502020202020204" pitchFamily="34" charset="0"/>
                          <a:ea typeface="+mn-ea"/>
                          <a:cs typeface="+mn-cs"/>
                        </a:rPr>
                        <a:t>Konew Credit Limited</a:t>
                      </a:r>
                      <a:endParaRPr kumimoji="0" lang="en-US" altLang="zh-CN" sz="1000" b="0" i="0" u="none" strike="noStrike" cap="none" normalizeH="0" baseline="0" dirty="0">
                        <a:ln>
                          <a:noFill/>
                        </a:ln>
                        <a:solidFill>
                          <a:srgbClr val="000000"/>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2"/>
                  </a:ext>
                </a:extLst>
              </a:tr>
              <a:tr h="503238">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altLang="zh-CN" sz="1000" b="0" i="0" u="none" strike="noStrike" cap="none" normalizeH="0" baseline="0" dirty="0">
                          <a:ln>
                            <a:noFill/>
                          </a:ln>
                          <a:solidFill>
                            <a:schemeClr val="tx1"/>
                          </a:solidFill>
                          <a:effectLst/>
                          <a:latin typeface="Century Gothic" pitchFamily="34" charset="0"/>
                          <a:ea typeface="宋体" pitchFamily="2" charset="-122"/>
                        </a:rPr>
                        <a:t>Type of Business</a:t>
                      </a:r>
                      <a:endParaRPr kumimoji="0" lang="zh-CN" altLang="en-US" sz="1000" b="0" i="0" u="none" strike="noStrike" cap="none" normalizeH="0" baseline="0" dirty="0">
                        <a:ln>
                          <a:noFill/>
                        </a:ln>
                        <a:solidFill>
                          <a:schemeClr val="tx1"/>
                        </a:solidFill>
                        <a:effectLst/>
                        <a:latin typeface="Century Gothic"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dirty="0">
                        <a:ln>
                          <a:noFill/>
                        </a:ln>
                        <a:solidFill>
                          <a:schemeClr val="tx1"/>
                        </a:solidFill>
                        <a:effectLst/>
                        <a:latin typeface="Century Gothic" pitchFamily="34" charset="0"/>
                        <a:ea typeface="宋体" pitchFamily="2" charset="-122"/>
                      </a:endParaRP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B2C8FF"/>
                    </a:solidFill>
                  </a:tcPr>
                </a:tc>
                <a:tc>
                  <a:txBody>
                    <a:bodyPr/>
                    <a:lstStyle/>
                    <a:p>
                      <a:pPr marL="0" marR="0" lvl="0" indent="0" algn="l" defTabSz="873125"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entury Gothic" pitchFamily="34" charset="0"/>
                          <a:ea typeface="MS PGothic" pitchFamily="34" charset="-128"/>
                        </a:rPr>
                        <a:t>P2P lending platform </a:t>
                      </a:r>
                    </a:p>
                  </a:txBody>
                  <a:tcPr marL="91437" marR="91437"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3"/>
                  </a:ext>
                </a:extLst>
              </a:tr>
            </a:tbl>
          </a:graphicData>
        </a:graphic>
      </p:graphicFrame>
      <p:graphicFrame>
        <p:nvGraphicFramePr>
          <p:cNvPr id="11" name="表格 15"/>
          <p:cNvGraphicFramePr>
            <a:graphicFrameLocks noGrp="1"/>
          </p:cNvGraphicFramePr>
          <p:nvPr>
            <p:custDataLst>
              <p:tags r:id="rId2"/>
            </p:custDataLst>
            <p:extLst/>
          </p:nvPr>
        </p:nvGraphicFramePr>
        <p:xfrm>
          <a:off x="212725" y="2024671"/>
          <a:ext cx="8633494" cy="548948"/>
        </p:xfrm>
        <a:graphic>
          <a:graphicData uri="http://schemas.openxmlformats.org/drawingml/2006/table">
            <a:tbl>
              <a:tblPr/>
              <a:tblGrid>
                <a:gridCol w="1838995">
                  <a:extLst>
                    <a:ext uri="{9D8B030D-6E8A-4147-A177-3AD203B41FA5}">
                      <a16:colId xmlns:a16="http://schemas.microsoft.com/office/drawing/2014/main" val="20000"/>
                    </a:ext>
                  </a:extLst>
                </a:gridCol>
                <a:gridCol w="6794499">
                  <a:extLst>
                    <a:ext uri="{9D8B030D-6E8A-4147-A177-3AD203B41FA5}">
                      <a16:colId xmlns:a16="http://schemas.microsoft.com/office/drawing/2014/main" val="20001"/>
                    </a:ext>
                  </a:extLst>
                </a:gridCol>
              </a:tblGrid>
              <a:tr h="12950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bg1"/>
                          </a:solidFill>
                          <a:effectLst/>
                          <a:latin typeface="Century Gothic" pitchFamily="34" charset="0"/>
                          <a:ea typeface="宋体" pitchFamily="2" charset="-122"/>
                        </a:rPr>
                        <a:t>Business Processes</a:t>
                      </a:r>
                      <a:endParaRPr kumimoji="0" lang="zh-CN" altLang="en-US" sz="1200" b="0" i="0" u="none" strike="noStrike" cap="none" normalizeH="0" baseline="0" dirty="0">
                        <a:ln>
                          <a:noFill/>
                        </a:ln>
                        <a:solidFill>
                          <a:schemeClr val="bg1"/>
                        </a:solidFill>
                        <a:effectLst/>
                        <a:latin typeface="Century Gothic" pitchFamily="34" charset="0"/>
                        <a:ea typeface="宋体" pitchFamily="2" charset="-122"/>
                      </a:endParaRPr>
                    </a:p>
                  </a:txBody>
                  <a:tcPr marL="91451" marR="91451" marT="45797" marB="45797"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bg1"/>
                          </a:solidFill>
                          <a:effectLst/>
                          <a:latin typeface="Century Gothic" pitchFamily="34" charset="0"/>
                          <a:ea typeface="宋体" pitchFamily="2" charset="-122"/>
                        </a:rPr>
                        <a:t>Borrower Product                                                 Lender Product</a:t>
                      </a:r>
                      <a:endParaRPr kumimoji="0" lang="zh-CN" altLang="en-US" sz="1200" b="0" i="0" u="none" strike="noStrike" cap="none" normalizeH="0" baseline="0" dirty="0">
                        <a:ln>
                          <a:noFill/>
                        </a:ln>
                        <a:solidFill>
                          <a:schemeClr val="bg1"/>
                        </a:solidFill>
                        <a:effectLst/>
                        <a:latin typeface="Century Gothic" pitchFamily="34" charset="0"/>
                        <a:ea typeface="宋体" pitchFamily="2" charset="-122"/>
                      </a:endParaRPr>
                    </a:p>
                  </a:txBody>
                  <a:tcPr marL="91451" marR="91451" marT="45797" marB="45797"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24716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a:ln>
                          <a:noFill/>
                        </a:ln>
                        <a:solidFill>
                          <a:srgbClr val="000000"/>
                        </a:solidFill>
                        <a:effectLst/>
                        <a:latin typeface="Calibri" pitchFamily="34" charset="0"/>
                        <a:ea typeface="宋体" pitchFamily="2" charset="-122"/>
                      </a:endParaRPr>
                    </a:p>
                  </a:txBody>
                  <a:tcPr marL="91451" marR="91451" marT="45797" marB="45797"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0000"/>
                        </a:solidFill>
                        <a:effectLst/>
                        <a:latin typeface="Arial" charset="0"/>
                        <a:ea typeface="宋体" pitchFamily="2" charset="-122"/>
                      </a:endParaRPr>
                    </a:p>
                  </a:txBody>
                  <a:tcPr marL="91451" marR="91451" marT="45797" marB="45797"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2" name="TextBox 67"/>
          <p:cNvSpPr txBox="1">
            <a:spLocks noChangeArrowheads="1"/>
          </p:cNvSpPr>
          <p:nvPr>
            <p:custDataLst>
              <p:tags r:id="rId3"/>
            </p:custDataLst>
          </p:nvPr>
        </p:nvSpPr>
        <p:spPr bwMode="auto">
          <a:xfrm>
            <a:off x="212724" y="2339962"/>
            <a:ext cx="1813248" cy="4401205"/>
          </a:xfrm>
          <a:prstGeom prst="rect">
            <a:avLst/>
          </a:prstGeom>
          <a:noFill/>
          <a:ln w="9525">
            <a:noFill/>
            <a:miter lim="800000"/>
            <a:headEnd/>
            <a:tailEnd/>
          </a:ln>
        </p:spPr>
        <p:txBody>
          <a:bodyPr wrap="square">
            <a:spAutoFit/>
          </a:bodyPr>
          <a:lstStyle/>
          <a:p>
            <a:r>
              <a:rPr lang="en-US" sz="1400"/>
              <a:t>Jointly operated with SFC licensed asset management firm - “Bridgeway”</a:t>
            </a:r>
          </a:p>
          <a:p>
            <a:endParaRPr lang="en-US" sz="1400"/>
          </a:p>
          <a:p>
            <a:r>
              <a:rPr lang="en-US" sz="1400"/>
              <a:t>“Bridgeway” accepts funding from professional investors </a:t>
            </a:r>
          </a:p>
          <a:p>
            <a:endParaRPr lang="en-US" sz="1400"/>
          </a:p>
          <a:p>
            <a:r>
              <a:rPr lang="en-US" sz="1400"/>
              <a:t>P2P platform MoneySQ.com focus on soliciting borrowers</a:t>
            </a:r>
          </a:p>
          <a:p>
            <a:endParaRPr lang="en-US" sz="1400"/>
          </a:p>
          <a:p>
            <a:r>
              <a:rPr lang="en-US" sz="1400"/>
              <a:t>Credit risk management through partnership with TransUnion</a:t>
            </a:r>
          </a:p>
          <a:p>
            <a:endParaRPr lang="en-US" sz="1400"/>
          </a:p>
          <a:p>
            <a:endParaRPr lang="en-US" sz="1400"/>
          </a:p>
        </p:txBody>
      </p:sp>
      <p:sp>
        <p:nvSpPr>
          <p:cNvPr id="3" name="Rectangle 2"/>
          <p:cNvSpPr/>
          <p:nvPr/>
        </p:nvSpPr>
        <p:spPr>
          <a:xfrm>
            <a:off x="212724" y="6350169"/>
            <a:ext cx="8463731" cy="507831"/>
          </a:xfrm>
          <a:prstGeom prst="rect">
            <a:avLst/>
          </a:prstGeom>
        </p:spPr>
        <p:txBody>
          <a:bodyPr wrap="square">
            <a:spAutoFit/>
          </a:bodyPr>
          <a:lstStyle/>
          <a:p>
            <a:r>
              <a:rPr lang="en-US" sz="900"/>
              <a:t>Sources of information:</a:t>
            </a:r>
          </a:p>
          <a:p>
            <a:r>
              <a:rPr lang="en-US" sz="900">
                <a:hlinkClick r:id="rId8"/>
              </a:rPr>
              <a:t>www.moneysq.com</a:t>
            </a:r>
            <a:endParaRPr lang="en-US" sz="900"/>
          </a:p>
          <a:p>
            <a:r>
              <a:rPr lang="en-US" sz="900">
                <a:hlinkClick r:id="rId9"/>
              </a:rPr>
              <a:t>www.Bridgeway.com.hk</a:t>
            </a:r>
            <a:r>
              <a:rPr lang="en-US" sz="900"/>
              <a:t> </a:t>
            </a:r>
          </a:p>
        </p:txBody>
      </p:sp>
      <p:sp>
        <p:nvSpPr>
          <p:cNvPr id="13" name="TextBox 20"/>
          <p:cNvSpPr txBox="1">
            <a:spLocks noChangeArrowheads="1"/>
          </p:cNvSpPr>
          <p:nvPr>
            <p:custDataLst>
              <p:tags r:id="rId4"/>
            </p:custDataLst>
          </p:nvPr>
        </p:nvSpPr>
        <p:spPr bwMode="auto">
          <a:xfrm>
            <a:off x="2051720" y="2344038"/>
            <a:ext cx="3384376" cy="892552"/>
          </a:xfrm>
          <a:prstGeom prst="rect">
            <a:avLst/>
          </a:prstGeom>
          <a:noFill/>
          <a:ln w="9525">
            <a:noFill/>
            <a:miter lim="800000"/>
            <a:headEnd/>
            <a:tailEnd/>
          </a:ln>
        </p:spPr>
        <p:txBody>
          <a:bodyPr wrap="square">
            <a:spAutoFit/>
          </a:bodyPr>
          <a:lstStyle/>
          <a:p>
            <a:r>
              <a:rPr lang="en-US" sz="1300" b="1"/>
              <a:t>Clients: </a:t>
            </a:r>
            <a:r>
              <a:rPr lang="en-US" sz="1300"/>
              <a:t>Hong Kong permanent residents </a:t>
            </a:r>
            <a:r>
              <a:rPr lang="en-US" sz="1300" b="1"/>
              <a:t>Business model: </a:t>
            </a:r>
            <a:r>
              <a:rPr lang="en-US" sz="1300"/>
              <a:t>Fully online</a:t>
            </a:r>
            <a:endParaRPr lang="id-ID" sz="1300"/>
          </a:p>
          <a:p>
            <a:pPr indent="-228600"/>
            <a:r>
              <a:rPr lang="en-US" sz="1300" b="1"/>
              <a:t>Minimum Borrower’s Income : </a:t>
            </a:r>
            <a:endParaRPr lang="en-US" sz="1300"/>
          </a:p>
          <a:p>
            <a:pPr indent="-228600"/>
            <a:r>
              <a:rPr lang="id-ID" sz="1300" b="1"/>
              <a:t>Features: </a:t>
            </a:r>
            <a:endParaRPr lang="en-US" sz="1300" b="1"/>
          </a:p>
        </p:txBody>
      </p:sp>
      <p:pic>
        <p:nvPicPr>
          <p:cNvPr id="5" name="Picture 4"/>
          <p:cNvPicPr>
            <a:picLocks noChangeAspect="1"/>
          </p:cNvPicPr>
          <p:nvPr/>
        </p:nvPicPr>
        <p:blipFill>
          <a:blip r:embed="rId10"/>
          <a:stretch>
            <a:fillRect/>
          </a:stretch>
        </p:blipFill>
        <p:spPr>
          <a:xfrm>
            <a:off x="289474" y="1063637"/>
            <a:ext cx="2981202" cy="670618"/>
          </a:xfrm>
          <a:prstGeom prst="rect">
            <a:avLst/>
          </a:prstGeom>
        </p:spPr>
      </p:pic>
      <p:sp>
        <p:nvSpPr>
          <p:cNvPr id="10" name="TextBox 20"/>
          <p:cNvSpPr txBox="1">
            <a:spLocks noChangeArrowheads="1"/>
          </p:cNvSpPr>
          <p:nvPr>
            <p:custDataLst>
              <p:tags r:id="rId5"/>
            </p:custDataLst>
          </p:nvPr>
        </p:nvSpPr>
        <p:spPr bwMode="auto">
          <a:xfrm>
            <a:off x="5436096" y="2339962"/>
            <a:ext cx="3384376" cy="892552"/>
          </a:xfrm>
          <a:prstGeom prst="rect">
            <a:avLst/>
          </a:prstGeom>
          <a:noFill/>
          <a:ln w="9525">
            <a:noFill/>
            <a:miter lim="800000"/>
            <a:headEnd/>
            <a:tailEnd/>
          </a:ln>
        </p:spPr>
        <p:txBody>
          <a:bodyPr wrap="square">
            <a:spAutoFit/>
          </a:bodyPr>
          <a:lstStyle/>
          <a:p>
            <a:r>
              <a:rPr lang="en-US" sz="1300" b="1"/>
              <a:t>Clients: </a:t>
            </a:r>
            <a:r>
              <a:rPr lang="en-US" sz="1300"/>
              <a:t>Professional Investors </a:t>
            </a:r>
          </a:p>
          <a:p>
            <a:r>
              <a:rPr lang="en-US" sz="1300" b="1"/>
              <a:t>Business model: </a:t>
            </a:r>
            <a:r>
              <a:rPr lang="en-US" sz="1300"/>
              <a:t>Offline</a:t>
            </a:r>
            <a:endParaRPr lang="id-ID" sz="1300"/>
          </a:p>
          <a:p>
            <a:pPr indent="-228600"/>
            <a:r>
              <a:rPr lang="en-US" sz="1300" b="1"/>
              <a:t>Minimum Investment : </a:t>
            </a:r>
            <a:r>
              <a:rPr lang="en-US" sz="1300"/>
              <a:t>$129,032</a:t>
            </a:r>
          </a:p>
          <a:p>
            <a:pPr indent="-228600"/>
            <a:r>
              <a:rPr lang="id-ID" sz="1300" b="1"/>
              <a:t>Features: </a:t>
            </a:r>
            <a:r>
              <a:rPr lang="en-US" sz="1300"/>
              <a:t>&gt;5% guaranteed return</a:t>
            </a:r>
            <a:endParaRPr lang="id-ID" sz="1300"/>
          </a:p>
        </p:txBody>
      </p:sp>
      <p:pic>
        <p:nvPicPr>
          <p:cNvPr id="14" name="Picture 13"/>
          <p:cNvPicPr>
            <a:picLocks noChangeAspect="1"/>
          </p:cNvPicPr>
          <p:nvPr/>
        </p:nvPicPr>
        <p:blipFill>
          <a:blip r:embed="rId11"/>
          <a:stretch>
            <a:fillRect/>
          </a:stretch>
        </p:blipFill>
        <p:spPr>
          <a:xfrm>
            <a:off x="3595597" y="3185893"/>
            <a:ext cx="5489194" cy="3168352"/>
          </a:xfrm>
          <a:prstGeom prst="rect">
            <a:avLst/>
          </a:prstGeom>
        </p:spPr>
      </p:pic>
      <p:pic>
        <p:nvPicPr>
          <p:cNvPr id="15" name="Изображение 3"/>
          <p:cNvPicPr>
            <a:picLocks noChangeAspect="1"/>
          </p:cNvPicPr>
          <p:nvPr/>
        </p:nvPicPr>
        <p:blipFill>
          <a:blip r:embed="rId12"/>
          <a:stretch>
            <a:fillRect/>
          </a:stretch>
        </p:blipFill>
        <p:spPr>
          <a:xfrm>
            <a:off x="8478405" y="59765"/>
            <a:ext cx="665595" cy="443286"/>
          </a:xfrm>
          <a:prstGeom prst="rect">
            <a:avLst/>
          </a:prstGeom>
        </p:spPr>
      </p:pic>
    </p:spTree>
    <p:extLst>
      <p:ext uri="{BB962C8B-B14F-4D97-AF65-F5344CB8AC3E}">
        <p14:creationId xmlns:p14="http://schemas.microsoft.com/office/powerpoint/2010/main" val="2133374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Case study: MoneySQ.com </a:t>
            </a:r>
            <a:r>
              <a:rPr lang="ru-RU"/>
              <a:t>2</a:t>
            </a:r>
            <a:r>
              <a:rPr lang="en-US"/>
              <a:t>/</a:t>
            </a:r>
            <a:r>
              <a:rPr lang="ru-RU"/>
              <a:t>2</a:t>
            </a:r>
            <a:endParaRPr lang="en-US"/>
          </a:p>
        </p:txBody>
      </p:sp>
      <p:sp>
        <p:nvSpPr>
          <p:cNvPr id="3" name="Content Placeholder 2"/>
          <p:cNvSpPr>
            <a:spLocks noGrp="1"/>
          </p:cNvSpPr>
          <p:nvPr>
            <p:ph idx="1"/>
          </p:nvPr>
        </p:nvSpPr>
        <p:spPr>
          <a:xfrm>
            <a:off x="107504" y="764704"/>
            <a:ext cx="8879580" cy="3816424"/>
          </a:xfrm>
        </p:spPr>
        <p:txBody>
          <a:bodyPr>
            <a:normAutofit/>
          </a:bodyPr>
          <a:lstStyle/>
          <a:p>
            <a:pPr marL="0" indent="0">
              <a:buNone/>
            </a:pPr>
            <a:r>
              <a:rPr lang="en-US" sz="1500" b="1"/>
              <a:t>Hong Kong fund raises HK$200m in loans for crowd funding platform MoneySQ</a:t>
            </a:r>
          </a:p>
          <a:p>
            <a:pPr marL="0" indent="0">
              <a:buNone/>
            </a:pPr>
            <a:r>
              <a:rPr lang="en-US" sz="1500"/>
              <a:t>PUBLISHED : Wednesday, 15 June, 2016, 6:03pm</a:t>
            </a:r>
          </a:p>
          <a:p>
            <a:pPr marL="0" indent="0">
              <a:buNone/>
            </a:pPr>
            <a:endParaRPr lang="en-US" sz="1500"/>
          </a:p>
          <a:p>
            <a:r>
              <a:rPr lang="en-US" sz="1500"/>
              <a:t>An asset management firm has </a:t>
            </a:r>
            <a:r>
              <a:rPr lang="en-US" sz="1500" u="sng"/>
              <a:t>raised HK$200 million from professional investors</a:t>
            </a:r>
            <a:r>
              <a:rPr lang="en-US" sz="1500"/>
              <a:t> to be used as loans through Hong Kong’s first peer-to-peer crowd funding lender MoneySQ.com.</a:t>
            </a:r>
          </a:p>
          <a:p>
            <a:r>
              <a:rPr lang="en-US" sz="1500"/>
              <a:t>The Bridgeway Prime Fund raised the sum </a:t>
            </a:r>
            <a:r>
              <a:rPr lang="en-US" sz="1500" u="sng"/>
              <a:t>over three months </a:t>
            </a:r>
            <a:r>
              <a:rPr lang="en-US" sz="1500"/>
              <a:t>from professional investors to lend through MoneySQ.com, as current regulations prevent other individuals from taking part in peer-to-peer lending.</a:t>
            </a:r>
          </a:p>
          <a:p>
            <a:r>
              <a:rPr lang="en-US" sz="1500"/>
              <a:t>The professional investors that Bridgeway works with are defined as individuals with HK$8 million in liquid assets or a partnership, trust or corporate body with a portfolio worth more than this amount.</a:t>
            </a:r>
          </a:p>
          <a:p>
            <a:r>
              <a:rPr lang="en-US" sz="1500"/>
              <a:t>Less than 100 individuals invested in the fund, each putting in at least HK$1 million, for returns promised at </a:t>
            </a:r>
            <a:r>
              <a:rPr lang="en-US" sz="1500" u="sng"/>
              <a:t>5.5 per cent for a one-year term</a:t>
            </a:r>
            <a:r>
              <a:rPr lang="en-US" sz="1500"/>
              <a:t>. Lee said investors included retirees, those with large property portfolios, family offices and companies.</a:t>
            </a:r>
          </a:p>
          <a:p>
            <a:r>
              <a:rPr lang="en-US" sz="1500"/>
              <a:t>The loans will range from HK$5,000 to HK$100,000 at interest rates of between 6 and 15 per cent, targeting predominantly younger borrowers who are comfortable in the online world.</a:t>
            </a:r>
          </a:p>
          <a:p>
            <a:endParaRPr lang="en-US"/>
          </a:p>
          <a:p>
            <a:endParaRPr lang="en-US"/>
          </a:p>
        </p:txBody>
      </p:sp>
      <p:sp>
        <p:nvSpPr>
          <p:cNvPr id="4" name="Slide Number Placeholder 3"/>
          <p:cNvSpPr>
            <a:spLocks noGrp="1"/>
          </p:cNvSpPr>
          <p:nvPr>
            <p:ph type="sldNum" sz="quarter" idx="12"/>
          </p:nvPr>
        </p:nvSpPr>
        <p:spPr/>
        <p:txBody>
          <a:bodyPr/>
          <a:lstStyle/>
          <a:p>
            <a:fld id="{D7F305DA-160D-498F-B102-A1D8643B4A2C}" type="slidenum">
              <a:rPr lang="ru-RU" smtClean="0"/>
              <a:t>42</a:t>
            </a:fld>
            <a:endParaRPr lang="ru-RU"/>
          </a:p>
        </p:txBody>
      </p:sp>
      <p:sp>
        <p:nvSpPr>
          <p:cNvPr id="5" name="Rectangle 4"/>
          <p:cNvSpPr/>
          <p:nvPr/>
        </p:nvSpPr>
        <p:spPr>
          <a:xfrm>
            <a:off x="222250" y="6436391"/>
            <a:ext cx="8464550" cy="369332"/>
          </a:xfrm>
          <a:prstGeom prst="rect">
            <a:avLst/>
          </a:prstGeom>
        </p:spPr>
        <p:txBody>
          <a:bodyPr wrap="square">
            <a:spAutoFit/>
          </a:bodyPr>
          <a:lstStyle/>
          <a:p>
            <a:r>
              <a:rPr lang="en-US" sz="900"/>
              <a:t>Source of information: </a:t>
            </a:r>
          </a:p>
          <a:p>
            <a:r>
              <a:rPr lang="en-US" sz="900"/>
              <a:t>http://www.scmp.com/business/money/investment-products/article/1975597/hong-kong-fund-raises-hk200m-loans-crowd-funding</a:t>
            </a:r>
          </a:p>
        </p:txBody>
      </p:sp>
      <p:pic>
        <p:nvPicPr>
          <p:cNvPr id="6" name="Изображение 3"/>
          <p:cNvPicPr>
            <a:picLocks noChangeAspect="1"/>
          </p:cNvPicPr>
          <p:nvPr/>
        </p:nvPicPr>
        <p:blipFill>
          <a:blip r:embed="rId2"/>
          <a:stretch>
            <a:fillRect/>
          </a:stretch>
        </p:blipFill>
        <p:spPr>
          <a:xfrm>
            <a:off x="8478405" y="59765"/>
            <a:ext cx="665595" cy="443286"/>
          </a:xfrm>
          <a:prstGeom prst="rect">
            <a:avLst/>
          </a:prstGeom>
        </p:spPr>
      </p:pic>
    </p:spTree>
    <p:extLst>
      <p:ext uri="{BB962C8B-B14F-4D97-AF65-F5344CB8AC3E}">
        <p14:creationId xmlns:p14="http://schemas.microsoft.com/office/powerpoint/2010/main" val="42422785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0742" y="116632"/>
            <a:ext cx="8535714" cy="312281"/>
          </a:xfrm>
        </p:spPr>
        <p:txBody>
          <a:bodyPr/>
          <a:lstStyle/>
          <a:p>
            <a:pPr>
              <a:lnSpc>
                <a:spcPct val="70000"/>
              </a:lnSpc>
              <a:spcBef>
                <a:spcPct val="20000"/>
              </a:spcBef>
            </a:pPr>
            <a:r>
              <a:rPr lang="en-US" altLang="en-US"/>
              <a:t>Process of launching AMC / New AMC Fund Registration</a:t>
            </a:r>
          </a:p>
        </p:txBody>
      </p:sp>
      <p:sp>
        <p:nvSpPr>
          <p:cNvPr id="6" name="Номер слайда 5"/>
          <p:cNvSpPr>
            <a:spLocks noGrp="1"/>
          </p:cNvSpPr>
          <p:nvPr>
            <p:ph type="sldNum" sz="quarter" idx="12"/>
          </p:nvPr>
        </p:nvSpPr>
        <p:spPr/>
        <p:txBody>
          <a:bodyPr/>
          <a:lstStyle/>
          <a:p>
            <a:fld id="{D7F305DA-160D-498F-B102-A1D8643B4A2C}" type="slidenum">
              <a:rPr lang="ru-RU" smtClean="0"/>
              <a:pPr/>
              <a:t>43</a:t>
            </a:fld>
            <a:endParaRPr lang="ru-RU"/>
          </a:p>
        </p:txBody>
      </p:sp>
      <p:graphicFrame>
        <p:nvGraphicFramePr>
          <p:cNvPr id="7" name="Table 6"/>
          <p:cNvGraphicFramePr>
            <a:graphicFrameLocks noGrp="1"/>
          </p:cNvGraphicFramePr>
          <p:nvPr>
            <p:extLst>
              <p:ext uri="{D42A27DB-BD31-4B8C-83A1-F6EECF244321}">
                <p14:modId xmlns:p14="http://schemas.microsoft.com/office/powerpoint/2010/main" val="896899183"/>
              </p:ext>
            </p:extLst>
          </p:nvPr>
        </p:nvGraphicFramePr>
        <p:xfrm>
          <a:off x="140742" y="692697"/>
          <a:ext cx="8846342" cy="3108960"/>
        </p:xfrm>
        <a:graphic>
          <a:graphicData uri="http://schemas.openxmlformats.org/drawingml/2006/table">
            <a:tbl>
              <a:tblPr firstRow="1" bandRow="1">
                <a:tableStyleId>{5C22544A-7EE6-4342-B048-85BDC9FD1C3A}</a:tableStyleId>
              </a:tblPr>
              <a:tblGrid>
                <a:gridCol w="542826">
                  <a:extLst>
                    <a:ext uri="{9D8B030D-6E8A-4147-A177-3AD203B41FA5}">
                      <a16:colId xmlns:a16="http://schemas.microsoft.com/office/drawing/2014/main" val="20000"/>
                    </a:ext>
                  </a:extLst>
                </a:gridCol>
                <a:gridCol w="4896544">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gridCol w="2038820">
                  <a:extLst>
                    <a:ext uri="{9D8B030D-6E8A-4147-A177-3AD203B41FA5}">
                      <a16:colId xmlns:a16="http://schemas.microsoft.com/office/drawing/2014/main" val="244273518"/>
                    </a:ext>
                  </a:extLst>
                </a:gridCol>
              </a:tblGrid>
              <a:tr h="0">
                <a:tc>
                  <a:txBody>
                    <a:bodyPr/>
                    <a:lstStyle/>
                    <a:p>
                      <a:pPr algn="ctr"/>
                      <a:r>
                        <a:rPr lang="en-US" sz="1200" dirty="0"/>
                        <a:t>Step</a:t>
                      </a:r>
                      <a:endParaRPr lang="ru-RU" sz="1200" dirty="0"/>
                    </a:p>
                  </a:txBody>
                  <a:tcPr/>
                </a:tc>
                <a:tc>
                  <a:txBody>
                    <a:bodyPr/>
                    <a:lstStyle/>
                    <a:p>
                      <a:pPr algn="ctr"/>
                      <a:r>
                        <a:rPr lang="en-US" sz="1200" dirty="0"/>
                        <a:t>Description</a:t>
                      </a:r>
                      <a:endParaRPr lang="ru-RU" sz="1200" dirty="0"/>
                    </a:p>
                  </a:txBody>
                  <a:tcPr/>
                </a:tc>
                <a:tc>
                  <a:txBody>
                    <a:bodyPr/>
                    <a:lstStyle/>
                    <a:p>
                      <a:pPr algn="ctr"/>
                      <a:r>
                        <a:rPr lang="en-MY" sz="1200" dirty="0"/>
                        <a:t>Timing</a:t>
                      </a:r>
                      <a:endParaRPr lang="ru-RU" sz="1200" dirty="0"/>
                    </a:p>
                  </a:txBody>
                  <a:tcPr/>
                </a:tc>
                <a:tc>
                  <a:txBody>
                    <a:bodyPr/>
                    <a:lstStyle/>
                    <a:p>
                      <a:pPr algn="ctr"/>
                      <a:r>
                        <a:rPr lang="en-US" sz="1200" dirty="0"/>
                        <a:t>Comment</a:t>
                      </a:r>
                      <a:endParaRPr lang="ru-RU" sz="1200" dirty="0"/>
                    </a:p>
                  </a:txBody>
                  <a:tcPr/>
                </a:tc>
                <a:extLst>
                  <a:ext uri="{0D108BD9-81ED-4DB2-BD59-A6C34878D82A}">
                    <a16:rowId xmlns:a16="http://schemas.microsoft.com/office/drawing/2014/main" val="10000"/>
                  </a:ext>
                </a:extLst>
              </a:tr>
              <a:tr h="135121">
                <a:tc>
                  <a:txBody>
                    <a:bodyPr/>
                    <a:lstStyle/>
                    <a:p>
                      <a:pPr algn="ctr"/>
                      <a:r>
                        <a:rPr lang="en-US" sz="1200" b="0" dirty="0"/>
                        <a:t>1</a:t>
                      </a:r>
                      <a:endParaRPr lang="ru-RU" sz="1200" b="0" dirty="0"/>
                    </a:p>
                  </a:txBody>
                  <a:tcPr/>
                </a:tc>
                <a:tc>
                  <a:txBody>
                    <a:bodyPr/>
                    <a:lstStyle/>
                    <a:p>
                      <a:pPr>
                        <a:lnSpc>
                          <a:spcPct val="120000"/>
                        </a:lnSpc>
                        <a:spcBef>
                          <a:spcPct val="20000"/>
                        </a:spcBef>
                        <a:buFont typeface="Arial" pitchFamily="34" charset="0"/>
                        <a:buNone/>
                      </a:pPr>
                      <a:r>
                        <a:rPr lang="en-SG" altLang="en-US" sz="1200" b="0" i="0" dirty="0">
                          <a:solidFill>
                            <a:schemeClr val="tx1"/>
                          </a:solidFill>
                          <a:latin typeface="+mn-lt"/>
                        </a:rPr>
                        <a:t>Establish a private limited company with 2 local directors, registered with Company Registry in Hong Kong</a:t>
                      </a:r>
                      <a:endParaRPr lang="en-US" altLang="en-US" sz="1200" b="0" i="0" dirty="0">
                        <a:solidFill>
                          <a:schemeClr val="tx1"/>
                        </a:solidFill>
                        <a:latin typeface="+mn-lt"/>
                      </a:endParaRPr>
                    </a:p>
                  </a:txBody>
                  <a:tcPr/>
                </a:tc>
                <a:tc>
                  <a:txBody>
                    <a:bodyPr/>
                    <a:lstStyle/>
                    <a:p>
                      <a:pPr marL="0" indent="0" algn="ctr">
                        <a:lnSpc>
                          <a:spcPct val="120000"/>
                        </a:lnSpc>
                        <a:spcBef>
                          <a:spcPct val="20000"/>
                        </a:spcBef>
                        <a:buFont typeface="Arial" panose="020B0604020202020204" pitchFamily="34" charset="0"/>
                        <a:buNone/>
                      </a:pPr>
                      <a:r>
                        <a:rPr lang="en-US" altLang="en-US" sz="1200" b="0" i="0" dirty="0">
                          <a:solidFill>
                            <a:srgbClr val="4D4D4D"/>
                          </a:solidFill>
                          <a:latin typeface="+mn-lt"/>
                        </a:rPr>
                        <a:t>2 to 3 </a:t>
                      </a:r>
                      <a:r>
                        <a:rPr lang="en-US" altLang="en-US" sz="1200" b="0" i="0" baseline="0" dirty="0">
                          <a:solidFill>
                            <a:srgbClr val="4D4D4D"/>
                          </a:solidFill>
                          <a:latin typeface="+mn-lt"/>
                        </a:rPr>
                        <a:t>days</a:t>
                      </a:r>
                      <a:endParaRPr lang="en-US" altLang="en-US" sz="1200" b="0" i="0" dirty="0">
                        <a:solidFill>
                          <a:srgbClr val="4D4D4D"/>
                        </a:solidFill>
                        <a:latin typeface="+mn-lt"/>
                      </a:endParaRPr>
                    </a:p>
                  </a:txBody>
                  <a:tcPr/>
                </a:tc>
                <a:tc>
                  <a:txBody>
                    <a:bodyPr/>
                    <a:lstStyle/>
                    <a:p>
                      <a:pPr marL="0" indent="0">
                        <a:lnSpc>
                          <a:spcPct val="120000"/>
                        </a:lnSpc>
                        <a:spcBef>
                          <a:spcPct val="20000"/>
                        </a:spcBef>
                        <a:buFont typeface="Arial" panose="020B0604020202020204" pitchFamily="34" charset="0"/>
                        <a:buNone/>
                      </a:pPr>
                      <a:r>
                        <a:rPr lang="en-US" altLang="en-US" sz="1200" b="0" i="0" dirty="0">
                          <a:solidFill>
                            <a:srgbClr val="4D4D4D"/>
                          </a:solidFill>
                          <a:latin typeface="+mn-lt"/>
                        </a:rPr>
                        <a:t>Directors must have clean background</a:t>
                      </a:r>
                    </a:p>
                  </a:txBody>
                  <a:tcPr/>
                </a:tc>
                <a:extLst>
                  <a:ext uri="{0D108BD9-81ED-4DB2-BD59-A6C34878D82A}">
                    <a16:rowId xmlns:a16="http://schemas.microsoft.com/office/drawing/2014/main" val="10001"/>
                  </a:ext>
                </a:extLst>
              </a:tr>
              <a:tr h="0">
                <a:tc>
                  <a:txBody>
                    <a:bodyPr/>
                    <a:lstStyle/>
                    <a:p>
                      <a:pPr algn="ctr"/>
                      <a:r>
                        <a:rPr lang="ru-RU" sz="1200" b="0" dirty="0"/>
                        <a:t>2</a:t>
                      </a:r>
                      <a:endParaRPr lang="en-US" sz="1200" b="0" dirty="0"/>
                    </a:p>
                  </a:txBody>
                  <a:tcPr/>
                </a:tc>
                <a:tc>
                  <a:txBody>
                    <a:bodyPr/>
                    <a:lstStyle/>
                    <a:p>
                      <a:pPr>
                        <a:lnSpc>
                          <a:spcPct val="120000"/>
                        </a:lnSpc>
                        <a:spcBef>
                          <a:spcPct val="20000"/>
                        </a:spcBef>
                      </a:pPr>
                      <a:r>
                        <a:rPr lang="en-US" altLang="en-US" sz="1200" b="0" i="0" dirty="0">
                          <a:solidFill>
                            <a:schemeClr val="tx1"/>
                          </a:solidFill>
                          <a:latin typeface="+mn-lt"/>
                        </a:rPr>
                        <a:t>Hire Responsible Officer (RO) with SFC licenses Type 4 and 9</a:t>
                      </a:r>
                    </a:p>
                  </a:txBody>
                  <a:tcPr/>
                </a:tc>
                <a:tc>
                  <a:txBody>
                    <a:bodyPr/>
                    <a:lstStyle/>
                    <a:p>
                      <a:pPr marL="0" indent="0" algn="ctr">
                        <a:lnSpc>
                          <a:spcPct val="120000"/>
                        </a:lnSpc>
                        <a:spcBef>
                          <a:spcPct val="20000"/>
                        </a:spcBef>
                        <a:buFont typeface="Arial" panose="020B0604020202020204" pitchFamily="34" charset="0"/>
                        <a:buNone/>
                      </a:pPr>
                      <a:r>
                        <a:rPr lang="en-US" altLang="en-US" sz="1200" b="0" i="0" dirty="0">
                          <a:solidFill>
                            <a:srgbClr val="4D4D4D"/>
                          </a:solidFill>
                          <a:latin typeface="+mn-lt"/>
                        </a:rPr>
                        <a:t>1 to 1.5 months</a:t>
                      </a:r>
                    </a:p>
                  </a:txBody>
                  <a:tcPr/>
                </a:tc>
                <a:tc>
                  <a:txBody>
                    <a:bodyPr/>
                    <a:lstStyle/>
                    <a:p>
                      <a:pPr marL="0" indent="0">
                        <a:lnSpc>
                          <a:spcPct val="120000"/>
                        </a:lnSpc>
                        <a:spcBef>
                          <a:spcPct val="20000"/>
                        </a:spcBef>
                        <a:buFont typeface="Arial" panose="020B0604020202020204" pitchFamily="34" charset="0"/>
                        <a:buNone/>
                      </a:pPr>
                      <a:r>
                        <a:rPr lang="en-US" altLang="en-US" sz="1200" b="0" i="0" dirty="0">
                          <a:solidFill>
                            <a:srgbClr val="4D4D4D"/>
                          </a:solidFill>
                          <a:latin typeface="+mn-lt"/>
                        </a:rPr>
                        <a:t>Must hire 2 ROs</a:t>
                      </a:r>
                    </a:p>
                  </a:txBody>
                  <a:tcPr/>
                </a:tc>
                <a:extLst>
                  <a:ext uri="{0D108BD9-81ED-4DB2-BD59-A6C34878D82A}">
                    <a16:rowId xmlns:a16="http://schemas.microsoft.com/office/drawing/2014/main" val="927865961"/>
                  </a:ext>
                </a:extLst>
              </a:tr>
              <a:tr h="0">
                <a:tc>
                  <a:txBody>
                    <a:bodyPr/>
                    <a:lstStyle/>
                    <a:p>
                      <a:pPr algn="ctr"/>
                      <a:r>
                        <a:rPr lang="ru-RU" sz="1200" b="0" dirty="0"/>
                        <a:t>3</a:t>
                      </a:r>
                      <a:endParaRPr lang="en-US" sz="1200" b="0" dirty="0"/>
                    </a:p>
                  </a:txBody>
                  <a:tcPr/>
                </a:tc>
                <a:tc>
                  <a:txBody>
                    <a:bodyPr/>
                    <a:lstStyle/>
                    <a:p>
                      <a:pPr>
                        <a:lnSpc>
                          <a:spcPct val="120000"/>
                        </a:lnSpc>
                        <a:spcBef>
                          <a:spcPct val="20000"/>
                        </a:spcBef>
                      </a:pPr>
                      <a:r>
                        <a:rPr lang="en-US" altLang="EN-US" sz="1200" b="0" i="0" dirty="0">
                          <a:solidFill>
                            <a:srgbClr val="000000"/>
                          </a:solidFill>
                          <a:latin typeface="+mn-lt"/>
                        </a:rPr>
                        <a:t>RO prepare required forms and documents for SFC licensing approval</a:t>
                      </a:r>
                    </a:p>
                  </a:txBody>
                  <a:tcPr/>
                </a:tc>
                <a:tc>
                  <a:txBody>
                    <a:bodyPr/>
                    <a:lstStyle/>
                    <a:p>
                      <a:pPr marL="0" indent="0" algn="ctr">
                        <a:lnSpc>
                          <a:spcPct val="120000"/>
                        </a:lnSpc>
                        <a:spcBef>
                          <a:spcPct val="20000"/>
                        </a:spcBef>
                        <a:buFont typeface="Arial" panose="020B0604020202020204" pitchFamily="34" charset="0"/>
                        <a:buNone/>
                      </a:pPr>
                      <a:r>
                        <a:rPr lang="en-US" altLang="en-US" sz="1200" b="0" i="0" dirty="0">
                          <a:solidFill>
                            <a:srgbClr val="4D4D4D"/>
                          </a:solidFill>
                          <a:latin typeface="+mn-lt"/>
                        </a:rPr>
                        <a:t>0.5 to 1 month</a:t>
                      </a:r>
                    </a:p>
                  </a:txBody>
                  <a:tcPr/>
                </a:tc>
                <a:tc>
                  <a:txBody>
                    <a:bodyPr/>
                    <a:lstStyle/>
                    <a:p>
                      <a:pPr marL="0" indent="0">
                        <a:lnSpc>
                          <a:spcPct val="120000"/>
                        </a:lnSpc>
                        <a:spcBef>
                          <a:spcPct val="20000"/>
                        </a:spcBef>
                        <a:buFont typeface="Arial" panose="020B0604020202020204" pitchFamily="34" charset="0"/>
                        <a:buNone/>
                      </a:pPr>
                      <a:endParaRPr lang="en-US" altLang="en-US" sz="1200" b="0" i="0" dirty="0">
                        <a:solidFill>
                          <a:srgbClr val="4D4D4D"/>
                        </a:solidFill>
                        <a:latin typeface="+mn-lt"/>
                      </a:endParaRPr>
                    </a:p>
                  </a:txBody>
                  <a:tcPr/>
                </a:tc>
                <a:extLst>
                  <a:ext uri="{0D108BD9-81ED-4DB2-BD59-A6C34878D82A}">
                    <a16:rowId xmlns:a16="http://schemas.microsoft.com/office/drawing/2014/main" val="320379672"/>
                  </a:ext>
                </a:extLst>
              </a:tr>
              <a:tr h="0">
                <a:tc>
                  <a:txBody>
                    <a:bodyPr/>
                    <a:lstStyle/>
                    <a:p>
                      <a:pPr algn="ctr"/>
                      <a:r>
                        <a:rPr lang="ru-RU" sz="1200" b="0" dirty="0"/>
                        <a:t>4</a:t>
                      </a:r>
                      <a:endParaRPr lang="en-US" sz="1200" b="0" dirty="0"/>
                    </a:p>
                  </a:txBody>
                  <a:tcPr/>
                </a:tc>
                <a:tc>
                  <a:txBody>
                    <a:bodyPr/>
                    <a:lstStyle/>
                    <a:p>
                      <a:pPr>
                        <a:lnSpc>
                          <a:spcPct val="120000"/>
                        </a:lnSpc>
                        <a:spcBef>
                          <a:spcPct val="20000"/>
                        </a:spcBef>
                      </a:pPr>
                      <a:r>
                        <a:rPr lang="en-US" altLang="en-US" sz="1200" b="0" i="0" dirty="0">
                          <a:solidFill>
                            <a:schemeClr val="tx1"/>
                          </a:solidFill>
                          <a:latin typeface="+mn-lt"/>
                        </a:rPr>
                        <a:t>Forms and documents submitted to SFC and waiting for approval</a:t>
                      </a:r>
                    </a:p>
                  </a:txBody>
                  <a:tcPr/>
                </a:tc>
                <a:tc>
                  <a:txBody>
                    <a:bodyPr/>
                    <a:lstStyle/>
                    <a:p>
                      <a:pPr marL="0" indent="0" algn="ctr">
                        <a:lnSpc>
                          <a:spcPct val="120000"/>
                        </a:lnSpc>
                        <a:spcBef>
                          <a:spcPct val="20000"/>
                        </a:spcBef>
                        <a:buFont typeface="Arial" panose="020B0604020202020204" pitchFamily="34" charset="0"/>
                        <a:buNone/>
                      </a:pPr>
                      <a:r>
                        <a:rPr lang="en-US" altLang="en-US" sz="1200" b="0" i="0" dirty="0">
                          <a:solidFill>
                            <a:srgbClr val="4D4D4D"/>
                          </a:solidFill>
                          <a:latin typeface="+mn-lt"/>
                        </a:rPr>
                        <a:t>4 to 6 months</a:t>
                      </a:r>
                    </a:p>
                  </a:txBody>
                  <a:tcPr/>
                </a:tc>
                <a:tc>
                  <a:txBody>
                    <a:bodyPr/>
                    <a:lstStyle/>
                    <a:p>
                      <a:pPr marL="0" indent="0">
                        <a:lnSpc>
                          <a:spcPct val="120000"/>
                        </a:lnSpc>
                        <a:spcBef>
                          <a:spcPct val="20000"/>
                        </a:spcBef>
                        <a:buFont typeface="Arial" panose="020B0604020202020204" pitchFamily="34" charset="0"/>
                        <a:buNone/>
                      </a:pPr>
                      <a:endParaRPr lang="en-US" altLang="en-US" sz="1200" b="0" i="0" dirty="0">
                        <a:solidFill>
                          <a:srgbClr val="4D4D4D"/>
                        </a:solidFill>
                        <a:latin typeface="+mn-lt"/>
                      </a:endParaRPr>
                    </a:p>
                  </a:txBody>
                  <a:tcPr/>
                </a:tc>
                <a:extLst>
                  <a:ext uri="{0D108BD9-81ED-4DB2-BD59-A6C34878D82A}">
                    <a16:rowId xmlns:a16="http://schemas.microsoft.com/office/drawing/2014/main" val="4192232120"/>
                  </a:ext>
                </a:extLst>
              </a:tr>
              <a:tr h="135121">
                <a:tc>
                  <a:txBody>
                    <a:bodyPr/>
                    <a:lstStyle/>
                    <a:p>
                      <a:pPr algn="ctr"/>
                      <a:r>
                        <a:rPr lang="ru-RU" sz="1200" b="0" dirty="0"/>
                        <a:t>5</a:t>
                      </a:r>
                      <a:endParaRPr lang="en-US" sz="1200" b="0" dirty="0"/>
                    </a:p>
                  </a:txBody>
                  <a:tcPr/>
                </a:tc>
                <a:tc>
                  <a:txBody>
                    <a:bodyPr/>
                    <a:lstStyle/>
                    <a:p>
                      <a:pPr>
                        <a:lnSpc>
                          <a:spcPct val="120000"/>
                        </a:lnSpc>
                        <a:spcBef>
                          <a:spcPct val="20000"/>
                        </a:spcBef>
                      </a:pPr>
                      <a:r>
                        <a:rPr lang="en-US" altLang="en-US" sz="1200" b="0" i="0" dirty="0">
                          <a:solidFill>
                            <a:schemeClr val="tx1"/>
                          </a:solidFill>
                          <a:latin typeface="+mn-lt"/>
                        </a:rPr>
                        <a:t>RO submitted "Investment Fund" proposal and waiting for SFC approval</a:t>
                      </a:r>
                    </a:p>
                  </a:txBody>
                  <a:tcPr/>
                </a:tc>
                <a:tc>
                  <a:txBody>
                    <a:bodyPr/>
                    <a:lstStyle/>
                    <a:p>
                      <a:pPr marL="0" indent="0" algn="ctr">
                        <a:lnSpc>
                          <a:spcPct val="120000"/>
                        </a:lnSpc>
                        <a:spcBef>
                          <a:spcPct val="20000"/>
                        </a:spcBef>
                        <a:buFont typeface="Arial" panose="020B0604020202020204" pitchFamily="34" charset="0"/>
                        <a:buNone/>
                      </a:pPr>
                      <a:r>
                        <a:rPr lang="en-US" altLang="en-US" sz="1200" b="0" i="0" dirty="0">
                          <a:solidFill>
                            <a:srgbClr val="4D4D4D"/>
                          </a:solidFill>
                          <a:latin typeface="+mn-lt"/>
                        </a:rPr>
                        <a:t>1 to 2 months</a:t>
                      </a:r>
                    </a:p>
                  </a:txBody>
                  <a:tcPr/>
                </a:tc>
                <a:tc>
                  <a:txBody>
                    <a:bodyPr/>
                    <a:lstStyle/>
                    <a:p>
                      <a:pPr marL="0" indent="0">
                        <a:lnSpc>
                          <a:spcPct val="120000"/>
                        </a:lnSpc>
                        <a:spcBef>
                          <a:spcPct val="20000"/>
                        </a:spcBef>
                        <a:buFont typeface="Arial" panose="020B0604020202020204" pitchFamily="34" charset="0"/>
                        <a:buNone/>
                      </a:pPr>
                      <a:r>
                        <a:rPr lang="en-US" altLang="en-US" sz="1200" b="0" i="0" dirty="0">
                          <a:solidFill>
                            <a:srgbClr val="4D4D4D"/>
                          </a:solidFill>
                          <a:latin typeface="+mn-lt"/>
                        </a:rPr>
                        <a:t>Prepared by RO and reviewed by solicitor</a:t>
                      </a:r>
                    </a:p>
                  </a:txBody>
                  <a:tcPr/>
                </a:tc>
                <a:extLst>
                  <a:ext uri="{0D108BD9-81ED-4DB2-BD59-A6C34878D82A}">
                    <a16:rowId xmlns:a16="http://schemas.microsoft.com/office/drawing/2014/main" val="2872693474"/>
                  </a:ext>
                </a:extLst>
              </a:tr>
              <a:tr h="135121">
                <a:tc>
                  <a:txBody>
                    <a:bodyPr/>
                    <a:lstStyle/>
                    <a:p>
                      <a:pPr algn="ctr"/>
                      <a:r>
                        <a:rPr lang="ru-RU" sz="1200" b="0" dirty="0"/>
                        <a:t>6</a:t>
                      </a:r>
                      <a:endParaRPr lang="en-US" sz="1200" b="0" dirty="0"/>
                    </a:p>
                  </a:txBody>
                  <a:tcPr/>
                </a:tc>
                <a:tc>
                  <a:txBody>
                    <a:bodyPr/>
                    <a:lstStyle/>
                    <a:p>
                      <a:pPr>
                        <a:lnSpc>
                          <a:spcPct val="120000"/>
                        </a:lnSpc>
                        <a:spcBef>
                          <a:spcPct val="20000"/>
                        </a:spcBef>
                      </a:pPr>
                      <a:r>
                        <a:rPr lang="en-US" altLang="en-US" sz="1200" b="0" i="0" dirty="0">
                          <a:solidFill>
                            <a:schemeClr val="tx1"/>
                          </a:solidFill>
                          <a:latin typeface="+mn-lt"/>
                        </a:rPr>
                        <a:t>RO submitted advertising plan and waiting for SFC approval </a:t>
                      </a:r>
                    </a:p>
                  </a:txBody>
                  <a:tcPr/>
                </a:tc>
                <a:tc>
                  <a:txBody>
                    <a:bodyPr/>
                    <a:lstStyle/>
                    <a:p>
                      <a:pPr marL="0" indent="0" algn="ctr">
                        <a:lnSpc>
                          <a:spcPct val="120000"/>
                        </a:lnSpc>
                        <a:spcBef>
                          <a:spcPct val="20000"/>
                        </a:spcBef>
                        <a:buFont typeface="Arial" panose="020B0604020202020204" pitchFamily="34" charset="0"/>
                        <a:buNone/>
                      </a:pPr>
                      <a:r>
                        <a:rPr lang="en-US" altLang="EN-US" sz="1200" b="0" i="0" dirty="0">
                          <a:solidFill>
                            <a:srgbClr val="4D4D4D"/>
                          </a:solidFill>
                          <a:latin typeface="+mn-lt"/>
                        </a:rPr>
                        <a:t>0.5 to 1 month</a:t>
                      </a:r>
                    </a:p>
                  </a:txBody>
                  <a:tcPr/>
                </a:tc>
                <a:tc>
                  <a:txBody>
                    <a:bodyPr/>
                    <a:lstStyle/>
                    <a:p>
                      <a:pPr marL="0" indent="0">
                        <a:lnSpc>
                          <a:spcPct val="120000"/>
                        </a:lnSpc>
                        <a:spcBef>
                          <a:spcPct val="20000"/>
                        </a:spcBef>
                        <a:buFont typeface="Arial" panose="020B0604020202020204" pitchFamily="34" charset="0"/>
                        <a:buNone/>
                      </a:pPr>
                      <a:r>
                        <a:rPr lang="en-US" altLang="en-US" sz="1200" b="0" i="0" dirty="0">
                          <a:solidFill>
                            <a:srgbClr val="4D4D4D"/>
                          </a:solidFill>
                          <a:latin typeface="+mn-lt"/>
                        </a:rPr>
                        <a:t>Advertising will be arranged by ourselves</a:t>
                      </a:r>
                    </a:p>
                  </a:txBody>
                  <a:tcPr/>
                </a:tc>
                <a:extLst>
                  <a:ext uri="{0D108BD9-81ED-4DB2-BD59-A6C34878D82A}">
                    <a16:rowId xmlns:a16="http://schemas.microsoft.com/office/drawing/2014/main" val="4226063471"/>
                  </a:ext>
                </a:extLst>
              </a:tr>
              <a:tr h="0">
                <a:tc>
                  <a:txBody>
                    <a:bodyPr/>
                    <a:lstStyle/>
                    <a:p>
                      <a:pPr algn="ctr"/>
                      <a:endParaRPr lang="en-US" sz="1200" b="0" dirty="0"/>
                    </a:p>
                  </a:txBody>
                  <a:tcPr/>
                </a:tc>
                <a:tc>
                  <a:txBody>
                    <a:bodyPr/>
                    <a:lstStyle/>
                    <a:p>
                      <a:pPr>
                        <a:lnSpc>
                          <a:spcPct val="120000"/>
                        </a:lnSpc>
                        <a:spcBef>
                          <a:spcPct val="20000"/>
                        </a:spcBef>
                      </a:pPr>
                      <a:r>
                        <a:rPr lang="en-US" altLang="EN-US" sz="1200" b="1" i="0" dirty="0">
                          <a:solidFill>
                            <a:srgbClr val="000000"/>
                          </a:solidFill>
                          <a:latin typeface="+mn-lt"/>
                        </a:rPr>
                        <a:t>Time to completion</a:t>
                      </a:r>
                    </a:p>
                  </a:txBody>
                  <a:tcPr/>
                </a:tc>
                <a:tc>
                  <a:txBody>
                    <a:bodyPr/>
                    <a:lstStyle/>
                    <a:p>
                      <a:pPr marL="0" indent="0" algn="ctr">
                        <a:lnSpc>
                          <a:spcPct val="120000"/>
                        </a:lnSpc>
                        <a:spcBef>
                          <a:spcPct val="20000"/>
                        </a:spcBef>
                        <a:buFont typeface="Arial" panose="020B0604020202020204" pitchFamily="34" charset="0"/>
                        <a:buNone/>
                      </a:pPr>
                      <a:r>
                        <a:rPr lang="en-US" altLang="EN-US" sz="1200" b="1" i="0" dirty="0">
                          <a:solidFill>
                            <a:srgbClr val="4D4D4D"/>
                          </a:solidFill>
                          <a:latin typeface="+mn-lt"/>
                        </a:rPr>
                        <a:t>7 to 11.5 months</a:t>
                      </a:r>
                    </a:p>
                  </a:txBody>
                  <a:tcPr/>
                </a:tc>
                <a:tc>
                  <a:txBody>
                    <a:bodyPr/>
                    <a:lstStyle/>
                    <a:p>
                      <a:pPr marL="0" indent="0">
                        <a:lnSpc>
                          <a:spcPct val="120000"/>
                        </a:lnSpc>
                        <a:spcBef>
                          <a:spcPct val="20000"/>
                        </a:spcBef>
                        <a:buFont typeface="Arial" panose="020B0604020202020204" pitchFamily="34" charset="0"/>
                        <a:buNone/>
                      </a:pPr>
                      <a:endParaRPr lang="en-US" altLang="en-US" sz="1200" b="0" i="0" dirty="0">
                        <a:solidFill>
                          <a:srgbClr val="4D4D4D"/>
                        </a:solidFill>
                        <a:latin typeface="+mn-lt"/>
                      </a:endParaRPr>
                    </a:p>
                  </a:txBody>
                  <a:tcPr/>
                </a:tc>
                <a:extLst>
                  <a:ext uri="{0D108BD9-81ED-4DB2-BD59-A6C34878D82A}">
                    <a16:rowId xmlns:a16="http://schemas.microsoft.com/office/drawing/2014/main" val="2893583639"/>
                  </a:ext>
                </a:extLst>
              </a:tr>
            </a:tbl>
          </a:graphicData>
        </a:graphic>
      </p:graphicFrame>
      <p:pic>
        <p:nvPicPr>
          <p:cNvPr id="8" name="Изображение 3"/>
          <p:cNvPicPr>
            <a:picLocks noChangeAspect="1"/>
          </p:cNvPicPr>
          <p:nvPr/>
        </p:nvPicPr>
        <p:blipFill>
          <a:blip r:embed="rId3"/>
          <a:stretch>
            <a:fillRect/>
          </a:stretch>
        </p:blipFill>
        <p:spPr>
          <a:xfrm>
            <a:off x="8478405" y="59765"/>
            <a:ext cx="665595" cy="443286"/>
          </a:xfrm>
          <a:prstGeom prst="rect">
            <a:avLst/>
          </a:prstGeom>
        </p:spPr>
      </p:pic>
      <p:graphicFrame>
        <p:nvGraphicFramePr>
          <p:cNvPr id="9" name="Table 8"/>
          <p:cNvGraphicFramePr>
            <a:graphicFrameLocks noGrp="1"/>
          </p:cNvGraphicFramePr>
          <p:nvPr>
            <p:extLst/>
          </p:nvPr>
        </p:nvGraphicFramePr>
        <p:xfrm>
          <a:off x="171144" y="4024247"/>
          <a:ext cx="8841531" cy="2176272"/>
        </p:xfrm>
        <a:graphic>
          <a:graphicData uri="http://schemas.openxmlformats.org/drawingml/2006/table">
            <a:tbl>
              <a:tblPr firstRow="1" bandRow="1">
                <a:tableStyleId>{5C22544A-7EE6-4342-B048-85BDC9FD1C3A}</a:tableStyleId>
              </a:tblPr>
              <a:tblGrid>
                <a:gridCol w="542531">
                  <a:extLst>
                    <a:ext uri="{9D8B030D-6E8A-4147-A177-3AD203B41FA5}">
                      <a16:colId xmlns:a16="http://schemas.microsoft.com/office/drawing/2014/main" val="20000"/>
                    </a:ext>
                  </a:extLst>
                </a:gridCol>
                <a:gridCol w="4896839">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gridCol w="2034009">
                  <a:extLst>
                    <a:ext uri="{9D8B030D-6E8A-4147-A177-3AD203B41FA5}">
                      <a16:colId xmlns:a16="http://schemas.microsoft.com/office/drawing/2014/main" val="244273518"/>
                    </a:ext>
                  </a:extLst>
                </a:gridCol>
              </a:tblGrid>
              <a:tr h="145226">
                <a:tc>
                  <a:txBody>
                    <a:bodyPr/>
                    <a:lstStyle/>
                    <a:p>
                      <a:pPr algn="ctr"/>
                      <a:r>
                        <a:rPr lang="en-US" sz="1200" dirty="0"/>
                        <a:t>Step</a:t>
                      </a:r>
                      <a:endParaRPr lang="ru-RU" sz="1200" dirty="0"/>
                    </a:p>
                  </a:txBody>
                  <a:tcPr/>
                </a:tc>
                <a:tc>
                  <a:txBody>
                    <a:bodyPr/>
                    <a:lstStyle/>
                    <a:p>
                      <a:pPr algn="ctr"/>
                      <a:r>
                        <a:rPr lang="en-US" sz="1200" dirty="0"/>
                        <a:t>Description</a:t>
                      </a:r>
                      <a:endParaRPr lang="ru-RU" sz="1200" dirty="0"/>
                    </a:p>
                  </a:txBody>
                  <a:tcPr/>
                </a:tc>
                <a:tc>
                  <a:txBody>
                    <a:bodyPr/>
                    <a:lstStyle/>
                    <a:p>
                      <a:pPr algn="ctr"/>
                      <a:r>
                        <a:rPr lang="en-MY" sz="1200" dirty="0"/>
                        <a:t>Timing</a:t>
                      </a:r>
                      <a:endParaRPr lang="ru-RU" sz="1200" dirty="0"/>
                    </a:p>
                  </a:txBody>
                  <a:tcPr/>
                </a:tc>
                <a:tc>
                  <a:txBody>
                    <a:bodyPr/>
                    <a:lstStyle/>
                    <a:p>
                      <a:pPr algn="ctr"/>
                      <a:r>
                        <a:rPr lang="en-US" sz="1200" dirty="0"/>
                        <a:t>Comment</a:t>
                      </a:r>
                      <a:endParaRPr lang="ru-RU" sz="1200" dirty="0"/>
                    </a:p>
                  </a:txBody>
                  <a:tcPr/>
                </a:tc>
                <a:extLst>
                  <a:ext uri="{0D108BD9-81ED-4DB2-BD59-A6C34878D82A}">
                    <a16:rowId xmlns:a16="http://schemas.microsoft.com/office/drawing/2014/main" val="10000"/>
                  </a:ext>
                </a:extLst>
              </a:tr>
              <a:tr h="280770">
                <a:tc>
                  <a:txBody>
                    <a:bodyPr/>
                    <a:lstStyle/>
                    <a:p>
                      <a:pPr algn="ctr"/>
                      <a:r>
                        <a:rPr lang="en-US" sz="1200" b="0" dirty="0"/>
                        <a:t>1</a:t>
                      </a:r>
                      <a:endParaRPr lang="ru-RU" sz="1200" b="0" dirty="0"/>
                    </a:p>
                  </a:txBody>
                  <a:tcPr/>
                </a:tc>
                <a:tc>
                  <a:txBody>
                    <a:bodyPr/>
                    <a:lstStyle/>
                    <a:p>
                      <a:pPr>
                        <a:lnSpc>
                          <a:spcPct val="120000"/>
                        </a:lnSpc>
                        <a:spcBef>
                          <a:spcPct val="20000"/>
                        </a:spcBef>
                      </a:pPr>
                      <a:r>
                        <a:rPr lang="en-SG" altLang="en-US" sz="1200" b="0" i="0" dirty="0">
                          <a:solidFill>
                            <a:schemeClr val="tx1"/>
                          </a:solidFill>
                          <a:latin typeface="+mn-lt"/>
                        </a:rPr>
                        <a:t>Partner with an existing Asset Management Company and pay the agreed fees (one-off and recurring basis)</a:t>
                      </a:r>
                      <a:endParaRPr lang="en-US" altLang="en-US" sz="1200" b="0" i="0" dirty="0">
                        <a:solidFill>
                          <a:schemeClr val="tx1"/>
                        </a:solidFill>
                        <a:latin typeface="+mn-lt"/>
                      </a:endParaRPr>
                    </a:p>
                  </a:txBody>
                  <a:tcPr/>
                </a:tc>
                <a:tc>
                  <a:txBody>
                    <a:bodyPr/>
                    <a:lstStyle/>
                    <a:p>
                      <a:pPr marL="0" indent="0" algn="ctr">
                        <a:lnSpc>
                          <a:spcPct val="120000"/>
                        </a:lnSpc>
                        <a:spcBef>
                          <a:spcPct val="20000"/>
                        </a:spcBef>
                        <a:buFont typeface="Arial" panose="020B0604020202020204" pitchFamily="34" charset="0"/>
                        <a:buNone/>
                      </a:pPr>
                      <a:r>
                        <a:rPr lang="en-US" altLang="en-US" sz="1200" b="0" i="0" dirty="0">
                          <a:solidFill>
                            <a:srgbClr val="4D4D4D"/>
                          </a:solidFill>
                          <a:latin typeface="+mn-lt"/>
                        </a:rPr>
                        <a:t>2 to 3 days</a:t>
                      </a:r>
                    </a:p>
                  </a:txBody>
                  <a:tcPr/>
                </a:tc>
                <a:tc>
                  <a:txBody>
                    <a:bodyPr/>
                    <a:lstStyle/>
                    <a:p>
                      <a:pPr marL="0" indent="0">
                        <a:lnSpc>
                          <a:spcPct val="120000"/>
                        </a:lnSpc>
                        <a:spcBef>
                          <a:spcPct val="20000"/>
                        </a:spcBef>
                        <a:buFont typeface="Arial" panose="020B0604020202020204" pitchFamily="34" charset="0"/>
                        <a:buNone/>
                      </a:pPr>
                      <a:endParaRPr lang="en-US" altLang="en-US" sz="1200" b="0" i="0" dirty="0">
                        <a:solidFill>
                          <a:srgbClr val="4D4D4D"/>
                        </a:solidFill>
                        <a:latin typeface="+mn-lt"/>
                      </a:endParaRPr>
                    </a:p>
                  </a:txBody>
                  <a:tcPr/>
                </a:tc>
                <a:extLst>
                  <a:ext uri="{0D108BD9-81ED-4DB2-BD59-A6C34878D82A}">
                    <a16:rowId xmlns:a16="http://schemas.microsoft.com/office/drawing/2014/main" val="10001"/>
                  </a:ext>
                </a:extLst>
              </a:tr>
              <a:tr h="280770">
                <a:tc>
                  <a:txBody>
                    <a:bodyPr/>
                    <a:lstStyle/>
                    <a:p>
                      <a:pPr algn="ctr"/>
                      <a:r>
                        <a:rPr lang="ru-RU" sz="1200" b="0" dirty="0"/>
                        <a:t>2</a:t>
                      </a:r>
                      <a:endParaRPr lang="en-US" sz="1200" b="0" dirty="0"/>
                    </a:p>
                  </a:txBody>
                  <a:tcPr/>
                </a:tc>
                <a:tc>
                  <a:txBody>
                    <a:bodyPr/>
                    <a:lstStyle/>
                    <a:p>
                      <a:pPr>
                        <a:lnSpc>
                          <a:spcPct val="120000"/>
                        </a:lnSpc>
                        <a:spcBef>
                          <a:spcPct val="20000"/>
                        </a:spcBef>
                      </a:pPr>
                      <a:r>
                        <a:rPr lang="en-US" altLang="en-US" sz="1200" b="0" i="0" dirty="0">
                          <a:solidFill>
                            <a:srgbClr val="000000"/>
                          </a:solidFill>
                          <a:latin typeface="Calibri" charset="0"/>
                        </a:rPr>
                        <a:t>Partner RO submitted "Investment Fund" proposal and waiting for SFC approval</a:t>
                      </a:r>
                    </a:p>
                  </a:txBody>
                  <a:tcPr/>
                </a:tc>
                <a:tc>
                  <a:txBody>
                    <a:bodyPr/>
                    <a:lstStyle/>
                    <a:p>
                      <a:pPr marL="0" indent="0" algn="ctr">
                        <a:lnSpc>
                          <a:spcPct val="120000"/>
                        </a:lnSpc>
                        <a:spcBef>
                          <a:spcPct val="20000"/>
                        </a:spcBef>
                        <a:buFont typeface="Arial" panose="020B0604020202020204" pitchFamily="34" charset="0"/>
                        <a:buNone/>
                      </a:pPr>
                      <a:r>
                        <a:rPr lang="en-US" altLang="EN-US" sz="1200" b="0" i="0" dirty="0">
                          <a:solidFill>
                            <a:srgbClr val="4D4D4D"/>
                          </a:solidFill>
                          <a:latin typeface="+mn-lt"/>
                        </a:rPr>
                        <a:t>1 to 2 months</a:t>
                      </a:r>
                    </a:p>
                  </a:txBody>
                  <a:tcPr/>
                </a:tc>
                <a:tc>
                  <a:txBody>
                    <a:bodyPr/>
                    <a:lstStyle/>
                    <a:p>
                      <a:pPr marL="0" indent="0">
                        <a:lnSpc>
                          <a:spcPct val="120000"/>
                        </a:lnSpc>
                        <a:spcBef>
                          <a:spcPct val="20000"/>
                        </a:spcBef>
                        <a:buFont typeface="Arial" panose="020B0604020202020204" pitchFamily="34" charset="0"/>
                        <a:buNone/>
                      </a:pPr>
                      <a:r>
                        <a:rPr lang="en-US" altLang="EN-US" sz="1200" b="0" i="0" dirty="0">
                          <a:solidFill>
                            <a:srgbClr val="4D4D4D"/>
                          </a:solidFill>
                          <a:latin typeface="+mn-lt"/>
                        </a:rPr>
                        <a:t>Prepared by RO and reviewed by solicitor</a:t>
                      </a:r>
                    </a:p>
                  </a:txBody>
                  <a:tcPr/>
                </a:tc>
                <a:extLst>
                  <a:ext uri="{0D108BD9-81ED-4DB2-BD59-A6C34878D82A}">
                    <a16:rowId xmlns:a16="http://schemas.microsoft.com/office/drawing/2014/main" val="927865961"/>
                  </a:ext>
                </a:extLst>
              </a:tr>
              <a:tr h="280770">
                <a:tc>
                  <a:txBody>
                    <a:bodyPr/>
                    <a:lstStyle/>
                    <a:p>
                      <a:pPr algn="ctr"/>
                      <a:r>
                        <a:rPr lang="ru-RU" sz="1200" b="0" dirty="0"/>
                        <a:t>3</a:t>
                      </a:r>
                      <a:endParaRPr lang="en-US" sz="1200" b="0" dirty="0"/>
                    </a:p>
                  </a:txBody>
                  <a:tcPr/>
                </a:tc>
                <a:tc>
                  <a:txBody>
                    <a:bodyPr/>
                    <a:lstStyle/>
                    <a:p>
                      <a:pPr>
                        <a:lnSpc>
                          <a:spcPct val="120000"/>
                        </a:lnSpc>
                        <a:spcBef>
                          <a:spcPct val="20000"/>
                        </a:spcBef>
                      </a:pPr>
                      <a:r>
                        <a:rPr lang="en-US" altLang="EN-US" sz="1200" b="0" i="0" dirty="0">
                          <a:solidFill>
                            <a:srgbClr val="000000"/>
                          </a:solidFill>
                          <a:latin typeface="+mn-lt"/>
                        </a:rPr>
                        <a:t>RO submitted advertising plan and waiting for SFC approval </a:t>
                      </a:r>
                    </a:p>
                  </a:txBody>
                  <a:tcPr/>
                </a:tc>
                <a:tc>
                  <a:txBody>
                    <a:bodyPr/>
                    <a:lstStyle/>
                    <a:p>
                      <a:pPr marL="0" indent="0" algn="ctr">
                        <a:lnSpc>
                          <a:spcPct val="120000"/>
                        </a:lnSpc>
                        <a:spcBef>
                          <a:spcPct val="20000"/>
                        </a:spcBef>
                        <a:buFont typeface="Arial" panose="020B0604020202020204" pitchFamily="34" charset="0"/>
                        <a:buNone/>
                      </a:pPr>
                      <a:r>
                        <a:rPr lang="en-US" altLang="EN-US" sz="1200" b="0" i="0" dirty="0">
                          <a:solidFill>
                            <a:srgbClr val="4D4D4D"/>
                          </a:solidFill>
                          <a:latin typeface="+mn-lt"/>
                        </a:rPr>
                        <a:t>0.5 to 1 month</a:t>
                      </a:r>
                    </a:p>
                  </a:txBody>
                  <a:tcPr/>
                </a:tc>
                <a:tc>
                  <a:txBody>
                    <a:bodyPr/>
                    <a:lstStyle/>
                    <a:p>
                      <a:pPr marL="0" indent="0">
                        <a:lnSpc>
                          <a:spcPct val="120000"/>
                        </a:lnSpc>
                        <a:spcBef>
                          <a:spcPct val="20000"/>
                        </a:spcBef>
                        <a:buFont typeface="Arial" panose="020B0604020202020204" pitchFamily="34" charset="0"/>
                        <a:buNone/>
                      </a:pPr>
                      <a:r>
                        <a:rPr lang="en-US" altLang="EN-US" sz="1200" b="0" i="0" dirty="0">
                          <a:solidFill>
                            <a:srgbClr val="4D4D4D"/>
                          </a:solidFill>
                          <a:latin typeface="+mn-lt"/>
                        </a:rPr>
                        <a:t>Advertising will be arranged by ourselves</a:t>
                      </a:r>
                    </a:p>
                  </a:txBody>
                  <a:tcPr/>
                </a:tc>
                <a:extLst>
                  <a:ext uri="{0D108BD9-81ED-4DB2-BD59-A6C34878D82A}">
                    <a16:rowId xmlns:a16="http://schemas.microsoft.com/office/drawing/2014/main" val="320379672"/>
                  </a:ext>
                </a:extLst>
              </a:tr>
              <a:tr h="164590">
                <a:tc>
                  <a:txBody>
                    <a:bodyPr/>
                    <a:lstStyle/>
                    <a:p>
                      <a:pPr algn="ctr"/>
                      <a:endParaRPr lang="en-US" sz="1200" b="0" dirty="0"/>
                    </a:p>
                  </a:txBody>
                  <a:tcPr/>
                </a:tc>
                <a:tc>
                  <a:txBody>
                    <a:bodyPr/>
                    <a:lstStyle/>
                    <a:p>
                      <a:pPr>
                        <a:lnSpc>
                          <a:spcPct val="120000"/>
                        </a:lnSpc>
                        <a:spcBef>
                          <a:spcPct val="20000"/>
                        </a:spcBef>
                      </a:pPr>
                      <a:r>
                        <a:rPr lang="en-US" altLang="EN-US" sz="1200" b="1" i="0" dirty="0">
                          <a:solidFill>
                            <a:srgbClr val="000000"/>
                          </a:solidFill>
                          <a:latin typeface="+mn-lt"/>
                        </a:rPr>
                        <a:t>Time to completion</a:t>
                      </a:r>
                    </a:p>
                  </a:txBody>
                  <a:tcPr/>
                </a:tc>
                <a:tc>
                  <a:txBody>
                    <a:bodyPr/>
                    <a:lstStyle/>
                    <a:p>
                      <a:pPr marL="0" indent="0" algn="ctr">
                        <a:lnSpc>
                          <a:spcPct val="120000"/>
                        </a:lnSpc>
                        <a:spcBef>
                          <a:spcPct val="20000"/>
                        </a:spcBef>
                        <a:buFont typeface="Arial" panose="020B0604020202020204" pitchFamily="34" charset="0"/>
                        <a:buNone/>
                      </a:pPr>
                      <a:r>
                        <a:rPr lang="en-US" altLang="EN-US" sz="1200" b="1" i="0" dirty="0">
                          <a:solidFill>
                            <a:srgbClr val="4D4D4D"/>
                          </a:solidFill>
                          <a:latin typeface="+mn-lt"/>
                        </a:rPr>
                        <a:t>1.5 to 3 months</a:t>
                      </a:r>
                    </a:p>
                  </a:txBody>
                  <a:tcPr/>
                </a:tc>
                <a:tc>
                  <a:txBody>
                    <a:bodyPr/>
                    <a:lstStyle/>
                    <a:p>
                      <a:pPr marL="0" indent="0">
                        <a:lnSpc>
                          <a:spcPct val="120000"/>
                        </a:lnSpc>
                        <a:spcBef>
                          <a:spcPct val="20000"/>
                        </a:spcBef>
                        <a:buFont typeface="Arial" panose="020B0604020202020204" pitchFamily="34" charset="0"/>
                        <a:buNone/>
                      </a:pPr>
                      <a:endParaRPr lang="en-US" altLang="EN-US" sz="1200" b="0" i="0" dirty="0">
                        <a:solidFill>
                          <a:srgbClr val="4D4D4D"/>
                        </a:solidFill>
                        <a:latin typeface="+mn-lt"/>
                      </a:endParaRPr>
                    </a:p>
                  </a:txBody>
                  <a:tcPr/>
                </a:tc>
                <a:extLst>
                  <a:ext uri="{0D108BD9-81ED-4DB2-BD59-A6C34878D82A}">
                    <a16:rowId xmlns:a16="http://schemas.microsoft.com/office/drawing/2014/main" val="2023075360"/>
                  </a:ext>
                </a:extLst>
              </a:tr>
            </a:tbl>
          </a:graphicData>
        </a:graphic>
      </p:graphicFrame>
    </p:spTree>
    <p:extLst>
      <p:ext uri="{BB962C8B-B14F-4D97-AF65-F5344CB8AC3E}">
        <p14:creationId xmlns:p14="http://schemas.microsoft.com/office/powerpoint/2010/main" val="27816002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6942" y="116632"/>
            <a:ext cx="8159540" cy="312281"/>
          </a:xfrm>
        </p:spPr>
        <p:txBody>
          <a:bodyPr/>
          <a:lstStyle/>
          <a:p>
            <a:pPr>
              <a:lnSpc>
                <a:spcPct val="70000"/>
              </a:lnSpc>
              <a:spcBef>
                <a:spcPct val="20000"/>
              </a:spcBef>
            </a:pPr>
            <a:r>
              <a:rPr lang="en-US" altLang="en-US"/>
              <a:t>AMC Budget. Launch vs Cooperation </a:t>
            </a:r>
          </a:p>
        </p:txBody>
      </p:sp>
      <p:sp>
        <p:nvSpPr>
          <p:cNvPr id="6" name="Номер слайда 5"/>
          <p:cNvSpPr>
            <a:spLocks noGrp="1"/>
          </p:cNvSpPr>
          <p:nvPr>
            <p:ph type="sldNum" sz="quarter" idx="12"/>
          </p:nvPr>
        </p:nvSpPr>
        <p:spPr/>
        <p:txBody>
          <a:bodyPr/>
          <a:lstStyle/>
          <a:p>
            <a:fld id="{D7F305DA-160D-498F-B102-A1D8643B4A2C}" type="slidenum">
              <a:rPr lang="ru-RU" smtClean="0"/>
              <a:pPr/>
              <a:t>44</a:t>
            </a:fld>
            <a:endParaRPr lang="ru-RU"/>
          </a:p>
        </p:txBody>
      </p:sp>
      <p:graphicFrame>
        <p:nvGraphicFramePr>
          <p:cNvPr id="4" name="Table 3"/>
          <p:cNvGraphicFramePr/>
          <p:nvPr>
            <p:extLst>
              <p:ext uri="{D42A27DB-BD31-4B8C-83A1-F6EECF244321}">
                <p14:modId xmlns:p14="http://schemas.microsoft.com/office/powerpoint/2010/main" val="34090757"/>
              </p:ext>
            </p:extLst>
          </p:nvPr>
        </p:nvGraphicFramePr>
        <p:xfrm>
          <a:off x="158294" y="666299"/>
          <a:ext cx="8828789" cy="5605459"/>
        </p:xfrm>
        <a:graphic>
          <a:graphicData uri="http://schemas.openxmlformats.org/drawingml/2006/table">
            <a:tbl>
              <a:tblPr firstRow="1" bandRow="1">
                <a:tableStyleId>{5C22544A-7EE6-4342-B048-85BDC9FD1C3A}</a:tableStyleId>
              </a:tblPr>
              <a:tblGrid>
                <a:gridCol w="5896148">
                  <a:extLst>
                    <a:ext uri="{9D8B030D-6E8A-4147-A177-3AD203B41FA5}">
                      <a16:colId xmlns:a16="http://schemas.microsoft.com/office/drawing/2014/main" val="3970720034"/>
                    </a:ext>
                  </a:extLst>
                </a:gridCol>
                <a:gridCol w="1497191">
                  <a:extLst>
                    <a:ext uri="{9D8B030D-6E8A-4147-A177-3AD203B41FA5}">
                      <a16:colId xmlns:a16="http://schemas.microsoft.com/office/drawing/2014/main" val="2603336596"/>
                    </a:ext>
                  </a:extLst>
                </a:gridCol>
                <a:gridCol w="1435450">
                  <a:extLst>
                    <a:ext uri="{9D8B030D-6E8A-4147-A177-3AD203B41FA5}">
                      <a16:colId xmlns:a16="http://schemas.microsoft.com/office/drawing/2014/main" val="1943339513"/>
                    </a:ext>
                  </a:extLst>
                </a:gridCol>
              </a:tblGrid>
              <a:tr h="824745">
                <a:tc>
                  <a:txBody>
                    <a:bodyPr/>
                    <a:lstStyle/>
                    <a:p>
                      <a:r>
                        <a:rPr lang="en-US" sz="1400" dirty="0">
                          <a:effectLst/>
                        </a:rPr>
                        <a:t>Items</a:t>
                      </a:r>
                    </a:p>
                  </a:txBody>
                  <a:tcPr marL="0" marR="0" marT="0" marB="0" anchor="ctr"/>
                </a:tc>
                <a:tc>
                  <a:txBody>
                    <a:bodyPr/>
                    <a:lstStyle/>
                    <a:p>
                      <a:r>
                        <a:rPr lang="en-US" sz="1400" dirty="0">
                          <a:effectLst/>
                        </a:rPr>
                        <a:t>Asset Management Company (AMC)</a:t>
                      </a:r>
                    </a:p>
                  </a:txBody>
                  <a:tcPr marL="0" marR="0" marT="0" marB="0" anchor="ctr"/>
                </a:tc>
                <a:tc>
                  <a:txBody>
                    <a:bodyPr/>
                    <a:lstStyle/>
                    <a:p>
                      <a:r>
                        <a:rPr lang="en-US" sz="1400" dirty="0">
                          <a:effectLst/>
                        </a:rPr>
                        <a:t>New AMC Fund Registration</a:t>
                      </a:r>
                    </a:p>
                  </a:txBody>
                  <a:tcPr marL="0" marR="0" marT="0" marB="0" anchor="ctr"/>
                </a:tc>
                <a:extLst>
                  <a:ext uri="{0D108BD9-81ED-4DB2-BD59-A6C34878D82A}">
                    <a16:rowId xmlns:a16="http://schemas.microsoft.com/office/drawing/2014/main" val="1405656580"/>
                  </a:ext>
                </a:extLst>
              </a:tr>
              <a:tr h="218811">
                <a:tc>
                  <a:txBody>
                    <a:bodyPr/>
                    <a:lstStyle/>
                    <a:p>
                      <a:r>
                        <a:rPr lang="en-US" sz="1200" dirty="0">
                          <a:effectLst/>
                        </a:rPr>
                        <a:t>Min paid up capital (declared)</a:t>
                      </a:r>
                    </a:p>
                  </a:txBody>
                  <a:tcPr marL="0" marR="0" marT="0" marB="0" anchor="ctr"/>
                </a:tc>
                <a:tc>
                  <a:txBody>
                    <a:bodyPr/>
                    <a:lstStyle/>
                    <a:p>
                      <a:r>
                        <a:rPr lang="en-US" sz="1200" dirty="0">
                          <a:effectLst/>
                        </a:rPr>
                        <a:t>$645,161</a:t>
                      </a:r>
                    </a:p>
                  </a:txBody>
                  <a:tcPr marL="0" marR="0" marT="0" marB="0" anchor="ctr"/>
                </a:tc>
                <a:tc>
                  <a:txBody>
                    <a:bodyPr/>
                    <a:lstStyle/>
                    <a:p>
                      <a:r>
                        <a:rPr lang="en-US" sz="1200" dirty="0">
                          <a:effectLst/>
                        </a:rPr>
                        <a:t>N/A</a:t>
                      </a:r>
                    </a:p>
                  </a:txBody>
                  <a:tcPr marL="0" marR="0" marT="0" marB="0" anchor="ctr"/>
                </a:tc>
                <a:extLst>
                  <a:ext uri="{0D108BD9-81ED-4DB2-BD59-A6C34878D82A}">
                    <a16:rowId xmlns:a16="http://schemas.microsoft.com/office/drawing/2014/main" val="3299279355"/>
                  </a:ext>
                </a:extLst>
              </a:tr>
              <a:tr h="218811">
                <a:tc>
                  <a:txBody>
                    <a:bodyPr/>
                    <a:lstStyle/>
                    <a:p>
                      <a:r>
                        <a:rPr lang="en-US" sz="1200" dirty="0">
                          <a:effectLst/>
                        </a:rPr>
                        <a:t>Min liquidity (standby)</a:t>
                      </a:r>
                    </a:p>
                  </a:txBody>
                  <a:tcPr marL="0" marR="0" marT="0" marB="0" anchor="ctr"/>
                </a:tc>
                <a:tc>
                  <a:txBody>
                    <a:bodyPr/>
                    <a:lstStyle/>
                    <a:p>
                      <a:r>
                        <a:rPr lang="en-US" sz="1200" dirty="0">
                          <a:effectLst/>
                        </a:rPr>
                        <a:t>$387,097</a:t>
                      </a:r>
                    </a:p>
                  </a:txBody>
                  <a:tcPr marL="0" marR="0" marT="0" marB="0" anchor="ctr"/>
                </a:tc>
                <a:tc>
                  <a:txBody>
                    <a:bodyPr/>
                    <a:lstStyle/>
                    <a:p>
                      <a:r>
                        <a:rPr lang="en-US" sz="1200" dirty="0">
                          <a:effectLst/>
                        </a:rPr>
                        <a:t>N/A</a:t>
                      </a:r>
                    </a:p>
                  </a:txBody>
                  <a:tcPr marL="0" marR="0" marT="0" marB="0" anchor="ctr"/>
                </a:tc>
                <a:extLst>
                  <a:ext uri="{0D108BD9-81ED-4DB2-BD59-A6C34878D82A}">
                    <a16:rowId xmlns:a16="http://schemas.microsoft.com/office/drawing/2014/main" val="3486860345"/>
                  </a:ext>
                </a:extLst>
              </a:tr>
              <a:tr h="218811">
                <a:tc>
                  <a:txBody>
                    <a:bodyPr/>
                    <a:lstStyle/>
                    <a:p>
                      <a:r>
                        <a:rPr lang="en-US" sz="1200" b="1" dirty="0">
                          <a:effectLst/>
                        </a:rPr>
                        <a:t>Capital Total </a:t>
                      </a:r>
                    </a:p>
                  </a:txBody>
                  <a:tcPr marL="0" marR="0" marT="0" marB="0" anchor="ctr"/>
                </a:tc>
                <a:tc>
                  <a:txBody>
                    <a:bodyPr/>
                    <a:lstStyle/>
                    <a:p>
                      <a:r>
                        <a:rPr lang="en-US" sz="1200" b="1" dirty="0">
                          <a:effectLst/>
                        </a:rPr>
                        <a:t>$387,097</a:t>
                      </a:r>
                    </a:p>
                  </a:txBody>
                  <a:tcPr marL="0" marR="0" marT="0" marB="0" anchor="ctr"/>
                </a:tc>
                <a:tc>
                  <a:txBody>
                    <a:bodyPr/>
                    <a:lstStyle/>
                    <a:p>
                      <a:r>
                        <a:rPr lang="en-US" sz="1200" b="1" dirty="0">
                          <a:effectLst/>
                        </a:rPr>
                        <a:t>N/A</a:t>
                      </a:r>
                    </a:p>
                  </a:txBody>
                  <a:tcPr marL="0" marR="0" marT="0" marB="0" anchor="ctr"/>
                </a:tc>
                <a:extLst>
                  <a:ext uri="{0D108BD9-81ED-4DB2-BD59-A6C34878D82A}">
                    <a16:rowId xmlns:a16="http://schemas.microsoft.com/office/drawing/2014/main" val="2895428793"/>
                  </a:ext>
                </a:extLst>
              </a:tr>
              <a:tr h="218811">
                <a:tc>
                  <a:txBody>
                    <a:bodyPr/>
                    <a:lstStyle/>
                    <a:p>
                      <a:endParaRPr lang="en-US" sz="1200" dirty="0">
                        <a:effectLst/>
                      </a:endParaRPr>
                    </a:p>
                  </a:txBody>
                  <a:tcPr marL="0" marR="0" marT="0" marB="0" anchor="ctr"/>
                </a:tc>
                <a:tc>
                  <a:txBody>
                    <a:bodyPr/>
                    <a:lstStyle/>
                    <a:p>
                      <a:endParaRPr lang="en-US" sz="1200" dirty="0">
                        <a:effectLst/>
                      </a:endParaRPr>
                    </a:p>
                  </a:txBody>
                  <a:tcPr marL="0" marR="0" marT="0" marB="0" anchor="ctr"/>
                </a:tc>
                <a:tc>
                  <a:txBody>
                    <a:bodyPr/>
                    <a:lstStyle/>
                    <a:p>
                      <a:endParaRPr lang="en-US" sz="1200" dirty="0">
                        <a:effectLst/>
                      </a:endParaRPr>
                    </a:p>
                  </a:txBody>
                  <a:tcPr marL="0" marR="0" marT="0" marB="0" anchor="ctr"/>
                </a:tc>
                <a:extLst>
                  <a:ext uri="{0D108BD9-81ED-4DB2-BD59-A6C34878D82A}">
                    <a16:rowId xmlns:a16="http://schemas.microsoft.com/office/drawing/2014/main" val="1918825750"/>
                  </a:ext>
                </a:extLst>
              </a:tr>
              <a:tr h="218811">
                <a:tc>
                  <a:txBody>
                    <a:bodyPr/>
                    <a:lstStyle/>
                    <a:p>
                      <a:r>
                        <a:rPr lang="en-US" sz="1200" dirty="0">
                          <a:effectLst/>
                        </a:rPr>
                        <a:t>One-off Costs</a:t>
                      </a:r>
                    </a:p>
                  </a:txBody>
                  <a:tcPr marL="0" marR="0" marT="0" marB="0" anchor="ctr"/>
                </a:tc>
                <a:tc>
                  <a:txBody>
                    <a:bodyPr/>
                    <a:lstStyle/>
                    <a:p>
                      <a:endParaRPr lang="en-US" sz="1200" dirty="0">
                        <a:effectLst/>
                      </a:endParaRPr>
                    </a:p>
                  </a:txBody>
                  <a:tcPr marL="0" marR="0" marT="0" marB="0" anchor="ctr"/>
                </a:tc>
                <a:tc>
                  <a:txBody>
                    <a:bodyPr/>
                    <a:lstStyle/>
                    <a:p>
                      <a:endParaRPr lang="en-US" sz="1200" dirty="0">
                        <a:effectLst/>
                      </a:endParaRPr>
                    </a:p>
                  </a:txBody>
                  <a:tcPr marL="0" marR="0" marT="0" marB="0" anchor="ctr"/>
                </a:tc>
                <a:extLst>
                  <a:ext uri="{0D108BD9-81ED-4DB2-BD59-A6C34878D82A}">
                    <a16:rowId xmlns:a16="http://schemas.microsoft.com/office/drawing/2014/main" val="551209367"/>
                  </a:ext>
                </a:extLst>
              </a:tr>
              <a:tr h="218811">
                <a:tc>
                  <a:txBody>
                    <a:bodyPr/>
                    <a:lstStyle/>
                    <a:p>
                      <a:r>
                        <a:rPr lang="en-US" sz="1200" dirty="0">
                          <a:effectLst/>
                        </a:rPr>
                        <a:t>Investment fund (Cayman Island) set up fee</a:t>
                      </a:r>
                    </a:p>
                  </a:txBody>
                  <a:tcPr marL="0" marR="0" marT="0" marB="0" anchor="ctr"/>
                </a:tc>
                <a:tc>
                  <a:txBody>
                    <a:bodyPr/>
                    <a:lstStyle/>
                    <a:p>
                      <a:r>
                        <a:rPr lang="en-US" sz="1200" dirty="0">
                          <a:effectLst/>
                        </a:rPr>
                        <a:t>N/A</a:t>
                      </a:r>
                    </a:p>
                  </a:txBody>
                  <a:tcPr marL="0" marR="0" marT="0" marB="0" anchor="ctr"/>
                </a:tc>
                <a:tc>
                  <a:txBody>
                    <a:bodyPr/>
                    <a:lstStyle/>
                    <a:p>
                      <a:r>
                        <a:rPr lang="en-US" sz="1200" dirty="0">
                          <a:effectLst/>
                        </a:rPr>
                        <a:t>$100,000</a:t>
                      </a:r>
                    </a:p>
                  </a:txBody>
                  <a:tcPr marL="0" marR="0" marT="0" marB="0" anchor="ctr"/>
                </a:tc>
                <a:extLst>
                  <a:ext uri="{0D108BD9-81ED-4DB2-BD59-A6C34878D82A}">
                    <a16:rowId xmlns:a16="http://schemas.microsoft.com/office/drawing/2014/main" val="3721702140"/>
                  </a:ext>
                </a:extLst>
              </a:tr>
              <a:tr h="2188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Subscription fee (0.8% on</a:t>
                      </a:r>
                      <a:r>
                        <a:rPr lang="en-US" sz="1200" baseline="0" dirty="0">
                          <a:solidFill>
                            <a:srgbClr val="000000"/>
                          </a:solidFill>
                        </a:rPr>
                        <a:t> Asset Under Management)*</a:t>
                      </a:r>
                      <a:endParaRPr lang="en-US" sz="1200" dirty="0">
                        <a:solidFill>
                          <a:srgbClr val="000000"/>
                        </a:solidFill>
                      </a:endParaRPr>
                    </a:p>
                  </a:txBody>
                  <a:tcPr marL="0" marR="0" marT="0" marB="0" anchor="ctr"/>
                </a:tc>
                <a:tc>
                  <a:txBody>
                    <a:bodyPr/>
                    <a:lstStyle/>
                    <a:p>
                      <a:r>
                        <a:rPr lang="en-US" sz="1200" dirty="0">
                          <a:effectLst/>
                        </a:rPr>
                        <a:t>N/A</a:t>
                      </a:r>
                    </a:p>
                  </a:txBody>
                  <a:tcPr marL="0" marR="0" marT="0" marB="0" anchor="ctr"/>
                </a:tc>
                <a:tc>
                  <a:txBody>
                    <a:bodyPr/>
                    <a:lstStyle/>
                    <a:p>
                      <a:r>
                        <a:rPr lang="en-US" sz="1200" dirty="0">
                          <a:effectLst/>
                        </a:rPr>
                        <a:t>$80,000</a:t>
                      </a:r>
                    </a:p>
                  </a:txBody>
                  <a:tcPr marL="0" marR="0" marT="0" marB="0" anchor="ctr"/>
                </a:tc>
                <a:extLst>
                  <a:ext uri="{0D108BD9-81ED-4DB2-BD59-A6C34878D82A}">
                    <a16:rowId xmlns:a16="http://schemas.microsoft.com/office/drawing/2014/main" val="346373610"/>
                  </a:ext>
                </a:extLst>
              </a:tr>
              <a:tr h="218811">
                <a:tc>
                  <a:txBody>
                    <a:bodyPr/>
                    <a:lstStyle/>
                    <a:p>
                      <a:r>
                        <a:rPr lang="en-US" sz="1200" dirty="0">
                          <a:effectLst/>
                        </a:rPr>
                        <a:t>Independent computer system</a:t>
                      </a:r>
                    </a:p>
                  </a:txBody>
                  <a:tcPr marL="0" marR="0" marT="0" marB="0" anchor="ctr"/>
                </a:tc>
                <a:tc>
                  <a:txBody>
                    <a:bodyPr/>
                    <a:lstStyle/>
                    <a:p>
                      <a:r>
                        <a:rPr lang="en-US" sz="1200" dirty="0">
                          <a:effectLst/>
                        </a:rPr>
                        <a:t>$12,903</a:t>
                      </a:r>
                    </a:p>
                  </a:txBody>
                  <a:tcPr marL="0" marR="0" marT="0" marB="0" anchor="ctr"/>
                </a:tc>
                <a:tc>
                  <a:txBody>
                    <a:bodyPr/>
                    <a:lstStyle/>
                    <a:p>
                      <a:r>
                        <a:rPr lang="en-US" sz="1200" dirty="0">
                          <a:effectLst/>
                        </a:rPr>
                        <a:t>N/A</a:t>
                      </a:r>
                    </a:p>
                  </a:txBody>
                  <a:tcPr marL="0" marR="0" marT="0" marB="0" anchor="ctr"/>
                </a:tc>
                <a:extLst>
                  <a:ext uri="{0D108BD9-81ED-4DB2-BD59-A6C34878D82A}">
                    <a16:rowId xmlns:a16="http://schemas.microsoft.com/office/drawing/2014/main" val="633065631"/>
                  </a:ext>
                </a:extLst>
              </a:tr>
              <a:tr h="183861">
                <a:tc>
                  <a:txBody>
                    <a:bodyPr/>
                    <a:lstStyle/>
                    <a:p>
                      <a:r>
                        <a:rPr lang="en-US" sz="1200" dirty="0">
                          <a:effectLst/>
                        </a:rPr>
                        <a:t>Solicitor fee for verifying documents submitting to SFC</a:t>
                      </a:r>
                    </a:p>
                  </a:txBody>
                  <a:tcPr marL="0" marR="0" marT="0" marB="0" anchor="ctr"/>
                </a:tc>
                <a:tc>
                  <a:txBody>
                    <a:bodyPr/>
                    <a:lstStyle/>
                    <a:p>
                      <a:r>
                        <a:rPr lang="en-US" sz="1200" dirty="0">
                          <a:effectLst/>
                        </a:rPr>
                        <a:t>$38,709</a:t>
                      </a:r>
                    </a:p>
                  </a:txBody>
                  <a:tcPr marL="0" marR="0" marT="0" marB="0" anchor="ctr"/>
                </a:tc>
                <a:tc>
                  <a:txBody>
                    <a:bodyPr/>
                    <a:lstStyle/>
                    <a:p>
                      <a:r>
                        <a:rPr lang="en-US" sz="1200" dirty="0">
                          <a:effectLst/>
                        </a:rPr>
                        <a:t>N/A</a:t>
                      </a:r>
                    </a:p>
                  </a:txBody>
                  <a:tcPr marL="0" marR="0" marT="0" marB="0" anchor="ctr"/>
                </a:tc>
                <a:extLst>
                  <a:ext uri="{0D108BD9-81ED-4DB2-BD59-A6C34878D82A}">
                    <a16:rowId xmlns:a16="http://schemas.microsoft.com/office/drawing/2014/main" val="2837251214"/>
                  </a:ext>
                </a:extLst>
              </a:tr>
              <a:tr h="218811">
                <a:tc>
                  <a:txBody>
                    <a:bodyPr/>
                    <a:lstStyle/>
                    <a:p>
                      <a:r>
                        <a:rPr lang="en-US" sz="1200" b="1" dirty="0">
                          <a:effectLst/>
                        </a:rPr>
                        <a:t>One-off Costs Total </a:t>
                      </a:r>
                    </a:p>
                  </a:txBody>
                  <a:tcPr marL="0" marR="0" marT="0" marB="0" anchor="ctr"/>
                </a:tc>
                <a:tc>
                  <a:txBody>
                    <a:bodyPr/>
                    <a:lstStyle/>
                    <a:p>
                      <a:r>
                        <a:rPr lang="en-US" sz="1200" b="1" dirty="0">
                          <a:effectLst/>
                        </a:rPr>
                        <a:t>$51,612 </a:t>
                      </a:r>
                    </a:p>
                  </a:txBody>
                  <a:tcPr marL="0" marR="0" marT="0" marB="0" anchor="ctr"/>
                </a:tc>
                <a:tc>
                  <a:txBody>
                    <a:bodyPr/>
                    <a:lstStyle/>
                    <a:p>
                      <a:r>
                        <a:rPr lang="en-US" sz="1200" b="1" dirty="0">
                          <a:effectLst/>
                        </a:rPr>
                        <a:t>$180,000</a:t>
                      </a:r>
                    </a:p>
                  </a:txBody>
                  <a:tcPr marL="0" marR="0" marT="0" marB="0" anchor="ctr"/>
                </a:tc>
                <a:extLst>
                  <a:ext uri="{0D108BD9-81ED-4DB2-BD59-A6C34878D82A}">
                    <a16:rowId xmlns:a16="http://schemas.microsoft.com/office/drawing/2014/main" val="2001705009"/>
                  </a:ext>
                </a:extLst>
              </a:tr>
              <a:tr h="218811">
                <a:tc>
                  <a:txBody>
                    <a:bodyPr/>
                    <a:lstStyle/>
                    <a:p>
                      <a:r>
                        <a:rPr lang="en-US" sz="1200" b="1" dirty="0">
                          <a:effectLst/>
                        </a:rPr>
                        <a:t>Recurring Costs</a:t>
                      </a:r>
                    </a:p>
                  </a:txBody>
                  <a:tcPr marL="0" marR="0" marT="0" marB="0" anchor="ctr"/>
                </a:tc>
                <a:tc>
                  <a:txBody>
                    <a:bodyPr/>
                    <a:lstStyle/>
                    <a:p>
                      <a:endParaRPr lang="en-US" sz="1200" dirty="0">
                        <a:effectLst/>
                      </a:endParaRPr>
                    </a:p>
                  </a:txBody>
                  <a:tcPr marL="0" marR="0" marT="0" marB="0" anchor="ctr"/>
                </a:tc>
                <a:tc>
                  <a:txBody>
                    <a:bodyPr/>
                    <a:lstStyle/>
                    <a:p>
                      <a:endParaRPr lang="en-US" sz="1200" dirty="0">
                        <a:effectLst/>
                      </a:endParaRPr>
                    </a:p>
                  </a:txBody>
                  <a:tcPr marL="0" marR="0" marT="0" marB="0" anchor="ctr"/>
                </a:tc>
                <a:extLst>
                  <a:ext uri="{0D108BD9-81ED-4DB2-BD59-A6C34878D82A}">
                    <a16:rowId xmlns:a16="http://schemas.microsoft.com/office/drawing/2014/main" val="2708335279"/>
                  </a:ext>
                </a:extLst>
              </a:tr>
              <a:tr h="220633">
                <a:tc>
                  <a:txBody>
                    <a:bodyPr/>
                    <a:lstStyle/>
                    <a:p>
                      <a:r>
                        <a:rPr lang="en-US" sz="1200" dirty="0">
                          <a:effectLst/>
                        </a:rPr>
                        <a:t>Management fee - annually (1.5% on Asset Under Management)*</a:t>
                      </a:r>
                    </a:p>
                  </a:txBody>
                  <a:tcPr marL="0" marR="0" marT="0" marB="0" anchor="ctr"/>
                </a:tc>
                <a:tc>
                  <a:txBody>
                    <a:bodyPr/>
                    <a:lstStyle/>
                    <a:p>
                      <a:r>
                        <a:rPr lang="en-US" sz="1200" dirty="0">
                          <a:effectLst/>
                        </a:rPr>
                        <a:t>N/A</a:t>
                      </a:r>
                    </a:p>
                  </a:txBody>
                  <a:tcPr marL="0" marR="0" marT="0" marB="0" anchor="ctr"/>
                </a:tc>
                <a:tc>
                  <a:txBody>
                    <a:bodyPr/>
                    <a:lstStyle/>
                    <a:p>
                      <a:r>
                        <a:rPr lang="en-US" sz="1200" dirty="0">
                          <a:effectLst/>
                        </a:rPr>
                        <a:t>$1</a:t>
                      </a:r>
                      <a:r>
                        <a:rPr lang="en-US" sz="1200" baseline="0" dirty="0">
                          <a:effectLst/>
                        </a:rPr>
                        <a:t>50</a:t>
                      </a:r>
                      <a:r>
                        <a:rPr lang="en-US" sz="1200" dirty="0">
                          <a:effectLst/>
                        </a:rPr>
                        <a:t>,000</a:t>
                      </a:r>
                    </a:p>
                  </a:txBody>
                  <a:tcPr marL="0" marR="0" marT="0" marB="0" anchor="ctr"/>
                </a:tc>
                <a:extLst>
                  <a:ext uri="{0D108BD9-81ED-4DB2-BD59-A6C34878D82A}">
                    <a16:rowId xmlns:a16="http://schemas.microsoft.com/office/drawing/2014/main" val="1243339000"/>
                  </a:ext>
                </a:extLst>
              </a:tr>
              <a:tr h="218811">
                <a:tc>
                  <a:txBody>
                    <a:bodyPr/>
                    <a:lstStyle/>
                    <a:p>
                      <a:r>
                        <a:rPr lang="en-US" sz="1200" dirty="0">
                          <a:effectLst/>
                        </a:rPr>
                        <a:t>Fund audit fee – annually</a:t>
                      </a:r>
                    </a:p>
                  </a:txBody>
                  <a:tcPr marL="0" marR="0" marT="0" marB="0" anchor="ctr"/>
                </a:tc>
                <a:tc>
                  <a:txBody>
                    <a:bodyPr/>
                    <a:lstStyle/>
                    <a:p>
                      <a:r>
                        <a:rPr lang="en-US" sz="1200" dirty="0">
                          <a:effectLst/>
                        </a:rPr>
                        <a:t>N/A</a:t>
                      </a:r>
                    </a:p>
                  </a:txBody>
                  <a:tcPr marL="0" marR="0" marT="0" marB="0" anchor="ctr"/>
                </a:tc>
                <a:tc>
                  <a:txBody>
                    <a:bodyPr/>
                    <a:lstStyle/>
                    <a:p>
                      <a:r>
                        <a:rPr lang="en-US" sz="1200" dirty="0">
                          <a:effectLst/>
                        </a:rPr>
                        <a:t>$20,000</a:t>
                      </a:r>
                    </a:p>
                  </a:txBody>
                  <a:tcPr marL="0" marR="0" marT="0" marB="0" anchor="ctr"/>
                </a:tc>
                <a:extLst>
                  <a:ext uri="{0D108BD9-81ED-4DB2-BD59-A6C34878D82A}">
                    <a16:rowId xmlns:a16="http://schemas.microsoft.com/office/drawing/2014/main" val="99552371"/>
                  </a:ext>
                </a:extLst>
              </a:tr>
              <a:tr h="218811">
                <a:tc>
                  <a:txBody>
                    <a:bodyPr/>
                    <a:lstStyle/>
                    <a:p>
                      <a:r>
                        <a:rPr lang="en-US" sz="1200" dirty="0">
                          <a:effectLst/>
                        </a:rPr>
                        <a:t>Custodian Fee</a:t>
                      </a:r>
                    </a:p>
                  </a:txBody>
                  <a:tcPr marL="0" marR="0" marT="0" marB="0" anchor="ctr"/>
                </a:tc>
                <a:tc>
                  <a:txBody>
                    <a:bodyPr/>
                    <a:lstStyle/>
                    <a:p>
                      <a:r>
                        <a:rPr lang="en-US" sz="1200" dirty="0">
                          <a:effectLst/>
                        </a:rPr>
                        <a:t>N/A</a:t>
                      </a:r>
                    </a:p>
                  </a:txBody>
                  <a:tcPr marL="0" marR="0" marT="0" marB="0" anchor="ctr"/>
                </a:tc>
                <a:tc>
                  <a:txBody>
                    <a:bodyPr/>
                    <a:lstStyle/>
                    <a:p>
                      <a:r>
                        <a:rPr lang="en-US" sz="1200" dirty="0">
                          <a:effectLst/>
                        </a:rPr>
                        <a:t>$3,500</a:t>
                      </a:r>
                    </a:p>
                  </a:txBody>
                  <a:tcPr marL="0" marR="0" marT="0" marB="0" anchor="ctr"/>
                </a:tc>
                <a:extLst>
                  <a:ext uri="{0D108BD9-81ED-4DB2-BD59-A6C34878D82A}">
                    <a16:rowId xmlns:a16="http://schemas.microsoft.com/office/drawing/2014/main" val="451536970"/>
                  </a:ext>
                </a:extLst>
              </a:tr>
              <a:tr h="218811">
                <a:tc>
                  <a:txBody>
                    <a:bodyPr/>
                    <a:lstStyle/>
                    <a:p>
                      <a:r>
                        <a:rPr lang="en-US" sz="1200" dirty="0">
                          <a:effectLst/>
                        </a:rPr>
                        <a:t>Fund Administration Fee</a:t>
                      </a:r>
                    </a:p>
                  </a:txBody>
                  <a:tcPr marL="0" marR="0" marT="0" marB="0" anchor="ctr"/>
                </a:tc>
                <a:tc>
                  <a:txBody>
                    <a:bodyPr/>
                    <a:lstStyle/>
                    <a:p>
                      <a:r>
                        <a:rPr lang="en-US" sz="1200" dirty="0">
                          <a:effectLst/>
                        </a:rPr>
                        <a:t>N/A</a:t>
                      </a:r>
                    </a:p>
                  </a:txBody>
                  <a:tcPr marL="0" marR="0" marT="0" marB="0" anchor="ctr"/>
                </a:tc>
                <a:tc>
                  <a:txBody>
                    <a:bodyPr/>
                    <a:lstStyle/>
                    <a:p>
                      <a:r>
                        <a:rPr lang="en-US" sz="1200" dirty="0">
                          <a:effectLst/>
                        </a:rPr>
                        <a:t>$3,500</a:t>
                      </a:r>
                    </a:p>
                  </a:txBody>
                  <a:tcPr marL="0" marR="0" marT="0" marB="0" anchor="ctr"/>
                </a:tc>
                <a:extLst>
                  <a:ext uri="{0D108BD9-81ED-4DB2-BD59-A6C34878D82A}">
                    <a16:rowId xmlns:a16="http://schemas.microsoft.com/office/drawing/2014/main" val="1901868230"/>
                  </a:ext>
                </a:extLst>
              </a:tr>
              <a:tr h="218811">
                <a:tc>
                  <a:txBody>
                    <a:bodyPr/>
                    <a:lstStyle/>
                    <a:p>
                      <a:r>
                        <a:rPr lang="en-US" sz="1200" dirty="0">
                          <a:effectLst/>
                        </a:rPr>
                        <a:t>Performance Fee (20% on exceed amount)</a:t>
                      </a:r>
                    </a:p>
                  </a:txBody>
                  <a:tcPr marL="0" marR="0" marT="0" marB="0" anchor="ctr"/>
                </a:tc>
                <a:tc>
                  <a:txBody>
                    <a:bodyPr/>
                    <a:lstStyle/>
                    <a:p>
                      <a:r>
                        <a:rPr lang="en-US" sz="1200" dirty="0">
                          <a:effectLst/>
                        </a:rPr>
                        <a:t>N/A</a:t>
                      </a:r>
                    </a:p>
                  </a:txBody>
                  <a:tcPr marL="0" marR="0" marT="0" marB="0" anchor="ctr"/>
                </a:tc>
                <a:tc>
                  <a:txBody>
                    <a:bodyPr/>
                    <a:lstStyle/>
                    <a:p>
                      <a:r>
                        <a:rPr lang="en-US" sz="1200" dirty="0">
                          <a:effectLst/>
                        </a:rPr>
                        <a:t>N/A</a:t>
                      </a:r>
                    </a:p>
                  </a:txBody>
                  <a:tcPr marL="0" marR="0" marT="0" marB="0" anchor="ctr"/>
                </a:tc>
                <a:extLst>
                  <a:ext uri="{0D108BD9-81ED-4DB2-BD59-A6C34878D82A}">
                    <a16:rowId xmlns:a16="http://schemas.microsoft.com/office/drawing/2014/main" val="958563230"/>
                  </a:ext>
                </a:extLst>
              </a:tr>
              <a:tr h="218811">
                <a:tc>
                  <a:txBody>
                    <a:bodyPr/>
                    <a:lstStyle/>
                    <a:p>
                      <a:r>
                        <a:rPr lang="en-US" sz="1200" dirty="0">
                          <a:effectLst/>
                        </a:rPr>
                        <a:t>Salary of Responsible Officer with license 4&amp;9</a:t>
                      </a:r>
                    </a:p>
                  </a:txBody>
                  <a:tcPr marL="0" marR="0" marT="0" marB="0" anchor="ctr"/>
                </a:tc>
                <a:tc>
                  <a:txBody>
                    <a:bodyPr/>
                    <a:lstStyle/>
                    <a:p>
                      <a:r>
                        <a:rPr lang="en-US" sz="1200" dirty="0">
                          <a:effectLst/>
                        </a:rPr>
                        <a:t>$25,806</a:t>
                      </a:r>
                    </a:p>
                  </a:txBody>
                  <a:tcPr marL="0" marR="0" marT="0" marB="0" anchor="ctr"/>
                </a:tc>
                <a:tc>
                  <a:txBody>
                    <a:bodyPr/>
                    <a:lstStyle/>
                    <a:p>
                      <a:r>
                        <a:rPr lang="en-US" sz="1200" dirty="0">
                          <a:effectLst/>
                        </a:rPr>
                        <a:t>N/A</a:t>
                      </a:r>
                    </a:p>
                  </a:txBody>
                  <a:tcPr marL="0" marR="0" marT="0" marB="0" anchor="ctr"/>
                </a:tc>
                <a:extLst>
                  <a:ext uri="{0D108BD9-81ED-4DB2-BD59-A6C34878D82A}">
                    <a16:rowId xmlns:a16="http://schemas.microsoft.com/office/drawing/2014/main" val="2620575766"/>
                  </a:ext>
                </a:extLst>
              </a:tr>
              <a:tr h="218811">
                <a:tc>
                  <a:txBody>
                    <a:bodyPr/>
                    <a:lstStyle/>
                    <a:p>
                      <a:r>
                        <a:rPr lang="en-US" sz="1200" dirty="0">
                          <a:effectLst/>
                        </a:rPr>
                        <a:t>Salary of Financial Controller</a:t>
                      </a:r>
                    </a:p>
                  </a:txBody>
                  <a:tcPr marL="0" marR="0" marT="0" marB="0" anchor="ctr"/>
                </a:tc>
                <a:tc>
                  <a:txBody>
                    <a:bodyPr/>
                    <a:lstStyle/>
                    <a:p>
                      <a:r>
                        <a:rPr lang="en-US" sz="1200" dirty="0">
                          <a:effectLst/>
                        </a:rPr>
                        <a:t>$10,323</a:t>
                      </a:r>
                    </a:p>
                  </a:txBody>
                  <a:tcPr marL="0" marR="0" marT="0" marB="0" anchor="ctr"/>
                </a:tc>
                <a:tc>
                  <a:txBody>
                    <a:bodyPr/>
                    <a:lstStyle/>
                    <a:p>
                      <a:r>
                        <a:rPr lang="en-US" sz="1200" dirty="0">
                          <a:effectLst/>
                        </a:rPr>
                        <a:t>N/A</a:t>
                      </a:r>
                    </a:p>
                  </a:txBody>
                  <a:tcPr marL="0" marR="0" marT="0" marB="0" anchor="ctr"/>
                </a:tc>
                <a:extLst>
                  <a:ext uri="{0D108BD9-81ED-4DB2-BD59-A6C34878D82A}">
                    <a16:rowId xmlns:a16="http://schemas.microsoft.com/office/drawing/2014/main" val="1153420652"/>
                  </a:ext>
                </a:extLst>
              </a:tr>
              <a:tr h="218811">
                <a:tc>
                  <a:txBody>
                    <a:bodyPr/>
                    <a:lstStyle/>
                    <a:p>
                      <a:r>
                        <a:rPr lang="en-US" sz="1200" dirty="0">
                          <a:effectLst/>
                        </a:rPr>
                        <a:t>Salary of Clerical Officer </a:t>
                      </a:r>
                    </a:p>
                  </a:txBody>
                  <a:tcPr marL="0" marR="0" marT="0" marB="0" anchor="ctr"/>
                </a:tc>
                <a:tc>
                  <a:txBody>
                    <a:bodyPr/>
                    <a:lstStyle/>
                    <a:p>
                      <a:r>
                        <a:rPr lang="en-US" sz="1200" dirty="0">
                          <a:effectLst/>
                        </a:rPr>
                        <a:t>$3,871</a:t>
                      </a:r>
                    </a:p>
                  </a:txBody>
                  <a:tcPr marL="0" marR="0" marT="0" marB="0" anchor="ctr"/>
                </a:tc>
                <a:tc>
                  <a:txBody>
                    <a:bodyPr/>
                    <a:lstStyle/>
                    <a:p>
                      <a:r>
                        <a:rPr lang="en-US" sz="1200" dirty="0">
                          <a:effectLst/>
                        </a:rPr>
                        <a:t>N/A</a:t>
                      </a:r>
                    </a:p>
                  </a:txBody>
                  <a:tcPr marL="0" marR="0" marT="0" marB="0" anchor="ctr"/>
                </a:tc>
                <a:extLst>
                  <a:ext uri="{0D108BD9-81ED-4DB2-BD59-A6C34878D82A}">
                    <a16:rowId xmlns:a16="http://schemas.microsoft.com/office/drawing/2014/main" val="647096344"/>
                  </a:ext>
                </a:extLst>
              </a:tr>
              <a:tr h="218811">
                <a:tc>
                  <a:txBody>
                    <a:bodyPr/>
                    <a:lstStyle/>
                    <a:p>
                      <a:r>
                        <a:rPr lang="en-US" sz="1200" dirty="0">
                          <a:effectLst/>
                        </a:rPr>
                        <a:t>Offshore Director Fee – annually </a:t>
                      </a:r>
                    </a:p>
                  </a:txBody>
                  <a:tcPr marL="0" marR="0" marT="0" marB="0" anchor="ctr"/>
                </a:tc>
                <a:tc>
                  <a:txBody>
                    <a:bodyPr/>
                    <a:lstStyle/>
                    <a:p>
                      <a:r>
                        <a:rPr lang="en-US" sz="1200" dirty="0">
                          <a:effectLst/>
                        </a:rPr>
                        <a:t>$20,000</a:t>
                      </a:r>
                    </a:p>
                  </a:txBody>
                  <a:tcPr marL="0" marR="0" marT="0" marB="0" anchor="ctr"/>
                </a:tc>
                <a:tc>
                  <a:txBody>
                    <a:bodyPr/>
                    <a:lstStyle/>
                    <a:p>
                      <a:r>
                        <a:rPr lang="en-US" sz="1200" dirty="0">
                          <a:effectLst/>
                        </a:rPr>
                        <a:t>$20,000</a:t>
                      </a:r>
                    </a:p>
                  </a:txBody>
                  <a:tcPr marL="0" marR="0" marT="0" marB="0" anchor="ctr"/>
                </a:tc>
                <a:extLst>
                  <a:ext uri="{0D108BD9-81ED-4DB2-BD59-A6C34878D82A}">
                    <a16:rowId xmlns:a16="http://schemas.microsoft.com/office/drawing/2014/main" val="3412833041"/>
                  </a:ext>
                </a:extLst>
              </a:tr>
              <a:tr h="218811">
                <a:tc>
                  <a:txBody>
                    <a:bodyPr/>
                    <a:lstStyle/>
                    <a:p>
                      <a:r>
                        <a:rPr lang="en-US" sz="1200" dirty="0">
                          <a:effectLst/>
                        </a:rPr>
                        <a:t>Office rental</a:t>
                      </a:r>
                    </a:p>
                  </a:txBody>
                  <a:tcPr marL="0" marR="0" marT="0" marB="0" anchor="ctr"/>
                </a:tc>
                <a:tc>
                  <a:txBody>
                    <a:bodyPr/>
                    <a:lstStyle/>
                    <a:p>
                      <a:r>
                        <a:rPr lang="en-US" sz="1200" dirty="0">
                          <a:effectLst/>
                        </a:rPr>
                        <a:t>$3,871</a:t>
                      </a:r>
                    </a:p>
                  </a:txBody>
                  <a:tcPr marL="0" marR="0" marT="0" marB="0" anchor="ctr"/>
                </a:tc>
                <a:tc>
                  <a:txBody>
                    <a:bodyPr/>
                    <a:lstStyle/>
                    <a:p>
                      <a:r>
                        <a:rPr lang="en-US" sz="1200" dirty="0">
                          <a:effectLst/>
                        </a:rPr>
                        <a:t>N/A</a:t>
                      </a:r>
                    </a:p>
                  </a:txBody>
                  <a:tcPr marL="0" marR="0" marT="0" marB="0" anchor="ctr"/>
                </a:tc>
                <a:extLst>
                  <a:ext uri="{0D108BD9-81ED-4DB2-BD59-A6C34878D82A}">
                    <a16:rowId xmlns:a16="http://schemas.microsoft.com/office/drawing/2014/main" val="1312704949"/>
                  </a:ext>
                </a:extLst>
              </a:tr>
              <a:tr h="218811">
                <a:tc>
                  <a:txBody>
                    <a:bodyPr/>
                    <a:lstStyle/>
                    <a:p>
                      <a:r>
                        <a:rPr lang="en-US" sz="1200" b="1" dirty="0">
                          <a:solidFill>
                            <a:schemeClr val="tx1"/>
                          </a:solidFill>
                          <a:effectLst/>
                        </a:rPr>
                        <a:t>Monthly</a:t>
                      </a:r>
                      <a:r>
                        <a:rPr lang="en-US" sz="1200" b="1" dirty="0">
                          <a:solidFill>
                            <a:srgbClr val="000000"/>
                          </a:solidFill>
                          <a:effectLst/>
                        </a:rPr>
                        <a:t> Costs Total</a:t>
                      </a:r>
                    </a:p>
                  </a:txBody>
                  <a:tcPr marL="0" marR="0" marT="0" marB="0" anchor="ctr"/>
                </a:tc>
                <a:tc>
                  <a:txBody>
                    <a:bodyPr/>
                    <a:lstStyle/>
                    <a:p>
                      <a:r>
                        <a:rPr lang="en-US" sz="1200" b="1" dirty="0">
                          <a:solidFill>
                            <a:srgbClr val="000000"/>
                          </a:solidFill>
                          <a:effectLst/>
                        </a:rPr>
                        <a:t>$45,538</a:t>
                      </a:r>
                    </a:p>
                  </a:txBody>
                  <a:tcPr marL="0" marR="0" marT="0" marB="0" anchor="ctr"/>
                </a:tc>
                <a:tc>
                  <a:txBody>
                    <a:bodyPr/>
                    <a:lstStyle/>
                    <a:p>
                      <a:r>
                        <a:rPr lang="en-US" sz="1200" b="1" dirty="0">
                          <a:solidFill>
                            <a:srgbClr val="000000"/>
                          </a:solidFill>
                          <a:effectLst/>
                        </a:rPr>
                        <a:t>$22,833</a:t>
                      </a:r>
                    </a:p>
                  </a:txBody>
                  <a:tcPr marL="0" marR="0" marT="0" marB="0" anchor="ctr"/>
                </a:tc>
                <a:extLst>
                  <a:ext uri="{0D108BD9-81ED-4DB2-BD59-A6C34878D82A}">
                    <a16:rowId xmlns:a16="http://schemas.microsoft.com/office/drawing/2014/main" val="3511910919"/>
                  </a:ext>
                </a:extLst>
              </a:tr>
            </a:tbl>
          </a:graphicData>
        </a:graphic>
      </p:graphicFrame>
      <p:sp>
        <p:nvSpPr>
          <p:cNvPr id="3" name="TextBox 2"/>
          <p:cNvSpPr txBox="1"/>
          <p:nvPr/>
        </p:nvSpPr>
        <p:spPr>
          <a:xfrm>
            <a:off x="107504" y="6440838"/>
            <a:ext cx="8093075" cy="246221"/>
          </a:xfrm>
          <a:prstGeom prst="rect">
            <a:avLst/>
          </a:prstGeom>
        </p:spPr>
        <p:txBody>
          <a:bodyPr wrap="square" rtlCol="0" anchor="t">
            <a:spAutoFit/>
          </a:bodyPr>
          <a:lstStyle/>
          <a:p>
            <a:r>
              <a:rPr lang="en-US" sz="1000"/>
              <a:t>*Assume AUM around USD 10 million</a:t>
            </a:r>
          </a:p>
        </p:txBody>
      </p:sp>
      <p:pic>
        <p:nvPicPr>
          <p:cNvPr id="7" name="Изображение 3"/>
          <p:cNvPicPr>
            <a:picLocks noChangeAspect="1"/>
          </p:cNvPicPr>
          <p:nvPr/>
        </p:nvPicPr>
        <p:blipFill>
          <a:blip r:embed="rId3"/>
          <a:stretch>
            <a:fillRect/>
          </a:stretch>
        </p:blipFill>
        <p:spPr>
          <a:xfrm>
            <a:off x="8478405" y="59765"/>
            <a:ext cx="665595" cy="443286"/>
          </a:xfrm>
          <a:prstGeom prst="rect">
            <a:avLst/>
          </a:prstGeom>
        </p:spPr>
      </p:pic>
    </p:spTree>
    <p:extLst>
      <p:ext uri="{BB962C8B-B14F-4D97-AF65-F5344CB8AC3E}">
        <p14:creationId xmlns:p14="http://schemas.microsoft.com/office/powerpoint/2010/main" val="39964771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Costs for launching AMC in Hong Kong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82338261"/>
              </p:ext>
            </p:extLst>
          </p:nvPr>
        </p:nvGraphicFramePr>
        <p:xfrm>
          <a:off x="179513" y="731013"/>
          <a:ext cx="8807571" cy="5212080"/>
        </p:xfrm>
        <a:graphic>
          <a:graphicData uri="http://schemas.openxmlformats.org/drawingml/2006/table">
            <a:tbl>
              <a:tblPr firstRow="1" bandRow="1">
                <a:tableStyleId>{5C22544A-7EE6-4342-B048-85BDC9FD1C3A}</a:tableStyleId>
              </a:tblPr>
              <a:tblGrid>
                <a:gridCol w="230203">
                  <a:extLst>
                    <a:ext uri="{9D8B030D-6E8A-4147-A177-3AD203B41FA5}">
                      <a16:colId xmlns:a16="http://schemas.microsoft.com/office/drawing/2014/main" val="784279588"/>
                    </a:ext>
                  </a:extLst>
                </a:gridCol>
                <a:gridCol w="1425981">
                  <a:extLst>
                    <a:ext uri="{9D8B030D-6E8A-4147-A177-3AD203B41FA5}">
                      <a16:colId xmlns:a16="http://schemas.microsoft.com/office/drawing/2014/main" val="2196221379"/>
                    </a:ext>
                  </a:extLst>
                </a:gridCol>
                <a:gridCol w="1800200">
                  <a:extLst>
                    <a:ext uri="{9D8B030D-6E8A-4147-A177-3AD203B41FA5}">
                      <a16:colId xmlns:a16="http://schemas.microsoft.com/office/drawing/2014/main" val="2410864045"/>
                    </a:ext>
                  </a:extLst>
                </a:gridCol>
                <a:gridCol w="1512168">
                  <a:extLst>
                    <a:ext uri="{9D8B030D-6E8A-4147-A177-3AD203B41FA5}">
                      <a16:colId xmlns:a16="http://schemas.microsoft.com/office/drawing/2014/main" val="647960739"/>
                    </a:ext>
                  </a:extLst>
                </a:gridCol>
                <a:gridCol w="1944216">
                  <a:extLst>
                    <a:ext uri="{9D8B030D-6E8A-4147-A177-3AD203B41FA5}">
                      <a16:colId xmlns:a16="http://schemas.microsoft.com/office/drawing/2014/main" val="381992449"/>
                    </a:ext>
                  </a:extLst>
                </a:gridCol>
                <a:gridCol w="1894803">
                  <a:extLst>
                    <a:ext uri="{9D8B030D-6E8A-4147-A177-3AD203B41FA5}">
                      <a16:colId xmlns:a16="http://schemas.microsoft.com/office/drawing/2014/main" val="2494532713"/>
                    </a:ext>
                  </a:extLst>
                </a:gridCol>
              </a:tblGrid>
              <a:tr h="231539">
                <a:tc>
                  <a:txBody>
                    <a:bodyPr/>
                    <a:lstStyle/>
                    <a:p>
                      <a:endParaRPr lang="en-US" sz="1400" dirty="0"/>
                    </a:p>
                  </a:txBody>
                  <a:tcPr/>
                </a:tc>
                <a:tc>
                  <a:txBody>
                    <a:bodyPr/>
                    <a:lstStyle/>
                    <a:p>
                      <a:r>
                        <a:rPr lang="en-US" sz="1400" dirty="0"/>
                        <a:t>Item</a:t>
                      </a:r>
                    </a:p>
                  </a:txBody>
                  <a:tcPr/>
                </a:tc>
                <a:tc>
                  <a:txBody>
                    <a:bodyPr/>
                    <a:lstStyle/>
                    <a:p>
                      <a:pPr algn="l"/>
                      <a:r>
                        <a:rPr lang="en-US" sz="1400" dirty="0"/>
                        <a:t>Cost </a:t>
                      </a:r>
                    </a:p>
                  </a:txBody>
                  <a:tcPr/>
                </a:tc>
                <a:tc>
                  <a:txBody>
                    <a:bodyPr/>
                    <a:lstStyle/>
                    <a:p>
                      <a:r>
                        <a:rPr lang="en-US" sz="1400" dirty="0"/>
                        <a:t>Description</a:t>
                      </a:r>
                    </a:p>
                  </a:txBody>
                  <a:tcPr/>
                </a:tc>
                <a:tc>
                  <a:txBody>
                    <a:bodyPr/>
                    <a:lstStyle/>
                    <a:p>
                      <a:r>
                        <a:rPr lang="en-US" sz="1400" dirty="0"/>
                        <a:t>Pa</a:t>
                      </a:r>
                      <a:r>
                        <a:rPr lang="en-US" sz="1400" baseline="0" dirty="0"/>
                        <a:t>id by</a:t>
                      </a:r>
                      <a:endParaRPr lang="en-US" sz="1400" dirty="0"/>
                    </a:p>
                  </a:txBody>
                  <a:tcPr/>
                </a:tc>
                <a:tc>
                  <a:txBody>
                    <a:bodyPr/>
                    <a:lstStyle/>
                    <a:p>
                      <a:r>
                        <a:rPr lang="en-US" sz="1400" dirty="0"/>
                        <a:t>Paid</a:t>
                      </a:r>
                      <a:r>
                        <a:rPr lang="en-US" sz="1400" baseline="0" dirty="0"/>
                        <a:t> to</a:t>
                      </a:r>
                      <a:endParaRPr lang="en-US" sz="1400" dirty="0"/>
                    </a:p>
                  </a:txBody>
                  <a:tcPr/>
                </a:tc>
                <a:extLst>
                  <a:ext uri="{0D108BD9-81ED-4DB2-BD59-A6C34878D82A}">
                    <a16:rowId xmlns:a16="http://schemas.microsoft.com/office/drawing/2014/main" val="250177262"/>
                  </a:ext>
                </a:extLst>
              </a:tr>
              <a:tr h="281706">
                <a:tc>
                  <a:txBody>
                    <a:bodyPr/>
                    <a:lstStyle/>
                    <a:p>
                      <a:pPr algn="ctr"/>
                      <a:endParaRPr lang="en-US" sz="1400" dirty="0">
                        <a:latin typeface="+mn-lt"/>
                      </a:endParaRPr>
                    </a:p>
                  </a:txBody>
                  <a:tcPr/>
                </a:tc>
                <a:tc>
                  <a:txBody>
                    <a:bodyPr/>
                    <a:lstStyle/>
                    <a:p>
                      <a:pPr algn="l"/>
                      <a:r>
                        <a:rPr lang="en-US" sz="1400" b="1" dirty="0">
                          <a:solidFill>
                            <a:srgbClr val="000000"/>
                          </a:solidFill>
                          <a:latin typeface="+mn-lt"/>
                        </a:rPr>
                        <a:t>One Time Costs</a:t>
                      </a:r>
                    </a:p>
                  </a:txBody>
                  <a:tcPr/>
                </a:tc>
                <a:tc>
                  <a:txBody>
                    <a:bodyPr/>
                    <a:lstStyle/>
                    <a:p>
                      <a:pPr algn="l"/>
                      <a:endParaRPr lang="en-US" sz="1400" dirty="0">
                        <a:latin typeface="+mn-lt"/>
                      </a:endParaRPr>
                    </a:p>
                  </a:txBody>
                  <a:tcPr/>
                </a:tc>
                <a:tc>
                  <a:txBody>
                    <a:bodyPr/>
                    <a:lstStyle/>
                    <a:p>
                      <a:pPr algn="l"/>
                      <a:endParaRPr lang="en-US" sz="1400" dirty="0">
                        <a:latin typeface="+mn-lt"/>
                      </a:endParaRPr>
                    </a:p>
                  </a:txBody>
                  <a:tcPr/>
                </a:tc>
                <a:tc>
                  <a:txBody>
                    <a:bodyPr/>
                    <a:lstStyle/>
                    <a:p>
                      <a:pPr algn="l"/>
                      <a:endParaRPr lang="en-US" sz="1400" dirty="0">
                        <a:latin typeface="+mn-lt"/>
                      </a:endParaRPr>
                    </a:p>
                  </a:txBody>
                  <a:tcPr/>
                </a:tc>
                <a:tc>
                  <a:txBody>
                    <a:bodyPr/>
                    <a:lstStyle/>
                    <a:p>
                      <a:pPr algn="l"/>
                      <a:endParaRPr lang="en-US" sz="1400" dirty="0">
                        <a:latin typeface="+mn-lt"/>
                      </a:endParaRPr>
                    </a:p>
                  </a:txBody>
                  <a:tcPr/>
                </a:tc>
                <a:extLst>
                  <a:ext uri="{0D108BD9-81ED-4DB2-BD59-A6C34878D82A}">
                    <a16:rowId xmlns:a16="http://schemas.microsoft.com/office/drawing/2014/main" val="2802556884"/>
                  </a:ext>
                </a:extLst>
              </a:tr>
              <a:tr h="324155">
                <a:tc>
                  <a:txBody>
                    <a:bodyPr/>
                    <a:lstStyle/>
                    <a:p>
                      <a:pPr algn="ctr"/>
                      <a:r>
                        <a:rPr lang="en-US" sz="1400" dirty="0">
                          <a:solidFill>
                            <a:srgbClr val="000000"/>
                          </a:solidFill>
                          <a:latin typeface="+mn-lt"/>
                        </a:rPr>
                        <a:t>1</a:t>
                      </a:r>
                    </a:p>
                  </a:txBody>
                  <a:tcPr/>
                </a:tc>
                <a:tc>
                  <a:txBody>
                    <a:bodyPr/>
                    <a:lstStyle/>
                    <a:p>
                      <a:pPr algn="l"/>
                      <a:r>
                        <a:rPr lang="en-US" sz="1400" dirty="0">
                          <a:effectLst/>
                          <a:latin typeface="+mn-lt"/>
                        </a:rPr>
                        <a:t>  Independent computer system</a:t>
                      </a:r>
                    </a:p>
                  </a:txBody>
                  <a:tcPr marL="0" marR="0" marT="0" marB="0" anchor="ctr"/>
                </a:tc>
                <a:tc>
                  <a:txBody>
                    <a:bodyPr/>
                    <a:lstStyle/>
                    <a:p>
                      <a:pPr algn="l"/>
                      <a:r>
                        <a:rPr lang="en-US" sz="1400" dirty="0">
                          <a:effectLst/>
                          <a:latin typeface="+mn-lt"/>
                        </a:rPr>
                        <a:t>  $12,903</a:t>
                      </a:r>
                    </a:p>
                  </a:txBody>
                  <a:tcPr marL="0" marR="0" marT="0" marB="0" anchor="ctr"/>
                </a:tc>
                <a:tc>
                  <a:txBody>
                    <a:bodyPr/>
                    <a:lstStyle/>
                    <a:p>
                      <a:pPr algn="l"/>
                      <a:r>
                        <a:rPr lang="en-US" sz="1400" dirty="0">
                          <a:solidFill>
                            <a:srgbClr val="000000"/>
                          </a:solidFill>
                          <a:latin typeface="+mn-lt"/>
                        </a:rPr>
                        <a:t>One time</a:t>
                      </a:r>
                    </a:p>
                  </a:txBody>
                  <a:tcPr/>
                </a:tc>
                <a:tc>
                  <a:txBody>
                    <a:bodyPr/>
                    <a:lstStyle/>
                    <a:p>
                      <a:pPr algn="l"/>
                      <a:r>
                        <a:rPr lang="en-US" sz="1400" dirty="0">
                          <a:solidFill>
                            <a:srgbClr val="000000"/>
                          </a:solidFill>
                          <a:latin typeface="+mn-lt"/>
                        </a:rPr>
                        <a:t>P2P</a:t>
                      </a:r>
                    </a:p>
                  </a:txBody>
                  <a:tcPr/>
                </a:tc>
                <a:tc>
                  <a:txBody>
                    <a:bodyPr/>
                    <a:lstStyle/>
                    <a:p>
                      <a:pPr algn="l"/>
                      <a:r>
                        <a:rPr lang="en-US" sz="1400" dirty="0">
                          <a:solidFill>
                            <a:srgbClr val="000000"/>
                          </a:solidFill>
                          <a:latin typeface="+mn-lt"/>
                        </a:rPr>
                        <a:t>Vendor</a:t>
                      </a:r>
                    </a:p>
                  </a:txBody>
                  <a:tcPr/>
                </a:tc>
                <a:extLst>
                  <a:ext uri="{0D108BD9-81ED-4DB2-BD59-A6C34878D82A}">
                    <a16:rowId xmlns:a16="http://schemas.microsoft.com/office/drawing/2014/main" val="3001941922"/>
                  </a:ext>
                </a:extLst>
              </a:tr>
              <a:tr h="648310">
                <a:tc>
                  <a:txBody>
                    <a:bodyPr/>
                    <a:lstStyle/>
                    <a:p>
                      <a:pPr algn="ctr"/>
                      <a:r>
                        <a:rPr lang="en-US" sz="1400" dirty="0">
                          <a:solidFill>
                            <a:srgbClr val="000000"/>
                          </a:solidFill>
                          <a:latin typeface="+mn-lt"/>
                        </a:rPr>
                        <a:t>2</a:t>
                      </a:r>
                    </a:p>
                  </a:txBody>
                  <a:tcPr/>
                </a:tc>
                <a:tc>
                  <a:txBody>
                    <a:bodyPr/>
                    <a:lstStyle/>
                    <a:p>
                      <a:pPr algn="l"/>
                      <a:r>
                        <a:rPr lang="en-US" sz="1400" dirty="0">
                          <a:effectLst/>
                          <a:latin typeface="+mn-lt"/>
                        </a:rPr>
                        <a:t>  Solicitor fee for verifying documents submitting to SFC</a:t>
                      </a:r>
                    </a:p>
                  </a:txBody>
                  <a:tcPr marL="0" marR="0" marT="0" marB="0" anchor="ctr"/>
                </a:tc>
                <a:tc>
                  <a:txBody>
                    <a:bodyPr/>
                    <a:lstStyle/>
                    <a:p>
                      <a:pPr algn="l"/>
                      <a:r>
                        <a:rPr lang="en-US" sz="1400" dirty="0">
                          <a:effectLst/>
                          <a:latin typeface="+mn-lt"/>
                        </a:rPr>
                        <a:t>  $38,709</a:t>
                      </a:r>
                    </a:p>
                  </a:txBody>
                  <a:tcPr marL="0" marR="0" marT="0" marB="0" anchor="ctr"/>
                </a:tc>
                <a:tc>
                  <a:txBody>
                    <a:bodyPr/>
                    <a:lstStyle/>
                    <a:p>
                      <a:pPr algn="l"/>
                      <a:r>
                        <a:rPr lang="en-US" sz="1400" dirty="0">
                          <a:solidFill>
                            <a:srgbClr val="000000"/>
                          </a:solidFill>
                          <a:latin typeface="+mn-lt"/>
                        </a:rPr>
                        <a:t>One time</a:t>
                      </a:r>
                    </a:p>
                    <a:p>
                      <a:pPr algn="l"/>
                      <a:endParaRPr lang="en-US" sz="1400" dirty="0">
                        <a:latin typeface="+mn-lt"/>
                      </a:endParaRPr>
                    </a:p>
                  </a:txBody>
                  <a:tcPr/>
                </a:tc>
                <a:tc>
                  <a:txBody>
                    <a:bodyPr/>
                    <a:lstStyle/>
                    <a:p>
                      <a:pPr algn="l"/>
                      <a:r>
                        <a:rPr lang="en-US" sz="1400" dirty="0">
                          <a:latin typeface="+mn-lt"/>
                        </a:rPr>
                        <a:t>P2P</a:t>
                      </a:r>
                    </a:p>
                  </a:txBody>
                  <a:tcPr/>
                </a:tc>
                <a:tc>
                  <a:txBody>
                    <a:bodyPr/>
                    <a:lstStyle/>
                    <a:p>
                      <a:pPr algn="l"/>
                      <a:r>
                        <a:rPr lang="en-US" sz="1400" dirty="0">
                          <a:latin typeface="+mn-lt"/>
                        </a:rPr>
                        <a:t>Solicitor</a:t>
                      </a:r>
                    </a:p>
                  </a:txBody>
                  <a:tcPr/>
                </a:tc>
                <a:extLst>
                  <a:ext uri="{0D108BD9-81ED-4DB2-BD59-A6C34878D82A}">
                    <a16:rowId xmlns:a16="http://schemas.microsoft.com/office/drawing/2014/main" val="3185468183"/>
                  </a:ext>
                </a:extLst>
              </a:tr>
              <a:tr h="281706">
                <a:tc>
                  <a:txBody>
                    <a:bodyPr/>
                    <a:lstStyle/>
                    <a:p>
                      <a:pPr algn="ctr"/>
                      <a:endParaRPr lang="en-US" sz="1400" b="1" dirty="0">
                        <a:solidFill>
                          <a:srgbClr val="000000"/>
                        </a:solidFill>
                        <a:latin typeface="+mn-lt"/>
                      </a:endParaRPr>
                    </a:p>
                  </a:txBody>
                  <a:tcPr/>
                </a:tc>
                <a:tc>
                  <a:txBody>
                    <a:bodyPr/>
                    <a:lstStyle/>
                    <a:p>
                      <a:pPr algn="l"/>
                      <a:r>
                        <a:rPr lang="en-US" sz="1400" b="1" dirty="0">
                          <a:effectLst/>
                          <a:latin typeface="+mn-lt"/>
                        </a:rPr>
                        <a:t>Total </a:t>
                      </a:r>
                    </a:p>
                  </a:txBody>
                  <a:tcPr/>
                </a:tc>
                <a:tc>
                  <a:txBody>
                    <a:bodyPr/>
                    <a:lstStyle/>
                    <a:p>
                      <a:pPr algn="l"/>
                      <a:r>
                        <a:rPr lang="en-US" sz="1400" b="1" dirty="0">
                          <a:effectLst/>
                          <a:latin typeface="+mn-lt"/>
                        </a:rPr>
                        <a:t>$51,612</a:t>
                      </a:r>
                    </a:p>
                  </a:txBody>
                  <a:tcPr/>
                </a:tc>
                <a:tc>
                  <a:txBody>
                    <a:bodyPr/>
                    <a:lstStyle/>
                    <a:p>
                      <a:pPr algn="l"/>
                      <a:endParaRPr lang="en-US" sz="1400" b="1" dirty="0">
                        <a:latin typeface="+mn-lt"/>
                      </a:endParaRPr>
                    </a:p>
                  </a:txBody>
                  <a:tcPr/>
                </a:tc>
                <a:tc>
                  <a:txBody>
                    <a:bodyPr/>
                    <a:lstStyle/>
                    <a:p>
                      <a:pPr algn="l"/>
                      <a:endParaRPr lang="en-US" sz="1400" b="1" dirty="0">
                        <a:latin typeface="+mn-lt"/>
                      </a:endParaRPr>
                    </a:p>
                  </a:txBody>
                  <a:tcPr/>
                </a:tc>
                <a:tc>
                  <a:txBody>
                    <a:bodyPr/>
                    <a:lstStyle/>
                    <a:p>
                      <a:pPr algn="l"/>
                      <a:endParaRPr lang="en-US" sz="1400" b="1" dirty="0">
                        <a:latin typeface="+mn-lt"/>
                      </a:endParaRPr>
                    </a:p>
                  </a:txBody>
                  <a:tcPr/>
                </a:tc>
                <a:extLst>
                  <a:ext uri="{0D108BD9-81ED-4DB2-BD59-A6C34878D82A}">
                    <a16:rowId xmlns:a16="http://schemas.microsoft.com/office/drawing/2014/main" val="4012153614"/>
                  </a:ext>
                </a:extLst>
              </a:tr>
              <a:tr h="281706">
                <a:tc>
                  <a:txBody>
                    <a:bodyPr/>
                    <a:lstStyle/>
                    <a:p>
                      <a:pPr algn="ctr"/>
                      <a:endParaRPr lang="en-US" sz="1400" dirty="0">
                        <a:latin typeface="+mn-lt"/>
                      </a:endParaRPr>
                    </a:p>
                  </a:txBody>
                  <a:tcPr/>
                </a:tc>
                <a:tc>
                  <a:txBody>
                    <a:bodyPr/>
                    <a:lstStyle/>
                    <a:p>
                      <a:pPr algn="l"/>
                      <a:r>
                        <a:rPr lang="en-US" sz="1400" b="1" dirty="0">
                          <a:solidFill>
                            <a:srgbClr val="000000"/>
                          </a:solidFill>
                          <a:latin typeface="+mn-lt"/>
                        </a:rPr>
                        <a:t>Recurring Costs</a:t>
                      </a:r>
                    </a:p>
                  </a:txBody>
                  <a:tcPr/>
                </a:tc>
                <a:tc>
                  <a:txBody>
                    <a:bodyPr/>
                    <a:lstStyle/>
                    <a:p>
                      <a:pPr algn="l"/>
                      <a:endParaRPr lang="en-US" sz="1400" dirty="0">
                        <a:latin typeface="+mn-lt"/>
                      </a:endParaRPr>
                    </a:p>
                  </a:txBody>
                  <a:tcPr/>
                </a:tc>
                <a:tc>
                  <a:txBody>
                    <a:bodyPr/>
                    <a:lstStyle/>
                    <a:p>
                      <a:pPr algn="l"/>
                      <a:endParaRPr lang="en-US" sz="1400" dirty="0">
                        <a:latin typeface="+mn-lt"/>
                      </a:endParaRPr>
                    </a:p>
                  </a:txBody>
                  <a:tcPr/>
                </a:tc>
                <a:tc>
                  <a:txBody>
                    <a:bodyPr/>
                    <a:lstStyle/>
                    <a:p>
                      <a:pPr algn="l"/>
                      <a:endParaRPr lang="en-US" sz="1400" dirty="0">
                        <a:latin typeface="+mn-lt"/>
                      </a:endParaRPr>
                    </a:p>
                  </a:txBody>
                  <a:tcPr/>
                </a:tc>
                <a:tc>
                  <a:txBody>
                    <a:bodyPr/>
                    <a:lstStyle/>
                    <a:p>
                      <a:pPr algn="l"/>
                      <a:endParaRPr lang="en-US" sz="1400" dirty="0">
                        <a:latin typeface="+mn-lt"/>
                      </a:endParaRPr>
                    </a:p>
                  </a:txBody>
                  <a:tcPr/>
                </a:tc>
                <a:extLst>
                  <a:ext uri="{0D108BD9-81ED-4DB2-BD59-A6C34878D82A}">
                    <a16:rowId xmlns:a16="http://schemas.microsoft.com/office/drawing/2014/main" val="2105976410"/>
                  </a:ext>
                </a:extLst>
              </a:tr>
              <a:tr h="555694">
                <a:tc>
                  <a:txBody>
                    <a:bodyPr/>
                    <a:lstStyle/>
                    <a:p>
                      <a:pPr algn="ctr"/>
                      <a:r>
                        <a:rPr lang="en-US" sz="1400" dirty="0">
                          <a:solidFill>
                            <a:srgbClr val="000000"/>
                          </a:solidFill>
                          <a:latin typeface="+mn-lt"/>
                        </a:rPr>
                        <a:t>1</a:t>
                      </a:r>
                    </a:p>
                  </a:txBody>
                  <a:tcPr/>
                </a:tc>
                <a:tc>
                  <a:txBody>
                    <a:bodyPr/>
                    <a:lstStyle/>
                    <a:p>
                      <a:pPr algn="l"/>
                      <a:r>
                        <a:rPr lang="en-US" sz="1400" dirty="0">
                          <a:effectLst/>
                          <a:latin typeface="+mn-lt"/>
                        </a:rPr>
                        <a:t>  Salary of Responsible Officer with license 4&amp;9</a:t>
                      </a:r>
                    </a:p>
                  </a:txBody>
                  <a:tcPr marL="0" marR="0" marT="0" marB="0" anchor="ctr"/>
                </a:tc>
                <a:tc>
                  <a:txBody>
                    <a:bodyPr/>
                    <a:lstStyle/>
                    <a:p>
                      <a:pPr algn="l"/>
                      <a:r>
                        <a:rPr lang="en-US" sz="1400" dirty="0">
                          <a:effectLst/>
                          <a:latin typeface="+mn-lt"/>
                        </a:rPr>
                        <a:t>  $25,806</a:t>
                      </a:r>
                    </a:p>
                  </a:txBody>
                  <a:tcPr marL="0" marR="0" marT="0" marB="0" anchor="ctr"/>
                </a:tc>
                <a:tc>
                  <a:txBody>
                    <a:bodyPr/>
                    <a:lstStyle/>
                    <a:p>
                      <a:pPr algn="l"/>
                      <a:endParaRPr lang="en-US" sz="1400" dirty="0">
                        <a:solidFill>
                          <a:srgbClr val="000000"/>
                        </a:solidFill>
                        <a:latin typeface="+mn-lt"/>
                      </a:endParaRPr>
                    </a:p>
                    <a:p>
                      <a:pPr algn="l"/>
                      <a:r>
                        <a:rPr lang="en-US" sz="1400" dirty="0">
                          <a:solidFill>
                            <a:srgbClr val="000000"/>
                          </a:solidFill>
                          <a:latin typeface="+mn-lt"/>
                        </a:rPr>
                        <a:t>Charged</a:t>
                      </a:r>
                      <a:r>
                        <a:rPr lang="en-US" sz="1400" baseline="0" dirty="0">
                          <a:solidFill>
                            <a:srgbClr val="000000"/>
                          </a:solidFill>
                          <a:latin typeface="+mn-lt"/>
                        </a:rPr>
                        <a:t> monthly</a:t>
                      </a:r>
                    </a:p>
                    <a:p>
                      <a:pPr algn="l"/>
                      <a:endParaRPr lang="en-US" sz="1400" dirty="0">
                        <a:solidFill>
                          <a:srgbClr val="000000"/>
                        </a:solidFill>
                        <a:latin typeface="+mn-lt"/>
                      </a:endParaRPr>
                    </a:p>
                  </a:txBody>
                  <a:tcPr/>
                </a:tc>
                <a:tc>
                  <a:txBody>
                    <a:bodyPr/>
                    <a:lstStyle/>
                    <a:p>
                      <a:pPr algn="l"/>
                      <a:r>
                        <a:rPr lang="en-US" sz="1400" dirty="0">
                          <a:solidFill>
                            <a:srgbClr val="000000"/>
                          </a:solidFill>
                          <a:latin typeface="+mn-lt"/>
                        </a:rPr>
                        <a:t>P2P</a:t>
                      </a:r>
                      <a:r>
                        <a:rPr lang="en-US" sz="1400" baseline="0" dirty="0">
                          <a:solidFill>
                            <a:srgbClr val="000000"/>
                          </a:solidFill>
                          <a:latin typeface="+mn-lt"/>
                        </a:rPr>
                        <a:t> and investors</a:t>
                      </a:r>
                    </a:p>
                    <a:p>
                      <a:pPr algn="l"/>
                      <a:endParaRPr lang="en-US" sz="1400" dirty="0">
                        <a:solidFill>
                          <a:srgbClr val="000000"/>
                        </a:solidFill>
                        <a:latin typeface="+mn-lt"/>
                      </a:endParaRPr>
                    </a:p>
                  </a:txBody>
                  <a:tcPr/>
                </a:tc>
                <a:tc>
                  <a:txBody>
                    <a:bodyPr/>
                    <a:lstStyle/>
                    <a:p>
                      <a:pPr algn="l"/>
                      <a:r>
                        <a:rPr lang="en-US" sz="1400" dirty="0">
                          <a:solidFill>
                            <a:srgbClr val="000000"/>
                          </a:solidFill>
                          <a:latin typeface="+mn-lt"/>
                        </a:rPr>
                        <a:t>Employee</a:t>
                      </a:r>
                    </a:p>
                  </a:txBody>
                  <a:tcPr/>
                </a:tc>
                <a:extLst>
                  <a:ext uri="{0D108BD9-81ED-4DB2-BD59-A6C34878D82A}">
                    <a16:rowId xmlns:a16="http://schemas.microsoft.com/office/drawing/2014/main" val="4091693061"/>
                  </a:ext>
                </a:extLst>
              </a:tr>
              <a:tr h="324155">
                <a:tc>
                  <a:txBody>
                    <a:bodyPr/>
                    <a:lstStyle/>
                    <a:p>
                      <a:pPr algn="ctr"/>
                      <a:r>
                        <a:rPr lang="en-US" sz="1400" dirty="0">
                          <a:solidFill>
                            <a:srgbClr val="000000"/>
                          </a:solidFill>
                          <a:latin typeface="+mn-lt"/>
                        </a:rPr>
                        <a:t>2</a:t>
                      </a:r>
                    </a:p>
                  </a:txBody>
                  <a:tcPr/>
                </a:tc>
                <a:tc>
                  <a:txBody>
                    <a:bodyPr/>
                    <a:lstStyle/>
                    <a:p>
                      <a:pPr algn="l"/>
                      <a:r>
                        <a:rPr lang="en-US" sz="1400" dirty="0">
                          <a:effectLst/>
                          <a:latin typeface="+mn-lt"/>
                        </a:rPr>
                        <a:t>  Salary of Financial Controller</a:t>
                      </a:r>
                    </a:p>
                  </a:txBody>
                  <a:tcPr marL="0" marR="0" marT="0" marB="0" anchor="ctr"/>
                </a:tc>
                <a:tc>
                  <a:txBody>
                    <a:bodyPr/>
                    <a:lstStyle/>
                    <a:p>
                      <a:pPr algn="l"/>
                      <a:r>
                        <a:rPr lang="en-US" sz="1400" dirty="0">
                          <a:effectLst/>
                          <a:latin typeface="+mn-lt"/>
                        </a:rPr>
                        <a:t>  $10,323</a:t>
                      </a:r>
                    </a:p>
                  </a:txBody>
                  <a:tcPr marL="0" marR="0" marT="0" marB="0" anchor="ctr"/>
                </a:tc>
                <a:tc>
                  <a:txBody>
                    <a:bodyPr/>
                    <a:lstStyle/>
                    <a:p>
                      <a:pPr algn="l"/>
                      <a:r>
                        <a:rPr lang="en-US" sz="1400" dirty="0">
                          <a:solidFill>
                            <a:srgbClr val="000000"/>
                          </a:solidFill>
                          <a:latin typeface="+mn-lt"/>
                        </a:rPr>
                        <a:t>Charged monthly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a:ea typeface="+mn-ea"/>
                          <a:cs typeface="+mn-cs"/>
                        </a:rPr>
                        <a:t>P2P and investors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a:ea typeface="+mn-ea"/>
                          <a:cs typeface="+mn-cs"/>
                        </a:rPr>
                        <a:t>Employee</a:t>
                      </a:r>
                    </a:p>
                  </a:txBody>
                  <a:tcPr/>
                </a:tc>
                <a:extLst>
                  <a:ext uri="{0D108BD9-81ED-4DB2-BD59-A6C34878D82A}">
                    <a16:rowId xmlns:a16="http://schemas.microsoft.com/office/drawing/2014/main" val="3339002744"/>
                  </a:ext>
                </a:extLst>
              </a:tr>
              <a:tr h="324155">
                <a:tc>
                  <a:txBody>
                    <a:bodyPr/>
                    <a:lstStyle/>
                    <a:p>
                      <a:pPr algn="ctr"/>
                      <a:r>
                        <a:rPr lang="en-US" sz="1400" dirty="0">
                          <a:solidFill>
                            <a:srgbClr val="000000"/>
                          </a:solidFill>
                          <a:latin typeface="+mn-lt"/>
                        </a:rPr>
                        <a:t>3</a:t>
                      </a:r>
                    </a:p>
                  </a:txBody>
                  <a:tcPr/>
                </a:tc>
                <a:tc>
                  <a:txBody>
                    <a:bodyPr/>
                    <a:lstStyle/>
                    <a:p>
                      <a:pPr algn="l"/>
                      <a:r>
                        <a:rPr lang="en-US" sz="1400" dirty="0">
                          <a:effectLst/>
                          <a:latin typeface="+mn-lt"/>
                        </a:rPr>
                        <a:t>  Salary of Clerical   Officer </a:t>
                      </a:r>
                    </a:p>
                  </a:txBody>
                  <a:tcPr marL="0" marR="0" marT="0" marB="0" anchor="ctr"/>
                </a:tc>
                <a:tc>
                  <a:txBody>
                    <a:bodyPr/>
                    <a:lstStyle/>
                    <a:p>
                      <a:pPr algn="l"/>
                      <a:r>
                        <a:rPr lang="en-US" sz="1400" dirty="0">
                          <a:effectLst/>
                          <a:latin typeface="+mn-lt"/>
                        </a:rPr>
                        <a:t>  $3,871</a:t>
                      </a:r>
                    </a:p>
                  </a:txBody>
                  <a:tcPr marL="0" marR="0" marT="0" marB="0" anchor="ctr"/>
                </a:tc>
                <a:tc>
                  <a:txBody>
                    <a:bodyPr/>
                    <a:lstStyle/>
                    <a:p>
                      <a:pPr algn="l"/>
                      <a:r>
                        <a:rPr lang="en-US" sz="1400" dirty="0">
                          <a:solidFill>
                            <a:srgbClr val="000000"/>
                          </a:solidFill>
                          <a:latin typeface="+mn-lt"/>
                        </a:rPr>
                        <a:t>Charged monthly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a:ea typeface="+mn-ea"/>
                          <a:cs typeface="+mn-cs"/>
                        </a:rPr>
                        <a:t>P2P and investors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a:ea typeface="+mn-ea"/>
                          <a:cs typeface="+mn-cs"/>
                        </a:rPr>
                        <a:t>Employee</a:t>
                      </a:r>
                    </a:p>
                  </a:txBody>
                  <a:tcPr/>
                </a:tc>
                <a:extLst>
                  <a:ext uri="{0D108BD9-81ED-4DB2-BD59-A6C34878D82A}">
                    <a16:rowId xmlns:a16="http://schemas.microsoft.com/office/drawing/2014/main" val="3645478407"/>
                  </a:ext>
                </a:extLst>
              </a:tr>
              <a:tr h="393617">
                <a:tc>
                  <a:txBody>
                    <a:bodyPr/>
                    <a:lstStyle/>
                    <a:p>
                      <a:pPr algn="ctr"/>
                      <a:r>
                        <a:rPr lang="en-US" sz="1400" dirty="0">
                          <a:solidFill>
                            <a:srgbClr val="000000"/>
                          </a:solidFill>
                          <a:latin typeface="+mn-lt"/>
                        </a:rPr>
                        <a:t>4</a:t>
                      </a:r>
                    </a:p>
                  </a:txBody>
                  <a:tcPr/>
                </a:tc>
                <a:tc>
                  <a:txBody>
                    <a:bodyPr/>
                    <a:lstStyle/>
                    <a:p>
                      <a:pPr algn="l"/>
                      <a:r>
                        <a:rPr lang="en-US" sz="1400" dirty="0">
                          <a:solidFill>
                            <a:srgbClr val="000000"/>
                          </a:solidFill>
                          <a:latin typeface="+mn-lt"/>
                        </a:rPr>
                        <a:t>Offshore director fee</a:t>
                      </a:r>
                    </a:p>
                  </a:txBody>
                  <a:tcPr/>
                </a:tc>
                <a:tc>
                  <a:txBody>
                    <a:bodyPr/>
                    <a:lstStyle/>
                    <a:p>
                      <a:pPr algn="l"/>
                      <a:r>
                        <a:rPr lang="en-US" sz="1400" dirty="0">
                          <a:solidFill>
                            <a:srgbClr val="000000"/>
                          </a:solidFill>
                          <a:latin typeface="+mn-lt"/>
                        </a:rPr>
                        <a:t>$20,000</a:t>
                      </a:r>
                    </a:p>
                  </a:txBody>
                  <a:tcPr/>
                </a:tc>
                <a:tc>
                  <a:txBody>
                    <a:bodyPr/>
                    <a:lstStyle/>
                    <a:p>
                      <a:pPr algn="l"/>
                      <a:r>
                        <a:rPr lang="en-US" sz="1400" dirty="0">
                          <a:solidFill>
                            <a:srgbClr val="000000"/>
                          </a:solidFill>
                          <a:latin typeface="+mn-lt"/>
                        </a:rPr>
                        <a:t>Charged</a:t>
                      </a:r>
                      <a:r>
                        <a:rPr lang="en-US" sz="1400" baseline="0" dirty="0">
                          <a:solidFill>
                            <a:srgbClr val="000000"/>
                          </a:solidFill>
                          <a:latin typeface="+mn-lt"/>
                        </a:rPr>
                        <a:t> annually</a:t>
                      </a:r>
                      <a:endParaRPr lang="en-US" sz="1400" dirty="0">
                        <a:solidFill>
                          <a:srgbClr val="000000"/>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a:ea typeface="+mn-ea"/>
                          <a:cs typeface="+mn-cs"/>
                        </a:rPr>
                        <a:t>P2P and investors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a:ea typeface="+mn-ea"/>
                          <a:cs typeface="+mn-cs"/>
                        </a:rPr>
                        <a:t>Employee</a:t>
                      </a:r>
                    </a:p>
                  </a:txBody>
                  <a:tcPr/>
                </a:tc>
                <a:extLst>
                  <a:ext uri="{0D108BD9-81ED-4DB2-BD59-A6C34878D82A}">
                    <a16:rowId xmlns:a16="http://schemas.microsoft.com/office/drawing/2014/main" val="2274423893"/>
                  </a:ext>
                </a:extLst>
              </a:tr>
              <a:tr h="133827">
                <a:tc>
                  <a:txBody>
                    <a:bodyPr/>
                    <a:lstStyle/>
                    <a:p>
                      <a:pPr algn="ctr"/>
                      <a:r>
                        <a:rPr lang="en-US" sz="1400" dirty="0">
                          <a:solidFill>
                            <a:srgbClr val="000000"/>
                          </a:solidFill>
                          <a:latin typeface="+mn-lt"/>
                        </a:rPr>
                        <a:t>5</a:t>
                      </a:r>
                    </a:p>
                  </a:txBody>
                  <a:tcPr/>
                </a:tc>
                <a:tc>
                  <a:txBody>
                    <a:bodyPr/>
                    <a:lstStyle/>
                    <a:p>
                      <a:pPr algn="l"/>
                      <a:r>
                        <a:rPr lang="en-US" sz="1400" dirty="0">
                          <a:effectLst/>
                          <a:latin typeface="+mn-lt"/>
                        </a:rPr>
                        <a:t>  Office rental</a:t>
                      </a:r>
                    </a:p>
                  </a:txBody>
                  <a:tcPr marL="0" marR="0" marT="0" marB="0" anchor="ctr"/>
                </a:tc>
                <a:tc>
                  <a:txBody>
                    <a:bodyPr/>
                    <a:lstStyle/>
                    <a:p>
                      <a:pPr algn="l"/>
                      <a:r>
                        <a:rPr lang="en-US" sz="1400" dirty="0">
                          <a:effectLst/>
                          <a:latin typeface="+mn-lt"/>
                        </a:rPr>
                        <a:t>  $3,871</a:t>
                      </a:r>
                    </a:p>
                  </a:txBody>
                  <a:tcPr marL="0" marR="0" marT="0" marB="0" anchor="ctr"/>
                </a:tc>
                <a:tc>
                  <a:txBody>
                    <a:bodyPr/>
                    <a:lstStyle/>
                    <a:p>
                      <a:pPr algn="l"/>
                      <a:r>
                        <a:rPr lang="en-US" sz="1400" dirty="0">
                          <a:solidFill>
                            <a:srgbClr val="000000"/>
                          </a:solidFill>
                          <a:latin typeface="+mn-lt"/>
                        </a:rPr>
                        <a:t>Charged</a:t>
                      </a:r>
                      <a:r>
                        <a:rPr lang="en-US" sz="1400" baseline="0" dirty="0">
                          <a:solidFill>
                            <a:srgbClr val="000000"/>
                          </a:solidFill>
                          <a:latin typeface="+mn-lt"/>
                        </a:rPr>
                        <a:t> monthly</a:t>
                      </a:r>
                      <a:endParaRPr lang="en-US" sz="1400" dirty="0">
                        <a:solidFill>
                          <a:srgbClr val="000000"/>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a:ea typeface="+mn-ea"/>
                          <a:cs typeface="+mn-cs"/>
                        </a:rPr>
                        <a:t>P2P and investors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a:ea typeface="+mn-ea"/>
                          <a:cs typeface="+mn-cs"/>
                        </a:rPr>
                        <a:t>Landlord</a:t>
                      </a:r>
                    </a:p>
                  </a:txBody>
                  <a:tcPr/>
                </a:tc>
                <a:extLst>
                  <a:ext uri="{0D108BD9-81ED-4DB2-BD59-A6C34878D82A}">
                    <a16:rowId xmlns:a16="http://schemas.microsoft.com/office/drawing/2014/main" val="539067591"/>
                  </a:ext>
                </a:extLst>
              </a:tr>
              <a:tr h="281706">
                <a:tc>
                  <a:txBody>
                    <a:bodyPr/>
                    <a:lstStyle/>
                    <a:p>
                      <a:pPr algn="ctr"/>
                      <a:endParaRPr lang="en-US" sz="1400" b="1" dirty="0">
                        <a:solidFill>
                          <a:srgbClr val="000000"/>
                        </a:solidFill>
                        <a:latin typeface="+mn-lt"/>
                      </a:endParaRPr>
                    </a:p>
                  </a:txBody>
                  <a:tcPr/>
                </a:tc>
                <a:tc>
                  <a:txBody>
                    <a:bodyPr/>
                    <a:lstStyle/>
                    <a:p>
                      <a:pPr algn="l"/>
                      <a:r>
                        <a:rPr lang="en-US" sz="1400" b="1" dirty="0">
                          <a:effectLst/>
                          <a:latin typeface="+mn-lt"/>
                        </a:rPr>
                        <a:t>Total</a:t>
                      </a:r>
                    </a:p>
                  </a:txBody>
                  <a:tcPr marL="0" marR="0" marT="0" marB="0" anchor="ctr"/>
                </a:tc>
                <a:tc>
                  <a:txBody>
                    <a:bodyPr/>
                    <a:lstStyle/>
                    <a:p>
                      <a:pPr algn="l"/>
                      <a:r>
                        <a:rPr lang="en-US" sz="1400" b="1" dirty="0">
                          <a:effectLst/>
                          <a:latin typeface="+mn-lt"/>
                        </a:rPr>
                        <a:t>$45,538</a:t>
                      </a:r>
                    </a:p>
                  </a:txBody>
                  <a:tcPr marL="0" marR="0" marT="0" marB="0" anchor="ctr"/>
                </a:tc>
                <a:tc>
                  <a:txBody>
                    <a:bodyPr/>
                    <a:lstStyle/>
                    <a:p>
                      <a:pPr algn="l"/>
                      <a:endParaRPr lang="en-US" sz="1400" b="1" dirty="0">
                        <a:solidFill>
                          <a:srgbClr val="000000"/>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alibri"/>
                        <a:ea typeface="+mn-ea"/>
                        <a:cs typeface="+mn-cs"/>
                      </a:endParaRPr>
                    </a:p>
                  </a:txBody>
                  <a:tcPr/>
                </a:tc>
                <a:extLst>
                  <a:ext uri="{0D108BD9-81ED-4DB2-BD59-A6C34878D82A}">
                    <a16:rowId xmlns:a16="http://schemas.microsoft.com/office/drawing/2014/main" val="490878437"/>
                  </a:ext>
                </a:extLst>
              </a:tr>
            </a:tbl>
          </a:graphicData>
        </a:graphic>
      </p:graphicFrame>
      <p:sp>
        <p:nvSpPr>
          <p:cNvPr id="4" name="Slide Number Placeholder 3"/>
          <p:cNvSpPr>
            <a:spLocks noGrp="1"/>
          </p:cNvSpPr>
          <p:nvPr>
            <p:ph type="sldNum" sz="quarter" idx="12"/>
          </p:nvPr>
        </p:nvSpPr>
        <p:spPr/>
        <p:txBody>
          <a:bodyPr/>
          <a:lstStyle/>
          <a:p>
            <a:fld id="{D7F305DA-160D-498F-B102-A1D8643B4A2C}" type="slidenum">
              <a:rPr lang="ru-RU" smtClean="0"/>
              <a:t>45</a:t>
            </a:fld>
            <a:endParaRPr lang="ru-RU"/>
          </a:p>
        </p:txBody>
      </p:sp>
      <p:pic>
        <p:nvPicPr>
          <p:cNvPr id="6" name="Изображение 3"/>
          <p:cNvPicPr>
            <a:picLocks noChangeAspect="1"/>
          </p:cNvPicPr>
          <p:nvPr/>
        </p:nvPicPr>
        <p:blipFill>
          <a:blip r:embed="rId3"/>
          <a:stretch>
            <a:fillRect/>
          </a:stretch>
        </p:blipFill>
        <p:spPr>
          <a:xfrm>
            <a:off x="8478405" y="59765"/>
            <a:ext cx="665595" cy="443286"/>
          </a:xfrm>
          <a:prstGeom prst="rect">
            <a:avLst/>
          </a:prstGeom>
        </p:spPr>
      </p:pic>
    </p:spTree>
    <p:extLst>
      <p:ext uri="{BB962C8B-B14F-4D97-AF65-F5344CB8AC3E}">
        <p14:creationId xmlns:p14="http://schemas.microsoft.com/office/powerpoint/2010/main" val="601009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Costs for setting up investment fund in Hong Kong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79032357"/>
              </p:ext>
            </p:extLst>
          </p:nvPr>
        </p:nvGraphicFramePr>
        <p:xfrm>
          <a:off x="156095" y="692696"/>
          <a:ext cx="8807571" cy="4389120"/>
        </p:xfrm>
        <a:graphic>
          <a:graphicData uri="http://schemas.openxmlformats.org/drawingml/2006/table">
            <a:tbl>
              <a:tblPr firstRow="1" bandRow="1">
                <a:tableStyleId>{5C22544A-7EE6-4342-B048-85BDC9FD1C3A}</a:tableStyleId>
              </a:tblPr>
              <a:tblGrid>
                <a:gridCol w="230203">
                  <a:extLst>
                    <a:ext uri="{9D8B030D-6E8A-4147-A177-3AD203B41FA5}">
                      <a16:colId xmlns:a16="http://schemas.microsoft.com/office/drawing/2014/main" val="784279588"/>
                    </a:ext>
                  </a:extLst>
                </a:gridCol>
                <a:gridCol w="2254841">
                  <a:extLst>
                    <a:ext uri="{9D8B030D-6E8A-4147-A177-3AD203B41FA5}">
                      <a16:colId xmlns:a16="http://schemas.microsoft.com/office/drawing/2014/main" val="2196221379"/>
                    </a:ext>
                  </a:extLst>
                </a:gridCol>
                <a:gridCol w="2160240">
                  <a:extLst>
                    <a:ext uri="{9D8B030D-6E8A-4147-A177-3AD203B41FA5}">
                      <a16:colId xmlns:a16="http://schemas.microsoft.com/office/drawing/2014/main" val="2410864045"/>
                    </a:ext>
                  </a:extLst>
                </a:gridCol>
                <a:gridCol w="1440160">
                  <a:extLst>
                    <a:ext uri="{9D8B030D-6E8A-4147-A177-3AD203B41FA5}">
                      <a16:colId xmlns:a16="http://schemas.microsoft.com/office/drawing/2014/main" val="647960739"/>
                    </a:ext>
                  </a:extLst>
                </a:gridCol>
                <a:gridCol w="1584176">
                  <a:extLst>
                    <a:ext uri="{9D8B030D-6E8A-4147-A177-3AD203B41FA5}">
                      <a16:colId xmlns:a16="http://schemas.microsoft.com/office/drawing/2014/main" val="381992449"/>
                    </a:ext>
                  </a:extLst>
                </a:gridCol>
                <a:gridCol w="1137951">
                  <a:extLst>
                    <a:ext uri="{9D8B030D-6E8A-4147-A177-3AD203B41FA5}">
                      <a16:colId xmlns:a16="http://schemas.microsoft.com/office/drawing/2014/main" val="2494532713"/>
                    </a:ext>
                  </a:extLst>
                </a:gridCol>
              </a:tblGrid>
              <a:tr h="160313">
                <a:tc>
                  <a:txBody>
                    <a:bodyPr/>
                    <a:lstStyle/>
                    <a:p>
                      <a:endParaRPr lang="en-US" sz="1400" dirty="0"/>
                    </a:p>
                  </a:txBody>
                  <a:tcPr/>
                </a:tc>
                <a:tc>
                  <a:txBody>
                    <a:bodyPr/>
                    <a:lstStyle/>
                    <a:p>
                      <a:r>
                        <a:rPr lang="en-US" sz="1400" dirty="0"/>
                        <a:t>Item</a:t>
                      </a:r>
                    </a:p>
                  </a:txBody>
                  <a:tcPr/>
                </a:tc>
                <a:tc>
                  <a:txBody>
                    <a:bodyPr/>
                    <a:lstStyle/>
                    <a:p>
                      <a:r>
                        <a:rPr lang="en-US" sz="1400" dirty="0"/>
                        <a:t>Cost </a:t>
                      </a:r>
                    </a:p>
                  </a:txBody>
                  <a:tcPr/>
                </a:tc>
                <a:tc>
                  <a:txBody>
                    <a:bodyPr/>
                    <a:lstStyle/>
                    <a:p>
                      <a:r>
                        <a:rPr lang="en-US" sz="1400" dirty="0"/>
                        <a:t>Description</a:t>
                      </a:r>
                    </a:p>
                  </a:txBody>
                  <a:tcPr/>
                </a:tc>
                <a:tc>
                  <a:txBody>
                    <a:bodyPr/>
                    <a:lstStyle/>
                    <a:p>
                      <a:r>
                        <a:rPr lang="en-US" sz="1400" dirty="0"/>
                        <a:t>Pa</a:t>
                      </a:r>
                      <a:r>
                        <a:rPr lang="en-US" sz="1400" baseline="0" dirty="0"/>
                        <a:t>id by</a:t>
                      </a:r>
                      <a:endParaRPr lang="en-US" sz="1400" dirty="0"/>
                    </a:p>
                  </a:txBody>
                  <a:tcPr/>
                </a:tc>
                <a:tc>
                  <a:txBody>
                    <a:bodyPr/>
                    <a:lstStyle/>
                    <a:p>
                      <a:r>
                        <a:rPr lang="en-US" sz="1400" dirty="0"/>
                        <a:t>Paid</a:t>
                      </a:r>
                      <a:r>
                        <a:rPr lang="en-US" sz="1400" baseline="0" dirty="0"/>
                        <a:t> to</a:t>
                      </a:r>
                      <a:endParaRPr lang="en-US" sz="1400" dirty="0"/>
                    </a:p>
                  </a:txBody>
                  <a:tcPr/>
                </a:tc>
                <a:extLst>
                  <a:ext uri="{0D108BD9-81ED-4DB2-BD59-A6C34878D82A}">
                    <a16:rowId xmlns:a16="http://schemas.microsoft.com/office/drawing/2014/main" val="250177262"/>
                  </a:ext>
                </a:extLst>
              </a:tr>
              <a:tr h="181601">
                <a:tc>
                  <a:txBody>
                    <a:bodyPr/>
                    <a:lstStyle/>
                    <a:p>
                      <a:endParaRPr lang="en-US" sz="1400" dirty="0"/>
                    </a:p>
                  </a:txBody>
                  <a:tcPr/>
                </a:tc>
                <a:tc>
                  <a:txBody>
                    <a:bodyPr/>
                    <a:lstStyle/>
                    <a:p>
                      <a:r>
                        <a:rPr lang="en-US" sz="1400" b="1" dirty="0">
                          <a:solidFill>
                            <a:srgbClr val="000000"/>
                          </a:solidFill>
                        </a:rPr>
                        <a:t>One Time Costs</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802556884"/>
                  </a:ext>
                </a:extLst>
              </a:tr>
              <a:tr h="376947">
                <a:tc>
                  <a:txBody>
                    <a:bodyPr/>
                    <a:lstStyle/>
                    <a:p>
                      <a:r>
                        <a:rPr lang="en-US" sz="1400" dirty="0">
                          <a:solidFill>
                            <a:srgbClr val="000000"/>
                          </a:solidFill>
                        </a:rPr>
                        <a:t>1</a:t>
                      </a:r>
                    </a:p>
                  </a:txBody>
                  <a:tcPr/>
                </a:tc>
                <a:tc>
                  <a:txBody>
                    <a:bodyPr/>
                    <a:lstStyle/>
                    <a:p>
                      <a:r>
                        <a:rPr lang="en-US" sz="1400" dirty="0">
                          <a:solidFill>
                            <a:srgbClr val="000000"/>
                          </a:solidFill>
                          <a:latin typeface="Calibri" charset="0"/>
                        </a:rPr>
                        <a:t>Investment fund set up cost</a:t>
                      </a:r>
                    </a:p>
                    <a:p>
                      <a:endParaRPr lang="en-US" sz="1400" dirty="0"/>
                    </a:p>
                  </a:txBody>
                  <a:tcPr/>
                </a:tc>
                <a:tc>
                  <a:txBody>
                    <a:bodyPr/>
                    <a:lstStyle/>
                    <a:p>
                      <a:r>
                        <a:rPr lang="en-US" sz="1400" dirty="0">
                          <a:solidFill>
                            <a:srgbClr val="000000"/>
                          </a:solidFill>
                        </a:rPr>
                        <a:t>$100,000</a:t>
                      </a:r>
                    </a:p>
                  </a:txBody>
                  <a:tcPr/>
                </a:tc>
                <a:tc>
                  <a:txBody>
                    <a:bodyPr/>
                    <a:lstStyle/>
                    <a:p>
                      <a:r>
                        <a:rPr lang="en-US" sz="1400" dirty="0">
                          <a:solidFill>
                            <a:srgbClr val="000000"/>
                          </a:solidFill>
                        </a:rPr>
                        <a:t>One time</a:t>
                      </a:r>
                    </a:p>
                  </a:txBody>
                  <a:tcPr/>
                </a:tc>
                <a:tc>
                  <a:txBody>
                    <a:bodyPr/>
                    <a:lstStyle/>
                    <a:p>
                      <a:r>
                        <a:rPr lang="en-US" sz="1400" dirty="0">
                          <a:solidFill>
                            <a:srgbClr val="000000"/>
                          </a:solidFill>
                        </a:rPr>
                        <a:t>P2P</a:t>
                      </a:r>
                    </a:p>
                  </a:txBody>
                  <a:tcPr/>
                </a:tc>
                <a:tc>
                  <a:txBody>
                    <a:bodyPr/>
                    <a:lstStyle/>
                    <a:p>
                      <a:r>
                        <a:rPr lang="en-US" sz="1400" dirty="0">
                          <a:solidFill>
                            <a:srgbClr val="000000"/>
                          </a:solidFill>
                        </a:rPr>
                        <a:t>AMC</a:t>
                      </a:r>
                    </a:p>
                  </a:txBody>
                  <a:tcPr/>
                </a:tc>
                <a:extLst>
                  <a:ext uri="{0D108BD9-81ED-4DB2-BD59-A6C34878D82A}">
                    <a16:rowId xmlns:a16="http://schemas.microsoft.com/office/drawing/2014/main" val="3001941922"/>
                  </a:ext>
                </a:extLst>
              </a:tr>
              <a:tr h="297724">
                <a:tc>
                  <a:txBody>
                    <a:bodyPr/>
                    <a:lstStyle/>
                    <a:p>
                      <a:r>
                        <a:rPr lang="en-US" sz="1400" dirty="0">
                          <a:solidFill>
                            <a:srgbClr val="000000"/>
                          </a:solidFill>
                        </a:rPr>
                        <a:t>2</a:t>
                      </a:r>
                    </a:p>
                  </a:txBody>
                  <a:tcPr/>
                </a:tc>
                <a:tc>
                  <a:txBody>
                    <a:bodyPr/>
                    <a:lstStyle/>
                    <a:p>
                      <a:r>
                        <a:rPr lang="en-US" sz="1400" dirty="0">
                          <a:solidFill>
                            <a:srgbClr val="000000"/>
                          </a:solidFill>
                        </a:rPr>
                        <a:t>Subscription fee</a:t>
                      </a:r>
                    </a:p>
                  </a:txBody>
                  <a:tcPr/>
                </a:tc>
                <a:tc>
                  <a:txBody>
                    <a:bodyPr/>
                    <a:lstStyle/>
                    <a:p>
                      <a:r>
                        <a:rPr lang="en-US" sz="1400" dirty="0">
                          <a:solidFill>
                            <a:srgbClr val="000000"/>
                          </a:solidFill>
                        </a:rPr>
                        <a:t>$80,000 (0.8% on AUM)</a:t>
                      </a:r>
                    </a:p>
                  </a:txBody>
                  <a:tcPr/>
                </a:tc>
                <a:tc>
                  <a:txBody>
                    <a:bodyPr/>
                    <a:lstStyle/>
                    <a:p>
                      <a:r>
                        <a:rPr lang="en-US" sz="1400" dirty="0">
                          <a:solidFill>
                            <a:srgbClr val="000000"/>
                          </a:solidFill>
                          <a:latin typeface="Calibri" charset="0"/>
                        </a:rPr>
                        <a:t>One time</a:t>
                      </a:r>
                    </a:p>
                    <a:p>
                      <a:endParaRPr lang="en-US" sz="1400" dirty="0"/>
                    </a:p>
                  </a:txBody>
                  <a:tcPr/>
                </a:tc>
                <a:tc>
                  <a:txBody>
                    <a:bodyPr/>
                    <a:lstStyle/>
                    <a:p>
                      <a:r>
                        <a:rPr lang="en-US" sz="1400" dirty="0"/>
                        <a:t>P2P</a:t>
                      </a:r>
                    </a:p>
                    <a:p>
                      <a:endParaRPr lang="en-US" sz="1400" dirty="0"/>
                    </a:p>
                  </a:txBody>
                  <a:tcPr/>
                </a:tc>
                <a:tc>
                  <a:txBody>
                    <a:bodyPr/>
                    <a:lstStyle/>
                    <a:p>
                      <a:r>
                        <a:rPr lang="en-US" sz="1400" dirty="0"/>
                        <a:t>AMC</a:t>
                      </a:r>
                    </a:p>
                  </a:txBody>
                  <a:tcPr/>
                </a:tc>
                <a:extLst>
                  <a:ext uri="{0D108BD9-81ED-4DB2-BD59-A6C34878D82A}">
                    <a16:rowId xmlns:a16="http://schemas.microsoft.com/office/drawing/2014/main" val="3185468183"/>
                  </a:ext>
                </a:extLst>
              </a:tr>
              <a:tr h="181601">
                <a:tc>
                  <a:txBody>
                    <a:bodyPr/>
                    <a:lstStyle/>
                    <a:p>
                      <a:endParaRPr lang="en-US" sz="1400" dirty="0">
                        <a:solidFill>
                          <a:srgbClr val="000000"/>
                        </a:solidFill>
                      </a:endParaRPr>
                    </a:p>
                  </a:txBody>
                  <a:tcPr/>
                </a:tc>
                <a:tc>
                  <a:txBody>
                    <a:bodyPr/>
                    <a:lstStyle/>
                    <a:p>
                      <a:r>
                        <a:rPr lang="en-US" sz="1400" dirty="0">
                          <a:solidFill>
                            <a:srgbClr val="000000"/>
                          </a:solidFill>
                        </a:rPr>
                        <a:t>Total</a:t>
                      </a:r>
                    </a:p>
                  </a:txBody>
                  <a:tcPr/>
                </a:tc>
                <a:tc>
                  <a:txBody>
                    <a:bodyPr/>
                    <a:lstStyle/>
                    <a:p>
                      <a:r>
                        <a:rPr lang="en-US" sz="1400" dirty="0">
                          <a:solidFill>
                            <a:srgbClr val="000000"/>
                          </a:solidFill>
                        </a:rPr>
                        <a:t>$180,000</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546025727"/>
                  </a:ext>
                </a:extLst>
              </a:tr>
              <a:tr h="181601">
                <a:tc>
                  <a:txBody>
                    <a:bodyPr/>
                    <a:lstStyle/>
                    <a:p>
                      <a:endParaRPr lang="en-US" sz="1400" dirty="0"/>
                    </a:p>
                  </a:txBody>
                  <a:tcPr/>
                </a:tc>
                <a:tc>
                  <a:txBody>
                    <a:bodyPr/>
                    <a:lstStyle/>
                    <a:p>
                      <a:r>
                        <a:rPr lang="en-US" sz="1400" b="1" dirty="0">
                          <a:solidFill>
                            <a:srgbClr val="000000"/>
                          </a:solidFill>
                        </a:rPr>
                        <a:t>Recurring Costs</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105976410"/>
                  </a:ext>
                </a:extLst>
              </a:tr>
              <a:tr h="213751">
                <a:tc>
                  <a:txBody>
                    <a:bodyPr/>
                    <a:lstStyle/>
                    <a:p>
                      <a:r>
                        <a:rPr lang="en-US" sz="1400" dirty="0">
                          <a:solidFill>
                            <a:srgbClr val="000000"/>
                          </a:solidFill>
                        </a:rPr>
                        <a:t>1</a:t>
                      </a:r>
                    </a:p>
                  </a:txBody>
                  <a:tcPr/>
                </a:tc>
                <a:tc>
                  <a:txBody>
                    <a:bodyPr/>
                    <a:lstStyle/>
                    <a:p>
                      <a:r>
                        <a:rPr lang="en-US" sz="1400" dirty="0">
                          <a:solidFill>
                            <a:srgbClr val="000000"/>
                          </a:solidFill>
                        </a:rPr>
                        <a:t>Management fee</a:t>
                      </a:r>
                    </a:p>
                  </a:txBody>
                  <a:tcPr/>
                </a:tc>
                <a:tc>
                  <a:txBody>
                    <a:bodyPr/>
                    <a:lstStyle/>
                    <a:p>
                      <a:r>
                        <a:rPr lang="en-US" sz="1400" dirty="0">
                          <a:solidFill>
                            <a:srgbClr val="000000"/>
                          </a:solidFill>
                        </a:rPr>
                        <a:t>$150,000 (1.5% on AUM)</a:t>
                      </a:r>
                    </a:p>
                  </a:txBody>
                  <a:tcPr/>
                </a:tc>
                <a:tc>
                  <a:txBody>
                    <a:bodyPr/>
                    <a:lstStyle/>
                    <a:p>
                      <a:r>
                        <a:rPr lang="en-US" sz="1400" dirty="0">
                          <a:solidFill>
                            <a:schemeClr val="tx1"/>
                          </a:solidFill>
                        </a:rPr>
                        <a:t>Charged annually</a:t>
                      </a:r>
                    </a:p>
                  </a:txBody>
                  <a:tcPr/>
                </a:tc>
                <a:tc>
                  <a:txBody>
                    <a:bodyPr/>
                    <a:lstStyle/>
                    <a:p>
                      <a:r>
                        <a:rPr lang="en-US" sz="1400" dirty="0">
                          <a:solidFill>
                            <a:srgbClr val="000000"/>
                          </a:solidFill>
                        </a:rPr>
                        <a:t>P2P</a:t>
                      </a:r>
                      <a:r>
                        <a:rPr lang="en-US" sz="1400" baseline="0" dirty="0">
                          <a:solidFill>
                            <a:srgbClr val="000000"/>
                          </a:solidFill>
                        </a:rPr>
                        <a:t> and Investors</a:t>
                      </a:r>
                      <a:endParaRPr lang="en-US" sz="1400" dirty="0">
                        <a:solidFill>
                          <a:srgbClr val="000000"/>
                        </a:solidFill>
                      </a:endParaRPr>
                    </a:p>
                  </a:txBody>
                  <a:tcPr/>
                </a:tc>
                <a:tc>
                  <a:txBody>
                    <a:bodyPr/>
                    <a:lstStyle/>
                    <a:p>
                      <a:r>
                        <a:rPr lang="en-US" sz="1400" dirty="0">
                          <a:solidFill>
                            <a:srgbClr val="000000"/>
                          </a:solidFill>
                        </a:rPr>
                        <a:t>AMC</a:t>
                      </a:r>
                    </a:p>
                  </a:txBody>
                  <a:tcPr/>
                </a:tc>
                <a:extLst>
                  <a:ext uri="{0D108BD9-81ED-4DB2-BD59-A6C34878D82A}">
                    <a16:rowId xmlns:a16="http://schemas.microsoft.com/office/drawing/2014/main" val="4091693061"/>
                  </a:ext>
                </a:extLst>
              </a:tr>
              <a:tr h="213751">
                <a:tc>
                  <a:txBody>
                    <a:bodyPr/>
                    <a:lstStyle/>
                    <a:p>
                      <a:r>
                        <a:rPr lang="en-US" sz="1400" dirty="0">
                          <a:solidFill>
                            <a:srgbClr val="000000"/>
                          </a:solidFill>
                        </a:rPr>
                        <a:t>2</a:t>
                      </a:r>
                    </a:p>
                  </a:txBody>
                  <a:tcPr/>
                </a:tc>
                <a:tc>
                  <a:txBody>
                    <a:bodyPr/>
                    <a:lstStyle/>
                    <a:p>
                      <a:r>
                        <a:rPr lang="en-US" sz="1400" dirty="0">
                          <a:solidFill>
                            <a:srgbClr val="000000"/>
                          </a:solidFill>
                        </a:rPr>
                        <a:t>Custodian Fee</a:t>
                      </a:r>
                    </a:p>
                  </a:txBody>
                  <a:tcPr/>
                </a:tc>
                <a:tc>
                  <a:txBody>
                    <a:bodyPr/>
                    <a:lstStyle/>
                    <a:p>
                      <a:r>
                        <a:rPr lang="en-US" sz="1400" dirty="0">
                          <a:solidFill>
                            <a:srgbClr val="000000"/>
                          </a:solidFill>
                        </a:rPr>
                        <a:t>$3,500</a:t>
                      </a:r>
                    </a:p>
                  </a:txBody>
                  <a:tcPr/>
                </a:tc>
                <a:tc>
                  <a:txBody>
                    <a:bodyPr/>
                    <a:lstStyle/>
                    <a:p>
                      <a:r>
                        <a:rPr lang="en-US" sz="1400" dirty="0">
                          <a:solidFill>
                            <a:schemeClr val="tx1"/>
                          </a:solidFill>
                        </a:rPr>
                        <a:t>Charged monthly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a:ea typeface="+mn-ea"/>
                          <a:cs typeface="+mn-cs"/>
                        </a:rPr>
                        <a:t>P2P and Investors</a:t>
                      </a:r>
                    </a:p>
                  </a:txBody>
                  <a:tcPr/>
                </a:tc>
                <a:tc>
                  <a:txBody>
                    <a:bodyPr/>
                    <a:lstStyle/>
                    <a:p>
                      <a:r>
                        <a:rPr lang="en-US" sz="1400" dirty="0">
                          <a:solidFill>
                            <a:srgbClr val="000000"/>
                          </a:solidFill>
                        </a:rPr>
                        <a:t>AMC</a:t>
                      </a:r>
                    </a:p>
                  </a:txBody>
                  <a:tcPr/>
                </a:tc>
                <a:extLst>
                  <a:ext uri="{0D108BD9-81ED-4DB2-BD59-A6C34878D82A}">
                    <a16:rowId xmlns:a16="http://schemas.microsoft.com/office/drawing/2014/main" val="3339002744"/>
                  </a:ext>
                </a:extLst>
              </a:tr>
              <a:tr h="297724">
                <a:tc>
                  <a:txBody>
                    <a:bodyPr/>
                    <a:lstStyle/>
                    <a:p>
                      <a:r>
                        <a:rPr lang="en-US" sz="1400" dirty="0">
                          <a:solidFill>
                            <a:srgbClr val="000000"/>
                          </a:solidFill>
                        </a:rPr>
                        <a:t>3</a:t>
                      </a:r>
                    </a:p>
                  </a:txBody>
                  <a:tcPr/>
                </a:tc>
                <a:tc>
                  <a:txBody>
                    <a:bodyPr/>
                    <a:lstStyle/>
                    <a:p>
                      <a:r>
                        <a:rPr lang="en-US" sz="1400" dirty="0">
                          <a:solidFill>
                            <a:srgbClr val="000000"/>
                          </a:solidFill>
                        </a:rPr>
                        <a:t>Fund administration fee</a:t>
                      </a:r>
                    </a:p>
                  </a:txBody>
                  <a:tcPr/>
                </a:tc>
                <a:tc>
                  <a:txBody>
                    <a:bodyPr/>
                    <a:lstStyle/>
                    <a:p>
                      <a:r>
                        <a:rPr lang="en-US" sz="1400" dirty="0">
                          <a:solidFill>
                            <a:srgbClr val="000000"/>
                          </a:solidFill>
                        </a:rPr>
                        <a:t>$3,500</a:t>
                      </a:r>
                    </a:p>
                  </a:txBody>
                  <a:tcPr/>
                </a:tc>
                <a:tc>
                  <a:txBody>
                    <a:bodyPr/>
                    <a:lstStyle/>
                    <a:p>
                      <a:r>
                        <a:rPr lang="en-US" sz="1400" dirty="0">
                          <a:solidFill>
                            <a:schemeClr val="tx1"/>
                          </a:solidFill>
                        </a:rPr>
                        <a:t>Charged monthly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a:ea typeface="+mn-ea"/>
                          <a:cs typeface="+mn-cs"/>
                        </a:rPr>
                        <a:t>P2P and Investors</a:t>
                      </a:r>
                    </a:p>
                  </a:txBody>
                  <a:tcPr/>
                </a:tc>
                <a:tc>
                  <a:txBody>
                    <a:bodyPr/>
                    <a:lstStyle/>
                    <a:p>
                      <a:r>
                        <a:rPr lang="en-US" sz="1400" dirty="0">
                          <a:solidFill>
                            <a:srgbClr val="000000"/>
                          </a:solidFill>
                        </a:rPr>
                        <a:t>AMC</a:t>
                      </a:r>
                    </a:p>
                  </a:txBody>
                  <a:tcPr/>
                </a:tc>
                <a:extLst>
                  <a:ext uri="{0D108BD9-81ED-4DB2-BD59-A6C34878D82A}">
                    <a16:rowId xmlns:a16="http://schemas.microsoft.com/office/drawing/2014/main" val="3645478407"/>
                  </a:ext>
                </a:extLst>
              </a:tr>
              <a:tr h="213751">
                <a:tc>
                  <a:txBody>
                    <a:bodyPr/>
                    <a:lstStyle/>
                    <a:p>
                      <a:r>
                        <a:rPr lang="en-US" sz="1400" dirty="0">
                          <a:solidFill>
                            <a:srgbClr val="000000"/>
                          </a:solidFill>
                        </a:rPr>
                        <a:t>4</a:t>
                      </a:r>
                    </a:p>
                  </a:txBody>
                  <a:tcPr/>
                </a:tc>
                <a:tc>
                  <a:txBody>
                    <a:bodyPr/>
                    <a:lstStyle/>
                    <a:p>
                      <a:r>
                        <a:rPr lang="en-US" sz="1400" dirty="0">
                          <a:solidFill>
                            <a:srgbClr val="000000"/>
                          </a:solidFill>
                        </a:rPr>
                        <a:t>Fund audit fee</a:t>
                      </a:r>
                    </a:p>
                  </a:txBody>
                  <a:tcPr/>
                </a:tc>
                <a:tc>
                  <a:txBody>
                    <a:bodyPr/>
                    <a:lstStyle/>
                    <a:p>
                      <a:r>
                        <a:rPr lang="en-US" sz="1400" dirty="0">
                          <a:solidFill>
                            <a:srgbClr val="000000"/>
                          </a:solidFill>
                        </a:rPr>
                        <a:t>$20,000</a:t>
                      </a:r>
                    </a:p>
                  </a:txBody>
                  <a:tcPr/>
                </a:tc>
                <a:tc>
                  <a:txBody>
                    <a:bodyPr/>
                    <a:lstStyle/>
                    <a:p>
                      <a:r>
                        <a:rPr lang="en-US" sz="1400" dirty="0">
                          <a:solidFill>
                            <a:schemeClr val="tx1"/>
                          </a:solidFill>
                        </a:rPr>
                        <a:t>Charged annually</a:t>
                      </a:r>
                    </a:p>
                  </a:txBody>
                  <a:tcPr/>
                </a:tc>
                <a:tc>
                  <a:txBody>
                    <a:bodyPr/>
                    <a:lstStyle/>
                    <a:p>
                      <a:r>
                        <a:rPr lang="en-US" sz="1400" dirty="0">
                          <a:solidFill>
                            <a:srgbClr val="000000"/>
                          </a:solidFill>
                        </a:rPr>
                        <a:t>P2P</a:t>
                      </a:r>
                    </a:p>
                  </a:txBody>
                  <a:tcPr/>
                </a:tc>
                <a:tc>
                  <a:txBody>
                    <a:bodyPr/>
                    <a:lstStyle/>
                    <a:p>
                      <a:r>
                        <a:rPr lang="en-US" sz="1400" dirty="0">
                          <a:solidFill>
                            <a:srgbClr val="000000"/>
                          </a:solidFill>
                        </a:rPr>
                        <a:t>AMC</a:t>
                      </a:r>
                    </a:p>
                  </a:txBody>
                  <a:tcPr/>
                </a:tc>
                <a:extLst>
                  <a:ext uri="{0D108BD9-81ED-4DB2-BD59-A6C34878D82A}">
                    <a16:rowId xmlns:a16="http://schemas.microsoft.com/office/drawing/2014/main" val="2274423893"/>
                  </a:ext>
                </a:extLst>
              </a:tr>
              <a:tr h="213751">
                <a:tc>
                  <a:txBody>
                    <a:bodyPr/>
                    <a:lstStyle/>
                    <a:p>
                      <a:r>
                        <a:rPr lang="en-US" sz="1400" dirty="0">
                          <a:solidFill>
                            <a:srgbClr val="000000"/>
                          </a:solidFill>
                        </a:rPr>
                        <a:t>5</a:t>
                      </a:r>
                    </a:p>
                  </a:txBody>
                  <a:tcPr/>
                </a:tc>
                <a:tc>
                  <a:txBody>
                    <a:bodyPr/>
                    <a:lstStyle/>
                    <a:p>
                      <a:r>
                        <a:rPr lang="en-US" sz="1400" dirty="0">
                          <a:solidFill>
                            <a:srgbClr val="000000"/>
                          </a:solidFill>
                        </a:rPr>
                        <a:t>Offshore director fee</a:t>
                      </a:r>
                    </a:p>
                  </a:txBody>
                  <a:tcPr/>
                </a:tc>
                <a:tc>
                  <a:txBody>
                    <a:bodyPr/>
                    <a:lstStyle/>
                    <a:p>
                      <a:r>
                        <a:rPr lang="en-US" sz="1400" dirty="0">
                          <a:solidFill>
                            <a:srgbClr val="000000"/>
                          </a:solidFill>
                        </a:rPr>
                        <a:t>$20,000</a:t>
                      </a:r>
                    </a:p>
                  </a:txBody>
                  <a:tcPr/>
                </a:tc>
                <a:tc>
                  <a:txBody>
                    <a:bodyPr/>
                    <a:lstStyle/>
                    <a:p>
                      <a:r>
                        <a:rPr lang="en-US" sz="1400" dirty="0">
                          <a:solidFill>
                            <a:schemeClr val="tx1"/>
                          </a:solidFill>
                        </a:rPr>
                        <a:t>Charged annually</a:t>
                      </a:r>
                    </a:p>
                  </a:txBody>
                  <a:tcPr/>
                </a:tc>
                <a:tc>
                  <a:txBody>
                    <a:bodyPr/>
                    <a:lstStyle/>
                    <a:p>
                      <a:r>
                        <a:rPr lang="en-US" sz="1400" dirty="0">
                          <a:solidFill>
                            <a:srgbClr val="000000"/>
                          </a:solidFill>
                        </a:rPr>
                        <a:t>P2P</a:t>
                      </a:r>
                    </a:p>
                  </a:txBody>
                  <a:tcPr/>
                </a:tc>
                <a:tc>
                  <a:txBody>
                    <a:bodyPr/>
                    <a:lstStyle/>
                    <a:p>
                      <a:r>
                        <a:rPr lang="en-US" sz="1400" dirty="0">
                          <a:solidFill>
                            <a:srgbClr val="000000"/>
                          </a:solidFill>
                        </a:rPr>
                        <a:t>AMC</a:t>
                      </a:r>
                    </a:p>
                  </a:txBody>
                  <a:tcPr/>
                </a:tc>
                <a:extLst>
                  <a:ext uri="{0D108BD9-81ED-4DB2-BD59-A6C34878D82A}">
                    <a16:rowId xmlns:a16="http://schemas.microsoft.com/office/drawing/2014/main" val="539067591"/>
                  </a:ext>
                </a:extLst>
              </a:tr>
              <a:tr h="145774">
                <a:tc>
                  <a:txBody>
                    <a:bodyPr/>
                    <a:lstStyle/>
                    <a:p>
                      <a:r>
                        <a:rPr lang="en-US" sz="1400" dirty="0">
                          <a:solidFill>
                            <a:srgbClr val="000000"/>
                          </a:solidFill>
                        </a:rPr>
                        <a:t>6</a:t>
                      </a:r>
                    </a:p>
                  </a:txBody>
                  <a:tcPr/>
                </a:tc>
                <a:tc>
                  <a:txBody>
                    <a:bodyPr/>
                    <a:lstStyle/>
                    <a:p>
                      <a:r>
                        <a:rPr lang="en-US" sz="1400" dirty="0">
                          <a:solidFill>
                            <a:srgbClr val="000000"/>
                          </a:solidFill>
                        </a:rPr>
                        <a:t>Performance fee</a:t>
                      </a:r>
                    </a:p>
                  </a:txBody>
                  <a:tcPr/>
                </a:tc>
                <a:tc>
                  <a:txBody>
                    <a:bodyPr/>
                    <a:lstStyle/>
                    <a:p>
                      <a:r>
                        <a:rPr lang="en-US" sz="1400" dirty="0">
                          <a:solidFill>
                            <a:srgbClr val="000000"/>
                          </a:solidFill>
                        </a:rPr>
                        <a:t>20% on exceeded amount</a:t>
                      </a:r>
                    </a:p>
                  </a:txBody>
                  <a:tcPr/>
                </a:tc>
                <a:tc>
                  <a:txBody>
                    <a:bodyPr/>
                    <a:lstStyle/>
                    <a:p>
                      <a:r>
                        <a:rPr lang="en-US" sz="1400" dirty="0">
                          <a:solidFill>
                            <a:schemeClr val="tx1"/>
                          </a:solidFill>
                        </a:rPr>
                        <a:t>Charged annually</a:t>
                      </a:r>
                    </a:p>
                  </a:txBody>
                  <a:tcPr/>
                </a:tc>
                <a:tc>
                  <a:txBody>
                    <a:bodyPr/>
                    <a:lstStyle/>
                    <a:p>
                      <a:r>
                        <a:rPr lang="en-US" sz="1400" dirty="0">
                          <a:solidFill>
                            <a:srgbClr val="000000"/>
                          </a:solidFill>
                        </a:rPr>
                        <a:t>Investors</a:t>
                      </a:r>
                    </a:p>
                  </a:txBody>
                  <a:tcPr/>
                </a:tc>
                <a:tc>
                  <a:txBody>
                    <a:bodyPr/>
                    <a:lstStyle/>
                    <a:p>
                      <a:r>
                        <a:rPr lang="en-US" sz="1400" dirty="0">
                          <a:solidFill>
                            <a:srgbClr val="000000"/>
                          </a:solidFill>
                        </a:rPr>
                        <a:t>AMC</a:t>
                      </a:r>
                    </a:p>
                  </a:txBody>
                  <a:tcPr/>
                </a:tc>
                <a:extLst>
                  <a:ext uri="{0D108BD9-81ED-4DB2-BD59-A6C34878D82A}">
                    <a16:rowId xmlns:a16="http://schemas.microsoft.com/office/drawing/2014/main" val="1701897610"/>
                  </a:ext>
                </a:extLst>
              </a:tr>
              <a:tr h="213751">
                <a:tc>
                  <a:txBody>
                    <a:bodyPr/>
                    <a:lstStyle/>
                    <a:p>
                      <a:endParaRPr lang="en-US" sz="1400" b="1" dirty="0">
                        <a:solidFill>
                          <a:schemeClr val="tx1"/>
                        </a:solidFill>
                      </a:endParaRPr>
                    </a:p>
                  </a:txBody>
                  <a:tcPr/>
                </a:tc>
                <a:tc>
                  <a:txBody>
                    <a:bodyPr/>
                    <a:lstStyle/>
                    <a:p>
                      <a:r>
                        <a:rPr lang="en-US" sz="1400" b="1" dirty="0">
                          <a:solidFill>
                            <a:schemeClr val="tx1"/>
                          </a:solidFill>
                        </a:rPr>
                        <a:t>Total</a:t>
                      </a:r>
                    </a:p>
                  </a:txBody>
                  <a:tcPr/>
                </a:tc>
                <a:tc>
                  <a:txBody>
                    <a:bodyPr/>
                    <a:lstStyle/>
                    <a:p>
                      <a:r>
                        <a:rPr lang="en-US" sz="1400" b="1" dirty="0">
                          <a:solidFill>
                            <a:schemeClr val="tx1"/>
                          </a:solidFill>
                        </a:rPr>
                        <a:t>$22,833</a:t>
                      </a:r>
                    </a:p>
                  </a:txBody>
                  <a:tcPr/>
                </a:tc>
                <a:tc>
                  <a:txBody>
                    <a:bodyPr/>
                    <a:lstStyle/>
                    <a:p>
                      <a:endParaRPr lang="en-US" sz="1400" b="1" dirty="0">
                        <a:solidFill>
                          <a:schemeClr val="tx1"/>
                        </a:solidFill>
                      </a:endParaRPr>
                    </a:p>
                  </a:txBody>
                  <a:tcPr/>
                </a:tc>
                <a:tc>
                  <a:txBody>
                    <a:bodyPr/>
                    <a:lstStyle/>
                    <a:p>
                      <a:endParaRPr lang="en-US" sz="1400" b="1" dirty="0">
                        <a:solidFill>
                          <a:schemeClr val="tx1"/>
                        </a:solidFill>
                      </a:endParaRPr>
                    </a:p>
                  </a:txBody>
                  <a:tcPr/>
                </a:tc>
                <a:tc>
                  <a:txBody>
                    <a:bodyPr/>
                    <a:lstStyle/>
                    <a:p>
                      <a:endParaRPr lang="en-US" sz="1400" b="1" dirty="0">
                        <a:solidFill>
                          <a:schemeClr val="tx1"/>
                        </a:solidFill>
                      </a:endParaRPr>
                    </a:p>
                  </a:txBody>
                  <a:tcPr/>
                </a:tc>
                <a:extLst>
                  <a:ext uri="{0D108BD9-81ED-4DB2-BD59-A6C34878D82A}">
                    <a16:rowId xmlns:a16="http://schemas.microsoft.com/office/drawing/2014/main" val="772586435"/>
                  </a:ext>
                </a:extLst>
              </a:tr>
            </a:tbl>
          </a:graphicData>
        </a:graphic>
      </p:graphicFrame>
      <p:sp>
        <p:nvSpPr>
          <p:cNvPr id="4" name="Slide Number Placeholder 3"/>
          <p:cNvSpPr>
            <a:spLocks noGrp="1"/>
          </p:cNvSpPr>
          <p:nvPr>
            <p:ph type="sldNum" sz="quarter" idx="12"/>
          </p:nvPr>
        </p:nvSpPr>
        <p:spPr/>
        <p:txBody>
          <a:bodyPr/>
          <a:lstStyle/>
          <a:p>
            <a:fld id="{D7F305DA-160D-498F-B102-A1D8643B4A2C}" type="slidenum">
              <a:rPr lang="ru-RU" smtClean="0"/>
              <a:t>46</a:t>
            </a:fld>
            <a:endParaRPr lang="ru-RU"/>
          </a:p>
        </p:txBody>
      </p:sp>
      <p:pic>
        <p:nvPicPr>
          <p:cNvPr id="6" name="Изображение 3"/>
          <p:cNvPicPr>
            <a:picLocks noChangeAspect="1"/>
          </p:cNvPicPr>
          <p:nvPr/>
        </p:nvPicPr>
        <p:blipFill>
          <a:blip r:embed="rId3"/>
          <a:stretch>
            <a:fillRect/>
          </a:stretch>
        </p:blipFill>
        <p:spPr>
          <a:xfrm>
            <a:off x="8478405" y="59765"/>
            <a:ext cx="665595" cy="443286"/>
          </a:xfrm>
          <a:prstGeom prst="rect">
            <a:avLst/>
          </a:prstGeom>
        </p:spPr>
      </p:pic>
      <p:sp>
        <p:nvSpPr>
          <p:cNvPr id="3" name="TextBox 2"/>
          <p:cNvSpPr txBox="1"/>
          <p:nvPr/>
        </p:nvSpPr>
        <p:spPr>
          <a:xfrm>
            <a:off x="156095" y="6421002"/>
            <a:ext cx="8002588" cy="246221"/>
          </a:xfrm>
          <a:prstGeom prst="rect">
            <a:avLst/>
          </a:prstGeom>
        </p:spPr>
        <p:txBody>
          <a:bodyPr rtlCol="0">
            <a:spAutoFit/>
          </a:bodyPr>
          <a:lstStyle/>
          <a:p>
            <a:r>
              <a:rPr lang="en-US" sz="1000"/>
              <a:t>Assuming AUM = USD 10 mln</a:t>
            </a:r>
          </a:p>
        </p:txBody>
      </p:sp>
    </p:spTree>
    <p:extLst>
      <p:ext uri="{BB962C8B-B14F-4D97-AF65-F5344CB8AC3E}">
        <p14:creationId xmlns:p14="http://schemas.microsoft.com/office/powerpoint/2010/main" val="16645372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a:t>Marketing regulation</a:t>
            </a:r>
            <a:r>
              <a:rPr lang="ru-RU"/>
              <a:t> </a:t>
            </a:r>
            <a:r>
              <a:rPr lang="en-US"/>
              <a:t>details</a:t>
            </a:r>
            <a:endParaRPr lang="ru-RU"/>
          </a:p>
        </p:txBody>
      </p:sp>
      <p:sp>
        <p:nvSpPr>
          <p:cNvPr id="3" name="Содержимое 2"/>
          <p:cNvSpPr>
            <a:spLocks noGrp="1"/>
          </p:cNvSpPr>
          <p:nvPr>
            <p:ph idx="1"/>
          </p:nvPr>
        </p:nvSpPr>
        <p:spPr>
          <a:xfrm>
            <a:off x="107504" y="712258"/>
            <a:ext cx="8879580" cy="4700265"/>
          </a:xfrm>
        </p:spPr>
        <p:txBody>
          <a:bodyPr>
            <a:normAutofit lnSpcReduction="10000"/>
          </a:bodyPr>
          <a:lstStyle/>
          <a:p>
            <a:pPr marL="0" indent="0">
              <a:buNone/>
            </a:pPr>
            <a:r>
              <a:rPr lang="en-US" sz="1400" b="1"/>
              <a:t>ADVERTISING LEGISLATION IS NOT PROHIBITIVE</a:t>
            </a:r>
          </a:p>
          <a:p>
            <a:pPr marL="0" indent="0">
              <a:buNone/>
            </a:pPr>
            <a:r>
              <a:rPr lang="en-US" sz="1400"/>
              <a:t>Usage of any media is allowed as long as legal requirements for content and personal data usage are followed. </a:t>
            </a:r>
          </a:p>
          <a:p>
            <a:pPr marL="0" indent="0">
              <a:buNone/>
            </a:pPr>
            <a:endParaRPr lang="en-US" sz="1400" b="1"/>
          </a:p>
          <a:p>
            <a:pPr marL="0" indent="0">
              <a:buNone/>
            </a:pPr>
            <a:r>
              <a:rPr lang="en-US" sz="1400" b="1"/>
              <a:t>MIND THE CONTENT REQUIREMENTS</a:t>
            </a:r>
            <a:endParaRPr lang="ru-RU" sz="1400"/>
          </a:p>
          <a:p>
            <a:r>
              <a:rPr lang="en-US" sz="1400"/>
              <a:t>The Money Lender name/ company should be clearly communicated</a:t>
            </a:r>
          </a:p>
          <a:p>
            <a:r>
              <a:rPr lang="en-US" sz="1400"/>
              <a:t>Annual percentage rate should be clearly shown</a:t>
            </a:r>
          </a:p>
          <a:p>
            <a:r>
              <a:rPr lang="en-US" sz="1400"/>
              <a:t>Money Lender License number should be clearly shown.​</a:t>
            </a:r>
          </a:p>
          <a:p>
            <a:pPr marL="0" indent="0">
              <a:buNone/>
            </a:pPr>
            <a:r>
              <a:rPr lang="en-US" sz="1400"/>
              <a:t>​</a:t>
            </a:r>
            <a:endParaRPr lang="ru-RU" sz="1400"/>
          </a:p>
          <a:p>
            <a:pPr marL="0" indent="0">
              <a:buNone/>
            </a:pPr>
            <a:r>
              <a:rPr lang="en-US" sz="1400" b="1"/>
              <a:t>MIND THE PERSONAL DATA REQUIREMENTS</a:t>
            </a:r>
          </a:p>
          <a:p>
            <a:pPr marL="0" indent="0">
              <a:buNone/>
            </a:pPr>
            <a:r>
              <a:rPr lang="en-US" sz="1400"/>
              <a:t>Special attention is needed when doing direct marketing where the Unsolicited Electronic Messages Ordinance applied. The sender must provide clear and accurate sender information in the message, unsubscribe facility and an unsubscribe facility statement </a:t>
            </a:r>
            <a:br>
              <a:rPr lang="en-US" sz="1400"/>
            </a:br>
            <a:endParaRPr lang="en-US" sz="1400"/>
          </a:p>
          <a:p>
            <a:pPr marL="0" indent="0">
              <a:buNone/>
            </a:pPr>
            <a:r>
              <a:rPr lang="en-US" sz="1400"/>
              <a:t>Apart from the above, all sorts of marketing communications, promotions or campaigns should strictly follow Personal Data (Privacy) Ordinance when involving any customers or applicants personal data.​</a:t>
            </a:r>
          </a:p>
          <a:p>
            <a:pPr marL="0" indent="0">
              <a:buNone/>
            </a:pPr>
            <a:endParaRPr lang="en-US" sz="1400">
              <a:solidFill>
                <a:srgbClr val="000000"/>
              </a:solidFill>
            </a:endParaRPr>
          </a:p>
          <a:p>
            <a:pPr marL="0" indent="0">
              <a:buNone/>
            </a:pPr>
            <a:r>
              <a:rPr lang="en-US" sz="1400" b="1"/>
              <a:t>LEGAL REGULATION DOCUMENTS</a:t>
            </a:r>
          </a:p>
          <a:p>
            <a:r>
              <a:rPr lang="en-US" sz="1400"/>
              <a:t>Money Lenders Ordinance CAP 163  </a:t>
            </a:r>
          </a:p>
          <a:p>
            <a:r>
              <a:rPr lang="en-US" sz="1400"/>
              <a:t>Personal Data (Privacy) Ordinance </a:t>
            </a:r>
          </a:p>
          <a:p>
            <a:r>
              <a:rPr lang="en-US" sz="1400"/>
              <a:t>Unsolicited Electronic Messages Ordinance</a:t>
            </a:r>
            <a:endParaRPr lang="ru-RU" sz="1400">
              <a:solidFill>
                <a:srgbClr val="FFC000"/>
              </a:solidFill>
            </a:endParaRPr>
          </a:p>
          <a:p>
            <a:pPr marL="0" indent="0">
              <a:buNone/>
            </a:pPr>
            <a:endParaRPr lang="en-US" sz="1400">
              <a:solidFill>
                <a:srgbClr val="000000"/>
              </a:solidFill>
            </a:endParaRPr>
          </a:p>
          <a:p>
            <a:pPr marL="0" indent="0">
              <a:buNone/>
            </a:pPr>
            <a:endParaRPr lang="ru-RU" sz="1400"/>
          </a:p>
        </p:txBody>
      </p:sp>
      <p:sp>
        <p:nvSpPr>
          <p:cNvPr id="4" name="Номер слайда 3"/>
          <p:cNvSpPr>
            <a:spLocks noGrp="1"/>
          </p:cNvSpPr>
          <p:nvPr>
            <p:ph type="sldNum" sz="quarter" idx="12"/>
          </p:nvPr>
        </p:nvSpPr>
        <p:spPr/>
        <p:txBody>
          <a:bodyPr/>
          <a:lstStyle/>
          <a:p>
            <a:fld id="{D7F305DA-160D-498F-B102-A1D8643B4A2C}" type="slidenum">
              <a:rPr lang="ru-RU" smtClean="0"/>
              <a:t>47</a:t>
            </a:fld>
            <a:endParaRPr lang="ru-RU"/>
          </a:p>
        </p:txBody>
      </p:sp>
      <p:sp>
        <p:nvSpPr>
          <p:cNvPr id="5" name="Прямоугольник 4"/>
          <p:cNvSpPr/>
          <p:nvPr/>
        </p:nvSpPr>
        <p:spPr>
          <a:xfrm>
            <a:off x="611560" y="5805264"/>
            <a:ext cx="184666" cy="369332"/>
          </a:xfrm>
          <a:prstGeom prst="rect">
            <a:avLst/>
          </a:prstGeom>
        </p:spPr>
        <p:txBody>
          <a:bodyPr wrap="none">
            <a:spAutoFit/>
          </a:bodyPr>
          <a:lstStyle/>
          <a:p>
            <a:r>
              <a:rPr lang="ru-RU"/>
              <a:t> </a:t>
            </a:r>
          </a:p>
        </p:txBody>
      </p:sp>
      <p:sp>
        <p:nvSpPr>
          <p:cNvPr id="8" name="TextBox 7"/>
          <p:cNvSpPr txBox="1"/>
          <p:nvPr/>
        </p:nvSpPr>
        <p:spPr>
          <a:xfrm>
            <a:off x="245232" y="5877272"/>
            <a:ext cx="8640960" cy="307777"/>
          </a:xfrm>
          <a:prstGeom prst="rect">
            <a:avLst/>
          </a:prstGeom>
          <a:solidFill>
            <a:schemeClr val="accent1">
              <a:lumMod val="20000"/>
              <a:lumOff val="80000"/>
            </a:schemeClr>
          </a:solidFill>
          <a:ln>
            <a:solidFill>
              <a:schemeClr val="accent1"/>
            </a:solidFill>
          </a:ln>
        </p:spPr>
        <p:txBody>
          <a:bodyPr wrap="square" rtlCol="0">
            <a:spAutoFit/>
          </a:bodyPr>
          <a:lstStyle/>
          <a:p>
            <a:r>
              <a:rPr lang="en-US" sz="1400">
                <a:solidFill>
                  <a:srgbClr val="000000"/>
                </a:solidFill>
              </a:rPr>
              <a:t>The HK regulation is very lenient as far as MLs advertising activities are concerned</a:t>
            </a:r>
          </a:p>
        </p:txBody>
      </p:sp>
      <p:pic>
        <p:nvPicPr>
          <p:cNvPr id="7" name="Изображение 3"/>
          <p:cNvPicPr>
            <a:picLocks noChangeAspect="1"/>
          </p:cNvPicPr>
          <p:nvPr/>
        </p:nvPicPr>
        <p:blipFill>
          <a:blip r:embed="rId3"/>
          <a:stretch>
            <a:fillRect/>
          </a:stretch>
        </p:blipFill>
        <p:spPr>
          <a:xfrm>
            <a:off x="8478405" y="59765"/>
            <a:ext cx="665595" cy="443286"/>
          </a:xfrm>
          <a:prstGeom prst="rect">
            <a:avLst/>
          </a:prstGeom>
        </p:spPr>
      </p:pic>
    </p:spTree>
    <p:extLst>
      <p:ext uri="{BB962C8B-B14F-4D97-AF65-F5344CB8AC3E}">
        <p14:creationId xmlns:p14="http://schemas.microsoft.com/office/powerpoint/2010/main" val="36196087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a:t>Current situation in digital marketing (Instalment Loan)</a:t>
            </a:r>
            <a:endParaRPr lang="ru-RU"/>
          </a:p>
        </p:txBody>
      </p:sp>
      <p:sp>
        <p:nvSpPr>
          <p:cNvPr id="3" name="Содержимое 2"/>
          <p:cNvSpPr>
            <a:spLocks noGrp="1"/>
          </p:cNvSpPr>
          <p:nvPr>
            <p:ph idx="1"/>
          </p:nvPr>
        </p:nvSpPr>
        <p:spPr>
          <a:xfrm>
            <a:off x="179513" y="703460"/>
            <a:ext cx="8810794" cy="2254973"/>
          </a:xfrm>
        </p:spPr>
        <p:txBody>
          <a:bodyPr>
            <a:normAutofit/>
          </a:bodyPr>
          <a:lstStyle/>
          <a:p>
            <a:pPr marL="0" indent="0">
              <a:buNone/>
            </a:pPr>
            <a:r>
              <a:rPr lang="en-US" sz="1400" b="1"/>
              <a:t>MONEY LENDERS VS BANKS</a:t>
            </a:r>
          </a:p>
          <a:p>
            <a:pPr marL="0" indent="0">
              <a:buNone/>
            </a:pPr>
            <a:r>
              <a:rPr lang="en-US" sz="1400"/>
              <a:t>Moneylenders’ key products are instalment loans (secured and unsecured). They operate in banks’ territory</a:t>
            </a:r>
          </a:p>
          <a:p>
            <a:pPr marL="0" indent="0">
              <a:buNone/>
            </a:pPr>
            <a:r>
              <a:rPr lang="en-US" sz="1400" b="1"/>
              <a:t>BUDGETS WARS</a:t>
            </a:r>
            <a:endParaRPr lang="en-US" sz="1400"/>
          </a:p>
          <a:p>
            <a:pPr marL="0" indent="0">
              <a:buNone/>
            </a:pPr>
            <a:r>
              <a:rPr lang="en-US" sz="1400"/>
              <a:t>Instalment loan market niche is the battle arena for banks and moneylenders. The market is dominated by big banks  which leads to high acquisition costs</a:t>
            </a:r>
          </a:p>
          <a:p>
            <a:pPr marL="0" indent="0">
              <a:buNone/>
            </a:pPr>
            <a:r>
              <a:rPr lang="en-US" sz="1400" b="1"/>
              <a:t>HIGH WEB CHANNEL COSTS</a:t>
            </a:r>
          </a:p>
          <a:p>
            <a:pPr marL="0" indent="0">
              <a:buNone/>
            </a:pPr>
            <a:r>
              <a:rPr lang="en-US" sz="1400"/>
              <a:t>The cost of approx. $100-$120 per app observed in the market is well above average for similar business in any other known APAC markets. This pushes MLs to offer big-ticket loans to justify such costs</a:t>
            </a:r>
            <a:endParaRPr lang="en-US"/>
          </a:p>
          <a:p>
            <a:pPr>
              <a:buAutoNum type="arabicParenR"/>
            </a:pPr>
            <a:endParaRPr lang="ru-RU"/>
          </a:p>
        </p:txBody>
      </p:sp>
      <p:sp>
        <p:nvSpPr>
          <p:cNvPr id="4" name="Номер слайда 3"/>
          <p:cNvSpPr>
            <a:spLocks noGrp="1"/>
          </p:cNvSpPr>
          <p:nvPr>
            <p:ph type="sldNum" sz="quarter" idx="12"/>
          </p:nvPr>
        </p:nvSpPr>
        <p:spPr/>
        <p:txBody>
          <a:bodyPr/>
          <a:lstStyle/>
          <a:p>
            <a:fld id="{D7F305DA-160D-498F-B102-A1D8643B4A2C}" type="slidenum">
              <a:rPr lang="ru-RU" smtClean="0"/>
              <a:t>48</a:t>
            </a:fld>
            <a:endParaRPr lang="ru-RU"/>
          </a:p>
        </p:txBody>
      </p:sp>
      <p:sp>
        <p:nvSpPr>
          <p:cNvPr id="8" name="TextBox 7"/>
          <p:cNvSpPr txBox="1"/>
          <p:nvPr/>
        </p:nvSpPr>
        <p:spPr>
          <a:xfrm>
            <a:off x="130100" y="6451779"/>
            <a:ext cx="8496944" cy="230832"/>
          </a:xfrm>
          <a:prstGeom prst="rect">
            <a:avLst/>
          </a:prstGeom>
          <a:noFill/>
        </p:spPr>
        <p:txBody>
          <a:bodyPr wrap="square" rtlCol="0" anchor="t">
            <a:spAutoFit/>
          </a:bodyPr>
          <a:lstStyle/>
          <a:p>
            <a:r>
              <a:rPr lang="en-US" sz="900"/>
              <a:t>* Interview with digital marketing insider WeLend, loan referral agenesis, DMedia, HotMob, AsiaPac, Haitong adv project, Transunion, Yvonne Credit Service</a:t>
            </a:r>
          </a:p>
        </p:txBody>
      </p:sp>
      <p:grpSp>
        <p:nvGrpSpPr>
          <p:cNvPr id="9" name="Группа 9"/>
          <p:cNvGrpSpPr/>
          <p:nvPr/>
        </p:nvGrpSpPr>
        <p:grpSpPr>
          <a:xfrm>
            <a:off x="3456876" y="2843938"/>
            <a:ext cx="5170168" cy="3366855"/>
            <a:chOff x="3779912" y="2132856"/>
            <a:chExt cx="5105098" cy="3548445"/>
          </a:xfrm>
        </p:grpSpPr>
        <p:pic>
          <p:nvPicPr>
            <p:cNvPr id="10" name="Изображение 5"/>
            <p:cNvPicPr>
              <a:picLocks noChangeAspect="1"/>
            </p:cNvPicPr>
            <p:nvPr/>
          </p:nvPicPr>
          <p:blipFill>
            <a:blip r:embed="rId3"/>
            <a:stretch>
              <a:fillRect/>
            </a:stretch>
          </p:blipFill>
          <p:spPr>
            <a:xfrm>
              <a:off x="6804248" y="2132856"/>
              <a:ext cx="1923746" cy="1930246"/>
            </a:xfrm>
            <a:prstGeom prst="rect">
              <a:avLst/>
            </a:prstGeom>
          </p:spPr>
        </p:pic>
        <p:pic>
          <p:nvPicPr>
            <p:cNvPr id="11" name="Изображение 6"/>
            <p:cNvPicPr>
              <a:picLocks noChangeAspect="1"/>
            </p:cNvPicPr>
            <p:nvPr/>
          </p:nvPicPr>
          <p:blipFill>
            <a:blip r:embed="rId4"/>
            <a:stretch>
              <a:fillRect/>
            </a:stretch>
          </p:blipFill>
          <p:spPr>
            <a:xfrm>
              <a:off x="3779912" y="3933056"/>
              <a:ext cx="2166452" cy="1748245"/>
            </a:xfrm>
            <a:prstGeom prst="rect">
              <a:avLst/>
            </a:prstGeom>
          </p:spPr>
        </p:pic>
        <p:pic>
          <p:nvPicPr>
            <p:cNvPr id="12" name="Изображение 2"/>
            <p:cNvPicPr>
              <a:picLocks noChangeAspect="1"/>
            </p:cNvPicPr>
            <p:nvPr/>
          </p:nvPicPr>
          <p:blipFill>
            <a:blip r:embed="rId5"/>
            <a:stretch>
              <a:fillRect/>
            </a:stretch>
          </p:blipFill>
          <p:spPr>
            <a:xfrm>
              <a:off x="5940152" y="4077072"/>
              <a:ext cx="2944858" cy="1584176"/>
            </a:xfrm>
            <a:prstGeom prst="rect">
              <a:avLst/>
            </a:prstGeom>
          </p:spPr>
        </p:pic>
        <p:pic>
          <p:nvPicPr>
            <p:cNvPr id="13" name="Изображение 8"/>
            <p:cNvPicPr>
              <a:picLocks noChangeAspect="1"/>
            </p:cNvPicPr>
            <p:nvPr/>
          </p:nvPicPr>
          <p:blipFill>
            <a:blip r:embed="rId6"/>
            <a:stretch>
              <a:fillRect/>
            </a:stretch>
          </p:blipFill>
          <p:spPr>
            <a:xfrm>
              <a:off x="3779912" y="2132856"/>
              <a:ext cx="2952328" cy="1676160"/>
            </a:xfrm>
            <a:prstGeom prst="rect">
              <a:avLst/>
            </a:prstGeom>
          </p:spPr>
        </p:pic>
      </p:grpSp>
      <p:sp>
        <p:nvSpPr>
          <p:cNvPr id="14" name="Содержимое 2"/>
          <p:cNvSpPr txBox="1">
            <a:spLocks/>
          </p:cNvSpPr>
          <p:nvPr/>
        </p:nvSpPr>
        <p:spPr>
          <a:xfrm>
            <a:off x="366834" y="2843938"/>
            <a:ext cx="2909022" cy="33668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b="1">
                <a:solidFill>
                  <a:schemeClr val="accent5"/>
                </a:solidFill>
              </a:rPr>
              <a:t>Major players use standard marketing messages:</a:t>
            </a:r>
          </a:p>
          <a:p>
            <a:r>
              <a:rPr lang="en-US" sz="1400">
                <a:solidFill>
                  <a:schemeClr val="accent5"/>
                </a:solidFill>
              </a:rPr>
              <a:t>Low interest</a:t>
            </a:r>
            <a:r>
              <a:rPr lang="ru-RU" sz="1400">
                <a:solidFill>
                  <a:schemeClr val="accent5"/>
                </a:solidFill>
              </a:rPr>
              <a:t> </a:t>
            </a:r>
            <a:r>
              <a:rPr lang="en-US" sz="1400">
                <a:solidFill>
                  <a:schemeClr val="accent5"/>
                </a:solidFill>
              </a:rPr>
              <a:t>rate</a:t>
            </a:r>
          </a:p>
          <a:p>
            <a:r>
              <a:rPr lang="en-US" sz="1400">
                <a:solidFill>
                  <a:schemeClr val="accent5"/>
                </a:solidFill>
              </a:rPr>
              <a:t>Fast turnaround</a:t>
            </a:r>
          </a:p>
          <a:p>
            <a:r>
              <a:rPr lang="en-US" sz="1400">
                <a:solidFill>
                  <a:schemeClr val="accent5"/>
                </a:solidFill>
              </a:rPr>
              <a:t>Flexible terms</a:t>
            </a:r>
          </a:p>
          <a:p>
            <a:r>
              <a:rPr lang="en-US" sz="1400">
                <a:solidFill>
                  <a:schemeClr val="accent5"/>
                </a:solidFill>
              </a:rPr>
              <a:t>Easy approval</a:t>
            </a:r>
          </a:p>
          <a:p>
            <a:r>
              <a:rPr lang="en-US" sz="1400">
                <a:solidFill>
                  <a:schemeClr val="accent5"/>
                </a:solidFill>
              </a:rPr>
              <a:t>Big loan amount</a:t>
            </a:r>
          </a:p>
          <a:p>
            <a:pPr>
              <a:buFont typeface="Arial" pitchFamily="34" charset="0"/>
              <a:buAutoNum type="arabicParenR"/>
            </a:pPr>
            <a:endParaRPr lang="en-US"/>
          </a:p>
          <a:p>
            <a:pPr>
              <a:buFont typeface="Arial" pitchFamily="34" charset="0"/>
              <a:buAutoNum type="arabicParenR"/>
            </a:pPr>
            <a:endParaRPr lang="ru-RU"/>
          </a:p>
        </p:txBody>
      </p:sp>
      <p:pic>
        <p:nvPicPr>
          <p:cNvPr id="15" name="Изображение 3"/>
          <p:cNvPicPr>
            <a:picLocks noChangeAspect="1"/>
          </p:cNvPicPr>
          <p:nvPr/>
        </p:nvPicPr>
        <p:blipFill>
          <a:blip r:embed="rId7"/>
          <a:stretch>
            <a:fillRect/>
          </a:stretch>
        </p:blipFill>
        <p:spPr>
          <a:xfrm>
            <a:off x="8478405" y="59765"/>
            <a:ext cx="665595" cy="443286"/>
          </a:xfrm>
          <a:prstGeom prst="rect">
            <a:avLst/>
          </a:prstGeom>
        </p:spPr>
      </p:pic>
    </p:spTree>
    <p:extLst>
      <p:ext uri="{BB962C8B-B14F-4D97-AF65-F5344CB8AC3E}">
        <p14:creationId xmlns:p14="http://schemas.microsoft.com/office/powerpoint/2010/main" val="594025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Fundraising alternatives in Hong Kong</a:t>
            </a:r>
            <a:endParaRPr lang="en-US">
              <a:solidFill>
                <a:schemeClr val="tx1"/>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15600654"/>
              </p:ext>
            </p:extLst>
          </p:nvPr>
        </p:nvGraphicFramePr>
        <p:xfrm>
          <a:off x="130201" y="617648"/>
          <a:ext cx="8891190" cy="5369560"/>
        </p:xfrm>
        <a:graphic>
          <a:graphicData uri="http://schemas.openxmlformats.org/drawingml/2006/table">
            <a:tbl>
              <a:tblPr firstRow="1" bandRow="1">
                <a:tableStyleId>{5C22544A-7EE6-4342-B048-85BDC9FD1C3A}</a:tableStyleId>
              </a:tblPr>
              <a:tblGrid>
                <a:gridCol w="1921519">
                  <a:extLst>
                    <a:ext uri="{9D8B030D-6E8A-4147-A177-3AD203B41FA5}">
                      <a16:colId xmlns:a16="http://schemas.microsoft.com/office/drawing/2014/main" val="929050181"/>
                    </a:ext>
                  </a:extLst>
                </a:gridCol>
                <a:gridCol w="1656184">
                  <a:extLst>
                    <a:ext uri="{9D8B030D-6E8A-4147-A177-3AD203B41FA5}">
                      <a16:colId xmlns:a16="http://schemas.microsoft.com/office/drawing/2014/main" val="1027425032"/>
                    </a:ext>
                  </a:extLst>
                </a:gridCol>
                <a:gridCol w="1656183">
                  <a:extLst>
                    <a:ext uri="{9D8B030D-6E8A-4147-A177-3AD203B41FA5}">
                      <a16:colId xmlns:a16="http://schemas.microsoft.com/office/drawing/2014/main" val="412936464"/>
                    </a:ext>
                  </a:extLst>
                </a:gridCol>
                <a:gridCol w="1656185">
                  <a:extLst>
                    <a:ext uri="{9D8B030D-6E8A-4147-A177-3AD203B41FA5}">
                      <a16:colId xmlns:a16="http://schemas.microsoft.com/office/drawing/2014/main" val="487548992"/>
                    </a:ext>
                  </a:extLst>
                </a:gridCol>
                <a:gridCol w="2001119">
                  <a:extLst>
                    <a:ext uri="{9D8B030D-6E8A-4147-A177-3AD203B41FA5}">
                      <a16:colId xmlns:a16="http://schemas.microsoft.com/office/drawing/2014/main" val="1867742302"/>
                    </a:ext>
                  </a:extLst>
                </a:gridCol>
              </a:tblGrid>
              <a:tr h="370840">
                <a:tc>
                  <a:txBody>
                    <a:bodyPr/>
                    <a:lstStyle/>
                    <a:p>
                      <a:endParaRPr lang="en-US" sz="1300" b="1" dirty="0"/>
                    </a:p>
                  </a:txBody>
                  <a:tcPr/>
                </a:tc>
                <a:tc>
                  <a:txBody>
                    <a:bodyPr/>
                    <a:lstStyle/>
                    <a:p>
                      <a:r>
                        <a:rPr lang="en-US" sz="1300" dirty="0"/>
                        <a:t>Crowdfunding</a:t>
                      </a:r>
                    </a:p>
                  </a:txBody>
                  <a:tcPr/>
                </a:tc>
                <a:tc>
                  <a:txBody>
                    <a:bodyPr/>
                    <a:lstStyle/>
                    <a:p>
                      <a:r>
                        <a:rPr lang="en-US" sz="1300" dirty="0"/>
                        <a:t>Initial Public Offering</a:t>
                      </a:r>
                    </a:p>
                  </a:txBody>
                  <a:tcPr/>
                </a:tc>
                <a:tc>
                  <a:txBody>
                    <a:bodyPr/>
                    <a:lstStyle/>
                    <a:p>
                      <a:r>
                        <a:rPr lang="en-US" sz="1300" b="1" kern="1200" dirty="0">
                          <a:solidFill>
                            <a:schemeClr val="lt1"/>
                          </a:solidFill>
                          <a:latin typeface="+mn-lt"/>
                          <a:ea typeface="+mn-ea"/>
                          <a:cs typeface="+mn-cs"/>
                        </a:rPr>
                        <a:t>Funds</a:t>
                      </a:r>
                      <a:r>
                        <a:rPr lang="en-US" sz="1300" b="0" dirty="0"/>
                        <a:t> </a:t>
                      </a:r>
                    </a:p>
                  </a:txBody>
                  <a:tcPr/>
                </a:tc>
                <a:tc>
                  <a:txBody>
                    <a:bodyPr/>
                    <a:lstStyle/>
                    <a:p>
                      <a:r>
                        <a:rPr lang="en-US" sz="1300" dirty="0"/>
                        <a:t>Debt</a:t>
                      </a:r>
                      <a:r>
                        <a:rPr lang="en-US" sz="1300" baseline="0" dirty="0"/>
                        <a:t> Securities</a:t>
                      </a:r>
                      <a:endParaRPr lang="en-US" sz="1300" dirty="0"/>
                    </a:p>
                  </a:txBody>
                  <a:tcPr/>
                </a:tc>
                <a:extLst>
                  <a:ext uri="{0D108BD9-81ED-4DB2-BD59-A6C34878D82A}">
                    <a16:rowId xmlns:a16="http://schemas.microsoft.com/office/drawing/2014/main" val="3111646274"/>
                  </a:ext>
                </a:extLst>
              </a:tr>
              <a:tr h="408508">
                <a:tc>
                  <a:txBody>
                    <a:bodyPr/>
                    <a:lstStyle/>
                    <a:p>
                      <a:r>
                        <a:rPr lang="en-US" sz="1300" b="1" dirty="0">
                          <a:solidFill>
                            <a:schemeClr val="tx1"/>
                          </a:solidFill>
                        </a:rPr>
                        <a:t>Targeted</a:t>
                      </a:r>
                      <a:r>
                        <a:rPr lang="en-US" sz="1300" b="1" baseline="0" dirty="0">
                          <a:solidFill>
                            <a:schemeClr val="tx1"/>
                          </a:solidFill>
                        </a:rPr>
                        <a:t> investor</a:t>
                      </a:r>
                      <a:endParaRPr lang="en-US" sz="1300" b="1" dirty="0">
                        <a:solidFill>
                          <a:schemeClr val="tx1"/>
                        </a:solidFill>
                      </a:endParaRPr>
                    </a:p>
                  </a:txBody>
                  <a:tcPr/>
                </a:tc>
                <a:tc>
                  <a:txBody>
                    <a:bodyPr/>
                    <a:lstStyle/>
                    <a:p>
                      <a:pPr marL="171450" indent="-171450">
                        <a:buFont typeface="Arial" panose="020B0604020202020204" pitchFamily="34" charset="0"/>
                        <a:buChar char="•"/>
                      </a:pPr>
                      <a:r>
                        <a:rPr lang="en-US" sz="1300" dirty="0">
                          <a:solidFill>
                            <a:schemeClr val="tx1"/>
                          </a:solidFill>
                        </a:rPr>
                        <a:t>Public Investors</a:t>
                      </a:r>
                    </a:p>
                    <a:p>
                      <a:pPr marL="171450" indent="-171450">
                        <a:buFont typeface="Arial" panose="020B0604020202020204" pitchFamily="34" charset="0"/>
                        <a:buChar char="•"/>
                      </a:pPr>
                      <a:r>
                        <a:rPr lang="en-US" sz="1300" dirty="0">
                          <a:solidFill>
                            <a:schemeClr val="tx1"/>
                          </a:solidFill>
                        </a:rPr>
                        <a:t>Professional Investors</a:t>
                      </a:r>
                    </a:p>
                  </a:txBody>
                  <a:tcPr/>
                </a:tc>
                <a:tc>
                  <a:txBody>
                    <a:bodyPr/>
                    <a:lstStyle/>
                    <a:p>
                      <a:pPr marL="171450" indent="-171450">
                        <a:buFont typeface="Arial" panose="020B0604020202020204" pitchFamily="34" charset="0"/>
                        <a:buChar char="•"/>
                      </a:pPr>
                      <a:r>
                        <a:rPr lang="en-US" sz="1300" dirty="0">
                          <a:solidFill>
                            <a:schemeClr val="tx1"/>
                          </a:solidFill>
                        </a:rPr>
                        <a:t>Public Investors</a:t>
                      </a:r>
                    </a:p>
                    <a:p>
                      <a:pPr marL="171450" indent="-171450">
                        <a:buFont typeface="Arial" panose="020B0604020202020204" pitchFamily="34" charset="0"/>
                        <a:buChar char="•"/>
                      </a:pPr>
                      <a:r>
                        <a:rPr lang="en-US" sz="1300" dirty="0">
                          <a:solidFill>
                            <a:schemeClr val="tx1"/>
                          </a:solidFill>
                        </a:rPr>
                        <a:t>Professional Investors</a:t>
                      </a:r>
                    </a:p>
                  </a:txBody>
                  <a:tcPr/>
                </a:tc>
                <a:tc>
                  <a:txBody>
                    <a:bodyPr/>
                    <a:lstStyle/>
                    <a:p>
                      <a:pPr marL="171450" indent="-171450">
                        <a:buFont typeface="Arial" panose="020B0604020202020204" pitchFamily="34" charset="0"/>
                        <a:buChar char="•"/>
                      </a:pPr>
                      <a:r>
                        <a:rPr lang="en-US" sz="1300" dirty="0">
                          <a:solidFill>
                            <a:schemeClr val="tx1"/>
                          </a:solidFill>
                        </a:rPr>
                        <a:t>Public Investors </a:t>
                      </a:r>
                    </a:p>
                    <a:p>
                      <a:pPr marL="171450" indent="-171450">
                        <a:buFont typeface="Arial" panose="020B0604020202020204" pitchFamily="34" charset="0"/>
                        <a:buChar char="•"/>
                      </a:pPr>
                      <a:r>
                        <a:rPr lang="en-US" sz="1300" dirty="0">
                          <a:solidFill>
                            <a:schemeClr val="tx1"/>
                          </a:solidFill>
                        </a:rPr>
                        <a:t>Professional Investors</a:t>
                      </a:r>
                    </a:p>
                  </a:txBody>
                  <a:tcPr/>
                </a:tc>
                <a:tc>
                  <a:txBody>
                    <a:bodyPr/>
                    <a:lstStyle/>
                    <a:p>
                      <a:pPr marL="171450" indent="-171450">
                        <a:buFont typeface="Arial" panose="020B0604020202020204" pitchFamily="34" charset="0"/>
                        <a:buChar char="•"/>
                      </a:pPr>
                      <a:r>
                        <a:rPr lang="en-US" sz="1300" dirty="0">
                          <a:solidFill>
                            <a:schemeClr val="tx1"/>
                          </a:solidFill>
                        </a:rPr>
                        <a:t>Public Investors </a:t>
                      </a:r>
                    </a:p>
                    <a:p>
                      <a:pPr marL="171450" indent="-171450">
                        <a:buFont typeface="Arial" panose="020B0604020202020204" pitchFamily="34" charset="0"/>
                        <a:buChar char="•"/>
                      </a:pPr>
                      <a:r>
                        <a:rPr lang="en-US" sz="1300" dirty="0">
                          <a:solidFill>
                            <a:schemeClr val="tx1"/>
                          </a:solidFill>
                        </a:rPr>
                        <a:t>Professional Investors</a:t>
                      </a:r>
                    </a:p>
                  </a:txBody>
                  <a:tcPr/>
                </a:tc>
                <a:extLst>
                  <a:ext uri="{0D108BD9-81ED-4DB2-BD59-A6C34878D82A}">
                    <a16:rowId xmlns:a16="http://schemas.microsoft.com/office/drawing/2014/main" val="3273845024"/>
                  </a:ext>
                </a:extLst>
              </a:tr>
              <a:tr h="992564">
                <a:tc>
                  <a:txBody>
                    <a:bodyPr/>
                    <a:lstStyle/>
                    <a:p>
                      <a:r>
                        <a:rPr lang="en-US" sz="1300" b="1" dirty="0">
                          <a:solidFill>
                            <a:schemeClr val="tx1"/>
                          </a:solidFill>
                        </a:rPr>
                        <a:t>1) Pre-requisites</a:t>
                      </a:r>
                      <a:r>
                        <a:rPr lang="en-US" sz="1300" b="1" baseline="0" dirty="0">
                          <a:solidFill>
                            <a:schemeClr val="tx1"/>
                          </a:solidFill>
                        </a:rPr>
                        <a:t> / requirements </a:t>
                      </a:r>
                      <a:r>
                        <a:rPr lang="en-US" sz="1300" b="1" dirty="0">
                          <a:solidFill>
                            <a:schemeClr val="tx1"/>
                          </a:solidFill>
                        </a:rPr>
                        <a:t>for company</a:t>
                      </a:r>
                      <a:r>
                        <a:rPr lang="en-US" sz="1300" b="1" baseline="0" dirty="0">
                          <a:solidFill>
                            <a:schemeClr val="tx1"/>
                          </a:solidFill>
                        </a:rPr>
                        <a:t> &amp; 2) average time for administration processing / application assessment / application approval </a:t>
                      </a:r>
                      <a:endParaRPr lang="en-US" sz="1300" b="1" dirty="0">
                        <a:solidFill>
                          <a:schemeClr val="tx1"/>
                        </a:solidFill>
                      </a:endParaRPr>
                    </a:p>
                  </a:txBody>
                  <a:tcPr/>
                </a:tc>
                <a:tc>
                  <a:txBody>
                    <a:bodyPr/>
                    <a:lstStyle/>
                    <a:p>
                      <a:pPr marL="171450" indent="-171450">
                        <a:buFont typeface="Arial" panose="020B0604020202020204" pitchFamily="34" charset="0"/>
                        <a:buChar char="•"/>
                      </a:pPr>
                      <a:r>
                        <a:rPr lang="en-US" sz="1300" dirty="0">
                          <a:solidFill>
                            <a:schemeClr val="tx1"/>
                          </a:solidFill>
                        </a:rPr>
                        <a:t>Partner with SFC licensed AMC (1 month) </a:t>
                      </a:r>
                      <a:r>
                        <a:rPr lang="en-US" sz="1300" b="1" u="sng" dirty="0">
                          <a:solidFill>
                            <a:schemeClr val="tx1"/>
                          </a:solidFill>
                        </a:rPr>
                        <a:t>OR</a:t>
                      </a:r>
                      <a:r>
                        <a:rPr lang="en-US" sz="1300" dirty="0">
                          <a:solidFill>
                            <a:schemeClr val="tx1"/>
                          </a:solidFill>
                        </a:rPr>
                        <a:t> obtain SFC licenses, application approval time (6 months)</a:t>
                      </a:r>
                    </a:p>
                  </a:txBody>
                  <a:tcPr/>
                </a:tc>
                <a:tc>
                  <a:txBody>
                    <a:bodyPr/>
                    <a:lstStyle/>
                    <a:p>
                      <a:pPr marL="171450" indent="-171450">
                        <a:buFont typeface="Arial" panose="020B0604020202020204" pitchFamily="34" charset="0"/>
                        <a:buChar char="•"/>
                      </a:pPr>
                      <a:r>
                        <a:rPr lang="en-US" sz="1300" dirty="0">
                          <a:solidFill>
                            <a:schemeClr val="tx1"/>
                          </a:solidFill>
                        </a:rPr>
                        <a:t>Positive</a:t>
                      </a:r>
                      <a:r>
                        <a:rPr lang="en-US" sz="1300" baseline="0" dirty="0">
                          <a:solidFill>
                            <a:schemeClr val="tx1"/>
                          </a:solidFill>
                        </a:rPr>
                        <a:t> </a:t>
                      </a:r>
                      <a:r>
                        <a:rPr lang="en-US" sz="1300" dirty="0">
                          <a:solidFill>
                            <a:schemeClr val="tx1"/>
                          </a:solidFill>
                        </a:rPr>
                        <a:t>cash flow</a:t>
                      </a:r>
                      <a:r>
                        <a:rPr lang="en-US" sz="1300" baseline="0" dirty="0">
                          <a:solidFill>
                            <a:schemeClr val="tx1"/>
                          </a:solidFill>
                        </a:rPr>
                        <a:t> </a:t>
                      </a:r>
                      <a:r>
                        <a:rPr lang="en-US" sz="1300" dirty="0">
                          <a:solidFill>
                            <a:schemeClr val="tx1"/>
                          </a:solidFill>
                        </a:rPr>
                        <a:t>from</a:t>
                      </a:r>
                      <a:r>
                        <a:rPr lang="en-US" sz="1300" baseline="0" dirty="0">
                          <a:solidFill>
                            <a:schemeClr val="tx1"/>
                          </a:solidFill>
                        </a:rPr>
                        <a:t> </a:t>
                      </a:r>
                      <a:r>
                        <a:rPr lang="en-US" sz="1300" dirty="0">
                          <a:solidFill>
                            <a:schemeClr val="tx1"/>
                          </a:solidFill>
                        </a:rPr>
                        <a:t>business of &gt;$2.58</a:t>
                      </a:r>
                      <a:r>
                        <a:rPr lang="en-US" sz="1300" baseline="0" dirty="0">
                          <a:solidFill>
                            <a:schemeClr val="tx1"/>
                          </a:solidFill>
                        </a:rPr>
                        <a:t> million </a:t>
                      </a:r>
                      <a:r>
                        <a:rPr lang="en-US" sz="1300" dirty="0">
                          <a:solidFill>
                            <a:schemeClr val="tx1"/>
                          </a:solidFill>
                        </a:rPr>
                        <a:t>for</a:t>
                      </a:r>
                      <a:r>
                        <a:rPr lang="en-US" sz="1300" baseline="0" dirty="0">
                          <a:solidFill>
                            <a:schemeClr val="tx1"/>
                          </a:solidFill>
                        </a:rPr>
                        <a:t> 2 consecutive years</a:t>
                      </a:r>
                      <a:r>
                        <a:rPr lang="en-US" sz="1300" dirty="0">
                          <a:solidFill>
                            <a:schemeClr val="tx1"/>
                          </a:solidFill>
                        </a:rPr>
                        <a:t> </a:t>
                      </a:r>
                    </a:p>
                    <a:p>
                      <a:pPr marL="171450" indent="-171450">
                        <a:buFont typeface="Arial" panose="020B0604020202020204" pitchFamily="34" charset="0"/>
                        <a:buChar char="•"/>
                      </a:pPr>
                      <a:r>
                        <a:rPr lang="en-US" sz="1300" dirty="0">
                          <a:solidFill>
                            <a:schemeClr val="tx1"/>
                          </a:solidFill>
                        </a:rPr>
                        <a:t>Capitalization &gt;</a:t>
                      </a:r>
                      <a:r>
                        <a:rPr lang="en-US" sz="1300" baseline="0" dirty="0">
                          <a:solidFill>
                            <a:schemeClr val="tx1"/>
                          </a:solidFill>
                        </a:rPr>
                        <a:t> $12.9 </a:t>
                      </a:r>
                      <a:r>
                        <a:rPr lang="en-US" sz="1300" dirty="0">
                          <a:solidFill>
                            <a:schemeClr val="tx1"/>
                          </a:solidFill>
                        </a:rPr>
                        <a:t>million </a:t>
                      </a:r>
                    </a:p>
                    <a:p>
                      <a:pPr marL="171450" indent="-171450">
                        <a:buFont typeface="Arial" panose="020B0604020202020204" pitchFamily="34" charset="0"/>
                        <a:buChar char="•"/>
                      </a:pPr>
                      <a:r>
                        <a:rPr lang="en-US" sz="1300" dirty="0">
                          <a:solidFill>
                            <a:schemeClr val="tx1"/>
                          </a:solidFill>
                        </a:rPr>
                        <a:t>Appl</a:t>
                      </a:r>
                      <a:r>
                        <a:rPr lang="en-US" sz="1300" baseline="0" dirty="0">
                          <a:solidFill>
                            <a:schemeClr val="tx1"/>
                          </a:solidFill>
                        </a:rPr>
                        <a:t> a</a:t>
                      </a:r>
                      <a:r>
                        <a:rPr lang="en-US" sz="1300" dirty="0">
                          <a:solidFill>
                            <a:schemeClr val="tx1"/>
                          </a:solidFill>
                        </a:rPr>
                        <a:t>ppr time</a:t>
                      </a:r>
                      <a:r>
                        <a:rPr lang="en-US" sz="1300" baseline="0" dirty="0">
                          <a:solidFill>
                            <a:schemeClr val="tx1"/>
                          </a:solidFill>
                        </a:rPr>
                        <a:t> by hkex (</a:t>
                      </a:r>
                      <a:r>
                        <a:rPr lang="en-US" sz="1300" dirty="0">
                          <a:solidFill>
                            <a:schemeClr val="tx1"/>
                          </a:solidFill>
                        </a:rPr>
                        <a:t>4 months) </a:t>
                      </a:r>
                    </a:p>
                  </a:txBody>
                  <a:tcPr/>
                </a:tc>
                <a:tc>
                  <a:txBody>
                    <a:bodyPr/>
                    <a:lstStyle/>
                    <a:p>
                      <a:pPr marL="171450" indent="-171450">
                        <a:buFont typeface="Arial" panose="020B0604020202020204" pitchFamily="34" charset="0"/>
                        <a:buChar char="•"/>
                      </a:pPr>
                      <a:r>
                        <a:rPr lang="en-US" sz="1300" dirty="0">
                          <a:solidFill>
                            <a:schemeClr val="tx1"/>
                          </a:solidFill>
                        </a:rPr>
                        <a:t>Partner with SFC licensed AMC (1 month) </a:t>
                      </a:r>
                      <a:r>
                        <a:rPr lang="en-US" sz="1300" b="1" u="sng" dirty="0">
                          <a:solidFill>
                            <a:schemeClr val="tx1"/>
                          </a:solidFill>
                        </a:rPr>
                        <a:t>OR</a:t>
                      </a:r>
                      <a:r>
                        <a:rPr lang="en-US" sz="1300" dirty="0">
                          <a:solidFill>
                            <a:schemeClr val="tx1"/>
                          </a:solidFill>
                        </a:rPr>
                        <a:t> obtain SFC licenses, application approval time (6 months)</a:t>
                      </a:r>
                    </a:p>
                  </a:txBody>
                  <a:tcPr/>
                </a:tc>
                <a:tc>
                  <a:txBody>
                    <a:bodyPr/>
                    <a:lstStyle/>
                    <a:p>
                      <a:pPr marL="171450" indent="-171450">
                        <a:buFont typeface="Arial" panose="020B0604020202020204" pitchFamily="34" charset="0"/>
                        <a:buChar char="•"/>
                      </a:pPr>
                      <a:r>
                        <a:rPr lang="en-US" sz="1300" dirty="0">
                          <a:solidFill>
                            <a:schemeClr val="tx1"/>
                          </a:solidFill>
                        </a:rPr>
                        <a:t>Company</a:t>
                      </a:r>
                      <a:r>
                        <a:rPr lang="en-US" sz="1300" baseline="0" dirty="0">
                          <a:solidFill>
                            <a:schemeClr val="tx1"/>
                          </a:solidFill>
                        </a:rPr>
                        <a:t> n</a:t>
                      </a:r>
                      <a:r>
                        <a:rPr lang="en-US" sz="1300" dirty="0">
                          <a:solidFill>
                            <a:schemeClr val="tx1"/>
                          </a:solidFill>
                        </a:rPr>
                        <a:t>et assets</a:t>
                      </a:r>
                      <a:r>
                        <a:rPr lang="en-US" sz="1300" baseline="0" dirty="0">
                          <a:solidFill>
                            <a:schemeClr val="tx1"/>
                          </a:solidFill>
                        </a:rPr>
                        <a:t> &gt; $12.9 million</a:t>
                      </a:r>
                    </a:p>
                    <a:p>
                      <a:pPr marL="171450" indent="-171450">
                        <a:buFont typeface="Arial" panose="020B0604020202020204" pitchFamily="34" charset="0"/>
                        <a:buChar char="•"/>
                      </a:pPr>
                      <a:r>
                        <a:rPr lang="en-US" sz="1300" baseline="0" dirty="0">
                          <a:solidFill>
                            <a:schemeClr val="tx1"/>
                          </a:solidFill>
                        </a:rPr>
                        <a:t>Audited account for latest 2 years</a:t>
                      </a:r>
                    </a:p>
                    <a:p>
                      <a:pPr marL="171450" indent="-171450">
                        <a:buFont typeface="Arial" panose="020B0604020202020204" pitchFamily="34" charset="0"/>
                        <a:buChar char="•"/>
                      </a:pPr>
                      <a:r>
                        <a:rPr lang="en-US" sz="1300" baseline="0" dirty="0">
                          <a:solidFill>
                            <a:schemeClr val="tx1"/>
                          </a:solidFill>
                        </a:rPr>
                        <a:t>Application approval time (&lt;1 month)</a:t>
                      </a:r>
                      <a:endParaRPr lang="en-US" sz="1300" dirty="0">
                        <a:solidFill>
                          <a:schemeClr val="tx1"/>
                        </a:solidFill>
                      </a:endParaRPr>
                    </a:p>
                  </a:txBody>
                  <a:tcPr/>
                </a:tc>
                <a:extLst>
                  <a:ext uri="{0D108BD9-81ED-4DB2-BD59-A6C34878D82A}">
                    <a16:rowId xmlns:a16="http://schemas.microsoft.com/office/drawing/2014/main" val="3025729105"/>
                  </a:ext>
                </a:extLst>
              </a:tr>
              <a:tr h="370840">
                <a:tc>
                  <a:txBody>
                    <a:bodyPr/>
                    <a:lstStyle/>
                    <a:p>
                      <a:r>
                        <a:rPr lang="en-US" sz="1300" b="1" dirty="0">
                          <a:solidFill>
                            <a:schemeClr val="tx1"/>
                          </a:solidFill>
                        </a:rPr>
                        <a:t>Platform</a:t>
                      </a:r>
                    </a:p>
                  </a:txBody>
                  <a:tcPr/>
                </a:tc>
                <a:tc>
                  <a:txBody>
                    <a:bodyPr/>
                    <a:lstStyle/>
                    <a:p>
                      <a:r>
                        <a:rPr lang="en-US" sz="1300" dirty="0">
                          <a:solidFill>
                            <a:schemeClr val="tx1"/>
                          </a:solidFill>
                        </a:rPr>
                        <a:t>Equity Crowdfunding /</a:t>
                      </a:r>
                      <a:r>
                        <a:rPr lang="en-US" sz="1300" baseline="0" dirty="0">
                          <a:solidFill>
                            <a:schemeClr val="tx1"/>
                          </a:solidFill>
                        </a:rPr>
                        <a:t> </a:t>
                      </a:r>
                      <a:r>
                        <a:rPr lang="en-US" sz="1300" dirty="0">
                          <a:solidFill>
                            <a:schemeClr val="tx1"/>
                          </a:solidFill>
                        </a:rPr>
                        <a:t>P2P Lending</a:t>
                      </a:r>
                    </a:p>
                  </a:txBody>
                  <a:tcPr/>
                </a:tc>
                <a:tc>
                  <a:txBody>
                    <a:bodyPr/>
                    <a:lstStyle/>
                    <a:p>
                      <a:r>
                        <a:rPr lang="en-US" sz="1300" dirty="0">
                          <a:solidFill>
                            <a:schemeClr val="tx1"/>
                          </a:solidFill>
                        </a:rPr>
                        <a:t>Hong Kong Stock Exchange</a:t>
                      </a:r>
                    </a:p>
                  </a:txBody>
                  <a:tcPr/>
                </a:tc>
                <a:tc>
                  <a:txBody>
                    <a:bodyPr/>
                    <a:lstStyle/>
                    <a:p>
                      <a:r>
                        <a:rPr lang="en-US" sz="1300" dirty="0">
                          <a:solidFill>
                            <a:schemeClr val="tx1"/>
                          </a:solidFill>
                        </a:rPr>
                        <a:t>AMC</a:t>
                      </a:r>
                    </a:p>
                  </a:txBody>
                  <a:tcPr/>
                </a:tc>
                <a:tc>
                  <a:txBody>
                    <a:bodyPr/>
                    <a:lstStyle/>
                    <a:p>
                      <a:r>
                        <a:rPr lang="en-US" sz="1300" dirty="0">
                          <a:solidFill>
                            <a:schemeClr val="tx1"/>
                          </a:solidFill>
                        </a:rPr>
                        <a:t>Hong Kong Stock Exchange</a:t>
                      </a:r>
                      <a:r>
                        <a:rPr lang="en-US" sz="1300" baseline="0" dirty="0">
                          <a:solidFill>
                            <a:schemeClr val="tx1"/>
                          </a:solidFill>
                        </a:rPr>
                        <a:t> / personal network**</a:t>
                      </a:r>
                      <a:endParaRPr lang="en-US" sz="1300" dirty="0">
                        <a:solidFill>
                          <a:schemeClr val="tx1"/>
                        </a:solidFill>
                      </a:endParaRPr>
                    </a:p>
                  </a:txBody>
                  <a:tcPr/>
                </a:tc>
                <a:extLst>
                  <a:ext uri="{0D108BD9-81ED-4DB2-BD59-A6C34878D82A}">
                    <a16:rowId xmlns:a16="http://schemas.microsoft.com/office/drawing/2014/main" val="2423317938"/>
                  </a:ext>
                </a:extLst>
              </a:tr>
              <a:tr h="370840">
                <a:tc>
                  <a:txBody>
                    <a:bodyPr/>
                    <a:lstStyle/>
                    <a:p>
                      <a:r>
                        <a:rPr lang="en-US" sz="1300" b="1" dirty="0">
                          <a:solidFill>
                            <a:schemeClr val="tx1"/>
                          </a:solidFill>
                        </a:rPr>
                        <a:t>Tool</a:t>
                      </a:r>
                    </a:p>
                  </a:txBody>
                  <a:tcPr/>
                </a:tc>
                <a:tc>
                  <a:txBody>
                    <a:bodyPr/>
                    <a:lstStyle/>
                    <a:p>
                      <a:r>
                        <a:rPr lang="en-US" sz="1300" dirty="0">
                          <a:solidFill>
                            <a:schemeClr val="tx1"/>
                          </a:solidFill>
                        </a:rPr>
                        <a:t>Shares</a:t>
                      </a:r>
                      <a:r>
                        <a:rPr lang="en-US" sz="1300" baseline="0" dirty="0">
                          <a:solidFill>
                            <a:schemeClr val="tx1"/>
                          </a:solidFill>
                        </a:rPr>
                        <a:t> / </a:t>
                      </a:r>
                      <a:r>
                        <a:rPr lang="en-US" sz="1300" dirty="0">
                          <a:solidFill>
                            <a:schemeClr val="tx1"/>
                          </a:solidFill>
                        </a:rPr>
                        <a:t>Debts</a:t>
                      </a:r>
                    </a:p>
                  </a:txBody>
                  <a:tcPr/>
                </a:tc>
                <a:tc>
                  <a:txBody>
                    <a:bodyPr/>
                    <a:lstStyle/>
                    <a:p>
                      <a:r>
                        <a:rPr lang="en-US" sz="1300" dirty="0">
                          <a:solidFill>
                            <a:schemeClr val="tx1"/>
                          </a:solidFill>
                        </a:rPr>
                        <a:t>Shares</a:t>
                      </a:r>
                      <a:r>
                        <a:rPr lang="en-US" sz="1300" baseline="0" dirty="0">
                          <a:solidFill>
                            <a:schemeClr val="tx1"/>
                          </a:solidFill>
                        </a:rPr>
                        <a:t> </a:t>
                      </a:r>
                      <a:endParaRPr lang="en-US" sz="1300" dirty="0">
                        <a:solidFill>
                          <a:schemeClr val="tx1"/>
                        </a:solidFill>
                      </a:endParaRPr>
                    </a:p>
                  </a:txBody>
                  <a:tcPr/>
                </a:tc>
                <a:tc>
                  <a:txBody>
                    <a:bodyPr/>
                    <a:lstStyle/>
                    <a:p>
                      <a:r>
                        <a:rPr lang="en-US" sz="1300" dirty="0">
                          <a:solidFill>
                            <a:schemeClr val="tx1"/>
                          </a:solidFill>
                        </a:rPr>
                        <a:t>Unit</a:t>
                      </a:r>
                      <a:r>
                        <a:rPr lang="en-US" sz="1300" baseline="0" dirty="0">
                          <a:solidFill>
                            <a:schemeClr val="tx1"/>
                          </a:solidFill>
                        </a:rPr>
                        <a:t> Trust</a:t>
                      </a:r>
                      <a:endParaRPr lang="en-US" sz="1300" dirty="0">
                        <a:solidFill>
                          <a:schemeClr val="tx1"/>
                        </a:solidFill>
                      </a:endParaRPr>
                    </a:p>
                  </a:txBody>
                  <a:tcPr/>
                </a:tc>
                <a:tc>
                  <a:txBody>
                    <a:bodyPr/>
                    <a:lstStyle/>
                    <a:p>
                      <a:r>
                        <a:rPr lang="en-US" sz="1300" dirty="0">
                          <a:solidFill>
                            <a:schemeClr val="tx1"/>
                          </a:solidFill>
                        </a:rPr>
                        <a:t>Debt</a:t>
                      </a:r>
                      <a:r>
                        <a:rPr lang="en-US" sz="1300" baseline="0" dirty="0">
                          <a:solidFill>
                            <a:schemeClr val="tx1"/>
                          </a:solidFill>
                        </a:rPr>
                        <a:t> Securities (e.g. debentures, bonds, notes) </a:t>
                      </a:r>
                    </a:p>
                  </a:txBody>
                  <a:tcPr/>
                </a:tc>
                <a:extLst>
                  <a:ext uri="{0D108BD9-81ED-4DB2-BD59-A6C34878D82A}">
                    <a16:rowId xmlns:a16="http://schemas.microsoft.com/office/drawing/2014/main" val="1074728553"/>
                  </a:ext>
                </a:extLst>
              </a:tr>
              <a:tr h="370840">
                <a:tc>
                  <a:txBody>
                    <a:bodyPr/>
                    <a:lstStyle/>
                    <a:p>
                      <a:r>
                        <a:rPr lang="en-US" sz="1300" b="1" dirty="0">
                          <a:solidFill>
                            <a:schemeClr val="tx1"/>
                          </a:solidFill>
                        </a:rPr>
                        <a:t>Prospectus &amp;</a:t>
                      </a:r>
                      <a:r>
                        <a:rPr lang="en-US" sz="1300" b="1" baseline="0" dirty="0">
                          <a:solidFill>
                            <a:schemeClr val="tx1"/>
                          </a:solidFill>
                        </a:rPr>
                        <a:t> avg. approval time (month)</a:t>
                      </a:r>
                      <a:endParaRPr lang="en-US" sz="1300" b="1" dirty="0">
                        <a:solidFill>
                          <a:schemeClr val="tx1"/>
                        </a:solidFill>
                      </a:endParaRPr>
                    </a:p>
                  </a:txBody>
                  <a:tcPr/>
                </a:tc>
                <a:tc>
                  <a:txBody>
                    <a:bodyPr/>
                    <a:lstStyle/>
                    <a:p>
                      <a:r>
                        <a:rPr lang="en-US" sz="1300" dirty="0">
                          <a:solidFill>
                            <a:schemeClr val="tx1"/>
                          </a:solidFill>
                        </a:rPr>
                        <a:t>Must be approved by SFC (2 months)</a:t>
                      </a:r>
                    </a:p>
                  </a:txBody>
                  <a:tcPr/>
                </a:tc>
                <a:tc>
                  <a:txBody>
                    <a:bodyPr/>
                    <a:lstStyle/>
                    <a:p>
                      <a:r>
                        <a:rPr lang="en-US" sz="1300" baseline="0" dirty="0">
                          <a:solidFill>
                            <a:schemeClr val="tx1"/>
                          </a:solidFill>
                        </a:rPr>
                        <a:t>Must be approved by SFC (2 months)</a:t>
                      </a:r>
                      <a:endParaRPr lang="en-US" sz="1300" dirty="0">
                        <a:solidFill>
                          <a:schemeClr val="tx1"/>
                        </a:solidFill>
                      </a:endParaRPr>
                    </a:p>
                  </a:txBody>
                  <a:tcPr/>
                </a:tc>
                <a:tc>
                  <a:txBody>
                    <a:bodyPr/>
                    <a:lstStyle/>
                    <a:p>
                      <a:r>
                        <a:rPr lang="en-US" sz="1300" dirty="0">
                          <a:solidFill>
                            <a:schemeClr val="tx1"/>
                          </a:solidFill>
                        </a:rPr>
                        <a:t>Must</a:t>
                      </a:r>
                      <a:r>
                        <a:rPr lang="en-US" sz="1300" baseline="0" dirty="0">
                          <a:solidFill>
                            <a:schemeClr val="tx1"/>
                          </a:solidFill>
                        </a:rPr>
                        <a:t> be </a:t>
                      </a:r>
                      <a:r>
                        <a:rPr lang="en-US" sz="1300" dirty="0">
                          <a:solidFill>
                            <a:schemeClr val="tx1"/>
                          </a:solidFill>
                        </a:rPr>
                        <a:t>approved by SFC (2 months)</a:t>
                      </a:r>
                    </a:p>
                  </a:txBody>
                  <a:tcPr/>
                </a:tc>
                <a:tc>
                  <a:txBody>
                    <a:bodyPr/>
                    <a:lstStyle/>
                    <a:p>
                      <a:r>
                        <a:rPr lang="en-US" sz="1300" dirty="0">
                          <a:solidFill>
                            <a:schemeClr val="tx1"/>
                          </a:solidFill>
                        </a:rPr>
                        <a:t>Must</a:t>
                      </a:r>
                      <a:r>
                        <a:rPr lang="en-US" sz="1300" baseline="0" dirty="0">
                          <a:solidFill>
                            <a:schemeClr val="tx1"/>
                          </a:solidFill>
                        </a:rPr>
                        <a:t> be </a:t>
                      </a:r>
                      <a:r>
                        <a:rPr lang="en-US" sz="1300" dirty="0">
                          <a:solidFill>
                            <a:schemeClr val="tx1"/>
                          </a:solidFill>
                        </a:rPr>
                        <a:t>approved by SFC </a:t>
                      </a:r>
                    </a:p>
                    <a:p>
                      <a:r>
                        <a:rPr lang="en-US" sz="1300" dirty="0">
                          <a:solidFill>
                            <a:schemeClr val="tx1"/>
                          </a:solidFill>
                        </a:rPr>
                        <a:t>(&lt;1 month)</a:t>
                      </a:r>
                    </a:p>
                  </a:txBody>
                  <a:tcPr/>
                </a:tc>
                <a:extLst>
                  <a:ext uri="{0D108BD9-81ED-4DB2-BD59-A6C34878D82A}">
                    <a16:rowId xmlns:a16="http://schemas.microsoft.com/office/drawing/2014/main" val="2126587598"/>
                  </a:ext>
                </a:extLst>
              </a:tr>
              <a:tr h="370840">
                <a:tc>
                  <a:txBody>
                    <a:bodyPr/>
                    <a:lstStyle/>
                    <a:p>
                      <a:r>
                        <a:rPr lang="en-US" sz="1300" b="1" dirty="0">
                          <a:solidFill>
                            <a:schemeClr val="tx1"/>
                          </a:solidFill>
                        </a:rPr>
                        <a:t>Advertisement materials</a:t>
                      </a:r>
                      <a:r>
                        <a:rPr lang="en-US" sz="1300" b="1" baseline="0" dirty="0">
                          <a:solidFill>
                            <a:schemeClr val="tx1"/>
                          </a:solidFill>
                        </a:rPr>
                        <a:t> </a:t>
                      </a:r>
                      <a:r>
                        <a:rPr lang="en-US" sz="1300" b="1" dirty="0">
                          <a:solidFill>
                            <a:schemeClr val="tx1"/>
                          </a:solidFill>
                        </a:rPr>
                        <a:t>&amp;</a:t>
                      </a:r>
                      <a:r>
                        <a:rPr lang="en-US" sz="1300" b="1" baseline="0" dirty="0">
                          <a:solidFill>
                            <a:schemeClr val="tx1"/>
                          </a:solidFill>
                        </a:rPr>
                        <a:t> avg. approval time</a:t>
                      </a:r>
                      <a:endParaRPr lang="en-US" sz="1300" b="1" dirty="0">
                        <a:solidFill>
                          <a:schemeClr val="tx1"/>
                        </a:solidFill>
                      </a:endParaRPr>
                    </a:p>
                  </a:txBody>
                  <a:tcPr/>
                </a:tc>
                <a:tc>
                  <a:txBody>
                    <a:bodyPr/>
                    <a:lstStyle/>
                    <a:p>
                      <a:r>
                        <a:rPr lang="en-US" sz="1300" dirty="0">
                          <a:solidFill>
                            <a:schemeClr val="tx1"/>
                          </a:solidFill>
                        </a:rPr>
                        <a:t>Must</a:t>
                      </a:r>
                      <a:r>
                        <a:rPr lang="en-US" sz="1300" baseline="0" dirty="0">
                          <a:solidFill>
                            <a:schemeClr val="tx1"/>
                          </a:solidFill>
                        </a:rPr>
                        <a:t> be approved by SFC (1 month)</a:t>
                      </a:r>
                      <a:endParaRPr lang="en-US" sz="1300" dirty="0">
                        <a:solidFill>
                          <a:schemeClr val="tx1"/>
                        </a:solidFill>
                      </a:endParaRPr>
                    </a:p>
                  </a:txBody>
                  <a:tcPr/>
                </a:tc>
                <a:tc>
                  <a:txBody>
                    <a:bodyPr/>
                    <a:lstStyle/>
                    <a:p>
                      <a:r>
                        <a:rPr lang="en-US" sz="1300" dirty="0">
                          <a:solidFill>
                            <a:schemeClr val="tx1"/>
                          </a:solidFill>
                        </a:rPr>
                        <a:t>Must be approved by SFC (1 month)</a:t>
                      </a:r>
                    </a:p>
                  </a:txBody>
                  <a:tcPr/>
                </a:tc>
                <a:tc>
                  <a:txBody>
                    <a:bodyPr/>
                    <a:lstStyle/>
                    <a:p>
                      <a:r>
                        <a:rPr lang="en-US" sz="1300" dirty="0">
                          <a:solidFill>
                            <a:schemeClr val="tx1"/>
                          </a:solidFill>
                        </a:rPr>
                        <a:t>Must be approved by SFC (1 month)</a:t>
                      </a:r>
                    </a:p>
                  </a:txBody>
                  <a:tcPr/>
                </a:tc>
                <a:tc>
                  <a:txBody>
                    <a:bodyPr/>
                    <a:lstStyle/>
                    <a:p>
                      <a:r>
                        <a:rPr lang="en-US" sz="1300" dirty="0">
                          <a:solidFill>
                            <a:schemeClr val="tx1"/>
                          </a:solidFill>
                        </a:rPr>
                        <a:t>Must be approved by SFC </a:t>
                      </a:r>
                    </a:p>
                    <a:p>
                      <a:r>
                        <a:rPr lang="en-US" sz="1300" dirty="0">
                          <a:solidFill>
                            <a:schemeClr val="tx1"/>
                          </a:solidFill>
                        </a:rPr>
                        <a:t>(&lt;1 month)</a:t>
                      </a:r>
                    </a:p>
                  </a:txBody>
                  <a:tcPr/>
                </a:tc>
                <a:extLst>
                  <a:ext uri="{0D108BD9-81ED-4DB2-BD59-A6C34878D82A}">
                    <a16:rowId xmlns:a16="http://schemas.microsoft.com/office/drawing/2014/main" val="1906229052"/>
                  </a:ext>
                </a:extLst>
              </a:tr>
              <a:tr h="373012">
                <a:tc>
                  <a:txBody>
                    <a:bodyPr/>
                    <a:lstStyle/>
                    <a:p>
                      <a:r>
                        <a:rPr lang="en-US" sz="1300" b="1" dirty="0">
                          <a:solidFill>
                            <a:schemeClr val="tx1"/>
                          </a:solidFill>
                        </a:rPr>
                        <a:t>Total approval time</a:t>
                      </a:r>
                    </a:p>
                  </a:txBody>
                  <a:tcPr/>
                </a:tc>
                <a:tc>
                  <a:txBody>
                    <a:bodyPr/>
                    <a:lstStyle/>
                    <a:p>
                      <a:r>
                        <a:rPr lang="en-US" sz="1300" dirty="0">
                          <a:solidFill>
                            <a:schemeClr val="tx1"/>
                          </a:solidFill>
                        </a:rPr>
                        <a:t>Min 4 months</a:t>
                      </a:r>
                    </a:p>
                    <a:p>
                      <a:r>
                        <a:rPr lang="en-US" sz="1300" dirty="0">
                          <a:solidFill>
                            <a:schemeClr val="tx1"/>
                          </a:solidFill>
                        </a:rPr>
                        <a:t>Max</a:t>
                      </a:r>
                      <a:r>
                        <a:rPr lang="en-US" sz="1300" baseline="0" dirty="0">
                          <a:solidFill>
                            <a:schemeClr val="tx1"/>
                          </a:solidFill>
                        </a:rPr>
                        <a:t> </a:t>
                      </a:r>
                      <a:r>
                        <a:rPr lang="en-US" sz="1300" dirty="0">
                          <a:solidFill>
                            <a:schemeClr val="tx1"/>
                          </a:solidFill>
                        </a:rPr>
                        <a:t>9 months+</a:t>
                      </a:r>
                    </a:p>
                  </a:txBody>
                  <a:tcPr/>
                </a:tc>
                <a:tc>
                  <a:txBody>
                    <a:bodyPr/>
                    <a:lstStyle/>
                    <a:p>
                      <a:r>
                        <a:rPr lang="en-US" sz="1300" dirty="0">
                          <a:solidFill>
                            <a:schemeClr val="tx1"/>
                          </a:solidFill>
                        </a:rPr>
                        <a:t>7</a:t>
                      </a:r>
                      <a:r>
                        <a:rPr lang="en-US" sz="1300" baseline="0" dirty="0">
                          <a:solidFill>
                            <a:schemeClr val="tx1"/>
                          </a:solidFill>
                        </a:rPr>
                        <a:t> </a:t>
                      </a:r>
                      <a:r>
                        <a:rPr lang="en-US" sz="1300" dirty="0">
                          <a:solidFill>
                            <a:schemeClr val="tx1"/>
                          </a:solidFill>
                        </a:rPr>
                        <a:t>months+</a:t>
                      </a:r>
                    </a:p>
                    <a:p>
                      <a:endParaRPr lang="en-US" sz="1300" dirty="0">
                        <a:solidFill>
                          <a:schemeClr val="tx1"/>
                        </a:solidFill>
                      </a:endParaRPr>
                    </a:p>
                  </a:txBody>
                  <a:tcPr/>
                </a:tc>
                <a:tc>
                  <a:txBody>
                    <a:bodyPr/>
                    <a:lstStyle/>
                    <a:p>
                      <a:r>
                        <a:rPr lang="en-US" sz="1300" dirty="0">
                          <a:solidFill>
                            <a:schemeClr val="tx1"/>
                          </a:solidFill>
                        </a:rPr>
                        <a:t>Min 4 months</a:t>
                      </a:r>
                    </a:p>
                    <a:p>
                      <a:r>
                        <a:rPr lang="en-US" sz="1300" dirty="0">
                          <a:solidFill>
                            <a:schemeClr val="tx1"/>
                          </a:solidFill>
                        </a:rPr>
                        <a:t>Max 9</a:t>
                      </a:r>
                      <a:r>
                        <a:rPr lang="en-US" sz="1300" baseline="0" dirty="0">
                          <a:solidFill>
                            <a:schemeClr val="tx1"/>
                          </a:solidFill>
                        </a:rPr>
                        <a:t> </a:t>
                      </a:r>
                      <a:r>
                        <a:rPr lang="en-US" sz="1300" dirty="0">
                          <a:solidFill>
                            <a:schemeClr val="tx1"/>
                          </a:solidFill>
                        </a:rPr>
                        <a:t>months+</a:t>
                      </a:r>
                    </a:p>
                  </a:txBody>
                  <a:tcPr/>
                </a:tc>
                <a:tc>
                  <a:txBody>
                    <a:bodyPr/>
                    <a:lstStyle/>
                    <a:p>
                      <a:r>
                        <a:rPr lang="en-US" sz="1300" dirty="0">
                          <a:solidFill>
                            <a:schemeClr val="tx1"/>
                          </a:solidFill>
                        </a:rPr>
                        <a:t>&lt;3 months</a:t>
                      </a:r>
                    </a:p>
                  </a:txBody>
                  <a:tcPr/>
                </a:tc>
                <a:extLst>
                  <a:ext uri="{0D108BD9-81ED-4DB2-BD59-A6C34878D82A}">
                    <a16:rowId xmlns:a16="http://schemas.microsoft.com/office/drawing/2014/main" val="1569427027"/>
                  </a:ext>
                </a:extLst>
              </a:tr>
            </a:tbl>
          </a:graphicData>
        </a:graphic>
      </p:graphicFrame>
      <p:sp>
        <p:nvSpPr>
          <p:cNvPr id="4" name="Slide Number Placeholder 3"/>
          <p:cNvSpPr>
            <a:spLocks noGrp="1"/>
          </p:cNvSpPr>
          <p:nvPr>
            <p:ph type="sldNum" sz="quarter" idx="12"/>
          </p:nvPr>
        </p:nvSpPr>
        <p:spPr>
          <a:xfrm>
            <a:off x="8279939" y="6414722"/>
            <a:ext cx="720080" cy="283758"/>
          </a:xfrm>
        </p:spPr>
        <p:txBody>
          <a:bodyPr/>
          <a:lstStyle/>
          <a:p>
            <a:fld id="{D7F305DA-160D-498F-B102-A1D8643B4A2C}" type="slidenum">
              <a:rPr lang="ru-RU" smtClean="0"/>
              <a:pPr/>
              <a:t>5</a:t>
            </a:fld>
            <a:endParaRPr lang="ru-RU"/>
          </a:p>
        </p:txBody>
      </p:sp>
      <p:pic>
        <p:nvPicPr>
          <p:cNvPr id="3" name="Picture 2"/>
          <p:cNvPicPr>
            <a:picLocks noChangeAspect="1"/>
          </p:cNvPicPr>
          <p:nvPr/>
        </p:nvPicPr>
        <p:blipFill>
          <a:blip r:embed="rId3"/>
          <a:stretch>
            <a:fillRect/>
          </a:stretch>
        </p:blipFill>
        <p:spPr>
          <a:xfrm>
            <a:off x="8461679" y="74018"/>
            <a:ext cx="664522" cy="445047"/>
          </a:xfrm>
          <a:prstGeom prst="rect">
            <a:avLst/>
          </a:prstGeom>
        </p:spPr>
      </p:pic>
      <p:sp>
        <p:nvSpPr>
          <p:cNvPr id="6" name="Rectangle 5"/>
          <p:cNvSpPr/>
          <p:nvPr/>
        </p:nvSpPr>
        <p:spPr>
          <a:xfrm>
            <a:off x="139644" y="6414721"/>
            <a:ext cx="8860375" cy="507831"/>
          </a:xfrm>
          <a:prstGeom prst="rect">
            <a:avLst/>
          </a:prstGeom>
        </p:spPr>
        <p:txBody>
          <a:bodyPr wrap="square">
            <a:spAutoFit/>
          </a:bodyPr>
          <a:lstStyle/>
          <a:p>
            <a:r>
              <a:rPr lang="en-US" sz="900"/>
              <a:t>Source of information        </a:t>
            </a:r>
            <a:r>
              <a:rPr lang="en-US" sz="900">
                <a:hlinkClick r:id="rId4"/>
              </a:rPr>
              <a:t>www.sfc.hk</a:t>
            </a:r>
            <a:r>
              <a:rPr lang="en-US" sz="900"/>
              <a:t>            </a:t>
            </a:r>
            <a:r>
              <a:rPr lang="en-US" sz="900">
                <a:hlinkClick r:id="rId5"/>
              </a:rPr>
              <a:t>www.hkex.com.hk</a:t>
            </a:r>
            <a:endParaRPr lang="en-US" sz="900"/>
          </a:p>
          <a:p>
            <a:r>
              <a:rPr lang="en-US" sz="900"/>
              <a:t>**In case debt securities are not listed in Hong Kong Stock Exchange, still can be issued through personal network.  Processing time will take more than 3 months.  Regulations referred to </a:t>
            </a:r>
            <a:r>
              <a:rPr lang="en-US" sz="900">
                <a:hlinkClick r:id="rId6"/>
              </a:rPr>
              <a:t>www.cr.gov.hk/en/companies_ordinance/docs/part7-e.pdf</a:t>
            </a:r>
            <a:r>
              <a:rPr lang="en-US" sz="900"/>
              <a:t> </a:t>
            </a:r>
          </a:p>
        </p:txBody>
      </p:sp>
      <p:sp>
        <p:nvSpPr>
          <p:cNvPr id="7" name="TextBox 6"/>
          <p:cNvSpPr txBox="1"/>
          <p:nvPr/>
        </p:nvSpPr>
        <p:spPr>
          <a:xfrm>
            <a:off x="124122" y="6047076"/>
            <a:ext cx="8891190" cy="307777"/>
          </a:xfrm>
          <a:prstGeom prst="rect">
            <a:avLst/>
          </a:prstGeom>
          <a:solidFill>
            <a:schemeClr val="accent1">
              <a:lumMod val="20000"/>
              <a:lumOff val="80000"/>
            </a:schemeClr>
          </a:solidFill>
          <a:ln>
            <a:solidFill>
              <a:schemeClr val="accent1"/>
            </a:solidFill>
          </a:ln>
        </p:spPr>
        <p:txBody>
          <a:bodyPr wrap="square" rtlCol="0" anchor="t">
            <a:spAutoFit/>
          </a:bodyPr>
          <a:lstStyle/>
          <a:p>
            <a:pPr algn="just"/>
            <a:r>
              <a:rPr lang="en-US" sz="1300"/>
              <a:t> </a:t>
            </a:r>
            <a:r>
              <a:rPr lang="en-US" sz="1400"/>
              <a:t>The optimal ways to attract Investments is directly from personal network / through the partnership with AMC</a:t>
            </a:r>
          </a:p>
        </p:txBody>
      </p:sp>
    </p:spTree>
    <p:extLst>
      <p:ext uri="{BB962C8B-B14F-4D97-AF65-F5344CB8AC3E}">
        <p14:creationId xmlns:p14="http://schemas.microsoft.com/office/powerpoint/2010/main" val="1613712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Market Size Estimation </a:t>
            </a:r>
            <a:r>
              <a:rPr lang="en-US" sz="1200"/>
              <a:t>  </a:t>
            </a:r>
          </a:p>
        </p:txBody>
      </p:sp>
      <p:sp>
        <p:nvSpPr>
          <p:cNvPr id="4" name="Slide Number Placeholder 3"/>
          <p:cNvSpPr>
            <a:spLocks noGrp="1"/>
          </p:cNvSpPr>
          <p:nvPr>
            <p:ph type="sldNum" sz="quarter" idx="12"/>
          </p:nvPr>
        </p:nvSpPr>
        <p:spPr>
          <a:xfrm>
            <a:off x="8267004" y="6529618"/>
            <a:ext cx="720080" cy="283758"/>
          </a:xfrm>
        </p:spPr>
        <p:txBody>
          <a:bodyPr/>
          <a:lstStyle/>
          <a:p>
            <a:fld id="{D7F305DA-160D-498F-B102-A1D8643B4A2C}" type="slidenum">
              <a:rPr lang="ru-RU" smtClean="0"/>
              <a:t>6</a:t>
            </a:fld>
            <a:endParaRPr lang="ru-RU"/>
          </a:p>
        </p:txBody>
      </p:sp>
      <p:sp>
        <p:nvSpPr>
          <p:cNvPr id="22" name="TextBox 21"/>
          <p:cNvSpPr txBox="1"/>
          <p:nvPr/>
        </p:nvSpPr>
        <p:spPr>
          <a:xfrm>
            <a:off x="76137" y="5733256"/>
            <a:ext cx="8735602" cy="738664"/>
          </a:xfrm>
          <a:prstGeom prst="rect">
            <a:avLst/>
          </a:prstGeom>
          <a:noFill/>
        </p:spPr>
        <p:txBody>
          <a:bodyPr wrap="square" rtlCol="0" anchor="t">
            <a:spAutoFit/>
          </a:bodyPr>
          <a:lstStyle/>
          <a:p>
            <a:r>
              <a:rPr lang="en-US" sz="1400" b="1"/>
              <a:t>Main assumptions:</a:t>
            </a:r>
          </a:p>
          <a:p>
            <a:pPr marL="171450" indent="-171450" algn="just">
              <a:buFont typeface="Arial" panose="020B0604020202020204" pitchFamily="34" charset="0"/>
              <a:buChar char="•"/>
            </a:pPr>
            <a:r>
              <a:rPr lang="en-US" sz="1400"/>
              <a:t>Y-o-Y Market growth rate estimated at 9 % for 2016-2020</a:t>
            </a:r>
          </a:p>
          <a:p>
            <a:pPr marL="171450" indent="-171450" algn="just">
              <a:buFont typeface="Arial" panose="020B0604020202020204" pitchFamily="34" charset="0"/>
              <a:buChar char="•"/>
            </a:pPr>
            <a:endParaRPr lang="en-US" sz="1400"/>
          </a:p>
        </p:txBody>
      </p:sp>
      <p:graphicFrame>
        <p:nvGraphicFramePr>
          <p:cNvPr id="9" name="Table 8"/>
          <p:cNvGraphicFramePr>
            <a:graphicFrameLocks noGrp="1"/>
          </p:cNvGraphicFramePr>
          <p:nvPr>
            <p:extLst>
              <p:ext uri="{D42A27DB-BD31-4B8C-83A1-F6EECF244321}">
                <p14:modId xmlns:p14="http://schemas.microsoft.com/office/powerpoint/2010/main" val="498294249"/>
              </p:ext>
            </p:extLst>
          </p:nvPr>
        </p:nvGraphicFramePr>
        <p:xfrm>
          <a:off x="106721" y="4092236"/>
          <a:ext cx="8735603" cy="1531992"/>
        </p:xfrm>
        <a:graphic>
          <a:graphicData uri="http://schemas.openxmlformats.org/drawingml/2006/table">
            <a:tbl>
              <a:tblPr/>
              <a:tblGrid>
                <a:gridCol w="1728975">
                  <a:extLst>
                    <a:ext uri="{9D8B030D-6E8A-4147-A177-3AD203B41FA5}">
                      <a16:colId xmlns:a16="http://schemas.microsoft.com/office/drawing/2014/main" val="20000"/>
                    </a:ext>
                  </a:extLst>
                </a:gridCol>
                <a:gridCol w="1312983">
                  <a:extLst>
                    <a:ext uri="{9D8B030D-6E8A-4147-A177-3AD203B41FA5}">
                      <a16:colId xmlns:a16="http://schemas.microsoft.com/office/drawing/2014/main" val="20001"/>
                    </a:ext>
                  </a:extLst>
                </a:gridCol>
                <a:gridCol w="1325923">
                  <a:extLst>
                    <a:ext uri="{9D8B030D-6E8A-4147-A177-3AD203B41FA5}">
                      <a16:colId xmlns:a16="http://schemas.microsoft.com/office/drawing/2014/main" val="20005"/>
                    </a:ext>
                  </a:extLst>
                </a:gridCol>
                <a:gridCol w="1481847">
                  <a:extLst>
                    <a:ext uri="{9D8B030D-6E8A-4147-A177-3AD203B41FA5}">
                      <a16:colId xmlns:a16="http://schemas.microsoft.com/office/drawing/2014/main" val="20002"/>
                    </a:ext>
                  </a:extLst>
                </a:gridCol>
                <a:gridCol w="1403939">
                  <a:extLst>
                    <a:ext uri="{9D8B030D-6E8A-4147-A177-3AD203B41FA5}">
                      <a16:colId xmlns:a16="http://schemas.microsoft.com/office/drawing/2014/main" val="20003"/>
                    </a:ext>
                  </a:extLst>
                </a:gridCol>
                <a:gridCol w="1481936">
                  <a:extLst>
                    <a:ext uri="{9D8B030D-6E8A-4147-A177-3AD203B41FA5}">
                      <a16:colId xmlns:a16="http://schemas.microsoft.com/office/drawing/2014/main" val="20004"/>
                    </a:ext>
                  </a:extLst>
                </a:gridCol>
              </a:tblGrid>
              <a:tr h="132015">
                <a:tc>
                  <a:txBody>
                    <a:bodyPr/>
                    <a:lstStyle/>
                    <a:p>
                      <a:pPr algn="ctr" rtl="0" fontAlgn="b">
                        <a:defRPr sz="1200" b="0" i="0" u="none" strike="noStrike" kern="1200" baseline="0">
                          <a:solidFill>
                            <a:schemeClr val="tx1">
                              <a:lumMod val="75000"/>
                              <a:lumOff val="25000"/>
                            </a:schemeClr>
                          </a:solidFill>
                          <a:latin typeface="+mn-lt"/>
                          <a:ea typeface="+mn-ea"/>
                          <a:cs typeface="+mn-cs"/>
                        </a:defRPr>
                      </a:pPr>
                      <a:endParaRPr lang="en-US" sz="1400" b="0" i="0" u="none" strike="noStrike" kern="1200" baseline="0" dirty="0">
                        <a:solidFill>
                          <a:schemeClr val="bg1"/>
                        </a:solidFill>
                        <a:latin typeface="+mn-lt"/>
                        <a:ea typeface="+mn-ea"/>
                        <a:cs typeface="+mn-cs"/>
                      </a:endParaRPr>
                    </a:p>
                  </a:txBody>
                  <a:tcPr marL="0" marR="0" marT="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defRPr sz="1200" b="0" i="0" u="none" strike="noStrike" kern="1200" baseline="0">
                          <a:solidFill>
                            <a:schemeClr val="tx1">
                              <a:lumMod val="75000"/>
                              <a:lumOff val="25000"/>
                            </a:schemeClr>
                          </a:solidFill>
                          <a:latin typeface="+mn-lt"/>
                          <a:ea typeface="+mn-ea"/>
                          <a:cs typeface="+mn-cs"/>
                        </a:defRPr>
                      </a:pPr>
                      <a:r>
                        <a:rPr lang="en-US" sz="1400" b="1" i="0" u="none" strike="noStrike" kern="1200" baseline="0" dirty="0">
                          <a:solidFill>
                            <a:schemeClr val="bg1"/>
                          </a:solidFill>
                          <a:latin typeface="+mn-lt"/>
                          <a:ea typeface="+mn-ea"/>
                          <a:cs typeface="+mn-cs"/>
                        </a:rPr>
                        <a:t>2016</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ctr" rtl="0" fontAlgn="b">
                        <a:defRPr sz="1200" b="0" i="0" u="none" strike="noStrike" kern="1200" baseline="0">
                          <a:solidFill>
                            <a:schemeClr val="tx1">
                              <a:lumMod val="75000"/>
                              <a:lumOff val="25000"/>
                            </a:schemeClr>
                          </a:solidFill>
                          <a:latin typeface="+mn-lt"/>
                          <a:ea typeface="+mn-ea"/>
                          <a:cs typeface="+mn-cs"/>
                        </a:defRPr>
                      </a:pPr>
                      <a:r>
                        <a:rPr lang="en-US" sz="1400" b="1" i="0" u="none" strike="noStrike" kern="1200" baseline="0" dirty="0">
                          <a:solidFill>
                            <a:schemeClr val="bg1"/>
                          </a:solidFill>
                          <a:latin typeface="+mn-lt"/>
                          <a:ea typeface="+mn-ea"/>
                          <a:cs typeface="+mn-cs"/>
                        </a:rPr>
                        <a:t>2017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ctr" rtl="0" fontAlgn="b">
                        <a:defRPr sz="1200" b="0" i="0" u="none" strike="noStrike" kern="1200" baseline="0">
                          <a:solidFill>
                            <a:schemeClr val="tx1">
                              <a:lumMod val="75000"/>
                              <a:lumOff val="25000"/>
                            </a:schemeClr>
                          </a:solidFill>
                          <a:latin typeface="+mn-lt"/>
                          <a:ea typeface="+mn-ea"/>
                          <a:cs typeface="+mn-cs"/>
                        </a:defRPr>
                      </a:pPr>
                      <a:r>
                        <a:rPr lang="en-US" sz="1400" b="1" i="0" u="none" strike="noStrike" kern="1200" baseline="0" dirty="0">
                          <a:solidFill>
                            <a:schemeClr val="bg1"/>
                          </a:solidFill>
                          <a:latin typeface="+mn-lt"/>
                          <a:ea typeface="+mn-ea"/>
                          <a:cs typeface="+mn-cs"/>
                        </a:rPr>
                        <a:t>2018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ctr" rtl="0" fontAlgn="b">
                        <a:defRPr sz="1200" b="0" i="0" u="none" strike="noStrike" kern="1200" baseline="0">
                          <a:solidFill>
                            <a:schemeClr val="tx1">
                              <a:lumMod val="75000"/>
                              <a:lumOff val="25000"/>
                            </a:schemeClr>
                          </a:solidFill>
                          <a:latin typeface="+mn-lt"/>
                          <a:ea typeface="+mn-ea"/>
                          <a:cs typeface="+mn-cs"/>
                        </a:defRPr>
                      </a:pPr>
                      <a:r>
                        <a:rPr lang="en-US" sz="1400" b="1" i="0" u="none" strike="noStrike" kern="1200" baseline="0" dirty="0">
                          <a:solidFill>
                            <a:schemeClr val="bg1"/>
                          </a:solidFill>
                          <a:latin typeface="+mn-lt"/>
                          <a:ea typeface="+mn-ea"/>
                          <a:cs typeface="+mn-cs"/>
                        </a:rPr>
                        <a:t>2019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ctr" rtl="0" fontAlgn="b">
                        <a:defRPr sz="1200" b="0" i="0" u="none" strike="noStrike" kern="1200" baseline="0">
                          <a:solidFill>
                            <a:schemeClr val="tx1">
                              <a:lumMod val="75000"/>
                              <a:lumOff val="25000"/>
                            </a:schemeClr>
                          </a:solidFill>
                          <a:latin typeface="+mn-lt"/>
                          <a:ea typeface="+mn-ea"/>
                          <a:cs typeface="+mn-cs"/>
                        </a:defRPr>
                      </a:pPr>
                      <a:r>
                        <a:rPr lang="en-US" sz="1400" b="1" i="0" u="none" strike="noStrike" kern="1200" baseline="0" dirty="0">
                          <a:solidFill>
                            <a:schemeClr val="bg1"/>
                          </a:solidFill>
                          <a:latin typeface="+mn-lt"/>
                          <a:ea typeface="+mn-ea"/>
                          <a:cs typeface="+mn-cs"/>
                        </a:rPr>
                        <a:t>2020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0"/>
                  </a:ext>
                </a:extLst>
              </a:tr>
              <a:tr h="465192">
                <a:tc>
                  <a:txBody>
                    <a:bodyPr/>
                    <a:lstStyle/>
                    <a:p>
                      <a:pPr algn="ctr" rtl="0" fontAlgn="b">
                        <a:defRPr sz="1200" b="0" i="0" u="none" strike="noStrike" kern="1200" baseline="0">
                          <a:solidFill>
                            <a:schemeClr val="tx1">
                              <a:lumMod val="75000"/>
                              <a:lumOff val="25000"/>
                            </a:schemeClr>
                          </a:solidFill>
                          <a:latin typeface="+mn-lt"/>
                          <a:ea typeface="+mn-ea"/>
                          <a:cs typeface="+mn-cs"/>
                        </a:defRPr>
                      </a:pPr>
                      <a:r>
                        <a:rPr lang="en-US" sz="1400" b="0" i="0" u="none" strike="noStrike" kern="1200" baseline="0" dirty="0">
                          <a:solidFill>
                            <a:schemeClr val="tx1">
                              <a:lumMod val="75000"/>
                              <a:lumOff val="25000"/>
                            </a:schemeClr>
                          </a:solidFill>
                          <a:latin typeface="+mn-lt"/>
                          <a:ea typeface="+mn-ea"/>
                          <a:cs typeface="+mn-cs"/>
                        </a:rPr>
                        <a:t>Our disbursement volumes,  mln. USD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MY" sz="1400" b="0" i="0" u="none" strike="noStrike" kern="1200" baseline="0" dirty="0">
                          <a:solidFill>
                            <a:schemeClr val="tx1"/>
                          </a:solidFill>
                          <a:latin typeface="+mn-lt"/>
                          <a:ea typeface="+mn-ea"/>
                          <a:cs typeface="+mn-cs"/>
                        </a:rPr>
                        <a:t>$3.871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kern="1200" baseline="0" dirty="0">
                          <a:solidFill>
                            <a:schemeClr val="tx1"/>
                          </a:solidFill>
                          <a:latin typeface="+mn-lt"/>
                          <a:ea typeface="+mn-ea"/>
                          <a:cs typeface="+mn-cs"/>
                        </a:rPr>
                        <a:t>$36.41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kern="1200" baseline="0" dirty="0">
                          <a:solidFill>
                            <a:schemeClr val="tx1"/>
                          </a:solidFill>
                          <a:latin typeface="+mn-lt"/>
                          <a:ea typeface="+mn-ea"/>
                          <a:cs typeface="+mn-cs"/>
                        </a:rPr>
                        <a:t>$70.874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kern="1200" baseline="0" dirty="0">
                          <a:solidFill>
                            <a:schemeClr val="tx1"/>
                          </a:solidFill>
                          <a:latin typeface="+mn-lt"/>
                          <a:ea typeface="+mn-ea"/>
                          <a:cs typeface="+mn-cs"/>
                        </a:rPr>
                        <a:t>$102.849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kern="1200" baseline="0" dirty="0">
                          <a:solidFill>
                            <a:schemeClr val="tx1"/>
                          </a:solidFill>
                          <a:latin typeface="+mn-lt"/>
                          <a:ea typeface="+mn-ea"/>
                          <a:cs typeface="+mn-cs"/>
                        </a:rPr>
                        <a:t>$134.348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96044">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1200" b="0" i="0" u="none" strike="noStrike" kern="1200" baseline="0">
                          <a:solidFill>
                            <a:schemeClr val="tx1">
                              <a:lumMod val="75000"/>
                              <a:lumOff val="25000"/>
                            </a:schemeClr>
                          </a:solidFill>
                          <a:latin typeface="+mn-lt"/>
                          <a:ea typeface="+mn-ea"/>
                          <a:cs typeface="+mn-cs"/>
                        </a:defRPr>
                      </a:pPr>
                      <a:r>
                        <a:rPr lang="en-US" sz="1400" b="0" i="0" u="none" strike="noStrike" kern="1200" baseline="0" dirty="0">
                          <a:solidFill>
                            <a:schemeClr val="tx1">
                              <a:lumMod val="75000"/>
                              <a:lumOff val="25000"/>
                            </a:schemeClr>
                          </a:solidFill>
                          <a:latin typeface="+mn-lt"/>
                          <a:ea typeface="+mn-ea"/>
                          <a:cs typeface="+mn-cs"/>
                        </a:rPr>
                        <a:t>Our Outstanding Balance,  mln. USD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MY" sz="1400" b="0" i="0" u="none" strike="noStrike" kern="1200" baseline="0" dirty="0">
                          <a:solidFill>
                            <a:schemeClr val="tx1"/>
                          </a:solidFill>
                          <a:latin typeface="+mn-lt"/>
                          <a:ea typeface="+mn-ea"/>
                          <a:cs typeface="+mn-cs"/>
                        </a:rPr>
                        <a:t>$3.799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kern="1200" baseline="0" dirty="0">
                          <a:solidFill>
                            <a:schemeClr val="tx1"/>
                          </a:solidFill>
                          <a:latin typeface="+mn-lt"/>
                          <a:ea typeface="+mn-ea"/>
                          <a:cs typeface="+mn-cs"/>
                        </a:rPr>
                        <a:t>$31.616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kern="1200" baseline="0" dirty="0">
                          <a:solidFill>
                            <a:schemeClr val="tx1"/>
                          </a:solidFill>
                          <a:latin typeface="+mn-lt"/>
                          <a:ea typeface="+mn-ea"/>
                          <a:cs typeface="+mn-cs"/>
                        </a:rPr>
                        <a:t>$65.409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kern="1200" baseline="0" dirty="0">
                          <a:solidFill>
                            <a:schemeClr val="tx1"/>
                          </a:solidFill>
                          <a:latin typeface="+mn-lt"/>
                          <a:ea typeface="+mn-ea"/>
                          <a:cs typeface="+mn-cs"/>
                        </a:rPr>
                        <a:t>$100.385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kern="1200" baseline="0" dirty="0">
                          <a:solidFill>
                            <a:schemeClr val="tx1"/>
                          </a:solidFill>
                          <a:latin typeface="+mn-lt"/>
                          <a:ea typeface="+mn-ea"/>
                          <a:cs typeface="+mn-cs"/>
                        </a:rPr>
                        <a:t>$137.812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396843"/>
                  </a:ext>
                </a:extLst>
              </a:tr>
              <a:tr h="396044">
                <a:tc>
                  <a:txBody>
                    <a:bodyPr/>
                    <a:lstStyle/>
                    <a:p>
                      <a:pPr algn="ctr" rtl="0" fontAlgn="b">
                        <a:defRPr sz="1200" b="0" i="0" u="none" strike="noStrike" kern="1200" baseline="0">
                          <a:solidFill>
                            <a:schemeClr val="tx1">
                              <a:lumMod val="75000"/>
                              <a:lumOff val="25000"/>
                            </a:schemeClr>
                          </a:solidFill>
                          <a:latin typeface="+mn-lt"/>
                          <a:ea typeface="+mn-ea"/>
                          <a:cs typeface="+mn-cs"/>
                        </a:defRPr>
                      </a:pPr>
                      <a:r>
                        <a:rPr lang="en-US" sz="1400" b="0" i="0" u="none" strike="noStrike" kern="1200" baseline="0" dirty="0">
                          <a:solidFill>
                            <a:schemeClr val="tx1">
                              <a:lumMod val="75000"/>
                              <a:lumOff val="25000"/>
                            </a:schemeClr>
                          </a:solidFill>
                          <a:latin typeface="+mn-lt"/>
                          <a:ea typeface="+mn-ea"/>
                          <a:cs typeface="+mn-cs"/>
                        </a:rPr>
                        <a:t>Our Number of loans disbursed per year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MY" sz="1400" b="0" i="0" u="none" strike="noStrike" kern="1200" baseline="0" dirty="0">
                          <a:solidFill>
                            <a:schemeClr val="tx1"/>
                          </a:solidFill>
                          <a:latin typeface="+mn-lt"/>
                          <a:ea typeface="+mn-ea"/>
                          <a:cs typeface="+mn-cs"/>
                        </a:rPr>
                        <a:t>500</a:t>
                      </a:r>
                      <a:endParaRPr lang="en-US" sz="1400" b="0" i="0" u="none" strike="noStrike" kern="1200" baseline="0" dirty="0">
                        <a:solidFill>
                          <a:schemeClr val="tx1"/>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kern="1200" baseline="0" dirty="0">
                          <a:solidFill>
                            <a:schemeClr val="tx1"/>
                          </a:solidFill>
                          <a:latin typeface="+mn-lt"/>
                          <a:ea typeface="+mn-ea"/>
                          <a:cs typeface="+mn-cs"/>
                        </a:rPr>
                        <a:t>4 740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kern="1200" baseline="0" dirty="0">
                          <a:solidFill>
                            <a:schemeClr val="tx1"/>
                          </a:solidFill>
                          <a:latin typeface="+mn-lt"/>
                          <a:ea typeface="+mn-ea"/>
                          <a:cs typeface="+mn-cs"/>
                        </a:rPr>
                        <a:t>9 317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kern="1200" baseline="0" dirty="0">
                          <a:solidFill>
                            <a:schemeClr val="tx1"/>
                          </a:solidFill>
                          <a:latin typeface="+mn-lt"/>
                          <a:ea typeface="+mn-ea"/>
                          <a:cs typeface="+mn-cs"/>
                        </a:rPr>
                        <a:t>13 567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kern="1200" baseline="0" dirty="0">
                          <a:solidFill>
                            <a:schemeClr val="tx1"/>
                          </a:solidFill>
                          <a:latin typeface="+mn-lt"/>
                          <a:ea typeface="+mn-ea"/>
                          <a:cs typeface="+mn-cs"/>
                        </a:rPr>
                        <a:t>17 748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TextBox 2"/>
          <p:cNvSpPr txBox="1"/>
          <p:nvPr/>
        </p:nvSpPr>
        <p:spPr>
          <a:xfrm>
            <a:off x="333375" y="6424613"/>
            <a:ext cx="8282296" cy="430887"/>
          </a:xfrm>
          <a:prstGeom prst="rect">
            <a:avLst/>
          </a:prstGeom>
        </p:spPr>
        <p:txBody>
          <a:bodyPr rtlCol="0">
            <a:spAutoFit/>
          </a:bodyPr>
          <a:lstStyle/>
          <a:p>
            <a:r>
              <a:rPr lang="en-US" sz="1100"/>
              <a:t>Source of information:</a:t>
            </a:r>
          </a:p>
          <a:p>
            <a:r>
              <a:rPr lang="en-US" sz="1100"/>
              <a:t>http://www.censtatd.gov.hk/home/index.jsp</a:t>
            </a:r>
          </a:p>
        </p:txBody>
      </p:sp>
      <p:pic>
        <p:nvPicPr>
          <p:cNvPr id="6" name="Picture 5"/>
          <p:cNvPicPr>
            <a:picLocks noChangeAspect="1"/>
          </p:cNvPicPr>
          <p:nvPr/>
        </p:nvPicPr>
        <p:blipFill>
          <a:blip r:embed="rId3"/>
          <a:stretch>
            <a:fillRect/>
          </a:stretch>
        </p:blipFill>
        <p:spPr>
          <a:xfrm>
            <a:off x="8479478" y="64867"/>
            <a:ext cx="664522" cy="445047"/>
          </a:xfrm>
          <a:prstGeom prst="rect">
            <a:avLst/>
          </a:prstGeom>
        </p:spPr>
      </p:pic>
      <p:graphicFrame>
        <p:nvGraphicFramePr>
          <p:cNvPr id="11" name="Chart 10"/>
          <p:cNvGraphicFramePr>
            <a:graphicFrameLocks/>
          </p:cNvGraphicFramePr>
          <p:nvPr>
            <p:extLst>
              <p:ext uri="{D42A27DB-BD31-4B8C-83A1-F6EECF244321}">
                <p14:modId xmlns:p14="http://schemas.microsoft.com/office/powerpoint/2010/main" val="25113296"/>
              </p:ext>
            </p:extLst>
          </p:nvPr>
        </p:nvGraphicFramePr>
        <p:xfrm>
          <a:off x="1509460" y="671862"/>
          <a:ext cx="5930126" cy="338275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4447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a:t>Moneylending regulation</a:t>
            </a:r>
            <a:endParaRPr lang="ru-RU"/>
          </a:p>
        </p:txBody>
      </p:sp>
      <p:sp>
        <p:nvSpPr>
          <p:cNvPr id="4" name="Номер слайда 3"/>
          <p:cNvSpPr>
            <a:spLocks noGrp="1"/>
          </p:cNvSpPr>
          <p:nvPr>
            <p:ph type="sldNum" sz="quarter" idx="12"/>
          </p:nvPr>
        </p:nvSpPr>
        <p:spPr/>
        <p:txBody>
          <a:bodyPr/>
          <a:lstStyle/>
          <a:p>
            <a:fld id="{D7F305DA-160D-498F-B102-A1D8643B4A2C}" type="slidenum">
              <a:rPr lang="ru-RU" smtClean="0"/>
              <a:t>7</a:t>
            </a:fld>
            <a:endParaRPr lang="ru-RU"/>
          </a:p>
        </p:txBody>
      </p:sp>
      <p:sp>
        <p:nvSpPr>
          <p:cNvPr id="5" name="Rectangle 3"/>
          <p:cNvSpPr>
            <a:spLocks noGrp="1" noChangeArrowheads="1"/>
          </p:cNvSpPr>
          <p:nvPr>
            <p:ph idx="1"/>
          </p:nvPr>
        </p:nvSpPr>
        <p:spPr>
          <a:xfrm>
            <a:off x="116479" y="644938"/>
            <a:ext cx="8870605" cy="5143494"/>
          </a:xfrm>
        </p:spPr>
        <p:txBody>
          <a:bodyPr>
            <a:noAutofit/>
          </a:bodyPr>
          <a:lstStyle/>
          <a:p>
            <a:pPr marL="0" indent="0">
              <a:spcBef>
                <a:spcPts val="0"/>
              </a:spcBef>
              <a:spcAft>
                <a:spcPts val="600"/>
              </a:spcAft>
              <a:buNone/>
              <a:tabLst>
                <a:tab pos="57150" algn="l"/>
              </a:tabLst>
            </a:pPr>
            <a:r>
              <a:rPr lang="en-US" altLang="zh-CN" sz="1300" b="1"/>
              <a:t>Regulating bodies:</a:t>
            </a:r>
          </a:p>
          <a:p>
            <a:pPr marL="268288" indent="-268288">
              <a:spcBef>
                <a:spcPts val="0"/>
              </a:spcBef>
              <a:spcAft>
                <a:spcPts val="600"/>
              </a:spcAft>
              <a:tabLst>
                <a:tab pos="57150" algn="l"/>
              </a:tabLst>
            </a:pPr>
            <a:r>
              <a:rPr lang="en-US" altLang="zh-CN" sz="1300"/>
              <a:t>Registrar of Money Lenders:</a:t>
            </a:r>
          </a:p>
          <a:p>
            <a:pPr marL="668338" lvl="1" indent="-268288">
              <a:spcBef>
                <a:spcPts val="0"/>
              </a:spcBef>
              <a:tabLst>
                <a:tab pos="57150" algn="l"/>
              </a:tabLst>
            </a:pPr>
            <a:r>
              <a:rPr lang="en-US" altLang="zh-CN" sz="1300"/>
              <a:t>Processing and endorsement of</a:t>
            </a:r>
            <a:r>
              <a:rPr lang="ru-RU" altLang="zh-CN" sz="1300"/>
              <a:t> applications for </a:t>
            </a:r>
            <a:r>
              <a:rPr lang="en-US" altLang="zh-CN" sz="1300"/>
              <a:t>ML </a:t>
            </a:r>
            <a:r>
              <a:rPr lang="ru-RU" altLang="zh-CN" sz="1300"/>
              <a:t>licences</a:t>
            </a:r>
            <a:endParaRPr lang="en-US" altLang="zh-CN" sz="1300"/>
          </a:p>
          <a:p>
            <a:pPr marL="668338" lvl="1" indent="-268288">
              <a:spcBef>
                <a:spcPts val="0"/>
              </a:spcBef>
              <a:tabLst>
                <a:tab pos="57150" algn="l"/>
              </a:tabLst>
            </a:pPr>
            <a:r>
              <a:rPr lang="en-US" altLang="zh-CN" sz="1300"/>
              <a:t>Renewal </a:t>
            </a:r>
            <a:r>
              <a:rPr lang="ru-RU" altLang="zh-CN" sz="1300"/>
              <a:t>of licences </a:t>
            </a:r>
            <a:r>
              <a:rPr lang="en-US" altLang="zh-CN" sz="1300"/>
              <a:t>(on a yearly basis)</a:t>
            </a:r>
          </a:p>
          <a:p>
            <a:pPr marL="668338" lvl="1" indent="-268288">
              <a:spcBef>
                <a:spcPts val="0"/>
              </a:spcBef>
              <a:tabLst>
                <a:tab pos="57150" algn="l"/>
              </a:tabLst>
            </a:pPr>
            <a:r>
              <a:rPr lang="en-US" altLang="zh-CN" sz="1300"/>
              <a:t>M</a:t>
            </a:r>
            <a:r>
              <a:rPr lang="ru-RU" altLang="zh-CN" sz="1300"/>
              <a:t>aintaining a </a:t>
            </a:r>
            <a:r>
              <a:rPr lang="en-US" altLang="zh-CN" sz="1300"/>
              <a:t>register </a:t>
            </a:r>
            <a:r>
              <a:rPr lang="ru-RU" altLang="zh-CN" sz="1300"/>
              <a:t>of money lenders</a:t>
            </a:r>
            <a:endParaRPr lang="en-US" altLang="zh-CN" sz="1300"/>
          </a:p>
          <a:p>
            <a:pPr marL="268288" indent="-268288">
              <a:spcBef>
                <a:spcPts val="600"/>
              </a:spcBef>
              <a:spcAft>
                <a:spcPts val="600"/>
              </a:spcAft>
              <a:tabLst>
                <a:tab pos="57150" algn="l"/>
              </a:tabLst>
            </a:pPr>
            <a:r>
              <a:rPr lang="en-US" altLang="zh-CN" sz="1300"/>
              <a:t>Police Force:</a:t>
            </a:r>
          </a:p>
          <a:p>
            <a:pPr marL="668338" lvl="1" indent="-268288">
              <a:spcBef>
                <a:spcPts val="0"/>
              </a:spcBef>
              <a:tabLst>
                <a:tab pos="57150" algn="l"/>
              </a:tabLst>
            </a:pPr>
            <a:r>
              <a:rPr lang="en-US" altLang="zh-CN" sz="1300"/>
              <a:t>E</a:t>
            </a:r>
            <a:r>
              <a:rPr lang="ru-RU" altLang="zh-CN" sz="1300"/>
              <a:t>xaminations </a:t>
            </a:r>
            <a:r>
              <a:rPr lang="en-US" altLang="zh-CN" sz="1300"/>
              <a:t>of </a:t>
            </a:r>
            <a:r>
              <a:rPr lang="ru-RU" altLang="zh-CN" sz="1300"/>
              <a:t>applications for money lenders licences</a:t>
            </a:r>
            <a:endParaRPr lang="en-US" altLang="zh-CN" sz="1300"/>
          </a:p>
          <a:p>
            <a:pPr marL="668338" lvl="1" indent="-268288">
              <a:spcBef>
                <a:spcPts val="0"/>
              </a:spcBef>
              <a:tabLst>
                <a:tab pos="57150" algn="l"/>
              </a:tabLst>
            </a:pPr>
            <a:r>
              <a:rPr lang="en-US" altLang="zh-CN" sz="1300"/>
              <a:t>R</a:t>
            </a:r>
            <a:r>
              <a:rPr lang="ru-RU" altLang="zh-CN" sz="1300"/>
              <a:t>enewal of licences and </a:t>
            </a:r>
            <a:r>
              <a:rPr lang="en-US" altLang="zh-CN" sz="1300"/>
              <a:t>(Licensing Office Money Lenders Licensing Section) as well as investigations</a:t>
            </a:r>
            <a:r>
              <a:rPr lang="ru-RU" altLang="zh-CN" sz="1300"/>
              <a:t> of complaints against money lenders</a:t>
            </a:r>
            <a:endParaRPr lang="en-US" altLang="zh-CN" sz="1300"/>
          </a:p>
          <a:p>
            <a:pPr marL="268288" indent="-268288">
              <a:spcBef>
                <a:spcPts val="600"/>
              </a:spcBef>
              <a:spcAft>
                <a:spcPts val="600"/>
              </a:spcAft>
              <a:tabLst>
                <a:tab pos="57150" algn="l"/>
              </a:tabLst>
            </a:pPr>
            <a:r>
              <a:rPr lang="en-US" altLang="zh-CN" sz="1300"/>
              <a:t>Licensing Court - G</a:t>
            </a:r>
            <a:r>
              <a:rPr lang="ru-RU" altLang="zh-CN" sz="1300"/>
              <a:t>ranting of </a:t>
            </a:r>
            <a:r>
              <a:rPr lang="en-US" altLang="zh-CN" sz="1300"/>
              <a:t>ML license (a technical function)</a:t>
            </a:r>
          </a:p>
          <a:p>
            <a:pPr marL="0" indent="0">
              <a:spcBef>
                <a:spcPts val="0"/>
              </a:spcBef>
              <a:spcAft>
                <a:spcPts val="600"/>
              </a:spcAft>
              <a:buNone/>
            </a:pPr>
            <a:r>
              <a:rPr lang="en-US" sz="1300" b="1"/>
              <a:t>Regulations documents</a:t>
            </a:r>
            <a:r>
              <a:rPr lang="ru-RU" sz="1300" b="1"/>
              <a:t>:</a:t>
            </a:r>
            <a:endParaRPr lang="en-US" sz="1300" b="1"/>
          </a:p>
          <a:p>
            <a:pPr marL="268288" indent="-268288">
              <a:spcBef>
                <a:spcPts val="0"/>
              </a:spcBef>
              <a:spcAft>
                <a:spcPts val="600"/>
              </a:spcAft>
            </a:pPr>
            <a:r>
              <a:rPr lang="en-US" sz="1300"/>
              <a:t>MONEYLENDERS ORDINANCE CAP 163 </a:t>
            </a:r>
          </a:p>
          <a:p>
            <a:pPr marL="268288" indent="-268288">
              <a:spcBef>
                <a:spcPts val="0"/>
              </a:spcBef>
              <a:spcAft>
                <a:spcPts val="600"/>
              </a:spcAft>
            </a:pPr>
            <a:r>
              <a:rPr lang="en-US" sz="1300"/>
              <a:t>MONEYLENDERS (PREVENTION OF MONEY LAUNDERING AND FINANCING OF TERRORISM) RULES 2009</a:t>
            </a:r>
          </a:p>
          <a:p>
            <a:pPr marL="268288" indent="-268288">
              <a:spcBef>
                <a:spcPts val="0"/>
              </a:spcBef>
              <a:spcAft>
                <a:spcPts val="600"/>
              </a:spcAft>
            </a:pPr>
            <a:r>
              <a:rPr lang="en-US" sz="1300"/>
              <a:t>CODE OF BANKING PRACTICE (information about Debt collectors activities) </a:t>
            </a:r>
          </a:p>
          <a:p>
            <a:pPr marL="268288" indent="-268288">
              <a:spcBef>
                <a:spcPts val="0"/>
              </a:spcBef>
              <a:spcAft>
                <a:spcPts val="600"/>
              </a:spcAft>
            </a:pPr>
            <a:r>
              <a:rPr lang="en-US" sz="1300"/>
              <a:t>ELECTRONIC TRANSACTIONS ORDINANCE</a:t>
            </a:r>
          </a:p>
          <a:p>
            <a:pPr marL="268288" indent="-268288">
              <a:spcBef>
                <a:spcPts val="0"/>
              </a:spcBef>
              <a:spcAft>
                <a:spcPts val="600"/>
              </a:spcAft>
            </a:pPr>
            <a:r>
              <a:rPr lang="en-US" sz="1300"/>
              <a:t>PERSONAL DATA (PRIVACY) ORDINANCE</a:t>
            </a:r>
          </a:p>
          <a:p>
            <a:pPr marL="268288" indent="-268288">
              <a:spcBef>
                <a:spcPts val="0"/>
              </a:spcBef>
              <a:spcAft>
                <a:spcPts val="600"/>
              </a:spcAft>
            </a:pPr>
            <a:r>
              <a:rPr lang="en-US" sz="1300"/>
              <a:t>UNSOLICITED ELECTRONIC MESSAGES ORDINANCE</a:t>
            </a:r>
          </a:p>
          <a:p>
            <a:pPr marL="0" indent="0">
              <a:spcBef>
                <a:spcPts val="0"/>
              </a:spcBef>
              <a:spcAft>
                <a:spcPts val="600"/>
              </a:spcAft>
              <a:buNone/>
            </a:pPr>
            <a:r>
              <a:rPr lang="en-US" sz="1300" b="1"/>
              <a:t>Regulation</a:t>
            </a:r>
            <a:r>
              <a:rPr lang="ru-RU" sz="1300" b="1"/>
              <a:t> </a:t>
            </a:r>
            <a:r>
              <a:rPr lang="en-US" sz="1300" b="1"/>
              <a:t>practice</a:t>
            </a:r>
            <a:r>
              <a:rPr lang="ru-RU" sz="1300" b="1"/>
              <a:t>:</a:t>
            </a:r>
            <a:endParaRPr lang="en-US" sz="1300" b="1"/>
          </a:p>
          <a:p>
            <a:pPr>
              <a:spcBef>
                <a:spcPts val="0"/>
              </a:spcBef>
              <a:spcAft>
                <a:spcPts val="600"/>
              </a:spcAft>
            </a:pPr>
            <a:r>
              <a:rPr lang="en-US" sz="1300"/>
              <a:t>HK Police Force do not intervene on money lenders’ operation unless complaints received from borrower on interest rate charged exceeds </a:t>
            </a:r>
            <a:r>
              <a:rPr lang="en-US" sz="1300" b="1"/>
              <a:t>60% per annum</a:t>
            </a:r>
            <a:endParaRPr lang="ru-RU" sz="1200" b="1"/>
          </a:p>
          <a:p>
            <a:pPr marL="268288" indent="-268288">
              <a:spcBef>
                <a:spcPts val="0"/>
              </a:spcBef>
              <a:spcAft>
                <a:spcPts val="600"/>
              </a:spcAft>
            </a:pPr>
            <a:endParaRPr lang="en-US" sz="1400"/>
          </a:p>
          <a:p>
            <a:pPr marL="457200" indent="-457200">
              <a:spcBef>
                <a:spcPts val="0"/>
              </a:spcBef>
              <a:spcAft>
                <a:spcPts val="600"/>
              </a:spcAft>
              <a:buFontTx/>
              <a:buNone/>
              <a:tabLst>
                <a:tab pos="57150" algn="l"/>
              </a:tabLst>
            </a:pPr>
            <a:endParaRPr lang="en-US" altLang="zh-CN" sz="1400"/>
          </a:p>
          <a:p>
            <a:pPr marL="0" indent="0">
              <a:buNone/>
              <a:tabLst>
                <a:tab pos="57150" algn="l"/>
              </a:tabLst>
            </a:pPr>
            <a:endParaRPr lang="en-US" altLang="zh-CN" sz="1400"/>
          </a:p>
          <a:p>
            <a:pPr>
              <a:buFontTx/>
              <a:buChar char="-"/>
              <a:tabLst>
                <a:tab pos="57150" algn="l"/>
              </a:tabLst>
            </a:pPr>
            <a:endParaRPr lang="en-US" altLang="zh-CN" sz="1400"/>
          </a:p>
          <a:p>
            <a:pPr>
              <a:buFontTx/>
              <a:buChar char="-"/>
              <a:tabLst>
                <a:tab pos="57150" algn="l"/>
              </a:tabLst>
            </a:pPr>
            <a:endParaRPr lang="en-US" altLang="zh-CN" sz="1400"/>
          </a:p>
          <a:p>
            <a:pPr>
              <a:buFontTx/>
              <a:buChar char="-"/>
              <a:tabLst>
                <a:tab pos="57150" algn="l"/>
              </a:tabLst>
            </a:pPr>
            <a:endParaRPr lang="en-US" altLang="zh-CN" sz="1400"/>
          </a:p>
        </p:txBody>
      </p:sp>
      <p:sp>
        <p:nvSpPr>
          <p:cNvPr id="6" name="TextBox 5"/>
          <p:cNvSpPr txBox="1"/>
          <p:nvPr/>
        </p:nvSpPr>
        <p:spPr>
          <a:xfrm>
            <a:off x="116479" y="5786100"/>
            <a:ext cx="8870605" cy="523220"/>
          </a:xfrm>
          <a:prstGeom prst="rect">
            <a:avLst/>
          </a:prstGeom>
          <a:solidFill>
            <a:schemeClr val="accent1">
              <a:lumMod val="20000"/>
              <a:lumOff val="80000"/>
            </a:schemeClr>
          </a:solidFill>
          <a:ln>
            <a:solidFill>
              <a:schemeClr val="accent1"/>
            </a:solidFill>
          </a:ln>
        </p:spPr>
        <p:txBody>
          <a:bodyPr wrap="square" rtlCol="0">
            <a:spAutoFit/>
          </a:bodyPr>
          <a:lstStyle/>
          <a:p>
            <a:pPr algn="just"/>
            <a:r>
              <a:rPr lang="en-US" sz="1400"/>
              <a:t>HK financial services (FS) regulatory practices present a combination of progressive features, allowing use of technological solutions in the field of FS, along with the strict necessity to comply with the laws</a:t>
            </a:r>
            <a:endParaRPr lang="ru-RU" sz="1400"/>
          </a:p>
        </p:txBody>
      </p:sp>
      <p:pic>
        <p:nvPicPr>
          <p:cNvPr id="7" name="Изображение 3"/>
          <p:cNvPicPr>
            <a:picLocks noChangeAspect="1"/>
          </p:cNvPicPr>
          <p:nvPr/>
        </p:nvPicPr>
        <p:blipFill>
          <a:blip r:embed="rId3"/>
          <a:stretch>
            <a:fillRect/>
          </a:stretch>
        </p:blipFill>
        <p:spPr>
          <a:xfrm>
            <a:off x="8478405" y="59765"/>
            <a:ext cx="665595" cy="443286"/>
          </a:xfrm>
          <a:prstGeom prst="rect">
            <a:avLst/>
          </a:prstGeom>
        </p:spPr>
      </p:pic>
    </p:spTree>
    <p:extLst>
      <p:ext uri="{BB962C8B-B14F-4D97-AF65-F5344CB8AC3E}">
        <p14:creationId xmlns:p14="http://schemas.microsoft.com/office/powerpoint/2010/main" val="914138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a:t>Crowd-funding regulation</a:t>
            </a:r>
            <a:endParaRPr lang="ru-RU"/>
          </a:p>
        </p:txBody>
      </p:sp>
      <p:sp>
        <p:nvSpPr>
          <p:cNvPr id="4" name="Номер слайда 3"/>
          <p:cNvSpPr>
            <a:spLocks noGrp="1"/>
          </p:cNvSpPr>
          <p:nvPr>
            <p:ph type="sldNum" sz="quarter" idx="12"/>
          </p:nvPr>
        </p:nvSpPr>
        <p:spPr/>
        <p:txBody>
          <a:bodyPr/>
          <a:lstStyle/>
          <a:p>
            <a:fld id="{D7F305DA-160D-498F-B102-A1D8643B4A2C}" type="slidenum">
              <a:rPr lang="ru-RU" smtClean="0"/>
              <a:t>8</a:t>
            </a:fld>
            <a:endParaRPr lang="ru-RU"/>
          </a:p>
        </p:txBody>
      </p:sp>
      <p:sp>
        <p:nvSpPr>
          <p:cNvPr id="5" name="Rectangle 3"/>
          <p:cNvSpPr>
            <a:spLocks noGrp="1" noChangeArrowheads="1"/>
          </p:cNvSpPr>
          <p:nvPr>
            <p:ph idx="1"/>
          </p:nvPr>
        </p:nvSpPr>
        <p:spPr>
          <a:xfrm>
            <a:off x="179512" y="644937"/>
            <a:ext cx="8807572" cy="4872295"/>
          </a:xfrm>
        </p:spPr>
        <p:txBody>
          <a:bodyPr vert="horz" lIns="91440" tIns="45720" rIns="91440" bIns="45720" rtlCol="0" anchor="t">
            <a:noAutofit/>
          </a:bodyPr>
          <a:lstStyle/>
          <a:p>
            <a:pPr marL="0" indent="0" algn="just">
              <a:spcBef>
                <a:spcPts val="0"/>
              </a:spcBef>
              <a:spcAft>
                <a:spcPts val="600"/>
              </a:spcAft>
              <a:buNone/>
              <a:tabLst>
                <a:tab pos="57150" algn="l"/>
              </a:tabLst>
            </a:pPr>
            <a:r>
              <a:rPr lang="en-US" altLang="ZH-CN" sz="1300" b="1"/>
              <a:t>Regulating bodies:</a:t>
            </a:r>
            <a:endParaRPr lang="en-US" altLang="ZH-CN" sz="1300"/>
          </a:p>
          <a:p>
            <a:pPr marL="268288" indent="-268288" algn="just">
              <a:spcBef>
                <a:spcPts val="0"/>
              </a:spcBef>
              <a:spcAft>
                <a:spcPts val="600"/>
              </a:spcAft>
              <a:tabLst>
                <a:tab pos="57150" algn="l"/>
              </a:tabLst>
            </a:pPr>
            <a:r>
              <a:rPr lang="en-US" altLang="zh-CN" sz="1300"/>
              <a:t>Securities and Futures Commission (SFC)</a:t>
            </a:r>
          </a:p>
          <a:p>
            <a:pPr marL="268288" indent="-268288" algn="just">
              <a:spcBef>
                <a:spcPts val="0"/>
              </a:spcBef>
              <a:spcAft>
                <a:spcPts val="600"/>
              </a:spcAft>
              <a:tabLst>
                <a:tab pos="57150" algn="l"/>
              </a:tabLst>
            </a:pPr>
            <a:r>
              <a:rPr lang="en-US" altLang="zh-CN" sz="1300"/>
              <a:t>Regulations on crowd-funding in Hong Kong - Online crowd-funding platforms operating in Hong Kong are governed by Hong Kong’s existing regulatory regime for offering securities (SFC) and money lending (Police Force) </a:t>
            </a:r>
          </a:p>
          <a:p>
            <a:pPr marL="0" indent="0" algn="just">
              <a:spcBef>
                <a:spcPts val="0"/>
              </a:spcBef>
              <a:spcAft>
                <a:spcPts val="600"/>
              </a:spcAft>
              <a:buNone/>
            </a:pPr>
            <a:r>
              <a:rPr lang="en-US" sz="1300" b="1"/>
              <a:t>Regulations documents</a:t>
            </a:r>
            <a:r>
              <a:rPr lang="ru-RU" sz="1300" b="1"/>
              <a:t>:</a:t>
            </a:r>
            <a:endParaRPr lang="en-US" sz="1300"/>
          </a:p>
          <a:p>
            <a:pPr marL="268288" indent="-268288" algn="just">
              <a:spcBef>
                <a:spcPts val="0"/>
              </a:spcBef>
              <a:spcAft>
                <a:spcPts val="600"/>
              </a:spcAft>
            </a:pPr>
            <a:r>
              <a:rPr lang="en-US" sz="1300"/>
              <a:t>SECURITIES AND FUTURES ORDINANCE CAP 571</a:t>
            </a:r>
          </a:p>
          <a:p>
            <a:pPr marL="268288" indent="-268288" algn="just">
              <a:spcBef>
                <a:spcPts val="0"/>
              </a:spcBef>
              <a:spcAft>
                <a:spcPts val="600"/>
              </a:spcAft>
            </a:pPr>
            <a:r>
              <a:rPr lang="en-US" sz="1300"/>
              <a:t>COMPANIES ORDINANCE CAP 622</a:t>
            </a:r>
          </a:p>
          <a:p>
            <a:pPr marL="268288" indent="-268288" algn="just">
              <a:spcBef>
                <a:spcPts val="0"/>
              </a:spcBef>
              <a:spcAft>
                <a:spcPts val="600"/>
              </a:spcAft>
            </a:pPr>
            <a:r>
              <a:rPr lang="en-US" sz="1300"/>
              <a:t>WINDING UP AND MICELLINEOUS ORIDINANCE CAP 32</a:t>
            </a:r>
          </a:p>
          <a:p>
            <a:pPr marL="268288" indent="-268288" algn="just">
              <a:spcBef>
                <a:spcPts val="0"/>
              </a:spcBef>
              <a:spcAft>
                <a:spcPts val="600"/>
              </a:spcAft>
            </a:pPr>
            <a:r>
              <a:rPr lang="en-US" sz="1300"/>
              <a:t>Notice on Potential Regulations Applicable to, and Risks of, Crowd-funding Activities</a:t>
            </a:r>
          </a:p>
          <a:p>
            <a:pPr marL="268288" indent="-268288" algn="just">
              <a:spcBef>
                <a:spcPts val="0"/>
              </a:spcBef>
              <a:spcAft>
                <a:spcPts val="600"/>
              </a:spcAft>
            </a:pPr>
            <a:r>
              <a:rPr lang="en-US" sz="1300"/>
              <a:t>http://www.sfc.hk/web/EN/files/ER/PDF/Notice%20on%20Crowdfunding.pdf </a:t>
            </a:r>
          </a:p>
          <a:p>
            <a:pPr marL="0" indent="0" algn="just">
              <a:spcBef>
                <a:spcPts val="0"/>
              </a:spcBef>
              <a:spcAft>
                <a:spcPts val="600"/>
              </a:spcAft>
              <a:buNone/>
            </a:pPr>
            <a:r>
              <a:rPr lang="en-US" sz="1300" b="1"/>
              <a:t>Regulation</a:t>
            </a:r>
            <a:r>
              <a:rPr lang="ru-RU" sz="1300" b="1"/>
              <a:t> </a:t>
            </a:r>
            <a:r>
              <a:rPr lang="en-US" sz="1300" b="1"/>
              <a:t>practice</a:t>
            </a:r>
            <a:r>
              <a:rPr lang="ru-RU" sz="1300" b="1"/>
              <a:t>:</a:t>
            </a:r>
            <a:endParaRPr lang="en-US" sz="1300"/>
          </a:p>
          <a:p>
            <a:pPr algn="just">
              <a:spcBef>
                <a:spcPts val="0"/>
              </a:spcBef>
              <a:spcAft>
                <a:spcPts val="600"/>
              </a:spcAft>
            </a:pPr>
            <a:r>
              <a:rPr lang="en-US" sz="1300"/>
              <a:t>Hong Kong has not introduced specific laws or regulations in relation to crowd-funding</a:t>
            </a:r>
          </a:p>
          <a:p>
            <a:pPr algn="just">
              <a:spcBef>
                <a:spcPts val="0"/>
              </a:spcBef>
              <a:spcAft>
                <a:spcPts val="600"/>
              </a:spcAft>
            </a:pPr>
            <a:r>
              <a:rPr lang="en-US" sz="1300"/>
              <a:t>During our visit to SFC in June 2016, official implied that crowd-funding activities in Hong Kong are classified as illegal without SFC’s endorsement.  Official suggested us to study how online lending platform “MoneySQ” and asset management company “Bridgeway” partnership works</a:t>
            </a:r>
            <a:endParaRPr lang="ru-RU" sz="1200"/>
          </a:p>
        </p:txBody>
      </p:sp>
      <p:sp>
        <p:nvSpPr>
          <p:cNvPr id="6" name="TextBox 5"/>
          <p:cNvSpPr txBox="1"/>
          <p:nvPr/>
        </p:nvSpPr>
        <p:spPr>
          <a:xfrm>
            <a:off x="179512" y="5541128"/>
            <a:ext cx="8784976" cy="738664"/>
          </a:xfrm>
          <a:prstGeom prst="rect">
            <a:avLst/>
          </a:prstGeom>
          <a:solidFill>
            <a:schemeClr val="accent1">
              <a:lumMod val="20000"/>
              <a:lumOff val="80000"/>
            </a:schemeClr>
          </a:solidFill>
          <a:ln>
            <a:solidFill>
              <a:schemeClr val="accent1"/>
            </a:solidFill>
          </a:ln>
        </p:spPr>
        <p:txBody>
          <a:bodyPr wrap="square" rtlCol="0">
            <a:spAutoFit/>
          </a:bodyPr>
          <a:lstStyle/>
          <a:p>
            <a:r>
              <a:rPr lang="en-US" sz="1400"/>
              <a:t>There have been calls from the market requesting for relaxation on the regulatory regime to facilitate crowd-funding in Hong Kong.  Hong Kong Government and SFC are neutral and are preparing laws and regulations on related activities since 2014.  No timeline was announced.</a:t>
            </a:r>
          </a:p>
        </p:txBody>
      </p:sp>
      <p:pic>
        <p:nvPicPr>
          <p:cNvPr id="7" name="Изображение 3"/>
          <p:cNvPicPr>
            <a:picLocks noChangeAspect="1"/>
          </p:cNvPicPr>
          <p:nvPr/>
        </p:nvPicPr>
        <p:blipFill>
          <a:blip r:embed="rId3"/>
          <a:stretch>
            <a:fillRect/>
          </a:stretch>
        </p:blipFill>
        <p:spPr>
          <a:xfrm>
            <a:off x="8478405" y="59765"/>
            <a:ext cx="665595" cy="443286"/>
          </a:xfrm>
          <a:prstGeom prst="rect">
            <a:avLst/>
          </a:prstGeom>
        </p:spPr>
      </p:pic>
    </p:spTree>
    <p:extLst>
      <p:ext uri="{BB962C8B-B14F-4D97-AF65-F5344CB8AC3E}">
        <p14:creationId xmlns:p14="http://schemas.microsoft.com/office/powerpoint/2010/main" val="3672234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Critical Business Model parameters Lending </a:t>
            </a:r>
            <a:endParaRPr lang="ru-RU"/>
          </a:p>
        </p:txBody>
      </p:sp>
      <p:sp>
        <p:nvSpPr>
          <p:cNvPr id="6" name="Номер слайда 5"/>
          <p:cNvSpPr>
            <a:spLocks noGrp="1"/>
          </p:cNvSpPr>
          <p:nvPr>
            <p:ph type="sldNum" sz="quarter" idx="12"/>
          </p:nvPr>
        </p:nvSpPr>
        <p:spPr/>
        <p:txBody>
          <a:bodyPr/>
          <a:lstStyle/>
          <a:p>
            <a:fld id="{D7F305DA-160D-498F-B102-A1D8643B4A2C}" type="slidenum">
              <a:rPr lang="ru-RU" smtClean="0"/>
              <a:t>9</a:t>
            </a:fld>
            <a:endParaRPr lang="ru-RU"/>
          </a:p>
        </p:txBody>
      </p:sp>
      <p:sp>
        <p:nvSpPr>
          <p:cNvPr id="9" name="TextBox 8"/>
          <p:cNvSpPr txBox="1"/>
          <p:nvPr/>
        </p:nvSpPr>
        <p:spPr>
          <a:xfrm>
            <a:off x="142174" y="5968054"/>
            <a:ext cx="8844910" cy="307777"/>
          </a:xfrm>
          <a:prstGeom prst="rect">
            <a:avLst/>
          </a:prstGeom>
          <a:solidFill>
            <a:schemeClr val="accent1">
              <a:lumMod val="20000"/>
              <a:lumOff val="80000"/>
            </a:schemeClr>
          </a:solidFill>
          <a:ln>
            <a:solidFill>
              <a:schemeClr val="accent1"/>
            </a:solidFill>
          </a:ln>
        </p:spPr>
        <p:txBody>
          <a:bodyPr wrap="square" rtlCol="0">
            <a:spAutoFit/>
          </a:bodyPr>
          <a:lstStyle/>
          <a:p>
            <a:r>
              <a:rPr lang="en-US" sz="1400"/>
              <a:t>“Pure online” business model is feasible in HK and is already used by several players </a:t>
            </a:r>
            <a:endParaRPr lang="ru-RU" sz="1400">
              <a:solidFill>
                <a:srgbClr val="FF0000"/>
              </a:solidFill>
            </a:endParaRPr>
          </a:p>
        </p:txBody>
      </p:sp>
      <p:graphicFrame>
        <p:nvGraphicFramePr>
          <p:cNvPr id="3" name="Таблица 2"/>
          <p:cNvGraphicFramePr>
            <a:graphicFrameLocks noGrp="1"/>
          </p:cNvGraphicFramePr>
          <p:nvPr>
            <p:extLst>
              <p:ext uri="{D42A27DB-BD31-4B8C-83A1-F6EECF244321}">
                <p14:modId xmlns:p14="http://schemas.microsoft.com/office/powerpoint/2010/main" val="1227843291"/>
              </p:ext>
            </p:extLst>
          </p:nvPr>
        </p:nvGraphicFramePr>
        <p:xfrm>
          <a:off x="174213" y="692696"/>
          <a:ext cx="8812871" cy="4847808"/>
        </p:xfrm>
        <a:graphic>
          <a:graphicData uri="http://schemas.openxmlformats.org/drawingml/2006/table">
            <a:tbl>
              <a:tblPr firstRow="1" bandRow="1">
                <a:tableStyleId>{5C22544A-7EE6-4342-B048-85BDC9FD1C3A}</a:tableStyleId>
              </a:tblPr>
              <a:tblGrid>
                <a:gridCol w="437347">
                  <a:extLst>
                    <a:ext uri="{9D8B030D-6E8A-4147-A177-3AD203B41FA5}">
                      <a16:colId xmlns:a16="http://schemas.microsoft.com/office/drawing/2014/main" val="20000"/>
                    </a:ext>
                  </a:extLst>
                </a:gridCol>
                <a:gridCol w="3096344">
                  <a:extLst>
                    <a:ext uri="{9D8B030D-6E8A-4147-A177-3AD203B41FA5}">
                      <a16:colId xmlns:a16="http://schemas.microsoft.com/office/drawing/2014/main" val="20001"/>
                    </a:ext>
                  </a:extLst>
                </a:gridCol>
                <a:gridCol w="5279180">
                  <a:extLst>
                    <a:ext uri="{9D8B030D-6E8A-4147-A177-3AD203B41FA5}">
                      <a16:colId xmlns:a16="http://schemas.microsoft.com/office/drawing/2014/main" val="20002"/>
                    </a:ext>
                  </a:extLst>
                </a:gridCol>
              </a:tblGrid>
              <a:tr h="226198">
                <a:tc>
                  <a:txBody>
                    <a:bodyPr/>
                    <a:lstStyle/>
                    <a:p>
                      <a:pPr algn="ctr"/>
                      <a:r>
                        <a:rPr lang="en-US" sz="1400" dirty="0"/>
                        <a:t>#</a:t>
                      </a:r>
                    </a:p>
                  </a:txBody>
                  <a:tcPr/>
                </a:tc>
                <a:tc>
                  <a:txBody>
                    <a:bodyPr/>
                    <a:lstStyle/>
                    <a:p>
                      <a:pPr algn="ctr"/>
                      <a:r>
                        <a:rPr lang="en-US" sz="1400" dirty="0"/>
                        <a:t>Parameters</a:t>
                      </a:r>
                    </a:p>
                  </a:txBody>
                  <a:tcPr/>
                </a:tc>
                <a:tc>
                  <a:txBody>
                    <a:bodyPr/>
                    <a:lstStyle/>
                    <a:p>
                      <a:pPr algn="ctr"/>
                      <a:r>
                        <a:rPr lang="en-US" sz="1400" dirty="0"/>
                        <a:t>The essence</a:t>
                      </a:r>
                      <a:r>
                        <a:rPr lang="en-US" sz="1400" baseline="0" dirty="0"/>
                        <a:t> </a:t>
                      </a:r>
                      <a:endParaRPr lang="en-US" sz="1400" dirty="0"/>
                    </a:p>
                  </a:txBody>
                  <a:tcPr/>
                </a:tc>
                <a:extLst>
                  <a:ext uri="{0D108BD9-81ED-4DB2-BD59-A6C34878D82A}">
                    <a16:rowId xmlns:a16="http://schemas.microsoft.com/office/drawing/2014/main" val="10000"/>
                  </a:ext>
                </a:extLst>
              </a:tr>
              <a:tr h="226198">
                <a:tc>
                  <a:txBody>
                    <a:bodyPr/>
                    <a:lstStyle/>
                    <a:p>
                      <a:pPr algn="ctr"/>
                      <a:r>
                        <a:rPr lang="en-US" sz="1400" dirty="0"/>
                        <a:t>1</a:t>
                      </a:r>
                    </a:p>
                  </a:txBody>
                  <a:tcPr/>
                </a:tc>
                <a:tc>
                  <a:txBody>
                    <a:bodyPr/>
                    <a:lstStyle/>
                    <a:p>
                      <a:r>
                        <a:rPr lang="en-US" sz="1400" dirty="0">
                          <a:solidFill>
                            <a:schemeClr val="tx1"/>
                          </a:solidFill>
                        </a:rPr>
                        <a:t>Maximum foreign  capital share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tx1"/>
                          </a:solidFill>
                        </a:rPr>
                        <a:t>100%</a:t>
                      </a:r>
                    </a:p>
                  </a:txBody>
                  <a:tcPr/>
                </a:tc>
                <a:extLst>
                  <a:ext uri="{0D108BD9-81ED-4DB2-BD59-A6C34878D82A}">
                    <a16:rowId xmlns:a16="http://schemas.microsoft.com/office/drawing/2014/main" val="2330023037"/>
                  </a:ext>
                </a:extLst>
              </a:tr>
              <a:tr h="226198">
                <a:tc>
                  <a:txBody>
                    <a:bodyPr/>
                    <a:lstStyle/>
                    <a:p>
                      <a:pPr algn="ctr"/>
                      <a:r>
                        <a:rPr lang="en-US" sz="1400" dirty="0"/>
                        <a:t>2</a:t>
                      </a:r>
                    </a:p>
                  </a:txBody>
                  <a:tcPr/>
                </a:tc>
                <a:tc>
                  <a:txBody>
                    <a:bodyPr/>
                    <a:lstStyle/>
                    <a:p>
                      <a:r>
                        <a:rPr lang="en-US" sz="1400" dirty="0">
                          <a:solidFill>
                            <a:schemeClr val="tx1"/>
                          </a:solidFill>
                        </a:rPr>
                        <a:t>New license issuance / Renewal</a:t>
                      </a:r>
                      <a:r>
                        <a:rPr lang="en-US" sz="1400" baseline="0" dirty="0">
                          <a:solidFill>
                            <a:schemeClr val="tx1"/>
                          </a:solidFill>
                        </a:rPr>
                        <a:t> license</a:t>
                      </a:r>
                      <a:endParaRPr lang="en-US" sz="1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tx1"/>
                          </a:solidFill>
                        </a:rPr>
                        <a:t>HK Police issue and renew licenses smoothly (providing applicants follow the rules with no complaint)</a:t>
                      </a:r>
                    </a:p>
                  </a:txBody>
                  <a:tcPr/>
                </a:tc>
                <a:extLst>
                  <a:ext uri="{0D108BD9-81ED-4DB2-BD59-A6C34878D82A}">
                    <a16:rowId xmlns:a16="http://schemas.microsoft.com/office/drawing/2014/main" val="2977508311"/>
                  </a:ext>
                </a:extLst>
              </a:tr>
              <a:tr h="226198">
                <a:tc>
                  <a:txBody>
                    <a:bodyPr/>
                    <a:lstStyle/>
                    <a:p>
                      <a:pPr algn="ctr"/>
                      <a:r>
                        <a:rPr lang="en-US" sz="1400" dirty="0"/>
                        <a:t>3</a:t>
                      </a:r>
                    </a:p>
                  </a:txBody>
                  <a:tcPr/>
                </a:tc>
                <a:tc>
                  <a:txBody>
                    <a:bodyPr/>
                    <a:lstStyle/>
                    <a:p>
                      <a:r>
                        <a:rPr lang="en-US" sz="1400" dirty="0">
                          <a:solidFill>
                            <a:schemeClr val="tx1"/>
                          </a:solidFill>
                        </a:rPr>
                        <a:t>Allowed credit</a:t>
                      </a:r>
                      <a:r>
                        <a:rPr lang="en-US" sz="1400" baseline="0" dirty="0">
                          <a:solidFill>
                            <a:schemeClr val="tx1"/>
                          </a:solidFill>
                        </a:rPr>
                        <a:t> products</a:t>
                      </a:r>
                      <a:endParaRPr lang="en-US" sz="1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Instalment loans</a:t>
                      </a:r>
                      <a:r>
                        <a:rPr lang="en-US" sz="1400" dirty="0"/>
                        <a:t>,</a:t>
                      </a:r>
                      <a:r>
                        <a:rPr lang="en-US" sz="1400" baseline="0" dirty="0"/>
                        <a:t> revolving credit line, mortgage</a:t>
                      </a:r>
                    </a:p>
                  </a:txBody>
                  <a:tcPr/>
                </a:tc>
                <a:extLst>
                  <a:ext uri="{0D108BD9-81ED-4DB2-BD59-A6C34878D82A}">
                    <a16:rowId xmlns:a16="http://schemas.microsoft.com/office/drawing/2014/main" val="10008"/>
                  </a:ext>
                </a:extLst>
              </a:tr>
              <a:tr h="226198">
                <a:tc>
                  <a:txBody>
                    <a:bodyPr/>
                    <a:lstStyle/>
                    <a:p>
                      <a:pPr algn="ctr"/>
                      <a:r>
                        <a:rPr lang="en-US" sz="1400" dirty="0"/>
                        <a:t>4</a:t>
                      </a:r>
                    </a:p>
                  </a:txBody>
                  <a:tcPr/>
                </a:tc>
                <a:tc>
                  <a:txBody>
                    <a:bodyPr/>
                    <a:lstStyle/>
                    <a:p>
                      <a:r>
                        <a:rPr lang="en-US" sz="1400" dirty="0"/>
                        <a:t>Interest cap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a:solidFill>
                            <a:schemeClr val="tx1"/>
                          </a:solidFill>
                        </a:rPr>
                        <a:t>Effective</a:t>
                      </a:r>
                      <a:r>
                        <a:rPr lang="en-US" altLang="zh-CN" sz="1400" b="1" baseline="0" dirty="0">
                          <a:solidFill>
                            <a:schemeClr val="tx1"/>
                          </a:solidFill>
                        </a:rPr>
                        <a:t> </a:t>
                      </a:r>
                      <a:r>
                        <a:rPr lang="en-US" altLang="zh-CN" sz="1400" b="1" dirty="0">
                          <a:solidFill>
                            <a:schemeClr val="tx1"/>
                          </a:solidFill>
                        </a:rPr>
                        <a:t>Interest</a:t>
                      </a:r>
                      <a:r>
                        <a:rPr lang="en-US" altLang="zh-CN" sz="1400" b="1" baseline="0" dirty="0">
                          <a:solidFill>
                            <a:schemeClr val="tx1"/>
                          </a:solidFill>
                        </a:rPr>
                        <a:t> </a:t>
                      </a:r>
                      <a:r>
                        <a:rPr lang="en-US" altLang="zh-CN" sz="1400" b="1" dirty="0">
                          <a:solidFill>
                            <a:schemeClr val="tx1"/>
                          </a:solidFill>
                        </a:rPr>
                        <a:t>Rate capped at the level of 60% p.a.</a:t>
                      </a:r>
                    </a:p>
                  </a:txBody>
                  <a:tcPr/>
                </a:tc>
                <a:extLst>
                  <a:ext uri="{0D108BD9-81ED-4DB2-BD59-A6C34878D82A}">
                    <a16:rowId xmlns:a16="http://schemas.microsoft.com/office/drawing/2014/main" val="10009"/>
                  </a:ext>
                </a:extLst>
              </a:tr>
              <a:tr h="384537">
                <a:tc>
                  <a:txBody>
                    <a:bodyPr/>
                    <a:lstStyle/>
                    <a:p>
                      <a:pPr algn="ctr"/>
                      <a:endParaRPr lang="en-US" sz="1400" dirty="0"/>
                    </a:p>
                  </a:txBody>
                  <a:tcPr/>
                </a:tc>
                <a:tc>
                  <a:txBody>
                    <a:bodyPr/>
                    <a:lstStyle/>
                    <a:p>
                      <a:r>
                        <a:rPr lang="en-US" sz="1400" dirty="0"/>
                        <a:t>Additional fees can be charged by passing % rates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All</a:t>
                      </a:r>
                      <a:r>
                        <a:rPr lang="en-US" sz="1400" baseline="0" dirty="0"/>
                        <a:t> fees must be included in </a:t>
                      </a:r>
                      <a:r>
                        <a:rPr lang="en-US" altLang="zh-CN" sz="1400" b="0" dirty="0">
                          <a:solidFill>
                            <a:schemeClr val="tx1"/>
                          </a:solidFill>
                        </a:rPr>
                        <a:t>Effective</a:t>
                      </a:r>
                      <a:r>
                        <a:rPr lang="en-US" altLang="zh-CN" sz="1400" b="0" baseline="0" dirty="0">
                          <a:solidFill>
                            <a:schemeClr val="tx1"/>
                          </a:solidFill>
                        </a:rPr>
                        <a:t> </a:t>
                      </a:r>
                      <a:r>
                        <a:rPr lang="en-US" altLang="zh-CN" sz="1400" b="0" dirty="0">
                          <a:solidFill>
                            <a:schemeClr val="tx1"/>
                          </a:solidFill>
                        </a:rPr>
                        <a:t>Interest</a:t>
                      </a:r>
                      <a:r>
                        <a:rPr lang="en-US" altLang="zh-CN" sz="1400" b="0" baseline="0" dirty="0">
                          <a:solidFill>
                            <a:schemeClr val="tx1"/>
                          </a:solidFill>
                        </a:rPr>
                        <a:t> </a:t>
                      </a:r>
                      <a:r>
                        <a:rPr lang="en-US" altLang="zh-CN" sz="1400" b="0" dirty="0">
                          <a:solidFill>
                            <a:schemeClr val="tx1"/>
                          </a:solidFill>
                        </a:rPr>
                        <a:t>Rate calculation</a:t>
                      </a:r>
                      <a:endParaRPr lang="en-US" sz="1400" b="0" dirty="0"/>
                    </a:p>
                  </a:txBody>
                  <a:tcPr/>
                </a:tc>
                <a:extLst>
                  <a:ext uri="{0D108BD9-81ED-4DB2-BD59-A6C34878D82A}">
                    <a16:rowId xmlns:a16="http://schemas.microsoft.com/office/drawing/2014/main" val="2089222940"/>
                  </a:ext>
                </a:extLst>
              </a:tr>
              <a:tr h="550128">
                <a:tc>
                  <a:txBody>
                    <a:bodyPr/>
                    <a:lstStyle/>
                    <a:p>
                      <a:pPr algn="ctr"/>
                      <a:r>
                        <a:rPr lang="en-US" sz="1400" dirty="0"/>
                        <a:t>5</a:t>
                      </a:r>
                    </a:p>
                  </a:txBody>
                  <a:tcPr/>
                </a:tc>
                <a:tc>
                  <a:txBody>
                    <a:bodyPr/>
                    <a:lstStyle/>
                    <a:p>
                      <a:r>
                        <a:rPr lang="en-US" sz="1400" dirty="0">
                          <a:solidFill>
                            <a:schemeClr val="tx1"/>
                          </a:solidFill>
                        </a:rPr>
                        <a:t>Advertising requirements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No restrictions,</a:t>
                      </a:r>
                      <a:r>
                        <a:rPr lang="en-US" sz="1400" baseline="0" dirty="0"/>
                        <a:t> basic disclosure requirements (</a:t>
                      </a:r>
                      <a:r>
                        <a:rPr lang="en-US" sz="1400" dirty="0">
                          <a:solidFill>
                            <a:srgbClr val="FF0000"/>
                          </a:solidFill>
                        </a:rPr>
                        <a:t>EIR</a:t>
                      </a:r>
                      <a:r>
                        <a:rPr lang="en-US" sz="1400" dirty="0"/>
                        <a:t>,</a:t>
                      </a:r>
                      <a:r>
                        <a:rPr lang="en-US" sz="1400" baseline="0" dirty="0"/>
                        <a:t> </a:t>
                      </a:r>
                      <a:r>
                        <a:rPr lang="en-US" sz="1400" dirty="0"/>
                        <a:t>ML license number,</a:t>
                      </a:r>
                      <a:r>
                        <a:rPr lang="en-US" sz="1400" baseline="0" dirty="0"/>
                        <a:t> etc.</a:t>
                      </a:r>
                      <a:r>
                        <a:rPr lang="en-US" sz="1400" dirty="0"/>
                        <a:t>)</a:t>
                      </a:r>
                    </a:p>
                  </a:txBody>
                  <a:tcPr/>
                </a:tc>
                <a:extLst>
                  <a:ext uri="{0D108BD9-81ED-4DB2-BD59-A6C34878D82A}">
                    <a16:rowId xmlns:a16="http://schemas.microsoft.com/office/drawing/2014/main" val="10001"/>
                  </a:ext>
                </a:extLst>
              </a:tr>
              <a:tr h="407282">
                <a:tc>
                  <a:txBody>
                    <a:bodyPr/>
                    <a:lstStyle/>
                    <a:p>
                      <a:pPr algn="ctr"/>
                      <a:r>
                        <a:rPr lang="en-US" sz="1400" dirty="0"/>
                        <a:t>6</a:t>
                      </a:r>
                    </a:p>
                  </a:txBody>
                  <a:tcPr/>
                </a:tc>
                <a:tc>
                  <a:txBody>
                    <a:bodyPr/>
                    <a:lstStyle/>
                    <a:p>
                      <a:r>
                        <a:rPr lang="en-US" sz="1400" dirty="0">
                          <a:solidFill>
                            <a:schemeClr val="tx1"/>
                          </a:solidFill>
                        </a:rPr>
                        <a:t>Necessity to obtain written customer’s consent for processing his personal data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Not mandatory </a:t>
                      </a:r>
                      <a:r>
                        <a:rPr lang="en-US" sz="1400" baseline="0" dirty="0"/>
                        <a:t>(can be done on a website or mobile application)</a:t>
                      </a:r>
                      <a:endParaRPr lang="en-US" sz="1400" dirty="0"/>
                    </a:p>
                  </a:txBody>
                  <a:tcPr/>
                </a:tc>
                <a:extLst>
                  <a:ext uri="{0D108BD9-81ED-4DB2-BD59-A6C34878D82A}">
                    <a16:rowId xmlns:a16="http://schemas.microsoft.com/office/drawing/2014/main" val="10002"/>
                  </a:ext>
                </a:extLst>
              </a:tr>
              <a:tr h="226198">
                <a:tc>
                  <a:txBody>
                    <a:bodyPr/>
                    <a:lstStyle/>
                    <a:p>
                      <a:pPr algn="ctr"/>
                      <a:r>
                        <a:rPr lang="en-US" sz="1400" dirty="0"/>
                        <a:t>7</a:t>
                      </a:r>
                    </a:p>
                  </a:txBody>
                  <a:tcPr/>
                </a:tc>
                <a:tc>
                  <a:txBody>
                    <a:bodyPr/>
                    <a:lstStyle/>
                    <a:p>
                      <a:r>
                        <a:rPr lang="en-US" sz="1400" dirty="0">
                          <a:solidFill>
                            <a:schemeClr val="tx1"/>
                          </a:solidFill>
                        </a:rPr>
                        <a:t>Face-to-face customer verification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Not mandatory</a:t>
                      </a:r>
                    </a:p>
                  </a:txBody>
                  <a:tcPr/>
                </a:tc>
                <a:extLst>
                  <a:ext uri="{0D108BD9-81ED-4DB2-BD59-A6C34878D82A}">
                    <a16:rowId xmlns:a16="http://schemas.microsoft.com/office/drawing/2014/main" val="10003"/>
                  </a:ext>
                </a:extLst>
              </a:tr>
              <a:tr h="226198">
                <a:tc>
                  <a:txBody>
                    <a:bodyPr/>
                    <a:lstStyle/>
                    <a:p>
                      <a:pPr algn="ctr"/>
                      <a:r>
                        <a:rPr lang="en-US" sz="1400" dirty="0"/>
                        <a:t>8</a:t>
                      </a:r>
                    </a:p>
                  </a:txBody>
                  <a:tcPr/>
                </a:tc>
                <a:tc>
                  <a:txBody>
                    <a:bodyPr/>
                    <a:lstStyle/>
                    <a:p>
                      <a:r>
                        <a:rPr lang="en-US" sz="1400" dirty="0">
                          <a:solidFill>
                            <a:schemeClr val="tx1"/>
                          </a:solidFill>
                        </a:rPr>
                        <a:t>Remote contract signing </a:t>
                      </a:r>
                    </a:p>
                  </a:txBody>
                  <a:tcPr/>
                </a:tc>
                <a:tc>
                  <a:txBody>
                    <a:bodyPr/>
                    <a:lstStyle/>
                    <a:p>
                      <a:r>
                        <a:rPr lang="en-US" sz="1400" dirty="0">
                          <a:solidFill>
                            <a:srgbClr val="000000"/>
                          </a:solidFill>
                        </a:rPr>
                        <a:t>Available</a:t>
                      </a:r>
                      <a:r>
                        <a:rPr lang="en-US" sz="1400" baseline="0" dirty="0">
                          <a:solidFill>
                            <a:srgbClr val="000000"/>
                          </a:solidFill>
                        </a:rPr>
                        <a:t>*</a:t>
                      </a:r>
                      <a:endParaRPr lang="en-US" sz="1400" dirty="0">
                        <a:solidFill>
                          <a:srgbClr val="000000"/>
                        </a:solidFill>
                      </a:endParaRPr>
                    </a:p>
                  </a:txBody>
                  <a:tcPr/>
                </a:tc>
                <a:extLst>
                  <a:ext uri="{0D108BD9-81ED-4DB2-BD59-A6C34878D82A}">
                    <a16:rowId xmlns:a16="http://schemas.microsoft.com/office/drawing/2014/main" val="10004"/>
                  </a:ext>
                </a:extLst>
              </a:tr>
              <a:tr h="249958">
                <a:tc>
                  <a:txBody>
                    <a:bodyPr/>
                    <a:lstStyle/>
                    <a:p>
                      <a:pPr algn="ctr"/>
                      <a:r>
                        <a:rPr lang="en-US" sz="1400" dirty="0"/>
                        <a:t>9</a:t>
                      </a:r>
                    </a:p>
                  </a:txBody>
                  <a:tcPr/>
                </a:tc>
                <a:tc>
                  <a:txBody>
                    <a:bodyPr/>
                    <a:lstStyle/>
                    <a:p>
                      <a:r>
                        <a:rPr lang="en-US" sz="1400" dirty="0">
                          <a:solidFill>
                            <a:schemeClr val="tx1"/>
                          </a:solidFill>
                        </a:rPr>
                        <a:t>Debt collection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No specific restrictions**</a:t>
                      </a:r>
                      <a:endParaRPr lang="en-US" sz="1400" baseline="0" dirty="0"/>
                    </a:p>
                  </a:txBody>
                  <a:tcPr/>
                </a:tc>
                <a:extLst>
                  <a:ext uri="{0D108BD9-81ED-4DB2-BD59-A6C34878D82A}">
                    <a16:rowId xmlns:a16="http://schemas.microsoft.com/office/drawing/2014/main" val="10005"/>
                  </a:ext>
                </a:extLst>
              </a:tr>
              <a:tr h="249958">
                <a:tc>
                  <a:txBody>
                    <a:bodyPr/>
                    <a:lstStyle/>
                    <a:p>
                      <a:pPr algn="ctr"/>
                      <a:r>
                        <a:rPr lang="en-US" sz="1400" dirty="0">
                          <a:solidFill>
                            <a:schemeClr val="accent5"/>
                          </a:solidFill>
                        </a:rPr>
                        <a:t>10</a:t>
                      </a:r>
                    </a:p>
                  </a:txBody>
                  <a:tcPr/>
                </a:tc>
                <a:tc>
                  <a:txBody>
                    <a:bodyPr/>
                    <a:lstStyle/>
                    <a:p>
                      <a:r>
                        <a:rPr lang="en-US" sz="1400" dirty="0">
                          <a:solidFill>
                            <a:schemeClr val="tx1"/>
                          </a:solidFill>
                        </a:rPr>
                        <a:t>The funding of the loan portfolio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tx1"/>
                          </a:solidFill>
                        </a:rPr>
                        <a:t>No specific restrictions</a:t>
                      </a:r>
                    </a:p>
                  </a:txBody>
                  <a:tcPr/>
                </a:tc>
                <a:extLst>
                  <a:ext uri="{0D108BD9-81ED-4DB2-BD59-A6C34878D82A}">
                    <a16:rowId xmlns:a16="http://schemas.microsoft.com/office/drawing/2014/main" val="3210522609"/>
                  </a:ext>
                </a:extLst>
              </a:tr>
              <a:tr h="249958">
                <a:tc>
                  <a:txBody>
                    <a:bodyPr/>
                    <a:lstStyle/>
                    <a:p>
                      <a:pPr algn="ctr"/>
                      <a:r>
                        <a:rPr lang="en-US" sz="1400" dirty="0">
                          <a:solidFill>
                            <a:schemeClr val="accent5"/>
                          </a:solidFill>
                        </a:rPr>
                        <a:t>11</a:t>
                      </a:r>
                    </a:p>
                  </a:txBody>
                  <a:tcPr/>
                </a:tc>
                <a:tc>
                  <a:txBody>
                    <a:bodyPr/>
                    <a:lstStyle/>
                    <a:p>
                      <a:r>
                        <a:rPr lang="en-US" sz="1400" dirty="0">
                          <a:solidFill>
                            <a:schemeClr val="tx1"/>
                          </a:solidFill>
                        </a:rPr>
                        <a:t>Foreign transfer restrictions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tx1"/>
                          </a:solidFill>
                        </a:rPr>
                        <a:t>No specific restrictions</a:t>
                      </a:r>
                    </a:p>
                  </a:txBody>
                  <a:tcPr/>
                </a:tc>
                <a:extLst>
                  <a:ext uri="{0D108BD9-81ED-4DB2-BD59-A6C34878D82A}">
                    <a16:rowId xmlns:a16="http://schemas.microsoft.com/office/drawing/2014/main" val="664038468"/>
                  </a:ext>
                </a:extLst>
              </a:tr>
            </a:tbl>
          </a:graphicData>
        </a:graphic>
      </p:graphicFrame>
      <p:sp>
        <p:nvSpPr>
          <p:cNvPr id="7" name="TextBox 6"/>
          <p:cNvSpPr txBox="1"/>
          <p:nvPr/>
        </p:nvSpPr>
        <p:spPr>
          <a:xfrm>
            <a:off x="142174" y="6439770"/>
            <a:ext cx="8666264" cy="369332"/>
          </a:xfrm>
          <a:prstGeom prst="rect">
            <a:avLst/>
          </a:prstGeom>
        </p:spPr>
        <p:txBody>
          <a:bodyPr rtlCol="0" anchor="t">
            <a:spAutoFit/>
          </a:bodyPr>
          <a:lstStyle/>
          <a:p>
            <a:pPr algn="just"/>
            <a:r>
              <a:rPr lang="ru-RU" sz="900">
                <a:solidFill>
                  <a:srgbClr val="000000"/>
                </a:solidFill>
              </a:rPr>
              <a:t>* </a:t>
            </a:r>
            <a:r>
              <a:rPr lang="en-US" sz="900">
                <a:solidFill>
                  <a:srgbClr val="000000"/>
                </a:solidFill>
              </a:rPr>
              <a:t>ELECTRONIC TRANSACTIONS ORDINANCE  </a:t>
            </a:r>
            <a:r>
              <a:rPr lang="en-US" sz="900"/>
              <a:t>7 January 2000</a:t>
            </a:r>
          </a:p>
          <a:p>
            <a:pPr algn="just"/>
            <a:r>
              <a:rPr lang="en-US" sz="900">
                <a:cs typeface="Arial" charset="0"/>
              </a:rPr>
              <a:t>**</a:t>
            </a:r>
            <a:r>
              <a:rPr lang="ru-RU" sz="900">
                <a:cs typeface="Arial" charset="0"/>
              </a:rPr>
              <a:t> </a:t>
            </a:r>
            <a:r>
              <a:rPr lang="en-US" sz="900"/>
              <a:t>CODE OF BANKING PRACTICE</a:t>
            </a:r>
            <a:endParaRPr lang="en-US" sz="900">
              <a:cs typeface="Arial" charset="0"/>
            </a:endParaRPr>
          </a:p>
        </p:txBody>
      </p:sp>
      <p:pic>
        <p:nvPicPr>
          <p:cNvPr id="8" name="Изображение 3"/>
          <p:cNvPicPr>
            <a:picLocks noChangeAspect="1"/>
          </p:cNvPicPr>
          <p:nvPr/>
        </p:nvPicPr>
        <p:blipFill>
          <a:blip r:embed="rId3"/>
          <a:stretch>
            <a:fillRect/>
          </a:stretch>
        </p:blipFill>
        <p:spPr>
          <a:xfrm>
            <a:off x="8478405" y="59765"/>
            <a:ext cx="665595" cy="443286"/>
          </a:xfrm>
          <a:prstGeom prst="rect">
            <a:avLst/>
          </a:prstGeom>
        </p:spPr>
      </p:pic>
      <p:pic>
        <p:nvPicPr>
          <p:cNvPr id="15" name="Рисунок 17"/>
          <p:cNvPicPr>
            <a:picLocks noChangeAspect="1"/>
          </p:cNvPicPr>
          <p:nvPr/>
        </p:nvPicPr>
        <p:blipFill rotWithShape="1">
          <a:blip r:embed="rId4" cstate="print">
            <a:extLst>
              <a:ext uri="{28A0092B-C50C-407E-A947-70E740481C1C}">
                <a14:useLocalDpi xmlns:a14="http://schemas.microsoft.com/office/drawing/2010/main" val="0"/>
              </a:ext>
            </a:extLst>
          </a:blip>
          <a:srcRect l="19255" t="11480" r="18170" b="10300"/>
          <a:stretch/>
        </p:blipFill>
        <p:spPr>
          <a:xfrm>
            <a:off x="324620" y="5590754"/>
            <a:ext cx="261847" cy="261847"/>
          </a:xfrm>
          <a:prstGeom prst="rect">
            <a:avLst/>
          </a:prstGeom>
        </p:spPr>
      </p:pic>
      <p:sp>
        <p:nvSpPr>
          <p:cNvPr id="16" name="TextBox 15"/>
          <p:cNvSpPr txBox="1"/>
          <p:nvPr/>
        </p:nvSpPr>
        <p:spPr>
          <a:xfrm>
            <a:off x="2379144" y="5517232"/>
            <a:ext cx="2988660" cy="461665"/>
          </a:xfrm>
          <a:prstGeom prst="rect">
            <a:avLst/>
          </a:prstGeom>
          <a:noFill/>
        </p:spPr>
        <p:txBody>
          <a:bodyPr wrap="square" rtlCol="0">
            <a:spAutoFit/>
          </a:bodyPr>
          <a:lstStyle/>
          <a:p>
            <a:r>
              <a:rPr lang="en-US" sz="1200"/>
              <a:t>Need to pay some attention, but no serious issues</a:t>
            </a:r>
            <a:endParaRPr lang="en-US" sz="1200">
              <a:cs typeface="Arial" charset="0"/>
            </a:endParaRPr>
          </a:p>
        </p:txBody>
      </p:sp>
      <p:pic>
        <p:nvPicPr>
          <p:cNvPr id="17" name="Рисунок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92968" y="5639833"/>
            <a:ext cx="269110" cy="242647"/>
          </a:xfrm>
          <a:prstGeom prst="rect">
            <a:avLst/>
          </a:prstGeom>
        </p:spPr>
      </p:pic>
      <p:pic>
        <p:nvPicPr>
          <p:cNvPr id="18" name="Рисунок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05008" y="5588504"/>
            <a:ext cx="319120" cy="319120"/>
          </a:xfrm>
          <a:prstGeom prst="rect">
            <a:avLst/>
          </a:prstGeom>
        </p:spPr>
      </p:pic>
      <p:sp>
        <p:nvSpPr>
          <p:cNvPr id="19" name="TextBox 18"/>
          <p:cNvSpPr txBox="1"/>
          <p:nvPr/>
        </p:nvSpPr>
        <p:spPr>
          <a:xfrm>
            <a:off x="536910" y="5579948"/>
            <a:ext cx="1292996" cy="276999"/>
          </a:xfrm>
          <a:prstGeom prst="rect">
            <a:avLst/>
          </a:prstGeom>
          <a:noFill/>
        </p:spPr>
        <p:txBody>
          <a:bodyPr wrap="square" rtlCol="0">
            <a:spAutoFit/>
          </a:bodyPr>
          <a:lstStyle/>
          <a:p>
            <a:r>
              <a:rPr lang="en-US" sz="1200">
                <a:cs typeface="Arial" charset="0"/>
              </a:rPr>
              <a:t>No specific issues</a:t>
            </a:r>
          </a:p>
        </p:txBody>
      </p:sp>
      <p:sp>
        <p:nvSpPr>
          <p:cNvPr id="20" name="TextBox 19"/>
          <p:cNvSpPr txBox="1"/>
          <p:nvPr/>
        </p:nvSpPr>
        <p:spPr>
          <a:xfrm>
            <a:off x="5697364" y="5517232"/>
            <a:ext cx="3274432" cy="461665"/>
          </a:xfrm>
          <a:prstGeom prst="rect">
            <a:avLst/>
          </a:prstGeom>
          <a:noFill/>
        </p:spPr>
        <p:txBody>
          <a:bodyPr wrap="square" rtlCol="0">
            <a:spAutoFit/>
          </a:bodyPr>
          <a:lstStyle/>
          <a:p>
            <a:r>
              <a:rPr lang="en-US" sz="1200">
                <a:cs typeface="Arial" charset="0"/>
              </a:rPr>
              <a:t>There are some issues, which require serious attention.</a:t>
            </a:r>
          </a:p>
        </p:txBody>
      </p:sp>
      <p:pic>
        <p:nvPicPr>
          <p:cNvPr id="4" name="Picture 3"/>
          <p:cNvPicPr>
            <a:picLocks noChangeAspect="1"/>
          </p:cNvPicPr>
          <p:nvPr/>
        </p:nvPicPr>
        <p:blipFill>
          <a:blip r:embed="rId7"/>
          <a:stretch>
            <a:fillRect/>
          </a:stretch>
        </p:blipFill>
        <p:spPr>
          <a:xfrm>
            <a:off x="296955" y="4951618"/>
            <a:ext cx="262151" cy="262151"/>
          </a:xfrm>
          <a:prstGeom prst="rect">
            <a:avLst/>
          </a:prstGeom>
        </p:spPr>
      </p:pic>
      <p:pic>
        <p:nvPicPr>
          <p:cNvPr id="5" name="Picture 4"/>
          <p:cNvPicPr>
            <a:picLocks noChangeAspect="1"/>
          </p:cNvPicPr>
          <p:nvPr/>
        </p:nvPicPr>
        <p:blipFill>
          <a:blip r:embed="rId7"/>
          <a:stretch>
            <a:fillRect/>
          </a:stretch>
        </p:blipFill>
        <p:spPr>
          <a:xfrm>
            <a:off x="296955" y="5246633"/>
            <a:ext cx="262151" cy="262151"/>
          </a:xfrm>
          <a:prstGeom prst="rect">
            <a:avLst/>
          </a:prstGeom>
        </p:spPr>
      </p:pic>
      <p:pic>
        <p:nvPicPr>
          <p:cNvPr id="22" name="Picture 21"/>
          <p:cNvPicPr>
            <a:picLocks noChangeAspect="1"/>
          </p:cNvPicPr>
          <p:nvPr/>
        </p:nvPicPr>
        <p:blipFill>
          <a:blip r:embed="rId7"/>
          <a:stretch>
            <a:fillRect/>
          </a:stretch>
        </p:blipFill>
        <p:spPr>
          <a:xfrm>
            <a:off x="277409" y="1027753"/>
            <a:ext cx="262151" cy="262151"/>
          </a:xfrm>
          <a:prstGeom prst="rect">
            <a:avLst/>
          </a:prstGeom>
        </p:spPr>
      </p:pic>
      <p:pic>
        <p:nvPicPr>
          <p:cNvPr id="24" name="Picture 23"/>
          <p:cNvPicPr>
            <a:picLocks noChangeAspect="1"/>
          </p:cNvPicPr>
          <p:nvPr/>
        </p:nvPicPr>
        <p:blipFill>
          <a:blip r:embed="rId7"/>
          <a:stretch>
            <a:fillRect/>
          </a:stretch>
        </p:blipFill>
        <p:spPr>
          <a:xfrm>
            <a:off x="263600" y="1852733"/>
            <a:ext cx="262151" cy="262151"/>
          </a:xfrm>
          <a:prstGeom prst="rect">
            <a:avLst/>
          </a:prstGeom>
        </p:spPr>
      </p:pic>
      <p:pic>
        <p:nvPicPr>
          <p:cNvPr id="25" name="Picture 24"/>
          <p:cNvPicPr>
            <a:picLocks noChangeAspect="1"/>
          </p:cNvPicPr>
          <p:nvPr/>
        </p:nvPicPr>
        <p:blipFill>
          <a:blip r:embed="rId8"/>
          <a:stretch>
            <a:fillRect/>
          </a:stretch>
        </p:blipFill>
        <p:spPr>
          <a:xfrm>
            <a:off x="232966" y="2131316"/>
            <a:ext cx="323116" cy="317019"/>
          </a:xfrm>
          <a:prstGeom prst="rect">
            <a:avLst/>
          </a:prstGeom>
        </p:spPr>
      </p:pic>
      <p:pic>
        <p:nvPicPr>
          <p:cNvPr id="26" name="Picture 25"/>
          <p:cNvPicPr>
            <a:picLocks noChangeAspect="1"/>
          </p:cNvPicPr>
          <p:nvPr/>
        </p:nvPicPr>
        <p:blipFill>
          <a:blip r:embed="rId8"/>
          <a:stretch>
            <a:fillRect/>
          </a:stretch>
        </p:blipFill>
        <p:spPr>
          <a:xfrm>
            <a:off x="246926" y="2456816"/>
            <a:ext cx="323116" cy="317019"/>
          </a:xfrm>
          <a:prstGeom prst="rect">
            <a:avLst/>
          </a:prstGeom>
        </p:spPr>
      </p:pic>
      <p:pic>
        <p:nvPicPr>
          <p:cNvPr id="27" name="Picture 26"/>
          <p:cNvPicPr>
            <a:picLocks noChangeAspect="1"/>
          </p:cNvPicPr>
          <p:nvPr/>
        </p:nvPicPr>
        <p:blipFill>
          <a:blip r:embed="rId7"/>
          <a:stretch>
            <a:fillRect/>
          </a:stretch>
        </p:blipFill>
        <p:spPr>
          <a:xfrm>
            <a:off x="270556" y="2942991"/>
            <a:ext cx="262151" cy="262151"/>
          </a:xfrm>
          <a:prstGeom prst="rect">
            <a:avLst/>
          </a:prstGeom>
        </p:spPr>
      </p:pic>
      <p:pic>
        <p:nvPicPr>
          <p:cNvPr id="28" name="Picture 27"/>
          <p:cNvPicPr>
            <a:picLocks noChangeAspect="1"/>
          </p:cNvPicPr>
          <p:nvPr/>
        </p:nvPicPr>
        <p:blipFill>
          <a:blip r:embed="rId9"/>
          <a:stretch>
            <a:fillRect/>
          </a:stretch>
        </p:blipFill>
        <p:spPr>
          <a:xfrm>
            <a:off x="288734" y="3504030"/>
            <a:ext cx="262151" cy="268247"/>
          </a:xfrm>
          <a:prstGeom prst="rect">
            <a:avLst/>
          </a:prstGeom>
        </p:spPr>
      </p:pic>
      <p:pic>
        <p:nvPicPr>
          <p:cNvPr id="29" name="Picture 28"/>
          <p:cNvPicPr>
            <a:picLocks noChangeAspect="1"/>
          </p:cNvPicPr>
          <p:nvPr/>
        </p:nvPicPr>
        <p:blipFill>
          <a:blip r:embed="rId9"/>
          <a:stretch>
            <a:fillRect/>
          </a:stretch>
        </p:blipFill>
        <p:spPr>
          <a:xfrm>
            <a:off x="296954" y="4057495"/>
            <a:ext cx="262151" cy="268247"/>
          </a:xfrm>
          <a:prstGeom prst="rect">
            <a:avLst/>
          </a:prstGeom>
        </p:spPr>
      </p:pic>
      <p:pic>
        <p:nvPicPr>
          <p:cNvPr id="30" name="Picture 29"/>
          <p:cNvPicPr>
            <a:picLocks noChangeAspect="1"/>
          </p:cNvPicPr>
          <p:nvPr/>
        </p:nvPicPr>
        <p:blipFill>
          <a:blip r:embed="rId9"/>
          <a:stretch>
            <a:fillRect/>
          </a:stretch>
        </p:blipFill>
        <p:spPr>
          <a:xfrm>
            <a:off x="296955" y="4342122"/>
            <a:ext cx="262151" cy="268247"/>
          </a:xfrm>
          <a:prstGeom prst="rect">
            <a:avLst/>
          </a:prstGeom>
        </p:spPr>
      </p:pic>
      <p:pic>
        <p:nvPicPr>
          <p:cNvPr id="31" name="Picture 30"/>
          <p:cNvPicPr>
            <a:picLocks noChangeAspect="1"/>
          </p:cNvPicPr>
          <p:nvPr/>
        </p:nvPicPr>
        <p:blipFill>
          <a:blip r:embed="rId9"/>
          <a:stretch>
            <a:fillRect/>
          </a:stretch>
        </p:blipFill>
        <p:spPr>
          <a:xfrm>
            <a:off x="296955" y="4653156"/>
            <a:ext cx="262151" cy="268247"/>
          </a:xfrm>
          <a:prstGeom prst="rect">
            <a:avLst/>
          </a:prstGeom>
        </p:spPr>
      </p:pic>
      <p:pic>
        <p:nvPicPr>
          <p:cNvPr id="32" name="Picture 31"/>
          <p:cNvPicPr>
            <a:picLocks noChangeAspect="1"/>
          </p:cNvPicPr>
          <p:nvPr/>
        </p:nvPicPr>
        <p:blipFill>
          <a:blip r:embed="rId7"/>
          <a:stretch>
            <a:fillRect/>
          </a:stretch>
        </p:blipFill>
        <p:spPr>
          <a:xfrm>
            <a:off x="278822" y="1312825"/>
            <a:ext cx="262151" cy="262151"/>
          </a:xfrm>
          <a:prstGeom prst="rect">
            <a:avLst/>
          </a:prstGeom>
        </p:spPr>
      </p:pic>
    </p:spTree>
    <p:extLst>
      <p:ext uri="{BB962C8B-B14F-4D97-AF65-F5344CB8AC3E}">
        <p14:creationId xmlns:p14="http://schemas.microsoft.com/office/powerpoint/2010/main" val="11472055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aFlgu4kdF0WYrWG8Y3w0c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DyMtkCUtw0OuQtMtapevv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DyMtkCUtw0OuQtMtapevv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aFlgu4kdF0WYrWG8Y3w0c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l3PWMZrCUGnf_5xHGVKO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DyMtkCUtw0OuQtMtapevv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DyMtkCUtw0OuQtMtapevv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DyMtkCUtw0OuQtMtapevv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aFlgu4kdF0WYrWG8Y3w0c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el3PWMZrCUGnf_5xHGVKO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DyMtkCUtw0OuQtMtapevv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el3PWMZrCUGnf_5xHGVKO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yMtkCUtw0OuQtMtapevv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DyMtkCUtw0OuQtMtapevv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aFlgu4kdF0WYrWG8Y3w0c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el3PWMZrCUGnf_5xHGVKO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DyMtkCUtw0OuQtMtapevv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DyMtkCUtw0OuQtMtapevv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yMtkCUtw0OuQtMtapevv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DyMtkCUtw0OuQtMtapevv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DyMtkCUtw0OuQtMtapevv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DyMtkCUtw0OuQtMtapevv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DyMtkCUtw0OuQtMtapevv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aFlgu4kdF0WYrWG8Y3w0c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l3PWMZrCUGnf_5xHGVKO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DyMtkCUtw0OuQtMtapevvw"/>
</p:tagLst>
</file>

<file path=ppt/theme/theme1.xml><?xml version="1.0" encoding="utf-8"?>
<a:theme xmlns:a="http://schemas.openxmlformats.org/drawingml/2006/main" name="Тема Office">
  <a:themeElements>
    <a:clrScheme name="Finstar">
      <a:dk1>
        <a:sysClr val="windowText" lastClr="000000"/>
      </a:dk1>
      <a:lt1>
        <a:sysClr val="window" lastClr="FFFFFF"/>
      </a:lt1>
      <a:dk2>
        <a:srgbClr val="001E69"/>
      </a:dk2>
      <a:lt2>
        <a:srgbClr val="EEECE1"/>
      </a:lt2>
      <a:accent1>
        <a:srgbClr val="4F81BD"/>
      </a:accent1>
      <a:accent2>
        <a:srgbClr val="C0504D"/>
      </a:accent2>
      <a:accent3>
        <a:srgbClr val="9BBB59"/>
      </a:accent3>
      <a:accent4>
        <a:srgbClr val="8064A2"/>
      </a:accent4>
      <a:accent5>
        <a:srgbClr val="327DF5"/>
      </a:accent5>
      <a:accent6>
        <a:srgbClr val="F79646"/>
      </a:accent6>
      <a:hlink>
        <a:srgbClr val="001E69"/>
      </a:hlink>
      <a:folHlink>
        <a:srgbClr val="8064A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D9C05C37FB6C4AAF33FFE8F371F962" ma:contentTypeVersion="4" ma:contentTypeDescription="Create a new document." ma:contentTypeScope="" ma:versionID="454b75150b1e1f014ff94cce85cbcdaa">
  <xsd:schema xmlns:xsd="http://www.w3.org/2001/XMLSchema" xmlns:xs="http://www.w3.org/2001/XMLSchema" xmlns:p="http://schemas.microsoft.com/office/2006/metadata/properties" xmlns:ns2="9de6a297-4883-49b5-b734-272fd15c37c5" targetNamespace="http://schemas.microsoft.com/office/2006/metadata/properties" ma:root="true" ma:fieldsID="ed661cc5c381b446d65d6860ea805b21" ns2:_="">
    <xsd:import namespace="9de6a297-4883-49b5-b734-272fd15c37c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e6a297-4883-49b5-b734-272fd15c37c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E2F406-45BB-417B-90C1-E21A37B5D17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93F5033-2D92-42B5-B55C-833D63BFF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e6a297-4883-49b5-b734-272fd15c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9A644C-6ECB-40D7-AE5A-943F15FDFD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9016</Words>
  <Application>Microsoft Office PowerPoint</Application>
  <PresentationFormat>On-screen Show (4:3)</PresentationFormat>
  <Paragraphs>1998</Paragraphs>
  <Slides>48</Slides>
  <Notes>42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6" baseType="lpstr">
      <vt:lpstr>MS PGothic</vt:lpstr>
      <vt:lpstr>宋体</vt:lpstr>
      <vt:lpstr>Arial</vt:lpstr>
      <vt:lpstr>Calibri</vt:lpstr>
      <vt:lpstr>Century Gothic</vt:lpstr>
      <vt:lpstr>Times New Roman</vt:lpstr>
      <vt:lpstr>Тема Office</vt:lpstr>
      <vt:lpstr>Document</vt:lpstr>
      <vt:lpstr>Business case for Hong Kong</vt:lpstr>
      <vt:lpstr>Investment summary</vt:lpstr>
      <vt:lpstr>General Market Information</vt:lpstr>
      <vt:lpstr>Industry Landscape</vt:lpstr>
      <vt:lpstr>Fundraising alternatives in Hong Kong</vt:lpstr>
      <vt:lpstr>Market Size Estimation   </vt:lpstr>
      <vt:lpstr>Moneylending regulation</vt:lpstr>
      <vt:lpstr>Crowd-funding regulation</vt:lpstr>
      <vt:lpstr>Critical Business Model parameters Lending </vt:lpstr>
      <vt:lpstr>Critical Business Model parameters Crowd-funding</vt:lpstr>
      <vt:lpstr>Current Money Lending Industry Business Models 1/2</vt:lpstr>
      <vt:lpstr>Current Money Lending Industry Business Models 2/2</vt:lpstr>
      <vt:lpstr>Case study: WeLend</vt:lpstr>
      <vt:lpstr>Product parameters of WeLend</vt:lpstr>
      <vt:lpstr>Case study: Public Finance</vt:lpstr>
      <vt:lpstr>Product parameters of Public Finance 1/4</vt:lpstr>
      <vt:lpstr>Product parameters of Public Finance 2/4</vt:lpstr>
      <vt:lpstr>Product parameters of Public Finance 3/4</vt:lpstr>
      <vt:lpstr>Product parameters of Public Finance 4/4</vt:lpstr>
      <vt:lpstr>Our strategy. Product parameters </vt:lpstr>
      <vt:lpstr>Our strategy. Borrower requirements</vt:lpstr>
      <vt:lpstr>P2P players business process</vt:lpstr>
      <vt:lpstr>Sales Plan</vt:lpstr>
      <vt:lpstr>Marketing media mix at the launch</vt:lpstr>
      <vt:lpstr>Organizational Chart</vt:lpstr>
      <vt:lpstr>HK Project plan </vt:lpstr>
      <vt:lpstr>Appendixes Hong Kong</vt:lpstr>
      <vt:lpstr>Appendix Licensing options 1/2 </vt:lpstr>
      <vt:lpstr>Licensing options</vt:lpstr>
      <vt:lpstr>Target Business Model</vt:lpstr>
      <vt:lpstr>Initial Sales Business Process (Online)</vt:lpstr>
      <vt:lpstr>Repeat Sales Business Process (Online)</vt:lpstr>
      <vt:lpstr>Appendix 1:  Personal Data (Privacy) ordinance/ UEMO </vt:lpstr>
      <vt:lpstr>Appendix 2:   P2P players lending product parameters</vt:lpstr>
      <vt:lpstr>Appendix 3:  Our Strategy for Borrower Product </vt:lpstr>
      <vt:lpstr>Appendix 4: P2P players Investor product parameters</vt:lpstr>
      <vt:lpstr>Case study: Monexo 1/2</vt:lpstr>
      <vt:lpstr>Case study: Monexo 2/2</vt:lpstr>
      <vt:lpstr>Case study: Dynamic FinTech 1/2</vt:lpstr>
      <vt:lpstr>Case study: Dynamic FinTech 2/2</vt:lpstr>
      <vt:lpstr>Case study: MoneySQ.com 1/2</vt:lpstr>
      <vt:lpstr>Case study: MoneySQ.com 2/2</vt:lpstr>
      <vt:lpstr>Process of launching AMC / New AMC Fund Registration</vt:lpstr>
      <vt:lpstr>AMC Budget. Launch vs Cooperation </vt:lpstr>
      <vt:lpstr>Costs for launching AMC in Hong Kong</vt:lpstr>
      <vt:lpstr>Costs for setting up investment fund in Hong Kong</vt:lpstr>
      <vt:lpstr>Marketing regulation details</vt:lpstr>
      <vt:lpstr>Current situation in digital marketing (Instalment Loan)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case for Hong Kong</dc:title>
  <dc:creator>MicroMoney; Micromoney International; Micromoney.io</dc:creator>
  <cp:lastModifiedBy>Anton Dziatkovskii</cp:lastModifiedBy>
  <cp:revision>3</cp:revision>
  <dcterms:modified xsi:type="dcterms:W3CDTF">2017-08-29T14:52:07Z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0x01010003D9C05C37FB6C4AAF33FFE8F371F962</vt:lpwstr>
  </property>
</Properties>
</file>