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4"/>
  </p:notesMasterIdLst>
  <p:sldIdLst>
    <p:sldId id="256" r:id="rId5"/>
    <p:sldId id="1070" r:id="rId6"/>
    <p:sldId id="872" r:id="rId7"/>
    <p:sldId id="1046" r:id="rId8"/>
    <p:sldId id="1025" r:id="rId9"/>
    <p:sldId id="1015" r:id="rId10"/>
    <p:sldId id="1005" r:id="rId11"/>
    <p:sldId id="1016" r:id="rId12"/>
    <p:sldId id="994" r:id="rId13"/>
    <p:sldId id="995" r:id="rId14"/>
    <p:sldId id="997" r:id="rId15"/>
    <p:sldId id="861" r:id="rId16"/>
    <p:sldId id="1009" r:id="rId17"/>
    <p:sldId id="1059" r:id="rId18"/>
    <p:sldId id="1092" r:id="rId19"/>
    <p:sldId id="1090" r:id="rId20"/>
    <p:sldId id="1093" r:id="rId21"/>
    <p:sldId id="1060" r:id="rId22"/>
    <p:sldId id="875" r:id="rId23"/>
    <p:sldId id="939" r:id="rId24"/>
    <p:sldId id="849" r:id="rId25"/>
    <p:sldId id="1027" r:id="rId26"/>
    <p:sldId id="1021" r:id="rId27"/>
    <p:sldId id="1028" r:id="rId28"/>
    <p:sldId id="978" r:id="rId29"/>
    <p:sldId id="1019" r:id="rId30"/>
    <p:sldId id="1061" r:id="rId31"/>
    <p:sldId id="1001" r:id="rId32"/>
    <p:sldId id="1080" r:id="rId33"/>
    <p:sldId id="1010" r:id="rId34"/>
    <p:sldId id="1071" r:id="rId35"/>
    <p:sldId id="1013" r:id="rId36"/>
    <p:sldId id="1049" r:id="rId37"/>
    <p:sldId id="1058" r:id="rId38"/>
    <p:sldId id="1057" r:id="rId39"/>
    <p:sldId id="915" r:id="rId40"/>
    <p:sldId id="1029" r:id="rId41"/>
    <p:sldId id="1006" r:id="rId42"/>
    <p:sldId id="1022" r:id="rId43"/>
    <p:sldId id="990" r:id="rId44"/>
    <p:sldId id="1085" r:id="rId45"/>
    <p:sldId id="943" r:id="rId46"/>
    <p:sldId id="1073" r:id="rId47"/>
    <p:sldId id="991" r:id="rId48"/>
    <p:sldId id="1043" r:id="rId49"/>
    <p:sldId id="900" r:id="rId50"/>
    <p:sldId id="1066" r:id="rId51"/>
    <p:sldId id="904" r:id="rId52"/>
    <p:sldId id="857" r:id="rId53"/>
    <p:sldId id="902" r:id="rId54"/>
    <p:sldId id="906" r:id="rId55"/>
    <p:sldId id="907" r:id="rId56"/>
    <p:sldId id="959" r:id="rId57"/>
    <p:sldId id="960" r:id="rId58"/>
    <p:sldId id="1084" r:id="rId59"/>
    <p:sldId id="1040" r:id="rId60"/>
    <p:sldId id="1063" r:id="rId61"/>
    <p:sldId id="1065" r:id="rId62"/>
    <p:sldId id="1044" r:id="rId6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 of Contents" id="{21882978-7E9B-4053-8DEB-976A723071C6}">
          <p14:sldIdLst>
            <p14:sldId id="256"/>
            <p14:sldId id="1070"/>
          </p14:sldIdLst>
        </p14:section>
        <p14:section name="Investment summary" id="{836C0BA4-5DD0-4FEB-ADEA-96330B52914A}">
          <p14:sldIdLst>
            <p14:sldId id="872"/>
            <p14:sldId id="1046"/>
          </p14:sldIdLst>
        </p14:section>
        <p14:section name="Market overview" id="{0C6820E4-3733-407F-A168-080ADD4F5A49}">
          <p14:sldIdLst>
            <p14:sldId id="1025"/>
            <p14:sldId id="1015"/>
            <p14:sldId id="1005"/>
            <p14:sldId id="1016"/>
            <p14:sldId id="994"/>
            <p14:sldId id="995"/>
            <p14:sldId id="997"/>
            <p14:sldId id="861"/>
            <p14:sldId id="1009"/>
            <p14:sldId id="1059"/>
            <p14:sldId id="1092"/>
            <p14:sldId id="1090"/>
            <p14:sldId id="1093"/>
            <p14:sldId id="1060"/>
            <p14:sldId id="875"/>
          </p14:sldIdLst>
        </p14:section>
        <p14:section name="Product and Marketing" id="{02D179B1-2ABC-4F81-BEDE-60278CE9161B}">
          <p14:sldIdLst>
            <p14:sldId id="939"/>
            <p14:sldId id="849"/>
            <p14:sldId id="1027"/>
            <p14:sldId id="1021"/>
            <p14:sldId id="1028"/>
            <p14:sldId id="978"/>
            <p14:sldId id="1019"/>
            <p14:sldId id="1061"/>
            <p14:sldId id="1001"/>
            <p14:sldId id="1080"/>
            <p14:sldId id="1010"/>
            <p14:sldId id="1071"/>
            <p14:sldId id="1013"/>
            <p14:sldId id="1049"/>
            <p14:sldId id="1058"/>
            <p14:sldId id="1057"/>
            <p14:sldId id="915"/>
          </p14:sldIdLst>
        </p14:section>
        <p14:section name="Decision making &amp; Collection" id="{BE1F11F9-ADB4-4890-BAEB-1D7E3EE550C6}">
          <p14:sldIdLst>
            <p14:sldId id="1029"/>
            <p14:sldId id="1006"/>
            <p14:sldId id="1022"/>
            <p14:sldId id="990"/>
            <p14:sldId id="1085"/>
            <p14:sldId id="943"/>
            <p14:sldId id="1073"/>
            <p14:sldId id="991"/>
          </p14:sldIdLst>
        </p14:section>
        <p14:section name="HR &amp; Admin information" id="{80CFB25A-7ED3-4462-B13C-C4F24370B186}">
          <p14:sldIdLst>
            <p14:sldId id="1043"/>
          </p14:sldIdLst>
        </p14:section>
        <p14:section name="Finance" id="{F6913272-3F0C-4C26-815D-9EBE87EA9233}">
          <p14:sldIdLst>
            <p14:sldId id="900"/>
            <p14:sldId id="1066"/>
            <p14:sldId id="904"/>
            <p14:sldId id="857"/>
            <p14:sldId id="902"/>
            <p14:sldId id="906"/>
            <p14:sldId id="907"/>
          </p14:sldIdLst>
        </p14:section>
        <p14:section name="Project risks and mitigation" id="{189204C0-D7DA-47A3-B85C-110DB7322138}">
          <p14:sldIdLst>
            <p14:sldId id="959"/>
            <p14:sldId id="960"/>
            <p14:sldId id="1084"/>
          </p14:sldIdLst>
        </p14:section>
        <p14:section name="Appendices" id="{5A6F6C90-E5C4-4152-8FFC-41CAAA5D22BC}">
          <p14:sldIdLst>
            <p14:sldId id="1040"/>
            <p14:sldId id="1063"/>
            <p14:sldId id="1065"/>
            <p14:sldId id="1044"/>
          </p14:sldIdLst>
        </p14:section>
      </p14:sectionLst>
    </p:ext>
    <p:ext uri="{EFAFB233-063F-42B5-8137-9DF3F51BA10A}">
      <p15:sldGuideLst xmlns:p15="http://schemas.microsoft.com/office/powerpoint/2012/main">
        <p15:guide id="1" orient="horz" pos="2160">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86" autoAdjust="0"/>
    <p:restoredTop sz="96372" autoAdjust="0"/>
  </p:normalViewPr>
  <p:slideViewPr>
    <p:cSldViewPr>
      <p:cViewPr varScale="1">
        <p:scale>
          <a:sx n="106" d="100"/>
          <a:sy n="106" d="100"/>
        </p:scale>
        <p:origin x="690" y="120"/>
      </p:cViewPr>
      <p:guideLst>
        <p:guide orient="horz" pos="2160"/>
        <p:guide pos="2925"/>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400" dirty="0" smtClean="0">
                <a:solidFill>
                  <a:schemeClr val="tx1"/>
                </a:solidFill>
              </a:rPr>
              <a:t>Formal Consumer Lending</a:t>
            </a:r>
            <a:r>
              <a:rPr lang="en-US" sz="1400" baseline="0" dirty="0" smtClean="0">
                <a:solidFill>
                  <a:schemeClr val="tx1"/>
                </a:solidFill>
              </a:rPr>
              <a:t> Issuances</a:t>
            </a:r>
          </a:p>
          <a:p>
            <a:pPr>
              <a:defRPr sz="1400">
                <a:solidFill>
                  <a:schemeClr val="tx1"/>
                </a:solidFill>
              </a:defRPr>
            </a:pPr>
            <a:r>
              <a:rPr lang="en-US" sz="1400" baseline="0" dirty="0" smtClean="0">
                <a:solidFill>
                  <a:schemeClr val="tx1"/>
                </a:solidFill>
              </a:rPr>
              <a:t>(Cash Loans) ($B)*</a:t>
            </a:r>
            <a:endParaRPr lang="en-US" sz="1400" dirty="0">
              <a:solidFill>
                <a:schemeClr val="tx1"/>
              </a:solidFill>
            </a:endParaRPr>
          </a:p>
        </c:rich>
      </c:tx>
      <c:layout>
        <c:manualLayout>
          <c:xMode val="edge"/>
          <c:yMode val="edge"/>
          <c:x val="0.18740666742928799"/>
          <c:y val="9.00449781756142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Volumes</c:v>
                </c:pt>
              </c:strCache>
            </c:strRef>
          </c:tx>
          <c:spPr>
            <a:solidFill>
              <a:schemeClr val="accent1"/>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6.3</c:v>
                </c:pt>
                <c:pt idx="1">
                  <c:v>6.9</c:v>
                </c:pt>
                <c:pt idx="2">
                  <c:v>7.6</c:v>
                </c:pt>
                <c:pt idx="3">
                  <c:v>8.4</c:v>
                </c:pt>
                <c:pt idx="4">
                  <c:v>9.2000000000000011</c:v>
                </c:pt>
              </c:numCache>
            </c:numRef>
          </c:val>
          <c:extLst>
            <c:ext xmlns:c16="http://schemas.microsoft.com/office/drawing/2014/chart" uri="{C3380CC4-5D6E-409C-BE32-E72D297353CC}">
              <c16:uniqueId val="{00000000-180D-4265-BE51-9BD3839F71A6}"/>
            </c:ext>
          </c:extLst>
        </c:ser>
        <c:dLbls>
          <c:showLegendKey val="0"/>
          <c:showVal val="0"/>
          <c:showCatName val="0"/>
          <c:showSerName val="0"/>
          <c:showPercent val="0"/>
          <c:showBubbleSize val="0"/>
        </c:dLbls>
        <c:gapWidth val="219"/>
        <c:axId val="-2097408400"/>
        <c:axId val="-2097422896"/>
      </c:barChart>
      <c:lineChart>
        <c:grouping val="standard"/>
        <c:varyColors val="0"/>
        <c:ser>
          <c:idx val="2"/>
          <c:order val="1"/>
          <c:tx>
            <c:strRef>
              <c:f>Sheet1!$D$1</c:f>
              <c:strCache>
                <c:ptCount val="1"/>
                <c:pt idx="0">
                  <c:v>Our MS</c:v>
                </c:pt>
              </c:strCache>
            </c:strRef>
          </c:tx>
          <c:spPr>
            <a:ln w="28575" cap="rnd">
              <a:solidFill>
                <a:srgbClr val="FF0000"/>
              </a:solidFill>
              <a:round/>
            </a:ln>
            <a:effectLst/>
          </c:spPr>
          <c:marker>
            <c:symbol val="none"/>
          </c:marker>
          <c:dLbls>
            <c:dLbl>
              <c:idx val="0"/>
              <c:layout>
                <c:manualLayout>
                  <c:x val="3.0329727120818098E-3"/>
                  <c:y val="-0.11255622271951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0D-4265-BE51-9BD3839F71A6}"/>
                </c:ext>
              </c:extLst>
            </c:dLbl>
            <c:dLbl>
              <c:idx val="1"/>
              <c:layout>
                <c:manualLayout>
                  <c:x val="1.2131890848327199E-2"/>
                  <c:y val="-0.1294396561274460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80D-4265-BE51-9BD3839F71A6}"/>
                </c:ext>
              </c:extLst>
            </c:dLbl>
            <c:dLbl>
              <c:idx val="2"/>
              <c:layout>
                <c:manualLayout>
                  <c:x val="6.0659454241636197E-3"/>
                  <c:y val="-0.1294396561274460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80D-4265-BE51-9BD3839F71A6}"/>
                </c:ext>
              </c:extLst>
            </c:dLbl>
            <c:dLbl>
              <c:idx val="3"/>
              <c:layout>
                <c:manualLayout>
                  <c:x val="-6.0659454241636197E-3"/>
                  <c:y val="-0.13506746726342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80D-4265-BE51-9BD3839F71A6}"/>
                </c:ext>
              </c:extLst>
            </c:dLbl>
            <c:dLbl>
              <c:idx val="4"/>
              <c:layout>
                <c:manualLayout>
                  <c:x val="-6.7438900956011696E-2"/>
                  <c:y val="-0.1861639831805269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80D-4265-BE51-9BD3839F71A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Sheet1!$D$2:$D$6</c:f>
              <c:numCache>
                <c:formatCode>0.00%</c:formatCode>
                <c:ptCount val="5"/>
                <c:pt idx="0">
                  <c:v>4.0000000000000002E-4</c:v>
                </c:pt>
                <c:pt idx="1">
                  <c:v>8.0000000000000004E-4</c:v>
                </c:pt>
                <c:pt idx="2">
                  <c:v>1.1999999999999999E-3</c:v>
                </c:pt>
                <c:pt idx="3">
                  <c:v>1.6000000000000001E-3</c:v>
                </c:pt>
                <c:pt idx="4">
                  <c:v>2E-3</c:v>
                </c:pt>
              </c:numCache>
            </c:numRef>
          </c:val>
          <c:smooth val="0"/>
          <c:extLst>
            <c:ext xmlns:c16="http://schemas.microsoft.com/office/drawing/2014/chart" uri="{C3380CC4-5D6E-409C-BE32-E72D297353CC}">
              <c16:uniqueId val="{0000000A-180D-4265-BE51-9BD3839F71A6}"/>
            </c:ext>
          </c:extLst>
        </c:ser>
        <c:dLbls>
          <c:showLegendKey val="0"/>
          <c:showVal val="0"/>
          <c:showCatName val="0"/>
          <c:showSerName val="0"/>
          <c:showPercent val="0"/>
          <c:showBubbleSize val="0"/>
        </c:dLbls>
        <c:marker val="1"/>
        <c:smooth val="0"/>
        <c:axId val="-2097430768"/>
        <c:axId val="-2097424336"/>
      </c:lineChart>
      <c:catAx>
        <c:axId val="-209740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7422896"/>
        <c:crosses val="autoZero"/>
        <c:auto val="1"/>
        <c:lblAlgn val="ctr"/>
        <c:lblOffset val="100"/>
        <c:noMultiLvlLbl val="0"/>
      </c:catAx>
      <c:valAx>
        <c:axId val="-2097422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7408400"/>
        <c:crosses val="autoZero"/>
        <c:crossBetween val="between"/>
      </c:valAx>
      <c:valAx>
        <c:axId val="-209742433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7430768"/>
        <c:crosses val="max"/>
        <c:crossBetween val="between"/>
      </c:valAx>
      <c:catAx>
        <c:axId val="-2097430768"/>
        <c:scaling>
          <c:orientation val="minMax"/>
        </c:scaling>
        <c:delete val="1"/>
        <c:axPos val="b"/>
        <c:numFmt formatCode="General" sourceLinked="1"/>
        <c:majorTickMark val="out"/>
        <c:minorTickMark val="none"/>
        <c:tickLblPos val="nextTo"/>
        <c:crossAx val="-209742433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400" dirty="0" smtClean="0">
                <a:solidFill>
                  <a:schemeClr val="tx1"/>
                </a:solidFill>
              </a:rPr>
              <a:t>Grey Consumer</a:t>
            </a:r>
            <a:r>
              <a:rPr lang="en-US" sz="1400" baseline="0" dirty="0" smtClean="0">
                <a:solidFill>
                  <a:schemeClr val="tx1"/>
                </a:solidFill>
              </a:rPr>
              <a:t> Lending </a:t>
            </a:r>
            <a:r>
              <a:rPr lang="en-US" sz="1400" dirty="0" smtClean="0">
                <a:solidFill>
                  <a:schemeClr val="tx1"/>
                </a:solidFill>
              </a:rPr>
              <a:t>Market (Jakarta/Java</a:t>
            </a:r>
            <a:r>
              <a:rPr lang="en-US" sz="1400" baseline="0" dirty="0" smtClean="0">
                <a:solidFill>
                  <a:schemeClr val="tx1"/>
                </a:solidFill>
              </a:rPr>
              <a:t>) Volumes ($B)</a:t>
            </a:r>
            <a:endParaRPr lang="en-US" sz="1400" dirty="0">
              <a:solidFill>
                <a:schemeClr val="tx1"/>
              </a:solidFill>
            </a:endParaRPr>
          </a:p>
        </c:rich>
      </c:tx>
      <c:layout>
        <c:manualLayout>
          <c:xMode val="edge"/>
          <c:yMode val="edge"/>
          <c:x val="0.18740666742928799"/>
          <c:y val="9.00449781756142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F&amp;F</c:v>
                </c:pt>
              </c:strCache>
            </c:strRef>
          </c:tx>
          <c:spPr>
            <a:solidFill>
              <a:schemeClr val="accent1"/>
            </a:solidFill>
            <a:ln>
              <a:noFill/>
            </a:ln>
            <a:effectLst/>
          </c:spPr>
          <c:invertIfNegative val="0"/>
          <c:dLbls>
            <c:dLbl>
              <c:idx val="0"/>
              <c:layout>
                <c:manualLayout>
                  <c:x val="-4.9846155693162801E-2"/>
                  <c:y val="-1.4630915008208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C8-498F-B210-527F9522C92E}"/>
                </c:ext>
              </c:extLst>
            </c:dLbl>
            <c:dLbl>
              <c:idx val="1"/>
              <c:layout>
                <c:manualLayout>
                  <c:x val="-4.3981902082202498E-2"/>
                  <c:y val="-8.941011439911290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C8-498F-B210-527F9522C92E}"/>
                </c:ext>
              </c:extLst>
            </c:dLbl>
            <c:dLbl>
              <c:idx val="2"/>
              <c:layout>
                <c:manualLayout>
                  <c:x val="-5.8642536109603301E-2"/>
                  <c:y val="-9.75394333880552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C8-498F-B210-527F9522C92E}"/>
                </c:ext>
              </c:extLst>
            </c:dLbl>
            <c:dLbl>
              <c:idx val="3"/>
              <c:layout>
                <c:manualLayout>
                  <c:x val="-5.5710409304123298E-2"/>
                  <c:y val="1.95078866776110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C8-498F-B210-527F9522C92E}"/>
                </c:ext>
              </c:extLst>
            </c:dLbl>
            <c:dLbl>
              <c:idx val="4"/>
              <c:layout>
                <c:manualLayout>
                  <c:x val="-5.2778282498642998E-2"/>
                  <c:y val="-4.87697166940275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8C8-498F-B210-527F9522C92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c:formatCode>
                <c:ptCount val="5"/>
                <c:pt idx="0">
                  <c:v>0.88642857142857201</c:v>
                </c:pt>
                <c:pt idx="1">
                  <c:v>4.1366666666666667</c:v>
                </c:pt>
                <c:pt idx="2">
                  <c:v>4.5503333333333336</c:v>
                </c:pt>
                <c:pt idx="3">
                  <c:v>5.0053666666666672</c:v>
                </c:pt>
                <c:pt idx="4">
                  <c:v>5.505903333333336</c:v>
                </c:pt>
              </c:numCache>
            </c:numRef>
          </c:val>
          <c:extLst>
            <c:ext xmlns:c16="http://schemas.microsoft.com/office/drawing/2014/chart" uri="{C3380CC4-5D6E-409C-BE32-E72D297353CC}">
              <c16:uniqueId val="{00000005-18C8-498F-B210-527F9522C92E}"/>
            </c:ext>
          </c:extLst>
        </c:ser>
        <c:ser>
          <c:idx val="1"/>
          <c:order val="1"/>
          <c:tx>
            <c:strRef>
              <c:f>Sheet1!$C$1</c:f>
              <c:strCache>
                <c:ptCount val="1"/>
                <c:pt idx="0">
                  <c:v>BML</c:v>
                </c:pt>
              </c:strCache>
            </c:strRef>
          </c:tx>
          <c:spPr>
            <a:solidFill>
              <a:schemeClr val="accent2"/>
            </a:solidFill>
            <a:ln>
              <a:noFill/>
            </a:ln>
            <a:effectLst/>
          </c:spPr>
          <c:invertIfNegative val="0"/>
          <c:dLbls>
            <c:dLbl>
              <c:idx val="0"/>
              <c:layout>
                <c:manualLayout>
                  <c:x val="5.8642536109603398E-2"/>
                  <c:y val="2.43848583470137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8C8-498F-B210-527F9522C92E}"/>
                </c:ext>
              </c:extLst>
            </c:dLbl>
            <c:dLbl>
              <c:idx val="1"/>
              <c:layout>
                <c:manualLayout>
                  <c:x val="6.4910130313412001E-2"/>
                  <c:y val="-1.122855524514549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8C8-498F-B210-527F9522C92E}"/>
                </c:ext>
              </c:extLst>
            </c:dLbl>
            <c:dLbl>
              <c:idx val="2"/>
              <c:layout>
                <c:manualLayout>
                  <c:x val="5.5912195038610599E-2"/>
                  <c:y val="-3.7210909824025802E-4"/>
                </c:manualLayout>
              </c:layout>
              <c:showLegendKey val="0"/>
              <c:showVal val="1"/>
              <c:showCatName val="0"/>
              <c:showSerName val="0"/>
              <c:showPercent val="0"/>
              <c:showBubbleSize val="0"/>
              <c:extLst>
                <c:ext xmlns:c15="http://schemas.microsoft.com/office/drawing/2012/chart" uri="{CE6537A1-D6FC-4f65-9D91-7224C49458BB}">
                  <c15:layout>
                    <c:manualLayout>
                      <c:w val="6.1911742059650499E-2"/>
                      <c:h val="8.5883471098182701E-2"/>
                    </c:manualLayout>
                  </c15:layout>
                </c:ext>
                <c:ext xmlns:c16="http://schemas.microsoft.com/office/drawing/2014/chart" uri="{C3380CC4-5D6E-409C-BE32-E72D297353CC}">
                  <c16:uniqueId val="{00000008-18C8-498F-B210-527F9522C92E}"/>
                </c:ext>
              </c:extLst>
            </c:dLbl>
            <c:dLbl>
              <c:idx val="3"/>
              <c:layout>
                <c:manualLayout>
                  <c:x val="6.1877110640688099E-2"/>
                  <c:y val="1.5009936349759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8C8-498F-B210-527F9522C92E}"/>
                </c:ext>
              </c:extLst>
            </c:dLbl>
            <c:dLbl>
              <c:idx val="4"/>
              <c:layout>
                <c:manualLayout>
                  <c:x val="6.1574662915083497E-2"/>
                  <c:y val="-4.87697166940275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8C8-498F-B210-527F9522C92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Sheet1!$C$2:$C$6</c:f>
              <c:numCache>
                <c:formatCode>0.0</c:formatCode>
                <c:ptCount val="5"/>
                <c:pt idx="0">
                  <c:v>6.07142857142857E-2</c:v>
                </c:pt>
                <c:pt idx="1">
                  <c:v>0.28333333333333299</c:v>
                </c:pt>
                <c:pt idx="2">
                  <c:v>0.31166666666666698</c:v>
                </c:pt>
                <c:pt idx="3">
                  <c:v>0.34283333333333299</c:v>
                </c:pt>
                <c:pt idx="4">
                  <c:v>0.37711666666666699</c:v>
                </c:pt>
              </c:numCache>
            </c:numRef>
          </c:val>
          <c:extLst>
            <c:ext xmlns:c16="http://schemas.microsoft.com/office/drawing/2014/chart" uri="{C3380CC4-5D6E-409C-BE32-E72D297353CC}">
              <c16:uniqueId val="{0000000B-18C8-498F-B210-527F9522C92E}"/>
            </c:ext>
          </c:extLst>
        </c:ser>
        <c:dLbls>
          <c:showLegendKey val="0"/>
          <c:showVal val="0"/>
          <c:showCatName val="0"/>
          <c:showSerName val="0"/>
          <c:showPercent val="0"/>
          <c:showBubbleSize val="0"/>
        </c:dLbls>
        <c:gapWidth val="219"/>
        <c:overlap val="100"/>
        <c:axId val="-2097637584"/>
        <c:axId val="-2097654944"/>
      </c:barChart>
      <c:catAx>
        <c:axId val="-2097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7654944"/>
        <c:crosses val="autoZero"/>
        <c:auto val="1"/>
        <c:lblAlgn val="ctr"/>
        <c:lblOffset val="100"/>
        <c:noMultiLvlLbl val="0"/>
      </c:catAx>
      <c:valAx>
        <c:axId val="-2097654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7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652326134903502"/>
          <c:y val="2.82834564928221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127530081181397E-2"/>
          <c:y val="0.107335108411378"/>
          <c:w val="0.92774745150836502"/>
          <c:h val="0.76988423958899499"/>
        </c:manualLayout>
      </c:layout>
      <c:lineChart>
        <c:grouping val="standard"/>
        <c:varyColors val="0"/>
        <c:ser>
          <c:idx val="2"/>
          <c:order val="0"/>
          <c:tx>
            <c:strRef>
              <c:f>Sheet1!$B$1</c:f>
              <c:strCache>
                <c:ptCount val="1"/>
                <c:pt idx="0">
                  <c:v>Cost of Risk (% of disbursement)</c:v>
                </c:pt>
              </c:strCache>
            </c:strRef>
          </c:tx>
          <c:spPr>
            <a:ln w="28575" cap="rnd">
              <a:solidFill>
                <a:srgbClr val="FF0000"/>
              </a:solidFill>
              <a:round/>
            </a:ln>
            <a:effectLst/>
          </c:spPr>
          <c:marker>
            <c:symbol val="none"/>
          </c:marker>
          <c:cat>
            <c:strRef>
              <c:f>Sheet1!$A$2:$A$16</c:f>
              <c:strCache>
                <c:ptCount val="14"/>
                <c:pt idx="0">
                  <c:v>0 month</c:v>
                </c:pt>
                <c:pt idx="1">
                  <c:v>1 month</c:v>
                </c:pt>
                <c:pt idx="2">
                  <c:v>2 month</c:v>
                </c:pt>
                <c:pt idx="3">
                  <c:v>3 month</c:v>
                </c:pt>
                <c:pt idx="4">
                  <c:v>4 month</c:v>
                </c:pt>
                <c:pt idx="5">
                  <c:v>5 month</c:v>
                </c:pt>
                <c:pt idx="6">
                  <c:v>6 month</c:v>
                </c:pt>
                <c:pt idx="7">
                  <c:v>7 month</c:v>
                </c:pt>
                <c:pt idx="8">
                  <c:v>8 month</c:v>
                </c:pt>
                <c:pt idx="9">
                  <c:v>9 month</c:v>
                </c:pt>
                <c:pt idx="10">
                  <c:v>10 month</c:v>
                </c:pt>
                <c:pt idx="11">
                  <c:v>11 month</c:v>
                </c:pt>
                <c:pt idx="12">
                  <c:v>12 month</c:v>
                </c:pt>
                <c:pt idx="13">
                  <c:v>13 month</c:v>
                </c:pt>
              </c:strCache>
            </c:strRef>
          </c:cat>
          <c:val>
            <c:numRef>
              <c:f>Sheet1!$B$2:$B$15</c:f>
              <c:numCache>
                <c:formatCode>0%</c:formatCode>
                <c:ptCount val="14"/>
                <c:pt idx="0">
                  <c:v>0.25</c:v>
                </c:pt>
                <c:pt idx="1">
                  <c:v>0.25</c:v>
                </c:pt>
                <c:pt idx="2">
                  <c:v>0.25</c:v>
                </c:pt>
                <c:pt idx="3">
                  <c:v>0.25</c:v>
                </c:pt>
                <c:pt idx="4">
                  <c:v>0.23</c:v>
                </c:pt>
                <c:pt idx="5">
                  <c:v>0.21</c:v>
                </c:pt>
                <c:pt idx="6">
                  <c:v>0.17</c:v>
                </c:pt>
                <c:pt idx="7">
                  <c:v>0.15</c:v>
                </c:pt>
                <c:pt idx="8">
                  <c:v>0.14000000000000001</c:v>
                </c:pt>
                <c:pt idx="9">
                  <c:v>0.12</c:v>
                </c:pt>
                <c:pt idx="10">
                  <c:v>0.12</c:v>
                </c:pt>
                <c:pt idx="11">
                  <c:v>0.11</c:v>
                </c:pt>
                <c:pt idx="12">
                  <c:v>0.11</c:v>
                </c:pt>
                <c:pt idx="13">
                  <c:v>0.1</c:v>
                </c:pt>
              </c:numCache>
            </c:numRef>
          </c:val>
          <c:smooth val="0"/>
          <c:extLst>
            <c:ext xmlns:c16="http://schemas.microsoft.com/office/drawing/2014/chart" uri="{C3380CC4-5D6E-409C-BE32-E72D297353CC}">
              <c16:uniqueId val="{00000000-4378-41AA-A8BA-266A0D18A56C}"/>
            </c:ext>
          </c:extLst>
        </c:ser>
        <c:dLbls>
          <c:showLegendKey val="0"/>
          <c:showVal val="0"/>
          <c:showCatName val="0"/>
          <c:showSerName val="0"/>
          <c:showPercent val="0"/>
          <c:showBubbleSize val="0"/>
        </c:dLbls>
        <c:smooth val="0"/>
        <c:axId val="-2064673424"/>
        <c:axId val="-2098174800"/>
      </c:lineChart>
      <c:catAx>
        <c:axId val="-206467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098174800"/>
        <c:crosses val="autoZero"/>
        <c:auto val="1"/>
        <c:lblAlgn val="ctr"/>
        <c:lblOffset val="100"/>
        <c:noMultiLvlLbl val="0"/>
      </c:catAx>
      <c:valAx>
        <c:axId val="-2098174800"/>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467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A5E11-B12A-47DD-B3B9-F65A06B616F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E582FCF3-AB75-4F6E-83A9-371A7E2DCF69}">
      <dgm:prSet custT="1"/>
      <dgm:spPr/>
      <dgm:t>
        <a:bodyPr/>
        <a:lstStyle/>
        <a:p>
          <a:pPr rtl="0"/>
          <a:r>
            <a:rPr lang="en-US" sz="1600" b="1" dirty="0" smtClean="0"/>
            <a:t>Phase 1. P2P – one </a:t>
          </a:r>
          <a:r>
            <a:rPr lang="en-US" sz="1600" b="1" dirty="0" smtClean="0">
              <a:latin typeface="Calibri" panose="020F0502020204030204" pitchFamily="34" charset="0"/>
              <a:cs typeface="Times New Roman" panose="02020603050405020304" pitchFamily="18" charset="0"/>
            </a:rPr>
            <a:t>investor</a:t>
          </a:r>
        </a:p>
        <a:p>
          <a:pPr rtl="0"/>
          <a:r>
            <a:rPr lang="en-US" sz="1600" b="1" dirty="0" smtClean="0">
              <a:latin typeface="Calibri" panose="020F0502020204030204" pitchFamily="34" charset="0"/>
              <a:cs typeface="Times New Roman" panose="02020603050405020304" pitchFamily="18" charset="0"/>
            </a:rPr>
            <a:t>(Q4’2015)</a:t>
          </a:r>
          <a:endParaRPr lang="en-US" sz="1600" b="1" dirty="0"/>
        </a:p>
      </dgm:t>
    </dgm:pt>
    <dgm:pt modelId="{6450A681-1309-4A12-89E7-44AF0C5A046A}" type="parTrans" cxnId="{17B8FA49-1340-48DA-BF37-0A91AABBB76E}">
      <dgm:prSet/>
      <dgm:spPr/>
      <dgm:t>
        <a:bodyPr/>
        <a:lstStyle/>
        <a:p>
          <a:endParaRPr lang="en-US"/>
        </a:p>
      </dgm:t>
    </dgm:pt>
    <dgm:pt modelId="{D551CE1E-F68E-4C8B-B129-990054042A18}" type="sibTrans" cxnId="{17B8FA49-1340-48DA-BF37-0A91AABBB76E}">
      <dgm:prSet/>
      <dgm:spPr/>
      <dgm:t>
        <a:bodyPr/>
        <a:lstStyle/>
        <a:p>
          <a:endParaRPr lang="en-US"/>
        </a:p>
      </dgm:t>
    </dgm:pt>
    <dgm:pt modelId="{10FF6D1F-E154-4E62-B545-0518713F1200}">
      <dgm:prSet custT="1"/>
      <dgm:spPr/>
      <dgm:t>
        <a:bodyPr/>
        <a:lstStyle/>
        <a:p>
          <a:pPr rtl="0"/>
          <a:r>
            <a:rPr lang="en-US" sz="1600" b="1" dirty="0" smtClean="0"/>
            <a:t>Phase 2. P2P</a:t>
          </a:r>
          <a:r>
            <a:rPr lang="en-US" sz="1600" b="1" baseline="0" dirty="0" smtClean="0"/>
            <a:t> –</a:t>
          </a:r>
          <a:r>
            <a:rPr lang="en-US" sz="1600" b="1" dirty="0" smtClean="0"/>
            <a:t>multiple individual</a:t>
          </a:r>
          <a:r>
            <a:rPr lang="en-US" sz="1600" b="1" baseline="0" dirty="0" smtClean="0"/>
            <a:t> investors (Q2’2016)</a:t>
          </a:r>
          <a:endParaRPr lang="en-US" sz="1600" b="1" dirty="0"/>
        </a:p>
      </dgm:t>
    </dgm:pt>
    <dgm:pt modelId="{A5123934-4F75-49E5-B658-CA95F08F5C30}" type="parTrans" cxnId="{DA36A80C-F569-4BE7-9CEC-6A8102DF0F8D}">
      <dgm:prSet/>
      <dgm:spPr/>
      <dgm:t>
        <a:bodyPr/>
        <a:lstStyle/>
        <a:p>
          <a:endParaRPr lang="en-US"/>
        </a:p>
      </dgm:t>
    </dgm:pt>
    <dgm:pt modelId="{50D499E0-05CA-4370-954D-0B42C1F2B8F4}" type="sibTrans" cxnId="{DA36A80C-F569-4BE7-9CEC-6A8102DF0F8D}">
      <dgm:prSet/>
      <dgm:spPr/>
      <dgm:t>
        <a:bodyPr/>
        <a:lstStyle/>
        <a:p>
          <a:endParaRPr lang="en-US"/>
        </a:p>
      </dgm:t>
    </dgm:pt>
    <dgm:pt modelId="{24FA1412-4AF1-4989-A3FA-42EE27EA1A49}">
      <dgm:prSet custT="1"/>
      <dgm:spPr/>
      <dgm:t>
        <a:bodyPr/>
        <a:lstStyle/>
        <a:p>
          <a:pPr rtl="0">
            <a:spcAft>
              <a:spcPts val="0"/>
            </a:spcAft>
          </a:pPr>
          <a:r>
            <a:rPr lang="en-US" sz="1600" b="1" dirty="0" smtClean="0"/>
            <a:t>Phase 3. </a:t>
          </a:r>
          <a:r>
            <a:rPr lang="en-US" sz="1600" b="1" dirty="0" smtClean="0">
              <a:solidFill>
                <a:schemeClr val="bg1"/>
              </a:solidFill>
            </a:rPr>
            <a:t>BP</a:t>
          </a:r>
          <a:r>
            <a:rPr lang="en-US" sz="1600" b="1" dirty="0" smtClean="0"/>
            <a:t>2P – individual and institutional investors</a:t>
          </a:r>
        </a:p>
        <a:p>
          <a:pPr rtl="0">
            <a:spcAft>
              <a:spcPct val="35000"/>
            </a:spcAft>
          </a:pPr>
          <a:r>
            <a:rPr lang="en-US" sz="1600" b="1" dirty="0" smtClean="0"/>
            <a:t>(in 2017)</a:t>
          </a:r>
          <a:endParaRPr lang="en-US" sz="1600" b="1" dirty="0"/>
        </a:p>
      </dgm:t>
    </dgm:pt>
    <dgm:pt modelId="{1575DF34-8A3B-4416-8B26-31E396747507}" type="parTrans" cxnId="{AD0E332B-429D-4447-A000-F2A5255A1DC3}">
      <dgm:prSet/>
      <dgm:spPr/>
      <dgm:t>
        <a:bodyPr/>
        <a:lstStyle/>
        <a:p>
          <a:endParaRPr lang="en-US"/>
        </a:p>
      </dgm:t>
    </dgm:pt>
    <dgm:pt modelId="{D1C934F9-7105-4CBB-BD52-506095C05FC5}" type="sibTrans" cxnId="{AD0E332B-429D-4447-A000-F2A5255A1DC3}">
      <dgm:prSet/>
      <dgm:spPr/>
      <dgm:t>
        <a:bodyPr/>
        <a:lstStyle/>
        <a:p>
          <a:endParaRPr lang="en-US"/>
        </a:p>
      </dgm:t>
    </dgm:pt>
    <dgm:pt modelId="{324832CF-CE4F-4FD1-89BF-097F04449B5B}">
      <dgm:prSet custT="1"/>
      <dgm:spPr/>
      <dgm:t>
        <a:bodyPr/>
        <a:lstStyle/>
        <a:p>
          <a:pPr rtl="0"/>
          <a:r>
            <a:rPr lang="en-US" sz="1200" dirty="0" smtClean="0"/>
            <a:t>After the service grows we plan to provide institutional investors possibility to invest in our service.</a:t>
          </a:r>
          <a:endParaRPr lang="en-US" sz="1200" dirty="0"/>
        </a:p>
      </dgm:t>
    </dgm:pt>
    <dgm:pt modelId="{1E252B18-96E6-4988-B206-D78361B534C9}" type="sibTrans" cxnId="{D9987BA6-E448-418A-BB22-140B55591A94}">
      <dgm:prSet/>
      <dgm:spPr/>
      <dgm:t>
        <a:bodyPr/>
        <a:lstStyle/>
        <a:p>
          <a:endParaRPr lang="en-US"/>
        </a:p>
      </dgm:t>
    </dgm:pt>
    <dgm:pt modelId="{48173EBE-A256-4D28-8079-2B757F78F726}" type="parTrans" cxnId="{D9987BA6-E448-418A-BB22-140B55591A94}">
      <dgm:prSet/>
      <dgm:spPr/>
      <dgm:t>
        <a:bodyPr/>
        <a:lstStyle/>
        <a:p>
          <a:endParaRPr lang="en-US"/>
        </a:p>
      </dgm:t>
    </dgm:pt>
    <dgm:pt modelId="{B579C413-F749-4292-A7B8-B80C5292AC66}">
      <dgm:prSet custT="1"/>
      <dgm:spPr/>
      <dgm:t>
        <a:bodyPr/>
        <a:lstStyle/>
        <a:p>
          <a:pPr marL="187325" indent="-177800" rtl="0">
            <a:tabLst/>
          </a:pPr>
          <a:r>
            <a:rPr lang="en-US" sz="1200" dirty="0" smtClean="0">
              <a:solidFill>
                <a:schemeClr val="tx1"/>
              </a:solidFill>
            </a:rPr>
            <a:t>Start with set up with only one investor. All the loans will be issued by him.
Loan agreements are signed by the Investor offline.
Platform will obtain its profit through charging Investor with a set of fees, basing on service agreement.</a:t>
          </a:r>
          <a:endParaRPr lang="en-US" sz="1200" dirty="0">
            <a:solidFill>
              <a:schemeClr val="tx1"/>
            </a:solidFill>
          </a:endParaRPr>
        </a:p>
      </dgm:t>
    </dgm:pt>
    <dgm:pt modelId="{178D8664-78F2-4B7C-8692-44D2CDBA97F6}" type="sibTrans" cxnId="{240BAC25-CCFE-4DDA-92CA-161C2294EE2B}">
      <dgm:prSet/>
      <dgm:spPr/>
      <dgm:t>
        <a:bodyPr/>
        <a:lstStyle/>
        <a:p>
          <a:endParaRPr lang="en-US"/>
        </a:p>
      </dgm:t>
    </dgm:pt>
    <dgm:pt modelId="{B7F53BFB-5D33-4B74-AE32-ECA778A55CD0}" type="parTrans" cxnId="{240BAC25-CCFE-4DDA-92CA-161C2294EE2B}">
      <dgm:prSet/>
      <dgm:spPr/>
      <dgm:t>
        <a:bodyPr/>
        <a:lstStyle/>
        <a:p>
          <a:endParaRPr lang="en-US"/>
        </a:p>
      </dgm:t>
    </dgm:pt>
    <dgm:pt modelId="{36449EBD-0156-43F6-8BEC-B0EC3D54A6F4}">
      <dgm:prSet custT="1"/>
      <dgm:spPr/>
      <dgm:t>
        <a:bodyPr/>
        <a:lstStyle/>
        <a:p>
          <a:pPr rtl="0"/>
          <a:r>
            <a:rPr lang="en-US" sz="1200" dirty="0" smtClean="0"/>
            <a:t>At</a:t>
          </a:r>
          <a:r>
            <a:rPr lang="en-US" sz="1200" baseline="0" dirty="0" smtClean="0"/>
            <a:t> this phase we plan to present new credit products (for example, installment loans) as we will receive respective funding from institutional investors.</a:t>
          </a:r>
          <a:endParaRPr lang="en-US" sz="1200" dirty="0"/>
        </a:p>
      </dgm:t>
    </dgm:pt>
    <dgm:pt modelId="{9CA1B52C-CD3A-4510-B604-09E561EBD99B}" type="parTrans" cxnId="{1801A159-5530-4253-AE4C-1F432069B48A}">
      <dgm:prSet/>
      <dgm:spPr/>
      <dgm:t>
        <a:bodyPr/>
        <a:lstStyle/>
        <a:p>
          <a:endParaRPr lang="en-US"/>
        </a:p>
      </dgm:t>
    </dgm:pt>
    <dgm:pt modelId="{1A35C707-6AA7-4D04-B85F-D2991F94D99E}" type="sibTrans" cxnId="{1801A159-5530-4253-AE4C-1F432069B48A}">
      <dgm:prSet/>
      <dgm:spPr/>
      <dgm:t>
        <a:bodyPr/>
        <a:lstStyle/>
        <a:p>
          <a:endParaRPr lang="en-US"/>
        </a:p>
      </dgm:t>
    </dgm:pt>
    <dgm:pt modelId="{FAF82307-3BF0-814E-8A54-AD0CD355998D}">
      <dgm:prSet custT="1"/>
      <dgm:spPr/>
      <dgm:t>
        <a:bodyPr/>
        <a:lstStyle/>
        <a:p>
          <a:pPr marL="171450" indent="0" rtl="0" eaLnBrk="1" latinLnBrk="0"/>
          <a:endParaRPr lang="en-US" sz="1400" dirty="0"/>
        </a:p>
      </dgm:t>
    </dgm:pt>
    <dgm:pt modelId="{6F6412B3-DB5E-5C46-A2CE-97CFBDAF4A06}" type="parTrans" cxnId="{EE20DBA7-2F99-AA40-ACA8-BF31BDB0737A}">
      <dgm:prSet/>
      <dgm:spPr/>
      <dgm:t>
        <a:bodyPr/>
        <a:lstStyle/>
        <a:p>
          <a:endParaRPr lang="en-US"/>
        </a:p>
      </dgm:t>
    </dgm:pt>
    <dgm:pt modelId="{E31C2205-5E33-9641-AEE4-503B69F96BEC}" type="sibTrans" cxnId="{EE20DBA7-2F99-AA40-ACA8-BF31BDB0737A}">
      <dgm:prSet/>
      <dgm:spPr/>
      <dgm:t>
        <a:bodyPr/>
        <a:lstStyle/>
        <a:p>
          <a:endParaRPr lang="en-US"/>
        </a:p>
      </dgm:t>
    </dgm:pt>
    <dgm:pt modelId="{170DC7FB-FA7F-EF47-B677-22D04AFA7163}">
      <dgm:prSet custT="1"/>
      <dgm:spPr/>
      <dgm:t>
        <a:bodyPr/>
        <a:lstStyle/>
        <a:p>
          <a:pPr marL="187325" indent="-177800" rtl="0">
            <a:tabLst/>
          </a:pPr>
          <a:r>
            <a:rPr lang="en-US" sz="1200" dirty="0" smtClean="0"/>
            <a:t>At this phase we also plan to present a “deposit-</a:t>
          </a:r>
          <a:r>
            <a:rPr lang="en-US" sz="1200" baseline="0" dirty="0" smtClean="0"/>
            <a:t>guarantee” mechanism and a separate “Investor” product.</a:t>
          </a:r>
          <a:endParaRPr lang="en-US" sz="1200" dirty="0"/>
        </a:p>
      </dgm:t>
    </dgm:pt>
    <dgm:pt modelId="{F96A0892-86E2-3543-85F6-34E49AFB7BF8}" type="parTrans" cxnId="{5D7054F3-F426-2948-85A5-97172CAE6822}">
      <dgm:prSet/>
      <dgm:spPr/>
      <dgm:t>
        <a:bodyPr/>
        <a:lstStyle/>
        <a:p>
          <a:endParaRPr lang="en-US"/>
        </a:p>
      </dgm:t>
    </dgm:pt>
    <dgm:pt modelId="{7CCA0C49-ACEA-FF41-932E-C1D2ECC1142B}" type="sibTrans" cxnId="{5D7054F3-F426-2948-85A5-97172CAE6822}">
      <dgm:prSet/>
      <dgm:spPr/>
      <dgm:t>
        <a:bodyPr/>
        <a:lstStyle/>
        <a:p>
          <a:endParaRPr lang="en-US"/>
        </a:p>
      </dgm:t>
    </dgm:pt>
    <dgm:pt modelId="{5D427932-5022-46D2-9346-57B3B9CAB7CF}">
      <dgm:prSet custT="1"/>
      <dgm:spPr/>
      <dgm:t>
        <a:bodyPr/>
        <a:lstStyle/>
        <a:p>
          <a:pPr marL="187325" indent="-177800" rtl="0">
            <a:tabLst/>
          </a:pPr>
          <a:r>
            <a:rPr lang="en-US" sz="1200" dirty="0" smtClean="0"/>
            <a:t>After finishing development of the Web-portal for individual investors we will start acquiring independent individual investors from the market to raise funding.</a:t>
          </a:r>
          <a:endParaRPr lang="en-US" sz="1200" dirty="0"/>
        </a:p>
      </dgm:t>
    </dgm:pt>
    <dgm:pt modelId="{B062A77D-B844-4BFE-AE15-85D649D8C572}" type="parTrans" cxnId="{5067C557-6028-4911-9A95-ACA11AF90FA1}">
      <dgm:prSet/>
      <dgm:spPr/>
      <dgm:t>
        <a:bodyPr/>
        <a:lstStyle/>
        <a:p>
          <a:endParaRPr lang="en-US"/>
        </a:p>
      </dgm:t>
    </dgm:pt>
    <dgm:pt modelId="{C274666A-6D2F-47CD-80BA-5DE4DC976BD7}" type="sibTrans" cxnId="{5067C557-6028-4911-9A95-ACA11AF90FA1}">
      <dgm:prSet/>
      <dgm:spPr/>
      <dgm:t>
        <a:bodyPr/>
        <a:lstStyle/>
        <a:p>
          <a:endParaRPr lang="en-US"/>
        </a:p>
      </dgm:t>
    </dgm:pt>
    <dgm:pt modelId="{2E55F52C-7BBF-491B-AF5A-066F76CA86D6}">
      <dgm:prSet custT="1"/>
      <dgm:spPr/>
      <dgm:t>
        <a:bodyPr/>
        <a:lstStyle/>
        <a:p>
          <a:pPr marL="114300" indent="0" rtl="0"/>
          <a:endParaRPr lang="en-US" sz="1200" dirty="0">
            <a:solidFill>
              <a:schemeClr val="tx1"/>
            </a:solidFill>
          </a:endParaRPr>
        </a:p>
      </dgm:t>
    </dgm:pt>
    <dgm:pt modelId="{7178120C-C24D-4ACE-880A-16F92F17314C}" type="sibTrans" cxnId="{BD3D813C-3009-4EDC-A9FC-DF18113A9E3B}">
      <dgm:prSet/>
      <dgm:spPr/>
      <dgm:t>
        <a:bodyPr/>
        <a:lstStyle/>
        <a:p>
          <a:endParaRPr lang="en-US"/>
        </a:p>
      </dgm:t>
    </dgm:pt>
    <dgm:pt modelId="{735C747A-3DD5-4255-BFA8-4AFA7332E18A}" type="parTrans" cxnId="{BD3D813C-3009-4EDC-A9FC-DF18113A9E3B}">
      <dgm:prSet/>
      <dgm:spPr/>
      <dgm:t>
        <a:bodyPr/>
        <a:lstStyle/>
        <a:p>
          <a:endParaRPr lang="en-US"/>
        </a:p>
      </dgm:t>
    </dgm:pt>
    <dgm:pt modelId="{350D87A1-7190-4EAC-ACD7-7D2140A04AE6}" type="pres">
      <dgm:prSet presAssocID="{1B8A5E11-B12A-47DD-B3B9-F65A06B616FF}" presName="Name0" presStyleCnt="0">
        <dgm:presLayoutVars>
          <dgm:dir/>
          <dgm:animLvl val="lvl"/>
          <dgm:resizeHandles val="exact"/>
        </dgm:presLayoutVars>
      </dgm:prSet>
      <dgm:spPr/>
      <dgm:t>
        <a:bodyPr/>
        <a:lstStyle/>
        <a:p>
          <a:endParaRPr lang="en-US"/>
        </a:p>
      </dgm:t>
    </dgm:pt>
    <dgm:pt modelId="{A773C083-026E-447C-9114-5C68042AE1DB}" type="pres">
      <dgm:prSet presAssocID="{E582FCF3-AB75-4F6E-83A9-371A7E2DCF69}" presName="composite" presStyleCnt="0"/>
      <dgm:spPr/>
      <dgm:t>
        <a:bodyPr/>
        <a:lstStyle/>
        <a:p>
          <a:endParaRPr lang="en-US"/>
        </a:p>
      </dgm:t>
    </dgm:pt>
    <dgm:pt modelId="{F42DEFDD-577D-4D3E-BDD6-477E84C26161}" type="pres">
      <dgm:prSet presAssocID="{E582FCF3-AB75-4F6E-83A9-371A7E2DCF69}" presName="parTx" presStyleLbl="node1" presStyleIdx="0" presStyleCnt="3" custScaleY="100000" custLinFactNeighborY="-9377">
        <dgm:presLayoutVars>
          <dgm:chMax val="0"/>
          <dgm:chPref val="0"/>
          <dgm:bulletEnabled val="1"/>
        </dgm:presLayoutVars>
      </dgm:prSet>
      <dgm:spPr/>
      <dgm:t>
        <a:bodyPr/>
        <a:lstStyle/>
        <a:p>
          <a:endParaRPr lang="en-US"/>
        </a:p>
      </dgm:t>
    </dgm:pt>
    <dgm:pt modelId="{F0BAE61A-04AF-4195-AB8F-FB1F95C89F53}" type="pres">
      <dgm:prSet presAssocID="{E582FCF3-AB75-4F6E-83A9-371A7E2DCF69}" presName="desTx" presStyleLbl="revTx" presStyleIdx="0" presStyleCnt="3">
        <dgm:presLayoutVars>
          <dgm:bulletEnabled val="1"/>
        </dgm:presLayoutVars>
      </dgm:prSet>
      <dgm:spPr/>
      <dgm:t>
        <a:bodyPr/>
        <a:lstStyle/>
        <a:p>
          <a:endParaRPr lang="en-US"/>
        </a:p>
      </dgm:t>
    </dgm:pt>
    <dgm:pt modelId="{4A2A9DA9-2495-4498-963A-42AB3DF5ED62}" type="pres">
      <dgm:prSet presAssocID="{D551CE1E-F68E-4C8B-B129-990054042A18}" presName="space" presStyleCnt="0"/>
      <dgm:spPr/>
      <dgm:t>
        <a:bodyPr/>
        <a:lstStyle/>
        <a:p>
          <a:endParaRPr lang="en-US"/>
        </a:p>
      </dgm:t>
    </dgm:pt>
    <dgm:pt modelId="{812EDF8B-3106-4A47-9348-D7417CDC9325}" type="pres">
      <dgm:prSet presAssocID="{10FF6D1F-E154-4E62-B545-0518713F1200}" presName="composite" presStyleCnt="0"/>
      <dgm:spPr/>
      <dgm:t>
        <a:bodyPr/>
        <a:lstStyle/>
        <a:p>
          <a:endParaRPr lang="en-US"/>
        </a:p>
      </dgm:t>
    </dgm:pt>
    <dgm:pt modelId="{6C46EE53-0196-4E0E-A37F-0C48CE3D2F14}" type="pres">
      <dgm:prSet presAssocID="{10FF6D1F-E154-4E62-B545-0518713F1200}" presName="parTx" presStyleLbl="node1" presStyleIdx="1" presStyleCnt="3" custScaleY="102649" custLinFactNeighborY="-14045">
        <dgm:presLayoutVars>
          <dgm:chMax val="0"/>
          <dgm:chPref val="0"/>
          <dgm:bulletEnabled val="1"/>
        </dgm:presLayoutVars>
      </dgm:prSet>
      <dgm:spPr/>
      <dgm:t>
        <a:bodyPr/>
        <a:lstStyle/>
        <a:p>
          <a:endParaRPr lang="en-US"/>
        </a:p>
      </dgm:t>
    </dgm:pt>
    <dgm:pt modelId="{DF9B7618-D23B-45BB-9776-451E4FA39AC6}" type="pres">
      <dgm:prSet presAssocID="{10FF6D1F-E154-4E62-B545-0518713F1200}" presName="desTx" presStyleLbl="revTx" presStyleIdx="1" presStyleCnt="3">
        <dgm:presLayoutVars>
          <dgm:bulletEnabled val="1"/>
        </dgm:presLayoutVars>
      </dgm:prSet>
      <dgm:spPr/>
      <dgm:t>
        <a:bodyPr/>
        <a:lstStyle/>
        <a:p>
          <a:endParaRPr lang="en-US"/>
        </a:p>
      </dgm:t>
    </dgm:pt>
    <dgm:pt modelId="{B6BBA20C-1DFD-43FD-AA06-DA235B7400BD}" type="pres">
      <dgm:prSet presAssocID="{50D499E0-05CA-4370-954D-0B42C1F2B8F4}" presName="space" presStyleCnt="0"/>
      <dgm:spPr/>
      <dgm:t>
        <a:bodyPr/>
        <a:lstStyle/>
        <a:p>
          <a:endParaRPr lang="en-US"/>
        </a:p>
      </dgm:t>
    </dgm:pt>
    <dgm:pt modelId="{CAC8DCED-5CA1-4271-91A6-90832D267BEF}" type="pres">
      <dgm:prSet presAssocID="{24FA1412-4AF1-4989-A3FA-42EE27EA1A49}" presName="composite" presStyleCnt="0"/>
      <dgm:spPr/>
      <dgm:t>
        <a:bodyPr/>
        <a:lstStyle/>
        <a:p>
          <a:endParaRPr lang="en-US"/>
        </a:p>
      </dgm:t>
    </dgm:pt>
    <dgm:pt modelId="{268479C5-82E3-4733-91EB-69D4F4C12A48}" type="pres">
      <dgm:prSet presAssocID="{24FA1412-4AF1-4989-A3FA-42EE27EA1A49}" presName="parTx" presStyleLbl="node1" presStyleIdx="2" presStyleCnt="3" custScaleY="100000" custLinFactNeighborY="-8085">
        <dgm:presLayoutVars>
          <dgm:chMax val="0"/>
          <dgm:chPref val="0"/>
          <dgm:bulletEnabled val="1"/>
        </dgm:presLayoutVars>
      </dgm:prSet>
      <dgm:spPr/>
      <dgm:t>
        <a:bodyPr/>
        <a:lstStyle/>
        <a:p>
          <a:endParaRPr lang="en-US"/>
        </a:p>
      </dgm:t>
    </dgm:pt>
    <dgm:pt modelId="{7F1D2009-8965-48EF-AED2-90EAD8B94A7D}" type="pres">
      <dgm:prSet presAssocID="{24FA1412-4AF1-4989-A3FA-42EE27EA1A49}" presName="desTx" presStyleLbl="revTx" presStyleIdx="2" presStyleCnt="3">
        <dgm:presLayoutVars>
          <dgm:bulletEnabled val="1"/>
        </dgm:presLayoutVars>
      </dgm:prSet>
      <dgm:spPr/>
      <dgm:t>
        <a:bodyPr/>
        <a:lstStyle/>
        <a:p>
          <a:endParaRPr lang="en-US"/>
        </a:p>
      </dgm:t>
    </dgm:pt>
  </dgm:ptLst>
  <dgm:cxnLst>
    <dgm:cxn modelId="{C01B93B0-CDE1-4BA7-84EF-0B6EC5E4B8EF}" type="presOf" srcId="{170DC7FB-FA7F-EF47-B677-22D04AFA7163}" destId="{DF9B7618-D23B-45BB-9776-451E4FA39AC6}" srcOrd="0" destOrd="1" presId="urn:microsoft.com/office/officeart/2005/8/layout/chevron1"/>
    <dgm:cxn modelId="{7425B7F5-5CE6-40CA-B7EF-6BBC42117A10}" type="presOf" srcId="{E582FCF3-AB75-4F6E-83A9-371A7E2DCF69}" destId="{F42DEFDD-577D-4D3E-BDD6-477E84C26161}" srcOrd="0" destOrd="0" presId="urn:microsoft.com/office/officeart/2005/8/layout/chevron1"/>
    <dgm:cxn modelId="{240BAC25-CCFE-4DDA-92CA-161C2294EE2B}" srcId="{E582FCF3-AB75-4F6E-83A9-371A7E2DCF69}" destId="{B579C413-F749-4292-A7B8-B80C5292AC66}" srcOrd="0" destOrd="0" parTransId="{B7F53BFB-5D33-4B74-AE32-ECA778A55CD0}" sibTransId="{178D8664-78F2-4B7C-8692-44D2CDBA97F6}"/>
    <dgm:cxn modelId="{1801A159-5530-4253-AE4C-1F432069B48A}" srcId="{24FA1412-4AF1-4989-A3FA-42EE27EA1A49}" destId="{36449EBD-0156-43F6-8BEC-B0EC3D54A6F4}" srcOrd="1" destOrd="0" parTransId="{9CA1B52C-CD3A-4510-B604-09E561EBD99B}" sibTransId="{1A35C707-6AA7-4D04-B85F-D2991F94D99E}"/>
    <dgm:cxn modelId="{24753DAB-36BC-4F44-A985-0A612219F1DC}" type="presOf" srcId="{5D427932-5022-46D2-9346-57B3B9CAB7CF}" destId="{DF9B7618-D23B-45BB-9776-451E4FA39AC6}" srcOrd="0" destOrd="0" presId="urn:microsoft.com/office/officeart/2005/8/layout/chevron1"/>
    <dgm:cxn modelId="{77C9393F-3CFC-4591-9D5E-765C5D1E7064}" type="presOf" srcId="{B579C413-F749-4292-A7B8-B80C5292AC66}" destId="{F0BAE61A-04AF-4195-AB8F-FB1F95C89F53}" srcOrd="0" destOrd="0" presId="urn:microsoft.com/office/officeart/2005/8/layout/chevron1"/>
    <dgm:cxn modelId="{C766C504-3E87-45CF-B4D0-0121FAB1BCEC}" type="presOf" srcId="{1B8A5E11-B12A-47DD-B3B9-F65A06B616FF}" destId="{350D87A1-7190-4EAC-ACD7-7D2140A04AE6}" srcOrd="0" destOrd="0" presId="urn:microsoft.com/office/officeart/2005/8/layout/chevron1"/>
    <dgm:cxn modelId="{EE20DBA7-2F99-AA40-ACA8-BF31BDB0737A}" srcId="{10FF6D1F-E154-4E62-B545-0518713F1200}" destId="{FAF82307-3BF0-814E-8A54-AD0CD355998D}" srcOrd="2" destOrd="0" parTransId="{6F6412B3-DB5E-5C46-A2CE-97CFBDAF4A06}" sibTransId="{E31C2205-5E33-9641-AEE4-503B69F96BEC}"/>
    <dgm:cxn modelId="{5067C557-6028-4911-9A95-ACA11AF90FA1}" srcId="{10FF6D1F-E154-4E62-B545-0518713F1200}" destId="{5D427932-5022-46D2-9346-57B3B9CAB7CF}" srcOrd="0" destOrd="0" parTransId="{B062A77D-B844-4BFE-AE15-85D649D8C572}" sibTransId="{C274666A-6D2F-47CD-80BA-5DE4DC976BD7}"/>
    <dgm:cxn modelId="{3CFEC4E2-81BC-40B7-BD73-4BB3750E6ED3}" type="presOf" srcId="{2E55F52C-7BBF-491B-AF5A-066F76CA86D6}" destId="{F0BAE61A-04AF-4195-AB8F-FB1F95C89F53}" srcOrd="0" destOrd="1" presId="urn:microsoft.com/office/officeart/2005/8/layout/chevron1"/>
    <dgm:cxn modelId="{28E916BF-6BFB-4A02-85EF-842070B0C495}" type="presOf" srcId="{10FF6D1F-E154-4E62-B545-0518713F1200}" destId="{6C46EE53-0196-4E0E-A37F-0C48CE3D2F14}" srcOrd="0" destOrd="0" presId="urn:microsoft.com/office/officeart/2005/8/layout/chevron1"/>
    <dgm:cxn modelId="{164E5798-F69C-4EEB-B608-9B76A04BBFE1}" type="presOf" srcId="{FAF82307-3BF0-814E-8A54-AD0CD355998D}" destId="{DF9B7618-D23B-45BB-9776-451E4FA39AC6}" srcOrd="0" destOrd="2" presId="urn:microsoft.com/office/officeart/2005/8/layout/chevron1"/>
    <dgm:cxn modelId="{9B5F984C-864B-4636-9B24-73189DD804BD}" type="presOf" srcId="{324832CF-CE4F-4FD1-89BF-097F04449B5B}" destId="{7F1D2009-8965-48EF-AED2-90EAD8B94A7D}" srcOrd="0" destOrd="0" presId="urn:microsoft.com/office/officeart/2005/8/layout/chevron1"/>
    <dgm:cxn modelId="{AD0E332B-429D-4447-A000-F2A5255A1DC3}" srcId="{1B8A5E11-B12A-47DD-B3B9-F65A06B616FF}" destId="{24FA1412-4AF1-4989-A3FA-42EE27EA1A49}" srcOrd="2" destOrd="0" parTransId="{1575DF34-8A3B-4416-8B26-31E396747507}" sibTransId="{D1C934F9-7105-4CBB-BD52-506095C05FC5}"/>
    <dgm:cxn modelId="{5D7054F3-F426-2948-85A5-97172CAE6822}" srcId="{10FF6D1F-E154-4E62-B545-0518713F1200}" destId="{170DC7FB-FA7F-EF47-B677-22D04AFA7163}" srcOrd="1" destOrd="0" parTransId="{F96A0892-86E2-3543-85F6-34E49AFB7BF8}" sibTransId="{7CCA0C49-ACEA-FF41-932E-C1D2ECC1142B}"/>
    <dgm:cxn modelId="{7C45EF9D-9BAB-4A9D-BBFA-BD89CFB747E0}" type="presOf" srcId="{24FA1412-4AF1-4989-A3FA-42EE27EA1A49}" destId="{268479C5-82E3-4733-91EB-69D4F4C12A48}" srcOrd="0" destOrd="0" presId="urn:microsoft.com/office/officeart/2005/8/layout/chevron1"/>
    <dgm:cxn modelId="{D9987BA6-E448-418A-BB22-140B55591A94}" srcId="{24FA1412-4AF1-4989-A3FA-42EE27EA1A49}" destId="{324832CF-CE4F-4FD1-89BF-097F04449B5B}" srcOrd="0" destOrd="0" parTransId="{48173EBE-A256-4D28-8079-2B757F78F726}" sibTransId="{1E252B18-96E6-4988-B206-D78361B534C9}"/>
    <dgm:cxn modelId="{17B8FA49-1340-48DA-BF37-0A91AABBB76E}" srcId="{1B8A5E11-B12A-47DD-B3B9-F65A06B616FF}" destId="{E582FCF3-AB75-4F6E-83A9-371A7E2DCF69}" srcOrd="0" destOrd="0" parTransId="{6450A681-1309-4A12-89E7-44AF0C5A046A}" sibTransId="{D551CE1E-F68E-4C8B-B129-990054042A18}"/>
    <dgm:cxn modelId="{BD3D813C-3009-4EDC-A9FC-DF18113A9E3B}" srcId="{E582FCF3-AB75-4F6E-83A9-371A7E2DCF69}" destId="{2E55F52C-7BBF-491B-AF5A-066F76CA86D6}" srcOrd="1" destOrd="0" parTransId="{735C747A-3DD5-4255-BFA8-4AFA7332E18A}" sibTransId="{7178120C-C24D-4ACE-880A-16F92F17314C}"/>
    <dgm:cxn modelId="{DA36A80C-F569-4BE7-9CEC-6A8102DF0F8D}" srcId="{1B8A5E11-B12A-47DD-B3B9-F65A06B616FF}" destId="{10FF6D1F-E154-4E62-B545-0518713F1200}" srcOrd="1" destOrd="0" parTransId="{A5123934-4F75-49E5-B658-CA95F08F5C30}" sibTransId="{50D499E0-05CA-4370-954D-0B42C1F2B8F4}"/>
    <dgm:cxn modelId="{39245608-4347-4EE9-B172-C409B6BF4C46}" type="presOf" srcId="{36449EBD-0156-43F6-8BEC-B0EC3D54A6F4}" destId="{7F1D2009-8965-48EF-AED2-90EAD8B94A7D}" srcOrd="0" destOrd="1" presId="urn:microsoft.com/office/officeart/2005/8/layout/chevron1"/>
    <dgm:cxn modelId="{5D313E9F-8E39-4BFA-ABB5-AC3A68BE7151}" type="presParOf" srcId="{350D87A1-7190-4EAC-ACD7-7D2140A04AE6}" destId="{A773C083-026E-447C-9114-5C68042AE1DB}" srcOrd="0" destOrd="0" presId="urn:microsoft.com/office/officeart/2005/8/layout/chevron1"/>
    <dgm:cxn modelId="{8B5C163C-C812-4542-AAAD-BB796B992053}" type="presParOf" srcId="{A773C083-026E-447C-9114-5C68042AE1DB}" destId="{F42DEFDD-577D-4D3E-BDD6-477E84C26161}" srcOrd="0" destOrd="0" presId="urn:microsoft.com/office/officeart/2005/8/layout/chevron1"/>
    <dgm:cxn modelId="{DA0F5B77-04FD-4E24-96A2-1CF3854783F4}" type="presParOf" srcId="{A773C083-026E-447C-9114-5C68042AE1DB}" destId="{F0BAE61A-04AF-4195-AB8F-FB1F95C89F53}" srcOrd="1" destOrd="0" presId="urn:microsoft.com/office/officeart/2005/8/layout/chevron1"/>
    <dgm:cxn modelId="{A320E2BE-D3F8-4E62-A1E5-4960610D5C88}" type="presParOf" srcId="{350D87A1-7190-4EAC-ACD7-7D2140A04AE6}" destId="{4A2A9DA9-2495-4498-963A-42AB3DF5ED62}" srcOrd="1" destOrd="0" presId="urn:microsoft.com/office/officeart/2005/8/layout/chevron1"/>
    <dgm:cxn modelId="{10560D47-8B1F-4243-B286-0AEE076947BE}" type="presParOf" srcId="{350D87A1-7190-4EAC-ACD7-7D2140A04AE6}" destId="{812EDF8B-3106-4A47-9348-D7417CDC9325}" srcOrd="2" destOrd="0" presId="urn:microsoft.com/office/officeart/2005/8/layout/chevron1"/>
    <dgm:cxn modelId="{0ED89718-A2CC-40D3-A92D-056A4123B863}" type="presParOf" srcId="{812EDF8B-3106-4A47-9348-D7417CDC9325}" destId="{6C46EE53-0196-4E0E-A37F-0C48CE3D2F14}" srcOrd="0" destOrd="0" presId="urn:microsoft.com/office/officeart/2005/8/layout/chevron1"/>
    <dgm:cxn modelId="{C73B2F68-0CF1-42B2-90A1-C570A3241F14}" type="presParOf" srcId="{812EDF8B-3106-4A47-9348-D7417CDC9325}" destId="{DF9B7618-D23B-45BB-9776-451E4FA39AC6}" srcOrd="1" destOrd="0" presId="urn:microsoft.com/office/officeart/2005/8/layout/chevron1"/>
    <dgm:cxn modelId="{91868BA3-0E0C-4358-A10A-636C823FCD5F}" type="presParOf" srcId="{350D87A1-7190-4EAC-ACD7-7D2140A04AE6}" destId="{B6BBA20C-1DFD-43FD-AA06-DA235B7400BD}" srcOrd="3" destOrd="0" presId="urn:microsoft.com/office/officeart/2005/8/layout/chevron1"/>
    <dgm:cxn modelId="{34040A6C-8D0B-4F0B-B154-2C71623C3179}" type="presParOf" srcId="{350D87A1-7190-4EAC-ACD7-7D2140A04AE6}" destId="{CAC8DCED-5CA1-4271-91A6-90832D267BEF}" srcOrd="4" destOrd="0" presId="urn:microsoft.com/office/officeart/2005/8/layout/chevron1"/>
    <dgm:cxn modelId="{A5485E1B-F293-432A-AAC9-5ED0BAB0DBFE}" type="presParOf" srcId="{CAC8DCED-5CA1-4271-91A6-90832D267BEF}" destId="{268479C5-82E3-4733-91EB-69D4F4C12A48}" srcOrd="0" destOrd="0" presId="urn:microsoft.com/office/officeart/2005/8/layout/chevron1"/>
    <dgm:cxn modelId="{7195CFEA-2A10-485B-908B-C6276A1EBC18}" type="presParOf" srcId="{CAC8DCED-5CA1-4271-91A6-90832D267BEF}" destId="{7F1D2009-8965-48EF-AED2-90EAD8B94A7D}"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EFDD-577D-4D3E-BDD6-477E84C26161}">
      <dsp:nvSpPr>
        <dsp:cNvPr id="0" name=""/>
        <dsp:cNvSpPr/>
      </dsp:nvSpPr>
      <dsp:spPr>
        <a:xfrm>
          <a:off x="5082" y="331735"/>
          <a:ext cx="3020336" cy="1208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smtClean="0"/>
            <a:t>Phase 1. P2P – one </a:t>
          </a:r>
          <a:r>
            <a:rPr lang="en-US" sz="1600" b="1" kern="1200" dirty="0" smtClean="0">
              <a:latin typeface="Calibri" panose="020F0502020204030204" pitchFamily="34" charset="0"/>
              <a:cs typeface="Times New Roman" panose="02020603050405020304" pitchFamily="18" charset="0"/>
            </a:rPr>
            <a:t>investor</a:t>
          </a:r>
        </a:p>
        <a:p>
          <a:pPr lvl="0" algn="ctr" defTabSz="711200" rtl="0">
            <a:lnSpc>
              <a:spcPct val="90000"/>
            </a:lnSpc>
            <a:spcBef>
              <a:spcPct val="0"/>
            </a:spcBef>
            <a:spcAft>
              <a:spcPct val="35000"/>
            </a:spcAft>
          </a:pPr>
          <a:r>
            <a:rPr lang="en-US" sz="1600" b="1" kern="1200" dirty="0" smtClean="0">
              <a:latin typeface="Calibri" panose="020F0502020204030204" pitchFamily="34" charset="0"/>
              <a:cs typeface="Times New Roman" panose="02020603050405020304" pitchFamily="18" charset="0"/>
            </a:rPr>
            <a:t>(Q4’2015)</a:t>
          </a:r>
          <a:endParaRPr lang="en-US" sz="1600" b="1" kern="1200" dirty="0"/>
        </a:p>
      </dsp:txBody>
      <dsp:txXfrm>
        <a:off x="609149" y="331735"/>
        <a:ext cx="1812202" cy="1208134"/>
      </dsp:txXfrm>
    </dsp:sp>
    <dsp:sp modelId="{F0BAE61A-04AF-4195-AB8F-FB1F95C89F53}">
      <dsp:nvSpPr>
        <dsp:cNvPr id="0" name=""/>
        <dsp:cNvSpPr/>
      </dsp:nvSpPr>
      <dsp:spPr>
        <a:xfrm>
          <a:off x="5082" y="1804173"/>
          <a:ext cx="2416269" cy="179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87325" lvl="1" indent="-177800" algn="l" defTabSz="533400" rtl="0">
            <a:lnSpc>
              <a:spcPct val="90000"/>
            </a:lnSpc>
            <a:spcBef>
              <a:spcPct val="0"/>
            </a:spcBef>
            <a:spcAft>
              <a:spcPct val="15000"/>
            </a:spcAft>
            <a:buChar char="••"/>
            <a:tabLst/>
          </a:pPr>
          <a:r>
            <a:rPr lang="en-US" sz="1200" kern="1200" dirty="0" smtClean="0">
              <a:solidFill>
                <a:schemeClr val="tx1"/>
              </a:solidFill>
            </a:rPr>
            <a:t>Start with set up with only one investor. All the loans will be issued by him.
Loan agreements are signed by the Investor offline.
Platform will obtain its profit through charging Investor with a set of fees, basing on service agreement.</a:t>
          </a:r>
          <a:endParaRPr lang="en-US" sz="1200" kern="1200" dirty="0">
            <a:solidFill>
              <a:schemeClr val="tx1"/>
            </a:solidFill>
          </a:endParaRPr>
        </a:p>
        <a:p>
          <a:pPr marL="114300" lvl="1" indent="0" algn="l" defTabSz="533400" rtl="0">
            <a:lnSpc>
              <a:spcPct val="90000"/>
            </a:lnSpc>
            <a:spcBef>
              <a:spcPct val="0"/>
            </a:spcBef>
            <a:spcAft>
              <a:spcPct val="15000"/>
            </a:spcAft>
            <a:buChar char="••"/>
          </a:pPr>
          <a:endParaRPr lang="en-US" sz="1200" kern="1200" dirty="0">
            <a:solidFill>
              <a:schemeClr val="tx1"/>
            </a:solidFill>
          </a:endParaRPr>
        </a:p>
      </dsp:txBody>
      <dsp:txXfrm>
        <a:off x="5082" y="1804173"/>
        <a:ext cx="2416269" cy="1791562"/>
      </dsp:txXfrm>
    </dsp:sp>
    <dsp:sp modelId="{6C46EE53-0196-4E0E-A37F-0C48CE3D2F14}">
      <dsp:nvSpPr>
        <dsp:cNvPr id="0" name=""/>
        <dsp:cNvSpPr/>
      </dsp:nvSpPr>
      <dsp:spPr>
        <a:xfrm>
          <a:off x="2809419" y="289461"/>
          <a:ext cx="3020336" cy="1208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smtClean="0"/>
            <a:t>Phase 2. P2P</a:t>
          </a:r>
          <a:r>
            <a:rPr lang="en-US" sz="1600" b="1" kern="1200" baseline="0" dirty="0" smtClean="0"/>
            <a:t> –</a:t>
          </a:r>
          <a:r>
            <a:rPr lang="en-US" sz="1600" b="1" kern="1200" dirty="0" smtClean="0"/>
            <a:t>multiple individual</a:t>
          </a:r>
          <a:r>
            <a:rPr lang="en-US" sz="1600" b="1" kern="1200" baseline="0" dirty="0" smtClean="0"/>
            <a:t> investors (Q2’2016)</a:t>
          </a:r>
          <a:endParaRPr lang="en-US" sz="1600" b="1" kern="1200" dirty="0"/>
        </a:p>
      </dsp:txBody>
      <dsp:txXfrm>
        <a:off x="3413486" y="289461"/>
        <a:ext cx="1812202" cy="1208134"/>
      </dsp:txXfrm>
    </dsp:sp>
    <dsp:sp modelId="{DF9B7618-D23B-45BB-9776-451E4FA39AC6}">
      <dsp:nvSpPr>
        <dsp:cNvPr id="0" name=""/>
        <dsp:cNvSpPr/>
      </dsp:nvSpPr>
      <dsp:spPr>
        <a:xfrm>
          <a:off x="2809419" y="1794430"/>
          <a:ext cx="2416269" cy="179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87325" lvl="1" indent="-177800" algn="l" defTabSz="533400" rtl="0">
            <a:lnSpc>
              <a:spcPct val="90000"/>
            </a:lnSpc>
            <a:spcBef>
              <a:spcPct val="0"/>
            </a:spcBef>
            <a:spcAft>
              <a:spcPct val="15000"/>
            </a:spcAft>
            <a:buChar char="••"/>
            <a:tabLst/>
          </a:pPr>
          <a:r>
            <a:rPr lang="en-US" sz="1200" kern="1200" dirty="0" smtClean="0"/>
            <a:t>After finishing development of the Web-portal for individual investors we will start acquiring independent individual investors from the market to raise funding.</a:t>
          </a:r>
          <a:endParaRPr lang="en-US" sz="1200" kern="1200" dirty="0"/>
        </a:p>
        <a:p>
          <a:pPr marL="187325" lvl="1" indent="-177800" algn="l" defTabSz="533400" rtl="0">
            <a:lnSpc>
              <a:spcPct val="90000"/>
            </a:lnSpc>
            <a:spcBef>
              <a:spcPct val="0"/>
            </a:spcBef>
            <a:spcAft>
              <a:spcPct val="15000"/>
            </a:spcAft>
            <a:buChar char="••"/>
            <a:tabLst/>
          </a:pPr>
          <a:r>
            <a:rPr lang="en-US" sz="1200" kern="1200" dirty="0" smtClean="0"/>
            <a:t>At this phase we also plan to present a “deposit-</a:t>
          </a:r>
          <a:r>
            <a:rPr lang="en-US" sz="1200" kern="1200" baseline="0" dirty="0" smtClean="0"/>
            <a:t>guarantee” mechanism and a separate “Investor” product.</a:t>
          </a:r>
          <a:endParaRPr lang="en-US" sz="1200" kern="1200" dirty="0"/>
        </a:p>
        <a:p>
          <a:pPr marL="171450" lvl="1" indent="0" algn="l" defTabSz="622300" rtl="0" eaLnBrk="1" latinLnBrk="0">
            <a:lnSpc>
              <a:spcPct val="90000"/>
            </a:lnSpc>
            <a:spcBef>
              <a:spcPct val="0"/>
            </a:spcBef>
            <a:spcAft>
              <a:spcPct val="15000"/>
            </a:spcAft>
            <a:buChar char="••"/>
          </a:pPr>
          <a:endParaRPr lang="en-US" sz="1400" kern="1200" dirty="0"/>
        </a:p>
      </dsp:txBody>
      <dsp:txXfrm>
        <a:off x="2809419" y="1794430"/>
        <a:ext cx="2416269" cy="1791562"/>
      </dsp:txXfrm>
    </dsp:sp>
    <dsp:sp modelId="{268479C5-82E3-4733-91EB-69D4F4C12A48}">
      <dsp:nvSpPr>
        <dsp:cNvPr id="0" name=""/>
        <dsp:cNvSpPr/>
      </dsp:nvSpPr>
      <dsp:spPr>
        <a:xfrm>
          <a:off x="5613755" y="347344"/>
          <a:ext cx="3020336" cy="1208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ts val="0"/>
            </a:spcAft>
          </a:pPr>
          <a:r>
            <a:rPr lang="en-US" sz="1600" b="1" kern="1200" dirty="0" smtClean="0"/>
            <a:t>Phase 3. </a:t>
          </a:r>
          <a:r>
            <a:rPr lang="en-US" sz="1600" b="1" kern="1200" dirty="0" smtClean="0">
              <a:solidFill>
                <a:schemeClr val="bg1"/>
              </a:solidFill>
            </a:rPr>
            <a:t>BP</a:t>
          </a:r>
          <a:r>
            <a:rPr lang="en-US" sz="1600" b="1" kern="1200" dirty="0" smtClean="0"/>
            <a:t>2P – individual and institutional investors</a:t>
          </a:r>
        </a:p>
        <a:p>
          <a:pPr lvl="0" algn="ctr" defTabSz="711200" rtl="0">
            <a:lnSpc>
              <a:spcPct val="90000"/>
            </a:lnSpc>
            <a:spcBef>
              <a:spcPct val="0"/>
            </a:spcBef>
            <a:spcAft>
              <a:spcPct val="35000"/>
            </a:spcAft>
          </a:pPr>
          <a:r>
            <a:rPr lang="en-US" sz="1600" b="1" kern="1200" dirty="0" smtClean="0"/>
            <a:t>(in 2017)</a:t>
          </a:r>
          <a:endParaRPr lang="en-US" sz="1600" b="1" kern="1200" dirty="0"/>
        </a:p>
      </dsp:txBody>
      <dsp:txXfrm>
        <a:off x="6217822" y="347344"/>
        <a:ext cx="1812202" cy="1208134"/>
      </dsp:txXfrm>
    </dsp:sp>
    <dsp:sp modelId="{7F1D2009-8965-48EF-AED2-90EAD8B94A7D}">
      <dsp:nvSpPr>
        <dsp:cNvPr id="0" name=""/>
        <dsp:cNvSpPr/>
      </dsp:nvSpPr>
      <dsp:spPr>
        <a:xfrm>
          <a:off x="5613755" y="1804173"/>
          <a:ext cx="2416269" cy="179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After the service grows we plan to provide institutional investors possibility to invest in our service.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At</a:t>
          </a:r>
          <a:r>
            <a:rPr lang="en-US" sz="1200" kern="1200" baseline="0" dirty="0" smtClean="0"/>
            <a:t> this phase we plan to present new credit products (for example, installment loans) as we will receive respective funding from institutional investors.</a:t>
          </a:r>
          <a:endParaRPr lang="en-US" sz="1200" kern="1200" dirty="0"/>
        </a:p>
      </dsp:txBody>
      <dsp:txXfrm>
        <a:off x="5613755" y="1804173"/>
        <a:ext cx="2416269" cy="17915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F612-6801-4D4C-A0B7-C9E3864A2EA0}" type="datetimeFigureOut">
              <a:rPr lang="ru-RU" smtClean="0"/>
              <a:pPr/>
              <a:t>29.08.2017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F8928-5D96-4E18-BE87-4F1720F2B4F1}" type="slidenum">
              <a:rPr lang="ru-RU" smtClean="0"/>
              <a:pPr/>
              <a:t>‹#›</a:t>
            </a:fld>
            <a:endParaRPr lang="ru-RU"/>
          </a:p>
        </p:txBody>
      </p:sp>
    </p:spTree>
    <p:extLst>
      <p:ext uri="{BB962C8B-B14F-4D97-AF65-F5344CB8AC3E}">
        <p14:creationId xmlns:p14="http://schemas.microsoft.com/office/powerpoint/2010/main" val="101500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a:t>
            </a:fld>
            <a:endParaRPr lang="ru-RU" dirty="0"/>
          </a:p>
        </p:txBody>
      </p:sp>
    </p:spTree>
    <p:extLst>
      <p:ext uri="{BB962C8B-B14F-4D97-AF65-F5344CB8AC3E}">
        <p14:creationId xmlns:p14="http://schemas.microsoft.com/office/powerpoint/2010/main" val="1086094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10</a:t>
            </a:fld>
            <a:endParaRPr lang="ru-RU"/>
          </a:p>
        </p:txBody>
      </p:sp>
    </p:spTree>
    <p:extLst>
      <p:ext uri="{BB962C8B-B14F-4D97-AF65-F5344CB8AC3E}">
        <p14:creationId xmlns:p14="http://schemas.microsoft.com/office/powerpoint/2010/main" val="385489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11</a:t>
            </a:fld>
            <a:endParaRPr lang="ru-RU"/>
          </a:p>
        </p:txBody>
      </p:sp>
    </p:spTree>
    <p:extLst>
      <p:ext uri="{BB962C8B-B14F-4D97-AF65-F5344CB8AC3E}">
        <p14:creationId xmlns:p14="http://schemas.microsoft.com/office/powerpoint/2010/main" val="1913377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AF8928-5D96-4E18-BE87-4F1720F2B4F1}" type="slidenum">
              <a:rPr lang="ru-RU" smtClean="0"/>
              <a:pPr/>
              <a:t>12</a:t>
            </a:fld>
            <a:endParaRPr lang="ru-RU"/>
          </a:p>
        </p:txBody>
      </p:sp>
    </p:spTree>
    <p:extLst>
      <p:ext uri="{BB962C8B-B14F-4D97-AF65-F5344CB8AC3E}">
        <p14:creationId xmlns:p14="http://schemas.microsoft.com/office/powerpoint/2010/main" val="336796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AF8928-5D96-4E18-BE87-4F1720F2B4F1}" type="slidenum">
              <a:rPr lang="ru-RU" smtClean="0"/>
              <a:pPr/>
              <a:t>13</a:t>
            </a:fld>
            <a:endParaRPr lang="ru-RU"/>
          </a:p>
        </p:txBody>
      </p:sp>
    </p:spTree>
    <p:extLst>
      <p:ext uri="{BB962C8B-B14F-4D97-AF65-F5344CB8AC3E}">
        <p14:creationId xmlns:p14="http://schemas.microsoft.com/office/powerpoint/2010/main" val="191965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AF8928-5D96-4E18-BE87-4F1720F2B4F1}" type="slidenum">
              <a:rPr lang="ru-RU" smtClean="0"/>
              <a:pPr/>
              <a:t>14</a:t>
            </a:fld>
            <a:endParaRPr lang="ru-RU"/>
          </a:p>
        </p:txBody>
      </p:sp>
    </p:spTree>
    <p:extLst>
      <p:ext uri="{BB962C8B-B14F-4D97-AF65-F5344CB8AC3E}">
        <p14:creationId xmlns:p14="http://schemas.microsoft.com/office/powerpoint/2010/main" val="171600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17</a:t>
            </a:fld>
            <a:endParaRPr lang="ru-RU"/>
          </a:p>
        </p:txBody>
      </p:sp>
    </p:spTree>
    <p:extLst>
      <p:ext uri="{BB962C8B-B14F-4D97-AF65-F5344CB8AC3E}">
        <p14:creationId xmlns:p14="http://schemas.microsoft.com/office/powerpoint/2010/main" val="62706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5D8EB7-47F2-4BCB-8BF3-93B4EEE0A547}" type="slidenum">
              <a:rPr lang="en-US" smtClean="0"/>
              <a:t>18</a:t>
            </a:fld>
            <a:endParaRPr lang="en-US"/>
          </a:p>
        </p:txBody>
      </p:sp>
    </p:spTree>
    <p:extLst>
      <p:ext uri="{BB962C8B-B14F-4D97-AF65-F5344CB8AC3E}">
        <p14:creationId xmlns:p14="http://schemas.microsoft.com/office/powerpoint/2010/main" val="1518835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19</a:t>
            </a:fld>
            <a:endParaRPr lang="ru-RU"/>
          </a:p>
        </p:txBody>
      </p:sp>
    </p:spTree>
    <p:extLst>
      <p:ext uri="{BB962C8B-B14F-4D97-AF65-F5344CB8AC3E}">
        <p14:creationId xmlns:p14="http://schemas.microsoft.com/office/powerpoint/2010/main" val="540290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AF8928-5D96-4E18-BE87-4F1720F2B4F1}" type="slidenum">
              <a:rPr lang="ru-RU" smtClean="0"/>
              <a:pPr/>
              <a:t>20</a:t>
            </a:fld>
            <a:endParaRPr lang="ru-RU"/>
          </a:p>
        </p:txBody>
      </p:sp>
    </p:spTree>
    <p:extLst>
      <p:ext uri="{BB962C8B-B14F-4D97-AF65-F5344CB8AC3E}">
        <p14:creationId xmlns:p14="http://schemas.microsoft.com/office/powerpoint/2010/main" val="1018909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AF8928-5D96-4E18-BE87-4F1720F2B4F1}" type="slidenum">
              <a:rPr lang="ru-RU" smtClean="0"/>
              <a:pPr/>
              <a:t>21</a:t>
            </a:fld>
            <a:endParaRPr lang="ru-RU"/>
          </a:p>
        </p:txBody>
      </p:sp>
    </p:spTree>
    <p:extLst>
      <p:ext uri="{BB962C8B-B14F-4D97-AF65-F5344CB8AC3E}">
        <p14:creationId xmlns:p14="http://schemas.microsoft.com/office/powerpoint/2010/main" val="122281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a:t>
            </a:fld>
            <a:endParaRPr lang="ru-RU"/>
          </a:p>
        </p:txBody>
      </p:sp>
    </p:spTree>
    <p:extLst>
      <p:ext uri="{BB962C8B-B14F-4D97-AF65-F5344CB8AC3E}">
        <p14:creationId xmlns:p14="http://schemas.microsoft.com/office/powerpoint/2010/main" val="3586906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22</a:t>
            </a:fld>
            <a:endParaRPr lang="ru-RU"/>
          </a:p>
        </p:txBody>
      </p:sp>
    </p:spTree>
    <p:extLst>
      <p:ext uri="{BB962C8B-B14F-4D97-AF65-F5344CB8AC3E}">
        <p14:creationId xmlns:p14="http://schemas.microsoft.com/office/powerpoint/2010/main" val="4033093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23</a:t>
            </a:fld>
            <a:endParaRPr lang="ru-RU"/>
          </a:p>
        </p:txBody>
      </p:sp>
    </p:spTree>
    <p:extLst>
      <p:ext uri="{BB962C8B-B14F-4D97-AF65-F5344CB8AC3E}">
        <p14:creationId xmlns:p14="http://schemas.microsoft.com/office/powerpoint/2010/main" val="2134242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24</a:t>
            </a:fld>
            <a:endParaRPr lang="ru-RU"/>
          </a:p>
        </p:txBody>
      </p:sp>
    </p:spTree>
    <p:extLst>
      <p:ext uri="{BB962C8B-B14F-4D97-AF65-F5344CB8AC3E}">
        <p14:creationId xmlns:p14="http://schemas.microsoft.com/office/powerpoint/2010/main" val="2229522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25</a:t>
            </a:fld>
            <a:endParaRPr lang="ru-RU"/>
          </a:p>
        </p:txBody>
      </p:sp>
    </p:spTree>
    <p:extLst>
      <p:ext uri="{BB962C8B-B14F-4D97-AF65-F5344CB8AC3E}">
        <p14:creationId xmlns:p14="http://schemas.microsoft.com/office/powerpoint/2010/main" val="768102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26</a:t>
            </a:fld>
            <a:endParaRPr lang="ru-RU"/>
          </a:p>
        </p:txBody>
      </p:sp>
    </p:spTree>
    <p:extLst>
      <p:ext uri="{BB962C8B-B14F-4D97-AF65-F5344CB8AC3E}">
        <p14:creationId xmlns:p14="http://schemas.microsoft.com/office/powerpoint/2010/main" val="360949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27</a:t>
            </a:fld>
            <a:endParaRPr lang="ru-RU"/>
          </a:p>
        </p:txBody>
      </p:sp>
    </p:spTree>
    <p:extLst>
      <p:ext uri="{BB962C8B-B14F-4D97-AF65-F5344CB8AC3E}">
        <p14:creationId xmlns:p14="http://schemas.microsoft.com/office/powerpoint/2010/main" val="540160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28</a:t>
            </a:fld>
            <a:endParaRPr lang="ru-RU"/>
          </a:p>
        </p:txBody>
      </p:sp>
    </p:spTree>
    <p:extLst>
      <p:ext uri="{BB962C8B-B14F-4D97-AF65-F5344CB8AC3E}">
        <p14:creationId xmlns:p14="http://schemas.microsoft.com/office/powerpoint/2010/main" val="338819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29</a:t>
            </a:fld>
            <a:endParaRPr lang="ru-RU"/>
          </a:p>
        </p:txBody>
      </p:sp>
    </p:spTree>
    <p:extLst>
      <p:ext uri="{BB962C8B-B14F-4D97-AF65-F5344CB8AC3E}">
        <p14:creationId xmlns:p14="http://schemas.microsoft.com/office/powerpoint/2010/main" val="611261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30</a:t>
            </a:fld>
            <a:endParaRPr lang="ru-RU"/>
          </a:p>
        </p:txBody>
      </p:sp>
    </p:spTree>
    <p:extLst>
      <p:ext uri="{BB962C8B-B14F-4D97-AF65-F5344CB8AC3E}">
        <p14:creationId xmlns:p14="http://schemas.microsoft.com/office/powerpoint/2010/main" val="219302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31</a:t>
            </a:fld>
            <a:endParaRPr lang="ru-RU"/>
          </a:p>
        </p:txBody>
      </p:sp>
    </p:spTree>
    <p:extLst>
      <p:ext uri="{BB962C8B-B14F-4D97-AF65-F5344CB8AC3E}">
        <p14:creationId xmlns:p14="http://schemas.microsoft.com/office/powerpoint/2010/main" val="237659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3</a:t>
            </a:fld>
            <a:endParaRPr lang="ru-RU"/>
          </a:p>
        </p:txBody>
      </p:sp>
    </p:spTree>
    <p:extLst>
      <p:ext uri="{BB962C8B-B14F-4D97-AF65-F5344CB8AC3E}">
        <p14:creationId xmlns:p14="http://schemas.microsoft.com/office/powerpoint/2010/main" val="514919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32</a:t>
            </a:fld>
            <a:endParaRPr lang="ru-RU"/>
          </a:p>
        </p:txBody>
      </p:sp>
    </p:spTree>
    <p:extLst>
      <p:ext uri="{BB962C8B-B14F-4D97-AF65-F5344CB8AC3E}">
        <p14:creationId xmlns:p14="http://schemas.microsoft.com/office/powerpoint/2010/main" val="3539091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33</a:t>
            </a:fld>
            <a:endParaRPr lang="ru-RU"/>
          </a:p>
        </p:txBody>
      </p:sp>
    </p:spTree>
    <p:extLst>
      <p:ext uri="{BB962C8B-B14F-4D97-AF65-F5344CB8AC3E}">
        <p14:creationId xmlns:p14="http://schemas.microsoft.com/office/powerpoint/2010/main" val="1028197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34</a:t>
            </a:fld>
            <a:endParaRPr lang="ru-RU"/>
          </a:p>
        </p:txBody>
      </p:sp>
    </p:spTree>
    <p:extLst>
      <p:ext uri="{BB962C8B-B14F-4D97-AF65-F5344CB8AC3E}">
        <p14:creationId xmlns:p14="http://schemas.microsoft.com/office/powerpoint/2010/main" val="548761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35</a:t>
            </a:fld>
            <a:endParaRPr lang="ru-RU"/>
          </a:p>
        </p:txBody>
      </p:sp>
    </p:spTree>
    <p:extLst>
      <p:ext uri="{BB962C8B-B14F-4D97-AF65-F5344CB8AC3E}">
        <p14:creationId xmlns:p14="http://schemas.microsoft.com/office/powerpoint/2010/main" val="431261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36</a:t>
            </a:fld>
            <a:endParaRPr lang="ru-RU"/>
          </a:p>
        </p:txBody>
      </p:sp>
    </p:spTree>
    <p:extLst>
      <p:ext uri="{BB962C8B-B14F-4D97-AF65-F5344CB8AC3E}">
        <p14:creationId xmlns:p14="http://schemas.microsoft.com/office/powerpoint/2010/main" val="2303618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37</a:t>
            </a:fld>
            <a:endParaRPr lang="ru-RU"/>
          </a:p>
        </p:txBody>
      </p:sp>
    </p:spTree>
    <p:extLst>
      <p:ext uri="{BB962C8B-B14F-4D97-AF65-F5344CB8AC3E}">
        <p14:creationId xmlns:p14="http://schemas.microsoft.com/office/powerpoint/2010/main" val="1400975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38</a:t>
            </a:fld>
            <a:endParaRPr lang="ru-RU"/>
          </a:p>
        </p:txBody>
      </p:sp>
    </p:spTree>
    <p:extLst>
      <p:ext uri="{BB962C8B-B14F-4D97-AF65-F5344CB8AC3E}">
        <p14:creationId xmlns:p14="http://schemas.microsoft.com/office/powerpoint/2010/main" val="1882543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39</a:t>
            </a:fld>
            <a:endParaRPr lang="ru-RU"/>
          </a:p>
        </p:txBody>
      </p:sp>
    </p:spTree>
    <p:extLst>
      <p:ext uri="{BB962C8B-B14F-4D97-AF65-F5344CB8AC3E}">
        <p14:creationId xmlns:p14="http://schemas.microsoft.com/office/powerpoint/2010/main" val="1419150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40</a:t>
            </a:fld>
            <a:endParaRPr lang="ru-RU"/>
          </a:p>
        </p:txBody>
      </p:sp>
    </p:spTree>
    <p:extLst>
      <p:ext uri="{BB962C8B-B14F-4D97-AF65-F5344CB8AC3E}">
        <p14:creationId xmlns:p14="http://schemas.microsoft.com/office/powerpoint/2010/main" val="4197817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41</a:t>
            </a:fld>
            <a:endParaRPr lang="ru-RU"/>
          </a:p>
        </p:txBody>
      </p:sp>
    </p:spTree>
    <p:extLst>
      <p:ext uri="{BB962C8B-B14F-4D97-AF65-F5344CB8AC3E}">
        <p14:creationId xmlns:p14="http://schemas.microsoft.com/office/powerpoint/2010/main" val="82269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a:t>
            </a:fld>
            <a:endParaRPr lang="ru-RU"/>
          </a:p>
        </p:txBody>
      </p:sp>
    </p:spTree>
    <p:extLst>
      <p:ext uri="{BB962C8B-B14F-4D97-AF65-F5344CB8AC3E}">
        <p14:creationId xmlns:p14="http://schemas.microsoft.com/office/powerpoint/2010/main" val="4131617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Дописать</a:t>
            </a:r>
            <a:r>
              <a:rPr lang="ru-RU" baseline="0" dirty="0" smtClean="0"/>
              <a:t> про </a:t>
            </a:r>
            <a:r>
              <a:rPr lang="en-US" baseline="0" dirty="0" smtClean="0"/>
              <a:t>MLAS</a:t>
            </a:r>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t>42</a:t>
            </a:fld>
            <a:endParaRPr lang="ru-RU"/>
          </a:p>
        </p:txBody>
      </p:sp>
    </p:spTree>
    <p:extLst>
      <p:ext uri="{BB962C8B-B14F-4D97-AF65-F5344CB8AC3E}">
        <p14:creationId xmlns:p14="http://schemas.microsoft.com/office/powerpoint/2010/main" val="2151987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43</a:t>
            </a:fld>
            <a:endParaRPr lang="ru-RU"/>
          </a:p>
        </p:txBody>
      </p:sp>
    </p:spTree>
    <p:extLst>
      <p:ext uri="{BB962C8B-B14F-4D97-AF65-F5344CB8AC3E}">
        <p14:creationId xmlns:p14="http://schemas.microsoft.com/office/powerpoint/2010/main" val="270248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44</a:t>
            </a:fld>
            <a:endParaRPr lang="ru-RU"/>
          </a:p>
        </p:txBody>
      </p:sp>
    </p:spTree>
    <p:extLst>
      <p:ext uri="{BB962C8B-B14F-4D97-AF65-F5344CB8AC3E}">
        <p14:creationId xmlns:p14="http://schemas.microsoft.com/office/powerpoint/2010/main" val="14501402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45</a:t>
            </a:fld>
            <a:endParaRPr lang="ru-RU"/>
          </a:p>
        </p:txBody>
      </p:sp>
    </p:spTree>
    <p:extLst>
      <p:ext uri="{BB962C8B-B14F-4D97-AF65-F5344CB8AC3E}">
        <p14:creationId xmlns:p14="http://schemas.microsoft.com/office/powerpoint/2010/main" val="1472561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46</a:t>
            </a:fld>
            <a:endParaRPr lang="ru-RU"/>
          </a:p>
        </p:txBody>
      </p:sp>
    </p:spTree>
    <p:extLst>
      <p:ext uri="{BB962C8B-B14F-4D97-AF65-F5344CB8AC3E}">
        <p14:creationId xmlns:p14="http://schemas.microsoft.com/office/powerpoint/2010/main" val="1823994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47</a:t>
            </a:fld>
            <a:endParaRPr lang="ru-RU"/>
          </a:p>
        </p:txBody>
      </p:sp>
    </p:spTree>
    <p:extLst>
      <p:ext uri="{BB962C8B-B14F-4D97-AF65-F5344CB8AC3E}">
        <p14:creationId xmlns:p14="http://schemas.microsoft.com/office/powerpoint/2010/main" val="9782394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48</a:t>
            </a:fld>
            <a:endParaRPr lang="ru-RU"/>
          </a:p>
        </p:txBody>
      </p:sp>
    </p:spTree>
    <p:extLst>
      <p:ext uri="{BB962C8B-B14F-4D97-AF65-F5344CB8AC3E}">
        <p14:creationId xmlns:p14="http://schemas.microsoft.com/office/powerpoint/2010/main" val="92768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49</a:t>
            </a:fld>
            <a:endParaRPr lang="ru-RU"/>
          </a:p>
        </p:txBody>
      </p:sp>
    </p:spTree>
    <p:extLst>
      <p:ext uri="{BB962C8B-B14F-4D97-AF65-F5344CB8AC3E}">
        <p14:creationId xmlns:p14="http://schemas.microsoft.com/office/powerpoint/2010/main" val="12615407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50</a:t>
            </a:fld>
            <a:endParaRPr lang="ru-RU"/>
          </a:p>
        </p:txBody>
      </p:sp>
    </p:spTree>
    <p:extLst>
      <p:ext uri="{BB962C8B-B14F-4D97-AF65-F5344CB8AC3E}">
        <p14:creationId xmlns:p14="http://schemas.microsoft.com/office/powerpoint/2010/main" val="2155260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51</a:t>
            </a:fld>
            <a:endParaRPr lang="ru-RU"/>
          </a:p>
        </p:txBody>
      </p:sp>
    </p:spTree>
    <p:extLst>
      <p:ext uri="{BB962C8B-B14F-4D97-AF65-F5344CB8AC3E}">
        <p14:creationId xmlns:p14="http://schemas.microsoft.com/office/powerpoint/2010/main" val="100288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a:t>
            </a:fld>
            <a:endParaRPr lang="ru-RU"/>
          </a:p>
        </p:txBody>
      </p:sp>
    </p:spTree>
    <p:extLst>
      <p:ext uri="{BB962C8B-B14F-4D97-AF65-F5344CB8AC3E}">
        <p14:creationId xmlns:p14="http://schemas.microsoft.com/office/powerpoint/2010/main" val="38721988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52</a:t>
            </a:fld>
            <a:endParaRPr lang="ru-RU"/>
          </a:p>
        </p:txBody>
      </p:sp>
    </p:spTree>
    <p:extLst>
      <p:ext uri="{BB962C8B-B14F-4D97-AF65-F5344CB8AC3E}">
        <p14:creationId xmlns:p14="http://schemas.microsoft.com/office/powerpoint/2010/main" val="3190605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t>53</a:t>
            </a:fld>
            <a:endParaRPr lang="ru-RU"/>
          </a:p>
        </p:txBody>
      </p:sp>
    </p:spTree>
    <p:extLst>
      <p:ext uri="{BB962C8B-B14F-4D97-AF65-F5344CB8AC3E}">
        <p14:creationId xmlns:p14="http://schemas.microsoft.com/office/powerpoint/2010/main" val="7779513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t>54</a:t>
            </a:fld>
            <a:endParaRPr lang="ru-RU"/>
          </a:p>
        </p:txBody>
      </p:sp>
    </p:spTree>
    <p:extLst>
      <p:ext uri="{BB962C8B-B14F-4D97-AF65-F5344CB8AC3E}">
        <p14:creationId xmlns:p14="http://schemas.microsoft.com/office/powerpoint/2010/main" val="18051097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55</a:t>
            </a:fld>
            <a:endParaRPr lang="ru-RU"/>
          </a:p>
        </p:txBody>
      </p:sp>
    </p:spTree>
    <p:extLst>
      <p:ext uri="{BB962C8B-B14F-4D97-AF65-F5344CB8AC3E}">
        <p14:creationId xmlns:p14="http://schemas.microsoft.com/office/powerpoint/2010/main" val="26994348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56</a:t>
            </a:fld>
            <a:endParaRPr lang="ru-RU"/>
          </a:p>
        </p:txBody>
      </p:sp>
    </p:spTree>
    <p:extLst>
      <p:ext uri="{BB962C8B-B14F-4D97-AF65-F5344CB8AC3E}">
        <p14:creationId xmlns:p14="http://schemas.microsoft.com/office/powerpoint/2010/main" val="230552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57</a:t>
            </a:fld>
            <a:endParaRPr lang="ru-RU"/>
          </a:p>
        </p:txBody>
      </p:sp>
    </p:spTree>
    <p:extLst>
      <p:ext uri="{BB962C8B-B14F-4D97-AF65-F5344CB8AC3E}">
        <p14:creationId xmlns:p14="http://schemas.microsoft.com/office/powerpoint/2010/main" val="24258100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58</a:t>
            </a:fld>
            <a:endParaRPr lang="ru-RU"/>
          </a:p>
        </p:txBody>
      </p:sp>
    </p:spTree>
    <p:extLst>
      <p:ext uri="{BB962C8B-B14F-4D97-AF65-F5344CB8AC3E}">
        <p14:creationId xmlns:p14="http://schemas.microsoft.com/office/powerpoint/2010/main" val="40209429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59</a:t>
            </a:fld>
            <a:endParaRPr lang="ru-RU"/>
          </a:p>
        </p:txBody>
      </p:sp>
    </p:spTree>
    <p:extLst>
      <p:ext uri="{BB962C8B-B14F-4D97-AF65-F5344CB8AC3E}">
        <p14:creationId xmlns:p14="http://schemas.microsoft.com/office/powerpoint/2010/main" val="4024706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6</a:t>
            </a:fld>
            <a:endParaRPr lang="ru-RU"/>
          </a:p>
        </p:txBody>
      </p:sp>
    </p:spTree>
    <p:extLst>
      <p:ext uri="{BB962C8B-B14F-4D97-AF65-F5344CB8AC3E}">
        <p14:creationId xmlns:p14="http://schemas.microsoft.com/office/powerpoint/2010/main" val="13622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7</a:t>
            </a:fld>
            <a:endParaRPr lang="ru-RU"/>
          </a:p>
        </p:txBody>
      </p:sp>
    </p:spTree>
    <p:extLst>
      <p:ext uri="{BB962C8B-B14F-4D97-AF65-F5344CB8AC3E}">
        <p14:creationId xmlns:p14="http://schemas.microsoft.com/office/powerpoint/2010/main" val="320570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t>8</a:t>
            </a:fld>
            <a:endParaRPr lang="ru-RU"/>
          </a:p>
        </p:txBody>
      </p:sp>
    </p:spTree>
    <p:extLst>
      <p:ext uri="{BB962C8B-B14F-4D97-AF65-F5344CB8AC3E}">
        <p14:creationId xmlns:p14="http://schemas.microsoft.com/office/powerpoint/2010/main" val="227288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9</a:t>
            </a:fld>
            <a:endParaRPr lang="ru-RU"/>
          </a:p>
        </p:txBody>
      </p:sp>
    </p:spTree>
    <p:extLst>
      <p:ext uri="{BB962C8B-B14F-4D97-AF65-F5344CB8AC3E}">
        <p14:creationId xmlns:p14="http://schemas.microsoft.com/office/powerpoint/2010/main" val="835750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lvl1pPr>
              <a:defRPr>
                <a:solidFill>
                  <a:schemeClr val="tx2"/>
                </a:solidFill>
              </a:defRPr>
            </a:lvl1p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2C3588D-9E94-4144-9DA3-F84C352C206B}"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http://finstar.com/front/fix/pre_foot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476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4AFD40F4-0E4D-4221-AF7C-55BA2A9DB0CA}"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68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92696"/>
            <a:ext cx="2057400" cy="5433467"/>
          </a:xfrm>
        </p:spPr>
        <p:txBody>
          <a:bodyPr vert="eaVert"/>
          <a:lstStyle>
            <a:lvl1pPr>
              <a:defRPr>
                <a:solidFill>
                  <a:schemeClr val="tx2"/>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692696"/>
            <a:ext cx="6019800" cy="543346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C579389-570E-415D-9E4D-B1EB6D3575E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9826621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42A7EC-9A80-4032-9534-DF1BF1E144B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3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05FF983-D4E0-4AC2-ABC3-C89C800AC54E}"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072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Объект 3"/>
          <p:cNvSpPr>
            <a:spLocks noGrp="1"/>
          </p:cNvSpPr>
          <p:nvPr>
            <p:ph sz="half" idx="2"/>
          </p:nvPr>
        </p:nvSpPr>
        <p:spPr>
          <a:xfrm>
            <a:off x="4648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p>
            <a:fld id="{D5B149DA-2B70-4C70-AADC-6EA99B8BD7A8}"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pic>
        <p:nvPicPr>
          <p:cNvPr id="8"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190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959049"/>
            <a:ext cx="4040188" cy="381719"/>
          </a:xfrm>
          <a:solidFill>
            <a:schemeClr val="tx2"/>
          </a:solidFill>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457200" y="1340768"/>
            <a:ext cx="4040188"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4645025" y="959049"/>
            <a:ext cx="4041775" cy="381719"/>
          </a:xfrm>
          <a:solidFill>
            <a:schemeClr val="tx2"/>
          </a:solidFill>
        </p:spPr>
        <p:txBody>
          <a:bodyPr anchor="ctr">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1340768"/>
            <a:ext cx="4041775"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2F1A12F-C88F-4C19-974A-BB3C2204DDEC}" type="datetime1">
              <a:rPr lang="ru-RU" smtClean="0"/>
              <a:pPr/>
              <a:t>29.08.2017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F305DA-160D-498F-B102-A1D8643B4A2C}" type="slidenum">
              <a:rPr lang="ru-RU" smtClean="0"/>
              <a:pPr/>
              <a:t>‹#›</a:t>
            </a:fld>
            <a:endParaRPr lang="ru-RU"/>
          </a:p>
        </p:txBody>
      </p:sp>
      <p:pic>
        <p:nvPicPr>
          <p:cNvPr id="10"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2345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3CBA9EB-8B72-47E9-84EB-C85F8ABB4663}" type="datetime1">
              <a:rPr lang="ru-RU" smtClean="0"/>
              <a:pPr/>
              <a:t>29.08.2017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F305DA-160D-498F-B102-A1D8643B4A2C}" type="slidenum">
              <a:rPr lang="ru-RU" smtClean="0"/>
              <a:pPr/>
              <a:t>‹#›</a:t>
            </a:fld>
            <a:endParaRPr lang="ru-RU"/>
          </a:p>
        </p:txBody>
      </p:sp>
      <p:pic>
        <p:nvPicPr>
          <p:cNvPr id="6"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9461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BD8D49-0218-44CB-A4E1-9492E9B21D5F}" type="datetime1">
              <a:rPr lang="ru-RU" smtClean="0"/>
              <a:pPr/>
              <a:t>29.08.2017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pPr/>
              <a:t>‹#›</a:t>
            </a:fld>
            <a:endParaRPr lang="ru-RU"/>
          </a:p>
        </p:txBody>
      </p:sp>
      <p:pic>
        <p:nvPicPr>
          <p:cNvPr id="5"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3536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3008313" cy="1018034"/>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692696"/>
            <a:ext cx="5111750" cy="5433467"/>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Текст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E8BB31A-724C-4847-AA46-A8BA387B75F9}"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pic>
        <p:nvPicPr>
          <p:cNvPr id="8"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450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1C2CA34-F0F1-4791-8DA0-79530C852FFA}"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pic>
        <p:nvPicPr>
          <p:cNvPr id="8" name="Picture 2" descr="Flag of Indonesia.sv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7014" y="125767"/>
            <a:ext cx="607474" cy="404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742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50000"/>
          <a:stretch/>
        </p:blipFill>
        <p:spPr bwMode="auto">
          <a:xfrm>
            <a:off x="0" y="6293136"/>
            <a:ext cx="9144000" cy="56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finstar.com/front/fix/pre_footer.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395536" y="116632"/>
            <a:ext cx="8159540" cy="312281"/>
          </a:xfrm>
          <a:prstGeom prst="rect">
            <a:avLst/>
          </a:prstGeom>
        </p:spPr>
        <p:txBody>
          <a:bodyPr vert="horz" lIns="91440" tIns="45720" rIns="91440" bIns="45720" rtlCol="0" anchor="ctr">
            <a:noAutofit/>
          </a:bodyPr>
          <a:lstStyle/>
          <a:p>
            <a:r>
              <a:rPr lang="ru-RU" smtClean="0"/>
              <a:t>Образец заголовка</a:t>
            </a:r>
            <a:endParaRPr lang="ru-RU"/>
          </a:p>
        </p:txBody>
      </p:sp>
      <p:sp>
        <p:nvSpPr>
          <p:cNvPr id="3" name="Текст 2"/>
          <p:cNvSpPr>
            <a:spLocks noGrp="1"/>
          </p:cNvSpPr>
          <p:nvPr>
            <p:ph type="body" idx="1"/>
          </p:nvPr>
        </p:nvSpPr>
        <p:spPr>
          <a:xfrm>
            <a:off x="457200" y="836712"/>
            <a:ext cx="8229600" cy="5289451"/>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525344"/>
            <a:ext cx="2133600" cy="283758"/>
          </a:xfrm>
          <a:prstGeom prst="rect">
            <a:avLst/>
          </a:prstGeom>
        </p:spPr>
        <p:txBody>
          <a:bodyPr vert="horz" lIns="91440" tIns="45720" rIns="91440" bIns="45720" rtlCol="0" anchor="ctr"/>
          <a:lstStyle>
            <a:lvl1pPr algn="l">
              <a:defRPr sz="1200">
                <a:solidFill>
                  <a:schemeClr val="tx1">
                    <a:tint val="75000"/>
                  </a:schemeClr>
                </a:solidFill>
              </a:defRPr>
            </a:lvl1pPr>
          </a:lstStyle>
          <a:p>
            <a:fld id="{34E10F41-CB58-4F6B-BE82-03F044FE9CA2}" type="datetime1">
              <a:rPr lang="ru-RU" smtClean="0"/>
              <a:pPr/>
              <a:t>29.08.2017</a:t>
            </a:fld>
            <a:endParaRPr lang="ru-RU"/>
          </a:p>
        </p:txBody>
      </p:sp>
      <p:sp>
        <p:nvSpPr>
          <p:cNvPr id="5" name="Нижний колонтитул 4"/>
          <p:cNvSpPr>
            <a:spLocks noGrp="1"/>
          </p:cNvSpPr>
          <p:nvPr>
            <p:ph type="ftr" sz="quarter" idx="3"/>
          </p:nvPr>
        </p:nvSpPr>
        <p:spPr>
          <a:xfrm>
            <a:off x="3124200" y="6525344"/>
            <a:ext cx="2895600" cy="283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267004" y="6525344"/>
            <a:ext cx="720080" cy="283758"/>
          </a:xfrm>
          <a:prstGeom prst="rect">
            <a:avLst/>
          </a:prstGeom>
        </p:spPr>
        <p:txBody>
          <a:bodyPr vert="horz" lIns="91440" tIns="45720" rIns="91440" bIns="45720" rtlCol="0" anchor="ctr"/>
          <a:lstStyle>
            <a:lvl1pPr algn="r">
              <a:defRPr sz="1200">
                <a:solidFill>
                  <a:schemeClr val="tx2"/>
                </a:solidFill>
              </a:defRPr>
            </a:lvl1pPr>
          </a:lstStyle>
          <a:p>
            <a:fld id="{D7F305DA-160D-498F-B102-A1D8643B4A2C}" type="slidenum">
              <a:rPr lang="ru-RU" smtClean="0"/>
              <a:pPr/>
              <a:t>‹#›</a:t>
            </a:fld>
            <a:endParaRPr lang="ru-RU"/>
          </a:p>
        </p:txBody>
      </p:sp>
    </p:spTree>
    <p:extLst>
      <p:ext uri="{BB962C8B-B14F-4D97-AF65-F5344CB8AC3E}">
        <p14:creationId xmlns:p14="http://schemas.microsoft.com/office/powerpoint/2010/main" val="14811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emf"/><Relationship Id="rId9"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emf"/><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jpe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eg"/><Relationship Id="rId4" Type="http://schemas.openxmlformats.org/officeDocument/2006/relationships/image" Target="../media/image27.jpeg"/></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ag of Indonesia.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124933"/>
            <a:ext cx="2184292" cy="14561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953882" y="4923326"/>
            <a:ext cx="1236236" cy="369332"/>
          </a:xfrm>
          <a:prstGeom prst="rect">
            <a:avLst/>
          </a:prstGeom>
        </p:spPr>
        <p:txBody>
          <a:bodyPr wrap="none">
            <a:spAutoFit/>
          </a:bodyPr>
          <a:lstStyle/>
          <a:p>
            <a:r>
              <a:rPr lang="ru-RU" dirty="0" smtClean="0"/>
              <a:t>11</a:t>
            </a:r>
            <a:r>
              <a:rPr lang="en-US" dirty="0" smtClean="0"/>
              <a:t>.12.2015</a:t>
            </a:r>
            <a:endParaRPr lang="en-US" dirty="0"/>
          </a:p>
        </p:txBody>
      </p:sp>
      <p:sp>
        <p:nvSpPr>
          <p:cNvPr id="6" name="Заголовок 1"/>
          <p:cNvSpPr txBox="1">
            <a:spLocks/>
          </p:cNvSpPr>
          <p:nvPr/>
        </p:nvSpPr>
        <p:spPr>
          <a:xfrm>
            <a:off x="611560" y="2159315"/>
            <a:ext cx="7772400" cy="7945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2"/>
                </a:solidFill>
                <a:latin typeface="+mj-lt"/>
                <a:ea typeface="+mj-ea"/>
                <a:cs typeface="+mj-cs"/>
              </a:defRPr>
            </a:lvl1pPr>
          </a:lstStyle>
          <a:p>
            <a:pPr algn="ctr"/>
            <a:r>
              <a:rPr lang="en-US" smtClean="0"/>
              <a:t>Business plan of Money lending business</a:t>
            </a:r>
            <a:br>
              <a:rPr lang="en-US" smtClean="0"/>
            </a:br>
            <a:r>
              <a:rPr lang="en-US" smtClean="0"/>
              <a:t> in Indonesia</a:t>
            </a:r>
            <a:endParaRPr lang="ru-RU" dirty="0"/>
          </a:p>
        </p:txBody>
      </p:sp>
      <p:sp>
        <p:nvSpPr>
          <p:cNvPr id="2" name="Заголовок 1"/>
          <p:cNvSpPr txBox="1">
            <a:spLocks/>
          </p:cNvSpPr>
          <p:nvPr/>
        </p:nvSpPr>
        <p:spPr>
          <a:xfrm>
            <a:off x="611560" y="2159315"/>
            <a:ext cx="7772400" cy="7945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2"/>
                </a:solidFill>
                <a:latin typeface="+mj-lt"/>
                <a:ea typeface="+mj-ea"/>
                <a:cs typeface="+mj-cs"/>
              </a:defRPr>
            </a:lvl1pPr>
          </a:lstStyle>
          <a:p>
            <a:pPr algn="ctr"/>
            <a:r>
              <a:rPr lang="en-US" smtClean="0"/>
              <a:t>Business plan of Money lending business</a:t>
            </a:r>
            <a:br>
              <a:rPr lang="en-US" smtClean="0"/>
            </a:br>
            <a:r>
              <a:rPr lang="en-US" smtClean="0"/>
              <a:t> in Indonesia</a:t>
            </a:r>
            <a:endParaRPr lang="ru-RU" dirty="0"/>
          </a:p>
        </p:txBody>
      </p:sp>
    </p:spTree>
    <p:extLst>
      <p:ext uri="{BB962C8B-B14F-4D97-AF65-F5344CB8AC3E}">
        <p14:creationId xmlns:p14="http://schemas.microsoft.com/office/powerpoint/2010/main" val="4072496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10</a:t>
            </a:fld>
            <a:endParaRPr lang="ru-RU"/>
          </a:p>
        </p:txBody>
      </p:sp>
      <p:sp>
        <p:nvSpPr>
          <p:cNvPr id="5" name="Title 1"/>
          <p:cNvSpPr>
            <a:spLocks noGrp="1"/>
          </p:cNvSpPr>
          <p:nvPr>
            <p:ph type="title"/>
          </p:nvPr>
        </p:nvSpPr>
        <p:spPr/>
        <p:txBody>
          <a:bodyPr/>
          <a:lstStyle/>
          <a:p>
            <a:r>
              <a:rPr lang="en-US" b="1" dirty="0"/>
              <a:t>Consumer lending landscape: </a:t>
            </a:r>
            <a:r>
              <a:rPr lang="en-US" b="1" dirty="0" smtClean="0"/>
              <a:t> MFCs</a:t>
            </a:r>
            <a:endParaRPr lang="en-US" b="1" dirty="0"/>
          </a:p>
        </p:txBody>
      </p:sp>
      <p:sp>
        <p:nvSpPr>
          <p:cNvPr id="20" name="TextBox 12"/>
          <p:cNvSpPr txBox="1"/>
          <p:nvPr/>
        </p:nvSpPr>
        <p:spPr>
          <a:xfrm>
            <a:off x="240750" y="6237312"/>
            <a:ext cx="8651731"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Largest MFCs assets size is not comparable with largest banks. Foreign ownership is dominating among top-10 MFCs.</a:t>
            </a:r>
          </a:p>
        </p:txBody>
      </p:sp>
      <p:pic>
        <p:nvPicPr>
          <p:cNvPr id="3" name="Рисунок 2"/>
          <p:cNvPicPr>
            <a:picLocks noChangeAspect="1"/>
          </p:cNvPicPr>
          <p:nvPr/>
        </p:nvPicPr>
        <p:blipFill>
          <a:blip r:embed="rId3"/>
          <a:stretch>
            <a:fillRect/>
          </a:stretch>
        </p:blipFill>
        <p:spPr>
          <a:xfrm>
            <a:off x="223153" y="692696"/>
            <a:ext cx="8669328" cy="5556446"/>
          </a:xfrm>
          <a:prstGeom prst="rect">
            <a:avLst/>
          </a:prstGeom>
        </p:spPr>
      </p:pic>
      <p:pic>
        <p:nvPicPr>
          <p:cNvPr id="2" name="Рисунок 2"/>
          <p:cNvPicPr>
            <a:picLocks noChangeAspect="1"/>
          </p:cNvPicPr>
          <p:nvPr/>
        </p:nvPicPr>
        <p:blipFill>
          <a:blip r:embed="rId3"/>
          <a:stretch>
            <a:fillRect/>
          </a:stretch>
        </p:blipFill>
        <p:spPr>
          <a:xfrm>
            <a:off x="223153" y="692696"/>
            <a:ext cx="8669328" cy="5556446"/>
          </a:xfrm>
          <a:prstGeom prst="rect">
            <a:avLst/>
          </a:prstGeom>
        </p:spPr>
      </p:pic>
    </p:spTree>
    <p:extLst>
      <p:ext uri="{BB962C8B-B14F-4D97-AF65-F5344CB8AC3E}">
        <p14:creationId xmlns:p14="http://schemas.microsoft.com/office/powerpoint/2010/main" val="713231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279390" y="6546132"/>
            <a:ext cx="720080" cy="283758"/>
          </a:xfrm>
        </p:spPr>
        <p:txBody>
          <a:bodyPr/>
          <a:lstStyle/>
          <a:p>
            <a:fld id="{D7F305DA-160D-498F-B102-A1D8643B4A2C}" type="slidenum">
              <a:rPr lang="ru-RU" smtClean="0"/>
              <a:pPr/>
              <a:t>11</a:t>
            </a:fld>
            <a:endParaRPr lang="ru-RU"/>
          </a:p>
        </p:txBody>
      </p:sp>
      <p:sp>
        <p:nvSpPr>
          <p:cNvPr id="5" name="Title 1"/>
          <p:cNvSpPr>
            <a:spLocks noGrp="1"/>
          </p:cNvSpPr>
          <p:nvPr>
            <p:ph type="title"/>
          </p:nvPr>
        </p:nvSpPr>
        <p:spPr>
          <a:xfrm>
            <a:off x="407012" y="158103"/>
            <a:ext cx="8773500" cy="318569"/>
          </a:xfrm>
        </p:spPr>
        <p:txBody>
          <a:bodyPr/>
          <a:lstStyle/>
          <a:p>
            <a:r>
              <a:rPr lang="en-US" b="1" dirty="0" smtClean="0"/>
              <a:t>Consumer lending landscape: </a:t>
            </a:r>
            <a:r>
              <a:rPr lang="en-US" sz="2000" b="1" dirty="0" smtClean="0"/>
              <a:t>Rural Banks and Cooperatives</a:t>
            </a:r>
            <a:endParaRPr lang="en-US" sz="2000" b="1" dirty="0"/>
          </a:p>
        </p:txBody>
      </p:sp>
      <p:sp>
        <p:nvSpPr>
          <p:cNvPr id="36" name="TextBox 36"/>
          <p:cNvSpPr txBox="1"/>
          <p:nvPr/>
        </p:nvSpPr>
        <p:spPr>
          <a:xfrm>
            <a:off x="235298" y="6237312"/>
            <a:ext cx="8729190"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smtClean="0"/>
              <a:t>Both </a:t>
            </a:r>
            <a:r>
              <a:rPr lang="en-US" sz="1400" dirty="0"/>
              <a:t>are not subject to foreign ownership and nominee scheme will not be </a:t>
            </a:r>
            <a:r>
              <a:rPr lang="en-US" sz="1400" dirty="0" smtClean="0"/>
              <a:t>feasible. Market experts </a:t>
            </a:r>
            <a:r>
              <a:rPr lang="en-US" sz="1400" dirty="0"/>
              <a:t>believe </a:t>
            </a:r>
            <a:r>
              <a:rPr lang="en-US" sz="1400" dirty="0" smtClean="0"/>
              <a:t>that rural </a:t>
            </a:r>
            <a:r>
              <a:rPr lang="en-US" sz="1400" dirty="0"/>
              <a:t>banks with time will be cannibalized by commercial </a:t>
            </a:r>
            <a:r>
              <a:rPr lang="en-US" sz="1400" dirty="0" smtClean="0"/>
              <a:t>banks.</a:t>
            </a:r>
            <a:endParaRPr lang="ru-RU" sz="1400" dirty="0"/>
          </a:p>
        </p:txBody>
      </p:sp>
      <p:pic>
        <p:nvPicPr>
          <p:cNvPr id="2" name="Рисунок 1"/>
          <p:cNvPicPr>
            <a:picLocks noChangeAspect="1"/>
          </p:cNvPicPr>
          <p:nvPr/>
        </p:nvPicPr>
        <p:blipFill>
          <a:blip r:embed="rId3"/>
          <a:stretch>
            <a:fillRect/>
          </a:stretch>
        </p:blipFill>
        <p:spPr>
          <a:xfrm>
            <a:off x="235298" y="666195"/>
            <a:ext cx="8764172" cy="5571117"/>
          </a:xfrm>
          <a:prstGeom prst="rect">
            <a:avLst/>
          </a:prstGeom>
        </p:spPr>
      </p:pic>
      <p:pic>
        <p:nvPicPr>
          <p:cNvPr id="3" name="Рисунок 1"/>
          <p:cNvPicPr>
            <a:picLocks noChangeAspect="1"/>
          </p:cNvPicPr>
          <p:nvPr/>
        </p:nvPicPr>
        <p:blipFill>
          <a:blip r:embed="rId3"/>
          <a:stretch>
            <a:fillRect/>
          </a:stretch>
        </p:blipFill>
        <p:spPr>
          <a:xfrm>
            <a:off x="235298" y="666195"/>
            <a:ext cx="8764172" cy="5571117"/>
          </a:xfrm>
          <a:prstGeom prst="rect">
            <a:avLst/>
          </a:prstGeom>
        </p:spPr>
      </p:pic>
    </p:spTree>
    <p:extLst>
      <p:ext uri="{BB962C8B-B14F-4D97-AF65-F5344CB8AC3E}">
        <p14:creationId xmlns:p14="http://schemas.microsoft.com/office/powerpoint/2010/main" val="4164267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licensing</a:t>
            </a:r>
            <a:r>
              <a:rPr lang="ru-RU" b="1" dirty="0" smtClean="0"/>
              <a:t> </a:t>
            </a:r>
            <a:r>
              <a:rPr lang="en-US" b="1" dirty="0" smtClean="0"/>
              <a:t>options comparison</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pPr/>
              <a:t>12</a:t>
            </a:fld>
            <a:endParaRPr lang="ru-RU"/>
          </a:p>
        </p:txBody>
      </p:sp>
      <p:graphicFrame>
        <p:nvGraphicFramePr>
          <p:cNvPr id="7" name="Таблица 2"/>
          <p:cNvGraphicFramePr>
            <a:graphicFrameLocks noGrp="1"/>
          </p:cNvGraphicFramePr>
          <p:nvPr>
            <p:extLst>
              <p:ext uri="{D42A27DB-BD31-4B8C-83A1-F6EECF244321}">
                <p14:modId xmlns:p14="http://schemas.microsoft.com/office/powerpoint/2010/main" val="2274086627"/>
              </p:ext>
            </p:extLst>
          </p:nvPr>
        </p:nvGraphicFramePr>
        <p:xfrm>
          <a:off x="163087" y="602044"/>
          <a:ext cx="8823996" cy="6100058"/>
        </p:xfrm>
        <a:graphic>
          <a:graphicData uri="http://schemas.openxmlformats.org/drawingml/2006/table">
            <a:tbl>
              <a:tblPr firstRow="1" bandRow="1">
                <a:tableStyleId>{5C22544A-7EE6-4342-B048-85BDC9FD1C3A}</a:tableStyleId>
              </a:tblPr>
              <a:tblGrid>
                <a:gridCol w="220035">
                  <a:extLst>
                    <a:ext uri="{9D8B030D-6E8A-4147-A177-3AD203B41FA5}">
                      <a16:colId xmlns:a16="http://schemas.microsoft.com/office/drawing/2014/main" val="20000"/>
                    </a:ext>
                  </a:extLst>
                </a:gridCol>
                <a:gridCol w="1113086">
                  <a:extLst>
                    <a:ext uri="{9D8B030D-6E8A-4147-A177-3AD203B41FA5}">
                      <a16:colId xmlns:a16="http://schemas.microsoft.com/office/drawing/2014/main" val="20001"/>
                    </a:ext>
                  </a:extLst>
                </a:gridCol>
                <a:gridCol w="1206157">
                  <a:extLst>
                    <a:ext uri="{9D8B030D-6E8A-4147-A177-3AD203B41FA5}">
                      <a16:colId xmlns:a16="http://schemas.microsoft.com/office/drawing/2014/main" val="20002"/>
                    </a:ext>
                  </a:extLst>
                </a:gridCol>
                <a:gridCol w="1206157">
                  <a:extLst>
                    <a:ext uri="{9D8B030D-6E8A-4147-A177-3AD203B41FA5}">
                      <a16:colId xmlns:a16="http://schemas.microsoft.com/office/drawing/2014/main" val="20003"/>
                    </a:ext>
                  </a:extLst>
                </a:gridCol>
                <a:gridCol w="1322920">
                  <a:extLst>
                    <a:ext uri="{9D8B030D-6E8A-4147-A177-3AD203B41FA5}">
                      <a16:colId xmlns:a16="http://schemas.microsoft.com/office/drawing/2014/main" val="20004"/>
                    </a:ext>
                  </a:extLst>
                </a:gridCol>
                <a:gridCol w="1343325">
                  <a:extLst>
                    <a:ext uri="{9D8B030D-6E8A-4147-A177-3AD203B41FA5}">
                      <a16:colId xmlns:a16="http://schemas.microsoft.com/office/drawing/2014/main" val="20005"/>
                    </a:ext>
                  </a:extLst>
                </a:gridCol>
                <a:gridCol w="1206158">
                  <a:extLst>
                    <a:ext uri="{9D8B030D-6E8A-4147-A177-3AD203B41FA5}">
                      <a16:colId xmlns:a16="http://schemas.microsoft.com/office/drawing/2014/main" val="20007"/>
                    </a:ext>
                  </a:extLst>
                </a:gridCol>
                <a:gridCol w="1206158">
                  <a:extLst>
                    <a:ext uri="{9D8B030D-6E8A-4147-A177-3AD203B41FA5}">
                      <a16:colId xmlns:a16="http://schemas.microsoft.com/office/drawing/2014/main" val="20006"/>
                    </a:ext>
                  </a:extLst>
                </a:gridCol>
              </a:tblGrid>
              <a:tr h="415538">
                <a:tc>
                  <a:txBody>
                    <a:bodyPr/>
                    <a:lstStyle/>
                    <a:p>
                      <a:pPr algn="ctr"/>
                      <a:r>
                        <a:rPr lang="en-US" sz="1100" dirty="0" smtClean="0"/>
                        <a:t>#</a:t>
                      </a:r>
                      <a:endParaRPr lang="ru-RU" sz="1100" dirty="0"/>
                    </a:p>
                  </a:txBody>
                  <a:tcPr anchor="ctr"/>
                </a:tc>
                <a:tc>
                  <a:txBody>
                    <a:bodyPr/>
                    <a:lstStyle/>
                    <a:p>
                      <a:pPr algn="ctr"/>
                      <a:r>
                        <a:rPr lang="en-US" sz="1100" dirty="0" smtClean="0"/>
                        <a:t>Parameter</a:t>
                      </a:r>
                      <a:endParaRPr lang="ru-RU" sz="1100" dirty="0"/>
                    </a:p>
                  </a:txBody>
                  <a:tcPr anchor="ctr"/>
                </a:tc>
                <a:tc>
                  <a:txBody>
                    <a:bodyPr/>
                    <a:lstStyle/>
                    <a:p>
                      <a:pPr algn="ctr"/>
                      <a:r>
                        <a:rPr lang="en-US" sz="1100" dirty="0" smtClean="0"/>
                        <a:t>Bank</a:t>
                      </a:r>
                      <a:endParaRPr lang="ru-RU" sz="1100" dirty="0"/>
                    </a:p>
                  </a:txBody>
                  <a:tcPr anchor="ctr"/>
                </a:tc>
                <a:tc>
                  <a:txBody>
                    <a:bodyPr/>
                    <a:lstStyle/>
                    <a:p>
                      <a:pPr algn="ctr"/>
                      <a:r>
                        <a:rPr lang="en-US" sz="1100" dirty="0" smtClean="0"/>
                        <a:t>MFC</a:t>
                      </a:r>
                    </a:p>
                  </a:txBody>
                  <a:tcPr anchor="ctr"/>
                </a:tc>
                <a:tc>
                  <a:txBody>
                    <a:bodyPr/>
                    <a:lstStyle/>
                    <a:p>
                      <a:pPr algn="ctr"/>
                      <a:r>
                        <a:rPr lang="en-US" sz="1100" dirty="0" smtClean="0"/>
                        <a:t>Rural</a:t>
                      </a:r>
                      <a:r>
                        <a:rPr lang="en-US" sz="1100" baseline="0" dirty="0" smtClean="0"/>
                        <a:t> Bank</a:t>
                      </a:r>
                      <a:endParaRPr lang="ru-RU" sz="1100" dirty="0"/>
                    </a:p>
                  </a:txBody>
                  <a:tcPr anchor="ctr"/>
                </a:tc>
                <a:tc>
                  <a:txBody>
                    <a:bodyPr/>
                    <a:lstStyle/>
                    <a:p>
                      <a:pPr algn="ctr"/>
                      <a:r>
                        <a:rPr lang="en-US" sz="1100" dirty="0" smtClean="0"/>
                        <a:t>MFI</a:t>
                      </a:r>
                      <a:endParaRPr lang="ru-RU" sz="1100" dirty="0"/>
                    </a:p>
                  </a:txBody>
                  <a:tcPr anchor="ctr"/>
                </a:tc>
                <a:tc>
                  <a:txBody>
                    <a:bodyPr/>
                    <a:lstStyle/>
                    <a:p>
                      <a:pPr algn="ctr"/>
                      <a:r>
                        <a:rPr lang="en-US" sz="1100" dirty="0" smtClean="0"/>
                        <a:t>Pawnshop</a:t>
                      </a:r>
                      <a:endParaRPr lang="ru-RU" sz="1100" dirty="0"/>
                    </a:p>
                  </a:txBody>
                  <a:tcPr anchor="ctr"/>
                </a:tc>
                <a:tc>
                  <a:txBody>
                    <a:bodyPr/>
                    <a:lstStyle/>
                    <a:p>
                      <a:pPr algn="ctr"/>
                      <a:r>
                        <a:rPr lang="en-US" sz="1100" dirty="0" smtClean="0"/>
                        <a:t>Cooperative</a:t>
                      </a:r>
                      <a:endParaRPr lang="ru-RU" sz="1100" dirty="0"/>
                    </a:p>
                  </a:txBody>
                  <a:tcPr anchor="ctr"/>
                </a:tc>
                <a:extLst>
                  <a:ext uri="{0D108BD9-81ED-4DB2-BD59-A6C34878D82A}">
                    <a16:rowId xmlns:a16="http://schemas.microsoft.com/office/drawing/2014/main" val="10000"/>
                  </a:ext>
                </a:extLst>
              </a:tr>
              <a:tr h="819574">
                <a:tc>
                  <a:txBody>
                    <a:bodyPr/>
                    <a:lstStyle/>
                    <a:p>
                      <a:pPr algn="ctr"/>
                      <a:r>
                        <a:rPr lang="en-US" sz="1100" dirty="0" smtClean="0"/>
                        <a:t>1</a:t>
                      </a:r>
                      <a:endParaRPr lang="ru-RU" sz="1100" dirty="0"/>
                    </a:p>
                  </a:txBody>
                  <a:tcPr/>
                </a:tc>
                <a:tc>
                  <a:txBody>
                    <a:bodyPr/>
                    <a:lstStyle/>
                    <a:p>
                      <a:r>
                        <a:rPr lang="en-US" sz="1100" dirty="0" smtClean="0"/>
                        <a:t>Main activities</a:t>
                      </a:r>
                      <a:endParaRPr lang="ru-RU" sz="1100" dirty="0"/>
                    </a:p>
                  </a:txBody>
                  <a:tcPr/>
                </a:tc>
                <a:tc>
                  <a:txBody>
                    <a:bodyPr/>
                    <a:lstStyle/>
                    <a:p>
                      <a:pPr algn="ctr"/>
                      <a:r>
                        <a:rPr lang="en-US" sz="1100" dirty="0" smtClean="0"/>
                        <a:t>Full-range banking</a:t>
                      </a:r>
                      <a:r>
                        <a:rPr lang="en-US" sz="1100" baseline="0" dirty="0" smtClean="0"/>
                        <a:t> activity for retail, SME and corporate banking</a:t>
                      </a:r>
                      <a:endParaRPr lang="ru-RU" sz="1100" dirty="0"/>
                    </a:p>
                  </a:txBody>
                  <a:tcPr/>
                </a:tc>
                <a:tc>
                  <a:txBody>
                    <a:bodyPr/>
                    <a:lstStyle/>
                    <a:p>
                      <a:pPr algn="ctr"/>
                      <a:r>
                        <a:rPr lang="en-US" sz="1000" dirty="0" smtClean="0"/>
                        <a:t>Specializes on non-cash </a:t>
                      </a:r>
                      <a:r>
                        <a:rPr lang="en-US" sz="1000" baseline="0" dirty="0" smtClean="0"/>
                        <a:t>consumer finance activity</a:t>
                      </a:r>
                      <a:r>
                        <a:rPr lang="en-US" sz="1000" dirty="0" smtClean="0"/>
                        <a:t> </a:t>
                      </a:r>
                      <a:endParaRPr lang="ru-RU"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Specialize</a:t>
                      </a:r>
                      <a:r>
                        <a:rPr lang="en-US" sz="1000" baseline="0" dirty="0" smtClean="0"/>
                        <a:t>s on loans and deposits in specific provinces</a:t>
                      </a:r>
                      <a:endParaRPr lang="ru-RU" sz="1000" dirty="0" smtClean="0"/>
                    </a:p>
                  </a:txBody>
                  <a:tcPr/>
                </a:tc>
                <a:tc>
                  <a:txBody>
                    <a:bodyPr/>
                    <a:lstStyle/>
                    <a:p>
                      <a:pPr algn="ctr"/>
                      <a:r>
                        <a:rPr lang="en-US" sz="1000" dirty="0" smtClean="0"/>
                        <a:t>Specializes </a:t>
                      </a:r>
                      <a:r>
                        <a:rPr lang="en-US" sz="1000" baseline="0" dirty="0" smtClean="0"/>
                        <a:t>on</a:t>
                      </a:r>
                    </a:p>
                    <a:p>
                      <a:pPr algn="ctr"/>
                      <a:r>
                        <a:rPr lang="en-US" sz="1000" baseline="0" dirty="0" smtClean="0"/>
                        <a:t>microfinance activity with SME on village/city level</a:t>
                      </a:r>
                      <a:endParaRPr lang="ru-RU"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State-owned monopoly </a:t>
                      </a:r>
                      <a:endParaRPr lang="ru-RU" sz="1100" dirty="0" smtClean="0"/>
                    </a:p>
                    <a:p>
                      <a:pPr algn="ctr"/>
                      <a:endParaRPr lang="ru-RU" sz="1100" dirty="0"/>
                    </a:p>
                  </a:txBody>
                  <a:tcPr/>
                </a:tc>
                <a:tc>
                  <a:txBody>
                    <a:bodyPr/>
                    <a:lstStyle/>
                    <a:p>
                      <a:pPr algn="ctr"/>
                      <a:r>
                        <a:rPr lang="en-US" sz="1100" dirty="0" smtClean="0"/>
                        <a:t>Specializes on microfinance</a:t>
                      </a:r>
                      <a:r>
                        <a:rPr lang="en-US" sz="1100" baseline="0" dirty="0" smtClean="0"/>
                        <a:t> and deposits, </a:t>
                      </a:r>
                      <a:r>
                        <a:rPr lang="en-US" sz="1100" dirty="0" smtClean="0"/>
                        <a:t>for members only</a:t>
                      </a:r>
                      <a:endParaRPr lang="ru-RU" sz="1100" dirty="0"/>
                    </a:p>
                  </a:txBody>
                  <a:tcPr/>
                </a:tc>
                <a:extLst>
                  <a:ext uri="{0D108BD9-81ED-4DB2-BD59-A6C34878D82A}">
                    <a16:rowId xmlns:a16="http://schemas.microsoft.com/office/drawing/2014/main" val="10001"/>
                  </a:ext>
                </a:extLst>
              </a:tr>
              <a:tr h="671782">
                <a:tc>
                  <a:txBody>
                    <a:bodyPr/>
                    <a:lstStyle/>
                    <a:p>
                      <a:pPr algn="ctr"/>
                      <a:r>
                        <a:rPr lang="en-US" sz="1100" dirty="0" smtClean="0"/>
                        <a:t>2</a:t>
                      </a:r>
                      <a:endParaRPr lang="ru-RU" sz="1100" dirty="0"/>
                    </a:p>
                  </a:txBody>
                  <a:tcPr/>
                </a:tc>
                <a:tc>
                  <a:txBody>
                    <a:bodyPr/>
                    <a:lstStyle/>
                    <a:p>
                      <a:r>
                        <a:rPr lang="en-US" sz="1100" dirty="0" smtClean="0"/>
                        <a:t>Allowed territory of operation</a:t>
                      </a:r>
                      <a:endParaRPr lang="ru-RU" sz="1100" dirty="0"/>
                    </a:p>
                  </a:txBody>
                  <a:tcPr/>
                </a:tc>
                <a:tc>
                  <a:txBody>
                    <a:bodyPr/>
                    <a:lstStyle/>
                    <a:p>
                      <a:pPr algn="ctr"/>
                      <a:r>
                        <a:rPr lang="en-US" sz="1100" dirty="0" smtClean="0"/>
                        <a:t>Nationwide</a:t>
                      </a:r>
                      <a:endParaRPr lang="ru-RU" sz="1100" dirty="0"/>
                    </a:p>
                  </a:txBody>
                  <a:tcPr anchor="ctr"/>
                </a:tc>
                <a:tc>
                  <a:txBody>
                    <a:bodyPr/>
                    <a:lstStyle/>
                    <a:p>
                      <a:pPr algn="ctr"/>
                      <a:r>
                        <a:rPr lang="en-US" sz="1100" dirty="0" smtClean="0"/>
                        <a:t>Nationwide</a:t>
                      </a:r>
                      <a:endParaRPr lang="ru-RU" sz="1100" dirty="0"/>
                    </a:p>
                  </a:txBody>
                  <a:tcPr anchor="ctr"/>
                </a:tc>
                <a:tc>
                  <a:txBody>
                    <a:bodyPr/>
                    <a:lstStyle/>
                    <a:p>
                      <a:pPr algn="ctr"/>
                      <a:r>
                        <a:rPr lang="en-US" sz="1100" dirty="0" smtClean="0"/>
                        <a:t>Specific province</a:t>
                      </a:r>
                      <a:endParaRPr lang="ru-RU" sz="1100" dirty="0"/>
                    </a:p>
                  </a:txBody>
                  <a:tcPr anchor="ctr"/>
                </a:tc>
                <a:tc>
                  <a:txBody>
                    <a:bodyPr/>
                    <a:lstStyle/>
                    <a:p>
                      <a:pPr marL="0" indent="0" algn="just">
                        <a:buFont typeface="Calibri" pitchFamily="34" charset="0"/>
                        <a:buNone/>
                      </a:pPr>
                      <a:r>
                        <a:rPr lang="en-US" sz="1100" dirty="0" smtClean="0"/>
                        <a:t>Village, Sub-district or Regency/Municipality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Nationwide</a:t>
                      </a:r>
                      <a:endParaRPr lang="ru-RU" sz="1100" dirty="0" smtClean="0"/>
                    </a:p>
                    <a:p>
                      <a:pPr algn="ctr"/>
                      <a:endParaRPr lang="ru-RU" sz="1100" dirty="0"/>
                    </a:p>
                  </a:txBody>
                  <a:tcPr anchor="ctr"/>
                </a:tc>
                <a:tc>
                  <a:txBody>
                    <a:bodyPr/>
                    <a:lstStyle/>
                    <a:p>
                      <a:pPr algn="ctr"/>
                      <a:r>
                        <a:rPr lang="en-US" sz="1100" dirty="0" smtClean="0"/>
                        <a:t>Nationwide</a:t>
                      </a:r>
                      <a:endParaRPr lang="ru-RU" sz="1100" dirty="0"/>
                    </a:p>
                  </a:txBody>
                  <a:tcPr anchor="ctr"/>
                </a:tc>
                <a:extLst>
                  <a:ext uri="{0D108BD9-81ED-4DB2-BD59-A6C34878D82A}">
                    <a16:rowId xmlns:a16="http://schemas.microsoft.com/office/drawing/2014/main" val="10002"/>
                  </a:ext>
                </a:extLst>
              </a:tr>
              <a:tr h="718274">
                <a:tc>
                  <a:txBody>
                    <a:bodyPr/>
                    <a:lstStyle/>
                    <a:p>
                      <a:pPr algn="ctr"/>
                      <a:r>
                        <a:rPr lang="en-US" sz="1100" dirty="0" smtClean="0"/>
                        <a:t>3</a:t>
                      </a:r>
                      <a:endParaRPr lang="ru-RU" sz="1100" dirty="0"/>
                    </a:p>
                  </a:txBody>
                  <a:tcPr/>
                </a:tc>
                <a:tc>
                  <a:txBody>
                    <a:bodyPr/>
                    <a:lstStyle/>
                    <a:p>
                      <a:r>
                        <a:rPr lang="en-US" sz="1100" dirty="0" smtClean="0"/>
                        <a:t>Min.capital requirements </a:t>
                      </a:r>
                      <a:endParaRPr lang="ru-RU" sz="1100" dirty="0"/>
                    </a:p>
                  </a:txBody>
                  <a:tcPr/>
                </a:tc>
                <a:tc>
                  <a:txBody>
                    <a:bodyPr/>
                    <a:lstStyle/>
                    <a:p>
                      <a:pPr algn="ctr"/>
                      <a:r>
                        <a:rPr lang="en-US" sz="1100" b="0" dirty="0" smtClean="0">
                          <a:solidFill>
                            <a:schemeClr val="tx1"/>
                          </a:solidFill>
                        </a:rPr>
                        <a:t>$70,</a:t>
                      </a:r>
                      <a:r>
                        <a:rPr lang="ru-RU" sz="1100" b="0" dirty="0" smtClean="0">
                          <a:solidFill>
                            <a:schemeClr val="tx1"/>
                          </a:solidFill>
                        </a:rPr>
                        <a:t>000</a:t>
                      </a:r>
                      <a:r>
                        <a:rPr lang="en-US" sz="1100" b="0" dirty="0" smtClean="0">
                          <a:solidFill>
                            <a:schemeClr val="tx1"/>
                          </a:solidFill>
                        </a:rPr>
                        <a:t>K</a:t>
                      </a:r>
                      <a:endParaRPr lang="ru-RU" sz="1100" b="0" dirty="0">
                        <a:solidFill>
                          <a:schemeClr val="tx1"/>
                        </a:solidFill>
                      </a:endParaRPr>
                    </a:p>
                  </a:txBody>
                  <a:tcPr anchor="ctr"/>
                </a:tc>
                <a:tc>
                  <a:txBody>
                    <a:bodyPr/>
                    <a:lstStyle/>
                    <a:p>
                      <a:pPr algn="ctr"/>
                      <a:r>
                        <a:rPr lang="en-US" sz="1100" dirty="0" smtClean="0"/>
                        <a:t>$7,000K</a:t>
                      </a:r>
                      <a:endParaRPr lang="ru-RU" sz="1100" dirty="0"/>
                    </a:p>
                  </a:txBody>
                  <a:tcPr anchor="ctr"/>
                </a:tc>
                <a:tc>
                  <a:txBody>
                    <a:bodyPr/>
                    <a:lstStyle/>
                    <a:p>
                      <a:pPr algn="ctr"/>
                      <a:r>
                        <a:rPr lang="en-US" sz="1100" dirty="0" smtClean="0"/>
                        <a:t>$285K-1000K depending on the province</a:t>
                      </a:r>
                    </a:p>
                  </a:txBody>
                  <a:tcPr anchor="ctr"/>
                </a:tc>
                <a:tc>
                  <a:txBody>
                    <a:bodyPr/>
                    <a:lstStyle/>
                    <a:p>
                      <a:pPr marL="0" indent="0" algn="l">
                        <a:buFont typeface="Calibri" pitchFamily="34" charset="0"/>
                        <a:buNone/>
                      </a:pPr>
                      <a:r>
                        <a:rPr lang="en-US" sz="1100" dirty="0" smtClean="0"/>
                        <a:t>$3,5k for Village </a:t>
                      </a:r>
                    </a:p>
                    <a:p>
                      <a:pPr marL="0" indent="0" algn="l">
                        <a:buFont typeface="Calibri" pitchFamily="34" charset="0"/>
                        <a:buNone/>
                      </a:pPr>
                      <a:r>
                        <a:rPr lang="en-US" sz="1100" dirty="0" smtClean="0"/>
                        <a:t>$7K</a:t>
                      </a:r>
                      <a:r>
                        <a:rPr lang="en-US" sz="1100" baseline="0" dirty="0" smtClean="0"/>
                        <a:t> for </a:t>
                      </a:r>
                      <a:r>
                        <a:rPr lang="en-US" sz="1100" dirty="0" smtClean="0"/>
                        <a:t>Sub-district $40K for Regency/ Municipality</a:t>
                      </a:r>
                    </a:p>
                  </a:txBody>
                  <a:tcPr anchor="ctr"/>
                </a:tc>
                <a:tc>
                  <a:txBody>
                    <a:bodyPr/>
                    <a:lstStyle/>
                    <a:p>
                      <a:pPr algn="ctr"/>
                      <a:r>
                        <a:rPr lang="en-US" sz="1100" dirty="0" smtClean="0"/>
                        <a:t>n/a</a:t>
                      </a:r>
                      <a:endParaRPr lang="ru-RU" sz="1100" dirty="0"/>
                    </a:p>
                  </a:txBody>
                  <a:tcPr anchor="ctr"/>
                </a:tc>
                <a:tc>
                  <a:txBody>
                    <a:bodyPr/>
                    <a:lstStyle/>
                    <a:p>
                      <a:pPr algn="ctr"/>
                      <a:r>
                        <a:rPr lang="en-US" sz="1100" dirty="0" smtClean="0"/>
                        <a:t>$1K</a:t>
                      </a:r>
                      <a:endParaRPr lang="ru-RU" sz="1100" dirty="0"/>
                    </a:p>
                  </a:txBody>
                  <a:tcPr anchor="ctr"/>
                </a:tc>
                <a:extLst>
                  <a:ext uri="{0D108BD9-81ED-4DB2-BD59-A6C34878D82A}">
                    <a16:rowId xmlns:a16="http://schemas.microsoft.com/office/drawing/2014/main" val="10003"/>
                  </a:ext>
                </a:extLst>
              </a:tr>
              <a:tr h="671782">
                <a:tc>
                  <a:txBody>
                    <a:bodyPr/>
                    <a:lstStyle/>
                    <a:p>
                      <a:pPr algn="ctr"/>
                      <a:r>
                        <a:rPr lang="en-US" sz="1100" dirty="0" smtClean="0"/>
                        <a:t>4</a:t>
                      </a:r>
                      <a:endParaRPr lang="ru-RU" sz="1100" dirty="0"/>
                    </a:p>
                  </a:txBody>
                  <a:tcPr/>
                </a:tc>
                <a:tc>
                  <a:txBody>
                    <a:bodyPr/>
                    <a:lstStyle/>
                    <a:p>
                      <a:r>
                        <a:rPr lang="en-US" sz="1100" dirty="0" smtClean="0"/>
                        <a:t>Max. foreign  share</a:t>
                      </a:r>
                      <a:endParaRPr lang="ru-RU" sz="1100" dirty="0"/>
                    </a:p>
                  </a:txBody>
                  <a:tcPr/>
                </a:tc>
                <a:tc>
                  <a:txBody>
                    <a:bodyPr/>
                    <a:lstStyle/>
                    <a:p>
                      <a:pPr algn="ctr"/>
                      <a:r>
                        <a:rPr lang="ru-RU" sz="1100" b="0" dirty="0" smtClean="0">
                          <a:solidFill>
                            <a:schemeClr val="tx1"/>
                          </a:solidFill>
                        </a:rPr>
                        <a:t>4</a:t>
                      </a:r>
                      <a:r>
                        <a:rPr lang="en-US" sz="1100" b="0" dirty="0" smtClean="0">
                          <a:solidFill>
                            <a:schemeClr val="tx1"/>
                          </a:solidFill>
                        </a:rPr>
                        <a:t>0% (could</a:t>
                      </a:r>
                      <a:r>
                        <a:rPr lang="en-US" sz="1100" b="0" baseline="0" dirty="0" smtClean="0">
                          <a:solidFill>
                            <a:schemeClr val="tx1"/>
                          </a:solidFill>
                        </a:rPr>
                        <a:t> be increased to 99% by special permission)</a:t>
                      </a:r>
                      <a:endParaRPr lang="ru-RU" sz="1100" b="0" dirty="0">
                        <a:solidFill>
                          <a:schemeClr val="tx1"/>
                        </a:solidFill>
                      </a:endParaRPr>
                    </a:p>
                  </a:txBody>
                  <a:tcPr anchor="ctr"/>
                </a:tc>
                <a:tc>
                  <a:txBody>
                    <a:bodyPr/>
                    <a:lstStyle/>
                    <a:p>
                      <a:pPr algn="ctr"/>
                      <a:r>
                        <a:rPr lang="en-US" sz="1100" dirty="0" smtClean="0"/>
                        <a:t>85%</a:t>
                      </a:r>
                      <a:endParaRPr lang="ru-RU" sz="1100" dirty="0"/>
                    </a:p>
                  </a:txBody>
                  <a:tcPr anchor="ctr"/>
                </a:tc>
                <a:tc>
                  <a:txBody>
                    <a:bodyPr/>
                    <a:lstStyle/>
                    <a:p>
                      <a:pPr algn="ctr"/>
                      <a:r>
                        <a:rPr lang="en-US" sz="1100" dirty="0" smtClean="0"/>
                        <a:t>0%</a:t>
                      </a:r>
                      <a:endParaRPr lang="ru-RU" sz="1100" dirty="0"/>
                    </a:p>
                  </a:txBody>
                  <a:tcPr anchor="ctr"/>
                </a:tc>
                <a:tc>
                  <a:txBody>
                    <a:bodyPr/>
                    <a:lstStyle/>
                    <a:p>
                      <a:pPr algn="ctr"/>
                      <a:r>
                        <a:rPr lang="en-US" sz="1100" dirty="0" smtClean="0"/>
                        <a:t>0% (and 60%</a:t>
                      </a:r>
                      <a:r>
                        <a:rPr lang="en-US" sz="1100" baseline="0" dirty="0" smtClean="0"/>
                        <a:t> must be state-owned)</a:t>
                      </a:r>
                      <a:endParaRPr lang="ru-RU" sz="1100" dirty="0"/>
                    </a:p>
                  </a:txBody>
                  <a:tcPr anchor="ctr"/>
                </a:tc>
                <a:tc>
                  <a:txBody>
                    <a:bodyPr/>
                    <a:lstStyle/>
                    <a:p>
                      <a:pPr algn="ctr"/>
                      <a:r>
                        <a:rPr lang="en-US" sz="1100" dirty="0" smtClean="0"/>
                        <a:t>0%</a:t>
                      </a:r>
                      <a:endParaRPr lang="ru-RU" sz="1100" dirty="0"/>
                    </a:p>
                  </a:txBody>
                  <a:tcPr anchor="ctr"/>
                </a:tc>
                <a:tc>
                  <a:txBody>
                    <a:bodyPr/>
                    <a:lstStyle/>
                    <a:p>
                      <a:pPr algn="ctr"/>
                      <a:r>
                        <a:rPr lang="en-US" sz="1100" dirty="0" smtClean="0"/>
                        <a:t>0%</a:t>
                      </a:r>
                      <a:endParaRPr lang="ru-RU" sz="1100" dirty="0"/>
                    </a:p>
                  </a:txBody>
                  <a:tcPr anchor="ctr"/>
                </a:tc>
                <a:extLst>
                  <a:ext uri="{0D108BD9-81ED-4DB2-BD59-A6C34878D82A}">
                    <a16:rowId xmlns:a16="http://schemas.microsoft.com/office/drawing/2014/main" val="10004"/>
                  </a:ext>
                </a:extLst>
              </a:tr>
              <a:tr h="523990">
                <a:tc>
                  <a:txBody>
                    <a:bodyPr/>
                    <a:lstStyle/>
                    <a:p>
                      <a:pPr algn="ctr"/>
                      <a:r>
                        <a:rPr lang="en-US" sz="1100" dirty="0" smtClean="0"/>
                        <a:t>5</a:t>
                      </a:r>
                      <a:endParaRPr lang="ru-RU" sz="1100" dirty="0"/>
                    </a:p>
                  </a:txBody>
                  <a:tcPr/>
                </a:tc>
                <a:tc>
                  <a:txBody>
                    <a:bodyPr/>
                    <a:lstStyle/>
                    <a:p>
                      <a:r>
                        <a:rPr lang="en-US" sz="1100" dirty="0" smtClean="0"/>
                        <a:t>Ability to sell</a:t>
                      </a:r>
                      <a:r>
                        <a:rPr lang="en-US" sz="1100" baseline="0" dirty="0" smtClean="0"/>
                        <a:t> u</a:t>
                      </a:r>
                      <a:r>
                        <a:rPr lang="en-US" sz="1100" dirty="0" smtClean="0"/>
                        <a:t>nsecured cash loans</a:t>
                      </a:r>
                      <a:endParaRPr lang="ru-RU" sz="1100" dirty="0"/>
                    </a:p>
                  </a:txBody>
                  <a:tcPr/>
                </a:tc>
                <a:tc>
                  <a:txBody>
                    <a:bodyPr/>
                    <a:lstStyle/>
                    <a:p>
                      <a:pPr algn="ctr"/>
                      <a:r>
                        <a:rPr lang="en-US" sz="1100" dirty="0" smtClean="0"/>
                        <a:t>Yes </a:t>
                      </a:r>
                      <a:endParaRPr lang="ru-RU" sz="1100" dirty="0"/>
                    </a:p>
                  </a:txBody>
                  <a:tcPr anchor="ctr"/>
                </a:tc>
                <a:tc>
                  <a:txBody>
                    <a:bodyPr/>
                    <a:lstStyle/>
                    <a:p>
                      <a:pPr algn="ctr"/>
                      <a:r>
                        <a:rPr lang="en-US" sz="1100" dirty="0" smtClean="0"/>
                        <a:t>No</a:t>
                      </a:r>
                      <a:r>
                        <a:rPr lang="en-US" sz="1100" baseline="0" dirty="0" smtClean="0"/>
                        <a:t> (secured only, for example POS-loans)</a:t>
                      </a:r>
                      <a:endParaRPr lang="ru-RU" sz="1100" dirty="0"/>
                    </a:p>
                  </a:txBody>
                  <a:tcPr anchor="ctr"/>
                </a:tc>
                <a:tc>
                  <a:txBody>
                    <a:bodyPr/>
                    <a:lstStyle/>
                    <a:p>
                      <a:pPr algn="ctr"/>
                      <a:r>
                        <a:rPr lang="en-US" sz="1100" dirty="0" smtClean="0"/>
                        <a:t>Yes </a:t>
                      </a:r>
                      <a:endParaRPr lang="ru-RU" sz="1100" dirty="0"/>
                    </a:p>
                  </a:txBody>
                  <a:tcPr anchor="ctr"/>
                </a:tc>
                <a:tc>
                  <a:txBody>
                    <a:bodyPr/>
                    <a:lstStyle/>
                    <a:p>
                      <a:pPr algn="ctr"/>
                      <a:r>
                        <a:rPr lang="en-US" sz="1100" dirty="0" smtClean="0"/>
                        <a:t>Yes </a:t>
                      </a:r>
                      <a:endParaRPr lang="ru-RU" sz="1100" dirty="0"/>
                    </a:p>
                  </a:txBody>
                  <a:tcPr anchor="ctr"/>
                </a:tc>
                <a:tc>
                  <a:txBody>
                    <a:bodyPr/>
                    <a:lstStyle/>
                    <a:p>
                      <a:pPr algn="ctr"/>
                      <a:r>
                        <a:rPr lang="en-US" sz="1100" dirty="0" smtClean="0"/>
                        <a:t>No</a:t>
                      </a:r>
                      <a:endParaRPr lang="ru-RU" sz="1100" dirty="0"/>
                    </a:p>
                  </a:txBody>
                  <a:tcPr anchor="ctr"/>
                </a:tc>
                <a:tc>
                  <a:txBody>
                    <a:bodyPr/>
                    <a:lstStyle/>
                    <a:p>
                      <a:pPr algn="ctr"/>
                      <a:r>
                        <a:rPr lang="en-US" sz="1100" dirty="0" smtClean="0"/>
                        <a:t>Yes, to members only</a:t>
                      </a:r>
                      <a:endParaRPr lang="ru-RU" sz="1100" dirty="0"/>
                    </a:p>
                  </a:txBody>
                  <a:tcPr anchor="ctr"/>
                </a:tc>
                <a:extLst>
                  <a:ext uri="{0D108BD9-81ED-4DB2-BD59-A6C34878D82A}">
                    <a16:rowId xmlns:a16="http://schemas.microsoft.com/office/drawing/2014/main" val="10005"/>
                  </a:ext>
                </a:extLst>
              </a:tr>
              <a:tr h="417948">
                <a:tc>
                  <a:txBody>
                    <a:bodyPr/>
                    <a:lstStyle/>
                    <a:p>
                      <a:pPr algn="ctr"/>
                      <a:r>
                        <a:rPr lang="en-US" sz="1100" dirty="0" smtClean="0"/>
                        <a:t>6</a:t>
                      </a:r>
                      <a:endParaRPr lang="ru-RU" sz="1100" dirty="0"/>
                    </a:p>
                  </a:txBody>
                  <a:tcPr/>
                </a:tc>
                <a:tc>
                  <a:txBody>
                    <a:bodyPr/>
                    <a:lstStyle/>
                    <a:p>
                      <a:r>
                        <a:rPr lang="en-US" sz="1100" dirty="0" smtClean="0"/>
                        <a:t>Ability to collect retail deposits</a:t>
                      </a:r>
                      <a:endParaRPr lang="ru-RU" sz="1100" dirty="0"/>
                    </a:p>
                  </a:txBody>
                  <a:tcPr/>
                </a:tc>
                <a:tc>
                  <a:txBody>
                    <a:bodyPr/>
                    <a:lstStyle/>
                    <a:p>
                      <a:pPr algn="ctr"/>
                      <a:r>
                        <a:rPr lang="en-US" sz="1100" dirty="0" smtClean="0"/>
                        <a:t>Yes </a:t>
                      </a:r>
                      <a:endParaRPr lang="ru-RU" sz="1100" dirty="0"/>
                    </a:p>
                  </a:txBody>
                  <a:tcPr anchor="ctr"/>
                </a:tc>
                <a:tc>
                  <a:txBody>
                    <a:bodyPr/>
                    <a:lstStyle/>
                    <a:p>
                      <a:pPr algn="ctr"/>
                      <a:r>
                        <a:rPr lang="en-US" sz="1100" dirty="0" smtClean="0"/>
                        <a:t>No </a:t>
                      </a:r>
                      <a:endParaRPr lang="ru-RU" sz="1100" dirty="0"/>
                    </a:p>
                  </a:txBody>
                  <a:tcPr anchor="ctr"/>
                </a:tc>
                <a:tc>
                  <a:txBody>
                    <a:bodyPr/>
                    <a:lstStyle/>
                    <a:p>
                      <a:pPr algn="ctr"/>
                      <a:r>
                        <a:rPr lang="en-US" sz="1100" dirty="0" smtClean="0"/>
                        <a:t>Yes</a:t>
                      </a:r>
                      <a:endParaRPr lang="ru-RU"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smtClean="0"/>
                        <a:t>Yes</a:t>
                      </a:r>
                      <a:endParaRPr lang="ru-RU" sz="1100" dirty="0" smtClean="0"/>
                    </a:p>
                  </a:txBody>
                  <a:tcPr anchor="ctr"/>
                </a:tc>
                <a:tc>
                  <a:txBody>
                    <a:bodyPr/>
                    <a:lstStyle/>
                    <a:p>
                      <a:pPr algn="ctr"/>
                      <a:r>
                        <a:rPr lang="en-US" sz="1100" dirty="0" smtClean="0"/>
                        <a:t>No</a:t>
                      </a:r>
                      <a:endParaRPr lang="ru-RU" sz="1100" dirty="0"/>
                    </a:p>
                  </a:txBody>
                  <a:tcPr anchor="ctr"/>
                </a:tc>
                <a:tc>
                  <a:txBody>
                    <a:bodyPr/>
                    <a:lstStyle/>
                    <a:p>
                      <a:pPr algn="ctr"/>
                      <a:r>
                        <a:rPr lang="en-US" sz="1100" dirty="0" smtClean="0"/>
                        <a:t>Yes, from members only</a:t>
                      </a:r>
                      <a:endParaRPr lang="ru-RU" sz="1100" dirty="0"/>
                    </a:p>
                  </a:txBody>
                  <a:tcPr anchor="ctr"/>
                </a:tc>
                <a:extLst>
                  <a:ext uri="{0D108BD9-81ED-4DB2-BD59-A6C34878D82A}">
                    <a16:rowId xmlns:a16="http://schemas.microsoft.com/office/drawing/2014/main" val="10006"/>
                  </a:ext>
                </a:extLst>
              </a:tr>
              <a:tr h="376198">
                <a:tc>
                  <a:txBody>
                    <a:bodyPr/>
                    <a:lstStyle/>
                    <a:p>
                      <a:pPr algn="ctr"/>
                      <a:r>
                        <a:rPr lang="en-US" sz="1100" dirty="0" smtClean="0"/>
                        <a:t>7</a:t>
                      </a:r>
                      <a:endParaRPr lang="ru-RU" sz="1100" dirty="0"/>
                    </a:p>
                  </a:txBody>
                  <a:tcPr/>
                </a:tc>
                <a:tc>
                  <a:txBody>
                    <a:bodyPr/>
                    <a:lstStyle/>
                    <a:p>
                      <a:r>
                        <a:rPr lang="en-US" sz="1100" dirty="0" smtClean="0"/>
                        <a:t>Main regulator</a:t>
                      </a:r>
                      <a:endParaRPr lang="ru-RU" sz="1100" dirty="0"/>
                    </a:p>
                  </a:txBody>
                  <a:tcPr/>
                </a:tc>
                <a:tc>
                  <a:txBody>
                    <a:bodyPr/>
                    <a:lstStyle/>
                    <a:p>
                      <a:pPr algn="ctr"/>
                      <a:r>
                        <a:rPr lang="en-US" sz="1100" dirty="0" smtClean="0"/>
                        <a:t>OJK</a:t>
                      </a:r>
                      <a:endParaRPr lang="ru-RU"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OJK</a:t>
                      </a:r>
                      <a:endParaRPr lang="ru-RU" sz="1100" dirty="0" smtClean="0"/>
                    </a:p>
                  </a:txBody>
                  <a:tcPr anchor="ctr"/>
                </a:tc>
                <a:tc>
                  <a:txBody>
                    <a:bodyPr/>
                    <a:lstStyle/>
                    <a:p>
                      <a:pPr algn="ctr"/>
                      <a:r>
                        <a:rPr lang="en-US" sz="1100" dirty="0" smtClean="0"/>
                        <a:t>OJK</a:t>
                      </a:r>
                      <a:endParaRPr lang="ru-RU" sz="1100" dirty="0"/>
                    </a:p>
                  </a:txBody>
                  <a:tcPr anchor="ctr"/>
                </a:tc>
                <a:tc>
                  <a:txBody>
                    <a:bodyPr/>
                    <a:lstStyle/>
                    <a:p>
                      <a:pPr algn="ctr"/>
                      <a:r>
                        <a:rPr lang="en-US" sz="1100" dirty="0" smtClean="0"/>
                        <a:t>OJK</a:t>
                      </a:r>
                      <a:endParaRPr lang="ru-RU"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OJK</a:t>
                      </a:r>
                      <a:endParaRPr lang="ru-RU" sz="1100" dirty="0" smtClean="0"/>
                    </a:p>
                  </a:txBody>
                  <a:tcPr anchor="ctr"/>
                </a:tc>
                <a:tc>
                  <a:txBody>
                    <a:bodyPr/>
                    <a:lstStyle/>
                    <a:p>
                      <a:pPr algn="ctr"/>
                      <a:r>
                        <a:rPr lang="en-US" sz="1100" dirty="0" smtClean="0"/>
                        <a:t>OJK/Ministry</a:t>
                      </a:r>
                      <a:r>
                        <a:rPr lang="en-US" sz="1100" baseline="0" dirty="0" smtClean="0"/>
                        <a:t> of Cooperative</a:t>
                      </a:r>
                      <a:endParaRPr lang="ru-RU" sz="1100" dirty="0"/>
                    </a:p>
                  </a:txBody>
                  <a:tcPr anchor="ctr"/>
                </a:tc>
                <a:extLst>
                  <a:ext uri="{0D108BD9-81ED-4DB2-BD59-A6C34878D82A}">
                    <a16:rowId xmlns:a16="http://schemas.microsoft.com/office/drawing/2014/main" val="10007"/>
                  </a:ext>
                </a:extLst>
              </a:tr>
              <a:tr h="376198">
                <a:tc>
                  <a:txBody>
                    <a:bodyPr/>
                    <a:lstStyle/>
                    <a:p>
                      <a:pPr algn="ctr"/>
                      <a:r>
                        <a:rPr lang="en-US" sz="1100" dirty="0" smtClean="0"/>
                        <a:t>8</a:t>
                      </a:r>
                      <a:endParaRPr lang="ru-RU" sz="1100" dirty="0"/>
                    </a:p>
                  </a:txBody>
                  <a:tcPr/>
                </a:tc>
                <a:tc>
                  <a:txBody>
                    <a:bodyPr/>
                    <a:lstStyle/>
                    <a:p>
                      <a:r>
                        <a:rPr lang="en-US" sz="1100" dirty="0" smtClean="0"/>
                        <a:t>Average </a:t>
                      </a:r>
                      <a:r>
                        <a:rPr lang="en-US" sz="1100" baseline="0" dirty="0" smtClean="0"/>
                        <a:t>licence obtaining time</a:t>
                      </a:r>
                      <a:endParaRPr lang="ru-RU" sz="1100" dirty="0"/>
                    </a:p>
                  </a:txBody>
                  <a:tcPr/>
                </a:tc>
                <a:tc>
                  <a:txBody>
                    <a:bodyPr/>
                    <a:lstStyle/>
                    <a:p>
                      <a:pPr algn="ctr"/>
                      <a:r>
                        <a:rPr lang="en-US" sz="1100" dirty="0" smtClean="0"/>
                        <a:t>&gt;1</a:t>
                      </a:r>
                      <a:r>
                        <a:rPr lang="ru-RU" sz="1100" baseline="0" dirty="0" smtClean="0"/>
                        <a:t>2</a:t>
                      </a:r>
                      <a:r>
                        <a:rPr lang="en-US" sz="1100" baseline="0" dirty="0" smtClean="0"/>
                        <a:t>m</a:t>
                      </a:r>
                      <a:endParaRPr lang="ru-RU"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&gt;9m</a:t>
                      </a:r>
                      <a:endParaRPr lang="ru-RU" sz="1100" dirty="0" smtClean="0"/>
                    </a:p>
                  </a:txBody>
                  <a:tcPr anchor="ctr"/>
                </a:tc>
                <a:tc>
                  <a:txBody>
                    <a:bodyPr/>
                    <a:lstStyle/>
                    <a:p>
                      <a:pPr algn="ctr"/>
                      <a:r>
                        <a:rPr lang="en-US" sz="1100" dirty="0" smtClean="0"/>
                        <a:t>~9m</a:t>
                      </a:r>
                      <a:endParaRPr lang="ru-RU"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~6m</a:t>
                      </a:r>
                      <a:endParaRPr lang="ru-RU" sz="11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n/a</a:t>
                      </a:r>
                      <a:endParaRPr lang="ru-RU" sz="11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~6m</a:t>
                      </a:r>
                      <a:endParaRPr lang="ru-RU" sz="1100" dirty="0" smtClean="0"/>
                    </a:p>
                  </a:txBody>
                  <a:tcPr anchor="ctr"/>
                </a:tc>
                <a:extLst>
                  <a:ext uri="{0D108BD9-81ED-4DB2-BD59-A6C34878D82A}">
                    <a16:rowId xmlns:a16="http://schemas.microsoft.com/office/drawing/2014/main" val="10008"/>
                  </a:ext>
                </a:extLst>
              </a:tr>
              <a:tr h="523990">
                <a:tc>
                  <a:txBody>
                    <a:bodyPr/>
                    <a:lstStyle/>
                    <a:p>
                      <a:pPr algn="ctr"/>
                      <a:r>
                        <a:rPr lang="en-US" sz="1100" dirty="0" smtClean="0"/>
                        <a:t>9</a:t>
                      </a:r>
                      <a:endParaRPr lang="ru-RU" sz="1100" dirty="0"/>
                    </a:p>
                  </a:txBody>
                  <a:tcPr/>
                </a:tc>
                <a:tc>
                  <a:txBody>
                    <a:bodyPr/>
                    <a:lstStyle/>
                    <a:p>
                      <a:r>
                        <a:rPr lang="en-US" sz="1100" dirty="0" smtClean="0"/>
                        <a:t>Licenses</a:t>
                      </a:r>
                      <a:r>
                        <a:rPr lang="en-US" sz="1100" baseline="0" dirty="0" smtClean="0"/>
                        <a:t> issued and currently operating</a:t>
                      </a:r>
                      <a:endParaRPr lang="ru-RU" sz="1100" dirty="0"/>
                    </a:p>
                  </a:txBody>
                  <a:tcPr/>
                </a:tc>
                <a:tc>
                  <a:txBody>
                    <a:bodyPr/>
                    <a:lstStyle/>
                    <a:p>
                      <a:pPr algn="ctr"/>
                      <a:r>
                        <a:rPr lang="en-US" sz="1100" dirty="0" smtClean="0"/>
                        <a:t>~120</a:t>
                      </a:r>
                      <a:endParaRPr lang="ru-RU" sz="1100" dirty="0"/>
                    </a:p>
                  </a:txBody>
                  <a:tcPr anchor="ctr"/>
                </a:tc>
                <a:tc>
                  <a:txBody>
                    <a:bodyPr/>
                    <a:lstStyle/>
                    <a:p>
                      <a:pPr algn="ctr"/>
                      <a:r>
                        <a:rPr lang="en-US" sz="1100" dirty="0" smtClean="0">
                          <a:solidFill>
                            <a:schemeClr val="tx1"/>
                          </a:solidFill>
                        </a:rPr>
                        <a:t>~200</a:t>
                      </a:r>
                      <a:endParaRPr lang="ru-RU" sz="1100" dirty="0">
                        <a:solidFill>
                          <a:schemeClr val="tx1"/>
                        </a:solidFill>
                      </a:endParaRPr>
                    </a:p>
                  </a:txBody>
                  <a:tcPr anchor="ctr"/>
                </a:tc>
                <a:tc>
                  <a:txBody>
                    <a:bodyPr/>
                    <a:lstStyle/>
                    <a:p>
                      <a:pPr algn="ctr"/>
                      <a:r>
                        <a:rPr lang="en-US" sz="1100" dirty="0" smtClean="0"/>
                        <a:t>~1</a:t>
                      </a:r>
                      <a:r>
                        <a:rPr lang="en-US" sz="1100" baseline="0" dirty="0" smtClean="0"/>
                        <a:t> 640</a:t>
                      </a:r>
                      <a:endParaRPr lang="ru-RU"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Up to </a:t>
                      </a:r>
                      <a:r>
                        <a:rPr lang="en-US" sz="1100" dirty="0" smtClean="0"/>
                        <a:t>~</a:t>
                      </a:r>
                      <a:r>
                        <a:rPr lang="en-US" sz="1100" dirty="0" smtClean="0">
                          <a:solidFill>
                            <a:schemeClr val="tx1"/>
                          </a:solidFill>
                        </a:rPr>
                        <a:t>600K</a:t>
                      </a:r>
                      <a:endParaRPr lang="ru-RU" sz="11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1</a:t>
                      </a:r>
                      <a:endParaRPr lang="ru-RU" sz="11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~188K</a:t>
                      </a:r>
                      <a:endParaRPr lang="ru-RU" sz="1100" dirty="0" smtClean="0"/>
                    </a:p>
                  </a:txBody>
                  <a:tcPr anchor="ctr"/>
                </a:tc>
                <a:extLst>
                  <a:ext uri="{0D108BD9-81ED-4DB2-BD59-A6C34878D82A}">
                    <a16:rowId xmlns:a16="http://schemas.microsoft.com/office/drawing/2014/main" val="10009"/>
                  </a:ext>
                </a:extLst>
              </a:tr>
            </a:tbl>
          </a:graphicData>
        </a:graphic>
      </p:graphicFrame>
      <p:sp>
        <p:nvSpPr>
          <p:cNvPr id="11" name="TextBox 10"/>
          <p:cNvSpPr txBox="1"/>
          <p:nvPr/>
        </p:nvSpPr>
        <p:spPr>
          <a:xfrm>
            <a:off x="325344" y="6667223"/>
            <a:ext cx="8791145"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a:t>MFC is the most </a:t>
            </a:r>
            <a:r>
              <a:rPr lang="en-US" sz="1400" dirty="0" smtClean="0"/>
              <a:t>suitable licensing </a:t>
            </a:r>
            <a:r>
              <a:rPr lang="en-US" sz="1400" dirty="0"/>
              <a:t>option for </a:t>
            </a:r>
            <a:r>
              <a:rPr lang="en-US" sz="1400" dirty="0" smtClean="0"/>
              <a:t>conducting lending business among standard options.</a:t>
            </a:r>
            <a:endParaRPr lang="en-US" sz="1400" dirty="0"/>
          </a:p>
        </p:txBody>
      </p:sp>
    </p:spTree>
    <p:extLst>
      <p:ext uri="{BB962C8B-B14F-4D97-AF65-F5344CB8AC3E}">
        <p14:creationId xmlns:p14="http://schemas.microsoft.com/office/powerpoint/2010/main" val="2466684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MFC and Creative licensing</a:t>
            </a:r>
            <a:r>
              <a:rPr lang="ru-RU" b="1" dirty="0" smtClean="0"/>
              <a:t> </a:t>
            </a:r>
            <a:r>
              <a:rPr lang="en-US" b="1" dirty="0" smtClean="0"/>
              <a:t>options comparison</a:t>
            </a:r>
            <a:endParaRPr lang="en-US" b="1" dirty="0">
              <a:solidFill>
                <a:srgbClr val="FF0000"/>
              </a:solidFill>
            </a:endParaRPr>
          </a:p>
        </p:txBody>
      </p:sp>
      <p:sp>
        <p:nvSpPr>
          <p:cNvPr id="4" name="Slide Number Placeholder 3"/>
          <p:cNvSpPr>
            <a:spLocks noGrp="1"/>
          </p:cNvSpPr>
          <p:nvPr>
            <p:ph type="sldNum" sz="quarter" idx="12"/>
          </p:nvPr>
        </p:nvSpPr>
        <p:spPr>
          <a:xfrm>
            <a:off x="8316416" y="6389930"/>
            <a:ext cx="720080" cy="283758"/>
          </a:xfrm>
        </p:spPr>
        <p:txBody>
          <a:bodyPr/>
          <a:lstStyle/>
          <a:p>
            <a:fld id="{D7F305DA-160D-498F-B102-A1D8643B4A2C}" type="slidenum">
              <a:rPr lang="ru-RU" smtClean="0"/>
              <a:pPr/>
              <a:t>13</a:t>
            </a:fld>
            <a:endParaRPr lang="ru-RU"/>
          </a:p>
        </p:txBody>
      </p:sp>
      <p:graphicFrame>
        <p:nvGraphicFramePr>
          <p:cNvPr id="7" name="Таблица 2"/>
          <p:cNvGraphicFramePr>
            <a:graphicFrameLocks noGrp="1"/>
          </p:cNvGraphicFramePr>
          <p:nvPr>
            <p:extLst>
              <p:ext uri="{D42A27DB-BD31-4B8C-83A1-F6EECF244321}">
                <p14:modId xmlns:p14="http://schemas.microsoft.com/office/powerpoint/2010/main" val="1328546002"/>
              </p:ext>
            </p:extLst>
          </p:nvPr>
        </p:nvGraphicFramePr>
        <p:xfrm>
          <a:off x="179512" y="692696"/>
          <a:ext cx="8784975" cy="5532120"/>
        </p:xfrm>
        <a:graphic>
          <a:graphicData uri="http://schemas.openxmlformats.org/drawingml/2006/table">
            <a:tbl>
              <a:tblPr firstRow="1" bandRow="1">
                <a:tableStyleId>{5C22544A-7EE6-4342-B048-85BDC9FD1C3A}</a:tableStyleId>
              </a:tblPr>
              <a:tblGrid>
                <a:gridCol w="331480">
                  <a:extLst>
                    <a:ext uri="{9D8B030D-6E8A-4147-A177-3AD203B41FA5}">
                      <a16:colId xmlns:a16="http://schemas.microsoft.com/office/drawing/2014/main" val="20000"/>
                    </a:ext>
                  </a:extLst>
                </a:gridCol>
                <a:gridCol w="1756752">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160240">
                  <a:extLst>
                    <a:ext uri="{9D8B030D-6E8A-4147-A177-3AD203B41FA5}">
                      <a16:colId xmlns:a16="http://schemas.microsoft.com/office/drawing/2014/main" val="20004"/>
                    </a:ext>
                  </a:extLst>
                </a:gridCol>
                <a:gridCol w="2520279">
                  <a:extLst>
                    <a:ext uri="{9D8B030D-6E8A-4147-A177-3AD203B41FA5}">
                      <a16:colId xmlns:a16="http://schemas.microsoft.com/office/drawing/2014/main" val="20003"/>
                    </a:ext>
                  </a:extLst>
                </a:gridCol>
              </a:tblGrid>
              <a:tr h="302436">
                <a:tc>
                  <a:txBody>
                    <a:bodyPr/>
                    <a:lstStyle/>
                    <a:p>
                      <a:pPr algn="ctr"/>
                      <a:r>
                        <a:rPr lang="en-US" sz="1100" dirty="0" smtClean="0"/>
                        <a:t>#</a:t>
                      </a:r>
                      <a:endParaRPr lang="ru-RU" sz="1100" dirty="0"/>
                    </a:p>
                  </a:txBody>
                  <a:tcPr anchor="ctr"/>
                </a:tc>
                <a:tc>
                  <a:txBody>
                    <a:bodyPr/>
                    <a:lstStyle/>
                    <a:p>
                      <a:pPr algn="ctr"/>
                      <a:r>
                        <a:rPr lang="en-US" sz="1100" dirty="0" smtClean="0"/>
                        <a:t>Parameter</a:t>
                      </a:r>
                      <a:endParaRPr lang="ru-RU" sz="1100" dirty="0"/>
                    </a:p>
                  </a:txBody>
                  <a:tcPr anchor="ctr"/>
                </a:tc>
                <a:tc>
                  <a:txBody>
                    <a:bodyPr/>
                    <a:lstStyle/>
                    <a:p>
                      <a:pPr algn="ctr"/>
                      <a:r>
                        <a:rPr lang="en-US" sz="1100" dirty="0" smtClean="0"/>
                        <a:t>MFC</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bg1"/>
                          </a:solidFill>
                          <a:latin typeface="+mn-lt"/>
                          <a:ea typeface="+mn-ea"/>
                          <a:cs typeface="+mn-cs"/>
                        </a:rPr>
                        <a:t>“</a:t>
                      </a:r>
                      <a:r>
                        <a:rPr lang="en-US" sz="1100" b="1" kern="1200" dirty="0" err="1" smtClean="0">
                          <a:solidFill>
                            <a:schemeClr val="bg1"/>
                          </a:solidFill>
                          <a:latin typeface="+mn-lt"/>
                          <a:ea typeface="+mn-ea"/>
                          <a:cs typeface="+mn-cs"/>
                        </a:rPr>
                        <a:t>Uangteman</a:t>
                      </a:r>
                      <a:r>
                        <a:rPr lang="en-US" sz="1100" b="1" kern="1200" dirty="0" smtClean="0">
                          <a:solidFill>
                            <a:schemeClr val="bg1"/>
                          </a:solidFill>
                          <a:latin typeface="+mn-lt"/>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bg1"/>
                          </a:solidFill>
                          <a:latin typeface="+mn-lt"/>
                          <a:ea typeface="+mn-ea"/>
                          <a:cs typeface="+mn-cs"/>
                        </a:rPr>
                        <a:t>(using web portal)</a:t>
                      </a:r>
                      <a:endParaRPr lang="ru-RU" sz="1100" b="1" kern="1200" dirty="0" smtClean="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bg1"/>
                          </a:solidFill>
                          <a:latin typeface="+mn-lt"/>
                          <a:ea typeface="+mn-ea"/>
                          <a:cs typeface="+mn-cs"/>
                        </a:rPr>
                        <a:t>P2P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bg1"/>
                          </a:solidFill>
                          <a:latin typeface="+mn-lt"/>
                          <a:ea typeface="+mn-ea"/>
                          <a:cs typeface="+mn-cs"/>
                        </a:rPr>
                        <a:t>(using web portal)</a:t>
                      </a:r>
                      <a:endParaRPr lang="ru-RU" sz="1100" b="1" kern="1200" dirty="0" smtClean="0">
                        <a:solidFill>
                          <a:schemeClr val="bg1"/>
                        </a:solidFill>
                        <a:latin typeface="+mn-lt"/>
                        <a:ea typeface="+mn-ea"/>
                        <a:cs typeface="+mn-cs"/>
                      </a:endParaRPr>
                    </a:p>
                  </a:txBody>
                  <a:tcPr anchor="ctr"/>
                </a:tc>
                <a:extLst>
                  <a:ext uri="{0D108BD9-81ED-4DB2-BD59-A6C34878D82A}">
                    <a16:rowId xmlns:a16="http://schemas.microsoft.com/office/drawing/2014/main" val="10000"/>
                  </a:ext>
                </a:extLst>
              </a:tr>
              <a:tr h="687778">
                <a:tc>
                  <a:txBody>
                    <a:bodyPr/>
                    <a:lstStyle/>
                    <a:p>
                      <a:pPr algn="ctr"/>
                      <a:r>
                        <a:rPr lang="en-US" sz="1100" dirty="0" smtClean="0"/>
                        <a:t>1</a:t>
                      </a:r>
                      <a:endParaRPr lang="ru-RU" sz="1100" dirty="0"/>
                    </a:p>
                  </a:txBody>
                  <a:tcPr/>
                </a:tc>
                <a:tc>
                  <a:txBody>
                    <a:bodyPr/>
                    <a:lstStyle/>
                    <a:p>
                      <a:r>
                        <a:rPr lang="en-US" sz="1100" dirty="0" smtClean="0"/>
                        <a:t>Main purpose</a:t>
                      </a:r>
                      <a:endParaRPr lang="ru-RU" sz="1100" dirty="0"/>
                    </a:p>
                  </a:txBody>
                  <a:tcPr/>
                </a:tc>
                <a:tc>
                  <a:txBody>
                    <a:bodyPr/>
                    <a:lstStyle/>
                    <a:p>
                      <a:pPr algn="ctr"/>
                      <a:r>
                        <a:rPr lang="en-US" sz="1100" dirty="0" smtClean="0"/>
                        <a:t>Specializes on non-cash </a:t>
                      </a:r>
                      <a:r>
                        <a:rPr lang="en-US" sz="1100" baseline="0" dirty="0" smtClean="0"/>
                        <a:t>consumer finance activity</a:t>
                      </a:r>
                      <a:r>
                        <a:rPr lang="en-US" sz="1100" dirty="0" smtClean="0"/>
                        <a:t> </a:t>
                      </a:r>
                      <a:endParaRPr lang="ru-RU" sz="1100" dirty="0"/>
                    </a:p>
                  </a:txBody>
                  <a:tcPr/>
                </a:tc>
                <a:tc>
                  <a:txBody>
                    <a:bodyPr/>
                    <a:lstStyle/>
                    <a:p>
                      <a:pPr algn="ctr"/>
                      <a:r>
                        <a:rPr lang="en-US" sz="1100" dirty="0" smtClean="0">
                          <a:solidFill>
                            <a:schemeClr val="tx1"/>
                          </a:solidFill>
                        </a:rPr>
                        <a:t>Providing small cash loans to individuals</a:t>
                      </a:r>
                    </a:p>
                  </a:txBody>
                  <a:tcPr/>
                </a:tc>
                <a:tc>
                  <a:txBody>
                    <a:bodyPr/>
                    <a:lstStyle/>
                    <a:p>
                      <a:pPr algn="ctr"/>
                      <a:r>
                        <a:rPr lang="en-US" sz="1100" dirty="0" smtClean="0">
                          <a:solidFill>
                            <a:schemeClr val="tx1"/>
                          </a:solidFill>
                        </a:rPr>
                        <a:t>Acting as an</a:t>
                      </a:r>
                      <a:r>
                        <a:rPr lang="en-US" sz="1100" baseline="0" dirty="0" smtClean="0">
                          <a:solidFill>
                            <a:schemeClr val="tx1"/>
                          </a:solidFill>
                        </a:rPr>
                        <a:t> intermediary between individual investors and borrowers, not c</a:t>
                      </a:r>
                      <a:r>
                        <a:rPr lang="en-US" sz="1100" dirty="0" smtClean="0">
                          <a:solidFill>
                            <a:schemeClr val="tx1"/>
                          </a:solidFill>
                        </a:rPr>
                        <a:t>onducting loans</a:t>
                      </a:r>
                      <a:r>
                        <a:rPr lang="en-US" sz="1100" baseline="0" dirty="0" smtClean="0">
                          <a:solidFill>
                            <a:schemeClr val="tx1"/>
                          </a:solidFill>
                        </a:rPr>
                        <a:t> issuances or credit decisioning</a:t>
                      </a:r>
                      <a:endParaRPr lang="ru-RU" sz="1100" dirty="0">
                        <a:solidFill>
                          <a:schemeClr val="tx1"/>
                        </a:solidFill>
                      </a:endParaRPr>
                    </a:p>
                  </a:txBody>
                  <a:tcPr/>
                </a:tc>
                <a:extLst>
                  <a:ext uri="{0D108BD9-81ED-4DB2-BD59-A6C34878D82A}">
                    <a16:rowId xmlns:a16="http://schemas.microsoft.com/office/drawing/2014/main" val="10001"/>
                  </a:ext>
                </a:extLst>
              </a:tr>
              <a:tr h="302436">
                <a:tc>
                  <a:txBody>
                    <a:bodyPr/>
                    <a:lstStyle/>
                    <a:p>
                      <a:pPr algn="ctr"/>
                      <a:r>
                        <a:rPr lang="en-US" sz="1100" dirty="0" smtClean="0"/>
                        <a:t>2</a:t>
                      </a:r>
                      <a:endParaRPr lang="ru-RU" sz="1100" dirty="0"/>
                    </a:p>
                  </a:txBody>
                  <a:tcPr/>
                </a:tc>
                <a:tc>
                  <a:txBody>
                    <a:bodyPr/>
                    <a:lstStyle/>
                    <a:p>
                      <a:r>
                        <a:rPr lang="en-US" sz="1100" dirty="0" smtClean="0"/>
                        <a:t>Allowed territory of operation</a:t>
                      </a:r>
                      <a:endParaRPr lang="ru-RU" sz="1100" dirty="0"/>
                    </a:p>
                  </a:txBody>
                  <a:tcPr/>
                </a:tc>
                <a:tc>
                  <a:txBody>
                    <a:bodyPr/>
                    <a:lstStyle/>
                    <a:p>
                      <a:pPr algn="ctr"/>
                      <a:r>
                        <a:rPr lang="en-US" sz="1100" dirty="0" smtClean="0"/>
                        <a:t>Nationwide</a:t>
                      </a:r>
                      <a:endParaRPr lang="ru-RU" sz="1100" dirty="0"/>
                    </a:p>
                  </a:txBody>
                  <a:tcPr anchor="ctr"/>
                </a:tc>
                <a:tc>
                  <a:txBody>
                    <a:bodyPr/>
                    <a:lstStyle/>
                    <a:p>
                      <a:pPr algn="ctr"/>
                      <a:r>
                        <a:rPr lang="en-US" sz="1100" dirty="0" smtClean="0">
                          <a:solidFill>
                            <a:schemeClr val="tx1"/>
                          </a:solidFill>
                        </a:rPr>
                        <a:t>Nationwide</a:t>
                      </a:r>
                      <a:endParaRPr lang="ru-RU" sz="1100" dirty="0">
                        <a:solidFill>
                          <a:schemeClr val="tx1"/>
                        </a:solidFill>
                      </a:endParaRPr>
                    </a:p>
                  </a:txBody>
                  <a:tcPr anchor="ctr"/>
                </a:tc>
                <a:tc>
                  <a:txBody>
                    <a:bodyPr/>
                    <a:lstStyle/>
                    <a:p>
                      <a:pPr algn="ctr"/>
                      <a:r>
                        <a:rPr lang="en-US" sz="1100" dirty="0" smtClean="0">
                          <a:solidFill>
                            <a:schemeClr val="tx1"/>
                          </a:solidFill>
                        </a:rPr>
                        <a:t>Nationwide</a:t>
                      </a:r>
                      <a:endParaRPr lang="ru-RU" sz="1100" dirty="0">
                        <a:solidFill>
                          <a:schemeClr val="tx1"/>
                        </a:solidFill>
                      </a:endParaRPr>
                    </a:p>
                  </a:txBody>
                  <a:tcPr anchor="ctr"/>
                </a:tc>
                <a:extLst>
                  <a:ext uri="{0D108BD9-81ED-4DB2-BD59-A6C34878D82A}">
                    <a16:rowId xmlns:a16="http://schemas.microsoft.com/office/drawing/2014/main" val="10002"/>
                  </a:ext>
                </a:extLst>
              </a:tr>
              <a:tr h="302436">
                <a:tc>
                  <a:txBody>
                    <a:bodyPr/>
                    <a:lstStyle/>
                    <a:p>
                      <a:pPr algn="ctr"/>
                      <a:r>
                        <a:rPr lang="en-US" sz="1100" dirty="0" smtClean="0"/>
                        <a:t>3</a:t>
                      </a:r>
                      <a:endParaRPr lang="ru-RU" sz="1100" dirty="0"/>
                    </a:p>
                  </a:txBody>
                  <a:tcPr/>
                </a:tc>
                <a:tc>
                  <a:txBody>
                    <a:bodyPr/>
                    <a:lstStyle/>
                    <a:p>
                      <a:r>
                        <a:rPr lang="en-US" sz="1100" dirty="0" err="1" smtClean="0"/>
                        <a:t>Min.capital</a:t>
                      </a:r>
                      <a:r>
                        <a:rPr lang="en-US" sz="1100" dirty="0" smtClean="0"/>
                        <a:t> requirements</a:t>
                      </a:r>
                    </a:p>
                    <a:p>
                      <a:endParaRPr lang="ru-RU" sz="1100" dirty="0"/>
                    </a:p>
                  </a:txBody>
                  <a:tcPr/>
                </a:tc>
                <a:tc>
                  <a:txBody>
                    <a:bodyPr/>
                    <a:lstStyle/>
                    <a:p>
                      <a:pPr algn="ctr"/>
                      <a:r>
                        <a:rPr lang="en-US" sz="1100" dirty="0" smtClean="0"/>
                        <a:t>$7,000K</a:t>
                      </a:r>
                      <a:endParaRPr lang="ru-RU" sz="1100" dirty="0"/>
                    </a:p>
                  </a:txBody>
                  <a:tcPr anchor="ctr"/>
                </a:tc>
                <a:tc>
                  <a:txBody>
                    <a:bodyPr/>
                    <a:lstStyle/>
                    <a:p>
                      <a:pPr algn="ctr"/>
                      <a:r>
                        <a:rPr lang="en-US" sz="1100" dirty="0" smtClean="0">
                          <a:solidFill>
                            <a:schemeClr val="tx1"/>
                          </a:solidFill>
                        </a:rPr>
                        <a:t>$180k</a:t>
                      </a:r>
                      <a:r>
                        <a:rPr lang="en-US" sz="1100" baseline="0" dirty="0" smtClean="0">
                          <a:solidFill>
                            <a:schemeClr val="tx1"/>
                          </a:solidFill>
                        </a:rPr>
                        <a:t> in 6m, </a:t>
                      </a:r>
                      <a:r>
                        <a:rPr lang="en-US" sz="1100" dirty="0" smtClean="0">
                          <a:solidFill>
                            <a:schemeClr val="tx1"/>
                          </a:solidFill>
                        </a:rPr>
                        <a:t>$750K in</a:t>
                      </a:r>
                      <a:r>
                        <a:rPr lang="en-US" sz="1100" baseline="0" dirty="0" smtClean="0">
                          <a:solidFill>
                            <a:schemeClr val="tx1"/>
                          </a:solidFill>
                        </a:rPr>
                        <a:t> 12m</a:t>
                      </a:r>
                      <a:endParaRPr lang="ru-RU" sz="1100" dirty="0">
                        <a:solidFill>
                          <a:schemeClr val="tx1"/>
                        </a:solidFill>
                      </a:endParaRPr>
                    </a:p>
                  </a:txBody>
                  <a:tcPr anchor="ctr"/>
                </a:tc>
                <a:tc>
                  <a:txBody>
                    <a:bodyPr/>
                    <a:lstStyle/>
                    <a:p>
                      <a:pPr algn="ctr"/>
                      <a:r>
                        <a:rPr lang="en-US" sz="1100" dirty="0" smtClean="0">
                          <a:solidFill>
                            <a:schemeClr val="tx1"/>
                          </a:solidFill>
                        </a:rPr>
                        <a:t>$180k</a:t>
                      </a:r>
                      <a:r>
                        <a:rPr lang="en-US" sz="1100" baseline="0" dirty="0" smtClean="0">
                          <a:solidFill>
                            <a:schemeClr val="tx1"/>
                          </a:solidFill>
                        </a:rPr>
                        <a:t> in 6m, </a:t>
                      </a:r>
                      <a:r>
                        <a:rPr lang="en-US" sz="1100" dirty="0" smtClean="0">
                          <a:solidFill>
                            <a:schemeClr val="tx1"/>
                          </a:solidFill>
                        </a:rPr>
                        <a:t>$750K in</a:t>
                      </a:r>
                      <a:r>
                        <a:rPr lang="en-US" sz="1100" baseline="0" dirty="0" smtClean="0">
                          <a:solidFill>
                            <a:schemeClr val="tx1"/>
                          </a:solidFill>
                        </a:rPr>
                        <a:t> 12m</a:t>
                      </a:r>
                      <a:endParaRPr lang="ru-RU" sz="1100" dirty="0">
                        <a:solidFill>
                          <a:schemeClr val="tx1"/>
                        </a:solidFill>
                      </a:endParaRPr>
                    </a:p>
                  </a:txBody>
                  <a:tcPr anchor="ctr"/>
                </a:tc>
                <a:extLst>
                  <a:ext uri="{0D108BD9-81ED-4DB2-BD59-A6C34878D82A}">
                    <a16:rowId xmlns:a16="http://schemas.microsoft.com/office/drawing/2014/main" val="10003"/>
                  </a:ext>
                </a:extLst>
              </a:tr>
              <a:tr h="183622">
                <a:tc>
                  <a:txBody>
                    <a:bodyPr/>
                    <a:lstStyle/>
                    <a:p>
                      <a:pPr algn="ctr"/>
                      <a:r>
                        <a:rPr lang="en-US" sz="1100" dirty="0" smtClean="0"/>
                        <a:t>4</a:t>
                      </a:r>
                      <a:endParaRPr lang="ru-RU" sz="1100" dirty="0"/>
                    </a:p>
                  </a:txBody>
                  <a:tcPr/>
                </a:tc>
                <a:tc>
                  <a:txBody>
                    <a:bodyPr/>
                    <a:lstStyle/>
                    <a:p>
                      <a:r>
                        <a:rPr lang="en-US" sz="1100" dirty="0" smtClean="0"/>
                        <a:t>Max. foreign share</a:t>
                      </a:r>
                      <a:endParaRPr lang="ru-RU" sz="1100" dirty="0"/>
                    </a:p>
                  </a:txBody>
                  <a:tcPr/>
                </a:tc>
                <a:tc>
                  <a:txBody>
                    <a:bodyPr/>
                    <a:lstStyle/>
                    <a:p>
                      <a:pPr algn="ctr"/>
                      <a:r>
                        <a:rPr lang="en-US" sz="1100" dirty="0" smtClean="0"/>
                        <a:t>85%</a:t>
                      </a:r>
                      <a:endParaRPr lang="ru-RU" sz="1100" dirty="0"/>
                    </a:p>
                  </a:txBody>
                  <a:tcPr anchor="ctr"/>
                </a:tc>
                <a:tc>
                  <a:txBody>
                    <a:bodyPr/>
                    <a:lstStyle/>
                    <a:p>
                      <a:pPr algn="ctr"/>
                      <a:r>
                        <a:rPr lang="en-US" sz="1100" dirty="0" smtClean="0">
                          <a:solidFill>
                            <a:schemeClr val="tx1"/>
                          </a:solidFill>
                        </a:rPr>
                        <a:t>100%</a:t>
                      </a:r>
                      <a:endParaRPr lang="ru-RU" sz="1100" dirty="0">
                        <a:solidFill>
                          <a:schemeClr val="tx1"/>
                        </a:solidFill>
                      </a:endParaRPr>
                    </a:p>
                  </a:txBody>
                  <a:tcPr anchor="ctr"/>
                </a:tc>
                <a:tc>
                  <a:txBody>
                    <a:bodyPr/>
                    <a:lstStyle/>
                    <a:p>
                      <a:pPr algn="ctr"/>
                      <a:r>
                        <a:rPr lang="en-US" sz="1100" dirty="0" smtClean="0">
                          <a:solidFill>
                            <a:schemeClr val="tx1"/>
                          </a:solidFill>
                        </a:rPr>
                        <a:t>100%</a:t>
                      </a:r>
                      <a:endParaRPr lang="ru-RU" sz="1100" dirty="0">
                        <a:solidFill>
                          <a:schemeClr val="tx1"/>
                        </a:solidFill>
                      </a:endParaRPr>
                    </a:p>
                  </a:txBody>
                  <a:tcPr anchor="ctr"/>
                </a:tc>
                <a:extLst>
                  <a:ext uri="{0D108BD9-81ED-4DB2-BD59-A6C34878D82A}">
                    <a16:rowId xmlns:a16="http://schemas.microsoft.com/office/drawing/2014/main" val="10004"/>
                  </a:ext>
                </a:extLst>
              </a:tr>
              <a:tr h="421250">
                <a:tc>
                  <a:txBody>
                    <a:bodyPr/>
                    <a:lstStyle/>
                    <a:p>
                      <a:pPr algn="ctr"/>
                      <a:r>
                        <a:rPr lang="en-US" sz="1100" dirty="0" smtClean="0"/>
                        <a:t>5</a:t>
                      </a:r>
                      <a:endParaRPr lang="ru-RU" sz="1100" dirty="0"/>
                    </a:p>
                  </a:txBody>
                  <a:tcPr/>
                </a:tc>
                <a:tc>
                  <a:txBody>
                    <a:bodyPr/>
                    <a:lstStyle/>
                    <a:p>
                      <a:r>
                        <a:rPr lang="en-US" sz="1100" dirty="0" smtClean="0"/>
                        <a:t>Ability to sell unsecured cash loans</a:t>
                      </a:r>
                      <a:endParaRPr lang="ru-RU" sz="1100" dirty="0"/>
                    </a:p>
                  </a:txBody>
                  <a:tcPr/>
                </a:tc>
                <a:tc>
                  <a:txBody>
                    <a:bodyPr/>
                    <a:lstStyle/>
                    <a:p>
                      <a:pPr algn="ctr"/>
                      <a:r>
                        <a:rPr lang="en-US" sz="1100" dirty="0" smtClean="0"/>
                        <a:t>No</a:t>
                      </a:r>
                      <a:r>
                        <a:rPr lang="en-US" sz="1100" baseline="0" dirty="0" smtClean="0"/>
                        <a:t> (secured only)</a:t>
                      </a:r>
                      <a:endParaRPr lang="ru-RU" sz="1100" dirty="0"/>
                    </a:p>
                  </a:txBody>
                  <a:tcPr anchor="ctr"/>
                </a:tc>
                <a:tc>
                  <a:txBody>
                    <a:bodyPr/>
                    <a:lstStyle/>
                    <a:p>
                      <a:pPr algn="ctr"/>
                      <a:r>
                        <a:rPr lang="en-US" sz="1100" dirty="0" smtClean="0">
                          <a:solidFill>
                            <a:schemeClr val="tx1"/>
                          </a:solidFill>
                        </a:rPr>
                        <a:t>Yes</a:t>
                      </a:r>
                      <a:endParaRPr lang="en-US" sz="1100" baseline="0" dirty="0" smtClean="0">
                        <a:solidFill>
                          <a:schemeClr val="tx1"/>
                        </a:solidFill>
                      </a:endParaRPr>
                    </a:p>
                  </a:txBody>
                  <a:tcPr anchor="ctr"/>
                </a:tc>
                <a:tc>
                  <a:txBody>
                    <a:bodyPr/>
                    <a:lstStyle/>
                    <a:p>
                      <a:pPr algn="ctr"/>
                      <a:r>
                        <a:rPr lang="en-US" sz="1100" dirty="0" smtClean="0">
                          <a:solidFill>
                            <a:schemeClr val="tx1"/>
                          </a:solidFill>
                        </a:rPr>
                        <a:t>Yes (in the form of </a:t>
                      </a:r>
                      <a:r>
                        <a:rPr lang="en-US" sz="1100" baseline="0" dirty="0" smtClean="0">
                          <a:solidFill>
                            <a:schemeClr val="tx1"/>
                          </a:solidFill>
                        </a:rPr>
                        <a:t>loans of individual investors provided to individual borrowers)</a:t>
                      </a:r>
                    </a:p>
                  </a:txBody>
                  <a:tcPr anchor="ctr"/>
                </a:tc>
                <a:extLst>
                  <a:ext uri="{0D108BD9-81ED-4DB2-BD59-A6C34878D82A}">
                    <a16:rowId xmlns:a16="http://schemas.microsoft.com/office/drawing/2014/main" val="10005"/>
                  </a:ext>
                </a:extLst>
              </a:tr>
              <a:tr h="327513">
                <a:tc>
                  <a:txBody>
                    <a:bodyPr/>
                    <a:lstStyle/>
                    <a:p>
                      <a:pPr algn="ctr"/>
                      <a:r>
                        <a:rPr lang="en-US" sz="1100" dirty="0" smtClean="0"/>
                        <a:t>6</a:t>
                      </a:r>
                      <a:endParaRPr lang="ru-RU" sz="1100" dirty="0"/>
                    </a:p>
                  </a:txBody>
                  <a:tcPr/>
                </a:tc>
                <a:tc>
                  <a:txBody>
                    <a:bodyPr/>
                    <a:lstStyle/>
                    <a:p>
                      <a:r>
                        <a:rPr lang="en-US" sz="1100" dirty="0" smtClean="0"/>
                        <a:t>Ability to collect deposits from individuals</a:t>
                      </a:r>
                      <a:endParaRPr lang="ru-RU" sz="1100" dirty="0"/>
                    </a:p>
                  </a:txBody>
                  <a:tcPr/>
                </a:tc>
                <a:tc>
                  <a:txBody>
                    <a:bodyPr/>
                    <a:lstStyle/>
                    <a:p>
                      <a:pPr algn="ctr"/>
                      <a:r>
                        <a:rPr lang="en-US" sz="1100" dirty="0" smtClean="0"/>
                        <a:t>No </a:t>
                      </a:r>
                      <a:endParaRPr lang="ru-RU" sz="1100" dirty="0"/>
                    </a:p>
                  </a:txBody>
                  <a:tcPr anchor="ctr"/>
                </a:tc>
                <a:tc>
                  <a:txBody>
                    <a:bodyPr/>
                    <a:lstStyle/>
                    <a:p>
                      <a:pPr algn="ctr"/>
                      <a:r>
                        <a:rPr lang="en-US" sz="1100" dirty="0" smtClean="0">
                          <a:solidFill>
                            <a:schemeClr val="tx1"/>
                          </a:solidFill>
                        </a:rPr>
                        <a:t>No</a:t>
                      </a:r>
                      <a:endParaRPr lang="en-US" sz="1100" baseline="0" dirty="0" smtClean="0">
                        <a:solidFill>
                          <a:schemeClr val="tx1"/>
                        </a:solidFill>
                      </a:endParaRPr>
                    </a:p>
                  </a:txBody>
                  <a:tcPr anchor="ctr"/>
                </a:tc>
                <a:tc>
                  <a:txBody>
                    <a:bodyPr/>
                    <a:lstStyle/>
                    <a:p>
                      <a:pPr algn="ctr"/>
                      <a:r>
                        <a:rPr lang="en-US" sz="1100" dirty="0" smtClean="0">
                          <a:solidFill>
                            <a:schemeClr val="tx1"/>
                          </a:solidFill>
                        </a:rPr>
                        <a:t>Yes, in the form of funding received from </a:t>
                      </a:r>
                      <a:r>
                        <a:rPr lang="en-US" sz="1100" baseline="0" dirty="0" smtClean="0">
                          <a:solidFill>
                            <a:schemeClr val="tx1"/>
                          </a:solidFill>
                        </a:rPr>
                        <a:t>individual investors</a:t>
                      </a:r>
                    </a:p>
                  </a:txBody>
                  <a:tcPr anchor="ctr"/>
                </a:tc>
                <a:extLst>
                  <a:ext uri="{0D108BD9-81ED-4DB2-BD59-A6C34878D82A}">
                    <a16:rowId xmlns:a16="http://schemas.microsoft.com/office/drawing/2014/main" val="10006"/>
                  </a:ext>
                </a:extLst>
              </a:tr>
              <a:tr h="421250">
                <a:tc>
                  <a:txBody>
                    <a:bodyPr/>
                    <a:lstStyle/>
                    <a:p>
                      <a:pPr algn="ctr"/>
                      <a:r>
                        <a:rPr lang="en-US" sz="1100" dirty="0" smtClean="0"/>
                        <a:t>7</a:t>
                      </a:r>
                      <a:endParaRPr lang="ru-RU" sz="1100" dirty="0"/>
                    </a:p>
                  </a:txBody>
                  <a:tcPr/>
                </a:tc>
                <a:tc>
                  <a:txBody>
                    <a:bodyPr/>
                    <a:lstStyle/>
                    <a:p>
                      <a:r>
                        <a:rPr lang="en-US" sz="1100" dirty="0" smtClean="0"/>
                        <a:t>Main regulator</a:t>
                      </a:r>
                      <a:endParaRPr lang="ru-RU"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OJK</a:t>
                      </a:r>
                      <a:endParaRPr lang="ru-RU" sz="1100" dirty="0" smtClean="0"/>
                    </a:p>
                  </a:txBody>
                  <a:tcPr anchor="ctr"/>
                </a:tc>
                <a:tc>
                  <a:txBody>
                    <a:bodyPr/>
                    <a:lstStyle/>
                    <a:p>
                      <a:pPr algn="ctr"/>
                      <a:r>
                        <a:rPr lang="en-US" sz="1100" dirty="0" smtClean="0">
                          <a:solidFill>
                            <a:schemeClr val="tx1"/>
                          </a:solidFill>
                        </a:rPr>
                        <a:t>Investment</a:t>
                      </a:r>
                      <a:r>
                        <a:rPr lang="en-US" sz="1100" baseline="0" dirty="0" smtClean="0">
                          <a:solidFill>
                            <a:schemeClr val="tx1"/>
                          </a:solidFill>
                        </a:rPr>
                        <a:t> Board Coordinator (BKPM) is granting the Web portal license for foreign investments</a:t>
                      </a:r>
                      <a:endParaRPr lang="ru-RU" sz="1100" dirty="0">
                        <a:solidFill>
                          <a:schemeClr val="tx1"/>
                        </a:solidFill>
                      </a:endParaRPr>
                    </a:p>
                  </a:txBody>
                  <a:tcPr anchor="ctr"/>
                </a:tc>
                <a:tc>
                  <a:txBody>
                    <a:bodyPr/>
                    <a:lstStyle/>
                    <a:p>
                      <a:pPr algn="ctr"/>
                      <a:r>
                        <a:rPr lang="en-US" sz="1100" baseline="0" dirty="0" smtClean="0">
                          <a:solidFill>
                            <a:schemeClr val="tx1"/>
                          </a:solidFill>
                        </a:rPr>
                        <a:t>BKPM is granting the Web portal license for foreign investments</a:t>
                      </a:r>
                      <a:endParaRPr lang="ru-RU" sz="1100" dirty="0">
                        <a:solidFill>
                          <a:schemeClr val="tx1"/>
                        </a:solidFill>
                      </a:endParaRPr>
                    </a:p>
                  </a:txBody>
                  <a:tcPr anchor="ctr"/>
                </a:tc>
                <a:extLst>
                  <a:ext uri="{0D108BD9-81ED-4DB2-BD59-A6C34878D82A}">
                    <a16:rowId xmlns:a16="http://schemas.microsoft.com/office/drawing/2014/main" val="10007"/>
                  </a:ext>
                </a:extLst>
              </a:tr>
              <a:tr h="302436">
                <a:tc>
                  <a:txBody>
                    <a:bodyPr/>
                    <a:lstStyle/>
                    <a:p>
                      <a:pPr algn="ctr"/>
                      <a:r>
                        <a:rPr lang="en-US" sz="1100" dirty="0" smtClean="0"/>
                        <a:t>8</a:t>
                      </a:r>
                      <a:endParaRPr lang="ru-RU" sz="1100" dirty="0"/>
                    </a:p>
                  </a:txBody>
                  <a:tcPr/>
                </a:tc>
                <a:tc>
                  <a:txBody>
                    <a:bodyPr/>
                    <a:lstStyle/>
                    <a:p>
                      <a:r>
                        <a:rPr lang="en-US" sz="1100" dirty="0" smtClean="0"/>
                        <a:t>Average</a:t>
                      </a:r>
                      <a:r>
                        <a:rPr lang="en-US" sz="1100" baseline="0" dirty="0" smtClean="0"/>
                        <a:t> license</a:t>
                      </a:r>
                    </a:p>
                    <a:p>
                      <a:r>
                        <a:rPr lang="en-US" sz="1100" baseline="0" dirty="0" smtClean="0"/>
                        <a:t>obtaining time</a:t>
                      </a:r>
                      <a:endParaRPr lang="ru-RU" sz="1100" dirty="0"/>
                    </a:p>
                  </a:txBody>
                  <a:tcPr/>
                </a:tc>
                <a:tc>
                  <a:txBody>
                    <a:bodyPr/>
                    <a:lstStyle/>
                    <a:p>
                      <a:pPr algn="ctr"/>
                      <a:r>
                        <a:rPr lang="en-US" sz="1100" dirty="0" smtClean="0"/>
                        <a:t>&gt;9m</a:t>
                      </a:r>
                      <a:endParaRPr lang="ru-RU" sz="1100" dirty="0"/>
                    </a:p>
                  </a:txBody>
                  <a:tcPr anchor="ctr"/>
                </a:tc>
                <a:tc>
                  <a:txBody>
                    <a:bodyPr/>
                    <a:lstStyle/>
                    <a:p>
                      <a:pPr algn="ctr"/>
                      <a:r>
                        <a:rPr lang="en-US" sz="1100" dirty="0" smtClean="0">
                          <a:solidFill>
                            <a:schemeClr val="tx1"/>
                          </a:solidFill>
                        </a:rPr>
                        <a:t>~4m</a:t>
                      </a:r>
                      <a:endParaRPr lang="ru-RU" sz="1100" dirty="0">
                        <a:solidFill>
                          <a:schemeClr val="tx1"/>
                        </a:solidFill>
                      </a:endParaRPr>
                    </a:p>
                  </a:txBody>
                  <a:tcPr anchor="ctr"/>
                </a:tc>
                <a:tc>
                  <a:txBody>
                    <a:bodyPr/>
                    <a:lstStyle/>
                    <a:p>
                      <a:pPr algn="ctr"/>
                      <a:r>
                        <a:rPr lang="en-US" sz="1100" dirty="0" smtClean="0">
                          <a:solidFill>
                            <a:schemeClr val="tx1"/>
                          </a:solidFill>
                        </a:rPr>
                        <a:t>~4m</a:t>
                      </a:r>
                      <a:endParaRPr lang="ru-RU" sz="1100" dirty="0">
                        <a:solidFill>
                          <a:schemeClr val="tx1"/>
                        </a:solidFill>
                      </a:endParaRPr>
                    </a:p>
                  </a:txBody>
                  <a:tcPr anchor="ctr"/>
                </a:tc>
                <a:extLst>
                  <a:ext uri="{0D108BD9-81ED-4DB2-BD59-A6C34878D82A}">
                    <a16:rowId xmlns:a16="http://schemas.microsoft.com/office/drawing/2014/main" val="10008"/>
                  </a:ext>
                </a:extLst>
              </a:tr>
              <a:tr h="421250">
                <a:tc>
                  <a:txBody>
                    <a:bodyPr/>
                    <a:lstStyle/>
                    <a:p>
                      <a:pPr algn="ctr"/>
                      <a:r>
                        <a:rPr lang="en-US" sz="1100" dirty="0" smtClean="0"/>
                        <a:t>9</a:t>
                      </a:r>
                      <a:endParaRPr lang="ru-RU" sz="1100" dirty="0"/>
                    </a:p>
                  </a:txBody>
                  <a:tcPr/>
                </a:tc>
                <a:tc>
                  <a:txBody>
                    <a:bodyPr/>
                    <a:lstStyle/>
                    <a:p>
                      <a:r>
                        <a:rPr lang="en-US" sz="1100" dirty="0" smtClean="0"/>
                        <a:t>Licenses</a:t>
                      </a:r>
                      <a:r>
                        <a:rPr lang="en-US" sz="1100" baseline="0" dirty="0" smtClean="0"/>
                        <a:t> issued/companies operating to the date</a:t>
                      </a:r>
                      <a:endParaRPr lang="ru-RU" sz="1100" dirty="0"/>
                    </a:p>
                  </a:txBody>
                  <a:tcPr/>
                </a:tc>
                <a:tc>
                  <a:txBody>
                    <a:bodyPr/>
                    <a:lstStyle/>
                    <a:p>
                      <a:pPr algn="ctr"/>
                      <a:r>
                        <a:rPr lang="en-US" sz="1100" dirty="0" smtClean="0">
                          <a:solidFill>
                            <a:schemeClr val="tx1"/>
                          </a:solidFill>
                        </a:rPr>
                        <a:t>~200</a:t>
                      </a:r>
                      <a:endParaRPr lang="ru-RU" sz="1100" dirty="0">
                        <a:solidFill>
                          <a:schemeClr val="tx1"/>
                        </a:solidFill>
                      </a:endParaRPr>
                    </a:p>
                  </a:txBody>
                  <a:tcPr anchor="ctr"/>
                </a:tc>
                <a:tc>
                  <a:txBody>
                    <a:bodyPr/>
                    <a:lstStyle/>
                    <a:p>
                      <a:pPr algn="ctr"/>
                      <a:r>
                        <a:rPr lang="en-US" sz="1100" dirty="0" smtClean="0">
                          <a:solidFill>
                            <a:schemeClr val="tx1"/>
                          </a:solidFill>
                        </a:rPr>
                        <a:t>1</a:t>
                      </a:r>
                      <a:endParaRPr lang="ru-RU" sz="1100" dirty="0">
                        <a:solidFill>
                          <a:schemeClr val="tx1"/>
                        </a:solidFill>
                      </a:endParaRPr>
                    </a:p>
                  </a:txBody>
                  <a:tcPr anchor="ctr"/>
                </a:tc>
                <a:tc>
                  <a:txBody>
                    <a:bodyPr/>
                    <a:lstStyle/>
                    <a:p>
                      <a:pPr algn="ctr"/>
                      <a:r>
                        <a:rPr lang="en-US" sz="1100" dirty="0" smtClean="0">
                          <a:solidFill>
                            <a:schemeClr val="tx1"/>
                          </a:solidFill>
                        </a:rPr>
                        <a:t>1</a:t>
                      </a:r>
                      <a:endParaRPr lang="ru-RU" sz="1100" dirty="0">
                        <a:solidFill>
                          <a:schemeClr val="tx1"/>
                        </a:solidFill>
                      </a:endParaRPr>
                    </a:p>
                  </a:txBody>
                  <a:tcPr anchor="ctr"/>
                </a:tc>
                <a:extLst>
                  <a:ext uri="{0D108BD9-81ED-4DB2-BD59-A6C34878D82A}">
                    <a16:rowId xmlns:a16="http://schemas.microsoft.com/office/drawing/2014/main" val="10009"/>
                  </a:ext>
                </a:extLst>
              </a:tr>
              <a:tr h="421250">
                <a:tc>
                  <a:txBody>
                    <a:bodyPr/>
                    <a:lstStyle/>
                    <a:p>
                      <a:pPr algn="ctr"/>
                      <a:r>
                        <a:rPr lang="en-US" sz="1100" dirty="0" smtClean="0"/>
                        <a:t>10</a:t>
                      </a:r>
                      <a:endParaRPr lang="ru-RU" sz="1100" dirty="0"/>
                    </a:p>
                  </a:txBody>
                  <a:tcPr/>
                </a:tc>
                <a:tc>
                  <a:txBody>
                    <a:bodyPr/>
                    <a:lstStyle/>
                    <a:p>
                      <a:r>
                        <a:rPr lang="en-US" sz="1100" dirty="0" smtClean="0"/>
                        <a:t>Regulatory</a:t>
                      </a:r>
                      <a:r>
                        <a:rPr lang="en-US" sz="1100" baseline="0" dirty="0" smtClean="0"/>
                        <a:t> issues</a:t>
                      </a:r>
                      <a:endParaRPr lang="ru-RU" sz="1100" dirty="0"/>
                    </a:p>
                  </a:txBody>
                  <a:tcPr/>
                </a:tc>
                <a:tc>
                  <a:txBody>
                    <a:bodyPr/>
                    <a:lstStyle/>
                    <a:p>
                      <a:pPr algn="ctr"/>
                      <a:r>
                        <a:rPr lang="en-US" sz="1100" dirty="0" smtClean="0">
                          <a:solidFill>
                            <a:schemeClr val="tx1"/>
                          </a:solidFill>
                        </a:rPr>
                        <a:t>Fully</a:t>
                      </a:r>
                      <a:r>
                        <a:rPr lang="en-US" sz="1100" baseline="0" dirty="0" smtClean="0">
                          <a:solidFill>
                            <a:schemeClr val="tx1"/>
                          </a:solidFill>
                        </a:rPr>
                        <a:t> in compliance with current legislation, no issues</a:t>
                      </a:r>
                      <a:endParaRPr lang="ru-RU" sz="1100" dirty="0">
                        <a:solidFill>
                          <a:schemeClr val="tx1"/>
                        </a:solidFill>
                      </a:endParaRPr>
                    </a:p>
                  </a:txBody>
                  <a:tcPr anchor="ctr"/>
                </a:tc>
                <a:tc>
                  <a:txBody>
                    <a:bodyPr/>
                    <a:lstStyle/>
                    <a:p>
                      <a:pPr algn="ctr"/>
                      <a:r>
                        <a:rPr lang="en-US" sz="1100" dirty="0" smtClean="0">
                          <a:solidFill>
                            <a:schemeClr val="tx1"/>
                          </a:solidFill>
                        </a:rPr>
                        <a:t>Clearly</a:t>
                      </a:r>
                      <a:r>
                        <a:rPr lang="en-US" sz="1100" baseline="0" dirty="0" smtClean="0">
                          <a:solidFill>
                            <a:schemeClr val="tx1"/>
                          </a:solidFill>
                        </a:rPr>
                        <a:t> violating BKPM license because of issuing loans from its own without obtaining a credit institution licence</a:t>
                      </a:r>
                      <a:endParaRPr lang="ru-RU" sz="1100" dirty="0">
                        <a:solidFill>
                          <a:schemeClr val="tx1"/>
                        </a:solidFill>
                      </a:endParaRPr>
                    </a:p>
                  </a:txBody>
                  <a:tcPr anchor="ctr"/>
                </a:tc>
                <a:tc>
                  <a:txBody>
                    <a:bodyPr/>
                    <a:lstStyle/>
                    <a:p>
                      <a:pPr algn="ctr"/>
                      <a:r>
                        <a:rPr lang="en-US" sz="1100" dirty="0" smtClean="0">
                          <a:solidFill>
                            <a:schemeClr val="tx1"/>
                          </a:solidFill>
                        </a:rPr>
                        <a:t>No</a:t>
                      </a:r>
                      <a:r>
                        <a:rPr lang="en-US" sz="1100" baseline="0" dirty="0" smtClean="0">
                          <a:solidFill>
                            <a:schemeClr val="tx1"/>
                          </a:solidFill>
                        </a:rPr>
                        <a:t> signs of violating any current legislation articles of Indonesia (confirmed by legal opinion of reputable local firm)</a:t>
                      </a:r>
                      <a:endParaRPr lang="ru-RU" sz="1100" dirty="0">
                        <a:solidFill>
                          <a:schemeClr val="tx1"/>
                        </a:solidFill>
                      </a:endParaRP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13617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essence of P2P legal setup</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pPr/>
              <a:t>14</a:t>
            </a:fld>
            <a:endParaRPr lang="ru-RU"/>
          </a:p>
        </p:txBody>
      </p:sp>
      <p:sp>
        <p:nvSpPr>
          <p:cNvPr id="8" name="Rectangle 7"/>
          <p:cNvSpPr/>
          <p:nvPr/>
        </p:nvSpPr>
        <p:spPr>
          <a:xfrm>
            <a:off x="251520" y="4797152"/>
            <a:ext cx="9036496" cy="1292662"/>
          </a:xfrm>
          <a:prstGeom prst="rect">
            <a:avLst/>
          </a:prstGeom>
        </p:spPr>
        <p:txBody>
          <a:bodyPr wrap="square">
            <a:spAutoFit/>
          </a:bodyPr>
          <a:lstStyle/>
          <a:p>
            <a:pPr marL="285750" indent="-285750">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P2P platform acts only as an intermediary among borrowers and investors. Its key activities are:</a:t>
            </a:r>
          </a:p>
          <a:p>
            <a:pPr marL="742950" lvl="1"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Times New Roman" panose="02020603050405020304" pitchFamily="18" charset="0"/>
              </a:rPr>
              <a:t>Providing informational services</a:t>
            </a:r>
          </a:p>
          <a:p>
            <a:pPr marL="742950" lvl="1" indent="-285750">
              <a:buFont typeface="Arial" panose="020B0604020202020204" pitchFamily="34" charset="0"/>
              <a:buChar char="•"/>
            </a:pPr>
            <a:r>
              <a:rPr lang="en-US" sz="1200">
                <a:latin typeface="Calibri" panose="020F0502020204030204" pitchFamily="34" charset="0"/>
                <a:ea typeface="Calibri" panose="020F0502020204030204" pitchFamily="34" charset="0"/>
                <a:cs typeface="Times New Roman" panose="02020603050405020304" pitchFamily="18" charset="0"/>
              </a:rPr>
              <a:t>Performing </a:t>
            </a:r>
            <a:r>
              <a:rPr lang="en-US" sz="1200" smtClean="0">
                <a:latin typeface="Calibri" panose="020F0502020204030204" pitchFamily="34" charset="0"/>
                <a:ea typeface="Calibri" panose="020F0502020204030204" pitchFamily="34" charset="0"/>
                <a:cs typeface="Times New Roman" panose="02020603050405020304" pitchFamily="18" charset="0"/>
              </a:rPr>
              <a:t>data </a:t>
            </a:r>
            <a:r>
              <a:rPr lang="en-US" sz="1200" dirty="0">
                <a:latin typeface="Calibri" panose="020F0502020204030204" pitchFamily="34" charset="0"/>
                <a:ea typeface="Calibri" panose="020F0502020204030204" pitchFamily="34" charset="0"/>
                <a:cs typeface="Times New Roman" panose="02020603050405020304" pitchFamily="18" charset="0"/>
              </a:rPr>
              <a:t>checking for investors</a:t>
            </a:r>
          </a:p>
          <a:p>
            <a:pPr marL="742950" lvl="1"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Times New Roman" panose="02020603050405020304" pitchFamily="18" charset="0"/>
              </a:rPr>
              <a:t>Acting as an intermediary in online documents signature, funds disbursement, repayment and collection.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P2P platform will use innovative mechanisms (i.e. social network scoring</a:t>
            </a:r>
            <a:r>
              <a:rPr lang="ru-RU"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 in scoring process.</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P2P platform will also provide Investor Reminding service (soft collection).</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p:cNvPicPr>
            <a:picLocks noChangeAspect="1"/>
          </p:cNvPicPr>
          <p:nvPr/>
        </p:nvPicPr>
        <p:blipFill>
          <a:blip r:embed="rId3"/>
          <a:stretch>
            <a:fillRect/>
          </a:stretch>
        </p:blipFill>
        <p:spPr>
          <a:xfrm>
            <a:off x="1485494" y="836712"/>
            <a:ext cx="6568547" cy="3830388"/>
          </a:xfrm>
          <a:prstGeom prst="rect">
            <a:avLst/>
          </a:prstGeom>
        </p:spPr>
      </p:pic>
    </p:spTree>
    <p:extLst>
      <p:ext uri="{BB962C8B-B14F-4D97-AF65-F5344CB8AC3E}">
        <p14:creationId xmlns:p14="http://schemas.microsoft.com/office/powerpoint/2010/main" val="1879773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P2P Legal setup contractual relations</a:t>
            </a:r>
            <a:endParaRPr lang="en-US" dirty="0"/>
          </a:p>
        </p:txBody>
      </p:sp>
      <p:sp>
        <p:nvSpPr>
          <p:cNvPr id="4" name="Slide Number Placeholder 3"/>
          <p:cNvSpPr>
            <a:spLocks noGrp="1"/>
          </p:cNvSpPr>
          <p:nvPr>
            <p:ph type="sldNum" sz="quarter" idx="12"/>
          </p:nvPr>
        </p:nvSpPr>
        <p:spPr/>
        <p:txBody>
          <a:bodyPr/>
          <a:lstStyle/>
          <a:p>
            <a:fld id="{D7F305DA-160D-498F-B102-A1D8643B4A2C}" type="slidenum">
              <a:rPr lang="ru-RU" smtClean="0"/>
              <a:pPr/>
              <a:t>15</a:t>
            </a:fld>
            <a:endParaRPr lang="ru-RU"/>
          </a:p>
        </p:txBody>
      </p:sp>
      <p:sp>
        <p:nvSpPr>
          <p:cNvPr id="6" name="Rectangle 5"/>
          <p:cNvSpPr/>
          <p:nvPr/>
        </p:nvSpPr>
        <p:spPr>
          <a:xfrm>
            <a:off x="103489" y="5229200"/>
            <a:ext cx="9036496" cy="1169551"/>
          </a:xfrm>
          <a:prstGeom prst="rect">
            <a:avLst/>
          </a:prstGeom>
        </p:spPr>
        <p:txBody>
          <a:bodyPr wrap="square" anchor="t">
            <a:spAutoFit/>
          </a:bodyPr>
          <a:lstStyle/>
          <a:p>
            <a:r>
              <a:rPr lang="en-US" sz="1400" dirty="0" smtClean="0">
                <a:latin typeface="Calibri" panose="020F0502020204030204" pitchFamily="34" charset="0"/>
                <a:ea typeface="Calibri" panose="020F0502020204030204" pitchFamily="34" charset="0"/>
                <a:cs typeface="Times New Roman" panose="02020603050405020304" pitchFamily="18" charset="0"/>
              </a:rPr>
              <a:t>P2P phase 1 set-up is based on 4 civil law agreements: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1400" dirty="0" smtClean="0">
                <a:latin typeface="Calibri" panose="020F0502020204030204" pitchFamily="34" charset="0"/>
                <a:ea typeface="Calibri" panose="020F0502020204030204" pitchFamily="34" charset="0"/>
                <a:cs typeface="Times New Roman" panose="02020603050405020304" pitchFamily="18" charset="0"/>
              </a:rPr>
              <a:t>Loan agreement between funding </a:t>
            </a:r>
            <a:r>
              <a:rPr lang="en-US" sz="1400" smtClean="0">
                <a:latin typeface="Calibri" panose="020F0502020204030204" pitchFamily="34" charset="0"/>
                <a:ea typeface="Calibri" panose="020F0502020204030204" pitchFamily="34" charset="0"/>
                <a:cs typeface="Times New Roman" panose="02020603050405020304" pitchFamily="18" charset="0"/>
              </a:rPr>
              <a:t>party </a:t>
            </a:r>
            <a:r>
              <a:rPr lang="en-US" sz="1400" smtClean="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and Individual investors</a:t>
            </a:r>
          </a:p>
          <a:p>
            <a:pPr marL="800100" lvl="1" indent="-342900">
              <a:buFont typeface="+mj-lt"/>
              <a:buAutoNum type="arabicPeriod"/>
            </a:pPr>
            <a:r>
              <a:rPr lang="en-US" sz="1400" dirty="0" smtClean="0">
                <a:latin typeface="Calibri" panose="020F0502020204030204" pitchFamily="34" charset="0"/>
                <a:ea typeface="Calibri" panose="020F0502020204030204" pitchFamily="34" charset="0"/>
                <a:cs typeface="Times New Roman" panose="02020603050405020304" pitchFamily="18" charset="0"/>
              </a:rPr>
              <a:t>Service agreement between PT DSI and Individual investors</a:t>
            </a:r>
          </a:p>
          <a:p>
            <a:pPr marL="800100" lvl="1" indent="-342900">
              <a:buFont typeface="+mj-lt"/>
              <a:buAutoNum type="arabicPeriod"/>
            </a:pPr>
            <a:r>
              <a:rPr lang="en-US" sz="1400" dirty="0" smtClean="0">
                <a:latin typeface="Calibri" panose="020F0502020204030204" pitchFamily="34" charset="0"/>
                <a:ea typeface="Calibri" panose="020F0502020204030204" pitchFamily="34" charset="0"/>
                <a:cs typeface="Times New Roman" panose="02020603050405020304" pitchFamily="18" charset="0"/>
              </a:rPr>
              <a:t>Loan agreement between Individual investors and borrowers</a:t>
            </a:r>
          </a:p>
          <a:p>
            <a:pPr marL="800100" lvl="1" indent="-342900">
              <a:buFont typeface="+mj-lt"/>
              <a:buAutoNum type="arabicPeriod"/>
            </a:pPr>
            <a:r>
              <a:rPr lang="en-US" sz="1400" dirty="0" smtClean="0">
                <a:latin typeface="Calibri" panose="020F0502020204030204" pitchFamily="34" charset="0"/>
                <a:ea typeface="Calibri" panose="020F0502020204030204" pitchFamily="34" charset="0"/>
                <a:cs typeface="Times New Roman" panose="02020603050405020304" pitchFamily="18" charset="0"/>
              </a:rPr>
              <a:t>Service agreement between PT DSI and borrowers</a:t>
            </a:r>
          </a:p>
        </p:txBody>
      </p:sp>
      <p:pic>
        <p:nvPicPr>
          <p:cNvPr id="13" name="Picture 12"/>
          <p:cNvPicPr>
            <a:picLocks noChangeAspect="1"/>
          </p:cNvPicPr>
          <p:nvPr/>
        </p:nvPicPr>
        <p:blipFill>
          <a:blip r:embed="rId2"/>
          <a:stretch>
            <a:fillRect/>
          </a:stretch>
        </p:blipFill>
        <p:spPr>
          <a:xfrm>
            <a:off x="526692" y="840090"/>
            <a:ext cx="8028384" cy="4262517"/>
          </a:xfrm>
          <a:prstGeom prst="rect">
            <a:avLst/>
          </a:prstGeom>
        </p:spPr>
      </p:pic>
    </p:spTree>
    <p:extLst>
      <p:ext uri="{BB962C8B-B14F-4D97-AF65-F5344CB8AC3E}">
        <p14:creationId xmlns:p14="http://schemas.microsoft.com/office/powerpoint/2010/main" val="1015187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16</a:t>
            </a:fld>
            <a:endParaRPr lang="ru-RU"/>
          </a:p>
        </p:txBody>
      </p:sp>
      <p:sp>
        <p:nvSpPr>
          <p:cNvPr id="6" name="Title 1"/>
          <p:cNvSpPr>
            <a:spLocks noGrp="1"/>
          </p:cNvSpPr>
          <p:nvPr>
            <p:ph type="title"/>
          </p:nvPr>
        </p:nvSpPr>
        <p:spPr>
          <a:xfrm>
            <a:off x="395536" y="116632"/>
            <a:ext cx="8159540" cy="312281"/>
          </a:xfrm>
        </p:spPr>
        <p:txBody>
          <a:bodyPr/>
          <a:lstStyle/>
          <a:p>
            <a:r>
              <a:rPr lang="en-US" b="1" dirty="0" smtClean="0"/>
              <a:t>P2P Legal setup business processes</a:t>
            </a:r>
            <a:endParaRPr lang="en-US" b="1" dirty="0">
              <a:solidFill>
                <a:srgbClr val="FF0000"/>
              </a:solidFill>
            </a:endParaRPr>
          </a:p>
        </p:txBody>
      </p:sp>
      <p:pic>
        <p:nvPicPr>
          <p:cNvPr id="7" name="Picture 6"/>
          <p:cNvPicPr>
            <a:picLocks noChangeAspect="1"/>
          </p:cNvPicPr>
          <p:nvPr/>
        </p:nvPicPr>
        <p:blipFill>
          <a:blip r:embed="rId2"/>
          <a:stretch>
            <a:fillRect/>
          </a:stretch>
        </p:blipFill>
        <p:spPr>
          <a:xfrm>
            <a:off x="154375" y="943209"/>
            <a:ext cx="8810113" cy="4790047"/>
          </a:xfrm>
          <a:prstGeom prst="rect">
            <a:avLst/>
          </a:prstGeom>
        </p:spPr>
      </p:pic>
    </p:spTree>
    <p:extLst>
      <p:ext uri="{BB962C8B-B14F-4D97-AF65-F5344CB8AC3E}">
        <p14:creationId xmlns:p14="http://schemas.microsoft.com/office/powerpoint/2010/main" val="2853672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17</a:t>
            </a:fld>
            <a:endParaRPr lang="ru-RU" dirty="0"/>
          </a:p>
        </p:txBody>
      </p:sp>
      <p:sp>
        <p:nvSpPr>
          <p:cNvPr id="8" name="Rectangle 7"/>
          <p:cNvSpPr/>
          <p:nvPr/>
        </p:nvSpPr>
        <p:spPr>
          <a:xfrm>
            <a:off x="103489" y="4722344"/>
            <a:ext cx="9036496" cy="1600438"/>
          </a:xfrm>
          <a:prstGeom prst="rect">
            <a:avLst/>
          </a:prstGeom>
        </p:spPr>
        <p:txBody>
          <a:bodyPr wrap="square" anchor="t">
            <a:spAutoFit/>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On </a:t>
            </a:r>
            <a:r>
              <a:rPr lang="en-US" sz="1400" dirty="0" smtClean="0">
                <a:latin typeface="Calibri" panose="020F0502020204030204" pitchFamily="34" charset="0"/>
                <a:ea typeface="Calibri" panose="020F0502020204030204" pitchFamily="34" charset="0"/>
                <a:cs typeface="Times New Roman" panose="02020603050405020304" pitchFamily="18" charset="0"/>
              </a:rPr>
              <a:t>phase </a:t>
            </a:r>
            <a:r>
              <a:rPr lang="en-US" sz="1400" dirty="0">
                <a:latin typeface="Calibri" panose="020F0502020204030204" pitchFamily="34" charset="0"/>
                <a:ea typeface="Calibri" panose="020F0502020204030204" pitchFamily="34" charset="0"/>
                <a:cs typeface="Times New Roman" panose="02020603050405020304" pitchFamily="18" charset="0"/>
              </a:rPr>
              <a:t>one funding is provided from our capital to affiliated individual investor, who then sends funds to PT DSI USD account. These funds are stored at special current account, main purpose of which is to hold investors' funds ("escrow" account). "Escrow" account should be separated from operational one. Later these funds are disbursed to borrower's banking account </a:t>
            </a:r>
            <a:r>
              <a:rPr lang="en-US" sz="1400" dirty="0">
                <a:latin typeface="Calibri" charset="0"/>
                <a:ea typeface="Calibri" panose="020F0502020204030204" pitchFamily="34" charset="0"/>
                <a:cs typeface="Times New Roman" panose="02020603050405020304" pitchFamily="18" charset="0"/>
              </a:rPr>
              <a:t>on behalf of investor</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PT DSI acts like a tax agent for Borrowers and Investors, so it pays VAT </a:t>
            </a:r>
            <a:r>
              <a:rPr lang="en-US" sz="1400" dirty="0" smtClean="0">
                <a:latin typeface="Calibri" panose="020F0502020204030204" pitchFamily="34" charset="0"/>
                <a:ea typeface="Calibri" panose="020F0502020204030204" pitchFamily="34" charset="0"/>
                <a:cs typeface="Times New Roman" panose="02020603050405020304" pitchFamily="18" charset="0"/>
              </a:rPr>
              <a:t>on their </a:t>
            </a:r>
            <a:r>
              <a:rPr lang="en-US" sz="1400" dirty="0">
                <a:latin typeface="Calibri" panose="020F0502020204030204" pitchFamily="34" charset="0"/>
                <a:ea typeface="Calibri" panose="020F0502020204030204" pitchFamily="34" charset="0"/>
                <a:cs typeface="Times New Roman" panose="02020603050405020304" pitchFamily="18" charset="0"/>
              </a:rPr>
              <a:t>behalf from every repayment received. After subtracting service fees, PT DSI repays interest to affiliated </a:t>
            </a:r>
            <a:r>
              <a:rPr lang="en-US" sz="1400" dirty="0" smtClean="0">
                <a:latin typeface="Calibri" panose="020F0502020204030204" pitchFamily="34" charset="0"/>
                <a:ea typeface="Calibri" panose="020F0502020204030204" pitchFamily="34" charset="0"/>
                <a:cs typeface="Times New Roman" panose="02020603050405020304" pitchFamily="18" charset="0"/>
              </a:rPr>
              <a:t>investor</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Operational expenses are funded through shareholder company (APV) loans.</a:t>
            </a:r>
          </a:p>
        </p:txBody>
      </p:sp>
      <p:sp>
        <p:nvSpPr>
          <p:cNvPr id="7" name="Title 1"/>
          <p:cNvSpPr>
            <a:spLocks noGrp="1"/>
          </p:cNvSpPr>
          <p:nvPr>
            <p:ph type="title"/>
          </p:nvPr>
        </p:nvSpPr>
        <p:spPr>
          <a:xfrm>
            <a:off x="395536" y="116632"/>
            <a:ext cx="8159540" cy="312281"/>
          </a:xfrm>
        </p:spPr>
        <p:txBody>
          <a:bodyPr/>
          <a:lstStyle/>
          <a:p>
            <a:r>
              <a:rPr lang="en-US" b="1" dirty="0" smtClean="0"/>
              <a:t>P2P Legal setup cash flow</a:t>
            </a:r>
            <a:endParaRPr lang="en-US" b="1" dirty="0">
              <a:solidFill>
                <a:srgbClr val="FF0000"/>
              </a:solidFill>
            </a:endParaRPr>
          </a:p>
        </p:txBody>
      </p:sp>
      <p:pic>
        <p:nvPicPr>
          <p:cNvPr id="3" name="Picture 2"/>
          <p:cNvPicPr>
            <a:picLocks noChangeAspect="1"/>
          </p:cNvPicPr>
          <p:nvPr/>
        </p:nvPicPr>
        <p:blipFill>
          <a:blip r:embed="rId3"/>
          <a:stretch>
            <a:fillRect/>
          </a:stretch>
        </p:blipFill>
        <p:spPr>
          <a:xfrm>
            <a:off x="1449263" y="764704"/>
            <a:ext cx="6245475" cy="3918449"/>
          </a:xfrm>
          <a:prstGeom prst="rect">
            <a:avLst/>
          </a:prstGeom>
        </p:spPr>
      </p:pic>
    </p:spTree>
    <p:extLst>
      <p:ext uri="{BB962C8B-B14F-4D97-AF65-F5344CB8AC3E}">
        <p14:creationId xmlns:p14="http://schemas.microsoft.com/office/powerpoint/2010/main" val="562622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P2P </a:t>
            </a:r>
            <a:r>
              <a:rPr lang="en-US" b="1"/>
              <a:t>development </a:t>
            </a:r>
            <a:r>
              <a:rPr lang="en-US" b="1" smtClean="0"/>
              <a:t>phases</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1759000"/>
              </p:ext>
            </p:extLst>
          </p:nvPr>
        </p:nvGraphicFramePr>
        <p:xfrm>
          <a:off x="325313" y="1124744"/>
          <a:ext cx="8639175" cy="4040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348294" y="988206"/>
            <a:ext cx="5560022" cy="307777"/>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We plan to develop P2P platform using the </a:t>
            </a:r>
            <a:r>
              <a:rPr lang="en-US" sz="1400">
                <a:latin typeface="Calibri" panose="020F0502020204030204" pitchFamily="34" charset="0"/>
                <a:ea typeface="Calibri" panose="020F0502020204030204" pitchFamily="34" charset="0"/>
                <a:cs typeface="Times New Roman" panose="02020603050405020304" pitchFamily="18" charset="0"/>
              </a:rPr>
              <a:t>following </a:t>
            </a:r>
            <a:r>
              <a:rPr lang="en-US" sz="1400" smtClean="0">
                <a:latin typeface="Calibri" panose="020F0502020204030204" pitchFamily="34" charset="0"/>
                <a:ea typeface="Calibri" panose="020F0502020204030204" pitchFamily="34" charset="0"/>
                <a:cs typeface="Times New Roman" panose="02020603050405020304" pitchFamily="18" charset="0"/>
              </a:rPr>
              <a:t>phases: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7"/>
          <p:cNvSpPr/>
          <p:nvPr/>
        </p:nvSpPr>
        <p:spPr>
          <a:xfrm>
            <a:off x="251520" y="5157192"/>
            <a:ext cx="8640960" cy="1031051"/>
          </a:xfrm>
          <a:prstGeom prst="rect">
            <a:avLst/>
          </a:prstGeom>
          <a:ln>
            <a:solidFill>
              <a:schemeClr val="accent1"/>
            </a:solidFill>
          </a:ln>
        </p:spPr>
        <p:txBody>
          <a:bodyPr wrap="square">
            <a:spAutoFit/>
          </a:bodyPr>
          <a:lstStyle/>
          <a:p>
            <a:pPr>
              <a:spcAft>
                <a:spcPts val="6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We plan to use Creative licensing option of P2P platform to quickly enter the market, avoid high expenses of the full-scale licensing process and fasten time-to-market to start obtaining local lending expertise. </a:t>
            </a:r>
          </a:p>
          <a:p>
            <a:pPr>
              <a:spcAft>
                <a:spcPts val="6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In parallel we also will finish preparing the dossier for obtaining a new </a:t>
            </a:r>
            <a:r>
              <a:rPr lang="en-US" sz="1400" dirty="0" smtClean="0">
                <a:solidFill>
                  <a:schemeClr val="dk1"/>
                </a:solidFill>
              </a:rPr>
              <a:t>MFC licence and will activate obtaining in case of receiving such a request from appropriate local authorities’.</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7"/>
          <p:cNvSpPr/>
          <p:nvPr/>
        </p:nvSpPr>
        <p:spPr>
          <a:xfrm>
            <a:off x="251520" y="5157192"/>
            <a:ext cx="8640960" cy="1031051"/>
          </a:xfrm>
          <a:prstGeom prst="rect">
            <a:avLst/>
          </a:prstGeom>
          <a:ln>
            <a:solidFill>
              <a:schemeClr val="accent1"/>
            </a:solidFill>
          </a:ln>
        </p:spPr>
        <p:txBody>
          <a:bodyPr wrap="square">
            <a:spAutoFit/>
          </a:bodyPr>
          <a:lstStyle/>
          <a:p>
            <a:pPr>
              <a:spcAft>
                <a:spcPts val="6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We plan to use Creative licensing option of P2P platform to quickly enter the market, avoid high expenses of the full-scale licensing process and fasten time-to-market to start obtaining local lending expertise. </a:t>
            </a:r>
          </a:p>
          <a:p>
            <a:pPr>
              <a:spcAft>
                <a:spcPts val="6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In parallel we also will finish preparing the dossier for obtaining a new </a:t>
            </a:r>
            <a:r>
              <a:rPr lang="en-US" sz="1400" dirty="0" smtClean="0">
                <a:solidFill>
                  <a:schemeClr val="dk1"/>
                </a:solidFill>
              </a:rPr>
              <a:t>MFC licence and will activate obtaining in case of receiving such a request from appropriate local authorities’.</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3"/>
          <p:cNvSpPr>
            <a:spLocks noGrp="1"/>
          </p:cNvSpPr>
          <p:nvPr>
            <p:ph type="sldNum" sz="quarter" idx="12"/>
          </p:nvPr>
        </p:nvSpPr>
        <p:spPr>
          <a:xfrm>
            <a:off x="8267004" y="6525344"/>
            <a:ext cx="720080" cy="283758"/>
          </a:xfrm>
        </p:spPr>
        <p:txBody>
          <a:bodyPr/>
          <a:lstStyle/>
          <a:p>
            <a:r>
              <a:rPr lang="en-US" dirty="0" smtClean="0"/>
              <a:t>16</a:t>
            </a:r>
            <a:endParaRPr lang="ru-RU" dirty="0"/>
          </a:p>
        </p:txBody>
      </p:sp>
    </p:spTree>
    <p:extLst>
      <p:ext uri="{BB962C8B-B14F-4D97-AF65-F5344CB8AC3E}">
        <p14:creationId xmlns:p14="http://schemas.microsoft.com/office/powerpoint/2010/main" val="234681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19</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Key regulatory points</a:t>
            </a:r>
            <a:endParaRPr lang="en-US" b="1" dirty="0">
              <a:solidFill>
                <a:srgbClr val="FF0000"/>
              </a:solidFill>
            </a:endParaRPr>
          </a:p>
        </p:txBody>
      </p:sp>
      <p:graphicFrame>
        <p:nvGraphicFramePr>
          <p:cNvPr id="6" name="Таблица 5"/>
          <p:cNvGraphicFramePr>
            <a:graphicFrameLocks noGrp="1"/>
          </p:cNvGraphicFramePr>
          <p:nvPr>
            <p:extLst>
              <p:ext uri="{D42A27DB-BD31-4B8C-83A1-F6EECF244321}">
                <p14:modId xmlns:p14="http://schemas.microsoft.com/office/powerpoint/2010/main" val="3062968958"/>
              </p:ext>
            </p:extLst>
          </p:nvPr>
        </p:nvGraphicFramePr>
        <p:xfrm>
          <a:off x="179512" y="722557"/>
          <a:ext cx="8807572" cy="5112468"/>
        </p:xfrm>
        <a:graphic>
          <a:graphicData uri="http://schemas.openxmlformats.org/drawingml/2006/table">
            <a:tbl>
              <a:tblPr firstRow="1" bandRow="1">
                <a:tableStyleId>{5C22544A-7EE6-4342-B048-85BDC9FD1C3A}</a:tableStyleId>
              </a:tblPr>
              <a:tblGrid>
                <a:gridCol w="366982">
                  <a:extLst>
                    <a:ext uri="{9D8B030D-6E8A-4147-A177-3AD203B41FA5}">
                      <a16:colId xmlns:a16="http://schemas.microsoft.com/office/drawing/2014/main" val="20000"/>
                    </a:ext>
                  </a:extLst>
                </a:gridCol>
                <a:gridCol w="3523030">
                  <a:extLst>
                    <a:ext uri="{9D8B030D-6E8A-4147-A177-3AD203B41FA5}">
                      <a16:colId xmlns:a16="http://schemas.microsoft.com/office/drawing/2014/main" val="20001"/>
                    </a:ext>
                  </a:extLst>
                </a:gridCol>
                <a:gridCol w="4917560">
                  <a:extLst>
                    <a:ext uri="{9D8B030D-6E8A-4147-A177-3AD203B41FA5}">
                      <a16:colId xmlns:a16="http://schemas.microsoft.com/office/drawing/2014/main" val="20002"/>
                    </a:ext>
                  </a:extLst>
                </a:gridCol>
              </a:tblGrid>
              <a:tr h="272349">
                <a:tc>
                  <a:txBody>
                    <a:bodyPr/>
                    <a:lstStyle/>
                    <a:p>
                      <a:pPr algn="ctr"/>
                      <a:r>
                        <a:rPr lang="en-US" sz="1200" dirty="0" smtClean="0"/>
                        <a:t>#</a:t>
                      </a:r>
                      <a:endParaRPr lang="en-US" sz="1200" dirty="0"/>
                    </a:p>
                  </a:txBody>
                  <a:tcPr/>
                </a:tc>
                <a:tc>
                  <a:txBody>
                    <a:bodyPr/>
                    <a:lstStyle/>
                    <a:p>
                      <a:pPr algn="ctr"/>
                      <a:r>
                        <a:rPr lang="en-US" sz="1200" dirty="0" smtClean="0"/>
                        <a:t>Sphere of regulation</a:t>
                      </a:r>
                      <a:endParaRPr lang="en-US" sz="1200" dirty="0"/>
                    </a:p>
                  </a:txBody>
                  <a:tcPr/>
                </a:tc>
                <a:tc>
                  <a:txBody>
                    <a:bodyPr/>
                    <a:lstStyle/>
                    <a:p>
                      <a:pPr algn="ctr"/>
                      <a:r>
                        <a:rPr lang="en-US" sz="1200" dirty="0" smtClean="0"/>
                        <a:t>The essence</a:t>
                      </a:r>
                      <a:r>
                        <a:rPr lang="en-US" sz="1200" baseline="0" dirty="0" smtClean="0"/>
                        <a:t> </a:t>
                      </a:r>
                      <a:endParaRPr lang="en-US" sz="1200" dirty="0"/>
                    </a:p>
                  </a:txBody>
                  <a:tcPr/>
                </a:tc>
                <a:extLst>
                  <a:ext uri="{0D108BD9-81ED-4DB2-BD59-A6C34878D82A}">
                    <a16:rowId xmlns:a16="http://schemas.microsoft.com/office/drawing/2014/main" val="10000"/>
                  </a:ext>
                </a:extLst>
              </a:tr>
              <a:tr h="548248">
                <a:tc>
                  <a:txBody>
                    <a:bodyPr/>
                    <a:lstStyle/>
                    <a:p>
                      <a:pPr algn="ctr"/>
                      <a:r>
                        <a:rPr lang="en-US" sz="1200" dirty="0" smtClean="0"/>
                        <a:t>1</a:t>
                      </a:r>
                      <a:endParaRPr lang="en-US" sz="1200" dirty="0"/>
                    </a:p>
                  </a:txBody>
                  <a:tcPr/>
                </a:tc>
                <a:tc>
                  <a:txBody>
                    <a:bodyPr/>
                    <a:lstStyle/>
                    <a:p>
                      <a:r>
                        <a:rPr lang="en-US" sz="1200" dirty="0"/>
                        <a:t>New</a:t>
                      </a:r>
                      <a:r>
                        <a:rPr lang="en-US" sz="1200" baseline="0" dirty="0"/>
                        <a:t> licenses </a:t>
                      </a:r>
                      <a:r>
                        <a:rPr lang="en-US" sz="1200" baseline="0" dirty="0" smtClean="0"/>
                        <a:t>issuance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For P2P: Available, no restrictions.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MFC: Available, no restrictions,</a:t>
                      </a:r>
                      <a:r>
                        <a:rPr lang="en-US" sz="1200" baseline="0" dirty="0" smtClean="0"/>
                        <a:t> will take min.9 months.</a:t>
                      </a:r>
                      <a:endParaRPr lang="en-US" sz="1200" dirty="0" smtClean="0"/>
                    </a:p>
                  </a:txBody>
                  <a:tcPr/>
                </a:tc>
                <a:extLst>
                  <a:ext uri="{0D108BD9-81ED-4DB2-BD59-A6C34878D82A}">
                    <a16:rowId xmlns:a16="http://schemas.microsoft.com/office/drawing/2014/main" val="10006"/>
                  </a:ext>
                </a:extLst>
              </a:tr>
              <a:tr h="391606">
                <a:tc>
                  <a:txBody>
                    <a:bodyPr/>
                    <a:lstStyle/>
                    <a:p>
                      <a:pPr algn="ctr"/>
                      <a:r>
                        <a:rPr lang="en-US" sz="1200" dirty="0" smtClean="0"/>
                        <a:t>2</a:t>
                      </a:r>
                      <a:endParaRPr lang="en-US" sz="1200" dirty="0"/>
                    </a:p>
                  </a:txBody>
                  <a:tcPr/>
                </a:tc>
                <a:tc>
                  <a:txBody>
                    <a:bodyPr/>
                    <a:lstStyle/>
                    <a:p>
                      <a:r>
                        <a:rPr lang="en-US" sz="1200" dirty="0" smtClean="0"/>
                        <a:t>Foreign</a:t>
                      </a:r>
                      <a:r>
                        <a:rPr lang="en-US" sz="1200" baseline="0" dirty="0" smtClean="0"/>
                        <a:t> capital restrictions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P2P: No.</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MFC: max.85% foreign share.</a:t>
                      </a:r>
                      <a:endParaRPr lang="en-US" sz="1200" dirty="0"/>
                    </a:p>
                  </a:txBody>
                  <a:tcPr/>
                </a:tc>
                <a:extLst>
                  <a:ext uri="{0D108BD9-81ED-4DB2-BD59-A6C34878D82A}">
                    <a16:rowId xmlns:a16="http://schemas.microsoft.com/office/drawing/2014/main" val="10007"/>
                  </a:ext>
                </a:extLst>
              </a:tr>
              <a:tr h="391606">
                <a:tc>
                  <a:txBody>
                    <a:bodyPr/>
                    <a:lstStyle/>
                    <a:p>
                      <a:pPr algn="ctr"/>
                      <a:r>
                        <a:rPr lang="en-US" sz="1200" dirty="0" smtClean="0"/>
                        <a:t>3</a:t>
                      </a:r>
                      <a:endParaRPr lang="en-US" sz="1200" dirty="0"/>
                    </a:p>
                  </a:txBody>
                  <a:tcPr/>
                </a:tc>
                <a:tc>
                  <a:txBody>
                    <a:bodyPr/>
                    <a:lstStyle/>
                    <a:p>
                      <a:r>
                        <a:rPr lang="en-US" sz="1200" dirty="0" smtClean="0">
                          <a:solidFill>
                            <a:schemeClr val="tx1"/>
                          </a:solidFill>
                        </a:rPr>
                        <a:t>Allowed loan types</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P2P</a:t>
                      </a:r>
                      <a:r>
                        <a:rPr lang="en-US" sz="1200" baseline="0" dirty="0" smtClean="0">
                          <a:solidFill>
                            <a:schemeClr val="tx1"/>
                          </a:solidFill>
                        </a:rPr>
                        <a:t>: any loans, including PDLs and i</a:t>
                      </a:r>
                      <a:r>
                        <a:rPr lang="en-US" sz="1200" strike="noStrike" baseline="0" dirty="0" smtClean="0">
                          <a:solidFill>
                            <a:schemeClr val="tx1"/>
                          </a:solidFill>
                        </a:rPr>
                        <a:t>nstallment loans</a:t>
                      </a:r>
                      <a:r>
                        <a:rPr lang="en-US" sz="1200" baseline="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MFC: secured loans only and (theoretically) Credit cards (additional permission need to be obtained from the Central bank of ID).</a:t>
                      </a:r>
                      <a:endParaRPr lang="en-US" sz="1200" baseline="0" dirty="0"/>
                    </a:p>
                  </a:txBody>
                  <a:tcPr/>
                </a:tc>
                <a:extLst>
                  <a:ext uri="{0D108BD9-81ED-4DB2-BD59-A6C34878D82A}">
                    <a16:rowId xmlns:a16="http://schemas.microsoft.com/office/drawing/2014/main" val="10008"/>
                  </a:ext>
                </a:extLst>
              </a:tr>
              <a:tr h="391606">
                <a:tc>
                  <a:txBody>
                    <a:bodyPr/>
                    <a:lstStyle/>
                    <a:p>
                      <a:pPr algn="ctr"/>
                      <a:r>
                        <a:rPr lang="en-US" sz="1200" dirty="0" smtClean="0"/>
                        <a:t>4</a:t>
                      </a:r>
                      <a:endParaRPr lang="en-US" sz="1200" dirty="0"/>
                    </a:p>
                  </a:txBody>
                  <a:tcPr/>
                </a:tc>
                <a:tc>
                  <a:txBody>
                    <a:bodyPr/>
                    <a:lstStyle/>
                    <a:p>
                      <a:r>
                        <a:rPr lang="en-US" sz="1200" dirty="0" smtClean="0"/>
                        <a:t>Interest cap</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P2P</a:t>
                      </a:r>
                      <a:r>
                        <a:rPr lang="en-US" sz="1200" baseline="0" dirty="0" smtClean="0">
                          <a:solidFill>
                            <a:schemeClr val="tx1"/>
                          </a:solidFill>
                        </a:rPr>
                        <a:t>: No</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MFC: No, except 39.5%</a:t>
                      </a:r>
                      <a:r>
                        <a:rPr lang="en-US" altLang="zh-CN" sz="1200" baseline="0" dirty="0" smtClean="0">
                          <a:solidFill>
                            <a:schemeClr val="tx1"/>
                          </a:solidFill>
                        </a:rPr>
                        <a:t> per annum </a:t>
                      </a:r>
                      <a:r>
                        <a:rPr lang="en-US" altLang="zh-CN" sz="1200" dirty="0" smtClean="0">
                          <a:solidFill>
                            <a:schemeClr val="tx1"/>
                          </a:solidFill>
                        </a:rPr>
                        <a:t>for Credit cards.</a:t>
                      </a:r>
                    </a:p>
                  </a:txBody>
                  <a:tcPr/>
                </a:tc>
                <a:extLst>
                  <a:ext uri="{0D108BD9-81ED-4DB2-BD59-A6C34878D82A}">
                    <a16:rowId xmlns:a16="http://schemas.microsoft.com/office/drawing/2014/main" val="10009"/>
                  </a:ext>
                </a:extLst>
              </a:tr>
              <a:tr h="242804">
                <a:tc>
                  <a:txBody>
                    <a:bodyPr/>
                    <a:lstStyle/>
                    <a:p>
                      <a:pPr algn="ctr"/>
                      <a:r>
                        <a:rPr lang="en-US" sz="1200" dirty="0" smtClean="0"/>
                        <a:t>5</a:t>
                      </a:r>
                      <a:endParaRPr lang="en-US" sz="1200" dirty="0"/>
                    </a:p>
                  </a:txBody>
                  <a:tcPr/>
                </a:tc>
                <a:tc>
                  <a:txBody>
                    <a:bodyPr/>
                    <a:lstStyle/>
                    <a:p>
                      <a:r>
                        <a:rPr lang="en-US" sz="1200" dirty="0" smtClean="0"/>
                        <a:t>Advertising limitations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 restrictions,</a:t>
                      </a:r>
                      <a:r>
                        <a:rPr lang="en-US" sz="1200" baseline="0" dirty="0" smtClean="0"/>
                        <a:t> just basic requirements.</a:t>
                      </a:r>
                      <a:endParaRPr lang="en-US" sz="1200" dirty="0" smtClean="0"/>
                    </a:p>
                  </a:txBody>
                  <a:tcPr/>
                </a:tc>
                <a:extLst>
                  <a:ext uri="{0D108BD9-81ED-4DB2-BD59-A6C34878D82A}">
                    <a16:rowId xmlns:a16="http://schemas.microsoft.com/office/drawing/2014/main" val="10001"/>
                  </a:ext>
                </a:extLst>
              </a:tr>
              <a:tr h="391606">
                <a:tc>
                  <a:txBody>
                    <a:bodyPr/>
                    <a:lstStyle/>
                    <a:p>
                      <a:pPr algn="ctr"/>
                      <a:r>
                        <a:rPr lang="en-US" sz="1200" dirty="0" smtClean="0"/>
                        <a:t>6</a:t>
                      </a:r>
                      <a:endParaRPr lang="en-US" sz="1200" dirty="0"/>
                    </a:p>
                  </a:txBody>
                  <a:tcPr/>
                </a:tc>
                <a:tc>
                  <a:txBody>
                    <a:bodyPr/>
                    <a:lstStyle/>
                    <a:p>
                      <a:r>
                        <a:rPr lang="en-US" sz="1200" dirty="0" smtClean="0"/>
                        <a:t>Necessity to obtain written customer’s consent for processing his personal data</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a:t>
                      </a:r>
                      <a:r>
                        <a:rPr lang="en-US" sz="1200" baseline="0" dirty="0" smtClean="0"/>
                        <a:t> obtaining c</a:t>
                      </a:r>
                      <a:r>
                        <a:rPr lang="en-US" sz="1200" dirty="0" smtClean="0"/>
                        <a:t>onsent</a:t>
                      </a:r>
                      <a:r>
                        <a:rPr lang="en-US" sz="1200" baseline="0" dirty="0" smtClean="0"/>
                        <a:t> on a website or in mobile application will be ok.</a:t>
                      </a:r>
                      <a:endParaRPr lang="en-US" sz="1200" dirty="0" smtClean="0"/>
                    </a:p>
                  </a:txBody>
                  <a:tcPr/>
                </a:tc>
                <a:extLst>
                  <a:ext uri="{0D108BD9-81ED-4DB2-BD59-A6C34878D82A}">
                    <a16:rowId xmlns:a16="http://schemas.microsoft.com/office/drawing/2014/main" val="10002"/>
                  </a:ext>
                </a:extLst>
              </a:tr>
              <a:tr h="391606">
                <a:tc>
                  <a:txBody>
                    <a:bodyPr/>
                    <a:lstStyle/>
                    <a:p>
                      <a:pPr algn="ctr"/>
                      <a:r>
                        <a:rPr lang="en-US" sz="1200" dirty="0" smtClean="0"/>
                        <a:t>7</a:t>
                      </a:r>
                      <a:endParaRPr lang="en-US" sz="1200" dirty="0"/>
                    </a:p>
                  </a:txBody>
                  <a:tcPr/>
                </a:tc>
                <a:tc>
                  <a:txBody>
                    <a:bodyPr/>
                    <a:lstStyle/>
                    <a:p>
                      <a:r>
                        <a:rPr lang="en-US" sz="1200" dirty="0" smtClean="0"/>
                        <a:t>Necessity to obtain written customer’s consent for requesting/sending</a:t>
                      </a:r>
                      <a:r>
                        <a:rPr lang="en-US" sz="1200" baseline="0" dirty="0" smtClean="0"/>
                        <a:t> data to credit bureau</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P2P: - (P2P can’t</a:t>
                      </a:r>
                      <a:r>
                        <a:rPr lang="en-US" sz="1200" baseline="0" dirty="0" smtClean="0"/>
                        <a:t> get </a:t>
                      </a:r>
                      <a:r>
                        <a:rPr lang="en-US" sz="1200" dirty="0" smtClean="0"/>
                        <a:t>official access to credit bureaus).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MFC: Not obligatory (</a:t>
                      </a:r>
                      <a:r>
                        <a:rPr lang="en-US" sz="1200" baseline="0" dirty="0" smtClean="0"/>
                        <a:t>can be done on a website or mobile application).</a:t>
                      </a:r>
                      <a:endParaRPr lang="en-US" sz="1200" dirty="0" smtClean="0"/>
                    </a:p>
                  </a:txBody>
                  <a:tcPr/>
                </a:tc>
                <a:extLst>
                  <a:ext uri="{0D108BD9-81ED-4DB2-BD59-A6C34878D82A}">
                    <a16:rowId xmlns:a16="http://schemas.microsoft.com/office/drawing/2014/main" val="10010"/>
                  </a:ext>
                </a:extLst>
              </a:tr>
              <a:tr h="391606">
                <a:tc>
                  <a:txBody>
                    <a:bodyPr/>
                    <a:lstStyle/>
                    <a:p>
                      <a:pPr algn="ctr"/>
                      <a:r>
                        <a:rPr lang="en-US" sz="1200" dirty="0" smtClean="0"/>
                        <a:t>8</a:t>
                      </a:r>
                      <a:endParaRPr lang="en-US" sz="1200" dirty="0"/>
                    </a:p>
                  </a:txBody>
                  <a:tcPr/>
                </a:tc>
                <a:tc>
                  <a:txBody>
                    <a:bodyPr/>
                    <a:lstStyle/>
                    <a:p>
                      <a:r>
                        <a:rPr lang="en-US" sz="1200" dirty="0">
                          <a:solidFill>
                            <a:schemeClr val="tx1"/>
                          </a:solidFill>
                        </a:rPr>
                        <a:t>Face-to-face customer’s verification </a:t>
                      </a:r>
                      <a:r>
                        <a:rPr lang="en-US" sz="1200" dirty="0" smtClean="0">
                          <a:solidFill>
                            <a:schemeClr val="tx1"/>
                          </a:solidFill>
                        </a:rPr>
                        <a:t>(</a:t>
                      </a:r>
                      <a:r>
                        <a:rPr lang="en-US" sz="1200" dirty="0">
                          <a:solidFill>
                            <a:schemeClr val="tx1"/>
                          </a:solidFill>
                        </a:rPr>
                        <a:t>KYC procedure)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P2P:</a:t>
                      </a:r>
                      <a:r>
                        <a:rPr lang="en-US" sz="1200" baseline="0" dirty="0" smtClean="0">
                          <a:solidFill>
                            <a:schemeClr val="tx1"/>
                          </a:solidFill>
                        </a:rPr>
                        <a:t> Not mandatory.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MFC: Mandatory.</a:t>
                      </a:r>
                      <a:endParaRPr lang="en-US" sz="1200" kern="1200" baseline="0" dirty="0">
                        <a:solidFill>
                          <a:schemeClr val="tx1"/>
                        </a:solidFill>
                        <a:latin typeface="+mn-lt"/>
                        <a:ea typeface="+mn-ea"/>
                        <a:cs typeface="+mn-cs"/>
                      </a:endParaRPr>
                    </a:p>
                  </a:txBody>
                  <a:tcPr/>
                </a:tc>
                <a:extLst>
                  <a:ext uri="{0D108BD9-81ED-4DB2-BD59-A6C34878D82A}">
                    <a16:rowId xmlns:a16="http://schemas.microsoft.com/office/drawing/2014/main" val="10003"/>
                  </a:ext>
                </a:extLst>
              </a:tr>
              <a:tr h="240586">
                <a:tc>
                  <a:txBody>
                    <a:bodyPr/>
                    <a:lstStyle/>
                    <a:p>
                      <a:pPr algn="ctr"/>
                      <a:r>
                        <a:rPr lang="en-US" sz="1200" dirty="0" smtClean="0"/>
                        <a:t>9</a:t>
                      </a:r>
                      <a:endParaRPr lang="en-US" sz="1200" dirty="0"/>
                    </a:p>
                  </a:txBody>
                  <a:tcPr/>
                </a:tc>
                <a:tc>
                  <a:txBody>
                    <a:bodyPr/>
                    <a:lstStyle/>
                    <a:p>
                      <a:r>
                        <a:rPr lang="en-US" sz="1200" b="0" dirty="0" smtClean="0">
                          <a:solidFill>
                            <a:schemeClr val="tx1"/>
                          </a:solidFill>
                        </a:rPr>
                        <a:t>Remote contract signing </a:t>
                      </a:r>
                      <a:endParaRPr lang="en-US" sz="1200" b="0" dirty="0">
                        <a:solidFill>
                          <a:schemeClr val="tx1"/>
                        </a:solidFill>
                      </a:endParaRPr>
                    </a:p>
                  </a:txBody>
                  <a:tcPr/>
                </a:tc>
                <a:tc>
                  <a:txBody>
                    <a:bodyPr/>
                    <a:lstStyle/>
                    <a:p>
                      <a:r>
                        <a:rPr lang="en-US" sz="1200" b="0" dirty="0" smtClean="0">
                          <a:solidFill>
                            <a:schemeClr val="tx1"/>
                          </a:solidFill>
                        </a:rPr>
                        <a:t>Online</a:t>
                      </a:r>
                      <a:r>
                        <a:rPr lang="en-US" sz="1200" b="0" baseline="0" dirty="0" smtClean="0">
                          <a:solidFill>
                            <a:schemeClr val="tx1"/>
                          </a:solidFill>
                        </a:rPr>
                        <a:t> contract signing is feasible.</a:t>
                      </a:r>
                      <a:endParaRPr lang="en-US" sz="1200" b="0" kern="1200" baseline="0" dirty="0">
                        <a:solidFill>
                          <a:schemeClr val="tx1"/>
                        </a:solidFill>
                        <a:latin typeface="+mn-lt"/>
                        <a:ea typeface="+mn-ea"/>
                        <a:cs typeface="+mn-cs"/>
                      </a:endParaRPr>
                    </a:p>
                  </a:txBody>
                  <a:tcPr/>
                </a:tc>
                <a:extLst>
                  <a:ext uri="{0D108BD9-81ED-4DB2-BD59-A6C34878D82A}">
                    <a16:rowId xmlns:a16="http://schemas.microsoft.com/office/drawing/2014/main" val="10004"/>
                  </a:ext>
                </a:extLst>
              </a:tr>
              <a:tr h="277311">
                <a:tc>
                  <a:txBody>
                    <a:bodyPr/>
                    <a:lstStyle/>
                    <a:p>
                      <a:pPr algn="ctr"/>
                      <a:r>
                        <a:rPr lang="en-US" sz="1200" dirty="0" smtClean="0"/>
                        <a:t>10</a:t>
                      </a:r>
                      <a:endParaRPr lang="en-US" sz="1200" dirty="0"/>
                    </a:p>
                  </a:txBody>
                  <a:tcPr/>
                </a:tc>
                <a:tc>
                  <a:txBody>
                    <a:bodyPr/>
                    <a:lstStyle/>
                    <a:p>
                      <a:r>
                        <a:rPr lang="en-US" sz="1200" dirty="0" smtClean="0"/>
                        <a:t>Collection process limitations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P2P: Not regulated.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MFC: Hard collection can’t be outsourced.</a:t>
                      </a:r>
                    </a:p>
                  </a:txBody>
                  <a:tcPr/>
                </a:tc>
                <a:extLst>
                  <a:ext uri="{0D108BD9-81ED-4DB2-BD59-A6C34878D82A}">
                    <a16:rowId xmlns:a16="http://schemas.microsoft.com/office/drawing/2014/main" val="10005"/>
                  </a:ext>
                </a:extLst>
              </a:tr>
              <a:tr h="357980">
                <a:tc>
                  <a:txBody>
                    <a:bodyPr/>
                    <a:lstStyle/>
                    <a:p>
                      <a:pPr algn="ctr"/>
                      <a:r>
                        <a:rPr lang="en-US" sz="1200" dirty="0" smtClean="0"/>
                        <a:t>11</a:t>
                      </a:r>
                      <a:endParaRPr lang="en-US" sz="1200" dirty="0"/>
                    </a:p>
                  </a:txBody>
                  <a:tcPr/>
                </a:tc>
                <a:tc>
                  <a:txBody>
                    <a:bodyPr/>
                    <a:lstStyle/>
                    <a:p>
                      <a:r>
                        <a:rPr lang="en-US" sz="1200" dirty="0" smtClean="0"/>
                        <a:t>R</a:t>
                      </a:r>
                      <a:r>
                        <a:rPr lang="en-US" sz="1200" baseline="0" dirty="0" smtClean="0"/>
                        <a:t>estrictions for peer to peer lending activity</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 (allowed basing on  the Civil Code)</a:t>
                      </a:r>
                    </a:p>
                  </a:txBody>
                  <a:tcPr/>
                </a:tc>
                <a:extLst>
                  <a:ext uri="{0D108BD9-81ED-4DB2-BD59-A6C34878D82A}">
                    <a16:rowId xmlns:a16="http://schemas.microsoft.com/office/drawing/2014/main" val="10012"/>
                  </a:ext>
                </a:extLst>
              </a:tr>
            </a:tbl>
          </a:graphicData>
        </a:graphic>
      </p:graphicFrame>
      <p:sp>
        <p:nvSpPr>
          <p:cNvPr id="7" name="TextBox 6"/>
          <p:cNvSpPr txBox="1"/>
          <p:nvPr/>
        </p:nvSpPr>
        <p:spPr>
          <a:xfrm>
            <a:off x="179512" y="5949280"/>
            <a:ext cx="8807572"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P2P business model is feasible in ID. We also can use “Pure online” scheme for conducting </a:t>
            </a:r>
            <a:r>
              <a:rPr lang="en-US" sz="1400" dirty="0" err="1" smtClean="0"/>
              <a:t>microlending</a:t>
            </a:r>
            <a:r>
              <a:rPr lang="en-US" sz="1400" dirty="0" smtClean="0"/>
              <a:t>. </a:t>
            </a:r>
            <a:endParaRPr lang="en-US" sz="1400" dirty="0">
              <a:solidFill>
                <a:srgbClr val="FF0000"/>
              </a:solidFill>
            </a:endParaRPr>
          </a:p>
        </p:txBody>
      </p:sp>
    </p:spTree>
    <p:extLst>
      <p:ext uri="{BB962C8B-B14F-4D97-AF65-F5344CB8AC3E}">
        <p14:creationId xmlns:p14="http://schemas.microsoft.com/office/powerpoint/2010/main" val="2096903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of </a:t>
            </a:r>
            <a:r>
              <a:rPr lang="en-US" b="1" dirty="0" smtClean="0"/>
              <a:t>contents</a:t>
            </a:r>
            <a:endParaRPr lang="ru-RU" b="1" dirty="0"/>
          </a:p>
        </p:txBody>
      </p:sp>
      <p:sp>
        <p:nvSpPr>
          <p:cNvPr id="3" name="Slide Number Placeholder 2"/>
          <p:cNvSpPr>
            <a:spLocks noGrp="1"/>
          </p:cNvSpPr>
          <p:nvPr>
            <p:ph type="sldNum" sz="quarter" idx="12"/>
          </p:nvPr>
        </p:nvSpPr>
        <p:spPr/>
        <p:txBody>
          <a:bodyPr/>
          <a:lstStyle/>
          <a:p>
            <a:fld id="{D7F305DA-160D-498F-B102-A1D8643B4A2C}" type="slidenum">
              <a:rPr lang="ru-RU" smtClean="0"/>
              <a:pPr/>
              <a:t>2</a:t>
            </a:fld>
            <a:endParaRPr lang="ru-RU"/>
          </a:p>
        </p:txBody>
      </p:sp>
      <p:graphicFrame>
        <p:nvGraphicFramePr>
          <p:cNvPr id="4" name="Table 8"/>
          <p:cNvGraphicFramePr>
            <a:graphicFrameLocks noGrp="1"/>
          </p:cNvGraphicFramePr>
          <p:nvPr>
            <p:extLst>
              <p:ext uri="{D42A27DB-BD31-4B8C-83A1-F6EECF244321}">
                <p14:modId xmlns:p14="http://schemas.microsoft.com/office/powerpoint/2010/main" val="3030887590"/>
              </p:ext>
            </p:extLst>
          </p:nvPr>
        </p:nvGraphicFramePr>
        <p:xfrm>
          <a:off x="251520" y="836617"/>
          <a:ext cx="8628920" cy="3479553"/>
        </p:xfrm>
        <a:graphic>
          <a:graphicData uri="http://schemas.openxmlformats.org/drawingml/2006/table">
            <a:tbl>
              <a:tblPr bandRow="1">
                <a:tableStyleId>{5C22544A-7EE6-4342-B048-85BDC9FD1C3A}</a:tableStyleId>
              </a:tblPr>
              <a:tblGrid>
                <a:gridCol w="353345">
                  <a:extLst>
                    <a:ext uri="{9D8B030D-6E8A-4147-A177-3AD203B41FA5}">
                      <a16:colId xmlns:a16="http://schemas.microsoft.com/office/drawing/2014/main" val="20000"/>
                    </a:ext>
                  </a:extLst>
                </a:gridCol>
                <a:gridCol w="7490162">
                  <a:extLst>
                    <a:ext uri="{9D8B030D-6E8A-4147-A177-3AD203B41FA5}">
                      <a16:colId xmlns:a16="http://schemas.microsoft.com/office/drawing/2014/main" val="20001"/>
                    </a:ext>
                  </a:extLst>
                </a:gridCol>
                <a:gridCol w="785413">
                  <a:extLst>
                    <a:ext uri="{9D8B030D-6E8A-4147-A177-3AD203B41FA5}">
                      <a16:colId xmlns:a16="http://schemas.microsoft.com/office/drawing/2014/main" val="20002"/>
                    </a:ext>
                  </a:extLst>
                </a:gridCol>
              </a:tblGrid>
              <a:tr h="384507">
                <a:tc>
                  <a:txBody>
                    <a:bodyPr/>
                    <a:lstStyle/>
                    <a:p>
                      <a:pPr algn="ctr" fontAlgn="b"/>
                      <a:r>
                        <a:rPr lang="ru-RU" sz="1400" b="0" i="0" u="none" strike="noStrike" dirty="0">
                          <a:solidFill>
                            <a:srgbClr val="000000"/>
                          </a:solidFill>
                          <a:effectLst/>
                          <a:latin typeface="+mn-lt"/>
                        </a:rPr>
                        <a:t>1</a:t>
                      </a: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a:solidFill>
                            <a:srgbClr val="000000"/>
                          </a:solidFill>
                          <a:effectLst/>
                          <a:latin typeface="+mn-lt"/>
                        </a:rPr>
                        <a:t>Investment summary</a:t>
                      </a: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3</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0"/>
                  </a:ext>
                </a:extLst>
              </a:tr>
              <a:tr h="384507">
                <a:tc>
                  <a:txBody>
                    <a:bodyPr/>
                    <a:lstStyle/>
                    <a:p>
                      <a:pPr algn="ctr" fontAlgn="b"/>
                      <a:r>
                        <a:rPr lang="ru-RU" sz="1400" b="0" i="0" u="none" strike="noStrike" dirty="0">
                          <a:solidFill>
                            <a:srgbClr val="000000"/>
                          </a:solidFill>
                          <a:effectLst/>
                          <a:latin typeface="+mn-lt"/>
                        </a:rPr>
                        <a:t>2</a:t>
                      </a: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a:solidFill>
                            <a:srgbClr val="000000"/>
                          </a:solidFill>
                          <a:effectLst/>
                          <a:latin typeface="+mn-lt"/>
                        </a:rPr>
                        <a:t>Market overview</a:t>
                      </a: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5</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1"/>
                  </a:ext>
                </a:extLst>
              </a:tr>
              <a:tr h="384507">
                <a:tc>
                  <a:txBody>
                    <a:bodyPr/>
                    <a:lstStyle/>
                    <a:p>
                      <a:pPr algn="ctr" fontAlgn="b"/>
                      <a:r>
                        <a:rPr lang="ru-RU" sz="1400" b="0" i="0" u="none" strike="noStrike" dirty="0">
                          <a:solidFill>
                            <a:srgbClr val="000000"/>
                          </a:solidFill>
                          <a:effectLst/>
                          <a:latin typeface="+mn-lt"/>
                        </a:rPr>
                        <a:t>3</a:t>
                      </a: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rgbClr val="000000"/>
                          </a:solidFill>
                          <a:effectLst/>
                          <a:latin typeface="+mn-lt"/>
                        </a:rPr>
                        <a:t>Legal setup</a:t>
                      </a:r>
                      <a:endParaRPr lang="en-GB" sz="1400" b="0" i="0" u="none" strike="noStrike" dirty="0">
                        <a:solidFill>
                          <a:srgbClr val="000000"/>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13</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2"/>
                  </a:ext>
                </a:extLst>
              </a:tr>
              <a:tr h="369757">
                <a:tc>
                  <a:txBody>
                    <a:bodyPr/>
                    <a:lstStyle/>
                    <a:p>
                      <a:pPr algn="ctr" fontAlgn="b"/>
                      <a:r>
                        <a:rPr lang="ru-RU" sz="1400" b="0" i="0" u="none" strike="noStrike" dirty="0">
                          <a:solidFill>
                            <a:srgbClr val="000000"/>
                          </a:solidFill>
                          <a:effectLst/>
                          <a:latin typeface="+mn-lt"/>
                        </a:rPr>
                        <a:t>4</a:t>
                      </a: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rgbClr val="000000"/>
                          </a:solidFill>
                          <a:effectLst/>
                          <a:latin typeface="+mn-lt"/>
                        </a:rPr>
                        <a:t>Product</a:t>
                      </a:r>
                      <a:r>
                        <a:rPr lang="en-GB" sz="1400" b="0" i="0" u="none" strike="noStrike" baseline="0" dirty="0" smtClean="0">
                          <a:solidFill>
                            <a:srgbClr val="000000"/>
                          </a:solidFill>
                          <a:effectLst/>
                          <a:latin typeface="+mn-lt"/>
                        </a:rPr>
                        <a:t> and business processes</a:t>
                      </a:r>
                      <a:endParaRPr lang="en-GB" sz="1400" b="0" i="0" u="none" strike="noStrike" dirty="0">
                        <a:solidFill>
                          <a:srgbClr val="000000"/>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20</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3"/>
                  </a:ext>
                </a:extLst>
              </a:tr>
              <a:tr h="384507">
                <a:tc>
                  <a:txBody>
                    <a:bodyPr/>
                    <a:lstStyle/>
                    <a:p>
                      <a:pPr algn="ctr" fontAlgn="b"/>
                      <a:r>
                        <a:rPr lang="en-US" sz="1400" b="0" i="0" u="none" strike="noStrike" dirty="0" smtClean="0">
                          <a:solidFill>
                            <a:srgbClr val="000000"/>
                          </a:solidFill>
                          <a:effectLst/>
                          <a:latin typeface="+mn-lt"/>
                        </a:rPr>
                        <a:t>5</a:t>
                      </a:r>
                      <a:endParaRPr lang="ru-RU" sz="1400" b="0" i="0" u="none" strike="noStrike" dirty="0">
                        <a:solidFill>
                          <a:srgbClr val="000000"/>
                        </a:solidFill>
                        <a:effectLst/>
                        <a:latin typeface="+mn-lt"/>
                      </a:endParaRP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chemeClr val="tx1"/>
                          </a:solidFill>
                          <a:effectLst/>
                          <a:latin typeface="+mn-lt"/>
                        </a:rPr>
                        <a:t>Marketing</a:t>
                      </a:r>
                      <a:endParaRPr lang="en-GB" sz="1400" b="0" i="0" u="none" strike="noStrike" dirty="0">
                        <a:solidFill>
                          <a:schemeClr val="tx1"/>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33</a:t>
                      </a:r>
                    </a:p>
                  </a:txBody>
                  <a:tcPr anchor="ctr"/>
                </a:tc>
                <a:extLst>
                  <a:ext uri="{0D108BD9-81ED-4DB2-BD59-A6C34878D82A}">
                    <a16:rowId xmlns:a16="http://schemas.microsoft.com/office/drawing/2014/main" val="10004"/>
                  </a:ext>
                </a:extLst>
              </a:tr>
              <a:tr h="418247">
                <a:tc>
                  <a:txBody>
                    <a:bodyPr/>
                    <a:lstStyle/>
                    <a:p>
                      <a:pPr algn="ctr" fontAlgn="b"/>
                      <a:r>
                        <a:rPr lang="ru-RU" sz="1400" b="0" i="0" u="none" strike="noStrike" dirty="0">
                          <a:solidFill>
                            <a:srgbClr val="000000"/>
                          </a:solidFill>
                          <a:effectLst/>
                          <a:latin typeface="+mn-lt"/>
                        </a:rPr>
                        <a:t>6</a:t>
                      </a: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chemeClr val="tx1"/>
                          </a:solidFill>
                          <a:effectLst/>
                          <a:latin typeface="+mn-lt"/>
                        </a:rPr>
                        <a:t>Risk Management</a:t>
                      </a:r>
                      <a:endParaRPr lang="en-GB" sz="1400" b="0" i="0" u="none" strike="noStrike" dirty="0">
                        <a:solidFill>
                          <a:schemeClr val="tx1"/>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chemeClr val="tx1"/>
                          </a:solidFill>
                          <a:effectLst/>
                          <a:latin typeface="+mn-lt"/>
                        </a:rPr>
                        <a:t>37</a:t>
                      </a:r>
                      <a:endParaRPr lang="en-GB" sz="1400" b="0" i="0" u="none" strike="noStrike" dirty="0">
                        <a:solidFill>
                          <a:schemeClr val="tx1"/>
                        </a:solidFill>
                        <a:effectLst/>
                        <a:latin typeface="+mn-lt"/>
                      </a:endParaRPr>
                    </a:p>
                  </a:txBody>
                  <a:tcPr anchor="ctr"/>
                </a:tc>
                <a:extLst>
                  <a:ext uri="{0D108BD9-81ED-4DB2-BD59-A6C34878D82A}">
                    <a16:rowId xmlns:a16="http://schemas.microsoft.com/office/drawing/2014/main" val="10005"/>
                  </a:ext>
                </a:extLst>
              </a:tr>
              <a:tr h="384507">
                <a:tc>
                  <a:txBody>
                    <a:bodyPr/>
                    <a:lstStyle/>
                    <a:p>
                      <a:pPr algn="ctr" fontAlgn="b"/>
                      <a:r>
                        <a:rPr lang="en-US" sz="1400" b="0" i="0" u="none" strike="noStrike" dirty="0" smtClean="0">
                          <a:solidFill>
                            <a:srgbClr val="000000"/>
                          </a:solidFill>
                          <a:effectLst/>
                          <a:latin typeface="+mn-lt"/>
                        </a:rPr>
                        <a:t>7</a:t>
                      </a:r>
                      <a:endParaRPr lang="ru-RU" sz="1400" b="0" i="0" u="none" strike="noStrike" dirty="0">
                        <a:solidFill>
                          <a:srgbClr val="000000"/>
                        </a:solidFill>
                        <a:effectLst/>
                        <a:latin typeface="+mn-lt"/>
                      </a:endParaRP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rgbClr val="000000"/>
                          </a:solidFill>
                          <a:effectLst/>
                          <a:latin typeface="+mn-lt"/>
                        </a:rPr>
                        <a:t>Finance and Admin</a:t>
                      </a:r>
                      <a:endParaRPr lang="en-GB" sz="1400" b="0" i="0" u="none" strike="noStrike" dirty="0">
                        <a:solidFill>
                          <a:srgbClr val="000000"/>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45</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7"/>
                  </a:ext>
                </a:extLst>
              </a:tr>
              <a:tr h="384507">
                <a:tc>
                  <a:txBody>
                    <a:bodyPr/>
                    <a:lstStyle/>
                    <a:p>
                      <a:pPr algn="ctr" fontAlgn="b"/>
                      <a:r>
                        <a:rPr lang="en-US" sz="1400" b="0" i="0" u="none" strike="noStrike" dirty="0" smtClean="0">
                          <a:solidFill>
                            <a:srgbClr val="000000"/>
                          </a:solidFill>
                          <a:effectLst/>
                          <a:latin typeface="+mn-lt"/>
                        </a:rPr>
                        <a:t>8</a:t>
                      </a:r>
                      <a:endParaRPr lang="ru-RU" sz="1400" b="0" i="0" u="none" strike="noStrike" dirty="0">
                        <a:solidFill>
                          <a:srgbClr val="000000"/>
                        </a:solidFill>
                        <a:effectLst/>
                        <a:latin typeface="+mn-lt"/>
                      </a:endParaRP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rgbClr val="000000"/>
                          </a:solidFill>
                          <a:effectLst/>
                          <a:latin typeface="+mn-lt"/>
                        </a:rPr>
                        <a:t>Project risks and mitigation </a:t>
                      </a:r>
                      <a:endParaRPr lang="en-GB" sz="1400" b="0" i="0" u="none" strike="noStrike" dirty="0">
                        <a:solidFill>
                          <a:srgbClr val="000000"/>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53</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8"/>
                  </a:ext>
                </a:extLst>
              </a:tr>
              <a:tr h="384507">
                <a:tc>
                  <a:txBody>
                    <a:bodyPr/>
                    <a:lstStyle/>
                    <a:p>
                      <a:pPr algn="ctr" fontAlgn="b"/>
                      <a:r>
                        <a:rPr lang="en-US" sz="1400" b="0" i="0" u="none" strike="noStrike" dirty="0" smtClean="0">
                          <a:solidFill>
                            <a:srgbClr val="000000"/>
                          </a:solidFill>
                          <a:effectLst/>
                          <a:latin typeface="+mn-lt"/>
                        </a:rPr>
                        <a:t>9</a:t>
                      </a:r>
                      <a:endParaRPr lang="ru-RU" sz="1400" b="0" i="0" u="none" strike="noStrike" dirty="0">
                        <a:solidFill>
                          <a:srgbClr val="000000"/>
                        </a:solidFill>
                        <a:effectLst/>
                        <a:latin typeface="+mn-lt"/>
                      </a:endParaRPr>
                    </a:p>
                  </a:txBody>
                  <a:tcPr marL="9525" marR="9525" marT="9525" marB="0" anchor="ctr"/>
                </a:tc>
                <a:tc>
                  <a:txBody>
                    <a:bodyPr/>
                    <a:lstStyle/>
                    <a:p>
                      <a:pPr marL="0" indent="0" algn="just" rtl="0" fontAlgn="ctr">
                        <a:buClr>
                          <a:srgbClr val="000000"/>
                        </a:buClr>
                        <a:buSzPts val="1800"/>
                        <a:buFont typeface="+mj-lt"/>
                        <a:buNone/>
                      </a:pPr>
                      <a:r>
                        <a:rPr lang="en-GB" sz="1400" b="0" i="0" u="none" strike="noStrike" dirty="0" smtClean="0">
                          <a:solidFill>
                            <a:srgbClr val="000000"/>
                          </a:solidFill>
                          <a:effectLst/>
                          <a:latin typeface="+mn-lt"/>
                        </a:rPr>
                        <a:t>Project plan</a:t>
                      </a:r>
                      <a:r>
                        <a:rPr lang="en-GB" sz="1400" b="0" i="0" u="none" strike="noStrike" baseline="0" dirty="0" smtClean="0">
                          <a:solidFill>
                            <a:srgbClr val="000000"/>
                          </a:solidFill>
                          <a:effectLst/>
                          <a:latin typeface="+mn-lt"/>
                        </a:rPr>
                        <a:t> and next steps</a:t>
                      </a:r>
                      <a:endParaRPr lang="en-GB" sz="1400" b="0" i="0" u="none" strike="noStrike" dirty="0">
                        <a:solidFill>
                          <a:srgbClr val="000000"/>
                        </a:solidFill>
                        <a:effectLst/>
                        <a:latin typeface="+mn-lt"/>
                      </a:endParaRPr>
                    </a:p>
                  </a:txBody>
                  <a:tcPr anchor="ctr"/>
                </a:tc>
                <a:tc>
                  <a:txBody>
                    <a:bodyPr/>
                    <a:lstStyle/>
                    <a:p>
                      <a:pPr marL="0" indent="0" algn="r" rtl="0" fontAlgn="ctr">
                        <a:buClr>
                          <a:srgbClr val="000000"/>
                        </a:buClr>
                        <a:buSzPts val="1800"/>
                        <a:buFont typeface="+mj-lt"/>
                        <a:buNone/>
                      </a:pPr>
                      <a:r>
                        <a:rPr lang="en-GB" sz="1400" b="0" i="0" u="none" strike="noStrike" dirty="0" smtClean="0">
                          <a:solidFill>
                            <a:srgbClr val="000000"/>
                          </a:solidFill>
                          <a:effectLst/>
                          <a:latin typeface="+mn-lt"/>
                        </a:rPr>
                        <a:t>55</a:t>
                      </a:r>
                      <a:endParaRPr lang="en-GB" sz="1400" b="0" i="0" u="none" strike="noStrike" dirty="0">
                        <a:solidFill>
                          <a:srgbClr val="000000"/>
                        </a:solidFill>
                        <a:effectLst/>
                        <a:latin typeface="+mn-lt"/>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26916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Traditional competitors’ credit products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pPr/>
              <a:t>20</a:t>
            </a:fld>
            <a:endParaRPr lang="ru-RU"/>
          </a:p>
        </p:txBody>
      </p:sp>
      <p:graphicFrame>
        <p:nvGraphicFramePr>
          <p:cNvPr id="6" name="Table 6"/>
          <p:cNvGraphicFramePr>
            <a:graphicFrameLocks noGrp="1"/>
          </p:cNvGraphicFramePr>
          <p:nvPr>
            <p:extLst>
              <p:ext uri="{D42A27DB-BD31-4B8C-83A1-F6EECF244321}">
                <p14:modId xmlns:p14="http://schemas.microsoft.com/office/powerpoint/2010/main" val="1021802927"/>
              </p:ext>
            </p:extLst>
          </p:nvPr>
        </p:nvGraphicFramePr>
        <p:xfrm>
          <a:off x="179512" y="692696"/>
          <a:ext cx="8807572" cy="4881369"/>
        </p:xfrm>
        <a:graphic>
          <a:graphicData uri="http://schemas.openxmlformats.org/drawingml/2006/table">
            <a:tbl>
              <a:tblPr firstRow="1" bandRow="1">
                <a:tableStyleId>{5C22544A-7EE6-4342-B048-85BDC9FD1C3A}</a:tableStyleId>
              </a:tblPr>
              <a:tblGrid>
                <a:gridCol w="318576">
                  <a:extLst>
                    <a:ext uri="{9D8B030D-6E8A-4147-A177-3AD203B41FA5}">
                      <a16:colId xmlns:a16="http://schemas.microsoft.com/office/drawing/2014/main" val="20004"/>
                    </a:ext>
                  </a:extLst>
                </a:gridCol>
                <a:gridCol w="155363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152128">
                  <a:extLst>
                    <a:ext uri="{9D8B030D-6E8A-4147-A177-3AD203B41FA5}">
                      <a16:colId xmlns:a16="http://schemas.microsoft.com/office/drawing/2014/main" val="20003"/>
                    </a:ext>
                  </a:extLst>
                </a:gridCol>
                <a:gridCol w="1080120">
                  <a:extLst>
                    <a:ext uri="{9D8B030D-6E8A-4147-A177-3AD203B41FA5}">
                      <a16:colId xmlns:a16="http://schemas.microsoft.com/office/drawing/2014/main" val="20002"/>
                    </a:ext>
                  </a:extLst>
                </a:gridCol>
                <a:gridCol w="1368152">
                  <a:extLst>
                    <a:ext uri="{9D8B030D-6E8A-4147-A177-3AD203B41FA5}">
                      <a16:colId xmlns:a16="http://schemas.microsoft.com/office/drawing/2014/main" val="20005"/>
                    </a:ext>
                  </a:extLst>
                </a:gridCol>
                <a:gridCol w="1123818">
                  <a:extLst>
                    <a:ext uri="{9D8B030D-6E8A-4147-A177-3AD203B41FA5}">
                      <a16:colId xmlns:a16="http://schemas.microsoft.com/office/drawing/2014/main" val="20006"/>
                    </a:ext>
                  </a:extLst>
                </a:gridCol>
                <a:gridCol w="987010">
                  <a:extLst>
                    <a:ext uri="{9D8B030D-6E8A-4147-A177-3AD203B41FA5}">
                      <a16:colId xmlns:a16="http://schemas.microsoft.com/office/drawing/2014/main" val="20007"/>
                    </a:ext>
                  </a:extLst>
                </a:gridCol>
              </a:tblGrid>
              <a:tr h="411185">
                <a:tc>
                  <a:txBody>
                    <a:bodyPr/>
                    <a:lstStyle/>
                    <a:p>
                      <a:pPr algn="ctr"/>
                      <a:r>
                        <a:rPr lang="en-US" sz="1200" b="1" dirty="0" smtClean="0"/>
                        <a:t>#</a:t>
                      </a:r>
                      <a:endParaRPr lang="en-US" sz="1200" b="1" dirty="0"/>
                    </a:p>
                  </a:txBody>
                  <a:tcPr/>
                </a:tc>
                <a:tc>
                  <a:txBody>
                    <a:bodyPr/>
                    <a:lstStyle/>
                    <a:p>
                      <a:pPr algn="ctr"/>
                      <a:r>
                        <a:rPr lang="en-US" sz="1200" b="1" dirty="0" smtClean="0"/>
                        <a:t>Player </a:t>
                      </a:r>
                      <a:endParaRPr lang="en-US" sz="1200" b="1" dirty="0"/>
                    </a:p>
                  </a:txBody>
                  <a:tcPr/>
                </a:tc>
                <a:tc>
                  <a:txBody>
                    <a:bodyPr/>
                    <a:lstStyle/>
                    <a:p>
                      <a:pPr algn="ctr"/>
                      <a:r>
                        <a:rPr lang="en-US" sz="1200" b="1" dirty="0" smtClean="0"/>
                        <a:t>%%</a:t>
                      </a:r>
                    </a:p>
                  </a:txBody>
                  <a:tcPr/>
                </a:tc>
                <a:tc>
                  <a:txBody>
                    <a:bodyPr/>
                    <a:lstStyle/>
                    <a:p>
                      <a:pPr algn="ctr"/>
                      <a:r>
                        <a:rPr lang="en-US" sz="1200" b="1" dirty="0" smtClean="0"/>
                        <a:t>Loan amount</a:t>
                      </a:r>
                      <a:endParaRPr lang="en-US" sz="1200" b="1" dirty="0"/>
                    </a:p>
                  </a:txBody>
                  <a:tcPr/>
                </a:tc>
                <a:tc>
                  <a:txBody>
                    <a:bodyPr/>
                    <a:lstStyle/>
                    <a:p>
                      <a:pPr algn="ctr"/>
                      <a:r>
                        <a:rPr lang="en-US" sz="1200" b="1" dirty="0" smtClean="0"/>
                        <a:t>Loan</a:t>
                      </a:r>
                      <a:r>
                        <a:rPr lang="en-US" sz="1200" b="1" baseline="0" dirty="0" smtClean="0"/>
                        <a:t> Tenor</a:t>
                      </a:r>
                      <a:endParaRPr lang="en-US" sz="1200" b="1" dirty="0"/>
                    </a:p>
                  </a:txBody>
                  <a:tcPr/>
                </a:tc>
                <a:tc>
                  <a:txBody>
                    <a:bodyPr/>
                    <a:lstStyle/>
                    <a:p>
                      <a:pPr algn="ctr"/>
                      <a:r>
                        <a:rPr lang="en-US" sz="1200" b="1" dirty="0" smtClean="0"/>
                        <a:t>Documents</a:t>
                      </a:r>
                      <a:endParaRPr lang="en-US" sz="1200" b="1" dirty="0"/>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Time-to-Money</a:t>
                      </a:r>
                    </a:p>
                  </a:txBody>
                  <a:tcPr/>
                </a:tc>
                <a:tc>
                  <a:txBody>
                    <a:bodyPr/>
                    <a:lstStyle/>
                    <a:p>
                      <a:pPr algn="ctr"/>
                      <a:r>
                        <a:rPr lang="en-US" sz="1200" b="1" dirty="0" smtClean="0"/>
                        <a:t>Contract Signing</a:t>
                      </a:r>
                      <a:endParaRPr lang="en-US" sz="1200" b="1" dirty="0"/>
                    </a:p>
                  </a:txBody>
                  <a:tcPr/>
                </a:tc>
                <a:extLst>
                  <a:ext uri="{0D108BD9-81ED-4DB2-BD59-A6C34878D82A}">
                    <a16:rowId xmlns:a16="http://schemas.microsoft.com/office/drawing/2014/main" val="10001"/>
                  </a:ext>
                </a:extLst>
              </a:tr>
              <a:tr h="575659">
                <a:tc>
                  <a:txBody>
                    <a:bodyPr/>
                    <a:lstStyle/>
                    <a:p>
                      <a:pPr algn="ctr"/>
                      <a:r>
                        <a:rPr lang="en-US" sz="1200" dirty="0" smtClean="0"/>
                        <a:t>1</a:t>
                      </a:r>
                      <a:endParaRPr lang="en-US" sz="1200" dirty="0"/>
                    </a:p>
                  </a:txBody>
                  <a:tcPr/>
                </a:tc>
                <a:tc>
                  <a:txBody>
                    <a:bodyPr/>
                    <a:lstStyle/>
                    <a:p>
                      <a:pPr algn="l"/>
                      <a:r>
                        <a:rPr lang="en-US" sz="1200" dirty="0" smtClean="0"/>
                        <a:t>MFCs (secured loans)</a:t>
                      </a:r>
                      <a:endParaRPr lang="en-US" sz="1200" dirty="0"/>
                    </a:p>
                  </a:txBody>
                  <a:tcPr/>
                </a:tc>
                <a:tc>
                  <a:txBody>
                    <a:bodyPr/>
                    <a:lstStyle/>
                    <a:p>
                      <a:pPr marL="0" algn="ctr" defTabSz="914400" rtl="0" eaLnBrk="1" latinLnBrk="0" hangingPunct="1"/>
                      <a:r>
                        <a:rPr lang="en-US" sz="1200" kern="1200" dirty="0" smtClean="0">
                          <a:solidFill>
                            <a:schemeClr val="tx1"/>
                          </a:solidFill>
                          <a:latin typeface="+mn-lt"/>
                          <a:ea typeface="+mn-ea"/>
                          <a:cs typeface="+mn-cs"/>
                        </a:rPr>
                        <a:t>10-30% per annum</a:t>
                      </a:r>
                      <a:endParaRPr lang="en-US" sz="1200" kern="1200" dirty="0">
                        <a:solidFill>
                          <a:schemeClr val="tx1"/>
                        </a:solidFill>
                        <a:latin typeface="+mn-lt"/>
                        <a:ea typeface="+mn-ea"/>
                        <a:cs typeface="+mn-cs"/>
                      </a:endParaRPr>
                    </a:p>
                  </a:txBody>
                  <a:tcPr/>
                </a:tc>
                <a:tc>
                  <a:txBody>
                    <a:bodyPr/>
                    <a:lstStyle/>
                    <a:p>
                      <a:pPr algn="ctr"/>
                      <a:r>
                        <a:rPr lang="en-US" sz="1200" dirty="0" smtClean="0"/>
                        <a:t>Up to $11K</a:t>
                      </a:r>
                    </a:p>
                    <a:p>
                      <a:pPr algn="ctr"/>
                      <a:endParaRPr lang="en-US" sz="1200" dirty="0" smtClean="0"/>
                    </a:p>
                  </a:txBody>
                  <a:tcPr/>
                </a:tc>
                <a:tc>
                  <a:txBody>
                    <a:bodyPr/>
                    <a:lstStyle/>
                    <a:p>
                      <a:pPr algn="ctr"/>
                      <a:r>
                        <a:rPr lang="en-US" sz="1200" dirty="0" smtClean="0"/>
                        <a:t>Up to</a:t>
                      </a:r>
                      <a:r>
                        <a:rPr lang="en-US" sz="1200" baseline="0" dirty="0" smtClean="0"/>
                        <a:t> 3y</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Tax/salary slip</a:t>
                      </a:r>
                    </a:p>
                  </a:txBody>
                  <a:tcPr/>
                </a:tc>
                <a:tc>
                  <a:txBody>
                    <a:bodyPr/>
                    <a:lstStyle/>
                    <a:p>
                      <a:pPr algn="ctr"/>
                      <a:r>
                        <a:rPr lang="en-US" sz="1200" dirty="0" smtClean="0"/>
                        <a:t>Up to 1 day</a:t>
                      </a:r>
                    </a:p>
                  </a:txBody>
                  <a:tcPr/>
                </a:tc>
                <a:tc>
                  <a:txBody>
                    <a:bodyPr/>
                    <a:lstStyle/>
                    <a:p>
                      <a:pPr algn="ctr"/>
                      <a:r>
                        <a:rPr lang="en-US" sz="1200" dirty="0" smtClean="0"/>
                        <a:t>At branch </a:t>
                      </a:r>
                      <a:endParaRPr lang="en-US" sz="1200" dirty="0"/>
                    </a:p>
                  </a:txBody>
                  <a:tcPr/>
                </a:tc>
                <a:extLst>
                  <a:ext uri="{0D108BD9-81ED-4DB2-BD59-A6C34878D82A}">
                    <a16:rowId xmlns:a16="http://schemas.microsoft.com/office/drawing/2014/main" val="10002"/>
                  </a:ext>
                </a:extLst>
              </a:tr>
              <a:tr h="740132">
                <a:tc>
                  <a:txBody>
                    <a:bodyPr/>
                    <a:lstStyle/>
                    <a:p>
                      <a:pPr algn="ctr"/>
                      <a:r>
                        <a:rPr lang="en-US" sz="1200" dirty="0" smtClean="0"/>
                        <a:t>2</a:t>
                      </a:r>
                    </a:p>
                  </a:txBody>
                  <a:tcPr/>
                </a:tc>
                <a:tc>
                  <a:txBody>
                    <a:bodyPr/>
                    <a:lstStyle/>
                    <a:p>
                      <a:pPr algn="l"/>
                      <a:r>
                        <a:rPr lang="en-US" sz="1200" dirty="0" smtClean="0"/>
                        <a:t>Rural Banks (unsecured loans)</a:t>
                      </a:r>
                    </a:p>
                  </a:txBody>
                  <a:tcPr/>
                </a:tc>
                <a:tc>
                  <a:txBody>
                    <a:bodyPr/>
                    <a:lstStyle/>
                    <a:p>
                      <a:pPr marL="0" algn="ctr" defTabSz="914400" rtl="0" eaLnBrk="1" latinLnBrk="0" hangingPunct="1"/>
                      <a:r>
                        <a:rPr lang="en-US" sz="1200" kern="1200" dirty="0" smtClean="0">
                          <a:solidFill>
                            <a:schemeClr val="tx1"/>
                          </a:solidFill>
                          <a:latin typeface="+mn-lt"/>
                          <a:ea typeface="+mn-ea"/>
                          <a:cs typeface="+mn-cs"/>
                        </a:rPr>
                        <a:t>10-12% per annum</a:t>
                      </a:r>
                      <a:endParaRPr lang="en-US" sz="12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$740-$7,4K</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a:t>
                      </a:r>
                      <a:r>
                        <a:rPr lang="en-US" sz="1200" baseline="0" dirty="0" smtClean="0"/>
                        <a:t> 5y</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ID</a:t>
                      </a:r>
                    </a:p>
                    <a:p>
                      <a:pPr algn="l"/>
                      <a:r>
                        <a:rPr lang="en-US" sz="1200" dirty="0" smtClean="0">
                          <a:solidFill>
                            <a:schemeClr val="tx1"/>
                          </a:solidFill>
                        </a:rPr>
                        <a:t>- Salary slip</a:t>
                      </a:r>
                    </a:p>
                    <a:p>
                      <a:pPr algn="l"/>
                      <a:r>
                        <a:rPr lang="en-US" sz="1200" dirty="0" smtClean="0">
                          <a:solidFill>
                            <a:schemeClr val="tx1"/>
                          </a:solidFill>
                        </a:rPr>
                        <a:t>- Account statements</a:t>
                      </a:r>
                      <a:endParaRPr lang="en-US" sz="1200" dirty="0">
                        <a:solidFill>
                          <a:schemeClr val="tx1"/>
                        </a:solidFill>
                      </a:endParaRPr>
                    </a:p>
                  </a:txBody>
                  <a:tcPr/>
                </a:tc>
                <a:tc>
                  <a:txBody>
                    <a:bodyPr/>
                    <a:lstStyle/>
                    <a:p>
                      <a:pPr algn="ctr"/>
                      <a:r>
                        <a:rPr lang="en-US" sz="1200" dirty="0" smtClean="0"/>
                        <a:t>~1 week</a:t>
                      </a:r>
                      <a:endParaRPr lang="en-US" sz="1200" dirty="0"/>
                    </a:p>
                  </a:txBody>
                  <a:tcPr/>
                </a:tc>
                <a:tc>
                  <a:txBody>
                    <a:bodyPr/>
                    <a:lstStyle/>
                    <a:p>
                      <a:pPr algn="ctr"/>
                      <a:r>
                        <a:rPr lang="en-US" sz="1200" smtClean="0"/>
                        <a:t>At branch </a:t>
                      </a:r>
                      <a:endParaRPr lang="en-US" sz="1200" dirty="0"/>
                    </a:p>
                  </a:txBody>
                  <a:tcPr/>
                </a:tc>
                <a:extLst>
                  <a:ext uri="{0D108BD9-81ED-4DB2-BD59-A6C34878D82A}">
                    <a16:rowId xmlns:a16="http://schemas.microsoft.com/office/drawing/2014/main" val="10003"/>
                  </a:ext>
                </a:extLst>
              </a:tr>
              <a:tr h="904606">
                <a:tc>
                  <a:txBody>
                    <a:bodyPr/>
                    <a:lstStyle/>
                    <a:p>
                      <a:pPr algn="ctr"/>
                      <a:r>
                        <a:rPr lang="en-US" sz="1200" dirty="0" smtClean="0"/>
                        <a:t>3</a:t>
                      </a:r>
                      <a:endParaRPr lang="en-US" sz="1200" dirty="0"/>
                    </a:p>
                  </a:txBody>
                  <a:tcPr/>
                </a:tc>
                <a:tc>
                  <a:txBody>
                    <a:bodyPr/>
                    <a:lstStyle/>
                    <a:p>
                      <a:pPr algn="l"/>
                      <a:r>
                        <a:rPr lang="en-US" sz="1200" dirty="0" smtClean="0"/>
                        <a:t>State</a:t>
                      </a:r>
                      <a:r>
                        <a:rPr lang="en-US" sz="1200" baseline="0" dirty="0" smtClean="0"/>
                        <a:t> Banks (unsecured loans)</a:t>
                      </a:r>
                      <a:endParaRPr lang="en-US" sz="1200" dirty="0"/>
                    </a:p>
                  </a:txBody>
                  <a:tcPr/>
                </a:tc>
                <a:tc>
                  <a:txBody>
                    <a:bodyPr/>
                    <a:lstStyle/>
                    <a:p>
                      <a:pPr algn="ctr"/>
                      <a:r>
                        <a:rPr lang="en-US" sz="1200" dirty="0" smtClean="0">
                          <a:solidFill>
                            <a:schemeClr val="tx1"/>
                          </a:solidFill>
                        </a:rPr>
                        <a:t>11-12% per annum</a:t>
                      </a:r>
                      <a:endParaRPr 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 $15K</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 3</a:t>
                      </a:r>
                      <a:r>
                        <a:rPr lang="en-US" sz="1200" baseline="0" dirty="0" smtClean="0"/>
                        <a:t>y</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Credit card copy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Account statements</a:t>
                      </a:r>
                    </a:p>
                  </a:txBody>
                  <a:tcPr/>
                </a:tc>
                <a:tc>
                  <a:txBody>
                    <a:bodyPr/>
                    <a:lstStyle/>
                    <a:p>
                      <a:pPr algn="ctr"/>
                      <a:r>
                        <a:rPr lang="en-US" sz="1200" dirty="0" smtClean="0"/>
                        <a:t>~3 days</a:t>
                      </a:r>
                      <a:endParaRPr lang="en-US" sz="1200" dirty="0"/>
                    </a:p>
                  </a:txBody>
                  <a:tcPr/>
                </a:tc>
                <a:tc>
                  <a:txBody>
                    <a:bodyPr/>
                    <a:lstStyle/>
                    <a:p>
                      <a:pPr algn="ctr"/>
                      <a:r>
                        <a:rPr lang="en-US" sz="1200" smtClean="0"/>
                        <a:t>At branch </a:t>
                      </a:r>
                      <a:endParaRPr lang="en-US" sz="1200" dirty="0"/>
                    </a:p>
                  </a:txBody>
                  <a:tcPr/>
                </a:tc>
                <a:extLst>
                  <a:ext uri="{0D108BD9-81ED-4DB2-BD59-A6C34878D82A}">
                    <a16:rowId xmlns:a16="http://schemas.microsoft.com/office/drawing/2014/main" val="10005"/>
                  </a:ext>
                </a:extLst>
              </a:tr>
              <a:tr h="9046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Foreign+Commercial</a:t>
                      </a:r>
                      <a:r>
                        <a:rPr lang="en-US" sz="1200" baseline="0" dirty="0" smtClean="0"/>
                        <a:t> Banks </a:t>
                      </a:r>
                      <a:r>
                        <a:rPr lang="en-US" sz="1200" dirty="0" smtClean="0"/>
                        <a:t>(unsecured loans)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20-40% per annum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 $15K</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a:t>
                      </a:r>
                      <a:r>
                        <a:rPr lang="en-US" sz="1200" baseline="0" dirty="0" smtClean="0"/>
                        <a:t> 5y</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Credit card copy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Account Statements</a:t>
                      </a:r>
                    </a:p>
                  </a:txBody>
                  <a:tcPr/>
                </a:tc>
                <a:tc>
                  <a:txBody>
                    <a:bodyPr/>
                    <a:lstStyle/>
                    <a:p>
                      <a:pPr algn="ctr"/>
                      <a:r>
                        <a:rPr lang="en-US" sz="1200" dirty="0" smtClean="0"/>
                        <a:t>~3 days</a:t>
                      </a:r>
                      <a:endParaRPr lang="en-US" sz="1200" dirty="0"/>
                    </a:p>
                  </a:txBody>
                  <a:tcPr/>
                </a:tc>
                <a:tc>
                  <a:txBody>
                    <a:bodyPr/>
                    <a:lstStyle/>
                    <a:p>
                      <a:pPr algn="ctr"/>
                      <a:r>
                        <a:rPr lang="en-US" sz="1200" smtClean="0"/>
                        <a:t>At branch </a:t>
                      </a:r>
                      <a:endParaRPr lang="en-US" sz="1200" dirty="0"/>
                    </a:p>
                  </a:txBody>
                  <a:tcPr/>
                </a:tc>
                <a:extLst>
                  <a:ext uri="{0D108BD9-81ED-4DB2-BD59-A6C34878D82A}">
                    <a16:rowId xmlns:a16="http://schemas.microsoft.com/office/drawing/2014/main" val="10006"/>
                  </a:ext>
                </a:extLst>
              </a:tr>
              <a:tr h="608169">
                <a:tc>
                  <a:txBody>
                    <a:bodyPr/>
                    <a:lstStyle/>
                    <a:p>
                      <a:pPr algn="ctr"/>
                      <a:r>
                        <a:rPr lang="en-US" sz="1200" dirty="0" smtClean="0"/>
                        <a:t>5</a:t>
                      </a:r>
                      <a:endParaRPr lang="en-US" sz="1200" dirty="0"/>
                    </a:p>
                  </a:txBody>
                  <a:tcPr/>
                </a:tc>
                <a:tc>
                  <a:txBody>
                    <a:bodyPr/>
                    <a:lstStyle/>
                    <a:p>
                      <a:pPr algn="l"/>
                      <a:r>
                        <a:rPr lang="en-US" sz="1200" dirty="0" smtClean="0"/>
                        <a:t>Cooperatives/MFIs</a:t>
                      </a:r>
                    </a:p>
                    <a:p>
                      <a:pPr algn="l"/>
                      <a:r>
                        <a:rPr lang="en-US" sz="1200" dirty="0" smtClean="0"/>
                        <a:t>(unsecured loans)</a:t>
                      </a:r>
                      <a:endParaRPr lang="en-US" sz="1200" dirty="0"/>
                    </a:p>
                  </a:txBody>
                  <a:tcPr/>
                </a:tc>
                <a:tc>
                  <a:txBody>
                    <a:bodyPr/>
                    <a:lstStyle/>
                    <a:p>
                      <a:pPr algn="ctr"/>
                      <a:r>
                        <a:rPr lang="en-US" sz="1200" dirty="0" smtClean="0">
                          <a:solidFill>
                            <a:schemeClr val="tx1"/>
                          </a:solidFill>
                        </a:rPr>
                        <a:t>10-15%</a:t>
                      </a:r>
                      <a:r>
                        <a:rPr lang="en-US" sz="1200" baseline="0" dirty="0" smtClean="0">
                          <a:solidFill>
                            <a:schemeClr val="tx1"/>
                          </a:solidFill>
                        </a:rPr>
                        <a:t> </a:t>
                      </a:r>
                      <a:r>
                        <a:rPr lang="en-US" sz="1200" dirty="0" smtClean="0">
                          <a:solidFill>
                            <a:schemeClr val="tx1"/>
                          </a:solidFill>
                        </a:rPr>
                        <a:t>per annum</a:t>
                      </a:r>
                      <a:endParaRPr lang="en-US" sz="1200" dirty="0">
                        <a:solidFill>
                          <a:schemeClr val="tx1"/>
                        </a:solidFill>
                      </a:endParaRPr>
                    </a:p>
                  </a:txBody>
                  <a:tcPr/>
                </a:tc>
                <a:tc>
                  <a:txBody>
                    <a:bodyPr/>
                    <a:lstStyle/>
                    <a:p>
                      <a:pPr algn="ctr"/>
                      <a:r>
                        <a:rPr lang="en-US" sz="1200" dirty="0" smtClean="0"/>
                        <a:t>No</a:t>
                      </a:r>
                      <a:r>
                        <a:rPr lang="en-US" sz="1200" baseline="0" dirty="0" smtClean="0"/>
                        <a:t> limit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 5</a:t>
                      </a:r>
                      <a:r>
                        <a:rPr lang="en-US" sz="1200" baseline="0" dirty="0" smtClean="0"/>
                        <a:t>y</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Membership is obligatory</a:t>
                      </a:r>
                    </a:p>
                  </a:txBody>
                  <a:tcPr/>
                </a:tc>
                <a:tc>
                  <a:txBody>
                    <a:bodyPr/>
                    <a:lstStyle/>
                    <a:p>
                      <a:pPr algn="ctr"/>
                      <a:r>
                        <a:rPr lang="en-US" sz="1200" dirty="0" smtClean="0"/>
                        <a:t>~1 week</a:t>
                      </a:r>
                      <a:endParaRPr lang="en-US" sz="1200" dirty="0"/>
                    </a:p>
                  </a:txBody>
                  <a:tcPr/>
                </a:tc>
                <a:tc>
                  <a:txBody>
                    <a:bodyPr/>
                    <a:lstStyle/>
                    <a:p>
                      <a:pPr algn="ctr"/>
                      <a:r>
                        <a:rPr lang="en-US" sz="1200" smtClean="0"/>
                        <a:t>At branch </a:t>
                      </a:r>
                      <a:endParaRPr lang="en-US" sz="1200" dirty="0"/>
                    </a:p>
                  </a:txBody>
                  <a:tcPr/>
                </a:tc>
                <a:extLst>
                  <a:ext uri="{0D108BD9-81ED-4DB2-BD59-A6C34878D82A}">
                    <a16:rowId xmlns:a16="http://schemas.microsoft.com/office/drawing/2014/main" val="10007"/>
                  </a:ext>
                </a:extLst>
              </a:tr>
              <a:tr h="608169">
                <a:tc>
                  <a:txBody>
                    <a:bodyPr/>
                    <a:lstStyle/>
                    <a:p>
                      <a:pPr algn="ctr"/>
                      <a:r>
                        <a:rPr lang="en-US" sz="1200" dirty="0" smtClean="0"/>
                        <a:t>6</a:t>
                      </a:r>
                      <a:endParaRPr lang="en-US" sz="1200" dirty="0"/>
                    </a:p>
                  </a:txBody>
                  <a:tcPr/>
                </a:tc>
                <a:tc>
                  <a:txBody>
                    <a:bodyPr/>
                    <a:lstStyle/>
                    <a:p>
                      <a:pPr algn="l"/>
                      <a:r>
                        <a:rPr lang="en-US" sz="1200" dirty="0" smtClean="0"/>
                        <a:t>State</a:t>
                      </a:r>
                      <a:r>
                        <a:rPr lang="en-US" sz="1200" baseline="0" dirty="0" smtClean="0"/>
                        <a:t> Pawnshop</a:t>
                      </a:r>
                    </a:p>
                    <a:p>
                      <a:pPr algn="l"/>
                      <a:r>
                        <a:rPr lang="en-US" sz="1200" baseline="0" dirty="0" smtClean="0"/>
                        <a:t>(secured)</a:t>
                      </a:r>
                      <a:endParaRPr lang="en-US" sz="1200" dirty="0"/>
                    </a:p>
                  </a:txBody>
                  <a:tcPr/>
                </a:tc>
                <a:tc>
                  <a:txBody>
                    <a:bodyPr/>
                    <a:lstStyle/>
                    <a:p>
                      <a:pPr algn="ctr"/>
                      <a:r>
                        <a:rPr lang="en-US" sz="1200" dirty="0" smtClean="0">
                          <a:solidFill>
                            <a:schemeClr val="tx1"/>
                          </a:solidFill>
                        </a:rPr>
                        <a:t>18-30%</a:t>
                      </a:r>
                      <a:r>
                        <a:rPr lang="en-US" sz="1200" baseline="0" dirty="0" smtClean="0">
                          <a:solidFill>
                            <a:schemeClr val="tx1"/>
                          </a:solidFill>
                        </a:rPr>
                        <a:t> </a:t>
                      </a:r>
                      <a:r>
                        <a:rPr lang="en-US" sz="1200" dirty="0" smtClean="0">
                          <a:solidFill>
                            <a:schemeClr val="tx1"/>
                          </a:solidFill>
                        </a:rPr>
                        <a:t>per annum</a:t>
                      </a:r>
                      <a:endParaRPr 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 to $15K</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Up</a:t>
                      </a:r>
                      <a:r>
                        <a:rPr lang="en-US" sz="1200" baseline="0" dirty="0" smtClean="0"/>
                        <a:t> to 4y</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 Collateral</a:t>
                      </a:r>
                    </a:p>
                  </a:txBody>
                  <a:tcPr/>
                </a:tc>
                <a:tc>
                  <a:txBody>
                    <a:bodyPr/>
                    <a:lstStyle/>
                    <a:p>
                      <a:pPr algn="ctr"/>
                      <a:r>
                        <a:rPr lang="en-US" sz="1200" dirty="0" smtClean="0"/>
                        <a:t>~1 hour</a:t>
                      </a:r>
                      <a:endParaRPr lang="en-US" sz="1200" dirty="0"/>
                    </a:p>
                  </a:txBody>
                  <a:tcPr/>
                </a:tc>
                <a:tc>
                  <a:txBody>
                    <a:bodyPr/>
                    <a:lstStyle/>
                    <a:p>
                      <a:pPr algn="ctr"/>
                      <a:r>
                        <a:rPr lang="en-US" sz="1200" dirty="0" smtClean="0"/>
                        <a:t>At branch </a:t>
                      </a:r>
                      <a:endParaRPr lang="en-US" sz="1200" dirty="0"/>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179512" y="5733256"/>
            <a:ext cx="8807572" cy="523220"/>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a:t>Currently traditional market players do not provide any fast lending due to conservative business approach, except Pawnshops with appropriate collateral requirements. </a:t>
            </a:r>
          </a:p>
        </p:txBody>
      </p:sp>
    </p:spTree>
    <p:extLst>
      <p:ext uri="{BB962C8B-B14F-4D97-AF65-F5344CB8AC3E}">
        <p14:creationId xmlns:p14="http://schemas.microsoft.com/office/powerpoint/2010/main" val="1996270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Closest competitors products (loans)</a:t>
            </a:r>
            <a:endParaRPr lang="en-US" b="1" dirty="0"/>
          </a:p>
        </p:txBody>
      </p:sp>
      <p:sp>
        <p:nvSpPr>
          <p:cNvPr id="4" name="Slide Number Placeholder 3"/>
          <p:cNvSpPr>
            <a:spLocks noGrp="1"/>
          </p:cNvSpPr>
          <p:nvPr>
            <p:ph type="sldNum" sz="quarter" idx="12"/>
          </p:nvPr>
        </p:nvSpPr>
        <p:spPr/>
        <p:txBody>
          <a:bodyPr/>
          <a:lstStyle/>
          <a:p>
            <a:fld id="{D7F305DA-160D-498F-B102-A1D8643B4A2C}" type="slidenum">
              <a:rPr lang="ru-RU" smtClean="0"/>
              <a:pPr/>
              <a:t>21</a:t>
            </a:fld>
            <a:endParaRPr lang="ru-RU"/>
          </a:p>
        </p:txBody>
      </p:sp>
      <p:graphicFrame>
        <p:nvGraphicFramePr>
          <p:cNvPr id="3" name="Table 2"/>
          <p:cNvGraphicFramePr>
            <a:graphicFrameLocks noGrp="1"/>
          </p:cNvGraphicFramePr>
          <p:nvPr>
            <p:extLst>
              <p:ext uri="{D42A27DB-BD31-4B8C-83A1-F6EECF244321}">
                <p14:modId xmlns:p14="http://schemas.microsoft.com/office/powerpoint/2010/main" val="2093052602"/>
              </p:ext>
            </p:extLst>
          </p:nvPr>
        </p:nvGraphicFramePr>
        <p:xfrm>
          <a:off x="179512" y="738431"/>
          <a:ext cx="8807572" cy="4483610"/>
        </p:xfrm>
        <a:graphic>
          <a:graphicData uri="http://schemas.openxmlformats.org/drawingml/2006/table">
            <a:tbl>
              <a:tblPr firstRow="1" bandRow="1">
                <a:tableStyleId>{5C22544A-7EE6-4342-B048-85BDC9FD1C3A}</a:tableStyleId>
              </a:tblPr>
              <a:tblGrid>
                <a:gridCol w="277435">
                  <a:extLst>
                    <a:ext uri="{9D8B030D-6E8A-4147-A177-3AD203B41FA5}">
                      <a16:colId xmlns:a16="http://schemas.microsoft.com/office/drawing/2014/main" val="20007"/>
                    </a:ext>
                  </a:extLst>
                </a:gridCol>
                <a:gridCol w="1234733">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246732">
                  <a:extLst>
                    <a:ext uri="{9D8B030D-6E8A-4147-A177-3AD203B41FA5}">
                      <a16:colId xmlns:a16="http://schemas.microsoft.com/office/drawing/2014/main" val="20006"/>
                    </a:ext>
                  </a:extLst>
                </a:gridCol>
              </a:tblGrid>
              <a:tr h="822485">
                <a:tc>
                  <a:txBody>
                    <a:bodyPr/>
                    <a:lstStyle/>
                    <a:p>
                      <a:pPr algn="ctr"/>
                      <a:r>
                        <a:rPr lang="en-US" sz="1200" dirty="0" smtClean="0"/>
                        <a:t>#</a:t>
                      </a:r>
                      <a:endParaRPr lang="ru-RU" sz="1200" dirty="0"/>
                    </a:p>
                  </a:txBody>
                  <a:tcPr/>
                </a:tc>
                <a:tc>
                  <a:txBody>
                    <a:bodyPr/>
                    <a:lstStyle/>
                    <a:p>
                      <a:pPr algn="ctr"/>
                      <a:r>
                        <a:rPr lang="en-US" sz="1200" dirty="0" smtClean="0"/>
                        <a:t>Player </a:t>
                      </a:r>
                      <a:endParaRPr lang="ru-RU" sz="1200" dirty="0"/>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Loan %%</a:t>
                      </a:r>
                      <a:endParaRPr lang="ru-RU" sz="1200" b="1" kern="1200" dirty="0">
                        <a:solidFill>
                          <a:schemeClr val="lt1"/>
                        </a:solidFill>
                        <a:latin typeface="+mn-lt"/>
                        <a:ea typeface="+mn-ea"/>
                        <a:cs typeface="+mn-cs"/>
                      </a:endParaRPr>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Loan amount </a:t>
                      </a:r>
                      <a:endParaRPr lang="ru-RU" sz="1200" b="1" kern="1200" dirty="0">
                        <a:solidFill>
                          <a:schemeClr val="lt1"/>
                        </a:solidFill>
                        <a:latin typeface="+mn-lt"/>
                        <a:ea typeface="+mn-ea"/>
                        <a:cs typeface="+mn-cs"/>
                      </a:endParaRPr>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Tenor</a:t>
                      </a:r>
                      <a:endParaRPr lang="ru-RU" sz="1200" b="1" kern="1200" dirty="0">
                        <a:solidFill>
                          <a:schemeClr val="lt1"/>
                        </a:solidFill>
                        <a:latin typeface="+mn-lt"/>
                        <a:ea typeface="+mn-ea"/>
                        <a:cs typeface="+mn-cs"/>
                      </a:endParaRPr>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Documents</a:t>
                      </a:r>
                      <a:endParaRPr lang="ru-RU" sz="1200" b="1" kern="1200" dirty="0">
                        <a:solidFill>
                          <a:schemeClr val="lt1"/>
                        </a:solidFill>
                        <a:latin typeface="+mn-lt"/>
                        <a:ea typeface="+mn-ea"/>
                        <a:cs typeface="+mn-cs"/>
                      </a:endParaRPr>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Time-to-Money</a:t>
                      </a:r>
                    </a:p>
                  </a:txBody>
                  <a:tcPr/>
                </a:tc>
                <a:tc>
                  <a:txBody>
                    <a:bodyPr/>
                    <a:lstStyle/>
                    <a:p>
                      <a:pPr marL="0" algn="ctr" defTabSz="914400" rtl="0" eaLnBrk="1" latinLnBrk="0" hangingPunct="1"/>
                      <a:r>
                        <a:rPr lang="en-US" sz="1200" b="1" kern="1200" dirty="0" smtClean="0">
                          <a:solidFill>
                            <a:schemeClr val="lt1"/>
                          </a:solidFill>
                          <a:latin typeface="+mn-lt"/>
                          <a:ea typeface="+mn-ea"/>
                          <a:cs typeface="+mn-cs"/>
                        </a:rPr>
                        <a:t>Contract signing</a:t>
                      </a:r>
                    </a:p>
                  </a:txBody>
                  <a:tcPr/>
                </a:tc>
                <a:extLst>
                  <a:ext uri="{0D108BD9-81ED-4DB2-BD59-A6C34878D82A}">
                    <a16:rowId xmlns:a16="http://schemas.microsoft.com/office/drawing/2014/main" val="10000"/>
                  </a:ext>
                </a:extLst>
              </a:tr>
              <a:tr h="991733">
                <a:tc>
                  <a:txBody>
                    <a:bodyPr/>
                    <a:lstStyle/>
                    <a:p>
                      <a:pPr algn="ctr"/>
                      <a:r>
                        <a:rPr lang="en-US" sz="1200" dirty="0" smtClean="0">
                          <a:solidFill>
                            <a:schemeClr val="tx1"/>
                          </a:solidFill>
                        </a:rPr>
                        <a:t>1</a:t>
                      </a:r>
                      <a:endParaRPr lang="ru-RU" sz="1200" dirty="0">
                        <a:solidFill>
                          <a:schemeClr val="tx1"/>
                        </a:solidFill>
                      </a:endParaRPr>
                    </a:p>
                  </a:txBody>
                  <a:tcPr/>
                </a:tc>
                <a:tc>
                  <a:txBody>
                    <a:bodyPr/>
                    <a:lstStyle/>
                    <a:p>
                      <a:pPr algn="l"/>
                      <a:r>
                        <a:rPr lang="en-US" sz="1200" dirty="0" smtClean="0">
                          <a:solidFill>
                            <a:schemeClr val="tx1"/>
                          </a:solidFill>
                        </a:rPr>
                        <a:t>“</a:t>
                      </a:r>
                      <a:r>
                        <a:rPr lang="en-US" sz="1200" dirty="0" err="1" smtClean="0">
                          <a:solidFill>
                            <a:schemeClr val="tx1"/>
                          </a:solidFill>
                        </a:rPr>
                        <a:t>Uangteman</a:t>
                      </a:r>
                      <a:r>
                        <a:rPr lang="en-US" sz="1200" dirty="0" smtClean="0">
                          <a:solidFill>
                            <a:schemeClr val="tx1"/>
                          </a:solidFill>
                        </a:rPr>
                        <a:t>” (unsecured loans)</a:t>
                      </a:r>
                      <a:endParaRPr lang="ru-RU" sz="1200" dirty="0">
                        <a:solidFill>
                          <a:schemeClr val="tx1"/>
                        </a:solidFill>
                      </a:endParaRPr>
                    </a:p>
                  </a:txBody>
                  <a:tcPr/>
                </a:tc>
                <a:tc>
                  <a:txBody>
                    <a:bodyPr/>
                    <a:lstStyle/>
                    <a:p>
                      <a:pPr algn="l"/>
                      <a:r>
                        <a:rPr lang="en-US" sz="1200" dirty="0" smtClean="0">
                          <a:solidFill>
                            <a:schemeClr val="tx1"/>
                          </a:solidFill>
                        </a:rPr>
                        <a:t>365% per annum</a:t>
                      </a:r>
                    </a:p>
                  </a:txBody>
                  <a:tcPr/>
                </a:tc>
                <a:tc>
                  <a:txBody>
                    <a:bodyPr/>
                    <a:lstStyle/>
                    <a:p>
                      <a:pPr algn="ctr"/>
                      <a:r>
                        <a:rPr lang="en-US" sz="1200" dirty="0" smtClean="0"/>
                        <a:t>$110-150</a:t>
                      </a:r>
                    </a:p>
                    <a:p>
                      <a:pPr algn="ctr"/>
                      <a:endParaRPr lang="en-US" sz="1200" dirty="0" smtClean="0"/>
                    </a:p>
                  </a:txBody>
                  <a:tcPr/>
                </a:tc>
                <a:tc>
                  <a:txBody>
                    <a:bodyPr/>
                    <a:lstStyle/>
                    <a:p>
                      <a:pPr algn="l"/>
                      <a:r>
                        <a:rPr lang="en-US" sz="1200" dirty="0" smtClean="0">
                          <a:solidFill>
                            <a:schemeClr val="tx1"/>
                          </a:solidFill>
                        </a:rPr>
                        <a:t>7-30</a:t>
                      </a:r>
                      <a:r>
                        <a:rPr lang="en-US" sz="1200" baseline="0" dirty="0" smtClean="0">
                          <a:solidFill>
                            <a:schemeClr val="tx1"/>
                          </a:solidFill>
                        </a:rPr>
                        <a:t> days (with 1 extension option)</a:t>
                      </a:r>
                      <a:endParaRPr lang="en-US" sz="1200" dirty="0" smtClean="0">
                        <a:solidFill>
                          <a:schemeClr val="tx1"/>
                        </a:solidFill>
                      </a:endParaRPr>
                    </a:p>
                  </a:txBody>
                  <a:tcPr/>
                </a:tc>
                <a:tc>
                  <a:txBody>
                    <a:bodyPr/>
                    <a:lstStyle/>
                    <a:p>
                      <a:pPr algn="l"/>
                      <a:r>
                        <a:rPr lang="en-US" sz="1200" dirty="0" smtClean="0">
                          <a:solidFill>
                            <a:schemeClr val="tx1"/>
                          </a:solidFill>
                        </a:rPr>
                        <a:t>- ID (</a:t>
                      </a:r>
                      <a:r>
                        <a:rPr lang="en-US" sz="1200" dirty="0" err="1" smtClean="0">
                          <a:solidFill>
                            <a:schemeClr val="tx1"/>
                          </a:solidFill>
                        </a:rPr>
                        <a:t>mand</a:t>
                      </a:r>
                      <a:r>
                        <a:rPr lang="en-US" sz="1200" dirty="0" smtClean="0">
                          <a:solidFill>
                            <a:schemeClr val="tx1"/>
                          </a:solidFill>
                        </a:rPr>
                        <a:t>.)</a:t>
                      </a:r>
                    </a:p>
                    <a:p>
                      <a:pPr algn="l"/>
                      <a:r>
                        <a:rPr lang="en-US" sz="1200" baseline="0" dirty="0" smtClean="0">
                          <a:solidFill>
                            <a:schemeClr val="tx1"/>
                          </a:solidFill>
                        </a:rPr>
                        <a:t>- photo (</a:t>
                      </a:r>
                      <a:r>
                        <a:rPr lang="en-US" sz="1200" baseline="0" dirty="0" err="1" smtClean="0">
                          <a:solidFill>
                            <a:schemeClr val="tx1"/>
                          </a:solidFill>
                        </a:rPr>
                        <a:t>mand</a:t>
                      </a:r>
                      <a:r>
                        <a:rPr lang="en-US" sz="1200" baseline="0" dirty="0" smtClean="0">
                          <a:solidFill>
                            <a:schemeClr val="tx1"/>
                          </a:solidFill>
                        </a:rPr>
                        <a:t>.)</a:t>
                      </a:r>
                    </a:p>
                    <a:p>
                      <a:pPr algn="l"/>
                      <a:r>
                        <a:rPr lang="en-US" sz="1200" baseline="0" dirty="0" smtClean="0">
                          <a:solidFill>
                            <a:schemeClr val="tx1"/>
                          </a:solidFill>
                        </a:rPr>
                        <a:t>- salary slip (optional)</a:t>
                      </a:r>
                      <a:endParaRPr lang="en-US" sz="1200" dirty="0" smtClean="0">
                        <a:solidFill>
                          <a:schemeClr val="tx1"/>
                        </a:solidFill>
                      </a:endParaRPr>
                    </a:p>
                  </a:txBody>
                  <a:tcPr/>
                </a:tc>
                <a:tc>
                  <a:txBody>
                    <a:bodyPr/>
                    <a:lstStyle/>
                    <a:p>
                      <a:pPr algn="l"/>
                      <a:r>
                        <a:rPr lang="en-US" sz="1200" dirty="0" smtClean="0">
                          <a:solidFill>
                            <a:schemeClr val="tx1"/>
                          </a:solidFill>
                        </a:rPr>
                        <a:t>~3 days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Remote (Online)</a:t>
                      </a:r>
                      <a:endParaRPr lang="en-US" sz="1200" dirty="0" smtClean="0"/>
                    </a:p>
                  </a:txBody>
                  <a:tcPr/>
                </a:tc>
                <a:extLst>
                  <a:ext uri="{0D108BD9-81ED-4DB2-BD59-A6C34878D82A}">
                    <a16:rowId xmlns:a16="http://schemas.microsoft.com/office/drawing/2014/main" val="10001"/>
                  </a:ext>
                </a:extLst>
              </a:tr>
              <a:tr h="989788">
                <a:tc>
                  <a:txBody>
                    <a:bodyPr/>
                    <a:lstStyle/>
                    <a:p>
                      <a:pPr algn="ctr"/>
                      <a:r>
                        <a:rPr lang="en-US" sz="1200" dirty="0" smtClean="0">
                          <a:solidFill>
                            <a:schemeClr val="tx1"/>
                          </a:solidFill>
                        </a:rPr>
                        <a:t>2</a:t>
                      </a:r>
                    </a:p>
                  </a:txBody>
                  <a:tcPr/>
                </a:tc>
                <a:tc>
                  <a:txBody>
                    <a:bodyPr/>
                    <a:lstStyle/>
                    <a:p>
                      <a:pPr algn="l"/>
                      <a:r>
                        <a:rPr lang="en-US" sz="1200" dirty="0" smtClean="0">
                          <a:solidFill>
                            <a:schemeClr val="tx1"/>
                          </a:solidFill>
                        </a:rPr>
                        <a:t>Black Money Lenders</a:t>
                      </a:r>
                    </a:p>
                    <a:p>
                      <a:pPr algn="l"/>
                      <a:r>
                        <a:rPr lang="en-US" sz="1200" dirty="0" smtClean="0">
                          <a:solidFill>
                            <a:schemeClr val="tx1"/>
                          </a:solidFill>
                        </a:rPr>
                        <a:t>(secured/ unsecured loans)</a:t>
                      </a:r>
                    </a:p>
                  </a:txBody>
                  <a:tcPr/>
                </a:tc>
                <a:tc>
                  <a:txBody>
                    <a:bodyPr/>
                    <a:lstStyle/>
                    <a:p>
                      <a:pPr algn="l"/>
                      <a:r>
                        <a:rPr lang="en-US" sz="1200" dirty="0" smtClean="0"/>
                        <a:t>120-240% per annum</a:t>
                      </a:r>
                      <a:endParaRPr lang="en-US" sz="1200" dirty="0"/>
                    </a:p>
                  </a:txBody>
                  <a:tcPr/>
                </a:tc>
                <a:tc>
                  <a:txBody>
                    <a:bodyPr/>
                    <a:lstStyle/>
                    <a:p>
                      <a:pPr algn="ctr"/>
                      <a:r>
                        <a:rPr lang="en-US" sz="1200" dirty="0" smtClean="0"/>
                        <a:t>$</a:t>
                      </a:r>
                      <a:r>
                        <a:rPr lang="en-US" sz="1200" dirty="0" smtClean="0">
                          <a:solidFill>
                            <a:schemeClr val="tx1"/>
                          </a:solidFill>
                        </a:rPr>
                        <a:t>50-500</a:t>
                      </a:r>
                    </a:p>
                    <a:p>
                      <a:pPr algn="ctr"/>
                      <a:endParaRPr lang="en-US" sz="1200" dirty="0" smtClean="0">
                        <a:solidFill>
                          <a:schemeClr val="tx1"/>
                        </a:solidFill>
                      </a:endParaRPr>
                    </a:p>
                    <a:p>
                      <a:pPr algn="ctr"/>
                      <a:endParaRPr lang="en-US" sz="1200" dirty="0" smtClean="0">
                        <a:solidFill>
                          <a:schemeClr val="tx1"/>
                        </a:solidFill>
                      </a:endParaRPr>
                    </a:p>
                  </a:txBody>
                  <a:tcPr/>
                </a:tc>
                <a:tc>
                  <a:txBody>
                    <a:bodyPr/>
                    <a:lstStyle/>
                    <a:p>
                      <a:pPr algn="l"/>
                      <a:r>
                        <a:rPr lang="en-US" sz="1200" dirty="0" smtClean="0">
                          <a:solidFill>
                            <a:schemeClr val="tx1"/>
                          </a:solidFill>
                        </a:rPr>
                        <a:t>30-60</a:t>
                      </a:r>
                      <a:r>
                        <a:rPr lang="en-US" sz="1200" baseline="0" dirty="0" smtClean="0">
                          <a:solidFill>
                            <a:schemeClr val="tx1"/>
                          </a:solidFill>
                        </a:rPr>
                        <a:t> days</a:t>
                      </a:r>
                      <a:endParaRPr lang="en-US" sz="1200" dirty="0" smtClean="0">
                        <a:solidFill>
                          <a:schemeClr val="tx1"/>
                        </a:solidFill>
                      </a:endParaRPr>
                    </a:p>
                  </a:txBody>
                  <a:tcPr/>
                </a:tc>
                <a:tc>
                  <a:txBody>
                    <a:bodyPr/>
                    <a:lstStyle/>
                    <a:p>
                      <a:pPr marL="0" indent="0" algn="l">
                        <a:buFontTx/>
                        <a:buNone/>
                      </a:pPr>
                      <a:r>
                        <a:rPr lang="en-US" sz="1200" dirty="0" smtClean="0">
                          <a:solidFill>
                            <a:schemeClr val="tx1"/>
                          </a:solidFill>
                        </a:rPr>
                        <a:t>- ID</a:t>
                      </a:r>
                    </a:p>
                    <a:p>
                      <a:pPr marL="0" indent="0" algn="l">
                        <a:buFontTx/>
                        <a:buNone/>
                      </a:pPr>
                      <a:r>
                        <a:rPr lang="en-US" sz="1200" dirty="0" smtClean="0">
                          <a:solidFill>
                            <a:schemeClr val="tx1"/>
                          </a:solidFill>
                        </a:rPr>
                        <a:t>- Collateral</a:t>
                      </a:r>
                    </a:p>
                  </a:txBody>
                  <a:tcPr/>
                </a:tc>
                <a:tc>
                  <a:txBody>
                    <a:bodyPr/>
                    <a:lstStyle/>
                    <a:p>
                      <a:pPr algn="l"/>
                      <a:r>
                        <a:rPr lang="en-US" sz="1200" dirty="0" smtClean="0">
                          <a:solidFill>
                            <a:schemeClr val="tx1"/>
                          </a:solidFill>
                        </a:rPr>
                        <a:t>1 hour</a:t>
                      </a:r>
                    </a:p>
                  </a:txBody>
                  <a:tcPr/>
                </a:tc>
                <a:tc>
                  <a:txBody>
                    <a:bodyPr/>
                    <a:lstStyle/>
                    <a:p>
                      <a:pPr algn="l"/>
                      <a:r>
                        <a:rPr lang="en-US" sz="1200" baseline="0" dirty="0" smtClean="0">
                          <a:solidFill>
                            <a:schemeClr val="tx1"/>
                          </a:solidFill>
                        </a:rPr>
                        <a:t>At branch or without official  contract signing</a:t>
                      </a:r>
                      <a:endParaRPr lang="en-US" sz="1200" dirty="0" smtClean="0">
                        <a:solidFill>
                          <a:schemeClr val="tx1"/>
                        </a:solidFill>
                      </a:endParaRPr>
                    </a:p>
                  </a:txBody>
                  <a:tcPr/>
                </a:tc>
                <a:extLst>
                  <a:ext uri="{0D108BD9-81ED-4DB2-BD59-A6C34878D82A}">
                    <a16:rowId xmlns:a16="http://schemas.microsoft.com/office/drawing/2014/main" val="10002"/>
                  </a:ext>
                </a:extLst>
              </a:tr>
              <a:tr h="1663552">
                <a:tc>
                  <a:txBody>
                    <a:bodyPr/>
                    <a:lstStyle/>
                    <a:p>
                      <a:pPr algn="ctr"/>
                      <a:r>
                        <a:rPr lang="en-US" sz="1200" dirty="0" smtClean="0">
                          <a:solidFill>
                            <a:schemeClr val="tx1"/>
                          </a:solidFill>
                        </a:rPr>
                        <a:t>3</a:t>
                      </a:r>
                    </a:p>
                  </a:txBody>
                  <a:tcPr/>
                </a:tc>
                <a:tc>
                  <a:txBody>
                    <a:bodyPr/>
                    <a:lstStyle/>
                    <a:p>
                      <a:pPr algn="l"/>
                      <a:r>
                        <a:rPr lang="en-US" sz="1200" dirty="0" err="1" smtClean="0">
                          <a:solidFill>
                            <a:schemeClr val="tx1"/>
                          </a:solidFill>
                        </a:rPr>
                        <a:t>Crowdo</a:t>
                      </a:r>
                      <a:r>
                        <a:rPr lang="en-US" sz="1200" dirty="0" smtClean="0">
                          <a:solidFill>
                            <a:schemeClr val="tx1"/>
                          </a:solidFill>
                        </a:rPr>
                        <a:t> P2P</a:t>
                      </a:r>
                    </a:p>
                    <a:p>
                      <a:pPr algn="l"/>
                      <a:r>
                        <a:rPr lang="en-US" sz="1200" dirty="0" smtClean="0">
                          <a:solidFill>
                            <a:schemeClr val="tx1"/>
                          </a:solidFill>
                        </a:rPr>
                        <a:t>(unsecured loans, works in a test mode)</a:t>
                      </a:r>
                    </a:p>
                  </a:txBody>
                  <a:tcPr/>
                </a:tc>
                <a:tc>
                  <a:txBody>
                    <a:bodyPr/>
                    <a:lstStyle/>
                    <a:p>
                      <a:pPr algn="l"/>
                      <a:r>
                        <a:rPr lang="en-US" sz="1200" baseline="0" dirty="0" smtClean="0">
                          <a:solidFill>
                            <a:schemeClr val="tx1"/>
                          </a:solidFill>
                        </a:rPr>
                        <a:t>10,25-13% per annum</a:t>
                      </a:r>
                      <a:endParaRPr lang="en-US" sz="1200" dirty="0">
                        <a:solidFill>
                          <a:schemeClr val="tx1"/>
                        </a:solidFill>
                      </a:endParaRPr>
                    </a:p>
                  </a:txBody>
                  <a:tcPr/>
                </a:tc>
                <a:tc>
                  <a:txBody>
                    <a:bodyPr/>
                    <a:lstStyle/>
                    <a:p>
                      <a:pPr algn="ctr"/>
                      <a:r>
                        <a:rPr lang="en-US" sz="1200" dirty="0" smtClean="0">
                          <a:solidFill>
                            <a:schemeClr val="tx1"/>
                          </a:solidFill>
                        </a:rPr>
                        <a:t>$40-5000</a:t>
                      </a:r>
                    </a:p>
                  </a:txBody>
                  <a:tcPr/>
                </a:tc>
                <a:tc>
                  <a:txBody>
                    <a:bodyPr/>
                    <a:lstStyle/>
                    <a:p>
                      <a:pPr algn="l"/>
                      <a:r>
                        <a:rPr lang="en-US" sz="1200" dirty="0" smtClean="0">
                          <a:solidFill>
                            <a:schemeClr val="tx1"/>
                          </a:solidFill>
                        </a:rPr>
                        <a:t>90-180 days</a:t>
                      </a:r>
                    </a:p>
                  </a:txBody>
                  <a:tcPr/>
                </a:tc>
                <a:tc>
                  <a:txBody>
                    <a:bodyPr/>
                    <a:lstStyle/>
                    <a:p>
                      <a:pPr algn="l"/>
                      <a:r>
                        <a:rPr lang="en-US" sz="1200" dirty="0" smtClean="0">
                          <a:solidFill>
                            <a:schemeClr val="tx1"/>
                          </a:solidFill>
                        </a:rPr>
                        <a:t>Investor:</a:t>
                      </a:r>
                      <a:r>
                        <a:rPr lang="en-US" sz="1200" baseline="0" dirty="0" smtClean="0">
                          <a:solidFill>
                            <a:schemeClr val="tx1"/>
                          </a:solidFill>
                        </a:rPr>
                        <a:t> </a:t>
                      </a:r>
                    </a:p>
                    <a:p>
                      <a:pPr marL="285750" indent="-285750" algn="l">
                        <a:buFontTx/>
                        <a:buChar char="-"/>
                      </a:pPr>
                      <a:r>
                        <a:rPr lang="en-US" sz="1200" baseline="0" dirty="0" smtClean="0">
                          <a:solidFill>
                            <a:schemeClr val="tx1"/>
                          </a:solidFill>
                        </a:rPr>
                        <a:t>ID</a:t>
                      </a:r>
                    </a:p>
                    <a:p>
                      <a:pPr marL="285750" indent="-285750" algn="l">
                        <a:buFontTx/>
                        <a:buChar char="-"/>
                      </a:pPr>
                      <a:r>
                        <a:rPr lang="en-US" sz="1200" baseline="0" dirty="0" smtClean="0">
                          <a:solidFill>
                            <a:schemeClr val="tx1"/>
                          </a:solidFill>
                        </a:rPr>
                        <a:t>Bank account details</a:t>
                      </a:r>
                    </a:p>
                    <a:p>
                      <a:pPr algn="l"/>
                      <a:r>
                        <a:rPr lang="en-US" sz="1200" baseline="0" dirty="0" smtClean="0">
                          <a:solidFill>
                            <a:schemeClr val="tx1"/>
                          </a:solidFill>
                        </a:rPr>
                        <a:t>Borrower: N/A</a:t>
                      </a:r>
                      <a:endParaRPr lang="en-US" sz="1200" dirty="0" smtClean="0">
                        <a:solidFill>
                          <a:schemeClr val="tx1"/>
                        </a:solidFill>
                      </a:endParaRPr>
                    </a:p>
                  </a:txBody>
                  <a:tcPr/>
                </a:tc>
                <a:tc>
                  <a:txBody>
                    <a:bodyPr/>
                    <a:lstStyle/>
                    <a:p>
                      <a:pPr algn="l"/>
                      <a:r>
                        <a:rPr lang="en-US" sz="1200" dirty="0" smtClean="0">
                          <a:solidFill>
                            <a:schemeClr val="tx1"/>
                          </a:solidFill>
                        </a:rPr>
                        <a:t>A few days</a:t>
                      </a:r>
                    </a:p>
                  </a:txBody>
                  <a:tcPr/>
                </a:tc>
                <a:tc>
                  <a:txBody>
                    <a:bodyPr/>
                    <a:lstStyle/>
                    <a:p>
                      <a:pPr algn="l"/>
                      <a:r>
                        <a:rPr lang="en-US" sz="1200" dirty="0" smtClean="0">
                          <a:solidFill>
                            <a:schemeClr val="tx1"/>
                          </a:solidFill>
                        </a:rPr>
                        <a:t>Claimed</a:t>
                      </a:r>
                      <a:r>
                        <a:rPr lang="en-US" sz="1200" baseline="0" dirty="0" smtClean="0">
                          <a:solidFill>
                            <a:schemeClr val="tx1"/>
                          </a:solidFill>
                        </a:rPr>
                        <a:t> remote, info is unavailable</a:t>
                      </a:r>
                      <a:endParaRPr lang="en-US" sz="1200" dirty="0" smtClean="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79512" y="5589240"/>
            <a:ext cx="8807572" cy="523220"/>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Market offerings are limited and mostly in grey zone. But “</a:t>
            </a:r>
            <a:r>
              <a:rPr lang="en-US" sz="1400" dirty="0" err="1" smtClean="0"/>
              <a:t>Uangteman</a:t>
            </a:r>
            <a:r>
              <a:rPr lang="en-US" sz="1400" dirty="0" smtClean="0"/>
              <a:t>” is the closest one in terms of the product parameters which are almost the same with ours.</a:t>
            </a:r>
            <a:endParaRPr lang="en-US" sz="1400" dirty="0"/>
          </a:p>
        </p:txBody>
      </p:sp>
    </p:spTree>
    <p:extLst>
      <p:ext uri="{BB962C8B-B14F-4D97-AF65-F5344CB8AC3E}">
        <p14:creationId xmlns:p14="http://schemas.microsoft.com/office/powerpoint/2010/main" val="4051402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22</a:t>
            </a:fld>
            <a:endParaRPr lang="ru-RU"/>
          </a:p>
        </p:txBody>
      </p:sp>
      <p:sp>
        <p:nvSpPr>
          <p:cNvPr id="6" name="Title 1"/>
          <p:cNvSpPr>
            <a:spLocks noGrp="1"/>
          </p:cNvSpPr>
          <p:nvPr>
            <p:ph type="title"/>
          </p:nvPr>
        </p:nvSpPr>
        <p:spPr/>
        <p:txBody>
          <a:bodyPr/>
          <a:lstStyle/>
          <a:p>
            <a:r>
              <a:rPr lang="en-US" b="1" dirty="0" smtClean="0"/>
              <a:t>“</a:t>
            </a:r>
            <a:r>
              <a:rPr lang="en-US" b="1" dirty="0" err="1" smtClean="0"/>
              <a:t>Uangteman</a:t>
            </a:r>
            <a:r>
              <a:rPr lang="en-US" b="1" dirty="0" smtClean="0"/>
              <a:t>” case study</a:t>
            </a:r>
            <a:endParaRPr lang="en-US" b="1" dirty="0"/>
          </a:p>
        </p:txBody>
      </p:sp>
      <p:sp>
        <p:nvSpPr>
          <p:cNvPr id="8" name="Rectangle 7"/>
          <p:cNvSpPr/>
          <p:nvPr/>
        </p:nvSpPr>
        <p:spPr>
          <a:xfrm>
            <a:off x="179511" y="665160"/>
            <a:ext cx="8807573" cy="5616922"/>
          </a:xfrm>
          <a:prstGeom prst="rect">
            <a:avLst/>
          </a:prstGeom>
        </p:spPr>
        <p:txBody>
          <a:bodyPr wrap="square">
            <a:spAutoFit/>
          </a:bodyPr>
          <a:lstStyle/>
          <a:p>
            <a:pPr marL="285750" indent="-285750">
              <a:spcAft>
                <a:spcPts val="600"/>
              </a:spcAft>
              <a:buFont typeface="Arial" panose="020B0604020202020204" pitchFamily="34" charset="0"/>
              <a:buChar char="•"/>
            </a:pPr>
            <a:r>
              <a:rPr lang="en-US" sz="1400" dirty="0"/>
              <a:t>General </a:t>
            </a:r>
            <a:r>
              <a:rPr lang="en-US" sz="1400" dirty="0" smtClean="0"/>
              <a:t>description:</a:t>
            </a:r>
          </a:p>
          <a:p>
            <a:pPr marL="742950" lvl="1" indent="-285750">
              <a:spcAft>
                <a:spcPts val="600"/>
              </a:spcAft>
              <a:buFont typeface="Arial" panose="020B0604020202020204" pitchFamily="34" charset="0"/>
              <a:buChar char="•"/>
            </a:pPr>
            <a:r>
              <a:rPr lang="en-US" sz="1200" dirty="0" smtClean="0"/>
              <a:t>launched </a:t>
            </a:r>
            <a:r>
              <a:rPr lang="en-US" sz="1200" dirty="0"/>
              <a:t>in </a:t>
            </a:r>
            <a:r>
              <a:rPr lang="en-US" sz="1200" dirty="0" smtClean="0"/>
              <a:t>Mar 2015, </a:t>
            </a:r>
            <a:r>
              <a:rPr lang="en-US" sz="1200" dirty="0"/>
              <a:t>owned by </a:t>
            </a:r>
            <a:r>
              <a:rPr lang="en-US" sz="1200" dirty="0" smtClean="0"/>
              <a:t>Digital Alfa Group PTE Ltd. </a:t>
            </a:r>
          </a:p>
          <a:p>
            <a:pPr marL="742950" lvl="1" indent="-285750">
              <a:spcAft>
                <a:spcPts val="600"/>
              </a:spcAft>
              <a:buFont typeface="Arial" panose="020B0604020202020204" pitchFamily="34" charset="0"/>
              <a:buChar char="•"/>
            </a:pPr>
            <a:r>
              <a:rPr lang="en-US" sz="1200" dirty="0" smtClean="0"/>
              <a:t>Led by Mr. </a:t>
            </a:r>
            <a:r>
              <a:rPr lang="en-US" sz="1200" dirty="0" err="1" smtClean="0"/>
              <a:t>Aidil</a:t>
            </a:r>
            <a:r>
              <a:rPr lang="en-US" sz="1200" dirty="0" smtClean="0"/>
              <a:t> </a:t>
            </a:r>
            <a:r>
              <a:rPr lang="en-US" sz="1200" dirty="0" err="1" smtClean="0"/>
              <a:t>Zulkifli</a:t>
            </a:r>
            <a:r>
              <a:rPr lang="en-US" sz="1200" dirty="0" smtClean="0"/>
              <a:t>, internet entrepreneur.</a:t>
            </a:r>
          </a:p>
          <a:p>
            <a:pPr marL="742950" lvl="1" indent="-285750">
              <a:spcAft>
                <a:spcPts val="600"/>
              </a:spcAft>
              <a:buFont typeface="Arial" panose="020B0604020202020204" pitchFamily="34" charset="0"/>
              <a:buChar char="•"/>
            </a:pPr>
            <a:r>
              <a:rPr lang="en-US" sz="1200" dirty="0" smtClean="0"/>
              <a:t>Employs 18 people.</a:t>
            </a:r>
          </a:p>
          <a:p>
            <a:pPr marL="742950" lvl="1" indent="-285750">
              <a:spcAft>
                <a:spcPts val="600"/>
              </a:spcAft>
              <a:buFont typeface="Arial" panose="020B0604020202020204" pitchFamily="34" charset="0"/>
              <a:buChar char="•"/>
            </a:pPr>
            <a:r>
              <a:rPr lang="en-US" sz="1200" dirty="0" smtClean="0"/>
              <a:t>Operates in Jakarta only due to collections area limitations in Indonesia, expands business to Thailand and Philippines in 2016.</a:t>
            </a:r>
          </a:p>
          <a:p>
            <a:pPr marL="742950" lvl="1" indent="-285750">
              <a:spcAft>
                <a:spcPts val="600"/>
              </a:spcAft>
              <a:buFont typeface="Arial" panose="020B0604020202020204" pitchFamily="34" charset="0"/>
              <a:buChar char="•"/>
            </a:pPr>
            <a:r>
              <a:rPr lang="en-US" sz="1200" dirty="0" smtClean="0"/>
              <a:t>UT’s activities are not falling under “finance company” description of OJK, but violate BKPM license.</a:t>
            </a:r>
          </a:p>
          <a:p>
            <a:pPr marL="742950" lvl="1" indent="-285750">
              <a:spcAft>
                <a:spcPts val="600"/>
              </a:spcAft>
              <a:buFont typeface="Arial" panose="020B0604020202020204" pitchFamily="34" charset="0"/>
              <a:buChar char="•"/>
            </a:pPr>
            <a:r>
              <a:rPr lang="en-US" sz="1200" dirty="0" smtClean="0"/>
              <a:t>Issued around 1000 loans since Mar 2015.</a:t>
            </a:r>
          </a:p>
          <a:p>
            <a:pPr marL="285750" indent="-285750">
              <a:spcAft>
                <a:spcPts val="600"/>
              </a:spcAft>
              <a:buFont typeface="Arial" panose="020B0604020202020204" pitchFamily="34" charset="0"/>
              <a:buChar char="•"/>
            </a:pPr>
            <a:r>
              <a:rPr lang="en-US" sz="1400" dirty="0" smtClean="0"/>
              <a:t>Product:</a:t>
            </a:r>
          </a:p>
          <a:p>
            <a:pPr marL="742950" lvl="1" indent="-285750">
              <a:spcAft>
                <a:spcPts val="600"/>
              </a:spcAft>
              <a:buFont typeface="Arial" panose="020B0604020202020204" pitchFamily="34" charset="0"/>
              <a:buChar char="•"/>
            </a:pPr>
            <a:r>
              <a:rPr lang="en-US" sz="1200" dirty="0" smtClean="0"/>
              <a:t>PDL.</a:t>
            </a:r>
            <a:endParaRPr lang="en-US" sz="1200" dirty="0"/>
          </a:p>
          <a:p>
            <a:pPr marL="285750" indent="-285750">
              <a:spcAft>
                <a:spcPts val="600"/>
              </a:spcAft>
              <a:buFont typeface="Arial" panose="020B0604020202020204" pitchFamily="34" charset="0"/>
              <a:buChar char="•"/>
            </a:pPr>
            <a:r>
              <a:rPr lang="en-US" sz="1400" dirty="0" smtClean="0"/>
              <a:t>Advertising:</a:t>
            </a:r>
          </a:p>
          <a:p>
            <a:pPr marL="742950" lvl="1" indent="-285750">
              <a:spcAft>
                <a:spcPts val="600"/>
              </a:spcAft>
              <a:buFont typeface="Arial" panose="020B0604020202020204" pitchFamily="34" charset="0"/>
              <a:buChar char="•"/>
            </a:pPr>
            <a:r>
              <a:rPr lang="en-US" sz="1200" dirty="0"/>
              <a:t>Digital, billboards, </a:t>
            </a:r>
            <a:r>
              <a:rPr lang="en-US" sz="1200" dirty="0" smtClean="0"/>
              <a:t>trains.</a:t>
            </a:r>
            <a:endParaRPr lang="en-US" sz="1200" dirty="0"/>
          </a:p>
          <a:p>
            <a:pPr marL="742950" lvl="1" indent="-285750">
              <a:spcAft>
                <a:spcPts val="600"/>
              </a:spcAft>
              <a:buFont typeface="Arial" panose="020B0604020202020204" pitchFamily="34" charset="0"/>
              <a:buChar char="•"/>
            </a:pPr>
            <a:r>
              <a:rPr lang="en-US" sz="1200" dirty="0"/>
              <a:t>Presents itself as client friendly product with no hidden </a:t>
            </a:r>
            <a:r>
              <a:rPr lang="en-US" sz="1200" dirty="0" smtClean="0"/>
              <a:t>fees.</a:t>
            </a:r>
            <a:endParaRPr lang="en-US" sz="1200" dirty="0"/>
          </a:p>
          <a:p>
            <a:pPr marL="285750" indent="-285750">
              <a:spcAft>
                <a:spcPts val="600"/>
              </a:spcAft>
              <a:buFont typeface="Arial" panose="020B0604020202020204" pitchFamily="34" charset="0"/>
              <a:buChar char="•"/>
            </a:pPr>
            <a:r>
              <a:rPr lang="en-US" sz="1400" dirty="0"/>
              <a:t>Application </a:t>
            </a:r>
            <a:r>
              <a:rPr lang="en-US" sz="1400" dirty="0" smtClean="0"/>
              <a:t>process:</a:t>
            </a:r>
            <a:endParaRPr lang="en-US" sz="1200" dirty="0"/>
          </a:p>
          <a:p>
            <a:pPr marL="742950" lvl="1" indent="-285750">
              <a:spcAft>
                <a:spcPts val="600"/>
              </a:spcAft>
              <a:buFont typeface="Arial" panose="020B0604020202020204" pitchFamily="34" charset="0"/>
              <a:buChar char="•"/>
            </a:pPr>
            <a:r>
              <a:rPr lang="en-US" sz="1200" dirty="0"/>
              <a:t>Pure </a:t>
            </a:r>
            <a:r>
              <a:rPr lang="en-US" sz="1200" dirty="0" smtClean="0"/>
              <a:t>online </a:t>
            </a:r>
            <a:r>
              <a:rPr lang="en-US" sz="1200" dirty="0"/>
              <a:t>(using digital signature</a:t>
            </a:r>
            <a:r>
              <a:rPr lang="en-US" sz="1200" dirty="0" smtClean="0"/>
              <a:t>).</a:t>
            </a:r>
            <a:endParaRPr lang="en-US" sz="1200" dirty="0"/>
          </a:p>
          <a:p>
            <a:pPr marL="285750" indent="-285750">
              <a:spcAft>
                <a:spcPts val="600"/>
              </a:spcAft>
              <a:buFont typeface="Arial" panose="020B0604020202020204" pitchFamily="34" charset="0"/>
              <a:buChar char="•"/>
            </a:pPr>
            <a:r>
              <a:rPr lang="en-US" sz="1400" dirty="0" smtClean="0"/>
              <a:t>Business </a:t>
            </a:r>
            <a:r>
              <a:rPr lang="en-US" sz="1400" dirty="0"/>
              <a:t>process </a:t>
            </a:r>
            <a:r>
              <a:rPr lang="en-US" sz="1400" dirty="0" smtClean="0"/>
              <a:t>description:</a:t>
            </a:r>
            <a:endParaRPr lang="en-US" sz="1200" dirty="0"/>
          </a:p>
          <a:p>
            <a:pPr marL="742950" lvl="1" indent="-285750">
              <a:spcAft>
                <a:spcPts val="600"/>
              </a:spcAft>
              <a:buFont typeface="Arial" panose="020B0604020202020204" pitchFamily="34" charset="0"/>
              <a:buChar char="•"/>
            </a:pPr>
            <a:r>
              <a:rPr lang="en-US" sz="1200" dirty="0" smtClean="0"/>
              <a:t>Manual: ID verification, phone verification, data checking, field verification, credit decision, disbursement.</a:t>
            </a:r>
            <a:endParaRPr lang="en-US" sz="1200" dirty="0"/>
          </a:p>
          <a:p>
            <a:pPr marL="742950" lvl="1" indent="-285750">
              <a:spcAft>
                <a:spcPts val="600"/>
              </a:spcAft>
              <a:buFont typeface="Arial" panose="020B0604020202020204" pitchFamily="34" charset="0"/>
              <a:buChar char="•"/>
            </a:pPr>
            <a:r>
              <a:rPr lang="en-US" sz="1200" dirty="0" smtClean="0"/>
              <a:t>Automated: anti-fraud and social validation check.</a:t>
            </a:r>
            <a:endParaRPr lang="en-US" sz="1200" dirty="0"/>
          </a:p>
          <a:p>
            <a:pPr marL="285750" indent="-285750">
              <a:spcAft>
                <a:spcPts val="600"/>
              </a:spcAft>
              <a:buFont typeface="Arial" panose="020B0604020202020204" pitchFamily="34" charset="0"/>
              <a:buChar char="•"/>
            </a:pPr>
            <a:r>
              <a:rPr lang="en-US" sz="1400" dirty="0"/>
              <a:t>Insiders’ info:</a:t>
            </a:r>
          </a:p>
          <a:p>
            <a:pPr marL="742950" lvl="1" indent="-285750">
              <a:spcAft>
                <a:spcPts val="600"/>
              </a:spcAft>
              <a:buFont typeface="Arial" panose="020B0604020202020204" pitchFamily="34" charset="0"/>
              <a:buChar char="•"/>
            </a:pPr>
            <a:r>
              <a:rPr lang="en-US" sz="1200" dirty="0" smtClean="0"/>
              <a:t>UT wants to be recognized and regulated by OJK, approaching them with explaining business model and claimed positive social impact</a:t>
            </a:r>
            <a:r>
              <a:rPr lang="ru-RU" sz="1200" dirty="0" smtClean="0"/>
              <a:t>. </a:t>
            </a:r>
            <a:r>
              <a:rPr lang="en-US" sz="1200" dirty="0" smtClean="0"/>
              <a:t>We are monitoring this process to assess the future of the business model</a:t>
            </a:r>
            <a:r>
              <a:rPr lang="ru-RU" sz="1200" dirty="0" smtClean="0"/>
              <a:t>.</a:t>
            </a:r>
            <a:endParaRPr lang="en-US" sz="1200" dirty="0" smtClean="0"/>
          </a:p>
          <a:p>
            <a:pPr marL="742950" lvl="1" indent="-285750">
              <a:spcAft>
                <a:spcPts val="600"/>
              </a:spcAft>
              <a:buFont typeface="Arial" panose="020B0604020202020204" pitchFamily="34" charset="0"/>
              <a:buChar char="•"/>
            </a:pPr>
            <a:r>
              <a:rPr lang="en-US" sz="1200" dirty="0" smtClean="0"/>
              <a:t>We have received consulting services from UT employees, recognizing its legal set-up, business model</a:t>
            </a:r>
            <a:r>
              <a:rPr lang="ru-RU" sz="1200" dirty="0" smtClean="0"/>
              <a:t>.</a:t>
            </a:r>
            <a:endParaRPr lang="en-US" sz="1200" dirty="0"/>
          </a:p>
        </p:txBody>
      </p:sp>
      <p:pic>
        <p:nvPicPr>
          <p:cNvPr id="1026" name="Picture 2" descr="Uang Te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721423"/>
            <a:ext cx="2400348" cy="58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33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23</a:t>
            </a:fld>
            <a:endParaRPr lang="ru-RU"/>
          </a:p>
        </p:txBody>
      </p:sp>
      <p:sp>
        <p:nvSpPr>
          <p:cNvPr id="8" name="Title 1"/>
          <p:cNvSpPr>
            <a:spLocks noGrp="1"/>
          </p:cNvSpPr>
          <p:nvPr>
            <p:ph type="title"/>
          </p:nvPr>
        </p:nvSpPr>
        <p:spPr>
          <a:xfrm>
            <a:off x="395536" y="116632"/>
            <a:ext cx="8159540" cy="312281"/>
          </a:xfrm>
        </p:spPr>
        <p:txBody>
          <a:bodyPr/>
          <a:lstStyle/>
          <a:p>
            <a:r>
              <a:rPr lang="en-US" b="1" dirty="0" smtClean="0"/>
              <a:t>“</a:t>
            </a:r>
            <a:r>
              <a:rPr lang="en-US" b="1" dirty="0" err="1" smtClean="0"/>
              <a:t>Crowdo</a:t>
            </a:r>
            <a:r>
              <a:rPr lang="en-US" b="1" dirty="0" smtClean="0"/>
              <a:t>” case study </a:t>
            </a:r>
            <a:endParaRPr lang="en-US" b="1" dirty="0"/>
          </a:p>
        </p:txBody>
      </p:sp>
      <p:pic>
        <p:nvPicPr>
          <p:cNvPr id="9" name="Picture 8"/>
          <p:cNvPicPr>
            <a:picLocks noChangeAspect="1"/>
          </p:cNvPicPr>
          <p:nvPr/>
        </p:nvPicPr>
        <p:blipFill>
          <a:blip r:embed="rId3"/>
          <a:stretch>
            <a:fillRect/>
          </a:stretch>
        </p:blipFill>
        <p:spPr>
          <a:xfrm>
            <a:off x="6732240" y="782855"/>
            <a:ext cx="2268491" cy="366448"/>
          </a:xfrm>
          <a:prstGeom prst="rect">
            <a:avLst/>
          </a:prstGeom>
        </p:spPr>
      </p:pic>
      <p:sp>
        <p:nvSpPr>
          <p:cNvPr id="13" name="Rectangle 11"/>
          <p:cNvSpPr>
            <a:spLocks noChangeArrowheads="1"/>
          </p:cNvSpPr>
          <p:nvPr/>
        </p:nvSpPr>
        <p:spPr bwMode="auto">
          <a:xfrm>
            <a:off x="827584" y="2924944"/>
            <a:ext cx="9144000" cy="0"/>
          </a:xfrm>
          <a:prstGeom prst="rect">
            <a:avLst/>
          </a:prstGeom>
          <a:solidFill>
            <a:srgbClr val="75C2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179512" y="664815"/>
            <a:ext cx="4896544" cy="5186035"/>
          </a:xfrm>
          <a:prstGeom prst="rect">
            <a:avLst/>
          </a:prstGeom>
        </p:spPr>
        <p:txBody>
          <a:bodyPr wrap="square">
            <a:spAutoFit/>
          </a:bodyPr>
          <a:lstStyle/>
          <a:p>
            <a:pPr marL="285750" indent="-285750">
              <a:spcAft>
                <a:spcPts val="600"/>
              </a:spcAft>
              <a:buFont typeface="Arial" panose="020B0604020202020204" pitchFamily="34" charset="0"/>
              <a:buChar char="•"/>
            </a:pPr>
            <a:r>
              <a:rPr lang="en-US" sz="1400" dirty="0"/>
              <a:t>General </a:t>
            </a:r>
            <a:r>
              <a:rPr lang="en-US" sz="1400" dirty="0" smtClean="0"/>
              <a:t>description:</a:t>
            </a:r>
            <a:endParaRPr lang="en-US" sz="1400" dirty="0"/>
          </a:p>
          <a:p>
            <a:pPr marL="628650" lvl="1" indent="-171450">
              <a:spcAft>
                <a:spcPts val="600"/>
              </a:spcAft>
              <a:buFont typeface="Arial" panose="020B0604020202020204" pitchFamily="34" charset="0"/>
              <a:buChar char="•"/>
            </a:pPr>
            <a:r>
              <a:rPr lang="en-US" sz="1200" dirty="0" smtClean="0"/>
              <a:t>Business model - P2P.</a:t>
            </a:r>
          </a:p>
          <a:p>
            <a:pPr marL="628650" lvl="1" indent="-171450">
              <a:spcAft>
                <a:spcPts val="600"/>
              </a:spcAft>
              <a:buFont typeface="Arial" panose="020B0604020202020204" pitchFamily="34" charset="0"/>
              <a:buChar char="•"/>
            </a:pPr>
            <a:r>
              <a:rPr lang="en-US" sz="1200" dirty="0" smtClean="0"/>
              <a:t>Launched </a:t>
            </a:r>
            <a:r>
              <a:rPr lang="en-US" sz="1200" dirty="0"/>
              <a:t>in </a:t>
            </a:r>
            <a:r>
              <a:rPr lang="en-US" sz="1200" dirty="0" smtClean="0"/>
              <a:t>201</a:t>
            </a:r>
            <a:r>
              <a:rPr lang="ru-RU" sz="1200" dirty="0" smtClean="0"/>
              <a:t>5</a:t>
            </a:r>
            <a:r>
              <a:rPr lang="en-US" sz="1200" dirty="0" smtClean="0"/>
              <a:t> and so far runs in test mode.</a:t>
            </a:r>
          </a:p>
          <a:p>
            <a:pPr marL="628650" lvl="1" indent="-171450">
              <a:spcAft>
                <a:spcPts val="600"/>
              </a:spcAft>
              <a:buFont typeface="Arial" panose="020B0604020202020204" pitchFamily="34" charset="0"/>
              <a:buChar char="•"/>
            </a:pPr>
            <a:r>
              <a:rPr lang="en-US" sz="1200" dirty="0" smtClean="0"/>
              <a:t>Led by ex-McKinsey consultant Mr. Leo Shimada and ex-Standard Chartered banker Mr. </a:t>
            </a:r>
            <a:r>
              <a:rPr lang="en-US" sz="1200" dirty="0" err="1" smtClean="0"/>
              <a:t>Castelnuovo</a:t>
            </a:r>
            <a:r>
              <a:rPr lang="en-US" sz="1200" dirty="0" smtClean="0"/>
              <a:t>.</a:t>
            </a:r>
          </a:p>
          <a:p>
            <a:pPr marL="628650" lvl="1" indent="-171450">
              <a:spcAft>
                <a:spcPts val="600"/>
              </a:spcAft>
              <a:buFont typeface="Arial" panose="020B0604020202020204" pitchFamily="34" charset="0"/>
              <a:buChar char="•"/>
            </a:pPr>
            <a:r>
              <a:rPr lang="en-US" sz="1200" dirty="0" smtClean="0"/>
              <a:t>Registered as Crowdonomic </a:t>
            </a:r>
            <a:r>
              <a:rPr lang="en-US" sz="1200" dirty="0"/>
              <a:t>Media Pte. </a:t>
            </a:r>
            <a:r>
              <a:rPr lang="en-US" sz="1200" dirty="0" smtClean="0"/>
              <a:t>Limited in Singapore, not Indonesian legal entity.</a:t>
            </a:r>
          </a:p>
          <a:p>
            <a:pPr marL="628650" lvl="1" indent="-171450">
              <a:spcAft>
                <a:spcPts val="600"/>
              </a:spcAft>
              <a:buFont typeface="Arial" panose="020B0604020202020204" pitchFamily="34" charset="0"/>
              <a:buChar char="•"/>
            </a:pPr>
            <a:r>
              <a:rPr lang="en-US" sz="1200" dirty="0" err="1" smtClean="0"/>
              <a:t>Crowdo’s</a:t>
            </a:r>
            <a:r>
              <a:rPr lang="en-US" sz="1200" dirty="0" smtClean="0"/>
              <a:t> </a:t>
            </a:r>
            <a:r>
              <a:rPr lang="en-US" sz="1200" dirty="0"/>
              <a:t>role is limited to an administrative nature in arranging for </a:t>
            </a:r>
            <a:r>
              <a:rPr lang="en-US" sz="1200" dirty="0" smtClean="0"/>
              <a:t>customer </a:t>
            </a:r>
            <a:r>
              <a:rPr lang="en-US" sz="1200" dirty="0"/>
              <a:t>to enter into a facility </a:t>
            </a:r>
            <a:r>
              <a:rPr lang="en-US" sz="1200" dirty="0" smtClean="0"/>
              <a:t>, </a:t>
            </a:r>
            <a:r>
              <a:rPr lang="en-US" sz="1200" dirty="0" err="1" smtClean="0"/>
              <a:t>Crowdo</a:t>
            </a:r>
            <a:r>
              <a:rPr lang="en-US" sz="1200" dirty="0" smtClean="0"/>
              <a:t> </a:t>
            </a:r>
            <a:r>
              <a:rPr lang="en-US" sz="1200" dirty="0"/>
              <a:t>is not regulated under </a:t>
            </a:r>
            <a:r>
              <a:rPr lang="en-US" sz="1200" dirty="0" smtClean="0"/>
              <a:t>OJK or other </a:t>
            </a:r>
            <a:r>
              <a:rPr lang="en-US" sz="1200" dirty="0"/>
              <a:t>specific </a:t>
            </a:r>
            <a:r>
              <a:rPr lang="en-US" sz="1200" dirty="0" smtClean="0"/>
              <a:t>laws.</a:t>
            </a:r>
          </a:p>
          <a:p>
            <a:pPr marL="628650" lvl="1" indent="-171450">
              <a:spcAft>
                <a:spcPts val="600"/>
              </a:spcAft>
              <a:buFont typeface="Arial" panose="020B0604020202020204" pitchFamily="34" charset="0"/>
              <a:buChar char="•"/>
            </a:pPr>
            <a:r>
              <a:rPr lang="en-US" sz="1200" dirty="0" smtClean="0"/>
              <a:t>To the date has &lt;100 active loans.</a:t>
            </a:r>
          </a:p>
          <a:p>
            <a:pPr marL="285750" indent="-285750">
              <a:spcAft>
                <a:spcPts val="600"/>
              </a:spcAft>
              <a:buFont typeface="Arial" panose="020B0604020202020204" pitchFamily="34" charset="0"/>
              <a:buChar char="•"/>
            </a:pPr>
            <a:r>
              <a:rPr lang="en-US" sz="1400" dirty="0" smtClean="0"/>
              <a:t>Products:</a:t>
            </a:r>
            <a:endParaRPr lang="en-US" sz="1400" dirty="0"/>
          </a:p>
          <a:p>
            <a:pPr marL="628650" lvl="1" indent="-171450">
              <a:spcAft>
                <a:spcPts val="600"/>
              </a:spcAft>
              <a:buFont typeface="Arial" panose="020B0604020202020204" pitchFamily="34" charset="0"/>
              <a:buChar char="•"/>
            </a:pPr>
            <a:r>
              <a:rPr lang="en-US" sz="1200" dirty="0" smtClean="0"/>
              <a:t>Personal loans: education, medical, purchase, others.</a:t>
            </a:r>
          </a:p>
          <a:p>
            <a:pPr marL="628650" lvl="1" indent="-171450">
              <a:spcAft>
                <a:spcPts val="600"/>
              </a:spcAft>
              <a:buFont typeface="Arial" panose="020B0604020202020204" pitchFamily="34" charset="0"/>
              <a:buChar char="•"/>
            </a:pPr>
            <a:r>
              <a:rPr lang="en-US" sz="1200" dirty="0" smtClean="0"/>
              <a:t>Business loans: working capital, project finance, expansion, others (claimed collateralized).</a:t>
            </a:r>
          </a:p>
          <a:p>
            <a:pPr marL="628650" lvl="1" indent="-171450">
              <a:spcAft>
                <a:spcPts val="600"/>
              </a:spcAft>
              <a:buFont typeface="Arial" panose="020B0604020202020204" pitchFamily="34" charset="0"/>
              <a:buChar char="•"/>
            </a:pPr>
            <a:r>
              <a:rPr lang="en-US" sz="1200" dirty="0"/>
              <a:t>Based on group lending, minimal share per bid is $</a:t>
            </a:r>
            <a:r>
              <a:rPr lang="en-US" sz="1200" dirty="0" smtClean="0"/>
              <a:t>14.</a:t>
            </a:r>
            <a:endParaRPr lang="en-US" sz="1200" dirty="0"/>
          </a:p>
          <a:p>
            <a:pPr marL="628650" lvl="1" indent="-171450">
              <a:spcAft>
                <a:spcPts val="600"/>
              </a:spcAft>
              <a:buFont typeface="Arial" panose="020B0604020202020204" pitchFamily="34" charset="0"/>
              <a:buChar char="•"/>
            </a:pPr>
            <a:r>
              <a:rPr lang="en-US" sz="1200" dirty="0" smtClean="0"/>
              <a:t>Applies risk-based pricing:</a:t>
            </a:r>
            <a:endParaRPr lang="en-US" sz="1200" dirty="0"/>
          </a:p>
          <a:p>
            <a:pPr marL="1085850" lvl="2" indent="-171450">
              <a:spcAft>
                <a:spcPts val="600"/>
              </a:spcAft>
              <a:buFont typeface="Arial" panose="020B0604020202020204" pitchFamily="34" charset="0"/>
              <a:buChar char="•"/>
            </a:pPr>
            <a:r>
              <a:rPr lang="en-US" sz="1200" dirty="0"/>
              <a:t>A class: pricing 10,25-11,00% per </a:t>
            </a:r>
            <a:r>
              <a:rPr lang="en-US" sz="1200" dirty="0" smtClean="0"/>
              <a:t>annum.</a:t>
            </a:r>
            <a:endParaRPr lang="en-US" sz="1200" dirty="0"/>
          </a:p>
          <a:p>
            <a:pPr marL="1085850" lvl="2" indent="-171450">
              <a:spcAft>
                <a:spcPts val="600"/>
              </a:spcAft>
              <a:buFont typeface="Arial" panose="020B0604020202020204" pitchFamily="34" charset="0"/>
              <a:buChar char="•"/>
            </a:pPr>
            <a:r>
              <a:rPr lang="en-US" sz="1200" dirty="0"/>
              <a:t>B class: pricing 11,50-12,00% per </a:t>
            </a:r>
            <a:r>
              <a:rPr lang="en-US" sz="1200" dirty="0" smtClean="0"/>
              <a:t>annum.</a:t>
            </a:r>
            <a:endParaRPr lang="en-US" sz="1200" dirty="0"/>
          </a:p>
          <a:p>
            <a:pPr marL="1085850" lvl="2" indent="-171450">
              <a:spcAft>
                <a:spcPts val="600"/>
              </a:spcAft>
              <a:buFont typeface="Arial" panose="020B0604020202020204" pitchFamily="34" charset="0"/>
              <a:buChar char="•"/>
            </a:pPr>
            <a:r>
              <a:rPr lang="en-US" sz="1200" dirty="0"/>
              <a:t>C class: pricing 12,50-13,00% per </a:t>
            </a:r>
            <a:r>
              <a:rPr lang="en-US" sz="1200" dirty="0" smtClean="0"/>
              <a:t>annum.</a:t>
            </a:r>
            <a:endParaRPr lang="en-US" sz="1200" dirty="0"/>
          </a:p>
          <a:p>
            <a:pPr marL="1085850" lvl="2" indent="-171450">
              <a:spcAft>
                <a:spcPts val="600"/>
              </a:spcAft>
              <a:buFont typeface="Arial" panose="020B0604020202020204" pitchFamily="34" charset="0"/>
              <a:buChar char="•"/>
            </a:pPr>
            <a:r>
              <a:rPr lang="en-US" sz="1200" dirty="0"/>
              <a:t>D class: </a:t>
            </a:r>
            <a:r>
              <a:rPr lang="en-US" sz="1200" dirty="0" smtClean="0"/>
              <a:t>N/A.</a:t>
            </a:r>
          </a:p>
        </p:txBody>
      </p:sp>
      <p:sp>
        <p:nvSpPr>
          <p:cNvPr id="5" name="Rectangle 4"/>
          <p:cNvSpPr/>
          <p:nvPr/>
        </p:nvSpPr>
        <p:spPr>
          <a:xfrm>
            <a:off x="4833866" y="2952872"/>
            <a:ext cx="4283603" cy="2092881"/>
          </a:xfrm>
          <a:prstGeom prst="rect">
            <a:avLst/>
          </a:prstGeom>
        </p:spPr>
        <p:txBody>
          <a:bodyPr wrap="square">
            <a:spAutoFit/>
          </a:bodyPr>
          <a:lstStyle/>
          <a:p>
            <a:pPr marL="285750" indent="-285750">
              <a:spcAft>
                <a:spcPts val="600"/>
              </a:spcAft>
              <a:buFont typeface="Arial" panose="020B0604020202020204" pitchFamily="34" charset="0"/>
              <a:buChar char="•"/>
            </a:pPr>
            <a:r>
              <a:rPr lang="en-US" sz="1400" dirty="0" smtClean="0"/>
              <a:t>Application:</a:t>
            </a:r>
            <a:endParaRPr lang="en-US" sz="1400" dirty="0"/>
          </a:p>
          <a:p>
            <a:pPr marL="628650" lvl="1" indent="-171450">
              <a:spcAft>
                <a:spcPts val="600"/>
              </a:spcAft>
              <a:buFont typeface="Arial" panose="020B0604020202020204" pitchFamily="34" charset="0"/>
              <a:buChar char="•"/>
            </a:pPr>
            <a:r>
              <a:rPr lang="en-US" sz="1200" dirty="0" smtClean="0"/>
              <a:t>Claimed online </a:t>
            </a:r>
            <a:r>
              <a:rPr lang="en-US" sz="1200" dirty="0"/>
              <a:t>for </a:t>
            </a:r>
            <a:r>
              <a:rPr lang="en-US" sz="1200" dirty="0" smtClean="0"/>
              <a:t>borrowers.</a:t>
            </a:r>
            <a:endParaRPr lang="en-US" sz="1200" dirty="0"/>
          </a:p>
          <a:p>
            <a:pPr marL="628650" lvl="1" indent="-171450">
              <a:spcAft>
                <a:spcPts val="600"/>
              </a:spcAft>
              <a:buFont typeface="Arial" panose="020B0604020202020204" pitchFamily="34" charset="0"/>
              <a:buChar char="•"/>
            </a:pPr>
            <a:r>
              <a:rPr lang="en-US" sz="1200" dirty="0" smtClean="0"/>
              <a:t>Claimed online (with </a:t>
            </a:r>
            <a:r>
              <a:rPr lang="en-US" sz="1200" dirty="0"/>
              <a:t>qualification </a:t>
            </a:r>
            <a:r>
              <a:rPr lang="en-US" sz="1200" dirty="0" smtClean="0"/>
              <a:t>verification) </a:t>
            </a:r>
            <a:r>
              <a:rPr lang="en-US" sz="1200" dirty="0"/>
              <a:t>for </a:t>
            </a:r>
            <a:r>
              <a:rPr lang="en-US" sz="1200" dirty="0" smtClean="0"/>
              <a:t>lenders.</a:t>
            </a:r>
          </a:p>
          <a:p>
            <a:pPr marL="628650" lvl="1" indent="-171450">
              <a:spcAft>
                <a:spcPts val="600"/>
              </a:spcAft>
              <a:buFont typeface="Arial" panose="020B0604020202020204" pitchFamily="34" charset="0"/>
              <a:buChar char="•"/>
            </a:pPr>
            <a:r>
              <a:rPr lang="en-US" sz="1200" dirty="0"/>
              <a:t>To the date borrowing or </a:t>
            </a:r>
            <a:r>
              <a:rPr lang="en-US" sz="1200" dirty="0" smtClean="0"/>
              <a:t>lending testing </a:t>
            </a:r>
            <a:r>
              <a:rPr lang="en-US" sz="1200" dirty="0"/>
              <a:t>is not </a:t>
            </a:r>
            <a:r>
              <a:rPr lang="en-US" sz="1200" dirty="0" smtClean="0"/>
              <a:t>feasible.</a:t>
            </a:r>
          </a:p>
          <a:p>
            <a:pPr marL="285750" indent="-285750">
              <a:spcAft>
                <a:spcPts val="600"/>
              </a:spcAft>
              <a:buFont typeface="Arial" panose="020B0604020202020204" pitchFamily="34" charset="0"/>
              <a:buChar char="•"/>
            </a:pPr>
            <a:r>
              <a:rPr lang="en-US" sz="1400" dirty="0" smtClean="0"/>
              <a:t>Special features</a:t>
            </a:r>
            <a:r>
              <a:rPr lang="en-US" sz="1400" dirty="0"/>
              <a:t>:</a:t>
            </a:r>
            <a:endParaRPr lang="en-US" sz="1400" dirty="0" smtClean="0"/>
          </a:p>
          <a:p>
            <a:pPr marL="742950" lvl="1" indent="-285750">
              <a:spcAft>
                <a:spcPts val="600"/>
              </a:spcAft>
              <a:buFont typeface="Arial" panose="020B0604020202020204" pitchFamily="34" charset="0"/>
              <a:buChar char="•"/>
            </a:pPr>
            <a:r>
              <a:rPr lang="en-US" sz="1200" dirty="0" err="1" smtClean="0"/>
              <a:t>Cashflow</a:t>
            </a:r>
            <a:r>
              <a:rPr lang="en-US" sz="1200" dirty="0" smtClean="0"/>
              <a:t> is </a:t>
            </a:r>
            <a:r>
              <a:rPr lang="en-US" sz="1200" dirty="0"/>
              <a:t>run through </a:t>
            </a:r>
            <a:r>
              <a:rPr lang="en-US" sz="1200" dirty="0" err="1"/>
              <a:t>Crowdo</a:t>
            </a:r>
            <a:r>
              <a:rPr lang="en-US" sz="1200" dirty="0"/>
              <a:t> trust </a:t>
            </a:r>
            <a:r>
              <a:rPr lang="en-US" sz="1200" dirty="0" smtClean="0"/>
              <a:t>account.</a:t>
            </a:r>
          </a:p>
          <a:p>
            <a:pPr marL="742950" lvl="1" indent="-285750">
              <a:spcAft>
                <a:spcPts val="600"/>
              </a:spcAft>
              <a:buFont typeface="Arial" panose="020B0604020202020204" pitchFamily="34" charset="0"/>
              <a:buChar char="•"/>
            </a:pPr>
            <a:r>
              <a:rPr lang="en-US" sz="1200" dirty="0" smtClean="0"/>
              <a:t>See business process details in Appendix 1.</a:t>
            </a:r>
            <a:endParaRPr lang="en-US" sz="1200" dirty="0"/>
          </a:p>
        </p:txBody>
      </p:sp>
    </p:spTree>
    <p:extLst>
      <p:ext uri="{BB962C8B-B14F-4D97-AF65-F5344CB8AC3E}">
        <p14:creationId xmlns:p14="http://schemas.microsoft.com/office/powerpoint/2010/main" val="2456602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24</a:t>
            </a:fld>
            <a:endParaRPr lang="ru-RU"/>
          </a:p>
        </p:txBody>
      </p:sp>
      <p:sp>
        <p:nvSpPr>
          <p:cNvPr id="6" name="Title 1"/>
          <p:cNvSpPr>
            <a:spLocks noGrp="1"/>
          </p:cNvSpPr>
          <p:nvPr>
            <p:ph type="title"/>
          </p:nvPr>
        </p:nvSpPr>
        <p:spPr>
          <a:xfrm>
            <a:off x="395536" y="116632"/>
            <a:ext cx="8159540" cy="312281"/>
          </a:xfrm>
        </p:spPr>
        <p:txBody>
          <a:bodyPr/>
          <a:lstStyle/>
          <a:p>
            <a:r>
              <a:rPr lang="en-US" b="1" dirty="0" smtClean="0"/>
              <a:t>“</a:t>
            </a:r>
            <a:r>
              <a:rPr lang="en-US" b="1" dirty="0" err="1" smtClean="0"/>
              <a:t>Mekar</a:t>
            </a:r>
            <a:r>
              <a:rPr lang="en-US" b="1" dirty="0" smtClean="0"/>
              <a:t> Exchange” case Study</a:t>
            </a:r>
            <a:endParaRPr lang="en-US" b="1" dirty="0"/>
          </a:p>
        </p:txBody>
      </p:sp>
      <p:sp>
        <p:nvSpPr>
          <p:cNvPr id="7" name="Rectangle 6"/>
          <p:cNvSpPr/>
          <p:nvPr/>
        </p:nvSpPr>
        <p:spPr>
          <a:xfrm>
            <a:off x="179512" y="688042"/>
            <a:ext cx="8964488" cy="6078587"/>
          </a:xfrm>
          <a:prstGeom prst="rect">
            <a:avLst/>
          </a:prstGeom>
        </p:spPr>
        <p:txBody>
          <a:bodyPr wrap="square">
            <a:spAutoFit/>
          </a:bodyPr>
          <a:lstStyle/>
          <a:p>
            <a:pPr marL="285750" indent="-285750">
              <a:spcAft>
                <a:spcPts val="600"/>
              </a:spcAft>
              <a:buFont typeface="Arial" panose="020B0604020202020204" pitchFamily="34" charset="0"/>
              <a:buChar char="•"/>
            </a:pPr>
            <a:r>
              <a:rPr lang="en-US" sz="1400" dirty="0"/>
              <a:t>General description</a:t>
            </a:r>
          </a:p>
          <a:p>
            <a:pPr marL="628650" lvl="1" indent="-171450">
              <a:spcAft>
                <a:spcPts val="600"/>
              </a:spcAft>
              <a:buFont typeface="Arial" panose="020B0604020202020204" pitchFamily="34" charset="0"/>
              <a:buChar char="•"/>
            </a:pPr>
            <a:r>
              <a:rPr lang="en-US" sz="1200" dirty="0"/>
              <a:t>Business model – P2P.</a:t>
            </a:r>
          </a:p>
          <a:p>
            <a:pPr marL="628650" lvl="1" indent="-171450">
              <a:spcAft>
                <a:spcPts val="600"/>
              </a:spcAft>
              <a:buFont typeface="Arial" panose="020B0604020202020204" pitchFamily="34" charset="0"/>
              <a:buChar char="•"/>
            </a:pPr>
            <a:r>
              <a:rPr lang="en-US" sz="1200" dirty="0"/>
              <a:t>Launched in 2011 as a network for entrepreneurs to find investors.</a:t>
            </a:r>
          </a:p>
          <a:p>
            <a:pPr marL="628650" lvl="1" indent="-171450">
              <a:spcAft>
                <a:spcPts val="600"/>
              </a:spcAft>
              <a:buFont typeface="Arial" panose="020B0604020202020204" pitchFamily="34" charset="0"/>
              <a:buChar char="•"/>
            </a:pPr>
            <a:r>
              <a:rPr lang="en-US" sz="1200" dirty="0"/>
              <a:t>Employed 18 people.</a:t>
            </a:r>
          </a:p>
          <a:p>
            <a:pPr marL="628650" lvl="1" indent="-171450">
              <a:spcAft>
                <a:spcPts val="600"/>
              </a:spcAft>
              <a:buFont typeface="Arial" panose="020B0604020202020204" pitchFamily="34" charset="0"/>
              <a:buChar char="•"/>
            </a:pPr>
            <a:r>
              <a:rPr lang="en-US" sz="1200" dirty="0"/>
              <a:t>In 2013 reorganized as P2P platform for MSMEs.</a:t>
            </a:r>
          </a:p>
          <a:p>
            <a:pPr marL="628650" lvl="1" indent="-171450">
              <a:spcAft>
                <a:spcPts val="600"/>
              </a:spcAft>
              <a:buFont typeface="Arial" panose="020B0604020202020204" pitchFamily="34" charset="0"/>
              <a:buChar char="•"/>
            </a:pPr>
            <a:r>
              <a:rPr lang="en-US" sz="1200" dirty="0"/>
              <a:t>Processed 3844 loans with total loans amount of $350K.</a:t>
            </a:r>
          </a:p>
          <a:p>
            <a:pPr marL="628650" lvl="1" indent="-171450">
              <a:spcAft>
                <a:spcPts val="600"/>
              </a:spcAft>
              <a:buFont typeface="Arial" panose="020B0604020202020204" pitchFamily="34" charset="0"/>
              <a:buChar char="•"/>
            </a:pPr>
            <a:r>
              <a:rPr lang="en-US" sz="1200" dirty="0"/>
              <a:t>Loan agreement was concluded between the Lender and Cooperative, not the final Borrower.</a:t>
            </a:r>
          </a:p>
          <a:p>
            <a:pPr marL="628650" lvl="1" indent="-171450">
              <a:spcAft>
                <a:spcPts val="600"/>
              </a:spcAft>
              <a:buFont typeface="Arial" panose="020B0604020202020204" pitchFamily="34" charset="0"/>
              <a:buChar char="•"/>
            </a:pPr>
            <a:r>
              <a:rPr lang="en-US" sz="1200" dirty="0"/>
              <a:t>Lender’s pool amounted to ~200 people.</a:t>
            </a:r>
          </a:p>
          <a:p>
            <a:pPr marL="628650" lvl="1" indent="-171450">
              <a:spcAft>
                <a:spcPts val="600"/>
              </a:spcAft>
              <a:buFont typeface="Arial" panose="020B0604020202020204" pitchFamily="34" charset="0"/>
              <a:buChar char="•"/>
            </a:pPr>
            <a:r>
              <a:rPr lang="en-US" sz="1200" dirty="0"/>
              <a:t>Wanted to be regulated by OJK but OJK postponed its </a:t>
            </a:r>
            <a:r>
              <a:rPr lang="en-US" sz="1200"/>
              <a:t>actions.</a:t>
            </a:r>
            <a:r>
              <a:rPr lang="en-US" sz="1200" dirty="0"/>
              <a:t> </a:t>
            </a:r>
            <a:r>
              <a:rPr lang="en-US" sz="1200"/>
              <a:t> </a:t>
            </a:r>
            <a:r>
              <a:rPr lang="en-US" sz="1200" dirty="0"/>
              <a:t>Closed for reshuffle in 2015, </a:t>
            </a:r>
            <a:r>
              <a:rPr lang="en-US" sz="1200" u="sng" dirty="0"/>
              <a:t>currently is not operating.</a:t>
            </a:r>
          </a:p>
          <a:p>
            <a:pPr marL="171450" indent="-171450">
              <a:spcAft>
                <a:spcPts val="600"/>
              </a:spcAft>
              <a:buFont typeface="Arial" panose="020B0604020202020204" pitchFamily="34" charset="0"/>
              <a:buChar char="•"/>
            </a:pPr>
            <a:r>
              <a:rPr lang="en-US" sz="1400" dirty="0"/>
              <a:t>Products:</a:t>
            </a:r>
          </a:p>
          <a:p>
            <a:pPr marL="628650" lvl="1" indent="-171450">
              <a:spcAft>
                <a:spcPts val="600"/>
              </a:spcAft>
              <a:buFont typeface="Arial" panose="020B0604020202020204" pitchFamily="34" charset="0"/>
              <a:buChar char="•"/>
            </a:pPr>
            <a:r>
              <a:rPr lang="en-US" sz="1200" dirty="0"/>
              <a:t>Funding opportunities for MSMEs and investment opportunity for lenders, both individual and collective.</a:t>
            </a:r>
          </a:p>
          <a:p>
            <a:pPr marL="628650" lvl="1" indent="-171450">
              <a:spcAft>
                <a:spcPts val="600"/>
              </a:spcAft>
              <a:buFont typeface="Arial" panose="020B0604020202020204" pitchFamily="34" charset="0"/>
              <a:buChar char="•"/>
            </a:pPr>
            <a:r>
              <a:rPr lang="en-US" sz="1200" dirty="0"/>
              <a:t>Investment tickets amounted to $100-5000.</a:t>
            </a:r>
          </a:p>
          <a:p>
            <a:pPr marL="628650" lvl="1" indent="-171450">
              <a:spcAft>
                <a:spcPts val="600"/>
              </a:spcAft>
              <a:buFont typeface="Arial" panose="020B0604020202020204" pitchFamily="34" charset="0"/>
              <a:buChar char="•"/>
            </a:pPr>
            <a:r>
              <a:rPr lang="en-US" sz="1200" dirty="0"/>
              <a:t>Tradable debt notes for investors run in test mode, clearly violated OJK regulation.</a:t>
            </a:r>
            <a:endParaRPr lang="en-US" sz="1400" dirty="0"/>
          </a:p>
          <a:p>
            <a:pPr marL="171450" indent="-171450">
              <a:spcAft>
                <a:spcPts val="600"/>
              </a:spcAft>
              <a:buFont typeface="Arial" panose="020B0604020202020204" pitchFamily="34" charset="0"/>
              <a:buChar char="•"/>
            </a:pPr>
            <a:r>
              <a:rPr lang="en-US" sz="1400" dirty="0"/>
              <a:t>Application process:</a:t>
            </a:r>
          </a:p>
          <a:p>
            <a:pPr marL="628650" lvl="1" indent="-171450">
              <a:spcAft>
                <a:spcPts val="600"/>
              </a:spcAft>
              <a:buFont typeface="Arial" panose="020B0604020202020204" pitchFamily="34" charset="0"/>
              <a:buChar char="•"/>
            </a:pPr>
            <a:r>
              <a:rPr lang="en-US" sz="1200" dirty="0"/>
              <a:t>Lenders to P2P: remote, T&amp;C confirmation on the website.</a:t>
            </a:r>
          </a:p>
          <a:p>
            <a:pPr marL="628650" lvl="1" indent="-171450">
              <a:spcAft>
                <a:spcPts val="600"/>
              </a:spcAft>
              <a:buFont typeface="Arial" panose="020B0604020202020204" pitchFamily="34" charset="0"/>
              <a:buChar char="•"/>
            </a:pPr>
            <a:r>
              <a:rPr lang="en-US" sz="1200" dirty="0"/>
              <a:t>Cooperative to Lender: remote, providing scanned copy of the signed loan agreement.</a:t>
            </a:r>
          </a:p>
          <a:p>
            <a:pPr marL="628650" lvl="1" indent="-171450">
              <a:spcAft>
                <a:spcPts val="600"/>
              </a:spcAft>
              <a:buFont typeface="Arial" panose="020B0604020202020204" pitchFamily="34" charset="0"/>
              <a:buChar char="•"/>
            </a:pPr>
            <a:r>
              <a:rPr lang="en-US" sz="1200" dirty="0"/>
              <a:t>Borrower to cooperative: offline, signed loan agreement and field verification required.</a:t>
            </a:r>
          </a:p>
          <a:p>
            <a:pPr marL="628650" lvl="1" indent="-171450">
              <a:spcAft>
                <a:spcPts val="600"/>
              </a:spcAft>
              <a:buFont typeface="Arial" panose="020B0604020202020204" pitchFamily="34" charset="0"/>
              <a:buChar char="•"/>
            </a:pPr>
            <a:r>
              <a:rPr lang="en-US" sz="1200" dirty="0"/>
              <a:t>See business process details in Appendix 2.</a:t>
            </a:r>
          </a:p>
          <a:p>
            <a:pPr marL="171450" indent="-171450">
              <a:spcAft>
                <a:spcPts val="600"/>
              </a:spcAft>
              <a:buFont typeface="Arial" panose="020B0604020202020204" pitchFamily="34" charset="0"/>
              <a:buChar char="•"/>
            </a:pPr>
            <a:r>
              <a:rPr lang="en-US" sz="1400" dirty="0"/>
              <a:t>Insider’s info:</a:t>
            </a:r>
          </a:p>
          <a:p>
            <a:pPr marL="628650" lvl="1" indent="-171450">
              <a:spcAft>
                <a:spcPts val="600"/>
              </a:spcAft>
              <a:buFont typeface="Arial" panose="020B0604020202020204" pitchFamily="34" charset="0"/>
              <a:buChar char="•"/>
            </a:pPr>
            <a:r>
              <a:rPr lang="en-US" sz="1200" dirty="0"/>
              <a:t>Business failed due:</a:t>
            </a:r>
          </a:p>
          <a:p>
            <a:pPr marL="1085850" lvl="2" indent="-171450">
              <a:spcAft>
                <a:spcPts val="600"/>
              </a:spcAft>
              <a:buFont typeface="Arial" panose="020B0604020202020204" pitchFamily="34" charset="0"/>
              <a:buChar char="•"/>
            </a:pPr>
            <a:r>
              <a:rPr lang="en-US" sz="1200" dirty="0"/>
              <a:t>Lack of risk management capabilities of the firm – they could not adequately asses the partner cooperatives, one of them defaulted and the firm compensated the losses to lenders, bringing the bottom line to negative.</a:t>
            </a:r>
          </a:p>
          <a:p>
            <a:pPr marL="1085850" lvl="2" indent="-171450">
              <a:spcAft>
                <a:spcPts val="600"/>
              </a:spcAft>
              <a:buFont typeface="Arial" panose="020B0604020202020204" pitchFamily="34" charset="0"/>
              <a:buChar char="•"/>
            </a:pPr>
            <a:r>
              <a:rPr lang="en-US" sz="1200" dirty="0" err="1"/>
              <a:t>Sales&amp;marketing</a:t>
            </a:r>
            <a:r>
              <a:rPr lang="en-US" sz="1200" dirty="0"/>
              <a:t> activities were limited due to unclear attitude of OJK towards the business model.</a:t>
            </a:r>
          </a:p>
        </p:txBody>
      </p:sp>
      <p:pic>
        <p:nvPicPr>
          <p:cNvPr id="5" name="Picture 2" descr="http://blog.mekar.biz/wp-content/uploads/2015/02/cropped-mekar-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820199"/>
            <a:ext cx="1536105" cy="52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160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25</a:t>
            </a:fld>
            <a:endParaRPr lang="ru-RU" dirty="0"/>
          </a:p>
        </p:txBody>
      </p:sp>
      <p:sp>
        <p:nvSpPr>
          <p:cNvPr id="9" name="Title 1"/>
          <p:cNvSpPr>
            <a:spLocks noGrp="1"/>
          </p:cNvSpPr>
          <p:nvPr>
            <p:ph type="title"/>
          </p:nvPr>
        </p:nvSpPr>
        <p:spPr>
          <a:xfrm>
            <a:off x="395536" y="116632"/>
            <a:ext cx="8159540" cy="312281"/>
          </a:xfrm>
        </p:spPr>
        <p:txBody>
          <a:bodyPr/>
          <a:lstStyle/>
          <a:p>
            <a:r>
              <a:rPr lang="en-US" b="1" dirty="0" smtClean="0"/>
              <a:t>“</a:t>
            </a:r>
            <a:r>
              <a:rPr lang="en-US" b="1" dirty="0" err="1" smtClean="0"/>
              <a:t>HomeCredit</a:t>
            </a:r>
            <a:r>
              <a:rPr lang="en-US" b="1" dirty="0" smtClean="0"/>
              <a:t>” case study</a:t>
            </a:r>
            <a:endParaRPr lang="en-US" b="1" dirty="0"/>
          </a:p>
        </p:txBody>
      </p:sp>
      <p:pic>
        <p:nvPicPr>
          <p:cNvPr id="2062" name="Picture 14" descr="http://www.homecredit.co.id/images/logo_homecred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59" y="836712"/>
            <a:ext cx="936105" cy="5384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1520" y="661040"/>
            <a:ext cx="8880866" cy="5878532"/>
          </a:xfrm>
          <a:prstGeom prst="rect">
            <a:avLst/>
          </a:prstGeom>
        </p:spPr>
        <p:txBody>
          <a:bodyPr wrap="square">
            <a:spAutoFit/>
          </a:bodyPr>
          <a:lstStyle/>
          <a:p>
            <a:pPr marL="285750" indent="-285750">
              <a:spcAft>
                <a:spcPts val="600"/>
              </a:spcAft>
              <a:buFont typeface="Arial" panose="020B0604020202020204" pitchFamily="34" charset="0"/>
              <a:buChar char="•"/>
            </a:pPr>
            <a:r>
              <a:rPr lang="en-US" sz="1400" dirty="0"/>
              <a:t>General </a:t>
            </a:r>
            <a:r>
              <a:rPr lang="en-US" sz="1400" dirty="0" smtClean="0"/>
              <a:t>description:</a:t>
            </a:r>
          </a:p>
          <a:p>
            <a:pPr marL="628650" lvl="1" indent="-171450">
              <a:spcAft>
                <a:spcPts val="600"/>
              </a:spcAft>
              <a:buFont typeface="Arial" panose="020B0604020202020204" pitchFamily="34" charset="0"/>
              <a:buChar char="•"/>
            </a:pPr>
            <a:r>
              <a:rPr lang="en-US" sz="1200" dirty="0" smtClean="0"/>
              <a:t>Business model – classic “POS-loan business”.</a:t>
            </a:r>
          </a:p>
          <a:p>
            <a:pPr marL="628650" lvl="1" indent="-171450">
              <a:spcAft>
                <a:spcPts val="600"/>
              </a:spcAft>
              <a:buFont typeface="Arial" panose="020B0604020202020204" pitchFamily="34" charset="0"/>
              <a:buChar char="•"/>
            </a:pPr>
            <a:r>
              <a:rPr lang="en-US" sz="1200" dirty="0" smtClean="0"/>
              <a:t>Launched </a:t>
            </a:r>
            <a:r>
              <a:rPr lang="en-US" sz="1200" dirty="0"/>
              <a:t>in </a:t>
            </a:r>
            <a:r>
              <a:rPr lang="en-US" sz="1200" dirty="0" smtClean="0"/>
              <a:t>2013.</a:t>
            </a:r>
          </a:p>
          <a:p>
            <a:pPr marL="628650" lvl="1" indent="-171450">
              <a:spcAft>
                <a:spcPts val="600"/>
              </a:spcAft>
              <a:buFont typeface="Arial" panose="020B0604020202020204" pitchFamily="34" charset="0"/>
              <a:buChar char="•"/>
            </a:pPr>
            <a:r>
              <a:rPr lang="en-US" sz="1200" dirty="0" smtClean="0"/>
              <a:t>Owned </a:t>
            </a:r>
            <a:r>
              <a:rPr lang="en-US" sz="1200" dirty="0"/>
              <a:t>by Home Credit and Finance Group (85</a:t>
            </a:r>
            <a:r>
              <a:rPr lang="en-US" sz="1200" dirty="0" smtClean="0"/>
              <a:t>%) and PT SL Trio (15%), large mobile phones retailer.</a:t>
            </a:r>
          </a:p>
          <a:p>
            <a:pPr marL="628650" lvl="1" indent="-171450">
              <a:spcAft>
                <a:spcPts val="600"/>
              </a:spcAft>
              <a:buFont typeface="Arial" panose="020B0604020202020204" pitchFamily="34" charset="0"/>
              <a:buChar char="•"/>
            </a:pPr>
            <a:r>
              <a:rPr lang="en-US" sz="1200" dirty="0" smtClean="0"/>
              <a:t>Employees around 1,5k of staff and planning to expand to 5k in 2 years time.</a:t>
            </a:r>
          </a:p>
          <a:p>
            <a:pPr marL="628650" lvl="1" indent="-171450">
              <a:spcAft>
                <a:spcPts val="600"/>
              </a:spcAft>
              <a:buFont typeface="Arial" panose="020B0604020202020204" pitchFamily="34" charset="0"/>
              <a:buChar char="•"/>
            </a:pPr>
            <a:r>
              <a:rPr lang="en-US" sz="1200" dirty="0" smtClean="0"/>
              <a:t>So far operates in Jakarta and Bandung but plans to go nationwide.</a:t>
            </a:r>
          </a:p>
          <a:p>
            <a:pPr marL="628650" lvl="1" indent="-171450">
              <a:spcAft>
                <a:spcPts val="600"/>
              </a:spcAft>
              <a:buFont typeface="Arial" panose="020B0604020202020204" pitchFamily="34" charset="0"/>
              <a:buChar char="•"/>
            </a:pPr>
            <a:r>
              <a:rPr lang="en-US" sz="1200" dirty="0" smtClean="0"/>
              <a:t>Total assets is around $20M.</a:t>
            </a:r>
          </a:p>
          <a:p>
            <a:pPr marL="285750" indent="-285750">
              <a:spcAft>
                <a:spcPts val="600"/>
              </a:spcAft>
              <a:buFont typeface="Arial" panose="020B0604020202020204" pitchFamily="34" charset="0"/>
              <a:buChar char="•"/>
            </a:pPr>
            <a:r>
              <a:rPr lang="en-US" sz="1400" dirty="0" smtClean="0"/>
              <a:t>Product:</a:t>
            </a:r>
          </a:p>
          <a:p>
            <a:pPr marL="628650" lvl="1" indent="-171450">
              <a:spcAft>
                <a:spcPts val="600"/>
              </a:spcAft>
              <a:buFont typeface="Arial" panose="020B0604020202020204" pitchFamily="34" charset="0"/>
              <a:buChar char="•"/>
            </a:pPr>
            <a:r>
              <a:rPr lang="en-US" sz="1200" dirty="0" smtClean="0"/>
              <a:t>Specializes </a:t>
            </a:r>
            <a:r>
              <a:rPr lang="en-US" sz="1200" dirty="0"/>
              <a:t>on POS loans, mainly mobile phones (70% of portfolio</a:t>
            </a:r>
            <a:r>
              <a:rPr lang="en-US" sz="1200" dirty="0" smtClean="0"/>
              <a:t>).</a:t>
            </a:r>
          </a:p>
          <a:p>
            <a:pPr marL="628650" lvl="1" indent="-171450">
              <a:spcAft>
                <a:spcPts val="600"/>
              </a:spcAft>
              <a:buFont typeface="Arial" panose="020B0604020202020204" pitchFamily="34" charset="0"/>
              <a:buChar char="•"/>
            </a:pPr>
            <a:r>
              <a:rPr lang="en-US" sz="1200" dirty="0"/>
              <a:t>Develops 2 unsecured products: credit cards </a:t>
            </a:r>
            <a:r>
              <a:rPr lang="en-US" sz="1200" dirty="0" smtClean="0"/>
              <a:t>and </a:t>
            </a:r>
            <a:r>
              <a:rPr lang="en-US" sz="1200" dirty="0"/>
              <a:t>holiday </a:t>
            </a:r>
            <a:r>
              <a:rPr lang="en-US" sz="1200" dirty="0" smtClean="0"/>
              <a:t>loans.</a:t>
            </a:r>
            <a:endParaRPr lang="en-US" sz="1200" dirty="0"/>
          </a:p>
          <a:p>
            <a:pPr marL="285750" indent="-285750">
              <a:spcAft>
                <a:spcPts val="600"/>
              </a:spcAft>
              <a:buFont typeface="Arial" panose="020B0604020202020204" pitchFamily="34" charset="0"/>
              <a:buChar char="•"/>
            </a:pPr>
            <a:r>
              <a:rPr lang="en-US" sz="1400" dirty="0" smtClean="0"/>
              <a:t>Advertising:</a:t>
            </a:r>
          </a:p>
          <a:p>
            <a:pPr marL="742950" lvl="1" indent="-285750">
              <a:spcAft>
                <a:spcPts val="600"/>
              </a:spcAft>
              <a:buFont typeface="Arial" panose="020B0604020202020204" pitchFamily="34" charset="0"/>
              <a:buChar char="•"/>
            </a:pPr>
            <a:r>
              <a:rPr lang="en-US" sz="1200" dirty="0"/>
              <a:t>Digital and at </a:t>
            </a:r>
            <a:r>
              <a:rPr lang="en-US" sz="1200" dirty="0" smtClean="0"/>
              <a:t>branches.</a:t>
            </a:r>
            <a:endParaRPr lang="en-US" sz="1200" dirty="0"/>
          </a:p>
          <a:p>
            <a:pPr marL="285750" indent="-285750">
              <a:spcAft>
                <a:spcPts val="600"/>
              </a:spcAft>
              <a:buFont typeface="Arial" panose="020B0604020202020204" pitchFamily="34" charset="0"/>
              <a:buChar char="•"/>
            </a:pPr>
            <a:r>
              <a:rPr lang="en-US" sz="1400" dirty="0" smtClean="0"/>
              <a:t>Application process:</a:t>
            </a:r>
            <a:endParaRPr lang="en-US" sz="1200" dirty="0"/>
          </a:p>
          <a:p>
            <a:pPr marL="628650" lvl="1" indent="-171450">
              <a:spcAft>
                <a:spcPts val="600"/>
              </a:spcAft>
              <a:buFont typeface="Arial" panose="020B0604020202020204" pitchFamily="34" charset="0"/>
              <a:buChar char="•"/>
            </a:pPr>
            <a:r>
              <a:rPr lang="en-US" sz="1200" dirty="0" smtClean="0"/>
              <a:t>Customer submits loan application at the outlet when purchasing the good.</a:t>
            </a:r>
            <a:endParaRPr lang="en-US" sz="1200" dirty="0"/>
          </a:p>
          <a:p>
            <a:pPr marL="628650" lvl="1" indent="-171450">
              <a:spcAft>
                <a:spcPts val="600"/>
              </a:spcAft>
              <a:buFont typeface="Arial" panose="020B0604020202020204" pitchFamily="34" charset="0"/>
              <a:buChar char="•"/>
            </a:pPr>
            <a:r>
              <a:rPr lang="en-US" sz="1200" dirty="0" smtClean="0"/>
              <a:t>HCF staff is validating the customer and runs the documents check.</a:t>
            </a:r>
          </a:p>
          <a:p>
            <a:pPr marL="628650" lvl="1" indent="-171450">
              <a:spcAft>
                <a:spcPts val="600"/>
              </a:spcAft>
              <a:buFont typeface="Arial" panose="020B0604020202020204" pitchFamily="34" charset="0"/>
              <a:buChar char="•"/>
            </a:pPr>
            <a:r>
              <a:rPr lang="en-US" sz="1200" dirty="0" smtClean="0"/>
              <a:t>If </a:t>
            </a:r>
            <a:r>
              <a:rPr lang="en-US" sz="1200" dirty="0"/>
              <a:t>approved, </a:t>
            </a:r>
            <a:r>
              <a:rPr lang="en-US" sz="1200" dirty="0" smtClean="0"/>
              <a:t> the customer signs </a:t>
            </a:r>
            <a:r>
              <a:rPr lang="en-US" sz="1200" dirty="0"/>
              <a:t>the loan agreement and makes the </a:t>
            </a:r>
            <a:r>
              <a:rPr lang="en-US" sz="1200" dirty="0" smtClean="0"/>
              <a:t>purchase.</a:t>
            </a:r>
            <a:endParaRPr lang="en-US" sz="1200" dirty="0"/>
          </a:p>
          <a:p>
            <a:pPr marL="285750" indent="-285750">
              <a:spcAft>
                <a:spcPts val="600"/>
              </a:spcAft>
              <a:buFont typeface="Arial" panose="020B0604020202020204" pitchFamily="34" charset="0"/>
              <a:buChar char="•"/>
            </a:pPr>
            <a:r>
              <a:rPr lang="en-US" sz="1400" dirty="0"/>
              <a:t>Business process </a:t>
            </a:r>
            <a:r>
              <a:rPr lang="en-US" sz="1400" dirty="0" smtClean="0"/>
              <a:t>description:</a:t>
            </a:r>
            <a:endParaRPr lang="en-US" sz="1200" dirty="0"/>
          </a:p>
          <a:p>
            <a:pPr marL="628650" lvl="1" indent="-171450">
              <a:spcAft>
                <a:spcPts val="600"/>
              </a:spcAft>
              <a:buFont typeface="Arial" panose="020B0604020202020204" pitchFamily="34" charset="0"/>
              <a:buChar char="•"/>
            </a:pPr>
            <a:r>
              <a:rPr lang="en-US" sz="1200" dirty="0" smtClean="0"/>
              <a:t>Time </a:t>
            </a:r>
            <a:r>
              <a:rPr lang="en-US" sz="1200" dirty="0"/>
              <a:t>to </a:t>
            </a:r>
            <a:r>
              <a:rPr lang="en-US" sz="1200" dirty="0" smtClean="0"/>
              <a:t>purchase is 45 minutes.</a:t>
            </a:r>
          </a:p>
          <a:p>
            <a:pPr marL="628650" lvl="1" indent="-171450">
              <a:spcAft>
                <a:spcPts val="600"/>
              </a:spcAft>
              <a:buFont typeface="Arial" panose="020B0604020202020204" pitchFamily="34" charset="0"/>
              <a:buChar char="•"/>
            </a:pPr>
            <a:r>
              <a:rPr lang="en-US" sz="1200" dirty="0" smtClean="0"/>
              <a:t>Down payment </a:t>
            </a:r>
            <a:r>
              <a:rPr lang="en-US" sz="1200" dirty="0"/>
              <a:t>is 10-50% of the loan </a:t>
            </a:r>
            <a:r>
              <a:rPr lang="en-US" sz="1200" dirty="0" smtClean="0"/>
              <a:t>amount.</a:t>
            </a:r>
          </a:p>
          <a:p>
            <a:pPr marL="285750" indent="-285750">
              <a:spcAft>
                <a:spcPts val="600"/>
              </a:spcAft>
              <a:buFont typeface="Arial" panose="020B0604020202020204" pitchFamily="34" charset="0"/>
              <a:buChar char="•"/>
            </a:pPr>
            <a:r>
              <a:rPr lang="en-US" sz="1400" dirty="0"/>
              <a:t>Insiders’ info:</a:t>
            </a:r>
          </a:p>
          <a:p>
            <a:pPr marL="742950" lvl="1" indent="-285750">
              <a:spcAft>
                <a:spcPts val="600"/>
              </a:spcAft>
              <a:buFont typeface="Arial" panose="020B0604020202020204" pitchFamily="34" charset="0"/>
              <a:buChar char="•"/>
            </a:pPr>
            <a:r>
              <a:rPr lang="en-US" sz="1200" dirty="0" smtClean="0"/>
              <a:t>Credit cards licensing is lasting since March 2015 and they still are waiting for obtaining official permission.</a:t>
            </a:r>
            <a:endParaRPr lang="en-US" sz="1200" dirty="0"/>
          </a:p>
        </p:txBody>
      </p:sp>
    </p:spTree>
    <p:extLst>
      <p:ext uri="{BB962C8B-B14F-4D97-AF65-F5344CB8AC3E}">
        <p14:creationId xmlns:p14="http://schemas.microsoft.com/office/powerpoint/2010/main" val="2839381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26</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“Asia Funding Club” case study </a:t>
            </a:r>
            <a:endParaRPr lang="en-US" b="1" dirty="0"/>
          </a:p>
        </p:txBody>
      </p:sp>
      <p:pic>
        <p:nvPicPr>
          <p:cNvPr id="2050" name="Picture 2" descr="Asia Funding Cl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980728"/>
            <a:ext cx="1338384" cy="7319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36652" y="677828"/>
            <a:ext cx="7272808" cy="4093428"/>
          </a:xfrm>
          <a:prstGeom prst="rect">
            <a:avLst/>
          </a:prstGeom>
        </p:spPr>
        <p:txBody>
          <a:bodyPr wrap="square">
            <a:spAutoFit/>
          </a:bodyPr>
          <a:lstStyle/>
          <a:p>
            <a:pPr marL="285750" indent="-285750">
              <a:spcAft>
                <a:spcPts val="600"/>
              </a:spcAft>
              <a:buFont typeface="Arial" panose="020B0604020202020204" pitchFamily="34" charset="0"/>
              <a:buChar char="•"/>
            </a:pPr>
            <a:r>
              <a:rPr lang="en-US" sz="1400" dirty="0"/>
              <a:t>General </a:t>
            </a:r>
            <a:r>
              <a:rPr lang="en-US" sz="1400" dirty="0" smtClean="0"/>
              <a:t>description:</a:t>
            </a:r>
          </a:p>
          <a:p>
            <a:pPr marL="742950" lvl="1" indent="-285750">
              <a:spcAft>
                <a:spcPts val="600"/>
              </a:spcAft>
              <a:buFont typeface="Arial" panose="020B0604020202020204" pitchFamily="34" charset="0"/>
              <a:buChar char="•"/>
            </a:pPr>
            <a:r>
              <a:rPr lang="en-US" sz="1200" dirty="0" smtClean="0"/>
              <a:t>Business model – P2P.</a:t>
            </a:r>
          </a:p>
          <a:p>
            <a:pPr marL="742950" lvl="1" indent="-285750">
              <a:spcAft>
                <a:spcPts val="600"/>
              </a:spcAft>
              <a:buFont typeface="Arial" panose="020B0604020202020204" pitchFamily="34" charset="0"/>
              <a:buChar char="•"/>
            </a:pPr>
            <a:r>
              <a:rPr lang="en-US" sz="1200" dirty="0" smtClean="0"/>
              <a:t>Singapore-headquartered crowd lending portal.</a:t>
            </a:r>
          </a:p>
          <a:p>
            <a:pPr marL="742950" lvl="1" indent="-285750">
              <a:spcAft>
                <a:spcPts val="600"/>
              </a:spcAft>
              <a:buFont typeface="Arial" panose="020B0604020202020204" pitchFamily="34" charset="0"/>
              <a:buChar char="•"/>
            </a:pPr>
            <a:r>
              <a:rPr lang="en-US" sz="1200" dirty="0" smtClean="0"/>
              <a:t>Plans to start operations in Singapore, Thailand and Indonesia in 2016.</a:t>
            </a:r>
          </a:p>
          <a:p>
            <a:pPr marL="742950" lvl="1" indent="-285750">
              <a:spcAft>
                <a:spcPts val="600"/>
              </a:spcAft>
              <a:buFont typeface="Arial" panose="020B0604020202020204" pitchFamily="34" charset="0"/>
              <a:buChar char="•"/>
            </a:pPr>
            <a:r>
              <a:rPr lang="en-US" sz="1200" dirty="0" smtClean="0"/>
              <a:t>The website is not ready yet, that’s why project info is limited.</a:t>
            </a:r>
            <a:endParaRPr lang="en-US" sz="1200" dirty="0"/>
          </a:p>
          <a:p>
            <a:pPr marL="285750" indent="-285750">
              <a:spcAft>
                <a:spcPts val="600"/>
              </a:spcAft>
              <a:buFont typeface="Arial" panose="020B0604020202020204" pitchFamily="34" charset="0"/>
              <a:buChar char="•"/>
            </a:pPr>
            <a:r>
              <a:rPr lang="en-US" sz="1400" dirty="0" smtClean="0"/>
              <a:t>Product:</a:t>
            </a:r>
          </a:p>
          <a:p>
            <a:pPr marL="742950" lvl="1" indent="-285750">
              <a:spcAft>
                <a:spcPts val="600"/>
              </a:spcAft>
              <a:buFont typeface="Arial" panose="020B0604020202020204" pitchFamily="34" charset="0"/>
              <a:buChar char="•"/>
            </a:pPr>
            <a:r>
              <a:rPr lang="en-US" sz="1200" dirty="0" smtClean="0"/>
              <a:t>Secured and unsecured loans and investments.</a:t>
            </a:r>
          </a:p>
          <a:p>
            <a:pPr marL="285750" indent="-285750">
              <a:spcAft>
                <a:spcPts val="600"/>
              </a:spcAft>
              <a:buFont typeface="Arial" panose="020B0604020202020204" pitchFamily="34" charset="0"/>
              <a:buChar char="•"/>
            </a:pPr>
            <a:r>
              <a:rPr lang="en-US" sz="1400" dirty="0" smtClean="0"/>
              <a:t>Advertising:</a:t>
            </a:r>
          </a:p>
          <a:p>
            <a:pPr marL="742950" lvl="1" indent="-285750">
              <a:spcAft>
                <a:spcPts val="600"/>
              </a:spcAft>
              <a:buFont typeface="Arial" panose="020B0604020202020204" pitchFamily="34" charset="0"/>
              <a:buChar char="•"/>
            </a:pPr>
            <a:r>
              <a:rPr lang="en-US" sz="1200" dirty="0" smtClean="0"/>
              <a:t>Very limited twitter presence (2 posts since Feb 2015).</a:t>
            </a:r>
          </a:p>
          <a:p>
            <a:pPr marL="285750" indent="-285750">
              <a:spcAft>
                <a:spcPts val="600"/>
              </a:spcAft>
              <a:buFont typeface="Arial" panose="020B0604020202020204" pitchFamily="34" charset="0"/>
              <a:buChar char="•"/>
            </a:pPr>
            <a:r>
              <a:rPr lang="en-US" sz="1400" dirty="0" smtClean="0"/>
              <a:t>Business process:</a:t>
            </a:r>
          </a:p>
          <a:p>
            <a:pPr marL="742950" lvl="1" indent="-285750">
              <a:spcAft>
                <a:spcPts val="600"/>
              </a:spcAft>
              <a:buFont typeface="Arial" panose="020B0604020202020204" pitchFamily="34" charset="0"/>
              <a:buChar char="•"/>
            </a:pPr>
            <a:r>
              <a:rPr lang="en-US" sz="1200" dirty="0" smtClean="0"/>
              <a:t>Asia Funding Club (AFC) will run initial assessment of the borrower.</a:t>
            </a:r>
          </a:p>
          <a:p>
            <a:pPr marL="742950" lvl="1" indent="-285750">
              <a:spcAft>
                <a:spcPts val="600"/>
              </a:spcAft>
              <a:buFont typeface="Arial" panose="020B0604020202020204" pitchFamily="34" charset="0"/>
              <a:buChar char="•"/>
            </a:pPr>
            <a:r>
              <a:rPr lang="en-US" sz="1200" dirty="0" smtClean="0"/>
              <a:t>All</a:t>
            </a:r>
            <a:r>
              <a:rPr lang="en-US" sz="1200" dirty="0" smtClean="0">
                <a:solidFill>
                  <a:srgbClr val="333333"/>
                </a:solidFill>
                <a:latin typeface="Helvetica" panose="020B0604020202020204" pitchFamily="34" charset="0"/>
              </a:rPr>
              <a:t> </a:t>
            </a:r>
            <a:r>
              <a:rPr lang="en-US" sz="1200" dirty="0" smtClean="0"/>
              <a:t>investment monies will flow through banks directly to borrowers without going through AFC.</a:t>
            </a:r>
          </a:p>
          <a:p>
            <a:pPr marL="742950" lvl="1" indent="-285750">
              <a:spcAft>
                <a:spcPts val="600"/>
              </a:spcAft>
              <a:buFont typeface="Arial" panose="020B0604020202020204" pitchFamily="34" charset="0"/>
              <a:buChar char="•"/>
            </a:pPr>
            <a:r>
              <a:rPr lang="en-US" sz="1200" dirty="0" smtClean="0"/>
              <a:t>Each investor will have max of 5% exposure to a single loan.</a:t>
            </a:r>
          </a:p>
          <a:p>
            <a:pPr marL="742950" lvl="1" indent="-285750">
              <a:spcAft>
                <a:spcPts val="600"/>
              </a:spcAft>
              <a:buFont typeface="Arial" panose="020B0604020202020204" pitchFamily="34" charset="0"/>
              <a:buChar char="•"/>
            </a:pPr>
            <a:r>
              <a:rPr lang="en-US" sz="1200" dirty="0" smtClean="0"/>
              <a:t>No fees will be charged to investors.</a:t>
            </a:r>
          </a:p>
          <a:p>
            <a:pPr marL="742950" lvl="1" indent="-285750">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778461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27</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Our credit product parameters</a:t>
            </a:r>
            <a:endParaRPr lang="en-US" b="1" dirty="0"/>
          </a:p>
        </p:txBody>
      </p:sp>
      <p:graphicFrame>
        <p:nvGraphicFramePr>
          <p:cNvPr id="6" name="Таблица 5"/>
          <p:cNvGraphicFramePr>
            <a:graphicFrameLocks noGrp="1"/>
          </p:cNvGraphicFramePr>
          <p:nvPr>
            <p:extLst>
              <p:ext uri="{D42A27DB-BD31-4B8C-83A1-F6EECF244321}">
                <p14:modId xmlns:p14="http://schemas.microsoft.com/office/powerpoint/2010/main" val="829403479"/>
              </p:ext>
            </p:extLst>
          </p:nvPr>
        </p:nvGraphicFramePr>
        <p:xfrm>
          <a:off x="251521" y="764704"/>
          <a:ext cx="8735562" cy="3878349"/>
        </p:xfrm>
        <a:graphic>
          <a:graphicData uri="http://schemas.openxmlformats.org/drawingml/2006/table">
            <a:tbl>
              <a:tblPr firstRow="1" bandRow="1">
                <a:tableStyleId>{5C22544A-7EE6-4342-B048-85BDC9FD1C3A}</a:tableStyleId>
              </a:tblPr>
              <a:tblGrid>
                <a:gridCol w="291184">
                  <a:extLst>
                    <a:ext uri="{9D8B030D-6E8A-4147-A177-3AD203B41FA5}">
                      <a16:colId xmlns:a16="http://schemas.microsoft.com/office/drawing/2014/main" val="20000"/>
                    </a:ext>
                  </a:extLst>
                </a:gridCol>
                <a:gridCol w="5022950">
                  <a:extLst>
                    <a:ext uri="{9D8B030D-6E8A-4147-A177-3AD203B41FA5}">
                      <a16:colId xmlns:a16="http://schemas.microsoft.com/office/drawing/2014/main" val="20001"/>
                    </a:ext>
                  </a:extLst>
                </a:gridCol>
                <a:gridCol w="3421428">
                  <a:extLst>
                    <a:ext uri="{9D8B030D-6E8A-4147-A177-3AD203B41FA5}">
                      <a16:colId xmlns:a16="http://schemas.microsoft.com/office/drawing/2014/main" val="20002"/>
                    </a:ext>
                  </a:extLst>
                </a:gridCol>
              </a:tblGrid>
              <a:tr h="348669">
                <a:tc>
                  <a:txBody>
                    <a:bodyPr/>
                    <a:lstStyle/>
                    <a:p>
                      <a:pPr algn="ctr" fontAlgn="b"/>
                      <a:r>
                        <a:rPr lang="en-US" sz="1200" b="1" i="0" u="none" strike="noStrike" dirty="0" smtClean="0">
                          <a:solidFill>
                            <a:schemeClr val="bg1"/>
                          </a:solidFill>
                          <a:effectLst/>
                          <a:latin typeface="Calibri" panose="020F0502020204030204" pitchFamily="34" charset="0"/>
                        </a:rPr>
                        <a:t>#</a:t>
                      </a:r>
                      <a:endParaRPr lang="en-US" sz="12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b"/>
                      <a:r>
                        <a:rPr lang="en-US" sz="1200" b="1" i="0" u="none" strike="noStrike" dirty="0">
                          <a:solidFill>
                            <a:schemeClr val="bg1"/>
                          </a:solidFill>
                          <a:effectLst/>
                          <a:latin typeface="Calibri" panose="020F0502020204030204" pitchFamily="34" charset="0"/>
                        </a:rPr>
                        <a:t>Parameter</a:t>
                      </a:r>
                    </a:p>
                  </a:txBody>
                  <a:tcPr marL="6350" marR="6350" marT="6350" marB="0" anchor="ctr"/>
                </a:tc>
                <a:tc>
                  <a:txBody>
                    <a:bodyPr/>
                    <a:lstStyle/>
                    <a:p>
                      <a:pPr algn="ctr" fontAlgn="b"/>
                      <a:r>
                        <a:rPr lang="en-US" sz="1200" b="1" i="0" u="none" strike="noStrike" dirty="0">
                          <a:solidFill>
                            <a:schemeClr val="bg1"/>
                          </a:solidFill>
                          <a:effectLst/>
                          <a:latin typeface="Calibri" panose="020F0502020204030204" pitchFamily="34" charset="0"/>
                        </a:rPr>
                        <a:t>Value</a:t>
                      </a:r>
                    </a:p>
                  </a:txBody>
                  <a:tcPr marL="6350" marR="6350" marT="6350" marB="0" anchor="ctr"/>
                </a:tc>
                <a:extLst>
                  <a:ext uri="{0D108BD9-81ED-4DB2-BD59-A6C34878D82A}">
                    <a16:rowId xmlns:a16="http://schemas.microsoft.com/office/drawing/2014/main" val="10000"/>
                  </a:ext>
                </a:extLst>
              </a:tr>
              <a:tr h="299403">
                <a:tc>
                  <a:txBody>
                    <a:bodyPr/>
                    <a:lstStyle/>
                    <a:p>
                      <a:pPr algn="ctr" fontAlgn="b"/>
                      <a:r>
                        <a:rPr lang="en-US" sz="1200" b="0" i="0" u="none" strike="noStrike" dirty="0" smtClean="0">
                          <a:solidFill>
                            <a:schemeClr val="tx1"/>
                          </a:solidFill>
                          <a:effectLst/>
                          <a:latin typeface="Calibri" panose="020F0502020204030204" pitchFamily="34" charset="0"/>
                        </a:rPr>
                        <a:t>1</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Product type</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algn="ctr" fontAlgn="b"/>
                      <a:r>
                        <a:rPr lang="en-US" sz="1200" b="0" i="0" u="none" strike="noStrike" dirty="0" smtClean="0">
                          <a:solidFill>
                            <a:schemeClr val="tx1"/>
                          </a:solidFill>
                          <a:effectLst/>
                          <a:latin typeface="Calibri" panose="020F0502020204030204" pitchFamily="34" charset="0"/>
                        </a:rPr>
                        <a:t>Payday</a:t>
                      </a:r>
                      <a:r>
                        <a:rPr lang="en-US" sz="1200" b="0" i="0" u="none" strike="noStrike" baseline="0" dirty="0" smtClean="0">
                          <a:solidFill>
                            <a:schemeClr val="tx1"/>
                          </a:solidFill>
                          <a:effectLst/>
                          <a:latin typeface="Calibri" panose="020F0502020204030204" pitchFamily="34" charset="0"/>
                        </a:rPr>
                        <a:t> loan (</a:t>
                      </a:r>
                      <a:r>
                        <a:rPr lang="en-US" sz="1200" b="0" i="0" u="none" strike="noStrike" dirty="0" smtClean="0">
                          <a:solidFill>
                            <a:schemeClr val="tx1"/>
                          </a:solidFill>
                          <a:effectLst/>
                          <a:latin typeface="Calibri" panose="020F0502020204030204" pitchFamily="34" charset="0"/>
                        </a:rPr>
                        <a:t>PDL)</a:t>
                      </a:r>
                    </a:p>
                  </a:txBody>
                  <a:tcPr marL="6350" marR="6350" marT="6350" marB="0" anchor="ctr"/>
                </a:tc>
                <a:extLst>
                  <a:ext uri="{0D108BD9-81ED-4DB2-BD59-A6C34878D82A}">
                    <a16:rowId xmlns:a16="http://schemas.microsoft.com/office/drawing/2014/main" val="10003"/>
                  </a:ext>
                </a:extLst>
              </a:tr>
              <a:tr h="292832">
                <a:tc>
                  <a:txBody>
                    <a:bodyPr/>
                    <a:lstStyle/>
                    <a:p>
                      <a:pPr algn="ctr" fontAlgn="b"/>
                      <a:r>
                        <a:rPr lang="ru-RU" sz="1200" b="0" i="0" u="none" strike="noStrike" dirty="0" smtClean="0">
                          <a:solidFill>
                            <a:schemeClr val="tx1"/>
                          </a:solidFill>
                          <a:effectLst/>
                          <a:latin typeface="Calibri" panose="020F0502020204030204" pitchFamily="34" charset="0"/>
                        </a:rPr>
                        <a:t>2</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Currency </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dirty="0" smtClean="0">
                          <a:solidFill>
                            <a:schemeClr val="tx1"/>
                          </a:solidFill>
                          <a:latin typeface="+mn-lt"/>
                        </a:rPr>
                        <a:t>Indonesian rupiah (IDR)</a:t>
                      </a:r>
                    </a:p>
                  </a:txBody>
                  <a:tcPr marL="6350" marR="6350" marT="6350" marB="0" anchor="ctr"/>
                </a:tc>
                <a:extLst>
                  <a:ext uri="{0D108BD9-81ED-4DB2-BD59-A6C34878D82A}">
                    <a16:rowId xmlns:a16="http://schemas.microsoft.com/office/drawing/2014/main" val="10002"/>
                  </a:ext>
                </a:extLst>
              </a:tr>
              <a:tr h="292832">
                <a:tc>
                  <a:txBody>
                    <a:bodyPr/>
                    <a:lstStyle/>
                    <a:p>
                      <a:pPr algn="ctr" fontAlgn="b"/>
                      <a:r>
                        <a:rPr lang="ru-RU" sz="1200" b="0" i="0" u="none" strike="noStrike" dirty="0" smtClean="0">
                          <a:solidFill>
                            <a:schemeClr val="tx1"/>
                          </a:solidFill>
                          <a:effectLst/>
                          <a:latin typeface="Calibri" panose="020F0502020204030204" pitchFamily="34" charset="0"/>
                        </a:rPr>
                        <a:t>3</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Loan amount</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dirty="0" smtClean="0">
                          <a:solidFill>
                            <a:schemeClr val="tx1"/>
                          </a:solidFill>
                          <a:latin typeface="+mn-lt"/>
                        </a:rPr>
                        <a:t>1M-8M</a:t>
                      </a:r>
                      <a:r>
                        <a:rPr lang="en-US" sz="1200" baseline="0" dirty="0" smtClean="0">
                          <a:solidFill>
                            <a:schemeClr val="tx1"/>
                          </a:solidFill>
                          <a:latin typeface="+mn-lt"/>
                        </a:rPr>
                        <a:t> </a:t>
                      </a:r>
                      <a:r>
                        <a:rPr lang="en-US" sz="1200" dirty="0" smtClean="0">
                          <a:solidFill>
                            <a:schemeClr val="tx1"/>
                          </a:solidFill>
                          <a:latin typeface="+mn-lt"/>
                        </a:rPr>
                        <a:t>IDR (equivalent of $75-600)</a:t>
                      </a:r>
                    </a:p>
                  </a:txBody>
                  <a:tcPr marL="6350" marR="6350" marT="6350" marB="0" anchor="ctr"/>
                </a:tc>
                <a:extLst>
                  <a:ext uri="{0D108BD9-81ED-4DB2-BD59-A6C34878D82A}">
                    <a16:rowId xmlns:a16="http://schemas.microsoft.com/office/drawing/2014/main" val="10005"/>
                  </a:ext>
                </a:extLst>
              </a:tr>
              <a:tr h="315897">
                <a:tc>
                  <a:txBody>
                    <a:bodyPr/>
                    <a:lstStyle/>
                    <a:p>
                      <a:pPr algn="ctr" fontAlgn="b"/>
                      <a:r>
                        <a:rPr lang="ru-RU" sz="1200" b="0" i="0" u="none" strike="noStrike" dirty="0" smtClean="0">
                          <a:solidFill>
                            <a:schemeClr val="tx1"/>
                          </a:solidFill>
                          <a:effectLst/>
                          <a:latin typeface="Calibri" panose="020F0502020204030204" pitchFamily="34" charset="0"/>
                        </a:rPr>
                        <a:t>4</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Loan tenor, calendar days</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dirty="0" smtClean="0">
                          <a:solidFill>
                            <a:schemeClr val="tx1"/>
                          </a:solidFill>
                          <a:latin typeface="+mn-lt"/>
                        </a:rPr>
                        <a:t>7, 15, 21,</a:t>
                      </a:r>
                      <a:r>
                        <a:rPr lang="en-US" sz="1200" baseline="0" dirty="0" smtClean="0">
                          <a:solidFill>
                            <a:schemeClr val="tx1"/>
                          </a:solidFill>
                          <a:latin typeface="+mn-lt"/>
                        </a:rPr>
                        <a:t> </a:t>
                      </a:r>
                      <a:r>
                        <a:rPr lang="en-US" sz="1200" dirty="0" smtClean="0">
                          <a:solidFill>
                            <a:schemeClr val="tx1"/>
                          </a:solidFill>
                          <a:latin typeface="+mn-lt"/>
                        </a:rPr>
                        <a:t>30,</a:t>
                      </a:r>
                      <a:r>
                        <a:rPr lang="en-US" sz="1200" baseline="0" dirty="0" smtClean="0">
                          <a:solidFill>
                            <a:schemeClr val="tx1"/>
                          </a:solidFill>
                          <a:latin typeface="+mn-lt"/>
                        </a:rPr>
                        <a:t> </a:t>
                      </a:r>
                      <a:r>
                        <a:rPr lang="en-US" sz="1200" dirty="0" smtClean="0">
                          <a:solidFill>
                            <a:schemeClr val="tx1"/>
                          </a:solidFill>
                          <a:latin typeface="+mn-lt"/>
                        </a:rPr>
                        <a:t>40</a:t>
                      </a:r>
                      <a:endParaRPr lang="en-US" sz="1200" baseline="0" dirty="0" smtClean="0">
                        <a:solidFill>
                          <a:schemeClr val="tx1"/>
                        </a:solidFill>
                        <a:latin typeface="+mn-lt"/>
                      </a:endParaRPr>
                    </a:p>
                  </a:txBody>
                  <a:tcPr marL="6350" marR="6350" marT="6350" marB="0" anchor="ctr"/>
                </a:tc>
                <a:extLst>
                  <a:ext uri="{0D108BD9-81ED-4DB2-BD59-A6C34878D82A}">
                    <a16:rowId xmlns:a16="http://schemas.microsoft.com/office/drawing/2014/main" val="10006"/>
                  </a:ext>
                </a:extLst>
              </a:tr>
              <a:tr h="306191">
                <a:tc>
                  <a:txBody>
                    <a:bodyPr/>
                    <a:lstStyle/>
                    <a:p>
                      <a:pPr algn="ctr" fontAlgn="b"/>
                      <a:r>
                        <a:rPr lang="en-US" sz="1200" b="0" i="0" u="none" strike="noStrike" dirty="0" smtClean="0">
                          <a:solidFill>
                            <a:schemeClr val="tx1"/>
                          </a:solidFill>
                          <a:effectLst/>
                          <a:latin typeface="Calibri" panose="020F0502020204030204" pitchFamily="34" charset="0"/>
                        </a:rPr>
                        <a:t>5</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baseline="0" dirty="0" smtClean="0">
                          <a:solidFill>
                            <a:schemeClr val="tx1"/>
                          </a:solidFill>
                          <a:effectLst/>
                          <a:latin typeface="Calibri" panose="020F0502020204030204" pitchFamily="34" charset="0"/>
                        </a:rPr>
                        <a:t>Prolongation service </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algn="ctr" fontAlgn="b"/>
                      <a:r>
                        <a:rPr lang="en-US" sz="1200" b="0" i="0" u="none" strike="noStrike" dirty="0" smtClean="0">
                          <a:solidFill>
                            <a:schemeClr val="tx1"/>
                          </a:solidFill>
                          <a:effectLst/>
                          <a:latin typeface="Calibri" panose="020F0502020204030204" pitchFamily="34" charset="0"/>
                        </a:rPr>
                        <a:t>Yes, allowed once for another 30 calendar days on condition of</a:t>
                      </a:r>
                      <a:r>
                        <a:rPr lang="en-US" sz="1200" b="0" i="0" u="none" strike="noStrike" baseline="0" dirty="0" smtClean="0">
                          <a:solidFill>
                            <a:schemeClr val="tx1"/>
                          </a:solidFill>
                          <a:effectLst/>
                          <a:latin typeface="Calibri" panose="020F0502020204030204" pitchFamily="34" charset="0"/>
                        </a:rPr>
                        <a:t> all %% and fees accrued repayment</a:t>
                      </a:r>
                      <a:endParaRPr lang="en-US" sz="1200" b="0" i="0" u="none" strike="noStrike" dirty="0">
                        <a:solidFill>
                          <a:schemeClr val="tx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06191">
                <a:tc>
                  <a:txBody>
                    <a:bodyPr/>
                    <a:lstStyle/>
                    <a:p>
                      <a:pPr algn="ctr" fontAlgn="b"/>
                      <a:r>
                        <a:rPr lang="en-US" sz="1200" b="0" i="0" u="none" strike="noStrike" dirty="0" smtClean="0">
                          <a:solidFill>
                            <a:schemeClr val="tx1"/>
                          </a:solidFill>
                          <a:effectLst/>
                          <a:latin typeface="Calibri" panose="020F0502020204030204" pitchFamily="34" charset="0"/>
                        </a:rPr>
                        <a:t>6</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Interest </a:t>
                      </a:r>
                      <a:r>
                        <a:rPr lang="en-US" sz="1200" b="0" i="0" u="none" strike="noStrike" dirty="0">
                          <a:solidFill>
                            <a:schemeClr val="tx1"/>
                          </a:solidFill>
                          <a:effectLst/>
                          <a:latin typeface="Calibri" panose="020F0502020204030204" pitchFamily="34" charset="0"/>
                        </a:rPr>
                        <a:t>rate, </a:t>
                      </a:r>
                      <a:r>
                        <a:rPr lang="en-US" sz="1200" b="0" i="0" u="none" strike="noStrike" dirty="0" smtClean="0">
                          <a:solidFill>
                            <a:schemeClr val="tx1"/>
                          </a:solidFill>
                          <a:effectLst/>
                          <a:latin typeface="Calibri" panose="020F0502020204030204" pitchFamily="34" charset="0"/>
                        </a:rPr>
                        <a:t>% per </a:t>
                      </a:r>
                      <a:r>
                        <a:rPr lang="en-US" sz="1200" b="0" i="0" u="none" strike="noStrike" dirty="0">
                          <a:solidFill>
                            <a:schemeClr val="tx1"/>
                          </a:solidFill>
                          <a:effectLst/>
                          <a:latin typeface="Calibri" panose="020F0502020204030204" pitchFamily="34" charset="0"/>
                        </a:rPr>
                        <a:t>day</a:t>
                      </a:r>
                    </a:p>
                  </a:txBody>
                  <a:tcPr marL="6350" marR="6350" marT="6350" marB="0" anchor="ctr"/>
                </a:tc>
                <a:tc>
                  <a:txBody>
                    <a:bodyPr/>
                    <a:lstStyle/>
                    <a:p>
                      <a:pPr algn="ctr" fontAlgn="b"/>
                      <a:r>
                        <a:rPr lang="en-US" sz="1200" b="0" i="0" u="none" strike="noStrike" dirty="0" smtClean="0">
                          <a:solidFill>
                            <a:schemeClr val="tx1"/>
                          </a:solidFill>
                          <a:effectLst/>
                          <a:latin typeface="Calibri" panose="020F0502020204030204" pitchFamily="34" charset="0"/>
                        </a:rPr>
                        <a:t>1%</a:t>
                      </a:r>
                      <a:endParaRPr lang="en-US" sz="1200" b="0" i="0" u="none" strike="noStrike" dirty="0">
                        <a:solidFill>
                          <a:schemeClr val="tx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06191">
                <a:tc>
                  <a:txBody>
                    <a:bodyPr/>
                    <a:lstStyle/>
                    <a:p>
                      <a:pPr algn="ctr" fontAlgn="b"/>
                      <a:r>
                        <a:rPr lang="en-US" sz="1200" b="0" i="0" u="none" strike="noStrike" dirty="0" smtClean="0">
                          <a:solidFill>
                            <a:schemeClr val="tx1"/>
                          </a:solidFill>
                          <a:effectLst/>
                          <a:latin typeface="Calibri" panose="020F0502020204030204" pitchFamily="34" charset="0"/>
                        </a:rPr>
                        <a:t>7</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Overdue interest rate, % per day </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algn="ctr" fontAlgn="b"/>
                      <a:r>
                        <a:rPr lang="en-US" sz="1200" b="0" i="0" u="none" strike="noStrike" dirty="0">
                          <a:solidFill>
                            <a:schemeClr val="tx1"/>
                          </a:solidFill>
                          <a:effectLst/>
                          <a:latin typeface="Calibri" panose="020F0502020204030204" pitchFamily="34" charset="0"/>
                        </a:rPr>
                        <a:t>1.5%</a:t>
                      </a:r>
                    </a:p>
                  </a:txBody>
                  <a:tcPr marL="6350" marR="6350" marT="6350" marB="0" anchor="ctr"/>
                </a:tc>
                <a:extLst>
                  <a:ext uri="{0D108BD9-81ED-4DB2-BD59-A6C34878D82A}">
                    <a16:rowId xmlns:a16="http://schemas.microsoft.com/office/drawing/2014/main" val="10008"/>
                  </a:ext>
                </a:extLst>
              </a:tr>
              <a:tr h="306191">
                <a:tc>
                  <a:txBody>
                    <a:bodyPr/>
                    <a:lstStyle/>
                    <a:p>
                      <a:pPr algn="ctr" fontAlgn="b"/>
                      <a:r>
                        <a:rPr lang="en-US" sz="1200" b="0" i="0" u="none" strike="noStrike" dirty="0" smtClean="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rgbClr val="000000"/>
                          </a:solidFill>
                          <a:effectLst/>
                          <a:latin typeface="Calibri" panose="020F0502020204030204" pitchFamily="34" charset="0"/>
                        </a:rPr>
                        <a:t>Late payment fee (one-time</a:t>
                      </a:r>
                      <a:r>
                        <a:rPr lang="en-US" sz="1200" b="0" i="0" u="none" strike="noStrike" baseline="0" dirty="0" smtClean="0">
                          <a:solidFill>
                            <a:srgbClr val="000000"/>
                          </a:solidFill>
                          <a:effectLst/>
                          <a:latin typeface="Calibri" panose="020F0502020204030204" pitchFamily="34" charset="0"/>
                        </a:rPr>
                        <a:t> fee) (LPF)</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a:r>
                        <a:rPr lang="en-US" sz="1200" b="0" dirty="0" smtClean="0">
                          <a:solidFill>
                            <a:schemeClr val="tx1"/>
                          </a:solidFill>
                          <a:latin typeface="+mn-lt"/>
                        </a:rPr>
                        <a:t>200K IDR (equivalent of</a:t>
                      </a:r>
                      <a:r>
                        <a:rPr lang="en-US" sz="1200" b="0" baseline="0" dirty="0" smtClean="0">
                          <a:solidFill>
                            <a:schemeClr val="tx1"/>
                          </a:solidFill>
                          <a:latin typeface="+mn-lt"/>
                        </a:rPr>
                        <a:t> </a:t>
                      </a:r>
                      <a:r>
                        <a:rPr lang="en-US" sz="1200" b="0" dirty="0" smtClean="0">
                          <a:solidFill>
                            <a:schemeClr val="tx1"/>
                          </a:solidFill>
                          <a:latin typeface="+mn-lt"/>
                        </a:rPr>
                        <a:t>$14)</a:t>
                      </a:r>
                      <a:endParaRPr lang="en-US" sz="1200" b="0" i="0" u="none" strike="noStrike" dirty="0">
                        <a:solidFill>
                          <a:schemeClr val="tx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482135">
                <a:tc>
                  <a:txBody>
                    <a:bodyPr/>
                    <a:lstStyle/>
                    <a:p>
                      <a:pPr algn="ctr" fontAlgn="b"/>
                      <a:r>
                        <a:rPr lang="en-US" sz="1200" b="0" i="0" u="none" strike="noStrike" dirty="0" smtClean="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Prolongation</a:t>
                      </a:r>
                      <a:r>
                        <a:rPr lang="en-US" sz="1200" b="0" i="0" u="none" strike="noStrike" baseline="0" dirty="0" smtClean="0">
                          <a:solidFill>
                            <a:schemeClr val="tx1"/>
                          </a:solidFill>
                          <a:effectLst/>
                          <a:latin typeface="Calibri" panose="020F0502020204030204" pitchFamily="34" charset="0"/>
                        </a:rPr>
                        <a:t> </a:t>
                      </a:r>
                      <a:r>
                        <a:rPr lang="en-US" sz="1200" b="0" i="0" u="none" strike="noStrike" dirty="0" smtClean="0">
                          <a:solidFill>
                            <a:schemeClr val="tx1"/>
                          </a:solidFill>
                          <a:effectLst/>
                          <a:latin typeface="Calibri" panose="020F0502020204030204" pitchFamily="34" charset="0"/>
                        </a:rPr>
                        <a:t>fee </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b="0" i="0" u="none" strike="noStrike" dirty="0" smtClean="0">
                          <a:solidFill>
                            <a:schemeClr val="tx1"/>
                          </a:solidFill>
                          <a:effectLst/>
                          <a:latin typeface="Calibri" panose="020F0502020204030204" pitchFamily="34" charset="0"/>
                        </a:rPr>
                        <a:t>150K</a:t>
                      </a:r>
                      <a:r>
                        <a:rPr lang="en-US" sz="1200" b="0" i="0" u="none" strike="noStrike" baseline="0" dirty="0" smtClean="0">
                          <a:solidFill>
                            <a:schemeClr val="tx1"/>
                          </a:solidFill>
                          <a:effectLst/>
                          <a:latin typeface="Calibri" panose="020F0502020204030204" pitchFamily="34" charset="0"/>
                        </a:rPr>
                        <a:t> IDR </a:t>
                      </a:r>
                      <a:r>
                        <a:rPr lang="en-US" sz="1200" b="0" dirty="0" smtClean="0">
                          <a:solidFill>
                            <a:schemeClr val="tx1"/>
                          </a:solidFill>
                          <a:latin typeface="+mn-lt"/>
                        </a:rPr>
                        <a:t>(equivalent of</a:t>
                      </a:r>
                      <a:r>
                        <a:rPr lang="en-US" sz="1200" b="0" baseline="0" dirty="0" smtClean="0">
                          <a:solidFill>
                            <a:schemeClr val="tx1"/>
                          </a:solidFill>
                          <a:latin typeface="+mn-lt"/>
                        </a:rPr>
                        <a:t> </a:t>
                      </a:r>
                      <a:r>
                        <a:rPr lang="en-US" sz="1200" b="0" dirty="0" smtClean="0">
                          <a:solidFill>
                            <a:schemeClr val="tx1"/>
                          </a:solidFill>
                          <a:latin typeface="+mn-lt"/>
                        </a:rPr>
                        <a:t>$10,5)</a:t>
                      </a:r>
                      <a:endParaRPr lang="en-US" sz="1200" b="0" i="0" u="none" strike="noStrike" dirty="0">
                        <a:solidFill>
                          <a:schemeClr val="tx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277949">
                <a:tc>
                  <a:txBody>
                    <a:bodyPr/>
                    <a:lstStyle/>
                    <a:p>
                      <a:pPr algn="ctr" fontAlgn="b"/>
                      <a:r>
                        <a:rPr lang="en-US" sz="1200" b="0" i="0" u="none" strike="noStrike" dirty="0" smtClean="0">
                          <a:solidFill>
                            <a:srgbClr val="000000"/>
                          </a:solidFill>
                          <a:effectLst/>
                          <a:latin typeface="Calibri" panose="020F0502020204030204" pitchFamily="34" charset="0"/>
                        </a:rPr>
                        <a:t>10</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Disbursement fee </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b="0" i="0" u="none" strike="noStrike" dirty="0" smtClean="0">
                          <a:solidFill>
                            <a:schemeClr val="tx1"/>
                          </a:solidFill>
                          <a:effectLst/>
                          <a:latin typeface="Calibri" panose="020F0502020204030204" pitchFamily="34" charset="0"/>
                        </a:rPr>
                        <a:t>0</a:t>
                      </a:r>
                      <a:endParaRPr lang="en-US" sz="1200" b="0" i="0" u="none" strike="noStrike" dirty="0">
                        <a:solidFill>
                          <a:schemeClr val="tx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r h="277949">
                <a:tc>
                  <a:txBody>
                    <a:bodyPr/>
                    <a:lstStyle/>
                    <a:p>
                      <a:pPr algn="ctr" fontAlgn="b"/>
                      <a:r>
                        <a:rPr lang="en-US" sz="1200" b="0" i="0" u="none" strike="noStrike" dirty="0" smtClean="0">
                          <a:solidFill>
                            <a:schemeClr val="tx1"/>
                          </a:solidFill>
                          <a:effectLst/>
                          <a:latin typeface="Calibri" panose="020F0502020204030204" pitchFamily="34" charset="0"/>
                        </a:rPr>
                        <a:t>11</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marL="72000" algn="l" fontAlgn="b"/>
                      <a:r>
                        <a:rPr lang="en-US" sz="1200" b="0" i="0" u="none" strike="noStrike" dirty="0" smtClean="0">
                          <a:solidFill>
                            <a:schemeClr val="tx1"/>
                          </a:solidFill>
                          <a:effectLst/>
                          <a:latin typeface="Calibri" panose="020F0502020204030204" pitchFamily="34" charset="0"/>
                        </a:rPr>
                        <a:t>Special features </a:t>
                      </a:r>
                      <a:endParaRPr lang="en-US" sz="1200" b="0" i="0" u="none" strike="noStrike" dirty="0">
                        <a:solidFill>
                          <a:schemeClr val="tx1"/>
                        </a:solidFill>
                        <a:effectLst/>
                        <a:latin typeface="Calibri" panose="020F0502020204030204" pitchFamily="34" charset="0"/>
                      </a:endParaRPr>
                    </a:p>
                  </a:txBody>
                  <a:tcPr marL="6350" marR="6350" marT="6350" marB="0" anchor="ctr"/>
                </a:tc>
                <a:tc>
                  <a:txBody>
                    <a:bodyPr/>
                    <a:lstStyle/>
                    <a:p>
                      <a:pPr algn="ctr" fontAlgn="b"/>
                      <a:r>
                        <a:rPr lang="en-US" sz="1200" b="0" i="0" u="none" strike="noStrike" dirty="0" smtClean="0">
                          <a:solidFill>
                            <a:schemeClr val="tx1"/>
                          </a:solidFill>
                          <a:effectLst/>
                          <a:latin typeface="Calibri" panose="020F0502020204030204" pitchFamily="34" charset="0"/>
                        </a:rPr>
                        <a:t>“First loan for free”</a:t>
                      </a:r>
                      <a:endParaRPr lang="en-US" sz="1200" b="0" i="0" u="none" strike="noStrike" dirty="0">
                        <a:solidFill>
                          <a:schemeClr val="tx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bl>
          </a:graphicData>
        </a:graphic>
      </p:graphicFrame>
      <p:sp>
        <p:nvSpPr>
          <p:cNvPr id="7" name="TextBox 6"/>
          <p:cNvSpPr txBox="1">
            <a:spLocks/>
          </p:cNvSpPr>
          <p:nvPr/>
        </p:nvSpPr>
        <p:spPr>
          <a:xfrm>
            <a:off x="251521" y="5229200"/>
            <a:ext cx="8724702" cy="1031051"/>
          </a:xfrm>
          <a:prstGeom prst="rect">
            <a:avLst/>
          </a:prstGeom>
          <a:solidFill>
            <a:schemeClr val="accent1">
              <a:lumMod val="20000"/>
              <a:lumOff val="80000"/>
            </a:schemeClr>
          </a:solidFill>
          <a:ln>
            <a:solidFill>
              <a:schemeClr val="accent1"/>
            </a:solidFill>
          </a:ln>
        </p:spPr>
        <p:txBody>
          <a:bodyPr wrap="square" rtlCol="0" anchor="t">
            <a:spAutoFit/>
          </a:bodyPr>
          <a:lstStyle/>
          <a:p>
            <a:pPr>
              <a:spcAft>
                <a:spcPts val="600"/>
              </a:spcAft>
            </a:pPr>
            <a:r>
              <a:rPr lang="en-US" sz="1400" dirty="0" smtClean="0"/>
              <a:t>We plan to start with basic PDL credit product parameters with minimum changes. </a:t>
            </a:r>
          </a:p>
          <a:p>
            <a:pPr>
              <a:spcAft>
                <a:spcPts val="600"/>
              </a:spcAft>
            </a:pPr>
            <a:r>
              <a:rPr lang="en-US" sz="1400" dirty="0" smtClean="0"/>
              <a:t>As for deposit product parameters – during the Phase 1 we are not planning to charge Investor with any fees. On the Phase 2 we plan to present a “quasi-deposit” product for 6-12 month term and rate of “average deposit rate+from 3 to 5pp”. Exact deposit rate will be defined after launching several tests in Q2-3’2016.</a:t>
            </a:r>
          </a:p>
        </p:txBody>
      </p:sp>
    </p:spTree>
    <p:extLst>
      <p:ext uri="{BB962C8B-B14F-4D97-AF65-F5344CB8AC3E}">
        <p14:creationId xmlns:p14="http://schemas.microsoft.com/office/powerpoint/2010/main" val="1436458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225957" y="6561010"/>
            <a:ext cx="720080" cy="283758"/>
          </a:xfrm>
        </p:spPr>
        <p:txBody>
          <a:bodyPr/>
          <a:lstStyle/>
          <a:p>
            <a:fld id="{D7F305DA-160D-498F-B102-A1D8643B4A2C}" type="slidenum">
              <a:rPr lang="ru-RU" smtClean="0"/>
              <a:pPr/>
              <a:t>28</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Initial first sale business process</a:t>
            </a:r>
            <a:r>
              <a:rPr lang="ru-RU" b="1" dirty="0" smtClean="0"/>
              <a:t> (</a:t>
            </a:r>
            <a:r>
              <a:rPr lang="en-US" b="1" dirty="0" smtClean="0"/>
              <a:t>Phase 1)</a:t>
            </a:r>
            <a:endParaRPr lang="en-US" b="1" dirty="0"/>
          </a:p>
        </p:txBody>
      </p:sp>
      <p:sp>
        <p:nvSpPr>
          <p:cNvPr id="8" name="Прямоугольник 7"/>
          <p:cNvSpPr/>
          <p:nvPr/>
        </p:nvSpPr>
        <p:spPr>
          <a:xfrm>
            <a:off x="7164288" y="1529144"/>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Прямоугольник 8"/>
          <p:cNvSpPr/>
          <p:nvPr/>
        </p:nvSpPr>
        <p:spPr>
          <a:xfrm>
            <a:off x="7164288" y="2060848"/>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52320" y="853262"/>
            <a:ext cx="1534764" cy="507831"/>
          </a:xfrm>
          <a:prstGeom prst="rect">
            <a:avLst/>
          </a:prstGeom>
          <a:noFill/>
        </p:spPr>
        <p:txBody>
          <a:bodyPr wrap="square" rtlCol="0">
            <a:spAutoFit/>
          </a:bodyPr>
          <a:lstStyle/>
          <a:p>
            <a:r>
              <a:rPr lang="en-US" sz="900" dirty="0" smtClean="0"/>
              <a:t>Functionality already available in Terrasoft and planned to be used</a:t>
            </a:r>
            <a:endParaRPr lang="en-US" sz="900" dirty="0"/>
          </a:p>
        </p:txBody>
      </p:sp>
      <p:sp>
        <p:nvSpPr>
          <p:cNvPr id="12" name="TextBox 11"/>
          <p:cNvSpPr txBox="1"/>
          <p:nvPr/>
        </p:nvSpPr>
        <p:spPr>
          <a:xfrm>
            <a:off x="7433096" y="1375755"/>
            <a:ext cx="1534764" cy="507831"/>
          </a:xfrm>
          <a:prstGeom prst="rect">
            <a:avLst/>
          </a:prstGeom>
          <a:noFill/>
        </p:spPr>
        <p:txBody>
          <a:bodyPr wrap="square" rtlCol="0">
            <a:spAutoFit/>
          </a:bodyPr>
          <a:lstStyle/>
          <a:p>
            <a:r>
              <a:rPr lang="en-US" sz="900" dirty="0" smtClean="0"/>
              <a:t>Functionality already available in Terrasoft but not planned to be used</a:t>
            </a:r>
            <a:endParaRPr lang="en-US" sz="900" dirty="0"/>
          </a:p>
        </p:txBody>
      </p:sp>
      <p:sp>
        <p:nvSpPr>
          <p:cNvPr id="14" name="TextBox 13"/>
          <p:cNvSpPr txBox="1"/>
          <p:nvPr/>
        </p:nvSpPr>
        <p:spPr>
          <a:xfrm>
            <a:off x="7454512" y="1985065"/>
            <a:ext cx="1534764" cy="507831"/>
          </a:xfrm>
          <a:prstGeom prst="rect">
            <a:avLst/>
          </a:prstGeom>
          <a:noFill/>
        </p:spPr>
        <p:txBody>
          <a:bodyPr wrap="square" rtlCol="0">
            <a:spAutoFit/>
          </a:bodyPr>
          <a:lstStyle/>
          <a:p>
            <a:r>
              <a:rPr lang="en-US" sz="900" dirty="0" smtClean="0"/>
              <a:t>New functionality&amp;Integrations to be implemented in </a:t>
            </a:r>
            <a:r>
              <a:rPr lang="en-US" sz="900" dirty="0" err="1" smtClean="0"/>
              <a:t>Terrasoft</a:t>
            </a:r>
            <a:endParaRPr lang="en-US" sz="900" dirty="0"/>
          </a:p>
        </p:txBody>
      </p:sp>
      <p:grpSp>
        <p:nvGrpSpPr>
          <p:cNvPr id="693" name="Group 692"/>
          <p:cNvGrpSpPr/>
          <p:nvPr/>
        </p:nvGrpSpPr>
        <p:grpSpPr>
          <a:xfrm>
            <a:off x="-31111" y="1561131"/>
            <a:ext cx="8869865" cy="4743326"/>
            <a:chOff x="251520" y="1910730"/>
            <a:chExt cx="6929386" cy="4046383"/>
          </a:xfrm>
        </p:grpSpPr>
        <p:sp>
          <p:nvSpPr>
            <p:cNvPr id="694" name="Rectangle 3083"/>
            <p:cNvSpPr>
              <a:spLocks noChangeArrowheads="1"/>
            </p:cNvSpPr>
            <p:nvPr/>
          </p:nvSpPr>
          <p:spPr bwMode="auto">
            <a:xfrm>
              <a:off x="6233466" y="3227060"/>
              <a:ext cx="947440" cy="5495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600" dirty="0">
                  <a:solidFill>
                    <a:schemeClr val="tx1"/>
                  </a:solidFill>
                </a:rPr>
                <a:t>21.Transfer to customer’s bank account (from our bank account)</a:t>
              </a:r>
            </a:p>
          </p:txBody>
        </p:sp>
        <p:sp>
          <p:nvSpPr>
            <p:cNvPr id="695" name="Прямоугольник 99"/>
            <p:cNvSpPr/>
            <p:nvPr/>
          </p:nvSpPr>
          <p:spPr>
            <a:xfrm>
              <a:off x="1304030" y="1910730"/>
              <a:ext cx="4565958" cy="2989123"/>
            </a:xfrm>
            <a:prstGeom prst="rect">
              <a:avLst/>
            </a:prstGeom>
            <a:solidFill>
              <a:sysClr val="window" lastClr="FFFFFF">
                <a:lumMod val="95000"/>
              </a:sysClr>
            </a:solidFill>
            <a:ln w="6350" cap="flat" cmpd="sng" algn="ctr">
              <a:solidFill>
                <a:srgbClr val="5B9BD5">
                  <a:shade val="50000"/>
                </a:srgbClr>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smtClean="0">
                  <a:ln>
                    <a:noFill/>
                  </a:ln>
                  <a:solidFill>
                    <a:prstClr val="black"/>
                  </a:solidFill>
                  <a:effectLst/>
                  <a:uLnTx/>
                  <a:uFillTx/>
                  <a:latin typeface="Calibri" panose="020F0502020204030204"/>
                  <a:ea typeface="+mn-ea"/>
                  <a:cs typeface="+mn-cs"/>
                </a:rPr>
                <a:t>    Terrasoft</a:t>
              </a:r>
            </a:p>
          </p:txBody>
        </p:sp>
        <p:sp>
          <p:nvSpPr>
            <p:cNvPr id="696" name="Rectangle 10968"/>
            <p:cNvSpPr/>
            <p:nvPr/>
          </p:nvSpPr>
          <p:spPr>
            <a:xfrm>
              <a:off x="3497548" y="3423303"/>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15.Phone verification (3)</a:t>
              </a:r>
            </a:p>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noProof="0" dirty="0" smtClean="0">
                  <a:solidFill>
                    <a:prstClr val="black"/>
                  </a:solidFill>
                  <a:latin typeface="Calibri" panose="020F0502020204030204"/>
                </a:rPr>
                <a:t>Loan confirmation</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697" name="Прямоугольник 26"/>
            <p:cNvSpPr/>
            <p:nvPr/>
          </p:nvSpPr>
          <p:spPr>
            <a:xfrm>
              <a:off x="1312480" y="4055310"/>
              <a:ext cx="2640713" cy="838810"/>
            </a:xfrm>
            <a:prstGeom prst="rect">
              <a:avLst/>
            </a:prstGeom>
            <a:solidFill>
              <a:srgbClr val="70AD47">
                <a:lumMod val="60000"/>
                <a:lumOff val="40000"/>
              </a:srgbClr>
            </a:solidFill>
            <a:ln w="12700" cap="flat" cmpd="sng" algn="ctr">
              <a:solidFill>
                <a:srgbClr val="002060"/>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smtClean="0">
                  <a:ln>
                    <a:noFill/>
                  </a:ln>
                  <a:solidFill>
                    <a:prstClr val="black"/>
                  </a:solidFill>
                  <a:effectLst/>
                  <a:uLnTx/>
                  <a:uFillTx/>
                  <a:latin typeface="Calibri" panose="020F0502020204030204"/>
                  <a:ea typeface="+mn-ea"/>
                  <a:cs typeface="+mn-cs"/>
                </a:rPr>
                <a:t>Web site</a:t>
              </a:r>
            </a:p>
          </p:txBody>
        </p:sp>
        <p:pic>
          <p:nvPicPr>
            <p:cNvPr id="698" name="Picture 1025" descr="http://www.viscoseclosures.com/wp/wp-content/uploads/2013/12/customer-icon.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97" t="9489" r="18255" b="6847"/>
            <a:stretch/>
          </p:blipFill>
          <p:spPr bwMode="auto">
            <a:xfrm>
              <a:off x="338757" y="2714056"/>
              <a:ext cx="472177" cy="953941"/>
            </a:xfrm>
            <a:prstGeom prst="rect">
              <a:avLst/>
            </a:prstGeom>
            <a:noFill/>
            <a:extLst>
              <a:ext uri="{909E8E84-426E-40DD-AFC4-6F175D3DCCD1}">
                <a14:hiddenFill xmlns:a14="http://schemas.microsoft.com/office/drawing/2010/main">
                  <a:solidFill>
                    <a:srgbClr val="FFFFFF"/>
                  </a:solidFill>
                </a14:hiddenFill>
              </a:ext>
            </a:extLst>
          </p:spPr>
        </p:pic>
        <p:sp>
          <p:nvSpPr>
            <p:cNvPr id="699" name="Right Arrow 698"/>
            <p:cNvSpPr/>
            <p:nvPr/>
          </p:nvSpPr>
          <p:spPr>
            <a:xfrm>
              <a:off x="926135" y="4345442"/>
              <a:ext cx="316267" cy="299298"/>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00" name="Rectangle 699"/>
            <p:cNvSpPr/>
            <p:nvPr/>
          </p:nvSpPr>
          <p:spPr>
            <a:xfrm>
              <a:off x="2061790" y="2945290"/>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5</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Stop factors check </a:t>
              </a:r>
            </a:p>
          </p:txBody>
        </p:sp>
        <p:sp>
          <p:nvSpPr>
            <p:cNvPr id="701" name="TextBox 700"/>
            <p:cNvSpPr txBox="1"/>
            <p:nvPr/>
          </p:nvSpPr>
          <p:spPr>
            <a:xfrm>
              <a:off x="251520" y="3626018"/>
              <a:ext cx="646652" cy="15753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rPr>
                <a:t>Borrower</a:t>
              </a:r>
              <a:endParaRPr kumimoji="0" lang="en-US" sz="600" b="0" i="0" u="none" strike="noStrike" kern="0" cap="none" spc="0" normalizeH="0" baseline="0" noProof="0" dirty="0" smtClean="0">
                <a:ln>
                  <a:noFill/>
                </a:ln>
                <a:solidFill>
                  <a:prstClr val="black"/>
                </a:solidFill>
                <a:effectLst/>
                <a:uLnTx/>
                <a:uFillTx/>
              </a:endParaRPr>
            </a:p>
          </p:txBody>
        </p:sp>
        <p:sp>
          <p:nvSpPr>
            <p:cNvPr id="702" name="Rectangle 10968"/>
            <p:cNvSpPr/>
            <p:nvPr/>
          </p:nvSpPr>
          <p:spPr>
            <a:xfrm>
              <a:off x="2065483" y="3417023"/>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6</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Black lists check </a:t>
              </a:r>
            </a:p>
          </p:txBody>
        </p:sp>
        <p:sp>
          <p:nvSpPr>
            <p:cNvPr id="703" name="Rectangle 10968"/>
            <p:cNvSpPr/>
            <p:nvPr/>
          </p:nvSpPr>
          <p:spPr>
            <a:xfrm>
              <a:off x="2541276" y="2945290"/>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algn="ctr"/>
              <a:r>
                <a:rPr lang="en-US" sz="600" kern="0" dirty="0">
                  <a:solidFill>
                    <a:prstClr val="black"/>
                  </a:solidFill>
                  <a:latin typeface="Calibri" panose="020F0502020204030204"/>
                </a:rPr>
                <a:t>8</a:t>
              </a:r>
              <a:r>
                <a:rPr lang="ru-RU" sz="600" kern="0" dirty="0" smtClean="0">
                  <a:solidFill>
                    <a:prstClr val="black"/>
                  </a:solidFill>
                  <a:latin typeface="Calibri" panose="020F0502020204030204"/>
                </a:rPr>
                <a:t>.</a:t>
              </a:r>
              <a:r>
                <a:rPr lang="en-US" sz="600" kern="0" dirty="0" smtClean="0">
                  <a:solidFill>
                    <a:prstClr val="black"/>
                  </a:solidFill>
                  <a:latin typeface="Calibri" panose="020F0502020204030204"/>
                </a:rPr>
                <a:t>Soc</a:t>
              </a:r>
              <a:r>
                <a:rPr lang="en-US" sz="600" kern="0" dirty="0">
                  <a:solidFill>
                    <a:prstClr val="black"/>
                  </a:solidFill>
                  <a:latin typeface="Calibri" panose="020F0502020204030204"/>
                </a:rPr>
                <a:t>.-</a:t>
              </a:r>
              <a:r>
                <a:rPr lang="en-US" sz="600" kern="0" dirty="0" err="1">
                  <a:solidFill>
                    <a:prstClr val="black"/>
                  </a:solidFill>
                  <a:latin typeface="Calibri" panose="020F0502020204030204"/>
                </a:rPr>
                <a:t>dem.</a:t>
              </a:r>
              <a:r>
                <a:rPr lang="en-US" sz="600" kern="0" dirty="0">
                  <a:solidFill>
                    <a:prstClr val="black"/>
                  </a:solidFill>
                  <a:latin typeface="Calibri" panose="020F0502020204030204"/>
                </a:rPr>
                <a:t> scoring</a:t>
              </a:r>
            </a:p>
          </p:txBody>
        </p:sp>
        <p:sp>
          <p:nvSpPr>
            <p:cNvPr id="704" name="Rectangle 10968"/>
            <p:cNvSpPr/>
            <p:nvPr/>
          </p:nvSpPr>
          <p:spPr>
            <a:xfrm>
              <a:off x="3019726" y="2947175"/>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algn="ctr"/>
              <a:r>
                <a:rPr lang="en-US" sz="600" kern="0" dirty="0" smtClean="0">
                  <a:solidFill>
                    <a:prstClr val="black"/>
                  </a:solidFill>
                  <a:latin typeface="Calibri" panose="020F0502020204030204"/>
                </a:rPr>
                <a:t>11.Request </a:t>
              </a:r>
              <a:r>
                <a:rPr lang="en-US" sz="600" kern="0" dirty="0">
                  <a:solidFill>
                    <a:prstClr val="black"/>
                  </a:solidFill>
                  <a:latin typeface="Calibri" panose="020F0502020204030204"/>
                </a:rPr>
                <a:t>to credit bureau</a:t>
              </a:r>
            </a:p>
          </p:txBody>
        </p:sp>
        <p:sp>
          <p:nvSpPr>
            <p:cNvPr id="705" name="Rectangle 10968"/>
            <p:cNvSpPr/>
            <p:nvPr/>
          </p:nvSpPr>
          <p:spPr>
            <a:xfrm>
              <a:off x="3022005" y="3422883"/>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12.Credit rules application</a:t>
              </a:r>
            </a:p>
          </p:txBody>
        </p:sp>
        <p:sp>
          <p:nvSpPr>
            <p:cNvPr id="706" name="Rectangle 10968"/>
            <p:cNvSpPr/>
            <p:nvPr/>
          </p:nvSpPr>
          <p:spPr>
            <a:xfrm>
              <a:off x="2540731" y="3416770"/>
              <a:ext cx="479170" cy="473504"/>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9</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.Anti-fraud web-scoring</a:t>
              </a:r>
            </a:p>
          </p:txBody>
        </p:sp>
        <p:sp>
          <p:nvSpPr>
            <p:cNvPr id="709" name="Стрелка вниз 69"/>
            <p:cNvSpPr/>
            <p:nvPr/>
          </p:nvSpPr>
          <p:spPr>
            <a:xfrm rot="10800000">
              <a:off x="2751175" y="3347735"/>
              <a:ext cx="95267" cy="976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711" name="Straight Arrow Connector 3225"/>
            <p:cNvCxnSpPr/>
            <p:nvPr/>
          </p:nvCxnSpPr>
          <p:spPr>
            <a:xfrm rot="10800000">
              <a:off x="603614" y="3760032"/>
              <a:ext cx="2652807" cy="1391436"/>
            </a:xfrm>
            <a:prstGeom prst="bentConnector2">
              <a:avLst/>
            </a:prstGeom>
            <a:noFill/>
            <a:ln w="3175" cap="flat" cmpd="sng" algn="ctr">
              <a:solidFill>
                <a:sysClr val="windowText" lastClr="000000"/>
              </a:solidFill>
              <a:prstDash val="dash"/>
              <a:miter lim="800000"/>
              <a:tailEnd type="triangle"/>
            </a:ln>
            <a:effectLst/>
          </p:spPr>
        </p:cxnSp>
        <p:sp>
          <p:nvSpPr>
            <p:cNvPr id="713" name="Right Arrow 3251"/>
            <p:cNvSpPr/>
            <p:nvPr/>
          </p:nvSpPr>
          <p:spPr>
            <a:xfrm>
              <a:off x="5940845" y="3012946"/>
              <a:ext cx="316267" cy="299298"/>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14" name="TextBox 713"/>
            <p:cNvSpPr txBox="1"/>
            <p:nvPr/>
          </p:nvSpPr>
          <p:spPr>
            <a:xfrm>
              <a:off x="1335749" y="5148409"/>
              <a:ext cx="857215" cy="15753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rPr>
                <a:t>SMSs</a:t>
              </a:r>
            </a:p>
          </p:txBody>
        </p:sp>
        <p:cxnSp>
          <p:nvCxnSpPr>
            <p:cNvPr id="715" name="Straight Arrow Connector 3225"/>
            <p:cNvCxnSpPr/>
            <p:nvPr/>
          </p:nvCxnSpPr>
          <p:spPr>
            <a:xfrm>
              <a:off x="5878102" y="2965640"/>
              <a:ext cx="406542" cy="0"/>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717" name="Rectangle 10968"/>
            <p:cNvSpPr/>
            <p:nvPr/>
          </p:nvSpPr>
          <p:spPr>
            <a:xfrm>
              <a:off x="1414154" y="2301537"/>
              <a:ext cx="466667" cy="476392"/>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prstClr val="black"/>
                  </a:solidFill>
                  <a:effectLst/>
                  <a:uLnTx/>
                  <a:uFillTx/>
                  <a:latin typeface="Calibri" panose="020F0502020204030204"/>
                </a:rPr>
                <a:t>1. Filling app with </a:t>
              </a:r>
              <a:r>
                <a:rPr lang="en-US" altLang="en-US" sz="600" kern="0" dirty="0" smtClean="0">
                  <a:solidFill>
                    <a:prstClr val="black"/>
                  </a:solidFill>
                  <a:latin typeface="Calibri" panose="020F0502020204030204"/>
                </a:rPr>
                <a:t>DSAs</a:t>
              </a:r>
              <a:endParaRPr kumimoji="0" lang="en-US" altLang="en-US" sz="600" b="0" i="0" u="none" strike="noStrike" kern="0" cap="none" spc="0" normalizeH="0" baseline="0" noProof="0" dirty="0" smtClean="0">
                <a:ln>
                  <a:noFill/>
                </a:ln>
                <a:solidFill>
                  <a:prstClr val="black"/>
                </a:solidFill>
                <a:effectLst/>
                <a:uLnTx/>
                <a:uFillTx/>
                <a:latin typeface="Calibri" panose="020F0502020204030204"/>
              </a:endParaRPr>
            </a:p>
          </p:txBody>
        </p:sp>
        <p:sp>
          <p:nvSpPr>
            <p:cNvPr id="718" name="Rectangle 10968"/>
            <p:cNvSpPr/>
            <p:nvPr/>
          </p:nvSpPr>
          <p:spPr>
            <a:xfrm>
              <a:off x="2065418" y="2308758"/>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4</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Visual stop factors check </a:t>
              </a:r>
            </a:p>
          </p:txBody>
        </p:sp>
        <p:sp>
          <p:nvSpPr>
            <p:cNvPr id="719" name="Стрелка вниз 198"/>
            <p:cNvSpPr/>
            <p:nvPr/>
          </p:nvSpPr>
          <p:spPr>
            <a:xfrm>
              <a:off x="2265399" y="2829401"/>
              <a:ext cx="83927" cy="783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720" name="Straight Arrow Connector 3225"/>
            <p:cNvCxnSpPr>
              <a:stCxn id="773" idx="0"/>
            </p:cNvCxnSpPr>
            <p:nvPr/>
          </p:nvCxnSpPr>
          <p:spPr>
            <a:xfrm flipH="1" flipV="1">
              <a:off x="5523829" y="4741355"/>
              <a:ext cx="2244" cy="243174"/>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721" name="Rectangle 10968"/>
            <p:cNvSpPr/>
            <p:nvPr/>
          </p:nvSpPr>
          <p:spPr>
            <a:xfrm>
              <a:off x="4150679" y="3272232"/>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18.</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Sending contract PDF copy to the Borrower</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23" name="Rectangle 10968"/>
            <p:cNvSpPr/>
            <p:nvPr/>
          </p:nvSpPr>
          <p:spPr>
            <a:xfrm>
              <a:off x="5291743" y="2942935"/>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20.Loan granting</a:t>
              </a:r>
            </a:p>
          </p:txBody>
        </p:sp>
        <p:sp>
          <p:nvSpPr>
            <p:cNvPr id="724" name="Rectangle 10968"/>
            <p:cNvSpPr/>
            <p:nvPr/>
          </p:nvSpPr>
          <p:spPr>
            <a:xfrm>
              <a:off x="3497724" y="2947175"/>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14.Documetns scans’ (data) checking</a:t>
              </a:r>
            </a:p>
          </p:txBody>
        </p:sp>
        <p:sp>
          <p:nvSpPr>
            <p:cNvPr id="725" name="Rectangle 10968"/>
            <p:cNvSpPr/>
            <p:nvPr/>
          </p:nvSpPr>
          <p:spPr>
            <a:xfrm>
              <a:off x="4618567" y="2340306"/>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19.Uploading documents’ scans in CRM</a:t>
              </a:r>
            </a:p>
          </p:txBody>
        </p:sp>
        <p:pic>
          <p:nvPicPr>
            <p:cNvPr id="726" name="Рисунок 88"/>
            <p:cNvPicPr>
              <a:picLocks noChangeAspect="1"/>
            </p:cNvPicPr>
            <p:nvPr/>
          </p:nvPicPr>
          <p:blipFill rotWithShape="1">
            <a:blip r:embed="rId4"/>
            <a:srcRect b="31381"/>
            <a:stretch/>
          </p:blipFill>
          <p:spPr>
            <a:xfrm>
              <a:off x="4999656" y="2254952"/>
              <a:ext cx="154226" cy="298019"/>
            </a:xfrm>
            <a:prstGeom prst="rect">
              <a:avLst/>
            </a:prstGeom>
          </p:spPr>
        </p:pic>
        <p:sp>
          <p:nvSpPr>
            <p:cNvPr id="727" name="Rectangle 10968"/>
            <p:cNvSpPr/>
            <p:nvPr/>
          </p:nvSpPr>
          <p:spPr>
            <a:xfrm>
              <a:off x="4139123" y="2340306"/>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17.Paper contract signing</a:t>
              </a:r>
            </a:p>
          </p:txBody>
        </p:sp>
        <p:pic>
          <p:nvPicPr>
            <p:cNvPr id="728" name="Рисунок 91"/>
            <p:cNvPicPr>
              <a:picLocks noChangeAspect="1"/>
            </p:cNvPicPr>
            <p:nvPr/>
          </p:nvPicPr>
          <p:blipFill rotWithShape="1">
            <a:blip r:embed="rId4"/>
            <a:srcRect b="31381"/>
            <a:stretch/>
          </p:blipFill>
          <p:spPr>
            <a:xfrm>
              <a:off x="4504099" y="2250962"/>
              <a:ext cx="154226" cy="298019"/>
            </a:xfrm>
            <a:prstGeom prst="rect">
              <a:avLst/>
            </a:prstGeom>
          </p:spPr>
        </p:pic>
        <p:pic>
          <p:nvPicPr>
            <p:cNvPr id="729" name="Рисунок 97"/>
            <p:cNvPicPr>
              <a:picLocks noChangeAspect="1"/>
            </p:cNvPicPr>
            <p:nvPr/>
          </p:nvPicPr>
          <p:blipFill rotWithShape="1">
            <a:blip r:embed="rId4"/>
            <a:srcRect b="31381"/>
            <a:stretch/>
          </p:blipFill>
          <p:spPr>
            <a:xfrm>
              <a:off x="2433600" y="2213437"/>
              <a:ext cx="154226" cy="298019"/>
            </a:xfrm>
            <a:prstGeom prst="rect">
              <a:avLst/>
            </a:prstGeom>
          </p:spPr>
        </p:pic>
        <p:cxnSp>
          <p:nvCxnSpPr>
            <p:cNvPr id="731" name="Straight Arrow Connector 730"/>
            <p:cNvCxnSpPr>
              <a:stCxn id="785" idx="0"/>
              <a:endCxn id="115" idx="2"/>
            </p:cNvCxnSpPr>
            <p:nvPr/>
          </p:nvCxnSpPr>
          <p:spPr>
            <a:xfrm flipV="1">
              <a:off x="2192964" y="4779265"/>
              <a:ext cx="21025" cy="678799"/>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732" name="Right Arrow 3251"/>
            <p:cNvSpPr/>
            <p:nvPr/>
          </p:nvSpPr>
          <p:spPr>
            <a:xfrm>
              <a:off x="899348" y="3040849"/>
              <a:ext cx="316267" cy="299298"/>
            </a:xfrm>
            <a:prstGeom prst="right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33" name="Right Arrow 3251"/>
            <p:cNvSpPr/>
            <p:nvPr/>
          </p:nvSpPr>
          <p:spPr>
            <a:xfrm>
              <a:off x="899448" y="2364433"/>
              <a:ext cx="316267" cy="299298"/>
            </a:xfrm>
            <a:prstGeom prst="right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734" name="Прямая соединительная линия 17"/>
            <p:cNvCxnSpPr/>
            <p:nvPr/>
          </p:nvCxnSpPr>
          <p:spPr>
            <a:xfrm>
              <a:off x="1957393" y="1910734"/>
              <a:ext cx="15437" cy="2976374"/>
            </a:xfrm>
            <a:prstGeom prst="line">
              <a:avLst/>
            </a:prstGeom>
            <a:noFill/>
            <a:ln w="6350" cap="flat" cmpd="sng" algn="ctr">
              <a:solidFill>
                <a:srgbClr val="5B9BD5"/>
              </a:solidFill>
              <a:prstDash val="dash"/>
              <a:miter lim="800000"/>
            </a:ln>
            <a:effectLst/>
          </p:spPr>
        </p:cxnSp>
        <p:cxnSp>
          <p:nvCxnSpPr>
            <p:cNvPr id="735" name="Прямая соединительная линия 115"/>
            <p:cNvCxnSpPr/>
            <p:nvPr/>
          </p:nvCxnSpPr>
          <p:spPr>
            <a:xfrm>
              <a:off x="5190316" y="1922863"/>
              <a:ext cx="0" cy="2976991"/>
            </a:xfrm>
            <a:prstGeom prst="line">
              <a:avLst/>
            </a:prstGeom>
            <a:noFill/>
            <a:ln w="6350" cap="flat" cmpd="sng" algn="ctr">
              <a:solidFill>
                <a:srgbClr val="5B9BD5"/>
              </a:solidFill>
              <a:prstDash val="dash"/>
              <a:miter lim="800000"/>
            </a:ln>
            <a:effectLst/>
          </p:spPr>
        </p:cxnSp>
        <p:cxnSp>
          <p:nvCxnSpPr>
            <p:cNvPr id="736" name="Straight Arrow Connector 3225"/>
            <p:cNvCxnSpPr>
              <a:stCxn id="769" idx="0"/>
              <a:endCxn id="743" idx="2"/>
            </p:cNvCxnSpPr>
            <p:nvPr/>
          </p:nvCxnSpPr>
          <p:spPr>
            <a:xfrm rot="5400000" flipH="1" flipV="1">
              <a:off x="3753388" y="4619392"/>
              <a:ext cx="200888" cy="529388"/>
            </a:xfrm>
            <a:prstGeom prst="bentConnector3">
              <a:avLst>
                <a:gd name="adj1" fmla="val 50000"/>
              </a:avLst>
            </a:prstGeom>
            <a:noFill/>
            <a:ln w="15875" cap="flat" cmpd="sng" algn="ctr">
              <a:solidFill>
                <a:sysClr val="windowText" lastClr="000000"/>
              </a:solidFill>
              <a:prstDash val="sysDot"/>
              <a:miter lim="800000"/>
              <a:headEnd type="triangle"/>
              <a:tailEnd type="triangle"/>
            </a:ln>
            <a:effectLst/>
          </p:spPr>
        </p:cxnSp>
        <p:pic>
          <p:nvPicPr>
            <p:cNvPr id="737" name="Рисунок 123"/>
            <p:cNvPicPr>
              <a:picLocks noChangeAspect="1"/>
            </p:cNvPicPr>
            <p:nvPr/>
          </p:nvPicPr>
          <p:blipFill rotWithShape="1">
            <a:blip r:embed="rId4"/>
            <a:srcRect b="31381"/>
            <a:stretch/>
          </p:blipFill>
          <p:spPr>
            <a:xfrm>
              <a:off x="1772111" y="2213437"/>
              <a:ext cx="154226" cy="298019"/>
            </a:xfrm>
            <a:prstGeom prst="rect">
              <a:avLst/>
            </a:prstGeom>
          </p:spPr>
        </p:pic>
        <p:sp>
          <p:nvSpPr>
            <p:cNvPr id="738" name="Rectangle 10968"/>
            <p:cNvSpPr/>
            <p:nvPr/>
          </p:nvSpPr>
          <p:spPr>
            <a:xfrm>
              <a:off x="1400445" y="2943209"/>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2. Filling app during the call to/from Call center</a:t>
              </a:r>
            </a:p>
          </p:txBody>
        </p:sp>
        <p:pic>
          <p:nvPicPr>
            <p:cNvPr id="739" name="Picture 1033" descr="http://www.5tibetansworkshop.com/wp-content/uploads/2014/10/headphones-at-compu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8995" y="2905297"/>
              <a:ext cx="211526" cy="213674"/>
            </a:xfrm>
            <a:prstGeom prst="rect">
              <a:avLst/>
            </a:prstGeom>
            <a:noFill/>
            <a:extLst>
              <a:ext uri="{909E8E84-426E-40DD-AFC4-6F175D3DCCD1}">
                <a14:hiddenFill xmlns:a14="http://schemas.microsoft.com/office/drawing/2010/main">
                  <a:solidFill>
                    <a:srgbClr val="FFFFFF"/>
                  </a:solidFill>
                </a14:hiddenFill>
              </a:ext>
            </a:extLst>
          </p:spPr>
        </p:pic>
        <p:sp>
          <p:nvSpPr>
            <p:cNvPr id="740" name="Стрелка вниз 129"/>
            <p:cNvSpPr/>
            <p:nvPr/>
          </p:nvSpPr>
          <p:spPr>
            <a:xfrm rot="16200000">
              <a:off x="1924221" y="3130448"/>
              <a:ext cx="103597" cy="1137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1" name="Rectangle 10968"/>
            <p:cNvSpPr/>
            <p:nvPr/>
          </p:nvSpPr>
          <p:spPr>
            <a:xfrm>
              <a:off x="1409116" y="4310138"/>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3.</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Filling online app on website</a:t>
              </a:r>
            </a:p>
          </p:txBody>
        </p:sp>
        <p:sp>
          <p:nvSpPr>
            <p:cNvPr id="742" name="Rectangle 10968"/>
            <p:cNvSpPr/>
            <p:nvPr/>
          </p:nvSpPr>
          <p:spPr>
            <a:xfrm>
              <a:off x="3401781" y="4310138"/>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7</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Online general stop factors check </a:t>
              </a:r>
            </a:p>
          </p:txBody>
        </p:sp>
        <p:sp>
          <p:nvSpPr>
            <p:cNvPr id="743" name="Rectangle 10968"/>
            <p:cNvSpPr/>
            <p:nvPr/>
          </p:nvSpPr>
          <p:spPr>
            <a:xfrm>
              <a:off x="3878940" y="4310138"/>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16.</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a:t>
              </a:r>
              <a:r>
                <a:rPr lang="en-US" sz="600" kern="0" dirty="0" smtClean="0">
                  <a:solidFill>
                    <a:prstClr val="black"/>
                  </a:solidFill>
                  <a:latin typeface="Calibri" panose="020F0502020204030204"/>
                </a:rPr>
                <a:t>Mobile</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phone verification and digital</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signing</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45" name="Стрелка вниз 156"/>
            <p:cNvSpPr/>
            <p:nvPr/>
          </p:nvSpPr>
          <p:spPr>
            <a:xfrm rot="16200000">
              <a:off x="2984255" y="3139231"/>
              <a:ext cx="103597" cy="1137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6" name="Стрелка вниз 157"/>
            <p:cNvSpPr/>
            <p:nvPr/>
          </p:nvSpPr>
          <p:spPr>
            <a:xfrm rot="16200000">
              <a:off x="2512383" y="3602106"/>
              <a:ext cx="103597" cy="1137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7" name="Стрелка вниз 159"/>
            <p:cNvSpPr/>
            <p:nvPr/>
          </p:nvSpPr>
          <p:spPr>
            <a:xfrm rot="16200000">
              <a:off x="3471202" y="3602106"/>
              <a:ext cx="103597" cy="1137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9" name="Стрелка вниз 164"/>
            <p:cNvSpPr/>
            <p:nvPr/>
          </p:nvSpPr>
          <p:spPr>
            <a:xfrm rot="16200000">
              <a:off x="4009402" y="2531280"/>
              <a:ext cx="103597" cy="1137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0" name="Стрелка вниз 151"/>
            <p:cNvSpPr/>
            <p:nvPr/>
          </p:nvSpPr>
          <p:spPr>
            <a:xfrm rot="16200000">
              <a:off x="1929624" y="2488659"/>
              <a:ext cx="103597" cy="1137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2" name="Стрелка вниз 166"/>
            <p:cNvSpPr/>
            <p:nvPr/>
          </p:nvSpPr>
          <p:spPr>
            <a:xfrm rot="10800000">
              <a:off x="2258449" y="3915049"/>
              <a:ext cx="76305" cy="88796"/>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3" name="TextBox 752"/>
            <p:cNvSpPr txBox="1"/>
            <p:nvPr/>
          </p:nvSpPr>
          <p:spPr>
            <a:xfrm>
              <a:off x="1334571" y="1970187"/>
              <a:ext cx="646652" cy="15753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alpha val="31000"/>
                    </a:prstClr>
                  </a:solidFill>
                  <a:effectLst/>
                  <a:uLnTx/>
                  <a:uFillTx/>
                </a:rPr>
                <a:t>Applying</a:t>
              </a:r>
            </a:p>
          </p:txBody>
        </p:sp>
        <p:sp>
          <p:nvSpPr>
            <p:cNvPr id="754" name="TextBox 753"/>
            <p:cNvSpPr txBox="1"/>
            <p:nvPr/>
          </p:nvSpPr>
          <p:spPr>
            <a:xfrm>
              <a:off x="2587659" y="1980629"/>
              <a:ext cx="748963" cy="157533"/>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black">
                      <a:alpha val="31000"/>
                    </a:prstClr>
                  </a:solidFill>
                  <a:effectLst/>
                  <a:uLnTx/>
                  <a:uFillTx/>
                </a:rPr>
                <a:t>Decisioning</a:t>
              </a:r>
            </a:p>
          </p:txBody>
        </p:sp>
        <p:pic>
          <p:nvPicPr>
            <p:cNvPr id="755" name="Picture 1031" descr="https://upload.wikimedia.org/wikipedia/commons/7/75/Internet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4254" y="4130470"/>
              <a:ext cx="197268" cy="160414"/>
            </a:xfrm>
            <a:prstGeom prst="rect">
              <a:avLst/>
            </a:prstGeom>
            <a:noFill/>
            <a:extLst>
              <a:ext uri="{909E8E84-426E-40DD-AFC4-6F175D3DCCD1}">
                <a14:hiddenFill xmlns:a14="http://schemas.microsoft.com/office/drawing/2010/main">
                  <a:solidFill>
                    <a:srgbClr val="FFFFFF"/>
                  </a:solidFill>
                </a14:hiddenFill>
              </a:ext>
            </a:extLst>
          </p:spPr>
        </p:pic>
        <p:cxnSp>
          <p:nvCxnSpPr>
            <p:cNvPr id="756" name="Прямая соединительная линия 183"/>
            <p:cNvCxnSpPr/>
            <p:nvPr/>
          </p:nvCxnSpPr>
          <p:spPr>
            <a:xfrm>
              <a:off x="4054619" y="1910734"/>
              <a:ext cx="15437" cy="2976374"/>
            </a:xfrm>
            <a:prstGeom prst="line">
              <a:avLst/>
            </a:prstGeom>
            <a:noFill/>
            <a:ln w="6350" cap="flat" cmpd="sng" algn="ctr">
              <a:solidFill>
                <a:srgbClr val="5B9BD5"/>
              </a:solidFill>
              <a:prstDash val="dash"/>
              <a:miter lim="800000"/>
            </a:ln>
            <a:effectLst/>
          </p:spPr>
        </p:cxnSp>
        <p:sp>
          <p:nvSpPr>
            <p:cNvPr id="757" name="TextBox 756"/>
            <p:cNvSpPr txBox="1"/>
            <p:nvPr/>
          </p:nvSpPr>
          <p:spPr>
            <a:xfrm>
              <a:off x="4244706" y="1925434"/>
              <a:ext cx="748963" cy="157533"/>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black">
                      <a:alpha val="31000"/>
                    </a:prstClr>
                  </a:solidFill>
                  <a:effectLst/>
                  <a:uLnTx/>
                  <a:uFillTx/>
                </a:rPr>
                <a:t>Contract signing</a:t>
              </a:r>
            </a:p>
          </p:txBody>
        </p:sp>
        <p:pic>
          <p:nvPicPr>
            <p:cNvPr id="761" name="Picture 1033" descr="http://www.5tibetansworkshop.com/wp-content/uploads/2014/10/headphones-at-compu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6431" y="2905298"/>
              <a:ext cx="211526" cy="213674"/>
            </a:xfrm>
            <a:prstGeom prst="rect">
              <a:avLst/>
            </a:prstGeom>
            <a:noFill/>
            <a:extLst>
              <a:ext uri="{909E8E84-426E-40DD-AFC4-6F175D3DCCD1}">
                <a14:hiddenFill xmlns:a14="http://schemas.microsoft.com/office/drawing/2010/main">
                  <a:solidFill>
                    <a:srgbClr val="FFFFFF"/>
                  </a:solidFill>
                </a14:hiddenFill>
              </a:ext>
            </a:extLst>
          </p:spPr>
        </p:pic>
        <p:sp>
          <p:nvSpPr>
            <p:cNvPr id="763" name="Стрелка вниз 192"/>
            <p:cNvSpPr/>
            <p:nvPr/>
          </p:nvSpPr>
          <p:spPr>
            <a:xfrm rot="16200000">
              <a:off x="4603235" y="2646926"/>
              <a:ext cx="95467" cy="110644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64" name="TextBox 763"/>
            <p:cNvSpPr txBox="1"/>
            <p:nvPr/>
          </p:nvSpPr>
          <p:spPr>
            <a:xfrm>
              <a:off x="5164588" y="1931049"/>
              <a:ext cx="748963" cy="157533"/>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black">
                      <a:alpha val="31000"/>
                    </a:prstClr>
                  </a:solidFill>
                  <a:effectLst/>
                  <a:uLnTx/>
                  <a:uFillTx/>
                </a:rPr>
                <a:t>Loan granting</a:t>
              </a:r>
            </a:p>
          </p:txBody>
        </p:sp>
        <p:cxnSp>
          <p:nvCxnSpPr>
            <p:cNvPr id="766" name="Straight Arrow Connector 3225"/>
            <p:cNvCxnSpPr/>
            <p:nvPr/>
          </p:nvCxnSpPr>
          <p:spPr>
            <a:xfrm flipV="1">
              <a:off x="3347950" y="5684585"/>
              <a:ext cx="286079" cy="1"/>
            </a:xfrm>
            <a:prstGeom prst="straightConnector1">
              <a:avLst/>
            </a:prstGeom>
            <a:noFill/>
            <a:ln w="15875" cap="flat" cmpd="sng" algn="ctr">
              <a:solidFill>
                <a:sysClr val="windowText" lastClr="000000"/>
              </a:solidFill>
              <a:prstDash val="solid"/>
              <a:miter lim="800000"/>
              <a:headEnd type="triangle"/>
              <a:tailEnd type="triangle"/>
            </a:ln>
            <a:effectLst/>
          </p:spPr>
        </p:cxnSp>
        <p:pic>
          <p:nvPicPr>
            <p:cNvPr id="767" name="Рисунок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2703" y="5588811"/>
              <a:ext cx="364601" cy="368302"/>
            </a:xfrm>
            <a:prstGeom prst="rect">
              <a:avLst/>
            </a:prstGeom>
          </p:spPr>
        </p:pic>
        <p:sp>
          <p:nvSpPr>
            <p:cNvPr id="769" name="Rectangle 10968"/>
            <p:cNvSpPr/>
            <p:nvPr/>
          </p:nvSpPr>
          <p:spPr>
            <a:xfrm>
              <a:off x="3227653" y="4984530"/>
              <a:ext cx="722968" cy="380913"/>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err="1" smtClean="0">
                  <a:ln>
                    <a:noFill/>
                  </a:ln>
                  <a:solidFill>
                    <a:prstClr val="black"/>
                  </a:solidFill>
                  <a:effectLst/>
                  <a:uLnTx/>
                  <a:uFillTx/>
                  <a:latin typeface="Calibri" panose="020F0502020204030204"/>
                  <a:ea typeface="+mn-ea"/>
                  <a:cs typeface="+mn-cs"/>
                </a:rPr>
                <a:t>Nadyne</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72" name="Прямоугольник 109"/>
            <p:cNvSpPr/>
            <p:nvPr/>
          </p:nvSpPr>
          <p:spPr>
            <a:xfrm>
              <a:off x="3408942" y="5431278"/>
              <a:ext cx="408504" cy="157533"/>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rPr>
                <a:t>SMS-agent</a:t>
              </a:r>
            </a:p>
          </p:txBody>
        </p:sp>
        <p:sp>
          <p:nvSpPr>
            <p:cNvPr id="773" name="Rectangle 10968"/>
            <p:cNvSpPr/>
            <p:nvPr/>
          </p:nvSpPr>
          <p:spPr>
            <a:xfrm>
              <a:off x="5164588" y="4984530"/>
              <a:ext cx="722968" cy="380913"/>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algn="ctr"/>
              <a:r>
                <a:rPr lang="en-US" sz="600" kern="0" dirty="0" err="1">
                  <a:solidFill>
                    <a:prstClr val="black"/>
                  </a:solidFill>
                  <a:latin typeface="Calibri" panose="020F0502020204030204"/>
                </a:rPr>
                <a:t>Astera</a:t>
              </a:r>
              <a:r>
                <a:rPr lang="en-US" sz="600" kern="0" dirty="0">
                  <a:solidFill>
                    <a:prstClr val="black"/>
                  </a:solidFill>
                  <a:latin typeface="Calibri" panose="020F0502020204030204"/>
                </a:rPr>
                <a:t> Online</a:t>
              </a:r>
            </a:p>
          </p:txBody>
        </p:sp>
        <p:sp>
          <p:nvSpPr>
            <p:cNvPr id="774" name="Прямоугольник 118"/>
            <p:cNvSpPr/>
            <p:nvPr/>
          </p:nvSpPr>
          <p:spPr>
            <a:xfrm>
              <a:off x="5080444" y="5353592"/>
              <a:ext cx="868514" cy="15753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rPr>
                <a:t>GL</a:t>
              </a:r>
            </a:p>
          </p:txBody>
        </p:sp>
        <p:sp>
          <p:nvSpPr>
            <p:cNvPr id="777" name="Rectangle 3274"/>
            <p:cNvSpPr/>
            <p:nvPr/>
          </p:nvSpPr>
          <p:spPr>
            <a:xfrm>
              <a:off x="6285052" y="2919749"/>
              <a:ext cx="839426" cy="423974"/>
            </a:xfrm>
            <a:prstGeom prst="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pic>
        <p:nvPicPr>
          <p:cNvPr id="784" name="Picture 1041" descr="https://encrypted-tbn3.gstatic.com/images?q=tbn:ANd9GcRF9JTEcwyYGFFzZ1n2qVTeRi1J1C_r_zofc2vi7jXVKxzWmUaS5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9719" y="2770441"/>
            <a:ext cx="667578" cy="484927"/>
          </a:xfrm>
          <a:prstGeom prst="rect">
            <a:avLst/>
          </a:prstGeom>
          <a:solidFill>
            <a:schemeClr val="accent6">
              <a:lumMod val="20000"/>
              <a:lumOff val="80000"/>
            </a:schemeClr>
          </a:solidFill>
          <a:extLst/>
        </p:spPr>
      </p:pic>
      <p:sp>
        <p:nvSpPr>
          <p:cNvPr id="785" name="Rectangle 10968"/>
          <p:cNvSpPr/>
          <p:nvPr/>
        </p:nvSpPr>
        <p:spPr>
          <a:xfrm>
            <a:off x="1913885" y="5724288"/>
            <a:ext cx="925425" cy="446521"/>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panose="020F0502020204030204"/>
                <a:ea typeface="+mn-ea"/>
                <a:cs typeface="+mn-cs"/>
              </a:rPr>
              <a:t>KTP check</a:t>
            </a:r>
          </a:p>
        </p:txBody>
      </p:sp>
      <p:cxnSp>
        <p:nvCxnSpPr>
          <p:cNvPr id="106" name="Straight Arrow Connector 3225"/>
          <p:cNvCxnSpPr/>
          <p:nvPr/>
        </p:nvCxnSpPr>
        <p:spPr>
          <a:xfrm flipV="1">
            <a:off x="7601894" y="4099732"/>
            <a:ext cx="0" cy="296487"/>
          </a:xfrm>
          <a:prstGeom prst="straightConnector1">
            <a:avLst/>
          </a:prstGeom>
          <a:noFill/>
          <a:ln w="15875" cap="flat" cmpd="sng" algn="ctr">
            <a:solidFill>
              <a:sysClr val="windowText" lastClr="000000"/>
            </a:solidFill>
            <a:prstDash val="sysDot"/>
            <a:miter lim="800000"/>
            <a:headEnd type="triangle"/>
            <a:tailEnd type="triangle"/>
          </a:ln>
          <a:effectLst/>
        </p:spPr>
      </p:cxnSp>
      <p:cxnSp>
        <p:nvCxnSpPr>
          <p:cNvPr id="107" name="Straight Arrow Connector 3225"/>
          <p:cNvCxnSpPr/>
          <p:nvPr/>
        </p:nvCxnSpPr>
        <p:spPr>
          <a:xfrm flipV="1">
            <a:off x="7607055" y="3739692"/>
            <a:ext cx="0" cy="296487"/>
          </a:xfrm>
          <a:prstGeom prst="straightConnector1">
            <a:avLst/>
          </a:prstGeom>
          <a:noFill/>
          <a:ln w="15875" cap="flat" cmpd="sng" algn="ctr">
            <a:solidFill>
              <a:sysClr val="windowText" lastClr="000000"/>
            </a:solidFill>
            <a:prstDash val="solid"/>
            <a:miter lim="800000"/>
            <a:headEnd type="triangle"/>
            <a:tailEnd type="triangle"/>
          </a:ln>
          <a:effectLst/>
        </p:spPr>
      </p:cxnSp>
      <p:sp>
        <p:nvSpPr>
          <p:cNvPr id="108" name="TextBox 394"/>
          <p:cNvSpPr txBox="1"/>
          <p:nvPr/>
        </p:nvSpPr>
        <p:spPr>
          <a:xfrm>
            <a:off x="7714107" y="4088445"/>
            <a:ext cx="115107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prstClr val="black"/>
                </a:solidFill>
                <a:effectLst/>
                <a:uLnTx/>
                <a:uFillTx/>
              </a:rPr>
              <a:t>New integrations to be implemented in Terrasoft</a:t>
            </a:r>
          </a:p>
        </p:txBody>
      </p:sp>
      <p:sp>
        <p:nvSpPr>
          <p:cNvPr id="109" name="TextBox 395"/>
          <p:cNvSpPr txBox="1"/>
          <p:nvPr/>
        </p:nvSpPr>
        <p:spPr>
          <a:xfrm>
            <a:off x="7721990" y="3755845"/>
            <a:ext cx="115107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prstClr val="black"/>
                </a:solidFill>
                <a:effectLst/>
                <a:uLnTx/>
                <a:uFillTx/>
              </a:rPr>
              <a:t>Already implemented integrations</a:t>
            </a:r>
          </a:p>
        </p:txBody>
      </p:sp>
      <p:sp>
        <p:nvSpPr>
          <p:cNvPr id="112" name="Прямоугольник 98"/>
          <p:cNvSpPr/>
          <p:nvPr/>
        </p:nvSpPr>
        <p:spPr>
          <a:xfrm>
            <a:off x="7147270" y="1107177"/>
            <a:ext cx="216018" cy="186006"/>
          </a:xfrm>
          <a:prstGeom prst="rect">
            <a:avLst/>
          </a:prstGeom>
          <a:solidFill>
            <a:srgbClr val="70AD47">
              <a:lumMod val="60000"/>
              <a:lumOff val="40000"/>
            </a:srgb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 name="Rectangle 10968"/>
          <p:cNvSpPr/>
          <p:nvPr/>
        </p:nvSpPr>
        <p:spPr>
          <a:xfrm>
            <a:off x="3310573" y="4377143"/>
            <a:ext cx="613355" cy="55506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13</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lang="en-US" sz="600" kern="0" dirty="0" smtClean="0">
                <a:solidFill>
                  <a:prstClr val="black"/>
                </a:solidFill>
                <a:latin typeface="Calibri" panose="020F0502020204030204"/>
              </a:rPr>
              <a:t> Social validation capture</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15" name="Rectangle 10968"/>
          <p:cNvSpPr/>
          <p:nvPr/>
        </p:nvSpPr>
        <p:spPr>
          <a:xfrm>
            <a:off x="2096833" y="4373514"/>
            <a:ext cx="613355" cy="55506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7</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KTP (ID)</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capture and check</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16" name="Rectangle 10968"/>
          <p:cNvSpPr/>
          <p:nvPr/>
        </p:nvSpPr>
        <p:spPr>
          <a:xfrm>
            <a:off x="2939651" y="5724288"/>
            <a:ext cx="925425" cy="446521"/>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783" name="Picture 4" descr="http://iamreal.me/wp-content/uploads/2015/03/xiamreal_logo.png.pagespeed.ic.SP9wCcqG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5298" y="5892225"/>
            <a:ext cx="724614" cy="129063"/>
          </a:xfrm>
          <a:prstGeom prst="rect">
            <a:avLst/>
          </a:prstGeom>
          <a:noFill/>
          <a:extLst>
            <a:ext uri="{909E8E84-426E-40DD-AFC4-6F175D3DCCD1}">
              <a14:hiddenFill xmlns:a14="http://schemas.microsoft.com/office/drawing/2010/main">
                <a:solidFill>
                  <a:srgbClr val="FFFFFF"/>
                </a:solidFill>
              </a14:hiddenFill>
            </a:ext>
          </a:extLst>
        </p:spPr>
      </p:pic>
      <p:cxnSp>
        <p:nvCxnSpPr>
          <p:cNvPr id="119" name="Straight Arrow Connector 118"/>
          <p:cNvCxnSpPr>
            <a:stCxn id="116" idx="0"/>
          </p:cNvCxnSpPr>
          <p:nvPr/>
        </p:nvCxnSpPr>
        <p:spPr>
          <a:xfrm flipV="1">
            <a:off x="3402364" y="4941468"/>
            <a:ext cx="233532" cy="782820"/>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122" name="Rectangle 10968"/>
          <p:cNvSpPr/>
          <p:nvPr/>
        </p:nvSpPr>
        <p:spPr>
          <a:xfrm>
            <a:off x="2707614" y="4374069"/>
            <a:ext cx="613355" cy="55506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10</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lang="en-US" sz="600" kern="0" dirty="0" smtClean="0">
                <a:solidFill>
                  <a:prstClr val="black"/>
                </a:solidFill>
                <a:latin typeface="Calibri" panose="020F0502020204030204"/>
              </a:rPr>
              <a:t> Anti-fraud rules data capture</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25" name="Стрелка вниз 157"/>
          <p:cNvSpPr/>
          <p:nvPr/>
        </p:nvSpPr>
        <p:spPr>
          <a:xfrm rot="16200000">
            <a:off x="2063770" y="4584377"/>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6" name="Стрелка вниз 157"/>
          <p:cNvSpPr/>
          <p:nvPr/>
        </p:nvSpPr>
        <p:spPr>
          <a:xfrm rot="16200000">
            <a:off x="2647111" y="4584377"/>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7" name="Стрелка вниз 157"/>
          <p:cNvSpPr/>
          <p:nvPr/>
        </p:nvSpPr>
        <p:spPr>
          <a:xfrm rot="16200000">
            <a:off x="3252210" y="4584377"/>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8" name="Стрелка вниз 157"/>
          <p:cNvSpPr/>
          <p:nvPr/>
        </p:nvSpPr>
        <p:spPr>
          <a:xfrm rot="16200000">
            <a:off x="3855169" y="4579732"/>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9" name="Стрелка вниз 157"/>
          <p:cNvSpPr/>
          <p:nvPr/>
        </p:nvSpPr>
        <p:spPr>
          <a:xfrm rot="16200000">
            <a:off x="4503241" y="4561802"/>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1" name="Стрелка вниз 166"/>
          <p:cNvSpPr/>
          <p:nvPr/>
        </p:nvSpPr>
        <p:spPr>
          <a:xfrm rot="10800000">
            <a:off x="2451850" y="3312793"/>
            <a:ext cx="97673" cy="10409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2" name="Стрелка вниз 192"/>
          <p:cNvSpPr/>
          <p:nvPr/>
        </p:nvSpPr>
        <p:spPr>
          <a:xfrm rot="16200000" flipV="1">
            <a:off x="5819194" y="3067975"/>
            <a:ext cx="147658" cy="550159"/>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3" name="Стрелка вниз 157"/>
          <p:cNvSpPr/>
          <p:nvPr/>
        </p:nvSpPr>
        <p:spPr>
          <a:xfrm rot="16200000">
            <a:off x="3385845" y="3527707"/>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4" name="Стрелка вниз 69"/>
          <p:cNvSpPr/>
          <p:nvPr/>
        </p:nvSpPr>
        <p:spPr>
          <a:xfrm rot="10800000">
            <a:off x="4315004" y="3276019"/>
            <a:ext cx="121945" cy="11441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4891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225957" y="6561010"/>
            <a:ext cx="720080" cy="283758"/>
          </a:xfrm>
        </p:spPr>
        <p:txBody>
          <a:bodyPr/>
          <a:lstStyle/>
          <a:p>
            <a:fld id="{D7F305DA-160D-498F-B102-A1D8643B4A2C}" type="slidenum">
              <a:rPr lang="ru-RU" smtClean="0"/>
              <a:pPr/>
              <a:t>29</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Target first sale business process (Phase 2)</a:t>
            </a:r>
            <a:endParaRPr lang="en-US" b="1" dirty="0"/>
          </a:p>
        </p:txBody>
      </p:sp>
      <p:sp>
        <p:nvSpPr>
          <p:cNvPr id="8" name="Прямоугольник 7"/>
          <p:cNvSpPr/>
          <p:nvPr/>
        </p:nvSpPr>
        <p:spPr>
          <a:xfrm>
            <a:off x="7164288" y="1529144"/>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Прямоугольник 8"/>
          <p:cNvSpPr/>
          <p:nvPr/>
        </p:nvSpPr>
        <p:spPr>
          <a:xfrm>
            <a:off x="7164288" y="2060848"/>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52320" y="853262"/>
            <a:ext cx="1534764" cy="507831"/>
          </a:xfrm>
          <a:prstGeom prst="rect">
            <a:avLst/>
          </a:prstGeom>
          <a:noFill/>
        </p:spPr>
        <p:txBody>
          <a:bodyPr wrap="square" rtlCol="0">
            <a:spAutoFit/>
          </a:bodyPr>
          <a:lstStyle/>
          <a:p>
            <a:r>
              <a:rPr lang="en-US" sz="900" dirty="0" smtClean="0"/>
              <a:t>Functionality already available in Terrasoft and planned to be used</a:t>
            </a:r>
            <a:endParaRPr lang="en-US" sz="900" dirty="0"/>
          </a:p>
        </p:txBody>
      </p:sp>
      <p:sp>
        <p:nvSpPr>
          <p:cNvPr id="12" name="TextBox 11"/>
          <p:cNvSpPr txBox="1"/>
          <p:nvPr/>
        </p:nvSpPr>
        <p:spPr>
          <a:xfrm>
            <a:off x="7433096" y="1375755"/>
            <a:ext cx="1534764" cy="507831"/>
          </a:xfrm>
          <a:prstGeom prst="rect">
            <a:avLst/>
          </a:prstGeom>
          <a:noFill/>
        </p:spPr>
        <p:txBody>
          <a:bodyPr wrap="square" rtlCol="0">
            <a:spAutoFit/>
          </a:bodyPr>
          <a:lstStyle/>
          <a:p>
            <a:r>
              <a:rPr lang="en-US" sz="900" dirty="0" smtClean="0"/>
              <a:t>Functionality already available in Terrasoft but not planned to be used</a:t>
            </a:r>
            <a:endParaRPr lang="en-US" sz="900" dirty="0"/>
          </a:p>
        </p:txBody>
      </p:sp>
      <p:sp>
        <p:nvSpPr>
          <p:cNvPr id="14" name="TextBox 13"/>
          <p:cNvSpPr txBox="1"/>
          <p:nvPr/>
        </p:nvSpPr>
        <p:spPr>
          <a:xfrm>
            <a:off x="7454512" y="1985065"/>
            <a:ext cx="1534764" cy="507831"/>
          </a:xfrm>
          <a:prstGeom prst="rect">
            <a:avLst/>
          </a:prstGeom>
          <a:noFill/>
        </p:spPr>
        <p:txBody>
          <a:bodyPr wrap="square" rtlCol="0">
            <a:spAutoFit/>
          </a:bodyPr>
          <a:lstStyle/>
          <a:p>
            <a:r>
              <a:rPr lang="en-US" sz="900" dirty="0" smtClean="0"/>
              <a:t>New functionality&amp;Integrations to be implemented in </a:t>
            </a:r>
            <a:r>
              <a:rPr lang="en-US" sz="900" dirty="0" err="1" smtClean="0"/>
              <a:t>Terrasoft</a:t>
            </a:r>
            <a:endParaRPr lang="en-US" sz="900" dirty="0"/>
          </a:p>
        </p:txBody>
      </p:sp>
      <p:grpSp>
        <p:nvGrpSpPr>
          <p:cNvPr id="693" name="Group 692"/>
          <p:cNvGrpSpPr/>
          <p:nvPr/>
        </p:nvGrpSpPr>
        <p:grpSpPr>
          <a:xfrm>
            <a:off x="-108520" y="1565967"/>
            <a:ext cx="8869865" cy="4743326"/>
            <a:chOff x="251520" y="1910730"/>
            <a:chExt cx="6929386" cy="4046383"/>
          </a:xfrm>
        </p:grpSpPr>
        <p:sp>
          <p:nvSpPr>
            <p:cNvPr id="694" name="Rectangle 3083"/>
            <p:cNvSpPr>
              <a:spLocks noChangeArrowheads="1"/>
            </p:cNvSpPr>
            <p:nvPr/>
          </p:nvSpPr>
          <p:spPr bwMode="auto">
            <a:xfrm>
              <a:off x="6233466" y="3227060"/>
              <a:ext cx="947440" cy="5495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600" dirty="0">
                  <a:solidFill>
                    <a:schemeClr val="tx1"/>
                  </a:solidFill>
                </a:rPr>
                <a:t>21.Transfer to customer’s bank account (from our bank account)</a:t>
              </a:r>
            </a:p>
          </p:txBody>
        </p:sp>
        <p:sp>
          <p:nvSpPr>
            <p:cNvPr id="695" name="Прямоугольник 99"/>
            <p:cNvSpPr/>
            <p:nvPr/>
          </p:nvSpPr>
          <p:spPr>
            <a:xfrm>
              <a:off x="1304030" y="1910730"/>
              <a:ext cx="4565958" cy="2989123"/>
            </a:xfrm>
            <a:prstGeom prst="rect">
              <a:avLst/>
            </a:prstGeom>
            <a:solidFill>
              <a:sysClr val="window" lastClr="FFFFFF">
                <a:lumMod val="95000"/>
              </a:sysClr>
            </a:solidFill>
            <a:ln w="6350" cap="flat" cmpd="sng" algn="ctr">
              <a:solidFill>
                <a:srgbClr val="5B9BD5">
                  <a:shade val="50000"/>
                </a:srgbClr>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smtClean="0">
                  <a:ln>
                    <a:noFill/>
                  </a:ln>
                  <a:solidFill>
                    <a:prstClr val="black"/>
                  </a:solidFill>
                  <a:effectLst/>
                  <a:uLnTx/>
                  <a:uFillTx/>
                  <a:latin typeface="Calibri" panose="020F0502020204030204"/>
                  <a:ea typeface="+mn-ea"/>
                  <a:cs typeface="+mn-cs"/>
                </a:rPr>
                <a:t>    Terrasoft</a:t>
              </a:r>
            </a:p>
          </p:txBody>
        </p:sp>
        <p:sp>
          <p:nvSpPr>
            <p:cNvPr id="696" name="Rectangle 10968"/>
            <p:cNvSpPr/>
            <p:nvPr/>
          </p:nvSpPr>
          <p:spPr>
            <a:xfrm>
              <a:off x="3497548" y="3423303"/>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18.Phone verification (3)</a:t>
              </a:r>
            </a:p>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noProof="0" dirty="0" smtClean="0">
                  <a:solidFill>
                    <a:prstClr val="black"/>
                  </a:solidFill>
                  <a:latin typeface="Calibri" panose="020F0502020204030204"/>
                </a:rPr>
                <a:t>Loan confirmation</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697" name="Прямоугольник 26"/>
            <p:cNvSpPr/>
            <p:nvPr/>
          </p:nvSpPr>
          <p:spPr>
            <a:xfrm>
              <a:off x="1312480" y="3991447"/>
              <a:ext cx="2640713" cy="473273"/>
            </a:xfrm>
            <a:prstGeom prst="rect">
              <a:avLst/>
            </a:prstGeom>
            <a:solidFill>
              <a:srgbClr val="70AD47">
                <a:lumMod val="60000"/>
                <a:lumOff val="40000"/>
              </a:srgbClr>
            </a:solidFill>
            <a:ln w="12700" cap="flat" cmpd="sng" algn="ctr">
              <a:solidFill>
                <a:srgbClr val="002060"/>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smtClean="0">
                  <a:ln>
                    <a:noFill/>
                  </a:ln>
                  <a:solidFill>
                    <a:prstClr val="black"/>
                  </a:solidFill>
                  <a:effectLst/>
                  <a:uLnTx/>
                  <a:uFillTx/>
                  <a:latin typeface="Calibri" panose="020F0502020204030204"/>
                  <a:ea typeface="+mn-ea"/>
                  <a:cs typeface="+mn-cs"/>
                </a:rPr>
                <a:t>Web site</a:t>
              </a:r>
            </a:p>
          </p:txBody>
        </p:sp>
        <p:pic>
          <p:nvPicPr>
            <p:cNvPr id="698" name="Picture 1025" descr="http://www.viscoseclosures.com/wp/wp-content/uploads/2013/12/customer-icon.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97" t="9489" r="18255" b="6847"/>
            <a:stretch/>
          </p:blipFill>
          <p:spPr bwMode="auto">
            <a:xfrm>
              <a:off x="338757" y="2714056"/>
              <a:ext cx="472177" cy="953941"/>
            </a:xfrm>
            <a:prstGeom prst="rect">
              <a:avLst/>
            </a:prstGeom>
            <a:solidFill>
              <a:schemeClr val="accent5">
                <a:lumMod val="20000"/>
                <a:lumOff val="80000"/>
              </a:schemeClr>
            </a:solidFill>
            <a:ln w="3175"/>
            <a:extLst/>
          </p:spPr>
        </p:pic>
        <p:sp>
          <p:nvSpPr>
            <p:cNvPr id="699" name="Right Arrow 698"/>
            <p:cNvSpPr/>
            <p:nvPr/>
          </p:nvSpPr>
          <p:spPr>
            <a:xfrm>
              <a:off x="926135" y="4345442"/>
              <a:ext cx="316267" cy="299298"/>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00" name="Rectangle 699"/>
            <p:cNvSpPr/>
            <p:nvPr/>
          </p:nvSpPr>
          <p:spPr>
            <a:xfrm>
              <a:off x="2061790" y="2945290"/>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6</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Stop factors check </a:t>
              </a:r>
            </a:p>
          </p:txBody>
        </p:sp>
        <p:sp>
          <p:nvSpPr>
            <p:cNvPr id="701" name="TextBox 700"/>
            <p:cNvSpPr txBox="1"/>
            <p:nvPr/>
          </p:nvSpPr>
          <p:spPr>
            <a:xfrm>
              <a:off x="251520" y="3626018"/>
              <a:ext cx="646652" cy="15753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rPr>
                <a:t>Borrower</a:t>
              </a:r>
              <a:endParaRPr kumimoji="0" lang="en-US" sz="600" b="0" i="0" u="none" strike="noStrike" kern="0" cap="none" spc="0" normalizeH="0" baseline="0" noProof="0" dirty="0" smtClean="0">
                <a:ln>
                  <a:noFill/>
                </a:ln>
                <a:solidFill>
                  <a:prstClr val="black"/>
                </a:solidFill>
                <a:effectLst/>
                <a:uLnTx/>
                <a:uFillTx/>
              </a:endParaRPr>
            </a:p>
          </p:txBody>
        </p:sp>
        <p:sp>
          <p:nvSpPr>
            <p:cNvPr id="702" name="Rectangle 10968"/>
            <p:cNvSpPr/>
            <p:nvPr/>
          </p:nvSpPr>
          <p:spPr>
            <a:xfrm>
              <a:off x="2065483" y="3417023"/>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7</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Black lists check </a:t>
              </a:r>
            </a:p>
          </p:txBody>
        </p:sp>
        <p:sp>
          <p:nvSpPr>
            <p:cNvPr id="703" name="Rectangle 10968"/>
            <p:cNvSpPr/>
            <p:nvPr/>
          </p:nvSpPr>
          <p:spPr>
            <a:xfrm>
              <a:off x="2541276" y="2945290"/>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algn="ctr"/>
              <a:r>
                <a:rPr lang="en-US" sz="600" kern="0" dirty="0" smtClean="0">
                  <a:solidFill>
                    <a:prstClr val="black"/>
                  </a:solidFill>
                  <a:latin typeface="Calibri" panose="020F0502020204030204"/>
                </a:rPr>
                <a:t>10</a:t>
              </a:r>
              <a:r>
                <a:rPr lang="ru-RU" sz="600" kern="0" dirty="0" smtClean="0">
                  <a:solidFill>
                    <a:prstClr val="black"/>
                  </a:solidFill>
                  <a:latin typeface="Calibri" panose="020F0502020204030204"/>
                </a:rPr>
                <a:t>.</a:t>
              </a:r>
              <a:r>
                <a:rPr lang="en-US" sz="600" kern="0" dirty="0" smtClean="0">
                  <a:solidFill>
                    <a:prstClr val="black"/>
                  </a:solidFill>
                  <a:latin typeface="Calibri" panose="020F0502020204030204"/>
                </a:rPr>
                <a:t>Soc</a:t>
              </a:r>
              <a:r>
                <a:rPr lang="en-US" sz="600" kern="0" dirty="0">
                  <a:solidFill>
                    <a:prstClr val="black"/>
                  </a:solidFill>
                  <a:latin typeface="Calibri" panose="020F0502020204030204"/>
                </a:rPr>
                <a:t>.-</a:t>
              </a:r>
              <a:r>
                <a:rPr lang="en-US" sz="600" kern="0" dirty="0" err="1">
                  <a:solidFill>
                    <a:prstClr val="black"/>
                  </a:solidFill>
                  <a:latin typeface="Calibri" panose="020F0502020204030204"/>
                </a:rPr>
                <a:t>dem.</a:t>
              </a:r>
              <a:r>
                <a:rPr lang="en-US" sz="600" kern="0" dirty="0">
                  <a:solidFill>
                    <a:prstClr val="black"/>
                  </a:solidFill>
                  <a:latin typeface="Calibri" panose="020F0502020204030204"/>
                </a:rPr>
                <a:t> scoring</a:t>
              </a:r>
            </a:p>
          </p:txBody>
        </p:sp>
        <p:sp>
          <p:nvSpPr>
            <p:cNvPr id="704" name="Rectangle 10968"/>
            <p:cNvSpPr/>
            <p:nvPr/>
          </p:nvSpPr>
          <p:spPr>
            <a:xfrm>
              <a:off x="3019726" y="2947175"/>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algn="ctr"/>
              <a:r>
                <a:rPr lang="en-US" sz="600" kern="0" dirty="0" smtClean="0">
                  <a:solidFill>
                    <a:prstClr val="black"/>
                  </a:solidFill>
                  <a:latin typeface="Calibri" panose="020F0502020204030204"/>
                </a:rPr>
                <a:t>13.Request </a:t>
              </a:r>
              <a:r>
                <a:rPr lang="en-US" sz="600" kern="0" dirty="0">
                  <a:solidFill>
                    <a:prstClr val="black"/>
                  </a:solidFill>
                  <a:latin typeface="Calibri" panose="020F0502020204030204"/>
                </a:rPr>
                <a:t>to credit bureau</a:t>
              </a:r>
            </a:p>
          </p:txBody>
        </p:sp>
        <p:sp>
          <p:nvSpPr>
            <p:cNvPr id="705" name="Rectangle 10968"/>
            <p:cNvSpPr/>
            <p:nvPr/>
          </p:nvSpPr>
          <p:spPr>
            <a:xfrm>
              <a:off x="3022005" y="3422883"/>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14.Credit rules application</a:t>
              </a:r>
            </a:p>
          </p:txBody>
        </p:sp>
        <p:sp>
          <p:nvSpPr>
            <p:cNvPr id="706" name="Rectangle 10968"/>
            <p:cNvSpPr/>
            <p:nvPr/>
          </p:nvSpPr>
          <p:spPr>
            <a:xfrm>
              <a:off x="2540731" y="3416770"/>
              <a:ext cx="479170" cy="473504"/>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noProof="0" dirty="0" smtClean="0">
                  <a:solidFill>
                    <a:prstClr val="black"/>
                  </a:solidFill>
                  <a:latin typeface="Calibri" panose="020F0502020204030204"/>
                </a:rPr>
                <a:t>11</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.Anti-fraud web-scoring</a:t>
              </a:r>
            </a:p>
          </p:txBody>
        </p:sp>
        <p:sp>
          <p:nvSpPr>
            <p:cNvPr id="709" name="Стрелка вниз 69"/>
            <p:cNvSpPr/>
            <p:nvPr/>
          </p:nvSpPr>
          <p:spPr>
            <a:xfrm rot="10800000">
              <a:off x="2751175" y="3347735"/>
              <a:ext cx="95267" cy="976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711" name="Straight Arrow Connector 3225"/>
            <p:cNvCxnSpPr/>
            <p:nvPr/>
          </p:nvCxnSpPr>
          <p:spPr>
            <a:xfrm rot="10800000">
              <a:off x="603614" y="3760032"/>
              <a:ext cx="2652807" cy="1391436"/>
            </a:xfrm>
            <a:prstGeom prst="bentConnector2">
              <a:avLst/>
            </a:prstGeom>
            <a:noFill/>
            <a:ln w="3175" cap="flat" cmpd="sng" algn="ctr">
              <a:solidFill>
                <a:sysClr val="windowText" lastClr="000000"/>
              </a:solidFill>
              <a:prstDash val="dash"/>
              <a:miter lim="800000"/>
              <a:tailEnd type="triangle"/>
            </a:ln>
            <a:effectLst/>
          </p:spPr>
        </p:cxnSp>
        <p:sp>
          <p:nvSpPr>
            <p:cNvPr id="713" name="Right Arrow 3251"/>
            <p:cNvSpPr/>
            <p:nvPr/>
          </p:nvSpPr>
          <p:spPr>
            <a:xfrm>
              <a:off x="5940845" y="3012946"/>
              <a:ext cx="316267" cy="299298"/>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14" name="TextBox 713"/>
            <p:cNvSpPr txBox="1"/>
            <p:nvPr/>
          </p:nvSpPr>
          <p:spPr>
            <a:xfrm>
              <a:off x="1335749" y="5148409"/>
              <a:ext cx="857215" cy="15753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rPr>
                <a:t>SMSs</a:t>
              </a:r>
            </a:p>
          </p:txBody>
        </p:sp>
        <p:cxnSp>
          <p:nvCxnSpPr>
            <p:cNvPr id="715" name="Straight Arrow Connector 3225"/>
            <p:cNvCxnSpPr/>
            <p:nvPr/>
          </p:nvCxnSpPr>
          <p:spPr>
            <a:xfrm>
              <a:off x="5878102" y="2965640"/>
              <a:ext cx="406542" cy="0"/>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717" name="Rectangle 10968"/>
            <p:cNvSpPr/>
            <p:nvPr/>
          </p:nvSpPr>
          <p:spPr>
            <a:xfrm>
              <a:off x="1414154" y="2301537"/>
              <a:ext cx="466667" cy="476392"/>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prstClr val="black"/>
                  </a:solidFill>
                  <a:effectLst/>
                  <a:uLnTx/>
                  <a:uFillTx/>
                  <a:latin typeface="Calibri" panose="020F0502020204030204"/>
                </a:rPr>
                <a:t>1. Filling app with </a:t>
              </a:r>
              <a:r>
                <a:rPr lang="en-US" altLang="en-US" sz="600" kern="0" dirty="0" smtClean="0">
                  <a:solidFill>
                    <a:prstClr val="black"/>
                  </a:solidFill>
                  <a:latin typeface="Calibri" panose="020F0502020204030204"/>
                </a:rPr>
                <a:t>DSAs</a:t>
              </a:r>
              <a:endParaRPr kumimoji="0" lang="en-US" altLang="en-US" sz="600" b="0" i="0" u="none" strike="noStrike" kern="0" cap="none" spc="0" normalizeH="0" baseline="0" noProof="0" dirty="0" smtClean="0">
                <a:ln>
                  <a:noFill/>
                </a:ln>
                <a:solidFill>
                  <a:prstClr val="black"/>
                </a:solidFill>
                <a:effectLst/>
                <a:uLnTx/>
                <a:uFillTx/>
                <a:latin typeface="Calibri" panose="020F0502020204030204"/>
              </a:endParaRPr>
            </a:p>
          </p:txBody>
        </p:sp>
        <p:sp>
          <p:nvSpPr>
            <p:cNvPr id="718" name="Rectangle 10968"/>
            <p:cNvSpPr/>
            <p:nvPr/>
          </p:nvSpPr>
          <p:spPr>
            <a:xfrm>
              <a:off x="2065418" y="2308758"/>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5</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Visual stop factors check </a:t>
              </a:r>
            </a:p>
          </p:txBody>
        </p:sp>
        <p:sp>
          <p:nvSpPr>
            <p:cNvPr id="719" name="Стрелка вниз 198"/>
            <p:cNvSpPr/>
            <p:nvPr/>
          </p:nvSpPr>
          <p:spPr>
            <a:xfrm>
              <a:off x="2265399" y="2829401"/>
              <a:ext cx="83927" cy="783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720" name="Straight Arrow Connector 3225"/>
            <p:cNvCxnSpPr>
              <a:stCxn id="773" idx="0"/>
            </p:cNvCxnSpPr>
            <p:nvPr/>
          </p:nvCxnSpPr>
          <p:spPr>
            <a:xfrm flipH="1" flipV="1">
              <a:off x="5523829" y="4741355"/>
              <a:ext cx="2244" cy="243174"/>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721" name="Rectangle 10968"/>
            <p:cNvSpPr/>
            <p:nvPr/>
          </p:nvSpPr>
          <p:spPr>
            <a:xfrm>
              <a:off x="4150679" y="3272232"/>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21</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Sending contract PDF copy to the Borrower</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23" name="Rectangle 10968"/>
            <p:cNvSpPr/>
            <p:nvPr/>
          </p:nvSpPr>
          <p:spPr>
            <a:xfrm>
              <a:off x="5291743" y="2942935"/>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24.Loan granting</a:t>
              </a:r>
            </a:p>
          </p:txBody>
        </p:sp>
        <p:sp>
          <p:nvSpPr>
            <p:cNvPr id="724" name="Rectangle 10968"/>
            <p:cNvSpPr/>
            <p:nvPr/>
          </p:nvSpPr>
          <p:spPr>
            <a:xfrm>
              <a:off x="3497724" y="2947175"/>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17.Documetns scans’ (data) checking</a:t>
              </a:r>
            </a:p>
          </p:txBody>
        </p:sp>
        <p:sp>
          <p:nvSpPr>
            <p:cNvPr id="725" name="Rectangle 10968"/>
            <p:cNvSpPr/>
            <p:nvPr/>
          </p:nvSpPr>
          <p:spPr>
            <a:xfrm>
              <a:off x="4618567" y="2340306"/>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23</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.Uploading documents’ scans in CRM</a:t>
              </a:r>
            </a:p>
          </p:txBody>
        </p:sp>
        <p:pic>
          <p:nvPicPr>
            <p:cNvPr id="726" name="Рисунок 88"/>
            <p:cNvPicPr>
              <a:picLocks noChangeAspect="1"/>
            </p:cNvPicPr>
            <p:nvPr/>
          </p:nvPicPr>
          <p:blipFill rotWithShape="1">
            <a:blip r:embed="rId4"/>
            <a:srcRect b="31381"/>
            <a:stretch/>
          </p:blipFill>
          <p:spPr>
            <a:xfrm>
              <a:off x="4999656" y="2254952"/>
              <a:ext cx="154226" cy="298019"/>
            </a:xfrm>
            <a:prstGeom prst="rect">
              <a:avLst/>
            </a:prstGeom>
            <a:solidFill>
              <a:schemeClr val="accent5">
                <a:lumMod val="20000"/>
                <a:lumOff val="80000"/>
              </a:schemeClr>
            </a:solidFill>
            <a:ln w="3175"/>
          </p:spPr>
        </p:pic>
        <p:sp>
          <p:nvSpPr>
            <p:cNvPr id="727" name="Rectangle 10968"/>
            <p:cNvSpPr/>
            <p:nvPr/>
          </p:nvSpPr>
          <p:spPr>
            <a:xfrm>
              <a:off x="4139123" y="2340306"/>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20</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.Paper contract signing</a:t>
              </a:r>
            </a:p>
          </p:txBody>
        </p:sp>
        <p:pic>
          <p:nvPicPr>
            <p:cNvPr id="728" name="Рисунок 91"/>
            <p:cNvPicPr>
              <a:picLocks noChangeAspect="1"/>
            </p:cNvPicPr>
            <p:nvPr/>
          </p:nvPicPr>
          <p:blipFill rotWithShape="1">
            <a:blip r:embed="rId4"/>
            <a:srcRect b="31381"/>
            <a:stretch/>
          </p:blipFill>
          <p:spPr>
            <a:xfrm>
              <a:off x="4504099" y="2250962"/>
              <a:ext cx="154226" cy="298019"/>
            </a:xfrm>
            <a:prstGeom prst="rect">
              <a:avLst/>
            </a:prstGeom>
            <a:solidFill>
              <a:schemeClr val="accent5">
                <a:lumMod val="20000"/>
                <a:lumOff val="80000"/>
              </a:schemeClr>
            </a:solidFill>
            <a:ln w="3175"/>
          </p:spPr>
        </p:pic>
        <p:pic>
          <p:nvPicPr>
            <p:cNvPr id="729" name="Рисунок 97"/>
            <p:cNvPicPr>
              <a:picLocks noChangeAspect="1"/>
            </p:cNvPicPr>
            <p:nvPr/>
          </p:nvPicPr>
          <p:blipFill rotWithShape="1">
            <a:blip r:embed="rId4"/>
            <a:srcRect b="31381"/>
            <a:stretch/>
          </p:blipFill>
          <p:spPr>
            <a:xfrm>
              <a:off x="2433600" y="2213437"/>
              <a:ext cx="154226" cy="298019"/>
            </a:xfrm>
            <a:prstGeom prst="rect">
              <a:avLst/>
            </a:prstGeom>
            <a:solidFill>
              <a:schemeClr val="accent5">
                <a:lumMod val="20000"/>
                <a:lumOff val="80000"/>
              </a:schemeClr>
            </a:solidFill>
            <a:ln w="3175"/>
          </p:spPr>
        </p:pic>
        <p:sp>
          <p:nvSpPr>
            <p:cNvPr id="732" name="Right Arrow 3251"/>
            <p:cNvSpPr/>
            <p:nvPr/>
          </p:nvSpPr>
          <p:spPr>
            <a:xfrm>
              <a:off x="899348" y="3040849"/>
              <a:ext cx="316267" cy="299298"/>
            </a:xfrm>
            <a:prstGeom prst="right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33" name="Right Arrow 3251"/>
            <p:cNvSpPr/>
            <p:nvPr/>
          </p:nvSpPr>
          <p:spPr>
            <a:xfrm>
              <a:off x="899448" y="2364433"/>
              <a:ext cx="316267" cy="299298"/>
            </a:xfrm>
            <a:prstGeom prst="right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734" name="Прямая соединительная линия 17"/>
            <p:cNvCxnSpPr/>
            <p:nvPr/>
          </p:nvCxnSpPr>
          <p:spPr>
            <a:xfrm>
              <a:off x="1957393" y="1910734"/>
              <a:ext cx="15437" cy="2976374"/>
            </a:xfrm>
            <a:prstGeom prst="line">
              <a:avLst/>
            </a:prstGeom>
            <a:noFill/>
            <a:ln w="6350" cap="flat" cmpd="sng" algn="ctr">
              <a:solidFill>
                <a:srgbClr val="5B9BD5"/>
              </a:solidFill>
              <a:prstDash val="dash"/>
              <a:miter lim="800000"/>
            </a:ln>
            <a:effectLst/>
          </p:spPr>
        </p:cxnSp>
        <p:cxnSp>
          <p:nvCxnSpPr>
            <p:cNvPr id="735" name="Прямая соединительная линия 115"/>
            <p:cNvCxnSpPr/>
            <p:nvPr/>
          </p:nvCxnSpPr>
          <p:spPr>
            <a:xfrm>
              <a:off x="5190316" y="1922863"/>
              <a:ext cx="0" cy="2976991"/>
            </a:xfrm>
            <a:prstGeom prst="line">
              <a:avLst/>
            </a:prstGeom>
            <a:noFill/>
            <a:ln w="6350" cap="flat" cmpd="sng" algn="ctr">
              <a:solidFill>
                <a:srgbClr val="5B9BD5"/>
              </a:solidFill>
              <a:prstDash val="dash"/>
              <a:miter lim="800000"/>
            </a:ln>
            <a:effectLst/>
          </p:spPr>
        </p:cxnSp>
        <p:cxnSp>
          <p:nvCxnSpPr>
            <p:cNvPr id="736" name="Straight Arrow Connector 3225"/>
            <p:cNvCxnSpPr/>
            <p:nvPr/>
          </p:nvCxnSpPr>
          <p:spPr>
            <a:xfrm flipV="1">
              <a:off x="3575953" y="4506424"/>
              <a:ext cx="476958" cy="467868"/>
            </a:xfrm>
            <a:prstGeom prst="bentConnector3">
              <a:avLst>
                <a:gd name="adj1" fmla="val -450"/>
              </a:avLst>
            </a:prstGeom>
            <a:noFill/>
            <a:ln w="15875" cap="flat" cmpd="sng" algn="ctr">
              <a:solidFill>
                <a:sysClr val="windowText" lastClr="000000"/>
              </a:solidFill>
              <a:prstDash val="sysDot"/>
              <a:miter lim="800000"/>
              <a:headEnd type="triangle"/>
              <a:tailEnd type="triangle"/>
            </a:ln>
            <a:effectLst/>
          </p:spPr>
        </p:cxnSp>
        <p:pic>
          <p:nvPicPr>
            <p:cNvPr id="737" name="Рисунок 123"/>
            <p:cNvPicPr>
              <a:picLocks noChangeAspect="1"/>
            </p:cNvPicPr>
            <p:nvPr/>
          </p:nvPicPr>
          <p:blipFill rotWithShape="1">
            <a:blip r:embed="rId4"/>
            <a:srcRect b="31381"/>
            <a:stretch/>
          </p:blipFill>
          <p:spPr>
            <a:xfrm>
              <a:off x="1772111" y="2213437"/>
              <a:ext cx="154226" cy="298019"/>
            </a:xfrm>
            <a:prstGeom prst="rect">
              <a:avLst/>
            </a:prstGeom>
            <a:solidFill>
              <a:schemeClr val="accent5">
                <a:lumMod val="20000"/>
                <a:lumOff val="80000"/>
              </a:schemeClr>
            </a:solidFill>
            <a:ln w="3175"/>
          </p:spPr>
        </p:pic>
        <p:sp>
          <p:nvSpPr>
            <p:cNvPr id="738" name="Rectangle 10968"/>
            <p:cNvSpPr/>
            <p:nvPr/>
          </p:nvSpPr>
          <p:spPr>
            <a:xfrm>
              <a:off x="1400445" y="2943209"/>
              <a:ext cx="479170" cy="473504"/>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2. Filling app during the call to/from Call center</a:t>
              </a:r>
            </a:p>
          </p:txBody>
        </p:sp>
        <p:pic>
          <p:nvPicPr>
            <p:cNvPr id="739" name="Picture 1033" descr="http://www.5tibetansworkshop.com/wp-content/uploads/2014/10/headphones-at-compu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8995" y="2905297"/>
              <a:ext cx="211526" cy="213674"/>
            </a:xfrm>
            <a:prstGeom prst="rect">
              <a:avLst/>
            </a:prstGeom>
            <a:solidFill>
              <a:schemeClr val="accent5">
                <a:lumMod val="20000"/>
                <a:lumOff val="80000"/>
              </a:schemeClr>
            </a:solidFill>
            <a:ln w="3175"/>
            <a:extLst/>
          </p:spPr>
        </p:pic>
        <p:sp>
          <p:nvSpPr>
            <p:cNvPr id="740" name="Стрелка вниз 129"/>
            <p:cNvSpPr/>
            <p:nvPr/>
          </p:nvSpPr>
          <p:spPr>
            <a:xfrm rot="16200000">
              <a:off x="1924221" y="3130448"/>
              <a:ext cx="103597" cy="1137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1" name="Rectangle 10968"/>
            <p:cNvSpPr/>
            <p:nvPr/>
          </p:nvSpPr>
          <p:spPr>
            <a:xfrm>
              <a:off x="1409116" y="3991447"/>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3.</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Filling online app on website</a:t>
              </a:r>
            </a:p>
          </p:txBody>
        </p:sp>
        <p:sp>
          <p:nvSpPr>
            <p:cNvPr id="742" name="Rectangle 10968"/>
            <p:cNvSpPr/>
            <p:nvPr/>
          </p:nvSpPr>
          <p:spPr>
            <a:xfrm>
              <a:off x="3401781" y="3991447"/>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19</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Online general stop factors check </a:t>
              </a:r>
            </a:p>
          </p:txBody>
        </p:sp>
        <p:sp>
          <p:nvSpPr>
            <p:cNvPr id="743" name="Rectangle 10968"/>
            <p:cNvSpPr/>
            <p:nvPr/>
          </p:nvSpPr>
          <p:spPr>
            <a:xfrm>
              <a:off x="3878940" y="3991447"/>
              <a:ext cx="479170" cy="47350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22</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a:t>
              </a:r>
              <a:r>
                <a:rPr lang="en-US" sz="600" kern="0" dirty="0" smtClean="0">
                  <a:solidFill>
                    <a:prstClr val="black"/>
                  </a:solidFill>
                  <a:latin typeface="Calibri" panose="020F0502020204030204"/>
                </a:rPr>
                <a:t>Mobile</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phone verification and digital</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signing</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45" name="Стрелка вниз 156"/>
            <p:cNvSpPr/>
            <p:nvPr/>
          </p:nvSpPr>
          <p:spPr>
            <a:xfrm rot="16200000">
              <a:off x="2984255" y="3139231"/>
              <a:ext cx="103597" cy="1137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6" name="Стрелка вниз 157"/>
            <p:cNvSpPr/>
            <p:nvPr/>
          </p:nvSpPr>
          <p:spPr>
            <a:xfrm rot="16200000">
              <a:off x="2512383" y="3602106"/>
              <a:ext cx="103597" cy="1137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7" name="Стрелка вниз 159"/>
            <p:cNvSpPr/>
            <p:nvPr/>
          </p:nvSpPr>
          <p:spPr>
            <a:xfrm rot="16200000">
              <a:off x="3471202" y="3602106"/>
              <a:ext cx="103597" cy="11370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9" name="Стрелка вниз 164"/>
            <p:cNvSpPr/>
            <p:nvPr/>
          </p:nvSpPr>
          <p:spPr>
            <a:xfrm rot="16200000">
              <a:off x="4009402" y="2531280"/>
              <a:ext cx="103597" cy="1137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0" name="Стрелка вниз 151"/>
            <p:cNvSpPr/>
            <p:nvPr/>
          </p:nvSpPr>
          <p:spPr>
            <a:xfrm rot="16200000">
              <a:off x="1929624" y="2488659"/>
              <a:ext cx="103597" cy="113700"/>
            </a:xfrm>
            <a:prstGeom prst="downArrow">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2" name="Стрелка вниз 166"/>
            <p:cNvSpPr/>
            <p:nvPr/>
          </p:nvSpPr>
          <p:spPr>
            <a:xfrm rot="10800000">
              <a:off x="2258449" y="3915049"/>
              <a:ext cx="76305" cy="88796"/>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3" name="TextBox 752"/>
            <p:cNvSpPr txBox="1"/>
            <p:nvPr/>
          </p:nvSpPr>
          <p:spPr>
            <a:xfrm>
              <a:off x="1334571" y="1970187"/>
              <a:ext cx="646652" cy="15753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alpha val="31000"/>
                    </a:prstClr>
                  </a:solidFill>
                  <a:effectLst/>
                  <a:uLnTx/>
                  <a:uFillTx/>
                </a:rPr>
                <a:t>Applying</a:t>
              </a:r>
            </a:p>
          </p:txBody>
        </p:sp>
        <p:sp>
          <p:nvSpPr>
            <p:cNvPr id="754" name="TextBox 753"/>
            <p:cNvSpPr txBox="1"/>
            <p:nvPr/>
          </p:nvSpPr>
          <p:spPr>
            <a:xfrm>
              <a:off x="2587659" y="1980629"/>
              <a:ext cx="748963" cy="157533"/>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black">
                      <a:alpha val="31000"/>
                    </a:prstClr>
                  </a:solidFill>
                  <a:effectLst/>
                  <a:uLnTx/>
                  <a:uFillTx/>
                </a:rPr>
                <a:t>Decisioning</a:t>
              </a:r>
            </a:p>
          </p:txBody>
        </p:sp>
        <p:pic>
          <p:nvPicPr>
            <p:cNvPr id="755" name="Picture 1031" descr="https://upload.wikimedia.org/wikipedia/commons/7/75/Internet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4254" y="3868592"/>
              <a:ext cx="197268" cy="160414"/>
            </a:xfrm>
            <a:prstGeom prst="rect">
              <a:avLst/>
            </a:prstGeom>
            <a:solidFill>
              <a:schemeClr val="accent5">
                <a:lumMod val="20000"/>
                <a:lumOff val="80000"/>
              </a:schemeClr>
            </a:solidFill>
            <a:ln w="3175"/>
            <a:extLst/>
          </p:spPr>
        </p:pic>
        <p:cxnSp>
          <p:nvCxnSpPr>
            <p:cNvPr id="756" name="Прямая соединительная линия 183"/>
            <p:cNvCxnSpPr/>
            <p:nvPr/>
          </p:nvCxnSpPr>
          <p:spPr>
            <a:xfrm>
              <a:off x="4054619" y="1910734"/>
              <a:ext cx="15437" cy="2976374"/>
            </a:xfrm>
            <a:prstGeom prst="line">
              <a:avLst/>
            </a:prstGeom>
            <a:noFill/>
            <a:ln w="6350" cap="flat" cmpd="sng" algn="ctr">
              <a:solidFill>
                <a:srgbClr val="5B9BD5"/>
              </a:solidFill>
              <a:prstDash val="dash"/>
              <a:miter lim="800000"/>
            </a:ln>
            <a:effectLst/>
          </p:spPr>
        </p:cxnSp>
        <p:sp>
          <p:nvSpPr>
            <p:cNvPr id="757" name="TextBox 756"/>
            <p:cNvSpPr txBox="1"/>
            <p:nvPr/>
          </p:nvSpPr>
          <p:spPr>
            <a:xfrm>
              <a:off x="4244706" y="1925434"/>
              <a:ext cx="748963" cy="157533"/>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black">
                      <a:alpha val="31000"/>
                    </a:prstClr>
                  </a:solidFill>
                  <a:effectLst/>
                  <a:uLnTx/>
                  <a:uFillTx/>
                </a:rPr>
                <a:t>Contract signing</a:t>
              </a:r>
            </a:p>
          </p:txBody>
        </p:sp>
        <p:pic>
          <p:nvPicPr>
            <p:cNvPr id="761" name="Picture 1033" descr="http://www.5tibetansworkshop.com/wp-content/uploads/2014/10/headphones-at-compu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6431" y="2905298"/>
              <a:ext cx="211526" cy="213674"/>
            </a:xfrm>
            <a:prstGeom prst="rect">
              <a:avLst/>
            </a:prstGeom>
            <a:solidFill>
              <a:schemeClr val="accent5">
                <a:lumMod val="20000"/>
                <a:lumOff val="80000"/>
              </a:schemeClr>
            </a:solidFill>
            <a:ln w="3175"/>
            <a:extLst/>
          </p:spPr>
        </p:pic>
        <p:sp>
          <p:nvSpPr>
            <p:cNvPr id="763" name="Стрелка вниз 192"/>
            <p:cNvSpPr/>
            <p:nvPr/>
          </p:nvSpPr>
          <p:spPr>
            <a:xfrm rot="16200000">
              <a:off x="4603235" y="2646926"/>
              <a:ext cx="95467" cy="110644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64" name="TextBox 763"/>
            <p:cNvSpPr txBox="1"/>
            <p:nvPr/>
          </p:nvSpPr>
          <p:spPr>
            <a:xfrm>
              <a:off x="5164588" y="1931049"/>
              <a:ext cx="748963" cy="157533"/>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black">
                      <a:alpha val="31000"/>
                    </a:prstClr>
                  </a:solidFill>
                  <a:effectLst/>
                  <a:uLnTx/>
                  <a:uFillTx/>
                </a:rPr>
                <a:t>Loan granting</a:t>
              </a:r>
            </a:p>
          </p:txBody>
        </p:sp>
        <p:cxnSp>
          <p:nvCxnSpPr>
            <p:cNvPr id="766" name="Straight Arrow Connector 3225"/>
            <p:cNvCxnSpPr/>
            <p:nvPr/>
          </p:nvCxnSpPr>
          <p:spPr>
            <a:xfrm flipV="1">
              <a:off x="3347950" y="5684585"/>
              <a:ext cx="286079" cy="1"/>
            </a:xfrm>
            <a:prstGeom prst="straightConnector1">
              <a:avLst/>
            </a:prstGeom>
            <a:noFill/>
            <a:ln w="15875" cap="flat" cmpd="sng" algn="ctr">
              <a:solidFill>
                <a:sysClr val="windowText" lastClr="000000"/>
              </a:solidFill>
              <a:prstDash val="solid"/>
              <a:miter lim="800000"/>
              <a:headEnd type="triangle"/>
              <a:tailEnd type="triangle"/>
            </a:ln>
            <a:effectLst/>
          </p:spPr>
        </p:cxnSp>
        <p:pic>
          <p:nvPicPr>
            <p:cNvPr id="767" name="Рисунок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2703" y="5588811"/>
              <a:ext cx="364601" cy="368302"/>
            </a:xfrm>
            <a:prstGeom prst="rect">
              <a:avLst/>
            </a:prstGeom>
            <a:solidFill>
              <a:schemeClr val="accent5">
                <a:lumMod val="20000"/>
                <a:lumOff val="80000"/>
              </a:schemeClr>
            </a:solidFill>
            <a:ln w="3175"/>
          </p:spPr>
        </p:pic>
        <p:sp>
          <p:nvSpPr>
            <p:cNvPr id="769" name="Rectangle 10968"/>
            <p:cNvSpPr/>
            <p:nvPr/>
          </p:nvSpPr>
          <p:spPr>
            <a:xfrm>
              <a:off x="3227653" y="4984530"/>
              <a:ext cx="722968" cy="380913"/>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err="1" smtClean="0">
                  <a:ln>
                    <a:noFill/>
                  </a:ln>
                  <a:solidFill>
                    <a:prstClr val="black"/>
                  </a:solidFill>
                  <a:effectLst/>
                  <a:uLnTx/>
                  <a:uFillTx/>
                  <a:latin typeface="Calibri" panose="020F0502020204030204"/>
                  <a:ea typeface="+mn-ea"/>
                  <a:cs typeface="+mn-cs"/>
                </a:rPr>
                <a:t>Nadyne</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72" name="Прямоугольник 109"/>
            <p:cNvSpPr/>
            <p:nvPr/>
          </p:nvSpPr>
          <p:spPr>
            <a:xfrm>
              <a:off x="3408942" y="5431278"/>
              <a:ext cx="408504" cy="157533"/>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rPr>
                <a:t>SMS-agent</a:t>
              </a:r>
            </a:p>
          </p:txBody>
        </p:sp>
        <p:sp>
          <p:nvSpPr>
            <p:cNvPr id="773" name="Rectangle 10968"/>
            <p:cNvSpPr/>
            <p:nvPr/>
          </p:nvSpPr>
          <p:spPr>
            <a:xfrm>
              <a:off x="5164588" y="4984530"/>
              <a:ext cx="722968" cy="380913"/>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algn="ctr"/>
              <a:r>
                <a:rPr lang="en-US" sz="600" kern="0" dirty="0" err="1">
                  <a:solidFill>
                    <a:prstClr val="black"/>
                  </a:solidFill>
                  <a:latin typeface="Calibri" panose="020F0502020204030204"/>
                </a:rPr>
                <a:t>Astera</a:t>
              </a:r>
              <a:r>
                <a:rPr lang="en-US" sz="600" kern="0" dirty="0">
                  <a:solidFill>
                    <a:prstClr val="black"/>
                  </a:solidFill>
                  <a:latin typeface="Calibri" panose="020F0502020204030204"/>
                </a:rPr>
                <a:t> Online</a:t>
              </a:r>
            </a:p>
          </p:txBody>
        </p:sp>
        <p:sp>
          <p:nvSpPr>
            <p:cNvPr id="774" name="Прямоугольник 118"/>
            <p:cNvSpPr/>
            <p:nvPr/>
          </p:nvSpPr>
          <p:spPr>
            <a:xfrm>
              <a:off x="5080444" y="5353592"/>
              <a:ext cx="868514" cy="15753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rPr>
                <a:t>GL</a:t>
              </a:r>
            </a:p>
          </p:txBody>
        </p:sp>
        <p:sp>
          <p:nvSpPr>
            <p:cNvPr id="777" name="Rectangle 3274"/>
            <p:cNvSpPr/>
            <p:nvPr/>
          </p:nvSpPr>
          <p:spPr>
            <a:xfrm>
              <a:off x="6285052" y="2919749"/>
              <a:ext cx="839426" cy="423974"/>
            </a:xfrm>
            <a:prstGeom prst="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pic>
        <p:nvPicPr>
          <p:cNvPr id="784" name="Picture 1041" descr="https://encrypted-tbn3.gstatic.com/images?q=tbn:ANd9GcRF9JTEcwyYGFFzZ1n2qVTeRi1J1C_r_zofc2vi7jXVKxzWmUaS5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9719" y="2770441"/>
            <a:ext cx="667578" cy="484927"/>
          </a:xfrm>
          <a:prstGeom prst="rect">
            <a:avLst/>
          </a:prstGeom>
          <a:solidFill>
            <a:schemeClr val="accent6">
              <a:lumMod val="20000"/>
              <a:lumOff val="80000"/>
            </a:schemeClr>
          </a:solidFill>
          <a:extLst/>
        </p:spPr>
      </p:pic>
      <p:sp>
        <p:nvSpPr>
          <p:cNvPr id="785" name="Rectangle 10968"/>
          <p:cNvSpPr/>
          <p:nvPr/>
        </p:nvSpPr>
        <p:spPr>
          <a:xfrm>
            <a:off x="1913885" y="5724288"/>
            <a:ext cx="925425" cy="446521"/>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panose="020F0502020204030204"/>
                <a:ea typeface="+mn-ea"/>
                <a:cs typeface="+mn-cs"/>
              </a:rPr>
              <a:t>KTP check</a:t>
            </a:r>
          </a:p>
        </p:txBody>
      </p:sp>
      <p:cxnSp>
        <p:nvCxnSpPr>
          <p:cNvPr id="106" name="Straight Arrow Connector 3225"/>
          <p:cNvCxnSpPr/>
          <p:nvPr/>
        </p:nvCxnSpPr>
        <p:spPr>
          <a:xfrm flipV="1">
            <a:off x="7601894" y="4099732"/>
            <a:ext cx="0" cy="296487"/>
          </a:xfrm>
          <a:prstGeom prst="straightConnector1">
            <a:avLst/>
          </a:prstGeom>
          <a:noFill/>
          <a:ln w="15875" cap="flat" cmpd="sng" algn="ctr">
            <a:solidFill>
              <a:sysClr val="windowText" lastClr="000000"/>
            </a:solidFill>
            <a:prstDash val="sysDot"/>
            <a:miter lim="800000"/>
            <a:headEnd type="triangle"/>
            <a:tailEnd type="triangle"/>
          </a:ln>
          <a:effectLst/>
        </p:spPr>
      </p:cxnSp>
      <p:cxnSp>
        <p:nvCxnSpPr>
          <p:cNvPr id="107" name="Straight Arrow Connector 3225"/>
          <p:cNvCxnSpPr/>
          <p:nvPr/>
        </p:nvCxnSpPr>
        <p:spPr>
          <a:xfrm flipV="1">
            <a:off x="7607055" y="3739692"/>
            <a:ext cx="0" cy="296487"/>
          </a:xfrm>
          <a:prstGeom prst="straightConnector1">
            <a:avLst/>
          </a:prstGeom>
          <a:noFill/>
          <a:ln w="15875" cap="flat" cmpd="sng" algn="ctr">
            <a:solidFill>
              <a:sysClr val="windowText" lastClr="000000"/>
            </a:solidFill>
            <a:prstDash val="solid"/>
            <a:miter lim="800000"/>
            <a:headEnd type="triangle"/>
            <a:tailEnd type="triangle"/>
          </a:ln>
          <a:effectLst/>
        </p:spPr>
      </p:cxnSp>
      <p:sp>
        <p:nvSpPr>
          <p:cNvPr id="108" name="TextBox 394"/>
          <p:cNvSpPr txBox="1"/>
          <p:nvPr/>
        </p:nvSpPr>
        <p:spPr>
          <a:xfrm>
            <a:off x="7714107" y="4088445"/>
            <a:ext cx="115107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prstClr val="black"/>
                </a:solidFill>
                <a:effectLst/>
                <a:uLnTx/>
                <a:uFillTx/>
              </a:rPr>
              <a:t>New integrations to be implemented in Terrasoft</a:t>
            </a:r>
          </a:p>
        </p:txBody>
      </p:sp>
      <p:sp>
        <p:nvSpPr>
          <p:cNvPr id="109" name="TextBox 395"/>
          <p:cNvSpPr txBox="1"/>
          <p:nvPr/>
        </p:nvSpPr>
        <p:spPr>
          <a:xfrm>
            <a:off x="7721990" y="3755845"/>
            <a:ext cx="115107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prstClr val="black"/>
                </a:solidFill>
                <a:effectLst/>
                <a:uLnTx/>
                <a:uFillTx/>
              </a:rPr>
              <a:t>Already implemented integrations</a:t>
            </a:r>
          </a:p>
        </p:txBody>
      </p:sp>
      <p:sp>
        <p:nvSpPr>
          <p:cNvPr id="112" name="Прямоугольник 98"/>
          <p:cNvSpPr/>
          <p:nvPr/>
        </p:nvSpPr>
        <p:spPr>
          <a:xfrm>
            <a:off x="7147270" y="1107177"/>
            <a:ext cx="216018" cy="186006"/>
          </a:xfrm>
          <a:prstGeom prst="rect">
            <a:avLst/>
          </a:prstGeom>
          <a:solidFill>
            <a:srgbClr val="70AD47">
              <a:lumMod val="60000"/>
              <a:lumOff val="40000"/>
            </a:srgb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 name="Rectangle 10968"/>
          <p:cNvSpPr/>
          <p:nvPr/>
        </p:nvSpPr>
        <p:spPr>
          <a:xfrm>
            <a:off x="3310573" y="4008693"/>
            <a:ext cx="613355" cy="55506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15</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lang="en-US" sz="600" kern="0" dirty="0" smtClean="0">
                <a:solidFill>
                  <a:prstClr val="black"/>
                </a:solidFill>
                <a:latin typeface="Calibri" panose="020F0502020204030204"/>
              </a:rPr>
              <a:t> Social validation capture</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15" name="Rectangle 10968"/>
          <p:cNvSpPr/>
          <p:nvPr/>
        </p:nvSpPr>
        <p:spPr>
          <a:xfrm>
            <a:off x="2096833" y="4005064"/>
            <a:ext cx="613355" cy="55506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8</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KTP (ID)</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capture and check</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16" name="Rectangle 10968"/>
          <p:cNvSpPr/>
          <p:nvPr/>
        </p:nvSpPr>
        <p:spPr>
          <a:xfrm>
            <a:off x="2939651" y="5724288"/>
            <a:ext cx="925425" cy="446521"/>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783" name="Picture 4" descr="http://iamreal.me/wp-content/uploads/2015/03/xiamreal_logo.png.pagespeed.ic.SP9wCcqG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5298" y="5892225"/>
            <a:ext cx="724614" cy="12906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0968"/>
          <p:cNvSpPr/>
          <p:nvPr/>
        </p:nvSpPr>
        <p:spPr>
          <a:xfrm>
            <a:off x="2707614" y="4005619"/>
            <a:ext cx="613355" cy="55506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12</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lang="en-US" sz="600" kern="0" dirty="0" smtClean="0">
                <a:solidFill>
                  <a:prstClr val="black"/>
                </a:solidFill>
                <a:latin typeface="Calibri" panose="020F0502020204030204"/>
              </a:rPr>
              <a:t> Anti-fraud rules data capture</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25" name="Стрелка вниз 157"/>
          <p:cNvSpPr/>
          <p:nvPr/>
        </p:nvSpPr>
        <p:spPr>
          <a:xfrm rot="16200000">
            <a:off x="2063770" y="4296345"/>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6" name="Стрелка вниз 157"/>
          <p:cNvSpPr/>
          <p:nvPr/>
        </p:nvSpPr>
        <p:spPr>
          <a:xfrm rot="16200000">
            <a:off x="2647111" y="4296345"/>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7" name="Стрелка вниз 157"/>
          <p:cNvSpPr/>
          <p:nvPr/>
        </p:nvSpPr>
        <p:spPr>
          <a:xfrm rot="16200000">
            <a:off x="3252210" y="4296345"/>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8" name="Стрелка вниз 157"/>
          <p:cNvSpPr/>
          <p:nvPr/>
        </p:nvSpPr>
        <p:spPr>
          <a:xfrm rot="16200000">
            <a:off x="3855169" y="4296345"/>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9" name="Стрелка вниз 157"/>
          <p:cNvSpPr/>
          <p:nvPr/>
        </p:nvSpPr>
        <p:spPr>
          <a:xfrm rot="16200000">
            <a:off x="4503241" y="4296345"/>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1" name="Стрелка вниз 166"/>
          <p:cNvSpPr/>
          <p:nvPr/>
        </p:nvSpPr>
        <p:spPr>
          <a:xfrm rot="10800000">
            <a:off x="2451850" y="3312793"/>
            <a:ext cx="97673" cy="10409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2" name="Стрелка вниз 192"/>
          <p:cNvSpPr/>
          <p:nvPr/>
        </p:nvSpPr>
        <p:spPr>
          <a:xfrm rot="16200000" flipV="1">
            <a:off x="5819194" y="3067975"/>
            <a:ext cx="147658" cy="550159"/>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3" name="Стрелка вниз 157"/>
          <p:cNvSpPr/>
          <p:nvPr/>
        </p:nvSpPr>
        <p:spPr>
          <a:xfrm rot="16200000">
            <a:off x="3385845" y="3527707"/>
            <a:ext cx="121440" cy="16009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4" name="Стрелка вниз 69"/>
          <p:cNvSpPr/>
          <p:nvPr/>
        </p:nvSpPr>
        <p:spPr>
          <a:xfrm rot="10800000">
            <a:off x="4315004" y="3276019"/>
            <a:ext cx="121945" cy="11441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6" name="Прямоугольник 26"/>
          <p:cNvSpPr/>
          <p:nvPr/>
        </p:nvSpPr>
        <p:spPr>
          <a:xfrm>
            <a:off x="1240841" y="4584473"/>
            <a:ext cx="2719322" cy="535835"/>
          </a:xfrm>
          <a:prstGeom prst="rect">
            <a:avLst/>
          </a:prstGeom>
          <a:solidFill>
            <a:schemeClr val="accent1">
              <a:lumMod val="60000"/>
              <a:lumOff val="40000"/>
            </a:schemeClr>
          </a:solidFill>
          <a:ln w="12700" cap="flat" cmpd="sng" algn="ctr">
            <a:solidFill>
              <a:srgbClr val="002060"/>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97" name="Rectangle 10968"/>
          <p:cNvSpPr/>
          <p:nvPr/>
        </p:nvSpPr>
        <p:spPr>
          <a:xfrm>
            <a:off x="1364980" y="4570148"/>
            <a:ext cx="613355" cy="555060"/>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4</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Filling online app</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in th</a:t>
            </a:r>
            <a:r>
              <a:rPr lang="en-US" sz="600" kern="0" noProof="0" dirty="0" smtClean="0">
                <a:solidFill>
                  <a:prstClr val="black"/>
                </a:solidFill>
                <a:latin typeface="Calibri" panose="020F0502020204030204"/>
              </a:rPr>
              <a:t>e App</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98" name="Rectangle 10968"/>
          <p:cNvSpPr/>
          <p:nvPr/>
        </p:nvSpPr>
        <p:spPr>
          <a:xfrm>
            <a:off x="2178228" y="4562411"/>
            <a:ext cx="613355" cy="555060"/>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a:solidFill>
                  <a:prstClr val="black"/>
                </a:solidFill>
                <a:latin typeface="Calibri" panose="020F0502020204030204"/>
              </a:rPr>
              <a:t>9</a:t>
            </a:r>
            <a:r>
              <a:rPr kumimoji="0" lang="ru-RU" sz="6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Filling online app on website</a:t>
            </a:r>
          </a:p>
        </p:txBody>
      </p:sp>
      <p:sp>
        <p:nvSpPr>
          <p:cNvPr id="99" name="Rectangle 10968"/>
          <p:cNvSpPr/>
          <p:nvPr/>
        </p:nvSpPr>
        <p:spPr>
          <a:xfrm>
            <a:off x="3338794" y="4563607"/>
            <a:ext cx="613355" cy="555060"/>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16</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Online</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general stop factors check</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119" name="Straight Arrow Connector 118"/>
          <p:cNvCxnSpPr>
            <a:stCxn id="116" idx="0"/>
          </p:cNvCxnSpPr>
          <p:nvPr/>
        </p:nvCxnSpPr>
        <p:spPr>
          <a:xfrm flipV="1">
            <a:off x="3402364" y="4559853"/>
            <a:ext cx="521564" cy="1164435"/>
          </a:xfrm>
          <a:prstGeom prst="straightConnector1">
            <a:avLst/>
          </a:prstGeom>
          <a:noFill/>
          <a:ln w="15875" cap="flat" cmpd="sng" algn="ctr">
            <a:solidFill>
              <a:sysClr val="windowText" lastClr="000000"/>
            </a:solidFill>
            <a:prstDash val="sysDot"/>
            <a:miter lim="800000"/>
            <a:headEnd type="triangle"/>
            <a:tailEnd type="triangle"/>
          </a:ln>
          <a:effectLst/>
        </p:spPr>
      </p:cxnSp>
      <p:cxnSp>
        <p:nvCxnSpPr>
          <p:cNvPr id="104" name="Straight Arrow Connector 103"/>
          <p:cNvCxnSpPr/>
          <p:nvPr/>
        </p:nvCxnSpPr>
        <p:spPr>
          <a:xfrm flipV="1">
            <a:off x="1980349" y="4559854"/>
            <a:ext cx="179600" cy="1193469"/>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110" name="Rectangle 10968"/>
          <p:cNvSpPr/>
          <p:nvPr/>
        </p:nvSpPr>
        <p:spPr>
          <a:xfrm>
            <a:off x="2825767" y="2225868"/>
            <a:ext cx="613355" cy="555060"/>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kern="0" dirty="0" smtClean="0">
                <a:solidFill>
                  <a:prstClr val="black"/>
                </a:solidFill>
                <a:latin typeface="Calibri" panose="020F0502020204030204"/>
              </a:rPr>
              <a:t>10</a:t>
            </a:r>
            <a:r>
              <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rPr>
              <a:t>. Telecoms</a:t>
            </a:r>
            <a:r>
              <a:rPr kumimoji="0" lang="en-US" sz="600" b="0" i="0" u="none" strike="noStrike" kern="0" cap="none" spc="0" normalizeH="0" noProof="0" dirty="0" smtClean="0">
                <a:ln>
                  <a:noFill/>
                </a:ln>
                <a:solidFill>
                  <a:prstClr val="black"/>
                </a:solidFill>
                <a:effectLst/>
                <a:uLnTx/>
                <a:uFillTx/>
                <a:latin typeface="Calibri" panose="020F0502020204030204"/>
                <a:ea typeface="+mn-ea"/>
                <a:cs typeface="+mn-cs"/>
              </a:rPr>
              <a:t> scoring</a:t>
            </a:r>
            <a:endParaRPr kumimoji="0" lang="en-US" sz="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111" name="Picture 8" descr="http://www.clipartbest.com/cliparts/nTX/B5L/nTXB5LKT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8067" y="4776395"/>
            <a:ext cx="156238" cy="3187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710188" y="4600792"/>
            <a:ext cx="766557" cy="184666"/>
          </a:xfrm>
          <a:prstGeom prst="rect">
            <a:avLst/>
          </a:prstGeom>
        </p:spPr>
        <p:txBody>
          <a:bodyPr wrap="none">
            <a:spAutoFit/>
          </a:bodyPr>
          <a:lstStyle/>
          <a:p>
            <a:r>
              <a:rPr lang="en-US" sz="600" kern="0" dirty="0" smtClean="0"/>
              <a:t>Mobile application</a:t>
            </a:r>
            <a:endParaRPr lang="en-US" sz="600" dirty="0"/>
          </a:p>
        </p:txBody>
      </p:sp>
    </p:spTree>
    <p:extLst>
      <p:ext uri="{BB962C8B-B14F-4D97-AF65-F5344CB8AC3E}">
        <p14:creationId xmlns:p14="http://schemas.microsoft.com/office/powerpoint/2010/main" val="137074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a:t>
            </a:fld>
            <a:endParaRPr lang="ru-RU" dirty="0"/>
          </a:p>
        </p:txBody>
      </p:sp>
      <p:sp>
        <p:nvSpPr>
          <p:cNvPr id="5" name="Заголовок 1"/>
          <p:cNvSpPr>
            <a:spLocks noGrp="1"/>
          </p:cNvSpPr>
          <p:nvPr>
            <p:ph type="title"/>
          </p:nvPr>
        </p:nvSpPr>
        <p:spPr>
          <a:xfrm>
            <a:off x="395536" y="116632"/>
            <a:ext cx="8159540" cy="312281"/>
          </a:xfrm>
        </p:spPr>
        <p:txBody>
          <a:bodyPr/>
          <a:lstStyle/>
          <a:p>
            <a:r>
              <a:rPr lang="en-US" b="1" dirty="0"/>
              <a:t>Investment </a:t>
            </a:r>
            <a:r>
              <a:rPr lang="en-US" b="1" dirty="0" smtClean="0"/>
              <a:t>Summary</a:t>
            </a:r>
            <a:endParaRPr lang="en-US" b="1" dirty="0">
              <a:solidFill>
                <a:srgbClr val="FF0000"/>
              </a:solidFill>
            </a:endParaRPr>
          </a:p>
        </p:txBody>
      </p:sp>
      <p:sp>
        <p:nvSpPr>
          <p:cNvPr id="9" name="Rectangle 8"/>
          <p:cNvSpPr/>
          <p:nvPr/>
        </p:nvSpPr>
        <p:spPr>
          <a:xfrm>
            <a:off x="226876" y="732467"/>
            <a:ext cx="8640960" cy="4585871"/>
          </a:xfrm>
          <a:prstGeom prst="rect">
            <a:avLst/>
          </a:prstGeom>
        </p:spPr>
        <p:txBody>
          <a:bodyPr wrap="square" anchor="t">
            <a:spAutoFit/>
          </a:bodyPr>
          <a:lstStyle/>
          <a:p>
            <a:r>
              <a:rPr lang="en-US" sz="1400" dirty="0"/>
              <a:t>Indonesia is </a:t>
            </a:r>
            <a:r>
              <a:rPr lang="en-US" sz="1400" dirty="0" smtClean="0"/>
              <a:t>very promising </a:t>
            </a:r>
            <a:r>
              <a:rPr lang="en-US" sz="1400" dirty="0"/>
              <a:t>market due to its </a:t>
            </a:r>
            <a:r>
              <a:rPr lang="en-US" sz="1400" dirty="0" smtClean="0"/>
              <a:t>size and </a:t>
            </a:r>
            <a:r>
              <a:rPr lang="en-US" sz="1400" dirty="0"/>
              <a:t>supply glut in consumer finance services. We plan step-by-step penetration </a:t>
            </a:r>
            <a:r>
              <a:rPr lang="en-US" sz="1400" dirty="0" smtClean="0"/>
              <a:t>to</a:t>
            </a:r>
            <a:r>
              <a:rPr lang="ru-RU" sz="1400" dirty="0" smtClean="0"/>
              <a:t> </a:t>
            </a:r>
            <a:r>
              <a:rPr lang="en-US" sz="1400" dirty="0" smtClean="0"/>
              <a:t>capital metropolitan area of </a:t>
            </a:r>
            <a:r>
              <a:rPr lang="en-US" sz="1400" dirty="0"/>
              <a:t>Greater Jakarta, Java Island, and other </a:t>
            </a:r>
            <a:r>
              <a:rPr lang="en-US" sz="1400" dirty="0" smtClean="0"/>
              <a:t>big cities. Indonesia </a:t>
            </a:r>
            <a:r>
              <a:rPr lang="en-US" sz="1400" dirty="0"/>
              <a:t>is one of the biggest markets in </a:t>
            </a:r>
            <a:r>
              <a:rPr lang="en-US" sz="1400" dirty="0" smtClean="0"/>
              <a:t>A&amp;P </a:t>
            </a:r>
            <a:r>
              <a:rPr lang="en-US" sz="1400" dirty="0"/>
              <a:t>orbit:</a:t>
            </a:r>
          </a:p>
          <a:p>
            <a:pPr marL="285750" indent="-285750">
              <a:lnSpc>
                <a:spcPct val="150000"/>
              </a:lnSpc>
              <a:buFont typeface="Arial" panose="020B0604020202020204" pitchFamily="34" charset="0"/>
              <a:buChar char="•"/>
            </a:pPr>
            <a:r>
              <a:rPr lang="en-US" sz="1400" dirty="0"/>
              <a:t>Total population is </a:t>
            </a:r>
            <a:r>
              <a:rPr lang="en-US" sz="1400" dirty="0" smtClean="0"/>
              <a:t>253M.</a:t>
            </a:r>
            <a:endParaRPr lang="en-US" sz="1400" dirty="0"/>
          </a:p>
          <a:p>
            <a:pPr marL="285750" indent="-285750">
              <a:buFont typeface="Arial" panose="020B0604020202020204" pitchFamily="34" charset="0"/>
              <a:buChar char="•"/>
            </a:pPr>
            <a:r>
              <a:rPr lang="en-US" sz="1400" dirty="0"/>
              <a:t>Our target segment will grow from 100M to 160M in </a:t>
            </a:r>
            <a:r>
              <a:rPr lang="en-US" sz="1400" dirty="0" smtClean="0"/>
              <a:t>2012-2020</a:t>
            </a:r>
            <a:r>
              <a:rPr lang="en-US" sz="1400" baseline="30000" dirty="0" smtClean="0"/>
              <a:t>1</a:t>
            </a:r>
            <a:r>
              <a:rPr lang="en-US" sz="1400" dirty="0"/>
              <a:t>.</a:t>
            </a:r>
          </a:p>
          <a:p>
            <a:pPr>
              <a:lnSpc>
                <a:spcPct val="150000"/>
              </a:lnSpc>
            </a:pPr>
            <a:r>
              <a:rPr lang="en-US" sz="1400" dirty="0"/>
              <a:t>Only 23% of </a:t>
            </a:r>
            <a:r>
              <a:rPr lang="en-US" sz="1400" dirty="0" smtClean="0"/>
              <a:t>retail </a:t>
            </a:r>
            <a:r>
              <a:rPr lang="en-US" sz="1400" dirty="0"/>
              <a:t>borrowers </a:t>
            </a:r>
            <a:r>
              <a:rPr lang="en-US" sz="1400" dirty="0" smtClean="0"/>
              <a:t>use </a:t>
            </a:r>
            <a:r>
              <a:rPr lang="en-US" sz="1400" dirty="0"/>
              <a:t>formal financing channels:</a:t>
            </a:r>
          </a:p>
          <a:p>
            <a:pPr marL="285750" indent="-285750">
              <a:buFont typeface="Arial" panose="020B0604020202020204" pitchFamily="34" charset="0"/>
              <a:buChar char="•"/>
            </a:pPr>
            <a:r>
              <a:rPr lang="en-US" sz="1400" dirty="0" smtClean="0"/>
              <a:t>Loan </a:t>
            </a:r>
            <a:r>
              <a:rPr lang="en-US" sz="1400" dirty="0"/>
              <a:t>market is </a:t>
            </a:r>
            <a:r>
              <a:rPr lang="en-US" sz="1400" dirty="0" smtClean="0"/>
              <a:t>strictly </a:t>
            </a:r>
            <a:r>
              <a:rPr lang="en-US" sz="1400" dirty="0"/>
              <a:t>regulated and </a:t>
            </a:r>
            <a:r>
              <a:rPr lang="en-US" sz="1400" dirty="0" smtClean="0"/>
              <a:t>has high requirements for borrowers and provides limited offering of uncollateralized cash loans.</a:t>
            </a:r>
            <a:endParaRPr lang="en-US" sz="1400" dirty="0"/>
          </a:p>
          <a:p>
            <a:pPr marL="285750" indent="-285750">
              <a:buFont typeface="Arial" panose="020B0604020202020204" pitchFamily="34" charset="0"/>
              <a:buChar char="•"/>
            </a:pPr>
            <a:r>
              <a:rPr lang="en-US" sz="1400" dirty="0"/>
              <a:t>Local mentality is </a:t>
            </a:r>
            <a:r>
              <a:rPr lang="en-US" sz="1400" dirty="0" smtClean="0"/>
              <a:t>relationship-driven and most of lending/borrowing activities are run via friends and family (F&amp;F).</a:t>
            </a:r>
            <a:endParaRPr lang="en-US" sz="1400" b="1" dirty="0"/>
          </a:p>
          <a:p>
            <a:pPr marL="285750" indent="-285750">
              <a:spcAft>
                <a:spcPts val="600"/>
              </a:spcAft>
              <a:buFont typeface="Arial" panose="020B0604020202020204" pitchFamily="34" charset="0"/>
              <a:buChar char="•"/>
            </a:pPr>
            <a:r>
              <a:rPr lang="en-US" sz="1400" dirty="0"/>
              <a:t>PDL market is in grey zone</a:t>
            </a:r>
            <a:r>
              <a:rPr lang="ru-RU" sz="1400" dirty="0"/>
              <a:t> </a:t>
            </a:r>
            <a:r>
              <a:rPr lang="en-US" sz="1400" dirty="0"/>
              <a:t>and not regulated, mostly represented </a:t>
            </a:r>
            <a:r>
              <a:rPr lang="en-US" sz="1400" dirty="0" smtClean="0"/>
              <a:t>by </a:t>
            </a:r>
            <a:r>
              <a:rPr lang="en-US" sz="1400" dirty="0"/>
              <a:t>Black Money Lenders (BML</a:t>
            </a:r>
            <a:r>
              <a:rPr lang="en-US" sz="1400" dirty="0" smtClean="0"/>
              <a:t>).</a:t>
            </a:r>
            <a:endParaRPr lang="en-US" sz="1400" dirty="0"/>
          </a:p>
          <a:p>
            <a:r>
              <a:rPr lang="en-US" sz="1400" dirty="0" smtClean="0"/>
              <a:t>We see huge </a:t>
            </a:r>
            <a:r>
              <a:rPr lang="en-US" sz="1400" dirty="0"/>
              <a:t>opportunity for our business model </a:t>
            </a:r>
            <a:r>
              <a:rPr lang="en-US" sz="1400" dirty="0" smtClean="0"/>
              <a:t>in transferring lending/borrowing practices to digital lending by offering the product that is:</a:t>
            </a:r>
          </a:p>
          <a:p>
            <a:pPr marL="285750" indent="-285750">
              <a:buFont typeface="Arial" panose="020B0604020202020204" pitchFamily="34" charset="0"/>
              <a:buChar char="•"/>
            </a:pPr>
            <a:r>
              <a:rPr lang="en-US" sz="1400" dirty="0" smtClean="0"/>
              <a:t>Really fast – credit decision to be obtained within hours, not days.</a:t>
            </a:r>
          </a:p>
          <a:p>
            <a:pPr marL="285750" indent="-285750">
              <a:buFont typeface="Arial" panose="020B0604020202020204" pitchFamily="34" charset="0"/>
              <a:buChar char="•"/>
            </a:pPr>
            <a:r>
              <a:rPr lang="en-US" sz="1400" dirty="0" smtClean="0"/>
              <a:t>Convenient – without necessity to go to the branch and sign papers.</a:t>
            </a:r>
          </a:p>
          <a:p>
            <a:pPr marL="285750" indent="-285750">
              <a:buFont typeface="Arial" panose="020B0604020202020204" pitchFamily="34" charset="0"/>
              <a:buChar char="•"/>
            </a:pPr>
            <a:r>
              <a:rPr lang="en-US" sz="1400" dirty="0" smtClean="0"/>
              <a:t>Accessible – easy to apply in 24/7 mode.</a:t>
            </a:r>
          </a:p>
          <a:p>
            <a:pPr>
              <a:lnSpc>
                <a:spcPct val="150000"/>
              </a:lnSpc>
            </a:pPr>
            <a:r>
              <a:rPr lang="en-US" sz="1400" dirty="0" smtClean="0"/>
              <a:t>Our </a:t>
            </a:r>
            <a:r>
              <a:rPr lang="en-US" sz="1400" dirty="0"/>
              <a:t>key challenges </a:t>
            </a:r>
            <a:r>
              <a:rPr lang="en-US" sz="1400" dirty="0" smtClean="0"/>
              <a:t>are:</a:t>
            </a:r>
          </a:p>
          <a:p>
            <a:pPr marL="285750" indent="-285750">
              <a:buFont typeface="Arial" panose="020B0604020202020204" pitchFamily="34" charset="0"/>
              <a:buChar char="•"/>
            </a:pPr>
            <a:r>
              <a:rPr lang="en-US" sz="1400" dirty="0" smtClean="0"/>
              <a:t>Absence of conventional licensing options to meet our business model requirements.</a:t>
            </a:r>
          </a:p>
          <a:p>
            <a:pPr marL="285750" indent="-285750">
              <a:buFont typeface="Arial" panose="020B0604020202020204" pitchFamily="34" charset="0"/>
              <a:buChar char="•"/>
            </a:pPr>
            <a:r>
              <a:rPr lang="en-US" sz="1400" dirty="0" smtClean="0"/>
              <a:t>Credit risks due to lack of borrowers’ checking capacities.</a:t>
            </a:r>
          </a:p>
        </p:txBody>
      </p:sp>
      <p:sp>
        <p:nvSpPr>
          <p:cNvPr id="2" name="Rectangle 1"/>
          <p:cNvSpPr/>
          <p:nvPr/>
        </p:nvSpPr>
        <p:spPr>
          <a:xfrm>
            <a:off x="226876" y="6525344"/>
            <a:ext cx="2141933" cy="246221"/>
          </a:xfrm>
          <a:prstGeom prst="rect">
            <a:avLst/>
          </a:prstGeom>
        </p:spPr>
        <p:txBody>
          <a:bodyPr wrap="none">
            <a:spAutoFit/>
          </a:bodyPr>
          <a:lstStyle/>
          <a:p>
            <a:r>
              <a:rPr lang="en-US" sz="1000" baseline="30000" dirty="0" smtClean="0"/>
              <a:t>1</a:t>
            </a:r>
            <a:r>
              <a:rPr lang="en-US" sz="1000" dirty="0" smtClean="0"/>
              <a:t>Solidiance marketing agency analysis</a:t>
            </a:r>
            <a:endParaRPr lang="en-US" sz="1000" dirty="0"/>
          </a:p>
        </p:txBody>
      </p:sp>
    </p:spTree>
    <p:extLst>
      <p:ext uri="{BB962C8B-B14F-4D97-AF65-F5344CB8AC3E}">
        <p14:creationId xmlns:p14="http://schemas.microsoft.com/office/powerpoint/2010/main" val="2794299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30</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Initial repeat sales business process (Phase 1)</a:t>
            </a:r>
            <a:endParaRPr lang="en-US" b="1" dirty="0">
              <a:solidFill>
                <a:srgbClr val="FF0000"/>
              </a:solidFill>
            </a:endParaRPr>
          </a:p>
        </p:txBody>
      </p:sp>
      <p:sp>
        <p:nvSpPr>
          <p:cNvPr id="13" name="Прямоугольник 12"/>
          <p:cNvSpPr/>
          <p:nvPr/>
        </p:nvSpPr>
        <p:spPr>
          <a:xfrm>
            <a:off x="7164288" y="980728"/>
            <a:ext cx="216024" cy="21602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Прямоугольник 14"/>
          <p:cNvSpPr/>
          <p:nvPr/>
        </p:nvSpPr>
        <p:spPr>
          <a:xfrm>
            <a:off x="7164288" y="1529144"/>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Прямоугольник 15"/>
          <p:cNvSpPr/>
          <p:nvPr/>
        </p:nvSpPr>
        <p:spPr>
          <a:xfrm>
            <a:off x="7164288" y="2060848"/>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7452320" y="853262"/>
            <a:ext cx="1534764" cy="507831"/>
          </a:xfrm>
          <a:prstGeom prst="rect">
            <a:avLst/>
          </a:prstGeom>
          <a:noFill/>
        </p:spPr>
        <p:txBody>
          <a:bodyPr wrap="square" rtlCol="0">
            <a:spAutoFit/>
          </a:bodyPr>
          <a:lstStyle/>
          <a:p>
            <a:r>
              <a:rPr lang="en-US" sz="900" dirty="0" smtClean="0"/>
              <a:t>Functionality already available in Terrasoft and planned to be used</a:t>
            </a:r>
            <a:endParaRPr lang="en-US" sz="900" dirty="0"/>
          </a:p>
        </p:txBody>
      </p:sp>
      <p:sp>
        <p:nvSpPr>
          <p:cNvPr id="18" name="TextBox 22"/>
          <p:cNvSpPr txBox="1"/>
          <p:nvPr/>
        </p:nvSpPr>
        <p:spPr>
          <a:xfrm>
            <a:off x="7433096" y="1375755"/>
            <a:ext cx="1534764" cy="507831"/>
          </a:xfrm>
          <a:prstGeom prst="rect">
            <a:avLst/>
          </a:prstGeom>
          <a:noFill/>
        </p:spPr>
        <p:txBody>
          <a:bodyPr wrap="square" rtlCol="0">
            <a:spAutoFit/>
          </a:bodyPr>
          <a:lstStyle/>
          <a:p>
            <a:r>
              <a:rPr lang="en-US" sz="900" dirty="0" smtClean="0"/>
              <a:t>Functionality already available in Terrasoft but not planned to be used</a:t>
            </a:r>
            <a:endParaRPr lang="en-US" sz="900" dirty="0"/>
          </a:p>
        </p:txBody>
      </p:sp>
      <p:sp>
        <p:nvSpPr>
          <p:cNvPr id="19" name="TextBox 23"/>
          <p:cNvSpPr txBox="1"/>
          <p:nvPr/>
        </p:nvSpPr>
        <p:spPr>
          <a:xfrm>
            <a:off x="7454512" y="1985065"/>
            <a:ext cx="1534764" cy="507831"/>
          </a:xfrm>
          <a:prstGeom prst="rect">
            <a:avLst/>
          </a:prstGeom>
          <a:noFill/>
        </p:spPr>
        <p:txBody>
          <a:bodyPr wrap="square" rtlCol="0">
            <a:spAutoFit/>
          </a:bodyPr>
          <a:lstStyle/>
          <a:p>
            <a:r>
              <a:rPr lang="en-US" sz="900" dirty="0" smtClean="0"/>
              <a:t>New functionality&amp;Integrations to be implemented in Terrasoft</a:t>
            </a:r>
            <a:endParaRPr lang="en-US" sz="900" dirty="0"/>
          </a:p>
        </p:txBody>
      </p:sp>
      <p:sp>
        <p:nvSpPr>
          <p:cNvPr id="7" name="Прямоугольник 14"/>
          <p:cNvSpPr/>
          <p:nvPr/>
        </p:nvSpPr>
        <p:spPr>
          <a:xfrm>
            <a:off x="7164288" y="1529144"/>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8"/>
          <p:cNvSpPr txBox="1"/>
          <p:nvPr/>
        </p:nvSpPr>
        <p:spPr>
          <a:xfrm>
            <a:off x="7454512" y="1985065"/>
            <a:ext cx="1534764" cy="507831"/>
          </a:xfrm>
          <a:prstGeom prst="rect">
            <a:avLst/>
          </a:prstGeom>
          <a:noFill/>
        </p:spPr>
        <p:txBody>
          <a:bodyPr wrap="square" rtlCol="0">
            <a:spAutoFit/>
          </a:bodyPr>
          <a:lstStyle/>
          <a:p>
            <a:r>
              <a:rPr lang="en-US" sz="900" dirty="0" smtClean="0"/>
              <a:t>New functionality&amp;Integrations to be implemented in Terrasoft</a:t>
            </a:r>
            <a:endParaRPr lang="en-US" sz="900" dirty="0"/>
          </a:p>
        </p:txBody>
      </p:sp>
      <p:grpSp>
        <p:nvGrpSpPr>
          <p:cNvPr id="21" name="Group 5"/>
          <p:cNvGrpSpPr/>
          <p:nvPr/>
        </p:nvGrpSpPr>
        <p:grpSpPr>
          <a:xfrm>
            <a:off x="251520" y="2236639"/>
            <a:ext cx="7490428" cy="3270558"/>
            <a:chOff x="1785202" y="2071773"/>
            <a:chExt cx="4231521" cy="1810665"/>
          </a:xfrm>
        </p:grpSpPr>
        <p:pic>
          <p:nvPicPr>
            <p:cNvPr id="26" name="Picture 1025" descr="http://www.viscoseclosures.com/wp/wp-content/uploads/2013/12/customer-icon.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97" t="9489" r="18255" b="6847"/>
            <a:stretch/>
          </p:blipFill>
          <p:spPr bwMode="auto">
            <a:xfrm>
              <a:off x="1844090" y="2516611"/>
              <a:ext cx="324036" cy="648073"/>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11"/>
            <p:cNvSpPr/>
            <p:nvPr/>
          </p:nvSpPr>
          <p:spPr>
            <a:xfrm>
              <a:off x="2227015" y="3005007"/>
              <a:ext cx="217041" cy="203332"/>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28" name="TextBox 12"/>
            <p:cNvSpPr txBox="1"/>
            <p:nvPr/>
          </p:nvSpPr>
          <p:spPr>
            <a:xfrm>
              <a:off x="1785202" y="3134819"/>
              <a:ext cx="443771" cy="13631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Customer</a:t>
              </a:r>
            </a:p>
          </p:txBody>
        </p:sp>
        <p:cxnSp>
          <p:nvCxnSpPr>
            <p:cNvPr id="29" name="Straight Arrow Connector 3225"/>
            <p:cNvCxnSpPr>
              <a:endCxn id="28" idx="2"/>
            </p:cNvCxnSpPr>
            <p:nvPr/>
          </p:nvCxnSpPr>
          <p:spPr>
            <a:xfrm rot="10800000">
              <a:off x="2007088" y="3271133"/>
              <a:ext cx="1441010" cy="436309"/>
            </a:xfrm>
            <a:prstGeom prst="bentConnector2">
              <a:avLst/>
            </a:prstGeom>
            <a:noFill/>
            <a:ln w="3175" cap="flat" cmpd="sng" algn="ctr">
              <a:solidFill>
                <a:sysClr val="windowText" lastClr="000000"/>
              </a:solidFill>
              <a:prstDash val="dash"/>
              <a:miter lim="800000"/>
              <a:tailEnd type="triangle"/>
            </a:ln>
            <a:effectLst/>
          </p:spPr>
        </p:cxnSp>
        <p:sp>
          <p:nvSpPr>
            <p:cNvPr id="30" name="Прямоугольник 113"/>
            <p:cNvSpPr/>
            <p:nvPr/>
          </p:nvSpPr>
          <p:spPr>
            <a:xfrm>
              <a:off x="2525129" y="2071773"/>
              <a:ext cx="2679398" cy="1360626"/>
            </a:xfrm>
            <a:prstGeom prst="rect">
              <a:avLst/>
            </a:prstGeom>
            <a:solidFill>
              <a:sysClr val="window" lastClr="FFFFFF">
                <a:lumMod val="95000"/>
              </a:sysClr>
            </a:solidFill>
            <a:ln w="6350" cap="flat" cmpd="sng" algn="ctr">
              <a:solidFill>
                <a:srgbClr val="5B9BD5">
                  <a:shade val="50000"/>
                </a:srgbClr>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    Terrasoft</a:t>
              </a:r>
            </a:p>
          </p:txBody>
        </p:sp>
        <p:sp>
          <p:nvSpPr>
            <p:cNvPr id="31" name="Прямоугольник 115"/>
            <p:cNvSpPr/>
            <p:nvPr/>
          </p:nvSpPr>
          <p:spPr>
            <a:xfrm>
              <a:off x="2530569" y="2863408"/>
              <a:ext cx="1224286" cy="569856"/>
            </a:xfrm>
            <a:prstGeom prst="rect">
              <a:avLst/>
            </a:prstGeom>
            <a:solidFill>
              <a:srgbClr val="70AD47">
                <a:lumMod val="60000"/>
                <a:lumOff val="40000"/>
              </a:srgbClr>
            </a:solidFill>
            <a:ln w="12700" cap="flat" cmpd="sng" algn="ctr">
              <a:solidFill>
                <a:srgbClr val="002060"/>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Web site</a:t>
              </a:r>
            </a:p>
          </p:txBody>
        </p:sp>
        <p:sp>
          <p:nvSpPr>
            <p:cNvPr id="32" name="Rectangle 10968"/>
            <p:cNvSpPr/>
            <p:nvPr/>
          </p:nvSpPr>
          <p:spPr>
            <a:xfrm>
              <a:off x="3042517" y="2397980"/>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3</a:t>
              </a: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Black lists check </a:t>
              </a:r>
            </a:p>
          </p:txBody>
        </p:sp>
        <p:sp>
          <p:nvSpPr>
            <p:cNvPr id="33" name="Rectangle 10968"/>
            <p:cNvSpPr/>
            <p:nvPr/>
          </p:nvSpPr>
          <p:spPr>
            <a:xfrm>
              <a:off x="3373132" y="2398180"/>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5</a:t>
              </a: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Soc.-</a:t>
              </a:r>
              <a:r>
                <a:rPr kumimoji="0" lang="en-US" sz="900" b="0" i="0" u="none" strike="noStrike" kern="0" cap="none" spc="0" normalizeH="0" baseline="0" noProof="0" dirty="0" err="1" smtClean="0">
                  <a:ln>
                    <a:noFill/>
                  </a:ln>
                  <a:solidFill>
                    <a:prstClr val="black"/>
                  </a:solidFill>
                  <a:effectLst/>
                  <a:uLnTx/>
                  <a:uFillTx/>
                  <a:latin typeface="Calibri" panose="020F0502020204030204"/>
                  <a:ea typeface="+mn-ea"/>
                  <a:cs typeface="+mn-cs"/>
                </a:rPr>
                <a:t>dem.</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 scoring</a:t>
              </a:r>
            </a:p>
          </p:txBody>
        </p:sp>
        <p:sp>
          <p:nvSpPr>
            <p:cNvPr id="34" name="Rectangle 10968"/>
            <p:cNvSpPr/>
            <p:nvPr/>
          </p:nvSpPr>
          <p:spPr>
            <a:xfrm>
              <a:off x="3700176" y="2400095"/>
              <a:ext cx="328835" cy="319195"/>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7</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.Request to credit bureau</a:t>
              </a:r>
            </a:p>
          </p:txBody>
        </p:sp>
        <p:sp>
          <p:nvSpPr>
            <p:cNvPr id="35" name="Rectangle 10968"/>
            <p:cNvSpPr/>
            <p:nvPr/>
          </p:nvSpPr>
          <p:spPr>
            <a:xfrm>
              <a:off x="4027380" y="2402316"/>
              <a:ext cx="328835" cy="31697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8</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.Credit rules</a:t>
              </a:r>
            </a:p>
          </p:txBody>
        </p:sp>
        <p:cxnSp>
          <p:nvCxnSpPr>
            <p:cNvPr id="36" name="Straight Arrow Connector 3225"/>
            <p:cNvCxnSpPr/>
            <p:nvPr/>
          </p:nvCxnSpPr>
          <p:spPr>
            <a:xfrm flipV="1">
              <a:off x="3793469" y="3353448"/>
              <a:ext cx="638" cy="159154"/>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37" name="Right Arrow 3251"/>
            <p:cNvSpPr/>
            <p:nvPr/>
          </p:nvSpPr>
          <p:spPr>
            <a:xfrm>
              <a:off x="5247885" y="2449879"/>
              <a:ext cx="217041" cy="203332"/>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38" name="TextBox 22"/>
            <p:cNvSpPr txBox="1"/>
            <p:nvPr/>
          </p:nvSpPr>
          <p:spPr>
            <a:xfrm>
              <a:off x="2706268" y="3720631"/>
              <a:ext cx="588272" cy="13631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SMSs</a:t>
              </a:r>
            </a:p>
          </p:txBody>
        </p:sp>
        <p:sp>
          <p:nvSpPr>
            <p:cNvPr id="39" name="Rectangle 3274"/>
            <p:cNvSpPr/>
            <p:nvPr/>
          </p:nvSpPr>
          <p:spPr>
            <a:xfrm>
              <a:off x="5496833" y="2356472"/>
              <a:ext cx="519890" cy="374316"/>
            </a:xfrm>
            <a:prstGeom prst="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40" name="Straight Arrow Connector 3225"/>
            <p:cNvCxnSpPr/>
            <p:nvPr/>
          </p:nvCxnSpPr>
          <p:spPr>
            <a:xfrm flipH="1">
              <a:off x="3668492" y="2942375"/>
              <a:ext cx="175649" cy="6152"/>
            </a:xfrm>
            <a:prstGeom prst="straightConnector1">
              <a:avLst/>
            </a:prstGeom>
            <a:noFill/>
            <a:ln w="15875" cap="flat" cmpd="sng" algn="ctr">
              <a:solidFill>
                <a:sysClr val="windowText" lastClr="000000"/>
              </a:solidFill>
              <a:prstDash val="sysDot"/>
              <a:miter lim="800000"/>
              <a:headEnd type="triangle"/>
              <a:tailEnd type="triangle"/>
            </a:ln>
            <a:effectLst/>
          </p:spPr>
        </p:cxnSp>
        <p:cxnSp>
          <p:nvCxnSpPr>
            <p:cNvPr id="41" name="Straight Arrow Connector 3225"/>
            <p:cNvCxnSpPr>
              <a:stCxn id="67" idx="0"/>
            </p:cNvCxnSpPr>
            <p:nvPr/>
          </p:nvCxnSpPr>
          <p:spPr>
            <a:xfrm flipH="1" flipV="1">
              <a:off x="4969394" y="3352089"/>
              <a:ext cx="327" cy="154842"/>
            </a:xfrm>
            <a:prstGeom prst="straightConnector1">
              <a:avLst/>
            </a:prstGeom>
            <a:noFill/>
            <a:ln w="15875" cap="flat" cmpd="sng" algn="ctr">
              <a:solidFill>
                <a:sysClr val="windowText" lastClr="000000"/>
              </a:solidFill>
              <a:prstDash val="sysDot"/>
              <a:miter lim="800000"/>
              <a:headEnd type="triangle"/>
              <a:tailEnd type="triangle"/>
            </a:ln>
            <a:effectLst/>
          </p:spPr>
        </p:cxnSp>
        <p:sp>
          <p:nvSpPr>
            <p:cNvPr id="42" name="Rectangle 10968"/>
            <p:cNvSpPr/>
            <p:nvPr/>
          </p:nvSpPr>
          <p:spPr>
            <a:xfrm>
              <a:off x="4484597" y="2402759"/>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9</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.Explicit customer’s confirmation</a:t>
              </a:r>
            </a:p>
          </p:txBody>
        </p:sp>
        <p:sp>
          <p:nvSpPr>
            <p:cNvPr id="43" name="Rectangle 10968"/>
            <p:cNvSpPr/>
            <p:nvPr/>
          </p:nvSpPr>
          <p:spPr>
            <a:xfrm>
              <a:off x="4813950" y="2402316"/>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10</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.Loan granting</a:t>
              </a:r>
            </a:p>
          </p:txBody>
        </p:sp>
        <p:cxnSp>
          <p:nvCxnSpPr>
            <p:cNvPr id="45" name="Прямая соединительная линия 171"/>
            <p:cNvCxnSpPr/>
            <p:nvPr/>
          </p:nvCxnSpPr>
          <p:spPr>
            <a:xfrm>
              <a:off x="2979101" y="2076726"/>
              <a:ext cx="0" cy="1355673"/>
            </a:xfrm>
            <a:prstGeom prst="line">
              <a:avLst/>
            </a:prstGeom>
            <a:noFill/>
            <a:ln w="6350" cap="flat" cmpd="sng" algn="ctr">
              <a:solidFill>
                <a:srgbClr val="5B9BD5"/>
              </a:solidFill>
              <a:prstDash val="dash"/>
              <a:miter lim="800000"/>
            </a:ln>
            <a:effectLst/>
          </p:spPr>
        </p:cxnSp>
        <p:cxnSp>
          <p:nvCxnSpPr>
            <p:cNvPr id="46" name="Straight Arrow Connector 3225"/>
            <p:cNvCxnSpPr>
              <a:endCxn id="52" idx="2"/>
            </p:cNvCxnSpPr>
            <p:nvPr/>
          </p:nvCxnSpPr>
          <p:spPr>
            <a:xfrm rot="5400000" flipH="1" flipV="1">
              <a:off x="3455647" y="3426690"/>
              <a:ext cx="150922" cy="4439"/>
            </a:xfrm>
            <a:prstGeom prst="bentConnector3">
              <a:avLst>
                <a:gd name="adj1" fmla="val 50000"/>
              </a:avLst>
            </a:prstGeom>
            <a:noFill/>
            <a:ln w="15875" cap="flat" cmpd="sng" algn="ctr">
              <a:solidFill>
                <a:sysClr val="windowText" lastClr="000000"/>
              </a:solidFill>
              <a:prstDash val="sysDot"/>
              <a:miter lim="800000"/>
              <a:headEnd type="triangle"/>
              <a:tailEnd type="triangle"/>
            </a:ln>
            <a:effectLst/>
          </p:spPr>
        </p:cxnSp>
        <p:sp>
          <p:nvSpPr>
            <p:cNvPr id="47" name="Rectangle 10968"/>
            <p:cNvSpPr/>
            <p:nvPr/>
          </p:nvSpPr>
          <p:spPr>
            <a:xfrm>
              <a:off x="2586172" y="2402502"/>
              <a:ext cx="328835" cy="32168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algn="ctr"/>
              <a:r>
                <a:rPr lang="ru-RU" sz="600" kern="0" dirty="0">
                  <a:solidFill>
                    <a:prstClr val="black"/>
                  </a:solidFill>
                  <a:latin typeface="Calibri" panose="020F0502020204030204"/>
                </a:rPr>
                <a:t>1</a:t>
              </a:r>
              <a:r>
                <a:rPr lang="en-US" sz="600" kern="0" dirty="0">
                  <a:solidFill>
                    <a:prstClr val="black"/>
                  </a:solidFill>
                  <a:latin typeface="Calibri" panose="020F0502020204030204"/>
                </a:rPr>
                <a:t>.Request during the call to/from Call center</a:t>
              </a:r>
            </a:p>
          </p:txBody>
        </p:sp>
        <p:pic>
          <p:nvPicPr>
            <p:cNvPr id="48"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956" y="2376746"/>
              <a:ext cx="145162" cy="145162"/>
            </a:xfrm>
            <a:prstGeom prst="rect">
              <a:avLst/>
            </a:prstGeom>
            <a:noFill/>
            <a:extLst>
              <a:ext uri="{909E8E84-426E-40DD-AFC4-6F175D3DCCD1}">
                <a14:hiddenFill xmlns:a14="http://schemas.microsoft.com/office/drawing/2010/main">
                  <a:solidFill>
                    <a:srgbClr val="FFFFFF"/>
                  </a:solidFill>
                </a14:hiddenFill>
              </a:ext>
            </a:extLst>
          </p:spPr>
        </p:pic>
        <p:sp>
          <p:nvSpPr>
            <p:cNvPr id="49" name="Стрелка вниз 177"/>
            <p:cNvSpPr/>
            <p:nvPr/>
          </p:nvSpPr>
          <p:spPr>
            <a:xfrm rot="16200000">
              <a:off x="2945975" y="2529314"/>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50" name="Rectangle 10968"/>
            <p:cNvSpPr/>
            <p:nvPr/>
          </p:nvSpPr>
          <p:spPr>
            <a:xfrm>
              <a:off x="2592123" y="3031767"/>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Filling online app on website</a:t>
              </a:r>
            </a:p>
          </p:txBody>
        </p:sp>
        <p:sp>
          <p:nvSpPr>
            <p:cNvPr id="51" name="Rectangle 10968"/>
            <p:cNvSpPr/>
            <p:nvPr/>
          </p:nvSpPr>
          <p:spPr>
            <a:xfrm>
              <a:off x="3040027" y="3031767"/>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Online general stop factors check </a:t>
              </a:r>
            </a:p>
          </p:txBody>
        </p:sp>
        <p:sp>
          <p:nvSpPr>
            <p:cNvPr id="52" name="Rectangle 10968"/>
            <p:cNvSpPr/>
            <p:nvPr/>
          </p:nvSpPr>
          <p:spPr>
            <a:xfrm>
              <a:off x="3368910" y="3031767"/>
              <a:ext cx="328835" cy="321681"/>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Online mobile phone verification</a:t>
              </a:r>
            </a:p>
          </p:txBody>
        </p:sp>
        <p:sp>
          <p:nvSpPr>
            <p:cNvPr id="53" name="Стрелка вниз 181"/>
            <p:cNvSpPr/>
            <p:nvPr/>
          </p:nvSpPr>
          <p:spPr>
            <a:xfrm rot="16200000">
              <a:off x="2949546" y="3153594"/>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54" name="Стрелка вниз 183"/>
            <p:cNvSpPr/>
            <p:nvPr/>
          </p:nvSpPr>
          <p:spPr>
            <a:xfrm rot="16200000">
              <a:off x="3349608" y="2523975"/>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55" name="Стрелка вниз 191"/>
            <p:cNvSpPr/>
            <p:nvPr/>
          </p:nvSpPr>
          <p:spPr>
            <a:xfrm rot="16200000">
              <a:off x="3349608" y="3153594"/>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56" name="Стрелка вниз 192"/>
            <p:cNvSpPr/>
            <p:nvPr/>
          </p:nvSpPr>
          <p:spPr>
            <a:xfrm rot="10800000">
              <a:off x="3174986" y="2763358"/>
              <a:ext cx="52365" cy="60325"/>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57" name="TextBox 87"/>
            <p:cNvSpPr txBox="1"/>
            <p:nvPr/>
          </p:nvSpPr>
          <p:spPr>
            <a:xfrm>
              <a:off x="3400909" y="2152786"/>
              <a:ext cx="513983" cy="136314"/>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alpha val="31000"/>
                    </a:prstClr>
                  </a:solidFill>
                  <a:effectLst/>
                  <a:uLnTx/>
                  <a:uFillTx/>
                </a:rPr>
                <a:t>Decisioning</a:t>
              </a:r>
            </a:p>
          </p:txBody>
        </p:sp>
        <p:pic>
          <p:nvPicPr>
            <p:cNvPr id="58" name="Picture 1031" descr="https://upload.wikimedia.org/wikipedia/commons/7/75/Interne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5910" y="3014880"/>
              <a:ext cx="135377" cy="1089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5937" y="2371542"/>
              <a:ext cx="145162" cy="145162"/>
            </a:xfrm>
            <a:prstGeom prst="rect">
              <a:avLst/>
            </a:prstGeom>
            <a:noFill/>
            <a:extLst>
              <a:ext uri="{909E8E84-426E-40DD-AFC4-6F175D3DCCD1}">
                <a14:hiddenFill xmlns:a14="http://schemas.microsoft.com/office/drawing/2010/main">
                  <a:solidFill>
                    <a:srgbClr val="FFFFFF"/>
                  </a:solidFill>
                </a14:hiddenFill>
              </a:ext>
            </a:extLst>
          </p:spPr>
        </p:pic>
        <p:sp>
          <p:nvSpPr>
            <p:cNvPr id="60" name="Стрелка вниз 208"/>
            <p:cNvSpPr/>
            <p:nvPr/>
          </p:nvSpPr>
          <p:spPr>
            <a:xfrm rot="16200000">
              <a:off x="4797653" y="2536277"/>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1" name="TextBox 91"/>
            <p:cNvSpPr txBox="1"/>
            <p:nvPr/>
          </p:nvSpPr>
          <p:spPr>
            <a:xfrm>
              <a:off x="4497410" y="2151252"/>
              <a:ext cx="782747" cy="136314"/>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alpha val="31000"/>
                    </a:prstClr>
                  </a:solidFill>
                  <a:effectLst/>
                  <a:uLnTx/>
                  <a:uFillTx/>
                </a:rPr>
                <a:t>Loan granting</a:t>
              </a:r>
            </a:p>
          </p:txBody>
        </p:sp>
        <p:sp>
          <p:nvSpPr>
            <p:cNvPr id="62" name="Right Arrow 3251"/>
            <p:cNvSpPr/>
            <p:nvPr/>
          </p:nvSpPr>
          <p:spPr>
            <a:xfrm>
              <a:off x="2229866" y="2446024"/>
              <a:ext cx="217041" cy="203332"/>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63" name="TextBox 93"/>
            <p:cNvSpPr txBox="1"/>
            <p:nvPr/>
          </p:nvSpPr>
          <p:spPr>
            <a:xfrm>
              <a:off x="2525128" y="2139405"/>
              <a:ext cx="443771" cy="13631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alpha val="31000"/>
                    </a:prstClr>
                  </a:solidFill>
                  <a:effectLst/>
                  <a:uLnTx/>
                  <a:uFillTx/>
                </a:rPr>
                <a:t>Applying</a:t>
              </a:r>
            </a:p>
          </p:txBody>
        </p:sp>
        <p:sp>
          <p:nvSpPr>
            <p:cNvPr id="64" name="Стрелка вниз 216"/>
            <p:cNvSpPr/>
            <p:nvPr/>
          </p:nvSpPr>
          <p:spPr>
            <a:xfrm rot="16200000">
              <a:off x="4008472" y="2529314"/>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65" name="Прямая соединительная линия 218"/>
            <p:cNvCxnSpPr/>
            <p:nvPr/>
          </p:nvCxnSpPr>
          <p:spPr>
            <a:xfrm>
              <a:off x="4414448" y="2074250"/>
              <a:ext cx="0" cy="1355673"/>
            </a:xfrm>
            <a:prstGeom prst="line">
              <a:avLst/>
            </a:prstGeom>
            <a:noFill/>
            <a:ln w="6350" cap="flat" cmpd="sng" algn="ctr">
              <a:solidFill>
                <a:srgbClr val="5B9BD5"/>
              </a:solidFill>
              <a:prstDash val="dash"/>
              <a:miter lim="800000"/>
            </a:ln>
            <a:effectLst/>
          </p:spPr>
        </p:cxnSp>
        <p:sp>
          <p:nvSpPr>
            <p:cNvPr id="66" name="Стрелка вниз 219"/>
            <p:cNvSpPr/>
            <p:nvPr/>
          </p:nvSpPr>
          <p:spPr>
            <a:xfrm rot="16200000">
              <a:off x="4394510" y="2533660"/>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7" name="Rectangle 10968"/>
            <p:cNvSpPr/>
            <p:nvPr/>
          </p:nvSpPr>
          <p:spPr>
            <a:xfrm>
              <a:off x="4721649" y="3506931"/>
              <a:ext cx="496144" cy="258778"/>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algn="ctr"/>
              <a:r>
                <a:rPr lang="en-US" sz="900" kern="0" dirty="0" err="1">
                  <a:solidFill>
                    <a:prstClr val="black"/>
                  </a:solidFill>
                  <a:latin typeface="Calibri" panose="020F0502020204030204"/>
                </a:rPr>
                <a:t>Astera</a:t>
              </a:r>
              <a:r>
                <a:rPr lang="en-US" sz="900" kern="0" dirty="0">
                  <a:solidFill>
                    <a:prstClr val="black"/>
                  </a:solidFill>
                  <a:latin typeface="Calibri" panose="020F0502020204030204"/>
                </a:rPr>
                <a:t> Online</a:t>
              </a:r>
            </a:p>
          </p:txBody>
        </p:sp>
        <p:sp>
          <p:nvSpPr>
            <p:cNvPr id="68" name="Прямоугольник 57"/>
            <p:cNvSpPr/>
            <p:nvPr/>
          </p:nvSpPr>
          <p:spPr>
            <a:xfrm>
              <a:off x="4668105" y="3746124"/>
              <a:ext cx="596026" cy="13631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GL</a:t>
              </a:r>
            </a:p>
          </p:txBody>
        </p:sp>
        <p:sp>
          <p:nvSpPr>
            <p:cNvPr id="69" name="Rectangle 10968"/>
            <p:cNvSpPr/>
            <p:nvPr/>
          </p:nvSpPr>
          <p:spPr>
            <a:xfrm>
              <a:off x="3404523" y="3506931"/>
              <a:ext cx="496144" cy="258778"/>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prstClr val="black"/>
                  </a:solidFill>
                  <a:effectLst/>
                  <a:uLnTx/>
                  <a:uFillTx/>
                  <a:latin typeface="Calibri" panose="020F0502020204030204"/>
                  <a:ea typeface="+mn-ea"/>
                  <a:cs typeface="+mn-cs"/>
                </a:rPr>
                <a:t>Nadyne</a:t>
              </a:r>
              <a:endPar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71" name="Прямоугольник 62"/>
            <p:cNvSpPr/>
            <p:nvPr/>
          </p:nvSpPr>
          <p:spPr>
            <a:xfrm>
              <a:off x="3452372" y="3746124"/>
              <a:ext cx="422179" cy="13631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SMS-agent</a:t>
              </a:r>
            </a:p>
          </p:txBody>
        </p:sp>
        <p:sp>
          <p:nvSpPr>
            <p:cNvPr id="72" name="Стрелка вниз 183"/>
            <p:cNvSpPr/>
            <p:nvPr/>
          </p:nvSpPr>
          <p:spPr>
            <a:xfrm rot="16200000">
              <a:off x="3682131" y="2519550"/>
              <a:ext cx="70380" cy="78028"/>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pic>
        <p:nvPicPr>
          <p:cNvPr id="73" name="Picture 1041" descr="https://encrypted-tbn3.gstatic.com/images?q=tbn:ANd9GcRF9JTEcwyYGFFzZ1n2qVTeRi1J1C_r_zofc2vi7jXVKxzWmUaS5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1905" y="2849745"/>
            <a:ext cx="628017" cy="456190"/>
          </a:xfrm>
          <a:prstGeom prst="rect">
            <a:avLst/>
          </a:prstGeom>
          <a:solidFill>
            <a:schemeClr val="accent6">
              <a:lumMod val="20000"/>
              <a:lumOff val="80000"/>
            </a:schemeClr>
          </a:solidFill>
          <a:extLst/>
        </p:spPr>
      </p:pic>
      <p:sp>
        <p:nvSpPr>
          <p:cNvPr id="3" name="Rectangle 2"/>
          <p:cNvSpPr/>
          <p:nvPr/>
        </p:nvSpPr>
        <p:spPr>
          <a:xfrm>
            <a:off x="6680110" y="3429000"/>
            <a:ext cx="1276266" cy="461665"/>
          </a:xfrm>
          <a:prstGeom prst="rect">
            <a:avLst/>
          </a:prstGeom>
        </p:spPr>
        <p:txBody>
          <a:bodyPr wrap="square">
            <a:spAutoFit/>
          </a:bodyPr>
          <a:lstStyle/>
          <a:p>
            <a:pPr algn="ctr"/>
            <a:r>
              <a:rPr lang="en-US" altLang="en-US" sz="800" dirty="0" smtClean="0"/>
              <a:t>11. </a:t>
            </a:r>
            <a:r>
              <a:rPr lang="en-US" altLang="en-US" sz="800" dirty="0"/>
              <a:t>Transfer to customer’s bank account (from our bank account)</a:t>
            </a:r>
          </a:p>
        </p:txBody>
      </p:sp>
    </p:spTree>
    <p:extLst>
      <p:ext uri="{BB962C8B-B14F-4D97-AF65-F5344CB8AC3E}">
        <p14:creationId xmlns:p14="http://schemas.microsoft.com/office/powerpoint/2010/main" val="1295091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31</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Target repeat sales business process (Phase 2)</a:t>
            </a:r>
            <a:endParaRPr lang="en-US" b="1" dirty="0">
              <a:solidFill>
                <a:srgbClr val="FF0000"/>
              </a:solidFill>
            </a:endParaRPr>
          </a:p>
        </p:txBody>
      </p:sp>
      <p:pic>
        <p:nvPicPr>
          <p:cNvPr id="7" name="Picture 1025" descr="http://www.viscoseclosures.com/wp/wp-content/uploads/2013/12/customer-icon.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97" t="9489" r="18255" b="6847"/>
          <a:stretch/>
        </p:blipFill>
        <p:spPr bwMode="auto">
          <a:xfrm>
            <a:off x="702163" y="1990064"/>
            <a:ext cx="573592" cy="117059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1379997" y="2754943"/>
            <a:ext cx="384195" cy="367274"/>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9" name="TextBox 8"/>
          <p:cNvSpPr txBox="1"/>
          <p:nvPr/>
        </p:nvSpPr>
        <p:spPr>
          <a:xfrm>
            <a:off x="597922" y="3106717"/>
            <a:ext cx="785541" cy="24622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Customer</a:t>
            </a:r>
          </a:p>
        </p:txBody>
      </p:sp>
      <p:cxnSp>
        <p:nvCxnSpPr>
          <p:cNvPr id="10" name="Straight Arrow Connector 3225"/>
          <p:cNvCxnSpPr>
            <a:stCxn id="46" idx="1"/>
            <a:endCxn id="9" idx="2"/>
          </p:cNvCxnSpPr>
          <p:nvPr/>
        </p:nvCxnSpPr>
        <p:spPr>
          <a:xfrm rot="10800000">
            <a:off x="990693" y="3352939"/>
            <a:ext cx="2473670" cy="1431707"/>
          </a:xfrm>
          <a:prstGeom prst="bentConnector2">
            <a:avLst/>
          </a:prstGeom>
          <a:noFill/>
          <a:ln w="3175" cap="flat" cmpd="sng" algn="ctr">
            <a:solidFill>
              <a:sysClr val="windowText" lastClr="000000"/>
            </a:solidFill>
            <a:prstDash val="dash"/>
            <a:miter lim="800000"/>
            <a:tailEnd type="triangle"/>
          </a:ln>
          <a:effectLst/>
        </p:spPr>
      </p:cxnSp>
      <p:sp>
        <p:nvSpPr>
          <p:cNvPr id="11" name="Прямоугольник 113"/>
          <p:cNvSpPr/>
          <p:nvPr/>
        </p:nvSpPr>
        <p:spPr>
          <a:xfrm>
            <a:off x="1907704" y="1340768"/>
            <a:ext cx="4742937" cy="2943396"/>
          </a:xfrm>
          <a:prstGeom prst="rect">
            <a:avLst/>
          </a:prstGeom>
          <a:solidFill>
            <a:sysClr val="window" lastClr="FFFFFF">
              <a:lumMod val="95000"/>
            </a:sysClr>
          </a:solidFill>
          <a:ln w="6350" cap="flat" cmpd="sng" algn="ctr">
            <a:solidFill>
              <a:srgbClr val="5B9BD5">
                <a:shade val="50000"/>
              </a:srgbClr>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    Terrasoft</a:t>
            </a:r>
          </a:p>
        </p:txBody>
      </p:sp>
      <p:sp>
        <p:nvSpPr>
          <p:cNvPr id="12" name="Прямоугольник 115"/>
          <p:cNvSpPr/>
          <p:nvPr/>
        </p:nvSpPr>
        <p:spPr>
          <a:xfrm>
            <a:off x="1917334" y="2554717"/>
            <a:ext cx="2167170" cy="914557"/>
          </a:xfrm>
          <a:prstGeom prst="rect">
            <a:avLst/>
          </a:prstGeom>
          <a:solidFill>
            <a:srgbClr val="70AD47">
              <a:lumMod val="60000"/>
              <a:lumOff val="40000"/>
            </a:srgbClr>
          </a:solidFill>
          <a:ln w="12700" cap="flat" cmpd="sng" algn="ctr">
            <a:solidFill>
              <a:srgbClr val="002060"/>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Web site</a:t>
            </a:r>
          </a:p>
        </p:txBody>
      </p:sp>
      <p:sp>
        <p:nvSpPr>
          <p:cNvPr id="13" name="Rectangle 10968"/>
          <p:cNvSpPr/>
          <p:nvPr/>
        </p:nvSpPr>
        <p:spPr>
          <a:xfrm>
            <a:off x="2823558" y="1775784"/>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Calibri" panose="020F0502020204030204"/>
              </a:rPr>
              <a:t>4</a:t>
            </a: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Black lists check </a:t>
            </a:r>
          </a:p>
        </p:txBody>
      </p:sp>
      <p:sp>
        <p:nvSpPr>
          <p:cNvPr id="14" name="Rectangle 10968"/>
          <p:cNvSpPr/>
          <p:nvPr/>
        </p:nvSpPr>
        <p:spPr>
          <a:xfrm>
            <a:off x="3400705" y="1776145"/>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Calibri" panose="020F0502020204030204"/>
              </a:rPr>
              <a:t>7</a:t>
            </a: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Soc.-</a:t>
            </a:r>
            <a:r>
              <a:rPr kumimoji="0" lang="en-US" sz="900" b="0" i="0" u="none" strike="noStrike" kern="0" cap="none" spc="0" normalizeH="0" baseline="0" noProof="0" dirty="0" err="1" smtClean="0">
                <a:ln>
                  <a:noFill/>
                </a:ln>
                <a:solidFill>
                  <a:prstClr val="black"/>
                </a:solidFill>
                <a:effectLst/>
                <a:uLnTx/>
                <a:uFillTx/>
                <a:latin typeface="Calibri" panose="020F0502020204030204"/>
                <a:ea typeface="+mn-ea"/>
                <a:cs typeface="+mn-cs"/>
              </a:rPr>
              <a:t>dem.</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 scoring</a:t>
            </a:r>
          </a:p>
        </p:txBody>
      </p:sp>
      <p:sp>
        <p:nvSpPr>
          <p:cNvPr id="15" name="Rectangle 10968"/>
          <p:cNvSpPr/>
          <p:nvPr/>
        </p:nvSpPr>
        <p:spPr>
          <a:xfrm>
            <a:off x="3987714" y="1779604"/>
            <a:ext cx="582087" cy="576554"/>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smtClean="0">
                <a:solidFill>
                  <a:prstClr val="black"/>
                </a:solidFill>
                <a:latin typeface="Calibri" panose="020F0502020204030204"/>
              </a:rPr>
              <a:t>10</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.Request to credit bureau</a:t>
            </a:r>
          </a:p>
        </p:txBody>
      </p:sp>
      <p:sp>
        <p:nvSpPr>
          <p:cNvPr id="16" name="Rectangle 10968"/>
          <p:cNvSpPr/>
          <p:nvPr/>
        </p:nvSpPr>
        <p:spPr>
          <a:xfrm>
            <a:off x="4566914" y="1775524"/>
            <a:ext cx="582087" cy="583250"/>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smtClean="0">
                <a:solidFill>
                  <a:prstClr val="black"/>
                </a:solidFill>
                <a:latin typeface="Calibri" panose="020F0502020204030204"/>
              </a:rPr>
              <a:t>11</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.Credit rules</a:t>
            </a:r>
          </a:p>
        </p:txBody>
      </p:sp>
      <p:sp>
        <p:nvSpPr>
          <p:cNvPr id="17" name="Right Arrow 3251"/>
          <p:cNvSpPr/>
          <p:nvPr/>
        </p:nvSpPr>
        <p:spPr>
          <a:xfrm>
            <a:off x="6727391" y="1869528"/>
            <a:ext cx="384195" cy="367274"/>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8" name="TextBox 17"/>
          <p:cNvSpPr txBox="1"/>
          <p:nvPr/>
        </p:nvSpPr>
        <p:spPr>
          <a:xfrm>
            <a:off x="2228347" y="4581129"/>
            <a:ext cx="1041330" cy="24622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SMSs</a:t>
            </a:r>
          </a:p>
        </p:txBody>
      </p:sp>
      <p:cxnSp>
        <p:nvCxnSpPr>
          <p:cNvPr id="19" name="Straight Arrow Connector 3225"/>
          <p:cNvCxnSpPr>
            <a:stCxn id="44" idx="0"/>
          </p:cNvCxnSpPr>
          <p:nvPr/>
        </p:nvCxnSpPr>
        <p:spPr>
          <a:xfrm flipH="1" flipV="1">
            <a:off x="6234419" y="4271243"/>
            <a:ext cx="581" cy="279689"/>
          </a:xfrm>
          <a:prstGeom prst="straightConnector1">
            <a:avLst/>
          </a:prstGeom>
          <a:noFill/>
          <a:ln w="15875" cap="flat" cmpd="sng" algn="ctr">
            <a:solidFill>
              <a:sysClr val="windowText" lastClr="000000"/>
            </a:solidFill>
            <a:prstDash val="solid"/>
            <a:miter lim="800000"/>
            <a:headEnd type="triangle"/>
            <a:tailEnd type="triangle"/>
          </a:ln>
          <a:effectLst/>
        </p:spPr>
      </p:cxnSp>
      <p:sp>
        <p:nvSpPr>
          <p:cNvPr id="20" name="Rectangle 10968"/>
          <p:cNvSpPr/>
          <p:nvPr/>
        </p:nvSpPr>
        <p:spPr>
          <a:xfrm>
            <a:off x="5376257" y="1784416"/>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smtClean="0">
                <a:solidFill>
                  <a:prstClr val="black"/>
                </a:solidFill>
                <a:latin typeface="Calibri" panose="020F0502020204030204"/>
              </a:rPr>
              <a:t>12</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.Explicit customer’s confirmation</a:t>
            </a:r>
          </a:p>
        </p:txBody>
      </p:sp>
      <p:sp>
        <p:nvSpPr>
          <p:cNvPr id="21" name="Rectangle 10968"/>
          <p:cNvSpPr/>
          <p:nvPr/>
        </p:nvSpPr>
        <p:spPr>
          <a:xfrm>
            <a:off x="5959261" y="1783616"/>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900" b="0" i="0" u="none" strike="noStrike" kern="0" cap="none" spc="0" normalizeH="0" baseline="0" noProof="0" dirty="0" smtClean="0">
                <a:ln>
                  <a:noFill/>
                </a:ln>
                <a:solidFill>
                  <a:prstClr val="black"/>
                </a:solidFill>
                <a:effectLst/>
                <a:uLnTx/>
                <a:uFillTx/>
                <a:latin typeface="Calibri" panose="020F0502020204030204"/>
                <a:ea typeface="+mn-ea"/>
                <a:cs typeface="+mn-cs"/>
              </a:rPr>
              <a:t>1</a:t>
            </a: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3.Loan granting</a:t>
            </a:r>
          </a:p>
        </p:txBody>
      </p:sp>
      <p:cxnSp>
        <p:nvCxnSpPr>
          <p:cNvPr id="22" name="Straight Arrow Connector 3223"/>
          <p:cNvCxnSpPr>
            <a:stCxn id="15" idx="2"/>
            <a:endCxn id="47" idx="0"/>
          </p:cNvCxnSpPr>
          <p:nvPr/>
        </p:nvCxnSpPr>
        <p:spPr>
          <a:xfrm>
            <a:off x="4278758" y="2356158"/>
            <a:ext cx="689436" cy="2194776"/>
          </a:xfrm>
          <a:prstGeom prst="straightConnector1">
            <a:avLst/>
          </a:prstGeom>
          <a:noFill/>
          <a:ln w="15875" cap="flat" cmpd="sng" algn="ctr">
            <a:solidFill>
              <a:sysClr val="windowText" lastClr="000000"/>
            </a:solidFill>
            <a:prstDash val="solid"/>
            <a:miter lim="800000"/>
            <a:headEnd type="triangle"/>
            <a:tailEnd type="triangle"/>
          </a:ln>
          <a:effectLst/>
        </p:spPr>
      </p:cxnSp>
      <p:cxnSp>
        <p:nvCxnSpPr>
          <p:cNvPr id="23" name="Прямая соединительная линия 171"/>
          <p:cNvCxnSpPr/>
          <p:nvPr/>
        </p:nvCxnSpPr>
        <p:spPr>
          <a:xfrm>
            <a:off x="2711303" y="1349714"/>
            <a:ext cx="0" cy="2448718"/>
          </a:xfrm>
          <a:prstGeom prst="line">
            <a:avLst/>
          </a:prstGeom>
          <a:noFill/>
          <a:ln w="6350" cap="flat" cmpd="sng" algn="ctr">
            <a:solidFill>
              <a:srgbClr val="5B9BD5"/>
            </a:solidFill>
            <a:prstDash val="dash"/>
            <a:miter lim="800000"/>
          </a:ln>
          <a:effectLst/>
        </p:spPr>
      </p:cxnSp>
      <p:sp>
        <p:nvSpPr>
          <p:cNvPr id="24" name="Rectangle 10968"/>
          <p:cNvSpPr/>
          <p:nvPr/>
        </p:nvSpPr>
        <p:spPr>
          <a:xfrm>
            <a:off x="2015759" y="1783952"/>
            <a:ext cx="582087" cy="58104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algn="ctr"/>
            <a:r>
              <a:rPr lang="ru-RU" sz="600" kern="0" dirty="0">
                <a:solidFill>
                  <a:prstClr val="black"/>
                </a:solidFill>
                <a:latin typeface="Calibri" panose="020F0502020204030204"/>
              </a:rPr>
              <a:t>1</a:t>
            </a:r>
            <a:r>
              <a:rPr lang="en-US" sz="600" kern="0" dirty="0">
                <a:solidFill>
                  <a:prstClr val="black"/>
                </a:solidFill>
                <a:latin typeface="Calibri" panose="020F0502020204030204"/>
              </a:rPr>
              <a:t>.Request during the call to/from Call center</a:t>
            </a:r>
          </a:p>
        </p:txBody>
      </p:sp>
      <p:pic>
        <p:nvPicPr>
          <p:cNvPr id="25"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5616" y="1737429"/>
            <a:ext cx="256959" cy="262203"/>
          </a:xfrm>
          <a:prstGeom prst="rect">
            <a:avLst/>
          </a:prstGeom>
          <a:noFill/>
          <a:extLst>
            <a:ext uri="{909E8E84-426E-40DD-AFC4-6F175D3DCCD1}">
              <a14:hiddenFill xmlns:a14="http://schemas.microsoft.com/office/drawing/2010/main">
                <a:solidFill>
                  <a:srgbClr val="FFFFFF"/>
                </a:solidFill>
              </a14:hiddenFill>
            </a:ext>
          </a:extLst>
        </p:spPr>
      </p:pic>
      <p:sp>
        <p:nvSpPr>
          <p:cNvPr id="26" name="Стрелка вниз 177"/>
          <p:cNvSpPr/>
          <p:nvPr/>
        </p:nvSpPr>
        <p:spPr>
          <a:xfrm rot="16200000">
            <a:off x="2651393" y="2014419"/>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7" name="Rectangle 10968"/>
          <p:cNvSpPr/>
          <p:nvPr/>
        </p:nvSpPr>
        <p:spPr>
          <a:xfrm>
            <a:off x="2026293" y="2803279"/>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Filling online app on website</a:t>
            </a:r>
          </a:p>
        </p:txBody>
      </p:sp>
      <p:sp>
        <p:nvSpPr>
          <p:cNvPr id="28" name="Rectangle 10968"/>
          <p:cNvSpPr/>
          <p:nvPr/>
        </p:nvSpPr>
        <p:spPr>
          <a:xfrm>
            <a:off x="2819151" y="2803279"/>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Online general stop factors check </a:t>
            </a:r>
          </a:p>
        </p:txBody>
      </p:sp>
      <p:sp>
        <p:nvSpPr>
          <p:cNvPr id="29" name="Rectangle 10968"/>
          <p:cNvSpPr/>
          <p:nvPr/>
        </p:nvSpPr>
        <p:spPr>
          <a:xfrm>
            <a:off x="3401323" y="2803279"/>
            <a:ext cx="582087" cy="58104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r>
              <a:rPr kumimoji="0" lang="ru-RU" sz="800" b="0" i="0" u="none" strike="noStrike" kern="0" cap="none" spc="0" normalizeH="0" baseline="0" noProof="0" dirty="0" smtClean="0">
                <a:ln>
                  <a:noFill/>
                </a:ln>
                <a:solidFill>
                  <a:prstClr val="black"/>
                </a:solidFill>
                <a:effectLst/>
                <a:uLnTx/>
                <a:uFillTx/>
                <a:latin typeface="Calibri" panose="020F0502020204030204"/>
                <a:ea typeface="+mn-ea"/>
                <a:cs typeface="+mn-cs"/>
              </a:rPr>
              <a:t>.</a:t>
            </a:r>
            <a:r>
              <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rPr>
              <a:t>Online mobile phone verification</a:t>
            </a:r>
          </a:p>
        </p:txBody>
      </p:sp>
      <p:sp>
        <p:nvSpPr>
          <p:cNvPr id="30" name="Стрелка вниз 181"/>
          <p:cNvSpPr/>
          <p:nvPr/>
        </p:nvSpPr>
        <p:spPr>
          <a:xfrm rot="16200000">
            <a:off x="2657715" y="3024742"/>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1" name="Стрелка вниз 183"/>
          <p:cNvSpPr/>
          <p:nvPr/>
        </p:nvSpPr>
        <p:spPr>
          <a:xfrm rot="16200000">
            <a:off x="3365884" y="2004775"/>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2" name="Стрелка вниз 191"/>
          <p:cNvSpPr/>
          <p:nvPr/>
        </p:nvSpPr>
        <p:spPr>
          <a:xfrm rot="16200000">
            <a:off x="3365884" y="3024742"/>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3" name="Стрелка вниз 192"/>
          <p:cNvSpPr/>
          <p:nvPr/>
        </p:nvSpPr>
        <p:spPr>
          <a:xfrm rot="10800000">
            <a:off x="3058049" y="2435756"/>
            <a:ext cx="92694" cy="108964"/>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4" name="TextBox 33"/>
          <p:cNvSpPr txBox="1"/>
          <p:nvPr/>
        </p:nvSpPr>
        <p:spPr>
          <a:xfrm>
            <a:off x="3457966" y="1487100"/>
            <a:ext cx="909827" cy="246221"/>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alpha val="31000"/>
                  </a:prstClr>
                </a:solidFill>
                <a:effectLst/>
                <a:uLnTx/>
                <a:uFillTx/>
              </a:rPr>
              <a:t>Decisioning</a:t>
            </a:r>
          </a:p>
        </p:txBody>
      </p:sp>
      <p:pic>
        <p:nvPicPr>
          <p:cNvPr id="35" name="Picture 1031" descr="https://upload.wikimedia.org/wikipedia/commons/7/75/Interne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7833" y="2772777"/>
            <a:ext cx="239638" cy="1968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166" y="1728030"/>
            <a:ext cx="256959" cy="262203"/>
          </a:xfrm>
          <a:prstGeom prst="rect">
            <a:avLst/>
          </a:prstGeom>
          <a:noFill/>
          <a:extLst>
            <a:ext uri="{909E8E84-426E-40DD-AFC4-6F175D3DCCD1}">
              <a14:hiddenFill xmlns:a14="http://schemas.microsoft.com/office/drawing/2010/main">
                <a:solidFill>
                  <a:srgbClr val="FFFFFF"/>
                </a:solidFill>
              </a14:hiddenFill>
            </a:ext>
          </a:extLst>
        </p:spPr>
      </p:pic>
      <p:sp>
        <p:nvSpPr>
          <p:cNvPr id="37" name="Стрелка вниз 208"/>
          <p:cNvSpPr/>
          <p:nvPr/>
        </p:nvSpPr>
        <p:spPr>
          <a:xfrm rot="16200000">
            <a:off x="5929142" y="2026996"/>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 name="TextBox 37"/>
          <p:cNvSpPr txBox="1"/>
          <p:nvPr/>
        </p:nvSpPr>
        <p:spPr>
          <a:xfrm>
            <a:off x="5398938" y="1484329"/>
            <a:ext cx="1385580" cy="246221"/>
          </a:xfrm>
          <a:prstGeom prst="rect">
            <a:avLst/>
          </a:prstGeom>
          <a:noFill/>
        </p:spPr>
        <p:txBody>
          <a:bodyPr wrap="square" rtlCol="0">
            <a:spAutoFit/>
          </a:bodyPr>
          <a:lstStyle>
            <a:defPPr>
              <a:defRPr lang="en-US"/>
            </a:defPPr>
            <a:lvl1pPr algn="ctr">
              <a:defRPr sz="800">
                <a:solidFill>
                  <a:schemeClr val="tx1">
                    <a:alpha val="31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alpha val="31000"/>
                  </a:prstClr>
                </a:solidFill>
                <a:effectLst/>
                <a:uLnTx/>
                <a:uFillTx/>
              </a:rPr>
              <a:t>Loan granting</a:t>
            </a:r>
          </a:p>
        </p:txBody>
      </p:sp>
      <p:sp>
        <p:nvSpPr>
          <p:cNvPr id="39" name="Right Arrow 3251"/>
          <p:cNvSpPr/>
          <p:nvPr/>
        </p:nvSpPr>
        <p:spPr>
          <a:xfrm>
            <a:off x="1385044" y="1862565"/>
            <a:ext cx="384195" cy="367274"/>
          </a:xfrm>
          <a:prstGeom prst="right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40" name="TextBox 39"/>
          <p:cNvSpPr txBox="1"/>
          <p:nvPr/>
        </p:nvSpPr>
        <p:spPr>
          <a:xfrm>
            <a:off x="1907702" y="1462930"/>
            <a:ext cx="785541" cy="24622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alpha val="31000"/>
                  </a:prstClr>
                </a:solidFill>
                <a:effectLst/>
                <a:uLnTx/>
                <a:uFillTx/>
              </a:rPr>
              <a:t>Applying</a:t>
            </a:r>
          </a:p>
        </p:txBody>
      </p:sp>
      <p:sp>
        <p:nvSpPr>
          <p:cNvPr id="41" name="Стрелка вниз 216"/>
          <p:cNvSpPr/>
          <p:nvPr/>
        </p:nvSpPr>
        <p:spPr>
          <a:xfrm rot="16200000">
            <a:off x="4532173" y="2014419"/>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42" name="Прямая соединительная линия 218"/>
          <p:cNvCxnSpPr/>
          <p:nvPr/>
        </p:nvCxnSpPr>
        <p:spPr>
          <a:xfrm flipH="1">
            <a:off x="5231786" y="1345242"/>
            <a:ext cx="20296" cy="2926001"/>
          </a:xfrm>
          <a:prstGeom prst="line">
            <a:avLst/>
          </a:prstGeom>
          <a:noFill/>
          <a:ln w="6350" cap="flat" cmpd="sng" algn="ctr">
            <a:solidFill>
              <a:srgbClr val="5B9BD5"/>
            </a:solidFill>
            <a:prstDash val="dash"/>
            <a:miter lim="800000"/>
          </a:ln>
          <a:effectLst/>
        </p:spPr>
      </p:cxnSp>
      <p:sp>
        <p:nvSpPr>
          <p:cNvPr id="43" name="Стрелка вниз 219"/>
          <p:cNvSpPr/>
          <p:nvPr/>
        </p:nvSpPr>
        <p:spPr>
          <a:xfrm rot="16200000">
            <a:off x="5215518" y="2022269"/>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4" name="Rectangle 10968"/>
          <p:cNvSpPr/>
          <p:nvPr/>
        </p:nvSpPr>
        <p:spPr>
          <a:xfrm>
            <a:off x="5795874" y="4550933"/>
            <a:ext cx="878249" cy="467424"/>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algn="ctr"/>
            <a:r>
              <a:rPr lang="en-US" sz="900" kern="0" dirty="0" err="1">
                <a:solidFill>
                  <a:prstClr val="black"/>
                </a:solidFill>
                <a:latin typeface="Calibri" panose="020F0502020204030204"/>
              </a:rPr>
              <a:t>Astera</a:t>
            </a:r>
            <a:r>
              <a:rPr lang="en-US" sz="900" kern="0" dirty="0">
                <a:solidFill>
                  <a:prstClr val="black"/>
                </a:solidFill>
                <a:latin typeface="Calibri" panose="020F0502020204030204"/>
              </a:rPr>
              <a:t> Online</a:t>
            </a:r>
          </a:p>
        </p:txBody>
      </p:sp>
      <p:sp>
        <p:nvSpPr>
          <p:cNvPr id="45" name="Прямоугольник 57"/>
          <p:cNvSpPr/>
          <p:nvPr/>
        </p:nvSpPr>
        <p:spPr>
          <a:xfrm>
            <a:off x="5701093" y="4982981"/>
            <a:ext cx="1055056" cy="24622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GL</a:t>
            </a:r>
          </a:p>
        </p:txBody>
      </p:sp>
      <p:sp>
        <p:nvSpPr>
          <p:cNvPr id="46" name="Rectangle 10968"/>
          <p:cNvSpPr/>
          <p:nvPr/>
        </p:nvSpPr>
        <p:spPr>
          <a:xfrm>
            <a:off x="3464363" y="4550933"/>
            <a:ext cx="878249" cy="467424"/>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prstClr val="black"/>
                </a:solidFill>
                <a:effectLst/>
                <a:uLnTx/>
                <a:uFillTx/>
                <a:latin typeface="Calibri" panose="020F0502020204030204"/>
                <a:ea typeface="+mn-ea"/>
                <a:cs typeface="+mn-cs"/>
              </a:rPr>
              <a:t>Nadyne</a:t>
            </a:r>
            <a:endPar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47" name="Rectangle 10968"/>
          <p:cNvSpPr/>
          <p:nvPr/>
        </p:nvSpPr>
        <p:spPr>
          <a:xfrm>
            <a:off x="4529069" y="4550934"/>
            <a:ext cx="878249" cy="467424"/>
          </a:xfrm>
          <a:prstGeom prst="rect">
            <a:avLst/>
          </a:prstGeom>
          <a:solidFill>
            <a:schemeClr val="accent1">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rPr>
              <a:t>Credit</a:t>
            </a:r>
            <a:r>
              <a:rPr lang="en-US" sz="900" kern="0" dirty="0" smtClean="0">
                <a:solidFill>
                  <a:prstClr val="black"/>
                </a:solidFill>
                <a:latin typeface="Calibri" panose="020F0502020204030204"/>
              </a:rPr>
              <a:t>t Bureau</a:t>
            </a:r>
            <a:endParaRPr kumimoji="0" lang="en-US" sz="9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48" name="Прямоугольник 62"/>
          <p:cNvSpPr/>
          <p:nvPr/>
        </p:nvSpPr>
        <p:spPr>
          <a:xfrm>
            <a:off x="3549063" y="4982981"/>
            <a:ext cx="747320" cy="24622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SMS-agent</a:t>
            </a:r>
          </a:p>
        </p:txBody>
      </p:sp>
      <p:sp>
        <p:nvSpPr>
          <p:cNvPr id="49" name="Стрелка вниз 183"/>
          <p:cNvSpPr/>
          <p:nvPr/>
        </p:nvSpPr>
        <p:spPr>
          <a:xfrm rot="16200000">
            <a:off x="3954500" y="1996782"/>
            <a:ext cx="127126" cy="138121"/>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53" name="Straight Arrow Connector 3225"/>
          <p:cNvCxnSpPr/>
          <p:nvPr/>
        </p:nvCxnSpPr>
        <p:spPr>
          <a:xfrm>
            <a:off x="6650641" y="1783617"/>
            <a:ext cx="520388" cy="0"/>
          </a:xfrm>
          <a:prstGeom prst="straightConnector1">
            <a:avLst/>
          </a:prstGeom>
          <a:noFill/>
          <a:ln w="15875" cap="flat" cmpd="sng" algn="ctr">
            <a:solidFill>
              <a:sysClr val="windowText" lastClr="000000"/>
            </a:solidFill>
            <a:prstDash val="solid"/>
            <a:miter lim="800000"/>
            <a:headEnd type="triangle"/>
            <a:tailEnd type="triangle"/>
          </a:ln>
          <a:effectLst/>
        </p:spPr>
      </p:cxnSp>
      <p:sp>
        <p:nvSpPr>
          <p:cNvPr id="54" name="TextBox 53"/>
          <p:cNvSpPr txBox="1"/>
          <p:nvPr/>
        </p:nvSpPr>
        <p:spPr>
          <a:xfrm>
            <a:off x="1946618" y="3988490"/>
            <a:ext cx="1097266" cy="25255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rPr>
              <a:t>SMSs</a:t>
            </a:r>
          </a:p>
        </p:txBody>
      </p:sp>
      <p:sp>
        <p:nvSpPr>
          <p:cNvPr id="55" name="Прямоугольник 26"/>
          <p:cNvSpPr/>
          <p:nvPr/>
        </p:nvSpPr>
        <p:spPr>
          <a:xfrm>
            <a:off x="1912667" y="3467821"/>
            <a:ext cx="2171837" cy="816342"/>
          </a:xfrm>
          <a:prstGeom prst="rect">
            <a:avLst/>
          </a:prstGeom>
          <a:solidFill>
            <a:schemeClr val="accent5">
              <a:lumMod val="40000"/>
              <a:lumOff val="60000"/>
            </a:schemeClr>
          </a:solidFill>
          <a:ln w="12700" cap="flat" cmpd="sng" algn="ctr">
            <a:solidFill>
              <a:srgbClr val="002060"/>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panose="020F0502020204030204"/>
                <a:ea typeface="+mn-ea"/>
                <a:cs typeface="+mn-cs"/>
              </a:rPr>
              <a:t>Mobile App</a:t>
            </a:r>
          </a:p>
        </p:txBody>
      </p:sp>
      <p:sp>
        <p:nvSpPr>
          <p:cNvPr id="56" name="Right Arrow 212"/>
          <p:cNvSpPr/>
          <p:nvPr/>
        </p:nvSpPr>
        <p:spPr>
          <a:xfrm>
            <a:off x="1404860" y="3714760"/>
            <a:ext cx="404833" cy="350848"/>
          </a:xfrm>
          <a:prstGeom prst="rightArrow">
            <a:avLst/>
          </a:prstGeom>
          <a:solidFill>
            <a:schemeClr val="accent5">
              <a:lumMod val="40000"/>
              <a:lumOff val="6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57" name="Rectangle 10968"/>
          <p:cNvSpPr/>
          <p:nvPr/>
        </p:nvSpPr>
        <p:spPr>
          <a:xfrm>
            <a:off x="2023094" y="3673376"/>
            <a:ext cx="586832" cy="555059"/>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algn="ctr"/>
            <a:r>
              <a:rPr lang="en-US" sz="900" kern="0" dirty="0" smtClean="0">
                <a:solidFill>
                  <a:prstClr val="black"/>
                </a:solidFill>
                <a:latin typeface="Calibri" panose="020F0502020204030204"/>
              </a:rPr>
              <a:t>3</a:t>
            </a:r>
            <a:r>
              <a:rPr lang="ru-RU" sz="900" kern="0" dirty="0" smtClean="0">
                <a:solidFill>
                  <a:prstClr val="black"/>
                </a:solidFill>
                <a:latin typeface="Calibri" panose="020F0502020204030204"/>
              </a:rPr>
              <a:t>.</a:t>
            </a:r>
            <a:r>
              <a:rPr lang="en-US" sz="900" kern="0" dirty="0">
                <a:solidFill>
                  <a:prstClr val="black"/>
                </a:solidFill>
                <a:latin typeface="Calibri" panose="020F0502020204030204"/>
              </a:rPr>
              <a:t>Filling online app in the App</a:t>
            </a:r>
          </a:p>
        </p:txBody>
      </p:sp>
      <p:sp>
        <p:nvSpPr>
          <p:cNvPr id="58" name="Rectangle 10968"/>
          <p:cNvSpPr/>
          <p:nvPr/>
        </p:nvSpPr>
        <p:spPr>
          <a:xfrm>
            <a:off x="2826171" y="3673376"/>
            <a:ext cx="582391" cy="555059"/>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algn="ctr"/>
            <a:r>
              <a:rPr lang="en-US" sz="800" kern="0" dirty="0">
                <a:solidFill>
                  <a:prstClr val="black"/>
                </a:solidFill>
                <a:latin typeface="Calibri" panose="020F0502020204030204"/>
              </a:rPr>
              <a:t>6</a:t>
            </a:r>
            <a:r>
              <a:rPr lang="ru-RU" sz="800" kern="0" dirty="0" smtClean="0">
                <a:solidFill>
                  <a:prstClr val="black"/>
                </a:solidFill>
                <a:latin typeface="Calibri" panose="020F0502020204030204"/>
              </a:rPr>
              <a:t>.</a:t>
            </a:r>
            <a:r>
              <a:rPr lang="en-US" sz="800" kern="0" dirty="0">
                <a:solidFill>
                  <a:prstClr val="black"/>
                </a:solidFill>
                <a:latin typeface="Calibri" panose="020F0502020204030204"/>
              </a:rPr>
              <a:t>Online general stop factors check </a:t>
            </a:r>
          </a:p>
        </p:txBody>
      </p:sp>
      <p:sp>
        <p:nvSpPr>
          <p:cNvPr id="59" name="Rectangle 10968"/>
          <p:cNvSpPr/>
          <p:nvPr/>
        </p:nvSpPr>
        <p:spPr>
          <a:xfrm>
            <a:off x="3408817" y="3673376"/>
            <a:ext cx="574593" cy="555059"/>
          </a:xfrm>
          <a:prstGeom prst="rect">
            <a:avLst/>
          </a:prstGeom>
          <a:solidFill>
            <a:srgbClr val="4472C4">
              <a:lumMod val="40000"/>
              <a:lumOff val="60000"/>
            </a:srgbClr>
          </a:solidFill>
          <a:ln w="12700" cap="flat" cmpd="sng" algn="ctr">
            <a:solidFill>
              <a:sysClr val="windowText" lastClr="000000"/>
            </a:solidFill>
            <a:prstDash val="solid"/>
            <a:miter lim="800000"/>
          </a:ln>
          <a:effectLst/>
        </p:spPr>
        <p:txBody>
          <a:bodyPr rtlCol="0" anchor="ctr"/>
          <a:lstStyle/>
          <a:p>
            <a:pPr algn="ctr"/>
            <a:r>
              <a:rPr lang="en-US" sz="800" kern="0" dirty="0">
                <a:solidFill>
                  <a:prstClr val="black"/>
                </a:solidFill>
                <a:latin typeface="Calibri" panose="020F0502020204030204"/>
              </a:rPr>
              <a:t>9</a:t>
            </a:r>
            <a:r>
              <a:rPr lang="ru-RU" sz="800" kern="0" dirty="0" smtClean="0">
                <a:solidFill>
                  <a:prstClr val="black"/>
                </a:solidFill>
                <a:latin typeface="Calibri" panose="020F0502020204030204"/>
              </a:rPr>
              <a:t>.</a:t>
            </a:r>
            <a:r>
              <a:rPr lang="en-US" sz="800" kern="0" dirty="0">
                <a:solidFill>
                  <a:prstClr val="black"/>
                </a:solidFill>
                <a:latin typeface="Calibri" panose="020F0502020204030204"/>
              </a:rPr>
              <a:t>Online mobile phone verification</a:t>
            </a:r>
          </a:p>
        </p:txBody>
      </p:sp>
      <p:sp>
        <p:nvSpPr>
          <p:cNvPr id="60" name="Стрелка вниз 155"/>
          <p:cNvSpPr/>
          <p:nvPr/>
        </p:nvSpPr>
        <p:spPr>
          <a:xfrm rot="16200000">
            <a:off x="2673458" y="3878136"/>
            <a:ext cx="121440" cy="14554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1" name="Стрелка вниз 165"/>
          <p:cNvSpPr/>
          <p:nvPr/>
        </p:nvSpPr>
        <p:spPr>
          <a:xfrm rot="16200000">
            <a:off x="3440898" y="3878136"/>
            <a:ext cx="121440" cy="145540"/>
          </a:xfrm>
          <a:prstGeom prst="downArrow">
            <a:avLst/>
          </a:prstGeom>
          <a:solidFill>
            <a:srgbClr val="70AD47"/>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pic>
        <p:nvPicPr>
          <p:cNvPr id="62" name="Picture 8" descr="http://www.clipartbest.com/cliparts/nTX/B5L/nTXB5LKT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7618" y="3519650"/>
            <a:ext cx="181991" cy="371261"/>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Arrow Connector 3225"/>
          <p:cNvCxnSpPr>
            <a:endCxn id="12" idx="3"/>
          </p:cNvCxnSpPr>
          <p:nvPr/>
        </p:nvCxnSpPr>
        <p:spPr>
          <a:xfrm rot="16200000" flipV="1">
            <a:off x="3395904" y="3700596"/>
            <a:ext cx="1535250" cy="158049"/>
          </a:xfrm>
          <a:prstGeom prst="curvedConnector2">
            <a:avLst/>
          </a:prstGeom>
          <a:noFill/>
          <a:ln w="15875" cap="flat" cmpd="sng" algn="ctr">
            <a:solidFill>
              <a:sysClr val="windowText" lastClr="000000"/>
            </a:solidFill>
            <a:prstDash val="solid"/>
            <a:miter lim="800000"/>
            <a:headEnd type="triangle"/>
            <a:tailEnd type="triangle"/>
          </a:ln>
          <a:effectLst/>
        </p:spPr>
      </p:cxnSp>
      <p:cxnSp>
        <p:nvCxnSpPr>
          <p:cNvPr id="64" name="Straight Arrow Connector 3225"/>
          <p:cNvCxnSpPr>
            <a:endCxn id="55" idx="3"/>
          </p:cNvCxnSpPr>
          <p:nvPr/>
        </p:nvCxnSpPr>
        <p:spPr>
          <a:xfrm rot="16200000" flipV="1">
            <a:off x="3827158" y="4133338"/>
            <a:ext cx="683968" cy="169275"/>
          </a:xfrm>
          <a:prstGeom prst="curvedConnector2">
            <a:avLst/>
          </a:prstGeom>
          <a:noFill/>
          <a:ln w="15875" cap="flat" cmpd="sng" algn="ctr">
            <a:solidFill>
              <a:sysClr val="windowText" lastClr="000000"/>
            </a:solidFill>
            <a:prstDash val="solid"/>
            <a:miter lim="800000"/>
            <a:headEnd type="triangle"/>
            <a:tailEnd type="triangle"/>
          </a:ln>
          <a:effectLst/>
        </p:spPr>
      </p:cxnSp>
      <p:cxnSp>
        <p:nvCxnSpPr>
          <p:cNvPr id="65" name="Straight Arrow Connector 3225"/>
          <p:cNvCxnSpPr/>
          <p:nvPr/>
        </p:nvCxnSpPr>
        <p:spPr>
          <a:xfrm flipH="1" flipV="1">
            <a:off x="3854700" y="3573017"/>
            <a:ext cx="338326" cy="6121"/>
          </a:xfrm>
          <a:prstGeom prst="straightConnector1">
            <a:avLst/>
          </a:prstGeom>
          <a:noFill/>
          <a:ln w="15875" cap="flat" cmpd="sng" algn="ctr">
            <a:solidFill>
              <a:sysClr val="windowText" lastClr="000000"/>
            </a:solidFill>
            <a:prstDash val="solid"/>
            <a:miter lim="800000"/>
            <a:headEnd type="triangle"/>
            <a:tailEnd type="triangle"/>
          </a:ln>
          <a:effectLst/>
        </p:spPr>
      </p:cxnSp>
      <p:cxnSp>
        <p:nvCxnSpPr>
          <p:cNvPr id="66" name="Straight Arrow Connector 3225"/>
          <p:cNvCxnSpPr/>
          <p:nvPr/>
        </p:nvCxnSpPr>
        <p:spPr>
          <a:xfrm flipH="1" flipV="1">
            <a:off x="3924966" y="2678524"/>
            <a:ext cx="338326" cy="6121"/>
          </a:xfrm>
          <a:prstGeom prst="straightConnector1">
            <a:avLst/>
          </a:prstGeom>
          <a:noFill/>
          <a:ln w="15875" cap="flat" cmpd="sng" algn="ctr">
            <a:solidFill>
              <a:sysClr val="windowText" lastClr="000000"/>
            </a:solidFill>
            <a:prstDash val="solid"/>
            <a:miter lim="800000"/>
            <a:headEnd type="triangle"/>
            <a:tailEnd type="triangle"/>
          </a:ln>
          <a:effectLst/>
        </p:spPr>
      </p:cxnSp>
      <p:sp>
        <p:nvSpPr>
          <p:cNvPr id="67" name="Rectangle 3274"/>
          <p:cNvSpPr/>
          <p:nvPr/>
        </p:nvSpPr>
        <p:spPr>
          <a:xfrm>
            <a:off x="7223542" y="1432057"/>
            <a:ext cx="920283" cy="676117"/>
          </a:xfrm>
          <a:prstGeom prst="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68" name="Picture 1041" descr="https://encrypted-tbn3.gstatic.com/images?q=tbn:ANd9GcRF9JTEcwyYGFFzZ1n2qVTeRi1J1C_r_zofc2vi7jXVKxzWmUaS5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6032" y="1551408"/>
            <a:ext cx="628017" cy="456190"/>
          </a:xfrm>
          <a:prstGeom prst="rect">
            <a:avLst/>
          </a:prstGeom>
          <a:solidFill>
            <a:schemeClr val="accent6">
              <a:lumMod val="20000"/>
              <a:lumOff val="80000"/>
            </a:schemeClr>
          </a:solidFill>
          <a:extLst/>
        </p:spPr>
      </p:pic>
      <p:sp>
        <p:nvSpPr>
          <p:cNvPr id="69" name="Rectangle 68"/>
          <p:cNvSpPr/>
          <p:nvPr/>
        </p:nvSpPr>
        <p:spPr>
          <a:xfrm>
            <a:off x="7142256" y="2192005"/>
            <a:ext cx="1001570" cy="584775"/>
          </a:xfrm>
          <a:prstGeom prst="rect">
            <a:avLst/>
          </a:prstGeom>
        </p:spPr>
        <p:txBody>
          <a:bodyPr wrap="square">
            <a:spAutoFit/>
          </a:bodyPr>
          <a:lstStyle/>
          <a:p>
            <a:pPr algn="ctr"/>
            <a:r>
              <a:rPr lang="en-US" altLang="en-US" sz="800" dirty="0" smtClean="0"/>
              <a:t>14. </a:t>
            </a:r>
            <a:r>
              <a:rPr lang="en-US" altLang="en-US" sz="800" dirty="0"/>
              <a:t>Transfer to customer’s bank account (from our bank account)</a:t>
            </a:r>
          </a:p>
        </p:txBody>
      </p:sp>
      <p:sp>
        <p:nvSpPr>
          <p:cNvPr id="70" name="Прямоугольник 12"/>
          <p:cNvSpPr/>
          <p:nvPr/>
        </p:nvSpPr>
        <p:spPr>
          <a:xfrm>
            <a:off x="7164288" y="4492570"/>
            <a:ext cx="216024" cy="21602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Прямоугольник 14"/>
          <p:cNvSpPr/>
          <p:nvPr/>
        </p:nvSpPr>
        <p:spPr>
          <a:xfrm>
            <a:off x="7164288" y="5040986"/>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Прямоугольник 15"/>
          <p:cNvSpPr/>
          <p:nvPr/>
        </p:nvSpPr>
        <p:spPr>
          <a:xfrm>
            <a:off x="7164288" y="5572690"/>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21"/>
          <p:cNvSpPr txBox="1"/>
          <p:nvPr/>
        </p:nvSpPr>
        <p:spPr>
          <a:xfrm>
            <a:off x="7452320" y="4365104"/>
            <a:ext cx="1534764" cy="507831"/>
          </a:xfrm>
          <a:prstGeom prst="rect">
            <a:avLst/>
          </a:prstGeom>
          <a:noFill/>
        </p:spPr>
        <p:txBody>
          <a:bodyPr wrap="square" rtlCol="0">
            <a:spAutoFit/>
          </a:bodyPr>
          <a:lstStyle/>
          <a:p>
            <a:r>
              <a:rPr lang="en-US" sz="900" dirty="0" smtClean="0"/>
              <a:t>Functionality already available in Terrasoft and planned to be used</a:t>
            </a:r>
            <a:endParaRPr lang="en-US" sz="900" dirty="0"/>
          </a:p>
        </p:txBody>
      </p:sp>
      <p:sp>
        <p:nvSpPr>
          <p:cNvPr id="74" name="TextBox 22"/>
          <p:cNvSpPr txBox="1"/>
          <p:nvPr/>
        </p:nvSpPr>
        <p:spPr>
          <a:xfrm>
            <a:off x="7433096" y="4887597"/>
            <a:ext cx="1534764" cy="507831"/>
          </a:xfrm>
          <a:prstGeom prst="rect">
            <a:avLst/>
          </a:prstGeom>
          <a:noFill/>
        </p:spPr>
        <p:txBody>
          <a:bodyPr wrap="square" rtlCol="0">
            <a:spAutoFit/>
          </a:bodyPr>
          <a:lstStyle/>
          <a:p>
            <a:r>
              <a:rPr lang="en-US" sz="900" dirty="0" smtClean="0"/>
              <a:t>Functionality already available in Terrasoft but not planned to be used</a:t>
            </a:r>
            <a:endParaRPr lang="en-US" sz="900" dirty="0"/>
          </a:p>
        </p:txBody>
      </p:sp>
      <p:sp>
        <p:nvSpPr>
          <p:cNvPr id="75" name="TextBox 23"/>
          <p:cNvSpPr txBox="1"/>
          <p:nvPr/>
        </p:nvSpPr>
        <p:spPr>
          <a:xfrm>
            <a:off x="7454512" y="5496907"/>
            <a:ext cx="1534764" cy="507831"/>
          </a:xfrm>
          <a:prstGeom prst="rect">
            <a:avLst/>
          </a:prstGeom>
          <a:noFill/>
        </p:spPr>
        <p:txBody>
          <a:bodyPr wrap="square" rtlCol="0">
            <a:spAutoFit/>
          </a:bodyPr>
          <a:lstStyle/>
          <a:p>
            <a:r>
              <a:rPr lang="en-US" sz="900" dirty="0" smtClean="0"/>
              <a:t>New functionality&amp;Integrations to be implemented in Terrasoft</a:t>
            </a:r>
            <a:endParaRPr lang="en-US" sz="900" dirty="0"/>
          </a:p>
        </p:txBody>
      </p:sp>
      <p:sp>
        <p:nvSpPr>
          <p:cNvPr id="76" name="Прямоугольник 14"/>
          <p:cNvSpPr/>
          <p:nvPr/>
        </p:nvSpPr>
        <p:spPr>
          <a:xfrm>
            <a:off x="7164288" y="5040986"/>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8"/>
          <p:cNvSpPr txBox="1"/>
          <p:nvPr/>
        </p:nvSpPr>
        <p:spPr>
          <a:xfrm>
            <a:off x="7454512" y="5496907"/>
            <a:ext cx="1534764" cy="507831"/>
          </a:xfrm>
          <a:prstGeom prst="rect">
            <a:avLst/>
          </a:prstGeom>
          <a:noFill/>
        </p:spPr>
        <p:txBody>
          <a:bodyPr wrap="square" rtlCol="0">
            <a:spAutoFit/>
          </a:bodyPr>
          <a:lstStyle/>
          <a:p>
            <a:r>
              <a:rPr lang="en-US" sz="900" dirty="0" smtClean="0"/>
              <a:t>New functionality&amp;Integrations to be implemented in Terrasoft</a:t>
            </a:r>
            <a:endParaRPr lang="en-US" sz="900" dirty="0"/>
          </a:p>
        </p:txBody>
      </p:sp>
    </p:spTree>
    <p:extLst>
      <p:ext uri="{BB962C8B-B14F-4D97-AF65-F5344CB8AC3E}">
        <p14:creationId xmlns:p14="http://schemas.microsoft.com/office/powerpoint/2010/main" val="731155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32</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Technological scope of work</a:t>
            </a:r>
            <a:endParaRPr lang="en-US" b="1" dirty="0"/>
          </a:p>
        </p:txBody>
      </p:sp>
      <p:graphicFrame>
        <p:nvGraphicFramePr>
          <p:cNvPr id="3" name="Таблица 2"/>
          <p:cNvGraphicFramePr>
            <a:graphicFrameLocks noGrp="1"/>
          </p:cNvGraphicFramePr>
          <p:nvPr>
            <p:extLst>
              <p:ext uri="{D42A27DB-BD31-4B8C-83A1-F6EECF244321}">
                <p14:modId xmlns:p14="http://schemas.microsoft.com/office/powerpoint/2010/main" val="2072140300"/>
              </p:ext>
            </p:extLst>
          </p:nvPr>
        </p:nvGraphicFramePr>
        <p:xfrm>
          <a:off x="251520" y="764704"/>
          <a:ext cx="8712968" cy="3327039"/>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369671">
                <a:tc>
                  <a:txBody>
                    <a:bodyPr/>
                    <a:lstStyle/>
                    <a:p>
                      <a:pPr algn="ctr"/>
                      <a:r>
                        <a:rPr lang="en-US" sz="1200" dirty="0" smtClean="0"/>
                        <a:t># </a:t>
                      </a:r>
                      <a:endParaRPr lang="en-US" sz="1200" dirty="0"/>
                    </a:p>
                  </a:txBody>
                  <a:tcPr/>
                </a:tc>
                <a:tc>
                  <a:txBody>
                    <a:bodyPr/>
                    <a:lstStyle/>
                    <a:p>
                      <a:pPr algn="ctr"/>
                      <a:r>
                        <a:rPr lang="en-US" sz="1200" dirty="0" smtClean="0"/>
                        <a:t>Integration partner</a:t>
                      </a:r>
                      <a:endParaRPr lang="en-US" sz="1200" dirty="0"/>
                    </a:p>
                  </a:txBody>
                  <a:tcPr/>
                </a:tc>
                <a:tc>
                  <a:txBody>
                    <a:bodyPr/>
                    <a:lstStyle/>
                    <a:p>
                      <a:pPr algn="ctr"/>
                      <a:r>
                        <a:rPr lang="en-US" sz="1200" dirty="0" smtClean="0"/>
                        <a:t>Partner type</a:t>
                      </a:r>
                      <a:endParaRPr lang="en-US" sz="1200" dirty="0"/>
                    </a:p>
                  </a:txBody>
                  <a:tcPr/>
                </a:tc>
                <a:extLst>
                  <a:ext uri="{0D108BD9-81ED-4DB2-BD59-A6C34878D82A}">
                    <a16:rowId xmlns:a16="http://schemas.microsoft.com/office/drawing/2014/main" val="10000"/>
                  </a:ext>
                </a:extLst>
              </a:tr>
              <a:tr h="369671">
                <a:tc>
                  <a:txBody>
                    <a:bodyPr/>
                    <a:lstStyle/>
                    <a:p>
                      <a:pPr algn="ctr"/>
                      <a:r>
                        <a:rPr lang="en-US" sz="1200" dirty="0" smtClean="0"/>
                        <a:t>1</a:t>
                      </a:r>
                      <a:endParaRPr lang="en-US" sz="1200" dirty="0"/>
                    </a:p>
                  </a:txBody>
                  <a:tcPr/>
                </a:tc>
                <a:tc>
                  <a:txBody>
                    <a:bodyPr/>
                    <a:lstStyle/>
                    <a:p>
                      <a:r>
                        <a:rPr lang="en-US" sz="1200" dirty="0" smtClean="0"/>
                        <a:t>“</a:t>
                      </a:r>
                      <a:r>
                        <a:rPr lang="en-US" sz="1200" dirty="0" err="1" smtClean="0"/>
                        <a:t>Iamreal</a:t>
                      </a:r>
                      <a:r>
                        <a:rPr lang="en-US" sz="1200" dirty="0" smtClean="0"/>
                        <a:t>”</a:t>
                      </a:r>
                      <a:endParaRPr lang="en-US" sz="1200" dirty="0"/>
                    </a:p>
                  </a:txBody>
                  <a:tcPr/>
                </a:tc>
                <a:tc>
                  <a:txBody>
                    <a:bodyPr/>
                    <a:lstStyle/>
                    <a:p>
                      <a:r>
                        <a:rPr lang="en-US" sz="1200" dirty="0" smtClean="0"/>
                        <a:t>For Social</a:t>
                      </a:r>
                      <a:r>
                        <a:rPr lang="en-US" sz="1200" baseline="0" dirty="0" smtClean="0"/>
                        <a:t> validation. Integration with the site (Phase 1).</a:t>
                      </a:r>
                      <a:endParaRPr lang="en-US" sz="1200" dirty="0"/>
                    </a:p>
                  </a:txBody>
                  <a:tcPr/>
                </a:tc>
                <a:extLst>
                  <a:ext uri="{0D108BD9-81ED-4DB2-BD59-A6C34878D82A}">
                    <a16:rowId xmlns:a16="http://schemas.microsoft.com/office/drawing/2014/main" val="10001"/>
                  </a:ext>
                </a:extLst>
              </a:tr>
              <a:tr h="369671">
                <a:tc>
                  <a:txBody>
                    <a:bodyPr/>
                    <a:lstStyle/>
                    <a:p>
                      <a:pPr algn="ctr"/>
                      <a:r>
                        <a:rPr lang="en-US" sz="1200" dirty="0" smtClean="0"/>
                        <a:t>2</a:t>
                      </a:r>
                      <a:endParaRPr lang="en-US" sz="1200" dirty="0"/>
                    </a:p>
                  </a:txBody>
                  <a:tcPr/>
                </a:tc>
                <a:tc>
                  <a:txBody>
                    <a:bodyPr/>
                    <a:lstStyle/>
                    <a:p>
                      <a:r>
                        <a:rPr lang="en-US" sz="1200" kern="1200" dirty="0" smtClean="0">
                          <a:solidFill>
                            <a:schemeClr val="dk1"/>
                          </a:solidFill>
                          <a:latin typeface="+mn-lt"/>
                          <a:ea typeface="+mn-ea"/>
                          <a:cs typeface="+mn-cs"/>
                        </a:rPr>
                        <a:t>Bank</a:t>
                      </a:r>
                      <a:r>
                        <a:rPr lang="en-US" sz="1200" b="1" dirty="0" smtClean="0">
                          <a:solidFill>
                            <a:srgbClr val="FF0000"/>
                          </a:solidFill>
                        </a:rPr>
                        <a:t> </a:t>
                      </a:r>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Mandiri</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tc>
                  <a:txBody>
                    <a:bodyPr/>
                    <a:lstStyle/>
                    <a:p>
                      <a:r>
                        <a:rPr lang="en-US" sz="1200" dirty="0" smtClean="0"/>
                        <a:t>Disbursement partner. Integration with Terrasoft (Phase</a:t>
                      </a:r>
                      <a:r>
                        <a:rPr lang="en-US" sz="1200" baseline="0" dirty="0" smtClean="0"/>
                        <a:t> 2).</a:t>
                      </a:r>
                      <a:endParaRPr lang="en-US" sz="1200" dirty="0"/>
                    </a:p>
                  </a:txBody>
                  <a:tcPr/>
                </a:tc>
                <a:extLst>
                  <a:ext uri="{0D108BD9-81ED-4DB2-BD59-A6C34878D82A}">
                    <a16:rowId xmlns:a16="http://schemas.microsoft.com/office/drawing/2014/main" val="10002"/>
                  </a:ext>
                </a:extLst>
              </a:tr>
              <a:tr h="369671">
                <a:tc>
                  <a:txBody>
                    <a:bodyPr/>
                    <a:lstStyle/>
                    <a:p>
                      <a:pPr algn="ctr"/>
                      <a:r>
                        <a:rPr lang="en-US" sz="1200" dirty="0" smtClean="0"/>
                        <a:t>3</a:t>
                      </a:r>
                      <a:endParaRPr lang="en-US" sz="1200" dirty="0"/>
                    </a:p>
                  </a:txBody>
                  <a:tcPr/>
                </a:tc>
                <a:tc>
                  <a:txBody>
                    <a:bodyPr/>
                    <a:lstStyle/>
                    <a:p>
                      <a:r>
                        <a:rPr lang="en-US" sz="1200" dirty="0" smtClean="0"/>
                        <a:t>“</a:t>
                      </a:r>
                      <a:r>
                        <a:rPr lang="en-US" sz="1200" dirty="0" err="1" smtClean="0"/>
                        <a:t>Finnet</a:t>
                      </a:r>
                      <a:r>
                        <a:rPr lang="en-US" sz="1200" dirty="0" smtClean="0"/>
                        <a:t>-Indonesia”</a:t>
                      </a:r>
                      <a:endParaRPr lang="en-US" sz="1200" dirty="0"/>
                    </a:p>
                  </a:txBody>
                  <a:tcPr/>
                </a:tc>
                <a:tc>
                  <a:txBody>
                    <a:bodyPr/>
                    <a:lstStyle/>
                    <a:p>
                      <a:r>
                        <a:rPr lang="en-US" sz="1200" dirty="0" smtClean="0"/>
                        <a:t>Repayment</a:t>
                      </a:r>
                      <a:r>
                        <a:rPr lang="en-US" sz="1200" baseline="0" dirty="0" smtClean="0"/>
                        <a:t> partner. Integration with Terrasoft (Phase 1).</a:t>
                      </a:r>
                      <a:endParaRPr lang="en-US" sz="1200" dirty="0"/>
                    </a:p>
                  </a:txBody>
                  <a:tcPr/>
                </a:tc>
                <a:extLst>
                  <a:ext uri="{0D108BD9-81ED-4DB2-BD59-A6C34878D82A}">
                    <a16:rowId xmlns:a16="http://schemas.microsoft.com/office/drawing/2014/main" val="10003"/>
                  </a:ext>
                </a:extLst>
              </a:tr>
              <a:tr h="369671">
                <a:tc>
                  <a:txBody>
                    <a:bodyPr/>
                    <a:lstStyle/>
                    <a:p>
                      <a:pPr algn="ctr"/>
                      <a:r>
                        <a:rPr lang="en-US" sz="1200" dirty="0" smtClean="0"/>
                        <a:t>4</a:t>
                      </a:r>
                      <a:endParaRPr lang="en-US" sz="1200" dirty="0"/>
                    </a:p>
                  </a:txBody>
                  <a:tcPr/>
                </a:tc>
                <a:tc>
                  <a:txBody>
                    <a:bodyPr/>
                    <a:lstStyle/>
                    <a:p>
                      <a:r>
                        <a:rPr lang="en-US" sz="1200" dirty="0" smtClean="0"/>
                        <a:t>“PT </a:t>
                      </a:r>
                      <a:r>
                        <a:rPr lang="en-US" sz="1200" dirty="0" err="1" smtClean="0"/>
                        <a:t>Kokatto</a:t>
                      </a:r>
                      <a:r>
                        <a:rPr lang="en-US" sz="1200" dirty="0" smtClean="0"/>
                        <a:t> </a:t>
                      </a:r>
                      <a:r>
                        <a:rPr lang="en-US" sz="1200" dirty="0" err="1" smtClean="0"/>
                        <a:t>Teknologi</a:t>
                      </a:r>
                      <a:r>
                        <a:rPr lang="en-US" sz="1200" dirty="0" smtClean="0"/>
                        <a:t> Global”</a:t>
                      </a:r>
                      <a:endParaRPr lang="en-US" sz="1200" dirty="0"/>
                    </a:p>
                  </a:txBody>
                  <a:tcPr/>
                </a:tc>
                <a:tc>
                  <a:txBody>
                    <a:bodyPr/>
                    <a:lstStyle/>
                    <a:p>
                      <a:r>
                        <a:rPr lang="en-US" sz="1200" dirty="0" smtClean="0"/>
                        <a:t>E-mail</a:t>
                      </a:r>
                      <a:r>
                        <a:rPr lang="en-US" sz="1200" baseline="0" dirty="0" smtClean="0"/>
                        <a:t> blasts. Integration with Terrasoft (Phase 1).</a:t>
                      </a:r>
                      <a:endParaRPr lang="en-US" sz="1200" dirty="0"/>
                    </a:p>
                  </a:txBody>
                  <a:tcPr/>
                </a:tc>
                <a:extLst>
                  <a:ext uri="{0D108BD9-81ED-4DB2-BD59-A6C34878D82A}">
                    <a16:rowId xmlns:a16="http://schemas.microsoft.com/office/drawing/2014/main" val="10004"/>
                  </a:ext>
                </a:extLst>
              </a:tr>
              <a:tr h="369671">
                <a:tc>
                  <a:txBody>
                    <a:bodyPr/>
                    <a:lstStyle/>
                    <a:p>
                      <a:pPr algn="ctr"/>
                      <a:r>
                        <a:rPr lang="en-US" sz="1200" dirty="0" smtClean="0"/>
                        <a:t>5</a:t>
                      </a:r>
                      <a:endParaRPr lang="en-US" sz="1200" dirty="0"/>
                    </a:p>
                  </a:txBody>
                  <a:tcPr/>
                </a:tc>
                <a:tc>
                  <a:txBody>
                    <a:bodyPr/>
                    <a:lstStyle/>
                    <a:p>
                      <a:r>
                        <a:rPr lang="en-US" sz="1200" dirty="0" smtClean="0"/>
                        <a:t>“PT. </a:t>
                      </a:r>
                      <a:r>
                        <a:rPr lang="en-US" sz="1200" dirty="0" err="1" smtClean="0"/>
                        <a:t>Nadyne</a:t>
                      </a:r>
                      <a:r>
                        <a:rPr lang="en-US" sz="1200" dirty="0" smtClean="0"/>
                        <a:t> Media Tama”</a:t>
                      </a:r>
                      <a:endParaRPr lang="en-US" sz="1200" dirty="0"/>
                    </a:p>
                  </a:txBody>
                  <a:tcPr/>
                </a:tc>
                <a:tc>
                  <a:txBody>
                    <a:bodyPr/>
                    <a:lstStyle/>
                    <a:p>
                      <a:r>
                        <a:rPr lang="en-US" sz="1200" dirty="0" smtClean="0"/>
                        <a:t>SMS outbound. Integration with the site and Terrasoft (Phase 1).</a:t>
                      </a:r>
                      <a:endParaRPr lang="en-US" sz="1200" dirty="0"/>
                    </a:p>
                  </a:txBody>
                  <a:tcPr/>
                </a:tc>
                <a:extLst>
                  <a:ext uri="{0D108BD9-81ED-4DB2-BD59-A6C34878D82A}">
                    <a16:rowId xmlns:a16="http://schemas.microsoft.com/office/drawing/2014/main" val="10005"/>
                  </a:ext>
                </a:extLst>
              </a:tr>
              <a:tr h="369671">
                <a:tc>
                  <a:txBody>
                    <a:bodyPr/>
                    <a:lstStyle/>
                    <a:p>
                      <a:pPr algn="ctr"/>
                      <a:r>
                        <a:rPr lang="en-US" sz="1200" dirty="0" smtClean="0"/>
                        <a:t>6</a:t>
                      </a:r>
                      <a:endParaRPr lang="en-US" sz="1200" dirty="0"/>
                    </a:p>
                  </a:txBody>
                  <a:tcPr/>
                </a:tc>
                <a:tc>
                  <a:txBody>
                    <a:bodyPr/>
                    <a:lstStyle/>
                    <a:p>
                      <a:r>
                        <a:rPr lang="en-US" sz="1200" dirty="0" smtClean="0"/>
                        <a:t>“PT </a:t>
                      </a:r>
                      <a:r>
                        <a:rPr lang="en-US" sz="1200" dirty="0" err="1" smtClean="0"/>
                        <a:t>Kokatto</a:t>
                      </a:r>
                      <a:r>
                        <a:rPr lang="en-US" sz="1200" dirty="0" smtClean="0"/>
                        <a:t> </a:t>
                      </a:r>
                      <a:r>
                        <a:rPr lang="en-US" sz="1200" dirty="0" err="1" smtClean="0"/>
                        <a:t>Teknologi</a:t>
                      </a:r>
                      <a:r>
                        <a:rPr lang="en-US" sz="1200" dirty="0" smtClean="0"/>
                        <a:t> Global” </a:t>
                      </a:r>
                      <a:endParaRPr lang="en-US" sz="1200" dirty="0"/>
                    </a:p>
                  </a:txBody>
                  <a:tcPr/>
                </a:tc>
                <a:tc>
                  <a:txBody>
                    <a:bodyPr/>
                    <a:lstStyle/>
                    <a:p>
                      <a:r>
                        <a:rPr lang="en-US" sz="1200" dirty="0" smtClean="0"/>
                        <a:t>SMS outbound (reserve). Integration with the site and Terrasoft (Phase 1).</a:t>
                      </a:r>
                      <a:endParaRPr lang="en-US" sz="1200" dirty="0"/>
                    </a:p>
                  </a:txBody>
                  <a:tcPr/>
                </a:tc>
                <a:extLst>
                  <a:ext uri="{0D108BD9-81ED-4DB2-BD59-A6C34878D82A}">
                    <a16:rowId xmlns:a16="http://schemas.microsoft.com/office/drawing/2014/main" val="10006"/>
                  </a:ext>
                </a:extLst>
              </a:tr>
              <a:tr h="369671">
                <a:tc>
                  <a:txBody>
                    <a:bodyPr/>
                    <a:lstStyle/>
                    <a:p>
                      <a:pPr algn="ctr"/>
                      <a:r>
                        <a:rPr lang="en-US" sz="1200" dirty="0" smtClean="0"/>
                        <a:t>7</a:t>
                      </a:r>
                      <a:endParaRPr lang="en-US" sz="1200" dirty="0"/>
                    </a:p>
                  </a:txBody>
                  <a:tcPr/>
                </a:tc>
                <a:tc>
                  <a:txBody>
                    <a:bodyPr/>
                    <a:lstStyle/>
                    <a:p>
                      <a:r>
                        <a:rPr lang="en-US" sz="1200" dirty="0" smtClean="0"/>
                        <a:t>“PT </a:t>
                      </a:r>
                      <a:r>
                        <a:rPr lang="en-US" sz="1200" dirty="0" err="1" smtClean="0"/>
                        <a:t>Jasnita</a:t>
                      </a:r>
                      <a:r>
                        <a:rPr lang="en-US" sz="1200" dirty="0" smtClean="0"/>
                        <a:t> </a:t>
                      </a:r>
                      <a:r>
                        <a:rPr lang="en-US" sz="1200" dirty="0" err="1" smtClean="0"/>
                        <a:t>Telekomindo</a:t>
                      </a:r>
                      <a:r>
                        <a:rPr lang="en-US" sz="1200" dirty="0" smtClean="0"/>
                        <a:t>”</a:t>
                      </a:r>
                      <a:endParaRPr lang="en-US" sz="1200" dirty="0"/>
                    </a:p>
                  </a:txBody>
                  <a:tcPr/>
                </a:tc>
                <a:tc>
                  <a:txBody>
                    <a:bodyPr/>
                    <a:lstStyle/>
                    <a:p>
                      <a:r>
                        <a:rPr lang="en-US" sz="1200" dirty="0" smtClean="0"/>
                        <a:t>Toll</a:t>
                      </a:r>
                      <a:r>
                        <a:rPr lang="en-US" sz="1200" baseline="0" dirty="0" smtClean="0"/>
                        <a:t> free number and SIP trunk. </a:t>
                      </a:r>
                      <a:r>
                        <a:rPr lang="en-US" sz="1200" dirty="0" smtClean="0"/>
                        <a:t>Integration with Terrasoft (Phase 1).</a:t>
                      </a:r>
                      <a:endParaRPr lang="en-US" sz="1200" dirty="0"/>
                    </a:p>
                  </a:txBody>
                  <a:tcPr/>
                </a:tc>
                <a:extLst>
                  <a:ext uri="{0D108BD9-81ED-4DB2-BD59-A6C34878D82A}">
                    <a16:rowId xmlns:a16="http://schemas.microsoft.com/office/drawing/2014/main" val="10007"/>
                  </a:ext>
                </a:extLst>
              </a:tr>
              <a:tr h="369671">
                <a:tc>
                  <a:txBody>
                    <a:bodyPr/>
                    <a:lstStyle/>
                    <a:p>
                      <a:pPr algn="ctr"/>
                      <a:r>
                        <a:rPr lang="en-US" sz="1200" dirty="0" smtClean="0"/>
                        <a:t>8</a:t>
                      </a:r>
                      <a:endParaRPr lang="en-US" sz="1200" dirty="0"/>
                    </a:p>
                  </a:txBody>
                  <a:tcPr/>
                </a:tc>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Astera</a:t>
                      </a:r>
                      <a:r>
                        <a:rPr lang="en-US" sz="1200" kern="1200" dirty="0" smtClean="0">
                          <a:solidFill>
                            <a:schemeClr val="dk1"/>
                          </a:solidFill>
                          <a:latin typeface="+mn-lt"/>
                          <a:ea typeface="+mn-ea"/>
                          <a:cs typeface="+mn-cs"/>
                        </a:rPr>
                        <a:t> Online”</a:t>
                      </a:r>
                      <a:endParaRPr lang="en-US" sz="1200" kern="1200" dirty="0">
                        <a:solidFill>
                          <a:schemeClr val="dk1"/>
                        </a:solidFill>
                        <a:latin typeface="+mn-lt"/>
                        <a:ea typeface="+mn-ea"/>
                        <a:cs typeface="+mn-cs"/>
                      </a:endParaRPr>
                    </a:p>
                  </a:txBody>
                  <a:tcPr/>
                </a:tc>
                <a:tc>
                  <a:txBody>
                    <a:bodyPr/>
                    <a:lstStyle/>
                    <a:p>
                      <a:r>
                        <a:rPr lang="en-US" sz="1200" dirty="0" smtClean="0"/>
                        <a:t>GL system. Integration with the site and Terrasoft (Phase 1).</a:t>
                      </a:r>
                      <a:endParaRPr lang="en-US" sz="1200" dirty="0"/>
                    </a:p>
                  </a:txBody>
                  <a:tcPr/>
                </a:tc>
                <a:extLst>
                  <a:ext uri="{0D108BD9-81ED-4DB2-BD59-A6C34878D82A}">
                    <a16:rowId xmlns:a16="http://schemas.microsoft.com/office/drawing/2014/main" val="10008"/>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1637658661"/>
              </p:ext>
            </p:extLst>
          </p:nvPr>
        </p:nvGraphicFramePr>
        <p:xfrm>
          <a:off x="251520" y="4270856"/>
          <a:ext cx="8712967" cy="119888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gridCol w="2761506">
                  <a:extLst>
                    <a:ext uri="{9D8B030D-6E8A-4147-A177-3AD203B41FA5}">
                      <a16:colId xmlns:a16="http://schemas.microsoft.com/office/drawing/2014/main" val="20001"/>
                    </a:ext>
                  </a:extLst>
                </a:gridCol>
                <a:gridCol w="5663429">
                  <a:extLst>
                    <a:ext uri="{9D8B030D-6E8A-4147-A177-3AD203B41FA5}">
                      <a16:colId xmlns:a16="http://schemas.microsoft.com/office/drawing/2014/main" val="20002"/>
                    </a:ext>
                  </a:extLst>
                </a:gridCol>
              </a:tblGrid>
              <a:tr h="370840">
                <a:tc>
                  <a:txBody>
                    <a:bodyPr/>
                    <a:lstStyle/>
                    <a:p>
                      <a:pPr algn="ctr"/>
                      <a:r>
                        <a:rPr lang="en-US" sz="1200" dirty="0" smtClean="0"/>
                        <a:t># </a:t>
                      </a:r>
                      <a:endParaRPr lang="en-US" sz="1200" dirty="0"/>
                    </a:p>
                  </a:txBody>
                  <a:tcPr/>
                </a:tc>
                <a:tc>
                  <a:txBody>
                    <a:bodyPr/>
                    <a:lstStyle/>
                    <a:p>
                      <a:pPr algn="ctr"/>
                      <a:r>
                        <a:rPr lang="en-US" sz="1200" dirty="0" smtClean="0"/>
                        <a:t>New functionality </a:t>
                      </a:r>
                      <a:endParaRPr lang="en-US" sz="1200" dirty="0"/>
                    </a:p>
                  </a:txBody>
                  <a:tcPr/>
                </a:tc>
                <a:tc>
                  <a:txBody>
                    <a:bodyPr/>
                    <a:lstStyle/>
                    <a:p>
                      <a:pPr algn="ctr"/>
                      <a:r>
                        <a:rPr lang="en-US" sz="1200" dirty="0" smtClean="0"/>
                        <a:t>The essence </a:t>
                      </a:r>
                      <a:endParaRPr lang="en-US" sz="1200" dirty="0"/>
                    </a:p>
                  </a:txBody>
                  <a:tcPr/>
                </a:tc>
                <a:extLst>
                  <a:ext uri="{0D108BD9-81ED-4DB2-BD59-A6C34878D82A}">
                    <a16:rowId xmlns:a16="http://schemas.microsoft.com/office/drawing/2014/main" val="10000"/>
                  </a:ext>
                </a:extLst>
              </a:tr>
              <a:tr h="370840">
                <a:tc>
                  <a:txBody>
                    <a:bodyPr/>
                    <a:lstStyle/>
                    <a:p>
                      <a:pPr algn="ctr"/>
                      <a:r>
                        <a:rPr lang="en-US" sz="1200" dirty="0" smtClean="0"/>
                        <a:t>1</a:t>
                      </a:r>
                      <a:endParaRPr lang="en-US" sz="1200" dirty="0"/>
                    </a:p>
                  </a:txBody>
                  <a:tcPr/>
                </a:tc>
                <a:tc>
                  <a:txBody>
                    <a:bodyPr/>
                    <a:lstStyle/>
                    <a:p>
                      <a:r>
                        <a:rPr lang="en-US" sz="1200" dirty="0" smtClean="0"/>
                        <a:t>Web-</a:t>
                      </a:r>
                      <a:r>
                        <a:rPr lang="en-US" sz="1200" baseline="0" dirty="0" smtClean="0"/>
                        <a:t>robot procedure development</a:t>
                      </a:r>
                      <a:endParaRPr lang="en-US" sz="1200" dirty="0"/>
                    </a:p>
                  </a:txBody>
                  <a:tcPr/>
                </a:tc>
                <a:tc>
                  <a:txBody>
                    <a:bodyPr/>
                    <a:lstStyle/>
                    <a:p>
                      <a:r>
                        <a:rPr lang="en-US" sz="1200" dirty="0" smtClean="0"/>
                        <a:t>State web</a:t>
                      </a:r>
                      <a:r>
                        <a:rPr lang="en-US" sz="1200" baseline="0" dirty="0" smtClean="0"/>
                        <a:t> </a:t>
                      </a:r>
                      <a:r>
                        <a:rPr lang="en-US" sz="1200" dirty="0" smtClean="0"/>
                        <a:t>database</a:t>
                      </a:r>
                      <a:r>
                        <a:rPr lang="en-US" sz="1200" baseline="0" dirty="0" smtClean="0"/>
                        <a:t> of IDs available for identification needs. Site development (Phase 1).</a:t>
                      </a:r>
                      <a:endParaRPr lang="en-US" sz="1200" dirty="0"/>
                    </a:p>
                  </a:txBody>
                  <a:tcPr/>
                </a:tc>
                <a:extLst>
                  <a:ext uri="{0D108BD9-81ED-4DB2-BD59-A6C34878D82A}">
                    <a16:rowId xmlns:a16="http://schemas.microsoft.com/office/drawing/2014/main" val="10001"/>
                  </a:ext>
                </a:extLst>
              </a:tr>
              <a:tr h="370840">
                <a:tc>
                  <a:txBody>
                    <a:bodyPr/>
                    <a:lstStyle/>
                    <a:p>
                      <a:pPr algn="ctr"/>
                      <a:r>
                        <a:rPr lang="en-US" sz="1200" dirty="0" smtClean="0"/>
                        <a:t>2</a:t>
                      </a:r>
                      <a:endParaRPr lang="en-US" sz="1200" dirty="0"/>
                    </a:p>
                  </a:txBody>
                  <a:tcPr/>
                </a:tc>
                <a:tc>
                  <a:txBody>
                    <a:bodyPr/>
                    <a:lstStyle/>
                    <a:p>
                      <a:r>
                        <a:rPr lang="en-US" sz="1200" dirty="0" smtClean="0"/>
                        <a:t>Web portal for individuals </a:t>
                      </a:r>
                      <a:r>
                        <a:rPr lang="en-US" sz="1200" dirty="0" err="1" smtClean="0"/>
                        <a:t>Investors&amp;Borowers</a:t>
                      </a:r>
                      <a:r>
                        <a:rPr lang="en-US" sz="1200" dirty="0" smtClean="0"/>
                        <a:t> development</a:t>
                      </a:r>
                      <a:endParaRPr lang="en-US" sz="1200" dirty="0"/>
                    </a:p>
                  </a:txBody>
                  <a:tcPr/>
                </a:tc>
                <a:tc>
                  <a:txBody>
                    <a:bodyPr/>
                    <a:lstStyle/>
                    <a:p>
                      <a:r>
                        <a:rPr lang="en-US" sz="1200" dirty="0" smtClean="0"/>
                        <a:t>Web portal with online applications for both credit and debit products,</a:t>
                      </a:r>
                      <a:r>
                        <a:rPr lang="en-US" sz="1200" baseline="0" dirty="0" smtClean="0"/>
                        <a:t> personal accounts for Borrowers and Investors with possibility to get related services (Phase 2).</a:t>
                      </a:r>
                      <a:endParaRPr lang="en-US" sz="1200" dirty="0"/>
                    </a:p>
                  </a:txBody>
                  <a:tcPr/>
                </a:tc>
                <a:extLst>
                  <a:ext uri="{0D108BD9-81ED-4DB2-BD59-A6C34878D82A}">
                    <a16:rowId xmlns:a16="http://schemas.microsoft.com/office/drawing/2014/main" val="10002"/>
                  </a:ext>
                </a:extLst>
              </a:tr>
            </a:tbl>
          </a:graphicData>
        </a:graphic>
      </p:graphicFrame>
      <p:sp>
        <p:nvSpPr>
          <p:cNvPr id="15" name="TextBox 26"/>
          <p:cNvSpPr txBox="1"/>
          <p:nvPr/>
        </p:nvSpPr>
        <p:spPr>
          <a:xfrm>
            <a:off x="251521" y="5661248"/>
            <a:ext cx="8712966" cy="523220"/>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Readiness to start sales is planned to be achieved in December 2015. Full completion of the Phase 1 works planned to happen in February 2016. Phase 2 development planned to be completed within Q2’2016.</a:t>
            </a:r>
            <a:endParaRPr lang="en-US" sz="1400" dirty="0"/>
          </a:p>
        </p:txBody>
      </p:sp>
    </p:spTree>
    <p:extLst>
      <p:ext uri="{BB962C8B-B14F-4D97-AF65-F5344CB8AC3E}">
        <p14:creationId xmlns:p14="http://schemas.microsoft.com/office/powerpoint/2010/main" val="4261601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33</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Marketing data sources </a:t>
            </a:r>
            <a:endParaRPr lang="en-US" b="1" dirty="0"/>
          </a:p>
        </p:txBody>
      </p:sp>
      <p:sp>
        <p:nvSpPr>
          <p:cNvPr id="6" name="TextBox 4"/>
          <p:cNvSpPr txBox="1"/>
          <p:nvPr/>
        </p:nvSpPr>
        <p:spPr>
          <a:xfrm>
            <a:off x="286826" y="5610406"/>
            <a:ext cx="8605654" cy="523220"/>
          </a:xfrm>
          <a:prstGeom prst="rect">
            <a:avLst/>
          </a:prstGeom>
          <a:solidFill>
            <a:schemeClr val="accent1">
              <a:lumMod val="20000"/>
              <a:lumOff val="80000"/>
            </a:schemeClr>
          </a:solidFill>
          <a:ln>
            <a:solidFill>
              <a:schemeClr val="accent1"/>
            </a:solidFill>
          </a:ln>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rgbClr val="000000"/>
                </a:solidFill>
              </a:rPr>
              <a:t>The data is submitted by various industry insiders based on our brief</a:t>
            </a:r>
            <a:r>
              <a:rPr lang="ru-RU" sz="1400" dirty="0" smtClean="0">
                <a:solidFill>
                  <a:srgbClr val="000000"/>
                </a:solidFill>
              </a:rPr>
              <a:t>. </a:t>
            </a:r>
            <a:r>
              <a:rPr lang="en-US" sz="1400" dirty="0" smtClean="0">
                <a:solidFill>
                  <a:srgbClr val="000000"/>
                </a:solidFill>
              </a:rPr>
              <a:t>They are: market players, experts and suppliers.</a:t>
            </a:r>
            <a:endParaRPr lang="en-US" sz="1400" dirty="0">
              <a:solidFill>
                <a:srgbClr val="000000"/>
              </a:solidFill>
            </a:endParaRPr>
          </a:p>
        </p:txBody>
      </p:sp>
      <p:sp>
        <p:nvSpPr>
          <p:cNvPr id="7" name="Rectangle 6"/>
          <p:cNvSpPr/>
          <p:nvPr/>
        </p:nvSpPr>
        <p:spPr>
          <a:xfrm>
            <a:off x="286826" y="663595"/>
            <a:ext cx="8746199" cy="3370153"/>
          </a:xfrm>
          <a:prstGeom prst="rect">
            <a:avLst/>
          </a:prstGeom>
        </p:spPr>
        <p:txBody>
          <a:bodyPr wrap="square">
            <a:spAutoFit/>
          </a:bodyPr>
          <a:lstStyle/>
          <a:p>
            <a:pPr>
              <a:lnSpc>
                <a:spcPct val="150000"/>
              </a:lnSpc>
              <a:spcAft>
                <a:spcPts val="0"/>
              </a:spcAft>
            </a:pPr>
            <a:r>
              <a:rPr lang="en-US" sz="1400" b="1" dirty="0" smtClean="0">
                <a:latin typeface="Calibri" panose="020F0502020204030204" pitchFamily="34" charset="0"/>
                <a:ea typeface="Calibri" panose="020F0502020204030204" pitchFamily="34" charset="0"/>
                <a:cs typeface="Times New Roman" panose="02020603050405020304" pitchFamily="18" charset="0"/>
              </a:rPr>
              <a:t>Step 1: </a:t>
            </a:r>
            <a:r>
              <a:rPr lang="en-US" sz="1400" dirty="0" smtClean="0">
                <a:latin typeface="Calibri" panose="020F0502020204030204" pitchFamily="34" charset="0"/>
                <a:ea typeface="Calibri" panose="020F0502020204030204" pitchFamily="34" charset="0"/>
                <a:cs typeface="Times New Roman" panose="02020603050405020304" pitchFamily="18" charset="0"/>
              </a:rPr>
              <a:t>We have identified three groups of insiders, who’s data would be most relevant and up-to-date:</a:t>
            </a:r>
          </a:p>
          <a:p>
            <a:pPr marL="285750" indent="-285750">
              <a:lnSpc>
                <a:spcPct val="150000"/>
              </a:lnSpc>
              <a:spcAft>
                <a:spcPts val="0"/>
              </a:spcAft>
              <a:buFont typeface="Arial" panose="020B0604020202020204" pitchFamily="34" charset="0"/>
              <a:buChar char="•"/>
            </a:pPr>
            <a:r>
              <a:rPr lang="en-US" sz="1200" b="1" dirty="0" smtClean="0">
                <a:latin typeface="Calibri" panose="020F0502020204030204" pitchFamily="34" charset="0"/>
                <a:ea typeface="Calibri" panose="020F0502020204030204" pitchFamily="34" charset="0"/>
                <a:cs typeface="Times New Roman" panose="02020603050405020304" pitchFamily="18" charset="0"/>
              </a:rPr>
              <a:t>Closest active competitor in the niche</a:t>
            </a:r>
            <a:r>
              <a:rPr lang="en-US" sz="1200" dirty="0" smtClean="0">
                <a:latin typeface="Calibri" panose="020F0502020204030204" pitchFamily="34" charset="0"/>
                <a:ea typeface="Calibri" panose="020F0502020204030204" pitchFamily="34" charset="0"/>
                <a:cs typeface="Times New Roman" panose="02020603050405020304" pitchFamily="18" charset="0"/>
              </a:rPr>
              <a:t>: “</a:t>
            </a:r>
            <a:r>
              <a:rPr lang="en-US" sz="1200" dirty="0" err="1" smtClean="0">
                <a:latin typeface="Calibri" panose="020F0502020204030204" pitchFamily="34" charset="0"/>
                <a:ea typeface="Calibri" panose="020F0502020204030204" pitchFamily="34" charset="0"/>
                <a:cs typeface="Times New Roman" panose="02020603050405020304" pitchFamily="18" charset="0"/>
              </a:rPr>
              <a:t>Uangteman</a:t>
            </a:r>
            <a:r>
              <a:rPr lang="en-US" sz="1200"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50000"/>
              </a:lnSpc>
              <a:spcAft>
                <a:spcPts val="0"/>
              </a:spcAft>
              <a:buFont typeface="Arial" panose="020B0604020202020204" pitchFamily="34" charset="0"/>
              <a:buChar char="•"/>
            </a:pPr>
            <a:r>
              <a:rPr lang="en-US" sz="1200" b="1" dirty="0" smtClean="0">
                <a:latin typeface="Calibri" panose="020F0502020204030204" pitchFamily="34" charset="0"/>
                <a:ea typeface="Calibri" panose="020F0502020204030204" pitchFamily="34" charset="0"/>
                <a:cs typeface="Times New Roman" panose="02020603050405020304" pitchFamily="18" charset="0"/>
              </a:rPr>
              <a:t>Similar players</a:t>
            </a:r>
            <a:r>
              <a:rPr lang="en-US" sz="1200" dirty="0" smtClean="0">
                <a:latin typeface="Calibri" panose="020F0502020204030204" pitchFamily="34" charset="0"/>
                <a:ea typeface="Calibri" panose="020F0502020204030204" pitchFamily="34" charset="0"/>
                <a:cs typeface="Times New Roman" panose="02020603050405020304" pitchFamily="18" charset="0"/>
              </a:rPr>
              <a:t>: leading web-portals for borrowers (brokers) “</a:t>
            </a:r>
            <a:r>
              <a:rPr lang="en-US" sz="1200" dirty="0" err="1" smtClean="0">
                <a:latin typeface="Calibri" panose="020F0502020204030204" pitchFamily="34" charset="0"/>
                <a:ea typeface="Calibri" panose="020F0502020204030204" pitchFamily="34" charset="0"/>
                <a:cs typeface="Times New Roman" panose="02020603050405020304" pitchFamily="18" charset="0"/>
              </a:rPr>
              <a:t>Duitpintar</a:t>
            </a:r>
            <a:r>
              <a:rPr lang="en-US" sz="1200" dirty="0" smtClean="0">
                <a:latin typeface="Calibri" panose="020F0502020204030204" pitchFamily="34" charset="0"/>
                <a:ea typeface="Calibri" panose="020F0502020204030204" pitchFamily="34" charset="0"/>
                <a:cs typeface="Times New Roman" panose="02020603050405020304" pitchFamily="18" charset="0"/>
              </a:rPr>
              <a:t>”, “</a:t>
            </a:r>
            <a:r>
              <a:rPr lang="en-US" sz="1200" dirty="0" err="1" smtClean="0">
                <a:latin typeface="Calibri" panose="020F0502020204030204" pitchFamily="34" charset="0"/>
                <a:ea typeface="Calibri" panose="020F0502020204030204" pitchFamily="34" charset="0"/>
                <a:cs typeface="Times New Roman" panose="02020603050405020304" pitchFamily="18" charset="0"/>
              </a:rPr>
              <a:t>Aturduit</a:t>
            </a:r>
            <a:r>
              <a:rPr lang="en-US" sz="1200"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50000"/>
              </a:lnSpc>
              <a:spcAft>
                <a:spcPts val="0"/>
              </a:spcAft>
              <a:buFont typeface="Arial" panose="020B0604020202020204" pitchFamily="34" charset="0"/>
              <a:buChar char="•"/>
            </a:pPr>
            <a:r>
              <a:rPr lang="en-US" sz="1200" b="1" dirty="0" smtClean="0">
                <a:latin typeface="Calibri" panose="020F0502020204030204" pitchFamily="34" charset="0"/>
                <a:ea typeface="Calibri" panose="020F0502020204030204" pitchFamily="34" charset="0"/>
                <a:cs typeface="Times New Roman" panose="02020603050405020304" pitchFamily="18" charset="0"/>
              </a:rPr>
              <a:t>Suppliers</a:t>
            </a:r>
            <a:r>
              <a:rPr lang="en-US" sz="1200" dirty="0" smtClean="0">
                <a:latin typeface="Calibri" panose="020F0502020204030204" pitchFamily="34" charset="0"/>
                <a:ea typeface="Calibri" panose="020F0502020204030204" pitchFamily="34" charset="0"/>
                <a:cs typeface="Times New Roman" panose="02020603050405020304" pitchFamily="18" charset="0"/>
              </a:rPr>
              <a:t>: leading local digital agencies with strong and relevant portfolio (financial services):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200" dirty="0" smtClean="0">
                <a:latin typeface="Calibri" panose="020F0502020204030204" pitchFamily="34" charset="0"/>
                <a:ea typeface="Calibri" panose="020F0502020204030204" pitchFamily="34" charset="0"/>
                <a:cs typeface="Times New Roman" panose="02020603050405020304" pitchFamily="18" charset="0"/>
              </a:rPr>
              <a:t>“Inbound”.</a:t>
            </a:r>
          </a:p>
          <a:p>
            <a:pPr marL="742950" lvl="1" indent="-285750">
              <a:lnSpc>
                <a:spcPct val="150000"/>
              </a:lnSpc>
              <a:buFont typeface="Arial" panose="020B0604020202020204" pitchFamily="34" charset="0"/>
              <a:buChar char="•"/>
            </a:pPr>
            <a:r>
              <a:rPr lang="en-US" sz="1200" dirty="0" smtClean="0">
                <a:latin typeface="Calibri" panose="020F0502020204030204" pitchFamily="34" charset="0"/>
                <a:ea typeface="Calibri" panose="020F0502020204030204" pitchFamily="34" charset="0"/>
                <a:cs typeface="Times New Roman" panose="02020603050405020304" pitchFamily="18" charset="0"/>
              </a:rPr>
              <a:t>“</a:t>
            </a:r>
            <a:r>
              <a:rPr lang="en-US" sz="1200" dirty="0" err="1" smtClean="0">
                <a:latin typeface="Calibri" panose="020F0502020204030204" pitchFamily="34" charset="0"/>
                <a:ea typeface="Calibri" panose="020F0502020204030204" pitchFamily="34" charset="0"/>
                <a:cs typeface="Times New Roman" panose="02020603050405020304" pitchFamily="18" charset="0"/>
              </a:rPr>
              <a:t>DoxaDigital</a:t>
            </a:r>
            <a:r>
              <a:rPr lang="en-US" sz="1200" dirty="0" smtClean="0">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200" dirty="0" smtClean="0">
                <a:latin typeface="Calibri" panose="020F0502020204030204" pitchFamily="34" charset="0"/>
                <a:ea typeface="Calibri" panose="020F0502020204030204" pitchFamily="34" charset="0"/>
                <a:cs typeface="Times New Roman" panose="02020603050405020304" pitchFamily="18" charset="0"/>
              </a:rPr>
              <a:t>“</a:t>
            </a:r>
            <a:r>
              <a:rPr lang="en-US" sz="1200" dirty="0" err="1" smtClean="0">
                <a:latin typeface="Calibri" panose="020F0502020204030204" pitchFamily="34" charset="0"/>
                <a:ea typeface="Calibri" panose="020F0502020204030204" pitchFamily="34" charset="0"/>
                <a:cs typeface="Times New Roman" panose="02020603050405020304" pitchFamily="18" charset="0"/>
              </a:rPr>
              <a:t>WebArq</a:t>
            </a:r>
            <a:r>
              <a:rPr lang="en-US" sz="12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50000"/>
              </a:lnSpc>
              <a:spcAft>
                <a:spcPts val="0"/>
              </a:spcAft>
            </a:pPr>
            <a:r>
              <a:rPr lang="en-US" sz="1400" b="1" dirty="0" smtClean="0">
                <a:latin typeface="Calibri" panose="020F0502020204030204" pitchFamily="34" charset="0"/>
                <a:ea typeface="Calibri" panose="020F0502020204030204" pitchFamily="34" charset="0"/>
                <a:cs typeface="Times New Roman" panose="02020603050405020304" pitchFamily="18" charset="0"/>
              </a:rPr>
              <a:t>Step 2: </a:t>
            </a:r>
            <a:r>
              <a:rPr lang="en-US" sz="1400" dirty="0" smtClean="0">
                <a:latin typeface="Calibri" panose="020F0502020204030204" pitchFamily="34" charset="0"/>
                <a:ea typeface="Calibri" panose="020F0502020204030204" pitchFamily="34" charset="0"/>
                <a:cs typeface="Times New Roman" panose="02020603050405020304" pitchFamily="18" charset="0"/>
              </a:rPr>
              <a:t>We have briefed all on our upcoming project and set marketing tasks.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400" b="1" dirty="0" smtClean="0">
                <a:latin typeface="Calibri" panose="020F0502020204030204" pitchFamily="34" charset="0"/>
                <a:ea typeface="Calibri" panose="020F0502020204030204" pitchFamily="34" charset="0"/>
                <a:cs typeface="Times New Roman" panose="02020603050405020304" pitchFamily="18" charset="0"/>
              </a:rPr>
              <a:t>Step 3: </a:t>
            </a:r>
            <a:r>
              <a:rPr lang="en-US" sz="1400" dirty="0" smtClean="0">
                <a:latin typeface="Calibri" panose="020F0502020204030204" pitchFamily="34" charset="0"/>
                <a:ea typeface="Calibri" panose="020F0502020204030204" pitchFamily="34" charset="0"/>
                <a:cs typeface="Times New Roman" panose="02020603050405020304" pitchFamily="18" charset="0"/>
              </a:rPr>
              <a:t>We have received the feedbacks and analyzed them to evaluate relevancy and trustworthy (initial data available in agencies presentations).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400" b="1" dirty="0" smtClean="0">
                <a:latin typeface="Calibri" panose="020F0502020204030204" pitchFamily="34" charset="0"/>
                <a:ea typeface="Calibri" panose="020F0502020204030204" pitchFamily="34" charset="0"/>
                <a:cs typeface="Times New Roman" panose="02020603050405020304" pitchFamily="18" charset="0"/>
              </a:rPr>
              <a:t>Step 4: </a:t>
            </a:r>
            <a:r>
              <a:rPr lang="en-US" sz="1400" dirty="0" smtClean="0">
                <a:latin typeface="Calibri" panose="020F0502020204030204" pitchFamily="34" charset="0"/>
                <a:ea typeface="Calibri" panose="020F0502020204030204" pitchFamily="34" charset="0"/>
                <a:cs typeface="Times New Roman" panose="02020603050405020304" pitchFamily="18" charset="0"/>
              </a:rPr>
              <a:t>We came up with the main marketing target parameters for the business model.</a:t>
            </a:r>
          </a:p>
        </p:txBody>
      </p:sp>
    </p:spTree>
    <p:extLst>
      <p:ext uri="{BB962C8B-B14F-4D97-AF65-F5344CB8AC3E}">
        <p14:creationId xmlns:p14="http://schemas.microsoft.com/office/powerpoint/2010/main" val="2375678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34</a:t>
            </a:fld>
            <a:endParaRPr lang="ru-RU"/>
          </a:p>
        </p:txBody>
      </p:sp>
      <p:graphicFrame>
        <p:nvGraphicFramePr>
          <p:cNvPr id="2" name="Table 1"/>
          <p:cNvGraphicFramePr>
            <a:graphicFrameLocks noGrp="1"/>
          </p:cNvGraphicFramePr>
          <p:nvPr>
            <p:extLst>
              <p:ext uri="{D42A27DB-BD31-4B8C-83A1-F6EECF244321}">
                <p14:modId xmlns:p14="http://schemas.microsoft.com/office/powerpoint/2010/main" val="2264557498"/>
              </p:ext>
            </p:extLst>
          </p:nvPr>
        </p:nvGraphicFramePr>
        <p:xfrm>
          <a:off x="261389" y="779396"/>
          <a:ext cx="8631091" cy="3081653"/>
        </p:xfrm>
        <a:graphic>
          <a:graphicData uri="http://schemas.openxmlformats.org/drawingml/2006/table">
            <a:tbl>
              <a:tblPr firstRow="1" firstCol="1" bandRow="1">
                <a:tableStyleId>{5C22544A-7EE6-4342-B048-85BDC9FD1C3A}</a:tableStyleId>
              </a:tblPr>
              <a:tblGrid>
                <a:gridCol w="2291582">
                  <a:extLst>
                    <a:ext uri="{9D8B030D-6E8A-4147-A177-3AD203B41FA5}">
                      <a16:colId xmlns:a16="http://schemas.microsoft.com/office/drawing/2014/main" val="20000"/>
                    </a:ext>
                  </a:extLst>
                </a:gridCol>
                <a:gridCol w="2583317">
                  <a:extLst>
                    <a:ext uri="{9D8B030D-6E8A-4147-A177-3AD203B41FA5}">
                      <a16:colId xmlns:a16="http://schemas.microsoft.com/office/drawing/2014/main" val="20001"/>
                    </a:ext>
                  </a:extLst>
                </a:gridCol>
                <a:gridCol w="1323458">
                  <a:extLst>
                    <a:ext uri="{9D8B030D-6E8A-4147-A177-3AD203B41FA5}">
                      <a16:colId xmlns:a16="http://schemas.microsoft.com/office/drawing/2014/main" val="20002"/>
                    </a:ext>
                  </a:extLst>
                </a:gridCol>
                <a:gridCol w="2432734">
                  <a:extLst>
                    <a:ext uri="{9D8B030D-6E8A-4147-A177-3AD203B41FA5}">
                      <a16:colId xmlns:a16="http://schemas.microsoft.com/office/drawing/2014/main" val="20004"/>
                    </a:ext>
                  </a:extLst>
                </a:gridCol>
              </a:tblGrid>
              <a:tr h="474100">
                <a:tc>
                  <a:txBody>
                    <a:bodyPr/>
                    <a:lstStyle/>
                    <a:p>
                      <a:pPr algn="ctr">
                        <a:lnSpc>
                          <a:spcPct val="107000"/>
                        </a:lnSpc>
                        <a:spcAft>
                          <a:spcPts val="0"/>
                        </a:spcAft>
                      </a:pPr>
                      <a:r>
                        <a:rPr lang="en-US" sz="1200" dirty="0" smtClean="0">
                          <a:effectLst/>
                        </a:rPr>
                        <a:t>SOURCE</a:t>
                      </a:r>
                      <a:r>
                        <a:rPr lang="en-US" sz="1200" baseline="0" dirty="0" smtClean="0">
                          <a:effectLst/>
                        </a:rPr>
                        <a:t> OF INFO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smtClean="0">
                          <a:effectLst/>
                          <a:latin typeface="+mn-lt"/>
                          <a:ea typeface="+mn-ea"/>
                          <a:cs typeface="+mn-cs"/>
                        </a:rPr>
                        <a:t>Marketing</a:t>
                      </a:r>
                      <a:r>
                        <a:rPr lang="en-US" sz="1200" baseline="0" dirty="0" smtClean="0">
                          <a:effectLst/>
                          <a:latin typeface="+mn-lt"/>
                          <a:ea typeface="+mn-ea"/>
                          <a:cs typeface="+mn-cs"/>
                        </a:rPr>
                        <a:t> mix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smtClean="0">
                          <a:effectLst/>
                        </a:rPr>
                        <a:t>Acquisition cost (Client)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smtClean="0">
                          <a:effectLst/>
                        </a:rPr>
                        <a:t>Volumes (Disbursed loans)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11151">
                <a:tc>
                  <a:txBody>
                    <a:bodyPr/>
                    <a:lstStyle/>
                    <a:p>
                      <a:pPr>
                        <a:lnSpc>
                          <a:spcPct val="107000"/>
                        </a:lnSpc>
                        <a:spcAft>
                          <a:spcPts val="0"/>
                        </a:spcAft>
                      </a:pPr>
                      <a:r>
                        <a:rPr lang="en-US" sz="1200" b="0" dirty="0" smtClean="0">
                          <a:effectLst/>
                        </a:rPr>
                        <a:t>Closest competitor:</a:t>
                      </a:r>
                    </a:p>
                    <a:p>
                      <a:pPr>
                        <a:lnSpc>
                          <a:spcPct val="107000"/>
                        </a:lnSpc>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(Uangteman.com)</a:t>
                      </a:r>
                    </a:p>
                    <a:p>
                      <a:pPr>
                        <a:lnSpc>
                          <a:spcPct val="107000"/>
                        </a:lnSpc>
                        <a:spcAft>
                          <a:spcPts val="0"/>
                        </a:spcAft>
                      </a:pP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228600" indent="-228600" algn="l">
                        <a:lnSpc>
                          <a:spcPct val="107000"/>
                        </a:lnSpc>
                        <a:spcAft>
                          <a:spcPts val="0"/>
                        </a:spcAft>
                        <a:buFont typeface="+mj-lt"/>
                        <a:buAutoNum type="alphaLcPeriod"/>
                      </a:pPr>
                      <a:endParaRPr lang="en-US" sz="1200" dirty="0" smtClean="0">
                        <a:effectLst/>
                      </a:endParaRPr>
                    </a:p>
                    <a:p>
                      <a:pPr marL="228600" indent="-228600" algn="l">
                        <a:lnSpc>
                          <a:spcPct val="107000"/>
                        </a:lnSpc>
                        <a:spcAft>
                          <a:spcPts val="0"/>
                        </a:spcAft>
                        <a:buFont typeface="+mj-lt"/>
                        <a:buAutoNum type="alphaLcPeriod"/>
                      </a:pPr>
                      <a:endParaRPr lang="en-US" sz="1200" dirty="0" smtClean="0">
                        <a:effectLst/>
                      </a:endParaRPr>
                    </a:p>
                    <a:p>
                      <a:pPr marL="228600" indent="-228600" algn="l">
                        <a:lnSpc>
                          <a:spcPct val="107000"/>
                        </a:lnSpc>
                        <a:spcAft>
                          <a:spcPts val="0"/>
                        </a:spcAft>
                        <a:buFont typeface="+mj-lt"/>
                        <a:buAutoNum type="alphaLcPeriod"/>
                      </a:pPr>
                      <a:r>
                        <a:rPr lang="en-US" sz="1200" dirty="0" smtClean="0">
                          <a:effectLst/>
                        </a:rPr>
                        <a:t>SEO</a:t>
                      </a:r>
                    </a:p>
                    <a:p>
                      <a:pPr marL="228600" indent="-228600" algn="l">
                        <a:lnSpc>
                          <a:spcPct val="107000"/>
                        </a:lnSpc>
                        <a:spcAft>
                          <a:spcPts val="0"/>
                        </a:spcAft>
                        <a:buFont typeface="+mj-lt"/>
                        <a:buAutoNum type="alphaLcPeriod"/>
                      </a:pP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Paid Search (Google AdWords)</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l">
                        <a:lnSpc>
                          <a:spcPct val="107000"/>
                        </a:lnSpc>
                        <a:spcAft>
                          <a:spcPts val="0"/>
                        </a:spcAft>
                        <a:buFont typeface="+mj-lt"/>
                        <a:buAutoNum type="alphaLcPeriod"/>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Banners (Google</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Display Network</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228600" indent="-228600" algn="l">
                        <a:lnSpc>
                          <a:spcPct val="107000"/>
                        </a:lnSpc>
                        <a:spcAft>
                          <a:spcPts val="0"/>
                        </a:spcAft>
                        <a:buFont typeface="+mj-lt"/>
                        <a:buAutoNum type="alphaLcPeriod"/>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SMM</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(FB)</a:t>
                      </a:r>
                    </a:p>
                    <a:p>
                      <a:pPr marL="228600" indent="-228600" algn="l">
                        <a:lnSpc>
                          <a:spcPct val="107000"/>
                        </a:lnSpc>
                        <a:spcAft>
                          <a:spcPts val="0"/>
                        </a:spcAft>
                        <a:buFont typeface="+mj-lt"/>
                        <a:buAutoNum type="alphaLcPeriod"/>
                      </a:pP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Remarketing</a:t>
                      </a:r>
                    </a:p>
                  </a:txBody>
                  <a:tcPr marL="68580" marR="68580" marT="0" marB="0"/>
                </a:tc>
                <a:tc>
                  <a:txBody>
                    <a:bodyPr/>
                    <a:lstStyle/>
                    <a:p>
                      <a:pPr>
                        <a:lnSpc>
                          <a:spcPct val="107000"/>
                        </a:lnSpc>
                        <a:spcAft>
                          <a:spcPts val="0"/>
                        </a:spcAft>
                      </a:pPr>
                      <a:r>
                        <a:rPr lang="en-US" sz="1200" dirty="0" smtClean="0">
                          <a:effectLst/>
                          <a:latin typeface="+mn-lt"/>
                          <a:ea typeface="+mn-ea"/>
                          <a:cs typeface="+mn-cs"/>
                        </a:rPr>
                        <a:t>$</a:t>
                      </a:r>
                      <a:r>
                        <a:rPr lang="en-US" sz="1200" baseline="0" dirty="0" smtClean="0">
                          <a:effectLst/>
                          <a:latin typeface="+mn-lt"/>
                          <a:ea typeface="+mn-ea"/>
                          <a:cs typeface="+mn-cs"/>
                        </a:rPr>
                        <a:t> 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endParaRPr lang="ru-RU"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ru-RU"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Month 1 – 300</a:t>
                      </a:r>
                    </a:p>
                    <a:p>
                      <a:pPr>
                        <a:lnSpc>
                          <a:spcPct val="107000"/>
                        </a:lnSpc>
                        <a:spcAft>
                          <a:spcPts val="0"/>
                        </a:spcAft>
                      </a:pP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Month 2 – 600</a:t>
                      </a:r>
                    </a:p>
                    <a:p>
                      <a:pPr>
                        <a:lnSpc>
                          <a:spcPct val="107000"/>
                        </a:lnSpc>
                        <a:spcAft>
                          <a:spcPts val="0"/>
                        </a:spcAft>
                      </a:pP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Month 3 – 1 000</a:t>
                      </a:r>
                    </a:p>
                    <a:p>
                      <a:pPr>
                        <a:lnSpc>
                          <a:spcPct val="107000"/>
                        </a:lnSpc>
                        <a:spcAft>
                          <a:spcPts val="0"/>
                        </a:spcAft>
                      </a:pP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Non of the suppliers and insiders could estimate the further volumes without test data. </a:t>
                      </a:r>
                    </a:p>
                  </a:txBody>
                  <a:tcPr marL="68580" marR="68580" marT="0" marB="0"/>
                </a:tc>
                <a:extLst>
                  <a:ext uri="{0D108BD9-81ED-4DB2-BD59-A6C34878D82A}">
                    <a16:rowId xmlns:a16="http://schemas.microsoft.com/office/drawing/2014/main" val="10001"/>
                  </a:ext>
                </a:extLst>
              </a:tr>
              <a:tr h="711151">
                <a:tc>
                  <a:txBody>
                    <a:bodyPr/>
                    <a:lstStyle/>
                    <a:p>
                      <a:pPr>
                        <a:lnSpc>
                          <a:spcPct val="107000"/>
                        </a:lnSpc>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Similar business models:</a:t>
                      </a:r>
                    </a:p>
                    <a:p>
                      <a:pPr>
                        <a:lnSpc>
                          <a:spcPct val="107000"/>
                        </a:lnSpc>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(Duitpintar.com)</a:t>
                      </a:r>
                    </a:p>
                    <a:p>
                      <a:pPr>
                        <a:lnSpc>
                          <a:spcPct val="107000"/>
                        </a:lnSpc>
                        <a:spcAft>
                          <a:spcPts val="0"/>
                        </a:spcAft>
                      </a:pP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latin typeface="+mn-lt"/>
                          <a:ea typeface="+mn-ea"/>
                          <a:cs typeface="+mn-cs"/>
                        </a:rPr>
                        <a:t>$</a:t>
                      </a:r>
                      <a:r>
                        <a:rPr lang="en-US" sz="1200" baseline="0" dirty="0" smtClean="0">
                          <a:effectLst/>
                          <a:latin typeface="+mn-lt"/>
                          <a:ea typeface="+mn-ea"/>
                          <a:cs typeface="+mn-cs"/>
                        </a:rPr>
                        <a:t> 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11151">
                <a:tc>
                  <a:txBody>
                    <a:bodyPr/>
                    <a:lstStyle/>
                    <a:p>
                      <a:pPr>
                        <a:lnSpc>
                          <a:spcPct val="107000"/>
                        </a:lnSpc>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Similar business models:</a:t>
                      </a:r>
                    </a:p>
                    <a:p>
                      <a:pPr>
                        <a:lnSpc>
                          <a:spcPct val="107000"/>
                        </a:lnSpc>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(Aturduit.com)</a:t>
                      </a:r>
                    </a:p>
                    <a:p>
                      <a:pPr>
                        <a:lnSpc>
                          <a:spcPct val="107000"/>
                        </a:lnSpc>
                        <a:spcAft>
                          <a:spcPts val="0"/>
                        </a:spcAft>
                      </a:pP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rPr>
                        <a:t>$ 17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4100">
                <a:tc>
                  <a:txBody>
                    <a:bodyPr/>
                    <a:lstStyle/>
                    <a:p>
                      <a:pPr>
                        <a:lnSpc>
                          <a:spcPct val="107000"/>
                        </a:lnSpc>
                        <a:spcAft>
                          <a:spcPts val="0"/>
                        </a:spcAft>
                      </a:pPr>
                      <a:r>
                        <a:rPr lang="en-US" sz="1200" b="0" dirty="0" smtClean="0">
                          <a:effectLst/>
                        </a:rPr>
                        <a:t>Digital Agencies</a:t>
                      </a:r>
                    </a:p>
                    <a:p>
                      <a:pPr>
                        <a:lnSpc>
                          <a:spcPct val="107000"/>
                        </a:lnSpc>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(aggregated)*</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rPr>
                        <a:t>$ 36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6" name="Rectangle 5"/>
          <p:cNvSpPr/>
          <p:nvPr/>
        </p:nvSpPr>
        <p:spPr>
          <a:xfrm>
            <a:off x="107504" y="6525344"/>
            <a:ext cx="8024996" cy="215444"/>
          </a:xfrm>
          <a:prstGeom prst="rect">
            <a:avLst/>
          </a:prstGeom>
          <a:solidFill>
            <a:schemeClr val="bg1"/>
          </a:solidFill>
        </p:spPr>
        <p:txBody>
          <a:bodyPr wrap="square">
            <a:spAutoFit/>
          </a:bodyPr>
          <a:lstStyle/>
          <a:p>
            <a:r>
              <a:rPr lang="en-US" sz="800" dirty="0" smtClean="0">
                <a:latin typeface="Calibri" panose="020F0502020204030204" pitchFamily="34" charset="0"/>
                <a:ea typeface="Calibri" panose="020F0502020204030204" pitchFamily="34" charset="0"/>
                <a:cs typeface="Times New Roman" panose="02020603050405020304" pitchFamily="18" charset="0"/>
              </a:rPr>
              <a:t>* Digital agencies presented wide variety of acquisition cost data. Based on presentations quality, portfolio and direct communication we selected the most trustworthy scope </a:t>
            </a:r>
            <a:endParaRPr lang="en-US" sz="800" dirty="0"/>
          </a:p>
        </p:txBody>
      </p:sp>
      <p:sp>
        <p:nvSpPr>
          <p:cNvPr id="7" name="TextBox 4"/>
          <p:cNvSpPr txBox="1"/>
          <p:nvPr/>
        </p:nvSpPr>
        <p:spPr>
          <a:xfrm>
            <a:off x="244352" y="5589240"/>
            <a:ext cx="8648128" cy="307777"/>
          </a:xfrm>
          <a:prstGeom prst="rect">
            <a:avLst/>
          </a:prstGeom>
          <a:solidFill>
            <a:schemeClr val="accent1">
              <a:lumMod val="20000"/>
              <a:lumOff val="80000"/>
            </a:schemeClr>
          </a:solidFill>
          <a:ln>
            <a:solidFill>
              <a:schemeClr val="accent1"/>
            </a:solidFill>
          </a:ln>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rgbClr val="000000"/>
                </a:solidFill>
              </a:rPr>
              <a:t>Planned average Marketing acquisition cost: $27 per loan. </a:t>
            </a:r>
          </a:p>
        </p:txBody>
      </p:sp>
      <p:sp>
        <p:nvSpPr>
          <p:cNvPr id="8" name="Title 1"/>
          <p:cNvSpPr txBox="1">
            <a:spLocks/>
          </p:cNvSpPr>
          <p:nvPr/>
        </p:nvSpPr>
        <p:spPr>
          <a:xfrm>
            <a:off x="395536" y="116632"/>
            <a:ext cx="8159540" cy="312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b="1" dirty="0"/>
              <a:t>Key marketing parameters</a:t>
            </a:r>
          </a:p>
        </p:txBody>
      </p:sp>
    </p:spTree>
    <p:extLst>
      <p:ext uri="{BB962C8B-B14F-4D97-AF65-F5344CB8AC3E}">
        <p14:creationId xmlns:p14="http://schemas.microsoft.com/office/powerpoint/2010/main" val="1108537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35</a:t>
            </a:fld>
            <a:endParaRPr lang="ru-RU"/>
          </a:p>
        </p:txBody>
      </p:sp>
      <p:sp>
        <p:nvSpPr>
          <p:cNvPr id="6" name="Title 1"/>
          <p:cNvSpPr>
            <a:spLocks noGrp="1"/>
          </p:cNvSpPr>
          <p:nvPr>
            <p:ph type="title"/>
          </p:nvPr>
        </p:nvSpPr>
        <p:spPr>
          <a:xfrm>
            <a:off x="395536" y="116632"/>
            <a:ext cx="8159540" cy="312281"/>
          </a:xfrm>
        </p:spPr>
        <p:txBody>
          <a:bodyPr/>
          <a:lstStyle/>
          <a:p>
            <a:r>
              <a:rPr lang="en-US" b="1" dirty="0" smtClean="0"/>
              <a:t>Marketing strategy</a:t>
            </a:r>
            <a:endParaRPr lang="en-US" b="1" dirty="0"/>
          </a:p>
        </p:txBody>
      </p:sp>
      <p:sp>
        <p:nvSpPr>
          <p:cNvPr id="7" name="Rectangle 1"/>
          <p:cNvSpPr>
            <a:spLocks noChangeArrowheads="1"/>
          </p:cNvSpPr>
          <p:nvPr/>
        </p:nvSpPr>
        <p:spPr bwMode="auto">
          <a:xfrm>
            <a:off x="232358" y="648918"/>
            <a:ext cx="8660122" cy="522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Phase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mj-lt"/>
                <a:ea typeface="Calibri" panose="020F0502020204030204" pitchFamily="34" charset="0"/>
                <a:cs typeface="Times New Roman" panose="02020603050405020304" pitchFamily="18" charset="0"/>
              </a:rPr>
              <a:t>“</a:t>
            </a:r>
            <a:r>
              <a:rPr kumimoji="0" lang="en-US" altLang="en-US" sz="14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Establish and stabilize” (3 months).</a:t>
            </a:r>
            <a:endParaRPr kumimoji="0" lang="en-US" altLang="en-US" sz="1400" b="0" i="0" u="none" strike="noStrike" cap="none" normalizeH="0" baseline="0" dirty="0">
              <a:ln>
                <a:noFill/>
              </a:ln>
              <a:solidFill>
                <a:schemeClr val="tx1"/>
              </a:solidFill>
              <a:effectLst/>
              <a:latin typeface="+mj-lt"/>
            </a:endParaRPr>
          </a:p>
          <a:p>
            <a:pPr eaLnBrk="0" fontAlgn="base" hangingPunct="0">
              <a:spcBef>
                <a:spcPct val="0"/>
              </a:spcBef>
              <a:spcAft>
                <a:spcPct val="0"/>
              </a:spcAft>
            </a:pPr>
            <a:r>
              <a:rPr lang="en-US" altLang="en-US" sz="1400" dirty="0">
                <a:latin typeface="+mj-lt"/>
                <a:ea typeface="Calibri" panose="020F0502020204030204" pitchFamily="34" charset="0"/>
                <a:cs typeface="Times New Roman" panose="02020603050405020304" pitchFamily="18" charset="0"/>
              </a:rPr>
              <a:t>Digital channels performance is affected by many factors both outside (e.g.: inventory cost, payment models, volumes, suppliers quality, etc. ) and inside the sales funnel (e.g.: client interfaces, processes, operations, etc.). Digital channels require some time to establish.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u="sng" dirty="0">
                <a:latin typeface="+mj-lt"/>
                <a:ea typeface="Calibri" panose="020F0502020204030204" pitchFamily="34" charset="0"/>
                <a:cs typeface="Times New Roman" panose="02020603050405020304" pitchFamily="18" charset="0"/>
              </a:rPr>
              <a:t>At </a:t>
            </a:r>
            <a:r>
              <a:rPr lang="en-US" altLang="en-US" sz="1400" u="sng">
                <a:latin typeface="+mj-lt"/>
                <a:ea typeface="Calibri" panose="020F0502020204030204" pitchFamily="34" charset="0"/>
                <a:cs typeface="Times New Roman" panose="02020603050405020304" pitchFamily="18" charset="0"/>
              </a:rPr>
              <a:t>this phase </a:t>
            </a:r>
            <a:r>
              <a:rPr lang="en-US" altLang="en-US" sz="1400" u="sng" smtClean="0">
                <a:latin typeface="+mj-lt"/>
                <a:ea typeface="Calibri" panose="020F0502020204030204" pitchFamily="34" charset="0"/>
                <a:cs typeface="Times New Roman" panose="02020603050405020304" pitchFamily="18" charset="0"/>
              </a:rPr>
              <a:t>we </a:t>
            </a:r>
            <a:r>
              <a:rPr lang="en-US" altLang="en-US" sz="1400" u="sng" dirty="0">
                <a:latin typeface="+mj-lt"/>
                <a:ea typeface="Calibri" panose="020F0502020204030204" pitchFamily="34" charset="0"/>
                <a:cs typeface="Times New Roman" panose="02020603050405020304" pitchFamily="18" charset="0"/>
              </a:rPr>
              <a:t>shall:</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sz="1400" dirty="0">
                <a:latin typeface="+mj-lt"/>
                <a:ea typeface="Calibri" panose="020F0502020204030204" pitchFamily="34" charset="0"/>
                <a:cs typeface="Times New Roman" panose="02020603050405020304" pitchFamily="18" charset="0"/>
              </a:rPr>
              <a:t>test and optimize all elements of our proposition;</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sz="1400" dirty="0">
                <a:latin typeface="+mj-lt"/>
                <a:ea typeface="Calibri" panose="020F0502020204030204" pitchFamily="34" charset="0"/>
                <a:cs typeface="Times New Roman" panose="02020603050405020304" pitchFamily="18" charset="0"/>
              </a:rPr>
              <a:t>stabilize the initial sales funnel;</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sz="1400" dirty="0">
                <a:latin typeface="+mj-lt"/>
                <a:ea typeface="Calibri" panose="020F0502020204030204" pitchFamily="34" charset="0"/>
                <a:cs typeface="Times New Roman" panose="02020603050405020304" pitchFamily="18" charset="0"/>
              </a:rPr>
              <a:t>establish performance benchmarks for our media mix (cost, conversion, volumes);</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sz="1400" dirty="0">
                <a:latin typeface="+mj-lt"/>
                <a:ea typeface="Calibri" panose="020F0502020204030204" pitchFamily="34" charset="0"/>
                <a:cs typeface="Times New Roman" panose="02020603050405020304" pitchFamily="18" charset="0"/>
              </a:rPr>
              <a:t>identify actions to achieve desired mid and long term sales goals.</a:t>
            </a:r>
            <a:endParaRPr kumimoji="0" lang="en-US" altLang="en-US" sz="14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j-lt"/>
              <a:ea typeface="Calibri" panose="020F0502020204030204" pitchFamily="34" charset="0"/>
              <a:cs typeface="Times New Roman" panose="02020603050405020304" pitchFamily="18" charset="0"/>
            </a:endParaRPr>
          </a:p>
          <a:p>
            <a:pPr>
              <a:lnSpc>
                <a:spcPct val="107000"/>
              </a:lnSpc>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Phase 2:</a:t>
            </a:r>
          </a:p>
          <a:p>
            <a:pPr>
              <a:lnSpc>
                <a:spcPct val="107000"/>
              </a:lnSpc>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“Optimize and pump up” (3 months).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At </a:t>
            </a:r>
            <a:r>
              <a:rPr lang="en-US" sz="1400">
                <a:latin typeface="Calibri" panose="020F0502020204030204" pitchFamily="34" charset="0"/>
                <a:ea typeface="Calibri" panose="020F0502020204030204" pitchFamily="34" charset="0"/>
                <a:cs typeface="Times New Roman" panose="02020603050405020304" pitchFamily="18" charset="0"/>
              </a:rPr>
              <a:t>this phase </a:t>
            </a:r>
            <a:r>
              <a:rPr lang="en-US" sz="1400" smtClean="0">
                <a:latin typeface="Calibri" panose="020F0502020204030204" pitchFamily="34" charset="0"/>
                <a:ea typeface="Calibri" panose="020F0502020204030204" pitchFamily="34" charset="0"/>
                <a:cs typeface="Times New Roman" panose="02020603050405020304" pitchFamily="18" charset="0"/>
              </a:rPr>
              <a:t>we </a:t>
            </a:r>
            <a:r>
              <a:rPr lang="en-US" sz="1400" dirty="0">
                <a:latin typeface="Calibri" panose="020F0502020204030204" pitchFamily="34" charset="0"/>
                <a:ea typeface="Calibri" panose="020F0502020204030204" pitchFamily="34" charset="0"/>
                <a:cs typeface="Times New Roman" panose="02020603050405020304" pitchFamily="18" charset="0"/>
              </a:rPr>
              <a:t>shall run optimized digital activities (based </a:t>
            </a:r>
            <a:r>
              <a:rPr lang="en-US" sz="1400">
                <a:latin typeface="Calibri" panose="020F0502020204030204" pitchFamily="34" charset="0"/>
                <a:ea typeface="Calibri" panose="020F0502020204030204" pitchFamily="34" charset="0"/>
                <a:cs typeface="Times New Roman" panose="02020603050405020304" pitchFamily="18" charset="0"/>
              </a:rPr>
              <a:t>on phase </a:t>
            </a:r>
            <a:r>
              <a:rPr lang="en-US" sz="1400" smtClean="0">
                <a:latin typeface="Calibri" panose="020F0502020204030204" pitchFamily="34" charset="0"/>
                <a:ea typeface="Calibri" panose="020F0502020204030204" pitchFamily="34" charset="0"/>
                <a:cs typeface="Times New Roman" panose="02020603050405020304" pitchFamily="18" charset="0"/>
              </a:rPr>
              <a:t>1</a:t>
            </a:r>
            <a:r>
              <a:rPr lang="en-US" sz="1400" dirty="0">
                <a:latin typeface="Calibri" panose="020F0502020204030204" pitchFamily="34" charset="0"/>
                <a:ea typeface="Calibri" panose="020F0502020204030204" pitchFamily="34" charset="0"/>
                <a:cs typeface="Times New Roman" panose="02020603050405020304" pitchFamily="18" charset="0"/>
              </a:rPr>
              <a:t>) and increase investments into optimized mix. Ongoing tests and optimization never stop.</a:t>
            </a:r>
          </a:p>
          <a:p>
            <a:pPr>
              <a:lnSpc>
                <a:spcPct val="107000"/>
              </a:lnSpc>
              <a:spcAft>
                <a:spcPts val="0"/>
              </a:spcAf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Phase 3	</a:t>
            </a:r>
          </a:p>
          <a:p>
            <a:pPr>
              <a:lnSpc>
                <a:spcPct val="107000"/>
              </a:lnSpc>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“Integrate” (6 month onwards).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At </a:t>
            </a:r>
            <a:r>
              <a:rPr lang="en-US" sz="1400">
                <a:latin typeface="Calibri" panose="020F0502020204030204" pitchFamily="34" charset="0"/>
                <a:ea typeface="Calibri" panose="020F0502020204030204" pitchFamily="34" charset="0"/>
                <a:cs typeface="Times New Roman" panose="02020603050405020304" pitchFamily="18" charset="0"/>
              </a:rPr>
              <a:t>this phase </a:t>
            </a:r>
            <a:r>
              <a:rPr lang="en-US" sz="1400" smtClean="0">
                <a:latin typeface="Calibri" panose="020F0502020204030204" pitchFamily="34" charset="0"/>
                <a:ea typeface="Calibri" panose="020F0502020204030204" pitchFamily="34" charset="0"/>
                <a:cs typeface="Times New Roman" panose="02020603050405020304" pitchFamily="18" charset="0"/>
              </a:rPr>
              <a:t>we </a:t>
            </a:r>
            <a:r>
              <a:rPr lang="en-US" sz="1400" dirty="0">
                <a:latin typeface="Calibri" panose="020F0502020204030204" pitchFamily="34" charset="0"/>
                <a:ea typeface="Calibri" panose="020F0502020204030204" pitchFamily="34" charset="0"/>
                <a:cs typeface="Times New Roman" panose="02020603050405020304" pitchFamily="18" charset="0"/>
              </a:rPr>
              <a:t>shall roll out integrated marketing activities based on the established performance benchmarks. This campaigns go beyond digital tools, but overall working for it.</a:t>
            </a:r>
          </a:p>
          <a:p>
            <a:pPr>
              <a:lnSpc>
                <a:spcPct val="107000"/>
              </a:lnSpc>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ATL CAMPAIGNS: </a:t>
            </a:r>
            <a:r>
              <a:rPr lang="en-US" sz="1400" dirty="0">
                <a:latin typeface="Calibri" panose="020F0502020204030204" pitchFamily="34" charset="0"/>
                <a:ea typeface="Calibri" panose="020F0502020204030204" pitchFamily="34" charset="0"/>
                <a:cs typeface="Times New Roman" panose="02020603050405020304" pitchFamily="18" charset="0"/>
              </a:rPr>
              <a:t>(TV, Radio, Outdoor) to pulp brand awareness and recognition to support Direct Traffic, Organic Search, Paid Search, Display, Social media.</a:t>
            </a:r>
          </a:p>
          <a:p>
            <a:pPr>
              <a:lnSpc>
                <a:spcPct val="107000"/>
              </a:lnSpc>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BTL: </a:t>
            </a:r>
            <a:r>
              <a:rPr lang="en-US" sz="1400" dirty="0">
                <a:latin typeface="Calibri" panose="020F0502020204030204" pitchFamily="34" charset="0"/>
                <a:ea typeface="Calibri" panose="020F0502020204030204" pitchFamily="34" charset="0"/>
                <a:cs typeface="Times New Roman" panose="02020603050405020304" pitchFamily="18" charset="0"/>
              </a:rPr>
              <a:t>Add direct marketing (mailing), databases and different forms of BTL.</a:t>
            </a:r>
            <a:endParaRPr lang="en-US" altLang="en-US" sz="14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898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36</a:t>
            </a:fld>
            <a:endParaRPr lang="ru-RU"/>
          </a:p>
        </p:txBody>
      </p:sp>
      <p:sp>
        <p:nvSpPr>
          <p:cNvPr id="5" name="Title 1"/>
          <p:cNvSpPr>
            <a:spLocks noGrp="1"/>
          </p:cNvSpPr>
          <p:nvPr>
            <p:ph type="title"/>
          </p:nvPr>
        </p:nvSpPr>
        <p:spPr>
          <a:xfrm>
            <a:off x="397406" y="116632"/>
            <a:ext cx="8159540" cy="312281"/>
          </a:xfrm>
        </p:spPr>
        <p:txBody>
          <a:bodyPr/>
          <a:lstStyle/>
          <a:p>
            <a:r>
              <a:rPr lang="en-US" b="1" dirty="0" smtClean="0"/>
              <a:t>Market size estimations and sales plan</a:t>
            </a:r>
            <a:endParaRPr lang="ru-RU" b="1" dirty="0"/>
          </a:p>
        </p:txBody>
      </p:sp>
      <p:sp>
        <p:nvSpPr>
          <p:cNvPr id="14" name="Rectangle 13"/>
          <p:cNvSpPr/>
          <p:nvPr/>
        </p:nvSpPr>
        <p:spPr>
          <a:xfrm>
            <a:off x="262367" y="548680"/>
            <a:ext cx="8424936" cy="738664"/>
          </a:xfrm>
          <a:prstGeom prst="rect">
            <a:avLst/>
          </a:prstGeom>
        </p:spPr>
        <p:txBody>
          <a:bodyPr wrap="square">
            <a:spAutoFit/>
          </a:bodyPr>
          <a:lstStyle/>
          <a:p>
            <a:pPr algn="just"/>
            <a:r>
              <a:rPr lang="en-US" sz="1400" dirty="0" smtClean="0"/>
              <a:t>Our market size estimation is based on:</a:t>
            </a:r>
          </a:p>
          <a:p>
            <a:pPr marL="285750" indent="-285750" algn="just">
              <a:buFont typeface="Arial" panose="020B0604020202020204" pitchFamily="34" charset="0"/>
              <a:buChar char="•"/>
            </a:pPr>
            <a:r>
              <a:rPr lang="en-US" sz="1400" dirty="0" smtClean="0"/>
              <a:t>Poaching current official market by providing faster and convenient service</a:t>
            </a:r>
          </a:p>
          <a:p>
            <a:pPr marL="285750" indent="-285750" algn="just">
              <a:buFont typeface="Arial" panose="020B0604020202020204" pitchFamily="34" charset="0"/>
              <a:buChar char="•"/>
            </a:pPr>
            <a:r>
              <a:rPr lang="en-US" sz="1400" dirty="0" smtClean="0"/>
              <a:t>Institutionalizing grey market by gaining shares from F&amp;F and BML</a:t>
            </a:r>
          </a:p>
        </p:txBody>
      </p:sp>
      <p:sp>
        <p:nvSpPr>
          <p:cNvPr id="16" name="TextBox 15"/>
          <p:cNvSpPr txBox="1"/>
          <p:nvPr/>
        </p:nvSpPr>
        <p:spPr>
          <a:xfrm>
            <a:off x="252059" y="3083967"/>
            <a:ext cx="4248472" cy="461665"/>
          </a:xfrm>
          <a:prstGeom prst="rect">
            <a:avLst/>
          </a:prstGeom>
          <a:noFill/>
        </p:spPr>
        <p:txBody>
          <a:bodyPr wrap="square" rtlCol="0" anchor="t">
            <a:spAutoFit/>
          </a:bodyPr>
          <a:lstStyle/>
          <a:p>
            <a:r>
              <a:rPr lang="en-US" sz="1200" b="1" dirty="0"/>
              <a:t>Main assumptions:</a:t>
            </a:r>
          </a:p>
          <a:p>
            <a:pPr marL="285750" indent="-285750">
              <a:buFont typeface="Arial" panose="020B0604020202020204" pitchFamily="34" charset="0"/>
              <a:buChar char="•"/>
            </a:pPr>
            <a:r>
              <a:rPr lang="en-US" sz="1200" dirty="0"/>
              <a:t>Yearly market size </a:t>
            </a:r>
            <a:r>
              <a:rPr lang="en-US" sz="1200" dirty="0" smtClean="0"/>
              <a:t>growth </a:t>
            </a:r>
            <a:r>
              <a:rPr lang="ru-RU" sz="1200" dirty="0" smtClean="0"/>
              <a:t>is </a:t>
            </a:r>
            <a:r>
              <a:rPr lang="ru-RU" sz="1200" dirty="0"/>
              <a:t>estimated at </a:t>
            </a:r>
            <a:r>
              <a:rPr lang="en-US" sz="1200" dirty="0" smtClean="0"/>
              <a:t>10% </a:t>
            </a:r>
            <a:r>
              <a:rPr lang="en-US" sz="1200" dirty="0"/>
              <a:t>in </a:t>
            </a:r>
            <a:r>
              <a:rPr lang="en-US" sz="1200" dirty="0" smtClean="0"/>
              <a:t>2015-2020.</a:t>
            </a:r>
            <a:endParaRPr lang="en-US" sz="1200" dirty="0"/>
          </a:p>
        </p:txBody>
      </p:sp>
      <p:sp>
        <p:nvSpPr>
          <p:cNvPr id="26" name="TextBox 25"/>
          <p:cNvSpPr txBox="1"/>
          <p:nvPr/>
        </p:nvSpPr>
        <p:spPr>
          <a:xfrm>
            <a:off x="4500531" y="3089023"/>
            <a:ext cx="4423153" cy="1015663"/>
          </a:xfrm>
          <a:prstGeom prst="rect">
            <a:avLst/>
          </a:prstGeom>
          <a:noFill/>
        </p:spPr>
        <p:txBody>
          <a:bodyPr wrap="square" rtlCol="0" anchor="t">
            <a:spAutoFit/>
          </a:bodyPr>
          <a:lstStyle/>
          <a:p>
            <a:r>
              <a:rPr lang="en-US" sz="1200" b="1" dirty="0"/>
              <a:t>Main assumptions:</a:t>
            </a:r>
          </a:p>
          <a:p>
            <a:pPr marL="285750" indent="-285750">
              <a:buFont typeface="Arial" panose="020B0604020202020204" pitchFamily="34" charset="0"/>
              <a:buChar char="•"/>
            </a:pPr>
            <a:r>
              <a:rPr lang="en-US" sz="1200" dirty="0"/>
              <a:t>Target segments </a:t>
            </a:r>
          </a:p>
          <a:p>
            <a:r>
              <a:rPr lang="en-US" sz="1200" dirty="0"/>
              <a:t>	- F&amp;F borrowers (Jakarta 9M </a:t>
            </a:r>
            <a:r>
              <a:rPr lang="en-US" sz="1200" dirty="0" err="1"/>
              <a:t>ppl</a:t>
            </a:r>
            <a:r>
              <a:rPr lang="en-US" sz="1200" dirty="0"/>
              <a:t> Java 40M </a:t>
            </a:r>
            <a:r>
              <a:rPr lang="en-US" sz="1200" dirty="0" err="1"/>
              <a:t>ppl</a:t>
            </a:r>
            <a:r>
              <a:rPr lang="en-US" sz="1200" dirty="0"/>
              <a:t>) </a:t>
            </a:r>
          </a:p>
          <a:p>
            <a:r>
              <a:rPr lang="en-US" sz="1200" dirty="0"/>
              <a:t>	- BML borrowers (Jakarta 0,6M </a:t>
            </a:r>
            <a:r>
              <a:rPr lang="en-US" sz="1200" dirty="0" err="1"/>
              <a:t>ppl</a:t>
            </a:r>
            <a:r>
              <a:rPr lang="en-US" sz="1200" dirty="0"/>
              <a:t> Java 3M </a:t>
            </a:r>
            <a:r>
              <a:rPr lang="en-US" sz="1200" dirty="0" err="1"/>
              <a:t>ppl</a:t>
            </a:r>
            <a:r>
              <a:rPr lang="en-US" sz="1200" dirty="0"/>
              <a:t>) </a:t>
            </a:r>
          </a:p>
          <a:p>
            <a:r>
              <a:rPr lang="en-US" sz="1200" dirty="0"/>
              <a:t>Average loan </a:t>
            </a:r>
            <a:r>
              <a:rPr lang="en-US" sz="1200" dirty="0" smtClean="0"/>
              <a:t>amount: $50; Average </a:t>
            </a:r>
            <a:r>
              <a:rPr lang="en-US" sz="1200" dirty="0"/>
              <a:t># of loans </a:t>
            </a:r>
            <a:r>
              <a:rPr lang="en-US" sz="1200" dirty="0" smtClean="0"/>
              <a:t>p.a.: 2</a:t>
            </a:r>
            <a:endParaRPr lang="en-US" sz="1200" dirty="0"/>
          </a:p>
        </p:txBody>
      </p:sp>
      <p:graphicFrame>
        <p:nvGraphicFramePr>
          <p:cNvPr id="6" name="Chart 5"/>
          <p:cNvGraphicFramePr/>
          <p:nvPr>
            <p:extLst>
              <p:ext uri="{D42A27DB-BD31-4B8C-83A1-F6EECF244321}">
                <p14:modId xmlns:p14="http://schemas.microsoft.com/office/powerpoint/2010/main" val="2746718394"/>
              </p:ext>
            </p:extLst>
          </p:nvPr>
        </p:nvGraphicFramePr>
        <p:xfrm>
          <a:off x="179511" y="1009631"/>
          <a:ext cx="4331328" cy="22447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extLst>
              <p:ext uri="{D42A27DB-BD31-4B8C-83A1-F6EECF244321}">
                <p14:modId xmlns:p14="http://schemas.microsoft.com/office/powerpoint/2010/main" val="4105149242"/>
              </p:ext>
            </p:extLst>
          </p:nvPr>
        </p:nvGraphicFramePr>
        <p:xfrm>
          <a:off x="4628760" y="1113116"/>
          <a:ext cx="4331324" cy="2262669"/>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9939" y="6608385"/>
            <a:ext cx="2596737" cy="276999"/>
          </a:xfrm>
          <a:prstGeom prst="rect">
            <a:avLst/>
          </a:prstGeom>
        </p:spPr>
        <p:txBody>
          <a:bodyPr wrap="none" anchor="t">
            <a:spAutoFit/>
          </a:bodyPr>
          <a:lstStyle/>
          <a:p>
            <a:r>
              <a:rPr lang="en-US" sz="1200" dirty="0"/>
              <a:t>*</a:t>
            </a:r>
            <a:r>
              <a:rPr lang="en-US" sz="1200" dirty="0" err="1"/>
              <a:t>Solidiance</a:t>
            </a:r>
            <a:r>
              <a:rPr lang="en-US" sz="1200" dirty="0"/>
              <a:t> Marketing Agency Analysis</a:t>
            </a:r>
          </a:p>
        </p:txBody>
      </p:sp>
      <p:sp>
        <p:nvSpPr>
          <p:cNvPr id="2" name="Oval 1"/>
          <p:cNvSpPr/>
          <p:nvPr/>
        </p:nvSpPr>
        <p:spPr>
          <a:xfrm rot="20468709">
            <a:off x="5204398" y="1829019"/>
            <a:ext cx="936104"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We move to Java</a:t>
            </a:r>
          </a:p>
        </p:txBody>
      </p:sp>
      <p:sp>
        <p:nvSpPr>
          <p:cNvPr id="3" name="Rectangle 2"/>
          <p:cNvSpPr/>
          <p:nvPr/>
        </p:nvSpPr>
        <p:spPr>
          <a:xfrm>
            <a:off x="158009" y="3573016"/>
            <a:ext cx="4572000" cy="523220"/>
          </a:xfrm>
          <a:prstGeom prst="rect">
            <a:avLst/>
          </a:prstGeom>
        </p:spPr>
        <p:txBody>
          <a:bodyPr anchor="t">
            <a:spAutoFit/>
          </a:bodyPr>
          <a:lstStyle/>
          <a:p>
            <a:r>
              <a:rPr lang="en-US" sz="1400" b="1" dirty="0"/>
              <a:t>Our market share gain from formal lending for 2020 is expected at 0.</a:t>
            </a:r>
            <a:r>
              <a:rPr lang="ru-RU" sz="1400" b="1" dirty="0"/>
              <a:t>20</a:t>
            </a:r>
            <a:r>
              <a:rPr lang="en-US" sz="1400" b="1" dirty="0"/>
              <a:t>%</a:t>
            </a:r>
          </a:p>
        </p:txBody>
      </p:sp>
      <p:sp>
        <p:nvSpPr>
          <p:cNvPr id="7" name="Rectangle 6"/>
          <p:cNvSpPr/>
          <p:nvPr/>
        </p:nvSpPr>
        <p:spPr>
          <a:xfrm>
            <a:off x="4410078" y="4129126"/>
            <a:ext cx="4572000" cy="307777"/>
          </a:xfrm>
          <a:prstGeom prst="rect">
            <a:avLst/>
          </a:prstGeom>
        </p:spPr>
        <p:txBody>
          <a:bodyPr>
            <a:spAutoFit/>
          </a:bodyPr>
          <a:lstStyle/>
          <a:p>
            <a:r>
              <a:rPr lang="en-US" sz="1400" b="1" dirty="0"/>
              <a:t>Our market share for 2020 is expected </a:t>
            </a:r>
            <a:r>
              <a:rPr lang="en-US" sz="1400" b="1" dirty="0" smtClean="0"/>
              <a:t>at: F&amp;F 1%; BML 5%</a:t>
            </a:r>
            <a:endParaRPr lang="en-US" sz="1400" b="1" dirty="0"/>
          </a:p>
        </p:txBody>
      </p:sp>
      <p:graphicFrame>
        <p:nvGraphicFramePr>
          <p:cNvPr id="19" name="Таблица 22"/>
          <p:cNvGraphicFramePr>
            <a:graphicFrameLocks noGrp="1"/>
          </p:cNvGraphicFramePr>
          <p:nvPr>
            <p:extLst>
              <p:ext uri="{D42A27DB-BD31-4B8C-83A1-F6EECF244321}">
                <p14:modId xmlns:p14="http://schemas.microsoft.com/office/powerpoint/2010/main" val="3549281420"/>
              </p:ext>
            </p:extLst>
          </p:nvPr>
        </p:nvGraphicFramePr>
        <p:xfrm>
          <a:off x="169396" y="5244179"/>
          <a:ext cx="8769274" cy="1021080"/>
        </p:xfrm>
        <a:graphic>
          <a:graphicData uri="http://schemas.openxmlformats.org/drawingml/2006/table">
            <a:tbl>
              <a:tblPr firstRow="1" bandRow="1">
                <a:tableStyleId>{5C22544A-7EE6-4342-B048-85BDC9FD1C3A}</a:tableStyleId>
              </a:tblPr>
              <a:tblGrid>
                <a:gridCol w="256951">
                  <a:extLst>
                    <a:ext uri="{9D8B030D-6E8A-4147-A177-3AD203B41FA5}">
                      <a16:colId xmlns:a16="http://schemas.microsoft.com/office/drawing/2014/main" val="20000"/>
                    </a:ext>
                  </a:extLst>
                </a:gridCol>
                <a:gridCol w="802332">
                  <a:extLst>
                    <a:ext uri="{9D8B030D-6E8A-4147-A177-3AD203B41FA5}">
                      <a16:colId xmlns:a16="http://schemas.microsoft.com/office/drawing/2014/main" val="20002"/>
                    </a:ext>
                  </a:extLst>
                </a:gridCol>
                <a:gridCol w="601748">
                  <a:extLst>
                    <a:ext uri="{9D8B030D-6E8A-4147-A177-3AD203B41FA5}">
                      <a16:colId xmlns:a16="http://schemas.microsoft.com/office/drawing/2014/main" val="20014"/>
                    </a:ext>
                  </a:extLst>
                </a:gridCol>
                <a:gridCol w="601748">
                  <a:extLst>
                    <a:ext uri="{9D8B030D-6E8A-4147-A177-3AD203B41FA5}">
                      <a16:colId xmlns:a16="http://schemas.microsoft.com/office/drawing/2014/main" val="20004"/>
                    </a:ext>
                  </a:extLst>
                </a:gridCol>
                <a:gridCol w="601748">
                  <a:extLst>
                    <a:ext uri="{9D8B030D-6E8A-4147-A177-3AD203B41FA5}">
                      <a16:colId xmlns:a16="http://schemas.microsoft.com/office/drawing/2014/main" val="20003"/>
                    </a:ext>
                  </a:extLst>
                </a:gridCol>
                <a:gridCol w="601748">
                  <a:extLst>
                    <a:ext uri="{9D8B030D-6E8A-4147-A177-3AD203B41FA5}">
                      <a16:colId xmlns:a16="http://schemas.microsoft.com/office/drawing/2014/main" val="20010"/>
                    </a:ext>
                  </a:extLst>
                </a:gridCol>
                <a:gridCol w="601748">
                  <a:extLst>
                    <a:ext uri="{9D8B030D-6E8A-4147-A177-3AD203B41FA5}">
                      <a16:colId xmlns:a16="http://schemas.microsoft.com/office/drawing/2014/main" val="20011"/>
                    </a:ext>
                  </a:extLst>
                </a:gridCol>
                <a:gridCol w="601748">
                  <a:extLst>
                    <a:ext uri="{9D8B030D-6E8A-4147-A177-3AD203B41FA5}">
                      <a16:colId xmlns:a16="http://schemas.microsoft.com/office/drawing/2014/main" val="20005"/>
                    </a:ext>
                  </a:extLst>
                </a:gridCol>
                <a:gridCol w="687183">
                  <a:extLst>
                    <a:ext uri="{9D8B030D-6E8A-4147-A177-3AD203B41FA5}">
                      <a16:colId xmlns:a16="http://schemas.microsoft.com/office/drawing/2014/main" val="20012"/>
                    </a:ext>
                  </a:extLst>
                </a:gridCol>
                <a:gridCol w="682464">
                  <a:extLst>
                    <a:ext uri="{9D8B030D-6E8A-4147-A177-3AD203B41FA5}">
                      <a16:colId xmlns:a16="http://schemas.microsoft.com/office/drawing/2014/main" val="20013"/>
                    </a:ext>
                  </a:extLst>
                </a:gridCol>
                <a:gridCol w="682464">
                  <a:extLst>
                    <a:ext uri="{9D8B030D-6E8A-4147-A177-3AD203B41FA5}">
                      <a16:colId xmlns:a16="http://schemas.microsoft.com/office/drawing/2014/main" val="20006"/>
                    </a:ext>
                  </a:extLst>
                </a:gridCol>
                <a:gridCol w="682464">
                  <a:extLst>
                    <a:ext uri="{9D8B030D-6E8A-4147-A177-3AD203B41FA5}">
                      <a16:colId xmlns:a16="http://schemas.microsoft.com/office/drawing/2014/main" val="20007"/>
                    </a:ext>
                  </a:extLst>
                </a:gridCol>
                <a:gridCol w="682464">
                  <a:extLst>
                    <a:ext uri="{9D8B030D-6E8A-4147-A177-3AD203B41FA5}">
                      <a16:colId xmlns:a16="http://schemas.microsoft.com/office/drawing/2014/main" val="20008"/>
                    </a:ext>
                  </a:extLst>
                </a:gridCol>
                <a:gridCol w="682464">
                  <a:extLst>
                    <a:ext uri="{9D8B030D-6E8A-4147-A177-3AD203B41FA5}">
                      <a16:colId xmlns:a16="http://schemas.microsoft.com/office/drawing/2014/main" val="20009"/>
                    </a:ext>
                  </a:extLst>
                </a:gridCol>
              </a:tblGrid>
              <a:tr h="4421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a:t>
                      </a:r>
                      <a:endParaRPr lang="ru-RU"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Parameter</a:t>
                      </a:r>
                      <a:endParaRPr lang="ru-RU" sz="1100" dirty="0" smtClean="0"/>
                    </a:p>
                  </a:txBody>
                  <a:tcPr/>
                </a:tc>
                <a:tc>
                  <a:txBody>
                    <a:bodyPr/>
                    <a:lstStyle/>
                    <a:p>
                      <a:pPr algn="ctr"/>
                      <a:r>
                        <a:rPr lang="en-US" sz="1100" dirty="0" smtClean="0"/>
                        <a:t>#0</a:t>
                      </a:r>
                      <a:r>
                        <a:rPr lang="en-US" sz="1100" baseline="0" dirty="0" smtClean="0"/>
                        <a:t> month</a:t>
                      </a:r>
                    </a:p>
                  </a:txBody>
                  <a:tcPr/>
                </a:tc>
                <a:tc>
                  <a:txBody>
                    <a:bodyPr/>
                    <a:lstStyle/>
                    <a:p>
                      <a:pPr algn="ctr"/>
                      <a:r>
                        <a:rPr lang="en-US" sz="1100" dirty="0" smtClean="0"/>
                        <a:t> #1 month</a:t>
                      </a:r>
                    </a:p>
                  </a:txBody>
                  <a:tcPr/>
                </a:tc>
                <a:tc>
                  <a:txBody>
                    <a:bodyPr/>
                    <a:lstStyle/>
                    <a:p>
                      <a:pPr algn="ctr"/>
                      <a:r>
                        <a:rPr lang="en-US" sz="1100" dirty="0" smtClean="0"/>
                        <a:t>#2</a:t>
                      </a:r>
                      <a:r>
                        <a:rPr lang="en-US" sz="1100" baseline="0" dirty="0" smtClean="0"/>
                        <a:t> </a:t>
                      </a:r>
                      <a:r>
                        <a:rPr lang="en-US" sz="1100" dirty="0" smtClean="0"/>
                        <a:t>month</a:t>
                      </a:r>
                    </a:p>
                  </a:txBody>
                  <a:tcPr/>
                </a:tc>
                <a:tc>
                  <a:txBody>
                    <a:bodyPr/>
                    <a:lstStyle/>
                    <a:p>
                      <a:pPr algn="ctr"/>
                      <a:r>
                        <a:rPr lang="en-US" sz="1100" dirty="0" smtClean="0"/>
                        <a:t>#3</a:t>
                      </a:r>
                      <a:r>
                        <a:rPr lang="en-US" sz="1100" baseline="0" dirty="0" smtClean="0"/>
                        <a:t> </a:t>
                      </a:r>
                      <a:r>
                        <a:rPr lang="en-US" sz="1100" dirty="0" smtClean="0"/>
                        <a:t>month</a:t>
                      </a:r>
                    </a:p>
                  </a:txBody>
                  <a:tcPr/>
                </a:tc>
                <a:tc>
                  <a:txBody>
                    <a:bodyPr/>
                    <a:lstStyle/>
                    <a:p>
                      <a:pPr algn="ctr"/>
                      <a:r>
                        <a:rPr lang="en-US" sz="1100" dirty="0" smtClean="0"/>
                        <a:t>#4</a:t>
                      </a:r>
                      <a:r>
                        <a:rPr lang="en-US" sz="1100" baseline="0" dirty="0" smtClean="0"/>
                        <a:t> </a:t>
                      </a:r>
                      <a:r>
                        <a:rPr lang="en-US" sz="1100" dirty="0" smtClean="0"/>
                        <a:t>month</a:t>
                      </a:r>
                    </a:p>
                  </a:txBody>
                  <a:tcPr/>
                </a:tc>
                <a:tc>
                  <a:txBody>
                    <a:bodyPr/>
                    <a:lstStyle/>
                    <a:p>
                      <a:pPr algn="ctr"/>
                      <a:r>
                        <a:rPr lang="en-US" sz="1100" dirty="0" smtClean="0"/>
                        <a:t>#5 month</a:t>
                      </a:r>
                    </a:p>
                  </a:txBody>
                  <a:tcPr/>
                </a:tc>
                <a:tc>
                  <a:txBody>
                    <a:bodyPr/>
                    <a:lstStyle/>
                    <a:p>
                      <a:pPr algn="ctr"/>
                      <a:r>
                        <a:rPr lang="en-US" sz="1100" dirty="0" smtClean="0"/>
                        <a:t>#6 month</a:t>
                      </a:r>
                    </a:p>
                  </a:txBody>
                  <a:tcPr/>
                </a:tc>
                <a:tc>
                  <a:txBody>
                    <a:bodyPr/>
                    <a:lstStyle/>
                    <a:p>
                      <a:pPr algn="ctr"/>
                      <a:r>
                        <a:rPr lang="en-US" sz="1100" dirty="0" smtClean="0"/>
                        <a:t>YE</a:t>
                      </a:r>
                      <a:r>
                        <a:rPr lang="en-US" sz="1100" baseline="0" dirty="0" smtClean="0"/>
                        <a:t> 1</a:t>
                      </a:r>
                    </a:p>
                    <a:p>
                      <a:pPr algn="ctr"/>
                      <a:r>
                        <a:rPr lang="en-US" sz="1100" baseline="0" dirty="0" smtClean="0"/>
                        <a:t>(2016)</a:t>
                      </a:r>
                      <a:endParaRPr 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YE 2</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(2017)</a:t>
                      </a:r>
                    </a:p>
                    <a:p>
                      <a:pPr algn="ctr"/>
                      <a:endParaRPr lang="en-US" sz="1100" dirty="0" smtClean="0"/>
                    </a:p>
                  </a:txBody>
                  <a:tcPr/>
                </a:tc>
                <a:tc>
                  <a:txBody>
                    <a:bodyPr/>
                    <a:lstStyle/>
                    <a:p>
                      <a:pPr algn="ctr"/>
                      <a:r>
                        <a:rPr lang="en-US" sz="1100" dirty="0" smtClean="0"/>
                        <a:t>YE 3</a:t>
                      </a:r>
                    </a:p>
                    <a:p>
                      <a:pPr algn="ctr"/>
                      <a:r>
                        <a:rPr lang="en-US" sz="1100" dirty="0" smtClean="0"/>
                        <a:t>(2018)</a:t>
                      </a:r>
                    </a:p>
                  </a:txBody>
                  <a:tcPr/>
                </a:tc>
                <a:tc>
                  <a:txBody>
                    <a:bodyPr/>
                    <a:lstStyle/>
                    <a:p>
                      <a:pPr algn="ctr"/>
                      <a:r>
                        <a:rPr lang="en-US" sz="1100" dirty="0" smtClean="0"/>
                        <a:t>YE 4</a:t>
                      </a:r>
                    </a:p>
                    <a:p>
                      <a:pPr algn="ctr"/>
                      <a:r>
                        <a:rPr lang="en-US" sz="1100" dirty="0" smtClean="0"/>
                        <a:t>(2019)</a:t>
                      </a:r>
                    </a:p>
                  </a:txBody>
                  <a:tcPr/>
                </a:tc>
                <a:tc>
                  <a:txBody>
                    <a:bodyPr/>
                    <a:lstStyle/>
                    <a:p>
                      <a:pPr algn="ctr"/>
                      <a:r>
                        <a:rPr lang="en-US" sz="1100" dirty="0" smtClean="0"/>
                        <a:t>YE 5</a:t>
                      </a:r>
                    </a:p>
                    <a:p>
                      <a:pPr algn="ctr"/>
                      <a:r>
                        <a:rPr lang="en-US" sz="1100" dirty="0" smtClean="0"/>
                        <a:t>(2020)</a:t>
                      </a:r>
                    </a:p>
                  </a:txBody>
                  <a:tcPr/>
                </a:tc>
                <a:extLst>
                  <a:ext uri="{0D108BD9-81ED-4DB2-BD59-A6C34878D82A}">
                    <a16:rowId xmlns:a16="http://schemas.microsoft.com/office/drawing/2014/main" val="10000"/>
                  </a:ext>
                </a:extLst>
              </a:tr>
              <a:tr h="3174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a:t>
                      </a:r>
                      <a:endParaRPr lang="ru-RU"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New loans sales plan</a:t>
                      </a:r>
                      <a:endParaRPr lang="ru-RU"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20</a:t>
                      </a:r>
                      <a:endParaRPr lang="ru-RU" sz="1100" b="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300</a:t>
                      </a:r>
                      <a:endParaRPr lang="ru-RU" sz="1100" b="0" dirty="0" smtClean="0">
                        <a:solidFill>
                          <a:schemeClr val="tx1"/>
                        </a:solidFill>
                      </a:endParaRPr>
                    </a:p>
                  </a:txBody>
                  <a:tcPr anchor="ctr"/>
                </a:tc>
                <a:tc>
                  <a:txBody>
                    <a:bodyPr/>
                    <a:lstStyle/>
                    <a:p>
                      <a:pPr algn="ctr"/>
                      <a:r>
                        <a:rPr lang="en-US" sz="1100" b="0" dirty="0" smtClean="0">
                          <a:solidFill>
                            <a:schemeClr val="tx1"/>
                          </a:solidFill>
                        </a:rPr>
                        <a:t>600</a:t>
                      </a:r>
                      <a:endParaRPr lang="ru-RU" sz="1100" b="0" dirty="0">
                        <a:solidFill>
                          <a:schemeClr val="tx1"/>
                        </a:solidFill>
                      </a:endParaRPr>
                    </a:p>
                  </a:txBody>
                  <a:tcPr anchor="ctr"/>
                </a:tc>
                <a:tc>
                  <a:txBody>
                    <a:bodyPr/>
                    <a:lstStyle/>
                    <a:p>
                      <a:pPr algn="ctr"/>
                      <a:r>
                        <a:rPr lang="en-US" sz="1100" b="0" dirty="0" smtClean="0">
                          <a:solidFill>
                            <a:schemeClr val="tx1"/>
                          </a:solidFill>
                        </a:rPr>
                        <a:t>1 0</a:t>
                      </a:r>
                      <a:r>
                        <a:rPr lang="ru-RU" sz="1100" b="0" dirty="0" smtClean="0">
                          <a:solidFill>
                            <a:schemeClr val="tx1"/>
                          </a:solidFill>
                        </a:rPr>
                        <a:t>00</a:t>
                      </a:r>
                      <a:endParaRPr lang="ru-RU" sz="1100" b="0" dirty="0">
                        <a:solidFill>
                          <a:schemeClr val="tx1"/>
                        </a:solidFill>
                      </a:endParaRPr>
                    </a:p>
                  </a:txBody>
                  <a:tcPr anchor="ctr"/>
                </a:tc>
                <a:tc>
                  <a:txBody>
                    <a:bodyPr/>
                    <a:lstStyle/>
                    <a:p>
                      <a:pPr algn="ctr"/>
                      <a:r>
                        <a:rPr lang="en-US" sz="1100" b="0" dirty="0" smtClean="0">
                          <a:solidFill>
                            <a:schemeClr val="tx1"/>
                          </a:solidFill>
                        </a:rPr>
                        <a:t>1 3</a:t>
                      </a:r>
                      <a:r>
                        <a:rPr lang="ru-RU" sz="1100" b="0" dirty="0" smtClean="0">
                          <a:solidFill>
                            <a:schemeClr val="tx1"/>
                          </a:solidFill>
                        </a:rPr>
                        <a:t>00</a:t>
                      </a:r>
                      <a:endParaRPr lang="ru-RU" sz="1100" b="0" dirty="0">
                        <a:solidFill>
                          <a:schemeClr val="tx1"/>
                        </a:solidFill>
                      </a:endParaRPr>
                    </a:p>
                  </a:txBody>
                  <a:tcPr anchor="ctr"/>
                </a:tc>
                <a:tc>
                  <a:txBody>
                    <a:bodyPr/>
                    <a:lstStyle/>
                    <a:p>
                      <a:pPr algn="ctr" fontAlgn="b"/>
                      <a:r>
                        <a:rPr lang="en-US" sz="1100" b="0" kern="1200" dirty="0" smtClean="0">
                          <a:solidFill>
                            <a:schemeClr val="tx1"/>
                          </a:solidFill>
                          <a:latin typeface="+mn-lt"/>
                          <a:ea typeface="+mn-ea"/>
                          <a:cs typeface="+mn-cs"/>
                        </a:rPr>
                        <a:t>1 600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1 900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ru-RU" sz="1100" b="0" kern="1200" dirty="0" smtClean="0">
                          <a:solidFill>
                            <a:schemeClr val="tx1"/>
                          </a:solidFill>
                          <a:latin typeface="+mn-lt"/>
                          <a:ea typeface="+mn-ea"/>
                          <a:cs typeface="+mn-cs"/>
                        </a:rPr>
                        <a:t>4</a:t>
                      </a:r>
                      <a:r>
                        <a:rPr lang="en-US" sz="1100" b="0" kern="1200" dirty="0" smtClean="0">
                          <a:solidFill>
                            <a:schemeClr val="tx1"/>
                          </a:solidFill>
                          <a:latin typeface="+mn-lt"/>
                          <a:ea typeface="+mn-ea"/>
                          <a:cs typeface="+mn-cs"/>
                        </a:rPr>
                        <a:t> 200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9</a:t>
                      </a:r>
                      <a:r>
                        <a:rPr lang="en-US" sz="1100" b="0" kern="1200" baseline="0" dirty="0" smtClean="0">
                          <a:solidFill>
                            <a:schemeClr val="tx1"/>
                          </a:solidFill>
                          <a:latin typeface="+mn-lt"/>
                          <a:ea typeface="+mn-ea"/>
                          <a:cs typeface="+mn-cs"/>
                        </a:rPr>
                        <a:t> 700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15 700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19 500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19 500</a:t>
                      </a:r>
                      <a:endParaRPr lang="en-US" sz="1100" b="0" kern="1200" dirty="0">
                        <a:solidFill>
                          <a:schemeClr val="tx1"/>
                        </a:solidFill>
                        <a:latin typeface="+mn-lt"/>
                        <a:ea typeface="+mn-ea"/>
                        <a:cs typeface="+mn-cs"/>
                      </a:endParaRPr>
                    </a:p>
                  </a:txBody>
                  <a:tcPr marL="6350" marR="6350" marT="6350" marB="0" anchor="ctr"/>
                </a:tc>
                <a:extLst>
                  <a:ext uri="{0D108BD9-81ED-4DB2-BD59-A6C34878D82A}">
                    <a16:rowId xmlns:a16="http://schemas.microsoft.com/office/drawing/2014/main" val="10004"/>
                  </a:ext>
                </a:extLst>
              </a:tr>
            </a:tbl>
          </a:graphicData>
        </a:graphic>
      </p:graphicFrame>
      <p:graphicFrame>
        <p:nvGraphicFramePr>
          <p:cNvPr id="20" name="Таблица 22"/>
          <p:cNvGraphicFramePr>
            <a:graphicFrameLocks noGrp="1"/>
          </p:cNvGraphicFramePr>
          <p:nvPr>
            <p:extLst>
              <p:ext uri="{D42A27DB-BD31-4B8C-83A1-F6EECF244321}">
                <p14:modId xmlns:p14="http://schemas.microsoft.com/office/powerpoint/2010/main" val="2873720918"/>
              </p:ext>
            </p:extLst>
          </p:nvPr>
        </p:nvGraphicFramePr>
        <p:xfrm>
          <a:off x="198286" y="4440333"/>
          <a:ext cx="4294720" cy="685800"/>
        </p:xfrm>
        <a:graphic>
          <a:graphicData uri="http://schemas.openxmlformats.org/drawingml/2006/table">
            <a:tbl>
              <a:tblPr firstRow="1" bandRow="1">
                <a:tableStyleId>{5C22544A-7EE6-4342-B048-85BDC9FD1C3A}</a:tableStyleId>
              </a:tblPr>
              <a:tblGrid>
                <a:gridCol w="1116330">
                  <a:extLst>
                    <a:ext uri="{9D8B030D-6E8A-4147-A177-3AD203B41FA5}">
                      <a16:colId xmlns:a16="http://schemas.microsoft.com/office/drawing/2014/main" val="20000"/>
                    </a:ext>
                  </a:extLst>
                </a:gridCol>
                <a:gridCol w="635678">
                  <a:extLst>
                    <a:ext uri="{9D8B030D-6E8A-4147-A177-3AD203B41FA5}">
                      <a16:colId xmlns:a16="http://schemas.microsoft.com/office/drawing/2014/main" val="20013"/>
                    </a:ext>
                  </a:extLst>
                </a:gridCol>
                <a:gridCol w="635678">
                  <a:extLst>
                    <a:ext uri="{9D8B030D-6E8A-4147-A177-3AD203B41FA5}">
                      <a16:colId xmlns:a16="http://schemas.microsoft.com/office/drawing/2014/main" val="20006"/>
                    </a:ext>
                  </a:extLst>
                </a:gridCol>
                <a:gridCol w="635678">
                  <a:extLst>
                    <a:ext uri="{9D8B030D-6E8A-4147-A177-3AD203B41FA5}">
                      <a16:colId xmlns:a16="http://schemas.microsoft.com/office/drawing/2014/main" val="20007"/>
                    </a:ext>
                  </a:extLst>
                </a:gridCol>
                <a:gridCol w="635678">
                  <a:extLst>
                    <a:ext uri="{9D8B030D-6E8A-4147-A177-3AD203B41FA5}">
                      <a16:colId xmlns:a16="http://schemas.microsoft.com/office/drawing/2014/main" val="20008"/>
                    </a:ext>
                  </a:extLst>
                </a:gridCol>
                <a:gridCol w="635678">
                  <a:extLst>
                    <a:ext uri="{9D8B030D-6E8A-4147-A177-3AD203B41FA5}">
                      <a16:colId xmlns:a16="http://schemas.microsoft.com/office/drawing/2014/main" val="20009"/>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Our volumes</a:t>
                      </a:r>
                    </a:p>
                  </a:txBody>
                  <a:tcPr/>
                </a:tc>
                <a:tc>
                  <a:txBody>
                    <a:bodyPr/>
                    <a:lstStyle/>
                    <a:p>
                      <a:pPr algn="ctr"/>
                      <a:r>
                        <a:rPr lang="en-US" sz="1100" baseline="0" dirty="0" smtClean="0"/>
                        <a:t>2016</a:t>
                      </a:r>
                      <a:endParaRPr 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2017</a:t>
                      </a:r>
                    </a:p>
                    <a:p>
                      <a:pPr algn="ctr"/>
                      <a:endParaRPr lang="en-US" sz="1100" dirty="0" smtClean="0"/>
                    </a:p>
                  </a:txBody>
                  <a:tcPr/>
                </a:tc>
                <a:tc>
                  <a:txBody>
                    <a:bodyPr/>
                    <a:lstStyle/>
                    <a:p>
                      <a:pPr algn="ctr"/>
                      <a:r>
                        <a:rPr lang="en-US" sz="1100" dirty="0" smtClean="0"/>
                        <a:t>2018</a:t>
                      </a:r>
                    </a:p>
                  </a:txBody>
                  <a:tcPr/>
                </a:tc>
                <a:tc>
                  <a:txBody>
                    <a:bodyPr/>
                    <a:lstStyle/>
                    <a:p>
                      <a:pPr algn="ctr"/>
                      <a:r>
                        <a:rPr lang="en-US" sz="1100" dirty="0" smtClean="0"/>
                        <a:t>2019</a:t>
                      </a:r>
                    </a:p>
                  </a:txBody>
                  <a:tcPr/>
                </a:tc>
                <a:tc>
                  <a:txBody>
                    <a:bodyPr/>
                    <a:lstStyle/>
                    <a:p>
                      <a:pPr algn="ctr"/>
                      <a:r>
                        <a:rPr lang="en-US" sz="1100" dirty="0" smtClean="0"/>
                        <a:t>2020</a:t>
                      </a: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Total sales</a:t>
                      </a:r>
                      <a:r>
                        <a:rPr lang="en-US" sz="1100" baseline="0" dirty="0" smtClean="0"/>
                        <a:t> ($M)</a:t>
                      </a:r>
                      <a:endParaRPr lang="en-US" sz="1100" b="0" kern="1200" dirty="0">
                        <a:solidFill>
                          <a:schemeClr val="tx1"/>
                        </a:solidFill>
                        <a:latin typeface="+mn-lt"/>
                        <a:ea typeface="+mn-ea"/>
                        <a:cs typeface="+mn-cs"/>
                      </a:endParaRPr>
                    </a:p>
                  </a:txBody>
                  <a:tcPr/>
                </a:tc>
                <a:tc>
                  <a:txBody>
                    <a:bodyPr/>
                    <a:lstStyle/>
                    <a:p>
                      <a:pPr algn="ctr" fontAlgn="b"/>
                      <a:r>
                        <a:rPr lang="en-US" sz="1100" b="0" kern="1200" dirty="0" smtClean="0">
                          <a:solidFill>
                            <a:schemeClr val="tx1"/>
                          </a:solidFill>
                          <a:latin typeface="+mn-lt"/>
                          <a:ea typeface="+mn-ea"/>
                          <a:cs typeface="+mn-cs"/>
                        </a:rPr>
                        <a:t>8</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32</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62</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90</a:t>
                      </a:r>
                      <a:endParaRPr lang="en-US" sz="1100" b="0" kern="1200" dirty="0">
                        <a:solidFill>
                          <a:schemeClr val="tx1"/>
                        </a:solidFill>
                        <a:latin typeface="+mn-lt"/>
                        <a:ea typeface="+mn-ea"/>
                        <a:cs typeface="+mn-cs"/>
                      </a:endParaRPr>
                    </a:p>
                  </a:txBody>
                  <a:tcPr marL="6350" marR="6350" marT="6350" marB="0" anchor="ctr"/>
                </a:tc>
                <a:tc>
                  <a:txBody>
                    <a:bodyPr/>
                    <a:lstStyle/>
                    <a:p>
                      <a:pPr algn="ctr" fontAlgn="b"/>
                      <a:r>
                        <a:rPr lang="en-US" sz="1100" b="0" kern="1200" dirty="0" smtClean="0">
                          <a:solidFill>
                            <a:schemeClr val="tx1"/>
                          </a:solidFill>
                          <a:latin typeface="+mn-lt"/>
                          <a:ea typeface="+mn-ea"/>
                          <a:cs typeface="+mn-cs"/>
                        </a:rPr>
                        <a:t>103</a:t>
                      </a:r>
                      <a:endParaRPr lang="en-US" sz="1100" b="0" kern="1200" dirty="0">
                        <a:solidFill>
                          <a:schemeClr val="tx1"/>
                        </a:solidFill>
                        <a:latin typeface="+mn-lt"/>
                        <a:ea typeface="+mn-ea"/>
                        <a:cs typeface="+mn-cs"/>
                      </a:endParaRPr>
                    </a:p>
                  </a:txBody>
                  <a:tcPr marL="6350" marR="6350" marT="635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9213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37</a:t>
            </a:fld>
            <a:endParaRPr lang="ru-RU"/>
          </a:p>
        </p:txBody>
      </p:sp>
      <p:sp>
        <p:nvSpPr>
          <p:cNvPr id="6" name="Title 1"/>
          <p:cNvSpPr>
            <a:spLocks noGrp="1"/>
          </p:cNvSpPr>
          <p:nvPr>
            <p:ph type="title"/>
          </p:nvPr>
        </p:nvSpPr>
        <p:spPr>
          <a:xfrm>
            <a:off x="395536" y="116632"/>
            <a:ext cx="8159540" cy="312281"/>
          </a:xfrm>
        </p:spPr>
        <p:txBody>
          <a:bodyPr/>
          <a:lstStyle/>
          <a:p>
            <a:r>
              <a:rPr lang="en-US" b="1" dirty="0"/>
              <a:t>Main</a:t>
            </a:r>
            <a:r>
              <a:rPr lang="en-US" b="1"/>
              <a:t> risk </a:t>
            </a:r>
            <a:r>
              <a:rPr lang="en-US" b="1" smtClean="0"/>
              <a:t>challenges </a:t>
            </a:r>
            <a:r>
              <a:rPr lang="en-US" b="1"/>
              <a:t>of the market</a:t>
            </a:r>
            <a:endParaRPr lang="en-US" b="1" dirty="0">
              <a:solidFill>
                <a:srgbClr val="FF0000"/>
              </a:solidFill>
            </a:endParaRPr>
          </a:p>
        </p:txBody>
      </p:sp>
      <p:graphicFrame>
        <p:nvGraphicFramePr>
          <p:cNvPr id="8" name="Таблица 22"/>
          <p:cNvGraphicFramePr>
            <a:graphicFrameLocks noGrp="1"/>
          </p:cNvGraphicFramePr>
          <p:nvPr>
            <p:extLst>
              <p:ext uri="{D42A27DB-BD31-4B8C-83A1-F6EECF244321}">
                <p14:modId xmlns:p14="http://schemas.microsoft.com/office/powerpoint/2010/main" val="331172372"/>
              </p:ext>
            </p:extLst>
          </p:nvPr>
        </p:nvGraphicFramePr>
        <p:xfrm>
          <a:off x="179513" y="764704"/>
          <a:ext cx="8807571" cy="3960440"/>
        </p:xfrm>
        <a:graphic>
          <a:graphicData uri="http://schemas.openxmlformats.org/drawingml/2006/table">
            <a:tbl>
              <a:tblPr firstRow="1" bandRow="1">
                <a:tableStyleId>{5C22544A-7EE6-4342-B048-85BDC9FD1C3A}</a:tableStyleId>
              </a:tblPr>
              <a:tblGrid>
                <a:gridCol w="288031">
                  <a:extLst>
                    <a:ext uri="{9D8B030D-6E8A-4147-A177-3AD203B41FA5}">
                      <a16:colId xmlns:a16="http://schemas.microsoft.com/office/drawing/2014/main" val="20002"/>
                    </a:ext>
                  </a:extLst>
                </a:gridCol>
                <a:gridCol w="2448272">
                  <a:extLst>
                    <a:ext uri="{9D8B030D-6E8A-4147-A177-3AD203B41FA5}">
                      <a16:colId xmlns:a16="http://schemas.microsoft.com/office/drawing/2014/main" val="20004"/>
                    </a:ext>
                  </a:extLst>
                </a:gridCol>
                <a:gridCol w="6071268">
                  <a:extLst>
                    <a:ext uri="{9D8B030D-6E8A-4147-A177-3AD203B41FA5}">
                      <a16:colId xmlns:a16="http://schemas.microsoft.com/office/drawing/2014/main" val="20003"/>
                    </a:ext>
                  </a:extLst>
                </a:gridCol>
              </a:tblGrid>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a:t>
                      </a:r>
                      <a:endParaRPr lang="ru-RU" sz="1100" dirty="0" smtClean="0"/>
                    </a:p>
                  </a:txBody>
                  <a:tcPr/>
                </a:tc>
                <a:tc>
                  <a:txBody>
                    <a:bodyPr/>
                    <a:lstStyle/>
                    <a:p>
                      <a:pPr algn="ctr"/>
                      <a:r>
                        <a:rPr lang="en-US" sz="1100" dirty="0" smtClean="0"/>
                        <a:t>Challenge</a:t>
                      </a:r>
                    </a:p>
                  </a:txBody>
                  <a:tcPr/>
                </a:tc>
                <a:tc>
                  <a:txBody>
                    <a:bodyPr/>
                    <a:lstStyle/>
                    <a:p>
                      <a:pPr algn="ctr"/>
                      <a:r>
                        <a:rPr lang="en-US" sz="1100" dirty="0" smtClean="0"/>
                        <a:t>Our actions</a:t>
                      </a:r>
                    </a:p>
                  </a:txBody>
                  <a:tcPr/>
                </a:tc>
                <a:extLst>
                  <a:ext uri="{0D108BD9-81ED-4DB2-BD59-A6C34878D82A}">
                    <a16:rowId xmlns:a16="http://schemas.microsoft.com/office/drawing/2014/main" val="10000"/>
                  </a:ext>
                </a:extLst>
              </a:tr>
              <a:tr h="509671">
                <a:tc>
                  <a:txBody>
                    <a:bodyPr/>
                    <a:lstStyle/>
                    <a:p>
                      <a:pPr marL="0" indent="0" algn="ctr">
                        <a:buFontTx/>
                        <a:buNone/>
                      </a:pPr>
                      <a:r>
                        <a:rPr lang="en-US" sz="1100" dirty="0" smtClean="0"/>
                        <a:t>1</a:t>
                      </a:r>
                      <a:endParaRPr lang="ru-RU" sz="1100" dirty="0"/>
                    </a:p>
                  </a:txBody>
                  <a:tcPr/>
                </a:tc>
                <a:tc>
                  <a:txBody>
                    <a:bodyPr/>
                    <a:lstStyle/>
                    <a:p>
                      <a:pPr algn="l"/>
                      <a:r>
                        <a:rPr lang="en-US" sz="1100" b="0" dirty="0" smtClean="0">
                          <a:solidFill>
                            <a:schemeClr val="tx1"/>
                          </a:solidFill>
                        </a:rPr>
                        <a:t>There are at least 6 diff</a:t>
                      </a:r>
                      <a:r>
                        <a:rPr lang="en-US" sz="1100" b="0" baseline="0" dirty="0" smtClean="0">
                          <a:solidFill>
                            <a:schemeClr val="tx1"/>
                          </a:solidFill>
                        </a:rPr>
                        <a:t>erent types of the official identification documents (IDs) in the country and it’s relatively easy to buy a fake ID – that leads to considerable fraud risks</a:t>
                      </a:r>
                      <a:r>
                        <a:rPr lang="ru-RU" sz="1100" b="0" baseline="0" dirty="0" smtClean="0">
                          <a:solidFill>
                            <a:schemeClr val="tx1"/>
                          </a:solidFill>
                        </a:rPr>
                        <a:t>.</a:t>
                      </a:r>
                      <a:endParaRPr lang="ru-RU" sz="1100" b="0" dirty="0">
                        <a:solidFill>
                          <a:schemeClr val="tx1"/>
                        </a:solidFill>
                      </a:endParaRPr>
                    </a:p>
                  </a:txBody>
                  <a:tcPr/>
                </a:tc>
                <a:tc>
                  <a:txBody>
                    <a:bodyPr/>
                    <a:lstStyle/>
                    <a:p>
                      <a:pPr marL="228600" indent="-228600" algn="l">
                        <a:buFont typeface="+mj-lt"/>
                        <a:buAutoNum type="arabicPeriod"/>
                      </a:pPr>
                      <a:r>
                        <a:rPr lang="en-US" sz="1100" b="0" baseline="0" dirty="0" smtClean="0">
                          <a:solidFill>
                            <a:schemeClr val="tx1"/>
                          </a:solidFill>
                        </a:rPr>
                        <a:t>Using most popular “KTP” document as the main ID and will require all the customers to present it.</a:t>
                      </a:r>
                    </a:p>
                    <a:p>
                      <a:pPr marL="228600" indent="-228600" algn="l">
                        <a:buFont typeface="+mj-lt"/>
                        <a:buAutoNum type="arabicPeriod"/>
                      </a:pPr>
                      <a:r>
                        <a:rPr lang="en-US" sz="1100" b="0" baseline="0" dirty="0" smtClean="0">
                          <a:solidFill>
                            <a:schemeClr val="tx1"/>
                          </a:solidFill>
                        </a:rPr>
                        <a:t>Connecting to the state database of KTPs to mandatorily verify validity of the KTP presented online.</a:t>
                      </a:r>
                    </a:p>
                    <a:p>
                      <a:pPr marL="228600" indent="-228600" algn="l">
                        <a:buFont typeface="+mj-lt"/>
                        <a:buAutoNum type="arabicPeriod"/>
                      </a:pPr>
                      <a:r>
                        <a:rPr lang="en-US" sz="1100" b="0" baseline="0" dirty="0" smtClean="0">
                          <a:solidFill>
                            <a:schemeClr val="tx1"/>
                          </a:solidFill>
                        </a:rPr>
                        <a:t>Conducting Social network check to ensure applicant’s reality of the personality.</a:t>
                      </a:r>
                    </a:p>
                    <a:p>
                      <a:pPr marL="228600" indent="-228600" algn="l">
                        <a:buFont typeface="+mj-lt"/>
                        <a:buAutoNum type="arabicPeriod"/>
                      </a:pPr>
                      <a:r>
                        <a:rPr lang="en-US" sz="1100" b="0" baseline="0" dirty="0" smtClean="0">
                          <a:solidFill>
                            <a:schemeClr val="tx1"/>
                          </a:solidFill>
                        </a:rPr>
                        <a:t>Requesting customers attach photos at least 2 different IDs when applying for a loan and accepting only clear pictures (otherwise decline).</a:t>
                      </a:r>
                    </a:p>
                    <a:p>
                      <a:pPr marL="228600" indent="-228600" algn="l">
                        <a:buFont typeface="+mj-lt"/>
                        <a:buAutoNum type="arabicPeriod"/>
                      </a:pPr>
                      <a:r>
                        <a:rPr lang="en-US" sz="1100" b="0" baseline="0" dirty="0" smtClean="0">
                          <a:solidFill>
                            <a:schemeClr val="tx1"/>
                          </a:solidFill>
                        </a:rPr>
                        <a:t>Conducting manual verification of the scans of the documents to ensure absence of obvious signs of falsification.</a:t>
                      </a:r>
                    </a:p>
                    <a:p>
                      <a:pPr marL="228600" indent="-228600" algn="l">
                        <a:buFont typeface="+mj-lt"/>
                        <a:buAutoNum type="arabicPeriod"/>
                      </a:pPr>
                      <a:r>
                        <a:rPr lang="en-US" sz="1100" b="0" baseline="0" dirty="0" smtClean="0">
                          <a:solidFill>
                            <a:schemeClr val="tx1"/>
                          </a:solidFill>
                        </a:rPr>
                        <a:t>Conducting 100% “3 in 1” (work, spouse/relative, mobile) phone verification check</a:t>
                      </a:r>
                      <a:r>
                        <a:rPr lang="ru-RU" sz="1100" b="0" baseline="0" dirty="0" smtClean="0">
                          <a:solidFill>
                            <a:schemeClr val="tx1"/>
                          </a:solidFill>
                        </a:rPr>
                        <a:t> </a:t>
                      </a:r>
                      <a:r>
                        <a:rPr lang="en-US" sz="1100" b="0" baseline="0" dirty="0" smtClean="0">
                          <a:solidFill>
                            <a:schemeClr val="tx1"/>
                          </a:solidFill>
                        </a:rPr>
                        <a:t>to ensure actuality of the data stated in application.</a:t>
                      </a:r>
                    </a:p>
                    <a:p>
                      <a:pPr marL="228600" indent="-228600" algn="l">
                        <a:buFont typeface="+mj-lt"/>
                        <a:buAutoNum type="arabicPeriod"/>
                      </a:pPr>
                      <a:r>
                        <a:rPr lang="en-US" sz="1100" b="0" baseline="0" dirty="0" smtClean="0">
                          <a:solidFill>
                            <a:schemeClr val="tx1"/>
                          </a:solidFill>
                        </a:rPr>
                        <a:t>Using disbursement to bank accounts (with obligatory face-to-face verification and ID checking while opening an account) to ensure making face-to-face identification at point of withdrawal.</a:t>
                      </a:r>
                      <a:endParaRPr lang="ru-RU" sz="1100" b="0" dirty="0">
                        <a:solidFill>
                          <a:schemeClr val="tx1"/>
                        </a:solidFill>
                      </a:endParaRPr>
                    </a:p>
                  </a:txBody>
                  <a:tcPr/>
                </a:tc>
                <a:extLst>
                  <a:ext uri="{0D108BD9-81ED-4DB2-BD59-A6C34878D82A}">
                    <a16:rowId xmlns:a16="http://schemas.microsoft.com/office/drawing/2014/main" val="10001"/>
                  </a:ext>
                </a:extLst>
              </a:tr>
              <a:tr h="656808">
                <a:tc>
                  <a:txBody>
                    <a:bodyPr/>
                    <a:lstStyle/>
                    <a:p>
                      <a:pPr marL="0" indent="0" algn="ctr">
                        <a:buFontTx/>
                        <a:buNone/>
                      </a:pPr>
                      <a:r>
                        <a:rPr lang="en-US" sz="1100" dirty="0" smtClean="0">
                          <a:solidFill>
                            <a:schemeClr val="tx1"/>
                          </a:solidFill>
                        </a:rPr>
                        <a:t>2</a:t>
                      </a:r>
                      <a:endParaRPr lang="ru-RU" sz="1100" dirty="0">
                        <a:solidFill>
                          <a:schemeClr val="tx1"/>
                        </a:solidFill>
                      </a:endParaRPr>
                    </a:p>
                  </a:txBody>
                  <a:tcPr/>
                </a:tc>
                <a:tc>
                  <a:txBody>
                    <a:bodyPr/>
                    <a:lstStyle/>
                    <a:p>
                      <a:pPr algn="l"/>
                      <a:r>
                        <a:rPr lang="en-US" sz="1100" b="0" dirty="0" smtClean="0">
                          <a:solidFill>
                            <a:schemeClr val="tx1"/>
                          </a:solidFill>
                        </a:rPr>
                        <a:t>Salary slips</a:t>
                      </a:r>
                      <a:r>
                        <a:rPr lang="en-US" sz="1100" b="0" baseline="0" dirty="0" smtClean="0">
                          <a:solidFill>
                            <a:schemeClr val="tx1"/>
                          </a:solidFill>
                        </a:rPr>
                        <a:t> are unreliable, market experts believe it is up to 80% fraud</a:t>
                      </a:r>
                      <a:r>
                        <a:rPr lang="ru-RU" sz="1100" b="0" baseline="0" dirty="0" smtClean="0">
                          <a:solidFill>
                            <a:schemeClr val="tx1"/>
                          </a:solidFill>
                        </a:rPr>
                        <a:t>.</a:t>
                      </a:r>
                      <a:endParaRPr lang="en-US" sz="1100" b="0" dirty="0" smtClean="0">
                        <a:solidFill>
                          <a:schemeClr val="tx1"/>
                        </a:solidFill>
                      </a:endParaRPr>
                    </a:p>
                  </a:txBody>
                  <a:tcPr/>
                </a:tc>
                <a:tc>
                  <a:txBody>
                    <a:bodyPr/>
                    <a:lstStyle/>
                    <a:p>
                      <a:pPr marL="228600" indent="-228600" algn="l">
                        <a:buFont typeface="+mj-lt"/>
                        <a:buAutoNum type="arabicPeriod"/>
                      </a:pPr>
                      <a:r>
                        <a:rPr lang="en-US" sz="1100" b="0" dirty="0" smtClean="0">
                          <a:solidFill>
                            <a:schemeClr val="tx1"/>
                          </a:solidFill>
                        </a:rPr>
                        <a:t>Not relying on salary slips, instead</a:t>
                      </a:r>
                      <a:r>
                        <a:rPr lang="en-US" sz="1100" b="0" baseline="0" dirty="0" smtClean="0">
                          <a:solidFill>
                            <a:schemeClr val="tx1"/>
                          </a:solidFill>
                        </a:rPr>
                        <a:t> we will imply calls to borrower’s employer to validate the employment status and income.</a:t>
                      </a:r>
                    </a:p>
                    <a:p>
                      <a:pPr marL="228600" indent="-228600" algn="l">
                        <a:buFont typeface="+mj-lt"/>
                        <a:buAutoNum type="arabicPeriod"/>
                      </a:pPr>
                      <a:r>
                        <a:rPr lang="en-US" sz="1100" b="0" baseline="0" dirty="0" smtClean="0">
                          <a:solidFill>
                            <a:schemeClr val="tx1"/>
                          </a:solidFill>
                        </a:rPr>
                        <a:t>We will assess claimed income via Social network validation.</a:t>
                      </a:r>
                    </a:p>
                  </a:txBody>
                  <a:tcPr/>
                </a:tc>
                <a:extLst>
                  <a:ext uri="{0D108BD9-81ED-4DB2-BD59-A6C34878D82A}">
                    <a16:rowId xmlns:a16="http://schemas.microsoft.com/office/drawing/2014/main" val="10002"/>
                  </a:ext>
                </a:extLst>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3</a:t>
                      </a:r>
                      <a:endParaRPr lang="ru-RU" sz="1100" dirty="0" smtClean="0">
                        <a:solidFill>
                          <a:schemeClr val="tx1"/>
                        </a:solidFill>
                      </a:endParaRPr>
                    </a:p>
                  </a:txBody>
                  <a:tcPr/>
                </a:tc>
                <a:tc>
                  <a:txBody>
                    <a:bodyPr/>
                    <a:lstStyle/>
                    <a:p>
                      <a:pPr algn="l"/>
                      <a:r>
                        <a:rPr lang="en-US" sz="1100" b="0" baseline="0" dirty="0" smtClean="0">
                          <a:solidFill>
                            <a:schemeClr val="tx1"/>
                          </a:solidFill>
                        </a:rPr>
                        <a:t>No face to face KYC procedures will take place </a:t>
                      </a:r>
                      <a:r>
                        <a:rPr lang="en-US" sz="1100" b="0" dirty="0" smtClean="0">
                          <a:solidFill>
                            <a:schemeClr val="tx1"/>
                          </a:solidFill>
                        </a:rPr>
                        <a:t>in</a:t>
                      </a:r>
                      <a:r>
                        <a:rPr lang="en-US" sz="1100" b="0" baseline="0" dirty="0" smtClean="0">
                          <a:solidFill>
                            <a:schemeClr val="tx1"/>
                          </a:solidFill>
                        </a:rPr>
                        <a:t> our business model.</a:t>
                      </a:r>
                      <a:endParaRPr lang="en-US" sz="1100" b="0" dirty="0" smtClean="0">
                        <a:solidFill>
                          <a:schemeClr val="tx1"/>
                        </a:solidFill>
                      </a:endParaRPr>
                    </a:p>
                  </a:txBody>
                  <a:tcPr/>
                </a:tc>
                <a:tc>
                  <a:txBody>
                    <a:bodyPr/>
                    <a:lstStyle/>
                    <a:p>
                      <a:pPr marL="0" indent="0" algn="l">
                        <a:buFont typeface="+mj-lt"/>
                        <a:buNone/>
                      </a:pPr>
                      <a:r>
                        <a:rPr lang="en-US" sz="1100" b="0" baseline="0" dirty="0" smtClean="0">
                          <a:solidFill>
                            <a:schemeClr val="tx1"/>
                          </a:solidFill>
                        </a:rPr>
                        <a:t>Using disbursement to bank accounts (with obligatory face-to-face verification and ID checking while opening an account) to ensure making face-to-face identification at point of withdrawal.</a:t>
                      </a:r>
                      <a:endParaRPr lang="ru-RU" sz="1100" b="0" dirty="0">
                        <a:solidFill>
                          <a:schemeClr val="tx1"/>
                        </a:solidFill>
                      </a:endParaRPr>
                    </a:p>
                  </a:txBody>
                  <a:tcPr/>
                </a:tc>
                <a:extLst>
                  <a:ext uri="{0D108BD9-81ED-4DB2-BD59-A6C34878D82A}">
                    <a16:rowId xmlns:a16="http://schemas.microsoft.com/office/drawing/2014/main" val="10003"/>
                  </a:ext>
                </a:extLst>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4</a:t>
                      </a:r>
                      <a:endParaRPr lang="ru-RU" sz="1100" dirty="0" smtClean="0">
                        <a:solidFill>
                          <a:schemeClr val="tx1"/>
                        </a:solidFill>
                      </a:endParaRPr>
                    </a:p>
                  </a:txBody>
                  <a:tcPr/>
                </a:tc>
                <a:tc>
                  <a:txBody>
                    <a:bodyPr/>
                    <a:lstStyle/>
                    <a:p>
                      <a:pPr algn="l"/>
                      <a:r>
                        <a:rPr lang="en-US" sz="1100" b="0" dirty="0" smtClean="0">
                          <a:solidFill>
                            <a:schemeClr val="tx1"/>
                          </a:solidFill>
                        </a:rPr>
                        <a:t>No</a:t>
                      </a:r>
                      <a:r>
                        <a:rPr lang="en-US" sz="1100" b="0" baseline="0" dirty="0" smtClean="0">
                          <a:solidFill>
                            <a:schemeClr val="tx1"/>
                          </a:solidFill>
                        </a:rPr>
                        <a:t> centralized collections agencies are presented</a:t>
                      </a:r>
                      <a:r>
                        <a:rPr lang="ru-RU" sz="1100" b="0" baseline="0" dirty="0" smtClean="0">
                          <a:solidFill>
                            <a:schemeClr val="tx1"/>
                          </a:solidFill>
                        </a:rPr>
                        <a:t> </a:t>
                      </a:r>
                      <a:r>
                        <a:rPr lang="en-US" sz="1100" b="0" baseline="0" dirty="0" smtClean="0">
                          <a:solidFill>
                            <a:schemeClr val="tx1"/>
                          </a:solidFill>
                        </a:rPr>
                        <a:t>in the country</a:t>
                      </a:r>
                      <a:endParaRPr lang="en-US" sz="1100" b="0" dirty="0" smtClean="0">
                        <a:solidFill>
                          <a:schemeClr val="tx1"/>
                        </a:solidFill>
                      </a:endParaRPr>
                    </a:p>
                  </a:txBody>
                  <a:tcPr/>
                </a:tc>
                <a:tc>
                  <a:txBody>
                    <a:bodyPr/>
                    <a:lstStyle/>
                    <a:p>
                      <a:pPr algn="l"/>
                      <a:r>
                        <a:rPr lang="en-US" sz="1100" b="0" dirty="0" smtClean="0">
                          <a:solidFill>
                            <a:schemeClr val="tx1"/>
                          </a:solidFill>
                        </a:rPr>
                        <a:t>We will start business</a:t>
                      </a:r>
                      <a:r>
                        <a:rPr lang="en-US" sz="1100" b="0" baseline="0" dirty="0" smtClean="0">
                          <a:solidFill>
                            <a:schemeClr val="tx1"/>
                          </a:solidFill>
                        </a:rPr>
                        <a:t> from the biggest country’s city - Jakarta and will expand to other provinces after finding respective partners.</a:t>
                      </a:r>
                      <a:endParaRPr lang="en-US" sz="1100" b="0" dirty="0" smtClean="0">
                        <a:solidFill>
                          <a:schemeClr val="tx1"/>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64276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a:spLocks noGrp="1"/>
          </p:cNvSpPr>
          <p:nvPr>
            <p:ph type="sldNum" sz="quarter" idx="12"/>
          </p:nvPr>
        </p:nvSpPr>
        <p:spPr/>
        <p:txBody>
          <a:bodyPr/>
          <a:lstStyle/>
          <a:p>
            <a:fld id="{D7F305DA-160D-498F-B102-A1D8643B4A2C}" type="slidenum">
              <a:rPr lang="ru-RU" smtClean="0"/>
              <a:t>38</a:t>
            </a:fld>
            <a:endParaRPr lang="ru-RU"/>
          </a:p>
        </p:txBody>
      </p:sp>
      <p:sp>
        <p:nvSpPr>
          <p:cNvPr id="3" name="Title 2"/>
          <p:cNvSpPr>
            <a:spLocks noGrp="1"/>
          </p:cNvSpPr>
          <p:nvPr>
            <p:ph type="title"/>
          </p:nvPr>
        </p:nvSpPr>
        <p:spPr/>
        <p:txBody>
          <a:bodyPr/>
          <a:lstStyle/>
          <a:p>
            <a:r>
              <a:rPr lang="en-US" b="1" dirty="0"/>
              <a:t>Examples</a:t>
            </a:r>
            <a:r>
              <a:rPr lang="en-US" b="1"/>
              <a:t> of various </a:t>
            </a:r>
            <a:r>
              <a:rPr lang="en-US" b="1" smtClean="0"/>
              <a:t>official </a:t>
            </a:r>
            <a:r>
              <a:rPr lang="en-US" b="1" dirty="0"/>
              <a:t>IDs in use</a:t>
            </a:r>
            <a:endParaRPr lang="en-US" b="1" dirty="0">
              <a:solidFill>
                <a:srgbClr val="FF0000"/>
              </a:solidFill>
            </a:endParaRPr>
          </a:p>
        </p:txBody>
      </p:sp>
      <p:graphicFrame>
        <p:nvGraphicFramePr>
          <p:cNvPr id="2" name="Table 3"/>
          <p:cNvGraphicFramePr>
            <a:graphicFrameLocks noGrp="1"/>
          </p:cNvGraphicFramePr>
          <p:nvPr>
            <p:extLst>
              <p:ext uri="{D42A27DB-BD31-4B8C-83A1-F6EECF244321}">
                <p14:modId xmlns:p14="http://schemas.microsoft.com/office/powerpoint/2010/main" val="3122420436"/>
              </p:ext>
            </p:extLst>
          </p:nvPr>
        </p:nvGraphicFramePr>
        <p:xfrm>
          <a:off x="179512" y="734541"/>
          <a:ext cx="8807572" cy="5286747"/>
        </p:xfrm>
        <a:graphic>
          <a:graphicData uri="http://schemas.openxmlformats.org/drawingml/2006/table">
            <a:tbl>
              <a:tblPr firstRow="1" bandRow="1">
                <a:tableStyleId>{5C22544A-7EE6-4342-B048-85BDC9FD1C3A}</a:tableStyleId>
              </a:tblPr>
              <a:tblGrid>
                <a:gridCol w="31062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450012">
                  <a:extLst>
                    <a:ext uri="{9D8B030D-6E8A-4147-A177-3AD203B41FA5}">
                      <a16:colId xmlns:a16="http://schemas.microsoft.com/office/drawing/2014/main" val="20002"/>
                    </a:ext>
                  </a:extLst>
                </a:gridCol>
                <a:gridCol w="2254844">
                  <a:extLst>
                    <a:ext uri="{9D8B030D-6E8A-4147-A177-3AD203B41FA5}">
                      <a16:colId xmlns:a16="http://schemas.microsoft.com/office/drawing/2014/main" val="20003"/>
                    </a:ext>
                  </a:extLst>
                </a:gridCol>
              </a:tblGrid>
              <a:tr h="318756">
                <a:tc>
                  <a:txBody>
                    <a:bodyPr/>
                    <a:lstStyle/>
                    <a:p>
                      <a:pPr algn="ctr"/>
                      <a:r>
                        <a:rPr lang="en-US" sz="1400" dirty="0" smtClean="0"/>
                        <a:t>#</a:t>
                      </a:r>
                      <a:endParaRPr lang="en-US" sz="1400" dirty="0"/>
                    </a:p>
                  </a:txBody>
                  <a:tcPr/>
                </a:tc>
                <a:tc>
                  <a:txBody>
                    <a:bodyPr/>
                    <a:lstStyle/>
                    <a:p>
                      <a:pPr algn="ctr"/>
                      <a:r>
                        <a:rPr lang="en-US" sz="1400" dirty="0" smtClean="0"/>
                        <a:t>Doc</a:t>
                      </a:r>
                      <a:r>
                        <a:rPr lang="en-US" sz="1400" baseline="0" dirty="0" smtClean="0"/>
                        <a:t> </a:t>
                      </a:r>
                      <a:endParaRPr lang="en-US" sz="1400" dirty="0"/>
                    </a:p>
                  </a:txBody>
                  <a:tcPr/>
                </a:tc>
                <a:tc>
                  <a:txBody>
                    <a:bodyPr/>
                    <a:lstStyle/>
                    <a:p>
                      <a:pPr algn="ctr"/>
                      <a:r>
                        <a:rPr lang="en-US" sz="1400" dirty="0" smtClean="0"/>
                        <a:t>Description</a:t>
                      </a:r>
                      <a:endParaRPr lang="en-US" sz="1400" dirty="0"/>
                    </a:p>
                  </a:txBody>
                  <a:tcPr/>
                </a:tc>
                <a:tc>
                  <a:txBody>
                    <a:bodyPr/>
                    <a:lstStyle/>
                    <a:p>
                      <a:pPr algn="ctr"/>
                      <a:r>
                        <a:rPr lang="en-US" sz="1400" dirty="0" smtClean="0"/>
                        <a:t>E</a:t>
                      </a:r>
                      <a:r>
                        <a:rPr lang="en-US" sz="1400" baseline="0" dirty="0" smtClean="0"/>
                        <a:t>xamples</a:t>
                      </a:r>
                      <a:endParaRPr lang="en-US" sz="1400" dirty="0"/>
                    </a:p>
                  </a:txBody>
                  <a:tcPr/>
                </a:tc>
                <a:extLst>
                  <a:ext uri="{0D108BD9-81ED-4DB2-BD59-A6C34878D82A}">
                    <a16:rowId xmlns:a16="http://schemas.microsoft.com/office/drawing/2014/main" val="10000"/>
                  </a:ext>
                </a:extLst>
              </a:tr>
              <a:tr h="720541">
                <a:tc>
                  <a:txBody>
                    <a:bodyPr/>
                    <a:lstStyle/>
                    <a:p>
                      <a:pPr algn="ctr"/>
                      <a:r>
                        <a:rPr lang="en-US" sz="1200" dirty="0" smtClean="0"/>
                        <a:t>1</a:t>
                      </a:r>
                    </a:p>
                  </a:txBody>
                  <a:tcPr/>
                </a:tc>
                <a:tc>
                  <a:txBody>
                    <a:bodyPr/>
                    <a:lstStyle/>
                    <a:p>
                      <a:r>
                        <a:rPr lang="en-US" sz="1200" dirty="0" smtClean="0"/>
                        <a:t>Passport</a:t>
                      </a:r>
                      <a:endParaRPr lang="en-US" sz="1200" dirty="0"/>
                    </a:p>
                  </a:txBody>
                  <a:tcPr/>
                </a:tc>
                <a:tc>
                  <a:txBody>
                    <a:bodyPr/>
                    <a:lstStyle/>
                    <a:p>
                      <a:r>
                        <a:rPr lang="en-US" sz="1200" dirty="0" smtClean="0"/>
                        <a:t>Travel document issued by the Directorate General of Immigration, Ministry of Justice and Human Rights, and the representatives of Indonesia abroad. People only have it if they travelled</a:t>
                      </a:r>
                      <a:r>
                        <a:rPr lang="en-US" sz="1200" baseline="0" dirty="0" smtClean="0"/>
                        <a:t> abroad.</a:t>
                      </a:r>
                      <a:endParaRPr lang="en-US" sz="1200" dirty="0"/>
                    </a:p>
                  </a:txBody>
                  <a:tcPr/>
                </a:tc>
                <a:tc>
                  <a:txBody>
                    <a:bodyPr/>
                    <a:lstStyle/>
                    <a:p>
                      <a:endParaRPr lang="en-US" sz="1400" dirty="0"/>
                    </a:p>
                  </a:txBody>
                  <a:tcPr/>
                </a:tc>
                <a:extLst>
                  <a:ext uri="{0D108BD9-81ED-4DB2-BD59-A6C34878D82A}">
                    <a16:rowId xmlns:a16="http://schemas.microsoft.com/office/drawing/2014/main" val="10001"/>
                  </a:ext>
                </a:extLst>
              </a:tr>
              <a:tr h="956267">
                <a:tc>
                  <a:txBody>
                    <a:bodyPr/>
                    <a:lstStyle/>
                    <a:p>
                      <a:pPr algn="ctr"/>
                      <a:r>
                        <a:rPr lang="en-US" sz="1200" dirty="0" smtClean="0"/>
                        <a:t>2</a:t>
                      </a:r>
                      <a:endParaRPr lang="en-US" sz="1200" dirty="0"/>
                    </a:p>
                  </a:txBody>
                  <a:tcPr/>
                </a:tc>
                <a:tc>
                  <a:txBody>
                    <a:bodyPr/>
                    <a:lstStyle/>
                    <a:p>
                      <a:r>
                        <a:rPr lang="en-US" sz="1200" dirty="0" smtClean="0"/>
                        <a:t>Driving</a:t>
                      </a:r>
                      <a:r>
                        <a:rPr lang="en-US" sz="1200" baseline="0" dirty="0" smtClean="0"/>
                        <a:t> license</a:t>
                      </a:r>
                      <a:endParaRPr lang="en-US" sz="1200" dirty="0"/>
                    </a:p>
                  </a:txBody>
                  <a:tcPr/>
                </a:tc>
                <a:tc>
                  <a:txBody>
                    <a:bodyPr/>
                    <a:lstStyle/>
                    <a:p>
                      <a:r>
                        <a:rPr lang="en-US" sz="1200" dirty="0" smtClean="0"/>
                        <a:t>Any person driving a motor vehicle on the road is required to have driving license.</a:t>
                      </a:r>
                    </a:p>
                    <a:p>
                      <a:r>
                        <a:rPr lang="en-US" sz="1200" dirty="0" smtClean="0"/>
                        <a:t>Applicant requirements are:</a:t>
                      </a:r>
                    </a:p>
                    <a:p>
                      <a:r>
                        <a:rPr lang="en-US" sz="1200" dirty="0" smtClean="0"/>
                        <a:t>1. &gt;17 years old</a:t>
                      </a:r>
                    </a:p>
                    <a:p>
                      <a:r>
                        <a:rPr lang="en-US" sz="1200" dirty="0" smtClean="0"/>
                        <a:t>2. KTP (ID Card)</a:t>
                      </a:r>
                      <a:endParaRPr lang="en-US" sz="1200" dirty="0"/>
                    </a:p>
                  </a:txBody>
                  <a:tcPr/>
                </a:tc>
                <a:tc>
                  <a:txBody>
                    <a:bodyPr/>
                    <a:lstStyle/>
                    <a:p>
                      <a:endParaRPr lang="en-US" sz="1400" dirty="0"/>
                    </a:p>
                  </a:txBody>
                  <a:tcPr/>
                </a:tc>
                <a:extLst>
                  <a:ext uri="{0D108BD9-81ED-4DB2-BD59-A6C34878D82A}">
                    <a16:rowId xmlns:a16="http://schemas.microsoft.com/office/drawing/2014/main" val="10002"/>
                  </a:ext>
                </a:extLst>
              </a:tr>
              <a:tr h="782401">
                <a:tc>
                  <a:txBody>
                    <a:bodyPr/>
                    <a:lstStyle/>
                    <a:p>
                      <a:pPr algn="ctr"/>
                      <a:r>
                        <a:rPr lang="en-US" sz="1200" dirty="0" smtClean="0"/>
                        <a:t>3</a:t>
                      </a:r>
                      <a:endParaRPr lang="en-US" sz="1200" dirty="0"/>
                    </a:p>
                  </a:txBody>
                  <a:tcPr/>
                </a:tc>
                <a:tc>
                  <a:txBody>
                    <a:bodyPr/>
                    <a:lstStyle/>
                    <a:p>
                      <a:r>
                        <a:rPr lang="en-US" sz="1200" dirty="0" smtClean="0"/>
                        <a:t>KTP</a:t>
                      </a:r>
                    </a:p>
                  </a:txBody>
                  <a:tcPr/>
                </a:tc>
                <a:tc>
                  <a:txBody>
                    <a:bodyPr/>
                    <a:lstStyle/>
                    <a:p>
                      <a:r>
                        <a:rPr lang="en-US" sz="1200" dirty="0" smtClean="0"/>
                        <a:t>Residents’ official identity card issued by the government. Required for all Indonesian citizens</a:t>
                      </a:r>
                      <a:r>
                        <a:rPr lang="en-US" sz="1200" baseline="0" dirty="0" smtClean="0"/>
                        <a:t> aged &gt;17 and all foreign workers.</a:t>
                      </a:r>
                      <a:endParaRPr lang="en-US" sz="1200" dirty="0"/>
                    </a:p>
                  </a:txBody>
                  <a:tcPr/>
                </a:tc>
                <a:tc>
                  <a:txBody>
                    <a:bodyPr/>
                    <a:lstStyle/>
                    <a:p>
                      <a:endParaRPr lang="en-US" sz="1400"/>
                    </a:p>
                  </a:txBody>
                  <a:tcPr/>
                </a:tc>
                <a:extLst>
                  <a:ext uri="{0D108BD9-81ED-4DB2-BD59-A6C34878D82A}">
                    <a16:rowId xmlns:a16="http://schemas.microsoft.com/office/drawing/2014/main" val="10003"/>
                  </a:ext>
                </a:extLst>
              </a:tr>
              <a:tr h="720541">
                <a:tc>
                  <a:txBody>
                    <a:bodyPr/>
                    <a:lstStyle/>
                    <a:p>
                      <a:pPr algn="ctr"/>
                      <a:r>
                        <a:rPr lang="en-US" sz="1200" dirty="0" smtClean="0"/>
                        <a:t>4</a:t>
                      </a:r>
                      <a:endParaRPr lang="en-US" sz="1200" dirty="0"/>
                    </a:p>
                  </a:txBody>
                  <a:tcPr/>
                </a:tc>
                <a:tc>
                  <a:txBody>
                    <a:bodyPr/>
                    <a:lstStyle/>
                    <a:p>
                      <a:r>
                        <a:rPr lang="en-US" sz="1200" dirty="0" smtClean="0"/>
                        <a:t>Tax</a:t>
                      </a:r>
                      <a:r>
                        <a:rPr lang="en-US" sz="1200" baseline="0" dirty="0" smtClean="0"/>
                        <a:t> ID</a:t>
                      </a:r>
                      <a:endParaRPr lang="en-US" sz="1200" dirty="0"/>
                    </a:p>
                  </a:txBody>
                  <a:tcPr/>
                </a:tc>
                <a:tc>
                  <a:txBody>
                    <a:bodyPr/>
                    <a:lstStyle/>
                    <a:p>
                      <a:r>
                        <a:rPr lang="en-US" sz="1200" dirty="0" smtClean="0"/>
                        <a:t>The mean of tax administration that is used to identify of the taxpayer. KTP is required to obtain Tax ID.</a:t>
                      </a:r>
                      <a:endParaRPr lang="en-US" sz="1200" dirty="0"/>
                    </a:p>
                  </a:txBody>
                  <a:tcPr/>
                </a:tc>
                <a:tc>
                  <a:txBody>
                    <a:bodyPr/>
                    <a:lstStyle/>
                    <a:p>
                      <a:endParaRPr lang="en-US" sz="1400" dirty="0"/>
                    </a:p>
                  </a:txBody>
                  <a:tcPr/>
                </a:tc>
                <a:extLst>
                  <a:ext uri="{0D108BD9-81ED-4DB2-BD59-A6C34878D82A}">
                    <a16:rowId xmlns:a16="http://schemas.microsoft.com/office/drawing/2014/main" val="10004"/>
                  </a:ext>
                </a:extLst>
              </a:tr>
              <a:tr h="782401">
                <a:tc>
                  <a:txBody>
                    <a:bodyPr/>
                    <a:lstStyle/>
                    <a:p>
                      <a:pPr algn="ctr"/>
                      <a:r>
                        <a:rPr lang="en-US" sz="1200" dirty="0" smtClean="0"/>
                        <a:t>5</a:t>
                      </a:r>
                      <a:endParaRPr lang="en-US" sz="1200" dirty="0"/>
                    </a:p>
                  </a:txBody>
                  <a:tcPr/>
                </a:tc>
                <a:tc>
                  <a:txBody>
                    <a:bodyPr/>
                    <a:lstStyle/>
                    <a:p>
                      <a:r>
                        <a:rPr lang="en-US" sz="1200" dirty="0" smtClean="0"/>
                        <a:t>Family Book</a:t>
                      </a:r>
                    </a:p>
                    <a:p>
                      <a:endParaRPr lang="en-US" sz="1200" dirty="0"/>
                    </a:p>
                  </a:txBody>
                  <a:tcPr/>
                </a:tc>
                <a:tc>
                  <a:txBody>
                    <a:bodyPr/>
                    <a:lstStyle/>
                    <a:p>
                      <a:r>
                        <a:rPr lang="en-US" sz="1200" dirty="0" smtClean="0"/>
                        <a:t>Family identity card containing info about the structure, relationships and the number of family members. Each</a:t>
                      </a:r>
                      <a:r>
                        <a:rPr lang="en-US" sz="1200" baseline="0" dirty="0" smtClean="0"/>
                        <a:t> family is required to have one</a:t>
                      </a:r>
                      <a:r>
                        <a:rPr lang="en-US" sz="1200" dirty="0" smtClean="0"/>
                        <a:t>.</a:t>
                      </a:r>
                      <a:endParaRPr lang="en-US" sz="1200" dirty="0"/>
                    </a:p>
                  </a:txBody>
                  <a:tcPr/>
                </a:tc>
                <a:tc>
                  <a:txBody>
                    <a:bodyPr/>
                    <a:lstStyle/>
                    <a:p>
                      <a:endParaRPr lang="en-US" sz="1400"/>
                    </a:p>
                  </a:txBody>
                  <a:tcPr/>
                </a:tc>
                <a:extLst>
                  <a:ext uri="{0D108BD9-81ED-4DB2-BD59-A6C34878D82A}">
                    <a16:rowId xmlns:a16="http://schemas.microsoft.com/office/drawing/2014/main" val="10005"/>
                  </a:ext>
                </a:extLst>
              </a:tr>
              <a:tr h="720541">
                <a:tc>
                  <a:txBody>
                    <a:bodyPr/>
                    <a:lstStyle/>
                    <a:p>
                      <a:pPr algn="ctr"/>
                      <a:r>
                        <a:rPr lang="en-US" sz="1200" dirty="0" smtClean="0"/>
                        <a:t>6</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Medical Insurance/ Pension Card</a:t>
                      </a:r>
                    </a:p>
                  </a:txBody>
                  <a:tcPr/>
                </a:tc>
                <a:tc>
                  <a:txBody>
                    <a:bodyPr/>
                    <a:lstStyle/>
                    <a:p>
                      <a:r>
                        <a:rPr lang="en-US" sz="1200" dirty="0" smtClean="0"/>
                        <a:t>Given out as a part</a:t>
                      </a:r>
                      <a:r>
                        <a:rPr lang="en-US" sz="1200" baseline="0" dirty="0" smtClean="0"/>
                        <a:t> of</a:t>
                      </a:r>
                      <a:r>
                        <a:rPr lang="en-US" sz="1200" dirty="0" smtClean="0"/>
                        <a:t> public program to provide protection to workers. </a:t>
                      </a:r>
                    </a:p>
                    <a:p>
                      <a:r>
                        <a:rPr lang="en-US" sz="1200" dirty="0" smtClean="0"/>
                        <a:t>The program contains of:</a:t>
                      </a:r>
                    </a:p>
                    <a:p>
                      <a:r>
                        <a:rPr lang="en-US" sz="1200" dirty="0" smtClean="0"/>
                        <a:t>1. Pension program</a:t>
                      </a:r>
                    </a:p>
                    <a:p>
                      <a:r>
                        <a:rPr lang="en-US" sz="1200" dirty="0" smtClean="0"/>
                        <a:t>2. Work Accident Insurance Program</a:t>
                      </a:r>
                    </a:p>
                    <a:p>
                      <a:r>
                        <a:rPr lang="en-US" sz="1200" dirty="0" smtClean="0"/>
                        <a:t>3. Death Insurance Program</a:t>
                      </a:r>
                      <a:endParaRPr lang="en-US" sz="1200" dirty="0"/>
                    </a:p>
                  </a:txBody>
                  <a:tcPr/>
                </a:tc>
                <a:tc>
                  <a:txBody>
                    <a:bodyPr/>
                    <a:lstStyle/>
                    <a:p>
                      <a:endParaRPr lang="en-US" sz="1400" dirty="0"/>
                    </a:p>
                  </a:txBody>
                  <a:tcPr/>
                </a:tc>
                <a:extLst>
                  <a:ext uri="{0D108BD9-81ED-4DB2-BD59-A6C34878D82A}">
                    <a16:rowId xmlns:a16="http://schemas.microsoft.com/office/drawing/2014/main" val="10006"/>
                  </a:ext>
                </a:extLst>
              </a:tr>
            </a:tbl>
          </a:graphicData>
        </a:graphic>
      </p:graphicFrame>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3488" y="1068142"/>
            <a:ext cx="972233" cy="129614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4836" y="1950645"/>
            <a:ext cx="1152128" cy="78241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2058" y="2876209"/>
            <a:ext cx="1265987" cy="81066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9984" y="3577719"/>
            <a:ext cx="1440878" cy="82923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9359" y="4262933"/>
            <a:ext cx="1263005" cy="895317"/>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9984" y="5056805"/>
            <a:ext cx="1440878" cy="934320"/>
          </a:xfrm>
          <a:prstGeom prst="rect">
            <a:avLst/>
          </a:prstGeom>
        </p:spPr>
      </p:pic>
    </p:spTree>
    <p:extLst>
      <p:ext uri="{BB962C8B-B14F-4D97-AF65-F5344CB8AC3E}">
        <p14:creationId xmlns:p14="http://schemas.microsoft.com/office/powerpoint/2010/main" val="13368334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39</a:t>
            </a:fld>
            <a:endParaRPr lang="ru-RU"/>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192" y="1175377"/>
            <a:ext cx="1921673" cy="25622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5847" y="1175378"/>
            <a:ext cx="1674185" cy="2562230"/>
          </a:xfrm>
          <a:prstGeom prst="rect">
            <a:avLst/>
          </a:prstGeom>
        </p:spPr>
      </p:pic>
      <p:sp>
        <p:nvSpPr>
          <p:cNvPr id="9" name="Title 2"/>
          <p:cNvSpPr>
            <a:spLocks noGrp="1"/>
          </p:cNvSpPr>
          <p:nvPr>
            <p:ph type="title"/>
          </p:nvPr>
        </p:nvSpPr>
        <p:spPr>
          <a:xfrm>
            <a:off x="395536" y="116632"/>
            <a:ext cx="8159540" cy="312281"/>
          </a:xfrm>
        </p:spPr>
        <p:txBody>
          <a:bodyPr/>
          <a:lstStyle/>
          <a:p>
            <a:r>
              <a:rPr lang="en-US" b="1" dirty="0" smtClean="0"/>
              <a:t>IDs are easily faked…</a:t>
            </a:r>
            <a:endParaRPr lang="en-US" b="1" dirty="0">
              <a:solidFill>
                <a:srgbClr val="FF0000"/>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96136" y="717433"/>
            <a:ext cx="2592288" cy="3456384"/>
          </a:xfrm>
          <a:prstGeom prst="rect">
            <a:avLst/>
          </a:prstGeom>
        </p:spPr>
      </p:pic>
      <p:sp>
        <p:nvSpPr>
          <p:cNvPr id="3" name="Rectangle 2"/>
          <p:cNvSpPr/>
          <p:nvPr/>
        </p:nvSpPr>
        <p:spPr>
          <a:xfrm>
            <a:off x="2495440" y="620688"/>
            <a:ext cx="458780" cy="307777"/>
          </a:xfrm>
          <a:prstGeom prst="rect">
            <a:avLst/>
          </a:prstGeom>
        </p:spPr>
        <p:txBody>
          <a:bodyPr wrap="none">
            <a:spAutoFit/>
          </a:bodyPr>
          <a:lstStyle/>
          <a:p>
            <a:r>
              <a:rPr lang="en-US" sz="1400" dirty="0"/>
              <a:t>KTP</a:t>
            </a:r>
            <a:endParaRPr lang="en-US" dirty="0"/>
          </a:p>
        </p:txBody>
      </p:sp>
      <p:sp>
        <p:nvSpPr>
          <p:cNvPr id="10" name="Rectangle 9"/>
          <p:cNvSpPr/>
          <p:nvPr/>
        </p:nvSpPr>
        <p:spPr>
          <a:xfrm>
            <a:off x="6614777" y="664588"/>
            <a:ext cx="955005" cy="307777"/>
          </a:xfrm>
          <a:prstGeom prst="rect">
            <a:avLst/>
          </a:prstGeom>
        </p:spPr>
        <p:txBody>
          <a:bodyPr wrap="none">
            <a:spAutoFit/>
          </a:bodyPr>
          <a:lstStyle/>
          <a:p>
            <a:pPr algn="ctr"/>
            <a:r>
              <a:rPr lang="en-US" sz="1400" dirty="0"/>
              <a:t>Salary slip </a:t>
            </a:r>
            <a:endParaRPr lang="en-US" dirty="0" smtClean="0"/>
          </a:p>
        </p:txBody>
      </p:sp>
      <p:sp>
        <p:nvSpPr>
          <p:cNvPr id="11" name="Rectangle 10"/>
          <p:cNvSpPr/>
          <p:nvPr/>
        </p:nvSpPr>
        <p:spPr>
          <a:xfrm>
            <a:off x="263193" y="4097648"/>
            <a:ext cx="4596840" cy="954107"/>
          </a:xfrm>
          <a:prstGeom prst="rect">
            <a:avLst/>
          </a:prstGeom>
        </p:spPr>
        <p:txBody>
          <a:bodyPr wrap="square">
            <a:spAutoFit/>
          </a:bodyPr>
          <a:lstStyle/>
          <a:p>
            <a:pPr marL="285750" indent="-285750">
              <a:buFont typeface="Arial" panose="020B0604020202020204" pitchFamily="34" charset="0"/>
              <a:buChar char="•"/>
            </a:pPr>
            <a:r>
              <a:rPr lang="en-US" sz="1400" dirty="0"/>
              <a:t>Fake ID price is within </a:t>
            </a:r>
            <a:r>
              <a:rPr lang="en-US" sz="1400"/>
              <a:t>$7-20</a:t>
            </a:r>
            <a:r>
              <a:rPr lang="en-US" sz="1400" dirty="0"/>
              <a:t>.</a:t>
            </a:r>
            <a:endParaRPr lang="en-US" dirty="0"/>
          </a:p>
          <a:p>
            <a:pPr marL="285750" indent="-285750">
              <a:buFont typeface="Arial" panose="020B0604020202020204" pitchFamily="34" charset="0"/>
              <a:buChar char="•"/>
            </a:pPr>
            <a:r>
              <a:rPr lang="en-US" sz="1400" dirty="0"/>
              <a:t>Production time is less than </a:t>
            </a:r>
            <a:r>
              <a:rPr lang="en-US" sz="1400"/>
              <a:t>1 hour</a:t>
            </a:r>
            <a:r>
              <a:rPr lang="en-US" sz="1400" dirty="0"/>
              <a:t>.</a:t>
            </a:r>
            <a:endParaRPr lang="en-US" dirty="0"/>
          </a:p>
          <a:p>
            <a:pPr marL="285750" indent="-285750">
              <a:buFont typeface="Arial" panose="020B0604020202020204" pitchFamily="34" charset="0"/>
              <a:buChar char="•"/>
            </a:pPr>
            <a:r>
              <a:rPr lang="en-US" sz="1400" dirty="0"/>
              <a:t>Local fast loans issuers (HFC) experience organized fraud attacks with </a:t>
            </a:r>
            <a:r>
              <a:rPr lang="en-US" sz="1400"/>
              <a:t>fake IDs</a:t>
            </a:r>
            <a:r>
              <a:rPr lang="en-US" sz="1400" dirty="0"/>
              <a:t>.</a:t>
            </a:r>
            <a:endParaRPr lang="en-US" dirty="0"/>
          </a:p>
        </p:txBody>
      </p:sp>
      <p:sp>
        <p:nvSpPr>
          <p:cNvPr id="12" name="Rectangle 11"/>
          <p:cNvSpPr/>
          <p:nvPr/>
        </p:nvSpPr>
        <p:spPr>
          <a:xfrm>
            <a:off x="5292080" y="4097648"/>
            <a:ext cx="3718612" cy="954107"/>
          </a:xfrm>
          <a:prstGeom prst="rect">
            <a:avLst/>
          </a:prstGeom>
        </p:spPr>
        <p:txBody>
          <a:bodyPr wrap="square">
            <a:spAutoFit/>
          </a:bodyPr>
          <a:lstStyle/>
          <a:p>
            <a:pPr marL="285750" indent="-285750">
              <a:buFont typeface="Arial" panose="020B0604020202020204" pitchFamily="34" charset="0"/>
              <a:buChar char="•"/>
            </a:pPr>
            <a:r>
              <a:rPr lang="en-US" sz="1400" dirty="0"/>
              <a:t>No means of protection (watermark, stamp</a:t>
            </a:r>
            <a:r>
              <a:rPr lang="en-US" sz="1400"/>
              <a:t>, signature). </a:t>
            </a:r>
            <a:endParaRPr lang="en-US" dirty="0"/>
          </a:p>
          <a:p>
            <a:pPr marL="285750" indent="-285750">
              <a:buFont typeface="Arial" panose="020B0604020202020204" pitchFamily="34" charset="0"/>
              <a:buChar char="•"/>
            </a:pPr>
            <a:r>
              <a:rPr lang="en-US" sz="1400" dirty="0"/>
              <a:t>Currently not used as main income proof documents by local </a:t>
            </a:r>
            <a:r>
              <a:rPr lang="en-US" sz="1400"/>
              <a:t>credit institutions</a:t>
            </a:r>
            <a:r>
              <a:rPr lang="en-US" sz="1400" dirty="0"/>
              <a:t>.</a:t>
            </a:r>
            <a:endParaRPr lang="en-US" dirty="0"/>
          </a:p>
        </p:txBody>
      </p:sp>
      <p:cxnSp>
        <p:nvCxnSpPr>
          <p:cNvPr id="14" name="Straight Arrow Connector 13"/>
          <p:cNvCxnSpPr/>
          <p:nvPr/>
        </p:nvCxnSpPr>
        <p:spPr>
          <a:xfrm>
            <a:off x="2267744" y="3161544"/>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267746" y="1793392"/>
            <a:ext cx="7634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53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a:t>
            </a:fld>
            <a:endParaRPr lang="ru-RU"/>
          </a:p>
        </p:txBody>
      </p:sp>
      <p:sp>
        <p:nvSpPr>
          <p:cNvPr id="5" name="Заголовок 1"/>
          <p:cNvSpPr>
            <a:spLocks noGrp="1"/>
          </p:cNvSpPr>
          <p:nvPr>
            <p:ph type="title"/>
          </p:nvPr>
        </p:nvSpPr>
        <p:spPr>
          <a:xfrm>
            <a:off x="395536" y="116632"/>
            <a:ext cx="8159540" cy="312281"/>
          </a:xfrm>
        </p:spPr>
        <p:txBody>
          <a:bodyPr/>
          <a:lstStyle/>
          <a:p>
            <a:r>
              <a:rPr lang="en-US" b="1" dirty="0"/>
              <a:t>Investment </a:t>
            </a:r>
            <a:r>
              <a:rPr lang="en-US" b="1" dirty="0" smtClean="0"/>
              <a:t>Summary</a:t>
            </a:r>
            <a:endParaRPr lang="en-US" b="1" dirty="0">
              <a:solidFill>
                <a:srgbClr val="FF0000"/>
              </a:solidFill>
            </a:endParaRPr>
          </a:p>
        </p:txBody>
      </p:sp>
      <p:graphicFrame>
        <p:nvGraphicFramePr>
          <p:cNvPr id="7" name="Таблица 6"/>
          <p:cNvGraphicFramePr>
            <a:graphicFrameLocks noGrp="1"/>
          </p:cNvGraphicFramePr>
          <p:nvPr>
            <p:extLst>
              <p:ext uri="{D42A27DB-BD31-4B8C-83A1-F6EECF244321}">
                <p14:modId xmlns:p14="http://schemas.microsoft.com/office/powerpoint/2010/main" val="2772891547"/>
              </p:ext>
            </p:extLst>
          </p:nvPr>
        </p:nvGraphicFramePr>
        <p:xfrm>
          <a:off x="201860" y="836712"/>
          <a:ext cx="8690618" cy="2987040"/>
        </p:xfrm>
        <a:graphic>
          <a:graphicData uri="http://schemas.openxmlformats.org/drawingml/2006/table">
            <a:tbl>
              <a:tblPr/>
              <a:tblGrid>
                <a:gridCol w="2779286">
                  <a:extLst>
                    <a:ext uri="{9D8B030D-6E8A-4147-A177-3AD203B41FA5}">
                      <a16:colId xmlns:a16="http://schemas.microsoft.com/office/drawing/2014/main" val="20000"/>
                    </a:ext>
                  </a:extLst>
                </a:gridCol>
                <a:gridCol w="844476">
                  <a:extLst>
                    <a:ext uri="{9D8B030D-6E8A-4147-A177-3AD203B41FA5}">
                      <a16:colId xmlns:a16="http://schemas.microsoft.com/office/drawing/2014/main" val="20007"/>
                    </a:ext>
                  </a:extLst>
                </a:gridCol>
                <a:gridCol w="844476">
                  <a:extLst>
                    <a:ext uri="{9D8B030D-6E8A-4147-A177-3AD203B41FA5}">
                      <a16:colId xmlns:a16="http://schemas.microsoft.com/office/drawing/2014/main" val="20001"/>
                    </a:ext>
                  </a:extLst>
                </a:gridCol>
                <a:gridCol w="844476">
                  <a:extLst>
                    <a:ext uri="{9D8B030D-6E8A-4147-A177-3AD203B41FA5}">
                      <a16:colId xmlns:a16="http://schemas.microsoft.com/office/drawing/2014/main" val="20002"/>
                    </a:ext>
                  </a:extLst>
                </a:gridCol>
                <a:gridCol w="844476">
                  <a:extLst>
                    <a:ext uri="{9D8B030D-6E8A-4147-A177-3AD203B41FA5}">
                      <a16:colId xmlns:a16="http://schemas.microsoft.com/office/drawing/2014/main" val="20003"/>
                    </a:ext>
                  </a:extLst>
                </a:gridCol>
                <a:gridCol w="844476">
                  <a:extLst>
                    <a:ext uri="{9D8B030D-6E8A-4147-A177-3AD203B41FA5}">
                      <a16:colId xmlns:a16="http://schemas.microsoft.com/office/drawing/2014/main" val="20004"/>
                    </a:ext>
                  </a:extLst>
                </a:gridCol>
                <a:gridCol w="844476">
                  <a:extLst>
                    <a:ext uri="{9D8B030D-6E8A-4147-A177-3AD203B41FA5}">
                      <a16:colId xmlns:a16="http://schemas.microsoft.com/office/drawing/2014/main" val="20005"/>
                    </a:ext>
                  </a:extLst>
                </a:gridCol>
                <a:gridCol w="844476">
                  <a:extLst>
                    <a:ext uri="{9D8B030D-6E8A-4147-A177-3AD203B41FA5}">
                      <a16:colId xmlns:a16="http://schemas.microsoft.com/office/drawing/2014/main" val="20006"/>
                    </a:ext>
                  </a:extLst>
                </a:gridCol>
              </a:tblGrid>
              <a:tr h="207291">
                <a:tc>
                  <a:txBody>
                    <a:bodyPr/>
                    <a:lstStyle/>
                    <a:p>
                      <a:pPr algn="l" fontAlgn="b"/>
                      <a:r>
                        <a:rPr lang="en-US" sz="1400" b="1" i="0" u="none" strike="noStrike" dirty="0">
                          <a:solidFill>
                            <a:srgbClr val="000000"/>
                          </a:solidFill>
                          <a:effectLst/>
                          <a:latin typeface="Calibri"/>
                        </a:rPr>
                        <a:t>Investment summary</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a:rPr>
                        <a:t>Timeline</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07291">
                <a:tc>
                  <a:txBody>
                    <a:bodyPr/>
                    <a:lstStyle/>
                    <a:p>
                      <a:pPr algn="l" fontAlgn="b"/>
                      <a:r>
                        <a:rPr lang="en-US" sz="1400" b="1" i="0" u="none" strike="noStrike">
                          <a:solidFill>
                            <a:srgbClr val="000000"/>
                          </a:solidFill>
                          <a:effectLst/>
                          <a:latin typeface="Calibri"/>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smtClean="0">
                          <a:solidFill>
                            <a:srgbClr val="000000"/>
                          </a:solidFill>
                          <a:effectLst/>
                          <a:latin typeface="Calibri"/>
                        </a:rPr>
                        <a:t>Q4’2015</a:t>
                      </a:r>
                      <a:endParaRPr lang="en-US" sz="14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07291">
                <a:tc>
                  <a:txBody>
                    <a:bodyPr/>
                    <a:lstStyle/>
                    <a:p>
                      <a:pPr algn="l" fontAlgn="b"/>
                      <a:r>
                        <a:rPr lang="en-US" sz="1400" b="1" i="0" u="none" strike="noStrike" dirty="0" smtClean="0">
                          <a:solidFill>
                            <a:srgbClr val="000000"/>
                          </a:solidFill>
                          <a:effectLst/>
                          <a:latin typeface="Calibri"/>
                        </a:rPr>
                        <a:t>investments</a:t>
                      </a:r>
                      <a:endParaRPr lang="en-US" sz="1400" b="1"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201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6 663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3 590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11 030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07291">
                <a:tc>
                  <a:txBody>
                    <a:bodyPr/>
                    <a:lstStyle/>
                    <a:p>
                      <a:pPr algn="l" fontAlgn="b"/>
                      <a:r>
                        <a:rPr lang="en-US" sz="1400" b="1" i="0" u="none" strike="noStrike">
                          <a:solidFill>
                            <a:srgbClr val="000000"/>
                          </a:solidFill>
                          <a:effectLst/>
                          <a:latin typeface="Calibri"/>
                        </a:rPr>
                        <a:t>Total investments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201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6 663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3 590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576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11 030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162871">
                <a:tc>
                  <a:txBody>
                    <a:bodyPr/>
                    <a:lstStyle/>
                    <a:p>
                      <a:pPr algn="l" fontAlgn="b"/>
                      <a:endParaRPr lang="ru-RU" sz="1400" b="0"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207291">
                <a:tc>
                  <a:txBody>
                    <a:bodyPr/>
                    <a:lstStyle/>
                    <a:p>
                      <a:pPr algn="l" fontAlgn="b"/>
                      <a:r>
                        <a:rPr lang="en-US" sz="1400" b="1" i="0" u="none" strike="noStrike" dirty="0">
                          <a:solidFill>
                            <a:srgbClr val="000000"/>
                          </a:solidFill>
                          <a:effectLst/>
                          <a:latin typeface="Calibri"/>
                        </a:rPr>
                        <a:t>Number of loans issued (</a:t>
                      </a:r>
                      <a:r>
                        <a:rPr lang="en-US" sz="1400" b="1" i="0" u="none" strike="noStrike" dirty="0" err="1">
                          <a:solidFill>
                            <a:srgbClr val="000000"/>
                          </a:solidFill>
                          <a:effectLst/>
                          <a:latin typeface="Calibri"/>
                        </a:rPr>
                        <a:t>thsd</a:t>
                      </a:r>
                      <a:r>
                        <a:rPr lang="en-US" sz="1400" b="1" i="0" u="none" strike="noStrike" dirty="0">
                          <a:solidFill>
                            <a:srgbClr val="000000"/>
                          </a:solidFill>
                          <a:effectLst/>
                          <a:latin typeface="Calibri"/>
                        </a:rPr>
                        <a:t>)</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0,02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151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408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464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1 350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5"/>
                  </a:ext>
                </a:extLst>
              </a:tr>
              <a:tr h="207291">
                <a:tc>
                  <a:txBody>
                    <a:bodyPr/>
                    <a:lstStyle/>
                    <a:p>
                      <a:pPr algn="l" fontAlgn="b"/>
                      <a:r>
                        <a:rPr lang="en-US" sz="1400" b="1" i="0" u="none" strike="noStrike">
                          <a:solidFill>
                            <a:srgbClr val="000000"/>
                          </a:solidFill>
                          <a:effectLst/>
                          <a:latin typeface="Calibri"/>
                        </a:rPr>
                        <a:t>Amount disbursed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8 438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32 726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63 401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91 682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105 535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301 786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207291">
                <a:tc>
                  <a:txBody>
                    <a:bodyPr/>
                    <a:lstStyle/>
                    <a:p>
                      <a:pPr algn="l" fontAlgn="b"/>
                      <a:r>
                        <a:rPr lang="en-US" sz="1400" b="1" i="0" u="none" strike="noStrike">
                          <a:solidFill>
                            <a:srgbClr val="000000"/>
                          </a:solidFill>
                          <a:effectLst/>
                          <a:latin typeface="Calibri"/>
                        </a:rPr>
                        <a:t>Net portfolio (EoY)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2 148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6 155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10 837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14 555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15 708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15 708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207291">
                <a:tc>
                  <a:txBody>
                    <a:bodyPr/>
                    <a:lstStyle/>
                    <a:p>
                      <a:pPr algn="l" fontAlgn="b"/>
                      <a:r>
                        <a:rPr lang="en-US" sz="1400" b="1" i="0" u="none" strike="noStrike">
                          <a:solidFill>
                            <a:srgbClr val="000000"/>
                          </a:solidFill>
                          <a:effectLst/>
                          <a:latin typeface="Calibri"/>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2 782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14 095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29 528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44 915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53 942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145 262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07291">
                <a:tc>
                  <a:txBody>
                    <a:bodyPr/>
                    <a:lstStyle/>
                    <a:p>
                      <a:pPr algn="l" fontAlgn="b"/>
                      <a:r>
                        <a:rPr lang="en-US" sz="1400" b="1" i="0" u="none" strike="noStrike" dirty="0">
                          <a:solidFill>
                            <a:srgbClr val="000000"/>
                          </a:solidFill>
                          <a:effectLst/>
                          <a:latin typeface="Calibri"/>
                        </a:rPr>
                        <a:t>One-off </a:t>
                      </a:r>
                      <a:r>
                        <a:rPr lang="en-US" sz="1400" b="1" i="0" u="none" strike="noStrike" dirty="0" smtClean="0">
                          <a:solidFill>
                            <a:srgbClr val="000000"/>
                          </a:solidFill>
                          <a:effectLst/>
                          <a:latin typeface="Calibri"/>
                        </a:rPr>
                        <a:t>expenses</a:t>
                      </a:r>
                      <a:endParaRPr lang="en-US" sz="1400" b="1"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-935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4"/>
                  </a:ext>
                </a:extLst>
              </a:tr>
              <a:tr h="207291">
                <a:tc>
                  <a:txBody>
                    <a:bodyPr/>
                    <a:lstStyle/>
                    <a:p>
                      <a:pPr algn="l" fontAlgn="b"/>
                      <a:r>
                        <a:rPr lang="en-US" sz="1400" b="1" i="0" u="none" strike="noStrike">
                          <a:solidFill>
                            <a:srgbClr val="000000"/>
                          </a:solidFill>
                          <a:effectLst/>
                          <a:latin typeface="Calibri"/>
                        </a:rPr>
                        <a:t>Net 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-198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-3 491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744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4 508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9 144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12 807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23 512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9"/>
                  </a:ext>
                </a:extLst>
              </a:tr>
              <a:tr h="207291">
                <a:tc>
                  <a:txBody>
                    <a:bodyPr/>
                    <a:lstStyle/>
                    <a:p>
                      <a:pPr algn="l" fontAlgn="b"/>
                      <a:r>
                        <a:rPr lang="en-US" sz="1400" b="1" i="0" u="none" strike="noStrike">
                          <a:solidFill>
                            <a:srgbClr val="000000"/>
                          </a:solidFill>
                          <a:effectLst/>
                          <a:latin typeface="Calibri"/>
                        </a:rPr>
                        <a:t>ROE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-197%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-91%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110%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51%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0"/>
                  </a:ext>
                </a:extLst>
              </a:tr>
              <a:tr h="207291">
                <a:tc>
                  <a:txBody>
                    <a:bodyPr/>
                    <a:lstStyle/>
                    <a:p>
                      <a:pPr algn="l" fontAlgn="b"/>
                      <a:r>
                        <a:rPr lang="en-US" sz="1400" b="1" i="0" u="none" strike="noStrike">
                          <a:solidFill>
                            <a:srgbClr val="000000"/>
                          </a:solidFill>
                          <a:effectLst/>
                          <a:latin typeface="Calibri"/>
                        </a:rPr>
                        <a:t>ROAA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dirty="0">
                          <a:solidFill>
                            <a:srgbClr val="000000"/>
                          </a:solidFill>
                          <a:effectLst/>
                          <a:latin typeface="Calibri" panose="020F0502020204030204" pitchFamily="34" charset="0"/>
                        </a:rPr>
                        <a:t>39%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1"/>
                  </a:ext>
                </a:extLst>
              </a:tr>
              <a:tr h="157950">
                <a:tc>
                  <a:txBody>
                    <a:bodyPr/>
                    <a:lstStyle/>
                    <a:p>
                      <a:pPr algn="l" fontAlgn="b"/>
                      <a:r>
                        <a:rPr lang="en-US" sz="1400" b="0" i="0" u="none" strike="noStrike" dirty="0">
                          <a:solidFill>
                            <a:srgbClr val="000000"/>
                          </a:solidFill>
                          <a:effectLst/>
                          <a:latin typeface="Calibri" panose="020F0502020204030204" pitchFamily="34" charset="0"/>
                        </a:rPr>
                        <a:t>* - normalized year with no growth</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8" name="TextBox 7"/>
          <p:cNvSpPr txBox="1"/>
          <p:nvPr/>
        </p:nvSpPr>
        <p:spPr>
          <a:xfrm>
            <a:off x="179387" y="5262299"/>
            <a:ext cx="8713091" cy="738664"/>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dirty="0" smtClean="0"/>
              <a:t>Break-even period – </a:t>
            </a:r>
            <a:r>
              <a:rPr lang="ru-RU" sz="1400" dirty="0" smtClean="0"/>
              <a:t>20</a:t>
            </a:r>
            <a:r>
              <a:rPr lang="en-US" sz="1400" dirty="0" smtClean="0"/>
              <a:t> months.</a:t>
            </a:r>
          </a:p>
          <a:p>
            <a:r>
              <a:rPr lang="en-US" sz="1400" dirty="0" smtClean="0"/>
              <a:t>Payback period – 50 months.</a:t>
            </a:r>
          </a:p>
          <a:p>
            <a:r>
              <a:rPr lang="en-US" sz="1400" dirty="0" smtClean="0"/>
              <a:t>Maximum investments from – $1</a:t>
            </a:r>
            <a:r>
              <a:rPr lang="ru-RU" sz="1400" dirty="0" smtClean="0"/>
              <a:t>1</a:t>
            </a:r>
            <a:r>
              <a:rPr lang="en-US" sz="1400" dirty="0" smtClean="0"/>
              <a:t>,</a:t>
            </a:r>
            <a:r>
              <a:rPr lang="ru-RU" sz="1400" dirty="0"/>
              <a:t>0</a:t>
            </a:r>
            <a:r>
              <a:rPr lang="en-US" sz="1400" dirty="0" smtClean="0"/>
              <a:t>M.</a:t>
            </a:r>
            <a:endParaRPr lang="ru-RU" sz="1400" dirty="0"/>
          </a:p>
        </p:txBody>
      </p:sp>
    </p:spTree>
    <p:extLst>
      <p:ext uri="{BB962C8B-B14F-4D97-AF65-F5344CB8AC3E}">
        <p14:creationId xmlns:p14="http://schemas.microsoft.com/office/powerpoint/2010/main" val="28692376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749" y="1432422"/>
            <a:ext cx="4230724" cy="2607731"/>
          </a:xfrm>
          <a:prstGeom prst="rect">
            <a:avLst/>
          </a:prstGeom>
        </p:spPr>
      </p:pic>
      <p:sp>
        <p:nvSpPr>
          <p:cNvPr id="4" name="Slide Number Placeholder 3"/>
          <p:cNvSpPr>
            <a:spLocks noGrp="1"/>
          </p:cNvSpPr>
          <p:nvPr>
            <p:ph type="sldNum" sz="quarter" idx="12"/>
          </p:nvPr>
        </p:nvSpPr>
        <p:spPr/>
        <p:txBody>
          <a:bodyPr/>
          <a:lstStyle/>
          <a:p>
            <a:fld id="{D7F305DA-160D-498F-B102-A1D8643B4A2C}" type="slidenum">
              <a:rPr lang="ru-RU" smtClean="0"/>
              <a:pPr/>
              <a:t>40</a:t>
            </a:fld>
            <a:endParaRPr lang="ru-RU"/>
          </a:p>
        </p:txBody>
      </p:sp>
      <p:sp>
        <p:nvSpPr>
          <p:cNvPr id="5" name="Заголовок 1"/>
          <p:cNvSpPr>
            <a:spLocks noGrp="1"/>
          </p:cNvSpPr>
          <p:nvPr>
            <p:ph type="title"/>
          </p:nvPr>
        </p:nvSpPr>
        <p:spPr>
          <a:xfrm>
            <a:off x="395536" y="116632"/>
            <a:ext cx="8159540" cy="312281"/>
          </a:xfrm>
        </p:spPr>
        <p:txBody>
          <a:bodyPr/>
          <a:lstStyle/>
          <a:p>
            <a:r>
              <a:rPr lang="en-US" b="1" dirty="0" smtClean="0"/>
              <a:t>…KTP ID validating capabilities</a:t>
            </a:r>
            <a:endParaRPr lang="ru-RU" b="1" dirty="0"/>
          </a:p>
        </p:txBody>
      </p:sp>
      <p:sp>
        <p:nvSpPr>
          <p:cNvPr id="3" name="Rectangle 2"/>
          <p:cNvSpPr/>
          <p:nvPr/>
        </p:nvSpPr>
        <p:spPr>
          <a:xfrm>
            <a:off x="214818" y="692696"/>
            <a:ext cx="8929182" cy="307777"/>
          </a:xfrm>
          <a:prstGeom prst="rect">
            <a:avLst/>
          </a:prstGeom>
        </p:spPr>
        <p:txBody>
          <a:bodyPr wrap="square">
            <a:spAutoFit/>
          </a:bodyPr>
          <a:lstStyle/>
          <a:p>
            <a:pPr marL="285750" indent="-285750">
              <a:buFont typeface="Arial" panose="020B0604020202020204" pitchFamily="34" charset="0"/>
              <a:buChar char="•"/>
            </a:pPr>
            <a:r>
              <a:rPr lang="en-US" sz="1400" dirty="0"/>
              <a:t>Below are the tools that are used by local anti-fraud specialists to validate KTP</a:t>
            </a:r>
            <a:endParaRPr lang="en-US" dirty="0"/>
          </a:p>
        </p:txBody>
      </p:sp>
      <p:sp>
        <p:nvSpPr>
          <p:cNvPr id="11" name="Rectangle 10"/>
          <p:cNvSpPr/>
          <p:nvPr/>
        </p:nvSpPr>
        <p:spPr>
          <a:xfrm>
            <a:off x="4866976" y="980728"/>
            <a:ext cx="4111125" cy="307777"/>
          </a:xfrm>
          <a:prstGeom prst="rect">
            <a:avLst/>
          </a:prstGeom>
        </p:spPr>
        <p:txBody>
          <a:bodyPr wrap="none">
            <a:spAutoFit/>
          </a:bodyPr>
          <a:lstStyle/>
          <a:p>
            <a:r>
              <a:rPr lang="en-US" sz="1400" dirty="0" smtClean="0"/>
              <a:t>Person born in even year will have the picture in blue</a:t>
            </a:r>
            <a:endParaRPr lang="en-US" sz="1400" dirty="0"/>
          </a:p>
        </p:txBody>
      </p:sp>
      <p:cxnSp>
        <p:nvCxnSpPr>
          <p:cNvPr id="14" name="Straight Arrow Connector 13"/>
          <p:cNvCxnSpPr>
            <a:stCxn id="11" idx="2"/>
          </p:cNvCxnSpPr>
          <p:nvPr/>
        </p:nvCxnSpPr>
        <p:spPr>
          <a:xfrm>
            <a:off x="6922539" y="1288505"/>
            <a:ext cx="1465885" cy="6348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0835" y="980728"/>
            <a:ext cx="3965509" cy="307777"/>
          </a:xfrm>
          <a:prstGeom prst="rect">
            <a:avLst/>
          </a:prstGeom>
        </p:spPr>
        <p:txBody>
          <a:bodyPr wrap="none">
            <a:spAutoFit/>
          </a:bodyPr>
          <a:lstStyle/>
          <a:p>
            <a:r>
              <a:rPr lang="en-US" sz="1400" dirty="0" smtClean="0"/>
              <a:t>Person born in odd year will have the picture in red</a:t>
            </a:r>
            <a:endParaRPr lang="en-US" sz="1400"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4" y="1432423"/>
            <a:ext cx="4169157" cy="2625786"/>
          </a:xfrm>
          <a:prstGeom prst="rect">
            <a:avLst/>
          </a:prstGeom>
        </p:spPr>
      </p:pic>
      <p:sp>
        <p:nvSpPr>
          <p:cNvPr id="21" name="Oval 20"/>
          <p:cNvSpPr/>
          <p:nvPr/>
        </p:nvSpPr>
        <p:spPr>
          <a:xfrm>
            <a:off x="2169573" y="2249297"/>
            <a:ext cx="386203" cy="1422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678162" y="2272377"/>
            <a:ext cx="386203" cy="1422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2204684" y="1288504"/>
            <a:ext cx="1465885" cy="6348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14818" y="4293096"/>
            <a:ext cx="4285174" cy="738664"/>
          </a:xfrm>
          <a:prstGeom prst="rect">
            <a:avLst/>
          </a:prstGeom>
        </p:spPr>
        <p:txBody>
          <a:bodyPr wrap="square">
            <a:spAutoFit/>
          </a:bodyPr>
          <a:lstStyle/>
          <a:p>
            <a:r>
              <a:rPr lang="en-US" sz="1400" dirty="0" smtClean="0"/>
              <a:t>For males, 7-12 digits will repeat the date of birth in format DDMMYY</a:t>
            </a:r>
          </a:p>
          <a:p>
            <a:r>
              <a:rPr lang="en-US" sz="1400" dirty="0" smtClean="0"/>
              <a:t>26-10-1977=261077</a:t>
            </a:r>
            <a:endParaRPr lang="en-US" sz="1400" dirty="0"/>
          </a:p>
        </p:txBody>
      </p:sp>
      <p:cxnSp>
        <p:nvCxnSpPr>
          <p:cNvPr id="26" name="Straight Arrow Connector 25"/>
          <p:cNvCxnSpPr/>
          <p:nvPr/>
        </p:nvCxnSpPr>
        <p:spPr>
          <a:xfrm flipV="1">
            <a:off x="539552" y="2067362"/>
            <a:ext cx="1224136" cy="22633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763688" y="2139370"/>
            <a:ext cx="1008112" cy="41891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93423" y="2129841"/>
            <a:ext cx="1008112" cy="41891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60313" y="4293096"/>
            <a:ext cx="4475820" cy="738664"/>
          </a:xfrm>
          <a:prstGeom prst="rect">
            <a:avLst/>
          </a:prstGeom>
        </p:spPr>
        <p:txBody>
          <a:bodyPr wrap="square">
            <a:spAutoFit/>
          </a:bodyPr>
          <a:lstStyle/>
          <a:p>
            <a:r>
              <a:rPr lang="en-US" sz="1400" dirty="0" smtClean="0"/>
              <a:t>For females, 7-12 digits will repeat the date of birth in format DDMMYY, but 7</a:t>
            </a:r>
            <a:r>
              <a:rPr lang="en-US" sz="1400" baseline="30000" dirty="0" smtClean="0"/>
              <a:t>th</a:t>
            </a:r>
            <a:r>
              <a:rPr lang="en-US" sz="1400" dirty="0" smtClean="0"/>
              <a:t> digit would be increased by 4:</a:t>
            </a:r>
          </a:p>
          <a:p>
            <a:r>
              <a:rPr lang="en-US" sz="1400" dirty="0" smtClean="0"/>
              <a:t>30-05-1986 = (3+4)=700586</a:t>
            </a:r>
            <a:endParaRPr lang="en-US" sz="1400" dirty="0"/>
          </a:p>
        </p:txBody>
      </p:sp>
      <p:cxnSp>
        <p:nvCxnSpPr>
          <p:cNvPr id="32" name="Straight Arrow Connector 31"/>
          <p:cNvCxnSpPr/>
          <p:nvPr/>
        </p:nvCxnSpPr>
        <p:spPr>
          <a:xfrm flipV="1">
            <a:off x="5148064" y="2064156"/>
            <a:ext cx="1224136" cy="22633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21114" y="5157192"/>
            <a:ext cx="4194353" cy="307777"/>
          </a:xfrm>
          <a:prstGeom prst="rect">
            <a:avLst/>
          </a:prstGeom>
        </p:spPr>
        <p:txBody>
          <a:bodyPr wrap="none">
            <a:spAutoFit/>
          </a:bodyPr>
          <a:lstStyle/>
          <a:p>
            <a:r>
              <a:rPr lang="en-US" sz="1400" dirty="0"/>
              <a:t>First 2 digits of KTP assigned for certain traceable areas</a:t>
            </a:r>
            <a:endParaRPr lang="en-US" dirty="0"/>
          </a:p>
        </p:txBody>
      </p:sp>
      <p:sp>
        <p:nvSpPr>
          <p:cNvPr id="20" name="TextBox 4"/>
          <p:cNvSpPr txBox="1"/>
          <p:nvPr/>
        </p:nvSpPr>
        <p:spPr>
          <a:xfrm>
            <a:off x="214818" y="5498648"/>
            <a:ext cx="8605654" cy="738664"/>
          </a:xfrm>
          <a:prstGeom prst="rect">
            <a:avLst/>
          </a:prstGeom>
          <a:solidFill>
            <a:schemeClr val="accent1">
              <a:lumMod val="20000"/>
              <a:lumOff val="80000"/>
            </a:schemeClr>
          </a:solidFill>
          <a:ln>
            <a:solidFill>
              <a:schemeClr val="accent1"/>
            </a:solidFill>
          </a:ln>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rgbClr val="000000"/>
                </a:solidFill>
              </a:rPr>
              <a:t>Conducting 100% “3 in 1” phone verification is the most effective tool to mitigate the risk of fake documents. We plan to start using it as an obligatory check from the very beginning together with traditional manual data checking and Social media validation and Telecom scoring (the last to be introduced on Phase 2).</a:t>
            </a:r>
            <a:endParaRPr lang="en-US" sz="1400" dirty="0">
              <a:solidFill>
                <a:srgbClr val="000000"/>
              </a:solidFill>
            </a:endParaRPr>
          </a:p>
        </p:txBody>
      </p:sp>
    </p:spTree>
    <p:extLst>
      <p:ext uri="{BB962C8B-B14F-4D97-AF65-F5344CB8AC3E}">
        <p14:creationId xmlns:p14="http://schemas.microsoft.com/office/powerpoint/2010/main" val="1038494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41</a:t>
            </a:fld>
            <a:endParaRPr lang="ru-RU"/>
          </a:p>
        </p:txBody>
      </p:sp>
      <p:sp>
        <p:nvSpPr>
          <p:cNvPr id="5" name="Title 1"/>
          <p:cNvSpPr>
            <a:spLocks noGrp="1"/>
          </p:cNvSpPr>
          <p:nvPr>
            <p:ph type="title"/>
          </p:nvPr>
        </p:nvSpPr>
        <p:spPr>
          <a:xfrm>
            <a:off x="395536" y="116632"/>
            <a:ext cx="8159540" cy="312281"/>
          </a:xfrm>
        </p:spPr>
        <p:txBody>
          <a:bodyPr/>
          <a:lstStyle/>
          <a:p>
            <a:r>
              <a:rPr lang="en-US" b="1" dirty="0" smtClean="0"/>
              <a:t>Risks costs &amp; Risk action plan</a:t>
            </a:r>
            <a:endParaRPr lang="en-US" b="1" dirty="0"/>
          </a:p>
        </p:txBody>
      </p:sp>
      <p:graphicFrame>
        <p:nvGraphicFramePr>
          <p:cNvPr id="9" name="Chart 8"/>
          <p:cNvGraphicFramePr/>
          <p:nvPr>
            <p:extLst>
              <p:ext uri="{D42A27DB-BD31-4B8C-83A1-F6EECF244321}">
                <p14:modId xmlns:p14="http://schemas.microsoft.com/office/powerpoint/2010/main" val="783443190"/>
              </p:ext>
            </p:extLst>
          </p:nvPr>
        </p:nvGraphicFramePr>
        <p:xfrm>
          <a:off x="395536" y="1052736"/>
          <a:ext cx="8663556" cy="5328592"/>
        </p:xfrm>
        <a:graphic>
          <a:graphicData uri="http://schemas.openxmlformats.org/drawingml/2006/chart">
            <c:chart xmlns:c="http://schemas.openxmlformats.org/drawingml/2006/chart" xmlns:r="http://schemas.openxmlformats.org/officeDocument/2006/relationships" r:id="rId3"/>
          </a:graphicData>
        </a:graphic>
      </p:graphicFrame>
      <p:sp>
        <p:nvSpPr>
          <p:cNvPr id="10" name="Выноска 1 6"/>
          <p:cNvSpPr/>
          <p:nvPr/>
        </p:nvSpPr>
        <p:spPr>
          <a:xfrm>
            <a:off x="1619672" y="1695458"/>
            <a:ext cx="2561808" cy="1038934"/>
          </a:xfrm>
          <a:prstGeom prst="borderCallout1">
            <a:avLst>
              <a:gd name="adj1" fmla="val 47610"/>
              <a:gd name="adj2" fmla="val 33"/>
              <a:gd name="adj3" fmla="val 221892"/>
              <a:gd name="adj4" fmla="val 85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ysClr val="windowText" lastClr="000000"/>
                </a:solidFill>
              </a:rPr>
              <a:t>Start with the General stop factors, KTP validity check, </a:t>
            </a:r>
            <a:r>
              <a:rPr lang="en-US" sz="1200" dirty="0" smtClean="0">
                <a:solidFill>
                  <a:sysClr val="windowText" lastClr="000000"/>
                </a:solidFill>
              </a:rPr>
              <a:t>auto </a:t>
            </a:r>
            <a:r>
              <a:rPr lang="en-US" sz="1200" dirty="0">
                <a:solidFill>
                  <a:sysClr val="windowText" lastClr="000000"/>
                </a:solidFill>
              </a:rPr>
              <a:t>credit rules, 100% phone verification check (3x), 100% data checking, disbursement through bank account only</a:t>
            </a:r>
            <a:endParaRPr lang="ru-RU" sz="1200" dirty="0">
              <a:solidFill>
                <a:sysClr val="windowText" lastClr="000000"/>
              </a:solidFill>
            </a:endParaRPr>
          </a:p>
        </p:txBody>
      </p:sp>
      <p:sp>
        <p:nvSpPr>
          <p:cNvPr id="11" name="Выноска 1 9"/>
          <p:cNvSpPr/>
          <p:nvPr/>
        </p:nvSpPr>
        <p:spPr>
          <a:xfrm>
            <a:off x="2222347" y="2798858"/>
            <a:ext cx="2265372" cy="432048"/>
          </a:xfrm>
          <a:prstGeom prst="borderCallout1">
            <a:avLst>
              <a:gd name="adj1" fmla="val 47610"/>
              <a:gd name="adj2" fmla="val 33"/>
              <a:gd name="adj3" fmla="val 279679"/>
              <a:gd name="adj4" fmla="val -372"/>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ysClr val="windowText" lastClr="000000"/>
                </a:solidFill>
              </a:rPr>
              <a:t>Implement new automatic anti-fraud rules </a:t>
            </a:r>
            <a:r>
              <a:rPr lang="en-US" sz="1200" dirty="0" smtClean="0">
                <a:solidFill>
                  <a:sysClr val="windowText" lastClr="000000"/>
                </a:solidFill>
              </a:rPr>
              <a:t>and social validation</a:t>
            </a:r>
            <a:endParaRPr lang="ru-RU" sz="1200" dirty="0">
              <a:solidFill>
                <a:sysClr val="windowText" lastClr="000000"/>
              </a:solidFill>
            </a:endParaRPr>
          </a:p>
        </p:txBody>
      </p:sp>
      <p:sp>
        <p:nvSpPr>
          <p:cNvPr id="12" name="Выноска 1 8"/>
          <p:cNvSpPr/>
          <p:nvPr/>
        </p:nvSpPr>
        <p:spPr>
          <a:xfrm>
            <a:off x="3131840" y="3311879"/>
            <a:ext cx="2376264" cy="405153"/>
          </a:xfrm>
          <a:prstGeom prst="borderCallout1">
            <a:avLst>
              <a:gd name="adj1" fmla="val 47610"/>
              <a:gd name="adj2" fmla="val 33"/>
              <a:gd name="adj3" fmla="val 183453"/>
              <a:gd name="adj4" fmla="val -8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ysClr val="windowText" lastClr="000000"/>
                </a:solidFill>
              </a:rPr>
              <a:t>Implement first internal scorecard (to be updated constantly)</a:t>
            </a:r>
            <a:endParaRPr lang="ru-RU" sz="1200" dirty="0">
              <a:solidFill>
                <a:sysClr val="windowText" lastClr="000000"/>
              </a:solidFill>
            </a:endParaRPr>
          </a:p>
        </p:txBody>
      </p:sp>
      <p:sp>
        <p:nvSpPr>
          <p:cNvPr id="13" name="Выноска 1 11"/>
          <p:cNvSpPr/>
          <p:nvPr/>
        </p:nvSpPr>
        <p:spPr>
          <a:xfrm>
            <a:off x="2835547" y="5365330"/>
            <a:ext cx="1656184" cy="360040"/>
          </a:xfrm>
          <a:prstGeom prst="borderCallout1">
            <a:avLst>
              <a:gd name="adj1" fmla="val 47610"/>
              <a:gd name="adj2" fmla="val 33"/>
              <a:gd name="adj3" fmla="val -373531"/>
              <a:gd name="adj4" fmla="val -789"/>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ysClr val="windowText" lastClr="000000"/>
                </a:solidFill>
              </a:rPr>
              <a:t>Implementing in-house web-scoring </a:t>
            </a:r>
            <a:endParaRPr lang="ru-RU" sz="1200" dirty="0">
              <a:solidFill>
                <a:sysClr val="windowText" lastClr="000000"/>
              </a:solidFill>
            </a:endParaRPr>
          </a:p>
        </p:txBody>
      </p:sp>
      <p:sp>
        <p:nvSpPr>
          <p:cNvPr id="14" name="Выноска 1 12"/>
          <p:cNvSpPr/>
          <p:nvPr/>
        </p:nvSpPr>
        <p:spPr>
          <a:xfrm>
            <a:off x="3419872" y="4787726"/>
            <a:ext cx="1656184" cy="378604"/>
          </a:xfrm>
          <a:prstGeom prst="borderCallout1">
            <a:avLst>
              <a:gd name="adj1" fmla="val 47610"/>
              <a:gd name="adj2" fmla="val 33"/>
              <a:gd name="adj3" fmla="val -161832"/>
              <a:gd name="adj4" fmla="val -293"/>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ysClr val="windowText" lastClr="000000"/>
                </a:solidFill>
              </a:rPr>
              <a:t>Using the behavior data from</a:t>
            </a:r>
            <a:r>
              <a:rPr lang="en-US" sz="1200" dirty="0" smtClean="0">
                <a:solidFill>
                  <a:schemeClr val="tx1"/>
                </a:solidFill>
              </a:rPr>
              <a:t> telecoms</a:t>
            </a:r>
            <a:endParaRPr lang="ru-RU" sz="1200" dirty="0">
              <a:solidFill>
                <a:schemeClr val="tx1"/>
              </a:solidFill>
            </a:endParaRPr>
          </a:p>
        </p:txBody>
      </p:sp>
      <p:sp>
        <p:nvSpPr>
          <p:cNvPr id="15" name="Выноска 1 10"/>
          <p:cNvSpPr/>
          <p:nvPr/>
        </p:nvSpPr>
        <p:spPr>
          <a:xfrm>
            <a:off x="5076056" y="3779614"/>
            <a:ext cx="1800200" cy="432048"/>
          </a:xfrm>
          <a:prstGeom prst="borderCallout1">
            <a:avLst>
              <a:gd name="adj1" fmla="val 47610"/>
              <a:gd name="adj2" fmla="val 33"/>
              <a:gd name="adj3" fmla="val 206947"/>
              <a:gd name="adj4" fmla="val -101"/>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ysClr val="windowText" lastClr="000000"/>
                </a:solidFill>
              </a:rPr>
              <a:t>New scorecards updated with data from FB</a:t>
            </a:r>
            <a:endParaRPr lang="ru-RU" sz="1200" dirty="0">
              <a:solidFill>
                <a:sysClr val="windowText" lastClr="000000"/>
              </a:solidFill>
            </a:endParaRPr>
          </a:p>
        </p:txBody>
      </p:sp>
      <p:sp>
        <p:nvSpPr>
          <p:cNvPr id="16" name="Выноска 1 13"/>
          <p:cNvSpPr/>
          <p:nvPr/>
        </p:nvSpPr>
        <p:spPr>
          <a:xfrm>
            <a:off x="5561034" y="5013176"/>
            <a:ext cx="1872208" cy="360040"/>
          </a:xfrm>
          <a:prstGeom prst="borderCallout1">
            <a:avLst>
              <a:gd name="adj1" fmla="val 47610"/>
              <a:gd name="adj2" fmla="val 33"/>
              <a:gd name="adj3" fmla="val -70988"/>
              <a:gd name="adj4" fmla="val 376"/>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ysClr val="windowText" lastClr="000000"/>
                </a:solidFill>
              </a:rPr>
              <a:t>Using web history data</a:t>
            </a:r>
            <a:endParaRPr lang="ru-RU" sz="1200" dirty="0">
              <a:solidFill>
                <a:sysClr val="windowText" lastClr="000000"/>
              </a:solidFill>
            </a:endParaRPr>
          </a:p>
        </p:txBody>
      </p:sp>
      <p:sp>
        <p:nvSpPr>
          <p:cNvPr id="17" name="Выноска 1 1"/>
          <p:cNvSpPr/>
          <p:nvPr/>
        </p:nvSpPr>
        <p:spPr>
          <a:xfrm>
            <a:off x="5996310" y="4240187"/>
            <a:ext cx="1800158" cy="519013"/>
          </a:xfrm>
          <a:prstGeom prst="borderCallout1">
            <a:avLst>
              <a:gd name="adj1" fmla="val 47610"/>
              <a:gd name="adj2" fmla="val 33"/>
              <a:gd name="adj3" fmla="val 110905"/>
              <a:gd name="adj4" fmla="val -122"/>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dirty="0" smtClean="0">
                <a:solidFill>
                  <a:sysClr val="windowText" lastClr="000000"/>
                </a:solidFill>
              </a:rPr>
              <a:t>New scorecards updated with data from </a:t>
            </a:r>
            <a:r>
              <a:rPr lang="en-US" sz="1200" dirty="0" smtClean="0">
                <a:solidFill>
                  <a:schemeClr val="tx1"/>
                </a:solidFill>
              </a:rPr>
              <a:t>telecoms</a:t>
            </a:r>
            <a:endParaRPr lang="ru-RU" sz="1200" dirty="0">
              <a:solidFill>
                <a:schemeClr val="tx1"/>
              </a:solidFill>
            </a:endParaRPr>
          </a:p>
        </p:txBody>
      </p:sp>
    </p:spTree>
    <p:extLst>
      <p:ext uri="{BB962C8B-B14F-4D97-AF65-F5344CB8AC3E}">
        <p14:creationId xmlns:p14="http://schemas.microsoft.com/office/powerpoint/2010/main" val="864392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72008"/>
            <a:ext cx="8136904" cy="692696"/>
          </a:xfrm>
        </p:spPr>
        <p:txBody>
          <a:bodyPr/>
          <a:lstStyle/>
          <a:p>
            <a:r>
              <a:rPr lang="en-US" b="1"/>
              <a:t>Decisioning </a:t>
            </a:r>
            <a:r>
              <a:rPr lang="en-US" b="1" smtClean="0"/>
              <a:t>procedure </a:t>
            </a:r>
            <a:r>
              <a:rPr lang="en-US" b="1"/>
              <a:t>general description</a:t>
            </a:r>
            <a:endParaRPr lang="ru-RU" b="1" dirty="0">
              <a:solidFill>
                <a:srgbClr val="FF0000"/>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4151035861"/>
              </p:ext>
            </p:extLst>
          </p:nvPr>
        </p:nvGraphicFramePr>
        <p:xfrm>
          <a:off x="251521" y="725323"/>
          <a:ext cx="8735564" cy="5408187"/>
        </p:xfrm>
        <a:graphic>
          <a:graphicData uri="http://schemas.openxmlformats.org/drawingml/2006/table">
            <a:tbl>
              <a:tblPr firstRow="1" bandRow="1">
                <a:tableStyleId>{5C22544A-7EE6-4342-B048-85BDC9FD1C3A}</a:tableStyleId>
              </a:tblPr>
              <a:tblGrid>
                <a:gridCol w="320908">
                  <a:extLst>
                    <a:ext uri="{9D8B030D-6E8A-4147-A177-3AD203B41FA5}">
                      <a16:colId xmlns:a16="http://schemas.microsoft.com/office/drawing/2014/main" val="20000"/>
                    </a:ext>
                  </a:extLst>
                </a:gridCol>
                <a:gridCol w="1738485">
                  <a:extLst>
                    <a:ext uri="{9D8B030D-6E8A-4147-A177-3AD203B41FA5}">
                      <a16:colId xmlns:a16="http://schemas.microsoft.com/office/drawing/2014/main" val="20001"/>
                    </a:ext>
                  </a:extLst>
                </a:gridCol>
                <a:gridCol w="4277310">
                  <a:extLst>
                    <a:ext uri="{9D8B030D-6E8A-4147-A177-3AD203B41FA5}">
                      <a16:colId xmlns:a16="http://schemas.microsoft.com/office/drawing/2014/main" val="20003"/>
                    </a:ext>
                  </a:extLst>
                </a:gridCol>
                <a:gridCol w="1238346">
                  <a:extLst>
                    <a:ext uri="{9D8B030D-6E8A-4147-A177-3AD203B41FA5}">
                      <a16:colId xmlns:a16="http://schemas.microsoft.com/office/drawing/2014/main" val="20004"/>
                    </a:ext>
                  </a:extLst>
                </a:gridCol>
                <a:gridCol w="1160515">
                  <a:extLst>
                    <a:ext uri="{9D8B030D-6E8A-4147-A177-3AD203B41FA5}">
                      <a16:colId xmlns:a16="http://schemas.microsoft.com/office/drawing/2014/main" val="20005"/>
                    </a:ext>
                  </a:extLst>
                </a:gridCol>
              </a:tblGrid>
              <a:tr h="270031">
                <a:tc>
                  <a:txBody>
                    <a:bodyPr/>
                    <a:lstStyle/>
                    <a:p>
                      <a:pPr algn="ctr"/>
                      <a:r>
                        <a:rPr lang="en-US" sz="1100" dirty="0" smtClean="0">
                          <a:solidFill>
                            <a:schemeClr val="bg1"/>
                          </a:solidFill>
                        </a:rPr>
                        <a:t>#</a:t>
                      </a:r>
                      <a:endParaRPr lang="ru-RU" sz="1100" dirty="0">
                        <a:solidFill>
                          <a:schemeClr val="bg1"/>
                        </a:solidFill>
                      </a:endParaRPr>
                    </a:p>
                  </a:txBody>
                  <a:tcPr/>
                </a:tc>
                <a:tc>
                  <a:txBody>
                    <a:bodyPr/>
                    <a:lstStyle/>
                    <a:p>
                      <a:pPr algn="ctr"/>
                      <a:r>
                        <a:rPr lang="en-US" sz="1100" dirty="0" smtClean="0">
                          <a:solidFill>
                            <a:schemeClr val="bg1"/>
                          </a:solidFill>
                        </a:rPr>
                        <a:t>Check</a:t>
                      </a:r>
                      <a:endParaRPr lang="ru-RU" sz="1100" dirty="0">
                        <a:solidFill>
                          <a:schemeClr val="bg1"/>
                        </a:solidFill>
                      </a:endParaRPr>
                    </a:p>
                  </a:txBody>
                  <a:tcPr/>
                </a:tc>
                <a:tc>
                  <a:txBody>
                    <a:bodyPr/>
                    <a:lstStyle/>
                    <a:p>
                      <a:pPr algn="ctr"/>
                      <a:r>
                        <a:rPr lang="en-US" sz="1100" dirty="0" smtClean="0">
                          <a:solidFill>
                            <a:schemeClr val="bg1"/>
                          </a:solidFill>
                        </a:rPr>
                        <a:t>Procedure</a:t>
                      </a:r>
                      <a:endParaRPr lang="ru-RU" sz="1100" dirty="0">
                        <a:solidFill>
                          <a:schemeClr val="bg1"/>
                        </a:solidFill>
                      </a:endParaRPr>
                    </a:p>
                  </a:txBody>
                  <a:tcPr/>
                </a:tc>
                <a:tc>
                  <a:txBody>
                    <a:bodyPr/>
                    <a:lstStyle/>
                    <a:p>
                      <a:pPr algn="ctr"/>
                      <a:r>
                        <a:rPr lang="en-US" sz="1100" dirty="0" smtClean="0">
                          <a:solidFill>
                            <a:schemeClr val="bg1"/>
                          </a:solidFill>
                        </a:rPr>
                        <a:t>Auto/Manual</a:t>
                      </a:r>
                      <a:endParaRPr lang="ru-RU" sz="1100" dirty="0">
                        <a:solidFill>
                          <a:schemeClr val="bg1"/>
                        </a:solidFill>
                      </a:endParaRPr>
                    </a:p>
                  </a:txBody>
                  <a:tcPr/>
                </a:tc>
                <a:tc>
                  <a:txBody>
                    <a:bodyPr/>
                    <a:lstStyle/>
                    <a:p>
                      <a:pPr algn="ctr"/>
                      <a:r>
                        <a:rPr lang="en-US" sz="1100" dirty="0" smtClean="0">
                          <a:solidFill>
                            <a:schemeClr val="bg1"/>
                          </a:solidFill>
                        </a:rPr>
                        <a:t>System</a:t>
                      </a:r>
                      <a:endParaRPr lang="ru-RU" sz="1100" dirty="0">
                        <a:solidFill>
                          <a:schemeClr val="bg1"/>
                        </a:solidFill>
                      </a:endParaRPr>
                    </a:p>
                  </a:txBody>
                  <a:tcPr/>
                </a:tc>
                <a:extLst>
                  <a:ext uri="{0D108BD9-81ED-4DB2-BD59-A6C34878D82A}">
                    <a16:rowId xmlns:a16="http://schemas.microsoft.com/office/drawing/2014/main" val="10000"/>
                  </a:ext>
                </a:extLst>
              </a:tr>
              <a:tr h="2661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rPr>
                        <a:t>1</a:t>
                      </a:r>
                      <a:endParaRPr lang="ru-RU" sz="105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Basic</a:t>
                      </a:r>
                      <a:r>
                        <a:rPr lang="en-US" sz="1100" baseline="0" dirty="0" smtClean="0">
                          <a:solidFill>
                            <a:schemeClr val="tx1"/>
                          </a:solidFill>
                        </a:rPr>
                        <a:t> stop-factors</a:t>
                      </a:r>
                      <a:endParaRPr lang="ru-RU"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 data, entered in the fields of the online a</a:t>
                      </a:r>
                      <a:r>
                        <a:rPr lang="en-US" sz="1100" baseline="0" dirty="0" smtClean="0">
                          <a:solidFill>
                            <a:schemeClr val="tx1"/>
                          </a:solidFill>
                        </a:rPr>
                        <a:t>pplication from.</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Website</a:t>
                      </a:r>
                    </a:p>
                  </a:txBody>
                  <a:tcPr/>
                </a:tc>
                <a:extLst>
                  <a:ext uri="{0D108BD9-81ED-4DB2-BD59-A6C34878D82A}">
                    <a16:rowId xmlns:a16="http://schemas.microsoft.com/office/drawing/2014/main" val="10001"/>
                  </a:ext>
                </a:extLst>
              </a:tr>
              <a:tr h="2661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rPr>
                        <a:t>2</a:t>
                      </a:r>
                      <a:endParaRPr lang="ru-RU" sz="105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SMS verification check</a:t>
                      </a:r>
                      <a:endParaRPr lang="ru-RU"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Verifie</a:t>
                      </a:r>
                      <a:r>
                        <a:rPr lang="en-US" sz="1100" baseline="0" dirty="0" smtClean="0">
                          <a:solidFill>
                            <a:schemeClr val="tx1"/>
                          </a:solidFill>
                        </a:rPr>
                        <a:t>s mobile phone number and its availability.</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Website</a:t>
                      </a:r>
                    </a:p>
                  </a:txBody>
                  <a:tcPr/>
                </a:tc>
                <a:extLst>
                  <a:ext uri="{0D108BD9-81ED-4DB2-BD59-A6C34878D82A}">
                    <a16:rowId xmlns:a16="http://schemas.microsoft.com/office/drawing/2014/main" val="10003"/>
                  </a:ext>
                </a:extLst>
              </a:tr>
              <a:tr h="332915">
                <a:tc>
                  <a:txBody>
                    <a:bodyPr/>
                    <a:lstStyle/>
                    <a:p>
                      <a:pPr algn="ctr">
                        <a:buFont typeface="+mj-lt"/>
                        <a:buNone/>
                      </a:pPr>
                      <a:r>
                        <a:rPr lang="en-US" sz="1050" dirty="0" smtClean="0">
                          <a:solidFill>
                            <a:schemeClr val="tx1"/>
                          </a:solidFill>
                        </a:rPr>
                        <a:t>3</a:t>
                      </a:r>
                      <a:endParaRPr lang="ru-RU" sz="1050" dirty="0">
                        <a:solidFill>
                          <a:schemeClr val="tx1"/>
                        </a:solidFill>
                      </a:endParaRPr>
                    </a:p>
                  </a:txBody>
                  <a:tcPr/>
                </a:tc>
                <a:tc>
                  <a:txBody>
                    <a:bodyPr/>
                    <a:lstStyle/>
                    <a:p>
                      <a:pPr>
                        <a:buFont typeface="+mj-lt"/>
                        <a:buNone/>
                      </a:pPr>
                      <a:r>
                        <a:rPr lang="en-US" sz="1100" dirty="0" smtClean="0">
                          <a:solidFill>
                            <a:schemeClr val="tx1"/>
                          </a:solidFill>
                        </a:rPr>
                        <a:t>Web robot</a:t>
                      </a:r>
                      <a:r>
                        <a:rPr lang="en-US" sz="1100" baseline="0" dirty="0" smtClean="0">
                          <a:solidFill>
                            <a:schemeClr val="tx1"/>
                          </a:solidFill>
                        </a:rPr>
                        <a:t> check</a:t>
                      </a:r>
                      <a:endParaRPr lang="ru-RU"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Verify KTP, applicant’s name</a:t>
                      </a:r>
                      <a:r>
                        <a:rPr lang="en-US" sz="1100" baseline="0" dirty="0" smtClean="0">
                          <a:solidFill>
                            <a:schemeClr val="tx1"/>
                          </a:solidFill>
                        </a:rPr>
                        <a:t>, address.</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Website</a:t>
                      </a:r>
                    </a:p>
                  </a:txBody>
                  <a:tcPr/>
                </a:tc>
                <a:extLst>
                  <a:ext uri="{0D108BD9-81ED-4DB2-BD59-A6C34878D82A}">
                    <a16:rowId xmlns:a16="http://schemas.microsoft.com/office/drawing/2014/main" val="10002"/>
                  </a:ext>
                </a:extLst>
              </a:tr>
              <a:tr h="304984">
                <a:tc>
                  <a:txBody>
                    <a:bodyPr/>
                    <a:lstStyle/>
                    <a:p>
                      <a:pPr algn="ctr">
                        <a:buFont typeface="+mj-lt"/>
                        <a:buNone/>
                      </a:pPr>
                      <a:r>
                        <a:rPr lang="en-US" sz="1050" dirty="0" smtClean="0">
                          <a:solidFill>
                            <a:schemeClr val="tx1"/>
                          </a:solidFill>
                        </a:rPr>
                        <a:t>4</a:t>
                      </a:r>
                      <a:endParaRPr lang="ru-RU" sz="1050" dirty="0">
                        <a:solidFill>
                          <a:schemeClr val="tx1"/>
                        </a:solidFill>
                      </a:endParaRPr>
                    </a:p>
                  </a:txBody>
                  <a:tcPr/>
                </a:tc>
                <a:tc>
                  <a:txBody>
                    <a:bodyPr/>
                    <a:lstStyle/>
                    <a:p>
                      <a:pPr>
                        <a:buFont typeface="+mj-lt"/>
                        <a:buNone/>
                      </a:pPr>
                      <a:r>
                        <a:rPr lang="en-US" sz="1100" dirty="0" smtClean="0">
                          <a:solidFill>
                            <a:schemeClr val="tx1"/>
                          </a:solidFill>
                        </a:rPr>
                        <a:t>Social-demographic</a:t>
                      </a:r>
                      <a:r>
                        <a:rPr lang="en-US" sz="1100" baseline="0" dirty="0" smtClean="0">
                          <a:solidFill>
                            <a:schemeClr val="tx1"/>
                          </a:solidFill>
                        </a:rPr>
                        <a:t> scoring</a:t>
                      </a:r>
                      <a:endParaRPr lang="ru-RU"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 age, employment, resident, income, etc.</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Website</a:t>
                      </a:r>
                    </a:p>
                  </a:txBody>
                  <a:tcPr/>
                </a:tc>
                <a:extLst>
                  <a:ext uri="{0D108BD9-81ED-4DB2-BD59-A6C34878D82A}">
                    <a16:rowId xmlns:a16="http://schemas.microsoft.com/office/drawing/2014/main" val="10005"/>
                  </a:ext>
                </a:extLst>
              </a:tr>
              <a:tr h="360040">
                <a:tc>
                  <a:txBody>
                    <a:bodyPr/>
                    <a:lstStyle/>
                    <a:p>
                      <a:pPr algn="ctr">
                        <a:buFont typeface="+mj-lt"/>
                        <a:buNone/>
                      </a:pPr>
                      <a:r>
                        <a:rPr lang="en-US" sz="1050" dirty="0" smtClean="0">
                          <a:solidFill>
                            <a:schemeClr val="tx1"/>
                          </a:solidFill>
                        </a:rPr>
                        <a:t>5</a:t>
                      </a:r>
                    </a:p>
                  </a:txBody>
                  <a:tcPr/>
                </a:tc>
                <a:tc>
                  <a:txBody>
                    <a:bodyPr/>
                    <a:lstStyle/>
                    <a:p>
                      <a:pPr>
                        <a:buFont typeface="+mj-lt"/>
                        <a:buNone/>
                      </a:pPr>
                      <a:r>
                        <a:rPr lang="en-US" sz="1100" dirty="0" smtClean="0">
                          <a:solidFill>
                            <a:schemeClr val="tx1"/>
                          </a:solidFill>
                        </a:rPr>
                        <a:t>Social</a:t>
                      </a:r>
                      <a:r>
                        <a:rPr lang="en-US" sz="1100" baseline="0" dirty="0" smtClean="0">
                          <a:solidFill>
                            <a:schemeClr val="tx1"/>
                          </a:solidFill>
                        </a:rPr>
                        <a:t> validation and initial documents verification</a:t>
                      </a:r>
                      <a:endParaRPr lang="en-US" sz="1100" dirty="0" smtClean="0">
                        <a:solidFill>
                          <a:schemeClr val="tx1"/>
                        </a:solidFill>
                      </a:endParaRPr>
                    </a:p>
                  </a:txBody>
                  <a:tcPr/>
                </a:tc>
                <a:tc>
                  <a:txBody>
                    <a:bodyPr/>
                    <a:lstStyle/>
                    <a:p>
                      <a:pPr algn="l"/>
                      <a:r>
                        <a:rPr lang="en-US" sz="1100" dirty="0" smtClean="0"/>
                        <a:t>Through “</a:t>
                      </a:r>
                      <a:r>
                        <a:rPr lang="en-US" sz="1100" dirty="0" err="1" smtClean="0"/>
                        <a:t>Iamreal</a:t>
                      </a:r>
                      <a:r>
                        <a:rPr lang="en-US" sz="1100" dirty="0" smtClean="0"/>
                        <a:t>”.</a:t>
                      </a:r>
                      <a:r>
                        <a:rPr lang="en-US" sz="1100" baseline="0" dirty="0" smtClean="0"/>
                        <a:t> </a:t>
                      </a:r>
                      <a:r>
                        <a:rPr lang="en-US" sz="1100" dirty="0" smtClean="0"/>
                        <a:t>Validates</a:t>
                      </a:r>
                      <a:r>
                        <a:rPr lang="en-US" sz="1100" baseline="0" dirty="0" smtClean="0"/>
                        <a:t> Facebook account of the applicant.</a:t>
                      </a:r>
                      <a:endParaRPr lang="ru-RU" sz="1100" dirty="0"/>
                    </a:p>
                  </a:txBody>
                  <a:tcPr/>
                </a:tc>
                <a:tc>
                  <a:txBody>
                    <a:bodyPr/>
                    <a:lstStyle/>
                    <a:p>
                      <a:pPr algn="ctr"/>
                      <a:r>
                        <a:rPr lang="en-US" sz="1100" dirty="0" smtClean="0"/>
                        <a:t>Auto</a:t>
                      </a:r>
                      <a:endParaRPr lang="ru-RU"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Website</a:t>
                      </a:r>
                    </a:p>
                  </a:txBody>
                  <a:tcPr/>
                </a:tc>
                <a:extLst>
                  <a:ext uri="{0D108BD9-81ED-4DB2-BD59-A6C34878D82A}">
                    <a16:rowId xmlns:a16="http://schemas.microsoft.com/office/drawing/2014/main" val="10009"/>
                  </a:ext>
                </a:extLst>
              </a:tr>
              <a:tr h="360040">
                <a:tc>
                  <a:txBody>
                    <a:bodyPr/>
                    <a:lstStyle/>
                    <a:p>
                      <a:pPr algn="ctr">
                        <a:buFont typeface="+mj-lt"/>
                        <a:buNone/>
                      </a:pPr>
                      <a:r>
                        <a:rPr lang="en-US" sz="1050" dirty="0" smtClean="0">
                          <a:solidFill>
                            <a:schemeClr val="tx1"/>
                          </a:solidFill>
                        </a:rPr>
                        <a:t>6</a:t>
                      </a:r>
                      <a:endParaRPr lang="ru-RU" sz="1050" dirty="0">
                        <a:solidFill>
                          <a:schemeClr val="tx1"/>
                        </a:solidFill>
                      </a:endParaRPr>
                    </a:p>
                  </a:txBody>
                  <a:tcPr/>
                </a:tc>
                <a:tc>
                  <a:txBody>
                    <a:bodyPr/>
                    <a:lstStyle/>
                    <a:p>
                      <a:pPr>
                        <a:buFont typeface="+mj-lt"/>
                        <a:buNone/>
                      </a:pPr>
                      <a:r>
                        <a:rPr lang="en-US" sz="1100" dirty="0" smtClean="0">
                          <a:solidFill>
                            <a:schemeClr val="tx1"/>
                          </a:solidFill>
                        </a:rPr>
                        <a:t>Black List check</a:t>
                      </a:r>
                      <a:endParaRPr lang="ru-RU"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 if the applicant is in the uploaded list of bad customers.</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endParaRPr lang="ru-RU" sz="1100" dirty="0" smtClean="0">
                        <a:solidFill>
                          <a:schemeClr val="tx1"/>
                        </a:solidFill>
                      </a:endParaRPr>
                    </a:p>
                  </a:txBody>
                  <a:tcPr/>
                </a:tc>
                <a:extLst>
                  <a:ext uri="{0D108BD9-81ED-4DB2-BD59-A6C34878D82A}">
                    <a16:rowId xmlns:a16="http://schemas.microsoft.com/office/drawing/2014/main" val="10004"/>
                  </a:ext>
                </a:extLst>
              </a:tr>
              <a:tr h="288032">
                <a:tc>
                  <a:txBody>
                    <a:bodyPr/>
                    <a:lstStyle/>
                    <a:p>
                      <a:pPr algn="ctr">
                        <a:buFont typeface="+mj-lt"/>
                        <a:buNone/>
                      </a:pPr>
                      <a:r>
                        <a:rPr lang="en-US" sz="1050" dirty="0" smtClean="0">
                          <a:solidFill>
                            <a:schemeClr val="tx1"/>
                          </a:solidFill>
                        </a:rPr>
                        <a:t>7</a:t>
                      </a:r>
                      <a:endParaRPr lang="ru-RU" sz="1050" dirty="0">
                        <a:solidFill>
                          <a:schemeClr val="tx1"/>
                        </a:solidFill>
                      </a:endParaRPr>
                    </a:p>
                  </a:txBody>
                  <a:tcPr/>
                </a:tc>
                <a:tc>
                  <a:txBody>
                    <a:bodyPr/>
                    <a:lstStyle/>
                    <a:p>
                      <a:pPr>
                        <a:buFont typeface="+mj-lt"/>
                        <a:buNone/>
                      </a:pPr>
                      <a:r>
                        <a:rPr lang="en-US" sz="1100" dirty="0" smtClean="0">
                          <a:solidFill>
                            <a:schemeClr val="tx1"/>
                          </a:solidFill>
                        </a:rPr>
                        <a:t>Anti-fraud check</a:t>
                      </a:r>
                      <a:endParaRPr lang="ru-RU" sz="11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In-house</a:t>
                      </a:r>
                      <a:r>
                        <a:rPr lang="en-US" sz="1100" baseline="0" dirty="0" smtClean="0">
                          <a:solidFill>
                            <a:schemeClr val="tx1"/>
                          </a:solidFill>
                        </a:rPr>
                        <a:t> check basing on different service data.</a:t>
                      </a:r>
                      <a:endParaRPr lang="ru-RU" sz="11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endParaRPr lang="ru-RU"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endParaRPr lang="ru-RU" sz="1100" dirty="0" smtClean="0">
                        <a:solidFill>
                          <a:schemeClr val="tx1"/>
                        </a:solidFill>
                      </a:endParaRPr>
                    </a:p>
                  </a:txBody>
                  <a:tcPr/>
                </a:tc>
                <a:extLst>
                  <a:ext uri="{0D108BD9-81ED-4DB2-BD59-A6C34878D82A}">
                    <a16:rowId xmlns:a16="http://schemas.microsoft.com/office/drawing/2014/main" val="10007"/>
                  </a:ext>
                </a:extLst>
              </a:tr>
              <a:tr h="332915">
                <a:tc>
                  <a:txBody>
                    <a:bodyPr/>
                    <a:lstStyle/>
                    <a:p>
                      <a:pPr algn="ctr">
                        <a:buFont typeface="+mj-lt"/>
                        <a:buNone/>
                      </a:pPr>
                      <a:r>
                        <a:rPr lang="en-US" sz="1050" dirty="0" smtClean="0">
                          <a:solidFill>
                            <a:schemeClr val="tx1"/>
                          </a:solidFill>
                        </a:rPr>
                        <a:t>8</a:t>
                      </a:r>
                    </a:p>
                  </a:txBody>
                  <a:tcPr/>
                </a:tc>
                <a:tc>
                  <a:txBody>
                    <a:bodyPr/>
                    <a:lstStyle/>
                    <a:p>
                      <a:pPr>
                        <a:buFont typeface="+mj-lt"/>
                        <a:buNone/>
                      </a:pPr>
                      <a:r>
                        <a:rPr lang="en-US" sz="1100" dirty="0" smtClean="0">
                          <a:solidFill>
                            <a:schemeClr val="tx1"/>
                          </a:solidFill>
                        </a:rPr>
                        <a:t>Credit bureau</a:t>
                      </a:r>
                      <a:r>
                        <a:rPr lang="en-US" sz="1100" baseline="0" dirty="0" smtClean="0">
                          <a:solidFill>
                            <a:schemeClr val="tx1"/>
                          </a:solidFill>
                        </a:rPr>
                        <a:t> (selective) check</a:t>
                      </a:r>
                      <a:endParaRPr lang="en-US" sz="11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Through the partners with access to credit bureaus (Phase 2).</a:t>
                      </a:r>
                      <a:endParaRPr lang="ru-RU"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Auto</a:t>
                      </a:r>
                      <a:endParaRPr lang="ru-RU"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endParaRPr lang="ru-RU" sz="1100" dirty="0" smtClean="0">
                        <a:solidFill>
                          <a:schemeClr val="tx1"/>
                        </a:solidFill>
                      </a:endParaRPr>
                    </a:p>
                  </a:txBody>
                  <a:tcPr/>
                </a:tc>
                <a:extLst>
                  <a:ext uri="{0D108BD9-81ED-4DB2-BD59-A6C34878D82A}">
                    <a16:rowId xmlns:a16="http://schemas.microsoft.com/office/drawing/2014/main" val="10006"/>
                  </a:ext>
                </a:extLst>
              </a:tr>
              <a:tr h="332915">
                <a:tc>
                  <a:txBody>
                    <a:bodyPr/>
                    <a:lstStyle/>
                    <a:p>
                      <a:pPr algn="ctr">
                        <a:buFont typeface="+mj-lt"/>
                        <a:buNone/>
                      </a:pPr>
                      <a:r>
                        <a:rPr lang="en-US" sz="1050" dirty="0" smtClean="0">
                          <a:solidFill>
                            <a:schemeClr val="tx1"/>
                          </a:solidFill>
                        </a:rPr>
                        <a:t>9</a:t>
                      </a:r>
                    </a:p>
                  </a:txBody>
                  <a:tcPr/>
                </a:tc>
                <a:tc>
                  <a:txBody>
                    <a:bodyPr/>
                    <a:lstStyle/>
                    <a:p>
                      <a:pPr>
                        <a:buFont typeface="+mj-lt"/>
                        <a:buNone/>
                      </a:pPr>
                      <a:r>
                        <a:rPr lang="en-US" sz="1100" dirty="0" smtClean="0">
                          <a:solidFill>
                            <a:schemeClr val="tx1"/>
                          </a:solidFill>
                        </a:rPr>
                        <a:t>Credit rules</a:t>
                      </a:r>
                    </a:p>
                  </a:txBody>
                  <a:tcPr/>
                </a:tc>
                <a:tc>
                  <a:txBody>
                    <a:bodyPr/>
                    <a:lstStyle/>
                    <a:p>
                      <a:pPr algn="l"/>
                      <a:r>
                        <a:rPr lang="en-US" sz="1100" dirty="0" smtClean="0"/>
                        <a:t>Assessment of the results of the checks</a:t>
                      </a:r>
                      <a:r>
                        <a:rPr lang="en-US" sz="1100" baseline="0" dirty="0" smtClean="0"/>
                        <a:t> done, defining loan amount.</a:t>
                      </a:r>
                      <a:endParaRPr lang="ru-RU" sz="1100" dirty="0"/>
                    </a:p>
                  </a:txBody>
                  <a:tcPr/>
                </a:tc>
                <a:tc>
                  <a:txBody>
                    <a:bodyPr/>
                    <a:lstStyle/>
                    <a:p>
                      <a:pPr algn="ctr"/>
                      <a:r>
                        <a:rPr lang="en-US" sz="1100" dirty="0" smtClean="0"/>
                        <a:t>Auto</a:t>
                      </a:r>
                      <a:endParaRPr lang="ru-RU" sz="1100" dirty="0"/>
                    </a:p>
                  </a:txBody>
                  <a:tcPr/>
                </a:tc>
                <a:tc>
                  <a:txBody>
                    <a:bodyPr/>
                    <a:lstStyle/>
                    <a:p>
                      <a:pPr algn="ctr"/>
                      <a:r>
                        <a:rPr lang="en-US" sz="1100" dirty="0" smtClean="0"/>
                        <a:t>CRM</a:t>
                      </a:r>
                      <a:endParaRPr lang="ru-RU" sz="1100" dirty="0"/>
                    </a:p>
                  </a:txBody>
                  <a:tcPr/>
                </a:tc>
                <a:extLst>
                  <a:ext uri="{0D108BD9-81ED-4DB2-BD59-A6C34878D82A}">
                    <a16:rowId xmlns:a16="http://schemas.microsoft.com/office/drawing/2014/main" val="10010"/>
                  </a:ext>
                </a:extLst>
              </a:tr>
              <a:tr h="325813">
                <a:tc>
                  <a:txBody>
                    <a:bodyPr/>
                    <a:lstStyle/>
                    <a:p>
                      <a:pPr algn="ctr">
                        <a:buFont typeface="+mj-lt"/>
                        <a:buNone/>
                      </a:pPr>
                      <a:r>
                        <a:rPr lang="en-US" sz="1050" dirty="0" smtClean="0">
                          <a:solidFill>
                            <a:schemeClr val="tx1"/>
                          </a:solidFill>
                        </a:rPr>
                        <a:t>10</a:t>
                      </a:r>
                    </a:p>
                  </a:txBody>
                  <a:tcPr/>
                </a:tc>
                <a:tc>
                  <a:txBody>
                    <a:bodyPr/>
                    <a:lstStyle/>
                    <a:p>
                      <a:pPr>
                        <a:buFont typeface="+mj-lt"/>
                        <a:buNone/>
                      </a:pPr>
                      <a:r>
                        <a:rPr lang="en-US" sz="1100" dirty="0" smtClean="0">
                          <a:solidFill>
                            <a:schemeClr val="tx1"/>
                          </a:solidFill>
                        </a:rPr>
                        <a:t>Work phone verification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a:t>
                      </a:r>
                      <a:r>
                        <a:rPr lang="en-US" sz="1100" baseline="0" dirty="0" smtClean="0">
                          <a:solidFill>
                            <a:schemeClr val="tx1"/>
                          </a:solidFill>
                        </a:rPr>
                        <a:t> </a:t>
                      </a:r>
                      <a:r>
                        <a:rPr lang="en-US" sz="1100" dirty="0" smtClean="0">
                          <a:solidFill>
                            <a:schemeClr val="tx1"/>
                          </a:solidFill>
                        </a:rPr>
                        <a:t>information provided by potential customer, check for obvious signs of</a:t>
                      </a:r>
                      <a:r>
                        <a:rPr lang="en-US" sz="1100" baseline="0" dirty="0" smtClean="0">
                          <a:solidFill>
                            <a:schemeClr val="tx1"/>
                          </a:solidFill>
                        </a:rPr>
                        <a:t> fraud, check for negative information about the customer.</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Semi-Auto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p>
                  </a:txBody>
                  <a:tcPr/>
                </a:tc>
                <a:extLst>
                  <a:ext uri="{0D108BD9-81ED-4DB2-BD59-A6C34878D82A}">
                    <a16:rowId xmlns:a16="http://schemas.microsoft.com/office/drawing/2014/main" val="10008"/>
                  </a:ext>
                </a:extLst>
              </a:tr>
              <a:tr h="403149">
                <a:tc>
                  <a:txBody>
                    <a:bodyPr/>
                    <a:lstStyle/>
                    <a:p>
                      <a:pPr algn="ctr">
                        <a:buFont typeface="+mj-lt"/>
                        <a:buNone/>
                      </a:pPr>
                      <a:r>
                        <a:rPr lang="en-US" sz="1050" dirty="0" smtClean="0">
                          <a:solidFill>
                            <a:schemeClr val="tx1"/>
                          </a:solidFill>
                        </a:rPr>
                        <a:t>11</a:t>
                      </a:r>
                    </a:p>
                  </a:txBody>
                  <a:tcPr/>
                </a:tc>
                <a:tc>
                  <a:txBody>
                    <a:bodyPr/>
                    <a:lstStyle/>
                    <a:p>
                      <a:pPr>
                        <a:buFont typeface="+mj-lt"/>
                        <a:buNone/>
                      </a:pPr>
                      <a:r>
                        <a:rPr lang="en-US" sz="1100" dirty="0" smtClean="0">
                          <a:solidFill>
                            <a:schemeClr val="tx1"/>
                          </a:solidFill>
                        </a:rPr>
                        <a:t>Spouse/close</a:t>
                      </a:r>
                      <a:r>
                        <a:rPr lang="en-US" sz="1100" baseline="0" dirty="0" smtClean="0">
                          <a:solidFill>
                            <a:schemeClr val="tx1"/>
                          </a:solidFill>
                        </a:rPr>
                        <a:t> Relative verification</a:t>
                      </a:r>
                      <a:endParaRPr lang="en-US" sz="11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a:t>
                      </a:r>
                      <a:r>
                        <a:rPr lang="en-US" sz="1100" baseline="0" dirty="0" smtClean="0">
                          <a:solidFill>
                            <a:schemeClr val="tx1"/>
                          </a:solidFill>
                        </a:rPr>
                        <a:t> </a:t>
                      </a:r>
                      <a:r>
                        <a:rPr lang="en-US" sz="1100" dirty="0" smtClean="0">
                          <a:solidFill>
                            <a:schemeClr val="tx1"/>
                          </a:solidFill>
                        </a:rPr>
                        <a:t>information provided by potential customer, check for obvious signs of</a:t>
                      </a:r>
                      <a:r>
                        <a:rPr lang="en-US" sz="1100" baseline="0" dirty="0" smtClean="0">
                          <a:solidFill>
                            <a:schemeClr val="tx1"/>
                          </a:solidFill>
                        </a:rPr>
                        <a:t> fraud, check for negative information about the customer.</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smtClean="0">
                          <a:solidFill>
                            <a:schemeClr val="tx1"/>
                          </a:solidFill>
                        </a:rPr>
                        <a:t>Semi-Auto</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p>
                  </a:txBody>
                  <a:tcPr/>
                </a:tc>
                <a:extLst>
                  <a:ext uri="{0D108BD9-81ED-4DB2-BD59-A6C34878D82A}">
                    <a16:rowId xmlns:a16="http://schemas.microsoft.com/office/drawing/2014/main" val="10011"/>
                  </a:ext>
                </a:extLst>
              </a:tr>
              <a:tr h="408477">
                <a:tc>
                  <a:txBody>
                    <a:bodyPr/>
                    <a:lstStyle/>
                    <a:p>
                      <a:pPr algn="ctr">
                        <a:buFont typeface="+mj-lt"/>
                        <a:buNone/>
                      </a:pPr>
                      <a:r>
                        <a:rPr lang="en-US" sz="1050" dirty="0" smtClean="0">
                          <a:solidFill>
                            <a:schemeClr val="tx1"/>
                          </a:solidFill>
                        </a:rPr>
                        <a:t>12</a:t>
                      </a:r>
                    </a:p>
                  </a:txBody>
                  <a:tcPr/>
                </a:tc>
                <a:tc>
                  <a:txBody>
                    <a:bodyPr/>
                    <a:lstStyle/>
                    <a:p>
                      <a:pPr>
                        <a:buFont typeface="+mj-lt"/>
                        <a:buNone/>
                      </a:pPr>
                      <a:r>
                        <a:rPr lang="en-US" sz="1100" dirty="0" smtClean="0">
                          <a:solidFill>
                            <a:schemeClr val="tx1"/>
                          </a:solidFill>
                        </a:rPr>
                        <a:t>Mobile phone verification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a:t>
                      </a:r>
                      <a:r>
                        <a:rPr lang="en-US" sz="1100" baseline="0" dirty="0" smtClean="0">
                          <a:solidFill>
                            <a:schemeClr val="tx1"/>
                          </a:solidFill>
                        </a:rPr>
                        <a:t> </a:t>
                      </a:r>
                      <a:r>
                        <a:rPr lang="en-US" sz="1100" dirty="0" smtClean="0">
                          <a:solidFill>
                            <a:schemeClr val="tx1"/>
                          </a:solidFill>
                        </a:rPr>
                        <a:t>information provided by potential customer, check for obvious signs of</a:t>
                      </a:r>
                      <a:r>
                        <a:rPr lang="en-US" sz="1100" baseline="0" dirty="0" smtClean="0">
                          <a:solidFill>
                            <a:schemeClr val="tx1"/>
                          </a:solidFill>
                        </a:rPr>
                        <a:t> fraud.</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smtClean="0">
                          <a:solidFill>
                            <a:schemeClr val="tx1"/>
                          </a:solidFill>
                        </a:rPr>
                        <a:t>Semi-Auto</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p>
                  </a:txBody>
                  <a:tcPr/>
                </a:tc>
                <a:extLst>
                  <a:ext uri="{0D108BD9-81ED-4DB2-BD59-A6C34878D82A}">
                    <a16:rowId xmlns:a16="http://schemas.microsoft.com/office/drawing/2014/main" val="10012"/>
                  </a:ext>
                </a:extLst>
              </a:tr>
              <a:tr h="309170">
                <a:tc>
                  <a:txBody>
                    <a:bodyPr/>
                    <a:lstStyle/>
                    <a:p>
                      <a:pPr algn="ctr">
                        <a:buFont typeface="+mj-lt"/>
                        <a:buNone/>
                      </a:pPr>
                      <a:r>
                        <a:rPr lang="en-US" sz="1050" dirty="0" smtClean="0">
                          <a:solidFill>
                            <a:schemeClr val="tx1"/>
                          </a:solidFill>
                        </a:rPr>
                        <a:t>13</a:t>
                      </a:r>
                    </a:p>
                  </a:txBody>
                  <a:tcPr/>
                </a:tc>
                <a:tc>
                  <a:txBody>
                    <a:bodyPr/>
                    <a:lstStyle/>
                    <a:p>
                      <a:pPr>
                        <a:buFont typeface="+mj-lt"/>
                        <a:buNone/>
                      </a:pPr>
                      <a:r>
                        <a:rPr lang="en-US" sz="1100" dirty="0" smtClean="0">
                          <a:solidFill>
                            <a:schemeClr val="tx1"/>
                          </a:solidFill>
                        </a:rPr>
                        <a:t>Documents’ scans</a:t>
                      </a:r>
                      <a:r>
                        <a:rPr lang="en-US" sz="1100" baseline="0" dirty="0" smtClean="0">
                          <a:solidFill>
                            <a:schemeClr val="tx1"/>
                          </a:solidFill>
                        </a:rPr>
                        <a:t> verification</a:t>
                      </a:r>
                      <a:endParaRPr lang="en-US" sz="11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Checking</a:t>
                      </a:r>
                      <a:r>
                        <a:rPr lang="en-US" sz="1100" baseline="0" dirty="0" smtClean="0">
                          <a:solidFill>
                            <a:schemeClr val="tx1"/>
                          </a:solidFill>
                        </a:rPr>
                        <a:t> </a:t>
                      </a:r>
                      <a:r>
                        <a:rPr lang="en-US" sz="1100" dirty="0" smtClean="0">
                          <a:solidFill>
                            <a:schemeClr val="tx1"/>
                          </a:solidFill>
                        </a:rPr>
                        <a:t>information provided by potential customer, check for obvious signs of</a:t>
                      </a:r>
                      <a:r>
                        <a:rPr lang="en-US" sz="1100" baseline="0" dirty="0" smtClean="0">
                          <a:solidFill>
                            <a:schemeClr val="tx1"/>
                          </a:solidFill>
                        </a:rPr>
                        <a:t> fraud.</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Semi-Auto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CRM</a:t>
                      </a:r>
                    </a:p>
                  </a:txBody>
                  <a:tcPr/>
                </a:tc>
                <a:extLst>
                  <a:ext uri="{0D108BD9-81ED-4DB2-BD59-A6C34878D82A}">
                    <a16:rowId xmlns:a16="http://schemas.microsoft.com/office/drawing/2014/main" val="10014"/>
                  </a:ext>
                </a:extLst>
              </a:tr>
              <a:tr h="360040">
                <a:tc>
                  <a:txBody>
                    <a:bodyPr/>
                    <a:lstStyle/>
                    <a:p>
                      <a:pPr algn="ctr">
                        <a:buFont typeface="+mj-lt"/>
                        <a:buNone/>
                      </a:pPr>
                      <a:r>
                        <a:rPr lang="en-US" sz="1050" dirty="0" smtClean="0">
                          <a:solidFill>
                            <a:schemeClr val="tx1"/>
                          </a:solidFill>
                        </a:rPr>
                        <a:t>14</a:t>
                      </a:r>
                    </a:p>
                  </a:txBody>
                  <a:tcPr/>
                </a:tc>
                <a:tc>
                  <a:txBody>
                    <a:bodyPr/>
                    <a:lstStyle/>
                    <a:p>
                      <a:pPr>
                        <a:buFont typeface="+mj-lt"/>
                        <a:buNone/>
                      </a:pPr>
                      <a:r>
                        <a:rPr lang="en-US" sz="1100" dirty="0" smtClean="0">
                          <a:solidFill>
                            <a:schemeClr val="tx1"/>
                          </a:solidFill>
                        </a:rPr>
                        <a:t>Disbursement via bank account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We will disburse loans inly to customer’s account at bank to ensure obligatory KYC check done by the bank.</a:t>
                      </a:r>
                      <a:endParaRPr 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Outsourced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endParaRPr>
                    </a:p>
                  </a:txBody>
                  <a:tcPr/>
                </a:tc>
                <a:extLst>
                  <a:ext uri="{0D108BD9-81ED-4DB2-BD59-A6C34878D82A}">
                    <a16:rowId xmlns:a16="http://schemas.microsoft.com/office/drawing/2014/main" val="10013"/>
                  </a:ext>
                </a:extLst>
              </a:tr>
            </a:tbl>
          </a:graphicData>
        </a:graphic>
      </p:graphicFrame>
      <p:sp>
        <p:nvSpPr>
          <p:cNvPr id="8" name="Номер слайда 7"/>
          <p:cNvSpPr>
            <a:spLocks noGrp="1"/>
          </p:cNvSpPr>
          <p:nvPr>
            <p:ph type="sldNum" sz="quarter" idx="12"/>
          </p:nvPr>
        </p:nvSpPr>
        <p:spPr/>
        <p:txBody>
          <a:bodyPr/>
          <a:lstStyle/>
          <a:p>
            <a:fld id="{D7F305DA-160D-498F-B102-A1D8643B4A2C}" type="slidenum">
              <a:rPr lang="ru-RU" smtClean="0"/>
              <a:t>42</a:t>
            </a:fld>
            <a:endParaRPr lang="ru-RU"/>
          </a:p>
        </p:txBody>
      </p:sp>
    </p:spTree>
    <p:extLst>
      <p:ext uri="{BB962C8B-B14F-4D97-AF65-F5344CB8AC3E}">
        <p14:creationId xmlns:p14="http://schemas.microsoft.com/office/powerpoint/2010/main" val="457512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43</a:t>
            </a:fld>
            <a:endParaRPr lang="ru-RU"/>
          </a:p>
        </p:txBody>
      </p:sp>
      <p:sp>
        <p:nvSpPr>
          <p:cNvPr id="5" name="Заголовок 1"/>
          <p:cNvSpPr>
            <a:spLocks noGrp="1"/>
          </p:cNvSpPr>
          <p:nvPr>
            <p:ph type="title"/>
          </p:nvPr>
        </p:nvSpPr>
        <p:spPr>
          <a:xfrm>
            <a:off x="323528" y="116632"/>
            <a:ext cx="8159540" cy="312281"/>
          </a:xfrm>
        </p:spPr>
        <p:txBody>
          <a:bodyPr/>
          <a:lstStyle/>
          <a:p>
            <a:r>
              <a:rPr lang="en-US" b="1"/>
              <a:t>Key </a:t>
            </a:r>
            <a:r>
              <a:rPr lang="en-US" b="1" dirty="0"/>
              <a:t>inhouse</a:t>
            </a:r>
            <a:r>
              <a:rPr lang="en-US" b="1"/>
              <a:t> risk </a:t>
            </a:r>
            <a:r>
              <a:rPr lang="en-US" b="1" smtClean="0"/>
              <a:t>activities</a:t>
            </a:r>
            <a:endParaRPr lang="ru-RU" b="1" dirty="0"/>
          </a:p>
        </p:txBody>
      </p:sp>
      <p:sp>
        <p:nvSpPr>
          <p:cNvPr id="6" name="Rectangle 5"/>
          <p:cNvSpPr/>
          <p:nvPr/>
        </p:nvSpPr>
        <p:spPr>
          <a:xfrm>
            <a:off x="216024" y="692696"/>
            <a:ext cx="4248472" cy="2123658"/>
          </a:xfrm>
          <a:prstGeom prst="rect">
            <a:avLst/>
          </a:prstGeom>
        </p:spPr>
        <p:txBody>
          <a:bodyPr>
            <a:spAutoFit/>
          </a:bodyPr>
          <a:lstStyle/>
          <a:p>
            <a:pPr marL="285750" indent="-285750">
              <a:buFont typeface="Arial" panose="020B0604020202020204" pitchFamily="34" charset="0"/>
              <a:buChar char="•"/>
            </a:pPr>
            <a:r>
              <a:rPr lang="en-US" sz="1400" b="1" dirty="0"/>
              <a:t>Web-robot to validate ID </a:t>
            </a:r>
            <a:r>
              <a:rPr lang="en-US" sz="1400" b="1"/>
              <a:t>(KTP). </a:t>
            </a:r>
            <a:endParaRPr lang="en-US" sz="1600" b="1" dirty="0"/>
          </a:p>
          <a:p>
            <a:r>
              <a:rPr lang="en-US" sz="1400" dirty="0"/>
              <a:t>State data base of ~180M unique IDs</a:t>
            </a:r>
            <a:endParaRPr lang="en-US" sz="1600" dirty="0"/>
          </a:p>
          <a:p>
            <a:r>
              <a:rPr lang="en-US" sz="1400" dirty="0"/>
              <a:t>When entering the ID number, you can check</a:t>
            </a:r>
            <a:br>
              <a:rPr lang="en-US" sz="1400" dirty="0"/>
            </a:br>
            <a:r>
              <a:rPr lang="en-US" sz="1400" dirty="0"/>
              <a:t>	- if it is valid</a:t>
            </a:r>
            <a:endParaRPr lang="en-US" sz="1600" dirty="0"/>
          </a:p>
          <a:p>
            <a:r>
              <a:rPr lang="en-US" sz="1600" dirty="0"/>
              <a:t>	</a:t>
            </a:r>
            <a:r>
              <a:rPr lang="en-US" sz="1400" dirty="0"/>
              <a:t>- ID holder sex</a:t>
            </a:r>
            <a:endParaRPr lang="en-US" sz="1600" dirty="0"/>
          </a:p>
          <a:p>
            <a:r>
              <a:rPr lang="en-US" sz="1600" dirty="0"/>
              <a:t> 	</a:t>
            </a:r>
            <a:r>
              <a:rPr lang="en-US" sz="1400" dirty="0"/>
              <a:t>- ID holder residence province</a:t>
            </a:r>
            <a:endParaRPr lang="en-US" sz="1600" dirty="0"/>
          </a:p>
          <a:p>
            <a:endParaRPr lang="en-US" sz="1600" dirty="0"/>
          </a:p>
          <a:p>
            <a:r>
              <a:rPr lang="en-US" sz="1400" dirty="0"/>
              <a:t>We will develop web-robot that will check </a:t>
            </a:r>
            <a:r>
              <a:rPr lang="en-US" sz="1400"/>
              <a:t>it automatically</a:t>
            </a:r>
            <a:r>
              <a:rPr lang="en-US" sz="1400" dirty="0"/>
              <a:t>.</a:t>
            </a:r>
            <a:endParaRPr lang="en-US" sz="1600" dirty="0"/>
          </a:p>
        </p:txBody>
      </p:sp>
      <p:sp>
        <p:nvSpPr>
          <p:cNvPr id="10" name="Rectangle 9"/>
          <p:cNvSpPr/>
          <p:nvPr/>
        </p:nvSpPr>
        <p:spPr>
          <a:xfrm>
            <a:off x="4536505" y="692696"/>
            <a:ext cx="4450580" cy="1015663"/>
          </a:xfrm>
          <a:prstGeom prst="rect">
            <a:avLst/>
          </a:prstGeom>
        </p:spPr>
        <p:txBody>
          <a:bodyPr wrap="square">
            <a:spAutoFit/>
          </a:bodyPr>
          <a:lstStyle/>
          <a:p>
            <a:pPr marL="285750" indent="-285750">
              <a:buFont typeface="Arial" panose="020B0604020202020204" pitchFamily="34" charset="0"/>
              <a:buChar char="•"/>
            </a:pPr>
            <a:r>
              <a:rPr lang="en-US" sz="1400" b="1"/>
              <a:t>Anti-fraud rules</a:t>
            </a:r>
            <a:r>
              <a:rPr lang="en-US" sz="1400" b="1" dirty="0"/>
              <a:t>.</a:t>
            </a:r>
            <a:endParaRPr lang="en-US" sz="1600" b="1" dirty="0"/>
          </a:p>
          <a:p>
            <a:r>
              <a:rPr lang="en-US" sz="1400" dirty="0"/>
              <a:t>We will implement anti-fraud rules developed by Pareto Pulse (Singaporean anti-fraud </a:t>
            </a:r>
            <a:r>
              <a:rPr lang="en-US" sz="1400"/>
              <a:t>software developer). </a:t>
            </a:r>
            <a:endParaRPr lang="en-US" sz="1600" dirty="0">
              <a:solidFill>
                <a:srgbClr val="FF0000"/>
              </a:solidFill>
            </a:endParaRPr>
          </a:p>
          <a:p>
            <a:endParaRPr lang="en-US" sz="16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214" y="2708920"/>
            <a:ext cx="3971754" cy="1944216"/>
          </a:xfrm>
          <a:prstGeom prst="rect">
            <a:avLst/>
          </a:prstGeom>
        </p:spPr>
      </p:pic>
      <p:sp>
        <p:nvSpPr>
          <p:cNvPr id="2" name="Rectangle 1"/>
          <p:cNvSpPr/>
          <p:nvPr/>
        </p:nvSpPr>
        <p:spPr>
          <a:xfrm>
            <a:off x="4464496" y="2708920"/>
            <a:ext cx="4860032" cy="738664"/>
          </a:xfrm>
          <a:prstGeom prst="rect">
            <a:avLst/>
          </a:prstGeom>
        </p:spPr>
        <p:txBody>
          <a:bodyPr wrap="square">
            <a:spAutoFit/>
          </a:bodyPr>
          <a:lstStyle/>
          <a:p>
            <a:pPr marL="285750" indent="-285750">
              <a:buFont typeface="Arial" panose="020B0604020202020204" pitchFamily="34" charset="0"/>
              <a:buChar char="•"/>
            </a:pPr>
            <a:r>
              <a:rPr lang="en-US" sz="1400" b="1"/>
              <a:t>SMS verification</a:t>
            </a:r>
            <a:r>
              <a:rPr lang="en-US" sz="1400" b="1" dirty="0"/>
              <a:t>.</a:t>
            </a:r>
            <a:endParaRPr lang="en-US" sz="1600" b="1" dirty="0"/>
          </a:p>
          <a:p>
            <a:r>
              <a:rPr lang="en-US" sz="1400" dirty="0"/>
              <a:t>We will verify the phone number of the customer</a:t>
            </a:r>
            <a:endParaRPr lang="en-US" sz="1600" dirty="0"/>
          </a:p>
          <a:p>
            <a:r>
              <a:rPr lang="en-US" sz="1400" dirty="0"/>
              <a:t>via sending digital code </a:t>
            </a:r>
            <a:r>
              <a:rPr lang="en-US" sz="1400"/>
              <a:t>with SMS</a:t>
            </a:r>
            <a:r>
              <a:rPr lang="en-US" sz="1400" dirty="0"/>
              <a:t>.</a:t>
            </a:r>
            <a:endParaRPr lang="en-US" sz="1600" dirty="0"/>
          </a:p>
        </p:txBody>
      </p:sp>
    </p:spTree>
    <p:extLst>
      <p:ext uri="{BB962C8B-B14F-4D97-AF65-F5344CB8AC3E}">
        <p14:creationId xmlns:p14="http://schemas.microsoft.com/office/powerpoint/2010/main" val="2711668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44</a:t>
            </a:fld>
            <a:endParaRPr lang="ru-RU"/>
          </a:p>
        </p:txBody>
      </p:sp>
      <p:sp>
        <p:nvSpPr>
          <p:cNvPr id="5" name="Заголовок 1"/>
          <p:cNvSpPr>
            <a:spLocks noGrp="1"/>
          </p:cNvSpPr>
          <p:nvPr>
            <p:ph type="title"/>
          </p:nvPr>
        </p:nvSpPr>
        <p:spPr>
          <a:xfrm>
            <a:off x="323528" y="116632"/>
            <a:ext cx="8159540" cy="312281"/>
          </a:xfrm>
        </p:spPr>
        <p:txBody>
          <a:bodyPr/>
          <a:lstStyle/>
          <a:p>
            <a:r>
              <a:rPr lang="en-US" b="1"/>
              <a:t>Key </a:t>
            </a:r>
            <a:r>
              <a:rPr lang="en-US" b="1" dirty="0"/>
              <a:t>outsourced</a:t>
            </a:r>
            <a:r>
              <a:rPr lang="en-US" b="1"/>
              <a:t> risk </a:t>
            </a:r>
            <a:r>
              <a:rPr lang="en-US" b="1" smtClean="0"/>
              <a:t>activities</a:t>
            </a:r>
            <a:endParaRPr lang="ru-RU" b="1" dirty="0">
              <a:solidFill>
                <a:srgbClr val="FF0000"/>
              </a:solidFill>
            </a:endParaRPr>
          </a:p>
        </p:txBody>
      </p:sp>
      <p:sp>
        <p:nvSpPr>
          <p:cNvPr id="6" name="Rectangle 5"/>
          <p:cNvSpPr/>
          <p:nvPr/>
        </p:nvSpPr>
        <p:spPr>
          <a:xfrm>
            <a:off x="179512" y="1844824"/>
            <a:ext cx="4572000" cy="3816429"/>
          </a:xfrm>
          <a:prstGeom prst="rect">
            <a:avLst/>
          </a:prstGeom>
        </p:spPr>
        <p:txBody>
          <a:bodyPr anchor="t">
            <a:spAutoFit/>
          </a:bodyPr>
          <a:lstStyle/>
          <a:p>
            <a:pPr marL="285750" indent="-285750">
              <a:buFont typeface="Arial" panose="020B0604020202020204" pitchFamily="34" charset="0"/>
              <a:buChar char="•"/>
            </a:pPr>
            <a:r>
              <a:rPr lang="en-US" sz="1400" dirty="0"/>
              <a:t>Israeli online validation company</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400" dirty="0"/>
              <a:t>Service provided:</a:t>
            </a:r>
            <a:endParaRPr lang="en-US" sz="1600" dirty="0"/>
          </a:p>
          <a:p>
            <a:r>
              <a:rPr lang="en-US" sz="1400" dirty="0"/>
              <a:t>- Video face verification</a:t>
            </a:r>
            <a:endParaRPr lang="en-US" sz="1600" dirty="0"/>
          </a:p>
          <a:p>
            <a:r>
              <a:rPr lang="en-US" sz="1400" dirty="0"/>
              <a:t>- Social network (Facebook) verification</a:t>
            </a:r>
            <a:endParaRPr lang="en-US" sz="1600" dirty="0"/>
          </a:p>
          <a:p>
            <a:r>
              <a:rPr lang="en-US" sz="1400" dirty="0"/>
              <a:t>- SMS verification</a:t>
            </a:r>
            <a:endParaRPr lang="en-US" sz="1600" dirty="0"/>
          </a:p>
          <a:p>
            <a:r>
              <a:rPr lang="en-US" sz="1400" dirty="0"/>
              <a:t>- Social network quality prediction</a:t>
            </a: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r>
              <a:rPr lang="en-US" sz="1400" b="1" dirty="0"/>
              <a:t>Estimated hit rate among internet users: 78%</a:t>
            </a:r>
            <a:endParaRPr lang="en-US" sz="1600" b="1" dirty="0"/>
          </a:p>
          <a:p>
            <a:endParaRPr lang="en-US" sz="1600" dirty="0"/>
          </a:p>
          <a:p>
            <a:endParaRPr lang="en-US" sz="1600" dirty="0"/>
          </a:p>
        </p:txBody>
      </p:sp>
      <p:pic>
        <p:nvPicPr>
          <p:cNvPr id="5124" name="Picture 4" descr="http://iamreal.me/wp-content/uploads/2015/03/xiamreal_logo.png.pagespeed.ic.SP9wCcq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0728"/>
            <a:ext cx="1944868" cy="3464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pefindobirokredit.com/wp-content/uploads/2015/02/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631446"/>
            <a:ext cx="1872208" cy="9253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355976" y="1844824"/>
            <a:ext cx="4778693" cy="3600986"/>
          </a:xfrm>
          <a:prstGeom prst="rect">
            <a:avLst/>
          </a:prstGeom>
        </p:spPr>
        <p:txBody>
          <a:bodyPr wrap="square">
            <a:spAutoFit/>
          </a:bodyPr>
          <a:lstStyle/>
          <a:p>
            <a:pPr marL="285750" indent="-285750">
              <a:buFont typeface="Arial" panose="020B0604020202020204" pitchFamily="34" charset="0"/>
              <a:buChar char="•"/>
            </a:pPr>
            <a:r>
              <a:rPr lang="en-US" sz="1400" dirty="0"/>
              <a:t>First privately-owned CB in Indonesia</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400" dirty="0"/>
              <a:t>Starts operations in Nov 2015</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400" dirty="0"/>
              <a:t>Has access to state CB data base</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400" dirty="0"/>
              <a:t>Will formalize the state CB data in convenient way</a:t>
            </a:r>
            <a:endParaRPr lang="en-US" sz="1600" dirty="0" smtClean="0"/>
          </a:p>
          <a:p>
            <a:endParaRPr lang="en-US" sz="1600" dirty="0" smtClean="0"/>
          </a:p>
          <a:p>
            <a:pPr marL="285750" indent="-285750">
              <a:buFont typeface="Arial" panose="020B0604020202020204" pitchFamily="34" charset="0"/>
              <a:buChar char="•"/>
            </a:pPr>
            <a:r>
              <a:rPr lang="en-US" sz="1400" dirty="0"/>
              <a:t>Formally cannot cooperate with unlicensed (by OJK) entities</a:t>
            </a:r>
            <a:endParaRPr lang="en-US" sz="1600" dirty="0" smtClean="0"/>
          </a:p>
          <a:p>
            <a:pPr marL="285750" indent="-285750">
              <a:buFont typeface="Arial" panose="020B0604020202020204" pitchFamily="34" charset="0"/>
              <a:buChar char="•"/>
            </a:pPr>
            <a:r>
              <a:rPr lang="en-US" sz="1400" dirty="0"/>
              <a:t>Creative scheme is being developed to cooperate with them</a:t>
            </a:r>
            <a:endParaRPr lang="en-US" sz="1600" dirty="0" smtClean="0"/>
          </a:p>
          <a:p>
            <a:pPr marL="285750" indent="-285750">
              <a:buFont typeface="Arial" panose="020B0604020202020204" pitchFamily="34" charset="0"/>
              <a:buChar char="•"/>
            </a:pPr>
            <a:endParaRPr lang="en-US" sz="1600" dirty="0"/>
          </a:p>
          <a:p>
            <a:r>
              <a:rPr lang="en-US" sz="1400" b="1" dirty="0"/>
              <a:t>Estimated hit rate: 20%</a:t>
            </a:r>
            <a:endParaRPr lang="en-US" sz="1600" b="1" dirty="0" smtClean="0"/>
          </a:p>
          <a:p>
            <a:endParaRPr lang="en-US" sz="1600" dirty="0"/>
          </a:p>
        </p:txBody>
      </p:sp>
    </p:spTree>
    <p:extLst>
      <p:ext uri="{BB962C8B-B14F-4D97-AF65-F5344CB8AC3E}">
        <p14:creationId xmlns:p14="http://schemas.microsoft.com/office/powerpoint/2010/main" val="1544612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116632"/>
            <a:ext cx="8159540" cy="312281"/>
          </a:xfrm>
        </p:spPr>
        <p:txBody>
          <a:bodyPr/>
          <a:lstStyle/>
          <a:p>
            <a:r>
              <a:rPr lang="en-US" b="1" dirty="0" smtClean="0"/>
              <a:t>Orgchart (Top Level)</a:t>
            </a:r>
            <a:endParaRPr lang="en-US" b="1" dirty="0">
              <a:solidFill>
                <a:srgbClr val="FF0000"/>
              </a:solidFill>
            </a:endParaRPr>
          </a:p>
        </p:txBody>
      </p:sp>
      <p:sp>
        <p:nvSpPr>
          <p:cNvPr id="713" name="Rectangle 712"/>
          <p:cNvSpPr/>
          <p:nvPr/>
        </p:nvSpPr>
        <p:spPr>
          <a:xfrm>
            <a:off x="4427984" y="1196752"/>
            <a:ext cx="1188737" cy="48196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CEO </a:t>
            </a:r>
          </a:p>
          <a:p>
            <a:pPr algn="ctr"/>
            <a:r>
              <a:rPr lang="en-US" sz="800" dirty="0" smtClean="0">
                <a:solidFill>
                  <a:schemeClr val="tx1"/>
                </a:solidFill>
              </a:rPr>
              <a:t>Aditya Prihartono</a:t>
            </a:r>
          </a:p>
          <a:p>
            <a:pPr algn="ctr"/>
            <a:r>
              <a:rPr lang="en-US" sz="800" dirty="0" smtClean="0">
                <a:solidFill>
                  <a:schemeClr val="tx1"/>
                </a:solidFill>
              </a:rPr>
              <a:t>Feb 2016</a:t>
            </a:r>
            <a:endParaRPr lang="en-US" sz="800" dirty="0">
              <a:solidFill>
                <a:schemeClr val="tx1"/>
              </a:solidFill>
            </a:endParaRPr>
          </a:p>
        </p:txBody>
      </p:sp>
      <p:sp>
        <p:nvSpPr>
          <p:cNvPr id="714" name="Rectangle 713"/>
          <p:cNvSpPr/>
          <p:nvPr/>
        </p:nvSpPr>
        <p:spPr>
          <a:xfrm>
            <a:off x="7192249" y="1107730"/>
            <a:ext cx="1700926" cy="432147"/>
          </a:xfrm>
          <a:prstGeom prst="rect">
            <a:avLst/>
          </a:prstGeom>
          <a:solidFill>
            <a:schemeClr val="bg1"/>
          </a:solidFill>
          <a:ln>
            <a:solidFill>
              <a:schemeClr val="accent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Will be hired until March 2016</a:t>
            </a:r>
          </a:p>
        </p:txBody>
      </p:sp>
      <p:sp>
        <p:nvSpPr>
          <p:cNvPr id="715" name="Rectangle 714"/>
          <p:cNvSpPr/>
          <p:nvPr/>
        </p:nvSpPr>
        <p:spPr>
          <a:xfrm>
            <a:off x="7192249" y="620688"/>
            <a:ext cx="1700926" cy="432147"/>
          </a:xfrm>
          <a:prstGeom prst="rect">
            <a:avLst/>
          </a:prstGeom>
          <a:solidFill>
            <a:schemeClr val="bg1"/>
          </a:solidFill>
          <a:ln>
            <a:solidFill>
              <a:schemeClr val="accent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Initial organization </a:t>
            </a:r>
            <a:r>
              <a:rPr lang="en-US" sz="1000" dirty="0" smtClean="0">
                <a:solidFill>
                  <a:schemeClr val="tx1"/>
                </a:solidFill>
              </a:rPr>
              <a:t>chart</a:t>
            </a:r>
          </a:p>
        </p:txBody>
      </p:sp>
      <p:sp>
        <p:nvSpPr>
          <p:cNvPr id="716" name="Rectangle 715"/>
          <p:cNvSpPr/>
          <p:nvPr/>
        </p:nvSpPr>
        <p:spPr>
          <a:xfrm>
            <a:off x="9792" y="2124214"/>
            <a:ext cx="772679" cy="722946"/>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Head of </a:t>
            </a:r>
            <a:r>
              <a:rPr lang="en-US" sz="800" dirty="0" err="1" smtClean="0">
                <a:solidFill>
                  <a:schemeClr val="tx1"/>
                </a:solidFill>
              </a:rPr>
              <a:t>HR,Adm&amp;Fin</a:t>
            </a:r>
            <a:endParaRPr lang="en-US" sz="800" dirty="0" smtClean="0">
              <a:solidFill>
                <a:schemeClr val="tx1"/>
              </a:solidFill>
            </a:endParaRPr>
          </a:p>
          <a:p>
            <a:pPr algn="ctr"/>
            <a:r>
              <a:rPr lang="en-US" sz="800" dirty="0" smtClean="0">
                <a:solidFill>
                  <a:schemeClr val="tx1"/>
                </a:solidFill>
              </a:rPr>
              <a:t>Rusi Meylani</a:t>
            </a:r>
          </a:p>
          <a:p>
            <a:pPr algn="ctr"/>
            <a:r>
              <a:rPr lang="en-US" sz="800" dirty="0" smtClean="0">
                <a:solidFill>
                  <a:schemeClr val="tx1"/>
                </a:solidFill>
              </a:rPr>
              <a:t>Sep 2015</a:t>
            </a:r>
            <a:endParaRPr lang="en-US" sz="800" dirty="0">
              <a:solidFill>
                <a:schemeClr val="tx1"/>
              </a:solidFill>
            </a:endParaRPr>
          </a:p>
        </p:txBody>
      </p:sp>
      <p:sp>
        <p:nvSpPr>
          <p:cNvPr id="717" name="Rectangle 716"/>
          <p:cNvSpPr/>
          <p:nvPr/>
        </p:nvSpPr>
        <p:spPr>
          <a:xfrm>
            <a:off x="1115616" y="2124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Chief Legal Officer</a:t>
            </a:r>
          </a:p>
          <a:p>
            <a:pPr algn="ctr"/>
            <a:r>
              <a:rPr lang="en-US" sz="800" dirty="0">
                <a:solidFill>
                  <a:schemeClr val="tx1"/>
                </a:solidFill>
              </a:rPr>
              <a:t>Vacancy</a:t>
            </a:r>
          </a:p>
        </p:txBody>
      </p:sp>
      <p:sp>
        <p:nvSpPr>
          <p:cNvPr id="718" name="Rectangle 717"/>
          <p:cNvSpPr/>
          <p:nvPr/>
        </p:nvSpPr>
        <p:spPr>
          <a:xfrm>
            <a:off x="2278507" y="212999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Chief Risk Officer</a:t>
            </a:r>
          </a:p>
          <a:p>
            <a:pPr algn="ctr"/>
            <a:r>
              <a:rPr lang="en-US" sz="800" dirty="0" err="1" smtClean="0">
                <a:solidFill>
                  <a:schemeClr val="tx1"/>
                </a:solidFill>
              </a:rPr>
              <a:t>Asri</a:t>
            </a:r>
            <a:r>
              <a:rPr lang="en-US" sz="800" dirty="0" smtClean="0">
                <a:solidFill>
                  <a:schemeClr val="tx1"/>
                </a:solidFill>
              </a:rPr>
              <a:t> </a:t>
            </a:r>
            <a:r>
              <a:rPr lang="en-US" sz="800" dirty="0" err="1" smtClean="0">
                <a:solidFill>
                  <a:schemeClr val="tx1"/>
                </a:solidFill>
              </a:rPr>
              <a:t>Anjarsari</a:t>
            </a:r>
            <a:endParaRPr lang="en-US" sz="800" dirty="0">
              <a:solidFill>
                <a:schemeClr val="tx1"/>
              </a:solidFill>
            </a:endParaRPr>
          </a:p>
        </p:txBody>
      </p:sp>
      <p:sp>
        <p:nvSpPr>
          <p:cNvPr id="719" name="Rectangle 718"/>
          <p:cNvSpPr/>
          <p:nvPr/>
        </p:nvSpPr>
        <p:spPr>
          <a:xfrm>
            <a:off x="4375385" y="2129990"/>
            <a:ext cx="772679" cy="722946"/>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Chief Operations Officer</a:t>
            </a:r>
          </a:p>
          <a:p>
            <a:pPr algn="ctr"/>
            <a:r>
              <a:rPr lang="en-US" sz="800" dirty="0" smtClean="0">
                <a:solidFill>
                  <a:schemeClr val="tx1"/>
                </a:solidFill>
              </a:rPr>
              <a:t>Sutrisno</a:t>
            </a:r>
          </a:p>
          <a:p>
            <a:pPr algn="ctr"/>
            <a:r>
              <a:rPr lang="en-US" sz="800" dirty="0" smtClean="0">
                <a:solidFill>
                  <a:schemeClr val="tx1"/>
                </a:solidFill>
              </a:rPr>
              <a:t>Nov 2015 </a:t>
            </a:r>
            <a:endParaRPr lang="en-US" sz="800" dirty="0">
              <a:solidFill>
                <a:schemeClr val="tx1"/>
              </a:solidFill>
            </a:endParaRPr>
          </a:p>
        </p:txBody>
      </p:sp>
      <p:sp>
        <p:nvSpPr>
          <p:cNvPr id="720" name="Rectangle 719"/>
          <p:cNvSpPr/>
          <p:nvPr/>
        </p:nvSpPr>
        <p:spPr>
          <a:xfrm>
            <a:off x="6012160" y="2129990"/>
            <a:ext cx="772679" cy="722946"/>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Head of IT</a:t>
            </a:r>
          </a:p>
          <a:p>
            <a:pPr algn="ctr"/>
            <a:r>
              <a:rPr lang="en-US" sz="800" dirty="0">
                <a:solidFill>
                  <a:schemeClr val="tx1"/>
                </a:solidFill>
              </a:rPr>
              <a:t>Blasius Indrawan</a:t>
            </a:r>
          </a:p>
          <a:p>
            <a:pPr algn="ctr"/>
            <a:r>
              <a:rPr lang="en-US" sz="800" dirty="0" smtClean="0">
                <a:solidFill>
                  <a:schemeClr val="tx1"/>
                </a:solidFill>
              </a:rPr>
              <a:t>Sep </a:t>
            </a:r>
            <a:r>
              <a:rPr lang="en-US" sz="800" dirty="0">
                <a:solidFill>
                  <a:schemeClr val="tx1"/>
                </a:solidFill>
              </a:rPr>
              <a:t>2015</a:t>
            </a:r>
          </a:p>
          <a:p>
            <a:pPr algn="ctr"/>
            <a:endParaRPr lang="en-US" sz="800" dirty="0">
              <a:solidFill>
                <a:schemeClr val="tx1"/>
              </a:solidFill>
            </a:endParaRPr>
          </a:p>
        </p:txBody>
      </p:sp>
      <p:sp>
        <p:nvSpPr>
          <p:cNvPr id="721" name="Rectangle 720"/>
          <p:cNvSpPr/>
          <p:nvPr/>
        </p:nvSpPr>
        <p:spPr>
          <a:xfrm>
            <a:off x="7176818" y="212999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Chief Marketing Officer</a:t>
            </a:r>
          </a:p>
        </p:txBody>
      </p:sp>
      <p:sp>
        <p:nvSpPr>
          <p:cNvPr id="722" name="Rectangle 721"/>
          <p:cNvSpPr/>
          <p:nvPr/>
        </p:nvSpPr>
        <p:spPr>
          <a:xfrm>
            <a:off x="8335825" y="212999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a:t>
            </a:r>
            <a:r>
              <a:rPr lang="en-US" sz="800" dirty="0" smtClean="0">
                <a:solidFill>
                  <a:schemeClr val="tx1"/>
                </a:solidFill>
              </a:rPr>
              <a:t>Sales</a:t>
            </a:r>
            <a:endParaRPr lang="en-US" sz="800" dirty="0">
              <a:solidFill>
                <a:schemeClr val="tx1"/>
              </a:solidFill>
            </a:endParaRPr>
          </a:p>
        </p:txBody>
      </p:sp>
      <p:cxnSp>
        <p:nvCxnSpPr>
          <p:cNvPr id="723" name="Elbow Connector 722"/>
          <p:cNvCxnSpPr>
            <a:stCxn id="713" idx="2"/>
            <a:endCxn id="716" idx="0"/>
          </p:cNvCxnSpPr>
          <p:nvPr/>
        </p:nvCxnSpPr>
        <p:spPr>
          <a:xfrm rot="5400000">
            <a:off x="2486494" y="-411645"/>
            <a:ext cx="445498" cy="4626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4" name="Elbow Connector 723"/>
          <p:cNvCxnSpPr>
            <a:stCxn id="713" idx="2"/>
            <a:endCxn id="717" idx="0"/>
          </p:cNvCxnSpPr>
          <p:nvPr/>
        </p:nvCxnSpPr>
        <p:spPr>
          <a:xfrm rot="5400000">
            <a:off x="3039406" y="141267"/>
            <a:ext cx="445498" cy="35203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5" name="Elbow Connector 724"/>
          <p:cNvCxnSpPr>
            <a:stCxn id="713" idx="2"/>
            <a:endCxn id="718" idx="0"/>
          </p:cNvCxnSpPr>
          <p:nvPr/>
        </p:nvCxnSpPr>
        <p:spPr>
          <a:xfrm rot="5400000">
            <a:off x="3617963" y="725600"/>
            <a:ext cx="451274" cy="23575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6" name="Elbow Connector 725"/>
          <p:cNvCxnSpPr>
            <a:stCxn id="713" idx="2"/>
            <a:endCxn id="719" idx="0"/>
          </p:cNvCxnSpPr>
          <p:nvPr/>
        </p:nvCxnSpPr>
        <p:spPr>
          <a:xfrm rot="5400000">
            <a:off x="4666402" y="1774039"/>
            <a:ext cx="451274" cy="260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7" name="Elbow Connector 726"/>
          <p:cNvCxnSpPr>
            <a:stCxn id="713" idx="2"/>
            <a:endCxn id="720" idx="0"/>
          </p:cNvCxnSpPr>
          <p:nvPr/>
        </p:nvCxnSpPr>
        <p:spPr>
          <a:xfrm rot="16200000" flipH="1">
            <a:off x="5484789" y="1216279"/>
            <a:ext cx="451274" cy="1376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8" name="Elbow Connector 727"/>
          <p:cNvCxnSpPr>
            <a:stCxn id="713" idx="2"/>
            <a:endCxn id="721" idx="0"/>
          </p:cNvCxnSpPr>
          <p:nvPr/>
        </p:nvCxnSpPr>
        <p:spPr>
          <a:xfrm rot="16200000" flipH="1">
            <a:off x="6067118" y="633950"/>
            <a:ext cx="451274" cy="25408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9" name="Elbow Connector 728"/>
          <p:cNvCxnSpPr>
            <a:stCxn id="713" idx="2"/>
            <a:endCxn id="722" idx="0"/>
          </p:cNvCxnSpPr>
          <p:nvPr/>
        </p:nvCxnSpPr>
        <p:spPr>
          <a:xfrm rot="16200000" flipH="1">
            <a:off x="6646622" y="54447"/>
            <a:ext cx="451274" cy="36998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30" name="Rectangle 729"/>
          <p:cNvSpPr/>
          <p:nvPr/>
        </p:nvSpPr>
        <p:spPr>
          <a:xfrm>
            <a:off x="5781041" y="1196752"/>
            <a:ext cx="1188737" cy="48196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Country Manager</a:t>
            </a:r>
          </a:p>
          <a:p>
            <a:pPr algn="ctr"/>
            <a:r>
              <a:rPr lang="en-US" sz="800" dirty="0" smtClean="0">
                <a:solidFill>
                  <a:schemeClr val="tx1"/>
                </a:solidFill>
              </a:rPr>
              <a:t>Anton Kolobov</a:t>
            </a:r>
          </a:p>
          <a:p>
            <a:pPr algn="ctr"/>
            <a:r>
              <a:rPr lang="en-US" sz="800" dirty="0" smtClean="0">
                <a:solidFill>
                  <a:schemeClr val="tx1"/>
                </a:solidFill>
              </a:rPr>
              <a:t>Aug 2015</a:t>
            </a:r>
            <a:endParaRPr lang="en-US" sz="800" dirty="0">
              <a:solidFill>
                <a:schemeClr val="tx1"/>
              </a:solidFill>
            </a:endParaRPr>
          </a:p>
        </p:txBody>
      </p:sp>
      <p:sp>
        <p:nvSpPr>
          <p:cNvPr id="731" name="Rectangle 730"/>
          <p:cNvSpPr/>
          <p:nvPr/>
        </p:nvSpPr>
        <p:spPr>
          <a:xfrm>
            <a:off x="9196" y="5226334"/>
            <a:ext cx="772679" cy="722946"/>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Executive Secretary</a:t>
            </a:r>
          </a:p>
          <a:p>
            <a:pPr algn="ctr"/>
            <a:r>
              <a:rPr lang="en-US" sz="800" dirty="0" err="1">
                <a:solidFill>
                  <a:schemeClr val="tx1"/>
                </a:solidFill>
              </a:rPr>
              <a:t>E</a:t>
            </a:r>
            <a:r>
              <a:rPr lang="en-US" sz="800" dirty="0" err="1" smtClean="0">
                <a:solidFill>
                  <a:schemeClr val="tx1"/>
                </a:solidFill>
              </a:rPr>
              <a:t>kky</a:t>
            </a:r>
            <a:r>
              <a:rPr lang="en-US" sz="800" dirty="0" smtClean="0">
                <a:solidFill>
                  <a:schemeClr val="tx1"/>
                </a:solidFill>
              </a:rPr>
              <a:t> </a:t>
            </a:r>
            <a:r>
              <a:rPr lang="en-US" sz="800" dirty="0" err="1">
                <a:solidFill>
                  <a:schemeClr val="tx1"/>
                </a:solidFill>
              </a:rPr>
              <a:t>R</a:t>
            </a:r>
            <a:r>
              <a:rPr lang="en-US" sz="800" dirty="0" err="1" smtClean="0">
                <a:solidFill>
                  <a:schemeClr val="tx1"/>
                </a:solidFill>
              </a:rPr>
              <a:t>erena</a:t>
            </a:r>
            <a:r>
              <a:rPr lang="en-US" sz="800" dirty="0" smtClean="0">
                <a:solidFill>
                  <a:schemeClr val="tx1"/>
                </a:solidFill>
              </a:rPr>
              <a:t> </a:t>
            </a:r>
            <a:r>
              <a:rPr lang="en-US" sz="800" dirty="0" err="1" smtClean="0">
                <a:solidFill>
                  <a:schemeClr val="tx1"/>
                </a:solidFill>
              </a:rPr>
              <a:t>Tashya</a:t>
            </a:r>
            <a:endParaRPr lang="en-US" sz="800" dirty="0" smtClean="0">
              <a:solidFill>
                <a:schemeClr val="tx1"/>
              </a:solidFill>
            </a:endParaRPr>
          </a:p>
          <a:p>
            <a:pPr algn="ctr"/>
            <a:r>
              <a:rPr lang="en-US" sz="800" dirty="0" smtClean="0">
                <a:solidFill>
                  <a:schemeClr val="tx1"/>
                </a:solidFill>
              </a:rPr>
              <a:t>Nov 2015</a:t>
            </a:r>
            <a:endParaRPr lang="en-US" sz="800" dirty="0">
              <a:solidFill>
                <a:schemeClr val="tx1"/>
              </a:solidFill>
            </a:endParaRPr>
          </a:p>
        </p:txBody>
      </p:sp>
      <p:sp>
        <p:nvSpPr>
          <p:cNvPr id="732" name="Rectangle 731"/>
          <p:cNvSpPr/>
          <p:nvPr/>
        </p:nvSpPr>
        <p:spPr>
          <a:xfrm>
            <a:off x="107504" y="3212976"/>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HR</a:t>
            </a:r>
          </a:p>
          <a:p>
            <a:pPr algn="ctr"/>
            <a:r>
              <a:rPr lang="en-US" sz="800" dirty="0">
                <a:solidFill>
                  <a:schemeClr val="tx1"/>
                </a:solidFill>
              </a:rPr>
              <a:t>Vacancy</a:t>
            </a:r>
          </a:p>
        </p:txBody>
      </p:sp>
      <p:sp>
        <p:nvSpPr>
          <p:cNvPr id="733" name="Rectangle 732"/>
          <p:cNvSpPr/>
          <p:nvPr/>
        </p:nvSpPr>
        <p:spPr>
          <a:xfrm>
            <a:off x="467544"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HR Manager</a:t>
            </a:r>
          </a:p>
          <a:p>
            <a:pPr algn="ctr"/>
            <a:r>
              <a:rPr lang="en-US" sz="800" dirty="0">
                <a:solidFill>
                  <a:schemeClr val="tx1"/>
                </a:solidFill>
              </a:rPr>
              <a:t>Vacancy 1</a:t>
            </a:r>
          </a:p>
        </p:txBody>
      </p:sp>
      <p:cxnSp>
        <p:nvCxnSpPr>
          <p:cNvPr id="734" name="Elbow Connector 733"/>
          <p:cNvCxnSpPr>
            <a:stCxn id="716" idx="2"/>
            <a:endCxn id="732" idx="0"/>
          </p:cNvCxnSpPr>
          <p:nvPr/>
        </p:nvCxnSpPr>
        <p:spPr>
          <a:xfrm rot="16200000" flipH="1">
            <a:off x="262080" y="2981212"/>
            <a:ext cx="365816" cy="977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5" name="Rectangle 734"/>
          <p:cNvSpPr/>
          <p:nvPr/>
        </p:nvSpPr>
        <p:spPr>
          <a:xfrm>
            <a:off x="971600" y="3212976"/>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Legal Manager</a:t>
            </a:r>
          </a:p>
          <a:p>
            <a:pPr algn="ctr"/>
            <a:r>
              <a:rPr lang="en-US" sz="800" dirty="0">
                <a:solidFill>
                  <a:schemeClr val="tx1"/>
                </a:solidFill>
              </a:rPr>
              <a:t>Vacancy</a:t>
            </a:r>
          </a:p>
          <a:p>
            <a:pPr algn="ctr"/>
            <a:r>
              <a:rPr lang="en-US" sz="800" dirty="0">
                <a:solidFill>
                  <a:schemeClr val="tx1"/>
                </a:solidFill>
              </a:rPr>
              <a:t>1</a:t>
            </a:r>
          </a:p>
        </p:txBody>
      </p:sp>
      <p:sp>
        <p:nvSpPr>
          <p:cNvPr id="736" name="Rectangle 735"/>
          <p:cNvSpPr/>
          <p:nvPr/>
        </p:nvSpPr>
        <p:spPr>
          <a:xfrm>
            <a:off x="7020272" y="3212976"/>
            <a:ext cx="772679" cy="722946"/>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Online Marketing Manager</a:t>
            </a:r>
          </a:p>
          <a:p>
            <a:pPr algn="ctr"/>
            <a:r>
              <a:rPr lang="en-US" sz="800" dirty="0" smtClean="0">
                <a:solidFill>
                  <a:schemeClr val="tx1"/>
                </a:solidFill>
              </a:rPr>
              <a:t>Ben Mardanu</a:t>
            </a:r>
          </a:p>
          <a:p>
            <a:pPr algn="ctr"/>
            <a:r>
              <a:rPr lang="en-US" sz="800" dirty="0" smtClean="0">
                <a:solidFill>
                  <a:schemeClr val="tx1"/>
                </a:solidFill>
              </a:rPr>
              <a:t>Dec 2015</a:t>
            </a:r>
            <a:endParaRPr lang="en-US" sz="800" dirty="0">
              <a:solidFill>
                <a:schemeClr val="tx1"/>
              </a:solidFill>
            </a:endParaRPr>
          </a:p>
        </p:txBody>
      </p:sp>
      <p:sp>
        <p:nvSpPr>
          <p:cNvPr id="737" name="Rectangle 736"/>
          <p:cNvSpPr/>
          <p:nvPr/>
        </p:nvSpPr>
        <p:spPr>
          <a:xfrm>
            <a:off x="7864959" y="3212976"/>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Offline Marketing Manager</a:t>
            </a:r>
          </a:p>
          <a:p>
            <a:pPr algn="ctr"/>
            <a:r>
              <a:rPr lang="en-US" sz="800" dirty="0">
                <a:solidFill>
                  <a:schemeClr val="tx1"/>
                </a:solidFill>
              </a:rPr>
              <a:t>Vacancy</a:t>
            </a:r>
          </a:p>
        </p:txBody>
      </p:sp>
      <p:cxnSp>
        <p:nvCxnSpPr>
          <p:cNvPr id="738" name="Elbow Connector 737"/>
          <p:cNvCxnSpPr>
            <a:stCxn id="721" idx="2"/>
            <a:endCxn id="736" idx="0"/>
          </p:cNvCxnSpPr>
          <p:nvPr/>
        </p:nvCxnSpPr>
        <p:spPr>
          <a:xfrm rot="5400000">
            <a:off x="7304865" y="2954683"/>
            <a:ext cx="360040" cy="1565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9" name="Elbow Connector 738"/>
          <p:cNvCxnSpPr>
            <a:stCxn id="721" idx="2"/>
            <a:endCxn id="737" idx="0"/>
          </p:cNvCxnSpPr>
          <p:nvPr/>
        </p:nvCxnSpPr>
        <p:spPr>
          <a:xfrm rot="16200000" flipH="1">
            <a:off x="7727208" y="2688885"/>
            <a:ext cx="360040" cy="688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40" name="Rectangle 739"/>
          <p:cNvSpPr/>
          <p:nvPr/>
        </p:nvSpPr>
        <p:spPr>
          <a:xfrm>
            <a:off x="8335825"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Sales Manager</a:t>
            </a:r>
            <a:endParaRPr lang="en-US" sz="800" dirty="0">
              <a:solidFill>
                <a:schemeClr val="tx1"/>
              </a:solidFill>
            </a:endParaRPr>
          </a:p>
        </p:txBody>
      </p:sp>
      <p:sp>
        <p:nvSpPr>
          <p:cNvPr id="741" name="Rectangle 740"/>
          <p:cNvSpPr/>
          <p:nvPr/>
        </p:nvSpPr>
        <p:spPr>
          <a:xfrm>
            <a:off x="2735940" y="3212976"/>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Anti-Fraud Manager</a:t>
            </a:r>
          </a:p>
          <a:p>
            <a:pPr algn="ctr"/>
            <a:r>
              <a:rPr lang="en-US" sz="800" dirty="0">
                <a:solidFill>
                  <a:schemeClr val="tx1"/>
                </a:solidFill>
              </a:rPr>
              <a:t>Vacancy</a:t>
            </a:r>
          </a:p>
          <a:p>
            <a:pPr algn="ctr"/>
            <a:r>
              <a:rPr lang="en-US" sz="800" dirty="0">
                <a:solidFill>
                  <a:schemeClr val="tx1"/>
                </a:solidFill>
              </a:rPr>
              <a:t>1</a:t>
            </a:r>
          </a:p>
        </p:txBody>
      </p:sp>
      <p:sp>
        <p:nvSpPr>
          <p:cNvPr id="742" name="Rectangle 741"/>
          <p:cNvSpPr/>
          <p:nvPr/>
        </p:nvSpPr>
        <p:spPr>
          <a:xfrm>
            <a:off x="1835696" y="3212976"/>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Risk Manager</a:t>
            </a:r>
          </a:p>
          <a:p>
            <a:pPr algn="ctr"/>
            <a:r>
              <a:rPr lang="en-US" sz="800" dirty="0">
                <a:solidFill>
                  <a:schemeClr val="tx1"/>
                </a:solidFill>
              </a:rPr>
              <a:t>Vacancy</a:t>
            </a:r>
          </a:p>
          <a:p>
            <a:pPr algn="ctr"/>
            <a:r>
              <a:rPr lang="en-US" sz="800" dirty="0">
                <a:solidFill>
                  <a:schemeClr val="tx1"/>
                </a:solidFill>
              </a:rPr>
              <a:t>1</a:t>
            </a:r>
          </a:p>
        </p:txBody>
      </p:sp>
      <p:sp>
        <p:nvSpPr>
          <p:cNvPr id="743" name="Rectangle 742"/>
          <p:cNvSpPr/>
          <p:nvPr/>
        </p:nvSpPr>
        <p:spPr>
          <a:xfrm>
            <a:off x="2282942"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Data Scientist</a:t>
            </a:r>
          </a:p>
          <a:p>
            <a:pPr algn="ctr"/>
            <a:r>
              <a:rPr lang="en-US" sz="800" dirty="0">
                <a:solidFill>
                  <a:schemeClr val="tx1"/>
                </a:solidFill>
              </a:rPr>
              <a:t>Vacancy</a:t>
            </a:r>
          </a:p>
          <a:p>
            <a:pPr algn="ctr"/>
            <a:r>
              <a:rPr lang="en-US" sz="800" dirty="0">
                <a:solidFill>
                  <a:schemeClr val="tx1"/>
                </a:solidFill>
              </a:rPr>
              <a:t>2</a:t>
            </a:r>
          </a:p>
          <a:p>
            <a:pPr algn="ctr"/>
            <a:endParaRPr lang="en-US" sz="800" dirty="0">
              <a:solidFill>
                <a:schemeClr val="tx1"/>
              </a:solidFill>
            </a:endParaRPr>
          </a:p>
        </p:txBody>
      </p:sp>
      <p:cxnSp>
        <p:nvCxnSpPr>
          <p:cNvPr id="744" name="Elbow Connector 743"/>
          <p:cNvCxnSpPr>
            <a:stCxn id="718" idx="2"/>
            <a:endCxn id="742" idx="0"/>
          </p:cNvCxnSpPr>
          <p:nvPr/>
        </p:nvCxnSpPr>
        <p:spPr>
          <a:xfrm rot="5400000">
            <a:off x="2263422" y="2811551"/>
            <a:ext cx="360040" cy="4428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5" name="Elbow Connector 744"/>
          <p:cNvCxnSpPr>
            <a:stCxn id="718" idx="2"/>
            <a:endCxn id="741" idx="0"/>
          </p:cNvCxnSpPr>
          <p:nvPr/>
        </p:nvCxnSpPr>
        <p:spPr>
          <a:xfrm rot="16200000" flipH="1">
            <a:off x="2713543" y="2804239"/>
            <a:ext cx="360040" cy="457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46" name="Rectangle 745"/>
          <p:cNvSpPr/>
          <p:nvPr/>
        </p:nvSpPr>
        <p:spPr>
          <a:xfrm>
            <a:off x="3563888" y="321099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Verifications</a:t>
            </a:r>
          </a:p>
          <a:p>
            <a:pPr algn="ctr"/>
            <a:r>
              <a:rPr lang="en-US" sz="800" dirty="0">
                <a:solidFill>
                  <a:schemeClr val="tx1"/>
                </a:solidFill>
              </a:rPr>
              <a:t>Vacancy</a:t>
            </a:r>
          </a:p>
          <a:p>
            <a:pPr algn="ctr"/>
            <a:r>
              <a:rPr lang="en-US" sz="800" dirty="0">
                <a:solidFill>
                  <a:schemeClr val="tx1"/>
                </a:solidFill>
              </a:rPr>
              <a:t>1</a:t>
            </a:r>
          </a:p>
          <a:p>
            <a:pPr algn="ctr"/>
            <a:endParaRPr lang="en-US" sz="800" dirty="0">
              <a:solidFill>
                <a:schemeClr val="tx1"/>
              </a:solidFill>
            </a:endParaRPr>
          </a:p>
        </p:txBody>
      </p:sp>
      <p:sp>
        <p:nvSpPr>
          <p:cNvPr id="747" name="Rectangle 746"/>
          <p:cNvSpPr/>
          <p:nvPr/>
        </p:nvSpPr>
        <p:spPr>
          <a:xfrm>
            <a:off x="4447393" y="321099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Call Center</a:t>
            </a:r>
          </a:p>
          <a:p>
            <a:pPr algn="ctr"/>
            <a:r>
              <a:rPr lang="en-US" sz="800" dirty="0">
                <a:solidFill>
                  <a:schemeClr val="tx1"/>
                </a:solidFill>
              </a:rPr>
              <a:t>Vacancy</a:t>
            </a:r>
          </a:p>
          <a:p>
            <a:pPr algn="ctr"/>
            <a:r>
              <a:rPr lang="en-US" sz="800" dirty="0">
                <a:solidFill>
                  <a:schemeClr val="tx1"/>
                </a:solidFill>
              </a:rPr>
              <a:t>1</a:t>
            </a:r>
          </a:p>
          <a:p>
            <a:pPr algn="ctr"/>
            <a:endParaRPr lang="en-US" sz="800" dirty="0">
              <a:solidFill>
                <a:schemeClr val="tx1"/>
              </a:solidFill>
            </a:endParaRPr>
          </a:p>
        </p:txBody>
      </p:sp>
      <p:sp>
        <p:nvSpPr>
          <p:cNvPr id="748" name="Rectangle 747"/>
          <p:cNvSpPr/>
          <p:nvPr/>
        </p:nvSpPr>
        <p:spPr>
          <a:xfrm>
            <a:off x="5311489" y="3208456"/>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Collections</a:t>
            </a:r>
          </a:p>
          <a:p>
            <a:pPr algn="ctr"/>
            <a:r>
              <a:rPr lang="en-US" sz="800" dirty="0">
                <a:solidFill>
                  <a:schemeClr val="tx1"/>
                </a:solidFill>
              </a:rPr>
              <a:t>Vacancy</a:t>
            </a:r>
          </a:p>
          <a:p>
            <a:pPr algn="ctr"/>
            <a:r>
              <a:rPr lang="en-US" sz="800" dirty="0">
                <a:solidFill>
                  <a:schemeClr val="tx1"/>
                </a:solidFill>
              </a:rPr>
              <a:t>1</a:t>
            </a:r>
          </a:p>
          <a:p>
            <a:pPr algn="ctr"/>
            <a:endParaRPr lang="en-US" sz="800" dirty="0">
              <a:solidFill>
                <a:schemeClr val="tx1"/>
              </a:solidFill>
            </a:endParaRPr>
          </a:p>
        </p:txBody>
      </p:sp>
      <p:sp>
        <p:nvSpPr>
          <p:cNvPr id="749" name="Rectangle 748"/>
          <p:cNvSpPr/>
          <p:nvPr/>
        </p:nvSpPr>
        <p:spPr>
          <a:xfrm>
            <a:off x="6175585" y="3208133"/>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Operational Excellence</a:t>
            </a:r>
          </a:p>
          <a:p>
            <a:pPr algn="ctr"/>
            <a:r>
              <a:rPr lang="en-US" sz="800" dirty="0">
                <a:solidFill>
                  <a:schemeClr val="tx1"/>
                </a:solidFill>
              </a:rPr>
              <a:t>Vacancy</a:t>
            </a:r>
          </a:p>
          <a:p>
            <a:pPr algn="ctr"/>
            <a:r>
              <a:rPr lang="en-US" sz="800" dirty="0">
                <a:solidFill>
                  <a:schemeClr val="tx1"/>
                </a:solidFill>
              </a:rPr>
              <a:t>1</a:t>
            </a:r>
          </a:p>
          <a:p>
            <a:pPr algn="ctr"/>
            <a:endParaRPr lang="en-US" sz="800" dirty="0">
              <a:solidFill>
                <a:schemeClr val="tx1"/>
              </a:solidFill>
            </a:endParaRPr>
          </a:p>
        </p:txBody>
      </p:sp>
      <p:cxnSp>
        <p:nvCxnSpPr>
          <p:cNvPr id="750" name="Elbow Connector 749"/>
          <p:cNvCxnSpPr>
            <a:stCxn id="732" idx="2"/>
            <a:endCxn id="733" idx="0"/>
          </p:cNvCxnSpPr>
          <p:nvPr/>
        </p:nvCxnSpPr>
        <p:spPr>
          <a:xfrm rot="16200000" flipH="1">
            <a:off x="568718" y="3861048"/>
            <a:ext cx="210292"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1" name="Elbow Connector 750"/>
          <p:cNvCxnSpPr>
            <a:stCxn id="717" idx="2"/>
          </p:cNvCxnSpPr>
          <p:nvPr/>
        </p:nvCxnSpPr>
        <p:spPr>
          <a:xfrm rot="5400000">
            <a:off x="1190442" y="2896942"/>
            <a:ext cx="361296" cy="261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2" name="Straight Arrow Connector 751"/>
          <p:cNvCxnSpPr>
            <a:stCxn id="722" idx="2"/>
            <a:endCxn id="740" idx="0"/>
          </p:cNvCxnSpPr>
          <p:nvPr/>
        </p:nvCxnSpPr>
        <p:spPr>
          <a:xfrm>
            <a:off x="8722165" y="2852936"/>
            <a:ext cx="0" cy="129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3" name="Elbow Connector 752"/>
          <p:cNvCxnSpPr>
            <a:stCxn id="719" idx="2"/>
            <a:endCxn id="746" idx="0"/>
          </p:cNvCxnSpPr>
          <p:nvPr/>
        </p:nvCxnSpPr>
        <p:spPr>
          <a:xfrm rot="5400000">
            <a:off x="4176950" y="2626215"/>
            <a:ext cx="358054" cy="8114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4" name="Elbow Connector 753"/>
          <p:cNvCxnSpPr>
            <a:stCxn id="719" idx="2"/>
            <a:endCxn id="747" idx="0"/>
          </p:cNvCxnSpPr>
          <p:nvPr/>
        </p:nvCxnSpPr>
        <p:spPr>
          <a:xfrm rot="16200000" flipH="1">
            <a:off x="4618702" y="2995959"/>
            <a:ext cx="358054" cy="72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5" name="Elbow Connector 754"/>
          <p:cNvCxnSpPr>
            <a:stCxn id="719" idx="2"/>
            <a:endCxn id="748" idx="0"/>
          </p:cNvCxnSpPr>
          <p:nvPr/>
        </p:nvCxnSpPr>
        <p:spPr>
          <a:xfrm rot="16200000" flipH="1">
            <a:off x="5052017" y="2562644"/>
            <a:ext cx="355520" cy="9361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6" name="Elbow Connector 755"/>
          <p:cNvCxnSpPr>
            <a:stCxn id="719" idx="2"/>
            <a:endCxn id="749" idx="0"/>
          </p:cNvCxnSpPr>
          <p:nvPr/>
        </p:nvCxnSpPr>
        <p:spPr>
          <a:xfrm rot="16200000" flipH="1">
            <a:off x="5484227" y="2130434"/>
            <a:ext cx="355197" cy="1800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7" name="Straight Arrow Connector 756"/>
          <p:cNvCxnSpPr>
            <a:stCxn id="718" idx="2"/>
            <a:endCxn id="743" idx="0"/>
          </p:cNvCxnSpPr>
          <p:nvPr/>
        </p:nvCxnSpPr>
        <p:spPr>
          <a:xfrm>
            <a:off x="2664847" y="2852936"/>
            <a:ext cx="4435" cy="129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8" name="Rectangle 757"/>
          <p:cNvSpPr/>
          <p:nvPr/>
        </p:nvSpPr>
        <p:spPr>
          <a:xfrm>
            <a:off x="3212156"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Verification </a:t>
            </a:r>
            <a:r>
              <a:rPr lang="en-US" sz="800" dirty="0" smtClean="0">
                <a:solidFill>
                  <a:schemeClr val="tx1"/>
                </a:solidFill>
              </a:rPr>
              <a:t>Team</a:t>
            </a:r>
            <a:endParaRPr lang="en-US" sz="800" dirty="0">
              <a:solidFill>
                <a:schemeClr val="tx1"/>
              </a:solidFill>
            </a:endParaRPr>
          </a:p>
          <a:p>
            <a:pPr algn="ctr"/>
            <a:endParaRPr lang="en-US" sz="800" dirty="0">
              <a:solidFill>
                <a:schemeClr val="tx1"/>
              </a:solidFill>
            </a:endParaRPr>
          </a:p>
        </p:txBody>
      </p:sp>
      <p:cxnSp>
        <p:nvCxnSpPr>
          <p:cNvPr id="759" name="Elbow Connector 758"/>
          <p:cNvCxnSpPr>
            <a:stCxn id="746" idx="2"/>
            <a:endCxn id="758" idx="0"/>
          </p:cNvCxnSpPr>
          <p:nvPr/>
        </p:nvCxnSpPr>
        <p:spPr>
          <a:xfrm rot="5400000">
            <a:off x="3668223" y="3864209"/>
            <a:ext cx="212278" cy="3517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0" name="Rectangle 759"/>
          <p:cNvSpPr/>
          <p:nvPr/>
        </p:nvSpPr>
        <p:spPr>
          <a:xfrm>
            <a:off x="4141370"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Inbound </a:t>
            </a:r>
            <a:r>
              <a:rPr lang="en-US" sz="800" dirty="0" smtClean="0">
                <a:solidFill>
                  <a:schemeClr val="tx1"/>
                </a:solidFill>
              </a:rPr>
              <a:t>Team</a:t>
            </a:r>
            <a:endParaRPr lang="en-US" sz="800" dirty="0">
              <a:solidFill>
                <a:schemeClr val="tx1"/>
              </a:solidFill>
            </a:endParaRPr>
          </a:p>
          <a:p>
            <a:pPr algn="ctr"/>
            <a:endParaRPr lang="en-US" sz="800" dirty="0">
              <a:solidFill>
                <a:schemeClr val="tx1"/>
              </a:solidFill>
            </a:endParaRPr>
          </a:p>
        </p:txBody>
      </p:sp>
      <p:sp>
        <p:nvSpPr>
          <p:cNvPr id="761" name="Rectangle 760"/>
          <p:cNvSpPr/>
          <p:nvPr/>
        </p:nvSpPr>
        <p:spPr>
          <a:xfrm>
            <a:off x="5020004"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Head of Outbound</a:t>
            </a:r>
          </a:p>
          <a:p>
            <a:pPr algn="ctr"/>
            <a:r>
              <a:rPr lang="en-US" sz="800" dirty="0">
                <a:solidFill>
                  <a:schemeClr val="tx1"/>
                </a:solidFill>
              </a:rPr>
              <a:t>Vacancy</a:t>
            </a:r>
          </a:p>
          <a:p>
            <a:pPr algn="ctr"/>
            <a:r>
              <a:rPr lang="en-US" sz="800" dirty="0">
                <a:solidFill>
                  <a:schemeClr val="tx1"/>
                </a:solidFill>
              </a:rPr>
              <a:t>1</a:t>
            </a:r>
          </a:p>
          <a:p>
            <a:pPr algn="ctr"/>
            <a:endParaRPr lang="en-US" sz="800" dirty="0">
              <a:solidFill>
                <a:schemeClr val="tx1"/>
              </a:solidFill>
            </a:endParaRPr>
          </a:p>
        </p:txBody>
      </p:sp>
      <p:sp>
        <p:nvSpPr>
          <p:cNvPr id="762" name="Rectangle 761"/>
          <p:cNvSpPr/>
          <p:nvPr/>
        </p:nvSpPr>
        <p:spPr>
          <a:xfrm>
            <a:off x="4139952" y="522920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smtClean="0">
              <a:solidFill>
                <a:schemeClr val="tx1"/>
              </a:solidFill>
            </a:endParaRPr>
          </a:p>
          <a:p>
            <a:pPr algn="ctr"/>
            <a:r>
              <a:rPr lang="en-US" sz="800" dirty="0" smtClean="0">
                <a:solidFill>
                  <a:schemeClr val="tx1"/>
                </a:solidFill>
              </a:rPr>
              <a:t>Phone </a:t>
            </a:r>
            <a:r>
              <a:rPr lang="en-US" sz="800" dirty="0">
                <a:solidFill>
                  <a:schemeClr val="tx1"/>
                </a:solidFill>
              </a:rPr>
              <a:t>Verification</a:t>
            </a:r>
          </a:p>
          <a:p>
            <a:pPr algn="ctr"/>
            <a:r>
              <a:rPr lang="en-US" sz="800" dirty="0">
                <a:solidFill>
                  <a:schemeClr val="tx1"/>
                </a:solidFill>
              </a:rPr>
              <a:t>Team</a:t>
            </a:r>
          </a:p>
          <a:p>
            <a:pPr algn="ctr"/>
            <a:endParaRPr lang="en-US" sz="800" dirty="0">
              <a:solidFill>
                <a:schemeClr val="tx1"/>
              </a:solidFill>
            </a:endParaRPr>
          </a:p>
          <a:p>
            <a:pPr algn="ctr"/>
            <a:endParaRPr lang="en-US" sz="800" dirty="0">
              <a:solidFill>
                <a:schemeClr val="tx1"/>
              </a:solidFill>
            </a:endParaRPr>
          </a:p>
          <a:p>
            <a:pPr algn="ctr"/>
            <a:endParaRPr lang="en-US" sz="800" dirty="0">
              <a:solidFill>
                <a:schemeClr val="tx1"/>
              </a:solidFill>
            </a:endParaRPr>
          </a:p>
        </p:txBody>
      </p:sp>
      <p:sp>
        <p:nvSpPr>
          <p:cNvPr id="763" name="Rectangle 762"/>
          <p:cNvSpPr/>
          <p:nvPr/>
        </p:nvSpPr>
        <p:spPr>
          <a:xfrm>
            <a:off x="5004048" y="5229200"/>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Sales</a:t>
            </a:r>
          </a:p>
          <a:p>
            <a:pPr algn="ctr"/>
            <a:r>
              <a:rPr lang="en-US" sz="800" dirty="0">
                <a:solidFill>
                  <a:schemeClr val="tx1"/>
                </a:solidFill>
              </a:rPr>
              <a:t>Team</a:t>
            </a:r>
          </a:p>
          <a:p>
            <a:pPr algn="ctr"/>
            <a:endParaRPr lang="en-US" sz="800" dirty="0">
              <a:solidFill>
                <a:schemeClr val="tx1"/>
              </a:solidFill>
            </a:endParaRPr>
          </a:p>
          <a:p>
            <a:pPr algn="ctr"/>
            <a:endParaRPr lang="en-US" sz="800" dirty="0">
              <a:solidFill>
                <a:schemeClr val="tx1"/>
              </a:solidFill>
            </a:endParaRPr>
          </a:p>
        </p:txBody>
      </p:sp>
      <p:cxnSp>
        <p:nvCxnSpPr>
          <p:cNvPr id="764" name="Elbow Connector 763"/>
          <p:cNvCxnSpPr>
            <a:stCxn id="747" idx="2"/>
            <a:endCxn id="760" idx="0"/>
          </p:cNvCxnSpPr>
          <p:nvPr/>
        </p:nvCxnSpPr>
        <p:spPr>
          <a:xfrm rot="5400000">
            <a:off x="4574583" y="3887064"/>
            <a:ext cx="212278" cy="306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5" name="Elbow Connector 764"/>
          <p:cNvCxnSpPr>
            <a:stCxn id="747" idx="2"/>
            <a:endCxn id="761" idx="0"/>
          </p:cNvCxnSpPr>
          <p:nvPr/>
        </p:nvCxnSpPr>
        <p:spPr>
          <a:xfrm rot="16200000" flipH="1">
            <a:off x="5013899" y="3753769"/>
            <a:ext cx="212278" cy="5726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6" name="Elbow Connector 765"/>
          <p:cNvCxnSpPr>
            <a:stCxn id="761" idx="2"/>
            <a:endCxn id="762" idx="0"/>
          </p:cNvCxnSpPr>
          <p:nvPr/>
        </p:nvCxnSpPr>
        <p:spPr>
          <a:xfrm rot="5400000">
            <a:off x="4786298" y="4609154"/>
            <a:ext cx="360040" cy="880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7" name="Elbow Connector 766"/>
          <p:cNvCxnSpPr>
            <a:stCxn id="761" idx="2"/>
            <a:endCxn id="763" idx="0"/>
          </p:cNvCxnSpPr>
          <p:nvPr/>
        </p:nvCxnSpPr>
        <p:spPr>
          <a:xfrm rot="5400000">
            <a:off x="5218346" y="5041202"/>
            <a:ext cx="360040" cy="159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8" name="Rectangle 767"/>
          <p:cNvSpPr/>
          <p:nvPr/>
        </p:nvSpPr>
        <p:spPr>
          <a:xfrm>
            <a:off x="5898638" y="4146214"/>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800" dirty="0" smtClean="0">
              <a:solidFill>
                <a:schemeClr val="tx1"/>
              </a:solidFill>
            </a:endParaRPr>
          </a:p>
          <a:p>
            <a:pPr algn="ctr"/>
            <a:r>
              <a:rPr lang="en-US" sz="800" dirty="0" smtClean="0">
                <a:solidFill>
                  <a:schemeClr val="tx1"/>
                </a:solidFill>
              </a:rPr>
              <a:t>Collections Tea</a:t>
            </a:r>
            <a:r>
              <a:rPr lang="en-US" sz="800" dirty="0">
                <a:solidFill>
                  <a:schemeClr val="tx1"/>
                </a:solidFill>
              </a:rPr>
              <a:t>m</a:t>
            </a:r>
          </a:p>
          <a:p>
            <a:pPr algn="ctr"/>
            <a:endParaRPr lang="en-US" sz="800" dirty="0">
              <a:solidFill>
                <a:schemeClr val="tx1"/>
              </a:solidFill>
            </a:endParaRPr>
          </a:p>
          <a:p>
            <a:pPr algn="ctr"/>
            <a:endParaRPr lang="en-US" sz="800" dirty="0">
              <a:solidFill>
                <a:schemeClr val="tx1"/>
              </a:solidFill>
            </a:endParaRPr>
          </a:p>
        </p:txBody>
      </p:sp>
      <p:cxnSp>
        <p:nvCxnSpPr>
          <p:cNvPr id="769" name="Elbow Connector 768"/>
          <p:cNvCxnSpPr>
            <a:stCxn id="748" idx="2"/>
            <a:endCxn id="768" idx="0"/>
          </p:cNvCxnSpPr>
          <p:nvPr/>
        </p:nvCxnSpPr>
        <p:spPr>
          <a:xfrm rot="16200000" flipH="1">
            <a:off x="5883997" y="3745233"/>
            <a:ext cx="214812" cy="5871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0" name="Elbow Connector 769"/>
          <p:cNvCxnSpPr>
            <a:endCxn id="731" idx="0"/>
          </p:cNvCxnSpPr>
          <p:nvPr/>
        </p:nvCxnSpPr>
        <p:spPr>
          <a:xfrm rot="16200000" flipH="1">
            <a:off x="-964372" y="3866426"/>
            <a:ext cx="2379174" cy="3406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1" name="Rectangle 770"/>
          <p:cNvSpPr/>
          <p:nvPr/>
        </p:nvSpPr>
        <p:spPr>
          <a:xfrm>
            <a:off x="6476397" y="5181421"/>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Training and Hiring Team</a:t>
            </a:r>
          </a:p>
          <a:p>
            <a:pPr algn="ctr"/>
            <a:endParaRPr lang="en-US" sz="800" dirty="0">
              <a:solidFill>
                <a:schemeClr val="tx1"/>
              </a:solidFill>
            </a:endParaRPr>
          </a:p>
          <a:p>
            <a:pPr algn="ctr"/>
            <a:endParaRPr lang="en-US" sz="800" dirty="0">
              <a:solidFill>
                <a:schemeClr val="tx1"/>
              </a:solidFill>
            </a:endParaRPr>
          </a:p>
        </p:txBody>
      </p:sp>
      <p:sp>
        <p:nvSpPr>
          <p:cNvPr id="772" name="Rectangle 771"/>
          <p:cNvSpPr/>
          <p:nvPr/>
        </p:nvSpPr>
        <p:spPr>
          <a:xfrm>
            <a:off x="7452805" y="5173781"/>
            <a:ext cx="772679" cy="722946"/>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Quality Control Team</a:t>
            </a:r>
          </a:p>
          <a:p>
            <a:pPr algn="ctr"/>
            <a:endParaRPr lang="en-US" sz="800" dirty="0">
              <a:solidFill>
                <a:schemeClr val="tx1"/>
              </a:solidFill>
            </a:endParaRPr>
          </a:p>
          <a:p>
            <a:pPr algn="ctr"/>
            <a:endParaRPr lang="en-US" sz="800" dirty="0">
              <a:solidFill>
                <a:schemeClr val="tx1"/>
              </a:solidFill>
            </a:endParaRPr>
          </a:p>
        </p:txBody>
      </p:sp>
      <p:cxnSp>
        <p:nvCxnSpPr>
          <p:cNvPr id="773" name="Elbow Connector 772"/>
          <p:cNvCxnSpPr>
            <a:stCxn id="749" idx="2"/>
            <a:endCxn id="772" idx="0"/>
          </p:cNvCxnSpPr>
          <p:nvPr/>
        </p:nvCxnSpPr>
        <p:spPr>
          <a:xfrm rot="16200000" flipH="1">
            <a:off x="6579184" y="3913820"/>
            <a:ext cx="1242702" cy="1277220"/>
          </a:xfrm>
          <a:prstGeom prst="bentConnector3">
            <a:avLst>
              <a:gd name="adj1" fmla="val 8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4" name="Elbow Connector 773"/>
          <p:cNvCxnSpPr>
            <a:stCxn id="749" idx="2"/>
            <a:endCxn id="771" idx="0"/>
          </p:cNvCxnSpPr>
          <p:nvPr/>
        </p:nvCxnSpPr>
        <p:spPr>
          <a:xfrm rot="16200000" flipH="1">
            <a:off x="6087160" y="4405844"/>
            <a:ext cx="1250342" cy="300812"/>
          </a:xfrm>
          <a:prstGeom prst="bentConnector3">
            <a:avLst>
              <a:gd name="adj1" fmla="val 91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455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536" y="116632"/>
            <a:ext cx="8159540" cy="312281"/>
          </a:xfrm>
        </p:spPr>
        <p:txBody>
          <a:bodyPr/>
          <a:lstStyle/>
          <a:p>
            <a:r>
              <a:rPr lang="en-US" b="1" dirty="0" smtClean="0"/>
              <a:t>Assumptions and sensitivity analysis</a:t>
            </a:r>
            <a:endParaRPr lang="en-US" b="1" dirty="0">
              <a:solidFill>
                <a:srgbClr val="FF0000"/>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268246683"/>
              </p:ext>
            </p:extLst>
          </p:nvPr>
        </p:nvGraphicFramePr>
        <p:xfrm>
          <a:off x="179512" y="692696"/>
          <a:ext cx="8568950" cy="2734299"/>
        </p:xfrm>
        <a:graphic>
          <a:graphicData uri="http://schemas.openxmlformats.org/drawingml/2006/table">
            <a:tbl>
              <a:tblPr/>
              <a:tblGrid>
                <a:gridCol w="1503325">
                  <a:extLst>
                    <a:ext uri="{9D8B030D-6E8A-4147-A177-3AD203B41FA5}">
                      <a16:colId xmlns:a16="http://schemas.microsoft.com/office/drawing/2014/main" val="20000"/>
                    </a:ext>
                  </a:extLst>
                </a:gridCol>
                <a:gridCol w="691529">
                  <a:extLst>
                    <a:ext uri="{9D8B030D-6E8A-4147-A177-3AD203B41FA5}">
                      <a16:colId xmlns:a16="http://schemas.microsoft.com/office/drawing/2014/main" val="20001"/>
                    </a:ext>
                  </a:extLst>
                </a:gridCol>
                <a:gridCol w="691529">
                  <a:extLst>
                    <a:ext uri="{9D8B030D-6E8A-4147-A177-3AD203B41FA5}">
                      <a16:colId xmlns:a16="http://schemas.microsoft.com/office/drawing/2014/main" val="20002"/>
                    </a:ext>
                  </a:extLst>
                </a:gridCol>
                <a:gridCol w="751663">
                  <a:extLst>
                    <a:ext uri="{9D8B030D-6E8A-4147-A177-3AD203B41FA5}">
                      <a16:colId xmlns:a16="http://schemas.microsoft.com/office/drawing/2014/main" val="20003"/>
                    </a:ext>
                  </a:extLst>
                </a:gridCol>
                <a:gridCol w="691529">
                  <a:extLst>
                    <a:ext uri="{9D8B030D-6E8A-4147-A177-3AD203B41FA5}">
                      <a16:colId xmlns:a16="http://schemas.microsoft.com/office/drawing/2014/main" val="20004"/>
                    </a:ext>
                  </a:extLst>
                </a:gridCol>
                <a:gridCol w="691529">
                  <a:extLst>
                    <a:ext uri="{9D8B030D-6E8A-4147-A177-3AD203B41FA5}">
                      <a16:colId xmlns:a16="http://schemas.microsoft.com/office/drawing/2014/main" val="20005"/>
                    </a:ext>
                  </a:extLst>
                </a:gridCol>
                <a:gridCol w="691529">
                  <a:extLst>
                    <a:ext uri="{9D8B030D-6E8A-4147-A177-3AD203B41FA5}">
                      <a16:colId xmlns:a16="http://schemas.microsoft.com/office/drawing/2014/main" val="20006"/>
                    </a:ext>
                  </a:extLst>
                </a:gridCol>
                <a:gridCol w="691529">
                  <a:extLst>
                    <a:ext uri="{9D8B030D-6E8A-4147-A177-3AD203B41FA5}">
                      <a16:colId xmlns:a16="http://schemas.microsoft.com/office/drawing/2014/main" val="20007"/>
                    </a:ext>
                  </a:extLst>
                </a:gridCol>
                <a:gridCol w="691529">
                  <a:extLst>
                    <a:ext uri="{9D8B030D-6E8A-4147-A177-3AD203B41FA5}">
                      <a16:colId xmlns:a16="http://schemas.microsoft.com/office/drawing/2014/main" val="20008"/>
                    </a:ext>
                  </a:extLst>
                </a:gridCol>
                <a:gridCol w="691529">
                  <a:extLst>
                    <a:ext uri="{9D8B030D-6E8A-4147-A177-3AD203B41FA5}">
                      <a16:colId xmlns:a16="http://schemas.microsoft.com/office/drawing/2014/main" val="20009"/>
                    </a:ext>
                  </a:extLst>
                </a:gridCol>
                <a:gridCol w="781730">
                  <a:extLst>
                    <a:ext uri="{9D8B030D-6E8A-4147-A177-3AD203B41FA5}">
                      <a16:colId xmlns:a16="http://schemas.microsoft.com/office/drawing/2014/main" val="20010"/>
                    </a:ext>
                  </a:extLst>
                </a:gridCol>
              </a:tblGrid>
              <a:tr h="250867">
                <a:tc gridSpan="11">
                  <a:txBody>
                    <a:bodyPr/>
                    <a:lstStyle/>
                    <a:p>
                      <a:pPr algn="l" fontAlgn="b"/>
                      <a:r>
                        <a:rPr lang="en-US" sz="1600" b="1" i="0" u="none" strike="noStrike" dirty="0">
                          <a:solidFill>
                            <a:srgbClr val="001E69"/>
                          </a:solidFill>
                          <a:effectLst/>
                          <a:latin typeface="Calibri" panose="020F0502020204030204" pitchFamily="34" charset="0"/>
                        </a:rPr>
                        <a:t>Main Loan parameters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400" b="1" i="0" u="none" strike="noStrike" dirty="0">
                        <a:solidFill>
                          <a:srgbClr val="001E69"/>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5192">
                <a:tc>
                  <a:txBody>
                    <a:bodyPr/>
                    <a:lstStyle/>
                    <a:p>
                      <a:pPr algn="ctr" fontAlgn="b"/>
                      <a:r>
                        <a:rPr lang="en-US" sz="1000" b="1" i="0" u="none" strike="noStrike" dirty="0">
                          <a:solidFill>
                            <a:srgbClr val="FFFFFF"/>
                          </a:solidFill>
                          <a:effectLst/>
                          <a:latin typeface="Calibri" panose="020F0502020204030204" pitchFamily="34" charset="0"/>
                        </a:rPr>
                        <a:t>Loan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Average loan size, USD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dirty="0">
                          <a:solidFill>
                            <a:srgbClr val="FFFFFF"/>
                          </a:solidFill>
                          <a:effectLst/>
                          <a:latin typeface="Calibri" panose="020F0502020204030204" pitchFamily="34" charset="0"/>
                        </a:rPr>
                        <a:t>Average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Early repayments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1st prolongation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2nd prolongation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Conversion to next tier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Roll-rate</a:t>
                      </a:r>
                      <a:br>
                        <a:rPr lang="en-US" sz="1000" b="1" i="0" u="none" strike="noStrike">
                          <a:solidFill>
                            <a:srgbClr val="FFFFFF"/>
                          </a:solidFill>
                          <a:effectLst/>
                          <a:latin typeface="Calibri" panose="020F0502020204030204" pitchFamily="34" charset="0"/>
                        </a:rPr>
                      </a:br>
                      <a:r>
                        <a:rPr lang="en-US" sz="1000" b="1" i="0" u="none" strike="noStrike">
                          <a:solidFill>
                            <a:srgbClr val="FFFFFF"/>
                          </a:solidFill>
                          <a:effectLst/>
                          <a:latin typeface="Calibri" panose="020F0502020204030204" pitchFamily="34" charset="0"/>
                        </a:rPr>
                        <a:t>0-&gt;1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Roll-rate</a:t>
                      </a:r>
                      <a:br>
                        <a:rPr lang="en-US" sz="1000" b="1" i="0" u="none" strike="noStrike">
                          <a:solidFill>
                            <a:srgbClr val="FFFFFF"/>
                          </a:solidFill>
                          <a:effectLst/>
                          <a:latin typeface="Calibri" panose="020F0502020204030204" pitchFamily="34" charset="0"/>
                        </a:rPr>
                      </a:br>
                      <a:r>
                        <a:rPr lang="en-US" sz="1000" b="1" i="0" u="none" strike="noStrike">
                          <a:solidFill>
                            <a:srgbClr val="FFFFFF"/>
                          </a:solidFill>
                          <a:effectLst/>
                          <a:latin typeface="Calibri" panose="020F0502020204030204" pitchFamily="34" charset="0"/>
                        </a:rPr>
                        <a:t>1-&gt;2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dirty="0">
                          <a:solidFill>
                            <a:srgbClr val="FFFFFF"/>
                          </a:solidFill>
                          <a:effectLst/>
                          <a:latin typeface="Calibri" panose="020F0502020204030204" pitchFamily="34" charset="0"/>
                        </a:rPr>
                        <a:t>Roll rate</a:t>
                      </a:r>
                      <a:br>
                        <a:rPr lang="en-US" sz="1000" b="1" i="0" u="none" strike="noStrike" dirty="0">
                          <a:solidFill>
                            <a:srgbClr val="FFFFFF"/>
                          </a:solidFill>
                          <a:effectLst/>
                          <a:latin typeface="Calibri" panose="020F0502020204030204" pitchFamily="34" charset="0"/>
                        </a:rPr>
                      </a:br>
                      <a:r>
                        <a:rPr lang="en-US" sz="1000" b="1" i="0" u="none" strike="noStrike" dirty="0">
                          <a:solidFill>
                            <a:srgbClr val="FFFFFF"/>
                          </a:solidFill>
                          <a:effectLst/>
                          <a:latin typeface="Calibri" panose="020F0502020204030204" pitchFamily="34" charset="0"/>
                        </a:rPr>
                        <a:t>2-&gt;3+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1000" b="1" i="0" u="none" strike="noStrike" dirty="0">
                          <a:solidFill>
                            <a:srgbClr val="FFFFFF"/>
                          </a:solidFill>
                          <a:effectLst/>
                          <a:latin typeface="Calibri" panose="020F0502020204030204" pitchFamily="34" charset="0"/>
                        </a:rPr>
                        <a:t>Total losses (with prolongations)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10001"/>
                  </a:ext>
                </a:extLst>
              </a:tr>
              <a:tr h="186542">
                <a:tc>
                  <a:txBody>
                    <a:bodyPr/>
                    <a:lstStyle/>
                    <a:p>
                      <a:pPr algn="l" fontAlgn="b"/>
                      <a:r>
                        <a:rPr lang="en-US" sz="1000" b="0" i="0" u="none" strike="noStrike">
                          <a:solidFill>
                            <a:srgbClr val="000000"/>
                          </a:solidFill>
                          <a:effectLst/>
                          <a:latin typeface="Calibri" panose="020F0502020204030204" pitchFamily="34" charset="0"/>
                        </a:rPr>
                        <a:t>Tier 1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dirty="0" smtClean="0">
                          <a:solidFill>
                            <a:srgbClr val="000000"/>
                          </a:solidFill>
                          <a:effectLst/>
                          <a:latin typeface="Calibri"/>
                        </a:rPr>
                        <a:t>180</a:t>
                      </a:r>
                      <a:r>
                        <a:rPr lang="en-US" sz="1000" b="0" i="0" u="none" strike="noStrike" dirty="0" smtClean="0">
                          <a:solidFill>
                            <a:srgbClr val="000000"/>
                          </a:solidFill>
                          <a:effectLst/>
                          <a:latin typeface="Calibri"/>
                        </a:rPr>
                        <a:t>*</a:t>
                      </a:r>
                      <a:endParaRPr lang="ru-RU" sz="10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a:rPr>
                        <a:t>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a:solidFill>
                            <a:srgbClr val="000000"/>
                          </a:solidFill>
                          <a:effectLst/>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a:solidFill>
                            <a:srgbClr val="000000"/>
                          </a:solidFill>
                          <a:effectLst/>
                          <a:latin typeface="Calibri"/>
                        </a:rPr>
                        <a:t>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a:solidFill>
                            <a:srgbClr val="000000"/>
                          </a:solidFill>
                          <a:effectLst/>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dirty="0" smtClean="0">
                          <a:solidFill>
                            <a:srgbClr val="000000"/>
                          </a:solidFill>
                          <a:effectLst/>
                          <a:latin typeface="Calibri" panose="020F0502020204030204" pitchFamily="34" charset="0"/>
                        </a:rPr>
                        <a:t>39</a:t>
                      </a:r>
                      <a:r>
                        <a:rPr lang="en-US" sz="1000" b="0" i="0" u="none" strike="noStrike" dirty="0" smtClean="0">
                          <a:solidFill>
                            <a:srgbClr val="000000"/>
                          </a:solidFill>
                          <a:effectLst/>
                          <a:latin typeface="Calibri" panose="020F0502020204030204" pitchFamily="34" charset="0"/>
                        </a:rPr>
                        <a:t>%</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dirty="0" smtClean="0">
                          <a:solidFill>
                            <a:srgbClr val="000000"/>
                          </a:solidFill>
                          <a:effectLst/>
                          <a:latin typeface="Calibri" panose="020F0502020204030204" pitchFamily="34" charset="0"/>
                        </a:rPr>
                        <a:t>1</a:t>
                      </a:r>
                      <a:r>
                        <a:rPr lang="ru-RU" sz="1000" b="0" i="0" u="none" strike="noStrike" dirty="0" smtClean="0">
                          <a:solidFill>
                            <a:srgbClr val="000000"/>
                          </a:solidFill>
                          <a:effectLst/>
                          <a:latin typeface="Calibri" panose="020F0502020204030204" pitchFamily="34" charset="0"/>
                        </a:rPr>
                        <a:t>7</a:t>
                      </a:r>
                      <a:r>
                        <a:rPr lang="en-US" sz="1000" b="0" i="0" u="none" strike="noStrike" dirty="0" smtClean="0">
                          <a:solidFill>
                            <a:srgbClr val="000000"/>
                          </a:solidFill>
                          <a:effectLst/>
                          <a:latin typeface="Calibri" panose="020F0502020204030204" pitchFamily="34" charset="0"/>
                        </a:rPr>
                        <a:t>,</a:t>
                      </a:r>
                      <a:r>
                        <a:rPr lang="ru-RU" sz="1000" b="0" i="0" u="none" strike="noStrike" dirty="0" smtClean="0">
                          <a:solidFill>
                            <a:srgbClr val="000000"/>
                          </a:solidFill>
                          <a:effectLst/>
                          <a:latin typeface="Calibri" panose="020F0502020204030204" pitchFamily="34" charset="0"/>
                        </a:rPr>
                        <a:t>8</a:t>
                      </a:r>
                      <a:r>
                        <a:rPr lang="en-US" sz="1000" b="0" i="0" u="none" strike="noStrike" dirty="0" smtClean="0">
                          <a:solidFill>
                            <a:srgbClr val="000000"/>
                          </a:solidFill>
                          <a:effectLst/>
                          <a:latin typeface="Calibri" panose="020F0502020204030204" pitchFamily="34" charset="0"/>
                        </a:rPr>
                        <a:t>%</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2"/>
                  </a:ext>
                </a:extLst>
              </a:tr>
              <a:tr h="186542">
                <a:tc>
                  <a:txBody>
                    <a:bodyPr/>
                    <a:lstStyle/>
                    <a:p>
                      <a:pPr algn="l" fontAlgn="b"/>
                      <a:r>
                        <a:rPr lang="en-US" sz="1000" b="0" i="0" u="none" strike="noStrike">
                          <a:solidFill>
                            <a:srgbClr val="000000"/>
                          </a:solidFill>
                          <a:effectLst/>
                          <a:latin typeface="Calibri" panose="020F0502020204030204" pitchFamily="34" charset="0"/>
                        </a:rPr>
                        <a:t>Tier 2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a:solidFill>
                            <a:srgbClr val="000000"/>
                          </a:solidFill>
                          <a:effectLst/>
                          <a:latin typeface="Calibri"/>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a:solidFill>
                            <a:srgbClr val="000000"/>
                          </a:solidFill>
                          <a:effectLst/>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a:solidFill>
                            <a:srgbClr val="000000"/>
                          </a:solidFill>
                          <a:effectLst/>
                          <a:latin typeface="Calibri"/>
                        </a:rPr>
                        <a:t>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a:solidFill>
                            <a:srgbClr val="000000"/>
                          </a:solidFill>
                          <a:effectLst/>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dirty="0" smtClean="0">
                          <a:solidFill>
                            <a:srgbClr val="000000"/>
                          </a:solidFill>
                          <a:effectLst/>
                          <a:latin typeface="Calibri" panose="020F0502020204030204" pitchFamily="34" charset="0"/>
                        </a:rPr>
                        <a:t>9</a:t>
                      </a:r>
                      <a:r>
                        <a:rPr lang="en-US" sz="1000" b="0" i="0" u="none" strike="noStrike" dirty="0" smtClean="0">
                          <a:solidFill>
                            <a:srgbClr val="000000"/>
                          </a:solidFill>
                          <a:effectLst/>
                          <a:latin typeface="Calibri" panose="020F0502020204030204" pitchFamily="34" charset="0"/>
                        </a:rPr>
                        <a:t>,</a:t>
                      </a:r>
                      <a:r>
                        <a:rPr lang="ru-RU" sz="1000" b="0" i="0" u="none" strike="noStrike" dirty="0" smtClean="0">
                          <a:solidFill>
                            <a:srgbClr val="000000"/>
                          </a:solidFill>
                          <a:effectLst/>
                          <a:latin typeface="Calibri" panose="020F0502020204030204" pitchFamily="34" charset="0"/>
                        </a:rPr>
                        <a:t>1</a:t>
                      </a:r>
                      <a:r>
                        <a:rPr lang="en-US" sz="1000" b="0" i="0" u="none" strike="noStrike" dirty="0" smtClean="0">
                          <a:solidFill>
                            <a:srgbClr val="000000"/>
                          </a:solidFill>
                          <a:effectLst/>
                          <a:latin typeface="Calibri" panose="020F0502020204030204" pitchFamily="34" charset="0"/>
                        </a:rPr>
                        <a:t>%</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6542">
                <a:tc>
                  <a:txBody>
                    <a:bodyPr/>
                    <a:lstStyle/>
                    <a:p>
                      <a:pPr algn="l" fontAlgn="b"/>
                      <a:r>
                        <a:rPr lang="en-US" sz="1000" b="0" i="0" u="none" strike="noStrike">
                          <a:solidFill>
                            <a:srgbClr val="000000"/>
                          </a:solidFill>
                          <a:effectLst/>
                          <a:latin typeface="Calibri" panose="020F0502020204030204" pitchFamily="34" charset="0"/>
                        </a:rPr>
                        <a:t>Tier 3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dirty="0" smtClean="0">
                          <a:solidFill>
                            <a:srgbClr val="000000"/>
                          </a:solidFill>
                          <a:effectLst/>
                          <a:latin typeface="Calibri"/>
                        </a:rPr>
                        <a:t>3</a:t>
                      </a:r>
                      <a:r>
                        <a:rPr lang="en-US" sz="1000" b="0" i="0" u="none" strike="noStrike" dirty="0" smtClean="0">
                          <a:solidFill>
                            <a:srgbClr val="000000"/>
                          </a:solidFill>
                          <a:effectLst/>
                          <a:latin typeface="Calibri"/>
                        </a:rPr>
                        <a:t>2</a:t>
                      </a:r>
                      <a:r>
                        <a:rPr lang="ru-RU" sz="1000" b="0" i="0" u="none" strike="noStrike" dirty="0" smtClean="0">
                          <a:solidFill>
                            <a:srgbClr val="000000"/>
                          </a:solidFill>
                          <a:effectLst/>
                          <a:latin typeface="Calibri"/>
                        </a:rPr>
                        <a:t>0</a:t>
                      </a:r>
                      <a:endParaRPr lang="ru-RU" sz="10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a:rPr>
                        <a:t>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a:solidFill>
                            <a:srgbClr val="000000"/>
                          </a:solidFill>
                          <a:effectLst/>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a:solidFill>
                            <a:srgbClr val="000000"/>
                          </a:solidFill>
                          <a:effectLst/>
                          <a:latin typeface="Calibri"/>
                        </a:rPr>
                        <a:t>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a:solidFill>
                            <a:srgbClr val="000000"/>
                          </a:solidFill>
                          <a:effectLst/>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0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ru-RU" sz="1000" b="0" i="0" u="none" strike="noStrike" dirty="0" smtClean="0">
                          <a:solidFill>
                            <a:srgbClr val="000000"/>
                          </a:solidFill>
                          <a:effectLst/>
                          <a:latin typeface="Calibri" panose="020F0502020204030204" pitchFamily="34" charset="0"/>
                        </a:rPr>
                        <a:t>9</a:t>
                      </a:r>
                      <a:r>
                        <a:rPr lang="en-US" sz="1000" b="0" i="0" u="none" strike="noStrike" dirty="0" smtClean="0">
                          <a:solidFill>
                            <a:srgbClr val="000000"/>
                          </a:solidFill>
                          <a:effectLst/>
                          <a:latin typeface="Calibri" panose="020F0502020204030204" pitchFamily="34" charset="0"/>
                        </a:rPr>
                        <a:t>,</a:t>
                      </a:r>
                      <a:r>
                        <a:rPr lang="ru-RU" sz="1000" b="0" i="0" u="none" strike="noStrike" dirty="0" smtClean="0">
                          <a:solidFill>
                            <a:srgbClr val="000000"/>
                          </a:solidFill>
                          <a:effectLst/>
                          <a:latin typeface="Calibri" panose="020F0502020204030204" pitchFamily="34" charset="0"/>
                        </a:rPr>
                        <a:t>1</a:t>
                      </a:r>
                      <a:r>
                        <a:rPr lang="en-US" sz="1000" b="0" i="0" u="none" strike="noStrike" dirty="0" smtClean="0">
                          <a:solidFill>
                            <a:srgbClr val="000000"/>
                          </a:solidFill>
                          <a:effectLst/>
                          <a:latin typeface="Calibri" panose="020F0502020204030204" pitchFamily="34" charset="0"/>
                        </a:rPr>
                        <a:t>%</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4"/>
                  </a:ext>
                </a:extLst>
              </a:tr>
              <a:tr h="186542">
                <a:tc gridSpan="2">
                  <a:txBody>
                    <a:bodyPr/>
                    <a:lstStyle/>
                    <a:p>
                      <a:pPr algn="l" fontAlgn="b"/>
                      <a:r>
                        <a:rPr lang="en-US" sz="1100" b="0" i="0" u="none" strike="noStrike" dirty="0">
                          <a:solidFill>
                            <a:srgbClr val="000000"/>
                          </a:solidFill>
                          <a:effectLst/>
                          <a:latin typeface="Calibri"/>
                        </a:rPr>
                        <a:t>"Free loans": 150 USD for 15 days</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186542">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86542">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250867">
                <a:tc gridSpan="11">
                  <a:txBody>
                    <a:bodyPr/>
                    <a:lstStyle/>
                    <a:p>
                      <a:pPr algn="l" fontAlgn="b"/>
                      <a:r>
                        <a:rPr lang="en-US" sz="1600" b="1" i="0" u="none" strike="noStrike" dirty="0">
                          <a:solidFill>
                            <a:srgbClr val="001E69"/>
                          </a:solidFill>
                          <a:effectLst/>
                          <a:latin typeface="Calibri" panose="020F0502020204030204" pitchFamily="34" charset="0"/>
                        </a:rPr>
                        <a:t>Income and expenses parameters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469571">
                <a:tc>
                  <a:txBody>
                    <a:bodyPr/>
                    <a:lstStyle/>
                    <a:p>
                      <a:pPr algn="ctr" fontAlgn="b"/>
                      <a:r>
                        <a:rPr lang="en-US" sz="1000" b="1" i="0" u="none" strike="noStrike" dirty="0">
                          <a:solidFill>
                            <a:srgbClr val="FFFFFF"/>
                          </a:solidFill>
                          <a:effectLst/>
                          <a:latin typeface="Calibri" panose="020F0502020204030204" pitchFamily="34" charset="0"/>
                        </a:rPr>
                        <a:t>Loan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Normal interest rate, per day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Late penalty interest rate, per day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Disbursement fee received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dirty="0">
                          <a:solidFill>
                            <a:srgbClr val="FFFFFF"/>
                          </a:solidFill>
                          <a:effectLst/>
                          <a:latin typeface="Calibri" panose="020F0502020204030204" pitchFamily="34" charset="0"/>
                        </a:rPr>
                        <a:t>Prolongation fee </a:t>
                      </a:r>
                      <a:r>
                        <a:rPr lang="en-US" sz="1000" b="1" i="0" u="none" strike="noStrike" dirty="0" smtClean="0">
                          <a:solidFill>
                            <a:srgbClr val="FFFFFF"/>
                          </a:solidFill>
                          <a:effectLst/>
                          <a:latin typeface="Calibri" panose="020F0502020204030204" pitchFamily="34" charset="0"/>
                        </a:rPr>
                        <a:t>received, USD</a:t>
                      </a:r>
                      <a:endParaRPr lang="en-US" sz="1000" b="1" i="0" u="none" strike="noStrike" dirty="0">
                        <a:solidFill>
                          <a:srgbClr val="FFFFFF"/>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1000" b="1" i="0" u="none" strike="noStrike">
                          <a:solidFill>
                            <a:srgbClr val="FFFFFF"/>
                          </a:solidFill>
                          <a:effectLst/>
                          <a:latin typeface="Calibri" panose="020F0502020204030204" pitchFamily="34" charset="0"/>
                        </a:rPr>
                        <a:t>Marketing acquisition cost, USD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86542">
                <a:tc>
                  <a:txBody>
                    <a:bodyPr/>
                    <a:lstStyle/>
                    <a:p>
                      <a:pPr algn="l" fontAlgn="b"/>
                      <a:r>
                        <a:rPr lang="en-US" sz="1000" b="0" i="0" u="none" strike="noStrike">
                          <a:solidFill>
                            <a:srgbClr val="000000"/>
                          </a:solidFill>
                          <a:effectLst/>
                          <a:latin typeface="Calibri" panose="020F0502020204030204" pitchFamily="34" charset="0"/>
                        </a:rPr>
                        <a:t>PDL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dirty="0" smtClean="0">
                          <a:solidFill>
                            <a:srgbClr val="000000"/>
                          </a:solidFill>
                          <a:effectLst/>
                          <a:latin typeface="Calibri" panose="020F0502020204030204" pitchFamily="34" charset="0"/>
                        </a:rPr>
                        <a:t>1,0</a:t>
                      </a:r>
                      <a:r>
                        <a:rPr lang="en-US" sz="1000" b="0" i="0" u="none" strike="noStrike" dirty="0" smtClean="0">
                          <a:solidFill>
                            <a:srgbClr val="000000"/>
                          </a:solidFill>
                          <a:effectLst/>
                          <a:latin typeface="Calibri" panose="020F0502020204030204" pitchFamily="34" charset="0"/>
                        </a:rPr>
                        <a:t>%</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smtClean="0">
                          <a:solidFill>
                            <a:srgbClr val="000000"/>
                          </a:solidFill>
                          <a:effectLst/>
                          <a:latin typeface="Calibri" panose="020F0502020204030204" pitchFamily="34" charset="0"/>
                        </a:rPr>
                        <a:t>1</a:t>
                      </a:r>
                      <a:r>
                        <a:rPr lang="ru-RU" sz="1000" b="0" i="0" u="none" strike="noStrike" dirty="0" smtClean="0">
                          <a:solidFill>
                            <a:srgbClr val="000000"/>
                          </a:solidFill>
                          <a:effectLst/>
                          <a:latin typeface="Calibri" panose="020F0502020204030204" pitchFamily="34" charset="0"/>
                        </a:rPr>
                        <a:t>,</a:t>
                      </a:r>
                      <a:r>
                        <a:rPr lang="en-US" sz="1000" b="0" i="0" u="none" strike="noStrike" dirty="0" smtClean="0">
                          <a:solidFill>
                            <a:srgbClr val="000000"/>
                          </a:solidFill>
                          <a:effectLst/>
                          <a:latin typeface="Calibri" panose="020F0502020204030204" pitchFamily="34" charset="0"/>
                        </a:rPr>
                        <a:t>5%</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ru-RU" sz="1000" b="0" i="0" u="none" strike="noStrike" dirty="0" smtClean="0">
                          <a:solidFill>
                            <a:srgbClr val="000000"/>
                          </a:solidFill>
                          <a:effectLst/>
                          <a:latin typeface="Calibri" panose="020F0502020204030204" pitchFamily="34" charset="0"/>
                        </a:rPr>
                        <a:t>0,0</a:t>
                      </a:r>
                      <a:r>
                        <a:rPr lang="en-US" sz="1000" b="0" i="0" u="none" strike="noStrike" dirty="0" smtClean="0">
                          <a:solidFill>
                            <a:srgbClr val="000000"/>
                          </a:solidFill>
                          <a:effectLst/>
                          <a:latin typeface="Calibri" panose="020F0502020204030204" pitchFamily="34" charset="0"/>
                        </a:rPr>
                        <a:t>%</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smtClean="0">
                          <a:solidFill>
                            <a:srgbClr val="000000"/>
                          </a:solidFill>
                          <a:effectLst/>
                          <a:latin typeface="Calibri" panose="020F0502020204030204" pitchFamily="34" charset="0"/>
                        </a:rPr>
                        <a:t>11</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smtClean="0">
                          <a:solidFill>
                            <a:srgbClr val="000000"/>
                          </a:solidFill>
                          <a:effectLst/>
                          <a:latin typeface="Calibri" panose="020F0502020204030204" pitchFamily="34" charset="0"/>
                        </a:rPr>
                        <a:t>27</a:t>
                      </a:r>
                      <a:endParaRPr lang="en-US" sz="1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574777182"/>
              </p:ext>
            </p:extLst>
          </p:nvPr>
        </p:nvGraphicFramePr>
        <p:xfrm>
          <a:off x="179512" y="3631284"/>
          <a:ext cx="8735558" cy="2272422"/>
        </p:xfrm>
        <a:graphic>
          <a:graphicData uri="http://schemas.openxmlformats.org/drawingml/2006/table">
            <a:tbl>
              <a:tblPr/>
              <a:tblGrid>
                <a:gridCol w="1417684">
                  <a:extLst>
                    <a:ext uri="{9D8B030D-6E8A-4147-A177-3AD203B41FA5}">
                      <a16:colId xmlns:a16="http://schemas.microsoft.com/office/drawing/2014/main" val="20000"/>
                    </a:ext>
                  </a:extLst>
                </a:gridCol>
                <a:gridCol w="393346">
                  <a:extLst>
                    <a:ext uri="{9D8B030D-6E8A-4147-A177-3AD203B41FA5}">
                      <a16:colId xmlns:a16="http://schemas.microsoft.com/office/drawing/2014/main" val="20001"/>
                    </a:ext>
                  </a:extLst>
                </a:gridCol>
                <a:gridCol w="393346">
                  <a:extLst>
                    <a:ext uri="{9D8B030D-6E8A-4147-A177-3AD203B41FA5}">
                      <a16:colId xmlns:a16="http://schemas.microsoft.com/office/drawing/2014/main" val="20002"/>
                    </a:ext>
                  </a:extLst>
                </a:gridCol>
                <a:gridCol w="393346">
                  <a:extLst>
                    <a:ext uri="{9D8B030D-6E8A-4147-A177-3AD203B41FA5}">
                      <a16:colId xmlns:a16="http://schemas.microsoft.com/office/drawing/2014/main" val="20003"/>
                    </a:ext>
                  </a:extLst>
                </a:gridCol>
                <a:gridCol w="393346">
                  <a:extLst>
                    <a:ext uri="{9D8B030D-6E8A-4147-A177-3AD203B41FA5}">
                      <a16:colId xmlns:a16="http://schemas.microsoft.com/office/drawing/2014/main" val="20004"/>
                    </a:ext>
                  </a:extLst>
                </a:gridCol>
                <a:gridCol w="393346">
                  <a:extLst>
                    <a:ext uri="{9D8B030D-6E8A-4147-A177-3AD203B41FA5}">
                      <a16:colId xmlns:a16="http://schemas.microsoft.com/office/drawing/2014/main" val="20005"/>
                    </a:ext>
                  </a:extLst>
                </a:gridCol>
                <a:gridCol w="393346">
                  <a:extLst>
                    <a:ext uri="{9D8B030D-6E8A-4147-A177-3AD203B41FA5}">
                      <a16:colId xmlns:a16="http://schemas.microsoft.com/office/drawing/2014/main" val="20006"/>
                    </a:ext>
                  </a:extLst>
                </a:gridCol>
                <a:gridCol w="393346">
                  <a:extLst>
                    <a:ext uri="{9D8B030D-6E8A-4147-A177-3AD203B41FA5}">
                      <a16:colId xmlns:a16="http://schemas.microsoft.com/office/drawing/2014/main" val="20007"/>
                    </a:ext>
                  </a:extLst>
                </a:gridCol>
                <a:gridCol w="393346">
                  <a:extLst>
                    <a:ext uri="{9D8B030D-6E8A-4147-A177-3AD203B41FA5}">
                      <a16:colId xmlns:a16="http://schemas.microsoft.com/office/drawing/2014/main" val="20008"/>
                    </a:ext>
                  </a:extLst>
                </a:gridCol>
                <a:gridCol w="1417684">
                  <a:extLst>
                    <a:ext uri="{9D8B030D-6E8A-4147-A177-3AD203B41FA5}">
                      <a16:colId xmlns:a16="http://schemas.microsoft.com/office/drawing/2014/main" val="20009"/>
                    </a:ext>
                  </a:extLst>
                </a:gridCol>
                <a:gridCol w="393346">
                  <a:extLst>
                    <a:ext uri="{9D8B030D-6E8A-4147-A177-3AD203B41FA5}">
                      <a16:colId xmlns:a16="http://schemas.microsoft.com/office/drawing/2014/main" val="20010"/>
                    </a:ext>
                  </a:extLst>
                </a:gridCol>
                <a:gridCol w="393346">
                  <a:extLst>
                    <a:ext uri="{9D8B030D-6E8A-4147-A177-3AD203B41FA5}">
                      <a16:colId xmlns:a16="http://schemas.microsoft.com/office/drawing/2014/main" val="20011"/>
                    </a:ext>
                  </a:extLst>
                </a:gridCol>
                <a:gridCol w="393346">
                  <a:extLst>
                    <a:ext uri="{9D8B030D-6E8A-4147-A177-3AD203B41FA5}">
                      <a16:colId xmlns:a16="http://schemas.microsoft.com/office/drawing/2014/main" val="20012"/>
                    </a:ext>
                  </a:extLst>
                </a:gridCol>
                <a:gridCol w="393346">
                  <a:extLst>
                    <a:ext uri="{9D8B030D-6E8A-4147-A177-3AD203B41FA5}">
                      <a16:colId xmlns:a16="http://schemas.microsoft.com/office/drawing/2014/main" val="20013"/>
                    </a:ext>
                  </a:extLst>
                </a:gridCol>
                <a:gridCol w="393346">
                  <a:extLst>
                    <a:ext uri="{9D8B030D-6E8A-4147-A177-3AD203B41FA5}">
                      <a16:colId xmlns:a16="http://schemas.microsoft.com/office/drawing/2014/main" val="20014"/>
                    </a:ext>
                  </a:extLst>
                </a:gridCol>
                <a:gridCol w="393346">
                  <a:extLst>
                    <a:ext uri="{9D8B030D-6E8A-4147-A177-3AD203B41FA5}">
                      <a16:colId xmlns:a16="http://schemas.microsoft.com/office/drawing/2014/main" val="20015"/>
                    </a:ext>
                  </a:extLst>
                </a:gridCol>
                <a:gridCol w="393346">
                  <a:extLst>
                    <a:ext uri="{9D8B030D-6E8A-4147-A177-3AD203B41FA5}">
                      <a16:colId xmlns:a16="http://schemas.microsoft.com/office/drawing/2014/main" val="20016"/>
                    </a:ext>
                  </a:extLst>
                </a:gridCol>
              </a:tblGrid>
              <a:tr h="221141">
                <a:tc gridSpan="8">
                  <a:txBody>
                    <a:bodyPr/>
                    <a:lstStyle/>
                    <a:p>
                      <a:pPr algn="l" fontAlgn="b"/>
                      <a:r>
                        <a:rPr lang="en-US" sz="1600" b="1" i="0" u="none" strike="noStrike" dirty="0">
                          <a:solidFill>
                            <a:srgbClr val="001E69"/>
                          </a:solidFill>
                          <a:effectLst/>
                          <a:latin typeface="Calibri"/>
                        </a:rPr>
                        <a:t>Sensitivity analysis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3956">
                <a:tc>
                  <a:txBody>
                    <a:bodyPr/>
                    <a:lstStyle/>
                    <a:p>
                      <a:pPr algn="ctr" fontAlgn="b"/>
                      <a:r>
                        <a:rPr lang="en-US" sz="900" b="0" i="0" u="none" strike="noStrike">
                          <a:solidFill>
                            <a:srgbClr val="FFFFFF"/>
                          </a:solidFill>
                          <a:effectLst/>
                          <a:latin typeface="Calibri"/>
                        </a:rPr>
                        <a:t>Sensitivity to number of clients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l" fontAlgn="b"/>
                      <a:endParaRPr lang="ru-RU" sz="9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solidFill>
                            <a:srgbClr val="FFFFFF"/>
                          </a:solidFill>
                          <a:effectLst/>
                          <a:latin typeface="Calibri"/>
                        </a:rPr>
                        <a:t>Sensitivity to PDL 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ru-RU" sz="900" b="0" i="0" u="none" strike="noStrike">
                          <a:solidFill>
                            <a:srgbClr val="FFFFFF"/>
                          </a:solidFill>
                          <a:effectLst/>
                          <a:latin typeface="Calibri"/>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extLst>
                  <a:ext uri="{0D108BD9-81ED-4DB2-BD59-A6C34878D82A}">
                    <a16:rowId xmlns:a16="http://schemas.microsoft.com/office/drawing/2014/main" val="10001"/>
                  </a:ext>
                </a:extLst>
              </a:tr>
              <a:tr h="164438">
                <a:tc>
                  <a:txBody>
                    <a:bodyPr/>
                    <a:lstStyle/>
                    <a:p>
                      <a:pPr algn="l" fontAlgn="b"/>
                      <a:r>
                        <a:rPr lang="en-US" sz="900" b="0" i="0" u="none" strike="noStrike">
                          <a:solidFill>
                            <a:srgbClr val="000000"/>
                          </a:solidFill>
                          <a:effectLst/>
                          <a:latin typeface="Calibri"/>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5 255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7 065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8 862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12 513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14 308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16 122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3 345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7 030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14 376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18 043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21 706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4438">
                <a:tc>
                  <a:txBody>
                    <a:bodyPr/>
                    <a:lstStyle/>
                    <a:p>
                      <a:pPr algn="l" fontAlgn="b"/>
                      <a:r>
                        <a:rPr lang="en-US" sz="900" b="0" i="0" u="none" strike="noStrike">
                          <a:solidFill>
                            <a:srgbClr val="000000"/>
                          </a:solidFill>
                          <a:effectLst/>
                          <a:latin typeface="Calibri"/>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3"/>
                  </a:ext>
                </a:extLst>
              </a:tr>
              <a:tr h="164438">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4438">
                <a:tc>
                  <a:txBody>
                    <a:bodyPr/>
                    <a:lstStyle/>
                    <a:p>
                      <a:pPr algn="ctr" fontAlgn="b"/>
                      <a:r>
                        <a:rPr lang="en-US" sz="900" b="0" i="0" u="none" strike="noStrike">
                          <a:solidFill>
                            <a:srgbClr val="FFFFFF"/>
                          </a:solidFill>
                          <a:effectLst/>
                          <a:latin typeface="Calibri"/>
                        </a:rPr>
                        <a:t>Sensitivity to prolongation rates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solidFill>
                            <a:srgbClr val="FFFFFF"/>
                          </a:solidFill>
                          <a:effectLst/>
                          <a:latin typeface="Calibri" panose="020F0502020204030204" pitchFamily="34" charset="0"/>
                        </a:rPr>
                        <a:t>Sensitivity to conversion rates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extLst>
                  <a:ext uri="{0D108BD9-81ED-4DB2-BD59-A6C34878D82A}">
                    <a16:rowId xmlns:a16="http://schemas.microsoft.com/office/drawing/2014/main" val="10005"/>
                  </a:ext>
                </a:extLst>
              </a:tr>
              <a:tr h="164438">
                <a:tc>
                  <a:txBody>
                    <a:bodyPr/>
                    <a:lstStyle/>
                    <a:p>
                      <a:pPr algn="l" fontAlgn="b"/>
                      <a:r>
                        <a:rPr lang="en-US" sz="900" b="0" i="0" u="none" strike="noStrike">
                          <a:solidFill>
                            <a:srgbClr val="000000"/>
                          </a:solidFill>
                          <a:effectLst/>
                          <a:latin typeface="Calibri"/>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6 599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7 965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9 339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13 443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14 810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2 636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4 913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7 591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14 433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18 908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24 349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4438">
                <a:tc>
                  <a:txBody>
                    <a:bodyPr/>
                    <a:lstStyle/>
                    <a:p>
                      <a:pPr algn="l" fontAlgn="b"/>
                      <a:r>
                        <a:rPr lang="en-US" sz="900" b="0" i="0" u="none" strike="noStrike">
                          <a:solidFill>
                            <a:srgbClr val="000000"/>
                          </a:solidFill>
                          <a:effectLst/>
                          <a:latin typeface="Calibri"/>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7"/>
                  </a:ext>
                </a:extLst>
              </a:tr>
              <a:tr h="164438">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4438">
                <a:tc>
                  <a:txBody>
                    <a:bodyPr/>
                    <a:lstStyle/>
                    <a:p>
                      <a:pPr algn="ctr" fontAlgn="b"/>
                      <a:r>
                        <a:rPr lang="en-US" sz="900" b="0" i="0" u="none" strike="noStrike">
                          <a:solidFill>
                            <a:srgbClr val="FFFFFF"/>
                          </a:solidFill>
                          <a:effectLst/>
                          <a:latin typeface="Calibri"/>
                        </a:rPr>
                        <a:t>Sensitivity to NPL level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solidFill>
                            <a:srgbClr val="FFFFFF"/>
                          </a:solidFill>
                          <a:effectLst/>
                          <a:latin typeface="Calibri" panose="020F0502020204030204" pitchFamily="34" charset="0"/>
                        </a:rPr>
                        <a:t>Sensitivity to marketing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1E69"/>
                    </a:solidFill>
                  </a:tcPr>
                </a:tc>
                <a:extLst>
                  <a:ext uri="{0D108BD9-81ED-4DB2-BD59-A6C34878D82A}">
                    <a16:rowId xmlns:a16="http://schemas.microsoft.com/office/drawing/2014/main" val="10009"/>
                  </a:ext>
                </a:extLst>
              </a:tr>
              <a:tr h="164438">
                <a:tc>
                  <a:txBody>
                    <a:bodyPr/>
                    <a:lstStyle/>
                    <a:p>
                      <a:pPr algn="l" fontAlgn="b"/>
                      <a:r>
                        <a:rPr lang="en-US" sz="900" b="0" i="0" u="none" strike="noStrike">
                          <a:solidFill>
                            <a:srgbClr val="000000"/>
                          </a:solidFill>
                          <a:effectLst/>
                          <a:latin typeface="Calibri"/>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13 325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9 396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8 084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6 768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14 958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13 542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12 124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9 287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7 866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6 442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4438">
                <a:tc>
                  <a:txBody>
                    <a:bodyPr/>
                    <a:lstStyle/>
                    <a:p>
                      <a:pPr algn="l" fontAlgn="b"/>
                      <a:r>
                        <a:rPr lang="en-US" sz="900" b="0" i="0" u="none" strike="noStrike">
                          <a:solidFill>
                            <a:srgbClr val="000000"/>
                          </a:solidFill>
                          <a:effectLst/>
                          <a:latin typeface="Calibri"/>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dirty="0">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99224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47</a:t>
            </a:fld>
            <a:endParaRPr lang="ru-RU"/>
          </a:p>
        </p:txBody>
      </p:sp>
      <p:sp>
        <p:nvSpPr>
          <p:cNvPr id="5" name="Заголовок 1"/>
          <p:cNvSpPr>
            <a:spLocks noGrp="1"/>
          </p:cNvSpPr>
          <p:nvPr>
            <p:ph type="title"/>
          </p:nvPr>
        </p:nvSpPr>
        <p:spPr>
          <a:xfrm>
            <a:off x="395536" y="116632"/>
            <a:ext cx="8159540" cy="312281"/>
          </a:xfrm>
        </p:spPr>
        <p:txBody>
          <a:bodyPr/>
          <a:lstStyle/>
          <a:p>
            <a:r>
              <a:rPr lang="en-US" b="1" dirty="0"/>
              <a:t>Investment </a:t>
            </a:r>
            <a:r>
              <a:rPr lang="en-US" b="1" dirty="0" smtClean="0"/>
              <a:t>Summary</a:t>
            </a:r>
            <a:endParaRPr lang="en-US" b="1" dirty="0">
              <a:solidFill>
                <a:srgbClr val="FF0000"/>
              </a:solidFill>
            </a:endParaRPr>
          </a:p>
        </p:txBody>
      </p:sp>
      <p:sp>
        <p:nvSpPr>
          <p:cNvPr id="6" name="TextBox 5"/>
          <p:cNvSpPr txBox="1"/>
          <p:nvPr/>
        </p:nvSpPr>
        <p:spPr>
          <a:xfrm>
            <a:off x="251520" y="5517232"/>
            <a:ext cx="8640960"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smtClean="0"/>
              <a:t>Break-even period – </a:t>
            </a:r>
            <a:r>
              <a:rPr lang="ru-RU" sz="1600" dirty="0" smtClean="0"/>
              <a:t>20</a:t>
            </a:r>
            <a:r>
              <a:rPr lang="en-US" sz="1600" dirty="0" smtClean="0"/>
              <a:t> months</a:t>
            </a:r>
          </a:p>
          <a:p>
            <a:r>
              <a:rPr lang="en-US" sz="1600" dirty="0" smtClean="0"/>
              <a:t>Payback period – 50 months</a:t>
            </a:r>
          </a:p>
          <a:p>
            <a:r>
              <a:rPr lang="en-US" sz="1600" dirty="0" smtClean="0"/>
              <a:t>Maximum investments from – 1</a:t>
            </a:r>
            <a:r>
              <a:rPr lang="ru-RU" sz="1600" dirty="0" smtClean="0"/>
              <a:t>1</a:t>
            </a:r>
            <a:r>
              <a:rPr lang="en-US" sz="1600" dirty="0" smtClean="0"/>
              <a:t>,</a:t>
            </a:r>
            <a:r>
              <a:rPr lang="ru-RU" sz="1600" dirty="0"/>
              <a:t>0</a:t>
            </a:r>
            <a:r>
              <a:rPr lang="en-US" sz="1600" dirty="0" smtClean="0"/>
              <a:t> </a:t>
            </a:r>
            <a:r>
              <a:rPr lang="en-US" sz="1600" dirty="0" err="1" smtClean="0"/>
              <a:t>mln</a:t>
            </a:r>
            <a:r>
              <a:rPr lang="en-US" sz="1600" dirty="0" smtClean="0"/>
              <a:t>. USD</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2756036319"/>
              </p:ext>
            </p:extLst>
          </p:nvPr>
        </p:nvGraphicFramePr>
        <p:xfrm>
          <a:off x="179513" y="796107"/>
          <a:ext cx="8712970" cy="3825981"/>
        </p:xfrm>
        <a:graphic>
          <a:graphicData uri="http://schemas.openxmlformats.org/drawingml/2006/table">
            <a:tbl>
              <a:tblPr/>
              <a:tblGrid>
                <a:gridCol w="2786434">
                  <a:extLst>
                    <a:ext uri="{9D8B030D-6E8A-4147-A177-3AD203B41FA5}">
                      <a16:colId xmlns:a16="http://schemas.microsoft.com/office/drawing/2014/main" val="20000"/>
                    </a:ext>
                  </a:extLst>
                </a:gridCol>
                <a:gridCol w="846648">
                  <a:extLst>
                    <a:ext uri="{9D8B030D-6E8A-4147-A177-3AD203B41FA5}">
                      <a16:colId xmlns:a16="http://schemas.microsoft.com/office/drawing/2014/main" val="20007"/>
                    </a:ext>
                  </a:extLst>
                </a:gridCol>
                <a:gridCol w="846648">
                  <a:extLst>
                    <a:ext uri="{9D8B030D-6E8A-4147-A177-3AD203B41FA5}">
                      <a16:colId xmlns:a16="http://schemas.microsoft.com/office/drawing/2014/main" val="20001"/>
                    </a:ext>
                  </a:extLst>
                </a:gridCol>
                <a:gridCol w="846648">
                  <a:extLst>
                    <a:ext uri="{9D8B030D-6E8A-4147-A177-3AD203B41FA5}">
                      <a16:colId xmlns:a16="http://schemas.microsoft.com/office/drawing/2014/main" val="20002"/>
                    </a:ext>
                  </a:extLst>
                </a:gridCol>
                <a:gridCol w="846648">
                  <a:extLst>
                    <a:ext uri="{9D8B030D-6E8A-4147-A177-3AD203B41FA5}">
                      <a16:colId xmlns:a16="http://schemas.microsoft.com/office/drawing/2014/main" val="20003"/>
                    </a:ext>
                  </a:extLst>
                </a:gridCol>
                <a:gridCol w="846648">
                  <a:extLst>
                    <a:ext uri="{9D8B030D-6E8A-4147-A177-3AD203B41FA5}">
                      <a16:colId xmlns:a16="http://schemas.microsoft.com/office/drawing/2014/main" val="20004"/>
                    </a:ext>
                  </a:extLst>
                </a:gridCol>
                <a:gridCol w="846648">
                  <a:extLst>
                    <a:ext uri="{9D8B030D-6E8A-4147-A177-3AD203B41FA5}">
                      <a16:colId xmlns:a16="http://schemas.microsoft.com/office/drawing/2014/main" val="20005"/>
                    </a:ext>
                  </a:extLst>
                </a:gridCol>
                <a:gridCol w="846648">
                  <a:extLst>
                    <a:ext uri="{9D8B030D-6E8A-4147-A177-3AD203B41FA5}">
                      <a16:colId xmlns:a16="http://schemas.microsoft.com/office/drawing/2014/main" val="20006"/>
                    </a:ext>
                  </a:extLst>
                </a:gridCol>
              </a:tblGrid>
              <a:tr h="228657">
                <a:tc>
                  <a:txBody>
                    <a:bodyPr/>
                    <a:lstStyle/>
                    <a:p>
                      <a:pPr algn="l" fontAlgn="b"/>
                      <a:r>
                        <a:rPr lang="en-US" sz="1400" b="1" i="0" u="none" strike="noStrike" dirty="0">
                          <a:solidFill>
                            <a:srgbClr val="000000"/>
                          </a:solidFill>
                          <a:effectLst/>
                          <a:latin typeface="Calibri"/>
                        </a:rPr>
                        <a:t>Investment summary</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a:rPr>
                        <a:t>Timeline</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4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28657">
                <a:tc>
                  <a:txBody>
                    <a:bodyPr/>
                    <a:lstStyle/>
                    <a:p>
                      <a:pPr algn="l" fontAlgn="b"/>
                      <a:r>
                        <a:rPr lang="en-US" sz="1400" b="1" i="0" u="none" strike="noStrike">
                          <a:solidFill>
                            <a:srgbClr val="000000"/>
                          </a:solidFill>
                          <a:effectLst/>
                          <a:latin typeface="Calibri"/>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smtClean="0">
                          <a:solidFill>
                            <a:srgbClr val="000000"/>
                          </a:solidFill>
                          <a:effectLst/>
                          <a:latin typeface="Calibri"/>
                        </a:rPr>
                        <a:t>Q4’2015</a:t>
                      </a:r>
                      <a:endParaRPr lang="en-US" sz="14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28657">
                <a:tc>
                  <a:txBody>
                    <a:bodyPr/>
                    <a:lstStyle/>
                    <a:p>
                      <a:pPr algn="l" fontAlgn="b"/>
                      <a:r>
                        <a:rPr lang="en-US" sz="1400" b="1" i="0" u="none" strike="noStrike" dirty="0" smtClean="0">
                          <a:solidFill>
                            <a:srgbClr val="000000"/>
                          </a:solidFill>
                          <a:effectLst/>
                          <a:latin typeface="Calibri"/>
                        </a:rPr>
                        <a:t>investments</a:t>
                      </a:r>
                      <a:endParaRPr lang="en-US" sz="1400" b="1"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201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6 663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3 590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11 030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28657">
                <a:tc>
                  <a:txBody>
                    <a:bodyPr/>
                    <a:lstStyle/>
                    <a:p>
                      <a:pPr algn="l" fontAlgn="b"/>
                      <a:r>
                        <a:rPr lang="en-US" sz="1400" b="1" i="0" u="none" strike="noStrike">
                          <a:solidFill>
                            <a:srgbClr val="000000"/>
                          </a:solidFill>
                          <a:effectLst/>
                          <a:latin typeface="Calibri"/>
                        </a:rPr>
                        <a:t>Total investments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201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6 663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3 590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576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11 030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185118">
                <a:tc>
                  <a:txBody>
                    <a:bodyPr/>
                    <a:lstStyle/>
                    <a:p>
                      <a:pPr algn="l" fontAlgn="b"/>
                      <a:endParaRPr lang="ru-RU" sz="1400" b="0" i="0" u="none" strike="noStrike">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228657">
                <a:tc>
                  <a:txBody>
                    <a:bodyPr/>
                    <a:lstStyle/>
                    <a:p>
                      <a:pPr algn="l" fontAlgn="b"/>
                      <a:r>
                        <a:rPr lang="en-US" sz="1400" b="1" i="0" u="none" strike="noStrike">
                          <a:solidFill>
                            <a:srgbClr val="000000"/>
                          </a:solidFill>
                          <a:effectLst/>
                          <a:latin typeface="Calibri"/>
                        </a:rPr>
                        <a:t>Number of loans issued (thsd)</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0,02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151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408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464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1 350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5"/>
                  </a:ext>
                </a:extLst>
              </a:tr>
              <a:tr h="228657">
                <a:tc>
                  <a:txBody>
                    <a:bodyPr/>
                    <a:lstStyle/>
                    <a:p>
                      <a:pPr algn="l" fontAlgn="b"/>
                      <a:r>
                        <a:rPr lang="en-US" sz="1400" b="1" i="0" u="none" strike="noStrike">
                          <a:solidFill>
                            <a:srgbClr val="000000"/>
                          </a:solidFill>
                          <a:effectLst/>
                          <a:latin typeface="Calibri"/>
                        </a:rPr>
                        <a:t>Amount disbursed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8 438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32 726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63 401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91 682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105 535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301 786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228657">
                <a:tc>
                  <a:txBody>
                    <a:bodyPr/>
                    <a:lstStyle/>
                    <a:p>
                      <a:pPr algn="l" fontAlgn="b"/>
                      <a:r>
                        <a:rPr lang="en-US" sz="1400" b="1" i="0" u="none" strike="noStrike">
                          <a:solidFill>
                            <a:srgbClr val="000000"/>
                          </a:solidFill>
                          <a:effectLst/>
                          <a:latin typeface="Calibri"/>
                        </a:rPr>
                        <a:t>Net portfolio (EoY)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2 148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6 155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10 837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14 555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15 708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15 708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228657">
                <a:tc>
                  <a:txBody>
                    <a:bodyPr/>
                    <a:lstStyle/>
                    <a:p>
                      <a:pPr algn="l" fontAlgn="b"/>
                      <a:r>
                        <a:rPr lang="en-US" sz="1400" b="1" i="0" u="none" strike="noStrike">
                          <a:solidFill>
                            <a:srgbClr val="000000"/>
                          </a:solidFill>
                          <a:effectLst/>
                          <a:latin typeface="Calibri"/>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2 782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14 095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29 528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44 915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53 942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145 262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28657">
                <a:tc>
                  <a:txBody>
                    <a:bodyPr/>
                    <a:lstStyle/>
                    <a:p>
                      <a:pPr algn="l" fontAlgn="b"/>
                      <a:r>
                        <a:rPr lang="en-US" sz="1400" b="1" i="0" u="none" strike="noStrike" dirty="0">
                          <a:solidFill>
                            <a:srgbClr val="000000"/>
                          </a:solidFill>
                          <a:effectLst/>
                          <a:latin typeface="Calibri"/>
                        </a:rPr>
                        <a:t>G&amp;A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-190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-3 157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-2 932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-3 056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-3 333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-3 547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-16 215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3"/>
                  </a:ext>
                </a:extLst>
              </a:tr>
              <a:tr h="228657">
                <a:tc>
                  <a:txBody>
                    <a:bodyPr/>
                    <a:lstStyle/>
                    <a:p>
                      <a:pPr algn="l" fontAlgn="b"/>
                      <a:r>
                        <a:rPr lang="en-US" sz="1400" b="1" i="0" u="none" strike="noStrike">
                          <a:solidFill>
                            <a:srgbClr val="000000"/>
                          </a:solidFill>
                          <a:effectLst/>
                          <a:latin typeface="Calibri"/>
                        </a:rPr>
                        <a:t>One-off expenses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-935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4"/>
                  </a:ext>
                </a:extLst>
              </a:tr>
              <a:tr h="228657">
                <a:tc>
                  <a:txBody>
                    <a:bodyPr/>
                    <a:lstStyle/>
                    <a:p>
                      <a:pPr algn="l" fontAlgn="b"/>
                      <a:r>
                        <a:rPr lang="en-US" sz="1400" b="1" i="0" u="none" strike="noStrike">
                          <a:solidFill>
                            <a:srgbClr val="000000"/>
                          </a:solidFill>
                          <a:effectLst/>
                          <a:latin typeface="Calibri"/>
                        </a:rPr>
                        <a:t>Net 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-198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-3 491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744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4 508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9 144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12 807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23 512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9"/>
                  </a:ext>
                </a:extLst>
              </a:tr>
              <a:tr h="228657">
                <a:tc>
                  <a:txBody>
                    <a:bodyPr/>
                    <a:lstStyle/>
                    <a:p>
                      <a:pPr algn="l" fontAlgn="b"/>
                      <a:r>
                        <a:rPr lang="en-US" sz="1400" b="1" i="0" u="none" strike="noStrike">
                          <a:solidFill>
                            <a:srgbClr val="000000"/>
                          </a:solidFill>
                          <a:effectLst/>
                          <a:latin typeface="Calibri"/>
                        </a:rPr>
                        <a:t>ROE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-197%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-91%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110%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51%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0"/>
                  </a:ext>
                </a:extLst>
              </a:tr>
              <a:tr h="228657">
                <a:tc>
                  <a:txBody>
                    <a:bodyPr/>
                    <a:lstStyle/>
                    <a:p>
                      <a:pPr algn="l" fontAlgn="b"/>
                      <a:r>
                        <a:rPr lang="en-US" sz="1400" b="1" i="0" u="none" strike="noStrike">
                          <a:solidFill>
                            <a:srgbClr val="000000"/>
                          </a:solidFill>
                          <a:effectLst/>
                          <a:latin typeface="Calibri"/>
                        </a:rPr>
                        <a:t>ROAA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dirty="0">
                          <a:solidFill>
                            <a:srgbClr val="000000"/>
                          </a:solidFill>
                          <a:effectLst/>
                          <a:latin typeface="Calibri" panose="020F0502020204030204" pitchFamily="34" charset="0"/>
                        </a:rPr>
                        <a:t>39%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1"/>
                  </a:ext>
                </a:extLst>
              </a:tr>
              <a:tr h="185118">
                <a:tc>
                  <a:txBody>
                    <a:bodyPr/>
                    <a:lstStyle/>
                    <a:p>
                      <a:pPr algn="l" fontAlgn="b"/>
                      <a:r>
                        <a:rPr lang="en-US" sz="1400" b="0" i="0" u="none" strike="noStrike" dirty="0">
                          <a:solidFill>
                            <a:srgbClr val="000000"/>
                          </a:solidFill>
                          <a:effectLst/>
                          <a:latin typeface="Calibri" panose="020F0502020204030204" pitchFamily="34" charset="0"/>
                        </a:rPr>
                        <a:t>* - normalized year with no growth</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2"/>
                  </a:ext>
                </a:extLst>
              </a:tr>
              <a:tr h="185118">
                <a:tc>
                  <a:txBody>
                    <a:bodyPr/>
                    <a:lstStyle/>
                    <a:p>
                      <a:pPr algn="l" fontAlgn="b"/>
                      <a:r>
                        <a:rPr lang="en-US" sz="1400" b="0" i="0" u="none" strike="noStrike" dirty="0" smtClean="0">
                          <a:solidFill>
                            <a:srgbClr val="000000"/>
                          </a:solidFill>
                          <a:effectLst/>
                          <a:latin typeface="Calibri" panose="020F0502020204030204" pitchFamily="34" charset="0"/>
                        </a:rPr>
                        <a:t>** - see slide </a:t>
                      </a:r>
                      <a:r>
                        <a:rPr lang="ru-RU" sz="1400" b="0" i="0" u="none" strike="noStrike" dirty="0" smtClean="0">
                          <a:solidFill>
                            <a:srgbClr val="000000"/>
                          </a:solidFill>
                          <a:effectLst/>
                          <a:latin typeface="Calibri" panose="020F0502020204030204" pitchFamily="34" charset="0"/>
                        </a:rPr>
                        <a:t>48</a:t>
                      </a:r>
                      <a:r>
                        <a:rPr lang="en-US" sz="1400" b="0" i="0" u="none" strike="noStrike" dirty="0" smtClean="0">
                          <a:solidFill>
                            <a:srgbClr val="000000"/>
                          </a:solidFill>
                          <a:effectLst/>
                          <a:latin typeface="Calibri" panose="020F0502020204030204" pitchFamily="34" charset="0"/>
                        </a:rPr>
                        <a:t> for details</a:t>
                      </a:r>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5"/>
                  </a:ext>
                </a:extLst>
              </a:tr>
              <a:tr h="185118">
                <a:tc>
                  <a:txBody>
                    <a:bodyPr/>
                    <a:lstStyle/>
                    <a:p>
                      <a:pPr algn="l" fontAlgn="b"/>
                      <a:r>
                        <a:rPr lang="en-US" sz="1400" b="0" i="0" u="none" strike="noStrike" dirty="0" smtClean="0">
                          <a:solidFill>
                            <a:srgbClr val="000000"/>
                          </a:solidFill>
                          <a:effectLst/>
                          <a:latin typeface="Calibri" panose="020F0502020204030204" pitchFamily="34" charset="0"/>
                        </a:rPr>
                        <a:t>***</a:t>
                      </a:r>
                      <a:r>
                        <a:rPr lang="en-US" sz="1400" b="0" i="0" u="none" strike="noStrike" baseline="0" dirty="0" smtClean="0">
                          <a:solidFill>
                            <a:srgbClr val="000000"/>
                          </a:solidFill>
                          <a:effectLst/>
                          <a:latin typeface="Calibri" panose="020F0502020204030204" pitchFamily="34" charset="0"/>
                        </a:rPr>
                        <a:t> - see slide </a:t>
                      </a:r>
                      <a:r>
                        <a:rPr lang="ru-RU" sz="1400" b="0" i="0" u="none" strike="noStrike" baseline="0" dirty="0" smtClean="0">
                          <a:solidFill>
                            <a:srgbClr val="000000"/>
                          </a:solidFill>
                          <a:effectLst/>
                          <a:latin typeface="Calibri" panose="020F0502020204030204" pitchFamily="34" charset="0"/>
                        </a:rPr>
                        <a:t>49</a:t>
                      </a:r>
                      <a:r>
                        <a:rPr lang="en-US" sz="1400" b="0" i="0" u="none" strike="noStrike" baseline="0" dirty="0" smtClean="0">
                          <a:solidFill>
                            <a:srgbClr val="000000"/>
                          </a:solidFill>
                          <a:effectLst/>
                          <a:latin typeface="Calibri" panose="020F0502020204030204" pitchFamily="34" charset="0"/>
                        </a:rPr>
                        <a:t> for details</a:t>
                      </a:r>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2310733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48</a:t>
            </a:fld>
            <a:endParaRPr lang="ru-RU"/>
          </a:p>
        </p:txBody>
      </p:sp>
      <p:sp>
        <p:nvSpPr>
          <p:cNvPr id="3" name="Title 1"/>
          <p:cNvSpPr>
            <a:spLocks noGrp="1"/>
          </p:cNvSpPr>
          <p:nvPr>
            <p:ph type="title"/>
          </p:nvPr>
        </p:nvSpPr>
        <p:spPr>
          <a:xfrm>
            <a:off x="395536" y="116632"/>
            <a:ext cx="8159540" cy="312281"/>
          </a:xfrm>
        </p:spPr>
        <p:txBody>
          <a:bodyPr/>
          <a:lstStyle/>
          <a:p>
            <a:r>
              <a:rPr lang="en-US" b="1" dirty="0" smtClean="0"/>
              <a:t>Balance sheet</a:t>
            </a:r>
            <a:endParaRPr lang="en-US" b="1" dirty="0"/>
          </a:p>
        </p:txBody>
      </p:sp>
      <p:graphicFrame>
        <p:nvGraphicFramePr>
          <p:cNvPr id="5" name="Таблица 4"/>
          <p:cNvGraphicFramePr>
            <a:graphicFrameLocks noGrp="1"/>
          </p:cNvGraphicFramePr>
          <p:nvPr>
            <p:extLst>
              <p:ext uri="{D42A27DB-BD31-4B8C-83A1-F6EECF244321}">
                <p14:modId xmlns:p14="http://schemas.microsoft.com/office/powerpoint/2010/main" val="393540631"/>
              </p:ext>
            </p:extLst>
          </p:nvPr>
        </p:nvGraphicFramePr>
        <p:xfrm>
          <a:off x="200434" y="764704"/>
          <a:ext cx="8692045" cy="3885206"/>
        </p:xfrm>
        <a:graphic>
          <a:graphicData uri="http://schemas.openxmlformats.org/drawingml/2006/table">
            <a:tbl>
              <a:tblPr/>
              <a:tblGrid>
                <a:gridCol w="3276577">
                  <a:extLst>
                    <a:ext uri="{9D8B030D-6E8A-4147-A177-3AD203B41FA5}">
                      <a16:colId xmlns:a16="http://schemas.microsoft.com/office/drawing/2014/main" val="20000"/>
                    </a:ext>
                  </a:extLst>
                </a:gridCol>
                <a:gridCol w="902578">
                  <a:extLst>
                    <a:ext uri="{9D8B030D-6E8A-4147-A177-3AD203B41FA5}">
                      <a16:colId xmlns:a16="http://schemas.microsoft.com/office/drawing/2014/main" val="20006"/>
                    </a:ext>
                  </a:extLst>
                </a:gridCol>
                <a:gridCol w="902578">
                  <a:extLst>
                    <a:ext uri="{9D8B030D-6E8A-4147-A177-3AD203B41FA5}">
                      <a16:colId xmlns:a16="http://schemas.microsoft.com/office/drawing/2014/main" val="20001"/>
                    </a:ext>
                  </a:extLst>
                </a:gridCol>
                <a:gridCol w="902578">
                  <a:extLst>
                    <a:ext uri="{9D8B030D-6E8A-4147-A177-3AD203B41FA5}">
                      <a16:colId xmlns:a16="http://schemas.microsoft.com/office/drawing/2014/main" val="20002"/>
                    </a:ext>
                  </a:extLst>
                </a:gridCol>
                <a:gridCol w="902578">
                  <a:extLst>
                    <a:ext uri="{9D8B030D-6E8A-4147-A177-3AD203B41FA5}">
                      <a16:colId xmlns:a16="http://schemas.microsoft.com/office/drawing/2014/main" val="20003"/>
                    </a:ext>
                  </a:extLst>
                </a:gridCol>
                <a:gridCol w="902578">
                  <a:extLst>
                    <a:ext uri="{9D8B030D-6E8A-4147-A177-3AD203B41FA5}">
                      <a16:colId xmlns:a16="http://schemas.microsoft.com/office/drawing/2014/main" val="20004"/>
                    </a:ext>
                  </a:extLst>
                </a:gridCol>
                <a:gridCol w="902578">
                  <a:extLst>
                    <a:ext uri="{9D8B030D-6E8A-4147-A177-3AD203B41FA5}">
                      <a16:colId xmlns:a16="http://schemas.microsoft.com/office/drawing/2014/main" val="20005"/>
                    </a:ext>
                  </a:extLst>
                </a:gridCol>
              </a:tblGrid>
              <a:tr h="268386">
                <a:tc>
                  <a:txBody>
                    <a:bodyPr/>
                    <a:lstStyle/>
                    <a:p>
                      <a:pPr algn="l" fontAlgn="b"/>
                      <a:r>
                        <a:rPr lang="en-US" sz="1600" b="1" i="0" u="none" strike="noStrike" dirty="0">
                          <a:solidFill>
                            <a:srgbClr val="000000"/>
                          </a:solidFill>
                          <a:effectLst/>
                          <a:latin typeface="Calibri"/>
                        </a:rPr>
                        <a:t>Balance Sheet (EOY)</a:t>
                      </a:r>
                    </a:p>
                  </a:txBody>
                  <a:tcPr marL="0" marR="0" marT="0" marB="0" anchor="b">
                    <a:lnL>
                      <a:noFill/>
                    </a:lnL>
                    <a:lnR>
                      <a:noFill/>
                    </a:lnR>
                    <a:lnT>
                      <a:noFill/>
                    </a:lnT>
                    <a:lnB>
                      <a:noFill/>
                    </a:lnB>
                    <a:solidFill>
                      <a:srgbClr val="DCE6F1"/>
                    </a:solidFill>
                  </a:tcPr>
                </a:tc>
                <a:tc>
                  <a:txBody>
                    <a:bodyPr/>
                    <a:lstStyle/>
                    <a:p>
                      <a:pPr algn="l" fontAlgn="b"/>
                      <a:r>
                        <a:rPr lang="en-US" sz="1600" b="1" i="0" u="none" strike="noStrike">
                          <a:solidFill>
                            <a:srgbClr val="000000"/>
                          </a:solidFill>
                          <a:effectLst/>
                          <a:latin typeface="Calibri"/>
                        </a:rPr>
                        <a:t>Timeline</a:t>
                      </a:r>
                    </a:p>
                  </a:txBody>
                  <a:tcPr marL="0" marR="0" marT="0" marB="0" anchor="b">
                    <a:lnL>
                      <a:noFill/>
                    </a:lnL>
                    <a:lnR>
                      <a:noFill/>
                    </a:lnR>
                    <a:lnT>
                      <a:noFill/>
                    </a:lnT>
                    <a:lnB>
                      <a:noFill/>
                    </a:lnB>
                    <a:solidFill>
                      <a:srgbClr val="DCE6F1"/>
                    </a:solidFill>
                  </a:tcPr>
                </a:tc>
                <a:tc>
                  <a:txBody>
                    <a:bodyPr/>
                    <a:lstStyle/>
                    <a:p>
                      <a:pPr algn="l" fontAlgn="b"/>
                      <a:r>
                        <a:rPr lang="ru-RU" sz="16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6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6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6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tc>
                  <a:txBody>
                    <a:bodyPr/>
                    <a:lstStyle/>
                    <a:p>
                      <a:pPr algn="l" fontAlgn="b"/>
                      <a:r>
                        <a:rPr lang="ru-RU" sz="1600" b="1" i="0" u="none" strike="noStrike">
                          <a:solidFill>
                            <a:srgbClr val="000000"/>
                          </a:solidFill>
                          <a:effectLst/>
                          <a:latin typeface="Calibri"/>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68386">
                <a:tc>
                  <a:txBody>
                    <a:bodyPr/>
                    <a:lstStyle/>
                    <a:p>
                      <a:pPr algn="l" fontAlgn="b"/>
                      <a:r>
                        <a:rPr lang="en-US" sz="1600" b="1" i="0" u="none" strike="noStrike">
                          <a:solidFill>
                            <a:srgbClr val="000000"/>
                          </a:solidFill>
                          <a:effectLst/>
                          <a:latin typeface="Calibri"/>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dirty="0" smtClean="0">
                          <a:solidFill>
                            <a:srgbClr val="000000"/>
                          </a:solidFill>
                          <a:effectLst/>
                          <a:latin typeface="Calibri"/>
                        </a:rPr>
                        <a:t>Q4’2015</a:t>
                      </a:r>
                      <a:endParaRPr lang="en-US" sz="16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dirty="0">
                          <a:solidFill>
                            <a:srgbClr val="000000"/>
                          </a:solidFill>
                          <a:effectLst/>
                          <a:latin typeface="Calibri"/>
                        </a:rPr>
                        <a:t>Year </a:t>
                      </a:r>
                      <a:r>
                        <a:rPr lang="en-US" sz="1600" b="1" i="0" u="none" strike="noStrike" dirty="0" smtClean="0">
                          <a:solidFill>
                            <a:srgbClr val="000000"/>
                          </a:solidFill>
                          <a:effectLst/>
                          <a:latin typeface="Calibri"/>
                        </a:rPr>
                        <a:t>5</a:t>
                      </a:r>
                      <a:endParaRPr lang="en-US" sz="16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68386">
                <a:tc>
                  <a:txBody>
                    <a:bodyPr/>
                    <a:lstStyle/>
                    <a:p>
                      <a:pPr algn="l" fontAlgn="b"/>
                      <a:r>
                        <a:rPr lang="en-US" sz="1600" b="1" i="0" u="none" strike="noStrike">
                          <a:solidFill>
                            <a:srgbClr val="000000"/>
                          </a:solidFill>
                          <a:effectLst/>
                          <a:latin typeface="Calibri"/>
                        </a:rPr>
                        <a:t>Assets</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3 795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8 128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13 212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17 052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18 077</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r h="268386">
                <a:tc>
                  <a:txBody>
                    <a:bodyPr/>
                    <a:lstStyle/>
                    <a:p>
                      <a:pPr algn="l" fontAlgn="b"/>
                      <a:r>
                        <a:rPr lang="en-US" sz="1600" b="0" i="0" u="none" strike="noStrike">
                          <a:solidFill>
                            <a:srgbClr val="000000"/>
                          </a:solidFill>
                          <a:effectLst/>
                          <a:latin typeface="Calibri"/>
                        </a:rPr>
                        <a:t>Liquid assets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1 007</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1 408</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1 916</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2 232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2 353</a:t>
                      </a:r>
                    </a:p>
                  </a:txBody>
                  <a:tcPr marL="0" marR="0" marT="0" marB="0" anchor="b">
                    <a:lnL>
                      <a:noFill/>
                    </a:lnL>
                    <a:lnR>
                      <a:noFill/>
                    </a:lnR>
                    <a:lnT>
                      <a:noFill/>
                    </a:lnT>
                    <a:lnB>
                      <a:noFill/>
                    </a:lnB>
                  </a:tcPr>
                </a:tc>
                <a:extLst>
                  <a:ext uri="{0D108BD9-81ED-4DB2-BD59-A6C34878D82A}">
                    <a16:rowId xmlns:a16="http://schemas.microsoft.com/office/drawing/2014/main" val="10003"/>
                  </a:ext>
                </a:extLst>
              </a:tr>
              <a:tr h="268386">
                <a:tc>
                  <a:txBody>
                    <a:bodyPr/>
                    <a:lstStyle/>
                    <a:p>
                      <a:pPr algn="l" fontAlgn="b"/>
                      <a:r>
                        <a:rPr lang="en-US" sz="1600" b="0" i="0" u="none" strike="noStrike">
                          <a:solidFill>
                            <a:srgbClr val="000000"/>
                          </a:solidFill>
                          <a:effectLst/>
                          <a:latin typeface="Calibri"/>
                        </a:rPr>
                        <a:t>Loans to individuals (net of provisions)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2 282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6 338</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11 038</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14 686</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15 714</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8094">
                <a:tc>
                  <a:txBody>
                    <a:bodyPr/>
                    <a:lstStyle/>
                    <a:p>
                      <a:pPr algn="l" fontAlgn="b"/>
                      <a:r>
                        <a:rPr lang="en-US" sz="1200" b="0" i="0" u="none" strike="noStrike" dirty="0">
                          <a:solidFill>
                            <a:srgbClr val="000000"/>
                          </a:solidFill>
                          <a:effectLst/>
                          <a:latin typeface="Calibri"/>
                        </a:rPr>
                        <a:t>PDL</a:t>
                      </a:r>
                    </a:p>
                  </a:txBody>
                  <a:tcPr marL="177326"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3 395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11 636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24 364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39 537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53 750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8094">
                <a:tc>
                  <a:txBody>
                    <a:bodyPr/>
                    <a:lstStyle/>
                    <a:p>
                      <a:pPr algn="l" fontAlgn="b"/>
                      <a:r>
                        <a:rPr lang="en-US" sz="1200" b="0" i="0" u="none" strike="noStrike" dirty="0">
                          <a:solidFill>
                            <a:srgbClr val="000000"/>
                          </a:solidFill>
                          <a:effectLst/>
                          <a:latin typeface="Calibri"/>
                        </a:rPr>
                        <a:t>Risk provisions - PDL</a:t>
                      </a:r>
                    </a:p>
                  </a:txBody>
                  <a:tcPr marL="177326"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-1 113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-5 299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-13 325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-24 851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-38 037</a:t>
                      </a:r>
                    </a:p>
                  </a:txBody>
                  <a:tcPr marL="0" marR="0" marT="0" marB="0" anchor="b">
                    <a:lnL>
                      <a:noFill/>
                    </a:lnL>
                    <a:lnR>
                      <a:noFill/>
                    </a:lnR>
                    <a:lnT>
                      <a:noFill/>
                    </a:lnT>
                    <a:lnB>
                      <a:noFill/>
                    </a:lnB>
                  </a:tcPr>
                </a:tc>
                <a:extLst>
                  <a:ext uri="{0D108BD9-81ED-4DB2-BD59-A6C34878D82A}">
                    <a16:rowId xmlns:a16="http://schemas.microsoft.com/office/drawing/2014/main" val="10006"/>
                  </a:ext>
                </a:extLst>
              </a:tr>
              <a:tr h="268386">
                <a:tc>
                  <a:txBody>
                    <a:bodyPr/>
                    <a:lstStyle/>
                    <a:p>
                      <a:pPr algn="l" fontAlgn="b"/>
                      <a:r>
                        <a:rPr lang="en-US" sz="1600" b="0" i="0" u="none" strike="noStrike">
                          <a:solidFill>
                            <a:srgbClr val="000000"/>
                          </a:solidFill>
                          <a:effectLst/>
                          <a:latin typeface="Calibri"/>
                        </a:rPr>
                        <a:t>Noncurrent assets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506</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382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258</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134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extLst>
                  <a:ext uri="{0D108BD9-81ED-4DB2-BD59-A6C34878D82A}">
                    <a16:rowId xmlns:a16="http://schemas.microsoft.com/office/drawing/2014/main" val="10007"/>
                  </a:ext>
                </a:extLst>
              </a:tr>
              <a:tr h="268386">
                <a:tc>
                  <a:txBody>
                    <a:bodyPr/>
                    <a:lstStyle/>
                    <a:p>
                      <a:pPr algn="l" fontAlgn="b"/>
                      <a:endParaRPr lang="ru-RU"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68386">
                <a:tc>
                  <a:txBody>
                    <a:bodyPr/>
                    <a:lstStyle/>
                    <a:p>
                      <a:pPr algn="l" fontAlgn="b"/>
                      <a:r>
                        <a:rPr lang="en-US" sz="1600" b="1" i="0" u="none" strike="noStrike">
                          <a:solidFill>
                            <a:srgbClr val="000000"/>
                          </a:solidFill>
                          <a:effectLst/>
                          <a:latin typeface="Calibri"/>
                        </a:rPr>
                        <a:t>Liabilities</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2 970</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6 047</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09"/>
                  </a:ext>
                </a:extLst>
              </a:tr>
              <a:tr h="268386">
                <a:tc>
                  <a:txBody>
                    <a:bodyPr/>
                    <a:lstStyle/>
                    <a:p>
                      <a:pPr algn="l" fontAlgn="b"/>
                      <a:r>
                        <a:rPr lang="en-US" sz="1600" b="0" i="0" u="none" strike="noStrike" dirty="0">
                          <a:solidFill>
                            <a:srgbClr val="000000"/>
                          </a:solidFill>
                          <a:effectLst/>
                          <a:latin typeface="Calibri"/>
                        </a:rPr>
                        <a:t>Loans </a:t>
                      </a:r>
                      <a:r>
                        <a:rPr lang="en-US" sz="1600" b="0" i="0" u="none" strike="noStrike" dirty="0" smtClean="0">
                          <a:solidFill>
                            <a:srgbClr val="000000"/>
                          </a:solidFill>
                          <a:effectLst/>
                          <a:latin typeface="Calibri"/>
                        </a:rPr>
                        <a:t>from</a:t>
                      </a:r>
                      <a:endParaRPr lang="en-US" sz="16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2 970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6 047</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tcPr>
                </a:tc>
                <a:extLst>
                  <a:ext uri="{0D108BD9-81ED-4DB2-BD59-A6C34878D82A}">
                    <a16:rowId xmlns:a16="http://schemas.microsoft.com/office/drawing/2014/main" val="10010"/>
                  </a:ext>
                </a:extLst>
              </a:tr>
              <a:tr h="268386">
                <a:tc>
                  <a:txBody>
                    <a:bodyPr/>
                    <a:lstStyle/>
                    <a:p>
                      <a:pPr algn="l" fontAlgn="b"/>
                      <a:endParaRPr lang="ru-RU" sz="16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68386">
                <a:tc>
                  <a:txBody>
                    <a:bodyPr/>
                    <a:lstStyle/>
                    <a:p>
                      <a:pPr algn="l" fontAlgn="b"/>
                      <a:r>
                        <a:rPr lang="en-US" sz="1600" b="1" i="0" u="none" strike="noStrike">
                          <a:solidFill>
                            <a:srgbClr val="000000"/>
                          </a:solidFill>
                          <a:effectLst/>
                          <a:latin typeface="Calibri"/>
                        </a:rPr>
                        <a:t>Shareholders' equity</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825</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2 081</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6 589</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10 429</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11 454</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3"/>
                  </a:ext>
                </a:extLst>
              </a:tr>
              <a:tr h="268386">
                <a:tc>
                  <a:txBody>
                    <a:bodyPr/>
                    <a:lstStyle/>
                    <a:p>
                      <a:pPr algn="l" fontAlgn="b"/>
                      <a:r>
                        <a:rPr lang="en-US" sz="1600" b="0" i="0" u="none" strike="noStrike">
                          <a:solidFill>
                            <a:srgbClr val="000000"/>
                          </a:solidFill>
                          <a:effectLst/>
                          <a:latin typeface="Calibri"/>
                        </a:rPr>
                        <a:t>Contributed equity</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199</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4 514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5 027</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5 027</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5 027</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5 027</a:t>
                      </a:r>
                    </a:p>
                  </a:txBody>
                  <a:tcPr marL="0" marR="0" marT="0" marB="0" anchor="b">
                    <a:lnL>
                      <a:noFill/>
                    </a:lnL>
                    <a:lnR>
                      <a:noFill/>
                    </a:lnR>
                    <a:lnT>
                      <a:noFill/>
                    </a:lnT>
                    <a:lnB>
                      <a:noFill/>
                    </a:lnB>
                  </a:tcPr>
                </a:tc>
                <a:extLst>
                  <a:ext uri="{0D108BD9-81ED-4DB2-BD59-A6C34878D82A}">
                    <a16:rowId xmlns:a16="http://schemas.microsoft.com/office/drawing/2014/main" val="10014"/>
                  </a:ext>
                </a:extLst>
              </a:tr>
              <a:tr h="268386">
                <a:tc>
                  <a:txBody>
                    <a:bodyPr/>
                    <a:lstStyle/>
                    <a:p>
                      <a:pPr algn="l" fontAlgn="b"/>
                      <a:r>
                        <a:rPr lang="en-US" sz="1600" b="0" i="0" u="none" strike="noStrike" dirty="0">
                          <a:solidFill>
                            <a:srgbClr val="000000"/>
                          </a:solidFill>
                          <a:effectLst/>
                          <a:latin typeface="Calibri"/>
                        </a:rPr>
                        <a:t>Retained earnings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-198</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-3 689</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-2 945</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1 562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5 403</a:t>
                      </a:r>
                    </a:p>
                  </a:txBody>
                  <a:tcPr marL="0" marR="0" marT="0"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6 427</a:t>
                      </a:r>
                    </a:p>
                  </a:txBody>
                  <a:tcPr marL="0" marR="0" marT="0"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150538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49</a:t>
            </a:fld>
            <a:endParaRPr lang="ru-RU"/>
          </a:p>
        </p:txBody>
      </p:sp>
      <p:sp>
        <p:nvSpPr>
          <p:cNvPr id="5" name="Title 1"/>
          <p:cNvSpPr>
            <a:spLocks noGrp="1"/>
          </p:cNvSpPr>
          <p:nvPr>
            <p:ph type="title"/>
          </p:nvPr>
        </p:nvSpPr>
        <p:spPr>
          <a:xfrm>
            <a:off x="395536" y="116632"/>
            <a:ext cx="8159540" cy="312281"/>
          </a:xfrm>
        </p:spPr>
        <p:txBody>
          <a:bodyPr/>
          <a:lstStyle/>
          <a:p>
            <a:r>
              <a:rPr lang="en-US" b="1" dirty="0"/>
              <a:t>P&amp;L Statement</a:t>
            </a:r>
            <a:endParaRPr lang="en-US" b="1" dirty="0">
              <a:solidFill>
                <a:srgbClr val="FF0000"/>
              </a:solidFill>
            </a:endParaRPr>
          </a:p>
        </p:txBody>
      </p:sp>
      <p:graphicFrame>
        <p:nvGraphicFramePr>
          <p:cNvPr id="6" name="Таблица 5"/>
          <p:cNvGraphicFramePr>
            <a:graphicFrameLocks noGrp="1"/>
          </p:cNvGraphicFramePr>
          <p:nvPr>
            <p:extLst>
              <p:ext uri="{D42A27DB-BD31-4B8C-83A1-F6EECF244321}">
                <p14:modId xmlns:p14="http://schemas.microsoft.com/office/powerpoint/2010/main" val="2811495699"/>
              </p:ext>
            </p:extLst>
          </p:nvPr>
        </p:nvGraphicFramePr>
        <p:xfrm>
          <a:off x="198686" y="764704"/>
          <a:ext cx="8693793" cy="5299168"/>
        </p:xfrm>
        <a:graphic>
          <a:graphicData uri="http://schemas.openxmlformats.org/drawingml/2006/table">
            <a:tbl>
              <a:tblPr/>
              <a:tblGrid>
                <a:gridCol w="2803314">
                  <a:extLst>
                    <a:ext uri="{9D8B030D-6E8A-4147-A177-3AD203B41FA5}">
                      <a16:colId xmlns:a16="http://schemas.microsoft.com/office/drawing/2014/main" val="20000"/>
                    </a:ext>
                  </a:extLst>
                </a:gridCol>
                <a:gridCol w="841497">
                  <a:extLst>
                    <a:ext uri="{9D8B030D-6E8A-4147-A177-3AD203B41FA5}">
                      <a16:colId xmlns:a16="http://schemas.microsoft.com/office/drawing/2014/main" val="20007"/>
                    </a:ext>
                  </a:extLst>
                </a:gridCol>
                <a:gridCol w="841497">
                  <a:extLst>
                    <a:ext uri="{9D8B030D-6E8A-4147-A177-3AD203B41FA5}">
                      <a16:colId xmlns:a16="http://schemas.microsoft.com/office/drawing/2014/main" val="20001"/>
                    </a:ext>
                  </a:extLst>
                </a:gridCol>
                <a:gridCol w="841497">
                  <a:extLst>
                    <a:ext uri="{9D8B030D-6E8A-4147-A177-3AD203B41FA5}">
                      <a16:colId xmlns:a16="http://schemas.microsoft.com/office/drawing/2014/main" val="20002"/>
                    </a:ext>
                  </a:extLst>
                </a:gridCol>
                <a:gridCol w="841497">
                  <a:extLst>
                    <a:ext uri="{9D8B030D-6E8A-4147-A177-3AD203B41FA5}">
                      <a16:colId xmlns:a16="http://schemas.microsoft.com/office/drawing/2014/main" val="20003"/>
                    </a:ext>
                  </a:extLst>
                </a:gridCol>
                <a:gridCol w="841497">
                  <a:extLst>
                    <a:ext uri="{9D8B030D-6E8A-4147-A177-3AD203B41FA5}">
                      <a16:colId xmlns:a16="http://schemas.microsoft.com/office/drawing/2014/main" val="20004"/>
                    </a:ext>
                  </a:extLst>
                </a:gridCol>
                <a:gridCol w="841497">
                  <a:extLst>
                    <a:ext uri="{9D8B030D-6E8A-4147-A177-3AD203B41FA5}">
                      <a16:colId xmlns:a16="http://schemas.microsoft.com/office/drawing/2014/main" val="20005"/>
                    </a:ext>
                  </a:extLst>
                </a:gridCol>
                <a:gridCol w="841497">
                  <a:extLst>
                    <a:ext uri="{9D8B030D-6E8A-4147-A177-3AD203B41FA5}">
                      <a16:colId xmlns:a16="http://schemas.microsoft.com/office/drawing/2014/main" val="20006"/>
                    </a:ext>
                  </a:extLst>
                </a:gridCol>
              </a:tblGrid>
              <a:tr h="224518">
                <a:tc>
                  <a:txBody>
                    <a:bodyPr/>
                    <a:lstStyle/>
                    <a:p>
                      <a:pPr algn="l" fontAlgn="b"/>
                      <a:r>
                        <a:rPr lang="en-US" sz="1400" b="1" i="0" u="none" strike="noStrike" dirty="0">
                          <a:solidFill>
                            <a:srgbClr val="000000"/>
                          </a:solidFill>
                          <a:effectLst/>
                          <a:latin typeface="Calibri" panose="020F0502020204030204" pitchFamily="34" charset="0"/>
                        </a:rPr>
                        <a:t>P&amp;L</a:t>
                      </a: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 </a:t>
                      </a:r>
                      <a:r>
                        <a:rPr lang="en-US" sz="1400" b="1" i="0" u="none" strike="noStrike" dirty="0" smtClean="0">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24518">
                <a:tc>
                  <a:txBody>
                    <a:bodyPr/>
                    <a:lstStyle/>
                    <a:p>
                      <a:pPr algn="l" fontAlgn="b"/>
                      <a:r>
                        <a:rPr lang="en-US" sz="14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smtClean="0">
                          <a:solidFill>
                            <a:srgbClr val="000000"/>
                          </a:solidFill>
                          <a:effectLst/>
                          <a:latin typeface="Calibri" panose="020F0502020204030204" pitchFamily="34" charset="0"/>
                        </a:rPr>
                        <a:t>Q4’2015</a:t>
                      </a:r>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a:solidFill>
                            <a:srgbClr val="000000"/>
                          </a:solidFill>
                          <a:effectLst/>
                          <a:latin typeface="Calibri" panose="020F0502020204030204" pitchFamily="34" charset="0"/>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24518">
                <a:tc>
                  <a:txBody>
                    <a:bodyPr/>
                    <a:lstStyle/>
                    <a:p>
                      <a:pPr algn="l" fontAlgn="b"/>
                      <a:r>
                        <a:rPr lang="en-US" sz="1400" b="1" i="0" u="none" strike="noStrike" dirty="0">
                          <a:solidFill>
                            <a:srgbClr val="000000"/>
                          </a:solidFill>
                          <a:effectLst/>
                          <a:latin typeface="Calibri"/>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2 782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14 095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29 528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44 915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53 942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145 262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24518">
                <a:tc>
                  <a:txBody>
                    <a:bodyPr/>
                    <a:lstStyle/>
                    <a:p>
                      <a:pPr algn="l" fontAlgn="b"/>
                      <a:r>
                        <a:rPr lang="ru-RU" sz="1400" b="0" i="0" u="none" strike="noStrike">
                          <a:solidFill>
                            <a:srgbClr val="000000"/>
                          </a:solidFill>
                          <a:effectLst/>
                          <a:latin typeface="Calibri"/>
                        </a:rPr>
                        <a:t> </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3"/>
                  </a:ext>
                </a:extLst>
              </a:tr>
              <a:tr h="224518">
                <a:tc>
                  <a:txBody>
                    <a:bodyPr/>
                    <a:lstStyle/>
                    <a:p>
                      <a:pPr algn="l" fontAlgn="b"/>
                      <a:r>
                        <a:rPr lang="en-US" sz="1400" b="1" i="0" u="none" strike="noStrike" dirty="0">
                          <a:solidFill>
                            <a:srgbClr val="000000"/>
                          </a:solidFill>
                          <a:effectLst/>
                          <a:latin typeface="Calibri"/>
                        </a:rPr>
                        <a:t>Risk provisions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-1 113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-4 186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-8 027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-11 526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-13 186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-38 037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-40%</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-30%</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-27%</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-24%</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5"/>
                  </a:ext>
                </a:extLst>
              </a:tr>
              <a:tr h="224518">
                <a:tc>
                  <a:txBody>
                    <a:bodyPr/>
                    <a:lstStyle/>
                    <a:p>
                      <a:pPr algn="l" fontAlgn="b"/>
                      <a:r>
                        <a:rPr lang="en-US" sz="1400" b="1" i="0" u="none" strike="noStrike">
                          <a:solidFill>
                            <a:srgbClr val="000000"/>
                          </a:solidFill>
                          <a:effectLst/>
                          <a:latin typeface="Calibri"/>
                        </a:rPr>
                        <a:t>Acquisition costs - marketing </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-1 057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-3 659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-6 953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-9 918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-11 282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-32 869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-38%</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-24%</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-22%</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-21%</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7"/>
                  </a:ext>
                </a:extLst>
              </a:tr>
              <a:tr h="224518">
                <a:tc>
                  <a:txBody>
                    <a:bodyPr/>
                    <a:lstStyle/>
                    <a:p>
                      <a:pPr algn="l" fontAlgn="b"/>
                      <a:r>
                        <a:rPr lang="en-US" sz="1400" b="1" i="0" u="none" strike="noStrike">
                          <a:solidFill>
                            <a:srgbClr val="000000"/>
                          </a:solidFill>
                          <a:effectLst/>
                          <a:latin typeface="Calibri"/>
                        </a:rPr>
                        <a:t>Acquisition costs - other</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-293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-889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-1 611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-2 233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-2 494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-7 524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-11%</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9"/>
                  </a:ext>
                </a:extLst>
              </a:tr>
              <a:tr h="224518">
                <a:tc>
                  <a:txBody>
                    <a:bodyPr/>
                    <a:lstStyle/>
                    <a:p>
                      <a:pPr algn="l" fontAlgn="b"/>
                      <a:r>
                        <a:rPr lang="en-US" sz="1400" b="1" i="0" u="none" strike="noStrike">
                          <a:solidFill>
                            <a:srgbClr val="000000"/>
                          </a:solidFill>
                          <a:effectLst/>
                          <a:latin typeface="Calibri"/>
                        </a:rPr>
                        <a:t>Support costs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-181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-781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-1 619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-2 464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-2 974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-8 024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0"/>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1"/>
                  </a:ext>
                </a:extLst>
              </a:tr>
              <a:tr h="224518">
                <a:tc>
                  <a:txBody>
                    <a:bodyPr/>
                    <a:lstStyle/>
                    <a:p>
                      <a:pPr algn="l" fontAlgn="b"/>
                      <a:r>
                        <a:rPr lang="en-US" sz="1400" b="1" i="0" u="none" strike="noStrike">
                          <a:solidFill>
                            <a:srgbClr val="000000"/>
                          </a:solidFill>
                          <a:effectLst/>
                          <a:latin typeface="Calibri"/>
                        </a:rPr>
                        <a:t>VAT</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-749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-1 767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-2 845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-3 513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-8 937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2"/>
                  </a:ext>
                </a:extLst>
              </a:tr>
              <a:tr h="224518">
                <a:tc>
                  <a:txBody>
                    <a:bodyPr/>
                    <a:lstStyle/>
                    <a:p>
                      <a:pPr algn="l" fontAlgn="b"/>
                      <a:r>
                        <a:rPr lang="en-US" sz="1400" b="1" i="0" u="none" strike="noStrike">
                          <a:solidFill>
                            <a:srgbClr val="000000"/>
                          </a:solidFill>
                          <a:effectLst/>
                          <a:latin typeface="Calibri"/>
                        </a:rPr>
                        <a:t>Operating profit (before fixed costs)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3 831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9 552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15 929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20 492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49 872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4"/>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27%</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32%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35%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38%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34%</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0015"/>
                  </a:ext>
                </a:extLst>
              </a:tr>
              <a:tr h="224518">
                <a:tc>
                  <a:txBody>
                    <a:bodyPr/>
                    <a:lstStyle/>
                    <a:p>
                      <a:pPr algn="l" fontAlgn="b"/>
                      <a:r>
                        <a:rPr lang="en-US" sz="1400" b="1" i="0" u="none" strike="noStrike" dirty="0">
                          <a:solidFill>
                            <a:srgbClr val="000000"/>
                          </a:solidFill>
                          <a:effectLst/>
                          <a:latin typeface="Calibri"/>
                        </a:rPr>
                        <a:t>G&amp;A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-190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-3 157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-2 932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-3 056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-3 333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-3 547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-16 215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6"/>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-114%</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-21%</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-11%</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7"/>
                  </a:ext>
                </a:extLst>
              </a:tr>
              <a:tr h="224518">
                <a:tc>
                  <a:txBody>
                    <a:bodyPr/>
                    <a:lstStyle/>
                    <a:p>
                      <a:pPr algn="l" fontAlgn="b"/>
                      <a:r>
                        <a:rPr lang="en-US" sz="1400" b="1" i="0" u="none" strike="noStrike" dirty="0">
                          <a:solidFill>
                            <a:srgbClr val="000000"/>
                          </a:solidFill>
                          <a:effectLst/>
                          <a:latin typeface="Calibri"/>
                        </a:rPr>
                        <a:t>One-off expenses</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-288</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-315</a:t>
                      </a:r>
                    </a:p>
                  </a:txBody>
                  <a:tcPr marL="0" marR="0" marT="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24"/>
                  </a:ext>
                </a:extLst>
              </a:tr>
              <a:tr h="224518">
                <a:tc>
                  <a:txBody>
                    <a:bodyPr/>
                    <a:lstStyle/>
                    <a:p>
                      <a:pPr algn="l" fontAlgn="b"/>
                      <a:r>
                        <a:rPr lang="en-US" sz="1400" b="1" i="0" u="none" strike="noStrike" dirty="0">
                          <a:solidFill>
                            <a:srgbClr val="000000"/>
                          </a:solidFill>
                          <a:effectLst/>
                          <a:latin typeface="Calibri"/>
                        </a:rPr>
                        <a:t>Depreciation and amortization</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8"/>
                  </a:ext>
                </a:extLst>
              </a:tr>
              <a:tr h="224518">
                <a:tc>
                  <a:txBody>
                    <a:bodyPr/>
                    <a:lstStyle/>
                    <a:p>
                      <a:pPr algn="l" fontAlgn="b"/>
                      <a:r>
                        <a:rPr lang="en-US" sz="1400" b="1" i="0" u="none" strike="noStrike">
                          <a:solidFill>
                            <a:srgbClr val="000000"/>
                          </a:solidFill>
                          <a:effectLst/>
                          <a:latin typeface="Calibri"/>
                        </a:rPr>
                        <a:t>Profit before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-198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-3 484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775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6 345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12 472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16 821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32 732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19"/>
                  </a:ext>
                </a:extLst>
              </a:tr>
              <a:tr h="192444">
                <a:tc>
                  <a:txBody>
                    <a:bodyPr/>
                    <a:lstStyle/>
                    <a:p>
                      <a:pPr algn="l" fontAlgn="b"/>
                      <a:r>
                        <a:rPr lang="en-US" sz="1400" b="0" i="1" u="none" strike="noStrike">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-125%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31%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20"/>
                  </a:ext>
                </a:extLst>
              </a:tr>
              <a:tr h="224518">
                <a:tc>
                  <a:txBody>
                    <a:bodyPr/>
                    <a:lstStyle/>
                    <a:p>
                      <a:pPr algn="l" fontAlgn="b"/>
                      <a:r>
                        <a:rPr lang="en-US" sz="1400" b="1" i="0" u="none" strike="noStrike">
                          <a:solidFill>
                            <a:srgbClr val="000000"/>
                          </a:solidFill>
                          <a:effectLst/>
                          <a:latin typeface="Calibri"/>
                        </a:rPr>
                        <a:t>Income tax</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-1 838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-3 329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-4 014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-9 219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21"/>
                  </a:ext>
                </a:extLst>
              </a:tr>
              <a:tr h="224518">
                <a:tc>
                  <a:txBody>
                    <a:bodyPr/>
                    <a:lstStyle/>
                    <a:p>
                      <a:pPr algn="l" fontAlgn="b"/>
                      <a:r>
                        <a:rPr lang="en-US" sz="1400" b="1" i="0" u="none" strike="noStrike">
                          <a:solidFill>
                            <a:srgbClr val="000000"/>
                          </a:solidFill>
                          <a:effectLst/>
                          <a:latin typeface="Calibri"/>
                        </a:rPr>
                        <a:t>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-198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-3 491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744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4 508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9 144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12 807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23 512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22"/>
                  </a:ext>
                </a:extLst>
              </a:tr>
              <a:tr h="192444">
                <a:tc>
                  <a:txBody>
                    <a:bodyPr/>
                    <a:lstStyle/>
                    <a:p>
                      <a:pPr algn="l" fontAlgn="b"/>
                      <a:r>
                        <a:rPr lang="en-US" sz="1400" b="0" i="1" u="none" strike="noStrike" dirty="0">
                          <a:solidFill>
                            <a:srgbClr val="000000"/>
                          </a:solidFill>
                          <a:effectLst/>
                          <a:latin typeface="Calibri"/>
                        </a:rPr>
                        <a:t>% of revenue</a:t>
                      </a:r>
                    </a:p>
                  </a:txBody>
                  <a:tcPr marL="360832"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l" fontAlgn="b"/>
                      <a:r>
                        <a:rPr lang="en-US" sz="1200" b="0" i="1"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-125%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15%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20%</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24%</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dirty="0">
                          <a:solidFill>
                            <a:srgbClr val="000000"/>
                          </a:solidFill>
                          <a:effectLst/>
                          <a:latin typeface="Calibri" panose="020F0502020204030204" pitchFamily="34" charset="0"/>
                        </a:rPr>
                        <a:t>16%</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81820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a:t>
            </a:fld>
            <a:endParaRPr lang="ru-RU"/>
          </a:p>
        </p:txBody>
      </p:sp>
      <p:sp>
        <p:nvSpPr>
          <p:cNvPr id="5" name="Заголовок 1"/>
          <p:cNvSpPr>
            <a:spLocks noGrp="1"/>
          </p:cNvSpPr>
          <p:nvPr>
            <p:ph type="title"/>
          </p:nvPr>
        </p:nvSpPr>
        <p:spPr>
          <a:xfrm>
            <a:off x="395536" y="116632"/>
            <a:ext cx="8159540" cy="312281"/>
          </a:xfrm>
        </p:spPr>
        <p:txBody>
          <a:bodyPr/>
          <a:lstStyle/>
          <a:p>
            <a:r>
              <a:rPr lang="en-US" b="1" dirty="0" smtClean="0"/>
              <a:t>General market information</a:t>
            </a:r>
            <a:endParaRPr lang="ru-RU" b="1" dirty="0">
              <a:solidFill>
                <a:srgbClr val="FF0000"/>
              </a:solidFill>
            </a:endParaRPr>
          </a:p>
        </p:txBody>
      </p:sp>
      <p:sp>
        <p:nvSpPr>
          <p:cNvPr id="6" name="Объект 2"/>
          <p:cNvSpPr>
            <a:spLocks noGrp="1"/>
          </p:cNvSpPr>
          <p:nvPr>
            <p:ph idx="1"/>
          </p:nvPr>
        </p:nvSpPr>
        <p:spPr>
          <a:xfrm>
            <a:off x="176002" y="764704"/>
            <a:ext cx="5764150" cy="4896544"/>
          </a:xfrm>
        </p:spPr>
        <p:txBody>
          <a:bodyPr vert="horz" lIns="91440" tIns="45720" rIns="91440" bIns="45720" rtlCol="0" anchor="t">
            <a:noAutofit/>
          </a:bodyPr>
          <a:lstStyle/>
          <a:p>
            <a:pPr marL="268288" indent="-268288" algn="just">
              <a:spcBef>
                <a:spcPts val="600"/>
              </a:spcBef>
            </a:pPr>
            <a:r>
              <a:rPr lang="en-US" sz="1400" dirty="0">
                <a:solidFill>
                  <a:srgbClr val="000000"/>
                </a:solidFill>
              </a:rPr>
              <a:t>Geographic area </a:t>
            </a:r>
            <a:r>
              <a:rPr lang="en-US" sz="1400" dirty="0" smtClean="0">
                <a:solidFill>
                  <a:srgbClr val="000000"/>
                </a:solidFill>
              </a:rPr>
              <a:t>is 1.9M km</a:t>
            </a:r>
            <a:r>
              <a:rPr lang="en-US" sz="1400" baseline="30000" dirty="0" smtClean="0">
                <a:solidFill>
                  <a:srgbClr val="000000"/>
                </a:solidFill>
              </a:rPr>
              <a:t>2.</a:t>
            </a:r>
            <a:endParaRPr lang="en-US" sz="1400" baseline="30000" dirty="0"/>
          </a:p>
          <a:p>
            <a:pPr marL="268288" indent="-268288" algn="just">
              <a:spcBef>
                <a:spcPts val="600"/>
              </a:spcBef>
            </a:pPr>
            <a:r>
              <a:rPr lang="en-US" sz="1400" dirty="0"/>
              <a:t>Total population </a:t>
            </a:r>
            <a:r>
              <a:rPr lang="en-US" sz="1400" dirty="0" smtClean="0"/>
              <a:t>is 253M; Java Island </a:t>
            </a:r>
            <a:r>
              <a:rPr lang="en-US" sz="1400" dirty="0"/>
              <a:t>is 140M, </a:t>
            </a:r>
            <a:r>
              <a:rPr lang="en-US" sz="1400" dirty="0" smtClean="0"/>
              <a:t>Greater Jakarta </a:t>
            </a:r>
            <a:r>
              <a:rPr lang="en-US" sz="1400" dirty="0"/>
              <a:t>is </a:t>
            </a:r>
            <a:r>
              <a:rPr lang="en-US" sz="1400" dirty="0" smtClean="0"/>
              <a:t>30M.</a:t>
            </a:r>
            <a:endParaRPr lang="en-US" sz="1400" dirty="0"/>
          </a:p>
          <a:p>
            <a:pPr marL="268288" indent="-268288" algn="just">
              <a:spcBef>
                <a:spcPts val="600"/>
              </a:spcBef>
            </a:pPr>
            <a:r>
              <a:rPr lang="en-US" sz="1400" dirty="0"/>
              <a:t>Official language is </a:t>
            </a:r>
            <a:r>
              <a:rPr lang="en-US" sz="1400" dirty="0" smtClean="0"/>
              <a:t>Bahasa.</a:t>
            </a:r>
            <a:endParaRPr lang="en-US" sz="1400" dirty="0"/>
          </a:p>
          <a:p>
            <a:pPr marL="268288" indent="-268288" algn="just">
              <a:spcBef>
                <a:spcPts val="600"/>
              </a:spcBef>
            </a:pPr>
            <a:r>
              <a:rPr lang="en-US" sz="1400" dirty="0"/>
              <a:t>GDP per capita (Nominal) </a:t>
            </a:r>
            <a:r>
              <a:rPr lang="en-US" sz="1400" dirty="0" smtClean="0"/>
              <a:t>is </a:t>
            </a:r>
            <a:r>
              <a:rPr lang="en-US" sz="1400" dirty="0"/>
              <a:t>$</a:t>
            </a:r>
            <a:r>
              <a:rPr lang="en-US" sz="1400" dirty="0" smtClean="0"/>
              <a:t>3,6k</a:t>
            </a:r>
            <a:r>
              <a:rPr lang="en-US" sz="1400" baseline="30000" dirty="0" smtClean="0"/>
              <a:t>1</a:t>
            </a:r>
            <a:r>
              <a:rPr lang="en-US" sz="1400" dirty="0" smtClean="0"/>
              <a:t> nationwide and &gt;$10k in Jakarta.</a:t>
            </a:r>
            <a:endParaRPr lang="en-US" sz="1400" dirty="0"/>
          </a:p>
          <a:p>
            <a:pPr marL="268288" indent="-268288" algn="just">
              <a:spcBef>
                <a:spcPts val="600"/>
              </a:spcBef>
            </a:pPr>
            <a:r>
              <a:rPr lang="en-US" sz="1400" dirty="0" smtClean="0"/>
              <a:t>Average monthly income </a:t>
            </a:r>
            <a:r>
              <a:rPr lang="en-US" sz="1400" dirty="0"/>
              <a:t>is $</a:t>
            </a:r>
            <a:r>
              <a:rPr lang="en-US" sz="1400" dirty="0" smtClean="0"/>
              <a:t>250</a:t>
            </a:r>
            <a:r>
              <a:rPr lang="en-US" sz="1400" baseline="30000" dirty="0" smtClean="0"/>
              <a:t>3</a:t>
            </a:r>
            <a:r>
              <a:rPr lang="en-US" sz="1400" dirty="0" smtClean="0"/>
              <a:t> nationwide ($740</a:t>
            </a:r>
            <a:r>
              <a:rPr lang="en-US" sz="1400" baseline="30000" dirty="0" smtClean="0"/>
              <a:t>4</a:t>
            </a:r>
            <a:r>
              <a:rPr lang="en-US" sz="1400" dirty="0" smtClean="0"/>
              <a:t> </a:t>
            </a:r>
            <a:r>
              <a:rPr lang="en-US" sz="1400" dirty="0"/>
              <a:t>in </a:t>
            </a:r>
            <a:r>
              <a:rPr lang="en-US" sz="1400" dirty="0" smtClean="0"/>
              <a:t>Jakarta).</a:t>
            </a:r>
            <a:r>
              <a:rPr lang="en-US" sz="1400" dirty="0">
                <a:solidFill>
                  <a:srgbClr val="000000"/>
                </a:solidFill>
              </a:rPr>
              <a:t>	</a:t>
            </a:r>
          </a:p>
          <a:p>
            <a:pPr marL="268288" indent="-268288" algn="just">
              <a:spcBef>
                <a:spcPts val="600"/>
              </a:spcBef>
            </a:pPr>
            <a:r>
              <a:rPr lang="en-US" sz="1400" dirty="0"/>
              <a:t>Mobile phone penetration </a:t>
            </a:r>
            <a:r>
              <a:rPr lang="en-US" sz="1400" dirty="0" smtClean="0"/>
              <a:t>is 108% nationwide (180% in Jakarta</a:t>
            </a:r>
            <a:r>
              <a:rPr lang="en-US" sz="1400" baseline="30000" dirty="0" smtClean="0"/>
              <a:t>5).</a:t>
            </a:r>
            <a:r>
              <a:rPr lang="en-US" sz="1400" dirty="0" smtClean="0"/>
              <a:t> </a:t>
            </a:r>
            <a:endParaRPr lang="en-US" sz="1400" dirty="0"/>
          </a:p>
          <a:p>
            <a:pPr marL="268288" indent="-268288" algn="just">
              <a:spcBef>
                <a:spcPts val="600"/>
              </a:spcBef>
            </a:pPr>
            <a:r>
              <a:rPr lang="en-US" sz="1400" dirty="0"/>
              <a:t>Smartphone penetration is 25%</a:t>
            </a:r>
            <a:r>
              <a:rPr lang="en-US" sz="1400" baseline="30000" dirty="0"/>
              <a:t>6 </a:t>
            </a:r>
            <a:r>
              <a:rPr lang="en-US" sz="1400" dirty="0"/>
              <a:t>nationwide </a:t>
            </a:r>
            <a:r>
              <a:rPr lang="en-US" sz="1400" dirty="0" smtClean="0"/>
              <a:t>(55%</a:t>
            </a:r>
            <a:r>
              <a:rPr lang="en-US" sz="1400" baseline="30000" dirty="0" smtClean="0"/>
              <a:t>9</a:t>
            </a:r>
            <a:r>
              <a:rPr lang="en-US" sz="1400" dirty="0" smtClean="0"/>
              <a:t> </a:t>
            </a:r>
            <a:r>
              <a:rPr lang="en-US" sz="1400" dirty="0"/>
              <a:t>in </a:t>
            </a:r>
            <a:r>
              <a:rPr lang="en-US" sz="1400" dirty="0" smtClean="0"/>
              <a:t>Jakarta).</a:t>
            </a:r>
            <a:endParaRPr lang="en-US" sz="1400" baseline="30000" dirty="0"/>
          </a:p>
          <a:p>
            <a:pPr marL="268288" indent="-268288" algn="just">
              <a:spcBef>
                <a:spcPts val="600"/>
              </a:spcBef>
            </a:pPr>
            <a:r>
              <a:rPr lang="en-US" sz="1400" dirty="0" smtClean="0"/>
              <a:t>Internet </a:t>
            </a:r>
            <a:r>
              <a:rPr lang="en-US" sz="1400" dirty="0"/>
              <a:t>penetration</a:t>
            </a:r>
            <a:r>
              <a:rPr lang="ru-RU" sz="1400" dirty="0"/>
              <a:t> </a:t>
            </a:r>
            <a:r>
              <a:rPr lang="en-US" sz="1400" dirty="0" smtClean="0"/>
              <a:t>is 36% </a:t>
            </a:r>
            <a:r>
              <a:rPr lang="en-US" sz="1400" dirty="0"/>
              <a:t>nationwide </a:t>
            </a:r>
            <a:r>
              <a:rPr lang="en-US" sz="1400" dirty="0" smtClean="0"/>
              <a:t>(65</a:t>
            </a:r>
            <a:r>
              <a:rPr lang="en-US" sz="1400" dirty="0"/>
              <a:t>% in </a:t>
            </a:r>
            <a:r>
              <a:rPr lang="en-US" sz="1400" dirty="0" smtClean="0"/>
              <a:t>Jakarta</a:t>
            </a:r>
            <a:r>
              <a:rPr lang="en-US" sz="1400" baseline="30000" dirty="0" smtClean="0"/>
              <a:t>6</a:t>
            </a:r>
            <a:r>
              <a:rPr lang="en-US" sz="1400" dirty="0" smtClean="0"/>
              <a:t>).</a:t>
            </a:r>
          </a:p>
          <a:p>
            <a:pPr marL="268288" indent="-268288" algn="just">
              <a:spcBef>
                <a:spcPts val="600"/>
              </a:spcBef>
            </a:pPr>
            <a:r>
              <a:rPr lang="en-US" sz="1400" dirty="0" smtClean="0"/>
              <a:t>Facebook penetration is 28%</a:t>
            </a:r>
            <a:r>
              <a:rPr lang="en-US" sz="1400" baseline="30000" dirty="0" smtClean="0"/>
              <a:t>7</a:t>
            </a:r>
            <a:r>
              <a:rPr lang="en-US" sz="1400" dirty="0" smtClean="0"/>
              <a:t> nationwide.</a:t>
            </a:r>
          </a:p>
          <a:p>
            <a:pPr marL="268288" indent="-268288" algn="just">
              <a:spcBef>
                <a:spcPts val="600"/>
              </a:spcBef>
            </a:pPr>
            <a:r>
              <a:rPr lang="en-US" sz="1400" dirty="0" smtClean="0"/>
              <a:t>Bank account penetration is 25%</a:t>
            </a:r>
            <a:r>
              <a:rPr lang="en-US" sz="1400" baseline="30000" dirty="0" smtClean="0"/>
              <a:t>6</a:t>
            </a:r>
            <a:r>
              <a:rPr lang="en-US" sz="1400" dirty="0" smtClean="0"/>
              <a:t> nationwide.</a:t>
            </a:r>
            <a:endParaRPr lang="ru-RU" sz="1400" dirty="0"/>
          </a:p>
          <a:p>
            <a:pPr marL="268288" indent="-268288" algn="just">
              <a:spcBef>
                <a:spcPts val="600"/>
              </a:spcBef>
            </a:pPr>
            <a:r>
              <a:rPr lang="en-US" sz="1400" dirty="0" smtClean="0"/>
              <a:t>Formal lending sources penetration is 23%</a:t>
            </a:r>
            <a:r>
              <a:rPr lang="en-US" sz="1400" baseline="30000" dirty="0" smtClean="0"/>
              <a:t>6</a:t>
            </a:r>
            <a:r>
              <a:rPr lang="en-US" sz="1400" dirty="0" smtClean="0"/>
              <a:t> nationwide.</a:t>
            </a:r>
            <a:endParaRPr lang="en-US" sz="1400" dirty="0"/>
          </a:p>
          <a:p>
            <a:pPr marL="268288" indent="-268288" algn="just">
              <a:spcBef>
                <a:spcPts val="600"/>
              </a:spcBef>
            </a:pPr>
            <a:r>
              <a:rPr lang="en-US" sz="1400" dirty="0"/>
              <a:t>Online-banking penetration </a:t>
            </a:r>
            <a:r>
              <a:rPr lang="en-US" sz="1400" dirty="0" smtClean="0"/>
              <a:t>is 11%</a:t>
            </a:r>
            <a:r>
              <a:rPr lang="en-US" sz="1400" baseline="30000" dirty="0" smtClean="0"/>
              <a:t>6</a:t>
            </a:r>
            <a:r>
              <a:rPr lang="en-US" sz="1400" dirty="0" smtClean="0"/>
              <a:t> nationwide.</a:t>
            </a:r>
            <a:endParaRPr lang="en-US" sz="1400" dirty="0"/>
          </a:p>
          <a:p>
            <a:pPr marL="268288" indent="-268288" algn="just">
              <a:spcBef>
                <a:spcPts val="600"/>
              </a:spcBef>
            </a:pPr>
            <a:r>
              <a:rPr lang="en-US" sz="1400" dirty="0"/>
              <a:t>Credit cards </a:t>
            </a:r>
            <a:r>
              <a:rPr lang="en-US" sz="1400" dirty="0" smtClean="0"/>
              <a:t>penetration is 6%</a:t>
            </a:r>
            <a:r>
              <a:rPr lang="en-US" sz="1400" baseline="30000" dirty="0" smtClean="0"/>
              <a:t>6</a:t>
            </a:r>
            <a:r>
              <a:rPr lang="en-US" sz="1400" dirty="0" smtClean="0"/>
              <a:t> nationwide.</a:t>
            </a:r>
            <a:endParaRPr lang="en-US" sz="1400" baseline="30000" dirty="0" smtClean="0"/>
          </a:p>
          <a:p>
            <a:pPr marL="268288" indent="-268288" algn="just">
              <a:spcBef>
                <a:spcPts val="600"/>
              </a:spcBef>
            </a:pPr>
            <a:r>
              <a:rPr lang="en-US" sz="1400" dirty="0" smtClean="0"/>
              <a:t>Debit </a:t>
            </a:r>
            <a:r>
              <a:rPr lang="en-US" sz="1400" dirty="0"/>
              <a:t>cards penetration</a:t>
            </a:r>
            <a:r>
              <a:rPr lang="en-US" sz="1400" dirty="0">
                <a:solidFill>
                  <a:srgbClr val="FF0000"/>
                </a:solidFill>
              </a:rPr>
              <a:t> </a:t>
            </a:r>
            <a:r>
              <a:rPr lang="en-US" sz="1400" dirty="0" smtClean="0"/>
              <a:t>is 40%</a:t>
            </a:r>
            <a:r>
              <a:rPr lang="en-US" sz="1400" baseline="30000" dirty="0" smtClean="0"/>
              <a:t>6</a:t>
            </a:r>
            <a:r>
              <a:rPr lang="en-US" sz="1400" dirty="0" smtClean="0"/>
              <a:t> nationwide.</a:t>
            </a:r>
            <a:endParaRPr lang="en-US" sz="1400" baseline="30000" dirty="0" smtClean="0"/>
          </a:p>
          <a:p>
            <a:pPr marL="268288" indent="-268288" algn="just">
              <a:spcBef>
                <a:spcPts val="600"/>
              </a:spcBef>
            </a:pPr>
            <a:r>
              <a:rPr lang="en-US" sz="1400" dirty="0" smtClean="0">
                <a:solidFill>
                  <a:srgbClr val="000000"/>
                </a:solidFill>
              </a:rPr>
              <a:t>Taxable </a:t>
            </a:r>
            <a:r>
              <a:rPr lang="en-US" sz="1400" dirty="0">
                <a:solidFill>
                  <a:srgbClr val="000000"/>
                </a:solidFill>
              </a:rPr>
              <a:t>population rate is </a:t>
            </a:r>
            <a:r>
              <a:rPr lang="en-US" sz="1400" dirty="0" smtClean="0">
                <a:solidFill>
                  <a:srgbClr val="000000"/>
                </a:solidFill>
              </a:rPr>
              <a:t>11%</a:t>
            </a:r>
            <a:r>
              <a:rPr lang="en-US" sz="1400" baseline="30000" dirty="0" smtClean="0"/>
              <a:t>9</a:t>
            </a:r>
            <a:r>
              <a:rPr lang="en-US" sz="1400" dirty="0" smtClean="0"/>
              <a:t> nationwide.</a:t>
            </a:r>
            <a:endParaRPr lang="en-US" sz="1400" dirty="0">
              <a:solidFill>
                <a:srgbClr val="000000"/>
              </a:solidFill>
            </a:endParaRPr>
          </a:p>
          <a:p>
            <a:pPr marL="268288" indent="-268288" algn="just">
              <a:spcBef>
                <a:spcPts val="600"/>
              </a:spcBef>
            </a:pPr>
            <a:endParaRPr lang="en-US" sz="1400" dirty="0"/>
          </a:p>
        </p:txBody>
      </p:sp>
      <p:sp>
        <p:nvSpPr>
          <p:cNvPr id="7" name="Rectangle 6"/>
          <p:cNvSpPr/>
          <p:nvPr/>
        </p:nvSpPr>
        <p:spPr>
          <a:xfrm>
            <a:off x="77681" y="5661248"/>
            <a:ext cx="6840760" cy="1200329"/>
          </a:xfrm>
          <a:prstGeom prst="rect">
            <a:avLst/>
          </a:prstGeom>
        </p:spPr>
        <p:txBody>
          <a:bodyPr wrap="square">
            <a:spAutoFit/>
          </a:bodyPr>
          <a:lstStyle/>
          <a:p>
            <a:r>
              <a:rPr lang="en-US" sz="800" baseline="30000" dirty="0" smtClean="0"/>
              <a:t>1</a:t>
            </a:r>
            <a:r>
              <a:rPr lang="en-US" sz="800" dirty="0" smtClean="0"/>
              <a:t> World Bank</a:t>
            </a:r>
            <a:endParaRPr lang="en-US" sz="800" baseline="30000" dirty="0" smtClean="0"/>
          </a:p>
          <a:p>
            <a:r>
              <a:rPr lang="en-US" sz="800" baseline="30000" dirty="0" smtClean="0"/>
              <a:t>2</a:t>
            </a:r>
            <a:r>
              <a:rPr lang="en-US" sz="800" dirty="0" smtClean="0"/>
              <a:t> </a:t>
            </a:r>
            <a:r>
              <a:rPr lang="en-US" sz="800" u="sng" dirty="0"/>
              <a:t>http://www.oecd.org/eco/surveys/Overview-Indonesia-2015.pdf </a:t>
            </a:r>
          </a:p>
          <a:p>
            <a:r>
              <a:rPr lang="en-US" sz="800" baseline="30000" dirty="0" smtClean="0"/>
              <a:t>3 </a:t>
            </a:r>
            <a:r>
              <a:rPr lang="en-US" sz="800" u="sng" dirty="0"/>
              <a:t>http://bisnis.liputan6.com/read/2171479/di-2014-orang-ri-kantongi-penghasilan-rp-418-jutatahun</a:t>
            </a:r>
          </a:p>
          <a:p>
            <a:r>
              <a:rPr lang="en-US" sz="800" baseline="30000" dirty="0" smtClean="0"/>
              <a:t>4 </a:t>
            </a:r>
            <a:r>
              <a:rPr lang="en-US" sz="800" u="sng" dirty="0" smtClean="0"/>
              <a:t>http://data.jakarta.go.id/dataset/pendapatanperkapitajakartadannasional/resource/8043ea60-9c7d-4948-8d61-2cc2622b0ee0</a:t>
            </a:r>
            <a:r>
              <a:rPr lang="en-US" sz="800" dirty="0" smtClean="0"/>
              <a:t> </a:t>
            </a:r>
            <a:endParaRPr lang="en-US" sz="800" baseline="30000" dirty="0" smtClean="0"/>
          </a:p>
          <a:p>
            <a:r>
              <a:rPr lang="en-US" sz="800" baseline="30000" dirty="0" smtClean="0"/>
              <a:t>5 </a:t>
            </a:r>
            <a:r>
              <a:rPr lang="en-US" sz="800" u="sng" dirty="0" smtClean="0"/>
              <a:t>http</a:t>
            </a:r>
            <a:r>
              <a:rPr lang="en-US" sz="800" u="sng" dirty="0"/>
              <a:t>://</a:t>
            </a:r>
            <a:r>
              <a:rPr lang="en-US" sz="800" u="sng" dirty="0" smtClean="0"/>
              <a:t>ugm.ac.id/id/berita/8776-menkominfo%3A.270.juta.pengguna.ponsel.di.indonesia</a:t>
            </a:r>
          </a:p>
          <a:p>
            <a:r>
              <a:rPr lang="en-US" sz="800" baseline="30000" dirty="0"/>
              <a:t>6</a:t>
            </a:r>
            <a:r>
              <a:rPr lang="en-US" sz="800" dirty="0" smtClean="0"/>
              <a:t> </a:t>
            </a:r>
            <a:r>
              <a:rPr lang="en-US" sz="800" dirty="0" err="1"/>
              <a:t>Solidiance</a:t>
            </a:r>
            <a:r>
              <a:rPr lang="en-US" sz="800" dirty="0"/>
              <a:t> marketing agency </a:t>
            </a:r>
            <a:r>
              <a:rPr lang="en-US" sz="800" dirty="0" smtClean="0"/>
              <a:t>analysis</a:t>
            </a:r>
          </a:p>
          <a:p>
            <a:r>
              <a:rPr lang="en-US" sz="800" baseline="30000" dirty="0"/>
              <a:t>7</a:t>
            </a:r>
            <a:r>
              <a:rPr lang="en-US" sz="800" baseline="30000" dirty="0" smtClean="0"/>
              <a:t> </a:t>
            </a:r>
            <a:r>
              <a:rPr lang="en-US" sz="800" u="sng" dirty="0"/>
              <a:t>http://blogs.wsj.com/digits/2014/06/27/facebook-users-in-indonesia-rise-to-69-million/</a:t>
            </a:r>
          </a:p>
          <a:p>
            <a:r>
              <a:rPr lang="en-US" sz="800" baseline="30000" dirty="0" smtClean="0"/>
              <a:t>8</a:t>
            </a:r>
            <a:r>
              <a:rPr lang="en-US" sz="800" u="sng" dirty="0" smtClean="0"/>
              <a:t>http</a:t>
            </a:r>
            <a:r>
              <a:rPr lang="en-US" sz="800" u="sng" dirty="0"/>
              <a:t>://</a:t>
            </a:r>
            <a:r>
              <a:rPr lang="en-US" sz="800" u="sng" dirty="0" smtClean="0"/>
              <a:t>tekno.liputan6.com/read/2197413/jumlah-pengguna-internet-indonesia-capai-881-juta</a:t>
            </a:r>
          </a:p>
          <a:p>
            <a:r>
              <a:rPr lang="en-US" sz="800" baseline="30000" dirty="0"/>
              <a:t>9</a:t>
            </a:r>
            <a:r>
              <a:rPr lang="en-US" sz="800" u="sng" dirty="0"/>
              <a:t>http://economy.okezone.com/read/2015/04/29/20/1141734/jokowi-kaget-dari-250-juta-penduduk-hanya-10-juta-bayar-pajak</a:t>
            </a:r>
          </a:p>
        </p:txBody>
      </p:sp>
      <p:pic>
        <p:nvPicPr>
          <p:cNvPr id="1026" name="Picture 2" descr="http://www.wordtravels.com/images/map/Indonesia_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916310"/>
            <a:ext cx="3464965" cy="16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69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50</a:t>
            </a:fld>
            <a:endParaRPr lang="ru-RU"/>
          </a:p>
        </p:txBody>
      </p:sp>
      <p:sp>
        <p:nvSpPr>
          <p:cNvPr id="3" name="Title 1"/>
          <p:cNvSpPr>
            <a:spLocks noGrp="1"/>
          </p:cNvSpPr>
          <p:nvPr>
            <p:ph type="title"/>
          </p:nvPr>
        </p:nvSpPr>
        <p:spPr>
          <a:xfrm>
            <a:off x="395536" y="116632"/>
            <a:ext cx="8159540" cy="312281"/>
          </a:xfrm>
        </p:spPr>
        <p:txBody>
          <a:bodyPr/>
          <a:lstStyle/>
          <a:p>
            <a:r>
              <a:rPr lang="en-US" b="1" dirty="0" smtClean="0"/>
              <a:t>Cash flow statement</a:t>
            </a:r>
            <a:endParaRPr lang="en-US" b="1" dirty="0"/>
          </a:p>
        </p:txBody>
      </p:sp>
      <p:graphicFrame>
        <p:nvGraphicFramePr>
          <p:cNvPr id="5" name="Таблица 4"/>
          <p:cNvGraphicFramePr>
            <a:graphicFrameLocks noGrp="1"/>
          </p:cNvGraphicFramePr>
          <p:nvPr>
            <p:extLst>
              <p:ext uri="{D42A27DB-BD31-4B8C-83A1-F6EECF244321}">
                <p14:modId xmlns:p14="http://schemas.microsoft.com/office/powerpoint/2010/main" val="1921296352"/>
              </p:ext>
            </p:extLst>
          </p:nvPr>
        </p:nvGraphicFramePr>
        <p:xfrm>
          <a:off x="179512" y="764704"/>
          <a:ext cx="8807575" cy="4516380"/>
        </p:xfrm>
        <a:graphic>
          <a:graphicData uri="http://schemas.openxmlformats.org/drawingml/2006/table">
            <a:tbl>
              <a:tblPr/>
              <a:tblGrid>
                <a:gridCol w="2261084">
                  <a:extLst>
                    <a:ext uri="{9D8B030D-6E8A-4147-A177-3AD203B41FA5}">
                      <a16:colId xmlns:a16="http://schemas.microsoft.com/office/drawing/2014/main" val="20000"/>
                    </a:ext>
                  </a:extLst>
                </a:gridCol>
                <a:gridCol w="935213">
                  <a:extLst>
                    <a:ext uri="{9D8B030D-6E8A-4147-A177-3AD203B41FA5}">
                      <a16:colId xmlns:a16="http://schemas.microsoft.com/office/drawing/2014/main" val="20007"/>
                    </a:ext>
                  </a:extLst>
                </a:gridCol>
                <a:gridCol w="935213">
                  <a:extLst>
                    <a:ext uri="{9D8B030D-6E8A-4147-A177-3AD203B41FA5}">
                      <a16:colId xmlns:a16="http://schemas.microsoft.com/office/drawing/2014/main" val="20001"/>
                    </a:ext>
                  </a:extLst>
                </a:gridCol>
                <a:gridCol w="935213">
                  <a:extLst>
                    <a:ext uri="{9D8B030D-6E8A-4147-A177-3AD203B41FA5}">
                      <a16:colId xmlns:a16="http://schemas.microsoft.com/office/drawing/2014/main" val="20002"/>
                    </a:ext>
                  </a:extLst>
                </a:gridCol>
                <a:gridCol w="935213">
                  <a:extLst>
                    <a:ext uri="{9D8B030D-6E8A-4147-A177-3AD203B41FA5}">
                      <a16:colId xmlns:a16="http://schemas.microsoft.com/office/drawing/2014/main" val="20003"/>
                    </a:ext>
                  </a:extLst>
                </a:gridCol>
                <a:gridCol w="935213">
                  <a:extLst>
                    <a:ext uri="{9D8B030D-6E8A-4147-A177-3AD203B41FA5}">
                      <a16:colId xmlns:a16="http://schemas.microsoft.com/office/drawing/2014/main" val="20004"/>
                    </a:ext>
                  </a:extLst>
                </a:gridCol>
                <a:gridCol w="935213">
                  <a:extLst>
                    <a:ext uri="{9D8B030D-6E8A-4147-A177-3AD203B41FA5}">
                      <a16:colId xmlns:a16="http://schemas.microsoft.com/office/drawing/2014/main" val="20005"/>
                    </a:ext>
                  </a:extLst>
                </a:gridCol>
                <a:gridCol w="935213">
                  <a:extLst>
                    <a:ext uri="{9D8B030D-6E8A-4147-A177-3AD203B41FA5}">
                      <a16:colId xmlns:a16="http://schemas.microsoft.com/office/drawing/2014/main" val="20006"/>
                    </a:ext>
                  </a:extLst>
                </a:gridCol>
              </a:tblGrid>
              <a:tr h="205290">
                <a:tc>
                  <a:txBody>
                    <a:bodyPr/>
                    <a:lstStyle/>
                    <a:p>
                      <a:pPr algn="l" fontAlgn="b"/>
                      <a:r>
                        <a:rPr lang="en-US" sz="1200" b="1" i="0" u="none" strike="noStrike" dirty="0">
                          <a:solidFill>
                            <a:srgbClr val="000000"/>
                          </a:solidFill>
                          <a:effectLst/>
                          <a:latin typeface="Calibri" panose="020F0502020204030204" pitchFamily="34" charset="0"/>
                        </a:rPr>
                        <a:t>Cash flow statement</a:t>
                      </a:r>
                    </a:p>
                  </a:txBody>
                  <a:tcPr marL="0" marR="0" marT="0" marB="0" anchor="b">
                    <a:lnL>
                      <a:noFill/>
                    </a:lnL>
                    <a:lnR>
                      <a:noFill/>
                    </a:lnR>
                    <a:lnT>
                      <a:noFill/>
                    </a:lnT>
                    <a:lnB>
                      <a:noFill/>
                    </a:lnB>
                    <a:solidFill>
                      <a:srgbClr val="DCE6F1"/>
                    </a:solidFill>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r>
                        <a:rPr lang="en-US" sz="1200" b="1"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05290">
                <a:tc>
                  <a:txBody>
                    <a:bodyPr/>
                    <a:lstStyle/>
                    <a:p>
                      <a:pPr algn="l" fontAlgn="b"/>
                      <a:r>
                        <a:rPr lang="en-US" sz="12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dirty="0">
                          <a:solidFill>
                            <a:srgbClr val="000000"/>
                          </a:solidFill>
                          <a:effectLst/>
                          <a:latin typeface="Calibri"/>
                        </a:rPr>
                        <a:t>Year 0</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05290">
                <a:tc>
                  <a:txBody>
                    <a:bodyPr/>
                    <a:lstStyle/>
                    <a:p>
                      <a:pPr algn="l" fontAlgn="b"/>
                      <a:r>
                        <a:rPr lang="en-US" sz="1200" b="1" i="0" u="none" strike="noStrike" dirty="0">
                          <a:solidFill>
                            <a:srgbClr val="000000"/>
                          </a:solidFill>
                          <a:effectLst/>
                          <a:latin typeface="Calibri" panose="020F0502020204030204" pitchFamily="34" charset="0"/>
                        </a:rPr>
                        <a:t>Cash flow from operations</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-198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-1 976</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5 053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12 685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20 793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26 116</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62 474</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r h="205290">
                <a:tc>
                  <a:txBody>
                    <a:bodyPr/>
                    <a:lstStyle/>
                    <a:p>
                      <a:pPr algn="l" fontAlgn="b"/>
                      <a:r>
                        <a:rPr lang="en-US" sz="1200" b="0" i="0" u="none" strike="noStrike">
                          <a:solidFill>
                            <a:srgbClr val="000000"/>
                          </a:solidFill>
                          <a:effectLst/>
                          <a:latin typeface="Calibri" panose="020F0502020204030204" pitchFamily="34" charset="0"/>
                        </a:rPr>
                        <a:t>Income</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2 801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14 168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29 670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45 118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54 175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145 932</a:t>
                      </a:r>
                    </a:p>
                  </a:txBody>
                  <a:tcPr marL="0" marR="0" marT="0" marB="0" anchor="b">
                    <a:lnL>
                      <a:noFill/>
                    </a:lnL>
                    <a:lnR>
                      <a:noFill/>
                    </a:lnR>
                    <a:lnT>
                      <a:noFill/>
                    </a:lnT>
                    <a:lnB>
                      <a:noFill/>
                    </a:lnB>
                  </a:tcPr>
                </a:tc>
                <a:extLst>
                  <a:ext uri="{0D108BD9-81ED-4DB2-BD59-A6C34878D82A}">
                    <a16:rowId xmlns:a16="http://schemas.microsoft.com/office/drawing/2014/main" val="10003"/>
                  </a:ext>
                </a:extLst>
              </a:tr>
              <a:tr h="205290">
                <a:tc>
                  <a:txBody>
                    <a:bodyPr/>
                    <a:lstStyle/>
                    <a:p>
                      <a:pPr algn="l" fontAlgn="b"/>
                      <a:r>
                        <a:rPr lang="en-US" sz="1200" b="0" i="0" u="none" strike="noStrike" dirty="0">
                          <a:solidFill>
                            <a:srgbClr val="000000"/>
                          </a:solidFill>
                          <a:effectLst/>
                          <a:latin typeface="Calibri" panose="020F0502020204030204" pitchFamily="34" charset="0"/>
                        </a:rPr>
                        <a:t>Acquisition costs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-1 350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-4 548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-8 563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-12 151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-13 777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-40 393</a:t>
                      </a:r>
                    </a:p>
                  </a:txBody>
                  <a:tcPr marL="0" marR="0" marT="0" marB="0" anchor="b">
                    <a:lnL>
                      <a:noFill/>
                    </a:lnL>
                    <a:lnR>
                      <a:noFill/>
                    </a:lnR>
                    <a:lnT>
                      <a:noFill/>
                    </a:lnT>
                    <a:lnB>
                      <a:noFill/>
                    </a:lnB>
                  </a:tcPr>
                </a:tc>
                <a:extLst>
                  <a:ext uri="{0D108BD9-81ED-4DB2-BD59-A6C34878D82A}">
                    <a16:rowId xmlns:a16="http://schemas.microsoft.com/office/drawing/2014/main" val="10005"/>
                  </a:ext>
                </a:extLst>
              </a:tr>
              <a:tr h="205290">
                <a:tc>
                  <a:txBody>
                    <a:bodyPr/>
                    <a:lstStyle/>
                    <a:p>
                      <a:pPr algn="l" fontAlgn="b"/>
                      <a:r>
                        <a:rPr lang="en-US" sz="1200" b="0" i="0" u="none" strike="noStrike">
                          <a:solidFill>
                            <a:srgbClr val="000000"/>
                          </a:solidFill>
                          <a:effectLst/>
                          <a:latin typeface="Calibri" panose="020F0502020204030204" pitchFamily="34" charset="0"/>
                        </a:rPr>
                        <a:t>Support costs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-781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-1 619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-2 464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-2 974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-8 024</a:t>
                      </a:r>
                    </a:p>
                  </a:txBody>
                  <a:tcPr marL="0" marR="0" marT="0" marB="0" anchor="b">
                    <a:lnL>
                      <a:noFill/>
                    </a:lnL>
                    <a:lnR>
                      <a:noFill/>
                    </a:lnR>
                    <a:lnT>
                      <a:noFill/>
                    </a:lnT>
                    <a:lnB>
                      <a:noFill/>
                    </a:lnB>
                  </a:tcPr>
                </a:tc>
                <a:extLst>
                  <a:ext uri="{0D108BD9-81ED-4DB2-BD59-A6C34878D82A}">
                    <a16:rowId xmlns:a16="http://schemas.microsoft.com/office/drawing/2014/main" val="10006"/>
                  </a:ext>
                </a:extLst>
              </a:tr>
              <a:tr h="205290">
                <a:tc>
                  <a:txBody>
                    <a:bodyPr/>
                    <a:lstStyle/>
                    <a:p>
                      <a:pPr algn="l" fontAlgn="b"/>
                      <a:r>
                        <a:rPr lang="en-US" sz="1200" b="0" i="0" u="none" strike="noStrike" dirty="0" smtClean="0">
                          <a:solidFill>
                            <a:srgbClr val="000000"/>
                          </a:solidFill>
                          <a:effectLst/>
                          <a:latin typeface="Calibri" panose="020F0502020204030204" pitchFamily="34" charset="0"/>
                        </a:rPr>
                        <a:t>G&amp;A</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-3 157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-2 932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-3 056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-3 333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-3 547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-16 215</a:t>
                      </a:r>
                    </a:p>
                  </a:txBody>
                  <a:tcPr marL="0" marR="0" marT="0" marB="0" anchor="b">
                    <a:lnL>
                      <a:noFill/>
                    </a:lnL>
                    <a:lnR>
                      <a:noFill/>
                    </a:lnR>
                    <a:lnT>
                      <a:noFill/>
                    </a:lnT>
                    <a:lnB>
                      <a:noFill/>
                    </a:lnB>
                  </a:tcPr>
                </a:tc>
                <a:extLst>
                  <a:ext uri="{0D108BD9-81ED-4DB2-BD59-A6C34878D82A}">
                    <a16:rowId xmlns:a16="http://schemas.microsoft.com/office/drawing/2014/main" val="10007"/>
                  </a:ext>
                </a:extLst>
              </a:tr>
              <a:tr h="205290">
                <a:tc>
                  <a:txBody>
                    <a:bodyPr/>
                    <a:lstStyle/>
                    <a:p>
                      <a:pPr algn="l" fontAlgn="b"/>
                      <a:r>
                        <a:rPr lang="en-US" sz="1200" b="0" i="0" u="none" strike="noStrike" dirty="0">
                          <a:solidFill>
                            <a:srgbClr val="000000"/>
                          </a:solidFill>
                          <a:effectLst/>
                          <a:latin typeface="Calibri" panose="020F0502020204030204" pitchFamily="34" charset="0"/>
                        </a:rPr>
                        <a:t>VAT</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-1 767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-2 845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-3 513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-8 937</a:t>
                      </a:r>
                    </a:p>
                  </a:txBody>
                  <a:tcPr marL="0" marR="0" marT="0" marB="0" anchor="b">
                    <a:lnL>
                      <a:noFill/>
                    </a:lnL>
                    <a:lnR>
                      <a:noFill/>
                    </a:lnR>
                    <a:lnT>
                      <a:noFill/>
                    </a:lnT>
                    <a:lnB>
                      <a:noFill/>
                    </a:lnB>
                  </a:tcPr>
                </a:tc>
                <a:extLst>
                  <a:ext uri="{0D108BD9-81ED-4DB2-BD59-A6C34878D82A}">
                    <a16:rowId xmlns:a16="http://schemas.microsoft.com/office/drawing/2014/main" val="10008"/>
                  </a:ext>
                </a:extLst>
              </a:tr>
              <a:tr h="205290">
                <a:tc>
                  <a:txBody>
                    <a:bodyPr/>
                    <a:lstStyle/>
                    <a:p>
                      <a:pPr algn="l" fontAlgn="b"/>
                      <a:r>
                        <a:rPr lang="en-US" sz="1200" b="0" i="0" u="none" strike="noStrike">
                          <a:solidFill>
                            <a:srgbClr val="000000"/>
                          </a:solidFill>
                          <a:effectLst/>
                          <a:latin typeface="Calibri" panose="020F0502020204030204" pitchFamily="34" charset="0"/>
                        </a:rPr>
                        <a:t>CIT</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-1 838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-3 329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-4 014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-9 219</a:t>
                      </a:r>
                    </a:p>
                  </a:txBody>
                  <a:tcPr marL="0" marR="0" marT="0" marB="0" anchor="b">
                    <a:lnL>
                      <a:noFill/>
                    </a:lnL>
                    <a:lnR>
                      <a:noFill/>
                    </a:lnR>
                    <a:lnT>
                      <a:noFill/>
                    </a:lnT>
                    <a:lnB>
                      <a:noFill/>
                    </a:lnB>
                  </a:tcPr>
                </a:tc>
                <a:extLst>
                  <a:ext uri="{0D108BD9-81ED-4DB2-BD59-A6C34878D82A}">
                    <a16:rowId xmlns:a16="http://schemas.microsoft.com/office/drawing/2014/main" val="10009"/>
                  </a:ext>
                </a:extLst>
              </a:tr>
              <a:tr h="20529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05290">
                <a:tc>
                  <a:txBody>
                    <a:bodyPr/>
                    <a:lstStyle/>
                    <a:p>
                      <a:pPr algn="l" fontAlgn="b"/>
                      <a:r>
                        <a:rPr lang="en-US" sz="1200" b="1" i="0" u="none" strike="noStrike">
                          <a:solidFill>
                            <a:srgbClr val="000000"/>
                          </a:solidFill>
                          <a:effectLst/>
                          <a:latin typeface="Calibri" panose="020F0502020204030204" pitchFamily="34" charset="0"/>
                        </a:rPr>
                        <a:t>Cash flow from investing</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-4 300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-8 242</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-12 754</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-15 174</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-14 213</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-54 685</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1"/>
                  </a:ext>
                </a:extLst>
              </a:tr>
              <a:tr h="205290">
                <a:tc>
                  <a:txBody>
                    <a:bodyPr/>
                    <a:lstStyle/>
                    <a:p>
                      <a:pPr algn="l" fontAlgn="b"/>
                      <a:r>
                        <a:rPr lang="en-US" sz="1200" b="0" i="0" u="none" strike="noStrike">
                          <a:solidFill>
                            <a:srgbClr val="000000"/>
                          </a:solidFill>
                          <a:effectLst/>
                          <a:latin typeface="Calibri" panose="020F0502020204030204" pitchFamily="34" charset="0"/>
                        </a:rPr>
                        <a:t>PDL Loans disbursed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-11 436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-46 119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-90 352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-131 671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-152 555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-432 136</a:t>
                      </a:r>
                    </a:p>
                  </a:txBody>
                  <a:tcPr marL="0" marR="0" marT="0" marB="0" anchor="b">
                    <a:lnL>
                      <a:noFill/>
                    </a:lnL>
                    <a:lnR>
                      <a:noFill/>
                    </a:lnR>
                    <a:lnT>
                      <a:noFill/>
                    </a:lnT>
                    <a:lnB>
                      <a:noFill/>
                    </a:lnB>
                  </a:tcPr>
                </a:tc>
                <a:extLst>
                  <a:ext uri="{0D108BD9-81ED-4DB2-BD59-A6C34878D82A}">
                    <a16:rowId xmlns:a16="http://schemas.microsoft.com/office/drawing/2014/main" val="10012"/>
                  </a:ext>
                </a:extLst>
              </a:tr>
              <a:tr h="205290">
                <a:tc>
                  <a:txBody>
                    <a:bodyPr/>
                    <a:lstStyle/>
                    <a:p>
                      <a:pPr algn="l" fontAlgn="b"/>
                      <a:r>
                        <a:rPr lang="en-US" sz="1200" b="0" i="0" u="none" strike="noStrike">
                          <a:solidFill>
                            <a:srgbClr val="000000"/>
                          </a:solidFill>
                          <a:effectLst/>
                          <a:latin typeface="Calibri" panose="020F0502020204030204" pitchFamily="34" charset="0"/>
                        </a:rPr>
                        <a:t>PDL Loans repaid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8 044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37 877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77 624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116 497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138 342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378 385</a:t>
                      </a:r>
                    </a:p>
                  </a:txBody>
                  <a:tcPr marL="0" marR="0" marT="0" marB="0" anchor="b">
                    <a:lnL>
                      <a:noFill/>
                    </a:lnL>
                    <a:lnR>
                      <a:noFill/>
                    </a:lnR>
                    <a:lnT>
                      <a:noFill/>
                    </a:lnT>
                    <a:lnB>
                      <a:noFill/>
                    </a:lnB>
                  </a:tcPr>
                </a:tc>
                <a:extLst>
                  <a:ext uri="{0D108BD9-81ED-4DB2-BD59-A6C34878D82A}">
                    <a16:rowId xmlns:a16="http://schemas.microsoft.com/office/drawing/2014/main" val="10013"/>
                  </a:ext>
                </a:extLst>
              </a:tr>
              <a:tr h="205290">
                <a:tc>
                  <a:txBody>
                    <a:bodyPr/>
                    <a:lstStyle/>
                    <a:p>
                      <a:pPr algn="l" fontAlgn="b"/>
                      <a:r>
                        <a:rPr lang="en-US" sz="1200" b="0" i="0" u="none" strike="noStrike">
                          <a:solidFill>
                            <a:srgbClr val="000000"/>
                          </a:solidFill>
                          <a:effectLst/>
                          <a:latin typeface="Calibri" panose="020F0502020204030204" pitchFamily="34" charset="0"/>
                        </a:rPr>
                        <a:t>Fixed assets &amp; software</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-935</a:t>
                      </a:r>
                    </a:p>
                  </a:txBody>
                  <a:tcPr marL="0" marR="0" marT="0" marB="0" anchor="b">
                    <a:lnL>
                      <a:noFill/>
                    </a:lnL>
                    <a:lnR>
                      <a:noFill/>
                    </a:lnR>
                    <a:lnT>
                      <a:noFill/>
                    </a:lnT>
                    <a:lnB>
                      <a:noFill/>
                    </a:lnB>
                  </a:tcPr>
                </a:tc>
                <a:extLst>
                  <a:ext uri="{0D108BD9-81ED-4DB2-BD59-A6C34878D82A}">
                    <a16:rowId xmlns:a16="http://schemas.microsoft.com/office/drawing/2014/main" val="10014"/>
                  </a:ext>
                </a:extLst>
              </a:tr>
              <a:tr h="20529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205290">
                <a:tc>
                  <a:txBody>
                    <a:bodyPr/>
                    <a:lstStyle/>
                    <a:p>
                      <a:pPr algn="l" fontAlgn="b"/>
                      <a:r>
                        <a:rPr lang="en-US" sz="1200" b="1" i="0" u="none" strike="noStrike">
                          <a:solidFill>
                            <a:srgbClr val="000000"/>
                          </a:solidFill>
                          <a:effectLst/>
                          <a:latin typeface="Calibri" panose="020F0502020204030204" pitchFamily="34" charset="0"/>
                        </a:rPr>
                        <a:t>Cash flow from financing</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201</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6 663</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3 590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576</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-5 303</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-11 782</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-6 055</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6"/>
                  </a:ext>
                </a:extLst>
              </a:tr>
              <a:tr h="205290">
                <a:tc>
                  <a:txBody>
                    <a:bodyPr/>
                    <a:lstStyle/>
                    <a:p>
                      <a:pPr algn="l" fontAlgn="b"/>
                      <a:r>
                        <a:rPr lang="en-US" sz="1200" b="0" i="0" u="none" strike="noStrike">
                          <a:solidFill>
                            <a:srgbClr val="000000"/>
                          </a:solidFill>
                          <a:effectLst/>
                          <a:latin typeface="Calibri" panose="020F0502020204030204" pitchFamily="34" charset="0"/>
                        </a:rPr>
                        <a:t>Contributed equity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3 696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4 407</a:t>
                      </a:r>
                    </a:p>
                  </a:txBody>
                  <a:tcPr marL="0" marR="0" marT="0" marB="0" anchor="b">
                    <a:lnL>
                      <a:noFill/>
                    </a:lnL>
                    <a:lnR>
                      <a:noFill/>
                    </a:lnR>
                    <a:lnT>
                      <a:noFill/>
                    </a:lnT>
                    <a:lnB>
                      <a:noFill/>
                    </a:lnB>
                  </a:tcPr>
                </a:tc>
                <a:extLst>
                  <a:ext uri="{0D108BD9-81ED-4DB2-BD59-A6C34878D82A}">
                    <a16:rowId xmlns:a16="http://schemas.microsoft.com/office/drawing/2014/main" val="10017"/>
                  </a:ext>
                </a:extLst>
              </a:tr>
              <a:tr h="205290">
                <a:tc>
                  <a:txBody>
                    <a:bodyPr/>
                    <a:lstStyle/>
                    <a:p>
                      <a:pPr algn="l" fontAlgn="b"/>
                      <a:r>
                        <a:rPr lang="en-US" sz="1200" b="0" i="0" u="none" strike="noStrike" dirty="0">
                          <a:solidFill>
                            <a:srgbClr val="000000"/>
                          </a:solidFill>
                          <a:effectLst/>
                          <a:latin typeface="Calibri" panose="020F0502020204030204" pitchFamily="34" charset="0"/>
                        </a:rPr>
                        <a:t>Loans </a:t>
                      </a:r>
                      <a:r>
                        <a:rPr lang="en-US" sz="1200" b="0" i="0" u="none" strike="noStrike" dirty="0" smtClean="0">
                          <a:solidFill>
                            <a:srgbClr val="000000"/>
                          </a:solidFill>
                          <a:effectLst/>
                          <a:latin typeface="Calibri" panose="020F0502020204030204" pitchFamily="34" charset="0"/>
                        </a:rPr>
                        <a:t>from</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2 967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3 077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6 623</a:t>
                      </a:r>
                    </a:p>
                  </a:txBody>
                  <a:tcPr marL="0" marR="0" marT="0" marB="0" anchor="b">
                    <a:lnL>
                      <a:noFill/>
                    </a:lnL>
                    <a:lnR>
                      <a:noFill/>
                    </a:lnR>
                    <a:lnT>
                      <a:noFill/>
                    </a:lnT>
                    <a:lnB>
                      <a:noFill/>
                    </a:lnB>
                  </a:tcPr>
                </a:tc>
                <a:extLst>
                  <a:ext uri="{0D108BD9-81ED-4DB2-BD59-A6C34878D82A}">
                    <a16:rowId xmlns:a16="http://schemas.microsoft.com/office/drawing/2014/main" val="10018"/>
                  </a:ext>
                </a:extLst>
              </a:tr>
              <a:tr h="205290">
                <a:tc>
                  <a:txBody>
                    <a:bodyPr/>
                    <a:lstStyle/>
                    <a:p>
                      <a:pPr algn="l" fontAlgn="b"/>
                      <a:r>
                        <a:rPr lang="en-US" sz="1200" b="0" i="0" u="none" strike="noStrike">
                          <a:solidFill>
                            <a:srgbClr val="000000"/>
                          </a:solidFill>
                          <a:effectLst/>
                          <a:latin typeface="Calibri" panose="020F0502020204030204" pitchFamily="34" charset="0"/>
                        </a:rPr>
                        <a:t>External debt financing</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10019"/>
                  </a:ext>
                </a:extLst>
              </a:tr>
              <a:tr h="205290">
                <a:tc>
                  <a:txBody>
                    <a:bodyPr/>
                    <a:lstStyle/>
                    <a:p>
                      <a:pPr algn="l" fontAlgn="b"/>
                      <a:r>
                        <a:rPr lang="en-US" sz="1200" b="0" i="0" u="none" strike="noStrike">
                          <a:solidFill>
                            <a:srgbClr val="000000"/>
                          </a:solidFill>
                          <a:effectLst/>
                          <a:latin typeface="Calibri" panose="020F0502020204030204" pitchFamily="34" charset="0"/>
                        </a:rPr>
                        <a:t>Dividends paid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-5 303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-11 782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-17 085</a:t>
                      </a:r>
                    </a:p>
                  </a:txBody>
                  <a:tcPr marL="0" marR="0" marT="0" marB="0" anchor="b">
                    <a:lnL>
                      <a:noFill/>
                    </a:lnL>
                    <a:lnR>
                      <a:noFill/>
                    </a:lnR>
                    <a:lnT>
                      <a:noFill/>
                    </a:lnT>
                    <a:lnB>
                      <a:noFill/>
                    </a:lnB>
                  </a:tcPr>
                </a:tc>
                <a:extLst>
                  <a:ext uri="{0D108BD9-81ED-4DB2-BD59-A6C34878D82A}">
                    <a16:rowId xmlns:a16="http://schemas.microsoft.com/office/drawing/2014/main" val="10020"/>
                  </a:ext>
                </a:extLst>
              </a:tr>
              <a:tr h="20529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21"/>
                  </a:ext>
                </a:extLst>
              </a:tr>
              <a:tr h="205290">
                <a:tc>
                  <a:txBody>
                    <a:bodyPr/>
                    <a:lstStyle/>
                    <a:p>
                      <a:pPr algn="l" fontAlgn="b"/>
                      <a:r>
                        <a:rPr lang="en-US" sz="1200" b="1" i="0" u="none" strike="noStrike">
                          <a:solidFill>
                            <a:srgbClr val="000000"/>
                          </a:solidFill>
                          <a:effectLst/>
                          <a:latin typeface="Calibri" panose="020F0502020204030204" pitchFamily="34" charset="0"/>
                        </a:rPr>
                        <a:t>Cash flow total</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387</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401</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508</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316</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121</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dirty="0">
                          <a:solidFill>
                            <a:srgbClr val="000000"/>
                          </a:solidFill>
                          <a:effectLst/>
                          <a:latin typeface="Calibri" panose="020F0502020204030204" pitchFamily="34" charset="0"/>
                        </a:rPr>
                        <a:t>1 733</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6477157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51</a:t>
            </a:fld>
            <a:endParaRPr lang="ru-RU"/>
          </a:p>
        </p:txBody>
      </p:sp>
      <p:sp>
        <p:nvSpPr>
          <p:cNvPr id="3" name="Title 1"/>
          <p:cNvSpPr>
            <a:spLocks noGrp="1"/>
          </p:cNvSpPr>
          <p:nvPr>
            <p:ph type="title"/>
          </p:nvPr>
        </p:nvSpPr>
        <p:spPr>
          <a:xfrm>
            <a:off x="395536" y="116632"/>
            <a:ext cx="8159540" cy="312281"/>
          </a:xfrm>
        </p:spPr>
        <p:txBody>
          <a:bodyPr/>
          <a:lstStyle/>
          <a:p>
            <a:r>
              <a:rPr lang="en-US" b="1" dirty="0" smtClean="0"/>
              <a:t>G&amp;A</a:t>
            </a:r>
            <a:endParaRPr lang="en-US" b="1" dirty="0"/>
          </a:p>
        </p:txBody>
      </p:sp>
      <p:graphicFrame>
        <p:nvGraphicFramePr>
          <p:cNvPr id="5" name="Таблица 4"/>
          <p:cNvGraphicFramePr>
            <a:graphicFrameLocks noGrp="1"/>
          </p:cNvGraphicFramePr>
          <p:nvPr>
            <p:extLst>
              <p:ext uri="{D42A27DB-BD31-4B8C-83A1-F6EECF244321}">
                <p14:modId xmlns:p14="http://schemas.microsoft.com/office/powerpoint/2010/main" val="3797834075"/>
              </p:ext>
            </p:extLst>
          </p:nvPr>
        </p:nvGraphicFramePr>
        <p:xfrm>
          <a:off x="179512" y="764704"/>
          <a:ext cx="8712965" cy="4356480"/>
        </p:xfrm>
        <a:graphic>
          <a:graphicData uri="http://schemas.openxmlformats.org/drawingml/2006/table">
            <a:tbl>
              <a:tblPr/>
              <a:tblGrid>
                <a:gridCol w="2080374">
                  <a:extLst>
                    <a:ext uri="{9D8B030D-6E8A-4147-A177-3AD203B41FA5}">
                      <a16:colId xmlns:a16="http://schemas.microsoft.com/office/drawing/2014/main" val="20000"/>
                    </a:ext>
                  </a:extLst>
                </a:gridCol>
                <a:gridCol w="947513">
                  <a:extLst>
                    <a:ext uri="{9D8B030D-6E8A-4147-A177-3AD203B41FA5}">
                      <a16:colId xmlns:a16="http://schemas.microsoft.com/office/drawing/2014/main" val="20001"/>
                    </a:ext>
                  </a:extLst>
                </a:gridCol>
                <a:gridCol w="947513">
                  <a:extLst>
                    <a:ext uri="{9D8B030D-6E8A-4147-A177-3AD203B41FA5}">
                      <a16:colId xmlns:a16="http://schemas.microsoft.com/office/drawing/2014/main" val="20002"/>
                    </a:ext>
                  </a:extLst>
                </a:gridCol>
                <a:gridCol w="947513">
                  <a:extLst>
                    <a:ext uri="{9D8B030D-6E8A-4147-A177-3AD203B41FA5}">
                      <a16:colId xmlns:a16="http://schemas.microsoft.com/office/drawing/2014/main" val="20003"/>
                    </a:ext>
                  </a:extLst>
                </a:gridCol>
                <a:gridCol w="947513">
                  <a:extLst>
                    <a:ext uri="{9D8B030D-6E8A-4147-A177-3AD203B41FA5}">
                      <a16:colId xmlns:a16="http://schemas.microsoft.com/office/drawing/2014/main" val="20004"/>
                    </a:ext>
                  </a:extLst>
                </a:gridCol>
                <a:gridCol w="947513">
                  <a:extLst>
                    <a:ext uri="{9D8B030D-6E8A-4147-A177-3AD203B41FA5}">
                      <a16:colId xmlns:a16="http://schemas.microsoft.com/office/drawing/2014/main" val="20005"/>
                    </a:ext>
                  </a:extLst>
                </a:gridCol>
                <a:gridCol w="947513">
                  <a:extLst>
                    <a:ext uri="{9D8B030D-6E8A-4147-A177-3AD203B41FA5}">
                      <a16:colId xmlns:a16="http://schemas.microsoft.com/office/drawing/2014/main" val="20006"/>
                    </a:ext>
                  </a:extLst>
                </a:gridCol>
                <a:gridCol w="947513">
                  <a:extLst>
                    <a:ext uri="{9D8B030D-6E8A-4147-A177-3AD203B41FA5}">
                      <a16:colId xmlns:a16="http://schemas.microsoft.com/office/drawing/2014/main" val="20007"/>
                    </a:ext>
                  </a:extLst>
                </a:gridCol>
              </a:tblGrid>
              <a:tr h="435648">
                <a:tc>
                  <a:txBody>
                    <a:bodyPr/>
                    <a:lstStyle/>
                    <a:p>
                      <a:pPr algn="l" fontAlgn="b"/>
                      <a:r>
                        <a:rPr lang="en-US" sz="1400" b="1" i="0" u="none" strike="noStrike" dirty="0" smtClean="0">
                          <a:solidFill>
                            <a:srgbClr val="000000"/>
                          </a:solidFill>
                          <a:effectLst/>
                          <a:latin typeface="Calibri" panose="020F0502020204030204" pitchFamily="34" charset="0"/>
                        </a:rPr>
                        <a:t>G&amp;A, </a:t>
                      </a:r>
                      <a:r>
                        <a:rPr lang="en-US" sz="1400" b="1" i="0" u="none" strike="noStrike" dirty="0" err="1">
                          <a:solidFill>
                            <a:srgbClr val="000000"/>
                          </a:solidFill>
                          <a:effectLst/>
                          <a:latin typeface="Calibri" panose="020F0502020204030204" pitchFamily="34" charset="0"/>
                        </a:rPr>
                        <a:t>thsd</a:t>
                      </a:r>
                      <a:r>
                        <a:rPr lang="en-US" sz="1400" b="1" i="0" u="none" strike="noStrike" dirty="0">
                          <a:solidFill>
                            <a:srgbClr val="000000"/>
                          </a:solidFill>
                          <a:effectLst/>
                          <a:latin typeface="Calibri" panose="020F0502020204030204" pitchFamily="34" charset="0"/>
                        </a:rPr>
                        <a:t> USD</a:t>
                      </a:r>
                    </a:p>
                  </a:txBody>
                  <a:tcPr marL="0" marR="0" marT="0" marB="0" anchor="ctr">
                    <a:lnL>
                      <a:noFill/>
                    </a:lnL>
                    <a:lnR>
                      <a:noFill/>
                    </a:lnR>
                    <a:lnT>
                      <a:noFill/>
                    </a:lnT>
                    <a:lnB>
                      <a:noFill/>
                    </a:lnB>
                    <a:solidFill>
                      <a:srgbClr val="DCE6F1"/>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DCE6F1"/>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endParaRPr lang="en-US" sz="1400" b="1" i="0" u="none" strike="noStrike" dirty="0" smtClean="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DCE6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panose="020F0502020204030204" pitchFamily="34" charset="0"/>
                        </a:rPr>
                        <a:t>Timeline</a:t>
                      </a:r>
                    </a:p>
                  </a:txBody>
                  <a:tcPr marL="0" marR="0" marT="0" marB="0" anchor="ctr">
                    <a:lnL>
                      <a:noFill/>
                    </a:lnL>
                    <a:lnR>
                      <a:noFill/>
                    </a:lnR>
                    <a:lnT>
                      <a:noFill/>
                    </a:lnT>
                    <a:lnB>
                      <a:noFill/>
                    </a:lnB>
                    <a:solidFill>
                      <a:srgbClr val="DCE6F1"/>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DCE6F1"/>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DCE6F1"/>
                    </a:solidFill>
                  </a:tcPr>
                </a:tc>
                <a:extLst>
                  <a:ext uri="{0D108BD9-81ED-4DB2-BD59-A6C34878D82A}">
                    <a16:rowId xmlns:a16="http://schemas.microsoft.com/office/drawing/2014/main" val="10000"/>
                  </a:ext>
                </a:extLst>
              </a:tr>
              <a:tr h="43564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panose="020F0502020204030204" pitchFamily="34" charset="0"/>
                        </a:rPr>
                        <a:t>Expenses category</a:t>
                      </a: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dirty="0" smtClean="0">
                          <a:solidFill>
                            <a:srgbClr val="000000"/>
                          </a:solidFill>
                          <a:effectLst/>
                          <a:latin typeface="Calibri"/>
                        </a:rPr>
                        <a:t>Year 0</a:t>
                      </a:r>
                      <a:endParaRPr lang="ru-RU" sz="1400" b="1" i="0" u="none" strike="noStrike" dirty="0">
                        <a:solidFill>
                          <a:srgbClr val="000000"/>
                        </a:solidFill>
                        <a:effectLst/>
                        <a:latin typeface="Calibri"/>
                      </a:endParaRP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dirty="0" smtClean="0">
                          <a:solidFill>
                            <a:srgbClr val="000000"/>
                          </a:solidFill>
                          <a:effectLst/>
                          <a:latin typeface="Calibri"/>
                        </a:rPr>
                        <a:t>Year 1</a:t>
                      </a:r>
                      <a:endParaRPr lang="ru-RU" sz="1400" b="1" i="0" u="none" strike="noStrike" dirty="0">
                        <a:solidFill>
                          <a:srgbClr val="000000"/>
                        </a:solidFill>
                        <a:effectLst/>
                        <a:latin typeface="Calibri"/>
                      </a:endParaRP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dirty="0" smtClean="0">
                          <a:solidFill>
                            <a:srgbClr val="000000"/>
                          </a:solidFill>
                          <a:effectLst/>
                          <a:latin typeface="Calibri"/>
                        </a:rPr>
                        <a:t>Year</a:t>
                      </a:r>
                      <a:r>
                        <a:rPr lang="en-US" sz="1400" b="1" i="0" u="none" strike="noStrike" baseline="0" dirty="0" smtClean="0">
                          <a:solidFill>
                            <a:srgbClr val="000000"/>
                          </a:solidFill>
                          <a:effectLst/>
                          <a:latin typeface="Calibri"/>
                        </a:rPr>
                        <a:t> 2</a:t>
                      </a:r>
                      <a:endParaRPr lang="ru-RU" sz="1400" b="1" i="0" u="none" strike="noStrike" dirty="0">
                        <a:solidFill>
                          <a:srgbClr val="000000"/>
                        </a:solidFill>
                        <a:effectLst/>
                        <a:latin typeface="Calibri"/>
                      </a:endParaRP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dirty="0" smtClean="0">
                          <a:solidFill>
                            <a:srgbClr val="000000"/>
                          </a:solidFill>
                          <a:effectLst/>
                          <a:latin typeface="Calibri"/>
                        </a:rPr>
                        <a:t>Year</a:t>
                      </a:r>
                      <a:r>
                        <a:rPr lang="en-US" sz="1400" b="1" i="0" u="none" strike="noStrike" baseline="0" dirty="0" smtClean="0">
                          <a:solidFill>
                            <a:srgbClr val="000000"/>
                          </a:solidFill>
                          <a:effectLst/>
                          <a:latin typeface="Calibri"/>
                        </a:rPr>
                        <a:t> 3</a:t>
                      </a:r>
                      <a:endParaRPr lang="ru-RU" sz="1400" b="1" i="0" u="none" strike="noStrike" dirty="0">
                        <a:solidFill>
                          <a:srgbClr val="000000"/>
                        </a:solidFill>
                        <a:effectLst/>
                        <a:latin typeface="Calibri"/>
                      </a:endParaRP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dirty="0" smtClean="0">
                          <a:solidFill>
                            <a:srgbClr val="000000"/>
                          </a:solidFill>
                          <a:effectLst/>
                          <a:latin typeface="Calibri"/>
                        </a:rPr>
                        <a:t>Year 4</a:t>
                      </a:r>
                      <a:endParaRPr lang="ru-RU" sz="1400" b="1" i="0" u="none" strike="noStrike" dirty="0">
                        <a:solidFill>
                          <a:srgbClr val="000000"/>
                        </a:solidFill>
                        <a:effectLst/>
                        <a:latin typeface="Calibri"/>
                      </a:endParaRP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dirty="0" smtClean="0">
                          <a:solidFill>
                            <a:srgbClr val="000000"/>
                          </a:solidFill>
                          <a:effectLst/>
                          <a:latin typeface="Calibri"/>
                        </a:rPr>
                        <a:t>Year 5</a:t>
                      </a:r>
                      <a:endParaRPr lang="ru-RU" sz="1400" b="1" i="0" u="none" strike="noStrike" dirty="0">
                        <a:solidFill>
                          <a:srgbClr val="000000"/>
                        </a:solidFill>
                        <a:effectLst/>
                        <a:latin typeface="Calibri"/>
                      </a:endParaRPr>
                    </a:p>
                  </a:txBody>
                  <a:tcPr marL="0" marR="0" marT="0" marB="0" anchor="ctr">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a:rPr>
                        <a:t>Total</a:t>
                      </a:r>
                    </a:p>
                  </a:txBody>
                  <a:tcPr marL="0" marR="0" marT="0" marB="0" anchor="ctr">
                    <a:lnL>
                      <a:noFill/>
                    </a:lnL>
                    <a:lnR>
                      <a:noFill/>
                    </a:lnR>
                    <a:lnT>
                      <a:noFill/>
                    </a:lnT>
                    <a:lnB>
                      <a:noFill/>
                    </a:lnB>
                    <a:solidFill>
                      <a:srgbClr val="DCE6F1"/>
                    </a:solidFill>
                  </a:tcPr>
                </a:tc>
                <a:extLst>
                  <a:ext uri="{0D108BD9-81ED-4DB2-BD59-A6C34878D82A}">
                    <a16:rowId xmlns:a16="http://schemas.microsoft.com/office/drawing/2014/main" val="10001"/>
                  </a:ext>
                </a:extLst>
              </a:tr>
              <a:tr h="435648">
                <a:tc>
                  <a:txBody>
                    <a:bodyPr/>
                    <a:lstStyle/>
                    <a:p>
                      <a:pPr algn="l" fontAlgn="b"/>
                      <a:r>
                        <a:rPr lang="en-US" sz="1400" b="1" i="0" u="none" strike="noStrike" dirty="0">
                          <a:solidFill>
                            <a:srgbClr val="000000"/>
                          </a:solidFill>
                          <a:effectLst/>
                          <a:latin typeface="Calibri" panose="020F0502020204030204" pitchFamily="34" charset="0"/>
                        </a:rPr>
                        <a:t>Salary</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67</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1 762</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1 893</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1 884</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2 160</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2 374</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10 140</a:t>
                      </a:r>
                    </a:p>
                  </a:txBody>
                  <a:tcPr marL="0" marR="0" marT="0" marB="0" anchor="ctr">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435648">
                <a:tc>
                  <a:txBody>
                    <a:bodyPr/>
                    <a:lstStyle/>
                    <a:p>
                      <a:pPr algn="l" fontAlgn="b"/>
                      <a:r>
                        <a:rPr lang="en-US" sz="1400" b="1" i="0" u="none" strike="noStrike" dirty="0">
                          <a:solidFill>
                            <a:srgbClr val="000000"/>
                          </a:solidFill>
                          <a:effectLst/>
                          <a:latin typeface="Calibri" panose="020F0502020204030204" pitchFamily="34" charset="0"/>
                        </a:rPr>
                        <a:t>Rent</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324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330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476</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476</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476</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2 094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3"/>
                  </a:ext>
                </a:extLst>
              </a:tr>
              <a:tr h="435648">
                <a:tc>
                  <a:txBody>
                    <a:bodyPr/>
                    <a:lstStyle/>
                    <a:p>
                      <a:pPr algn="l" fontAlgn="b"/>
                      <a:r>
                        <a:rPr lang="en-US" sz="1400" b="1" i="0" u="none" strike="noStrike">
                          <a:solidFill>
                            <a:srgbClr val="000000"/>
                          </a:solidFill>
                          <a:effectLst/>
                          <a:latin typeface="Calibri" panose="020F0502020204030204" pitchFamily="34" charset="0"/>
                        </a:rPr>
                        <a:t>Marketing &amp; PR</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620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435648">
                <a:tc>
                  <a:txBody>
                    <a:bodyPr/>
                    <a:lstStyle/>
                    <a:p>
                      <a:pPr algn="l" fontAlgn="b"/>
                      <a:r>
                        <a:rPr lang="en-US" sz="1400" b="1" i="0" u="none" strike="noStrike" dirty="0">
                          <a:solidFill>
                            <a:srgbClr val="000000"/>
                          </a:solidFill>
                          <a:effectLst/>
                          <a:latin typeface="Calibri" panose="020F0502020204030204" pitchFamily="34" charset="0"/>
                        </a:rPr>
                        <a:t>IT</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77</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361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281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377</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377</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377</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1 852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5"/>
                  </a:ext>
                </a:extLst>
              </a:tr>
              <a:tr h="435648">
                <a:tc>
                  <a:txBody>
                    <a:bodyPr/>
                    <a:lstStyle/>
                    <a:p>
                      <a:pPr algn="l" fontAlgn="b"/>
                      <a:r>
                        <a:rPr lang="en-US" sz="1400" b="1" i="0" u="none" strike="noStrike">
                          <a:solidFill>
                            <a:srgbClr val="000000"/>
                          </a:solidFill>
                          <a:effectLst/>
                          <a:latin typeface="Calibri" panose="020F0502020204030204" pitchFamily="34" charset="0"/>
                        </a:rPr>
                        <a:t>Legal</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48</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96</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435648">
                <a:tc>
                  <a:txBody>
                    <a:bodyPr/>
                    <a:lstStyle/>
                    <a:p>
                      <a:pPr algn="l" fontAlgn="b"/>
                      <a:r>
                        <a:rPr lang="en-US" sz="1400" b="1" i="0" u="none" strike="noStrike">
                          <a:solidFill>
                            <a:srgbClr val="000000"/>
                          </a:solidFill>
                          <a:effectLst/>
                          <a:latin typeface="Calibri" panose="020F0502020204030204" pitchFamily="34" charset="0"/>
                        </a:rPr>
                        <a:t>Travel</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48</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48</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48</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48</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48</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240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435648">
                <a:tc>
                  <a:txBody>
                    <a:bodyPr/>
                    <a:lstStyle/>
                    <a:p>
                      <a:pPr algn="l" fontAlgn="b"/>
                      <a:r>
                        <a:rPr lang="en-US" sz="1400" b="1" i="0" u="none" strike="noStrike" dirty="0">
                          <a:solidFill>
                            <a:schemeClr val="tx1"/>
                          </a:solidFill>
                          <a:effectLst/>
                          <a:latin typeface="Calibri" panose="020F0502020204030204" pitchFamily="34" charset="0"/>
                        </a:rPr>
                        <a:t>Contingency</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32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490</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244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135</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136</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136</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sz="1400" b="1" i="0" u="none" strike="noStrike">
                          <a:solidFill>
                            <a:srgbClr val="000000"/>
                          </a:solidFill>
                          <a:effectLst/>
                          <a:latin typeface="Calibri" panose="020F0502020204030204" pitchFamily="34" charset="0"/>
                        </a:rPr>
                        <a:t>1 173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435648">
                <a:tc>
                  <a:txBody>
                    <a:bodyPr/>
                    <a:lstStyle/>
                    <a:p>
                      <a:pPr algn="l" fontAlgn="b"/>
                      <a:r>
                        <a:rPr lang="en-US" sz="1400" b="1" i="0" u="none" strike="noStrike">
                          <a:solidFill>
                            <a:srgbClr val="000000"/>
                          </a:solidFill>
                          <a:effectLst/>
                          <a:latin typeface="Calibri" panose="020F0502020204030204" pitchFamily="34" charset="0"/>
                        </a:rPr>
                        <a:t>Total</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a:solidFill>
                            <a:srgbClr val="000000"/>
                          </a:solidFill>
                          <a:effectLst/>
                          <a:latin typeface="Calibri" panose="020F0502020204030204" pitchFamily="34" charset="0"/>
                        </a:rPr>
                        <a:t>190</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a:solidFill>
                            <a:srgbClr val="000000"/>
                          </a:solidFill>
                          <a:effectLst/>
                          <a:latin typeface="Calibri" panose="020F0502020204030204" pitchFamily="34" charset="0"/>
                        </a:rPr>
                        <a:t>3 157</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a:solidFill>
                            <a:srgbClr val="000000"/>
                          </a:solidFill>
                          <a:effectLst/>
                          <a:latin typeface="Calibri" panose="020F0502020204030204" pitchFamily="34" charset="0"/>
                        </a:rPr>
                        <a:t>2 932</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a:solidFill>
                            <a:srgbClr val="000000"/>
                          </a:solidFill>
                          <a:effectLst/>
                          <a:latin typeface="Calibri" panose="020F0502020204030204" pitchFamily="34" charset="0"/>
                        </a:rPr>
                        <a:t>3 056</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a:solidFill>
                            <a:srgbClr val="000000"/>
                          </a:solidFill>
                          <a:effectLst/>
                          <a:latin typeface="Calibri" panose="020F0502020204030204" pitchFamily="34" charset="0"/>
                        </a:rPr>
                        <a:t>3 333</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a:solidFill>
                            <a:srgbClr val="000000"/>
                          </a:solidFill>
                          <a:effectLst/>
                          <a:latin typeface="Calibri" panose="020F0502020204030204" pitchFamily="34" charset="0"/>
                        </a:rPr>
                        <a:t>3 547</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sz="1400" b="1" i="0" u="none" strike="noStrike" dirty="0">
                          <a:solidFill>
                            <a:srgbClr val="000000"/>
                          </a:solidFill>
                          <a:effectLst/>
                          <a:latin typeface="Calibri" panose="020F0502020204030204" pitchFamily="34" charset="0"/>
                        </a:rPr>
                        <a:t>16 215</a:t>
                      </a:r>
                    </a:p>
                  </a:txBody>
                  <a:tcPr marL="0" marR="0" marT="0"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9187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52</a:t>
            </a:fld>
            <a:endParaRPr lang="ru-RU"/>
          </a:p>
        </p:txBody>
      </p:sp>
      <p:sp>
        <p:nvSpPr>
          <p:cNvPr id="3" name="Title 1"/>
          <p:cNvSpPr>
            <a:spLocks noGrp="1"/>
          </p:cNvSpPr>
          <p:nvPr>
            <p:ph type="title"/>
          </p:nvPr>
        </p:nvSpPr>
        <p:spPr>
          <a:xfrm>
            <a:off x="395536" y="116632"/>
            <a:ext cx="8159540" cy="312281"/>
          </a:xfrm>
        </p:spPr>
        <p:txBody>
          <a:bodyPr/>
          <a:lstStyle/>
          <a:p>
            <a:r>
              <a:rPr lang="en-US" b="1" dirty="0" smtClean="0"/>
              <a:t>One-off budget</a:t>
            </a:r>
            <a:endParaRPr lang="en-US" b="1" dirty="0"/>
          </a:p>
        </p:txBody>
      </p:sp>
      <p:graphicFrame>
        <p:nvGraphicFramePr>
          <p:cNvPr id="5" name="Таблица 4"/>
          <p:cNvGraphicFramePr>
            <a:graphicFrameLocks noGrp="1"/>
          </p:cNvGraphicFramePr>
          <p:nvPr>
            <p:extLst>
              <p:ext uri="{D42A27DB-BD31-4B8C-83A1-F6EECF244321}">
                <p14:modId xmlns:p14="http://schemas.microsoft.com/office/powerpoint/2010/main" val="1620278489"/>
              </p:ext>
            </p:extLst>
          </p:nvPr>
        </p:nvGraphicFramePr>
        <p:xfrm>
          <a:off x="1291353" y="970331"/>
          <a:ext cx="6561294" cy="4214862"/>
        </p:xfrm>
        <a:graphic>
          <a:graphicData uri="http://schemas.openxmlformats.org/drawingml/2006/table">
            <a:tbl>
              <a:tblPr/>
              <a:tblGrid>
                <a:gridCol w="3695345">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210885">
                  <a:extLst>
                    <a:ext uri="{9D8B030D-6E8A-4147-A177-3AD203B41FA5}">
                      <a16:colId xmlns:a16="http://schemas.microsoft.com/office/drawing/2014/main" val="20002"/>
                    </a:ext>
                  </a:extLst>
                </a:gridCol>
                <a:gridCol w="1575064">
                  <a:extLst>
                    <a:ext uri="{9D8B030D-6E8A-4147-A177-3AD203B41FA5}">
                      <a16:colId xmlns:a16="http://schemas.microsoft.com/office/drawing/2014/main" val="20003"/>
                    </a:ext>
                  </a:extLst>
                </a:gridCol>
              </a:tblGrid>
              <a:tr h="23415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effectLst/>
                          <a:latin typeface="Calibri" panose="020F0502020204030204" pitchFamily="34" charset="0"/>
                        </a:rPr>
                        <a:t>One-off expenses, </a:t>
                      </a:r>
                      <a:r>
                        <a:rPr lang="en-US" sz="1200" b="1" i="0" u="none" strike="noStrike" dirty="0" err="1" smtClean="0">
                          <a:solidFill>
                            <a:srgbClr val="000000"/>
                          </a:solidFill>
                          <a:effectLst/>
                          <a:latin typeface="Calibri" panose="020F0502020204030204" pitchFamily="34" charset="0"/>
                        </a:rPr>
                        <a:t>thsd</a:t>
                      </a:r>
                      <a:r>
                        <a:rPr lang="en-US" sz="1200" b="1" i="0" u="none" strike="noStrike" dirty="0" smtClean="0">
                          <a:solidFill>
                            <a:srgbClr val="000000"/>
                          </a:solidFill>
                          <a:effectLst/>
                          <a:latin typeface="Calibri" panose="020F0502020204030204" pitchFamily="34" charset="0"/>
                        </a:rPr>
                        <a:t> USD</a:t>
                      </a:r>
                    </a:p>
                  </a:txBody>
                  <a:tcPr marL="0" marR="0" marT="0" marB="0" anchor="b">
                    <a:lnL>
                      <a:noFill/>
                    </a:lnL>
                    <a:lnR>
                      <a:noFill/>
                    </a:lnR>
                    <a:lnT>
                      <a:noFill/>
                    </a:lnT>
                    <a:lnB>
                      <a:noFill/>
                    </a:lnB>
                    <a:solidFill>
                      <a:srgbClr val="DCE6F1"/>
                    </a:solidFill>
                  </a:tcPr>
                </a:tc>
                <a:tc>
                  <a:txBody>
                    <a:bodyPr/>
                    <a:lstStyle/>
                    <a:p>
                      <a:pPr algn="r" fontAlgn="b"/>
                      <a:r>
                        <a:rPr lang="en-US" sz="1200" b="1" i="0" u="none" strike="noStrike" dirty="0" smtClean="0">
                          <a:solidFill>
                            <a:srgbClr val="000000"/>
                          </a:solidFill>
                          <a:effectLst/>
                          <a:latin typeface="Calibri" panose="020F0502020204030204" pitchFamily="34" charset="0"/>
                        </a:rPr>
                        <a:t>Total</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ctr" fontAlgn="b"/>
                      <a:r>
                        <a:rPr lang="en-US" sz="1200" b="1" i="0" u="none" strike="noStrike" dirty="0" smtClean="0">
                          <a:solidFill>
                            <a:srgbClr val="000000"/>
                          </a:solidFill>
                          <a:effectLst/>
                          <a:latin typeface="Calibri" panose="020F0502020204030204" pitchFamily="34" charset="0"/>
                        </a:rPr>
                        <a:t>Type</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34159">
                <a:tc>
                  <a:txBody>
                    <a:bodyPr/>
                    <a:lstStyle/>
                    <a:p>
                      <a:pPr algn="l" fontAlgn="b"/>
                      <a:r>
                        <a:rPr lang="en-US" sz="1200" b="1" i="0" u="none" strike="noStrike">
                          <a:solidFill>
                            <a:srgbClr val="000000"/>
                          </a:solidFill>
                          <a:effectLst/>
                          <a:latin typeface="Calibri" panose="020F0502020204030204" pitchFamily="34" charset="0"/>
                        </a:rPr>
                        <a:t>Expenses category</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34159">
                <a:tc>
                  <a:txBody>
                    <a:bodyPr/>
                    <a:lstStyle/>
                    <a:p>
                      <a:pPr algn="l" fontAlgn="b"/>
                      <a:r>
                        <a:rPr lang="en-US" sz="1200" b="1" i="0" u="none" strike="noStrike">
                          <a:solidFill>
                            <a:srgbClr val="000000"/>
                          </a:solidFill>
                          <a:effectLst/>
                          <a:latin typeface="Calibri"/>
                        </a:rPr>
                        <a:t>Licensing</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dirty="0" smtClean="0">
                          <a:solidFill>
                            <a:srgbClr val="000000"/>
                          </a:solidFill>
                          <a:effectLst/>
                          <a:latin typeface="Calibri"/>
                        </a:rPr>
                        <a:t>15</a:t>
                      </a:r>
                      <a:endParaRPr lang="ru-RU" sz="1200" b="1"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34159">
                <a:tc>
                  <a:txBody>
                    <a:bodyPr/>
                    <a:lstStyle/>
                    <a:p>
                      <a:pPr algn="l" fontAlgn="b"/>
                      <a:r>
                        <a:rPr lang="fr-FR" sz="1200" b="0" i="0" u="none" strike="noStrike" dirty="0" smtClean="0">
                          <a:solidFill>
                            <a:srgbClr val="000000"/>
                          </a:solidFill>
                          <a:effectLst/>
                          <a:latin typeface="Calibri" panose="020F0502020204030204" pitchFamily="34" charset="0"/>
                        </a:rPr>
                        <a:t>MCC registration</a:t>
                      </a:r>
                      <a:endParaRPr lang="fr-FR" sz="1200" b="0" i="0" u="none" strike="noStrike" dirty="0">
                        <a:solidFill>
                          <a:srgbClr val="000000"/>
                        </a:solidFill>
                        <a:effectLst/>
                        <a:latin typeface="Calibri" panose="020F0502020204030204" pitchFamily="34" charset="0"/>
                      </a:endParaRP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ru-RU" sz="1200" b="0" i="0" u="none" strike="noStrike" dirty="0" smtClean="0">
                          <a:solidFill>
                            <a:srgbClr val="000000"/>
                          </a:solidFill>
                          <a:effectLst/>
                          <a:latin typeface="Calibri"/>
                        </a:rPr>
                        <a:t>15</a:t>
                      </a:r>
                      <a:endParaRPr lang="ru-RU" sz="1200" b="0"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5"/>
                  </a:ext>
                </a:extLst>
              </a:tr>
              <a:tr h="234159">
                <a:tc>
                  <a:txBody>
                    <a:bodyPr/>
                    <a:lstStyle/>
                    <a:p>
                      <a:pPr algn="l" fontAlgn="b"/>
                      <a:r>
                        <a:rPr lang="en-US" sz="1200" b="1" i="0" u="none" strike="noStrike" dirty="0">
                          <a:solidFill>
                            <a:srgbClr val="000000"/>
                          </a:solidFill>
                          <a:effectLst/>
                          <a:latin typeface="Calibri"/>
                        </a:rPr>
                        <a:t>Offices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dirty="0" smtClean="0">
                          <a:solidFill>
                            <a:srgbClr val="000000"/>
                          </a:solidFill>
                          <a:effectLst/>
                          <a:latin typeface="Calibri"/>
                        </a:rPr>
                        <a:t>463</a:t>
                      </a:r>
                      <a:endParaRPr lang="ru-RU" sz="12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Calibri" panose="020F0502020204030204" pitchFamily="34" charset="0"/>
                        </a:rPr>
                        <a:t>Capitalized</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234159">
                <a:tc>
                  <a:txBody>
                    <a:bodyPr/>
                    <a:lstStyle/>
                    <a:p>
                      <a:pPr algn="l" fontAlgn="b"/>
                      <a:r>
                        <a:rPr lang="en-US" sz="1200" b="1" i="0" u="none" strike="noStrike">
                          <a:solidFill>
                            <a:srgbClr val="000000"/>
                          </a:solidFill>
                          <a:effectLst/>
                          <a:latin typeface="Calibri"/>
                        </a:rPr>
                        <a:t>IT</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dirty="0" smtClean="0">
                          <a:solidFill>
                            <a:srgbClr val="000000"/>
                          </a:solidFill>
                          <a:effectLst/>
                          <a:latin typeface="Calibri"/>
                        </a:rPr>
                        <a:t>283</a:t>
                      </a:r>
                      <a:endParaRPr lang="ru-RU" sz="1200" b="1"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34159">
                <a:tc>
                  <a:txBody>
                    <a:bodyPr/>
                    <a:lstStyle/>
                    <a:p>
                      <a:pPr algn="l" fontAlgn="b"/>
                      <a:r>
                        <a:rPr lang="en-US" sz="1200" b="0" i="0" u="none" strike="noStrike" dirty="0" err="1">
                          <a:solidFill>
                            <a:srgbClr val="000000"/>
                          </a:solidFill>
                          <a:effectLst/>
                          <a:latin typeface="Calibri" panose="020F0502020204030204" pitchFamily="34" charset="0"/>
                        </a:rPr>
                        <a:t>Terrasoft</a:t>
                      </a:r>
                      <a:r>
                        <a:rPr lang="en-US" sz="1200" b="0" i="0" u="none" strike="noStrike" dirty="0">
                          <a:solidFill>
                            <a:srgbClr val="000000"/>
                          </a:solidFill>
                          <a:effectLst/>
                          <a:latin typeface="Calibri" panose="020F0502020204030204" pitchFamily="34" charset="0"/>
                        </a:rPr>
                        <a:t> adaptation &amp; translation</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ru-RU" sz="1200" b="0" i="0" u="none" strike="noStrike" dirty="0" smtClean="0">
                          <a:solidFill>
                            <a:srgbClr val="000000"/>
                          </a:solidFill>
                          <a:effectLst/>
                          <a:latin typeface="Calibri" panose="020F0502020204030204" pitchFamily="34" charset="0"/>
                        </a:rPr>
                        <a:t>75</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1"/>
                  </a:ext>
                </a:extLst>
              </a:tr>
              <a:tr h="234159">
                <a:tc>
                  <a:txBody>
                    <a:bodyPr/>
                    <a:lstStyle/>
                    <a:p>
                      <a:pPr algn="l" fontAlgn="b"/>
                      <a:r>
                        <a:rPr lang="en-US" sz="1200" b="0" i="0" u="none" strike="noStrike" baseline="0" dirty="0" smtClean="0">
                          <a:solidFill>
                            <a:srgbClr val="000000"/>
                          </a:solidFill>
                          <a:effectLst/>
                          <a:latin typeface="Calibri" panose="020F0502020204030204" pitchFamily="34" charset="0"/>
                        </a:rPr>
                        <a:t>Web portal development</a:t>
                      </a:r>
                      <a:endParaRPr lang="en-US" sz="1200" b="0" i="0" u="none" strike="noStrike" dirty="0">
                        <a:solidFill>
                          <a:srgbClr val="000000"/>
                        </a:solidFill>
                        <a:effectLst/>
                        <a:latin typeface="Calibri" panose="020F0502020204030204" pitchFamily="34" charset="0"/>
                      </a:endParaRPr>
                    </a:p>
                  </a:txBody>
                  <a:tcPr marL="85725" marR="0" marT="0" marB="0" anchor="b">
                    <a:lnL>
                      <a:noFill/>
                    </a:lnL>
                    <a:lnR>
                      <a:noFill/>
                    </a:lnR>
                    <a:lnT>
                      <a:noFill/>
                    </a:lnT>
                    <a:lnB>
                      <a:noFill/>
                    </a:lnB>
                  </a:tcPr>
                </a:tc>
                <a:tc>
                  <a:txBody>
                    <a:bodyPr/>
                    <a:lstStyle/>
                    <a:p>
                      <a:pPr algn="r" fontAlgn="b"/>
                      <a:r>
                        <a:rPr lang="en-US" sz="1200" b="0" i="0" u="none" strike="noStrike" dirty="0" smtClean="0">
                          <a:solidFill>
                            <a:srgbClr val="000000"/>
                          </a:solidFill>
                          <a:effectLst/>
                          <a:latin typeface="Calibri" panose="020F0502020204030204" pitchFamily="34" charset="0"/>
                        </a:rPr>
                        <a:t>100</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09"/>
                  </a:ext>
                </a:extLst>
              </a:tr>
              <a:tr h="234159">
                <a:tc>
                  <a:txBody>
                    <a:bodyPr/>
                    <a:lstStyle/>
                    <a:p>
                      <a:pPr algn="l" fontAlgn="b"/>
                      <a:r>
                        <a:rPr lang="en-US" sz="1200" b="0" i="0" u="none" strike="noStrike" dirty="0" smtClean="0">
                          <a:solidFill>
                            <a:srgbClr val="000000"/>
                          </a:solidFill>
                          <a:effectLst/>
                          <a:latin typeface="Calibri" panose="020F0502020204030204" pitchFamily="34" charset="0"/>
                        </a:rPr>
                        <a:t>P2P Web </a:t>
                      </a:r>
                      <a:r>
                        <a:rPr lang="en-US" sz="1200" b="0" i="0" u="none" strike="noStrike" dirty="0">
                          <a:solidFill>
                            <a:srgbClr val="000000"/>
                          </a:solidFill>
                          <a:effectLst/>
                          <a:latin typeface="Calibri" panose="020F0502020204030204" pitchFamily="34" charset="0"/>
                        </a:rPr>
                        <a:t>Site development</a:t>
                      </a:r>
                    </a:p>
                  </a:txBody>
                  <a:tcPr marL="85725"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15</a:t>
                      </a: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2"/>
                  </a:ext>
                </a:extLst>
              </a:tr>
              <a:tr h="234159">
                <a:tc>
                  <a:txBody>
                    <a:bodyPr/>
                    <a:lstStyle/>
                    <a:p>
                      <a:pPr algn="l" fontAlgn="b"/>
                      <a:r>
                        <a:rPr lang="en-US" sz="1200" b="0" i="0" u="none" strike="noStrike" dirty="0">
                          <a:solidFill>
                            <a:srgbClr val="000000"/>
                          </a:solidFill>
                          <a:effectLst/>
                          <a:latin typeface="Calibri" panose="020F0502020204030204" pitchFamily="34" charset="0"/>
                        </a:rPr>
                        <a:t>Contact center licenses</a:t>
                      </a:r>
                    </a:p>
                  </a:txBody>
                  <a:tcPr marL="85725" marR="0" marT="0" marB="0" anchor="b">
                    <a:lnL>
                      <a:noFill/>
                    </a:lnL>
                    <a:lnR>
                      <a:noFill/>
                    </a:lnR>
                    <a:lnT>
                      <a:noFill/>
                    </a:lnT>
                    <a:lnB>
                      <a:noFill/>
                    </a:lnB>
                  </a:tcPr>
                </a:tc>
                <a:tc>
                  <a:txBody>
                    <a:bodyPr/>
                    <a:lstStyle/>
                    <a:p>
                      <a:pPr algn="r" fontAlgn="b"/>
                      <a:r>
                        <a:rPr lang="ru-RU" sz="1200" b="0" i="0" u="none" strike="noStrike" dirty="0" smtClean="0">
                          <a:solidFill>
                            <a:srgbClr val="000000"/>
                          </a:solidFill>
                          <a:effectLst/>
                          <a:latin typeface="Calibri" panose="020F0502020204030204" pitchFamily="34" charset="0"/>
                        </a:rPr>
                        <a:t>57</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3"/>
                  </a:ext>
                </a:extLst>
              </a:tr>
              <a:tr h="234159">
                <a:tc>
                  <a:txBody>
                    <a:bodyPr/>
                    <a:lstStyle/>
                    <a:p>
                      <a:pPr algn="l" fontAlgn="b"/>
                      <a:r>
                        <a:rPr lang="en-US" sz="1200" b="0" i="0" u="none" strike="noStrike">
                          <a:solidFill>
                            <a:srgbClr val="000000"/>
                          </a:solidFill>
                          <a:effectLst/>
                          <a:latin typeface="Calibri" panose="020F0502020204030204" pitchFamily="34" charset="0"/>
                        </a:rPr>
                        <a:t>Contact center implementation</a:t>
                      </a:r>
                    </a:p>
                  </a:txBody>
                  <a:tcPr marL="85725"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a:t>
                      </a: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a:noFill/>
                    </a:lnB>
                  </a:tcPr>
                </a:tc>
                <a:extLst>
                  <a:ext uri="{0D108BD9-81ED-4DB2-BD59-A6C34878D82A}">
                    <a16:rowId xmlns:a16="http://schemas.microsoft.com/office/drawing/2014/main" val="10014"/>
                  </a:ext>
                </a:extLst>
              </a:tr>
              <a:tr h="234159">
                <a:tc>
                  <a:txBody>
                    <a:bodyPr/>
                    <a:lstStyle/>
                    <a:p>
                      <a:pPr algn="l" fontAlgn="b"/>
                      <a:r>
                        <a:rPr lang="en-US" sz="1200" b="0" i="0" u="none" strike="noStrike">
                          <a:solidFill>
                            <a:srgbClr val="000000"/>
                          </a:solidFill>
                          <a:effectLst/>
                          <a:latin typeface="Calibri"/>
                        </a:rPr>
                        <a:t>IMREAL (Social Validation Service)</a:t>
                      </a:r>
                    </a:p>
                  </a:txBody>
                  <a:tcPr marL="85725" marR="0" marT="0" marB="0" anchor="b">
                    <a:lnL>
                      <a:noFill/>
                    </a:lnL>
                    <a:lnR>
                      <a:noFill/>
                    </a:lnR>
                    <a:lnT>
                      <a:noFill/>
                    </a:lnT>
                    <a:lnB>
                      <a:noFill/>
                    </a:lnB>
                  </a:tcPr>
                </a:tc>
                <a:tc>
                  <a:txBody>
                    <a:bodyPr/>
                    <a:lstStyle/>
                    <a:p>
                      <a:pPr algn="r" fontAlgn="b"/>
                      <a:r>
                        <a:rPr lang="ru-RU" sz="1200" b="0" i="0" u="none" strike="noStrike" dirty="0" smtClean="0">
                          <a:solidFill>
                            <a:srgbClr val="000000"/>
                          </a:solidFill>
                          <a:effectLst/>
                          <a:latin typeface="Calibri" panose="020F0502020204030204" pitchFamily="34" charset="0"/>
                        </a:rPr>
                        <a:t>7</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a:noFill/>
                    </a:lnB>
                  </a:tcPr>
                </a:tc>
                <a:extLst>
                  <a:ext uri="{0D108BD9-81ED-4DB2-BD59-A6C34878D82A}">
                    <a16:rowId xmlns:a16="http://schemas.microsoft.com/office/drawing/2014/main" val="10015"/>
                  </a:ext>
                </a:extLst>
              </a:tr>
              <a:tr h="234159">
                <a:tc>
                  <a:txBody>
                    <a:bodyPr/>
                    <a:lstStyle/>
                    <a:p>
                      <a:pPr algn="l" fontAlgn="b"/>
                      <a:r>
                        <a:rPr lang="en-US" sz="1200" b="0" i="0" u="none" strike="noStrike" dirty="0">
                          <a:solidFill>
                            <a:srgbClr val="000000"/>
                          </a:solidFill>
                          <a:effectLst/>
                          <a:latin typeface="Calibri"/>
                        </a:rPr>
                        <a:t>Indonesian Cloud</a:t>
                      </a:r>
                    </a:p>
                  </a:txBody>
                  <a:tcPr marL="85725" marR="0" marT="0" marB="0" anchor="b">
                    <a:lnL>
                      <a:noFill/>
                    </a:lnL>
                    <a:lnR>
                      <a:noFill/>
                    </a:lnR>
                    <a:lnT>
                      <a:noFill/>
                    </a:lnT>
                    <a:lnB>
                      <a:noFill/>
                    </a:lnB>
                  </a:tcPr>
                </a:tc>
                <a:tc>
                  <a:txBody>
                    <a:bodyPr/>
                    <a:lstStyle/>
                    <a:p>
                      <a:pPr algn="r" fontAlgn="b"/>
                      <a:r>
                        <a:rPr lang="ru-RU" sz="1200" b="0" i="0" u="none" strike="noStrike" dirty="0" smtClean="0">
                          <a:solidFill>
                            <a:srgbClr val="000000"/>
                          </a:solidFill>
                          <a:effectLst/>
                          <a:latin typeface="Calibri" panose="020F0502020204030204" pitchFamily="34" charset="0"/>
                        </a:rPr>
                        <a:t>2</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a:noFill/>
                    </a:lnB>
                  </a:tcPr>
                </a:tc>
                <a:extLst>
                  <a:ext uri="{0D108BD9-81ED-4DB2-BD59-A6C34878D82A}">
                    <a16:rowId xmlns:a16="http://schemas.microsoft.com/office/drawing/2014/main" val="10017"/>
                  </a:ext>
                </a:extLst>
              </a:tr>
              <a:tr h="234159">
                <a:tc>
                  <a:txBody>
                    <a:bodyPr/>
                    <a:lstStyle/>
                    <a:p>
                      <a:pPr algn="l" fontAlgn="b"/>
                      <a:r>
                        <a:rPr lang="en-US" sz="1200" b="0" i="0" u="none" strike="noStrike">
                          <a:solidFill>
                            <a:srgbClr val="000000"/>
                          </a:solidFill>
                          <a:effectLst/>
                          <a:latin typeface="Calibri"/>
                        </a:rPr>
                        <a:t>Netsistem - PC &amp; peripherals</a:t>
                      </a:r>
                    </a:p>
                  </a:txBody>
                  <a:tcPr marL="85725" marR="0" marT="0" marB="0" anchor="b">
                    <a:lnL>
                      <a:noFill/>
                    </a:lnL>
                    <a:lnR>
                      <a:noFill/>
                    </a:lnR>
                    <a:lnT>
                      <a:noFill/>
                    </a:lnT>
                    <a:lnB>
                      <a:noFill/>
                    </a:lnB>
                  </a:tcPr>
                </a:tc>
                <a:tc>
                  <a:txBody>
                    <a:bodyPr/>
                    <a:lstStyle/>
                    <a:p>
                      <a:pPr algn="r" fontAlgn="b"/>
                      <a:r>
                        <a:rPr lang="ru-RU" sz="1200" b="0" i="0" u="none" strike="noStrike" dirty="0" smtClean="0">
                          <a:solidFill>
                            <a:srgbClr val="000000"/>
                          </a:solidFill>
                          <a:effectLst/>
                          <a:latin typeface="Calibri" panose="020F0502020204030204" pitchFamily="34" charset="0"/>
                        </a:rPr>
                        <a:t>5</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24"/>
                  </a:ext>
                </a:extLst>
              </a:tr>
              <a:tr h="234159">
                <a:tc>
                  <a:txBody>
                    <a:bodyPr/>
                    <a:lstStyle/>
                    <a:p>
                      <a:pPr algn="l" fontAlgn="b"/>
                      <a:r>
                        <a:rPr lang="en-US" sz="1200" b="0" i="0" u="none" strike="noStrike" dirty="0" err="1">
                          <a:solidFill>
                            <a:srgbClr val="000000"/>
                          </a:solidFill>
                          <a:effectLst/>
                          <a:latin typeface="Calibri"/>
                        </a:rPr>
                        <a:t>Netsistem</a:t>
                      </a:r>
                      <a:r>
                        <a:rPr lang="en-US" sz="1200" b="0" i="0" u="none" strike="noStrike" dirty="0">
                          <a:solidFill>
                            <a:srgbClr val="000000"/>
                          </a:solidFill>
                          <a:effectLst/>
                          <a:latin typeface="Calibri"/>
                        </a:rPr>
                        <a:t> - Network </a:t>
                      </a:r>
                      <a:r>
                        <a:rPr lang="en-US" sz="1200" b="0" i="0" u="none" strike="noStrike" dirty="0" smtClean="0">
                          <a:solidFill>
                            <a:srgbClr val="000000"/>
                          </a:solidFill>
                          <a:effectLst/>
                          <a:latin typeface="Calibri"/>
                        </a:rPr>
                        <a:t>Equipment</a:t>
                      </a:r>
                      <a:endParaRPr lang="en-US" sz="1200" b="0" i="0" u="none" strike="noStrike" dirty="0">
                        <a:solidFill>
                          <a:srgbClr val="000000"/>
                        </a:solidFill>
                        <a:effectLst/>
                        <a:latin typeface="Calibri"/>
                      </a:endParaRPr>
                    </a:p>
                  </a:txBody>
                  <a:tcPr marL="85725" marR="0" marT="0" marB="0" anchor="b">
                    <a:lnL>
                      <a:noFill/>
                    </a:lnL>
                    <a:lnR>
                      <a:noFill/>
                    </a:lnR>
                    <a:lnT>
                      <a:noFill/>
                    </a:lnT>
                    <a:lnB>
                      <a:noFill/>
                    </a:lnB>
                  </a:tcPr>
                </a:tc>
                <a:tc>
                  <a:txBody>
                    <a:bodyPr/>
                    <a:lstStyle/>
                    <a:p>
                      <a:pPr algn="r" fontAlgn="b"/>
                      <a:r>
                        <a:rPr lang="ru-RU" sz="1200" b="0" i="0" u="none" strike="noStrike" dirty="0" smtClean="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8"/>
                  </a:ext>
                </a:extLst>
              </a:tr>
              <a:tr h="234159">
                <a:tc>
                  <a:txBody>
                    <a:bodyPr/>
                    <a:lstStyle/>
                    <a:p>
                      <a:pPr algn="l" fontAlgn="b"/>
                      <a:r>
                        <a:rPr lang="en-US" sz="1200" b="1" i="0" u="none" strike="noStrike" dirty="0">
                          <a:solidFill>
                            <a:srgbClr val="000000"/>
                          </a:solidFill>
                          <a:effectLst/>
                          <a:latin typeface="Calibri"/>
                        </a:rPr>
                        <a:t>Recruiting</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dirty="0" smtClean="0">
                          <a:solidFill>
                            <a:srgbClr val="000000"/>
                          </a:solidFill>
                          <a:effectLst/>
                          <a:latin typeface="Calibri"/>
                        </a:rPr>
                        <a:t>100</a:t>
                      </a:r>
                      <a:endParaRPr lang="ru-RU" sz="12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9"/>
                  </a:ext>
                </a:extLst>
              </a:tr>
              <a:tr h="234159">
                <a:tc>
                  <a:txBody>
                    <a:bodyPr/>
                    <a:lstStyle/>
                    <a:p>
                      <a:pPr algn="l" fontAlgn="b"/>
                      <a:r>
                        <a:rPr lang="en-US" sz="1200" b="1" i="0" u="none" strike="noStrike">
                          <a:solidFill>
                            <a:srgbClr val="000000"/>
                          </a:solidFill>
                          <a:effectLst/>
                          <a:latin typeface="Calibri"/>
                        </a:rPr>
                        <a:t>Brand registration</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dirty="0" smtClean="0">
                          <a:solidFill>
                            <a:srgbClr val="000000"/>
                          </a:solidFill>
                          <a:effectLst/>
                          <a:latin typeface="Calibri"/>
                        </a:rPr>
                        <a:t>73</a:t>
                      </a:r>
                      <a:endParaRPr lang="ru-RU" sz="1200" b="1" i="0" u="none" strike="noStrike" dirty="0">
                        <a:solidFill>
                          <a:srgbClr val="000000"/>
                        </a:solidFill>
                        <a:effectLst/>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20"/>
                  </a:ext>
                </a:extLst>
              </a:tr>
              <a:tr h="234159">
                <a:tc>
                  <a:txBody>
                    <a:bodyPr/>
                    <a:lstStyle/>
                    <a:p>
                      <a:pPr algn="l" fontAlgn="b"/>
                      <a:r>
                        <a:rPr lang="en-US" sz="1200" b="1" i="0" u="none" strike="noStrike" dirty="0" smtClean="0">
                          <a:solidFill>
                            <a:srgbClr val="000000"/>
                          </a:solidFill>
                          <a:effectLst/>
                          <a:latin typeface="Calibri" panose="020F0502020204030204" pitchFamily="34" charset="0"/>
                        </a:rPr>
                        <a:t>Total</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dirty="0" smtClean="0">
                          <a:solidFill>
                            <a:srgbClr val="000000"/>
                          </a:solidFill>
                          <a:effectLst/>
                          <a:latin typeface="Calibri" panose="020F0502020204030204" pitchFamily="34" charset="0"/>
                        </a:rPr>
                        <a:t>935</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0088374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identified risks and their </a:t>
            </a:r>
            <a:r>
              <a:rPr lang="en-US" b="1"/>
              <a:t>mitigation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t>53</a:t>
            </a:fld>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2854573946"/>
              </p:ext>
            </p:extLst>
          </p:nvPr>
        </p:nvGraphicFramePr>
        <p:xfrm>
          <a:off x="179512" y="764704"/>
          <a:ext cx="8785225" cy="4962158"/>
        </p:xfrm>
        <a:graphic>
          <a:graphicData uri="http://schemas.openxmlformats.org/drawingml/2006/table">
            <a:tbl>
              <a:tblPr firstRow="1" bandRow="1">
                <a:tableStyleId>{5C22544A-7EE6-4342-B048-85BDC9FD1C3A}</a:tableStyleId>
              </a:tblPr>
              <a:tblGrid>
                <a:gridCol w="293779">
                  <a:extLst>
                    <a:ext uri="{9D8B030D-6E8A-4147-A177-3AD203B41FA5}">
                      <a16:colId xmlns:a16="http://schemas.microsoft.com/office/drawing/2014/main" val="20000"/>
                    </a:ext>
                  </a:extLst>
                </a:gridCol>
                <a:gridCol w="930357">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5040809">
                  <a:extLst>
                    <a:ext uri="{9D8B030D-6E8A-4147-A177-3AD203B41FA5}">
                      <a16:colId xmlns:a16="http://schemas.microsoft.com/office/drawing/2014/main" val="20003"/>
                    </a:ext>
                  </a:extLst>
                </a:gridCol>
              </a:tblGrid>
              <a:tr h="293404">
                <a:tc>
                  <a:txBody>
                    <a:bodyPr/>
                    <a:lstStyle/>
                    <a:p>
                      <a:pPr algn="ctr"/>
                      <a:r>
                        <a:rPr lang="en-US" sz="1200" dirty="0" smtClean="0"/>
                        <a:t>#</a:t>
                      </a:r>
                      <a:endParaRPr lang="ru-RU" sz="1200" dirty="0"/>
                    </a:p>
                  </a:txBody>
                  <a:tcPr/>
                </a:tc>
                <a:tc>
                  <a:txBody>
                    <a:bodyPr/>
                    <a:lstStyle/>
                    <a:p>
                      <a:pPr algn="ctr"/>
                      <a:r>
                        <a:rPr lang="en-US" sz="1200" dirty="0" smtClean="0"/>
                        <a:t>Risk type</a:t>
                      </a:r>
                      <a:endParaRPr lang="ru-RU" sz="1200" dirty="0"/>
                    </a:p>
                  </a:txBody>
                  <a:tcPr/>
                </a:tc>
                <a:tc>
                  <a:txBody>
                    <a:bodyPr/>
                    <a:lstStyle/>
                    <a:p>
                      <a:pPr algn="ctr"/>
                      <a:r>
                        <a:rPr lang="en-US" sz="1200" dirty="0" smtClean="0"/>
                        <a:t>Risk</a:t>
                      </a:r>
                      <a:endParaRPr lang="ru-RU" sz="1200" dirty="0"/>
                    </a:p>
                  </a:txBody>
                  <a:tcPr/>
                </a:tc>
                <a:tc>
                  <a:txBody>
                    <a:bodyPr/>
                    <a:lstStyle/>
                    <a:p>
                      <a:pPr algn="ctr"/>
                      <a:r>
                        <a:rPr lang="en-US" sz="1200" dirty="0" smtClean="0"/>
                        <a:t>Mitigation tool</a:t>
                      </a:r>
                      <a:endParaRPr lang="ru-RU" sz="1200" dirty="0"/>
                    </a:p>
                  </a:txBody>
                  <a:tcPr/>
                </a:tc>
                <a:extLst>
                  <a:ext uri="{0D108BD9-81ED-4DB2-BD59-A6C34878D82A}">
                    <a16:rowId xmlns:a16="http://schemas.microsoft.com/office/drawing/2014/main" val="10000"/>
                  </a:ext>
                </a:extLst>
              </a:tr>
              <a:tr h="668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a:t>
                      </a:r>
                      <a:endParaRPr lang="ru-RU" sz="1200"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Regulatory</a:t>
                      </a:r>
                      <a:endParaRPr lang="ru-RU" sz="1200"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Regulator might start regulating P2P scheme in the future</a:t>
                      </a:r>
                      <a:endParaRPr lang="en-US" sz="1200"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will monitor the regulator’s action (currently no any activity detected) and will try to adjust our business model to potential regulations.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As the worst scenario we will activate Plan B - obtaining</a:t>
                      </a:r>
                      <a:r>
                        <a:rPr lang="en-US" sz="1200" kern="1200" baseline="0" dirty="0">
                          <a:solidFill>
                            <a:schemeClr val="tx1"/>
                          </a:solidFill>
                          <a:latin typeface="+mn-lt"/>
                          <a:ea typeface="+mn-ea"/>
                          <a:cs typeface="+mn-cs"/>
                        </a:rPr>
                        <a:t> MFC credit institution license </a:t>
                      </a:r>
                      <a:r>
                        <a:rPr lang="en-US" sz="1200" kern="1200" dirty="0">
                          <a:solidFill>
                            <a:schemeClr val="tx1"/>
                          </a:solidFill>
                          <a:latin typeface="+mn-lt"/>
                          <a:ea typeface="+mn-ea"/>
                          <a:cs typeface="+mn-cs"/>
                        </a:rPr>
                        <a:t>and will share licensing action plan with authorities.</a:t>
                      </a:r>
                    </a:p>
                  </a:txBody>
                  <a:tcPr anchor="ctr"/>
                </a:tc>
                <a:extLst>
                  <a:ext uri="{0D108BD9-81ED-4DB2-BD59-A6C34878D82A}">
                    <a16:rowId xmlns:a16="http://schemas.microsoft.com/office/drawing/2014/main" val="10001"/>
                  </a:ext>
                </a:extLst>
              </a:tr>
              <a:tr h="534100">
                <a:tc rowSpan="3">
                  <a:txBody>
                    <a:bodyPr/>
                    <a:lstStyle/>
                    <a:p>
                      <a:pPr algn="ctr"/>
                      <a:r>
                        <a:rPr lang="en-US" sz="1200" dirty="0" smtClean="0">
                          <a:solidFill>
                            <a:schemeClr val="tx1"/>
                          </a:solidFill>
                        </a:rPr>
                        <a:t>2</a:t>
                      </a:r>
                      <a:endParaRPr lang="ru-RU" sz="1200" dirty="0">
                        <a:solidFill>
                          <a:schemeClr val="tx1"/>
                        </a:solidFill>
                      </a:endParaRPr>
                    </a:p>
                  </a:txBody>
                  <a:tcPr anchor="ctr"/>
                </a:tc>
                <a:tc rowSpan="3">
                  <a:txBody>
                    <a:bodyPr/>
                    <a:lstStyle/>
                    <a:p>
                      <a:pPr algn="l"/>
                      <a:r>
                        <a:rPr lang="en-US" sz="1200" b="0" kern="1200" dirty="0" smtClean="0">
                          <a:solidFill>
                            <a:schemeClr val="tx1"/>
                          </a:solidFill>
                          <a:latin typeface="+mn-lt"/>
                          <a:ea typeface="+mn-ea"/>
                          <a:cs typeface="+mn-cs"/>
                        </a:rPr>
                        <a:t>Operational</a:t>
                      </a:r>
                      <a:endParaRPr lang="en-US" sz="1200" b="0" kern="1200" dirty="0">
                        <a:solidFill>
                          <a:schemeClr val="tx1"/>
                        </a:solidFill>
                        <a:latin typeface="+mn-lt"/>
                        <a:ea typeface="+mn-ea"/>
                        <a:cs typeface="+mn-cs"/>
                      </a:endParaRPr>
                    </a:p>
                  </a:txBody>
                  <a:tcPr anchor="ctr"/>
                </a:tc>
                <a:tc>
                  <a:txBody>
                    <a:bodyPr/>
                    <a:lstStyle/>
                    <a:p>
                      <a:pPr algn="l"/>
                      <a:r>
                        <a:rPr lang="en-US" sz="1200" dirty="0" smtClean="0">
                          <a:solidFill>
                            <a:schemeClr val="tx1"/>
                          </a:solidFill>
                        </a:rPr>
                        <a:t>Invalid and/or</a:t>
                      </a:r>
                      <a:r>
                        <a:rPr lang="en-US" sz="1200" baseline="0" dirty="0" smtClean="0">
                          <a:solidFill>
                            <a:schemeClr val="tx1"/>
                          </a:solidFill>
                        </a:rPr>
                        <a:t> incorrect personal data in online application (on web site or in CRM)</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Built-in auto online checks.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Obligatory</a:t>
                      </a:r>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obile number SMS-verification procedure.</a:t>
                      </a:r>
                      <a:endParaRPr lang="ru-RU" sz="1200" kern="1200" dirty="0">
                        <a:solidFill>
                          <a:schemeClr val="tx1"/>
                        </a:solidFill>
                        <a:latin typeface="+mn-lt"/>
                        <a:ea typeface="+mn-ea"/>
                        <a:cs typeface="+mn-cs"/>
                      </a:endParaRPr>
                    </a:p>
                  </a:txBody>
                  <a:tcPr anchor="ctr"/>
                </a:tc>
                <a:extLst>
                  <a:ext uri="{0D108BD9-81ED-4DB2-BD59-A6C34878D82A}">
                    <a16:rowId xmlns:a16="http://schemas.microsoft.com/office/drawing/2014/main" val="10006"/>
                  </a:ext>
                </a:extLst>
              </a:tr>
              <a:tr h="414137">
                <a:tc vMerge="1">
                  <a:txBody>
                    <a:bodyPr/>
                    <a:lstStyle/>
                    <a:p>
                      <a:endParaRPr lang="ru-RU" sz="1100" dirty="0"/>
                    </a:p>
                  </a:txBody>
                  <a:tcPr/>
                </a:tc>
                <a:tc vMerge="1">
                  <a:txBody>
                    <a:bodyPr/>
                    <a:lstStyle/>
                    <a:p>
                      <a:endParaRPr lang="en-US" sz="1100" dirty="0"/>
                    </a:p>
                  </a:txBody>
                  <a:tcPr/>
                </a:tc>
                <a:tc>
                  <a:txBody>
                    <a:bodyPr/>
                    <a:lstStyle/>
                    <a:p>
                      <a:pPr algn="l"/>
                      <a:r>
                        <a:rPr lang="en-US" sz="1200" dirty="0" smtClean="0">
                          <a:solidFill>
                            <a:schemeClr val="tx1"/>
                          </a:solidFill>
                        </a:rPr>
                        <a:t>Loose</a:t>
                      </a:r>
                      <a:r>
                        <a:rPr lang="en-US" sz="1200" baseline="0" dirty="0" smtClean="0">
                          <a:solidFill>
                            <a:schemeClr val="tx1"/>
                          </a:solidFill>
                        </a:rPr>
                        <a:t> customers application data</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Saving</a:t>
                      </a:r>
                      <a:r>
                        <a:rPr lang="en-US" sz="1200" kern="1200" baseline="0" dirty="0" smtClean="0">
                          <a:solidFill>
                            <a:schemeClr val="tx1"/>
                          </a:solidFill>
                          <a:latin typeface="+mn-lt"/>
                          <a:ea typeface="+mn-ea"/>
                          <a:cs typeface="+mn-cs"/>
                        </a:rPr>
                        <a:t> all signature</a:t>
                      </a:r>
                      <a:r>
                        <a:rPr lang="en-US" sz="1200" kern="1200" dirty="0" smtClean="0">
                          <a:solidFill>
                            <a:schemeClr val="tx1"/>
                          </a:solidFill>
                          <a:latin typeface="+mn-lt"/>
                          <a:ea typeface="+mn-ea"/>
                          <a:cs typeface="+mn-cs"/>
                        </a:rPr>
                        <a:t> in CRM</a:t>
                      </a:r>
                      <a:r>
                        <a:rPr lang="en-US" sz="1200" kern="1200" baseline="0" dirty="0" smtClean="0">
                          <a:solidFill>
                            <a:schemeClr val="tx1"/>
                          </a:solidFill>
                          <a:latin typeface="+mn-lt"/>
                          <a:ea typeface="+mn-ea"/>
                          <a:cs typeface="+mn-cs"/>
                        </a:rPr>
                        <a:t> and everyday back up.</a:t>
                      </a:r>
                      <a:endParaRPr lang="en-US" sz="1200" kern="1200" dirty="0" smtClean="0">
                        <a:solidFill>
                          <a:schemeClr val="tx1"/>
                        </a:solidFill>
                        <a:latin typeface="+mn-lt"/>
                        <a:ea typeface="+mn-ea"/>
                        <a:cs typeface="+mn-cs"/>
                      </a:endParaRPr>
                    </a:p>
                  </a:txBody>
                  <a:tcPr anchor="ctr"/>
                </a:tc>
                <a:extLst>
                  <a:ext uri="{0D108BD9-81ED-4DB2-BD59-A6C34878D82A}">
                    <a16:rowId xmlns:a16="http://schemas.microsoft.com/office/drawing/2014/main" val="10007"/>
                  </a:ext>
                </a:extLst>
              </a:tr>
              <a:tr h="414137">
                <a:tc vMerge="1">
                  <a:txBody>
                    <a:bodyPr/>
                    <a:lstStyle/>
                    <a:p>
                      <a:endParaRPr lang="en-US"/>
                    </a:p>
                  </a:txBody>
                  <a:tcPr/>
                </a:tc>
                <a:tc vMerge="1">
                  <a:txBody>
                    <a:bodyPr/>
                    <a:lstStyle/>
                    <a:p>
                      <a:endParaRPr lang="en-US"/>
                    </a:p>
                  </a:txBody>
                  <a:tcPr/>
                </a:tc>
                <a:tc>
                  <a:txBody>
                    <a:bodyPr/>
                    <a:lstStyle/>
                    <a:p>
                      <a:pPr algn="l"/>
                      <a:r>
                        <a:rPr lang="en-US" sz="1200" dirty="0" smtClean="0">
                          <a:solidFill>
                            <a:schemeClr val="tx1"/>
                          </a:solidFill>
                        </a:rPr>
                        <a:t>Technical</a:t>
                      </a:r>
                      <a:r>
                        <a:rPr lang="en-US" sz="1200" baseline="0" dirty="0" smtClean="0">
                          <a:solidFill>
                            <a:schemeClr val="tx1"/>
                          </a:solidFill>
                        </a:rPr>
                        <a:t> bugs during process</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Every</a:t>
                      </a:r>
                      <a:r>
                        <a:rPr lang="en-US" sz="1200" kern="1200" baseline="0" dirty="0" smtClean="0">
                          <a:solidFill>
                            <a:schemeClr val="tx1"/>
                          </a:solidFill>
                          <a:latin typeface="+mn-lt"/>
                          <a:ea typeface="+mn-ea"/>
                          <a:cs typeface="+mn-cs"/>
                        </a:rPr>
                        <a:t> week testing process with staff and IT.</a:t>
                      </a:r>
                      <a:endParaRPr lang="en-US" sz="1200" kern="1200" dirty="0" smtClean="0">
                        <a:solidFill>
                          <a:schemeClr val="tx1"/>
                        </a:solidFill>
                        <a:latin typeface="+mn-lt"/>
                        <a:ea typeface="+mn-ea"/>
                        <a:cs typeface="+mn-cs"/>
                      </a:endParaRPr>
                    </a:p>
                  </a:txBody>
                  <a:tcPr anchor="ctr"/>
                </a:tc>
                <a:extLst>
                  <a:ext uri="{0D108BD9-81ED-4DB2-BD59-A6C34878D82A}">
                    <a16:rowId xmlns:a16="http://schemas.microsoft.com/office/drawing/2014/main" val="10009"/>
                  </a:ext>
                </a:extLst>
              </a:tr>
              <a:tr h="414137">
                <a:tc>
                  <a:txBody>
                    <a:bodyPr/>
                    <a:lstStyle/>
                    <a:p>
                      <a:pPr algn="ctr"/>
                      <a:r>
                        <a:rPr lang="en-US" sz="1200" dirty="0" smtClean="0">
                          <a:solidFill>
                            <a:schemeClr val="tx1"/>
                          </a:solidFill>
                        </a:rPr>
                        <a:t>3</a:t>
                      </a:r>
                      <a:endParaRPr lang="ru-RU" sz="1200" dirty="0">
                        <a:solidFill>
                          <a:schemeClr val="tx1"/>
                        </a:solidFill>
                      </a:endParaRPr>
                    </a:p>
                  </a:txBody>
                  <a:tcPr anchor="ctr"/>
                </a:tc>
                <a:tc>
                  <a:txBody>
                    <a:bodyPr/>
                    <a:lstStyle/>
                    <a:p>
                      <a:pPr algn="l"/>
                      <a:r>
                        <a:rPr lang="en-US" sz="1200" b="0" kern="1200" dirty="0" smtClean="0">
                          <a:solidFill>
                            <a:schemeClr val="tx1"/>
                          </a:solidFill>
                          <a:latin typeface="+mn-lt"/>
                          <a:ea typeface="+mn-ea"/>
                          <a:cs typeface="+mn-cs"/>
                        </a:rPr>
                        <a:t>Behavioral </a:t>
                      </a:r>
                      <a:endParaRPr lang="en-US" sz="1200" b="0" kern="1200" dirty="0">
                        <a:solidFill>
                          <a:schemeClr val="tx1"/>
                        </a:solidFill>
                        <a:latin typeface="+mn-lt"/>
                        <a:ea typeface="+mn-ea"/>
                        <a:cs typeface="+mn-cs"/>
                      </a:endParaRPr>
                    </a:p>
                  </a:txBody>
                  <a:tcPr anchor="ctr"/>
                </a:tc>
                <a:tc>
                  <a:txBody>
                    <a:bodyPr/>
                    <a:lstStyle/>
                    <a:p>
                      <a:pPr algn="l"/>
                      <a:r>
                        <a:rPr lang="en-US" sz="1200" dirty="0">
                          <a:solidFill>
                            <a:schemeClr val="tx1"/>
                          </a:solidFill>
                        </a:rPr>
                        <a:t>The customer will claim that he did not take the loan and did not sign the loan agreement</a:t>
                      </a:r>
                    </a:p>
                  </a:txBody>
                  <a:tcPr anchor="ctr"/>
                </a:tc>
                <a:tc>
                  <a: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Automatic compilation and sending</a:t>
                      </a:r>
                      <a:r>
                        <a:rPr lang="en-US" sz="1200" kern="1200" baseline="0" dirty="0" smtClean="0">
                          <a:solidFill>
                            <a:schemeClr val="tx1"/>
                          </a:solidFill>
                          <a:latin typeface="+mn-lt"/>
                          <a:ea typeface="+mn-ea"/>
                          <a:cs typeface="+mn-cs"/>
                        </a:rPr>
                        <a:t> to the Borrower PDF file of the credit contract text, concluded between </a:t>
                      </a:r>
                      <a:r>
                        <a:rPr lang="en-US" sz="1200" kern="1200" baseline="0" dirty="0" err="1" smtClean="0">
                          <a:solidFill>
                            <a:schemeClr val="tx1"/>
                          </a:solidFill>
                          <a:latin typeface="+mn-lt"/>
                          <a:ea typeface="+mn-ea"/>
                          <a:cs typeface="+mn-cs"/>
                        </a:rPr>
                        <a:t>Investor&amp;Borrower</a:t>
                      </a:r>
                      <a:r>
                        <a:rPr lang="en-US" sz="1200" kern="1200" baseline="0" dirty="0" smtClean="0">
                          <a:solidFill>
                            <a:schemeClr val="tx1"/>
                          </a:solidFill>
                          <a:latin typeface="+mn-lt"/>
                          <a:ea typeface="+mn-ea"/>
                          <a:cs typeface="+mn-cs"/>
                        </a:rPr>
                        <a:t>. PDF will contain both parties personal data and information about exact time of signing and SMS-codes used as signatures. PDF will be sent via email immediately after the loan approval.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Requesting explicit Borrower’s consent during</a:t>
                      </a:r>
                      <a:r>
                        <a:rPr lang="en-US" sz="1200" kern="1200" baseline="0" dirty="0" smtClean="0">
                          <a:solidFill>
                            <a:schemeClr val="tx1"/>
                          </a:solidFill>
                          <a:latin typeface="+mn-lt"/>
                          <a:ea typeface="+mn-ea"/>
                          <a:cs typeface="+mn-cs"/>
                        </a:rPr>
                        <a:t> confirmation phone call before loan disbursement, recording conversation and storing it to be restored in case of disputes.</a:t>
                      </a:r>
                      <a:endParaRPr lang="en-US" sz="1200" kern="1200" dirty="0" smtClean="0">
                        <a:solidFill>
                          <a:schemeClr val="tx1"/>
                        </a:solidFill>
                        <a:latin typeface="+mn-lt"/>
                        <a:ea typeface="+mn-ea"/>
                        <a:cs typeface="+mn-cs"/>
                      </a:endParaRPr>
                    </a:p>
                  </a:txBody>
                  <a:tcPr anchor="ctr"/>
                </a:tc>
                <a:extLst>
                  <a:ext uri="{0D108BD9-81ED-4DB2-BD59-A6C34878D82A}">
                    <a16:rowId xmlns:a16="http://schemas.microsoft.com/office/drawing/2014/main" val="10005"/>
                  </a:ext>
                </a:extLst>
              </a:tr>
              <a:tr h="414137">
                <a:tc>
                  <a:txBody>
                    <a:bodyPr/>
                    <a:lstStyle/>
                    <a:p>
                      <a:pPr algn="ctr"/>
                      <a:r>
                        <a:rPr lang="en-US" sz="1200" dirty="0" smtClean="0">
                          <a:solidFill>
                            <a:schemeClr val="tx1"/>
                          </a:solidFill>
                        </a:rPr>
                        <a:t>4</a:t>
                      </a:r>
                      <a:endParaRPr lang="ru-RU" sz="1200" dirty="0">
                        <a:solidFill>
                          <a:schemeClr val="tx1"/>
                        </a:solidFill>
                      </a:endParaRPr>
                    </a:p>
                  </a:txBody>
                  <a:tcPr anchor="ctr"/>
                </a:tc>
                <a:tc>
                  <a:txBody>
                    <a:bodyPr/>
                    <a:lstStyle/>
                    <a:p>
                      <a:pPr algn="l"/>
                      <a:r>
                        <a:rPr lang="en-US" sz="1200" b="0" kern="1200" dirty="0" smtClean="0">
                          <a:solidFill>
                            <a:schemeClr val="tx1"/>
                          </a:solidFill>
                          <a:latin typeface="+mn-lt"/>
                          <a:ea typeface="+mn-ea"/>
                          <a:cs typeface="+mn-cs"/>
                        </a:rPr>
                        <a:t>Risk-</a:t>
                      </a:r>
                      <a:r>
                        <a:rPr lang="en-US" sz="1200" b="0" kern="1200" baseline="0" dirty="0" smtClean="0">
                          <a:solidFill>
                            <a:schemeClr val="tx1"/>
                          </a:solidFill>
                          <a:latin typeface="+mn-lt"/>
                          <a:ea typeface="+mn-ea"/>
                          <a:cs typeface="+mn-cs"/>
                        </a:rPr>
                        <a:t>related</a:t>
                      </a:r>
                      <a:endParaRPr lang="en-US" sz="1200" b="0" kern="1200" dirty="0">
                        <a:solidFill>
                          <a:schemeClr val="tx1"/>
                        </a:solidFill>
                        <a:latin typeface="+mn-lt"/>
                        <a:ea typeface="+mn-ea"/>
                        <a:cs typeface="+mn-cs"/>
                      </a:endParaRPr>
                    </a:p>
                  </a:txBody>
                  <a:tcPr anchor="ctr"/>
                </a:tc>
                <a:tc>
                  <a:txBody>
                    <a:bodyPr/>
                    <a:lstStyle/>
                    <a:p>
                      <a:pPr algn="l"/>
                      <a:r>
                        <a:rPr lang="en-US" sz="1200" dirty="0" smtClean="0">
                          <a:solidFill>
                            <a:schemeClr val="tx1"/>
                          </a:solidFill>
                        </a:rPr>
                        <a:t>Most of the working</a:t>
                      </a:r>
                      <a:r>
                        <a:rPr lang="en-US" sz="1200" baseline="0" dirty="0" smtClean="0">
                          <a:solidFill>
                            <a:schemeClr val="tx1"/>
                          </a:solidFill>
                        </a:rPr>
                        <a:t> population is not officially employed, apart from that up to 80% of salary slips are claimed fraud</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will start low</a:t>
                      </a:r>
                      <a:r>
                        <a:rPr lang="en-US" sz="1200" kern="1200" baseline="0" dirty="0" smtClean="0">
                          <a:solidFill>
                            <a:schemeClr val="tx1"/>
                          </a:solidFill>
                          <a:latin typeface="+mn-lt"/>
                          <a:ea typeface="+mn-ea"/>
                          <a:cs typeface="+mn-cs"/>
                        </a:rPr>
                        <a:t> volume issuances first to test the market and gain solid statistics base.</a:t>
                      </a:r>
                      <a:endParaRPr lang="en-US" sz="1200" kern="1200" dirty="0" smtClean="0">
                        <a:solidFill>
                          <a:schemeClr val="tx1"/>
                        </a:solidFill>
                        <a:latin typeface="+mn-lt"/>
                        <a:ea typeface="+mn-ea"/>
                        <a:cs typeface="+mn-cs"/>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11985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identified risks and their </a:t>
            </a:r>
            <a:r>
              <a:rPr lang="en-US" b="1"/>
              <a:t>mitigation (</a:t>
            </a:r>
            <a:r>
              <a:rPr lang="en-US" b="1" smtClean="0"/>
              <a:t>cont)</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t>54</a:t>
            </a:fld>
            <a:endParaRPr lang="ru-RU"/>
          </a:p>
        </p:txBody>
      </p:sp>
      <p:graphicFrame>
        <p:nvGraphicFramePr>
          <p:cNvPr id="5" name="Таблица 6"/>
          <p:cNvGraphicFramePr>
            <a:graphicFrameLocks noGrp="1"/>
          </p:cNvGraphicFramePr>
          <p:nvPr>
            <p:extLst>
              <p:ext uri="{D42A27DB-BD31-4B8C-83A1-F6EECF244321}">
                <p14:modId xmlns:p14="http://schemas.microsoft.com/office/powerpoint/2010/main" val="2363355888"/>
              </p:ext>
            </p:extLst>
          </p:nvPr>
        </p:nvGraphicFramePr>
        <p:xfrm>
          <a:off x="179263" y="722854"/>
          <a:ext cx="8785225" cy="4620577"/>
        </p:xfrm>
        <a:graphic>
          <a:graphicData uri="http://schemas.openxmlformats.org/drawingml/2006/table">
            <a:tbl>
              <a:tblPr firstRow="1" bandRow="1">
                <a:tableStyleId>{5C22544A-7EE6-4342-B048-85BDC9FD1C3A}</a:tableStyleId>
              </a:tblPr>
              <a:tblGrid>
                <a:gridCol w="284972">
                  <a:extLst>
                    <a:ext uri="{9D8B030D-6E8A-4147-A177-3AD203B41FA5}">
                      <a16:colId xmlns:a16="http://schemas.microsoft.com/office/drawing/2014/main" val="20000"/>
                    </a:ext>
                  </a:extLst>
                </a:gridCol>
                <a:gridCol w="1011421">
                  <a:extLst>
                    <a:ext uri="{9D8B030D-6E8A-4147-A177-3AD203B41FA5}">
                      <a16:colId xmlns:a16="http://schemas.microsoft.com/office/drawing/2014/main" val="20001"/>
                    </a:ext>
                  </a:extLst>
                </a:gridCol>
                <a:gridCol w="2333649">
                  <a:extLst>
                    <a:ext uri="{9D8B030D-6E8A-4147-A177-3AD203B41FA5}">
                      <a16:colId xmlns:a16="http://schemas.microsoft.com/office/drawing/2014/main" val="20002"/>
                    </a:ext>
                  </a:extLst>
                </a:gridCol>
                <a:gridCol w="5155183">
                  <a:extLst>
                    <a:ext uri="{9D8B030D-6E8A-4147-A177-3AD203B41FA5}">
                      <a16:colId xmlns:a16="http://schemas.microsoft.com/office/drawing/2014/main" val="20003"/>
                    </a:ext>
                  </a:extLst>
                </a:gridCol>
              </a:tblGrid>
              <a:tr h="242887">
                <a:tc>
                  <a:txBody>
                    <a:bodyPr/>
                    <a:lstStyle/>
                    <a:p>
                      <a:pPr algn="ctr"/>
                      <a:r>
                        <a:rPr lang="en-US" sz="1200" dirty="0" smtClean="0"/>
                        <a:t>#</a:t>
                      </a:r>
                      <a:endParaRPr lang="ru-RU" sz="1200" dirty="0"/>
                    </a:p>
                  </a:txBody>
                  <a:tcPr/>
                </a:tc>
                <a:tc>
                  <a:txBody>
                    <a:bodyPr/>
                    <a:lstStyle/>
                    <a:p>
                      <a:pPr algn="ctr"/>
                      <a:r>
                        <a:rPr lang="en-US" sz="1200" dirty="0" smtClean="0"/>
                        <a:t>Risk type</a:t>
                      </a:r>
                      <a:endParaRPr lang="ru-RU" sz="1200" dirty="0"/>
                    </a:p>
                  </a:txBody>
                  <a:tcPr/>
                </a:tc>
                <a:tc>
                  <a:txBody>
                    <a:bodyPr/>
                    <a:lstStyle/>
                    <a:p>
                      <a:pPr algn="ctr"/>
                      <a:r>
                        <a:rPr lang="en-US" sz="1200" dirty="0" smtClean="0"/>
                        <a:t>Risk</a:t>
                      </a:r>
                      <a:endParaRPr lang="ru-RU" sz="1200" dirty="0"/>
                    </a:p>
                  </a:txBody>
                  <a:tcPr/>
                </a:tc>
                <a:tc>
                  <a:txBody>
                    <a:bodyPr/>
                    <a:lstStyle/>
                    <a:p>
                      <a:pPr algn="ctr"/>
                      <a:r>
                        <a:rPr lang="en-US" sz="1200" dirty="0" smtClean="0"/>
                        <a:t>Mitigation tool</a:t>
                      </a:r>
                      <a:endParaRPr lang="ru-RU" sz="1200" dirty="0"/>
                    </a:p>
                  </a:txBody>
                  <a:tcPr/>
                </a:tc>
                <a:extLst>
                  <a:ext uri="{0D108BD9-81ED-4DB2-BD59-A6C34878D82A}">
                    <a16:rowId xmlns:a16="http://schemas.microsoft.com/office/drawing/2014/main" val="10000"/>
                  </a:ext>
                </a:extLst>
              </a:tr>
              <a:tr h="871537">
                <a:tc rowSpan="5">
                  <a:txBody>
                    <a:bodyPr/>
                    <a:lstStyle/>
                    <a:p>
                      <a:r>
                        <a:rPr lang="en-US" sz="1200" dirty="0" smtClean="0">
                          <a:solidFill>
                            <a:schemeClr val="tx1"/>
                          </a:solidFill>
                        </a:rPr>
                        <a:t>4</a:t>
                      </a:r>
                      <a:endParaRPr lang="ru-RU" sz="1200" dirty="0">
                        <a:solidFill>
                          <a:schemeClr val="tx1"/>
                        </a:solidFill>
                      </a:endParaRPr>
                    </a:p>
                  </a:txBody>
                  <a:tcPr anchor="ctr"/>
                </a:tc>
                <a:tc rowSpan="5">
                  <a:txBody>
                    <a:bodyPr/>
                    <a:lstStyle/>
                    <a:p>
                      <a:r>
                        <a:rPr lang="en-US" sz="1200" dirty="0" smtClean="0">
                          <a:solidFill>
                            <a:schemeClr val="tx1"/>
                          </a:solidFill>
                        </a:rPr>
                        <a:t>Fraudulent</a:t>
                      </a:r>
                      <a:endParaRPr lang="en-US" sz="1200" dirty="0">
                        <a:solidFill>
                          <a:schemeClr val="tx1"/>
                        </a:solidFill>
                      </a:endParaRPr>
                    </a:p>
                  </a:txBody>
                  <a:tcPr anchor="ctr"/>
                </a:tc>
                <a:tc>
                  <a:txBody>
                    <a:bodyPr/>
                    <a:lstStyle/>
                    <a:p>
                      <a:r>
                        <a:rPr lang="en-US" sz="1200" dirty="0" smtClean="0">
                          <a:solidFill>
                            <a:schemeClr val="tx1"/>
                          </a:solidFill>
                        </a:rPr>
                        <a:t>Fake</a:t>
                      </a:r>
                      <a:r>
                        <a:rPr lang="en-US" sz="1200" baseline="0" dirty="0" smtClean="0">
                          <a:solidFill>
                            <a:schemeClr val="tx1"/>
                          </a:solidFill>
                        </a:rPr>
                        <a:t> ID using for application</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Mandatory requirement of KTP ID, checked via state data</a:t>
                      </a:r>
                      <a:r>
                        <a:rPr lang="en-US" sz="1200" kern="1200" baseline="0" dirty="0" smtClean="0">
                          <a:solidFill>
                            <a:schemeClr val="tx1"/>
                          </a:solidFill>
                          <a:latin typeface="+mn-lt"/>
                          <a:ea typeface="+mn-ea"/>
                          <a:cs typeface="+mn-cs"/>
                        </a:rPr>
                        <a:t> base.</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Using phone verification to identify person.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Using </a:t>
                      </a:r>
                      <a:r>
                        <a:rPr lang="en-US" sz="1200" kern="1200" baseline="0" dirty="0" err="1" smtClean="0">
                          <a:solidFill>
                            <a:schemeClr val="tx1"/>
                          </a:solidFill>
                          <a:latin typeface="+mn-lt"/>
                          <a:ea typeface="+mn-ea"/>
                          <a:cs typeface="+mn-cs"/>
                        </a:rPr>
                        <a:t>Iamreal</a:t>
                      </a:r>
                      <a:r>
                        <a:rPr lang="en-US" sz="1200" kern="1200" baseline="0" dirty="0" smtClean="0">
                          <a:solidFill>
                            <a:schemeClr val="tx1"/>
                          </a:solidFill>
                          <a:latin typeface="+mn-lt"/>
                          <a:ea typeface="+mn-ea"/>
                          <a:cs typeface="+mn-cs"/>
                        </a:rPr>
                        <a:t> to identify person in Facebook.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Providing loan only to bank account to ensure the KYC procedure.</a:t>
                      </a:r>
                      <a:endParaRPr lang="ru-RU" sz="1200" kern="120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r h="467563">
                <a:tc vMerge="1">
                  <a:txBody>
                    <a:bodyPr/>
                    <a:lstStyle/>
                    <a:p>
                      <a:endParaRPr lang="ru-RU" sz="1100" dirty="0"/>
                    </a:p>
                  </a:txBody>
                  <a:tcPr/>
                </a:tc>
                <a:tc vMerge="1">
                  <a:txBody>
                    <a:bodyPr/>
                    <a:lstStyle/>
                    <a:p>
                      <a:endParaRPr lang="en-US" sz="1000" dirty="0"/>
                    </a:p>
                  </a:txBody>
                  <a:tcPr/>
                </a:tc>
                <a:tc>
                  <a:txBody>
                    <a:bodyPr/>
                    <a:lstStyle/>
                    <a:p>
                      <a:r>
                        <a:rPr lang="en-US" sz="1200" dirty="0" smtClean="0">
                          <a:solidFill>
                            <a:schemeClr val="tx1"/>
                          </a:solidFill>
                        </a:rPr>
                        <a:t>Using</a:t>
                      </a:r>
                      <a:r>
                        <a:rPr lang="en-US" sz="1200" baseline="0" dirty="0" smtClean="0">
                          <a:solidFill>
                            <a:schemeClr val="tx1"/>
                          </a:solidFill>
                        </a:rPr>
                        <a:t> robots for mass application fulfilling</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Obligatory mobile number SMS-verification.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Using</a:t>
                      </a:r>
                      <a:r>
                        <a:rPr lang="en-US" sz="1200" kern="1200" baseline="0" dirty="0" smtClean="0">
                          <a:solidFill>
                            <a:schemeClr val="dk1"/>
                          </a:solidFill>
                          <a:latin typeface="+mn-lt"/>
                          <a:ea typeface="+mn-ea"/>
                          <a:cs typeface="+mn-cs"/>
                        </a:rPr>
                        <a:t> Facebook 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Developing mobile app for better verification and scoring.</a:t>
                      </a:r>
                    </a:p>
                  </a:txBody>
                  <a:tcPr anchor="ctr"/>
                </a:tc>
                <a:extLst>
                  <a:ext uri="{0D108BD9-81ED-4DB2-BD59-A6C34878D82A}">
                    <a16:rowId xmlns:a16="http://schemas.microsoft.com/office/drawing/2014/main" val="10002"/>
                  </a:ext>
                </a:extLst>
              </a:tr>
              <a:tr h="632177">
                <a:tc vMerge="1">
                  <a:txBody>
                    <a:bodyPr/>
                    <a:lstStyle/>
                    <a:p>
                      <a:endParaRPr lang="ru-RU" sz="1100" dirty="0"/>
                    </a:p>
                  </a:txBody>
                  <a:tcPr/>
                </a:tc>
                <a:tc vMerge="1">
                  <a:txBody>
                    <a:bodyPr/>
                    <a:lstStyle/>
                    <a:p>
                      <a:endParaRPr lang="en-US" sz="1000" dirty="0"/>
                    </a:p>
                  </a:txBody>
                  <a:tcPr/>
                </a:tc>
                <a:tc>
                  <a:txBody>
                    <a:bodyPr/>
                    <a:lstStyle/>
                    <a:p>
                      <a:r>
                        <a:rPr lang="en-US" sz="1200" dirty="0" smtClean="0">
                          <a:solidFill>
                            <a:schemeClr val="tx1"/>
                          </a:solidFill>
                        </a:rPr>
                        <a:t>Fraudsters attack  </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Applied anti-fraud rules.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Automated black lists check </a:t>
                      </a:r>
                      <a:r>
                        <a:rPr lang="en-US" sz="1200" kern="1200" baseline="0" dirty="0" smtClean="0">
                          <a:solidFill>
                            <a:schemeClr val="dk1"/>
                          </a:solidFill>
                          <a:latin typeface="+mn-lt"/>
                          <a:ea typeface="+mn-ea"/>
                          <a:cs typeface="+mn-cs"/>
                        </a:rPr>
                        <a:t>and </a:t>
                      </a:r>
                      <a:r>
                        <a:rPr lang="en-US" sz="1200" kern="1200" dirty="0" smtClean="0">
                          <a:solidFill>
                            <a:schemeClr val="dk1"/>
                          </a:solidFill>
                          <a:latin typeface="+mn-lt"/>
                          <a:ea typeface="+mn-ea"/>
                          <a:cs typeface="+mn-cs"/>
                        </a:rPr>
                        <a:t>phone 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Low initial loan amount (to minimize losses).</a:t>
                      </a:r>
                    </a:p>
                  </a:txBody>
                  <a:tcPr anchor="ctr"/>
                </a:tc>
                <a:extLst>
                  <a:ext uri="{0D108BD9-81ED-4DB2-BD59-A6C34878D82A}">
                    <a16:rowId xmlns:a16="http://schemas.microsoft.com/office/drawing/2014/main" val="10004"/>
                  </a:ext>
                </a:extLst>
              </a:tr>
              <a:tr h="288091">
                <a:tc vMerge="1">
                  <a:txBody>
                    <a:bodyPr/>
                    <a:lstStyle/>
                    <a:p>
                      <a:endParaRPr lang="ru-RU" sz="1100" dirty="0"/>
                    </a:p>
                  </a:txBody>
                  <a:tcPr/>
                </a:tc>
                <a:tc vMerge="1">
                  <a:txBody>
                    <a:bodyPr/>
                    <a:lstStyle/>
                    <a:p>
                      <a:endParaRPr lang="en-US" sz="1000" dirty="0"/>
                    </a:p>
                  </a:txBody>
                  <a:tcPr/>
                </a:tc>
                <a:tc>
                  <a:txBody>
                    <a:bodyPr/>
                    <a:lstStyle/>
                    <a:p>
                      <a:r>
                        <a:rPr lang="en-US" sz="1200" dirty="0" smtClean="0"/>
                        <a:t>Customers</a:t>
                      </a:r>
                      <a:r>
                        <a:rPr lang="en-US" sz="1200" baseline="0" dirty="0" smtClean="0"/>
                        <a:t> will apply for 2</a:t>
                      </a:r>
                      <a:r>
                        <a:rPr lang="en-US" sz="1200" baseline="30000" dirty="0" smtClean="0"/>
                        <a:t>nd</a:t>
                      </a:r>
                      <a:r>
                        <a:rPr lang="en-US" sz="1200" baseline="0" dirty="0" smtClean="0"/>
                        <a:t> loan to close 1</a:t>
                      </a:r>
                      <a:r>
                        <a:rPr lang="en-US" sz="1200" baseline="30000" dirty="0" smtClean="0"/>
                        <a:t>st</a:t>
                      </a:r>
                      <a:r>
                        <a:rPr lang="en-US" sz="1200" baseline="0" dirty="0" smtClean="0"/>
                        <a:t> loan</a:t>
                      </a:r>
                      <a:endParaRPr lang="ru-RU" sz="1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Deduplication check will be applied</a:t>
                      </a:r>
                      <a:r>
                        <a:rPr lang="en-US" sz="1200" kern="1200" baseline="0" dirty="0" smtClean="0">
                          <a:solidFill>
                            <a:schemeClr val="dk1"/>
                          </a:solidFill>
                          <a:latin typeface="+mn-lt"/>
                          <a:ea typeface="+mn-ea"/>
                          <a:cs typeface="+mn-cs"/>
                        </a:rPr>
                        <a:t> in CRM.</a:t>
                      </a: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471001">
                <a:tc vMerge="1">
                  <a:txBody>
                    <a:bodyPr/>
                    <a:lstStyle/>
                    <a:p>
                      <a:endParaRPr lang="ru-RU" sz="1100" dirty="0"/>
                    </a:p>
                  </a:txBody>
                  <a:tcPr/>
                </a:tc>
                <a:tc vMerge="1">
                  <a:txBody>
                    <a:bodyPr/>
                    <a:lstStyle/>
                    <a:p>
                      <a:endParaRPr lang="en-US" sz="1000" dirty="0"/>
                    </a:p>
                  </a:txBody>
                  <a:tcPr/>
                </a:tc>
                <a:tc>
                  <a:txBody>
                    <a:bodyPr/>
                    <a:lstStyle/>
                    <a:p>
                      <a:r>
                        <a:rPr lang="en-US" sz="1200" dirty="0" smtClean="0">
                          <a:solidFill>
                            <a:schemeClr val="tx1"/>
                          </a:solidFill>
                        </a:rPr>
                        <a:t>Telemarketing</a:t>
                      </a:r>
                      <a:r>
                        <a:rPr lang="en-US" sz="1200" baseline="0" dirty="0" smtClean="0">
                          <a:solidFill>
                            <a:schemeClr val="tx1"/>
                          </a:solidFill>
                        </a:rPr>
                        <a:t> and verification staff will be in cahoots with borrowers </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Analyzing</a:t>
                      </a:r>
                      <a:r>
                        <a:rPr lang="en-US" sz="1200" kern="1200" baseline="0" dirty="0" smtClean="0">
                          <a:solidFill>
                            <a:schemeClr val="tx1"/>
                          </a:solidFill>
                          <a:latin typeface="+mn-lt"/>
                          <a:ea typeface="+mn-ea"/>
                          <a:cs typeface="+mn-cs"/>
                        </a:rPr>
                        <a:t> performance of each staff member.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Cross-check and randomizing areas which staff cover in operations.</a:t>
                      </a:r>
                      <a:endParaRPr lang="en-US" sz="1200" kern="1200" dirty="0" smtClean="0">
                        <a:solidFill>
                          <a:schemeClr val="tx1"/>
                        </a:solidFill>
                        <a:latin typeface="+mn-lt"/>
                        <a:ea typeface="+mn-ea"/>
                        <a:cs typeface="+mn-cs"/>
                      </a:endParaRPr>
                    </a:p>
                  </a:txBody>
                  <a:tcPr anchor="ctr"/>
                </a:tc>
                <a:extLst>
                  <a:ext uri="{0D108BD9-81ED-4DB2-BD59-A6C34878D82A}">
                    <a16:rowId xmlns:a16="http://schemas.microsoft.com/office/drawing/2014/main" val="10006"/>
                  </a:ext>
                </a:extLst>
              </a:tr>
              <a:tr h="623009">
                <a:tc rowSpan="2">
                  <a:txBody>
                    <a:bodyPr/>
                    <a:lstStyle/>
                    <a:p>
                      <a:r>
                        <a:rPr lang="en-US" sz="1200" dirty="0" smtClean="0">
                          <a:solidFill>
                            <a:schemeClr val="tx1"/>
                          </a:solidFill>
                        </a:rPr>
                        <a:t>5</a:t>
                      </a:r>
                      <a:endParaRPr lang="ru-RU" sz="1200" dirty="0">
                        <a:solidFill>
                          <a:schemeClr val="tx1"/>
                        </a:solidFill>
                      </a:endParaRPr>
                    </a:p>
                  </a:txBody>
                  <a:tcPr anchor="ctr"/>
                </a:tc>
                <a:tc rowSpan="2">
                  <a:txBody>
                    <a:bodyPr/>
                    <a:lstStyle/>
                    <a:p>
                      <a:r>
                        <a:rPr lang="en-US" sz="1200" dirty="0" smtClean="0">
                          <a:solidFill>
                            <a:schemeClr val="tx1"/>
                          </a:solidFill>
                        </a:rPr>
                        <a:t>Collections</a:t>
                      </a:r>
                      <a:endParaRPr lang="en-US" sz="1200" dirty="0">
                        <a:solidFill>
                          <a:schemeClr val="tx1"/>
                        </a:solidFill>
                      </a:endParaRPr>
                    </a:p>
                  </a:txBody>
                  <a:tcPr anchor="ctr"/>
                </a:tc>
                <a:tc>
                  <a:txBody>
                    <a:bodyPr/>
                    <a:lstStyle/>
                    <a:p>
                      <a:r>
                        <a:rPr lang="en-US" sz="1200" dirty="0" smtClean="0">
                          <a:solidFill>
                            <a:schemeClr val="tx1"/>
                          </a:solidFill>
                        </a:rPr>
                        <a:t>Customers unavailability</a:t>
                      </a:r>
                      <a:r>
                        <a:rPr lang="en-US" sz="1200" baseline="0" dirty="0" smtClean="0">
                          <a:solidFill>
                            <a:schemeClr val="tx1"/>
                          </a:solidFill>
                        </a:rPr>
                        <a:t> in case of committing delinquency</a:t>
                      </a:r>
                      <a:endParaRPr lang="ru-RU" sz="12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Mandatory request of providing family</a:t>
                      </a:r>
                      <a:r>
                        <a:rPr lang="en-US" sz="1200" kern="1200" baseline="0" dirty="0" smtClean="0">
                          <a:solidFill>
                            <a:schemeClr val="tx1"/>
                          </a:solidFill>
                          <a:latin typeface="+mn-lt"/>
                          <a:ea typeface="+mn-ea"/>
                          <a:cs typeface="+mn-cs"/>
                        </a:rPr>
                        <a:t> member</a:t>
                      </a:r>
                      <a:r>
                        <a:rPr lang="en-US" sz="1200" kern="1200" dirty="0" smtClean="0">
                          <a:solidFill>
                            <a:schemeClr val="tx1"/>
                          </a:solidFill>
                          <a:latin typeface="+mn-lt"/>
                          <a:ea typeface="+mn-ea"/>
                          <a:cs typeface="+mn-cs"/>
                        </a:rPr>
                        <a:t>’s mobile number in application in case of collections necessity.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Obtaining work and home numbers.</a:t>
                      </a:r>
                    </a:p>
                  </a:txBody>
                  <a:tcPr anchor="ctr"/>
                </a:tc>
                <a:extLst>
                  <a:ext uri="{0D108BD9-81ED-4DB2-BD59-A6C34878D82A}">
                    <a16:rowId xmlns:a16="http://schemas.microsoft.com/office/drawing/2014/main" val="10008"/>
                  </a:ext>
                </a:extLst>
              </a:tr>
              <a:tr h="400050">
                <a:tc vMerge="1">
                  <a:txBody>
                    <a:bodyPr/>
                    <a:lstStyle/>
                    <a:p>
                      <a:endParaRPr lang="ru-RU" sz="1100" dirty="0"/>
                    </a:p>
                  </a:txBody>
                  <a:tcPr/>
                </a:tc>
                <a:tc vMerge="1">
                  <a:txBody>
                    <a:bodyPr/>
                    <a:lstStyle/>
                    <a:p>
                      <a:endParaRPr lang="en-US" sz="1000" dirty="0"/>
                    </a:p>
                  </a:txBody>
                  <a:tcPr/>
                </a:tc>
                <a:tc>
                  <a:txBody>
                    <a:bodyPr/>
                    <a:lstStyle/>
                    <a:p>
                      <a:r>
                        <a:rPr lang="en-US" sz="1200" dirty="0" smtClean="0">
                          <a:solidFill>
                            <a:schemeClr val="tx1"/>
                          </a:solidFill>
                        </a:rPr>
                        <a:t>Denying loan receipt in</a:t>
                      </a:r>
                      <a:r>
                        <a:rPr lang="en-US" sz="1200" baseline="0" dirty="0" smtClean="0">
                          <a:solidFill>
                            <a:schemeClr val="tx1"/>
                          </a:solidFill>
                        </a:rPr>
                        <a:t> case of  not repaying </a:t>
                      </a:r>
                      <a:endParaRPr lang="ru-RU" sz="1200" dirty="0">
                        <a:solidFill>
                          <a:schemeClr val="tx1"/>
                        </a:solidFill>
                      </a:endParaRPr>
                    </a:p>
                  </a:txBody>
                  <a:tcPr anchor="ctr"/>
                </a:tc>
                <a:tc>
                  <a:txBody>
                    <a:bodyPr/>
                    <a:lstStyle/>
                    <a:p>
                      <a:r>
                        <a:rPr lang="en-US" sz="1200" baseline="0" dirty="0" smtClean="0">
                          <a:solidFill>
                            <a:schemeClr val="tx1"/>
                          </a:solidFill>
                        </a:rPr>
                        <a:t>Encrypting and storing digital signature data to be presented in court in selected cases.</a:t>
                      </a: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091134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Project plan and next steps </a:t>
            </a:r>
            <a:endParaRPr lang="ru-RU" b="1"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55</a:t>
            </a:fld>
            <a:endParaRPr lang="ru-RU"/>
          </a:p>
        </p:txBody>
      </p:sp>
      <p:graphicFrame>
        <p:nvGraphicFramePr>
          <p:cNvPr id="11" name="Table 10"/>
          <p:cNvGraphicFramePr>
            <a:graphicFrameLocks noGrp="1"/>
          </p:cNvGraphicFramePr>
          <p:nvPr>
            <p:extLst>
              <p:ext uri="{D42A27DB-BD31-4B8C-83A1-F6EECF244321}">
                <p14:modId xmlns:p14="http://schemas.microsoft.com/office/powerpoint/2010/main" val="51233234"/>
              </p:ext>
            </p:extLst>
          </p:nvPr>
        </p:nvGraphicFramePr>
        <p:xfrm>
          <a:off x="192919" y="836613"/>
          <a:ext cx="8785224" cy="2650262"/>
        </p:xfrm>
        <a:graphic>
          <a:graphicData uri="http://schemas.openxmlformats.org/drawingml/2006/table">
            <a:tbl>
              <a:tblPr firstRow="1" bandRow="1">
                <a:tableStyleId>{5C22544A-7EE6-4342-B048-85BDC9FD1C3A}</a:tableStyleId>
              </a:tblPr>
              <a:tblGrid>
                <a:gridCol w="2691205">
                  <a:extLst>
                    <a:ext uri="{9D8B030D-6E8A-4147-A177-3AD203B41FA5}">
                      <a16:colId xmlns:a16="http://schemas.microsoft.com/office/drawing/2014/main" val="20000"/>
                    </a:ext>
                  </a:extLst>
                </a:gridCol>
                <a:gridCol w="2071489">
                  <a:extLst>
                    <a:ext uri="{9D8B030D-6E8A-4147-A177-3AD203B41FA5}">
                      <a16:colId xmlns:a16="http://schemas.microsoft.com/office/drawing/2014/main" val="20002"/>
                    </a:ext>
                  </a:extLst>
                </a:gridCol>
                <a:gridCol w="4022530">
                  <a:extLst>
                    <a:ext uri="{9D8B030D-6E8A-4147-A177-3AD203B41FA5}">
                      <a16:colId xmlns:a16="http://schemas.microsoft.com/office/drawing/2014/main" val="20003"/>
                    </a:ext>
                  </a:extLst>
                </a:gridCol>
              </a:tblGrid>
              <a:tr h="284577">
                <a:tc>
                  <a:txBody>
                    <a:bodyPr/>
                    <a:lstStyle/>
                    <a:p>
                      <a:r>
                        <a:rPr lang="en-US" sz="1200" dirty="0" smtClean="0"/>
                        <a:t>Activity</a:t>
                      </a:r>
                      <a:endParaRPr lang="ru-RU" sz="1200" dirty="0"/>
                    </a:p>
                  </a:txBody>
                  <a:tcPr/>
                </a:tc>
                <a:tc>
                  <a:txBody>
                    <a:bodyPr/>
                    <a:lstStyle/>
                    <a:p>
                      <a:r>
                        <a:rPr lang="en-US" sz="1200" dirty="0" smtClean="0"/>
                        <a:t>Planning end</a:t>
                      </a:r>
                      <a:r>
                        <a:rPr lang="en-US" sz="1200" baseline="0" dirty="0" smtClean="0"/>
                        <a:t> </a:t>
                      </a:r>
                      <a:r>
                        <a:rPr lang="en-US" sz="1200" dirty="0" smtClean="0"/>
                        <a:t>date</a:t>
                      </a:r>
                      <a:endParaRPr lang="ru-RU" sz="1200" dirty="0"/>
                    </a:p>
                  </a:txBody>
                  <a:tcPr/>
                </a:tc>
                <a:tc>
                  <a:txBody>
                    <a:bodyPr/>
                    <a:lstStyle/>
                    <a:p>
                      <a:r>
                        <a:rPr lang="en-US" sz="1200" dirty="0" smtClean="0"/>
                        <a:t>Comments</a:t>
                      </a:r>
                      <a:endParaRPr lang="ru-RU" sz="1200" dirty="0"/>
                    </a:p>
                  </a:txBody>
                  <a:tcPr/>
                </a:tc>
                <a:extLst>
                  <a:ext uri="{0D108BD9-81ED-4DB2-BD59-A6C34878D82A}">
                    <a16:rowId xmlns:a16="http://schemas.microsoft.com/office/drawing/2014/main" val="10000"/>
                  </a:ext>
                </a:extLst>
              </a:tr>
              <a:tr h="284577">
                <a:tc>
                  <a:txBody>
                    <a:bodyPr/>
                    <a:lstStyle/>
                    <a:p>
                      <a:r>
                        <a:rPr lang="en-US" sz="1200" dirty="0" smtClean="0"/>
                        <a:t>Hiring</a:t>
                      </a:r>
                      <a:r>
                        <a:rPr lang="en-US" sz="1200" baseline="0" dirty="0" smtClean="0"/>
                        <a:t> CEO</a:t>
                      </a:r>
                      <a:endParaRPr lang="ru-RU" sz="1200" dirty="0"/>
                    </a:p>
                  </a:txBody>
                  <a:tcPr/>
                </a:tc>
                <a:tc>
                  <a:txBody>
                    <a:bodyPr/>
                    <a:lstStyle/>
                    <a:p>
                      <a:r>
                        <a:rPr lang="en-US" sz="1200" dirty="0" smtClean="0"/>
                        <a:t>February 2016</a:t>
                      </a:r>
                      <a:endParaRPr lang="ru-RU" sz="1200" dirty="0"/>
                    </a:p>
                  </a:txBody>
                  <a:tcPr/>
                </a:tc>
                <a:tc>
                  <a:txBody>
                    <a:bodyPr/>
                    <a:lstStyle/>
                    <a:p>
                      <a:r>
                        <a:rPr lang="en-US" sz="1200" dirty="0" smtClean="0"/>
                        <a:t>CEO is</a:t>
                      </a:r>
                      <a:r>
                        <a:rPr lang="en-US" sz="1200" baseline="0" dirty="0" smtClean="0"/>
                        <a:t> hired, will starting working in February </a:t>
                      </a:r>
                      <a:endParaRPr lang="ru-RU" sz="1200" dirty="0"/>
                    </a:p>
                  </a:txBody>
                  <a:tcPr/>
                </a:tc>
                <a:extLst>
                  <a:ext uri="{0D108BD9-81ED-4DB2-BD59-A6C34878D82A}">
                    <a16:rowId xmlns:a16="http://schemas.microsoft.com/office/drawing/2014/main" val="10001"/>
                  </a:ext>
                </a:extLst>
              </a:tr>
              <a:tr h="284577">
                <a:tc>
                  <a:txBody>
                    <a:bodyPr/>
                    <a:lstStyle/>
                    <a:p>
                      <a:r>
                        <a:rPr lang="en-US" sz="1200" dirty="0" smtClean="0"/>
                        <a:t>Licensing</a:t>
                      </a:r>
                      <a:endParaRPr lang="ru-RU" sz="1200" dirty="0"/>
                    </a:p>
                  </a:txBody>
                  <a:tcPr/>
                </a:tc>
                <a:tc>
                  <a:txBody>
                    <a:bodyPr/>
                    <a:lstStyle/>
                    <a:p>
                      <a:r>
                        <a:rPr lang="en-US" sz="1200" dirty="0" smtClean="0"/>
                        <a:t>November </a:t>
                      </a:r>
                      <a:r>
                        <a:rPr lang="en-US" sz="1200" dirty="0"/>
                        <a:t>2015</a:t>
                      </a:r>
                      <a:endParaRPr lang="ru-RU" sz="1200" dirty="0"/>
                    </a:p>
                  </a:txBody>
                  <a:tcPr/>
                </a:tc>
                <a:tc>
                  <a:txBody>
                    <a:bodyPr/>
                    <a:lstStyle/>
                    <a:p>
                      <a:r>
                        <a:rPr lang="en-US" sz="1200" dirty="0" smtClean="0">
                          <a:effectLst/>
                        </a:rPr>
                        <a:t>License is obtained</a:t>
                      </a:r>
                      <a:endParaRPr lang="ru-RU" sz="1200" dirty="0"/>
                    </a:p>
                  </a:txBody>
                  <a:tcPr/>
                </a:tc>
                <a:extLst>
                  <a:ext uri="{0D108BD9-81ED-4DB2-BD59-A6C34878D82A}">
                    <a16:rowId xmlns:a16="http://schemas.microsoft.com/office/drawing/2014/main" val="10002"/>
                  </a:ext>
                </a:extLst>
              </a:tr>
              <a:tr h="284577">
                <a:tc>
                  <a:txBody>
                    <a:bodyPr/>
                    <a:lstStyle/>
                    <a:p>
                      <a:r>
                        <a:rPr lang="en-US" sz="1200" dirty="0" smtClean="0"/>
                        <a:t>Renting</a:t>
                      </a:r>
                      <a:r>
                        <a:rPr lang="en-US" sz="1200" baseline="0" dirty="0" smtClean="0"/>
                        <a:t> office</a:t>
                      </a:r>
                      <a:endParaRPr lang="ru-RU" sz="1200" dirty="0"/>
                    </a:p>
                  </a:txBody>
                  <a:tcPr/>
                </a:tc>
                <a:tc>
                  <a:txBody>
                    <a:bodyPr/>
                    <a:lstStyle/>
                    <a:p>
                      <a:r>
                        <a:rPr lang="en-US" sz="1200" dirty="0" smtClean="0"/>
                        <a:t>February 2015</a:t>
                      </a:r>
                      <a:endParaRPr lang="ru-RU" sz="1200" dirty="0"/>
                    </a:p>
                  </a:txBody>
                  <a:tcPr/>
                </a:tc>
                <a:tc>
                  <a:txBody>
                    <a:bodyPr/>
                    <a:lstStyle/>
                    <a:p>
                      <a:r>
                        <a:rPr lang="en-US" sz="1200" dirty="0" smtClean="0"/>
                        <a:t>Temporary</a:t>
                      </a:r>
                      <a:r>
                        <a:rPr lang="en-US" sz="1200" baseline="0" dirty="0" smtClean="0"/>
                        <a:t> office is rented, permanent is in the search stage</a:t>
                      </a:r>
                      <a:endParaRPr lang="ru-RU" sz="1200" dirty="0"/>
                    </a:p>
                  </a:txBody>
                  <a:tcPr/>
                </a:tc>
                <a:extLst>
                  <a:ext uri="{0D108BD9-81ED-4DB2-BD59-A6C34878D82A}">
                    <a16:rowId xmlns:a16="http://schemas.microsoft.com/office/drawing/2014/main" val="10003"/>
                  </a:ext>
                </a:extLst>
              </a:tr>
              <a:tr h="312977">
                <a:tc>
                  <a:txBody>
                    <a:bodyPr/>
                    <a:lstStyle/>
                    <a:p>
                      <a:r>
                        <a:rPr lang="en-US" sz="1200" dirty="0" smtClean="0"/>
                        <a:t>Creating</a:t>
                      </a:r>
                      <a:r>
                        <a:rPr lang="en-US" sz="1200" baseline="0" dirty="0" smtClean="0"/>
                        <a:t> team</a:t>
                      </a:r>
                      <a:endParaRPr lang="ru-RU" sz="1200" dirty="0"/>
                    </a:p>
                  </a:txBody>
                  <a:tcPr/>
                </a:tc>
                <a:tc>
                  <a:txBody>
                    <a:bodyPr/>
                    <a:lstStyle/>
                    <a:p>
                      <a:r>
                        <a:rPr lang="en-US" sz="1200" dirty="0" smtClean="0"/>
                        <a:t>December </a:t>
                      </a:r>
                      <a:r>
                        <a:rPr lang="en-US" sz="1200" baseline="0" dirty="0" smtClean="0"/>
                        <a:t>2016</a:t>
                      </a:r>
                      <a:endParaRPr lang="ru-RU" sz="1200" dirty="0"/>
                    </a:p>
                  </a:txBody>
                  <a:tcPr/>
                </a:tc>
                <a:tc>
                  <a:txBody>
                    <a:bodyPr/>
                    <a:lstStyle/>
                    <a:p>
                      <a:r>
                        <a:rPr lang="en-US" sz="1200" baseline="0" dirty="0" smtClean="0"/>
                        <a:t>Key team members (Risks, IT, Ops, HR, Finance) are hired</a:t>
                      </a:r>
                      <a:endParaRPr lang="ru-RU" sz="1200" dirty="0"/>
                    </a:p>
                  </a:txBody>
                  <a:tcPr/>
                </a:tc>
                <a:extLst>
                  <a:ext uri="{0D108BD9-81ED-4DB2-BD59-A6C34878D82A}">
                    <a16:rowId xmlns:a16="http://schemas.microsoft.com/office/drawing/2014/main" val="10004"/>
                  </a:ext>
                </a:extLst>
              </a:tr>
              <a:tr h="312977">
                <a:tc>
                  <a:txBody>
                    <a:bodyPr/>
                    <a:lstStyle/>
                    <a:p>
                      <a:r>
                        <a:rPr lang="en-US" sz="1200" dirty="0" smtClean="0"/>
                        <a:t>IT</a:t>
                      </a:r>
                      <a:r>
                        <a:rPr lang="en-US" sz="1200" baseline="0" dirty="0" smtClean="0"/>
                        <a:t> settings, product settings</a:t>
                      </a:r>
                      <a:endParaRPr lang="ru-RU" sz="1200" dirty="0"/>
                    </a:p>
                  </a:txBody>
                  <a:tcPr/>
                </a:tc>
                <a:tc>
                  <a:txBody>
                    <a:bodyPr/>
                    <a:lstStyle/>
                    <a:p>
                      <a:r>
                        <a:rPr lang="en-US" sz="1200" dirty="0" smtClean="0"/>
                        <a:t>December </a:t>
                      </a:r>
                      <a:r>
                        <a:rPr lang="en-US" sz="1200" baseline="0" dirty="0" smtClean="0"/>
                        <a:t>2015</a:t>
                      </a:r>
                      <a:endParaRPr lang="ru-RU" sz="1200" dirty="0"/>
                    </a:p>
                  </a:txBody>
                  <a:tcPr/>
                </a:tc>
                <a:tc>
                  <a:txBody>
                    <a:bodyPr/>
                    <a:lstStyle/>
                    <a:p>
                      <a:r>
                        <a:rPr lang="en-US" sz="1200" dirty="0" smtClean="0"/>
                        <a:t>All local vendors</a:t>
                      </a:r>
                      <a:r>
                        <a:rPr lang="en-US" sz="1200" baseline="0" dirty="0" smtClean="0"/>
                        <a:t> are contracted, </a:t>
                      </a:r>
                      <a:r>
                        <a:rPr lang="en-US" sz="1200" baseline="0" dirty="0" err="1" smtClean="0"/>
                        <a:t>Terrasoft</a:t>
                      </a:r>
                      <a:r>
                        <a:rPr lang="en-US" sz="1200" baseline="0" dirty="0" smtClean="0"/>
                        <a:t> integration is on; fist supply took place in Dec, final will take place in Feb</a:t>
                      </a:r>
                      <a:endParaRPr lang="ru-RU" sz="1200" dirty="0"/>
                    </a:p>
                  </a:txBody>
                  <a:tcPr/>
                </a:tc>
                <a:extLst>
                  <a:ext uri="{0D108BD9-81ED-4DB2-BD59-A6C34878D82A}">
                    <a16:rowId xmlns:a16="http://schemas.microsoft.com/office/drawing/2014/main" val="10005"/>
                  </a:ext>
                </a:extLst>
              </a:tr>
              <a:tr h="312977">
                <a:tc>
                  <a:txBody>
                    <a:bodyPr/>
                    <a:lstStyle/>
                    <a:p>
                      <a:r>
                        <a:rPr lang="en-US" sz="1200" dirty="0" smtClean="0"/>
                        <a:t>Official</a:t>
                      </a:r>
                      <a:r>
                        <a:rPr lang="en-US" sz="1200" baseline="0" dirty="0" smtClean="0"/>
                        <a:t> documents</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December </a:t>
                      </a:r>
                      <a:r>
                        <a:rPr lang="en-US" sz="1200" baseline="0" dirty="0" smtClean="0"/>
                        <a:t>2015</a:t>
                      </a:r>
                      <a:endParaRPr lang="ru-RU"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Internal documents are ready and clients documents</a:t>
                      </a:r>
                      <a:r>
                        <a:rPr lang="en-US" sz="1200" baseline="0" dirty="0" smtClean="0"/>
                        <a:t> are to be finalized December 2015</a:t>
                      </a:r>
                      <a:endParaRPr lang="ru-RU" sz="1200" dirty="0" smtClean="0"/>
                    </a:p>
                  </a:txBody>
                  <a:tcPr/>
                </a:tc>
                <a:extLst>
                  <a:ext uri="{0D108BD9-81ED-4DB2-BD59-A6C34878D82A}">
                    <a16:rowId xmlns:a16="http://schemas.microsoft.com/office/drawing/2014/main" val="10008"/>
                  </a:ext>
                </a:extLst>
              </a:tr>
              <a:tr h="284577">
                <a:tc>
                  <a:txBody>
                    <a:bodyPr/>
                    <a:lstStyle/>
                    <a:p>
                      <a:r>
                        <a:rPr lang="en-US" sz="1200" dirty="0" smtClean="0"/>
                        <a:t>Start sales</a:t>
                      </a:r>
                      <a:endParaRPr lang="ru-RU" sz="1200" dirty="0"/>
                    </a:p>
                  </a:txBody>
                  <a:tcPr/>
                </a:tc>
                <a:tc>
                  <a:txBody>
                    <a:bodyPr/>
                    <a:lstStyle/>
                    <a:p>
                      <a:r>
                        <a:rPr lang="en-US" sz="1200" baseline="0" dirty="0" smtClean="0"/>
                        <a:t>December 2015</a:t>
                      </a:r>
                      <a:endParaRPr lang="ru-RU" sz="1200" dirty="0"/>
                    </a:p>
                  </a:txBody>
                  <a:tcPr/>
                </a:tc>
                <a:tc>
                  <a:txBody>
                    <a:bodyPr/>
                    <a:lstStyle/>
                    <a:p>
                      <a:r>
                        <a:rPr lang="en-US" sz="1200" dirty="0" smtClean="0"/>
                        <a:t>We</a:t>
                      </a:r>
                      <a:r>
                        <a:rPr lang="en-US" sz="1200" baseline="0" dirty="0" smtClean="0"/>
                        <a:t> plan to do the first sale in 1H of December</a:t>
                      </a:r>
                      <a:endParaRPr lang="ru-RU" sz="1200" dirty="0"/>
                    </a:p>
                  </a:txBody>
                  <a:tcPr/>
                </a:tc>
                <a:extLst>
                  <a:ext uri="{0D108BD9-81ED-4DB2-BD59-A6C34878D82A}">
                    <a16:rowId xmlns:a16="http://schemas.microsoft.com/office/drawing/2014/main" val="1000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14755765"/>
              </p:ext>
            </p:extLst>
          </p:nvPr>
        </p:nvGraphicFramePr>
        <p:xfrm>
          <a:off x="179386" y="3567482"/>
          <a:ext cx="8788621" cy="2113512"/>
        </p:xfrm>
        <a:graphic>
          <a:graphicData uri="http://schemas.openxmlformats.org/drawingml/2006/table">
            <a:tbl>
              <a:tblPr firstRow="1" bandRow="1">
                <a:tableStyleId>{5C22544A-7EE6-4342-B048-85BDC9FD1C3A}</a:tableStyleId>
              </a:tblPr>
              <a:tblGrid>
                <a:gridCol w="3946276">
                  <a:extLst>
                    <a:ext uri="{9D8B030D-6E8A-4147-A177-3AD203B41FA5}">
                      <a16:colId xmlns:a16="http://schemas.microsoft.com/office/drawing/2014/main" val="20000"/>
                    </a:ext>
                  </a:extLst>
                </a:gridCol>
                <a:gridCol w="968469">
                  <a:extLst>
                    <a:ext uri="{9D8B030D-6E8A-4147-A177-3AD203B41FA5}">
                      <a16:colId xmlns:a16="http://schemas.microsoft.com/office/drawing/2014/main" val="20001"/>
                    </a:ext>
                  </a:extLst>
                </a:gridCol>
                <a:gridCol w="968469">
                  <a:extLst>
                    <a:ext uri="{9D8B030D-6E8A-4147-A177-3AD203B41FA5}">
                      <a16:colId xmlns:a16="http://schemas.microsoft.com/office/drawing/2014/main" val="20002"/>
                    </a:ext>
                  </a:extLst>
                </a:gridCol>
                <a:gridCol w="968469">
                  <a:extLst>
                    <a:ext uri="{9D8B030D-6E8A-4147-A177-3AD203B41FA5}">
                      <a16:colId xmlns:a16="http://schemas.microsoft.com/office/drawing/2014/main" val="20003"/>
                    </a:ext>
                  </a:extLst>
                </a:gridCol>
                <a:gridCol w="968469">
                  <a:extLst>
                    <a:ext uri="{9D8B030D-6E8A-4147-A177-3AD203B41FA5}">
                      <a16:colId xmlns:a16="http://schemas.microsoft.com/office/drawing/2014/main" val="20004"/>
                    </a:ext>
                  </a:extLst>
                </a:gridCol>
                <a:gridCol w="968469">
                  <a:extLst>
                    <a:ext uri="{9D8B030D-6E8A-4147-A177-3AD203B41FA5}">
                      <a16:colId xmlns:a16="http://schemas.microsoft.com/office/drawing/2014/main" val="20005"/>
                    </a:ext>
                  </a:extLst>
                </a:gridCol>
              </a:tblGrid>
              <a:tr h="264189">
                <a:tc>
                  <a:txBody>
                    <a:bodyPr/>
                    <a:lstStyle/>
                    <a:p>
                      <a:pPr algn="ctr" rtl="0" fontAlgn="ctr"/>
                      <a:r>
                        <a:rPr lang="en-US" sz="1200" u="none" strike="noStrike" dirty="0">
                          <a:solidFill>
                            <a:schemeClr val="tx1"/>
                          </a:solidFill>
                          <a:effectLst/>
                        </a:rPr>
                        <a:t>Activity</a:t>
                      </a:r>
                      <a:endParaRPr lang="en-US" sz="12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smtClean="0">
                          <a:solidFill>
                            <a:schemeClr val="tx1"/>
                          </a:solidFill>
                          <a:effectLst/>
                        </a:rPr>
                        <a:t>Sep-15</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smtClean="0">
                          <a:solidFill>
                            <a:schemeClr val="tx1"/>
                          </a:solidFill>
                          <a:effectLst/>
                        </a:rPr>
                        <a:t>Oct-15</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smtClean="0">
                          <a:solidFill>
                            <a:schemeClr val="tx1"/>
                          </a:solidFill>
                          <a:effectLst/>
                        </a:rPr>
                        <a:t>Nov-15</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smtClean="0">
                          <a:solidFill>
                            <a:schemeClr val="tx1"/>
                          </a:solidFill>
                          <a:effectLst/>
                        </a:rPr>
                        <a:t>Dec-15</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smtClean="0">
                          <a:solidFill>
                            <a:schemeClr val="tx1"/>
                          </a:solidFill>
                          <a:effectLst/>
                        </a:rPr>
                        <a:t>Jan-15</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189">
                <a:tc>
                  <a:txBody>
                    <a:bodyPr/>
                    <a:lstStyle/>
                    <a:p>
                      <a:pPr algn="ctr" rtl="0" fontAlgn="ctr"/>
                      <a:r>
                        <a:rPr lang="en-US" sz="1200" u="none" strike="noStrike" dirty="0">
                          <a:solidFill>
                            <a:schemeClr val="tx1"/>
                          </a:solidFill>
                          <a:effectLst/>
                        </a:rPr>
                        <a:t>Hiring CEO</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4189">
                <a:tc>
                  <a:txBody>
                    <a:bodyPr/>
                    <a:lstStyle/>
                    <a:p>
                      <a:pPr algn="ctr" rtl="0" fontAlgn="ctr"/>
                      <a:r>
                        <a:rPr lang="en-US" sz="1200" u="none" strike="noStrike" dirty="0">
                          <a:solidFill>
                            <a:schemeClr val="tx1"/>
                          </a:solidFill>
                          <a:effectLst/>
                        </a:rPr>
                        <a:t>Licensing</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4189">
                <a:tc>
                  <a:txBody>
                    <a:bodyPr/>
                    <a:lstStyle/>
                    <a:p>
                      <a:pPr algn="ctr" rtl="0" fontAlgn="ctr"/>
                      <a:r>
                        <a:rPr lang="en-US" sz="1200" u="none" strike="noStrike" dirty="0">
                          <a:solidFill>
                            <a:schemeClr val="tx1"/>
                          </a:solidFill>
                          <a:effectLst/>
                        </a:rPr>
                        <a:t>Renting office</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4189">
                <a:tc>
                  <a:txBody>
                    <a:bodyPr/>
                    <a:lstStyle/>
                    <a:p>
                      <a:pPr algn="ctr" rtl="0" fontAlgn="ctr"/>
                      <a:r>
                        <a:rPr lang="en-US" sz="1200" u="none" strike="noStrike" dirty="0">
                          <a:solidFill>
                            <a:schemeClr val="tx1"/>
                          </a:solidFill>
                          <a:effectLst/>
                        </a:rPr>
                        <a:t>Creating team</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4189">
                <a:tc>
                  <a:txBody>
                    <a:bodyPr/>
                    <a:lstStyle/>
                    <a:p>
                      <a:pPr algn="ctr" rtl="0" fontAlgn="ctr"/>
                      <a:r>
                        <a:rPr lang="en-US" sz="1200" u="none" strike="noStrike" dirty="0">
                          <a:solidFill>
                            <a:schemeClr val="tx1"/>
                          </a:solidFill>
                          <a:effectLst/>
                        </a:rPr>
                        <a:t>IT settings, product settings</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4189">
                <a:tc>
                  <a:txBody>
                    <a:bodyPr/>
                    <a:lstStyle/>
                    <a:p>
                      <a:pPr algn="ctr" rtl="0" fontAlgn="ctr"/>
                      <a:r>
                        <a:rPr lang="en-US" sz="1200" u="none" strike="noStrike">
                          <a:solidFill>
                            <a:schemeClr val="tx1"/>
                          </a:solidFill>
                          <a:effectLst/>
                        </a:rPr>
                        <a:t>Legal Setup for our business process</a:t>
                      </a:r>
                      <a:endParaRPr lang="en-US" sz="12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4189">
                <a:tc>
                  <a:txBody>
                    <a:bodyPr/>
                    <a:lstStyle/>
                    <a:p>
                      <a:pPr algn="ctr" rtl="0" fontAlgn="ctr"/>
                      <a:r>
                        <a:rPr lang="en-US" sz="1200" u="none" strike="noStrike" dirty="0">
                          <a:solidFill>
                            <a:schemeClr val="tx1"/>
                          </a:solidFill>
                          <a:effectLst/>
                        </a:rPr>
                        <a:t>Start operations</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7" name="Pentagon 6"/>
          <p:cNvSpPr/>
          <p:nvPr/>
        </p:nvSpPr>
        <p:spPr>
          <a:xfrm>
            <a:off x="5580112" y="3894576"/>
            <a:ext cx="936104" cy="1027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p:nvPr/>
        </p:nvSpPr>
        <p:spPr>
          <a:xfrm>
            <a:off x="4427984" y="4187180"/>
            <a:ext cx="2232248" cy="10591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flipV="1">
            <a:off x="5148064" y="4706761"/>
            <a:ext cx="2808312" cy="8788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p:cNvSpPr/>
          <p:nvPr/>
        </p:nvSpPr>
        <p:spPr>
          <a:xfrm flipV="1">
            <a:off x="4283969" y="5227865"/>
            <a:ext cx="3515590" cy="857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7524328" y="5373216"/>
            <a:ext cx="275230" cy="316835"/>
          </a:xfrm>
          <a:prstGeom prst="rect">
            <a:avLst/>
          </a:prstGeom>
        </p:spPr>
      </p:pic>
      <p:sp>
        <p:nvSpPr>
          <p:cNvPr id="19" name="TextBox 18"/>
          <p:cNvSpPr txBox="1"/>
          <p:nvPr/>
        </p:nvSpPr>
        <p:spPr>
          <a:xfrm>
            <a:off x="179512" y="5833522"/>
            <a:ext cx="8807572" cy="307777"/>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smtClean="0"/>
              <a:t>We are planning to launch operations in 1H of December 2015.</a:t>
            </a:r>
            <a:endParaRPr lang="en-US" sz="1400" dirty="0"/>
          </a:p>
        </p:txBody>
      </p:sp>
      <p:sp>
        <p:nvSpPr>
          <p:cNvPr id="20" name="Pentagon 19"/>
          <p:cNvSpPr/>
          <p:nvPr/>
        </p:nvSpPr>
        <p:spPr>
          <a:xfrm>
            <a:off x="7380312" y="4458376"/>
            <a:ext cx="1584176" cy="9585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p:cNvSpPr/>
          <p:nvPr/>
        </p:nvSpPr>
        <p:spPr>
          <a:xfrm flipV="1">
            <a:off x="6156176" y="4950133"/>
            <a:ext cx="2808312" cy="8788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7415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56</a:t>
            </a:fld>
            <a:endParaRPr lang="ru-RU"/>
          </a:p>
        </p:txBody>
      </p:sp>
      <p:sp>
        <p:nvSpPr>
          <p:cNvPr id="5" name="Title 1"/>
          <p:cNvSpPr>
            <a:spLocks noGrp="1"/>
          </p:cNvSpPr>
          <p:nvPr>
            <p:ph type="title"/>
          </p:nvPr>
        </p:nvSpPr>
        <p:spPr>
          <a:xfrm>
            <a:off x="251520" y="116632"/>
            <a:ext cx="8159540" cy="312281"/>
          </a:xfrm>
        </p:spPr>
        <p:txBody>
          <a:bodyPr/>
          <a:lstStyle/>
          <a:p>
            <a:r>
              <a:rPr lang="en-US" sz="2000" b="1" dirty="0"/>
              <a:t>Appendix 1. </a:t>
            </a:r>
            <a:r>
              <a:rPr lang="en-US" sz="2000" b="1" dirty="0" err="1"/>
              <a:t>Crowdo</a:t>
            </a:r>
            <a:r>
              <a:rPr lang="en-US" sz="2000" b="1" dirty="0"/>
              <a:t> (P2P) Case Study Business Processes</a:t>
            </a:r>
            <a:endParaRPr lang="en-US" sz="2400" b="1" dirty="0"/>
          </a:p>
        </p:txBody>
      </p:sp>
      <p:sp>
        <p:nvSpPr>
          <p:cNvPr id="10" name="Rectangle 9"/>
          <p:cNvSpPr/>
          <p:nvPr/>
        </p:nvSpPr>
        <p:spPr>
          <a:xfrm>
            <a:off x="6541781" y="2133716"/>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Borrower</a:t>
            </a:r>
            <a:endParaRPr lang="en-US" sz="1400" dirty="0">
              <a:solidFill>
                <a:schemeClr val="tx1"/>
              </a:solidFill>
            </a:endParaRPr>
          </a:p>
        </p:txBody>
      </p:sp>
      <p:sp>
        <p:nvSpPr>
          <p:cNvPr id="11" name="Rectangle 10"/>
          <p:cNvSpPr/>
          <p:nvPr/>
        </p:nvSpPr>
        <p:spPr>
          <a:xfrm>
            <a:off x="3899242" y="2133716"/>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Crowdo</a:t>
            </a:r>
            <a:endParaRPr lang="en-US" sz="1400" dirty="0">
              <a:solidFill>
                <a:schemeClr val="tx1"/>
              </a:solidFill>
            </a:endParaRPr>
          </a:p>
        </p:txBody>
      </p:sp>
      <p:sp>
        <p:nvSpPr>
          <p:cNvPr id="12" name="Rectangle 11"/>
          <p:cNvSpPr/>
          <p:nvPr/>
        </p:nvSpPr>
        <p:spPr>
          <a:xfrm>
            <a:off x="1191476" y="2133716"/>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Investors</a:t>
            </a:r>
            <a:endParaRPr lang="en-US" sz="1400" dirty="0">
              <a:solidFill>
                <a:schemeClr val="tx1"/>
              </a:solidFill>
            </a:endParaRPr>
          </a:p>
        </p:txBody>
      </p:sp>
      <p:cxnSp>
        <p:nvCxnSpPr>
          <p:cNvPr id="13" name="Straight Arrow Connector 12"/>
          <p:cNvCxnSpPr/>
          <p:nvPr/>
        </p:nvCxnSpPr>
        <p:spPr>
          <a:xfrm flipH="1">
            <a:off x="5083613" y="2133716"/>
            <a:ext cx="1458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60032" y="1899762"/>
            <a:ext cx="1781944" cy="246221"/>
          </a:xfrm>
          <a:prstGeom prst="rect">
            <a:avLst/>
          </a:prstGeom>
        </p:spPr>
        <p:txBody>
          <a:bodyPr wrap="square">
            <a:spAutoFit/>
          </a:bodyPr>
          <a:lstStyle/>
          <a:p>
            <a:pPr algn="ctr"/>
            <a:r>
              <a:rPr lang="en-US" sz="1000" dirty="0" smtClean="0"/>
              <a:t>Facility Request</a:t>
            </a:r>
            <a:endParaRPr lang="en-US" sz="1000" dirty="0"/>
          </a:p>
        </p:txBody>
      </p:sp>
      <p:cxnSp>
        <p:nvCxnSpPr>
          <p:cNvPr id="25" name="Straight Arrow Connector 24"/>
          <p:cNvCxnSpPr/>
          <p:nvPr/>
        </p:nvCxnSpPr>
        <p:spPr>
          <a:xfrm flipV="1">
            <a:off x="4499992" y="1620368"/>
            <a:ext cx="0" cy="51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131840" y="1678446"/>
            <a:ext cx="1781944" cy="400110"/>
          </a:xfrm>
          <a:prstGeom prst="rect">
            <a:avLst/>
          </a:prstGeom>
        </p:spPr>
        <p:txBody>
          <a:bodyPr wrap="square">
            <a:spAutoFit/>
          </a:bodyPr>
          <a:lstStyle/>
          <a:p>
            <a:pPr algn="ctr"/>
            <a:r>
              <a:rPr lang="en-US" sz="1000" dirty="0" smtClean="0"/>
              <a:t>Borrower’s data</a:t>
            </a:r>
          </a:p>
          <a:p>
            <a:pPr algn="ctr"/>
            <a:r>
              <a:rPr lang="en-US" sz="1000" dirty="0" smtClean="0"/>
              <a:t>check</a:t>
            </a:r>
            <a:endParaRPr lang="en-US" sz="1000" dirty="0"/>
          </a:p>
        </p:txBody>
      </p:sp>
      <p:sp>
        <p:nvSpPr>
          <p:cNvPr id="28" name="Rectangle 27"/>
          <p:cNvSpPr/>
          <p:nvPr/>
        </p:nvSpPr>
        <p:spPr>
          <a:xfrm>
            <a:off x="3923928" y="980728"/>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Third parties</a:t>
            </a:r>
            <a:endParaRPr lang="en-US" sz="1400" dirty="0">
              <a:solidFill>
                <a:schemeClr val="tx1"/>
              </a:solidFill>
            </a:endParaRPr>
          </a:p>
        </p:txBody>
      </p:sp>
      <p:cxnSp>
        <p:nvCxnSpPr>
          <p:cNvPr id="30" name="Straight Arrow Connector 29"/>
          <p:cNvCxnSpPr/>
          <p:nvPr/>
        </p:nvCxnSpPr>
        <p:spPr>
          <a:xfrm>
            <a:off x="5083613" y="2781788"/>
            <a:ext cx="1458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60032" y="2597702"/>
            <a:ext cx="1781944" cy="400110"/>
          </a:xfrm>
          <a:prstGeom prst="rect">
            <a:avLst/>
          </a:prstGeom>
        </p:spPr>
        <p:txBody>
          <a:bodyPr wrap="square">
            <a:spAutoFit/>
          </a:bodyPr>
          <a:lstStyle/>
          <a:p>
            <a:pPr algn="ctr"/>
            <a:r>
              <a:rPr lang="en-US" sz="1000" dirty="0" smtClean="0"/>
              <a:t>Loan Master Agreement</a:t>
            </a:r>
          </a:p>
          <a:p>
            <a:pPr algn="ctr"/>
            <a:r>
              <a:rPr lang="en-US" sz="1000" dirty="0" smtClean="0"/>
              <a:t>Loan Underlying Agreement</a:t>
            </a:r>
            <a:endParaRPr lang="en-US" sz="1000" dirty="0"/>
          </a:p>
        </p:txBody>
      </p:sp>
      <p:cxnSp>
        <p:nvCxnSpPr>
          <p:cNvPr id="32" name="Straight Arrow Connector 31"/>
          <p:cNvCxnSpPr/>
          <p:nvPr/>
        </p:nvCxnSpPr>
        <p:spPr>
          <a:xfrm flipH="1">
            <a:off x="2402755" y="2151306"/>
            <a:ext cx="1458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15444" y="1899762"/>
            <a:ext cx="1781944" cy="246221"/>
          </a:xfrm>
          <a:prstGeom prst="rect">
            <a:avLst/>
          </a:prstGeom>
        </p:spPr>
        <p:txBody>
          <a:bodyPr wrap="square">
            <a:spAutoFit/>
          </a:bodyPr>
          <a:lstStyle/>
          <a:p>
            <a:pPr algn="ctr"/>
            <a:r>
              <a:rPr lang="en-US" sz="1000" dirty="0" smtClean="0"/>
              <a:t>Facility Request</a:t>
            </a:r>
            <a:endParaRPr lang="en-US" sz="1000" dirty="0"/>
          </a:p>
        </p:txBody>
      </p:sp>
      <p:cxnSp>
        <p:nvCxnSpPr>
          <p:cNvPr id="46" name="Straight Arrow Connector 45"/>
          <p:cNvCxnSpPr/>
          <p:nvPr/>
        </p:nvCxnSpPr>
        <p:spPr>
          <a:xfrm>
            <a:off x="2402755" y="2781788"/>
            <a:ext cx="1458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15444" y="2520469"/>
            <a:ext cx="1781944" cy="246221"/>
          </a:xfrm>
          <a:prstGeom prst="rect">
            <a:avLst/>
          </a:prstGeom>
        </p:spPr>
        <p:txBody>
          <a:bodyPr wrap="square">
            <a:spAutoFit/>
          </a:bodyPr>
          <a:lstStyle/>
          <a:p>
            <a:pPr algn="ctr"/>
            <a:r>
              <a:rPr lang="en-US" sz="1000" dirty="0" smtClean="0"/>
              <a:t>Participation agreement</a:t>
            </a:r>
            <a:endParaRPr lang="en-US" sz="1000" dirty="0"/>
          </a:p>
        </p:txBody>
      </p:sp>
      <p:sp>
        <p:nvSpPr>
          <p:cNvPr id="48" name="Rectangle 47"/>
          <p:cNvSpPr/>
          <p:nvPr/>
        </p:nvSpPr>
        <p:spPr>
          <a:xfrm>
            <a:off x="3317456" y="620688"/>
            <a:ext cx="2185150" cy="369332"/>
          </a:xfrm>
          <a:prstGeom prst="rect">
            <a:avLst/>
          </a:prstGeom>
        </p:spPr>
        <p:txBody>
          <a:bodyPr wrap="none">
            <a:spAutoFit/>
          </a:bodyPr>
          <a:lstStyle/>
          <a:p>
            <a:pPr>
              <a:spcAft>
                <a:spcPts val="600"/>
              </a:spcAft>
            </a:pPr>
            <a:r>
              <a:rPr lang="en-US" dirty="0" smtClean="0"/>
              <a:t>Contractual Relations</a:t>
            </a:r>
            <a:endParaRPr lang="en-US" dirty="0"/>
          </a:p>
        </p:txBody>
      </p:sp>
      <p:sp>
        <p:nvSpPr>
          <p:cNvPr id="49" name="Rectangle 48"/>
          <p:cNvSpPr/>
          <p:nvPr/>
        </p:nvSpPr>
        <p:spPr>
          <a:xfrm>
            <a:off x="3955676" y="3705345"/>
            <a:ext cx="1127937" cy="369332"/>
          </a:xfrm>
          <a:prstGeom prst="rect">
            <a:avLst/>
          </a:prstGeom>
        </p:spPr>
        <p:txBody>
          <a:bodyPr wrap="none">
            <a:spAutoFit/>
          </a:bodyPr>
          <a:lstStyle/>
          <a:p>
            <a:pPr>
              <a:spcAft>
                <a:spcPts val="600"/>
              </a:spcAft>
            </a:pPr>
            <a:r>
              <a:rPr lang="en-US" dirty="0" smtClean="0"/>
              <a:t>Cash Flow</a:t>
            </a:r>
            <a:endParaRPr lang="en-US" dirty="0"/>
          </a:p>
        </p:txBody>
      </p:sp>
      <p:sp>
        <p:nvSpPr>
          <p:cNvPr id="50" name="Rectangle 49"/>
          <p:cNvSpPr/>
          <p:nvPr/>
        </p:nvSpPr>
        <p:spPr>
          <a:xfrm>
            <a:off x="6541781" y="452850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Borrower</a:t>
            </a:r>
            <a:endParaRPr lang="en-US" sz="1400" dirty="0">
              <a:solidFill>
                <a:schemeClr val="tx1"/>
              </a:solidFill>
            </a:endParaRPr>
          </a:p>
        </p:txBody>
      </p:sp>
      <p:sp>
        <p:nvSpPr>
          <p:cNvPr id="51" name="Rectangle 50"/>
          <p:cNvSpPr/>
          <p:nvPr/>
        </p:nvSpPr>
        <p:spPr>
          <a:xfrm>
            <a:off x="3899242" y="452850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Crowdo</a:t>
            </a:r>
            <a:endParaRPr lang="en-US" sz="1400" dirty="0">
              <a:solidFill>
                <a:schemeClr val="tx1"/>
              </a:solidFill>
            </a:endParaRPr>
          </a:p>
        </p:txBody>
      </p:sp>
      <p:sp>
        <p:nvSpPr>
          <p:cNvPr id="52" name="Rectangle 51"/>
          <p:cNvSpPr/>
          <p:nvPr/>
        </p:nvSpPr>
        <p:spPr>
          <a:xfrm>
            <a:off x="1191476" y="452850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Investor</a:t>
            </a:r>
            <a:endParaRPr lang="en-US" sz="1400" dirty="0">
              <a:solidFill>
                <a:schemeClr val="tx1"/>
              </a:solidFill>
            </a:endParaRPr>
          </a:p>
        </p:txBody>
      </p:sp>
      <p:cxnSp>
        <p:nvCxnSpPr>
          <p:cNvPr id="54" name="Straight Arrow Connector 53"/>
          <p:cNvCxnSpPr/>
          <p:nvPr/>
        </p:nvCxnSpPr>
        <p:spPr>
          <a:xfrm>
            <a:off x="2359460" y="4518085"/>
            <a:ext cx="1564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40868" y="3806970"/>
            <a:ext cx="1781944" cy="400110"/>
          </a:xfrm>
          <a:prstGeom prst="rect">
            <a:avLst/>
          </a:prstGeom>
        </p:spPr>
        <p:txBody>
          <a:bodyPr wrap="square">
            <a:spAutoFit/>
          </a:bodyPr>
          <a:lstStyle/>
          <a:p>
            <a:pPr algn="ctr"/>
            <a:r>
              <a:rPr lang="en-US" sz="1000" dirty="0" smtClean="0"/>
              <a:t>Tops up the</a:t>
            </a:r>
            <a:r>
              <a:rPr lang="ru-RU" sz="1000" dirty="0" smtClean="0"/>
              <a:t> </a:t>
            </a:r>
            <a:r>
              <a:rPr lang="en-US" sz="1000" dirty="0" smtClean="0"/>
              <a:t>trust account at </a:t>
            </a:r>
            <a:r>
              <a:rPr lang="en-US" sz="1000" dirty="0" err="1" smtClean="0"/>
              <a:t>Crowdo</a:t>
            </a:r>
            <a:endParaRPr lang="en-US" sz="1000" dirty="0" smtClean="0"/>
          </a:p>
        </p:txBody>
      </p:sp>
      <p:cxnSp>
        <p:nvCxnSpPr>
          <p:cNvPr id="56" name="Straight Arrow Connector 55"/>
          <p:cNvCxnSpPr/>
          <p:nvPr/>
        </p:nvCxnSpPr>
        <p:spPr>
          <a:xfrm>
            <a:off x="5004048" y="4518085"/>
            <a:ext cx="1564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787734" y="4118263"/>
            <a:ext cx="1781944" cy="400110"/>
          </a:xfrm>
          <a:prstGeom prst="rect">
            <a:avLst/>
          </a:prstGeom>
        </p:spPr>
        <p:txBody>
          <a:bodyPr wrap="square">
            <a:spAutoFit/>
          </a:bodyPr>
          <a:lstStyle/>
          <a:p>
            <a:pPr algn="ctr"/>
            <a:r>
              <a:rPr lang="en-US" sz="1000" dirty="0" smtClean="0"/>
              <a:t>Transfer Investor’s money to the Borrower</a:t>
            </a:r>
            <a:endParaRPr lang="en-US" sz="1000" dirty="0"/>
          </a:p>
        </p:txBody>
      </p:sp>
      <p:cxnSp>
        <p:nvCxnSpPr>
          <p:cNvPr id="58" name="Straight Arrow Connector 57"/>
          <p:cNvCxnSpPr/>
          <p:nvPr/>
        </p:nvCxnSpPr>
        <p:spPr>
          <a:xfrm flipH="1">
            <a:off x="5074648" y="5182926"/>
            <a:ext cx="1458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921725" y="4924741"/>
            <a:ext cx="1781944" cy="246221"/>
          </a:xfrm>
          <a:prstGeom prst="rect">
            <a:avLst/>
          </a:prstGeom>
        </p:spPr>
        <p:txBody>
          <a:bodyPr wrap="square">
            <a:spAutoFit/>
          </a:bodyPr>
          <a:lstStyle/>
          <a:p>
            <a:pPr algn="ctr"/>
            <a:r>
              <a:rPr lang="en-US" sz="1000" dirty="0" smtClean="0"/>
              <a:t>Repays the loan+%</a:t>
            </a:r>
            <a:endParaRPr lang="en-US" sz="1000" dirty="0"/>
          </a:p>
        </p:txBody>
      </p:sp>
      <p:cxnSp>
        <p:nvCxnSpPr>
          <p:cNvPr id="66" name="Elbow Connector 65"/>
          <p:cNvCxnSpPr>
            <a:stCxn id="51" idx="2"/>
          </p:cNvCxnSpPr>
          <p:nvPr/>
        </p:nvCxnSpPr>
        <p:spPr>
          <a:xfrm rot="16200000" flipH="1">
            <a:off x="4461336" y="5190543"/>
            <a:ext cx="412667" cy="384726"/>
          </a:xfrm>
          <a:prstGeom prst="bentConnector3">
            <a:avLst>
              <a:gd name="adj1" fmla="val 47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52" idx="2"/>
          </p:cNvCxnSpPr>
          <p:nvPr/>
        </p:nvCxnSpPr>
        <p:spPr>
          <a:xfrm rot="10800000">
            <a:off x="1767540" y="5176574"/>
            <a:ext cx="2732452" cy="1966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964723" y="5589240"/>
            <a:ext cx="1781944" cy="246221"/>
          </a:xfrm>
          <a:prstGeom prst="rect">
            <a:avLst/>
          </a:prstGeom>
        </p:spPr>
        <p:txBody>
          <a:bodyPr wrap="square">
            <a:spAutoFit/>
          </a:bodyPr>
          <a:lstStyle/>
          <a:p>
            <a:pPr algn="ctr"/>
            <a:r>
              <a:rPr lang="en-US" sz="1000" dirty="0" smtClean="0"/>
              <a:t>Deducts the service fee</a:t>
            </a:r>
            <a:endParaRPr lang="en-US" sz="1000" dirty="0"/>
          </a:p>
        </p:txBody>
      </p:sp>
      <p:sp>
        <p:nvSpPr>
          <p:cNvPr id="71" name="Rectangle 70"/>
          <p:cNvSpPr/>
          <p:nvPr/>
        </p:nvSpPr>
        <p:spPr>
          <a:xfrm>
            <a:off x="2226148" y="5189130"/>
            <a:ext cx="1781944" cy="400110"/>
          </a:xfrm>
          <a:prstGeom prst="rect">
            <a:avLst/>
          </a:prstGeom>
        </p:spPr>
        <p:txBody>
          <a:bodyPr wrap="square">
            <a:spAutoFit/>
          </a:bodyPr>
          <a:lstStyle/>
          <a:p>
            <a:pPr algn="ctr"/>
            <a:r>
              <a:rPr lang="en-US" sz="1000" dirty="0" smtClean="0"/>
              <a:t>Transfers the rest</a:t>
            </a:r>
          </a:p>
          <a:p>
            <a:pPr algn="ctr"/>
            <a:r>
              <a:rPr lang="en-US" sz="1000" dirty="0" smtClean="0"/>
              <a:t>to the Investor</a:t>
            </a:r>
            <a:endParaRPr lang="en-US" sz="1000" dirty="0"/>
          </a:p>
        </p:txBody>
      </p:sp>
      <p:pic>
        <p:nvPicPr>
          <p:cNvPr id="78" name="Picture 77"/>
          <p:cNvPicPr>
            <a:picLocks noChangeAspect="1"/>
          </p:cNvPicPr>
          <p:nvPr/>
        </p:nvPicPr>
        <p:blipFill>
          <a:blip r:embed="rId3"/>
          <a:stretch>
            <a:fillRect/>
          </a:stretch>
        </p:blipFill>
        <p:spPr>
          <a:xfrm>
            <a:off x="5434620" y="782855"/>
            <a:ext cx="3566111" cy="576064"/>
          </a:xfrm>
          <a:prstGeom prst="rect">
            <a:avLst/>
          </a:prstGeom>
        </p:spPr>
      </p:pic>
      <p:sp>
        <p:nvSpPr>
          <p:cNvPr id="92" name="Rectangle 91"/>
          <p:cNvSpPr/>
          <p:nvPr/>
        </p:nvSpPr>
        <p:spPr>
          <a:xfrm>
            <a:off x="5561965" y="1567791"/>
            <a:ext cx="276038" cy="307777"/>
          </a:xfrm>
          <a:prstGeom prst="rect">
            <a:avLst/>
          </a:prstGeom>
          <a:ln>
            <a:solidFill>
              <a:srgbClr val="C00000"/>
            </a:solidFill>
          </a:ln>
        </p:spPr>
        <p:txBody>
          <a:bodyPr wrap="none">
            <a:spAutoFit/>
          </a:bodyPr>
          <a:lstStyle/>
          <a:p>
            <a:r>
              <a:rPr lang="en-US" sz="1400" b="1" dirty="0" smtClean="0"/>
              <a:t>1</a:t>
            </a:r>
            <a:endParaRPr lang="en-US" sz="1400" b="1" dirty="0"/>
          </a:p>
        </p:txBody>
      </p:sp>
      <p:sp>
        <p:nvSpPr>
          <p:cNvPr id="93" name="Rectangle 92"/>
          <p:cNvSpPr/>
          <p:nvPr/>
        </p:nvSpPr>
        <p:spPr>
          <a:xfrm>
            <a:off x="3510137" y="1318242"/>
            <a:ext cx="276038" cy="307777"/>
          </a:xfrm>
          <a:prstGeom prst="rect">
            <a:avLst/>
          </a:prstGeom>
          <a:ln>
            <a:solidFill>
              <a:srgbClr val="C00000"/>
            </a:solidFill>
          </a:ln>
        </p:spPr>
        <p:txBody>
          <a:bodyPr wrap="none">
            <a:spAutoFit/>
          </a:bodyPr>
          <a:lstStyle/>
          <a:p>
            <a:r>
              <a:rPr lang="en-US" sz="1400" b="1" dirty="0" smtClean="0"/>
              <a:t>2</a:t>
            </a:r>
            <a:endParaRPr lang="en-US" sz="1400" b="1" dirty="0"/>
          </a:p>
        </p:txBody>
      </p:sp>
      <p:sp>
        <p:nvSpPr>
          <p:cNvPr id="94" name="Rectangle 93"/>
          <p:cNvSpPr/>
          <p:nvPr/>
        </p:nvSpPr>
        <p:spPr>
          <a:xfrm>
            <a:off x="5561965" y="2994526"/>
            <a:ext cx="276038" cy="307777"/>
          </a:xfrm>
          <a:prstGeom prst="rect">
            <a:avLst/>
          </a:prstGeom>
          <a:ln>
            <a:solidFill>
              <a:srgbClr val="C00000"/>
            </a:solidFill>
          </a:ln>
        </p:spPr>
        <p:txBody>
          <a:bodyPr wrap="none">
            <a:spAutoFit/>
          </a:bodyPr>
          <a:lstStyle/>
          <a:p>
            <a:r>
              <a:rPr lang="en-US" sz="1400" b="1" dirty="0" smtClean="0"/>
              <a:t>3</a:t>
            </a:r>
            <a:endParaRPr lang="en-US" sz="1400" b="1" dirty="0"/>
          </a:p>
        </p:txBody>
      </p:sp>
      <p:sp>
        <p:nvSpPr>
          <p:cNvPr id="95" name="Rectangle 94"/>
          <p:cNvSpPr/>
          <p:nvPr/>
        </p:nvSpPr>
        <p:spPr>
          <a:xfrm>
            <a:off x="2750867" y="1576887"/>
            <a:ext cx="276038" cy="307777"/>
          </a:xfrm>
          <a:prstGeom prst="rect">
            <a:avLst/>
          </a:prstGeom>
          <a:ln>
            <a:solidFill>
              <a:srgbClr val="C00000"/>
            </a:solidFill>
          </a:ln>
        </p:spPr>
        <p:txBody>
          <a:bodyPr wrap="none">
            <a:spAutoFit/>
          </a:bodyPr>
          <a:lstStyle/>
          <a:p>
            <a:r>
              <a:rPr lang="en-US" sz="1400" b="1" dirty="0" smtClean="0"/>
              <a:t>4</a:t>
            </a:r>
            <a:endParaRPr lang="en-US" sz="1400" b="1" dirty="0"/>
          </a:p>
        </p:txBody>
      </p:sp>
      <p:sp>
        <p:nvSpPr>
          <p:cNvPr id="96" name="Rectangle 95"/>
          <p:cNvSpPr/>
          <p:nvPr/>
        </p:nvSpPr>
        <p:spPr>
          <a:xfrm>
            <a:off x="2750867" y="2878486"/>
            <a:ext cx="276038" cy="307777"/>
          </a:xfrm>
          <a:prstGeom prst="rect">
            <a:avLst/>
          </a:prstGeom>
          <a:ln>
            <a:solidFill>
              <a:srgbClr val="C00000"/>
            </a:solidFill>
          </a:ln>
        </p:spPr>
        <p:txBody>
          <a:bodyPr wrap="none">
            <a:spAutoFit/>
          </a:bodyPr>
          <a:lstStyle/>
          <a:p>
            <a:r>
              <a:rPr lang="en-US" sz="1400" b="1" dirty="0" smtClean="0"/>
              <a:t>5</a:t>
            </a:r>
            <a:endParaRPr lang="en-US" sz="1400" b="1" dirty="0"/>
          </a:p>
        </p:txBody>
      </p:sp>
      <p:sp>
        <p:nvSpPr>
          <p:cNvPr id="97" name="Rectangle 96"/>
          <p:cNvSpPr/>
          <p:nvPr/>
        </p:nvSpPr>
        <p:spPr>
          <a:xfrm>
            <a:off x="2030551" y="4118263"/>
            <a:ext cx="276038" cy="307777"/>
          </a:xfrm>
          <a:prstGeom prst="rect">
            <a:avLst/>
          </a:prstGeom>
          <a:ln>
            <a:solidFill>
              <a:srgbClr val="C00000"/>
            </a:solidFill>
          </a:ln>
        </p:spPr>
        <p:txBody>
          <a:bodyPr wrap="none">
            <a:spAutoFit/>
          </a:bodyPr>
          <a:lstStyle/>
          <a:p>
            <a:r>
              <a:rPr lang="en-US" sz="1400" b="1" dirty="0" smtClean="0"/>
              <a:t>1</a:t>
            </a:r>
            <a:endParaRPr lang="en-US" sz="1400" b="1" dirty="0"/>
          </a:p>
        </p:txBody>
      </p:sp>
      <p:sp>
        <p:nvSpPr>
          <p:cNvPr id="98" name="Rectangle 97"/>
          <p:cNvSpPr/>
          <p:nvPr/>
        </p:nvSpPr>
        <p:spPr>
          <a:xfrm>
            <a:off x="6503957" y="4122188"/>
            <a:ext cx="276038" cy="307777"/>
          </a:xfrm>
          <a:prstGeom prst="rect">
            <a:avLst/>
          </a:prstGeom>
          <a:ln>
            <a:solidFill>
              <a:srgbClr val="C00000"/>
            </a:solidFill>
          </a:ln>
        </p:spPr>
        <p:txBody>
          <a:bodyPr wrap="none">
            <a:spAutoFit/>
          </a:bodyPr>
          <a:lstStyle/>
          <a:p>
            <a:r>
              <a:rPr lang="en-US" sz="1400" b="1" dirty="0" smtClean="0"/>
              <a:t>2</a:t>
            </a:r>
            <a:endParaRPr lang="en-US" sz="1400" b="1" dirty="0"/>
          </a:p>
        </p:txBody>
      </p:sp>
      <p:sp>
        <p:nvSpPr>
          <p:cNvPr id="99" name="Rectangle 98"/>
          <p:cNvSpPr/>
          <p:nvPr/>
        </p:nvSpPr>
        <p:spPr>
          <a:xfrm>
            <a:off x="5639494" y="5275852"/>
            <a:ext cx="276038" cy="307777"/>
          </a:xfrm>
          <a:prstGeom prst="rect">
            <a:avLst/>
          </a:prstGeom>
          <a:ln>
            <a:solidFill>
              <a:srgbClr val="C00000"/>
            </a:solidFill>
          </a:ln>
        </p:spPr>
        <p:txBody>
          <a:bodyPr wrap="none">
            <a:spAutoFit/>
          </a:bodyPr>
          <a:lstStyle/>
          <a:p>
            <a:r>
              <a:rPr lang="en-US" sz="1400" b="1" dirty="0" smtClean="0"/>
              <a:t>3</a:t>
            </a:r>
            <a:endParaRPr lang="en-US" sz="1400" b="1" dirty="0"/>
          </a:p>
        </p:txBody>
      </p:sp>
      <p:sp>
        <p:nvSpPr>
          <p:cNvPr id="100" name="Rectangle 99"/>
          <p:cNvSpPr/>
          <p:nvPr/>
        </p:nvSpPr>
        <p:spPr>
          <a:xfrm>
            <a:off x="2993820" y="5601796"/>
            <a:ext cx="276038" cy="307777"/>
          </a:xfrm>
          <a:prstGeom prst="rect">
            <a:avLst/>
          </a:prstGeom>
          <a:ln>
            <a:solidFill>
              <a:srgbClr val="C00000"/>
            </a:solidFill>
          </a:ln>
        </p:spPr>
        <p:txBody>
          <a:bodyPr wrap="none">
            <a:spAutoFit/>
          </a:bodyPr>
          <a:lstStyle/>
          <a:p>
            <a:r>
              <a:rPr lang="en-US" sz="1400" b="1" dirty="0" smtClean="0"/>
              <a:t>5</a:t>
            </a:r>
            <a:endParaRPr lang="en-US" sz="1400" b="1" dirty="0"/>
          </a:p>
        </p:txBody>
      </p:sp>
      <p:sp>
        <p:nvSpPr>
          <p:cNvPr id="101" name="Rectangle 100"/>
          <p:cNvSpPr/>
          <p:nvPr/>
        </p:nvSpPr>
        <p:spPr>
          <a:xfrm>
            <a:off x="4711799" y="5835461"/>
            <a:ext cx="276038" cy="307777"/>
          </a:xfrm>
          <a:prstGeom prst="rect">
            <a:avLst/>
          </a:prstGeom>
          <a:ln>
            <a:solidFill>
              <a:srgbClr val="C00000"/>
            </a:solidFill>
          </a:ln>
        </p:spPr>
        <p:txBody>
          <a:bodyPr wrap="none">
            <a:spAutoFit/>
          </a:bodyPr>
          <a:lstStyle/>
          <a:p>
            <a:r>
              <a:rPr lang="en-US" sz="1400" b="1" dirty="0" smtClean="0"/>
              <a:t>4</a:t>
            </a:r>
            <a:endParaRPr lang="en-US" sz="1400" b="1" dirty="0"/>
          </a:p>
        </p:txBody>
      </p:sp>
    </p:spTree>
    <p:extLst>
      <p:ext uri="{BB962C8B-B14F-4D97-AF65-F5344CB8AC3E}">
        <p14:creationId xmlns:p14="http://schemas.microsoft.com/office/powerpoint/2010/main" val="4250881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57</a:t>
            </a:fld>
            <a:endParaRPr lang="ru-RU"/>
          </a:p>
        </p:txBody>
      </p:sp>
      <p:sp>
        <p:nvSpPr>
          <p:cNvPr id="5" name="Rectangle 4"/>
          <p:cNvSpPr/>
          <p:nvPr/>
        </p:nvSpPr>
        <p:spPr>
          <a:xfrm>
            <a:off x="7477885" y="184366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Borrower</a:t>
            </a:r>
            <a:endParaRPr lang="en-US" sz="1400" dirty="0">
              <a:solidFill>
                <a:schemeClr val="tx1"/>
              </a:solidFill>
            </a:endParaRPr>
          </a:p>
        </p:txBody>
      </p:sp>
      <p:cxnSp>
        <p:nvCxnSpPr>
          <p:cNvPr id="6" name="Straight Arrow Connector 5"/>
          <p:cNvCxnSpPr>
            <a:stCxn id="5" idx="1"/>
            <a:endCxn id="7" idx="3"/>
          </p:cNvCxnSpPr>
          <p:nvPr/>
        </p:nvCxnSpPr>
        <p:spPr>
          <a:xfrm flipH="1">
            <a:off x="6444208" y="2167699"/>
            <a:ext cx="103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92080" y="184366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Cooperative (partner)</a:t>
            </a:r>
            <a:endParaRPr lang="en-US" sz="1400" dirty="0">
              <a:solidFill>
                <a:schemeClr val="tx1"/>
              </a:solidFill>
            </a:endParaRPr>
          </a:p>
        </p:txBody>
      </p:sp>
      <p:cxnSp>
        <p:nvCxnSpPr>
          <p:cNvPr id="8" name="Straight Arrow Connector 7"/>
          <p:cNvCxnSpPr>
            <a:stCxn id="7" idx="2"/>
          </p:cNvCxnSpPr>
          <p:nvPr/>
        </p:nvCxnSpPr>
        <p:spPr>
          <a:xfrm flipH="1">
            <a:off x="5292080" y="2491735"/>
            <a:ext cx="576064" cy="42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856530" y="2491735"/>
            <a:ext cx="576064" cy="42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60032" y="2917965"/>
            <a:ext cx="807633" cy="50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checking</a:t>
            </a:r>
            <a:endParaRPr lang="en-US" sz="1100" dirty="0">
              <a:solidFill>
                <a:schemeClr val="tx1"/>
              </a:solidFill>
            </a:endParaRPr>
          </a:p>
        </p:txBody>
      </p:sp>
      <p:sp>
        <p:nvSpPr>
          <p:cNvPr id="11" name="Rectangle 10"/>
          <p:cNvSpPr/>
          <p:nvPr/>
        </p:nvSpPr>
        <p:spPr>
          <a:xfrm>
            <a:off x="6083744" y="2917965"/>
            <a:ext cx="864520" cy="50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Field verification</a:t>
            </a:r>
            <a:endParaRPr lang="en-US" sz="1100" dirty="0">
              <a:solidFill>
                <a:schemeClr val="tx1"/>
              </a:solidFill>
            </a:endParaRPr>
          </a:p>
        </p:txBody>
      </p:sp>
      <p:cxnSp>
        <p:nvCxnSpPr>
          <p:cNvPr id="12" name="Straight Arrow Connector 11"/>
          <p:cNvCxnSpPr>
            <a:stCxn id="7" idx="1"/>
            <a:endCxn id="13" idx="3"/>
          </p:cNvCxnSpPr>
          <p:nvPr/>
        </p:nvCxnSpPr>
        <p:spPr>
          <a:xfrm flipH="1">
            <a:off x="3870107" y="2167699"/>
            <a:ext cx="1421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17979" y="184366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Mekar</a:t>
            </a:r>
            <a:r>
              <a:rPr lang="en-US" sz="1400" dirty="0" smtClean="0">
                <a:solidFill>
                  <a:schemeClr val="tx1"/>
                </a:solidFill>
              </a:rPr>
              <a:t> Exchange</a:t>
            </a:r>
          </a:p>
          <a:p>
            <a:pPr algn="ctr"/>
            <a:r>
              <a:rPr lang="en-US" sz="1400" dirty="0" smtClean="0">
                <a:solidFill>
                  <a:schemeClr val="tx1"/>
                </a:solidFill>
              </a:rPr>
              <a:t>(ME)</a:t>
            </a:r>
            <a:endParaRPr lang="en-US" sz="1400" dirty="0">
              <a:solidFill>
                <a:schemeClr val="tx1"/>
              </a:solidFill>
            </a:endParaRPr>
          </a:p>
        </p:txBody>
      </p:sp>
      <p:sp>
        <p:nvSpPr>
          <p:cNvPr id="14" name="Rectangle 13"/>
          <p:cNvSpPr/>
          <p:nvPr/>
        </p:nvSpPr>
        <p:spPr>
          <a:xfrm>
            <a:off x="7215418" y="1412776"/>
            <a:ext cx="1677062" cy="430887"/>
          </a:xfrm>
          <a:prstGeom prst="rect">
            <a:avLst/>
          </a:prstGeom>
        </p:spPr>
        <p:txBody>
          <a:bodyPr wrap="none">
            <a:spAutoFit/>
          </a:bodyPr>
          <a:lstStyle/>
          <a:p>
            <a:pPr algn="ctr"/>
            <a:r>
              <a:rPr lang="en-US" sz="1100" dirty="0" smtClean="0"/>
              <a:t>sends the loan application</a:t>
            </a:r>
          </a:p>
          <a:p>
            <a:pPr algn="ctr"/>
            <a:r>
              <a:rPr lang="en-US" sz="1100" dirty="0" smtClean="0"/>
              <a:t>to Cooperative</a:t>
            </a:r>
            <a:endParaRPr lang="en-US" sz="1100" dirty="0"/>
          </a:p>
        </p:txBody>
      </p:sp>
      <p:sp>
        <p:nvSpPr>
          <p:cNvPr id="15" name="Rectangle 14"/>
          <p:cNvSpPr/>
          <p:nvPr/>
        </p:nvSpPr>
        <p:spPr>
          <a:xfrm>
            <a:off x="5277135" y="1412776"/>
            <a:ext cx="1197764" cy="430887"/>
          </a:xfrm>
          <a:prstGeom prst="rect">
            <a:avLst/>
          </a:prstGeom>
        </p:spPr>
        <p:txBody>
          <a:bodyPr wrap="none">
            <a:spAutoFit/>
          </a:bodyPr>
          <a:lstStyle/>
          <a:p>
            <a:pPr algn="ctr"/>
            <a:r>
              <a:rPr lang="en-US" sz="1100" dirty="0" smtClean="0"/>
              <a:t>approves/rejects </a:t>
            </a:r>
          </a:p>
          <a:p>
            <a:pPr algn="ctr"/>
            <a:r>
              <a:rPr lang="en-US" sz="1100" dirty="0" smtClean="0"/>
              <a:t>Loan application</a:t>
            </a:r>
            <a:endParaRPr lang="en-US" sz="1100" dirty="0"/>
          </a:p>
        </p:txBody>
      </p:sp>
      <p:sp>
        <p:nvSpPr>
          <p:cNvPr id="16" name="Rectangle 15"/>
          <p:cNvSpPr/>
          <p:nvPr/>
        </p:nvSpPr>
        <p:spPr>
          <a:xfrm>
            <a:off x="2411760" y="1412776"/>
            <a:ext cx="1742785" cy="430887"/>
          </a:xfrm>
          <a:prstGeom prst="rect">
            <a:avLst/>
          </a:prstGeom>
        </p:spPr>
        <p:txBody>
          <a:bodyPr wrap="none">
            <a:spAutoFit/>
          </a:bodyPr>
          <a:lstStyle/>
          <a:p>
            <a:pPr algn="ctr"/>
            <a:r>
              <a:rPr lang="en-US" sz="1100" dirty="0" smtClean="0"/>
              <a:t>publishes the</a:t>
            </a:r>
          </a:p>
          <a:p>
            <a:pPr algn="ctr"/>
            <a:r>
              <a:rPr lang="en-US" sz="1100" dirty="0" smtClean="0"/>
              <a:t>Approved loan applications</a:t>
            </a:r>
            <a:endParaRPr lang="en-US" sz="1100" dirty="0"/>
          </a:p>
        </p:txBody>
      </p:sp>
      <p:sp>
        <p:nvSpPr>
          <p:cNvPr id="17" name="Rectangle 16"/>
          <p:cNvSpPr/>
          <p:nvPr/>
        </p:nvSpPr>
        <p:spPr>
          <a:xfrm>
            <a:off x="432522" y="184366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Lender</a:t>
            </a:r>
            <a:endParaRPr lang="en-US" sz="1400" dirty="0">
              <a:solidFill>
                <a:schemeClr val="tx1"/>
              </a:solidFill>
            </a:endParaRPr>
          </a:p>
        </p:txBody>
      </p:sp>
      <p:cxnSp>
        <p:nvCxnSpPr>
          <p:cNvPr id="22" name="Straight Arrow Connector 21"/>
          <p:cNvCxnSpPr>
            <a:stCxn id="17" idx="3"/>
            <a:endCxn id="13" idx="1"/>
          </p:cNvCxnSpPr>
          <p:nvPr/>
        </p:nvCxnSpPr>
        <p:spPr>
          <a:xfrm>
            <a:off x="1584650" y="2167699"/>
            <a:ext cx="1133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5452" y="1412776"/>
            <a:ext cx="1122423" cy="430887"/>
          </a:xfrm>
          <a:prstGeom prst="rect">
            <a:avLst/>
          </a:prstGeom>
        </p:spPr>
        <p:txBody>
          <a:bodyPr wrap="none">
            <a:spAutoFit/>
          </a:bodyPr>
          <a:lstStyle/>
          <a:p>
            <a:pPr algn="ctr"/>
            <a:r>
              <a:rPr lang="en-US" sz="1100" dirty="0" smtClean="0"/>
              <a:t>funds the </a:t>
            </a:r>
          </a:p>
          <a:p>
            <a:pPr algn="ctr"/>
            <a:r>
              <a:rPr lang="en-US" sz="1100" dirty="0" smtClean="0"/>
              <a:t>Lona application</a:t>
            </a:r>
          </a:p>
        </p:txBody>
      </p:sp>
      <p:sp>
        <p:nvSpPr>
          <p:cNvPr id="24" name="Title 1"/>
          <p:cNvSpPr>
            <a:spLocks noGrp="1"/>
          </p:cNvSpPr>
          <p:nvPr>
            <p:ph type="title"/>
          </p:nvPr>
        </p:nvSpPr>
        <p:spPr>
          <a:xfrm>
            <a:off x="251520" y="116632"/>
            <a:ext cx="8159540" cy="312281"/>
          </a:xfrm>
        </p:spPr>
        <p:txBody>
          <a:bodyPr/>
          <a:lstStyle/>
          <a:p>
            <a:r>
              <a:rPr lang="en-US" sz="2000" b="1" dirty="0" smtClean="0"/>
              <a:t>Appendix 2. </a:t>
            </a:r>
            <a:r>
              <a:rPr lang="en-US" sz="2000" b="1" dirty="0" err="1" smtClean="0"/>
              <a:t>Mekar</a:t>
            </a:r>
            <a:r>
              <a:rPr lang="en-US" sz="2000" b="1" dirty="0" smtClean="0"/>
              <a:t> Exchange Case Study (P2P) Business Process</a:t>
            </a:r>
            <a:endParaRPr lang="en-US" sz="2000" b="1" dirty="0"/>
          </a:p>
        </p:txBody>
      </p:sp>
      <p:sp>
        <p:nvSpPr>
          <p:cNvPr id="25" name="Rectangle 24"/>
          <p:cNvSpPr/>
          <p:nvPr/>
        </p:nvSpPr>
        <p:spPr>
          <a:xfrm>
            <a:off x="3364065" y="872340"/>
            <a:ext cx="1753493" cy="369332"/>
          </a:xfrm>
          <a:prstGeom prst="rect">
            <a:avLst/>
          </a:prstGeom>
        </p:spPr>
        <p:txBody>
          <a:bodyPr wrap="none">
            <a:spAutoFit/>
          </a:bodyPr>
          <a:lstStyle/>
          <a:p>
            <a:pPr>
              <a:spcAft>
                <a:spcPts val="600"/>
              </a:spcAft>
            </a:pPr>
            <a:r>
              <a:rPr lang="en-US" dirty="0" smtClean="0"/>
              <a:t>Business Process</a:t>
            </a:r>
            <a:endParaRPr lang="en-US" dirty="0"/>
          </a:p>
        </p:txBody>
      </p:sp>
      <p:sp>
        <p:nvSpPr>
          <p:cNvPr id="26" name="Rectangle 25"/>
          <p:cNvSpPr/>
          <p:nvPr/>
        </p:nvSpPr>
        <p:spPr>
          <a:xfrm>
            <a:off x="3374330" y="3789040"/>
            <a:ext cx="2381934" cy="369332"/>
          </a:xfrm>
          <a:prstGeom prst="rect">
            <a:avLst/>
          </a:prstGeom>
        </p:spPr>
        <p:txBody>
          <a:bodyPr wrap="none">
            <a:spAutoFit/>
          </a:bodyPr>
          <a:lstStyle/>
          <a:p>
            <a:pPr>
              <a:spcAft>
                <a:spcPts val="600"/>
              </a:spcAft>
            </a:pPr>
            <a:r>
              <a:rPr lang="en-US" dirty="0" smtClean="0"/>
              <a:t>Contractual Obligations</a:t>
            </a:r>
            <a:endParaRPr lang="en-US" dirty="0"/>
          </a:p>
        </p:txBody>
      </p:sp>
      <p:sp>
        <p:nvSpPr>
          <p:cNvPr id="37" name="Rectangle 36"/>
          <p:cNvSpPr/>
          <p:nvPr/>
        </p:nvSpPr>
        <p:spPr>
          <a:xfrm>
            <a:off x="7477885" y="465858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Borrower</a:t>
            </a:r>
            <a:endParaRPr lang="en-US" sz="1400" dirty="0">
              <a:solidFill>
                <a:schemeClr val="tx1"/>
              </a:solidFill>
            </a:endParaRPr>
          </a:p>
        </p:txBody>
      </p:sp>
      <p:sp>
        <p:nvSpPr>
          <p:cNvPr id="39" name="Rectangle 38"/>
          <p:cNvSpPr/>
          <p:nvPr/>
        </p:nvSpPr>
        <p:spPr>
          <a:xfrm>
            <a:off x="5292080" y="465858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Cooperative (partner)</a:t>
            </a:r>
            <a:endParaRPr lang="en-US" sz="1400" dirty="0">
              <a:solidFill>
                <a:schemeClr val="tx1"/>
              </a:solidFill>
            </a:endParaRPr>
          </a:p>
        </p:txBody>
      </p:sp>
      <p:sp>
        <p:nvSpPr>
          <p:cNvPr id="41" name="Rectangle 40"/>
          <p:cNvSpPr/>
          <p:nvPr/>
        </p:nvSpPr>
        <p:spPr>
          <a:xfrm>
            <a:off x="2717979" y="465858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Mekar</a:t>
            </a:r>
            <a:r>
              <a:rPr lang="en-US" sz="1400" dirty="0" smtClean="0">
                <a:solidFill>
                  <a:schemeClr val="tx1"/>
                </a:solidFill>
              </a:rPr>
              <a:t> Exchange</a:t>
            </a:r>
          </a:p>
          <a:p>
            <a:pPr algn="ctr"/>
            <a:r>
              <a:rPr lang="en-US" sz="1400" dirty="0" smtClean="0">
                <a:solidFill>
                  <a:schemeClr val="tx1"/>
                </a:solidFill>
              </a:rPr>
              <a:t>(ME)</a:t>
            </a:r>
            <a:endParaRPr lang="en-US" sz="1400" dirty="0">
              <a:solidFill>
                <a:schemeClr val="tx1"/>
              </a:solidFill>
            </a:endParaRPr>
          </a:p>
        </p:txBody>
      </p:sp>
      <p:sp>
        <p:nvSpPr>
          <p:cNvPr id="42" name="Rectangle 41"/>
          <p:cNvSpPr/>
          <p:nvPr/>
        </p:nvSpPr>
        <p:spPr>
          <a:xfrm>
            <a:off x="432522" y="4658581"/>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Lender</a:t>
            </a:r>
            <a:endParaRPr lang="en-US" sz="1400" dirty="0">
              <a:solidFill>
                <a:schemeClr val="tx1"/>
              </a:solidFill>
            </a:endParaRPr>
          </a:p>
        </p:txBody>
      </p:sp>
      <p:sp>
        <p:nvSpPr>
          <p:cNvPr id="46" name="Rectangle 45"/>
          <p:cNvSpPr/>
          <p:nvPr/>
        </p:nvSpPr>
        <p:spPr>
          <a:xfrm>
            <a:off x="1530298" y="4230521"/>
            <a:ext cx="1220206" cy="430887"/>
          </a:xfrm>
          <a:prstGeom prst="rect">
            <a:avLst/>
          </a:prstGeom>
        </p:spPr>
        <p:txBody>
          <a:bodyPr wrap="none">
            <a:spAutoFit/>
          </a:bodyPr>
          <a:lstStyle/>
          <a:p>
            <a:pPr algn="ctr"/>
            <a:r>
              <a:rPr lang="en-US" sz="1100" dirty="0" smtClean="0"/>
              <a:t>T&amp;C</a:t>
            </a:r>
          </a:p>
          <a:p>
            <a:pPr algn="ctr"/>
            <a:r>
              <a:rPr lang="en-US" sz="1100" dirty="0" smtClean="0"/>
              <a:t>Accepting via web</a:t>
            </a:r>
            <a:endParaRPr lang="en-US" sz="1100" dirty="0"/>
          </a:p>
        </p:txBody>
      </p:sp>
      <p:sp>
        <p:nvSpPr>
          <p:cNvPr id="48" name="Rectangle 47"/>
          <p:cNvSpPr/>
          <p:nvPr/>
        </p:nvSpPr>
        <p:spPr>
          <a:xfrm>
            <a:off x="3876596" y="4230521"/>
            <a:ext cx="1314782" cy="600164"/>
          </a:xfrm>
          <a:prstGeom prst="rect">
            <a:avLst/>
          </a:prstGeom>
        </p:spPr>
        <p:txBody>
          <a:bodyPr wrap="none">
            <a:spAutoFit/>
          </a:bodyPr>
          <a:lstStyle/>
          <a:p>
            <a:pPr algn="ctr"/>
            <a:r>
              <a:rPr lang="en-US" sz="1100" dirty="0" smtClean="0"/>
              <a:t>Master Agreement</a:t>
            </a:r>
          </a:p>
          <a:p>
            <a:pPr algn="ctr"/>
            <a:r>
              <a:rPr lang="en-US" sz="1100" dirty="0" smtClean="0"/>
              <a:t>Guaranteeing 100%</a:t>
            </a:r>
          </a:p>
          <a:p>
            <a:pPr algn="ctr"/>
            <a:r>
              <a:rPr lang="en-US" sz="1100" dirty="0" smtClean="0"/>
              <a:t>body repayment</a:t>
            </a:r>
            <a:endParaRPr lang="en-US" sz="1100" dirty="0"/>
          </a:p>
        </p:txBody>
      </p:sp>
      <p:sp>
        <p:nvSpPr>
          <p:cNvPr id="49" name="Rectangle 48"/>
          <p:cNvSpPr/>
          <p:nvPr/>
        </p:nvSpPr>
        <p:spPr>
          <a:xfrm>
            <a:off x="6388438" y="4230521"/>
            <a:ext cx="1132041" cy="261610"/>
          </a:xfrm>
          <a:prstGeom prst="rect">
            <a:avLst/>
          </a:prstGeom>
        </p:spPr>
        <p:txBody>
          <a:bodyPr wrap="none">
            <a:spAutoFit/>
          </a:bodyPr>
          <a:lstStyle/>
          <a:p>
            <a:pPr algn="ctr"/>
            <a:r>
              <a:rPr lang="en-US" sz="1100" dirty="0" smtClean="0"/>
              <a:t>Loan Agreement</a:t>
            </a:r>
            <a:endParaRPr lang="en-US" sz="1100" dirty="0"/>
          </a:p>
        </p:txBody>
      </p:sp>
      <p:cxnSp>
        <p:nvCxnSpPr>
          <p:cNvPr id="51" name="Straight Arrow Connector 50"/>
          <p:cNvCxnSpPr>
            <a:stCxn id="42" idx="3"/>
            <a:endCxn id="41" idx="1"/>
          </p:cNvCxnSpPr>
          <p:nvPr/>
        </p:nvCxnSpPr>
        <p:spPr>
          <a:xfrm>
            <a:off x="1584650" y="4982617"/>
            <a:ext cx="11333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9" idx="1"/>
          </p:cNvCxnSpPr>
          <p:nvPr/>
        </p:nvCxnSpPr>
        <p:spPr>
          <a:xfrm>
            <a:off x="3870650" y="4982617"/>
            <a:ext cx="14214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7" idx="1"/>
          </p:cNvCxnSpPr>
          <p:nvPr/>
        </p:nvCxnSpPr>
        <p:spPr>
          <a:xfrm>
            <a:off x="6434555" y="4982617"/>
            <a:ext cx="10433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2" idx="2"/>
            <a:endCxn id="39" idx="2"/>
          </p:cNvCxnSpPr>
          <p:nvPr/>
        </p:nvCxnSpPr>
        <p:spPr>
          <a:xfrm rot="16200000" flipH="1">
            <a:off x="3438365" y="2876874"/>
            <a:ext cx="12700" cy="4859558"/>
          </a:xfrm>
          <a:prstGeom prst="bentConnector3">
            <a:avLst>
              <a:gd name="adj1" fmla="val 617646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65932" y="5740979"/>
            <a:ext cx="1132041" cy="261610"/>
          </a:xfrm>
          <a:prstGeom prst="rect">
            <a:avLst/>
          </a:prstGeom>
        </p:spPr>
        <p:txBody>
          <a:bodyPr wrap="none">
            <a:spAutoFit/>
          </a:bodyPr>
          <a:lstStyle/>
          <a:p>
            <a:pPr algn="ctr"/>
            <a:r>
              <a:rPr lang="en-US" sz="1100" dirty="0" smtClean="0"/>
              <a:t>Loan Agreement</a:t>
            </a:r>
            <a:endParaRPr lang="en-US" sz="1100" dirty="0"/>
          </a:p>
        </p:txBody>
      </p:sp>
      <p:sp>
        <p:nvSpPr>
          <p:cNvPr id="65" name="Rectangle 64"/>
          <p:cNvSpPr/>
          <p:nvPr/>
        </p:nvSpPr>
        <p:spPr>
          <a:xfrm>
            <a:off x="4646016" y="5740979"/>
            <a:ext cx="1002197" cy="261610"/>
          </a:xfrm>
          <a:prstGeom prst="rect">
            <a:avLst/>
          </a:prstGeom>
        </p:spPr>
        <p:txBody>
          <a:bodyPr wrap="none">
            <a:spAutoFit/>
          </a:bodyPr>
          <a:lstStyle/>
          <a:p>
            <a:pPr algn="ctr"/>
            <a:r>
              <a:rPr lang="en-US" sz="1100" dirty="0" smtClean="0"/>
              <a:t>Scanned copy</a:t>
            </a:r>
            <a:endParaRPr lang="en-US" sz="1100" dirty="0"/>
          </a:p>
        </p:txBody>
      </p:sp>
      <p:sp>
        <p:nvSpPr>
          <p:cNvPr id="66" name="Rectangle 65"/>
          <p:cNvSpPr/>
          <p:nvPr/>
        </p:nvSpPr>
        <p:spPr>
          <a:xfrm>
            <a:off x="1122294" y="5740979"/>
            <a:ext cx="931666" cy="261610"/>
          </a:xfrm>
          <a:prstGeom prst="rect">
            <a:avLst/>
          </a:prstGeom>
        </p:spPr>
        <p:txBody>
          <a:bodyPr wrap="none">
            <a:spAutoFit/>
          </a:bodyPr>
          <a:lstStyle/>
          <a:p>
            <a:pPr algn="ctr"/>
            <a:r>
              <a:rPr lang="en-US" sz="1100" dirty="0" smtClean="0"/>
              <a:t>IOU principle</a:t>
            </a:r>
            <a:endParaRPr lang="en-US" sz="1100" dirty="0"/>
          </a:p>
        </p:txBody>
      </p:sp>
      <p:sp>
        <p:nvSpPr>
          <p:cNvPr id="35" name="Rectangle 34"/>
          <p:cNvSpPr/>
          <p:nvPr/>
        </p:nvSpPr>
        <p:spPr>
          <a:xfrm>
            <a:off x="7012431" y="1369436"/>
            <a:ext cx="276038" cy="307777"/>
          </a:xfrm>
          <a:prstGeom prst="rect">
            <a:avLst/>
          </a:prstGeom>
          <a:ln>
            <a:solidFill>
              <a:srgbClr val="C00000"/>
            </a:solidFill>
          </a:ln>
        </p:spPr>
        <p:txBody>
          <a:bodyPr wrap="none">
            <a:spAutoFit/>
          </a:bodyPr>
          <a:lstStyle/>
          <a:p>
            <a:r>
              <a:rPr lang="en-US" sz="1400" b="1" dirty="0" smtClean="0"/>
              <a:t>1</a:t>
            </a:r>
            <a:endParaRPr lang="en-US" sz="1400" b="1" dirty="0"/>
          </a:p>
        </p:txBody>
      </p:sp>
      <p:sp>
        <p:nvSpPr>
          <p:cNvPr id="36" name="Rectangle 35"/>
          <p:cNvSpPr/>
          <p:nvPr/>
        </p:nvSpPr>
        <p:spPr>
          <a:xfrm>
            <a:off x="5053359" y="1375221"/>
            <a:ext cx="276038" cy="307777"/>
          </a:xfrm>
          <a:prstGeom prst="rect">
            <a:avLst/>
          </a:prstGeom>
          <a:ln>
            <a:solidFill>
              <a:srgbClr val="C00000"/>
            </a:solidFill>
          </a:ln>
        </p:spPr>
        <p:txBody>
          <a:bodyPr wrap="none">
            <a:spAutoFit/>
          </a:bodyPr>
          <a:lstStyle/>
          <a:p>
            <a:r>
              <a:rPr lang="en-US" sz="1400" b="1" dirty="0" smtClean="0"/>
              <a:t>2</a:t>
            </a:r>
            <a:endParaRPr lang="en-US" sz="1400" b="1" dirty="0"/>
          </a:p>
        </p:txBody>
      </p:sp>
      <p:sp>
        <p:nvSpPr>
          <p:cNvPr id="38" name="Rectangle 37"/>
          <p:cNvSpPr/>
          <p:nvPr/>
        </p:nvSpPr>
        <p:spPr>
          <a:xfrm>
            <a:off x="2231861" y="1412776"/>
            <a:ext cx="276038" cy="307777"/>
          </a:xfrm>
          <a:prstGeom prst="rect">
            <a:avLst/>
          </a:prstGeom>
          <a:ln>
            <a:solidFill>
              <a:srgbClr val="C00000"/>
            </a:solidFill>
          </a:ln>
        </p:spPr>
        <p:txBody>
          <a:bodyPr wrap="none">
            <a:spAutoFit/>
          </a:bodyPr>
          <a:lstStyle/>
          <a:p>
            <a:r>
              <a:rPr lang="en-US" sz="1400" b="1" dirty="0" smtClean="0"/>
              <a:t>3</a:t>
            </a:r>
            <a:endParaRPr lang="en-US" sz="1400" b="1" dirty="0"/>
          </a:p>
        </p:txBody>
      </p:sp>
      <p:sp>
        <p:nvSpPr>
          <p:cNvPr id="40" name="Rectangle 39"/>
          <p:cNvSpPr/>
          <p:nvPr/>
        </p:nvSpPr>
        <p:spPr>
          <a:xfrm>
            <a:off x="257517" y="1366032"/>
            <a:ext cx="276038" cy="307777"/>
          </a:xfrm>
          <a:prstGeom prst="rect">
            <a:avLst/>
          </a:prstGeom>
          <a:ln>
            <a:solidFill>
              <a:srgbClr val="C00000"/>
            </a:solidFill>
          </a:ln>
        </p:spPr>
        <p:txBody>
          <a:bodyPr wrap="none">
            <a:spAutoFit/>
          </a:bodyPr>
          <a:lstStyle/>
          <a:p>
            <a:r>
              <a:rPr lang="en-US" sz="1400" b="1" dirty="0" smtClean="0"/>
              <a:t>4</a:t>
            </a:r>
            <a:endParaRPr lang="en-US" sz="1400" b="1" dirty="0"/>
          </a:p>
        </p:txBody>
      </p:sp>
    </p:spTree>
    <p:extLst>
      <p:ext uri="{BB962C8B-B14F-4D97-AF65-F5344CB8AC3E}">
        <p14:creationId xmlns:p14="http://schemas.microsoft.com/office/powerpoint/2010/main" val="24107904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58</a:t>
            </a:fld>
            <a:endParaRPr lang="ru-RU"/>
          </a:p>
        </p:txBody>
      </p:sp>
      <p:sp>
        <p:nvSpPr>
          <p:cNvPr id="5" name="Title 1"/>
          <p:cNvSpPr>
            <a:spLocks noGrp="1"/>
          </p:cNvSpPr>
          <p:nvPr>
            <p:ph type="title"/>
          </p:nvPr>
        </p:nvSpPr>
        <p:spPr>
          <a:xfrm>
            <a:off x="251520" y="116632"/>
            <a:ext cx="8159540" cy="312281"/>
          </a:xfrm>
        </p:spPr>
        <p:txBody>
          <a:bodyPr/>
          <a:lstStyle/>
          <a:p>
            <a:r>
              <a:rPr lang="en-US" sz="2000" b="1" dirty="0" smtClean="0"/>
              <a:t>Appendix 2. </a:t>
            </a:r>
            <a:r>
              <a:rPr lang="en-US" sz="2000" b="1" dirty="0" err="1" smtClean="0"/>
              <a:t>Mekar</a:t>
            </a:r>
            <a:r>
              <a:rPr lang="en-US" sz="2000" b="1" dirty="0" smtClean="0"/>
              <a:t> Exchange Case Study (P2P) Cash Flow and Pricing (</a:t>
            </a:r>
            <a:r>
              <a:rPr lang="en-US" sz="2000" b="1" dirty="0" err="1" smtClean="0"/>
              <a:t>Cont</a:t>
            </a:r>
            <a:r>
              <a:rPr lang="en-US" sz="2000" b="1" dirty="0" smtClean="0"/>
              <a:t>)</a:t>
            </a:r>
            <a:endParaRPr lang="en-US" sz="2000" b="1" dirty="0"/>
          </a:p>
        </p:txBody>
      </p:sp>
      <p:sp>
        <p:nvSpPr>
          <p:cNvPr id="15" name="Rectangle 14"/>
          <p:cNvSpPr/>
          <p:nvPr/>
        </p:nvSpPr>
        <p:spPr>
          <a:xfrm>
            <a:off x="7477885" y="220370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Borrower</a:t>
            </a:r>
            <a:endParaRPr lang="en-US" sz="1400" dirty="0">
              <a:solidFill>
                <a:schemeClr val="tx1"/>
              </a:solidFill>
            </a:endParaRPr>
          </a:p>
        </p:txBody>
      </p:sp>
      <p:sp>
        <p:nvSpPr>
          <p:cNvPr id="17" name="Rectangle 16"/>
          <p:cNvSpPr/>
          <p:nvPr/>
        </p:nvSpPr>
        <p:spPr>
          <a:xfrm>
            <a:off x="5292080" y="220370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Cooperative (partner)</a:t>
            </a:r>
            <a:endParaRPr lang="en-US" sz="1400" dirty="0">
              <a:solidFill>
                <a:schemeClr val="tx1"/>
              </a:solidFill>
            </a:endParaRPr>
          </a:p>
        </p:txBody>
      </p:sp>
      <p:sp>
        <p:nvSpPr>
          <p:cNvPr id="19" name="Rectangle 18"/>
          <p:cNvSpPr/>
          <p:nvPr/>
        </p:nvSpPr>
        <p:spPr>
          <a:xfrm>
            <a:off x="2717979" y="220370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Mekar</a:t>
            </a:r>
            <a:r>
              <a:rPr lang="en-US" sz="1400" dirty="0" smtClean="0">
                <a:solidFill>
                  <a:schemeClr val="tx1"/>
                </a:solidFill>
              </a:rPr>
              <a:t> Exchange</a:t>
            </a:r>
          </a:p>
          <a:p>
            <a:pPr algn="ctr"/>
            <a:r>
              <a:rPr lang="en-US" sz="1400" dirty="0" smtClean="0">
                <a:solidFill>
                  <a:schemeClr val="tx1"/>
                </a:solidFill>
              </a:rPr>
              <a:t>(ME)</a:t>
            </a:r>
            <a:endParaRPr lang="en-US" sz="1400" dirty="0">
              <a:solidFill>
                <a:schemeClr val="tx1"/>
              </a:solidFill>
            </a:endParaRPr>
          </a:p>
        </p:txBody>
      </p:sp>
      <p:sp>
        <p:nvSpPr>
          <p:cNvPr id="23" name="Rectangle 22"/>
          <p:cNvSpPr/>
          <p:nvPr/>
        </p:nvSpPr>
        <p:spPr>
          <a:xfrm>
            <a:off x="432522" y="220370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Lender</a:t>
            </a:r>
            <a:endParaRPr lang="en-US" sz="1400" dirty="0">
              <a:solidFill>
                <a:schemeClr val="tx1"/>
              </a:solidFill>
            </a:endParaRPr>
          </a:p>
        </p:txBody>
      </p:sp>
      <p:cxnSp>
        <p:nvCxnSpPr>
          <p:cNvPr id="24" name="Straight Arrow Connector 23"/>
          <p:cNvCxnSpPr/>
          <p:nvPr/>
        </p:nvCxnSpPr>
        <p:spPr>
          <a:xfrm>
            <a:off x="1567875" y="2203703"/>
            <a:ext cx="1133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17077" y="1772816"/>
            <a:ext cx="1443024" cy="430887"/>
          </a:xfrm>
          <a:prstGeom prst="rect">
            <a:avLst/>
          </a:prstGeom>
        </p:spPr>
        <p:txBody>
          <a:bodyPr wrap="none">
            <a:spAutoFit/>
          </a:bodyPr>
          <a:lstStyle/>
          <a:p>
            <a:pPr algn="ctr"/>
            <a:r>
              <a:rPr lang="en-US" sz="1100" dirty="0" smtClean="0"/>
              <a:t>Transfers the funds to</a:t>
            </a:r>
          </a:p>
          <a:p>
            <a:pPr algn="ctr"/>
            <a:r>
              <a:rPr lang="en-US" sz="1100" dirty="0" smtClean="0"/>
              <a:t>ME banks account</a:t>
            </a:r>
          </a:p>
        </p:txBody>
      </p:sp>
      <p:cxnSp>
        <p:nvCxnSpPr>
          <p:cNvPr id="26" name="Straight Arrow Connector 25"/>
          <p:cNvCxnSpPr/>
          <p:nvPr/>
        </p:nvCxnSpPr>
        <p:spPr>
          <a:xfrm>
            <a:off x="3907663" y="2203703"/>
            <a:ext cx="1384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586392" y="1772816"/>
            <a:ext cx="1909498" cy="430887"/>
          </a:xfrm>
          <a:prstGeom prst="rect">
            <a:avLst/>
          </a:prstGeom>
        </p:spPr>
        <p:txBody>
          <a:bodyPr wrap="none">
            <a:spAutoFit/>
          </a:bodyPr>
          <a:lstStyle/>
          <a:p>
            <a:pPr algn="ctr"/>
            <a:r>
              <a:rPr lang="en-US" sz="1100" dirty="0" smtClean="0"/>
              <a:t>Per Lender’s request transfers</a:t>
            </a:r>
          </a:p>
          <a:p>
            <a:pPr algn="ctr"/>
            <a:r>
              <a:rPr lang="en-US" sz="1100" dirty="0" smtClean="0"/>
              <a:t>the funds to the Cooperative</a:t>
            </a:r>
          </a:p>
        </p:txBody>
      </p:sp>
      <p:cxnSp>
        <p:nvCxnSpPr>
          <p:cNvPr id="29" name="Straight Arrow Connector 28"/>
          <p:cNvCxnSpPr/>
          <p:nvPr/>
        </p:nvCxnSpPr>
        <p:spPr>
          <a:xfrm>
            <a:off x="6471569" y="2203703"/>
            <a:ext cx="1006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18703" y="1772816"/>
            <a:ext cx="1611339" cy="430887"/>
          </a:xfrm>
          <a:prstGeom prst="rect">
            <a:avLst/>
          </a:prstGeom>
        </p:spPr>
        <p:txBody>
          <a:bodyPr wrap="none">
            <a:spAutoFit/>
          </a:bodyPr>
          <a:lstStyle/>
          <a:p>
            <a:pPr algn="ctr"/>
            <a:r>
              <a:rPr lang="en-US" sz="1100" dirty="0" smtClean="0"/>
              <a:t>Transfer the funds to the</a:t>
            </a:r>
          </a:p>
          <a:p>
            <a:pPr algn="ctr"/>
            <a:r>
              <a:rPr lang="en-US" sz="1100" dirty="0" smtClean="0"/>
              <a:t>final Borrower</a:t>
            </a:r>
          </a:p>
        </p:txBody>
      </p:sp>
      <p:cxnSp>
        <p:nvCxnSpPr>
          <p:cNvPr id="33" name="Straight Arrow Connector 32"/>
          <p:cNvCxnSpPr/>
          <p:nvPr/>
        </p:nvCxnSpPr>
        <p:spPr>
          <a:xfrm flipH="1">
            <a:off x="6471569" y="2851775"/>
            <a:ext cx="1006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50763" y="2851774"/>
            <a:ext cx="1316386" cy="600164"/>
          </a:xfrm>
          <a:prstGeom prst="rect">
            <a:avLst/>
          </a:prstGeom>
        </p:spPr>
        <p:txBody>
          <a:bodyPr wrap="none">
            <a:spAutoFit/>
          </a:bodyPr>
          <a:lstStyle/>
          <a:p>
            <a:r>
              <a:rPr lang="en-US" sz="1100" dirty="0" smtClean="0"/>
              <a:t>Provides the pledge</a:t>
            </a:r>
          </a:p>
          <a:p>
            <a:endParaRPr lang="en-US" sz="1100" dirty="0" smtClean="0"/>
          </a:p>
          <a:p>
            <a:r>
              <a:rPr lang="en-US" sz="1100" dirty="0" smtClean="0"/>
              <a:t>Repays the loan</a:t>
            </a:r>
          </a:p>
        </p:txBody>
      </p:sp>
      <p:cxnSp>
        <p:nvCxnSpPr>
          <p:cNvPr id="36" name="Straight Arrow Connector 35"/>
          <p:cNvCxnSpPr/>
          <p:nvPr/>
        </p:nvCxnSpPr>
        <p:spPr>
          <a:xfrm flipH="1">
            <a:off x="3886882" y="2851775"/>
            <a:ext cx="1358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785469" y="2851774"/>
            <a:ext cx="1443024" cy="430887"/>
          </a:xfrm>
          <a:prstGeom prst="rect">
            <a:avLst/>
          </a:prstGeom>
        </p:spPr>
        <p:txBody>
          <a:bodyPr wrap="none">
            <a:spAutoFit/>
          </a:bodyPr>
          <a:lstStyle/>
          <a:p>
            <a:pPr algn="ctr"/>
            <a:r>
              <a:rPr lang="en-US" sz="1100" dirty="0" smtClean="0"/>
              <a:t>Transfers the funds to</a:t>
            </a:r>
          </a:p>
          <a:p>
            <a:pPr algn="ctr"/>
            <a:r>
              <a:rPr lang="en-US" sz="1100" dirty="0" smtClean="0"/>
              <a:t>ME bank account</a:t>
            </a:r>
          </a:p>
        </p:txBody>
      </p:sp>
      <p:cxnSp>
        <p:nvCxnSpPr>
          <p:cNvPr id="39" name="Straight Arrow Connector 38"/>
          <p:cNvCxnSpPr/>
          <p:nvPr/>
        </p:nvCxnSpPr>
        <p:spPr>
          <a:xfrm flipH="1" flipV="1">
            <a:off x="1584650" y="2851775"/>
            <a:ext cx="11151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43311" y="2851774"/>
            <a:ext cx="2119490" cy="430887"/>
          </a:xfrm>
          <a:prstGeom prst="rect">
            <a:avLst/>
          </a:prstGeom>
        </p:spPr>
        <p:txBody>
          <a:bodyPr wrap="none">
            <a:spAutoFit/>
          </a:bodyPr>
          <a:lstStyle/>
          <a:p>
            <a:pPr algn="ctr"/>
            <a:r>
              <a:rPr lang="en-US" sz="1100" dirty="0" smtClean="0"/>
              <a:t>Per Cooperative request transfers</a:t>
            </a:r>
          </a:p>
          <a:p>
            <a:pPr algn="ctr"/>
            <a:r>
              <a:rPr lang="en-US" sz="1100" dirty="0" smtClean="0"/>
              <a:t>the funds to the Lender</a:t>
            </a:r>
          </a:p>
        </p:txBody>
      </p:sp>
      <p:sp>
        <p:nvSpPr>
          <p:cNvPr id="43" name="Rectangle 42"/>
          <p:cNvSpPr/>
          <p:nvPr/>
        </p:nvSpPr>
        <p:spPr>
          <a:xfrm>
            <a:off x="6444208" y="2204864"/>
            <a:ext cx="1033677" cy="646331"/>
          </a:xfrm>
          <a:prstGeom prst="rect">
            <a:avLst/>
          </a:prstGeom>
        </p:spPr>
        <p:txBody>
          <a:bodyPr wrap="square">
            <a:spAutoFit/>
          </a:bodyPr>
          <a:lstStyle/>
          <a:p>
            <a:pPr algn="ctr"/>
            <a:r>
              <a:rPr lang="en-US" dirty="0" smtClean="0"/>
              <a:t>interest</a:t>
            </a:r>
          </a:p>
          <a:p>
            <a:pPr algn="ctr"/>
            <a:r>
              <a:rPr lang="en-US" dirty="0" smtClean="0"/>
              <a:t>24% p.a.</a:t>
            </a:r>
            <a:endParaRPr lang="en-US" dirty="0"/>
          </a:p>
        </p:txBody>
      </p:sp>
      <p:sp>
        <p:nvSpPr>
          <p:cNvPr id="44" name="Rectangle 43"/>
          <p:cNvSpPr/>
          <p:nvPr/>
        </p:nvSpPr>
        <p:spPr>
          <a:xfrm>
            <a:off x="3886882" y="2204864"/>
            <a:ext cx="1376721" cy="646331"/>
          </a:xfrm>
          <a:prstGeom prst="rect">
            <a:avLst/>
          </a:prstGeom>
        </p:spPr>
        <p:txBody>
          <a:bodyPr wrap="square">
            <a:spAutoFit/>
          </a:bodyPr>
          <a:lstStyle/>
          <a:p>
            <a:pPr algn="ctr"/>
            <a:r>
              <a:rPr lang="en-US" dirty="0" smtClean="0"/>
              <a:t>interest</a:t>
            </a:r>
          </a:p>
          <a:p>
            <a:pPr algn="ctr"/>
            <a:r>
              <a:rPr lang="en-US" dirty="0" smtClean="0"/>
              <a:t>12% p.a.</a:t>
            </a:r>
            <a:endParaRPr lang="en-US" dirty="0"/>
          </a:p>
        </p:txBody>
      </p:sp>
      <p:sp>
        <p:nvSpPr>
          <p:cNvPr id="46" name="Rectangle 45"/>
          <p:cNvSpPr/>
          <p:nvPr/>
        </p:nvSpPr>
        <p:spPr>
          <a:xfrm>
            <a:off x="1601425" y="2204864"/>
            <a:ext cx="1098272" cy="646331"/>
          </a:xfrm>
          <a:prstGeom prst="rect">
            <a:avLst/>
          </a:prstGeom>
        </p:spPr>
        <p:txBody>
          <a:bodyPr wrap="square">
            <a:spAutoFit/>
          </a:bodyPr>
          <a:lstStyle/>
          <a:p>
            <a:pPr algn="ctr"/>
            <a:r>
              <a:rPr lang="en-US" dirty="0" smtClean="0"/>
              <a:t>interest</a:t>
            </a:r>
          </a:p>
          <a:p>
            <a:pPr algn="ctr"/>
            <a:r>
              <a:rPr lang="en-US" dirty="0" smtClean="0"/>
              <a:t>9% p.a.</a:t>
            </a:r>
            <a:endParaRPr lang="en-US" dirty="0"/>
          </a:p>
        </p:txBody>
      </p:sp>
      <p:cxnSp>
        <p:nvCxnSpPr>
          <p:cNvPr id="59" name="Straight Arrow Connector 58"/>
          <p:cNvCxnSpPr>
            <a:stCxn id="19" idx="0"/>
          </p:cNvCxnSpPr>
          <p:nvPr/>
        </p:nvCxnSpPr>
        <p:spPr>
          <a:xfrm flipV="1">
            <a:off x="3294043" y="1412776"/>
            <a:ext cx="0" cy="79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774701" y="794082"/>
            <a:ext cx="1077219" cy="587574"/>
          </a:xfrm>
          <a:prstGeom prst="rect">
            <a:avLst/>
          </a:prstGeom>
        </p:spPr>
        <p:txBody>
          <a:bodyPr wrap="none">
            <a:spAutoFit/>
          </a:bodyPr>
          <a:lstStyle/>
          <a:p>
            <a:pPr algn="ctr"/>
            <a:r>
              <a:rPr lang="en-US" dirty="0" smtClean="0"/>
              <a:t>3% </a:t>
            </a:r>
            <a:r>
              <a:rPr lang="en-US" dirty="0"/>
              <a:t>p.a</a:t>
            </a:r>
            <a:r>
              <a:rPr lang="en-US" dirty="0" smtClean="0"/>
              <a:t>.</a:t>
            </a:r>
          </a:p>
          <a:p>
            <a:pPr algn="ctr"/>
            <a:r>
              <a:rPr lang="en-US" dirty="0" smtClean="0"/>
              <a:t>In revenue</a:t>
            </a:r>
            <a:endParaRPr lang="en-US" dirty="0"/>
          </a:p>
        </p:txBody>
      </p:sp>
      <p:sp>
        <p:nvSpPr>
          <p:cNvPr id="61" name="Rectangle 60"/>
          <p:cNvSpPr/>
          <p:nvPr/>
        </p:nvSpPr>
        <p:spPr>
          <a:xfrm>
            <a:off x="1885051" y="1463548"/>
            <a:ext cx="276038" cy="307777"/>
          </a:xfrm>
          <a:prstGeom prst="rect">
            <a:avLst/>
          </a:prstGeom>
          <a:ln>
            <a:solidFill>
              <a:srgbClr val="C00000"/>
            </a:solidFill>
          </a:ln>
        </p:spPr>
        <p:txBody>
          <a:bodyPr wrap="none">
            <a:spAutoFit/>
          </a:bodyPr>
          <a:lstStyle/>
          <a:p>
            <a:r>
              <a:rPr lang="en-US" sz="1400" b="1" dirty="0" smtClean="0"/>
              <a:t>1</a:t>
            </a:r>
            <a:endParaRPr lang="en-US" sz="1400" b="1" dirty="0"/>
          </a:p>
        </p:txBody>
      </p:sp>
      <p:sp>
        <p:nvSpPr>
          <p:cNvPr id="62" name="Rectangle 61"/>
          <p:cNvSpPr/>
          <p:nvPr/>
        </p:nvSpPr>
        <p:spPr>
          <a:xfrm>
            <a:off x="6836708" y="1463549"/>
            <a:ext cx="276038" cy="307777"/>
          </a:xfrm>
          <a:prstGeom prst="rect">
            <a:avLst/>
          </a:prstGeom>
          <a:ln>
            <a:solidFill>
              <a:srgbClr val="C00000"/>
            </a:solidFill>
          </a:ln>
        </p:spPr>
        <p:txBody>
          <a:bodyPr wrap="none">
            <a:spAutoFit/>
          </a:bodyPr>
          <a:lstStyle/>
          <a:p>
            <a:r>
              <a:rPr lang="en-US" sz="1400" b="1" dirty="0" smtClean="0"/>
              <a:t>4</a:t>
            </a:r>
            <a:endParaRPr lang="en-US" sz="1400" b="1" dirty="0"/>
          </a:p>
        </p:txBody>
      </p:sp>
      <p:sp>
        <p:nvSpPr>
          <p:cNvPr id="63" name="Rectangle 62"/>
          <p:cNvSpPr/>
          <p:nvPr/>
        </p:nvSpPr>
        <p:spPr>
          <a:xfrm>
            <a:off x="4475306" y="1463549"/>
            <a:ext cx="276038" cy="307777"/>
          </a:xfrm>
          <a:prstGeom prst="rect">
            <a:avLst/>
          </a:prstGeom>
          <a:ln>
            <a:solidFill>
              <a:srgbClr val="C00000"/>
            </a:solidFill>
          </a:ln>
        </p:spPr>
        <p:txBody>
          <a:bodyPr wrap="none">
            <a:spAutoFit/>
          </a:bodyPr>
          <a:lstStyle/>
          <a:p>
            <a:r>
              <a:rPr lang="en-US" sz="1400" b="1" dirty="0" smtClean="0"/>
              <a:t>2</a:t>
            </a:r>
            <a:endParaRPr lang="en-US" sz="1400" b="1" dirty="0"/>
          </a:p>
        </p:txBody>
      </p:sp>
      <p:sp>
        <p:nvSpPr>
          <p:cNvPr id="64" name="Rectangle 63"/>
          <p:cNvSpPr/>
          <p:nvPr/>
        </p:nvSpPr>
        <p:spPr>
          <a:xfrm>
            <a:off x="7477885" y="2868123"/>
            <a:ext cx="276038" cy="307777"/>
          </a:xfrm>
          <a:prstGeom prst="rect">
            <a:avLst/>
          </a:prstGeom>
          <a:ln>
            <a:solidFill>
              <a:srgbClr val="C00000"/>
            </a:solidFill>
          </a:ln>
        </p:spPr>
        <p:txBody>
          <a:bodyPr wrap="none">
            <a:spAutoFit/>
          </a:bodyPr>
          <a:lstStyle/>
          <a:p>
            <a:r>
              <a:rPr lang="en-US" sz="1400" b="1" dirty="0" smtClean="0"/>
              <a:t>3</a:t>
            </a:r>
            <a:endParaRPr lang="en-US" sz="1400" b="1" dirty="0"/>
          </a:p>
        </p:txBody>
      </p:sp>
      <p:sp>
        <p:nvSpPr>
          <p:cNvPr id="65" name="Rectangle 64"/>
          <p:cNvSpPr/>
          <p:nvPr/>
        </p:nvSpPr>
        <p:spPr>
          <a:xfrm>
            <a:off x="6836708" y="3429000"/>
            <a:ext cx="276038" cy="307777"/>
          </a:xfrm>
          <a:prstGeom prst="rect">
            <a:avLst/>
          </a:prstGeom>
          <a:ln>
            <a:solidFill>
              <a:srgbClr val="C00000"/>
            </a:solidFill>
          </a:ln>
        </p:spPr>
        <p:txBody>
          <a:bodyPr wrap="none">
            <a:spAutoFit/>
          </a:bodyPr>
          <a:lstStyle/>
          <a:p>
            <a:r>
              <a:rPr lang="en-US" sz="1400" b="1" dirty="0" smtClean="0"/>
              <a:t>5</a:t>
            </a:r>
            <a:endParaRPr lang="en-US" sz="1400" b="1" dirty="0"/>
          </a:p>
        </p:txBody>
      </p:sp>
      <p:sp>
        <p:nvSpPr>
          <p:cNvPr id="66" name="Rectangle 65"/>
          <p:cNvSpPr/>
          <p:nvPr/>
        </p:nvSpPr>
        <p:spPr>
          <a:xfrm>
            <a:off x="4475306" y="3429000"/>
            <a:ext cx="276038" cy="307777"/>
          </a:xfrm>
          <a:prstGeom prst="rect">
            <a:avLst/>
          </a:prstGeom>
          <a:ln>
            <a:solidFill>
              <a:srgbClr val="C00000"/>
            </a:solidFill>
          </a:ln>
        </p:spPr>
        <p:txBody>
          <a:bodyPr wrap="none">
            <a:spAutoFit/>
          </a:bodyPr>
          <a:lstStyle/>
          <a:p>
            <a:r>
              <a:rPr lang="en-US" sz="1400" b="1" dirty="0" smtClean="0"/>
              <a:t>6</a:t>
            </a:r>
            <a:endParaRPr lang="en-US" sz="1400" b="1" dirty="0"/>
          </a:p>
        </p:txBody>
      </p:sp>
      <p:sp>
        <p:nvSpPr>
          <p:cNvPr id="67" name="Rectangle 66"/>
          <p:cNvSpPr/>
          <p:nvPr/>
        </p:nvSpPr>
        <p:spPr>
          <a:xfrm>
            <a:off x="1885051" y="3429000"/>
            <a:ext cx="276038" cy="307777"/>
          </a:xfrm>
          <a:prstGeom prst="rect">
            <a:avLst/>
          </a:prstGeom>
          <a:ln>
            <a:solidFill>
              <a:srgbClr val="C00000"/>
            </a:solidFill>
          </a:ln>
        </p:spPr>
        <p:txBody>
          <a:bodyPr wrap="none">
            <a:spAutoFit/>
          </a:bodyPr>
          <a:lstStyle/>
          <a:p>
            <a:r>
              <a:rPr lang="en-US" sz="1400" b="1" dirty="0" smtClean="0"/>
              <a:t>7</a:t>
            </a:r>
            <a:endParaRPr lang="en-US" sz="1400" b="1" dirty="0"/>
          </a:p>
        </p:txBody>
      </p:sp>
      <p:sp>
        <p:nvSpPr>
          <p:cNvPr id="69" name="Rectangle 68"/>
          <p:cNvSpPr/>
          <p:nvPr/>
        </p:nvSpPr>
        <p:spPr>
          <a:xfrm>
            <a:off x="432522" y="4289481"/>
            <a:ext cx="8436477" cy="1077218"/>
          </a:xfrm>
          <a:prstGeom prst="rect">
            <a:avLst/>
          </a:prstGeom>
        </p:spPr>
        <p:txBody>
          <a:bodyPr wrap="none">
            <a:spAutoFit/>
          </a:bodyPr>
          <a:lstStyle/>
          <a:p>
            <a:pPr marL="171450" indent="-171450">
              <a:spcAft>
                <a:spcPts val="600"/>
              </a:spcAft>
              <a:buFont typeface="Arial" panose="020B0604020202020204" pitchFamily="34" charset="0"/>
              <a:buChar char="•"/>
            </a:pPr>
            <a:r>
              <a:rPr lang="en-US" dirty="0" smtClean="0"/>
              <a:t>Due to the fact that </a:t>
            </a:r>
            <a:r>
              <a:rPr lang="en-US" dirty="0" err="1" smtClean="0"/>
              <a:t>Mekar</a:t>
            </a:r>
            <a:r>
              <a:rPr lang="en-US" dirty="0" smtClean="0"/>
              <a:t> exercised the funds transfer they felt they need OJK license</a:t>
            </a:r>
          </a:p>
          <a:p>
            <a:pPr marL="171450" indent="-171450">
              <a:spcAft>
                <a:spcPts val="600"/>
              </a:spcAft>
              <a:buFont typeface="Arial" panose="020B0604020202020204" pitchFamily="34" charset="0"/>
              <a:buChar char="•"/>
            </a:pPr>
            <a:r>
              <a:rPr lang="en-US" dirty="0" smtClean="0"/>
              <a:t>OJK stated that it does not have formulated opinion about the business model</a:t>
            </a:r>
          </a:p>
          <a:p>
            <a:pPr marL="171450" indent="-171450">
              <a:spcAft>
                <a:spcPts val="600"/>
              </a:spcAft>
              <a:buFont typeface="Arial" panose="020B0604020202020204" pitchFamily="34" charset="0"/>
              <a:buChar char="•"/>
            </a:pPr>
            <a:r>
              <a:rPr lang="en-US" dirty="0" smtClean="0"/>
              <a:t>OJK proposed the business to grow big first and then they would come to regulate it</a:t>
            </a:r>
            <a:endParaRPr lang="en-US" dirty="0"/>
          </a:p>
        </p:txBody>
      </p:sp>
    </p:spTree>
    <p:extLst>
      <p:ext uri="{BB962C8B-B14F-4D97-AF65-F5344CB8AC3E}">
        <p14:creationId xmlns:p14="http://schemas.microsoft.com/office/powerpoint/2010/main" val="33279873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59</a:t>
            </a:fld>
            <a:endParaRPr lang="ru-RU"/>
          </a:p>
        </p:txBody>
      </p:sp>
      <p:sp>
        <p:nvSpPr>
          <p:cNvPr id="5" name="Title 1"/>
          <p:cNvSpPr>
            <a:spLocks noGrp="1"/>
          </p:cNvSpPr>
          <p:nvPr>
            <p:ph type="title"/>
          </p:nvPr>
        </p:nvSpPr>
        <p:spPr>
          <a:xfrm>
            <a:off x="251520" y="145515"/>
            <a:ext cx="8159540" cy="312281"/>
          </a:xfrm>
        </p:spPr>
        <p:txBody>
          <a:bodyPr/>
          <a:lstStyle/>
          <a:p>
            <a:r>
              <a:rPr lang="en-US" sz="2000" b="1" dirty="0"/>
              <a:t>Appendix </a:t>
            </a:r>
            <a:r>
              <a:rPr lang="ru-RU" sz="2000" b="1" dirty="0" smtClean="0"/>
              <a:t>3</a:t>
            </a:r>
            <a:r>
              <a:rPr lang="en-US" sz="2000" b="1" dirty="0" smtClean="0"/>
              <a:t>. </a:t>
            </a:r>
            <a:r>
              <a:rPr lang="en-US" sz="2000" b="1" dirty="0"/>
              <a:t>Our approach towards investor base</a:t>
            </a:r>
            <a:endParaRPr lang="en-US" sz="2700" b="1" dirty="0">
              <a:solidFill>
                <a:srgbClr val="FF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508" y="4173793"/>
            <a:ext cx="5266972" cy="935943"/>
          </a:xfrm>
          <a:prstGeom prst="rect">
            <a:avLst/>
          </a:prstGeom>
        </p:spPr>
      </p:pic>
      <p:graphicFrame>
        <p:nvGraphicFramePr>
          <p:cNvPr id="10" name="Table 6"/>
          <p:cNvGraphicFramePr>
            <a:graphicFrameLocks noGrp="1"/>
          </p:cNvGraphicFramePr>
          <p:nvPr>
            <p:extLst>
              <p:ext uri="{D42A27DB-BD31-4B8C-83A1-F6EECF244321}">
                <p14:modId xmlns:p14="http://schemas.microsoft.com/office/powerpoint/2010/main" val="3177278990"/>
              </p:ext>
            </p:extLst>
          </p:nvPr>
        </p:nvGraphicFramePr>
        <p:xfrm>
          <a:off x="156447" y="1340768"/>
          <a:ext cx="8736033" cy="2560320"/>
        </p:xfrm>
        <a:graphic>
          <a:graphicData uri="http://schemas.openxmlformats.org/drawingml/2006/table">
            <a:tbl>
              <a:tblPr firstRow="1" bandRow="1">
                <a:tableStyleId>{5C22544A-7EE6-4342-B048-85BDC9FD1C3A}</a:tableStyleId>
              </a:tblPr>
              <a:tblGrid>
                <a:gridCol w="336658">
                  <a:extLst>
                    <a:ext uri="{9D8B030D-6E8A-4147-A177-3AD203B41FA5}">
                      <a16:colId xmlns:a16="http://schemas.microsoft.com/office/drawing/2014/main" val="20002"/>
                    </a:ext>
                  </a:extLst>
                </a:gridCol>
                <a:gridCol w="4546394">
                  <a:extLst>
                    <a:ext uri="{9D8B030D-6E8A-4147-A177-3AD203B41FA5}">
                      <a16:colId xmlns:a16="http://schemas.microsoft.com/office/drawing/2014/main" val="20000"/>
                    </a:ext>
                  </a:extLst>
                </a:gridCol>
                <a:gridCol w="3852981">
                  <a:extLst>
                    <a:ext uri="{9D8B030D-6E8A-4147-A177-3AD203B41FA5}">
                      <a16:colId xmlns:a16="http://schemas.microsoft.com/office/drawing/2014/main" val="20001"/>
                    </a:ext>
                  </a:extLst>
                </a:gridCol>
              </a:tblGrid>
              <a:tr h="253738">
                <a:tc>
                  <a:txBody>
                    <a:bodyPr/>
                    <a:lstStyle/>
                    <a:p>
                      <a:pPr algn="ctr"/>
                      <a:r>
                        <a:rPr lang="en-US" sz="1200" b="1" dirty="0" smtClean="0"/>
                        <a:t>#</a:t>
                      </a:r>
                      <a:endParaRPr lang="en-US" sz="1200" b="1" dirty="0"/>
                    </a:p>
                  </a:txBody>
                  <a:tcPr/>
                </a:tc>
                <a:tc>
                  <a:txBody>
                    <a:bodyPr/>
                    <a:lstStyle/>
                    <a:p>
                      <a:pPr algn="ctr"/>
                      <a:r>
                        <a:rPr lang="en-US" sz="1200" b="1" dirty="0" smtClean="0"/>
                        <a:t>Specifics</a:t>
                      </a:r>
                      <a:endParaRPr lang="en-US" sz="1200" b="1" dirty="0"/>
                    </a:p>
                  </a:txBody>
                  <a:tcPr/>
                </a:tc>
                <a:tc>
                  <a:txBody>
                    <a:bodyPr/>
                    <a:lstStyle/>
                    <a:p>
                      <a:pPr algn="ctr"/>
                      <a:r>
                        <a:rPr lang="en-US" sz="1200" b="1" dirty="0" smtClean="0"/>
                        <a:t>Approach</a:t>
                      </a:r>
                    </a:p>
                  </a:txBody>
                  <a:tcPr/>
                </a:tc>
                <a:extLst>
                  <a:ext uri="{0D108BD9-81ED-4DB2-BD59-A6C34878D82A}">
                    <a16:rowId xmlns:a16="http://schemas.microsoft.com/office/drawing/2014/main" val="10001"/>
                  </a:ext>
                </a:extLst>
              </a:tr>
              <a:tr h="422897">
                <a:tc>
                  <a:txBody>
                    <a:bodyPr/>
                    <a:lstStyle/>
                    <a:p>
                      <a:pPr algn="ctr"/>
                      <a:r>
                        <a:rPr lang="en-US" sz="1200" dirty="0" smtClean="0"/>
                        <a:t>1</a:t>
                      </a:r>
                    </a:p>
                  </a:txBody>
                  <a:tcPr/>
                </a:tc>
                <a:tc>
                  <a:txBody>
                    <a:bodyPr/>
                    <a:lstStyle/>
                    <a:p>
                      <a:pPr marL="0" indent="0">
                        <a:buFont typeface="Arial" panose="020B0604020202020204" pitchFamily="34" charset="0"/>
                        <a:buNone/>
                      </a:pPr>
                      <a:r>
                        <a:rPr lang="en-US" sz="1200" dirty="0" smtClean="0"/>
                        <a:t>All deposits below $140K are guaranteed by Indonesia Deposit Insurance Corporation</a:t>
                      </a:r>
                    </a:p>
                  </a:txBody>
                  <a:tcPr/>
                </a:tc>
                <a:tc>
                  <a:txBody>
                    <a:bodyPr/>
                    <a:lstStyle/>
                    <a:p>
                      <a:pPr marL="0" algn="l" defTabSz="914400" rtl="0" eaLnBrk="1" latinLnBrk="0" hangingPunct="1"/>
                      <a:r>
                        <a:rPr lang="en-US" sz="1200" kern="1200" dirty="0" smtClean="0">
                          <a:solidFill>
                            <a:schemeClr val="tx1"/>
                          </a:solidFill>
                          <a:latin typeface="+mn-lt"/>
                          <a:ea typeface="+mn-ea"/>
                          <a:cs typeface="+mn-cs"/>
                        </a:rPr>
                        <a:t>Providing secured</a:t>
                      </a:r>
                      <a:r>
                        <a:rPr lang="en-US" sz="1200" kern="1200" baseline="0" dirty="0" smtClean="0">
                          <a:solidFill>
                            <a:schemeClr val="tx1"/>
                          </a:solidFill>
                          <a:latin typeface="+mn-lt"/>
                          <a:ea typeface="+mn-ea"/>
                          <a:cs typeface="+mn-cs"/>
                        </a:rPr>
                        <a:t> product is not a competitive advantage</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592056">
                <a:tc>
                  <a:txBody>
                    <a:bodyPr/>
                    <a:lstStyle/>
                    <a:p>
                      <a:pPr algn="ctr"/>
                      <a:r>
                        <a:rPr lang="en-US" sz="1200" dirty="0" smtClean="0"/>
                        <a:t>2</a:t>
                      </a:r>
                      <a:endParaRPr lang="en-US" sz="1200" dirty="0"/>
                    </a:p>
                  </a:txBody>
                  <a:tcPr/>
                </a:tc>
                <a:tc>
                  <a:txBody>
                    <a:bodyPr/>
                    <a:lstStyle/>
                    <a:p>
                      <a:pPr marL="0" indent="0">
                        <a:buFont typeface="Arial" panose="020B0604020202020204" pitchFamily="34" charset="0"/>
                        <a:buNone/>
                      </a:pPr>
                      <a:r>
                        <a:rPr lang="en-US" sz="1200" dirty="0" smtClean="0"/>
                        <a:t>All deposits below $140K are subject to interest rate cap of 7,75% p.a. and </a:t>
                      </a:r>
                      <a:r>
                        <a:rPr lang="en-US" sz="1200" b="0" dirty="0" smtClean="0">
                          <a:solidFill>
                            <a:schemeClr val="tx1"/>
                          </a:solidFill>
                        </a:rPr>
                        <a:t>20% withholding tax</a:t>
                      </a:r>
                    </a:p>
                  </a:txBody>
                  <a:tcPr/>
                </a:tc>
                <a:tc>
                  <a:txBody>
                    <a:bodyPr/>
                    <a:lstStyle/>
                    <a:p>
                      <a:pPr algn="l"/>
                      <a:r>
                        <a:rPr lang="en-US" sz="1200" dirty="0" smtClean="0">
                          <a:solidFill>
                            <a:schemeClr val="tx1"/>
                          </a:solidFill>
                        </a:rPr>
                        <a:t>Majority</a:t>
                      </a:r>
                      <a:r>
                        <a:rPr lang="en-US" sz="1200" baseline="0" dirty="0" smtClean="0">
                          <a:solidFill>
                            <a:schemeClr val="tx1"/>
                          </a:solidFill>
                        </a:rPr>
                        <a:t> of population can only get an effective yield which is comparable to BI key interest rate (currently 7,50%), offering higher yield is a competitive advantage</a:t>
                      </a:r>
                      <a:endParaRPr lang="en-US" sz="1200" dirty="0">
                        <a:solidFill>
                          <a:schemeClr val="tx1"/>
                        </a:solidFill>
                      </a:endParaRPr>
                    </a:p>
                  </a:txBody>
                  <a:tcPr/>
                </a:tc>
                <a:extLst>
                  <a:ext uri="{0D108BD9-81ED-4DB2-BD59-A6C34878D82A}">
                    <a16:rowId xmlns:a16="http://schemas.microsoft.com/office/drawing/2014/main" val="10005"/>
                  </a:ext>
                </a:extLst>
              </a:tr>
              <a:tr h="427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a:t>
                      </a:r>
                    </a:p>
                  </a:txBody>
                  <a:tcPr/>
                </a:tc>
                <a:tc>
                  <a:txBody>
                    <a:bodyPr/>
                    <a:lstStyle/>
                    <a:p>
                      <a:pPr marL="0" indent="0" algn="l" defTabSz="914400" rtl="0" eaLnBrk="1" latinLnBrk="0" hangingPunct="1">
                        <a:buFont typeface="Arial" panose="020B0604020202020204" pitchFamily="34" charset="0"/>
                        <a:buNone/>
                      </a:pPr>
                      <a:r>
                        <a:rPr lang="en-US" sz="1200" kern="1200" dirty="0" smtClean="0">
                          <a:solidFill>
                            <a:schemeClr val="dk1"/>
                          </a:solidFill>
                          <a:latin typeface="+mn-lt"/>
                          <a:ea typeface="+mn-ea"/>
                          <a:cs typeface="+mn-cs"/>
                        </a:rPr>
                        <a:t>Personal presence is needed to open the deposit,</a:t>
                      </a:r>
                      <a:r>
                        <a:rPr lang="en-US" sz="1200" kern="1200" baseline="0" dirty="0" smtClean="0">
                          <a:solidFill>
                            <a:schemeClr val="dk1"/>
                          </a:solidFill>
                          <a:latin typeface="+mn-lt"/>
                          <a:ea typeface="+mn-ea"/>
                          <a:cs typeface="+mn-cs"/>
                        </a:rPr>
                        <a:t> yet after the first visit remote depositing is possible</a:t>
                      </a:r>
                      <a:endParaRPr lang="en-US" sz="12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Online</a:t>
                      </a:r>
                      <a:r>
                        <a:rPr lang="en-US" sz="1200" baseline="0" dirty="0" smtClean="0">
                          <a:solidFill>
                            <a:schemeClr val="tx1"/>
                          </a:solidFill>
                        </a:rPr>
                        <a:t> product offering is a competitive advantage</a:t>
                      </a:r>
                      <a:endParaRPr lang="en-US" sz="1200" dirty="0" smtClean="0">
                        <a:solidFill>
                          <a:schemeClr val="tx1"/>
                        </a:solidFill>
                      </a:endParaRPr>
                    </a:p>
                  </a:txBody>
                  <a:tcPr/>
                </a:tc>
                <a:extLst>
                  <a:ext uri="{0D108BD9-81ED-4DB2-BD59-A6C34878D82A}">
                    <a16:rowId xmlns:a16="http://schemas.microsoft.com/office/drawing/2014/main" val="10004"/>
                  </a:ext>
                </a:extLst>
              </a:tr>
              <a:tr h="4228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Limited number of banks offer small</a:t>
                      </a:r>
                      <a:r>
                        <a:rPr lang="en-US" sz="1200" baseline="0" dirty="0" smtClean="0"/>
                        <a:t> ticket deposits ($70), most of the banks start from $500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Offering small ticket deposit</a:t>
                      </a:r>
                      <a:r>
                        <a:rPr lang="en-US" sz="1200" baseline="0" dirty="0" smtClean="0">
                          <a:solidFill>
                            <a:schemeClr val="tx1"/>
                          </a:solidFill>
                        </a:rPr>
                        <a:t> product is a competitive advantage</a:t>
                      </a:r>
                      <a:endParaRPr lang="en-US" sz="1200" dirty="0" smtClean="0">
                        <a:solidFill>
                          <a:schemeClr val="tx1"/>
                        </a:solidFill>
                      </a:endParaRPr>
                    </a:p>
                  </a:txBody>
                  <a:tcPr/>
                </a:tc>
                <a:extLst>
                  <a:ext uri="{0D108BD9-81ED-4DB2-BD59-A6C34878D82A}">
                    <a16:rowId xmlns:a16="http://schemas.microsoft.com/office/drawing/2014/main" val="10006"/>
                  </a:ext>
                </a:extLst>
              </a:tr>
              <a:tr h="234280">
                <a:tc>
                  <a:txBody>
                    <a:bodyPr/>
                    <a:lstStyle/>
                    <a:p>
                      <a:pPr algn="ctr"/>
                      <a:r>
                        <a:rPr lang="en-US" sz="1200" dirty="0" smtClean="0"/>
                        <a:t>5</a:t>
                      </a:r>
                      <a:endParaRPr lang="en-US" sz="1200" dirty="0"/>
                    </a:p>
                  </a:txBody>
                  <a:tcPr/>
                </a:tc>
                <a:tc>
                  <a:txBody>
                    <a:bodyPr/>
                    <a:lstStyle/>
                    <a:p>
                      <a:r>
                        <a:rPr lang="en-US" sz="1200" baseline="0" dirty="0" smtClean="0"/>
                        <a:t>Most of the banks offer flexible tenors (1-24 months)</a:t>
                      </a:r>
                      <a:endParaRPr lang="en-US" sz="1200" kern="1200" dirty="0">
                        <a:solidFill>
                          <a:schemeClr val="dk1"/>
                        </a:solidFill>
                        <a:latin typeface="+mn-lt"/>
                        <a:ea typeface="+mn-ea"/>
                        <a:cs typeface="+mn-cs"/>
                      </a:endParaRPr>
                    </a:p>
                  </a:txBody>
                  <a:tcPr/>
                </a:tc>
                <a:tc>
                  <a:txBody>
                    <a:bodyPr/>
                    <a:lstStyle/>
                    <a:p>
                      <a:pPr algn="l"/>
                      <a:r>
                        <a:rPr lang="en-US" sz="1200" dirty="0" smtClean="0">
                          <a:solidFill>
                            <a:schemeClr val="tx1"/>
                          </a:solidFill>
                        </a:rPr>
                        <a:t>Offering flexible</a:t>
                      </a:r>
                      <a:r>
                        <a:rPr lang="en-US" sz="1200" baseline="0" dirty="0" smtClean="0">
                          <a:solidFill>
                            <a:schemeClr val="tx1"/>
                          </a:solidFill>
                        </a:rPr>
                        <a:t> tenors is not a competitive advantage</a:t>
                      </a:r>
                      <a:endParaRPr lang="en-US" sz="1200" dirty="0">
                        <a:solidFill>
                          <a:schemeClr val="tx1"/>
                        </a:solidFill>
                      </a:endParaRPr>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162355" y="6021288"/>
            <a:ext cx="8730125"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a:t>Our unique product offering is high-return but still secured, convenient ticket size on-line deposit</a:t>
            </a:r>
            <a:endParaRPr lang="en-US" sz="1600" dirty="0"/>
          </a:p>
        </p:txBody>
      </p:sp>
      <p:sp>
        <p:nvSpPr>
          <p:cNvPr id="2" name="Rectangle 1"/>
          <p:cNvSpPr/>
          <p:nvPr/>
        </p:nvSpPr>
        <p:spPr>
          <a:xfrm>
            <a:off x="134357" y="4149080"/>
            <a:ext cx="3285515" cy="1600438"/>
          </a:xfrm>
          <a:prstGeom prst="rect">
            <a:avLst/>
          </a:prstGeom>
        </p:spPr>
        <p:txBody>
          <a:bodyPr wrap="none">
            <a:spAutoFit/>
          </a:bodyPr>
          <a:lstStyle/>
          <a:p>
            <a:r>
              <a:rPr lang="en-US" sz="1400" dirty="0" smtClean="0"/>
              <a:t>Indonesia Deposits Insurance Corporation:</a:t>
            </a:r>
          </a:p>
          <a:p>
            <a:pPr marL="285750" indent="-285750">
              <a:buFont typeface="Arial" panose="020B0604020202020204" pitchFamily="34" charset="0"/>
              <a:buChar char="•"/>
            </a:pPr>
            <a:r>
              <a:rPr lang="en-US" sz="1400" dirty="0" smtClean="0"/>
              <a:t>Launched in 2005</a:t>
            </a:r>
          </a:p>
          <a:p>
            <a:pPr marL="285750" indent="-285750">
              <a:buFont typeface="Arial" panose="020B0604020202020204" pitchFamily="34" charset="0"/>
              <a:buChar char="•"/>
            </a:pPr>
            <a:r>
              <a:rPr lang="en-US" sz="1400" dirty="0" smtClean="0"/>
              <a:t>Independent from BI and OJK</a:t>
            </a:r>
          </a:p>
          <a:p>
            <a:pPr marL="285750" indent="-285750">
              <a:buFont typeface="Arial" panose="020B0604020202020204" pitchFamily="34" charset="0"/>
              <a:buChar char="•"/>
            </a:pPr>
            <a:r>
              <a:rPr lang="en-US" sz="1400" dirty="0" smtClean="0"/>
              <a:t>Main functions are:</a:t>
            </a:r>
          </a:p>
          <a:p>
            <a:pPr marL="742950" lvl="1" indent="-285750">
              <a:buFont typeface="Arial" panose="020B0604020202020204" pitchFamily="34" charset="0"/>
              <a:buChar char="•"/>
            </a:pPr>
            <a:r>
              <a:rPr lang="en-US" sz="1400" dirty="0" smtClean="0"/>
              <a:t>Deposits insurance</a:t>
            </a:r>
          </a:p>
          <a:p>
            <a:pPr marL="742950" lvl="1" indent="-285750">
              <a:buFont typeface="Arial" panose="020B0604020202020204" pitchFamily="34" charset="0"/>
              <a:buChar char="•"/>
            </a:pPr>
            <a:r>
              <a:rPr lang="en-US" sz="1400" dirty="0" smtClean="0"/>
              <a:t>Banks rescue</a:t>
            </a:r>
          </a:p>
          <a:p>
            <a:pPr marL="742950" lvl="1" indent="-285750">
              <a:buFont typeface="Arial" panose="020B0604020202020204" pitchFamily="34" charset="0"/>
              <a:buChar char="•"/>
            </a:pPr>
            <a:r>
              <a:rPr lang="en-US" sz="1400" dirty="0" smtClean="0"/>
              <a:t>Banks liquidation</a:t>
            </a:r>
            <a:endParaRPr lang="en-US" sz="1400" dirty="0"/>
          </a:p>
        </p:txBody>
      </p:sp>
      <p:sp>
        <p:nvSpPr>
          <p:cNvPr id="3" name="Rectangle 2"/>
          <p:cNvSpPr/>
          <p:nvPr/>
        </p:nvSpPr>
        <p:spPr>
          <a:xfrm>
            <a:off x="156447" y="773588"/>
            <a:ext cx="8736033" cy="523220"/>
          </a:xfrm>
          <a:prstGeom prst="rect">
            <a:avLst/>
          </a:prstGeom>
        </p:spPr>
        <p:txBody>
          <a:bodyPr wrap="square">
            <a:spAutoFit/>
          </a:bodyPr>
          <a:lstStyle/>
          <a:p>
            <a:pPr marL="285750" indent="-285750">
              <a:buFont typeface="Arial" panose="020B0604020202020204" pitchFamily="34" charset="0"/>
              <a:buChar char="•"/>
            </a:pPr>
            <a:r>
              <a:rPr lang="en-US" sz="1400" dirty="0"/>
              <a:t>We are taking retail deposits market as </a:t>
            </a:r>
            <a:r>
              <a:rPr lang="en-US" sz="1400"/>
              <a:t>our benchmark</a:t>
            </a:r>
            <a:r>
              <a:rPr lang="en-US" sz="1400" dirty="0"/>
              <a:t>.</a:t>
            </a:r>
          </a:p>
          <a:p>
            <a:pPr marL="285750" indent="-285750">
              <a:buFont typeface="Arial" panose="020B0604020202020204" pitchFamily="34" charset="0"/>
              <a:buChar char="•"/>
            </a:pPr>
            <a:r>
              <a:rPr lang="en-US" sz="1400"/>
              <a:t>At Phase </a:t>
            </a:r>
            <a:r>
              <a:rPr lang="en-US" sz="1400" smtClean="0"/>
              <a:t>2 </a:t>
            </a:r>
            <a:r>
              <a:rPr lang="en-US" sz="1400" dirty="0"/>
              <a:t>we will gradually capture investors keeping in mind the regulatory landscape and </a:t>
            </a:r>
            <a:r>
              <a:rPr lang="en-US" sz="1400"/>
              <a:t>market practice</a:t>
            </a:r>
            <a:r>
              <a:rPr lang="en-US" sz="1400" dirty="0"/>
              <a:t>.</a:t>
            </a:r>
          </a:p>
        </p:txBody>
      </p:sp>
    </p:spTree>
    <p:extLst>
      <p:ext uri="{BB962C8B-B14F-4D97-AF65-F5344CB8AC3E}">
        <p14:creationId xmlns:p14="http://schemas.microsoft.com/office/powerpoint/2010/main" val="1788715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 market specifics</a:t>
            </a:r>
            <a:endParaRPr lang="en-US" b="1" dirty="0"/>
          </a:p>
        </p:txBody>
      </p:sp>
      <p:sp>
        <p:nvSpPr>
          <p:cNvPr id="4" name="Slide Number Placeholder 3"/>
          <p:cNvSpPr>
            <a:spLocks noGrp="1"/>
          </p:cNvSpPr>
          <p:nvPr>
            <p:ph type="sldNum" sz="quarter" idx="12"/>
          </p:nvPr>
        </p:nvSpPr>
        <p:spPr/>
        <p:txBody>
          <a:bodyPr/>
          <a:lstStyle/>
          <a:p>
            <a:fld id="{D7F305DA-160D-498F-B102-A1D8643B4A2C}" type="slidenum">
              <a:rPr lang="ru-RU" smtClean="0"/>
              <a:pPr/>
              <a:t>6</a:t>
            </a:fld>
            <a:endParaRPr lang="ru-RU"/>
          </a:p>
        </p:txBody>
      </p:sp>
      <p:sp>
        <p:nvSpPr>
          <p:cNvPr id="5" name="Объект 2"/>
          <p:cNvSpPr>
            <a:spLocks noGrp="1"/>
          </p:cNvSpPr>
          <p:nvPr>
            <p:ph idx="1"/>
          </p:nvPr>
        </p:nvSpPr>
        <p:spPr>
          <a:xfrm>
            <a:off x="179511" y="764704"/>
            <a:ext cx="8973915" cy="4968552"/>
          </a:xfrm>
        </p:spPr>
        <p:txBody>
          <a:bodyPr vert="horz" lIns="91440" tIns="45720" rIns="91440" bIns="45720" rtlCol="0" anchor="t">
            <a:noAutofit/>
          </a:bodyPr>
          <a:lstStyle/>
          <a:p>
            <a:pPr algn="just">
              <a:spcBef>
                <a:spcPts val="600"/>
              </a:spcBef>
            </a:pPr>
            <a:r>
              <a:rPr lang="en-US" sz="1400" dirty="0" smtClean="0"/>
              <a:t>GDP </a:t>
            </a:r>
            <a:r>
              <a:rPr lang="en-US" sz="1400" dirty="0"/>
              <a:t>is </a:t>
            </a:r>
            <a:r>
              <a:rPr lang="en-US" sz="1400" dirty="0" smtClean="0"/>
              <a:t>driven by </a:t>
            </a:r>
            <a:r>
              <a:rPr lang="en-US" sz="1400" dirty="0"/>
              <a:t>following </a:t>
            </a:r>
            <a:r>
              <a:rPr lang="en-US" sz="1400" dirty="0" smtClean="0"/>
              <a:t>industries</a:t>
            </a:r>
            <a:r>
              <a:rPr lang="en-US" sz="1400" dirty="0"/>
              <a:t>: </a:t>
            </a:r>
            <a:endParaRPr lang="en-US" sz="1400" dirty="0" smtClean="0"/>
          </a:p>
          <a:p>
            <a:pPr lvl="1" algn="just">
              <a:spcBef>
                <a:spcPts val="600"/>
              </a:spcBef>
            </a:pPr>
            <a:r>
              <a:rPr lang="en-US" sz="1200" dirty="0" smtClean="0"/>
              <a:t>Services 41%.</a:t>
            </a:r>
          </a:p>
          <a:p>
            <a:pPr lvl="1" algn="just">
              <a:spcBef>
                <a:spcPts val="600"/>
              </a:spcBef>
            </a:pPr>
            <a:r>
              <a:rPr lang="en-US" sz="1200" dirty="0" smtClean="0"/>
              <a:t>Manufacturing </a:t>
            </a:r>
            <a:r>
              <a:rPr lang="en-US" sz="1200" dirty="0"/>
              <a:t>24</a:t>
            </a:r>
            <a:r>
              <a:rPr lang="en-US" sz="1200" dirty="0" smtClean="0"/>
              <a:t>%.</a:t>
            </a:r>
          </a:p>
          <a:p>
            <a:pPr lvl="1" algn="just">
              <a:spcBef>
                <a:spcPts val="600"/>
              </a:spcBef>
            </a:pPr>
            <a:r>
              <a:rPr lang="en-US" sz="1200" dirty="0" smtClean="0"/>
              <a:t>Agriculture </a:t>
            </a:r>
            <a:r>
              <a:rPr lang="en-US" sz="1200" dirty="0"/>
              <a:t>15</a:t>
            </a:r>
            <a:r>
              <a:rPr lang="en-US" sz="1200" dirty="0" smtClean="0"/>
              <a:t>%.</a:t>
            </a:r>
          </a:p>
          <a:p>
            <a:pPr lvl="1" algn="just">
              <a:spcBef>
                <a:spcPts val="600"/>
              </a:spcBef>
            </a:pPr>
            <a:r>
              <a:rPr lang="en-US" sz="1200" dirty="0" smtClean="0"/>
              <a:t>Mining </a:t>
            </a:r>
            <a:r>
              <a:rPr lang="en-US" sz="1200" dirty="0"/>
              <a:t>10</a:t>
            </a:r>
            <a:r>
              <a:rPr lang="en-US" sz="1200" dirty="0" smtClean="0"/>
              <a:t>%. </a:t>
            </a:r>
          </a:p>
          <a:p>
            <a:pPr lvl="1" algn="just">
              <a:spcBef>
                <a:spcPts val="600"/>
              </a:spcBef>
            </a:pPr>
            <a:r>
              <a:rPr lang="en-US" sz="1200" dirty="0" smtClean="0"/>
              <a:t>Construction </a:t>
            </a:r>
            <a:r>
              <a:rPr lang="en-US" sz="1200" dirty="0"/>
              <a:t>10</a:t>
            </a:r>
            <a:r>
              <a:rPr lang="en-US" sz="1200" dirty="0" smtClean="0"/>
              <a:t>%. </a:t>
            </a:r>
            <a:endParaRPr lang="en-US" sz="1200" dirty="0"/>
          </a:p>
          <a:p>
            <a:pPr algn="just">
              <a:spcBef>
                <a:spcPts val="600"/>
              </a:spcBef>
            </a:pPr>
            <a:r>
              <a:rPr lang="en-US" sz="1400" dirty="0" smtClean="0"/>
              <a:t>Population’ </a:t>
            </a:r>
            <a:r>
              <a:rPr lang="en-US" sz="1400" dirty="0"/>
              <a:t>financial literacy is very </a:t>
            </a:r>
            <a:r>
              <a:rPr lang="en-US" sz="1400" dirty="0" smtClean="0"/>
              <a:t>low, making it </a:t>
            </a:r>
            <a:r>
              <a:rPr lang="en-US" sz="1400" dirty="0"/>
              <a:t>an easy target for </a:t>
            </a:r>
            <a:r>
              <a:rPr lang="en-US" sz="1400" dirty="0" smtClean="0"/>
              <a:t>Black Money Lenders</a:t>
            </a:r>
            <a:endParaRPr lang="en-US" sz="1400" dirty="0"/>
          </a:p>
          <a:p>
            <a:pPr algn="just">
              <a:spcBef>
                <a:spcPts val="600"/>
              </a:spcBef>
            </a:pPr>
            <a:r>
              <a:rPr lang="en-US" sz="1400" dirty="0"/>
              <a:t>Huge share of unofficial employment creates difficulties in determining the difference between individual borrowers</a:t>
            </a:r>
            <a:r>
              <a:rPr lang="en-US" sz="1400" dirty="0">
                <a:solidFill>
                  <a:srgbClr val="FF0000"/>
                </a:solidFill>
              </a:rPr>
              <a:t> </a:t>
            </a:r>
            <a:r>
              <a:rPr lang="en-US" sz="1400" dirty="0" smtClean="0"/>
              <a:t>and </a:t>
            </a:r>
            <a:r>
              <a:rPr lang="en-US" sz="1400" dirty="0"/>
              <a:t>Micro, Small and Medium enterprises (MSME), thus they are basically </a:t>
            </a:r>
            <a:r>
              <a:rPr lang="en-US" sz="1400" dirty="0" smtClean="0"/>
              <a:t>inseparable</a:t>
            </a:r>
          </a:p>
          <a:p>
            <a:pPr algn="just">
              <a:spcBef>
                <a:spcPts val="600"/>
              </a:spcBef>
            </a:pPr>
            <a:r>
              <a:rPr lang="en-US" sz="1400" dirty="0" smtClean="0"/>
              <a:t>MSMEs numbers are estimated at 50-60M, comprising 57% of GDP</a:t>
            </a:r>
            <a:r>
              <a:rPr lang="en-US" sz="1400" baseline="30000" dirty="0" smtClean="0"/>
              <a:t>1</a:t>
            </a:r>
            <a:endParaRPr lang="en-US" sz="1400" dirty="0" smtClean="0"/>
          </a:p>
          <a:p>
            <a:pPr algn="just">
              <a:spcBef>
                <a:spcPts val="600"/>
              </a:spcBef>
            </a:pPr>
            <a:r>
              <a:rPr lang="en-US" sz="1400" dirty="0"/>
              <a:t>Despite the wide spread of Islam (88% of the population):</a:t>
            </a:r>
          </a:p>
          <a:p>
            <a:pPr lvl="1" algn="just">
              <a:spcBef>
                <a:spcPts val="600"/>
              </a:spcBef>
            </a:pPr>
            <a:r>
              <a:rPr lang="en-US" sz="1200" dirty="0"/>
              <a:t>Indonesia is a secular state with democratic rule.</a:t>
            </a:r>
          </a:p>
          <a:p>
            <a:pPr lvl="1" algn="just">
              <a:spcBef>
                <a:spcPts val="600"/>
              </a:spcBef>
            </a:pPr>
            <a:r>
              <a:rPr lang="en-US" sz="1200" dirty="0"/>
              <a:t>Religion is not affecting peoples behavior and payment discipline.</a:t>
            </a:r>
          </a:p>
          <a:p>
            <a:pPr lvl="1" algn="just">
              <a:spcBef>
                <a:spcPts val="600"/>
              </a:spcBef>
            </a:pPr>
            <a:r>
              <a:rPr lang="en-US" sz="1200" dirty="0"/>
              <a:t>Sariah banking accounts for less than 5% of the banking system.</a:t>
            </a:r>
          </a:p>
          <a:p>
            <a:pPr algn="just">
              <a:spcBef>
                <a:spcPts val="600"/>
              </a:spcBef>
            </a:pPr>
            <a:r>
              <a:rPr lang="en-US" sz="1400" dirty="0" smtClean="0"/>
              <a:t>Payment discipline could be affected by:</a:t>
            </a:r>
          </a:p>
          <a:p>
            <a:pPr lvl="1" algn="just">
              <a:spcBef>
                <a:spcPts val="600"/>
              </a:spcBef>
            </a:pPr>
            <a:r>
              <a:rPr lang="en-US" sz="1200" dirty="0" smtClean="0"/>
              <a:t>Family culture - close </a:t>
            </a:r>
            <a:r>
              <a:rPr lang="en-US" sz="1200" dirty="0"/>
              <a:t>relatives </a:t>
            </a:r>
            <a:r>
              <a:rPr lang="en-US" sz="1200" dirty="0" smtClean="0"/>
              <a:t>are likely to repay the loans for borrowers or motivate them to do so.</a:t>
            </a:r>
          </a:p>
          <a:p>
            <a:pPr lvl="1" algn="just">
              <a:spcBef>
                <a:spcPts val="600"/>
              </a:spcBef>
            </a:pPr>
            <a:r>
              <a:rPr lang="en-US" sz="1200" dirty="0" smtClean="0"/>
              <a:t>Workplace reputation - contacting HR departments is a powerful took to motivate borrowers to repay the loan.</a:t>
            </a:r>
            <a:endParaRPr lang="en-US" sz="1200" dirty="0"/>
          </a:p>
          <a:p>
            <a:pPr algn="just">
              <a:spcBef>
                <a:spcPts val="600"/>
              </a:spcBef>
            </a:pPr>
            <a:r>
              <a:rPr lang="en-US" sz="1400" dirty="0"/>
              <a:t>Active </a:t>
            </a:r>
            <a:r>
              <a:rPr lang="en-US" sz="1400" dirty="0" smtClean="0"/>
              <a:t>social network usage (namely Facebook) provides opportunities for:</a:t>
            </a:r>
          </a:p>
          <a:p>
            <a:pPr lvl="1" algn="just">
              <a:spcBef>
                <a:spcPts val="600"/>
              </a:spcBef>
            </a:pPr>
            <a:r>
              <a:rPr lang="en-US" sz="1200" dirty="0" smtClean="0"/>
              <a:t>Initial online social scoring assessment (social validation).</a:t>
            </a:r>
          </a:p>
          <a:p>
            <a:pPr lvl="1" algn="just">
              <a:spcBef>
                <a:spcPts val="600"/>
              </a:spcBef>
            </a:pPr>
            <a:r>
              <a:rPr lang="en-US" sz="1200" dirty="0" smtClean="0"/>
              <a:t>Current borrowers behavioral analysis and reactive approach.</a:t>
            </a:r>
          </a:p>
          <a:p>
            <a:pPr lvl="1" algn="just">
              <a:spcBef>
                <a:spcPts val="600"/>
              </a:spcBef>
            </a:pPr>
            <a:r>
              <a:rPr lang="en-US" sz="1200" dirty="0" smtClean="0"/>
              <a:t>Powerful collection practices.</a:t>
            </a:r>
            <a:endParaRPr lang="en-US" sz="1200" dirty="0"/>
          </a:p>
        </p:txBody>
      </p:sp>
      <p:sp>
        <p:nvSpPr>
          <p:cNvPr id="3" name="Rectangle 2"/>
          <p:cNvSpPr/>
          <p:nvPr/>
        </p:nvSpPr>
        <p:spPr>
          <a:xfrm>
            <a:off x="107504" y="6516052"/>
            <a:ext cx="8568952" cy="215444"/>
          </a:xfrm>
          <a:prstGeom prst="rect">
            <a:avLst/>
          </a:prstGeom>
        </p:spPr>
        <p:txBody>
          <a:bodyPr wrap="square">
            <a:spAutoFit/>
          </a:bodyPr>
          <a:lstStyle/>
          <a:p>
            <a:r>
              <a:rPr lang="en-US" sz="800" baseline="30000" dirty="0"/>
              <a:t>1</a:t>
            </a:r>
            <a:r>
              <a:rPr lang="en-US" sz="800" dirty="0"/>
              <a:t> </a:t>
            </a:r>
            <a:r>
              <a:rPr lang="en-US" sz="800" dirty="0" smtClean="0">
                <a:latin typeface="Calibri" charset="0"/>
              </a:rPr>
              <a:t>KPMG estimates.</a:t>
            </a:r>
            <a:endParaRPr lang="en-US" sz="800" baseline="30000" dirty="0"/>
          </a:p>
        </p:txBody>
      </p:sp>
    </p:spTree>
    <p:extLst>
      <p:ext uri="{BB962C8B-B14F-4D97-AF65-F5344CB8AC3E}">
        <p14:creationId xmlns:p14="http://schemas.microsoft.com/office/powerpoint/2010/main" val="338374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Customers Segmentation</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pPr/>
              <a:t>7</a:t>
            </a:fld>
            <a:endParaRPr lang="ru-RU"/>
          </a:p>
        </p:txBody>
      </p:sp>
      <p:sp>
        <p:nvSpPr>
          <p:cNvPr id="3" name="Isosceles Triangle 6"/>
          <p:cNvSpPr/>
          <p:nvPr/>
        </p:nvSpPr>
        <p:spPr>
          <a:xfrm>
            <a:off x="215582" y="916523"/>
            <a:ext cx="2808312" cy="3384376"/>
          </a:xfrm>
          <a:prstGeom prst="triangle">
            <a:avLst>
              <a:gd name="adj" fmla="val 513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7"/>
          <p:cNvCxnSpPr/>
          <p:nvPr/>
        </p:nvCxnSpPr>
        <p:spPr>
          <a:xfrm>
            <a:off x="191612" y="1492587"/>
            <a:ext cx="2830052"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91612" y="3463107"/>
            <a:ext cx="2895362" cy="56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TextBox 12"/>
          <p:cNvSpPr txBox="1"/>
          <p:nvPr/>
        </p:nvSpPr>
        <p:spPr>
          <a:xfrm>
            <a:off x="1047039" y="2278704"/>
            <a:ext cx="1974625" cy="307777"/>
          </a:xfrm>
          <a:prstGeom prst="rect">
            <a:avLst/>
          </a:prstGeom>
          <a:noFill/>
        </p:spPr>
        <p:txBody>
          <a:bodyPr wrap="square" rtlCol="0">
            <a:spAutoFit/>
          </a:bodyPr>
          <a:lstStyle/>
          <a:p>
            <a:r>
              <a:rPr lang="en-US" sz="1400" dirty="0"/>
              <a:t>Middle class, </a:t>
            </a:r>
            <a:r>
              <a:rPr lang="en-US" sz="1400" dirty="0" smtClean="0"/>
              <a:t>150M</a:t>
            </a:r>
            <a:endParaRPr lang="en-US" sz="1400" dirty="0"/>
          </a:p>
        </p:txBody>
      </p:sp>
      <p:sp>
        <p:nvSpPr>
          <p:cNvPr id="10" name="TextBox 13"/>
          <p:cNvSpPr txBox="1"/>
          <p:nvPr/>
        </p:nvSpPr>
        <p:spPr>
          <a:xfrm>
            <a:off x="1115616" y="3858979"/>
            <a:ext cx="1487092" cy="307777"/>
          </a:xfrm>
          <a:prstGeom prst="rect">
            <a:avLst/>
          </a:prstGeom>
          <a:noFill/>
        </p:spPr>
        <p:txBody>
          <a:bodyPr wrap="square" rtlCol="0">
            <a:spAutoFit/>
          </a:bodyPr>
          <a:lstStyle/>
          <a:p>
            <a:r>
              <a:rPr lang="en-US" sz="1400" dirty="0"/>
              <a:t>Poor</a:t>
            </a:r>
            <a:r>
              <a:rPr lang="ru-RU" sz="1400" dirty="0"/>
              <a:t>, </a:t>
            </a:r>
            <a:r>
              <a:rPr lang="en-US" sz="1400" dirty="0" smtClean="0"/>
              <a:t>100M</a:t>
            </a:r>
            <a:endParaRPr lang="en-US" sz="1400" dirty="0"/>
          </a:p>
        </p:txBody>
      </p:sp>
      <p:sp>
        <p:nvSpPr>
          <p:cNvPr id="11" name="TextBox 14"/>
          <p:cNvSpPr txBox="1"/>
          <p:nvPr/>
        </p:nvSpPr>
        <p:spPr>
          <a:xfrm>
            <a:off x="1043609" y="1050666"/>
            <a:ext cx="1743376" cy="307777"/>
          </a:xfrm>
          <a:prstGeom prst="rect">
            <a:avLst/>
          </a:prstGeom>
          <a:noFill/>
        </p:spPr>
        <p:txBody>
          <a:bodyPr wrap="square" rtlCol="0">
            <a:spAutoFit/>
          </a:bodyPr>
          <a:lstStyle/>
          <a:p>
            <a:r>
              <a:rPr lang="en-US" sz="1400" dirty="0"/>
              <a:t>Upper class, </a:t>
            </a:r>
            <a:r>
              <a:rPr lang="en-US" sz="1400" dirty="0" smtClean="0"/>
              <a:t>1-</a:t>
            </a:r>
            <a:r>
              <a:rPr lang="ru-RU" sz="1400" dirty="0" smtClean="0"/>
              <a:t>3</a:t>
            </a:r>
            <a:r>
              <a:rPr lang="en-US" sz="1400" dirty="0" smtClean="0"/>
              <a:t>M</a:t>
            </a:r>
            <a:endParaRPr lang="en-US" sz="1400" dirty="0"/>
          </a:p>
        </p:txBody>
      </p:sp>
      <p:cxnSp>
        <p:nvCxnSpPr>
          <p:cNvPr id="17" name="Straight Connector 16"/>
          <p:cNvCxnSpPr>
            <a:endCxn id="3" idx="0"/>
          </p:cNvCxnSpPr>
          <p:nvPr/>
        </p:nvCxnSpPr>
        <p:spPr>
          <a:xfrm flipV="1">
            <a:off x="1438221" y="916523"/>
            <a:ext cx="219064" cy="34563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7"/>
          <p:cNvSpPr txBox="1"/>
          <p:nvPr/>
        </p:nvSpPr>
        <p:spPr>
          <a:xfrm>
            <a:off x="1763688" y="4378764"/>
            <a:ext cx="1193931" cy="307777"/>
          </a:xfrm>
          <a:prstGeom prst="rect">
            <a:avLst/>
          </a:prstGeom>
          <a:noFill/>
        </p:spPr>
        <p:txBody>
          <a:bodyPr wrap="square" rtlCol="0">
            <a:spAutoFit/>
          </a:bodyPr>
          <a:lstStyle/>
          <a:p>
            <a:r>
              <a:rPr lang="en-US" sz="1400" dirty="0"/>
              <a:t>Urban, </a:t>
            </a:r>
            <a:r>
              <a:rPr lang="en-US" sz="1400" dirty="0" smtClean="0"/>
              <a:t>143M</a:t>
            </a:r>
            <a:endParaRPr lang="en-US" sz="1400" dirty="0"/>
          </a:p>
        </p:txBody>
      </p:sp>
      <p:sp>
        <p:nvSpPr>
          <p:cNvPr id="21" name="TextBox 18"/>
          <p:cNvSpPr txBox="1"/>
          <p:nvPr/>
        </p:nvSpPr>
        <p:spPr>
          <a:xfrm>
            <a:off x="311574" y="4383863"/>
            <a:ext cx="1126647" cy="307777"/>
          </a:xfrm>
          <a:prstGeom prst="rect">
            <a:avLst/>
          </a:prstGeom>
          <a:noFill/>
        </p:spPr>
        <p:txBody>
          <a:bodyPr wrap="square" rtlCol="0">
            <a:spAutoFit/>
          </a:bodyPr>
          <a:lstStyle/>
          <a:p>
            <a:r>
              <a:rPr lang="en-US" sz="1400" dirty="0"/>
              <a:t>Rural, </a:t>
            </a:r>
            <a:r>
              <a:rPr lang="en-US" sz="1400" dirty="0" smtClean="0"/>
              <a:t>110M</a:t>
            </a:r>
            <a:endParaRPr lang="en-US" sz="1400" dirty="0"/>
          </a:p>
        </p:txBody>
      </p:sp>
      <p:sp>
        <p:nvSpPr>
          <p:cNvPr id="24" name="TextBox 21"/>
          <p:cNvSpPr txBox="1"/>
          <p:nvPr/>
        </p:nvSpPr>
        <p:spPr>
          <a:xfrm>
            <a:off x="3275856" y="2276872"/>
            <a:ext cx="1398814" cy="307777"/>
          </a:xfrm>
          <a:prstGeom prst="rect">
            <a:avLst/>
          </a:prstGeom>
          <a:noFill/>
        </p:spPr>
        <p:txBody>
          <a:bodyPr wrap="square" rtlCol="0">
            <a:spAutoFit/>
          </a:bodyPr>
          <a:lstStyle/>
          <a:p>
            <a:r>
              <a:rPr lang="en-US" sz="1400" dirty="0" smtClean="0"/>
              <a:t>Up to $650</a:t>
            </a:r>
            <a:endParaRPr lang="en-US" sz="1400" dirty="0"/>
          </a:p>
        </p:txBody>
      </p:sp>
      <p:sp>
        <p:nvSpPr>
          <p:cNvPr id="25" name="TextBox 22"/>
          <p:cNvSpPr txBox="1"/>
          <p:nvPr/>
        </p:nvSpPr>
        <p:spPr>
          <a:xfrm>
            <a:off x="3347864" y="3851678"/>
            <a:ext cx="1187999" cy="307777"/>
          </a:xfrm>
          <a:prstGeom prst="rect">
            <a:avLst/>
          </a:prstGeom>
          <a:noFill/>
        </p:spPr>
        <p:txBody>
          <a:bodyPr wrap="square" rtlCol="0">
            <a:spAutoFit/>
          </a:bodyPr>
          <a:lstStyle/>
          <a:p>
            <a:r>
              <a:rPr lang="en-US" sz="1400" dirty="0" smtClean="0"/>
              <a:t>Less than $60</a:t>
            </a:r>
            <a:endParaRPr lang="en-US" sz="1400" dirty="0"/>
          </a:p>
        </p:txBody>
      </p:sp>
      <p:sp>
        <p:nvSpPr>
          <p:cNvPr id="26" name="TextBox 27"/>
          <p:cNvSpPr txBox="1"/>
          <p:nvPr/>
        </p:nvSpPr>
        <p:spPr>
          <a:xfrm>
            <a:off x="3275856" y="685749"/>
            <a:ext cx="1476098" cy="738664"/>
          </a:xfrm>
          <a:prstGeom prst="rect">
            <a:avLst/>
          </a:prstGeom>
          <a:noFill/>
        </p:spPr>
        <p:txBody>
          <a:bodyPr wrap="square" rtlCol="0">
            <a:spAutoFit/>
          </a:bodyPr>
          <a:lstStyle/>
          <a:p>
            <a:r>
              <a:rPr lang="en-US" sz="1400" dirty="0" smtClean="0"/>
              <a:t>Monthly income:</a:t>
            </a:r>
          </a:p>
          <a:p>
            <a:endParaRPr lang="en-US" sz="1400" dirty="0" smtClean="0"/>
          </a:p>
          <a:p>
            <a:r>
              <a:rPr lang="en-US" sz="1400" dirty="0" smtClean="0"/>
              <a:t>$650 and higher</a:t>
            </a:r>
            <a:endParaRPr lang="en-US" sz="1400" dirty="0"/>
          </a:p>
        </p:txBody>
      </p:sp>
      <p:sp>
        <p:nvSpPr>
          <p:cNvPr id="30" name="Rectangular Callout 29"/>
          <p:cNvSpPr/>
          <p:nvPr/>
        </p:nvSpPr>
        <p:spPr>
          <a:xfrm>
            <a:off x="2069534" y="2644715"/>
            <a:ext cx="1175572" cy="53775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Our Target segment</a:t>
            </a:r>
            <a:endParaRPr lang="en-US" sz="1400" dirty="0"/>
          </a:p>
        </p:txBody>
      </p:sp>
      <p:sp>
        <p:nvSpPr>
          <p:cNvPr id="31" name="TextBox 32"/>
          <p:cNvSpPr txBox="1"/>
          <p:nvPr/>
        </p:nvSpPr>
        <p:spPr>
          <a:xfrm>
            <a:off x="180090" y="5915380"/>
            <a:ext cx="8639671"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Our </a:t>
            </a:r>
            <a:r>
              <a:rPr lang="en-US" sz="1400" dirty="0"/>
              <a:t>target market size is </a:t>
            </a:r>
            <a:r>
              <a:rPr lang="en-US" sz="1400" dirty="0" smtClean="0"/>
              <a:t>100M </a:t>
            </a:r>
            <a:r>
              <a:rPr lang="en-US" sz="1400" dirty="0"/>
              <a:t>individuals - </a:t>
            </a:r>
            <a:r>
              <a:rPr lang="en-US" sz="1400" dirty="0" smtClean="0"/>
              <a:t>middle </a:t>
            </a:r>
            <a:r>
              <a:rPr lang="en-US" sz="1400" dirty="0"/>
              <a:t>class living </a:t>
            </a:r>
            <a:r>
              <a:rPr lang="en-US" sz="1400" dirty="0" smtClean="0"/>
              <a:t>in easy reachable urban areas</a:t>
            </a:r>
            <a:endParaRPr lang="en-US" sz="1400" dirty="0"/>
          </a:p>
        </p:txBody>
      </p:sp>
      <p:graphicFrame>
        <p:nvGraphicFramePr>
          <p:cNvPr id="22" name="Таблица 2"/>
          <p:cNvGraphicFramePr>
            <a:graphicFrameLocks noGrp="1"/>
          </p:cNvGraphicFramePr>
          <p:nvPr>
            <p:extLst>
              <p:ext uri="{D42A27DB-BD31-4B8C-83A1-F6EECF244321}">
                <p14:modId xmlns:p14="http://schemas.microsoft.com/office/powerpoint/2010/main" val="1369301849"/>
              </p:ext>
            </p:extLst>
          </p:nvPr>
        </p:nvGraphicFramePr>
        <p:xfrm>
          <a:off x="4778466" y="802386"/>
          <a:ext cx="4051838" cy="2668653"/>
        </p:xfrm>
        <a:graphic>
          <a:graphicData uri="http://schemas.openxmlformats.org/drawingml/2006/table">
            <a:tbl>
              <a:tblPr firstRow="1" bandRow="1">
                <a:tableStyleId>{5C22544A-7EE6-4342-B048-85BDC9FD1C3A}</a:tableStyleId>
              </a:tblPr>
              <a:tblGrid>
                <a:gridCol w="297590">
                  <a:extLst>
                    <a:ext uri="{9D8B030D-6E8A-4147-A177-3AD203B41FA5}">
                      <a16:colId xmlns:a16="http://schemas.microsoft.com/office/drawing/2014/main" val="20000"/>
                    </a:ext>
                  </a:extLst>
                </a:gridCol>
                <a:gridCol w="1803789">
                  <a:extLst>
                    <a:ext uri="{9D8B030D-6E8A-4147-A177-3AD203B41FA5}">
                      <a16:colId xmlns:a16="http://schemas.microsoft.com/office/drawing/2014/main" val="20001"/>
                    </a:ext>
                  </a:extLst>
                </a:gridCol>
                <a:gridCol w="1950459">
                  <a:extLst>
                    <a:ext uri="{9D8B030D-6E8A-4147-A177-3AD203B41FA5}">
                      <a16:colId xmlns:a16="http://schemas.microsoft.com/office/drawing/2014/main" val="20002"/>
                    </a:ext>
                  </a:extLst>
                </a:gridCol>
              </a:tblGrid>
              <a:tr h="320301">
                <a:tc>
                  <a:txBody>
                    <a:bodyPr/>
                    <a:lstStyle/>
                    <a:p>
                      <a:pPr algn="ctr"/>
                      <a:r>
                        <a:rPr lang="en-US" sz="1200" dirty="0" smtClean="0"/>
                        <a:t>#</a:t>
                      </a:r>
                      <a:endParaRPr lang="ru-RU" sz="1200" dirty="0"/>
                    </a:p>
                  </a:txBody>
                  <a:tcPr anchor="ctr"/>
                </a:tc>
                <a:tc>
                  <a:txBody>
                    <a:bodyPr/>
                    <a:lstStyle/>
                    <a:p>
                      <a:pPr algn="ctr"/>
                      <a:r>
                        <a:rPr lang="en-US" sz="1200" dirty="0" smtClean="0"/>
                        <a:t>Specifics</a:t>
                      </a:r>
                      <a:endParaRPr lang="ru-RU" sz="1200" dirty="0"/>
                    </a:p>
                  </a:txBody>
                  <a:tcPr anchor="ctr"/>
                </a:tc>
                <a:tc>
                  <a:txBody>
                    <a:bodyPr/>
                    <a:lstStyle/>
                    <a:p>
                      <a:pPr algn="ctr"/>
                      <a:r>
                        <a:rPr lang="en-US" sz="1200" dirty="0" smtClean="0"/>
                        <a:t>Approach</a:t>
                      </a:r>
                      <a:endParaRPr lang="ru-RU" sz="1200" dirty="0"/>
                    </a:p>
                  </a:txBody>
                  <a:tcPr anchor="ctr"/>
                </a:tc>
                <a:extLst>
                  <a:ext uri="{0D108BD9-81ED-4DB2-BD59-A6C34878D82A}">
                    <a16:rowId xmlns:a16="http://schemas.microsoft.com/office/drawing/2014/main" val="10000"/>
                  </a:ext>
                </a:extLst>
              </a:tr>
              <a:tr h="747369">
                <a:tc>
                  <a:txBody>
                    <a:bodyPr/>
                    <a:lstStyle/>
                    <a:p>
                      <a:pPr algn="ctr"/>
                      <a:r>
                        <a:rPr lang="en-US" sz="1200" dirty="0" smtClean="0"/>
                        <a:t>1</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Indonesia consists of 17,5k islands with only 6k being populated</a:t>
                      </a:r>
                    </a:p>
                  </a:txBody>
                  <a:tcPr/>
                </a:tc>
                <a:tc>
                  <a:txBody>
                    <a:bodyPr/>
                    <a:lstStyle/>
                    <a:p>
                      <a:r>
                        <a:rPr lang="en-US" sz="1200" dirty="0" smtClean="0"/>
                        <a:t>We</a:t>
                      </a:r>
                      <a:r>
                        <a:rPr lang="en-US" sz="1200" baseline="0" dirty="0" smtClean="0"/>
                        <a:t> will approach people living in easy reachable areas</a:t>
                      </a:r>
                      <a:endParaRPr lang="en-US" sz="1200" dirty="0"/>
                    </a:p>
                  </a:txBody>
                  <a:tcPr/>
                </a:tc>
                <a:extLst>
                  <a:ext uri="{0D108BD9-81ED-4DB2-BD59-A6C34878D82A}">
                    <a16:rowId xmlns:a16="http://schemas.microsoft.com/office/drawing/2014/main" val="10001"/>
                  </a:ext>
                </a:extLst>
              </a:tr>
              <a:tr h="960903">
                <a:tc>
                  <a:txBody>
                    <a:bodyPr/>
                    <a:lstStyle/>
                    <a:p>
                      <a:pPr algn="ctr"/>
                      <a:r>
                        <a:rPr lang="en-US" sz="1200" dirty="0" smtClean="0"/>
                        <a:t>2</a:t>
                      </a:r>
                      <a:endParaRPr lang="ru-RU" sz="1200" dirty="0"/>
                    </a:p>
                  </a:txBody>
                  <a:tcPr/>
                </a:tc>
                <a:tc>
                  <a:txBody>
                    <a:bodyPr/>
                    <a:lstStyle/>
                    <a:p>
                      <a:r>
                        <a:rPr lang="en-US" sz="1200" dirty="0" smtClean="0"/>
                        <a:t>Urban</a:t>
                      </a:r>
                      <a:r>
                        <a:rPr lang="en-US" sz="1200" baseline="0" dirty="0" smtClean="0"/>
                        <a:t> and rural population is split by 143/100M</a:t>
                      </a:r>
                      <a:endParaRPr lang="en-US" sz="1200" dirty="0"/>
                    </a:p>
                  </a:txBody>
                  <a:tcPr/>
                </a:tc>
                <a:tc>
                  <a:txBody>
                    <a:bodyPr/>
                    <a:lstStyle/>
                    <a:p>
                      <a:r>
                        <a:rPr lang="en-US" sz="1200" dirty="0" smtClean="0"/>
                        <a:t>We</a:t>
                      </a:r>
                      <a:r>
                        <a:rPr lang="en-US" sz="1200" baseline="0" dirty="0" smtClean="0"/>
                        <a:t> will approach urban population with higher average income and internet penetration rate</a:t>
                      </a:r>
                      <a:endParaRPr lang="en-US" sz="1200" dirty="0"/>
                    </a:p>
                  </a:txBody>
                  <a:tcPr/>
                </a:tc>
                <a:extLst>
                  <a:ext uri="{0D108BD9-81ED-4DB2-BD59-A6C34878D82A}">
                    <a16:rowId xmlns:a16="http://schemas.microsoft.com/office/drawing/2014/main" val="10002"/>
                  </a:ext>
                </a:extLst>
              </a:tr>
              <a:tr h="533835">
                <a:tc>
                  <a:txBody>
                    <a:bodyPr/>
                    <a:lstStyle/>
                    <a:p>
                      <a:pPr algn="ctr"/>
                      <a:r>
                        <a:rPr lang="en-US" sz="1200" dirty="0" smtClean="0"/>
                        <a:t>3</a:t>
                      </a:r>
                      <a:endParaRPr lang="ru-RU" sz="1200" dirty="0"/>
                    </a:p>
                  </a:txBody>
                  <a:tcPr/>
                </a:tc>
                <a:tc>
                  <a:txBody>
                    <a:bodyPr/>
                    <a:lstStyle/>
                    <a:p>
                      <a:r>
                        <a:rPr lang="en-US" sz="1200" dirty="0" smtClean="0"/>
                        <a:t>Income</a:t>
                      </a:r>
                      <a:r>
                        <a:rPr lang="en-US" sz="1200" baseline="0" dirty="0" smtClean="0"/>
                        <a:t> segmentation is per the graph </a:t>
                      </a:r>
                      <a:endParaRPr lang="en-US" sz="1200" dirty="0"/>
                    </a:p>
                  </a:txBody>
                  <a:tcPr/>
                </a:tc>
                <a:tc>
                  <a:txBody>
                    <a:bodyPr/>
                    <a:lstStyle/>
                    <a:p>
                      <a:r>
                        <a:rPr lang="en-US" sz="1200" dirty="0" smtClean="0"/>
                        <a:t>We</a:t>
                      </a:r>
                      <a:r>
                        <a:rPr lang="en-US" sz="1200" baseline="0" dirty="0" smtClean="0"/>
                        <a:t> will approach the fast growing middle class segment</a:t>
                      </a:r>
                      <a:endParaRPr lang="en-US"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7914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Consumer </a:t>
            </a:r>
            <a:r>
              <a:rPr lang="en-US" b="1" dirty="0" smtClean="0"/>
              <a:t>lending landscape intro</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t>8</a:t>
            </a:fld>
            <a:endParaRPr lang="ru-RU"/>
          </a:p>
        </p:txBody>
      </p:sp>
      <p:sp>
        <p:nvSpPr>
          <p:cNvPr id="13" name="Content Placeholder 12"/>
          <p:cNvSpPr>
            <a:spLocks noGrp="1"/>
          </p:cNvSpPr>
          <p:nvPr>
            <p:ph idx="1"/>
          </p:nvPr>
        </p:nvSpPr>
        <p:spPr>
          <a:xfrm>
            <a:off x="179512" y="764704"/>
            <a:ext cx="8964488" cy="5400600"/>
          </a:xfrm>
        </p:spPr>
        <p:txBody>
          <a:bodyPr vert="horz" lIns="91440" tIns="45720" rIns="91440" bIns="45720" rtlCol="0" anchor="t">
            <a:noAutofit/>
          </a:bodyPr>
          <a:lstStyle/>
          <a:p>
            <a:pPr marL="0" indent="0">
              <a:buNone/>
            </a:pPr>
            <a:r>
              <a:rPr lang="en-US" sz="1400" dirty="0" smtClean="0"/>
              <a:t>Lending activities initially developed via 2 streams:</a:t>
            </a:r>
          </a:p>
          <a:p>
            <a:r>
              <a:rPr lang="en-US" sz="1400" dirty="0" smtClean="0"/>
              <a:t>Commercial banks: </a:t>
            </a:r>
          </a:p>
          <a:p>
            <a:pPr lvl="1"/>
            <a:r>
              <a:rPr lang="en-US" sz="1200" dirty="0"/>
              <a:t>A</a:t>
            </a:r>
            <a:r>
              <a:rPr lang="en-US" sz="1200" dirty="0" smtClean="0"/>
              <a:t>ppeared </a:t>
            </a:r>
            <a:r>
              <a:rPr lang="en-US" sz="1200" dirty="0"/>
              <a:t>under Dutch </a:t>
            </a:r>
            <a:r>
              <a:rPr lang="en-US" sz="1200" dirty="0" smtClean="0"/>
              <a:t>rule (1602-1942).</a:t>
            </a:r>
          </a:p>
          <a:p>
            <a:pPr lvl="1"/>
            <a:r>
              <a:rPr lang="en-US" sz="1200" dirty="0"/>
              <a:t>H</a:t>
            </a:r>
            <a:r>
              <a:rPr lang="en-US" sz="1200" dirty="0" smtClean="0"/>
              <a:t>istorically focused on commercial lending.</a:t>
            </a:r>
          </a:p>
          <a:p>
            <a:pPr lvl="1"/>
            <a:r>
              <a:rPr lang="en-US" sz="1200" dirty="0" smtClean="0"/>
              <a:t>After </a:t>
            </a:r>
            <a:r>
              <a:rPr lang="en-US" sz="1200" dirty="0"/>
              <a:t>1997 crisis </a:t>
            </a:r>
            <a:r>
              <a:rPr lang="en-US" sz="1200" dirty="0" smtClean="0"/>
              <a:t>the market was open to foreign ownership, </a:t>
            </a:r>
            <a:r>
              <a:rPr lang="en-US" sz="1200" dirty="0"/>
              <a:t>now the access is limited and the attitude towards foreign ownership is </a:t>
            </a:r>
            <a:r>
              <a:rPr lang="en-US" sz="1200" dirty="0" smtClean="0"/>
              <a:t>worsening.</a:t>
            </a:r>
            <a:endParaRPr lang="en-US" sz="1200" dirty="0"/>
          </a:p>
          <a:p>
            <a:r>
              <a:rPr lang="en-US" sz="1400" dirty="0" smtClean="0"/>
              <a:t>Cooperatives and Micro-finance institutions (MFIs):</a:t>
            </a:r>
          </a:p>
          <a:p>
            <a:pPr lvl="1"/>
            <a:r>
              <a:rPr lang="en-US" sz="1200" dirty="0" smtClean="0"/>
              <a:t>Are the oldest traditional financial institutions.</a:t>
            </a:r>
          </a:p>
          <a:p>
            <a:pPr lvl="1"/>
            <a:r>
              <a:rPr lang="en-US" sz="1200" dirty="0" smtClean="0"/>
              <a:t>Currently are focused on community-based consumer and MSME loans.</a:t>
            </a:r>
          </a:p>
          <a:p>
            <a:pPr lvl="1"/>
            <a:r>
              <a:rPr lang="en-US" sz="1200" dirty="0" smtClean="0"/>
              <a:t>Are forerunners of modern rural banks.</a:t>
            </a:r>
            <a:endParaRPr lang="en-US" sz="1400" dirty="0" smtClean="0"/>
          </a:p>
          <a:p>
            <a:pPr marL="0" indent="0">
              <a:buNone/>
            </a:pPr>
            <a:r>
              <a:rPr lang="en-US" sz="1400" dirty="0" smtClean="0"/>
              <a:t>Recently 2 other types of financials institutions branched out:</a:t>
            </a:r>
          </a:p>
          <a:p>
            <a:r>
              <a:rPr lang="en-US" sz="1400" dirty="0" smtClean="0"/>
              <a:t>Rural banks (BPRs): </a:t>
            </a:r>
          </a:p>
          <a:p>
            <a:pPr lvl="1"/>
            <a:r>
              <a:rPr lang="en-US" sz="1200" dirty="0" smtClean="0"/>
              <a:t>First one (current BRI) appeared in 1895 and formally recognized in 1978-1992.</a:t>
            </a:r>
          </a:p>
          <a:p>
            <a:pPr lvl="1"/>
            <a:r>
              <a:rPr lang="en-US" sz="1200" dirty="0" smtClean="0"/>
              <a:t>Currently are focused on lending/depositing activities in rural areas.</a:t>
            </a:r>
          </a:p>
          <a:p>
            <a:pPr lvl="1"/>
            <a:r>
              <a:rPr lang="en-US" sz="1200" dirty="0" smtClean="0"/>
              <a:t>Can operate in a certain province only, do not have right to open branches.</a:t>
            </a:r>
          </a:p>
          <a:p>
            <a:r>
              <a:rPr lang="en-US" sz="1400" dirty="0" smtClean="0"/>
              <a:t>Multi-finance companies (MFC):</a:t>
            </a:r>
          </a:p>
          <a:p>
            <a:pPr lvl="1"/>
            <a:r>
              <a:rPr lang="en-US" sz="1200" dirty="0" smtClean="0"/>
              <a:t>Appeared </a:t>
            </a:r>
            <a:r>
              <a:rPr lang="en-US" sz="1200" dirty="0"/>
              <a:t>in 1970s to meet increasing demand for financing large infrastructure</a:t>
            </a:r>
            <a:r>
              <a:rPr lang="ru-RU" sz="1200" dirty="0"/>
              <a:t> </a:t>
            </a:r>
            <a:r>
              <a:rPr lang="en-US" sz="1200" dirty="0" smtClean="0"/>
              <a:t>projects.</a:t>
            </a:r>
          </a:p>
          <a:p>
            <a:pPr lvl="1"/>
            <a:r>
              <a:rPr lang="en-US" sz="1200" dirty="0" smtClean="0"/>
              <a:t>After </a:t>
            </a:r>
            <a:r>
              <a:rPr lang="en-US" sz="1200" dirty="0"/>
              <a:t>1997 crisis </a:t>
            </a:r>
            <a:r>
              <a:rPr lang="en-US" sz="1200" dirty="0" smtClean="0"/>
              <a:t>focused tapped consumer finance.</a:t>
            </a:r>
          </a:p>
          <a:p>
            <a:pPr lvl="1"/>
            <a:r>
              <a:rPr lang="en-US" sz="1200" dirty="0" smtClean="0"/>
              <a:t>Local experts believe that soon MFCs will be allowed to enter unsecured consumer finance market.</a:t>
            </a:r>
            <a:endParaRPr lang="en-US" sz="1400" dirty="0"/>
          </a:p>
          <a:p>
            <a:pPr marL="0" indent="0">
              <a:buNone/>
            </a:pPr>
            <a:r>
              <a:rPr lang="en-US" sz="1400" dirty="0"/>
              <a:t>Finance regulation activities have been recently transferred from Bank Indonesia (BI) to Financial Services Authority (OJK). </a:t>
            </a:r>
            <a:r>
              <a:rPr lang="en-US" sz="1400" dirty="0" smtClean="0"/>
              <a:t>Currently OJK focuses on:</a:t>
            </a:r>
            <a:endParaRPr lang="en-US" sz="1400" dirty="0"/>
          </a:p>
          <a:p>
            <a:pPr lvl="1"/>
            <a:r>
              <a:rPr lang="en-US" sz="1200" dirty="0"/>
              <a:t>Increasing financial </a:t>
            </a:r>
            <a:r>
              <a:rPr lang="en-US" sz="1200" dirty="0" smtClean="0"/>
              <a:t>inclusion, </a:t>
            </a:r>
            <a:r>
              <a:rPr lang="en-US" sz="1200" dirty="0"/>
              <a:t>introducing branchless banking regulation for selected banks (outsourcing KYC procedures</a:t>
            </a:r>
            <a:r>
              <a:rPr lang="en-US" sz="1200" dirty="0" smtClean="0"/>
              <a:t>).</a:t>
            </a:r>
          </a:p>
          <a:p>
            <a:pPr lvl="1"/>
            <a:r>
              <a:rPr lang="en-US" sz="1200" dirty="0" smtClean="0"/>
              <a:t>Studying the micro-finance market to develop the respective legislation.</a:t>
            </a:r>
            <a:endParaRPr lang="en-US" sz="1200" dirty="0"/>
          </a:p>
          <a:p>
            <a:pPr lvl="1"/>
            <a:r>
              <a:rPr lang="en-US" sz="1200" dirty="0"/>
              <a:t>Legalizing widely used (mostly in rural area) unofficial </a:t>
            </a:r>
            <a:r>
              <a:rPr lang="en-US" sz="1200" dirty="0" smtClean="0"/>
              <a:t>MFIs by </a:t>
            </a:r>
            <a:r>
              <a:rPr lang="en-US" sz="1200" dirty="0"/>
              <a:t>enforcing them to </a:t>
            </a:r>
            <a:r>
              <a:rPr lang="en-US" sz="1200" dirty="0" smtClean="0"/>
              <a:t>obtain license with </a:t>
            </a:r>
            <a:r>
              <a:rPr lang="en-US" sz="1200" dirty="0"/>
              <a:t>mandatory 60% state </a:t>
            </a:r>
            <a:r>
              <a:rPr lang="en-US" sz="1200" dirty="0" smtClean="0"/>
              <a:t>share.</a:t>
            </a:r>
            <a:endParaRPr lang="en-US" sz="1200" dirty="0"/>
          </a:p>
        </p:txBody>
      </p:sp>
    </p:spTree>
    <p:extLst>
      <p:ext uri="{BB962C8B-B14F-4D97-AF65-F5344CB8AC3E}">
        <p14:creationId xmlns:p14="http://schemas.microsoft.com/office/powerpoint/2010/main" val="302423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9</a:t>
            </a:fld>
            <a:endParaRPr lang="ru-RU"/>
          </a:p>
        </p:txBody>
      </p:sp>
      <p:sp>
        <p:nvSpPr>
          <p:cNvPr id="5" name="Title 1"/>
          <p:cNvSpPr>
            <a:spLocks noGrp="1"/>
          </p:cNvSpPr>
          <p:nvPr>
            <p:ph type="title"/>
          </p:nvPr>
        </p:nvSpPr>
        <p:spPr>
          <a:xfrm>
            <a:off x="395536" y="116632"/>
            <a:ext cx="8159540" cy="312281"/>
          </a:xfrm>
        </p:spPr>
        <p:txBody>
          <a:bodyPr/>
          <a:lstStyle/>
          <a:p>
            <a:r>
              <a:rPr lang="en-US" b="1" dirty="0"/>
              <a:t>Consumer lending landscape: </a:t>
            </a:r>
            <a:r>
              <a:rPr lang="en-US" b="1" dirty="0" smtClean="0"/>
              <a:t>Banks</a:t>
            </a:r>
            <a:endParaRPr lang="en-US" dirty="0">
              <a:solidFill>
                <a:srgbClr val="FF0000"/>
              </a:solidFill>
            </a:endParaRPr>
          </a:p>
        </p:txBody>
      </p:sp>
      <p:sp>
        <p:nvSpPr>
          <p:cNvPr id="19" name="TextBox 12"/>
          <p:cNvSpPr txBox="1"/>
          <p:nvPr/>
        </p:nvSpPr>
        <p:spPr>
          <a:xfrm>
            <a:off x="251520" y="6258798"/>
            <a:ext cx="8568952"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Banking market is highly consolidated with top </a:t>
            </a:r>
            <a:r>
              <a:rPr lang="en-US" sz="1400" dirty="0"/>
              <a:t>10 banks </a:t>
            </a:r>
            <a:r>
              <a:rPr lang="en-US" sz="1400" dirty="0" smtClean="0"/>
              <a:t>accounting </a:t>
            </a:r>
            <a:r>
              <a:rPr lang="en-US" sz="1400" dirty="0"/>
              <a:t>for 70% of the </a:t>
            </a:r>
            <a:r>
              <a:rPr lang="en-US" sz="1400" dirty="0" smtClean="0"/>
              <a:t>total system assets.</a:t>
            </a:r>
            <a:endParaRPr lang="en-US" sz="1400" dirty="0"/>
          </a:p>
        </p:txBody>
      </p:sp>
      <p:pic>
        <p:nvPicPr>
          <p:cNvPr id="2" name="Рисунок 1"/>
          <p:cNvPicPr>
            <a:picLocks noChangeAspect="1"/>
          </p:cNvPicPr>
          <p:nvPr/>
        </p:nvPicPr>
        <p:blipFill>
          <a:blip r:embed="rId3"/>
          <a:stretch>
            <a:fillRect/>
          </a:stretch>
        </p:blipFill>
        <p:spPr>
          <a:xfrm>
            <a:off x="251520" y="692696"/>
            <a:ext cx="8640960" cy="5396278"/>
          </a:xfrm>
          <a:prstGeom prst="rect">
            <a:avLst/>
          </a:prstGeom>
        </p:spPr>
      </p:pic>
      <p:pic>
        <p:nvPicPr>
          <p:cNvPr id="3" name="Рисунок 1"/>
          <p:cNvPicPr>
            <a:picLocks noChangeAspect="1"/>
          </p:cNvPicPr>
          <p:nvPr/>
        </p:nvPicPr>
        <p:blipFill>
          <a:blip r:embed="rId3"/>
          <a:stretch>
            <a:fillRect/>
          </a:stretch>
        </p:blipFill>
        <p:spPr>
          <a:xfrm>
            <a:off x="251520" y="692696"/>
            <a:ext cx="8640960" cy="5396278"/>
          </a:xfrm>
          <a:prstGeom prst="rect">
            <a:avLst/>
          </a:prstGeom>
        </p:spPr>
      </p:pic>
    </p:spTree>
    <p:extLst>
      <p:ext uri="{BB962C8B-B14F-4D97-AF65-F5344CB8AC3E}">
        <p14:creationId xmlns:p14="http://schemas.microsoft.com/office/powerpoint/2010/main" val="1489626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Finstar">
      <a:dk1>
        <a:sysClr val="windowText" lastClr="000000"/>
      </a:dk1>
      <a:lt1>
        <a:sysClr val="window" lastClr="FFFFFF"/>
      </a:lt1>
      <a:dk2>
        <a:srgbClr val="001E69"/>
      </a:dk2>
      <a:lt2>
        <a:srgbClr val="EEECE1"/>
      </a:lt2>
      <a:accent1>
        <a:srgbClr val="4F81BD"/>
      </a:accent1>
      <a:accent2>
        <a:srgbClr val="C0504D"/>
      </a:accent2>
      <a:accent3>
        <a:srgbClr val="9BBB59"/>
      </a:accent3>
      <a:accent4>
        <a:srgbClr val="8064A2"/>
      </a:accent4>
      <a:accent5>
        <a:srgbClr val="327DF5"/>
      </a:accent5>
      <a:accent6>
        <a:srgbClr val="F79646"/>
      </a:accent6>
      <a:hlink>
        <a:srgbClr val="001E69"/>
      </a:hlink>
      <a:folHlink>
        <a:srgbClr val="8064A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4B702D196D054DB1278A79221FA6B4" ma:contentTypeVersion="2" ma:contentTypeDescription="Create a new document." ma:contentTypeScope="" ma:versionID="a02be8aa03baaa7fdc60abbfab2e118c">
  <xsd:schema xmlns:xsd="http://www.w3.org/2001/XMLSchema" xmlns:xs="http://www.w3.org/2001/XMLSchema" xmlns:p="http://schemas.microsoft.com/office/2006/metadata/properties" xmlns:ns2="9de6a297-4883-49b5-b734-272fd15c37c5" targetNamespace="http://schemas.microsoft.com/office/2006/metadata/properties" ma:root="true" ma:fieldsID="e5f069898e62a06487da04d9e6081ce0" ns2:_="">
    <xsd:import namespace="9de6a297-4883-49b5-b734-272fd15c37c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6a297-4883-49b5-b734-272fd15c37c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A644C-6ECB-40D7-AE5A-943F15FDFDAE}">
  <ds:schemaRefs>
    <ds:schemaRef ds:uri="http://schemas.microsoft.com/sharepoint/v3/contenttype/forms"/>
  </ds:schemaRefs>
</ds:datastoreItem>
</file>

<file path=customXml/itemProps2.xml><?xml version="1.0" encoding="utf-8"?>
<ds:datastoreItem xmlns:ds="http://schemas.openxmlformats.org/officeDocument/2006/customXml" ds:itemID="{21E2F406-45BB-417B-90C1-E21A37B5D17D}">
  <ds:schemaRefs>
    <ds:schemaRef ds:uri="http://schemas.microsoft.com/office/2006/metadata/properties"/>
    <ds:schemaRef ds:uri="http://purl.org/dc/terms/"/>
    <ds:schemaRef ds:uri="http://schemas.microsoft.com/office/infopath/2007/PartnerControls"/>
    <ds:schemaRef ds:uri="http://www.w3.org/XML/1998/namespace"/>
    <ds:schemaRef ds:uri="http://schemas.openxmlformats.org/package/2006/metadata/core-properties"/>
    <ds:schemaRef ds:uri="http://purl.org/dc/elements/1.1/"/>
    <ds:schemaRef ds:uri="http://schemas.microsoft.com/office/2006/documentManagement/types"/>
    <ds:schemaRef ds:uri="9de6a297-4883-49b5-b734-272fd15c37c5"/>
    <ds:schemaRef ds:uri="http://purl.org/dc/dcmitype/"/>
  </ds:schemaRefs>
</ds:datastoreItem>
</file>

<file path=customXml/itemProps3.xml><?xml version="1.0" encoding="utf-8"?>
<ds:datastoreItem xmlns:ds="http://schemas.openxmlformats.org/officeDocument/2006/customXml" ds:itemID="{E28517A8-0D8F-483E-87B6-4003000DCC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e6a297-4883-49b5-b734-272fd15c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92228</TotalTime>
  <Words>10077</Words>
  <Application>Microsoft Office PowerPoint</Application>
  <PresentationFormat>On-screen Show (4:3)</PresentationFormat>
  <Paragraphs>2570</Paragraphs>
  <Slides>59</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宋体</vt:lpstr>
      <vt:lpstr>Arial</vt:lpstr>
      <vt:lpstr>Calibri</vt:lpstr>
      <vt:lpstr>Helvetica</vt:lpstr>
      <vt:lpstr>Times New Roman</vt:lpstr>
      <vt:lpstr>Тема Office</vt:lpstr>
      <vt:lpstr>PowerPoint Presentation</vt:lpstr>
      <vt:lpstr>Table of contents</vt:lpstr>
      <vt:lpstr>Investment Summary</vt:lpstr>
      <vt:lpstr>Investment Summary</vt:lpstr>
      <vt:lpstr>General market information</vt:lpstr>
      <vt:lpstr>General market specifics</vt:lpstr>
      <vt:lpstr>Customers Segmentation</vt:lpstr>
      <vt:lpstr>Consumer lending landscape intro</vt:lpstr>
      <vt:lpstr>Consumer lending landscape: Banks</vt:lpstr>
      <vt:lpstr>Consumer lending landscape:  MFCs</vt:lpstr>
      <vt:lpstr>Consumer lending landscape: Rural Banks and Cooperatives</vt:lpstr>
      <vt:lpstr>Standard licensing options comparison</vt:lpstr>
      <vt:lpstr>MFC and Creative licensing options comparison</vt:lpstr>
      <vt:lpstr>The essence of P2P legal setup</vt:lpstr>
      <vt:lpstr>P2P Legal setup contractual relations</vt:lpstr>
      <vt:lpstr>P2P Legal setup business processes</vt:lpstr>
      <vt:lpstr>P2P Legal setup cash flow</vt:lpstr>
      <vt:lpstr>P2P development phases</vt:lpstr>
      <vt:lpstr>Key regulatory points</vt:lpstr>
      <vt:lpstr>Traditional competitors’ credit products </vt:lpstr>
      <vt:lpstr>Closest competitors products (loans)</vt:lpstr>
      <vt:lpstr>“Uangteman” case study</vt:lpstr>
      <vt:lpstr>“Crowdo” case study </vt:lpstr>
      <vt:lpstr>“Mekar Exchange” case Study</vt:lpstr>
      <vt:lpstr>“HomeCredit” case study</vt:lpstr>
      <vt:lpstr>“Asia Funding Club” case study </vt:lpstr>
      <vt:lpstr>Our credit product parameters</vt:lpstr>
      <vt:lpstr>Initial first sale business process (Phase 1)</vt:lpstr>
      <vt:lpstr>Target first sale business process (Phase 2)</vt:lpstr>
      <vt:lpstr>Initial repeat sales business process (Phase 1)</vt:lpstr>
      <vt:lpstr>Target repeat sales business process (Phase 2)</vt:lpstr>
      <vt:lpstr>Technological scope of work</vt:lpstr>
      <vt:lpstr>Marketing data sources </vt:lpstr>
      <vt:lpstr>PowerPoint Presentation</vt:lpstr>
      <vt:lpstr>Marketing strategy</vt:lpstr>
      <vt:lpstr>Market size estimations and sales plan</vt:lpstr>
      <vt:lpstr>Main risk challenges of the market</vt:lpstr>
      <vt:lpstr>Examples of various official IDs in use</vt:lpstr>
      <vt:lpstr>IDs are easily faked…</vt:lpstr>
      <vt:lpstr>…KTP ID validating capabilities</vt:lpstr>
      <vt:lpstr>Risks costs &amp; Risk action plan</vt:lpstr>
      <vt:lpstr>Decisioning procedure general description</vt:lpstr>
      <vt:lpstr>Key inhouse risk activities</vt:lpstr>
      <vt:lpstr>Key outsourced risk activities</vt:lpstr>
      <vt:lpstr>Orgchart (Top Level)</vt:lpstr>
      <vt:lpstr>Assumptions and sensitivity analysis</vt:lpstr>
      <vt:lpstr>Investment Summary</vt:lpstr>
      <vt:lpstr>Balance sheet</vt:lpstr>
      <vt:lpstr>P&amp;L Statement</vt:lpstr>
      <vt:lpstr>Cash flow statement</vt:lpstr>
      <vt:lpstr>G&amp;A</vt:lpstr>
      <vt:lpstr>One-off budget</vt:lpstr>
      <vt:lpstr>Main identified risks and their mitigation </vt:lpstr>
      <vt:lpstr>Main identified risks and their mitigation (cont)</vt:lpstr>
      <vt:lpstr>Project plan and next steps </vt:lpstr>
      <vt:lpstr>Appendix 1. Crowdo (P2P) Case Study Business Processes</vt:lpstr>
      <vt:lpstr>Appendix 2. Mekar Exchange Case Study (P2P) Business Process</vt:lpstr>
      <vt:lpstr>Appendix 2. Mekar Exchange Case Study (P2P) Cash Flow and Pricing (Cont)</vt:lpstr>
      <vt:lpstr>Appendix 3. Our approach towards investor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MicroMoney; Micromoney International; Micromoney.io; Alexandrov S</dc:creator>
  <cp:lastModifiedBy>Anton Dziatkovskii</cp:lastModifiedBy>
  <cp:revision>4547</cp:revision>
  <cp:lastPrinted>2015-12-08T02:56:16Z</cp:lastPrinted>
  <dcterms:created xsi:type="dcterms:W3CDTF">2014-10-16T06:51:06Z</dcterms:created>
  <dcterms:modified xsi:type="dcterms:W3CDTF">2017-08-29T14:50:45Z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0x010100A54B702D196D054DB1278A79221FA6B4</vt:lpwstr>
  </property>
</Properties>
</file>