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0013-CE34-4660-A208-2952A5B93AC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ECA3-20FD-483B-B74B-E2B7BE5A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0.iconfinder.com/data/icons/PRACTIKA/256/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4" y="1389889"/>
            <a:ext cx="950976" cy="9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505786" y="101555"/>
            <a:ext cx="1892681" cy="1051560"/>
            <a:chOff x="3740023" y="1389888"/>
            <a:chExt cx="2542032" cy="1380744"/>
          </a:xfrm>
        </p:grpSpPr>
        <p:pic>
          <p:nvPicPr>
            <p:cNvPr id="1028" name="Picture 4" descr="http://www.kidsrfun.ca/wp-content/uploads/2014/11/applicati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311" y="1389888"/>
              <a:ext cx="1380744" cy="1380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://icons.iconarchive.com/icons/graphicloads/colorful-long-shadow/256/Identity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023" y="1433639"/>
              <a:ext cx="1293241" cy="129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0204698" y="1260000"/>
            <a:ext cx="1135144" cy="1080865"/>
            <a:chOff x="1764919" y="3497135"/>
            <a:chExt cx="2122950" cy="2019744"/>
          </a:xfrm>
        </p:grpSpPr>
        <p:pic>
          <p:nvPicPr>
            <p:cNvPr id="11" name="Picture 4" descr="http://i435.photobucket.com/albums/qq73/tippythomas/contract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637" y="4060571"/>
              <a:ext cx="1187232" cy="113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icons.iconarchive.com/icons/graphicloads/colorful-long-shadow/256/Identity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311" y="3497135"/>
              <a:ext cx="1293241" cy="129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cons.iconarchive.com/icons/hopstarter/soft-scraps/128/Lock-Lock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919" y="429767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http://www.parascript.com/wp-content/uploads/2013/08/icon23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41" y="3556603"/>
            <a:ext cx="2084832" cy="15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091856" y="1437448"/>
            <a:ext cx="1027067" cy="956437"/>
            <a:chOff x="8473549" y="1238123"/>
            <a:chExt cx="1685435" cy="1488757"/>
          </a:xfrm>
        </p:grpSpPr>
        <p:pic>
          <p:nvPicPr>
            <p:cNvPr id="3" name="Picture 4" descr="http://i435.photobucket.com/albums/qq73/tippythomas/contract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3549" y="1238123"/>
              <a:ext cx="1187232" cy="113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pixabay.com/static/uploads/photo/2013/07/13/12/49/tick-160426_640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1213" y="2019109"/>
              <a:ext cx="707771" cy="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65" y="3910901"/>
            <a:ext cx="1179894" cy="11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726937" y="3996037"/>
            <a:ext cx="868736" cy="788399"/>
            <a:chOff x="1764919" y="3497135"/>
            <a:chExt cx="2122950" cy="2019744"/>
          </a:xfrm>
        </p:grpSpPr>
        <p:pic>
          <p:nvPicPr>
            <p:cNvPr id="31" name="Picture 4" descr="http://i435.photobucket.com/albums/qq73/tippythomas/contract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637" y="4060571"/>
              <a:ext cx="1187232" cy="113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icons.iconarchive.com/icons/graphicloads/colorful-long-shadow/256/Identity-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311" y="3497135"/>
              <a:ext cx="1293241" cy="129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http://icons.iconarchive.com/icons/hopstarter/soft-scraps/128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919" y="429767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4" descr="http://i435.photobucket.com/albums/qq73/tippythomas/contrac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15" y="4645348"/>
            <a:ext cx="1096782" cy="105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graphicloads/colorful-long-shadow/256/Identit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20" y="3245826"/>
            <a:ext cx="1143454" cy="114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2150332" y="930398"/>
            <a:ext cx="1171070" cy="7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90304" y="1844042"/>
            <a:ext cx="182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055186" y="2484427"/>
            <a:ext cx="475466" cy="85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34" idx="1"/>
          </p:cNvCxnSpPr>
          <p:nvPr/>
        </p:nvCxnSpPr>
        <p:spPr>
          <a:xfrm flipH="1">
            <a:off x="7543800" y="4338415"/>
            <a:ext cx="1297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642756" y="4338415"/>
            <a:ext cx="97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766084" y="4435210"/>
            <a:ext cx="868736" cy="788399"/>
            <a:chOff x="1764919" y="3497135"/>
            <a:chExt cx="2122950" cy="2019744"/>
          </a:xfrm>
        </p:grpSpPr>
        <p:pic>
          <p:nvPicPr>
            <p:cNvPr id="51" name="Picture 4" descr="http://i435.photobucket.com/albums/qq73/tippythomas/contract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637" y="4060571"/>
              <a:ext cx="1187232" cy="113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icons.iconarchive.com/icons/graphicloads/colorful-long-shadow/256/Identity-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311" y="3497135"/>
              <a:ext cx="1293241" cy="129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 descr="http://icons.iconarchive.com/icons/hopstarter/soft-scraps/128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919" y="429767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Straight Arrow Connector 57"/>
          <p:cNvCxnSpPr/>
          <p:nvPr/>
        </p:nvCxnSpPr>
        <p:spPr>
          <a:xfrm flipH="1" flipV="1">
            <a:off x="3104842" y="3818031"/>
            <a:ext cx="1320854" cy="43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282696" y="4660700"/>
            <a:ext cx="1192757" cy="51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382611" y="882814"/>
            <a:ext cx="339892" cy="320040"/>
            <a:chOff x="5658572" y="576072"/>
            <a:chExt cx="339892" cy="320040"/>
          </a:xfrm>
        </p:grpSpPr>
        <p:sp>
          <p:nvSpPr>
            <p:cNvPr id="63" name="Oval 62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0375" y="963003"/>
            <a:ext cx="339892" cy="320040"/>
            <a:chOff x="5658572" y="576072"/>
            <a:chExt cx="339892" cy="320040"/>
          </a:xfrm>
        </p:grpSpPr>
        <p:sp>
          <p:nvSpPr>
            <p:cNvPr id="66" name="Oval 65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961936" y="1426301"/>
            <a:ext cx="339892" cy="320040"/>
            <a:chOff x="5658572" y="576072"/>
            <a:chExt cx="339892" cy="320040"/>
          </a:xfrm>
        </p:grpSpPr>
        <p:sp>
          <p:nvSpPr>
            <p:cNvPr id="69" name="Oval 68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848830" y="2545738"/>
            <a:ext cx="339892" cy="320040"/>
            <a:chOff x="5658572" y="576072"/>
            <a:chExt cx="339892" cy="320040"/>
          </a:xfrm>
        </p:grpSpPr>
        <p:sp>
          <p:nvSpPr>
            <p:cNvPr id="72" name="Oval 71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208592" y="4409281"/>
            <a:ext cx="339892" cy="320040"/>
            <a:chOff x="5658572" y="576072"/>
            <a:chExt cx="339892" cy="320040"/>
          </a:xfrm>
        </p:grpSpPr>
        <p:sp>
          <p:nvSpPr>
            <p:cNvPr id="75" name="Oval 74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42651" y="3863223"/>
            <a:ext cx="339892" cy="320040"/>
            <a:chOff x="5658572" y="576072"/>
            <a:chExt cx="339892" cy="320040"/>
          </a:xfrm>
        </p:grpSpPr>
        <p:sp>
          <p:nvSpPr>
            <p:cNvPr id="78" name="Oval 77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87355" y="5090795"/>
            <a:ext cx="339892" cy="320040"/>
            <a:chOff x="5658572" y="576072"/>
            <a:chExt cx="339892" cy="320040"/>
          </a:xfrm>
        </p:grpSpPr>
        <p:sp>
          <p:nvSpPr>
            <p:cNvPr id="81" name="Oval 80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</a:t>
              </a:r>
              <a:endParaRPr lang="en-US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7038" y="784886"/>
            <a:ext cx="15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fill in the form</a:t>
            </a:r>
          </a:p>
          <a:p>
            <a:r>
              <a:rPr lang="en-US" sz="1200" dirty="0" smtClean="0"/>
              <a:t>based on ID card (KTP)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195404" y="658855"/>
            <a:ext cx="1908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Server will generate a code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038" name="Picture 14" descr="https://media.licdn.com/mpr/mpr/shrinknp_400_400/p/5/005/0a5/3d4/0bd568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26" y="1100955"/>
            <a:ext cx="919853" cy="8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8580812" y="211837"/>
            <a:ext cx="3566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Server will generate encrypted certificate using public key contains all information such as agreement</a:t>
            </a:r>
            <a:r>
              <a:rPr lang="en-US" sz="1200" b="1" dirty="0">
                <a:solidFill>
                  <a:srgbClr val="FF0000"/>
                </a:solidFill>
              </a:rPr>
              <a:t>, user identity, signed time, received code + </a:t>
            </a:r>
            <a:r>
              <a:rPr lang="en-US" sz="1200" b="1" dirty="0" smtClean="0">
                <a:solidFill>
                  <a:srgbClr val="FF0000"/>
                </a:solidFill>
              </a:rPr>
              <a:t>phone/email address, </a:t>
            </a:r>
            <a:r>
              <a:rPr lang="en-US" sz="1200" b="1" dirty="0">
                <a:solidFill>
                  <a:srgbClr val="FF0000"/>
                </a:solidFill>
              </a:rPr>
              <a:t>and </a:t>
            </a:r>
            <a:r>
              <a:rPr lang="en-US" sz="1200" b="1" dirty="0" smtClean="0">
                <a:solidFill>
                  <a:srgbClr val="FF0000"/>
                </a:solidFill>
              </a:rPr>
              <a:t>some </a:t>
            </a:r>
            <a:r>
              <a:rPr lang="en-US" sz="1200" b="1" dirty="0">
                <a:solidFill>
                  <a:srgbClr val="FF0000"/>
                </a:solidFill>
              </a:rPr>
              <a:t>additional data like IP address, location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65827" y="5301874"/>
            <a:ext cx="3566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Certificate and public key stored </a:t>
            </a:r>
            <a:r>
              <a:rPr lang="en-US" sz="1200" dirty="0">
                <a:solidFill>
                  <a:srgbClr val="FF0000"/>
                </a:solidFill>
              </a:rPr>
              <a:t>in the data storage facility, which using reliable system owned by the E-Signature Operator or the </a:t>
            </a:r>
            <a:r>
              <a:rPr lang="en-US" sz="1200" dirty="0" smtClean="0">
                <a:solidFill>
                  <a:srgbClr val="FF0000"/>
                </a:solidFill>
              </a:rPr>
              <a:t>owned Supporting </a:t>
            </a:r>
            <a:r>
              <a:rPr lang="en-US" sz="1200" dirty="0">
                <a:solidFill>
                  <a:srgbClr val="FF0000"/>
                </a:solidFill>
              </a:rPr>
              <a:t>E-Signatures Service (software/system), who can detect any changes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Any </a:t>
            </a:r>
            <a:r>
              <a:rPr lang="en-US" sz="1200" b="1" dirty="0">
                <a:solidFill>
                  <a:srgbClr val="FF0000"/>
                </a:solidFill>
              </a:rPr>
              <a:t>alteration to e-signatures that occurs after the time of the signing must be traceable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395078" y="2670838"/>
            <a:ext cx="158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Certificate ready to be stored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24716" y="4968738"/>
            <a:ext cx="2454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 open / view digital signature / certificate </a:t>
            </a:r>
            <a:r>
              <a:rPr lang="en-US" sz="1200" dirty="0"/>
              <a:t>must apply a combination of at least 2 (two) factor authentication. </a:t>
            </a:r>
            <a:r>
              <a:rPr lang="en-US" sz="1200" dirty="0" smtClean="0"/>
              <a:t>(ID, username</a:t>
            </a:r>
            <a:r>
              <a:rPr lang="en-US" sz="1200" dirty="0"/>
              <a:t>, password, id, birthdate, etc</a:t>
            </a:r>
            <a:r>
              <a:rPr lang="en-US" sz="1200" dirty="0" smtClean="0"/>
              <a:t>.) to obtain public key and then decode the certificate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833815" y="5485352"/>
            <a:ext cx="214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Digital signatures </a:t>
            </a:r>
            <a:r>
              <a:rPr lang="en-US" sz="1200" dirty="0" smtClean="0"/>
              <a:t>/ certificate decoded and </a:t>
            </a:r>
            <a:r>
              <a:rPr lang="en-US" sz="1200" dirty="0"/>
              <a:t>contains of agreement, user identity, signed time, and </a:t>
            </a:r>
          </a:p>
          <a:p>
            <a:pPr algn="ctr"/>
            <a:r>
              <a:rPr lang="en-US" sz="1200" dirty="0"/>
              <a:t>some additional data like IP address, location 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031203" y="1865255"/>
            <a:ext cx="4744501" cy="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52758" y="824332"/>
            <a:ext cx="1422946" cy="85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999401" y="2109580"/>
            <a:ext cx="4794572" cy="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74790" y="2233865"/>
            <a:ext cx="339892" cy="320040"/>
            <a:chOff x="5658572" y="576072"/>
            <a:chExt cx="339892" cy="320040"/>
          </a:xfrm>
        </p:grpSpPr>
        <p:sp>
          <p:nvSpPr>
            <p:cNvPr id="94" name="Oval 93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666925" y="2569714"/>
            <a:ext cx="175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 sign the agreement </a:t>
            </a:r>
          </a:p>
          <a:p>
            <a:pPr algn="ctr"/>
            <a:r>
              <a:rPr lang="en-US" sz="1200" dirty="0" smtClean="0"/>
              <a:t>using received code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328696" y="1457494"/>
            <a:ext cx="339892" cy="320040"/>
            <a:chOff x="5658572" y="576072"/>
            <a:chExt cx="339892" cy="320040"/>
          </a:xfrm>
        </p:grpSpPr>
        <p:sp>
          <p:nvSpPr>
            <p:cNvPr id="98" name="Oval 97"/>
            <p:cNvSpPr/>
            <p:nvPr/>
          </p:nvSpPr>
          <p:spPr>
            <a:xfrm>
              <a:off x="5658572" y="576072"/>
              <a:ext cx="339892" cy="32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29468" y="602929"/>
              <a:ext cx="19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642809" y="1461499"/>
            <a:ext cx="2052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The code sent via SMS / Email</a:t>
            </a:r>
            <a:endParaRPr lang="en-US" sz="1200" dirty="0"/>
          </a:p>
        </p:txBody>
      </p:sp>
      <p:pic>
        <p:nvPicPr>
          <p:cNvPr id="101" name="Picture 12" descr="http://icons.iconarchive.com/icons/paomedia/small-n-flat/1024/key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21" y="1357644"/>
            <a:ext cx="437547" cy="4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4B702D196D054DB1278A79221FA6B4" ma:contentTypeVersion="2" ma:contentTypeDescription="Create a new document." ma:contentTypeScope="" ma:versionID="a02be8aa03baaa7fdc60abbfab2e118c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e5f069898e62a06487da04d9e6081ce0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12C755-6FF2-458B-B945-50F12AA74C93}"/>
</file>

<file path=customXml/itemProps2.xml><?xml version="1.0" encoding="utf-8"?>
<ds:datastoreItem xmlns:ds="http://schemas.openxmlformats.org/officeDocument/2006/customXml" ds:itemID="{650710AD-DE0D-49C4-A06C-3C13D95724F2}"/>
</file>

<file path=customXml/itemProps3.xml><?xml version="1.0" encoding="utf-8"?>
<ds:datastoreItem xmlns:ds="http://schemas.openxmlformats.org/officeDocument/2006/customXml" ds:itemID="{C828C09E-D710-4FF4-87C0-87D571761275}"/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200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MicroMoney; Micromoney International; Micromoney.io; admin</dc:creator>
  <cp:lastModifiedBy>Blasius Indrawan</cp:lastModifiedBy>
  <cp:revision>27</cp:revision>
  <cp:lastPrinted>2015-10-05T06:10:25Z</cp:lastPrinted>
  <dcterms:created xsi:type="dcterms:W3CDTF">2015-09-21T07:12:42Z</dcterms:created>
  <dcterms:modified xsi:type="dcterms:W3CDTF">2015-10-05T08:58:00Z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0x010100A54B702D196D054DB1278A79221FA6B4</vt:lpwstr>
  </property>
</Properties>
</file>