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81"/>
  </p:notesMasterIdLst>
  <p:sldIdLst>
    <p:sldId id="256" r:id="rId5"/>
    <p:sldId id="728" r:id="rId6"/>
    <p:sldId id="632" r:id="rId7"/>
    <p:sldId id="665" r:id="rId8"/>
    <p:sldId id="788" r:id="rId9"/>
    <p:sldId id="575" r:id="rId10"/>
    <p:sldId id="785" r:id="rId11"/>
    <p:sldId id="709" r:id="rId12"/>
    <p:sldId id="631" r:id="rId13"/>
    <p:sldId id="670" r:id="rId14"/>
    <p:sldId id="826" r:id="rId15"/>
    <p:sldId id="576" r:id="rId16"/>
    <p:sldId id="635" r:id="rId17"/>
    <p:sldId id="727" r:id="rId18"/>
    <p:sldId id="644" r:id="rId19"/>
    <p:sldId id="745" r:id="rId20"/>
    <p:sldId id="821" r:id="rId21"/>
    <p:sldId id="822" r:id="rId22"/>
    <p:sldId id="823" r:id="rId23"/>
    <p:sldId id="824" r:id="rId24"/>
    <p:sldId id="825" r:id="rId25"/>
    <p:sldId id="577" r:id="rId26"/>
    <p:sldId id="827" r:id="rId27"/>
    <p:sldId id="762" r:id="rId28"/>
    <p:sldId id="828" r:id="rId29"/>
    <p:sldId id="829" r:id="rId30"/>
    <p:sldId id="733" r:id="rId31"/>
    <p:sldId id="734" r:id="rId32"/>
    <p:sldId id="806" r:id="rId33"/>
    <p:sldId id="807" r:id="rId34"/>
    <p:sldId id="832" r:id="rId35"/>
    <p:sldId id="809" r:id="rId36"/>
    <p:sldId id="833" r:id="rId37"/>
    <p:sldId id="802" r:id="rId38"/>
    <p:sldId id="581" r:id="rId39"/>
    <p:sldId id="840" r:id="rId40"/>
    <p:sldId id="841" r:id="rId41"/>
    <p:sldId id="842" r:id="rId42"/>
    <p:sldId id="843" r:id="rId43"/>
    <p:sldId id="844" r:id="rId44"/>
    <p:sldId id="845" r:id="rId45"/>
    <p:sldId id="532" r:id="rId46"/>
    <p:sldId id="811" r:id="rId47"/>
    <p:sldId id="812" r:id="rId48"/>
    <p:sldId id="813" r:id="rId49"/>
    <p:sldId id="814" r:id="rId50"/>
    <p:sldId id="815" r:id="rId51"/>
    <p:sldId id="816" r:id="rId52"/>
    <p:sldId id="817" r:id="rId53"/>
    <p:sldId id="818" r:id="rId54"/>
    <p:sldId id="819" r:id="rId55"/>
    <p:sldId id="820" r:id="rId56"/>
    <p:sldId id="586" r:id="rId57"/>
    <p:sldId id="623" r:id="rId58"/>
    <p:sldId id="759" r:id="rId59"/>
    <p:sldId id="760" r:id="rId60"/>
    <p:sldId id="584" r:id="rId61"/>
    <p:sldId id="790" r:id="rId62"/>
    <p:sldId id="791" r:id="rId63"/>
    <p:sldId id="792" r:id="rId64"/>
    <p:sldId id="793" r:id="rId65"/>
    <p:sldId id="794" r:id="rId66"/>
    <p:sldId id="848" r:id="rId67"/>
    <p:sldId id="847" r:id="rId68"/>
    <p:sldId id="585" r:id="rId69"/>
    <p:sldId id="707" r:id="rId70"/>
    <p:sldId id="708" r:id="rId71"/>
    <p:sldId id="604" r:id="rId72"/>
    <p:sldId id="786" r:id="rId73"/>
    <p:sldId id="603" r:id="rId74"/>
    <p:sldId id="831" r:id="rId75"/>
    <p:sldId id="677" r:id="rId76"/>
    <p:sldId id="678" r:id="rId77"/>
    <p:sldId id="622" r:id="rId78"/>
    <p:sldId id="711" r:id="rId79"/>
    <p:sldId id="846" r:id="rId80"/>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able of Contents" id="{21882978-7E9B-4053-8DEB-976A723071C6}">
          <p14:sldIdLst>
            <p14:sldId id="256"/>
            <p14:sldId id="728"/>
          </p14:sldIdLst>
        </p14:section>
        <p14:section name="Investment summary" id="{836C0BA4-5DD0-4FEB-ADEA-96330B52914A}">
          <p14:sldIdLst>
            <p14:sldId id="632"/>
            <p14:sldId id="665"/>
            <p14:sldId id="788"/>
          </p14:sldIdLst>
        </p14:section>
        <p14:section name="Market overview" id="{0C6820E4-3733-407F-A168-080ADD4F5A49}">
          <p14:sldIdLst>
            <p14:sldId id="575"/>
            <p14:sldId id="785"/>
            <p14:sldId id="709"/>
            <p14:sldId id="631"/>
            <p14:sldId id="670"/>
            <p14:sldId id="826"/>
          </p14:sldIdLst>
        </p14:section>
        <p14:section name="Legal" id="{FB552EDD-4611-4814-8BAA-0BBD7C9F1792}">
          <p14:sldIdLst>
            <p14:sldId id="576"/>
            <p14:sldId id="635"/>
            <p14:sldId id="727"/>
            <p14:sldId id="644"/>
            <p14:sldId id="745"/>
            <p14:sldId id="821"/>
            <p14:sldId id="822"/>
            <p14:sldId id="823"/>
            <p14:sldId id="824"/>
            <p14:sldId id="825"/>
          </p14:sldIdLst>
        </p14:section>
        <p14:section name="Product and Marketing" id="{02D179B1-2ABC-4F81-BEDE-60278CE9161B}">
          <p14:sldIdLst>
            <p14:sldId id="577"/>
            <p14:sldId id="827"/>
            <p14:sldId id="762"/>
            <p14:sldId id="828"/>
            <p14:sldId id="829"/>
            <p14:sldId id="733"/>
            <p14:sldId id="734"/>
            <p14:sldId id="806"/>
            <p14:sldId id="807"/>
            <p14:sldId id="832"/>
            <p14:sldId id="809"/>
            <p14:sldId id="833"/>
            <p14:sldId id="802"/>
          </p14:sldIdLst>
        </p14:section>
        <p14:section name="Decision making &amp; Collection" id="{BE1F11F9-ADB4-4890-BAEB-1D7E3EE550C6}">
          <p14:sldIdLst>
            <p14:sldId id="581"/>
            <p14:sldId id="840"/>
            <p14:sldId id="841"/>
            <p14:sldId id="842"/>
            <p14:sldId id="843"/>
            <p14:sldId id="844"/>
            <p14:sldId id="845"/>
          </p14:sldIdLst>
        </p14:section>
        <p14:section name="IT" id="{D5563DA5-3FAA-4757-9B37-56112ACB9E99}">
          <p14:sldIdLst>
            <p14:sldId id="532"/>
            <p14:sldId id="811"/>
            <p14:sldId id="812"/>
            <p14:sldId id="813"/>
            <p14:sldId id="814"/>
            <p14:sldId id="815"/>
            <p14:sldId id="816"/>
            <p14:sldId id="817"/>
            <p14:sldId id="818"/>
            <p14:sldId id="819"/>
            <p14:sldId id="820"/>
          </p14:sldIdLst>
        </p14:section>
        <p14:section name="HR &amp; Admin information" id="{80CFB25A-7ED3-4462-B13C-C4F24370B186}">
          <p14:sldIdLst>
            <p14:sldId id="586"/>
            <p14:sldId id="623"/>
            <p14:sldId id="759"/>
            <p14:sldId id="760"/>
          </p14:sldIdLst>
        </p14:section>
        <p14:section name="Finance" id="{F6913272-3F0C-4C26-815D-9EBE87EA9233}">
          <p14:sldIdLst>
            <p14:sldId id="584"/>
            <p14:sldId id="790"/>
            <p14:sldId id="791"/>
            <p14:sldId id="792"/>
            <p14:sldId id="793"/>
            <p14:sldId id="794"/>
            <p14:sldId id="848"/>
            <p14:sldId id="847"/>
          </p14:sldIdLst>
        </p14:section>
        <p14:section name="Project risks and mitigation" id="{189204C0-D7DA-47A3-B85C-110DB7322138}">
          <p14:sldIdLst>
            <p14:sldId id="585"/>
            <p14:sldId id="707"/>
            <p14:sldId id="708"/>
          </p14:sldIdLst>
        </p14:section>
        <p14:section name="Project plan" id="{63ACA696-3442-44E7-B26B-F3A15305DE42}">
          <p14:sldIdLst>
            <p14:sldId id="604"/>
            <p14:sldId id="786"/>
          </p14:sldIdLst>
        </p14:section>
        <p14:section name="Appendices" id="{5A6F6C90-E5C4-4152-8FFC-41CAAA5D22BC}">
          <p14:sldIdLst>
            <p14:sldId id="603"/>
            <p14:sldId id="831"/>
            <p14:sldId id="677"/>
            <p14:sldId id="678"/>
            <p14:sldId id="622"/>
            <p14:sldId id="711"/>
            <p14:sldId id="846"/>
          </p14:sldIdLst>
        </p14:section>
      </p14:sectionLst>
    </p:ext>
    <p:ext uri="{EFAFB233-063F-42B5-8137-9DF3F51BA10A}">
      <p15:sldGuideLst xmlns:p15="http://schemas.microsoft.com/office/powerpoint/2012/main">
        <p15:guide id="1" orient="horz" pos="2160">
          <p15:clr>
            <a:srgbClr val="A4A3A4"/>
          </p15:clr>
        </p15:guide>
        <p15:guide id="2" pos="2925"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7" name="Yury German" initials="YG" lastIdx="5" clrIdx="5">
    <p:extLst>
      <p:ext uri="{19B8F6BF-5375-455C-9EA6-DF929625EA0E}">
        <p15:presenceInfo xmlns:p15="http://schemas.microsoft.com/office/powerpoint/2012/main" userId="Yury German" providerId="None"/>
      </p:ext>
    </p:extLst>
  </p:cmAuthor>
  <p:cmAuthor id="2" name="Maxim Chernuschenko" initials="MC" lastIdx="7" clrIdx="0">
    <p:extLst/>
  </p:cmAuthor>
  <p:cmAuthor id="3" name="Sergey Alexandrov" initials="SA" lastIdx="1" clrIdx="1">
    <p:extLst/>
  </p:cmAuthor>
  <p:cmAuthor id="4" name="User" initials="U" lastIdx="31" clrIdx="2"/>
  <p:cmAuthor id="5" name="Artem Andreev" initials="AA" lastIdx="10" clrIdx="3">
    <p:extLst>
      <p:ext uri="{19B8F6BF-5375-455C-9EA6-DF929625EA0E}">
        <p15:presenceInfo xmlns:p15="http://schemas.microsoft.com/office/powerpoint/2012/main" userId="Artem Andreev" providerId="None"/>
      </p:ext>
    </p:extLst>
  </p:cmAuthor>
  <p:cmAuthor id="6" name="Trifonov Alexey" initials="TA" lastIdx="7" clrIdx="4">
    <p:extLst>
      <p:ext uri="{19B8F6BF-5375-455C-9EA6-DF929625EA0E}">
        <p15:presenceInfo xmlns:p15="http://schemas.microsoft.com/office/powerpoint/2012/main" userId="eb7241aac44da62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0D8E8"/>
    <a:srgbClr val="E9EDF4"/>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300" autoAdjust="0"/>
    <p:restoredTop sz="95606" autoAdjust="0"/>
  </p:normalViewPr>
  <p:slideViewPr>
    <p:cSldViewPr>
      <p:cViewPr varScale="1">
        <p:scale>
          <a:sx n="106" d="100"/>
          <a:sy n="106" d="100"/>
        </p:scale>
        <p:origin x="528" y="120"/>
      </p:cViewPr>
      <p:guideLst>
        <p:guide orient="horz" pos="2160"/>
        <p:guide pos="2925"/>
      </p:guideLst>
    </p:cSldViewPr>
  </p:slideViewPr>
  <p:notesTextViewPr>
    <p:cViewPr>
      <p:scale>
        <a:sx n="150" d="100"/>
        <a:sy n="15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viewProps" Target="viewProps.xml"/><Relationship Id="rId16" Type="http://schemas.openxmlformats.org/officeDocument/2006/relationships/slide" Target="slides/slide12.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5" Type="http://schemas.openxmlformats.org/officeDocument/2006/relationships/slide" Target="slides/slide1.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slide" Target="slides/slide73.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slide" Target="slides/slide76.xml"/><Relationship Id="rId85" Type="http://schemas.openxmlformats.org/officeDocument/2006/relationships/theme" Target="theme/theme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notesMaster" Target="notesMasters/notesMaster1.xml"/><Relationship Id="rId86"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7" Type="http://schemas.openxmlformats.org/officeDocument/2006/relationships/slide" Target="slides/slide3.xml"/><Relationship Id="rId71" Type="http://schemas.openxmlformats.org/officeDocument/2006/relationships/slide" Target="slides/slide67.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61" Type="http://schemas.openxmlformats.org/officeDocument/2006/relationships/slide" Target="slides/slide57.xml"/><Relationship Id="rId82" Type="http://schemas.openxmlformats.org/officeDocument/2006/relationships/commentAuthors" Target="commentAuthor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5AA35EE-A1D2-49A2-A29C-C0CBFA26444F}" type="doc">
      <dgm:prSet loTypeId="urn:microsoft.com/office/officeart/2005/8/layout/chevron1" loCatId="process" qsTypeId="urn:microsoft.com/office/officeart/2005/8/quickstyle/simple1" qsCatId="simple" csTypeId="urn:microsoft.com/office/officeart/2005/8/colors/accent1_2" csCatId="accent1" phldr="1"/>
      <dgm:spPr/>
    </dgm:pt>
    <dgm:pt modelId="{5618AE6E-B66E-43D1-AFC0-F3E1C614CDE2}">
      <dgm:prSet phldrT="[Text]" custT="1"/>
      <dgm:spPr/>
      <dgm:t>
        <a:bodyPr/>
        <a:lstStyle/>
        <a:p>
          <a:r>
            <a:rPr lang="en-US" sz="1400" b="1" dirty="0" smtClean="0"/>
            <a:t>Remote repeat sales</a:t>
          </a:r>
        </a:p>
      </dgm:t>
    </dgm:pt>
    <dgm:pt modelId="{0E4AEACE-D269-48EA-A7B6-C4F6D64238C5}" type="parTrans" cxnId="{DDADE1FC-11F2-479D-8069-EB166C0A2B35}">
      <dgm:prSet/>
      <dgm:spPr/>
      <dgm:t>
        <a:bodyPr/>
        <a:lstStyle/>
        <a:p>
          <a:endParaRPr lang="en-US"/>
        </a:p>
      </dgm:t>
    </dgm:pt>
    <dgm:pt modelId="{00F14CC5-FA22-4F22-A8D9-66876C14526C}" type="sibTrans" cxnId="{DDADE1FC-11F2-479D-8069-EB166C0A2B35}">
      <dgm:prSet/>
      <dgm:spPr/>
      <dgm:t>
        <a:bodyPr/>
        <a:lstStyle/>
        <a:p>
          <a:endParaRPr lang="en-US"/>
        </a:p>
      </dgm:t>
    </dgm:pt>
    <dgm:pt modelId="{58E38FB9-FFB4-4DE9-BF13-AC6F1459FA81}">
      <dgm:prSet phldrT="[Text]" custT="1"/>
      <dgm:spPr/>
      <dgm:t>
        <a:bodyPr/>
        <a:lstStyle/>
        <a:p>
          <a:r>
            <a:rPr lang="en-US" sz="1400" b="1" dirty="0" smtClean="0"/>
            <a:t>Agent sales </a:t>
          </a:r>
          <a:endParaRPr lang="en-US" sz="1800" dirty="0"/>
        </a:p>
      </dgm:t>
    </dgm:pt>
    <dgm:pt modelId="{FC7A78B9-3D10-4A29-9562-6C420B3D5C87}" type="parTrans" cxnId="{BE76E105-C2FF-48BB-9EFE-6A185A5FDF9E}">
      <dgm:prSet/>
      <dgm:spPr/>
      <dgm:t>
        <a:bodyPr/>
        <a:lstStyle/>
        <a:p>
          <a:endParaRPr lang="en-US"/>
        </a:p>
      </dgm:t>
    </dgm:pt>
    <dgm:pt modelId="{42582201-5D80-4FEC-B886-CFF24731DF9B}" type="sibTrans" cxnId="{BE76E105-C2FF-48BB-9EFE-6A185A5FDF9E}">
      <dgm:prSet/>
      <dgm:spPr/>
      <dgm:t>
        <a:bodyPr/>
        <a:lstStyle/>
        <a:p>
          <a:endParaRPr lang="en-US"/>
        </a:p>
      </dgm:t>
    </dgm:pt>
    <dgm:pt modelId="{287D020A-BA65-4669-B22F-AF1B1360843D}">
      <dgm:prSet phldrT="[Text]" custT="1"/>
      <dgm:spPr/>
      <dgm:t>
        <a:bodyPr/>
        <a:lstStyle/>
        <a:p>
          <a:r>
            <a:rPr lang="en-US" sz="1400" b="1" dirty="0" smtClean="0"/>
            <a:t>Pure online</a:t>
          </a:r>
          <a:endParaRPr lang="en-US" sz="1400" dirty="0"/>
        </a:p>
      </dgm:t>
    </dgm:pt>
    <dgm:pt modelId="{A6A845D4-BC1F-4449-ACFB-E235DF4A0D4A}" type="parTrans" cxnId="{E18DB893-8329-4C33-A62D-1A60D36B6FAF}">
      <dgm:prSet/>
      <dgm:spPr/>
      <dgm:t>
        <a:bodyPr/>
        <a:lstStyle/>
        <a:p>
          <a:endParaRPr lang="en-US"/>
        </a:p>
      </dgm:t>
    </dgm:pt>
    <dgm:pt modelId="{C24FB2EC-5120-4B82-AFB7-B26573EC0D38}" type="sibTrans" cxnId="{E18DB893-8329-4C33-A62D-1A60D36B6FAF}">
      <dgm:prSet/>
      <dgm:spPr/>
      <dgm:t>
        <a:bodyPr/>
        <a:lstStyle/>
        <a:p>
          <a:endParaRPr lang="en-US"/>
        </a:p>
      </dgm:t>
    </dgm:pt>
    <dgm:pt modelId="{2A71BB4C-792F-4749-8650-C037BA071979}" type="pres">
      <dgm:prSet presAssocID="{F5AA35EE-A1D2-49A2-A29C-C0CBFA26444F}" presName="Name0" presStyleCnt="0">
        <dgm:presLayoutVars>
          <dgm:dir/>
          <dgm:animLvl val="lvl"/>
          <dgm:resizeHandles val="exact"/>
        </dgm:presLayoutVars>
      </dgm:prSet>
      <dgm:spPr/>
    </dgm:pt>
    <dgm:pt modelId="{CA52E5B6-437B-4489-A0B9-D1219FE1372D}" type="pres">
      <dgm:prSet presAssocID="{5618AE6E-B66E-43D1-AFC0-F3E1C614CDE2}" presName="parTxOnly" presStyleLbl="node1" presStyleIdx="0" presStyleCnt="3" custLinFactX="5780" custLinFactNeighborX="100000" custLinFactNeighborY="-1551">
        <dgm:presLayoutVars>
          <dgm:chMax val="0"/>
          <dgm:chPref val="0"/>
          <dgm:bulletEnabled val="1"/>
        </dgm:presLayoutVars>
      </dgm:prSet>
      <dgm:spPr/>
      <dgm:t>
        <a:bodyPr/>
        <a:lstStyle/>
        <a:p>
          <a:endParaRPr lang="en-US"/>
        </a:p>
      </dgm:t>
    </dgm:pt>
    <dgm:pt modelId="{7768E870-B215-49C9-99D0-4E91EC3EB66B}" type="pres">
      <dgm:prSet presAssocID="{00F14CC5-FA22-4F22-A8D9-66876C14526C}" presName="parTxOnlySpace" presStyleCnt="0"/>
      <dgm:spPr/>
    </dgm:pt>
    <dgm:pt modelId="{5C491AEF-D51E-499E-827F-1CA3B9EBCA17}" type="pres">
      <dgm:prSet presAssocID="{58E38FB9-FFB4-4DE9-BF13-AC6F1459FA81}" presName="parTxOnly" presStyleLbl="node1" presStyleIdx="1" presStyleCnt="3" custLinFactNeighborX="82614" custLinFactNeighborY="-1551">
        <dgm:presLayoutVars>
          <dgm:chMax val="0"/>
          <dgm:chPref val="0"/>
          <dgm:bulletEnabled val="1"/>
        </dgm:presLayoutVars>
      </dgm:prSet>
      <dgm:spPr/>
      <dgm:t>
        <a:bodyPr/>
        <a:lstStyle/>
        <a:p>
          <a:endParaRPr lang="en-US"/>
        </a:p>
      </dgm:t>
    </dgm:pt>
    <dgm:pt modelId="{73C79D77-29C6-42F6-B515-8560ECDF3C50}" type="pres">
      <dgm:prSet presAssocID="{42582201-5D80-4FEC-B886-CFF24731DF9B}" presName="parTxOnlySpace" presStyleCnt="0"/>
      <dgm:spPr/>
    </dgm:pt>
    <dgm:pt modelId="{4E778C1E-4193-4B58-AD14-1ED9ADB5DB1F}" type="pres">
      <dgm:prSet presAssocID="{287D020A-BA65-4669-B22F-AF1B1360843D}" presName="parTxOnly" presStyleLbl="node1" presStyleIdx="2" presStyleCnt="3" custLinFactNeighborX="22590" custLinFactNeighborY="-1551">
        <dgm:presLayoutVars>
          <dgm:chMax val="0"/>
          <dgm:chPref val="0"/>
          <dgm:bulletEnabled val="1"/>
        </dgm:presLayoutVars>
      </dgm:prSet>
      <dgm:spPr/>
      <dgm:t>
        <a:bodyPr/>
        <a:lstStyle/>
        <a:p>
          <a:endParaRPr lang="en-US"/>
        </a:p>
      </dgm:t>
    </dgm:pt>
  </dgm:ptLst>
  <dgm:cxnLst>
    <dgm:cxn modelId="{E8740D08-47A9-4566-8C42-217144F27AC4}" type="presOf" srcId="{58E38FB9-FFB4-4DE9-BF13-AC6F1459FA81}" destId="{5C491AEF-D51E-499E-827F-1CA3B9EBCA17}" srcOrd="0" destOrd="0" presId="urn:microsoft.com/office/officeart/2005/8/layout/chevron1"/>
    <dgm:cxn modelId="{E18DB893-8329-4C33-A62D-1A60D36B6FAF}" srcId="{F5AA35EE-A1D2-49A2-A29C-C0CBFA26444F}" destId="{287D020A-BA65-4669-B22F-AF1B1360843D}" srcOrd="2" destOrd="0" parTransId="{A6A845D4-BC1F-4449-ACFB-E235DF4A0D4A}" sibTransId="{C24FB2EC-5120-4B82-AFB7-B26573EC0D38}"/>
    <dgm:cxn modelId="{5A7D0766-9E3B-42B3-9D02-4A901CC0AFB0}" type="presOf" srcId="{F5AA35EE-A1D2-49A2-A29C-C0CBFA26444F}" destId="{2A71BB4C-792F-4749-8650-C037BA071979}" srcOrd="0" destOrd="0" presId="urn:microsoft.com/office/officeart/2005/8/layout/chevron1"/>
    <dgm:cxn modelId="{BE76E105-C2FF-48BB-9EFE-6A185A5FDF9E}" srcId="{F5AA35EE-A1D2-49A2-A29C-C0CBFA26444F}" destId="{58E38FB9-FFB4-4DE9-BF13-AC6F1459FA81}" srcOrd="1" destOrd="0" parTransId="{FC7A78B9-3D10-4A29-9562-6C420B3D5C87}" sibTransId="{42582201-5D80-4FEC-B886-CFF24731DF9B}"/>
    <dgm:cxn modelId="{DDADE1FC-11F2-479D-8069-EB166C0A2B35}" srcId="{F5AA35EE-A1D2-49A2-A29C-C0CBFA26444F}" destId="{5618AE6E-B66E-43D1-AFC0-F3E1C614CDE2}" srcOrd="0" destOrd="0" parTransId="{0E4AEACE-D269-48EA-A7B6-C4F6D64238C5}" sibTransId="{00F14CC5-FA22-4F22-A8D9-66876C14526C}"/>
    <dgm:cxn modelId="{306E5FC9-E3C8-4DDF-8DCE-EBF0D0280EA7}" type="presOf" srcId="{5618AE6E-B66E-43D1-AFC0-F3E1C614CDE2}" destId="{CA52E5B6-437B-4489-A0B9-D1219FE1372D}" srcOrd="0" destOrd="0" presId="urn:microsoft.com/office/officeart/2005/8/layout/chevron1"/>
    <dgm:cxn modelId="{DE4ED05D-8F82-4472-9695-511F24913DEA}" type="presOf" srcId="{287D020A-BA65-4669-B22F-AF1B1360843D}" destId="{4E778C1E-4193-4B58-AD14-1ED9ADB5DB1F}" srcOrd="0" destOrd="0" presId="urn:microsoft.com/office/officeart/2005/8/layout/chevron1"/>
    <dgm:cxn modelId="{6EAF6879-445F-4929-8F14-61BFDE773C60}" type="presParOf" srcId="{2A71BB4C-792F-4749-8650-C037BA071979}" destId="{CA52E5B6-437B-4489-A0B9-D1219FE1372D}" srcOrd="0" destOrd="0" presId="urn:microsoft.com/office/officeart/2005/8/layout/chevron1"/>
    <dgm:cxn modelId="{AA5C5779-B2D6-45AB-A1A7-71E7D179C8DF}" type="presParOf" srcId="{2A71BB4C-792F-4749-8650-C037BA071979}" destId="{7768E870-B215-49C9-99D0-4E91EC3EB66B}" srcOrd="1" destOrd="0" presId="urn:microsoft.com/office/officeart/2005/8/layout/chevron1"/>
    <dgm:cxn modelId="{794C78DC-73E4-4E94-9A3C-6228E394AA6A}" type="presParOf" srcId="{2A71BB4C-792F-4749-8650-C037BA071979}" destId="{5C491AEF-D51E-499E-827F-1CA3B9EBCA17}" srcOrd="2" destOrd="0" presId="urn:microsoft.com/office/officeart/2005/8/layout/chevron1"/>
    <dgm:cxn modelId="{FE33452A-4B29-4D96-ADE0-1681BF2D51C1}" type="presParOf" srcId="{2A71BB4C-792F-4749-8650-C037BA071979}" destId="{73C79D77-29C6-42F6-B515-8560ECDF3C50}" srcOrd="3" destOrd="0" presId="urn:microsoft.com/office/officeart/2005/8/layout/chevron1"/>
    <dgm:cxn modelId="{72CDB4A2-6BEC-411A-97E5-02C5CE01664A}" type="presParOf" srcId="{2A71BB4C-792F-4749-8650-C037BA071979}" destId="{4E778C1E-4193-4B58-AD14-1ED9ADB5DB1F}" srcOrd="4"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5AA35EE-A1D2-49A2-A29C-C0CBFA26444F}" type="doc">
      <dgm:prSet loTypeId="urn:microsoft.com/office/officeart/2005/8/layout/chevron1" loCatId="process" qsTypeId="urn:microsoft.com/office/officeart/2005/8/quickstyle/simple1" qsCatId="simple" csTypeId="urn:microsoft.com/office/officeart/2005/8/colors/accent1_2" csCatId="accent1" phldr="1"/>
      <dgm:spPr/>
    </dgm:pt>
    <dgm:pt modelId="{5618AE6E-B66E-43D1-AFC0-F3E1C614CDE2}">
      <dgm:prSet phldrT="[Text]" custT="1"/>
      <dgm:spPr/>
      <dgm:t>
        <a:bodyPr/>
        <a:lstStyle/>
        <a:p>
          <a:r>
            <a:rPr lang="en-US" sz="1400" b="1" dirty="0" smtClean="0"/>
            <a:t>Remote repeat sales</a:t>
          </a:r>
        </a:p>
      </dgm:t>
    </dgm:pt>
    <dgm:pt modelId="{0E4AEACE-D269-48EA-A7B6-C4F6D64238C5}" type="parTrans" cxnId="{DDADE1FC-11F2-479D-8069-EB166C0A2B35}">
      <dgm:prSet/>
      <dgm:spPr/>
      <dgm:t>
        <a:bodyPr/>
        <a:lstStyle/>
        <a:p>
          <a:endParaRPr lang="en-US"/>
        </a:p>
      </dgm:t>
    </dgm:pt>
    <dgm:pt modelId="{00F14CC5-FA22-4F22-A8D9-66876C14526C}" type="sibTrans" cxnId="{DDADE1FC-11F2-479D-8069-EB166C0A2B35}">
      <dgm:prSet/>
      <dgm:spPr/>
      <dgm:t>
        <a:bodyPr/>
        <a:lstStyle/>
        <a:p>
          <a:endParaRPr lang="en-US"/>
        </a:p>
      </dgm:t>
    </dgm:pt>
    <dgm:pt modelId="{58E38FB9-FFB4-4DE9-BF13-AC6F1459FA81}">
      <dgm:prSet phldrT="[Text]" custT="1"/>
      <dgm:spPr/>
      <dgm:t>
        <a:bodyPr/>
        <a:lstStyle/>
        <a:p>
          <a:r>
            <a:rPr lang="en-US" sz="1400" b="1" dirty="0" smtClean="0"/>
            <a:t>Agent sales </a:t>
          </a:r>
          <a:endParaRPr lang="en-US" sz="1800" dirty="0"/>
        </a:p>
      </dgm:t>
    </dgm:pt>
    <dgm:pt modelId="{FC7A78B9-3D10-4A29-9562-6C420B3D5C87}" type="parTrans" cxnId="{BE76E105-C2FF-48BB-9EFE-6A185A5FDF9E}">
      <dgm:prSet/>
      <dgm:spPr/>
      <dgm:t>
        <a:bodyPr/>
        <a:lstStyle/>
        <a:p>
          <a:endParaRPr lang="en-US"/>
        </a:p>
      </dgm:t>
    </dgm:pt>
    <dgm:pt modelId="{42582201-5D80-4FEC-B886-CFF24731DF9B}" type="sibTrans" cxnId="{BE76E105-C2FF-48BB-9EFE-6A185A5FDF9E}">
      <dgm:prSet/>
      <dgm:spPr/>
      <dgm:t>
        <a:bodyPr/>
        <a:lstStyle/>
        <a:p>
          <a:endParaRPr lang="en-US"/>
        </a:p>
      </dgm:t>
    </dgm:pt>
    <dgm:pt modelId="{287D020A-BA65-4669-B22F-AF1B1360843D}">
      <dgm:prSet phldrT="[Text]" custT="1"/>
      <dgm:spPr/>
      <dgm:t>
        <a:bodyPr/>
        <a:lstStyle/>
        <a:p>
          <a:r>
            <a:rPr lang="en-US" sz="1400" b="1" dirty="0" smtClean="0"/>
            <a:t>Pure online</a:t>
          </a:r>
          <a:endParaRPr lang="en-US" sz="1400" dirty="0"/>
        </a:p>
      </dgm:t>
    </dgm:pt>
    <dgm:pt modelId="{A6A845D4-BC1F-4449-ACFB-E235DF4A0D4A}" type="parTrans" cxnId="{E18DB893-8329-4C33-A62D-1A60D36B6FAF}">
      <dgm:prSet/>
      <dgm:spPr/>
      <dgm:t>
        <a:bodyPr/>
        <a:lstStyle/>
        <a:p>
          <a:endParaRPr lang="en-US"/>
        </a:p>
      </dgm:t>
    </dgm:pt>
    <dgm:pt modelId="{C24FB2EC-5120-4B82-AFB7-B26573EC0D38}" type="sibTrans" cxnId="{E18DB893-8329-4C33-A62D-1A60D36B6FAF}">
      <dgm:prSet/>
      <dgm:spPr/>
      <dgm:t>
        <a:bodyPr/>
        <a:lstStyle/>
        <a:p>
          <a:endParaRPr lang="en-US"/>
        </a:p>
      </dgm:t>
    </dgm:pt>
    <dgm:pt modelId="{2A71BB4C-792F-4749-8650-C037BA071979}" type="pres">
      <dgm:prSet presAssocID="{F5AA35EE-A1D2-49A2-A29C-C0CBFA26444F}" presName="Name0" presStyleCnt="0">
        <dgm:presLayoutVars>
          <dgm:dir/>
          <dgm:animLvl val="lvl"/>
          <dgm:resizeHandles val="exact"/>
        </dgm:presLayoutVars>
      </dgm:prSet>
      <dgm:spPr/>
    </dgm:pt>
    <dgm:pt modelId="{CA52E5B6-437B-4489-A0B9-D1219FE1372D}" type="pres">
      <dgm:prSet presAssocID="{5618AE6E-B66E-43D1-AFC0-F3E1C614CDE2}" presName="parTxOnly" presStyleLbl="node1" presStyleIdx="0" presStyleCnt="3" custLinFactX="5780" custLinFactNeighborX="100000" custLinFactNeighborY="-1551">
        <dgm:presLayoutVars>
          <dgm:chMax val="0"/>
          <dgm:chPref val="0"/>
          <dgm:bulletEnabled val="1"/>
        </dgm:presLayoutVars>
      </dgm:prSet>
      <dgm:spPr/>
      <dgm:t>
        <a:bodyPr/>
        <a:lstStyle/>
        <a:p>
          <a:endParaRPr lang="en-US"/>
        </a:p>
      </dgm:t>
    </dgm:pt>
    <dgm:pt modelId="{7768E870-B215-49C9-99D0-4E91EC3EB66B}" type="pres">
      <dgm:prSet presAssocID="{00F14CC5-FA22-4F22-A8D9-66876C14526C}" presName="parTxOnlySpace" presStyleCnt="0"/>
      <dgm:spPr/>
    </dgm:pt>
    <dgm:pt modelId="{5C491AEF-D51E-499E-827F-1CA3B9EBCA17}" type="pres">
      <dgm:prSet presAssocID="{58E38FB9-FFB4-4DE9-BF13-AC6F1459FA81}" presName="parTxOnly" presStyleLbl="node1" presStyleIdx="1" presStyleCnt="3" custLinFactNeighborX="82614" custLinFactNeighborY="-1551">
        <dgm:presLayoutVars>
          <dgm:chMax val="0"/>
          <dgm:chPref val="0"/>
          <dgm:bulletEnabled val="1"/>
        </dgm:presLayoutVars>
      </dgm:prSet>
      <dgm:spPr/>
      <dgm:t>
        <a:bodyPr/>
        <a:lstStyle/>
        <a:p>
          <a:endParaRPr lang="en-US"/>
        </a:p>
      </dgm:t>
    </dgm:pt>
    <dgm:pt modelId="{73C79D77-29C6-42F6-B515-8560ECDF3C50}" type="pres">
      <dgm:prSet presAssocID="{42582201-5D80-4FEC-B886-CFF24731DF9B}" presName="parTxOnlySpace" presStyleCnt="0"/>
      <dgm:spPr/>
    </dgm:pt>
    <dgm:pt modelId="{4E778C1E-4193-4B58-AD14-1ED9ADB5DB1F}" type="pres">
      <dgm:prSet presAssocID="{287D020A-BA65-4669-B22F-AF1B1360843D}" presName="parTxOnly" presStyleLbl="node1" presStyleIdx="2" presStyleCnt="3" custLinFactNeighborX="22590" custLinFactNeighborY="-1551">
        <dgm:presLayoutVars>
          <dgm:chMax val="0"/>
          <dgm:chPref val="0"/>
          <dgm:bulletEnabled val="1"/>
        </dgm:presLayoutVars>
      </dgm:prSet>
      <dgm:spPr/>
      <dgm:t>
        <a:bodyPr/>
        <a:lstStyle/>
        <a:p>
          <a:endParaRPr lang="en-US"/>
        </a:p>
      </dgm:t>
    </dgm:pt>
  </dgm:ptLst>
  <dgm:cxnLst>
    <dgm:cxn modelId="{E18DB893-8329-4C33-A62D-1A60D36B6FAF}" srcId="{F5AA35EE-A1D2-49A2-A29C-C0CBFA26444F}" destId="{287D020A-BA65-4669-B22F-AF1B1360843D}" srcOrd="2" destOrd="0" parTransId="{A6A845D4-BC1F-4449-ACFB-E235DF4A0D4A}" sibTransId="{C24FB2EC-5120-4B82-AFB7-B26573EC0D38}"/>
    <dgm:cxn modelId="{BE76E105-C2FF-48BB-9EFE-6A185A5FDF9E}" srcId="{F5AA35EE-A1D2-49A2-A29C-C0CBFA26444F}" destId="{58E38FB9-FFB4-4DE9-BF13-AC6F1459FA81}" srcOrd="1" destOrd="0" parTransId="{FC7A78B9-3D10-4A29-9562-6C420B3D5C87}" sibTransId="{42582201-5D80-4FEC-B886-CFF24731DF9B}"/>
    <dgm:cxn modelId="{7FE096F2-99F2-4A9B-8E65-DC8AA82CACD2}" type="presOf" srcId="{F5AA35EE-A1D2-49A2-A29C-C0CBFA26444F}" destId="{2A71BB4C-792F-4749-8650-C037BA071979}" srcOrd="0" destOrd="0" presId="urn:microsoft.com/office/officeart/2005/8/layout/chevron1"/>
    <dgm:cxn modelId="{B4A11DB7-E9FE-4409-8D74-0D0F1E9706CD}" type="presOf" srcId="{5618AE6E-B66E-43D1-AFC0-F3E1C614CDE2}" destId="{CA52E5B6-437B-4489-A0B9-D1219FE1372D}" srcOrd="0" destOrd="0" presId="urn:microsoft.com/office/officeart/2005/8/layout/chevron1"/>
    <dgm:cxn modelId="{686C1E86-A635-42BF-9E08-BBF88DB34245}" type="presOf" srcId="{287D020A-BA65-4669-B22F-AF1B1360843D}" destId="{4E778C1E-4193-4B58-AD14-1ED9ADB5DB1F}" srcOrd="0" destOrd="0" presId="urn:microsoft.com/office/officeart/2005/8/layout/chevron1"/>
    <dgm:cxn modelId="{26F94D18-C752-4934-8D9A-799864365597}" type="presOf" srcId="{58E38FB9-FFB4-4DE9-BF13-AC6F1459FA81}" destId="{5C491AEF-D51E-499E-827F-1CA3B9EBCA17}" srcOrd="0" destOrd="0" presId="urn:microsoft.com/office/officeart/2005/8/layout/chevron1"/>
    <dgm:cxn modelId="{DDADE1FC-11F2-479D-8069-EB166C0A2B35}" srcId="{F5AA35EE-A1D2-49A2-A29C-C0CBFA26444F}" destId="{5618AE6E-B66E-43D1-AFC0-F3E1C614CDE2}" srcOrd="0" destOrd="0" parTransId="{0E4AEACE-D269-48EA-A7B6-C4F6D64238C5}" sibTransId="{00F14CC5-FA22-4F22-A8D9-66876C14526C}"/>
    <dgm:cxn modelId="{EC91BA58-5417-4900-953D-91B4E66E9228}" type="presParOf" srcId="{2A71BB4C-792F-4749-8650-C037BA071979}" destId="{CA52E5B6-437B-4489-A0B9-D1219FE1372D}" srcOrd="0" destOrd="0" presId="urn:microsoft.com/office/officeart/2005/8/layout/chevron1"/>
    <dgm:cxn modelId="{8685C6A4-C1AF-492B-BDC1-F608C3411588}" type="presParOf" srcId="{2A71BB4C-792F-4749-8650-C037BA071979}" destId="{7768E870-B215-49C9-99D0-4E91EC3EB66B}" srcOrd="1" destOrd="0" presId="urn:microsoft.com/office/officeart/2005/8/layout/chevron1"/>
    <dgm:cxn modelId="{15E0E0E5-8168-476B-B3D9-463A365E283D}" type="presParOf" srcId="{2A71BB4C-792F-4749-8650-C037BA071979}" destId="{5C491AEF-D51E-499E-827F-1CA3B9EBCA17}" srcOrd="2" destOrd="0" presId="urn:microsoft.com/office/officeart/2005/8/layout/chevron1"/>
    <dgm:cxn modelId="{D9A925DA-EF7A-4566-8998-0316E6E1AF43}" type="presParOf" srcId="{2A71BB4C-792F-4749-8650-C037BA071979}" destId="{73C79D77-29C6-42F6-B515-8560ECDF3C50}" srcOrd="3" destOrd="0" presId="urn:microsoft.com/office/officeart/2005/8/layout/chevron1"/>
    <dgm:cxn modelId="{87DA1735-7271-4F86-A9BF-DCD5965F48A7}" type="presParOf" srcId="{2A71BB4C-792F-4749-8650-C037BA071979}" destId="{4E778C1E-4193-4B58-AD14-1ED9ADB5DB1F}" srcOrd="4"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52E5B6-437B-4489-A0B9-D1219FE1372D}">
      <dsp:nvSpPr>
        <dsp:cNvPr id="0" name=""/>
        <dsp:cNvSpPr/>
      </dsp:nvSpPr>
      <dsp:spPr>
        <a:xfrm>
          <a:off x="360045" y="0"/>
          <a:ext cx="2269847" cy="907939"/>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lvl="0" algn="ctr" defTabSz="622300">
            <a:lnSpc>
              <a:spcPct val="90000"/>
            </a:lnSpc>
            <a:spcBef>
              <a:spcPct val="0"/>
            </a:spcBef>
            <a:spcAft>
              <a:spcPct val="35000"/>
            </a:spcAft>
          </a:pPr>
          <a:r>
            <a:rPr lang="en-US" sz="1400" b="1" kern="1200" dirty="0" smtClean="0"/>
            <a:t>Remote repeat sales</a:t>
          </a:r>
        </a:p>
      </dsp:txBody>
      <dsp:txXfrm>
        <a:off x="814015" y="0"/>
        <a:ext cx="1361908" cy="907939"/>
      </dsp:txXfrm>
    </dsp:sp>
    <dsp:sp modelId="{5C491AEF-D51E-499E-827F-1CA3B9EBCA17}">
      <dsp:nvSpPr>
        <dsp:cNvPr id="0" name=""/>
        <dsp:cNvSpPr/>
      </dsp:nvSpPr>
      <dsp:spPr>
        <a:xfrm>
          <a:off x="2232247" y="0"/>
          <a:ext cx="2269847" cy="907939"/>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lvl="0" algn="ctr" defTabSz="622300">
            <a:lnSpc>
              <a:spcPct val="90000"/>
            </a:lnSpc>
            <a:spcBef>
              <a:spcPct val="0"/>
            </a:spcBef>
            <a:spcAft>
              <a:spcPct val="35000"/>
            </a:spcAft>
          </a:pPr>
          <a:r>
            <a:rPr lang="en-US" sz="1400" b="1" kern="1200" dirty="0" smtClean="0"/>
            <a:t>Agent sales </a:t>
          </a:r>
          <a:endParaRPr lang="en-US" sz="1800" kern="1200" dirty="0"/>
        </a:p>
      </dsp:txBody>
      <dsp:txXfrm>
        <a:off x="2686217" y="0"/>
        <a:ext cx="1361908" cy="907939"/>
      </dsp:txXfrm>
    </dsp:sp>
    <dsp:sp modelId="{4E778C1E-4193-4B58-AD14-1ED9ADB5DB1F}">
      <dsp:nvSpPr>
        <dsp:cNvPr id="0" name=""/>
        <dsp:cNvSpPr/>
      </dsp:nvSpPr>
      <dsp:spPr>
        <a:xfrm>
          <a:off x="4089452" y="0"/>
          <a:ext cx="2269847" cy="907939"/>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lvl="0" algn="ctr" defTabSz="622300">
            <a:lnSpc>
              <a:spcPct val="90000"/>
            </a:lnSpc>
            <a:spcBef>
              <a:spcPct val="0"/>
            </a:spcBef>
            <a:spcAft>
              <a:spcPct val="35000"/>
            </a:spcAft>
          </a:pPr>
          <a:r>
            <a:rPr lang="en-US" sz="1400" b="1" kern="1200" dirty="0" smtClean="0"/>
            <a:t>Pure online</a:t>
          </a:r>
          <a:endParaRPr lang="en-US" sz="1400" kern="1200" dirty="0"/>
        </a:p>
      </dsp:txBody>
      <dsp:txXfrm>
        <a:off x="4543422" y="0"/>
        <a:ext cx="1361908" cy="90793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52E5B6-437B-4489-A0B9-D1219FE1372D}">
      <dsp:nvSpPr>
        <dsp:cNvPr id="0" name=""/>
        <dsp:cNvSpPr/>
      </dsp:nvSpPr>
      <dsp:spPr>
        <a:xfrm>
          <a:off x="360045" y="0"/>
          <a:ext cx="2269847" cy="907939"/>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lvl="0" algn="ctr" defTabSz="622300">
            <a:lnSpc>
              <a:spcPct val="90000"/>
            </a:lnSpc>
            <a:spcBef>
              <a:spcPct val="0"/>
            </a:spcBef>
            <a:spcAft>
              <a:spcPct val="35000"/>
            </a:spcAft>
          </a:pPr>
          <a:r>
            <a:rPr lang="en-US" sz="1400" b="1" kern="1200" dirty="0" smtClean="0"/>
            <a:t>Remote repeat sales</a:t>
          </a:r>
        </a:p>
      </dsp:txBody>
      <dsp:txXfrm>
        <a:off x="814015" y="0"/>
        <a:ext cx="1361908" cy="907939"/>
      </dsp:txXfrm>
    </dsp:sp>
    <dsp:sp modelId="{5C491AEF-D51E-499E-827F-1CA3B9EBCA17}">
      <dsp:nvSpPr>
        <dsp:cNvPr id="0" name=""/>
        <dsp:cNvSpPr/>
      </dsp:nvSpPr>
      <dsp:spPr>
        <a:xfrm>
          <a:off x="2232247" y="0"/>
          <a:ext cx="2269847" cy="907939"/>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lvl="0" algn="ctr" defTabSz="622300">
            <a:lnSpc>
              <a:spcPct val="90000"/>
            </a:lnSpc>
            <a:spcBef>
              <a:spcPct val="0"/>
            </a:spcBef>
            <a:spcAft>
              <a:spcPct val="35000"/>
            </a:spcAft>
          </a:pPr>
          <a:r>
            <a:rPr lang="en-US" sz="1400" b="1" kern="1200" dirty="0" smtClean="0"/>
            <a:t>Agent sales </a:t>
          </a:r>
          <a:endParaRPr lang="en-US" sz="1800" kern="1200" dirty="0"/>
        </a:p>
      </dsp:txBody>
      <dsp:txXfrm>
        <a:off x="2686217" y="0"/>
        <a:ext cx="1361908" cy="907939"/>
      </dsp:txXfrm>
    </dsp:sp>
    <dsp:sp modelId="{4E778C1E-4193-4B58-AD14-1ED9ADB5DB1F}">
      <dsp:nvSpPr>
        <dsp:cNvPr id="0" name=""/>
        <dsp:cNvSpPr/>
      </dsp:nvSpPr>
      <dsp:spPr>
        <a:xfrm>
          <a:off x="4089452" y="0"/>
          <a:ext cx="2269847" cy="907939"/>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lvl="0" algn="ctr" defTabSz="622300">
            <a:lnSpc>
              <a:spcPct val="90000"/>
            </a:lnSpc>
            <a:spcBef>
              <a:spcPct val="0"/>
            </a:spcBef>
            <a:spcAft>
              <a:spcPct val="35000"/>
            </a:spcAft>
          </a:pPr>
          <a:r>
            <a:rPr lang="en-US" sz="1400" b="1" kern="1200" dirty="0" smtClean="0"/>
            <a:t>Pure online</a:t>
          </a:r>
          <a:endParaRPr lang="en-US" sz="1400" kern="1200" dirty="0"/>
        </a:p>
      </dsp:txBody>
      <dsp:txXfrm>
        <a:off x="4543422" y="0"/>
        <a:ext cx="1361908" cy="907939"/>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811F612-6801-4D4C-A0B7-C9E3864A2EA0}" type="datetimeFigureOut">
              <a:rPr lang="ru-RU" smtClean="0"/>
              <a:pPr/>
              <a:t>29.08.2017</a:t>
            </a:fld>
            <a:endParaRPr lang="ru-RU"/>
          </a:p>
        </p:txBody>
      </p:sp>
      <p:sp>
        <p:nvSpPr>
          <p:cNvPr id="4" name="Образ слайда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CAF8928-5D96-4E18-BE87-4F1720F2B4F1}" type="slidenum">
              <a:rPr lang="ru-RU" smtClean="0"/>
              <a:pPr/>
              <a:t>‹#›</a:t>
            </a:fld>
            <a:endParaRPr lang="ru-RU"/>
          </a:p>
        </p:txBody>
      </p:sp>
    </p:spTree>
    <p:extLst>
      <p:ext uri="{BB962C8B-B14F-4D97-AF65-F5344CB8AC3E}">
        <p14:creationId xmlns:p14="http://schemas.microsoft.com/office/powerpoint/2010/main" val="10150090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CAF8928-5D96-4E18-BE87-4F1720F2B4F1}" type="slidenum">
              <a:rPr lang="ru-RU" smtClean="0"/>
              <a:pPr/>
              <a:t>1</a:t>
            </a:fld>
            <a:endParaRPr lang="ru-RU" dirty="0"/>
          </a:p>
        </p:txBody>
      </p:sp>
    </p:spTree>
    <p:extLst>
      <p:ext uri="{BB962C8B-B14F-4D97-AF65-F5344CB8AC3E}">
        <p14:creationId xmlns:p14="http://schemas.microsoft.com/office/powerpoint/2010/main" val="10860947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CAF8928-5D96-4E18-BE87-4F1720F2B4F1}" type="slidenum">
              <a:rPr lang="ru-RU" smtClean="0"/>
              <a:pPr/>
              <a:t>10</a:t>
            </a:fld>
            <a:endParaRPr lang="ru-RU"/>
          </a:p>
        </p:txBody>
      </p:sp>
    </p:spTree>
    <p:extLst>
      <p:ext uri="{BB962C8B-B14F-4D97-AF65-F5344CB8AC3E}">
        <p14:creationId xmlns:p14="http://schemas.microsoft.com/office/powerpoint/2010/main" val="39959045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CAF8928-5D96-4E18-BE87-4F1720F2B4F1}" type="slidenum">
              <a:rPr lang="ru-RU" smtClean="0"/>
              <a:pPr/>
              <a:t>11</a:t>
            </a:fld>
            <a:endParaRPr lang="ru-RU"/>
          </a:p>
        </p:txBody>
      </p:sp>
    </p:spTree>
    <p:extLst>
      <p:ext uri="{BB962C8B-B14F-4D97-AF65-F5344CB8AC3E}">
        <p14:creationId xmlns:p14="http://schemas.microsoft.com/office/powerpoint/2010/main" val="9518456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fld id="{ECAF8928-5D96-4E18-BE87-4F1720F2B4F1}" type="slidenum">
              <a:rPr lang="ru-RU" smtClean="0"/>
              <a:pPr/>
              <a:t>12</a:t>
            </a:fld>
            <a:endParaRPr lang="ru-RU"/>
          </a:p>
        </p:txBody>
      </p:sp>
    </p:spTree>
    <p:extLst>
      <p:ext uri="{BB962C8B-B14F-4D97-AF65-F5344CB8AC3E}">
        <p14:creationId xmlns:p14="http://schemas.microsoft.com/office/powerpoint/2010/main" val="35088447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CAF8928-5D96-4E18-BE87-4F1720F2B4F1}" type="slidenum">
              <a:rPr lang="ru-RU" smtClean="0"/>
              <a:pPr/>
              <a:t>13</a:t>
            </a:fld>
            <a:endParaRPr lang="ru-RU"/>
          </a:p>
        </p:txBody>
      </p:sp>
    </p:spTree>
    <p:extLst>
      <p:ext uri="{BB962C8B-B14F-4D97-AF65-F5344CB8AC3E}">
        <p14:creationId xmlns:p14="http://schemas.microsoft.com/office/powerpoint/2010/main" val="37475330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CAF8928-5D96-4E18-BE87-4F1720F2B4F1}" type="slidenum">
              <a:rPr lang="ru-RU" smtClean="0"/>
              <a:pPr/>
              <a:t>14</a:t>
            </a:fld>
            <a:endParaRPr lang="ru-RU"/>
          </a:p>
        </p:txBody>
      </p:sp>
    </p:spTree>
    <p:extLst>
      <p:ext uri="{BB962C8B-B14F-4D97-AF65-F5344CB8AC3E}">
        <p14:creationId xmlns:p14="http://schemas.microsoft.com/office/powerpoint/2010/main" val="40540642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CAF8928-5D96-4E18-BE87-4F1720F2B4F1}" type="slidenum">
              <a:rPr lang="ru-RU" smtClean="0"/>
              <a:pPr/>
              <a:t>15</a:t>
            </a:fld>
            <a:endParaRPr lang="ru-RU"/>
          </a:p>
        </p:txBody>
      </p:sp>
    </p:spTree>
    <p:extLst>
      <p:ext uri="{BB962C8B-B14F-4D97-AF65-F5344CB8AC3E}">
        <p14:creationId xmlns:p14="http://schemas.microsoft.com/office/powerpoint/2010/main" val="296463301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en-US" dirty="0"/>
          </a:p>
        </p:txBody>
      </p:sp>
      <p:sp>
        <p:nvSpPr>
          <p:cNvPr id="4" name="Номер слайда 3"/>
          <p:cNvSpPr>
            <a:spLocks noGrp="1"/>
          </p:cNvSpPr>
          <p:nvPr>
            <p:ph type="sldNum" sz="quarter" idx="10"/>
          </p:nvPr>
        </p:nvSpPr>
        <p:spPr/>
        <p:txBody>
          <a:bodyPr/>
          <a:lstStyle/>
          <a:p>
            <a:fld id="{ECAF8928-5D96-4E18-BE87-4F1720F2B4F1}" type="slidenum">
              <a:rPr lang="ru-RU" smtClean="0"/>
              <a:pPr/>
              <a:t>16</a:t>
            </a:fld>
            <a:endParaRPr lang="ru-RU"/>
          </a:p>
        </p:txBody>
      </p:sp>
    </p:spTree>
    <p:extLst>
      <p:ext uri="{BB962C8B-B14F-4D97-AF65-F5344CB8AC3E}">
        <p14:creationId xmlns:p14="http://schemas.microsoft.com/office/powerpoint/2010/main" val="409912453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fld id="{ECAF8928-5D96-4E18-BE87-4F1720F2B4F1}" type="slidenum">
              <a:rPr lang="ru-RU" smtClean="0"/>
              <a:pPr/>
              <a:t>22</a:t>
            </a:fld>
            <a:endParaRPr lang="ru-RU"/>
          </a:p>
        </p:txBody>
      </p:sp>
    </p:spTree>
    <p:extLst>
      <p:ext uri="{BB962C8B-B14F-4D97-AF65-F5344CB8AC3E}">
        <p14:creationId xmlns:p14="http://schemas.microsoft.com/office/powerpoint/2010/main" val="116287235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fld id="{ECAF8928-5D96-4E18-BE87-4F1720F2B4F1}" type="slidenum">
              <a:rPr lang="ru-RU" smtClean="0"/>
              <a:pPr/>
              <a:t>23</a:t>
            </a:fld>
            <a:endParaRPr lang="ru-RU"/>
          </a:p>
        </p:txBody>
      </p:sp>
    </p:spTree>
    <p:extLst>
      <p:ext uri="{BB962C8B-B14F-4D97-AF65-F5344CB8AC3E}">
        <p14:creationId xmlns:p14="http://schemas.microsoft.com/office/powerpoint/2010/main" val="118952100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fld id="{ECAF8928-5D96-4E18-BE87-4F1720F2B4F1}" type="slidenum">
              <a:rPr lang="ru-RU" smtClean="0"/>
              <a:pPr/>
              <a:t>24</a:t>
            </a:fld>
            <a:endParaRPr lang="ru-RU"/>
          </a:p>
        </p:txBody>
      </p:sp>
    </p:spTree>
    <p:extLst>
      <p:ext uri="{BB962C8B-B14F-4D97-AF65-F5344CB8AC3E}">
        <p14:creationId xmlns:p14="http://schemas.microsoft.com/office/powerpoint/2010/main" val="3754679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CAF8928-5D96-4E18-BE87-4F1720F2B4F1}" type="slidenum">
              <a:rPr lang="ru-RU" smtClean="0"/>
              <a:pPr/>
              <a:t>2</a:t>
            </a:fld>
            <a:endParaRPr lang="ru-RU" dirty="0"/>
          </a:p>
        </p:txBody>
      </p:sp>
    </p:spTree>
    <p:extLst>
      <p:ext uri="{BB962C8B-B14F-4D97-AF65-F5344CB8AC3E}">
        <p14:creationId xmlns:p14="http://schemas.microsoft.com/office/powerpoint/2010/main" val="329694660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CAF8928-5D96-4E18-BE87-4F1720F2B4F1}" type="slidenum">
              <a:rPr lang="ru-RU" smtClean="0"/>
              <a:pPr/>
              <a:t>25</a:t>
            </a:fld>
            <a:endParaRPr lang="ru-RU"/>
          </a:p>
        </p:txBody>
      </p:sp>
    </p:spTree>
    <p:extLst>
      <p:ext uri="{BB962C8B-B14F-4D97-AF65-F5344CB8AC3E}">
        <p14:creationId xmlns:p14="http://schemas.microsoft.com/office/powerpoint/2010/main" val="158330326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CAF8928-5D96-4E18-BE87-4F1720F2B4F1}" type="slidenum">
              <a:rPr lang="ru-RU" smtClean="0"/>
              <a:pPr/>
              <a:t>26</a:t>
            </a:fld>
            <a:endParaRPr lang="ru-RU"/>
          </a:p>
        </p:txBody>
      </p:sp>
    </p:spTree>
    <p:extLst>
      <p:ext uri="{BB962C8B-B14F-4D97-AF65-F5344CB8AC3E}">
        <p14:creationId xmlns:p14="http://schemas.microsoft.com/office/powerpoint/2010/main" val="309038283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CAF8928-5D96-4E18-BE87-4F1720F2B4F1}" type="slidenum">
              <a:rPr lang="ru-RU" smtClean="0"/>
              <a:pPr/>
              <a:t>27</a:t>
            </a:fld>
            <a:endParaRPr lang="ru-RU"/>
          </a:p>
        </p:txBody>
      </p:sp>
    </p:spTree>
    <p:extLst>
      <p:ext uri="{BB962C8B-B14F-4D97-AF65-F5344CB8AC3E}">
        <p14:creationId xmlns:p14="http://schemas.microsoft.com/office/powerpoint/2010/main" val="288319574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CAF8928-5D96-4E18-BE87-4F1720F2B4F1}" type="slidenum">
              <a:rPr lang="ru-RU" smtClean="0"/>
              <a:pPr/>
              <a:t>28</a:t>
            </a:fld>
            <a:endParaRPr lang="ru-RU"/>
          </a:p>
        </p:txBody>
      </p:sp>
    </p:spTree>
    <p:extLst>
      <p:ext uri="{BB962C8B-B14F-4D97-AF65-F5344CB8AC3E}">
        <p14:creationId xmlns:p14="http://schemas.microsoft.com/office/powerpoint/2010/main" val="131157578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CAF8928-5D96-4E18-BE87-4F1720F2B4F1}" type="slidenum">
              <a:rPr lang="ru-RU" smtClean="0"/>
              <a:pPr/>
              <a:t>29</a:t>
            </a:fld>
            <a:endParaRPr lang="ru-RU"/>
          </a:p>
        </p:txBody>
      </p:sp>
    </p:spTree>
    <p:extLst>
      <p:ext uri="{BB962C8B-B14F-4D97-AF65-F5344CB8AC3E}">
        <p14:creationId xmlns:p14="http://schemas.microsoft.com/office/powerpoint/2010/main" val="320723054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CAF8928-5D96-4E18-BE87-4F1720F2B4F1}" type="slidenum">
              <a:rPr lang="ru-RU" smtClean="0"/>
              <a:pPr/>
              <a:t>30</a:t>
            </a:fld>
            <a:endParaRPr lang="ru-RU"/>
          </a:p>
        </p:txBody>
      </p:sp>
    </p:spTree>
    <p:extLst>
      <p:ext uri="{BB962C8B-B14F-4D97-AF65-F5344CB8AC3E}">
        <p14:creationId xmlns:p14="http://schemas.microsoft.com/office/powerpoint/2010/main" val="305230714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CAF8928-5D96-4E18-BE87-4F1720F2B4F1}" type="slidenum">
              <a:rPr lang="ru-RU" smtClean="0"/>
              <a:pPr/>
              <a:t>31</a:t>
            </a:fld>
            <a:endParaRPr lang="ru-RU"/>
          </a:p>
        </p:txBody>
      </p:sp>
    </p:spTree>
    <p:extLst>
      <p:ext uri="{BB962C8B-B14F-4D97-AF65-F5344CB8AC3E}">
        <p14:creationId xmlns:p14="http://schemas.microsoft.com/office/powerpoint/2010/main" val="202755683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CAF8928-5D96-4E18-BE87-4F1720F2B4F1}" type="slidenum">
              <a:rPr lang="ru-RU" smtClean="0"/>
              <a:pPr/>
              <a:t>32</a:t>
            </a:fld>
            <a:endParaRPr lang="ru-RU"/>
          </a:p>
        </p:txBody>
      </p:sp>
    </p:spTree>
    <p:extLst>
      <p:ext uri="{BB962C8B-B14F-4D97-AF65-F5344CB8AC3E}">
        <p14:creationId xmlns:p14="http://schemas.microsoft.com/office/powerpoint/2010/main" val="250677527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CAF8928-5D96-4E18-BE87-4F1720F2B4F1}" type="slidenum">
              <a:rPr lang="ru-RU" smtClean="0"/>
              <a:pPr/>
              <a:t>33</a:t>
            </a:fld>
            <a:endParaRPr lang="ru-RU"/>
          </a:p>
        </p:txBody>
      </p:sp>
    </p:spTree>
    <p:extLst>
      <p:ext uri="{BB962C8B-B14F-4D97-AF65-F5344CB8AC3E}">
        <p14:creationId xmlns:p14="http://schemas.microsoft.com/office/powerpoint/2010/main" val="223040099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fld id="{ECAF8928-5D96-4E18-BE87-4F1720F2B4F1}" type="slidenum">
              <a:rPr lang="ru-RU" smtClean="0"/>
              <a:pPr/>
              <a:t>34</a:t>
            </a:fld>
            <a:endParaRPr lang="ru-RU"/>
          </a:p>
        </p:txBody>
      </p:sp>
    </p:spTree>
    <p:extLst>
      <p:ext uri="{BB962C8B-B14F-4D97-AF65-F5344CB8AC3E}">
        <p14:creationId xmlns:p14="http://schemas.microsoft.com/office/powerpoint/2010/main" val="34891415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CAF8928-5D96-4E18-BE87-4F1720F2B4F1}" type="slidenum">
              <a:rPr lang="ru-RU" smtClean="0"/>
              <a:pPr/>
              <a:t>3</a:t>
            </a:fld>
            <a:endParaRPr lang="ru-RU" dirty="0"/>
          </a:p>
        </p:txBody>
      </p:sp>
    </p:spTree>
    <p:extLst>
      <p:ext uri="{BB962C8B-B14F-4D97-AF65-F5344CB8AC3E}">
        <p14:creationId xmlns:p14="http://schemas.microsoft.com/office/powerpoint/2010/main" val="24268294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fld id="{ECAF8928-5D96-4E18-BE87-4F1720F2B4F1}" type="slidenum">
              <a:rPr lang="ru-RU" smtClean="0"/>
              <a:pPr/>
              <a:t>35</a:t>
            </a:fld>
            <a:endParaRPr lang="ru-RU"/>
          </a:p>
        </p:txBody>
      </p:sp>
    </p:spTree>
    <p:extLst>
      <p:ext uri="{BB962C8B-B14F-4D97-AF65-F5344CB8AC3E}">
        <p14:creationId xmlns:p14="http://schemas.microsoft.com/office/powerpoint/2010/main" val="332726288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en-US" dirty="0"/>
          </a:p>
        </p:txBody>
      </p:sp>
      <p:sp>
        <p:nvSpPr>
          <p:cNvPr id="4" name="Номер слайда 3"/>
          <p:cNvSpPr>
            <a:spLocks noGrp="1"/>
          </p:cNvSpPr>
          <p:nvPr>
            <p:ph type="sldNum" sz="quarter" idx="10"/>
          </p:nvPr>
        </p:nvSpPr>
        <p:spPr/>
        <p:txBody>
          <a:bodyPr/>
          <a:lstStyle/>
          <a:p>
            <a:fld id="{ECAF8928-5D96-4E18-BE87-4F1720F2B4F1}" type="slidenum">
              <a:rPr lang="ru-RU" smtClean="0"/>
              <a:pPr/>
              <a:t>36</a:t>
            </a:fld>
            <a:endParaRPr lang="ru-RU" dirty="0"/>
          </a:p>
        </p:txBody>
      </p:sp>
    </p:spTree>
    <p:extLst>
      <p:ext uri="{BB962C8B-B14F-4D97-AF65-F5344CB8AC3E}">
        <p14:creationId xmlns:p14="http://schemas.microsoft.com/office/powerpoint/2010/main" val="175457689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en-US" dirty="0"/>
          </a:p>
        </p:txBody>
      </p:sp>
      <p:sp>
        <p:nvSpPr>
          <p:cNvPr id="4" name="Номер слайда 3"/>
          <p:cNvSpPr>
            <a:spLocks noGrp="1"/>
          </p:cNvSpPr>
          <p:nvPr>
            <p:ph type="sldNum" sz="quarter" idx="10"/>
          </p:nvPr>
        </p:nvSpPr>
        <p:spPr/>
        <p:txBody>
          <a:bodyPr/>
          <a:lstStyle/>
          <a:p>
            <a:fld id="{ECAF8928-5D96-4E18-BE87-4F1720F2B4F1}" type="slidenum">
              <a:rPr lang="ru-RU" smtClean="0"/>
              <a:pPr/>
              <a:t>37</a:t>
            </a:fld>
            <a:endParaRPr lang="ru-RU"/>
          </a:p>
        </p:txBody>
      </p:sp>
    </p:spTree>
    <p:extLst>
      <p:ext uri="{BB962C8B-B14F-4D97-AF65-F5344CB8AC3E}">
        <p14:creationId xmlns:p14="http://schemas.microsoft.com/office/powerpoint/2010/main" val="291394703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en-US" dirty="0"/>
          </a:p>
        </p:txBody>
      </p:sp>
      <p:sp>
        <p:nvSpPr>
          <p:cNvPr id="4" name="Номер слайда 3"/>
          <p:cNvSpPr>
            <a:spLocks noGrp="1"/>
          </p:cNvSpPr>
          <p:nvPr>
            <p:ph type="sldNum" sz="quarter" idx="10"/>
          </p:nvPr>
        </p:nvSpPr>
        <p:spPr/>
        <p:txBody>
          <a:bodyPr/>
          <a:lstStyle/>
          <a:p>
            <a:fld id="{ECAF8928-5D96-4E18-BE87-4F1720F2B4F1}" type="slidenum">
              <a:rPr lang="ru-RU" smtClean="0"/>
              <a:pPr/>
              <a:t>38</a:t>
            </a:fld>
            <a:endParaRPr lang="ru-RU" dirty="0"/>
          </a:p>
        </p:txBody>
      </p:sp>
    </p:spTree>
    <p:extLst>
      <p:ext uri="{BB962C8B-B14F-4D97-AF65-F5344CB8AC3E}">
        <p14:creationId xmlns:p14="http://schemas.microsoft.com/office/powerpoint/2010/main" val="72437313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CAF8928-5D96-4E18-BE87-4F1720F2B4F1}" type="slidenum">
              <a:rPr lang="ru-RU" smtClean="0"/>
              <a:pPr/>
              <a:t>39</a:t>
            </a:fld>
            <a:endParaRPr lang="ru-RU"/>
          </a:p>
        </p:txBody>
      </p:sp>
    </p:spTree>
    <p:extLst>
      <p:ext uri="{BB962C8B-B14F-4D97-AF65-F5344CB8AC3E}">
        <p14:creationId xmlns:p14="http://schemas.microsoft.com/office/powerpoint/2010/main" val="316849678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en-US" dirty="0"/>
          </a:p>
        </p:txBody>
      </p:sp>
      <p:sp>
        <p:nvSpPr>
          <p:cNvPr id="4" name="Номер слайда 3"/>
          <p:cNvSpPr>
            <a:spLocks noGrp="1"/>
          </p:cNvSpPr>
          <p:nvPr>
            <p:ph type="sldNum" sz="quarter" idx="10"/>
          </p:nvPr>
        </p:nvSpPr>
        <p:spPr/>
        <p:txBody>
          <a:bodyPr/>
          <a:lstStyle/>
          <a:p>
            <a:fld id="{ECAF8928-5D96-4E18-BE87-4F1720F2B4F1}" type="slidenum">
              <a:rPr lang="ru-RU" smtClean="0"/>
              <a:pPr/>
              <a:t>40</a:t>
            </a:fld>
            <a:endParaRPr lang="ru-RU"/>
          </a:p>
        </p:txBody>
      </p:sp>
    </p:spTree>
    <p:extLst>
      <p:ext uri="{BB962C8B-B14F-4D97-AF65-F5344CB8AC3E}">
        <p14:creationId xmlns:p14="http://schemas.microsoft.com/office/powerpoint/2010/main" val="371728669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CAF8928-5D96-4E18-BE87-4F1720F2B4F1}" type="slidenum">
              <a:rPr lang="ru-RU" smtClean="0"/>
              <a:pPr/>
              <a:t>41</a:t>
            </a:fld>
            <a:endParaRPr lang="ru-RU"/>
          </a:p>
        </p:txBody>
      </p:sp>
    </p:spTree>
    <p:extLst>
      <p:ext uri="{BB962C8B-B14F-4D97-AF65-F5344CB8AC3E}">
        <p14:creationId xmlns:p14="http://schemas.microsoft.com/office/powerpoint/2010/main" val="392294819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en-US" dirty="0"/>
          </a:p>
        </p:txBody>
      </p:sp>
      <p:sp>
        <p:nvSpPr>
          <p:cNvPr id="4" name="Номер слайда 3"/>
          <p:cNvSpPr>
            <a:spLocks noGrp="1"/>
          </p:cNvSpPr>
          <p:nvPr>
            <p:ph type="sldNum" sz="quarter" idx="10"/>
          </p:nvPr>
        </p:nvSpPr>
        <p:spPr/>
        <p:txBody>
          <a:bodyPr/>
          <a:lstStyle/>
          <a:p>
            <a:fld id="{ECAF8928-5D96-4E18-BE87-4F1720F2B4F1}" type="slidenum">
              <a:rPr lang="ru-RU" smtClean="0"/>
              <a:pPr/>
              <a:t>42</a:t>
            </a:fld>
            <a:endParaRPr lang="ru-RU"/>
          </a:p>
        </p:txBody>
      </p:sp>
    </p:spTree>
    <p:extLst>
      <p:ext uri="{BB962C8B-B14F-4D97-AF65-F5344CB8AC3E}">
        <p14:creationId xmlns:p14="http://schemas.microsoft.com/office/powerpoint/2010/main" val="390123950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CAF8928-5D96-4E18-BE87-4F1720F2B4F1}" type="slidenum">
              <a:rPr lang="ru-RU" smtClean="0"/>
              <a:pPr/>
              <a:t>43</a:t>
            </a:fld>
            <a:endParaRPr lang="ru-RU"/>
          </a:p>
        </p:txBody>
      </p:sp>
    </p:spTree>
    <p:extLst>
      <p:ext uri="{BB962C8B-B14F-4D97-AF65-F5344CB8AC3E}">
        <p14:creationId xmlns:p14="http://schemas.microsoft.com/office/powerpoint/2010/main" val="145023895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CAF8928-5D96-4E18-BE87-4F1720F2B4F1}" type="slidenum">
              <a:rPr lang="ru-RU" smtClean="0"/>
              <a:pPr/>
              <a:t>44</a:t>
            </a:fld>
            <a:endParaRPr lang="ru-RU"/>
          </a:p>
        </p:txBody>
      </p:sp>
    </p:spTree>
    <p:extLst>
      <p:ext uri="{BB962C8B-B14F-4D97-AF65-F5344CB8AC3E}">
        <p14:creationId xmlns:p14="http://schemas.microsoft.com/office/powerpoint/2010/main" val="9972761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CAF8928-5D96-4E18-BE87-4F1720F2B4F1}" type="slidenum">
              <a:rPr lang="ru-RU" smtClean="0"/>
              <a:pPr/>
              <a:t>4</a:t>
            </a:fld>
            <a:endParaRPr lang="ru-RU" dirty="0"/>
          </a:p>
        </p:txBody>
      </p:sp>
    </p:spTree>
    <p:extLst>
      <p:ext uri="{BB962C8B-B14F-4D97-AF65-F5344CB8AC3E}">
        <p14:creationId xmlns:p14="http://schemas.microsoft.com/office/powerpoint/2010/main" val="368252941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CAF8928-5D96-4E18-BE87-4F1720F2B4F1}" type="slidenum">
              <a:rPr lang="ru-RU" smtClean="0"/>
              <a:pPr/>
              <a:t>45</a:t>
            </a:fld>
            <a:endParaRPr lang="ru-RU"/>
          </a:p>
        </p:txBody>
      </p:sp>
    </p:spTree>
    <p:extLst>
      <p:ext uri="{BB962C8B-B14F-4D97-AF65-F5344CB8AC3E}">
        <p14:creationId xmlns:p14="http://schemas.microsoft.com/office/powerpoint/2010/main" val="37936679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CAF8928-5D96-4E18-BE87-4F1720F2B4F1}" type="slidenum">
              <a:rPr lang="ru-RU" smtClean="0"/>
              <a:pPr/>
              <a:t>46</a:t>
            </a:fld>
            <a:endParaRPr lang="ru-RU"/>
          </a:p>
        </p:txBody>
      </p:sp>
    </p:spTree>
    <p:extLst>
      <p:ext uri="{BB962C8B-B14F-4D97-AF65-F5344CB8AC3E}">
        <p14:creationId xmlns:p14="http://schemas.microsoft.com/office/powerpoint/2010/main" val="71729341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CAF8928-5D96-4E18-BE87-4F1720F2B4F1}" type="slidenum">
              <a:rPr lang="ru-RU" smtClean="0"/>
              <a:pPr/>
              <a:t>47</a:t>
            </a:fld>
            <a:endParaRPr lang="ru-RU"/>
          </a:p>
        </p:txBody>
      </p:sp>
    </p:spTree>
    <p:extLst>
      <p:ext uri="{BB962C8B-B14F-4D97-AF65-F5344CB8AC3E}">
        <p14:creationId xmlns:p14="http://schemas.microsoft.com/office/powerpoint/2010/main" val="39084815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CAF8928-5D96-4E18-BE87-4F1720F2B4F1}" type="slidenum">
              <a:rPr lang="ru-RU" smtClean="0"/>
              <a:pPr/>
              <a:t>48</a:t>
            </a:fld>
            <a:endParaRPr lang="ru-RU"/>
          </a:p>
        </p:txBody>
      </p:sp>
    </p:spTree>
    <p:extLst>
      <p:ext uri="{BB962C8B-B14F-4D97-AF65-F5344CB8AC3E}">
        <p14:creationId xmlns:p14="http://schemas.microsoft.com/office/powerpoint/2010/main" val="5277547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CAF8928-5D96-4E18-BE87-4F1720F2B4F1}" type="slidenum">
              <a:rPr lang="ru-RU" smtClean="0"/>
              <a:pPr/>
              <a:t>49</a:t>
            </a:fld>
            <a:endParaRPr lang="ru-RU"/>
          </a:p>
        </p:txBody>
      </p:sp>
    </p:spTree>
    <p:extLst>
      <p:ext uri="{BB962C8B-B14F-4D97-AF65-F5344CB8AC3E}">
        <p14:creationId xmlns:p14="http://schemas.microsoft.com/office/powerpoint/2010/main" val="89692539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CAF8928-5D96-4E18-BE87-4F1720F2B4F1}" type="slidenum">
              <a:rPr lang="ru-RU" smtClean="0"/>
              <a:pPr/>
              <a:t>50</a:t>
            </a:fld>
            <a:endParaRPr lang="ru-RU"/>
          </a:p>
        </p:txBody>
      </p:sp>
    </p:spTree>
    <p:extLst>
      <p:ext uri="{BB962C8B-B14F-4D97-AF65-F5344CB8AC3E}">
        <p14:creationId xmlns:p14="http://schemas.microsoft.com/office/powerpoint/2010/main" val="82738594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CAF8928-5D96-4E18-BE87-4F1720F2B4F1}" type="slidenum">
              <a:rPr lang="ru-RU" smtClean="0"/>
              <a:pPr/>
              <a:t>51</a:t>
            </a:fld>
            <a:endParaRPr lang="ru-RU"/>
          </a:p>
        </p:txBody>
      </p:sp>
    </p:spTree>
    <p:extLst>
      <p:ext uri="{BB962C8B-B14F-4D97-AF65-F5344CB8AC3E}">
        <p14:creationId xmlns:p14="http://schemas.microsoft.com/office/powerpoint/2010/main" val="27845003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CAF8928-5D96-4E18-BE87-4F1720F2B4F1}" type="slidenum">
              <a:rPr lang="ru-RU" smtClean="0"/>
              <a:pPr/>
              <a:t>52</a:t>
            </a:fld>
            <a:endParaRPr lang="ru-RU"/>
          </a:p>
        </p:txBody>
      </p:sp>
    </p:spTree>
    <p:extLst>
      <p:ext uri="{BB962C8B-B14F-4D97-AF65-F5344CB8AC3E}">
        <p14:creationId xmlns:p14="http://schemas.microsoft.com/office/powerpoint/2010/main" val="31126955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CAF8928-5D96-4E18-BE87-4F1720F2B4F1}" type="slidenum">
              <a:rPr lang="ru-RU" smtClean="0"/>
              <a:pPr/>
              <a:t>53</a:t>
            </a:fld>
            <a:endParaRPr lang="ru-RU"/>
          </a:p>
        </p:txBody>
      </p:sp>
    </p:spTree>
    <p:extLst>
      <p:ext uri="{BB962C8B-B14F-4D97-AF65-F5344CB8AC3E}">
        <p14:creationId xmlns:p14="http://schemas.microsoft.com/office/powerpoint/2010/main" val="190219185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en-US" dirty="0"/>
          </a:p>
        </p:txBody>
      </p:sp>
      <p:sp>
        <p:nvSpPr>
          <p:cNvPr id="4" name="Номер слайда 3"/>
          <p:cNvSpPr>
            <a:spLocks noGrp="1"/>
          </p:cNvSpPr>
          <p:nvPr>
            <p:ph type="sldNum" sz="quarter" idx="10"/>
          </p:nvPr>
        </p:nvSpPr>
        <p:spPr/>
        <p:txBody>
          <a:bodyPr/>
          <a:lstStyle/>
          <a:p>
            <a:fld id="{ECAF8928-5D96-4E18-BE87-4F1720F2B4F1}" type="slidenum">
              <a:rPr lang="ru-RU" smtClean="0"/>
              <a:pPr/>
              <a:t>54</a:t>
            </a:fld>
            <a:endParaRPr lang="ru-RU"/>
          </a:p>
        </p:txBody>
      </p:sp>
    </p:spTree>
    <p:extLst>
      <p:ext uri="{BB962C8B-B14F-4D97-AF65-F5344CB8AC3E}">
        <p14:creationId xmlns:p14="http://schemas.microsoft.com/office/powerpoint/2010/main" val="15818103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fld id="{ECAF8928-5D96-4E18-BE87-4F1720F2B4F1}" type="slidenum">
              <a:rPr lang="ru-RU" smtClean="0"/>
              <a:pPr/>
              <a:t>5</a:t>
            </a:fld>
            <a:endParaRPr lang="ru-RU"/>
          </a:p>
        </p:txBody>
      </p:sp>
    </p:spTree>
    <p:extLst>
      <p:ext uri="{BB962C8B-B14F-4D97-AF65-F5344CB8AC3E}">
        <p14:creationId xmlns:p14="http://schemas.microsoft.com/office/powerpoint/2010/main" val="382959402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en-US" dirty="0"/>
          </a:p>
        </p:txBody>
      </p:sp>
      <p:sp>
        <p:nvSpPr>
          <p:cNvPr id="4" name="Номер слайда 3"/>
          <p:cNvSpPr>
            <a:spLocks noGrp="1"/>
          </p:cNvSpPr>
          <p:nvPr>
            <p:ph type="sldNum" sz="quarter" idx="10"/>
          </p:nvPr>
        </p:nvSpPr>
        <p:spPr/>
        <p:txBody>
          <a:bodyPr/>
          <a:lstStyle/>
          <a:p>
            <a:fld id="{ECAF8928-5D96-4E18-BE87-4F1720F2B4F1}" type="slidenum">
              <a:rPr lang="ru-RU" smtClean="0"/>
              <a:pPr/>
              <a:t>55</a:t>
            </a:fld>
            <a:endParaRPr lang="ru-RU"/>
          </a:p>
        </p:txBody>
      </p:sp>
    </p:spTree>
    <p:extLst>
      <p:ext uri="{BB962C8B-B14F-4D97-AF65-F5344CB8AC3E}">
        <p14:creationId xmlns:p14="http://schemas.microsoft.com/office/powerpoint/2010/main" val="305030587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en-US" dirty="0"/>
          </a:p>
        </p:txBody>
      </p:sp>
      <p:sp>
        <p:nvSpPr>
          <p:cNvPr id="4" name="Номер слайда 3"/>
          <p:cNvSpPr>
            <a:spLocks noGrp="1"/>
          </p:cNvSpPr>
          <p:nvPr>
            <p:ph type="sldNum" sz="quarter" idx="10"/>
          </p:nvPr>
        </p:nvSpPr>
        <p:spPr/>
        <p:txBody>
          <a:bodyPr/>
          <a:lstStyle/>
          <a:p>
            <a:fld id="{ECAF8928-5D96-4E18-BE87-4F1720F2B4F1}" type="slidenum">
              <a:rPr lang="ru-RU" smtClean="0"/>
              <a:pPr/>
              <a:t>56</a:t>
            </a:fld>
            <a:endParaRPr lang="ru-RU"/>
          </a:p>
        </p:txBody>
      </p:sp>
    </p:spTree>
    <p:extLst>
      <p:ext uri="{BB962C8B-B14F-4D97-AF65-F5344CB8AC3E}">
        <p14:creationId xmlns:p14="http://schemas.microsoft.com/office/powerpoint/2010/main" val="405933757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CAF8928-5D96-4E18-BE87-4F1720F2B4F1}" type="slidenum">
              <a:rPr lang="ru-RU" smtClean="0"/>
              <a:pPr/>
              <a:t>57</a:t>
            </a:fld>
            <a:endParaRPr lang="ru-RU"/>
          </a:p>
        </p:txBody>
      </p:sp>
    </p:spTree>
    <p:extLst>
      <p:ext uri="{BB962C8B-B14F-4D97-AF65-F5344CB8AC3E}">
        <p14:creationId xmlns:p14="http://schemas.microsoft.com/office/powerpoint/2010/main" val="341328724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fld id="{ECAF8928-5D96-4E18-BE87-4F1720F2B4F1}" type="slidenum">
              <a:rPr lang="ru-RU" smtClean="0"/>
              <a:pPr/>
              <a:t>58</a:t>
            </a:fld>
            <a:endParaRPr lang="ru-RU"/>
          </a:p>
        </p:txBody>
      </p:sp>
    </p:spTree>
    <p:extLst>
      <p:ext uri="{BB962C8B-B14F-4D97-AF65-F5344CB8AC3E}">
        <p14:creationId xmlns:p14="http://schemas.microsoft.com/office/powerpoint/2010/main" val="2815187157"/>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fld id="{ECAF8928-5D96-4E18-BE87-4F1720F2B4F1}" type="slidenum">
              <a:rPr lang="ru-RU" smtClean="0"/>
              <a:pPr/>
              <a:t>59</a:t>
            </a:fld>
            <a:endParaRPr lang="ru-RU"/>
          </a:p>
        </p:txBody>
      </p:sp>
    </p:spTree>
    <p:extLst>
      <p:ext uri="{BB962C8B-B14F-4D97-AF65-F5344CB8AC3E}">
        <p14:creationId xmlns:p14="http://schemas.microsoft.com/office/powerpoint/2010/main" val="221007443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fld id="{ECAF8928-5D96-4E18-BE87-4F1720F2B4F1}" type="slidenum">
              <a:rPr lang="ru-RU" smtClean="0"/>
              <a:pPr/>
              <a:t>60</a:t>
            </a:fld>
            <a:endParaRPr lang="ru-RU"/>
          </a:p>
        </p:txBody>
      </p:sp>
    </p:spTree>
    <p:extLst>
      <p:ext uri="{BB962C8B-B14F-4D97-AF65-F5344CB8AC3E}">
        <p14:creationId xmlns:p14="http://schemas.microsoft.com/office/powerpoint/2010/main" val="2270584748"/>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fld id="{ECAF8928-5D96-4E18-BE87-4F1720F2B4F1}" type="slidenum">
              <a:rPr lang="ru-RU" smtClean="0"/>
              <a:pPr/>
              <a:t>61</a:t>
            </a:fld>
            <a:endParaRPr lang="ru-RU"/>
          </a:p>
        </p:txBody>
      </p:sp>
    </p:spTree>
    <p:extLst>
      <p:ext uri="{BB962C8B-B14F-4D97-AF65-F5344CB8AC3E}">
        <p14:creationId xmlns:p14="http://schemas.microsoft.com/office/powerpoint/2010/main" val="1324994102"/>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fld id="{ECAF8928-5D96-4E18-BE87-4F1720F2B4F1}" type="slidenum">
              <a:rPr lang="ru-RU" smtClean="0"/>
              <a:pPr/>
              <a:t>62</a:t>
            </a:fld>
            <a:endParaRPr lang="ru-RU"/>
          </a:p>
        </p:txBody>
      </p:sp>
    </p:spTree>
    <p:extLst>
      <p:ext uri="{BB962C8B-B14F-4D97-AF65-F5344CB8AC3E}">
        <p14:creationId xmlns:p14="http://schemas.microsoft.com/office/powerpoint/2010/main" val="1286767523"/>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fld id="{ECAF8928-5D96-4E18-BE87-4F1720F2B4F1}" type="slidenum">
              <a:rPr lang="ru-RU" smtClean="0"/>
              <a:pPr/>
              <a:t>65</a:t>
            </a:fld>
            <a:endParaRPr lang="ru-RU"/>
          </a:p>
        </p:txBody>
      </p:sp>
    </p:spTree>
    <p:extLst>
      <p:ext uri="{BB962C8B-B14F-4D97-AF65-F5344CB8AC3E}">
        <p14:creationId xmlns:p14="http://schemas.microsoft.com/office/powerpoint/2010/main" val="889658481"/>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fld id="{ECAF8928-5D96-4E18-BE87-4F1720F2B4F1}" type="slidenum">
              <a:rPr lang="ru-RU" smtClean="0"/>
              <a:pPr/>
              <a:t>66</a:t>
            </a:fld>
            <a:endParaRPr lang="ru-RU"/>
          </a:p>
        </p:txBody>
      </p:sp>
    </p:spTree>
    <p:extLst>
      <p:ext uri="{BB962C8B-B14F-4D97-AF65-F5344CB8AC3E}">
        <p14:creationId xmlns:p14="http://schemas.microsoft.com/office/powerpoint/2010/main" val="39715410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fld id="{ECAF8928-5D96-4E18-BE87-4F1720F2B4F1}" type="slidenum">
              <a:rPr lang="ru-RU" smtClean="0"/>
              <a:pPr/>
              <a:t>6</a:t>
            </a:fld>
            <a:endParaRPr lang="ru-RU"/>
          </a:p>
        </p:txBody>
      </p:sp>
    </p:spTree>
    <p:extLst>
      <p:ext uri="{BB962C8B-B14F-4D97-AF65-F5344CB8AC3E}">
        <p14:creationId xmlns:p14="http://schemas.microsoft.com/office/powerpoint/2010/main" val="1832931256"/>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fld id="{ECAF8928-5D96-4E18-BE87-4F1720F2B4F1}" type="slidenum">
              <a:rPr lang="ru-RU" smtClean="0"/>
              <a:pPr/>
              <a:t>67</a:t>
            </a:fld>
            <a:endParaRPr lang="ru-RU"/>
          </a:p>
        </p:txBody>
      </p:sp>
    </p:spTree>
    <p:extLst>
      <p:ext uri="{BB962C8B-B14F-4D97-AF65-F5344CB8AC3E}">
        <p14:creationId xmlns:p14="http://schemas.microsoft.com/office/powerpoint/2010/main" val="1576968982"/>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fld id="{ECAF8928-5D96-4E18-BE87-4F1720F2B4F1}" type="slidenum">
              <a:rPr lang="ru-RU" smtClean="0"/>
              <a:pPr/>
              <a:t>68</a:t>
            </a:fld>
            <a:endParaRPr lang="ru-RU"/>
          </a:p>
        </p:txBody>
      </p:sp>
    </p:spTree>
    <p:extLst>
      <p:ext uri="{BB962C8B-B14F-4D97-AF65-F5344CB8AC3E}">
        <p14:creationId xmlns:p14="http://schemas.microsoft.com/office/powerpoint/2010/main" val="670931812"/>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fld id="{ECAF8928-5D96-4E18-BE87-4F1720F2B4F1}" type="slidenum">
              <a:rPr lang="ru-RU" smtClean="0"/>
              <a:pPr/>
              <a:t>69</a:t>
            </a:fld>
            <a:endParaRPr lang="ru-RU"/>
          </a:p>
        </p:txBody>
      </p:sp>
    </p:spTree>
    <p:extLst>
      <p:ext uri="{BB962C8B-B14F-4D97-AF65-F5344CB8AC3E}">
        <p14:creationId xmlns:p14="http://schemas.microsoft.com/office/powerpoint/2010/main" val="1863897185"/>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fld id="{ECAF8928-5D96-4E18-BE87-4F1720F2B4F1}" type="slidenum">
              <a:rPr lang="ru-RU" smtClean="0"/>
              <a:pPr/>
              <a:t>70</a:t>
            </a:fld>
            <a:endParaRPr lang="ru-RU"/>
          </a:p>
        </p:txBody>
      </p:sp>
    </p:spTree>
    <p:extLst>
      <p:ext uri="{BB962C8B-B14F-4D97-AF65-F5344CB8AC3E}">
        <p14:creationId xmlns:p14="http://schemas.microsoft.com/office/powerpoint/2010/main" val="701534841"/>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fld id="{ECAF8928-5D96-4E18-BE87-4F1720F2B4F1}" type="slidenum">
              <a:rPr lang="ru-RU" smtClean="0"/>
              <a:pPr/>
              <a:t>71</a:t>
            </a:fld>
            <a:endParaRPr lang="ru-RU"/>
          </a:p>
        </p:txBody>
      </p:sp>
    </p:spTree>
    <p:extLst>
      <p:ext uri="{BB962C8B-B14F-4D97-AF65-F5344CB8AC3E}">
        <p14:creationId xmlns:p14="http://schemas.microsoft.com/office/powerpoint/2010/main" val="704042425"/>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10"/>
          </p:nvPr>
        </p:nvSpPr>
        <p:spPr/>
        <p:txBody>
          <a:bodyPr/>
          <a:lstStyle/>
          <a:p>
            <a:fld id="{ECAF8928-5D96-4E18-BE87-4F1720F2B4F1}" type="slidenum">
              <a:rPr lang="ru-RU" smtClean="0"/>
              <a:pPr/>
              <a:t>72</a:t>
            </a:fld>
            <a:endParaRPr lang="ru-RU"/>
          </a:p>
        </p:txBody>
      </p:sp>
    </p:spTree>
    <p:extLst>
      <p:ext uri="{BB962C8B-B14F-4D97-AF65-F5344CB8AC3E}">
        <p14:creationId xmlns:p14="http://schemas.microsoft.com/office/powerpoint/2010/main" val="1874048340"/>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10"/>
          </p:nvPr>
        </p:nvSpPr>
        <p:spPr/>
        <p:txBody>
          <a:bodyPr/>
          <a:lstStyle/>
          <a:p>
            <a:fld id="{ECAF8928-5D96-4E18-BE87-4F1720F2B4F1}" type="slidenum">
              <a:rPr lang="ru-RU" smtClean="0"/>
              <a:pPr/>
              <a:t>73</a:t>
            </a:fld>
            <a:endParaRPr lang="ru-RU"/>
          </a:p>
        </p:txBody>
      </p:sp>
    </p:spTree>
    <p:extLst>
      <p:ext uri="{BB962C8B-B14F-4D97-AF65-F5344CB8AC3E}">
        <p14:creationId xmlns:p14="http://schemas.microsoft.com/office/powerpoint/2010/main" val="3308900497"/>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fld id="{ECAF8928-5D96-4E18-BE87-4F1720F2B4F1}" type="slidenum">
              <a:rPr lang="ru-RU" smtClean="0"/>
              <a:pPr/>
              <a:t>74</a:t>
            </a:fld>
            <a:endParaRPr lang="ru-RU"/>
          </a:p>
        </p:txBody>
      </p:sp>
    </p:spTree>
    <p:extLst>
      <p:ext uri="{BB962C8B-B14F-4D97-AF65-F5344CB8AC3E}">
        <p14:creationId xmlns:p14="http://schemas.microsoft.com/office/powerpoint/2010/main" val="3938618159"/>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fld id="{ECAF8928-5D96-4E18-BE87-4F1720F2B4F1}" type="slidenum">
              <a:rPr lang="ru-RU" smtClean="0"/>
              <a:pPr/>
              <a:t>75</a:t>
            </a:fld>
            <a:endParaRPr lang="ru-RU"/>
          </a:p>
        </p:txBody>
      </p:sp>
    </p:spTree>
    <p:extLst>
      <p:ext uri="{BB962C8B-B14F-4D97-AF65-F5344CB8AC3E}">
        <p14:creationId xmlns:p14="http://schemas.microsoft.com/office/powerpoint/2010/main" val="2376800378"/>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fld id="{ECAF8928-5D96-4E18-BE87-4F1720F2B4F1}" type="slidenum">
              <a:rPr lang="ru-RU" smtClean="0"/>
              <a:pPr/>
              <a:t>76</a:t>
            </a:fld>
            <a:endParaRPr lang="ru-RU"/>
          </a:p>
        </p:txBody>
      </p:sp>
    </p:spTree>
    <p:extLst>
      <p:ext uri="{BB962C8B-B14F-4D97-AF65-F5344CB8AC3E}">
        <p14:creationId xmlns:p14="http://schemas.microsoft.com/office/powerpoint/2010/main" val="6701472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CAF8928-5D96-4E18-BE87-4F1720F2B4F1}" type="slidenum">
              <a:rPr lang="ru-RU" smtClean="0"/>
              <a:pPr/>
              <a:t>7</a:t>
            </a:fld>
            <a:endParaRPr lang="ru-RU"/>
          </a:p>
        </p:txBody>
      </p:sp>
    </p:spTree>
    <p:extLst>
      <p:ext uri="{BB962C8B-B14F-4D97-AF65-F5344CB8AC3E}">
        <p14:creationId xmlns:p14="http://schemas.microsoft.com/office/powerpoint/2010/main" val="22808161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fld id="{ECAF8928-5D96-4E18-BE87-4F1720F2B4F1}" type="slidenum">
              <a:rPr lang="ru-RU" smtClean="0"/>
              <a:pPr/>
              <a:t>8</a:t>
            </a:fld>
            <a:endParaRPr lang="ru-RU"/>
          </a:p>
        </p:txBody>
      </p:sp>
    </p:spTree>
    <p:extLst>
      <p:ext uri="{BB962C8B-B14F-4D97-AF65-F5344CB8AC3E}">
        <p14:creationId xmlns:p14="http://schemas.microsoft.com/office/powerpoint/2010/main" val="33264034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CAF8928-5D96-4E18-BE87-4F1720F2B4F1}" type="slidenum">
              <a:rPr lang="ru-RU" smtClean="0"/>
              <a:pPr/>
              <a:t>9</a:t>
            </a:fld>
            <a:endParaRPr lang="ru-RU"/>
          </a:p>
        </p:txBody>
      </p:sp>
    </p:spTree>
    <p:extLst>
      <p:ext uri="{BB962C8B-B14F-4D97-AF65-F5344CB8AC3E}">
        <p14:creationId xmlns:p14="http://schemas.microsoft.com/office/powerpoint/2010/main" val="116204356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2130425"/>
            <a:ext cx="7772400" cy="1470025"/>
          </a:xfrm>
        </p:spPr>
        <p:txBody>
          <a:bodyPr/>
          <a:lstStyle>
            <a:lvl1pPr>
              <a:defRPr>
                <a:solidFill>
                  <a:schemeClr val="tx2"/>
                </a:solidFill>
              </a:defRPr>
            </a:lvl1pPr>
          </a:lstStyle>
          <a:p>
            <a:r>
              <a:rPr lang="ru-RU" smtClean="0"/>
              <a:t>Образец заголовка</a:t>
            </a:r>
            <a:endParaRPr lang="ru-RU"/>
          </a:p>
        </p:txBody>
      </p:sp>
      <p:sp>
        <p:nvSpPr>
          <p:cNvPr id="3" name="Подзаголовок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p>
            <a:fld id="{D2C3588D-9E94-4144-9DA3-F84C352C206B}" type="datetime1">
              <a:rPr lang="ru-RU" smtClean="0"/>
              <a:pPr/>
              <a:t>29.08.2017</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D7F305DA-160D-498F-B102-A1D8643B4A2C}" type="slidenum">
              <a:rPr lang="ru-RU" smtClean="0"/>
              <a:pPr/>
              <a:t>‹#›</a:t>
            </a:fld>
            <a:endParaRPr lang="ru-RU"/>
          </a:p>
        </p:txBody>
      </p:sp>
      <p:pic>
        <p:nvPicPr>
          <p:cNvPr id="7" name="Picture 2" descr="http://finstar.com/front/fix/pre_footer.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7315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0647634"/>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dirty="0" smtClean="0"/>
              <a:t>Образец текста</a:t>
            </a:r>
          </a:p>
          <a:p>
            <a:pPr lvl="1"/>
            <a:r>
              <a:rPr lang="ru-RU" dirty="0" smtClean="0"/>
              <a:t>Второй уровень</a:t>
            </a:r>
          </a:p>
          <a:p>
            <a:pPr lvl="2"/>
            <a:r>
              <a:rPr lang="ru-RU" dirty="0" smtClean="0"/>
              <a:t>Третий уровень</a:t>
            </a:r>
          </a:p>
          <a:p>
            <a:pPr lvl="3"/>
            <a:r>
              <a:rPr lang="ru-RU" dirty="0" smtClean="0"/>
              <a:t>Четвертый уровень</a:t>
            </a:r>
          </a:p>
          <a:p>
            <a:pPr lvl="4"/>
            <a:r>
              <a:rPr lang="ru-RU" dirty="0" smtClean="0"/>
              <a:t>Пятый уровень</a:t>
            </a:r>
            <a:endParaRPr lang="ru-RU" dirty="0"/>
          </a:p>
        </p:txBody>
      </p:sp>
      <p:sp>
        <p:nvSpPr>
          <p:cNvPr id="4" name="Дата 3"/>
          <p:cNvSpPr>
            <a:spLocks noGrp="1"/>
          </p:cNvSpPr>
          <p:nvPr>
            <p:ph type="dt" sz="half" idx="10"/>
          </p:nvPr>
        </p:nvSpPr>
        <p:spPr/>
        <p:txBody>
          <a:bodyPr/>
          <a:lstStyle/>
          <a:p>
            <a:fld id="{4AFD40F4-0E4D-4221-AF7C-55BA2A9DB0CA}" type="datetime1">
              <a:rPr lang="ru-RU" smtClean="0"/>
              <a:pPr/>
              <a:t>29.08.2017</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D7F305DA-160D-498F-B102-A1D8643B4A2C}" type="slidenum">
              <a:rPr lang="ru-RU" smtClean="0"/>
              <a:pPr/>
              <a:t>‹#›</a:t>
            </a:fld>
            <a:endParaRPr lang="ru-RU"/>
          </a:p>
        </p:txBody>
      </p:sp>
    </p:spTree>
    <p:extLst>
      <p:ext uri="{BB962C8B-B14F-4D97-AF65-F5344CB8AC3E}">
        <p14:creationId xmlns:p14="http://schemas.microsoft.com/office/powerpoint/2010/main" val="1950568867"/>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692696"/>
            <a:ext cx="2057400" cy="5433467"/>
          </a:xfrm>
        </p:spPr>
        <p:txBody>
          <a:bodyPr vert="eaVert"/>
          <a:lstStyle>
            <a:lvl1pPr>
              <a:defRPr>
                <a:solidFill>
                  <a:schemeClr val="tx2"/>
                </a:solidFill>
              </a:defRPr>
            </a:lvl1pPr>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457200" y="692696"/>
            <a:ext cx="6019800" cy="5433467"/>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0C579389-570E-415D-9E4D-B1EB6D3575E2}" type="datetime1">
              <a:rPr lang="ru-RU" smtClean="0"/>
              <a:pPr/>
              <a:t>29.08.2017</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D7F305DA-160D-498F-B102-A1D8643B4A2C}" type="slidenum">
              <a:rPr lang="ru-RU" smtClean="0"/>
              <a:pPr/>
              <a:t>‹#›</a:t>
            </a:fld>
            <a:endParaRPr lang="ru-RU"/>
          </a:p>
        </p:txBody>
      </p:sp>
    </p:spTree>
    <p:extLst>
      <p:ext uri="{BB962C8B-B14F-4D97-AF65-F5344CB8AC3E}">
        <p14:creationId xmlns:p14="http://schemas.microsoft.com/office/powerpoint/2010/main" val="98266215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A442A7EC-9A80-4032-9534-DF1BF1E144B2}" type="datetime1">
              <a:rPr lang="ru-RU" smtClean="0"/>
              <a:pPr/>
              <a:t>29.08.2017</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D7F305DA-160D-498F-B102-A1D8643B4A2C}" type="slidenum">
              <a:rPr lang="ru-RU" smtClean="0"/>
              <a:pPr/>
              <a:t>‹#›</a:t>
            </a:fld>
            <a:endParaRPr lang="ru-RU"/>
          </a:p>
        </p:txBody>
      </p:sp>
    </p:spTree>
    <p:extLst>
      <p:ext uri="{BB962C8B-B14F-4D97-AF65-F5344CB8AC3E}">
        <p14:creationId xmlns:p14="http://schemas.microsoft.com/office/powerpoint/2010/main" val="3243344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ru-RU" smtClean="0"/>
              <a:t>Образец заголовка</a:t>
            </a:r>
            <a:endParaRPr lang="ru-RU"/>
          </a:p>
        </p:txBody>
      </p:sp>
      <p:sp>
        <p:nvSpPr>
          <p:cNvPr id="3" name="Текст 2"/>
          <p:cNvSpPr>
            <a:spLocks noGrp="1"/>
          </p:cNvSpPr>
          <p:nvPr>
            <p:ph type="body" idx="1"/>
          </p:nvPr>
        </p:nvSpPr>
        <p:spPr>
          <a:xfrm>
            <a:off x="722313" y="2906713"/>
            <a:ext cx="7772400" cy="15001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105FF983-D4E0-4AC2-ABC3-C89C800AC54E}" type="datetime1">
              <a:rPr lang="ru-RU" smtClean="0"/>
              <a:pPr/>
              <a:t>29.08.2017</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D7F305DA-160D-498F-B102-A1D8643B4A2C}" type="slidenum">
              <a:rPr lang="ru-RU" smtClean="0"/>
              <a:pPr/>
              <a:t>‹#›</a:t>
            </a:fld>
            <a:endParaRPr lang="ru-RU"/>
          </a:p>
        </p:txBody>
      </p:sp>
    </p:spTree>
    <p:extLst>
      <p:ext uri="{BB962C8B-B14F-4D97-AF65-F5344CB8AC3E}">
        <p14:creationId xmlns:p14="http://schemas.microsoft.com/office/powerpoint/2010/main" val="130407212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sz="half" idx="1"/>
          </p:nvPr>
        </p:nvSpPr>
        <p:spPr>
          <a:xfrm>
            <a:off x="457200" y="1600200"/>
            <a:ext cx="4038600" cy="4525963"/>
          </a:xfrm>
        </p:spPr>
        <p:txBody>
          <a:bodyPr>
            <a:normAutofit/>
          </a:bodyPr>
          <a:lstStyle>
            <a:lvl1pPr>
              <a:defRPr sz="1600"/>
            </a:lvl1pPr>
            <a:lvl2pPr>
              <a:defRPr sz="1400"/>
            </a:lvl2pPr>
            <a:lvl3pPr>
              <a:defRPr sz="1200"/>
            </a:lvl3pPr>
            <a:lvl4pPr>
              <a:defRPr sz="1100"/>
            </a:lvl4pPr>
            <a:lvl5pPr>
              <a:defRPr sz="1100"/>
            </a:lvl5pPr>
            <a:lvl6pPr>
              <a:defRPr sz="1800"/>
            </a:lvl6pPr>
            <a:lvl7pPr>
              <a:defRPr sz="1800"/>
            </a:lvl7pPr>
            <a:lvl8pPr>
              <a:defRPr sz="1800"/>
            </a:lvl8pPr>
            <a:lvl9pPr>
              <a:defRPr sz="1800"/>
            </a:lvl9pPr>
          </a:lstStyle>
          <a:p>
            <a:pPr lvl="0"/>
            <a:r>
              <a:rPr lang="ru-RU" dirty="0" smtClean="0"/>
              <a:t>Образец текста</a:t>
            </a:r>
          </a:p>
          <a:p>
            <a:pPr lvl="1"/>
            <a:r>
              <a:rPr lang="ru-RU" dirty="0" smtClean="0"/>
              <a:t>Второй уровень</a:t>
            </a:r>
          </a:p>
          <a:p>
            <a:pPr lvl="2"/>
            <a:r>
              <a:rPr lang="ru-RU" dirty="0" smtClean="0"/>
              <a:t>Третий уровень</a:t>
            </a:r>
          </a:p>
          <a:p>
            <a:pPr lvl="3"/>
            <a:r>
              <a:rPr lang="ru-RU" dirty="0" smtClean="0"/>
              <a:t>Четвертый уровень</a:t>
            </a:r>
          </a:p>
          <a:p>
            <a:pPr lvl="4"/>
            <a:r>
              <a:rPr lang="ru-RU" dirty="0" smtClean="0"/>
              <a:t>Пятый уровень</a:t>
            </a:r>
            <a:endParaRPr lang="ru-RU" dirty="0"/>
          </a:p>
        </p:txBody>
      </p:sp>
      <p:sp>
        <p:nvSpPr>
          <p:cNvPr id="4" name="Объект 3"/>
          <p:cNvSpPr>
            <a:spLocks noGrp="1"/>
          </p:cNvSpPr>
          <p:nvPr>
            <p:ph sz="half" idx="2"/>
          </p:nvPr>
        </p:nvSpPr>
        <p:spPr>
          <a:xfrm>
            <a:off x="4648200" y="1600200"/>
            <a:ext cx="4038600" cy="4525963"/>
          </a:xfrm>
        </p:spPr>
        <p:txBody>
          <a:bodyPr>
            <a:normAutofit/>
          </a:bodyPr>
          <a:lstStyle>
            <a:lvl1pPr>
              <a:defRPr sz="1600"/>
            </a:lvl1pPr>
            <a:lvl2pPr>
              <a:defRPr sz="1400"/>
            </a:lvl2pPr>
            <a:lvl3pPr>
              <a:defRPr sz="1200"/>
            </a:lvl3pPr>
            <a:lvl4pPr>
              <a:defRPr sz="1100"/>
            </a:lvl4pPr>
            <a:lvl5pPr>
              <a:defRPr sz="1100"/>
            </a:lvl5pPr>
            <a:lvl6pPr>
              <a:defRPr sz="1800"/>
            </a:lvl6pPr>
            <a:lvl7pPr>
              <a:defRPr sz="1800"/>
            </a:lvl7pPr>
            <a:lvl8pPr>
              <a:defRPr sz="1800"/>
            </a:lvl8pPr>
            <a:lvl9pPr>
              <a:defRPr sz="1800"/>
            </a:lvl9pPr>
          </a:lstStyle>
          <a:p>
            <a:pPr lvl="0"/>
            <a:r>
              <a:rPr lang="ru-RU" dirty="0" smtClean="0"/>
              <a:t>Образец текста</a:t>
            </a:r>
          </a:p>
          <a:p>
            <a:pPr lvl="1"/>
            <a:r>
              <a:rPr lang="ru-RU" dirty="0" smtClean="0"/>
              <a:t>Второй уровень</a:t>
            </a:r>
          </a:p>
          <a:p>
            <a:pPr lvl="2"/>
            <a:r>
              <a:rPr lang="ru-RU" dirty="0" smtClean="0"/>
              <a:t>Третий уровень</a:t>
            </a:r>
          </a:p>
          <a:p>
            <a:pPr lvl="3"/>
            <a:r>
              <a:rPr lang="ru-RU" dirty="0" smtClean="0"/>
              <a:t>Четвертый уровень</a:t>
            </a:r>
          </a:p>
          <a:p>
            <a:pPr lvl="4"/>
            <a:r>
              <a:rPr lang="ru-RU" dirty="0" smtClean="0"/>
              <a:t>Пятый уровень</a:t>
            </a:r>
            <a:endParaRPr lang="ru-RU" dirty="0"/>
          </a:p>
        </p:txBody>
      </p:sp>
      <p:sp>
        <p:nvSpPr>
          <p:cNvPr id="5" name="Дата 4"/>
          <p:cNvSpPr>
            <a:spLocks noGrp="1"/>
          </p:cNvSpPr>
          <p:nvPr>
            <p:ph type="dt" sz="half" idx="10"/>
          </p:nvPr>
        </p:nvSpPr>
        <p:spPr/>
        <p:txBody>
          <a:bodyPr/>
          <a:lstStyle/>
          <a:p>
            <a:fld id="{D5B149DA-2B70-4C70-AADC-6EA99B8BD7A8}" type="datetime1">
              <a:rPr lang="ru-RU" smtClean="0"/>
              <a:pPr/>
              <a:t>29.08.2017</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D7F305DA-160D-498F-B102-A1D8643B4A2C}" type="slidenum">
              <a:rPr lang="ru-RU" smtClean="0"/>
              <a:pPr/>
              <a:t>‹#›</a:t>
            </a:fld>
            <a:endParaRPr lang="ru-RU"/>
          </a:p>
        </p:txBody>
      </p:sp>
    </p:spTree>
    <p:extLst>
      <p:ext uri="{BB962C8B-B14F-4D97-AF65-F5344CB8AC3E}">
        <p14:creationId xmlns:p14="http://schemas.microsoft.com/office/powerpoint/2010/main" val="171319010"/>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lvl1pPr>
          </a:lstStyle>
          <a:p>
            <a:r>
              <a:rPr lang="ru-RU" smtClean="0"/>
              <a:t>Образец заголовка</a:t>
            </a:r>
            <a:endParaRPr lang="ru-RU"/>
          </a:p>
        </p:txBody>
      </p:sp>
      <p:sp>
        <p:nvSpPr>
          <p:cNvPr id="3" name="Текст 2"/>
          <p:cNvSpPr>
            <a:spLocks noGrp="1"/>
          </p:cNvSpPr>
          <p:nvPr>
            <p:ph type="body" idx="1"/>
          </p:nvPr>
        </p:nvSpPr>
        <p:spPr>
          <a:xfrm>
            <a:off x="457200" y="959049"/>
            <a:ext cx="4040188" cy="381719"/>
          </a:xfrm>
          <a:solidFill>
            <a:schemeClr val="tx2"/>
          </a:solidFill>
        </p:spPr>
        <p:txBody>
          <a:bodyPr anchor="ctr">
            <a:normAutofit/>
          </a:bodyPr>
          <a:lstStyle>
            <a:lvl1pPr marL="0" indent="0" algn="ctr">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dirty="0" smtClean="0"/>
              <a:t>Образец текста</a:t>
            </a:r>
          </a:p>
        </p:txBody>
      </p:sp>
      <p:sp>
        <p:nvSpPr>
          <p:cNvPr id="4" name="Объект 3"/>
          <p:cNvSpPr>
            <a:spLocks noGrp="1"/>
          </p:cNvSpPr>
          <p:nvPr>
            <p:ph sz="half" idx="2"/>
          </p:nvPr>
        </p:nvSpPr>
        <p:spPr>
          <a:xfrm>
            <a:off x="457200" y="1340768"/>
            <a:ext cx="4040188" cy="4785395"/>
          </a:xfrm>
        </p:spPr>
        <p:txBody>
          <a:bodyPr>
            <a:normAutofit/>
          </a:bodyPr>
          <a:lstStyle>
            <a:lvl1pPr>
              <a:defRPr sz="1600"/>
            </a:lvl1pPr>
            <a:lvl2pPr>
              <a:defRPr sz="1400"/>
            </a:lvl2pPr>
            <a:lvl3pPr>
              <a:defRPr sz="1200"/>
            </a:lvl3pPr>
            <a:lvl4pPr>
              <a:defRPr sz="1100"/>
            </a:lvl4pPr>
            <a:lvl5pPr>
              <a:defRPr sz="1100"/>
            </a:lvl5pPr>
            <a:lvl6pPr>
              <a:defRPr sz="1600"/>
            </a:lvl6pPr>
            <a:lvl7pPr>
              <a:defRPr sz="1600"/>
            </a:lvl7pPr>
            <a:lvl8pPr>
              <a:defRPr sz="1600"/>
            </a:lvl8pPr>
            <a:lvl9pPr>
              <a:defRPr sz="1600"/>
            </a:lvl9pPr>
          </a:lstStyle>
          <a:p>
            <a:pPr lvl="0"/>
            <a:r>
              <a:rPr lang="ru-RU" dirty="0" smtClean="0"/>
              <a:t>Образец текста</a:t>
            </a:r>
          </a:p>
          <a:p>
            <a:pPr lvl="1"/>
            <a:r>
              <a:rPr lang="ru-RU" dirty="0" smtClean="0"/>
              <a:t>Второй уровень</a:t>
            </a:r>
          </a:p>
          <a:p>
            <a:pPr lvl="2"/>
            <a:r>
              <a:rPr lang="ru-RU" dirty="0" smtClean="0"/>
              <a:t>Третий уровень</a:t>
            </a:r>
          </a:p>
          <a:p>
            <a:pPr lvl="3"/>
            <a:r>
              <a:rPr lang="ru-RU" dirty="0" smtClean="0"/>
              <a:t>Четвертый уровень</a:t>
            </a:r>
          </a:p>
          <a:p>
            <a:pPr lvl="4"/>
            <a:r>
              <a:rPr lang="ru-RU" dirty="0" smtClean="0"/>
              <a:t>Пятый уровень</a:t>
            </a:r>
            <a:endParaRPr lang="ru-RU" dirty="0"/>
          </a:p>
        </p:txBody>
      </p:sp>
      <p:sp>
        <p:nvSpPr>
          <p:cNvPr id="5" name="Текст 4"/>
          <p:cNvSpPr>
            <a:spLocks noGrp="1"/>
          </p:cNvSpPr>
          <p:nvPr>
            <p:ph type="body" sz="quarter" idx="3"/>
          </p:nvPr>
        </p:nvSpPr>
        <p:spPr>
          <a:xfrm>
            <a:off x="4645025" y="959049"/>
            <a:ext cx="4041775" cy="381719"/>
          </a:xfrm>
          <a:solidFill>
            <a:schemeClr val="tx2"/>
          </a:solidFill>
        </p:spPr>
        <p:txBody>
          <a:bodyPr anchor="ctr">
            <a:noAutofit/>
          </a:bodyPr>
          <a:lstStyle>
            <a:lvl1pPr marL="0" indent="0" algn="ctr">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Объект 5"/>
          <p:cNvSpPr>
            <a:spLocks noGrp="1"/>
          </p:cNvSpPr>
          <p:nvPr>
            <p:ph sz="quarter" idx="4"/>
          </p:nvPr>
        </p:nvSpPr>
        <p:spPr>
          <a:xfrm>
            <a:off x="4645025" y="1340768"/>
            <a:ext cx="4041775" cy="4785395"/>
          </a:xfrm>
        </p:spPr>
        <p:txBody>
          <a:bodyPr>
            <a:normAutofit/>
          </a:bodyPr>
          <a:lstStyle>
            <a:lvl1pPr>
              <a:defRPr sz="1600"/>
            </a:lvl1pPr>
            <a:lvl2pPr>
              <a:defRPr sz="1400"/>
            </a:lvl2pPr>
            <a:lvl3pPr>
              <a:defRPr sz="1200"/>
            </a:lvl3pPr>
            <a:lvl4pPr>
              <a:defRPr sz="1100"/>
            </a:lvl4pPr>
            <a:lvl5pPr>
              <a:defRPr sz="11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p>
            <a:fld id="{32F1A12F-C88F-4C19-974A-BB3C2204DDEC}" type="datetime1">
              <a:rPr lang="ru-RU" smtClean="0"/>
              <a:pPr/>
              <a:t>29.08.2017</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D7F305DA-160D-498F-B102-A1D8643B4A2C}" type="slidenum">
              <a:rPr lang="ru-RU" smtClean="0"/>
              <a:pPr/>
              <a:t>‹#›</a:t>
            </a:fld>
            <a:endParaRPr lang="ru-RU"/>
          </a:p>
        </p:txBody>
      </p:sp>
    </p:spTree>
    <p:extLst>
      <p:ext uri="{BB962C8B-B14F-4D97-AF65-F5344CB8AC3E}">
        <p14:creationId xmlns:p14="http://schemas.microsoft.com/office/powerpoint/2010/main" val="3292234522"/>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p>
            <a:fld id="{63CBA9EB-8B72-47E9-84EB-C85F8ABB4663}" type="datetime1">
              <a:rPr lang="ru-RU" smtClean="0"/>
              <a:pPr/>
              <a:t>29.08.2017</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D7F305DA-160D-498F-B102-A1D8643B4A2C}" type="slidenum">
              <a:rPr lang="ru-RU" smtClean="0"/>
              <a:pPr/>
              <a:t>‹#›</a:t>
            </a:fld>
            <a:endParaRPr lang="ru-RU"/>
          </a:p>
        </p:txBody>
      </p:sp>
    </p:spTree>
    <p:extLst>
      <p:ext uri="{BB962C8B-B14F-4D97-AF65-F5344CB8AC3E}">
        <p14:creationId xmlns:p14="http://schemas.microsoft.com/office/powerpoint/2010/main" val="2219946118"/>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5CBD8D49-0218-44CB-A4E1-9492E9B21D5F}" type="datetime1">
              <a:rPr lang="ru-RU" smtClean="0"/>
              <a:pPr/>
              <a:t>29.08.2017</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D7F305DA-160D-498F-B102-A1D8643B4A2C}" type="slidenum">
              <a:rPr lang="ru-RU" smtClean="0"/>
              <a:pPr/>
              <a:t>‹#›</a:t>
            </a:fld>
            <a:endParaRPr lang="ru-RU"/>
          </a:p>
        </p:txBody>
      </p:sp>
    </p:spTree>
    <p:extLst>
      <p:ext uri="{BB962C8B-B14F-4D97-AF65-F5344CB8AC3E}">
        <p14:creationId xmlns:p14="http://schemas.microsoft.com/office/powerpoint/2010/main" val="1906353609"/>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67544" y="692696"/>
            <a:ext cx="3008313" cy="1018034"/>
          </a:xfrm>
        </p:spPr>
        <p:txBody>
          <a:bodyPr anchor="b"/>
          <a:lstStyle>
            <a:lvl1pPr algn="l">
              <a:defRPr sz="2000" b="1"/>
            </a:lvl1pPr>
          </a:lstStyle>
          <a:p>
            <a:r>
              <a:rPr lang="ru-RU" smtClean="0"/>
              <a:t>Образец заголовка</a:t>
            </a:r>
            <a:endParaRPr lang="ru-RU"/>
          </a:p>
        </p:txBody>
      </p:sp>
      <p:sp>
        <p:nvSpPr>
          <p:cNvPr id="3" name="Объект 2"/>
          <p:cNvSpPr>
            <a:spLocks noGrp="1"/>
          </p:cNvSpPr>
          <p:nvPr>
            <p:ph idx="1"/>
          </p:nvPr>
        </p:nvSpPr>
        <p:spPr>
          <a:xfrm>
            <a:off x="3575050" y="692696"/>
            <a:ext cx="5111750" cy="5433467"/>
          </a:xfrm>
        </p:spPr>
        <p:txBody>
          <a:bodyPr>
            <a:normAutofit/>
          </a:bodyPr>
          <a:lstStyle>
            <a:lvl1pPr>
              <a:defRPr sz="1600"/>
            </a:lvl1pPr>
            <a:lvl2pPr>
              <a:defRPr sz="1400"/>
            </a:lvl2pPr>
            <a:lvl3pPr>
              <a:defRPr sz="1200"/>
            </a:lvl3pPr>
            <a:lvl4pPr>
              <a:defRPr sz="1100"/>
            </a:lvl4pPr>
            <a:lvl5pPr>
              <a:defRPr sz="1100"/>
            </a:lvl5pPr>
            <a:lvl6pPr>
              <a:defRPr sz="2000"/>
            </a:lvl6pPr>
            <a:lvl7pPr>
              <a:defRPr sz="2000"/>
            </a:lvl7pPr>
            <a:lvl8pPr>
              <a:defRPr sz="2000"/>
            </a:lvl8pPr>
            <a:lvl9pPr>
              <a:defRPr sz="2000"/>
            </a:lvl9pPr>
          </a:lstStyle>
          <a:p>
            <a:pPr lvl="0"/>
            <a:r>
              <a:rPr lang="ru-RU" dirty="0" smtClean="0"/>
              <a:t>Образец текста</a:t>
            </a:r>
          </a:p>
          <a:p>
            <a:pPr lvl="1"/>
            <a:r>
              <a:rPr lang="ru-RU" dirty="0" smtClean="0"/>
              <a:t>Второй уровень</a:t>
            </a:r>
          </a:p>
          <a:p>
            <a:pPr lvl="2"/>
            <a:r>
              <a:rPr lang="ru-RU" dirty="0" smtClean="0"/>
              <a:t>Третий уровень</a:t>
            </a:r>
          </a:p>
          <a:p>
            <a:pPr lvl="3"/>
            <a:r>
              <a:rPr lang="ru-RU" dirty="0" smtClean="0"/>
              <a:t>Четвертый уровень</a:t>
            </a:r>
          </a:p>
          <a:p>
            <a:pPr lvl="4"/>
            <a:r>
              <a:rPr lang="ru-RU" dirty="0" smtClean="0"/>
              <a:t>Пятый уровень</a:t>
            </a:r>
            <a:endParaRPr lang="ru-RU" dirty="0"/>
          </a:p>
        </p:txBody>
      </p:sp>
      <p:sp>
        <p:nvSpPr>
          <p:cNvPr id="4" name="Текст 3"/>
          <p:cNvSpPr>
            <a:spLocks noGrp="1"/>
          </p:cNvSpPr>
          <p:nvPr>
            <p:ph type="body" sz="half" idx="2"/>
          </p:nvPr>
        </p:nvSpPr>
        <p:spPr>
          <a:xfrm>
            <a:off x="457200" y="1700808"/>
            <a:ext cx="3008313" cy="442535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9E8BB31A-724C-4847-AA46-A8BA387B75F9}" type="datetime1">
              <a:rPr lang="ru-RU" smtClean="0"/>
              <a:pPr/>
              <a:t>29.08.2017</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D7F305DA-160D-498F-B102-A1D8643B4A2C}" type="slidenum">
              <a:rPr lang="ru-RU" smtClean="0"/>
              <a:pPr/>
              <a:t>‹#›</a:t>
            </a:fld>
            <a:endParaRPr lang="ru-RU"/>
          </a:p>
        </p:txBody>
      </p:sp>
    </p:spTree>
    <p:extLst>
      <p:ext uri="{BB962C8B-B14F-4D97-AF65-F5344CB8AC3E}">
        <p14:creationId xmlns:p14="http://schemas.microsoft.com/office/powerpoint/2010/main" val="1471145016"/>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ru-RU" smtClean="0"/>
              <a:t>Образец заголовка</a:t>
            </a:r>
            <a:endParaRPr lang="ru-RU"/>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71C2CA34-F0F1-4791-8DA0-79530C852FFA}" type="datetime1">
              <a:rPr lang="ru-RU" smtClean="0"/>
              <a:pPr/>
              <a:t>29.08.2017</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D7F305DA-160D-498F-B102-A1D8643B4A2C}" type="slidenum">
              <a:rPr lang="ru-RU" smtClean="0"/>
              <a:pPr/>
              <a:t>‹#›</a:t>
            </a:fld>
            <a:endParaRPr lang="ru-RU"/>
          </a:p>
        </p:txBody>
      </p:sp>
    </p:spTree>
    <p:extLst>
      <p:ext uri="{BB962C8B-B14F-4D97-AF65-F5344CB8AC3E}">
        <p14:creationId xmlns:p14="http://schemas.microsoft.com/office/powerpoint/2010/main" val="4030742040"/>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27" name="Picture 3"/>
          <p:cNvPicPr>
            <a:picLocks noChangeAspect="1" noChangeArrowheads="1"/>
          </p:cNvPicPr>
          <p:nvPr userDrawn="1"/>
        </p:nvPicPr>
        <p:blipFill rotWithShape="1">
          <a:blip r:embed="rId13">
            <a:extLst>
              <a:ext uri="{28A0092B-C50C-407E-A947-70E740481C1C}">
                <a14:useLocalDpi xmlns:a14="http://schemas.microsoft.com/office/drawing/2010/main" val="0"/>
              </a:ext>
            </a:extLst>
          </a:blip>
          <a:srcRect b="50000"/>
          <a:stretch/>
        </p:blipFill>
        <p:spPr bwMode="auto">
          <a:xfrm>
            <a:off x="0" y="6293136"/>
            <a:ext cx="9144000" cy="5675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6" name="Picture 2" descr="http://finstar.com/front/fix/pre_footer.png"/>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0" y="0"/>
            <a:ext cx="9144000" cy="731520"/>
          </a:xfrm>
          <a:prstGeom prst="rect">
            <a:avLst/>
          </a:prstGeom>
          <a:noFill/>
          <a:extLst>
            <a:ext uri="{909E8E84-426E-40DD-AFC4-6F175D3DCCD1}">
              <a14:hiddenFill xmlns:a14="http://schemas.microsoft.com/office/drawing/2010/main">
                <a:solidFill>
                  <a:srgbClr val="FFFFFF"/>
                </a:solidFill>
              </a14:hiddenFill>
            </a:ext>
          </a:extLst>
        </p:spPr>
      </p:pic>
      <p:sp>
        <p:nvSpPr>
          <p:cNvPr id="2" name="Заголовок 1"/>
          <p:cNvSpPr>
            <a:spLocks noGrp="1"/>
          </p:cNvSpPr>
          <p:nvPr>
            <p:ph type="title"/>
          </p:nvPr>
        </p:nvSpPr>
        <p:spPr>
          <a:xfrm>
            <a:off x="395536" y="116632"/>
            <a:ext cx="8159540" cy="312281"/>
          </a:xfrm>
          <a:prstGeom prst="rect">
            <a:avLst/>
          </a:prstGeom>
        </p:spPr>
        <p:txBody>
          <a:bodyPr vert="horz" lIns="91440" tIns="45720" rIns="91440" bIns="45720" rtlCol="0" anchor="ctr">
            <a:noAutofit/>
          </a:bodyPr>
          <a:lstStyle/>
          <a:p>
            <a:r>
              <a:rPr lang="ru-RU" smtClean="0"/>
              <a:t>Образец заголовка</a:t>
            </a:r>
            <a:endParaRPr lang="ru-RU"/>
          </a:p>
        </p:txBody>
      </p:sp>
      <p:sp>
        <p:nvSpPr>
          <p:cNvPr id="3" name="Текст 2"/>
          <p:cNvSpPr>
            <a:spLocks noGrp="1"/>
          </p:cNvSpPr>
          <p:nvPr>
            <p:ph type="body" idx="1"/>
          </p:nvPr>
        </p:nvSpPr>
        <p:spPr>
          <a:xfrm>
            <a:off x="457200" y="836712"/>
            <a:ext cx="8229600" cy="5289451"/>
          </a:xfrm>
          <a:prstGeom prst="rect">
            <a:avLst/>
          </a:prstGeom>
        </p:spPr>
        <p:txBody>
          <a:bodyPr vert="horz" lIns="91440" tIns="45720" rIns="91440" bIns="45720" rtlCol="0">
            <a:normAutofit/>
          </a:bodyPr>
          <a:lstStyle/>
          <a:p>
            <a:pPr lvl="0"/>
            <a:r>
              <a:rPr lang="ru-RU" dirty="0" smtClean="0"/>
              <a:t>Образец текста</a:t>
            </a:r>
          </a:p>
          <a:p>
            <a:pPr lvl="1"/>
            <a:r>
              <a:rPr lang="ru-RU" dirty="0" smtClean="0"/>
              <a:t>Второй уровень</a:t>
            </a:r>
          </a:p>
          <a:p>
            <a:pPr lvl="2"/>
            <a:r>
              <a:rPr lang="ru-RU" dirty="0" smtClean="0"/>
              <a:t>Третий уровень</a:t>
            </a:r>
          </a:p>
          <a:p>
            <a:pPr lvl="3"/>
            <a:r>
              <a:rPr lang="ru-RU" dirty="0" smtClean="0"/>
              <a:t>Четвертый уровень</a:t>
            </a:r>
          </a:p>
          <a:p>
            <a:pPr lvl="4"/>
            <a:r>
              <a:rPr lang="ru-RU" dirty="0" smtClean="0"/>
              <a:t>Пятый уровень</a:t>
            </a:r>
            <a:endParaRPr lang="ru-RU" dirty="0"/>
          </a:p>
        </p:txBody>
      </p:sp>
      <p:sp>
        <p:nvSpPr>
          <p:cNvPr id="4" name="Дата 3"/>
          <p:cNvSpPr>
            <a:spLocks noGrp="1"/>
          </p:cNvSpPr>
          <p:nvPr>
            <p:ph type="dt" sz="half" idx="2"/>
          </p:nvPr>
        </p:nvSpPr>
        <p:spPr>
          <a:xfrm>
            <a:off x="457200" y="6525344"/>
            <a:ext cx="2133600" cy="283758"/>
          </a:xfrm>
          <a:prstGeom prst="rect">
            <a:avLst/>
          </a:prstGeom>
        </p:spPr>
        <p:txBody>
          <a:bodyPr vert="horz" lIns="91440" tIns="45720" rIns="91440" bIns="45720" rtlCol="0" anchor="ctr"/>
          <a:lstStyle>
            <a:lvl1pPr algn="l">
              <a:defRPr sz="1200">
                <a:solidFill>
                  <a:schemeClr val="tx1">
                    <a:tint val="75000"/>
                  </a:schemeClr>
                </a:solidFill>
              </a:defRPr>
            </a:lvl1pPr>
          </a:lstStyle>
          <a:p>
            <a:fld id="{34E10F41-CB58-4F6B-BE82-03F044FE9CA2}" type="datetime1">
              <a:rPr lang="ru-RU" smtClean="0"/>
              <a:pPr/>
              <a:t>29.08.2017</a:t>
            </a:fld>
            <a:endParaRPr lang="ru-RU"/>
          </a:p>
        </p:txBody>
      </p:sp>
      <p:sp>
        <p:nvSpPr>
          <p:cNvPr id="5" name="Нижний колонтитул 4"/>
          <p:cNvSpPr>
            <a:spLocks noGrp="1"/>
          </p:cNvSpPr>
          <p:nvPr>
            <p:ph type="ftr" sz="quarter" idx="3"/>
          </p:nvPr>
        </p:nvSpPr>
        <p:spPr>
          <a:xfrm>
            <a:off x="3124200" y="6525344"/>
            <a:ext cx="2895600" cy="283758"/>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dirty="0"/>
          </a:p>
        </p:txBody>
      </p:sp>
      <p:sp>
        <p:nvSpPr>
          <p:cNvPr id="6" name="Номер слайда 5"/>
          <p:cNvSpPr>
            <a:spLocks noGrp="1"/>
          </p:cNvSpPr>
          <p:nvPr>
            <p:ph type="sldNum" sz="quarter" idx="4"/>
          </p:nvPr>
        </p:nvSpPr>
        <p:spPr>
          <a:xfrm>
            <a:off x="8267004" y="6525344"/>
            <a:ext cx="720080" cy="283758"/>
          </a:xfrm>
          <a:prstGeom prst="rect">
            <a:avLst/>
          </a:prstGeom>
        </p:spPr>
        <p:txBody>
          <a:bodyPr vert="horz" lIns="91440" tIns="45720" rIns="91440" bIns="45720" rtlCol="0" anchor="ctr"/>
          <a:lstStyle>
            <a:lvl1pPr algn="r">
              <a:defRPr sz="1200">
                <a:solidFill>
                  <a:schemeClr val="tx2"/>
                </a:solidFill>
              </a:defRPr>
            </a:lvl1pPr>
          </a:lstStyle>
          <a:p>
            <a:fld id="{D7F305DA-160D-498F-B102-A1D8643B4A2C}" type="slidenum">
              <a:rPr lang="ru-RU" smtClean="0"/>
              <a:pPr/>
              <a:t>‹#›</a:t>
            </a:fld>
            <a:endParaRPr lang="ru-RU"/>
          </a:p>
        </p:txBody>
      </p:sp>
      <p:pic>
        <p:nvPicPr>
          <p:cNvPr id="1029" name="Picture 5" descr="Flag of Singapore.svg"/>
          <p:cNvPicPr>
            <a:picLocks noChangeAspect="1" noChangeArrowheads="1"/>
          </p:cNvPicPr>
          <p:nvPr userDrawn="1"/>
        </p:nvPicPr>
        <p:blipFill>
          <a:blip r:embed="rId15" cstate="print">
            <a:extLst>
              <a:ext uri="{28A0092B-C50C-407E-A947-70E740481C1C}">
                <a14:useLocalDpi xmlns:a14="http://schemas.microsoft.com/office/drawing/2010/main" val="0"/>
              </a:ext>
            </a:extLst>
          </a:blip>
          <a:srcRect/>
          <a:stretch>
            <a:fillRect/>
          </a:stretch>
        </p:blipFill>
        <p:spPr bwMode="auto">
          <a:xfrm>
            <a:off x="8555076" y="140908"/>
            <a:ext cx="432008" cy="288005"/>
          </a:xfrm>
          <a:prstGeom prst="rect">
            <a:avLst/>
          </a:prstGeom>
        </p:spPr>
        <p:style>
          <a:lnRef idx="0">
            <a:schemeClr val="accent2"/>
          </a:lnRef>
          <a:fillRef idx="3">
            <a:schemeClr val="accent2"/>
          </a:fillRef>
          <a:effectRef idx="3">
            <a:schemeClr val="accent2"/>
          </a:effectRef>
          <a:fontRef idx="minor">
            <a:schemeClr val="lt1"/>
          </a:fontRef>
        </p:style>
      </p:pic>
    </p:spTree>
    <p:extLst>
      <p:ext uri="{BB962C8B-B14F-4D97-AF65-F5344CB8AC3E}">
        <p14:creationId xmlns:p14="http://schemas.microsoft.com/office/powerpoint/2010/main" val="1481165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hf hdr="0" ftr="0" dt="0"/>
  <p:txStyles>
    <p:titleStyle>
      <a:lvl1pPr algn="l" defTabSz="914400" rtl="0" eaLnBrk="1" latinLnBrk="0" hangingPunct="1">
        <a:spcBef>
          <a:spcPct val="0"/>
        </a:spcBef>
        <a:buNone/>
        <a:defRPr sz="2800" kern="1200">
          <a:solidFill>
            <a:schemeClr val="bg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1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2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1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1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www.money3.com.au/"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www.apcredit.sg/"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www.fastmoney.com.sg/"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www.crawfort.com.sg/"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hyperlink" Target="http://www.sgloan.sg/"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www.mlaw.gov.sg/"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5.xml"/><Relationship Id="rId1" Type="http://schemas.openxmlformats.org/officeDocument/2006/relationships/slideLayout" Target="../slideLayouts/slideLayout6.xml"/><Relationship Id="rId4" Type="http://schemas.openxmlformats.org/officeDocument/2006/relationships/image" Target="../media/image13.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3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hyperlink" Target="http://www.creditbureau.com.sg/" TargetMode="External"/><Relationship Id="rId7" Type="http://schemas.openxmlformats.org/officeDocument/2006/relationships/hyperlink" Target="https://moneylenders.sg/" TargetMode="External"/><Relationship Id="rId2" Type="http://schemas.openxmlformats.org/officeDocument/2006/relationships/notesSlide" Target="../notesSlides/notesSlide33.xml"/><Relationship Id="rId1" Type="http://schemas.openxmlformats.org/officeDocument/2006/relationships/slideLayout" Target="../slideLayouts/slideLayout2.xml"/><Relationship Id="rId6" Type="http://schemas.openxmlformats.org/officeDocument/2006/relationships/hyperlink" Target="https://www.dpcreditbureau.sg/" TargetMode="External"/><Relationship Id="rId5" Type="http://schemas.openxmlformats.org/officeDocument/2006/relationships/hyperlink" Target="http://www.dnb.com.sg/" TargetMode="External"/><Relationship Id="rId4" Type="http://schemas.openxmlformats.org/officeDocument/2006/relationships/hyperlink" Target="https://www.sml999.com/" TargetMode="External"/></Relationships>
</file>

<file path=ppt/slides/_rels/slide39.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4.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8" Type="http://schemas.openxmlformats.org/officeDocument/2006/relationships/hyperlink" Target="http://bizlistings.sg/" TargetMode="External"/><Relationship Id="rId3" Type="http://schemas.openxmlformats.org/officeDocument/2006/relationships/hyperlink" Target="http://sgmoney.sg/" TargetMode="External"/><Relationship Id="rId7" Type="http://schemas.openxmlformats.org/officeDocument/2006/relationships/hyperlink" Target="http://businesspages.com.sg/" TargetMode="External"/><Relationship Id="rId2" Type="http://schemas.openxmlformats.org/officeDocument/2006/relationships/notesSlide" Target="../notesSlides/notesSlide67.xml"/><Relationship Id="rId1" Type="http://schemas.openxmlformats.org/officeDocument/2006/relationships/slideLayout" Target="../slideLayouts/slideLayout2.xml"/><Relationship Id="rId6" Type="http://schemas.openxmlformats.org/officeDocument/2006/relationships/hyperlink" Target="https://www.onelyst.com/" TargetMode="External"/><Relationship Id="rId5" Type="http://schemas.openxmlformats.org/officeDocument/2006/relationships/hyperlink" Target="http://www.singaporefinancialdirectory.com/" TargetMode="External"/><Relationship Id="rId4" Type="http://schemas.openxmlformats.org/officeDocument/2006/relationships/hyperlink" Target="http://directory.stclassifieds.sg/" TargetMode="External"/><Relationship Id="rId9" Type="http://schemas.openxmlformats.org/officeDocument/2006/relationships/hyperlink" Target="http://www.yellowpages.com.sg/" TargetMode="External"/></Relationships>
</file>

<file path=ppt/slides/_rels/slide75.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notesSlide" Target="../notesSlides/notesSlide68.xml"/><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10" Type="http://schemas.openxmlformats.org/officeDocument/2006/relationships/image" Target="../media/image29.png"/><Relationship Id="rId4" Type="http://schemas.openxmlformats.org/officeDocument/2006/relationships/image" Target="../media/image23.png"/><Relationship Id="rId9" Type="http://schemas.openxmlformats.org/officeDocument/2006/relationships/image" Target="../media/image28.png"/></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2357430"/>
            <a:ext cx="7772400" cy="794519"/>
          </a:xfrm>
        </p:spPr>
        <p:txBody>
          <a:bodyPr/>
          <a:lstStyle/>
          <a:p>
            <a:pPr algn="ctr"/>
            <a:r>
              <a:rPr lang="en-US" dirty="0" smtClean="0"/>
              <a:t>Business plan of Money lending business</a:t>
            </a:r>
            <a:br>
              <a:rPr lang="en-US" dirty="0" smtClean="0"/>
            </a:br>
            <a:r>
              <a:rPr lang="en-US" dirty="0" smtClean="0"/>
              <a:t> in Singapore</a:t>
            </a:r>
            <a:endParaRPr lang="ru-RU" dirty="0"/>
          </a:p>
        </p:txBody>
      </p:sp>
      <p:sp>
        <p:nvSpPr>
          <p:cNvPr id="3" name="Подзаголовок 2"/>
          <p:cNvSpPr>
            <a:spLocks noGrp="1"/>
          </p:cNvSpPr>
          <p:nvPr>
            <p:ph type="subTitle" idx="1"/>
          </p:nvPr>
        </p:nvSpPr>
        <p:spPr>
          <a:xfrm>
            <a:off x="1371600" y="5085184"/>
            <a:ext cx="6400800" cy="720080"/>
          </a:xfrm>
        </p:spPr>
        <p:txBody>
          <a:bodyPr>
            <a:normAutofit/>
          </a:bodyPr>
          <a:lstStyle/>
          <a:p>
            <a:r>
              <a:rPr lang="ru-RU" dirty="0" smtClean="0"/>
              <a:t>27.07</a:t>
            </a:r>
            <a:r>
              <a:rPr lang="en-US" dirty="0" smtClean="0"/>
              <a:t>.2015</a:t>
            </a:r>
            <a:br>
              <a:rPr lang="en-US" dirty="0" smtClean="0"/>
            </a:br>
            <a:endParaRPr lang="ru-RU" dirty="0"/>
          </a:p>
        </p:txBody>
      </p:sp>
      <p:pic>
        <p:nvPicPr>
          <p:cNvPr id="3076" name="Picture 4" descr="Flag of Singapore.sv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50156" y="3284984"/>
            <a:ext cx="2443688" cy="1629128"/>
          </a:xfrm>
          <a:prstGeom prst="rect">
            <a:avLst/>
          </a:prstGeom>
        </p:spPr>
        <p:style>
          <a:lnRef idx="0">
            <a:schemeClr val="accent2"/>
          </a:lnRef>
          <a:fillRef idx="3">
            <a:schemeClr val="accent2"/>
          </a:fillRef>
          <a:effectRef idx="3">
            <a:schemeClr val="accent2"/>
          </a:effectRef>
          <a:fontRef idx="minor">
            <a:schemeClr val="lt1"/>
          </a:fontRef>
        </p:style>
      </p:pic>
    </p:spTree>
    <p:extLst>
      <p:ext uri="{BB962C8B-B14F-4D97-AF65-F5344CB8AC3E}">
        <p14:creationId xmlns:p14="http://schemas.microsoft.com/office/powerpoint/2010/main" val="407249671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Current ML business processes</a:t>
            </a:r>
            <a:endParaRPr lang="ru-RU" dirty="0">
              <a:solidFill>
                <a:srgbClr val="FF0000"/>
              </a:solidFill>
            </a:endParaRPr>
          </a:p>
        </p:txBody>
      </p:sp>
      <p:sp>
        <p:nvSpPr>
          <p:cNvPr id="7" name="Объект 2"/>
          <p:cNvSpPr>
            <a:spLocks noGrp="1"/>
          </p:cNvSpPr>
          <p:nvPr>
            <p:ph idx="1"/>
          </p:nvPr>
        </p:nvSpPr>
        <p:spPr>
          <a:xfrm>
            <a:off x="179512" y="715743"/>
            <a:ext cx="5256584" cy="4729482"/>
          </a:xfrm>
        </p:spPr>
        <p:txBody>
          <a:bodyPr>
            <a:noAutofit/>
          </a:bodyPr>
          <a:lstStyle/>
          <a:p>
            <a:pPr marL="285750" indent="-285750" algn="just"/>
            <a:r>
              <a:rPr lang="en-US" sz="1400" dirty="0"/>
              <a:t>Majority of Moneylenders have their websites, which allow </a:t>
            </a:r>
            <a:r>
              <a:rPr lang="en-US" sz="1400" dirty="0" smtClean="0"/>
              <a:t>customers to fill out short applications</a:t>
            </a:r>
          </a:p>
          <a:p>
            <a:pPr marL="285750" indent="-285750" algn="just"/>
            <a:r>
              <a:rPr lang="en-US" sz="1400" dirty="0"/>
              <a:t>After </a:t>
            </a:r>
            <a:r>
              <a:rPr lang="en-US" sz="1400" dirty="0" smtClean="0"/>
              <a:t>short app is submitted, it is reviewed, and in the case of pre-approval, the client receives the phone call from ML inviting him to come </a:t>
            </a:r>
            <a:r>
              <a:rPr lang="en-US" sz="1400" dirty="0"/>
              <a:t>to the branch with supporting documents</a:t>
            </a:r>
          </a:p>
          <a:p>
            <a:pPr marL="285750" indent="-285750" algn="just"/>
            <a:r>
              <a:rPr lang="en-US" sz="1400" dirty="0" smtClean="0"/>
              <a:t>The loan is usually disbursed on premises as cash, or is transferred to the client’s bank account</a:t>
            </a:r>
            <a:endParaRPr lang="en-US" sz="1400" dirty="0"/>
          </a:p>
          <a:p>
            <a:pPr marL="285750" indent="-285750" algn="just"/>
            <a:r>
              <a:rPr lang="en-US" sz="1400" dirty="0" smtClean="0"/>
              <a:t>All this allows </a:t>
            </a:r>
            <a:r>
              <a:rPr lang="en-US" sz="1400" dirty="0"/>
              <a:t>to classify the existing model as O2O</a:t>
            </a:r>
            <a:r>
              <a:rPr lang="ru-RU" sz="1400" dirty="0"/>
              <a:t> </a:t>
            </a:r>
            <a:endParaRPr lang="en-US" sz="1400" dirty="0"/>
          </a:p>
          <a:p>
            <a:pPr marL="285750" indent="-285750" algn="just"/>
            <a:endParaRPr lang="en-US" sz="1400" dirty="0" smtClean="0"/>
          </a:p>
          <a:p>
            <a:pPr algn="just"/>
            <a:endParaRPr lang="en-US" sz="1550" dirty="0" smtClean="0"/>
          </a:p>
        </p:txBody>
      </p:sp>
      <p:sp>
        <p:nvSpPr>
          <p:cNvPr id="8" name="Номер слайда 7"/>
          <p:cNvSpPr>
            <a:spLocks noGrp="1"/>
          </p:cNvSpPr>
          <p:nvPr>
            <p:ph type="sldNum" sz="quarter" idx="12"/>
          </p:nvPr>
        </p:nvSpPr>
        <p:spPr/>
        <p:txBody>
          <a:bodyPr/>
          <a:lstStyle/>
          <a:p>
            <a:fld id="{D7F305DA-160D-498F-B102-A1D8643B4A2C}" type="slidenum">
              <a:rPr lang="ru-RU" smtClean="0"/>
              <a:pPr/>
              <a:t>10</a:t>
            </a:fld>
            <a:endParaRPr lang="ru-RU"/>
          </a:p>
        </p:txBody>
      </p:sp>
      <p:pic>
        <p:nvPicPr>
          <p:cNvPr id="12" name="Picture 11"/>
          <p:cNvPicPr>
            <a:picLocks noChangeAspect="1"/>
          </p:cNvPicPr>
          <p:nvPr/>
        </p:nvPicPr>
        <p:blipFill rotWithShape="1">
          <a:blip r:embed="rId3"/>
          <a:srcRect l="-191" t="7771" r="56436" b="11214"/>
          <a:stretch/>
        </p:blipFill>
        <p:spPr>
          <a:xfrm>
            <a:off x="5360891" y="785976"/>
            <a:ext cx="3576599" cy="3723143"/>
          </a:xfrm>
          <a:prstGeom prst="rect">
            <a:avLst/>
          </a:prstGeom>
        </p:spPr>
      </p:pic>
    </p:spTree>
    <p:extLst>
      <p:ext uri="{BB962C8B-B14F-4D97-AF65-F5344CB8AC3E}">
        <p14:creationId xmlns:p14="http://schemas.microsoft.com/office/powerpoint/2010/main" val="144809635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95536" y="116632"/>
            <a:ext cx="7329375" cy="312281"/>
          </a:xfrm>
        </p:spPr>
        <p:txBody>
          <a:bodyPr/>
          <a:lstStyle/>
          <a:p>
            <a:r>
              <a:rPr lang="en-US" dirty="0" smtClean="0"/>
              <a:t>ML market sales volume and our market share</a:t>
            </a:r>
            <a:endParaRPr lang="ru-RU" dirty="0">
              <a:solidFill>
                <a:srgbClr val="FF0000"/>
              </a:solidFill>
            </a:endParaRPr>
          </a:p>
        </p:txBody>
      </p:sp>
      <p:sp>
        <p:nvSpPr>
          <p:cNvPr id="4" name="TextBox 3"/>
          <p:cNvSpPr txBox="1"/>
          <p:nvPr/>
        </p:nvSpPr>
        <p:spPr>
          <a:xfrm>
            <a:off x="132098" y="5661248"/>
            <a:ext cx="8904398" cy="584775"/>
          </a:xfrm>
          <a:prstGeom prst="rect">
            <a:avLst/>
          </a:prstGeom>
          <a:solidFill>
            <a:schemeClr val="accent1">
              <a:lumMod val="20000"/>
              <a:lumOff val="80000"/>
            </a:schemeClr>
          </a:solidFill>
          <a:ln>
            <a:solidFill>
              <a:schemeClr val="accent1"/>
            </a:solidFill>
          </a:ln>
        </p:spPr>
        <p:txBody>
          <a:bodyPr wrap="square" rtlCol="0" anchor="t">
            <a:spAutoFit/>
          </a:bodyPr>
          <a:lstStyle/>
          <a:p>
            <a:pPr algn="just"/>
            <a:r>
              <a:rPr lang="en-US" sz="1600" dirty="0" smtClean="0"/>
              <a:t>Our market share and sales volumes depend on our ability to generate client influx, which we are going to do with the help of marketing tools</a:t>
            </a:r>
            <a:endParaRPr lang="en-US" sz="1600" dirty="0"/>
          </a:p>
        </p:txBody>
      </p:sp>
      <p:sp>
        <p:nvSpPr>
          <p:cNvPr id="11" name="Номер слайда 10"/>
          <p:cNvSpPr>
            <a:spLocks noGrp="1"/>
          </p:cNvSpPr>
          <p:nvPr>
            <p:ph type="sldNum" sz="quarter" idx="12"/>
          </p:nvPr>
        </p:nvSpPr>
        <p:spPr/>
        <p:txBody>
          <a:bodyPr/>
          <a:lstStyle/>
          <a:p>
            <a:fld id="{D7F305DA-160D-498F-B102-A1D8643B4A2C}" type="slidenum">
              <a:rPr lang="ru-RU" smtClean="0"/>
              <a:pPr/>
              <a:t>11</a:t>
            </a:fld>
            <a:endParaRPr lang="ru-RU"/>
          </a:p>
        </p:txBody>
      </p:sp>
      <p:sp>
        <p:nvSpPr>
          <p:cNvPr id="16" name="Rectangle 15"/>
          <p:cNvSpPr/>
          <p:nvPr/>
        </p:nvSpPr>
        <p:spPr>
          <a:xfrm>
            <a:off x="1403648" y="836712"/>
            <a:ext cx="2040687" cy="338554"/>
          </a:xfrm>
          <a:prstGeom prst="rect">
            <a:avLst/>
          </a:prstGeom>
        </p:spPr>
        <p:txBody>
          <a:bodyPr wrap="none">
            <a:spAutoFit/>
          </a:bodyPr>
          <a:lstStyle/>
          <a:p>
            <a:r>
              <a:rPr lang="en-US" sz="1600" dirty="0" smtClean="0"/>
              <a:t>Market Sales Volume*</a:t>
            </a:r>
            <a:endParaRPr lang="en-US" sz="1600" dirty="0"/>
          </a:p>
        </p:txBody>
      </p:sp>
      <p:sp>
        <p:nvSpPr>
          <p:cNvPr id="17" name="TextBox 16"/>
          <p:cNvSpPr txBox="1"/>
          <p:nvPr/>
        </p:nvSpPr>
        <p:spPr>
          <a:xfrm>
            <a:off x="82686" y="3595663"/>
            <a:ext cx="4417306" cy="769441"/>
          </a:xfrm>
          <a:prstGeom prst="rect">
            <a:avLst/>
          </a:prstGeom>
          <a:noFill/>
        </p:spPr>
        <p:txBody>
          <a:bodyPr wrap="square" rtlCol="0">
            <a:spAutoFit/>
          </a:bodyPr>
          <a:lstStyle/>
          <a:p>
            <a:r>
              <a:rPr lang="en-US" sz="1500" b="1" dirty="0"/>
              <a:t>Main </a:t>
            </a:r>
            <a:r>
              <a:rPr lang="en-US" sz="1500" b="1" dirty="0" smtClean="0"/>
              <a:t>assumptions:</a:t>
            </a:r>
            <a:endParaRPr lang="en-US" sz="1500" b="1" dirty="0"/>
          </a:p>
          <a:p>
            <a:pPr marL="285750" indent="-285750">
              <a:buFont typeface="Arial" panose="020B0604020202020204" pitchFamily="34" charset="0"/>
              <a:buChar char="•"/>
            </a:pPr>
            <a:r>
              <a:rPr lang="en-US" sz="1500" dirty="0"/>
              <a:t>Market growth –</a:t>
            </a:r>
            <a:r>
              <a:rPr lang="ru-RU" sz="1500" dirty="0"/>
              <a:t> </a:t>
            </a:r>
            <a:r>
              <a:rPr lang="en-US" sz="1500" dirty="0"/>
              <a:t>1</a:t>
            </a:r>
            <a:r>
              <a:rPr lang="en-US" sz="1500" dirty="0" smtClean="0"/>
              <a:t>5</a:t>
            </a:r>
            <a:r>
              <a:rPr lang="en-US" sz="1500" dirty="0"/>
              <a:t>% for </a:t>
            </a:r>
            <a:r>
              <a:rPr lang="en-US" sz="1500" dirty="0" smtClean="0"/>
              <a:t>2015-2019</a:t>
            </a:r>
          </a:p>
          <a:p>
            <a:pPr marL="285750" indent="-285750">
              <a:buFont typeface="Arial" panose="020B0604020202020204" pitchFamily="34" charset="0"/>
              <a:buChar char="•"/>
            </a:pPr>
            <a:r>
              <a:rPr lang="en-US" sz="1400" dirty="0" smtClean="0"/>
              <a:t>Our </a:t>
            </a:r>
            <a:r>
              <a:rPr lang="en-US" sz="1400" dirty="0"/>
              <a:t>m</a:t>
            </a:r>
            <a:r>
              <a:rPr lang="en-US" sz="1400" dirty="0" smtClean="0"/>
              <a:t>arket share from 2017: 10,5%</a:t>
            </a:r>
          </a:p>
        </p:txBody>
      </p:sp>
      <p:sp>
        <p:nvSpPr>
          <p:cNvPr id="13" name="Rectangle 12"/>
          <p:cNvSpPr/>
          <p:nvPr/>
        </p:nvSpPr>
        <p:spPr>
          <a:xfrm>
            <a:off x="5364088" y="836712"/>
            <a:ext cx="2990178" cy="338554"/>
          </a:xfrm>
          <a:prstGeom prst="rect">
            <a:avLst/>
          </a:prstGeom>
        </p:spPr>
        <p:txBody>
          <a:bodyPr wrap="none">
            <a:spAutoFit/>
          </a:bodyPr>
          <a:lstStyle/>
          <a:p>
            <a:r>
              <a:rPr lang="en-US" sz="1600" dirty="0" smtClean="0"/>
              <a:t>Our Market share &amp; Sales Volume</a:t>
            </a:r>
            <a:endParaRPr lang="en-US" sz="1600" dirty="0"/>
          </a:p>
        </p:txBody>
      </p:sp>
      <p:sp>
        <p:nvSpPr>
          <p:cNvPr id="15" name="Объект 2"/>
          <p:cNvSpPr>
            <a:spLocks noGrp="1"/>
          </p:cNvSpPr>
          <p:nvPr>
            <p:ph idx="1"/>
          </p:nvPr>
        </p:nvSpPr>
        <p:spPr>
          <a:xfrm>
            <a:off x="84908" y="4365104"/>
            <a:ext cx="8807572" cy="1301218"/>
          </a:xfrm>
        </p:spPr>
        <p:txBody>
          <a:bodyPr>
            <a:normAutofit/>
          </a:bodyPr>
          <a:lstStyle/>
          <a:p>
            <a:pPr marL="0" indent="0">
              <a:buNone/>
            </a:pPr>
            <a:r>
              <a:rPr lang="en-US" b="1" dirty="0" smtClean="0"/>
              <a:t>Upcoming restrictions </a:t>
            </a:r>
            <a:r>
              <a:rPr lang="en-US" b="1" dirty="0"/>
              <a:t>of bank </a:t>
            </a:r>
            <a:r>
              <a:rPr lang="en-US" b="1" dirty="0" smtClean="0"/>
              <a:t>lending</a:t>
            </a:r>
          </a:p>
          <a:p>
            <a:pPr marL="457200" lvl="1" indent="0">
              <a:buNone/>
            </a:pPr>
            <a:r>
              <a:rPr lang="en-US" dirty="0"/>
              <a:t>Starting from 1 June 2015, The Monetary Authority of Singapore (MAS) limited the unsecured credit facilities per customer - max 24 times monthly income</a:t>
            </a:r>
          </a:p>
          <a:p>
            <a:pPr marL="457200" lvl="1" indent="0">
              <a:buNone/>
            </a:pPr>
            <a:r>
              <a:rPr lang="en-US" dirty="0"/>
              <a:t>As a result, </a:t>
            </a:r>
            <a:r>
              <a:rPr lang="en-US" dirty="0" smtClean="0"/>
              <a:t>according to the opinion </a:t>
            </a:r>
            <a:r>
              <a:rPr lang="en-US" dirty="0"/>
              <a:t>of the President of the Moneylender's Association of Singapore, there will be a 20 to 30% rise in borrowing volume from licensed moneylenders</a:t>
            </a:r>
            <a:endParaRPr lang="en-US" dirty="0" smtClean="0"/>
          </a:p>
        </p:txBody>
      </p:sp>
      <p:sp>
        <p:nvSpPr>
          <p:cNvPr id="3" name="TextBox 2"/>
          <p:cNvSpPr txBox="1"/>
          <p:nvPr/>
        </p:nvSpPr>
        <p:spPr>
          <a:xfrm>
            <a:off x="82077" y="6491222"/>
            <a:ext cx="4488473" cy="276999"/>
          </a:xfrm>
          <a:prstGeom prst="rect">
            <a:avLst/>
          </a:prstGeom>
          <a:noFill/>
        </p:spPr>
        <p:txBody>
          <a:bodyPr wrap="none" rtlCol="0">
            <a:spAutoFit/>
          </a:bodyPr>
          <a:lstStyle/>
          <a:p>
            <a:r>
              <a:rPr lang="en-US" sz="1200" dirty="0" smtClean="0"/>
              <a:t>* Total ML market, including all ML products (PDL, Installment loans) </a:t>
            </a:r>
            <a:endParaRPr lang="ru-RU" sz="1200" dirty="0"/>
          </a:p>
        </p:txBody>
      </p:sp>
      <p:pic>
        <p:nvPicPr>
          <p:cNvPr id="10" name="Рисунок 9"/>
          <p:cNvPicPr>
            <a:picLocks noChangeAspect="1"/>
          </p:cNvPicPr>
          <p:nvPr/>
        </p:nvPicPr>
        <p:blipFill>
          <a:blip r:embed="rId3"/>
          <a:stretch>
            <a:fillRect/>
          </a:stretch>
        </p:blipFill>
        <p:spPr>
          <a:xfrm>
            <a:off x="4644008" y="1114965"/>
            <a:ext cx="4334632" cy="2530059"/>
          </a:xfrm>
          <a:prstGeom prst="rect">
            <a:avLst/>
          </a:prstGeom>
        </p:spPr>
      </p:pic>
      <p:pic>
        <p:nvPicPr>
          <p:cNvPr id="14" name="Рисунок 13"/>
          <p:cNvPicPr>
            <a:picLocks noChangeAspect="1"/>
          </p:cNvPicPr>
          <p:nvPr/>
        </p:nvPicPr>
        <p:blipFill>
          <a:blip r:embed="rId4"/>
          <a:stretch>
            <a:fillRect/>
          </a:stretch>
        </p:blipFill>
        <p:spPr>
          <a:xfrm>
            <a:off x="165360" y="1114965"/>
            <a:ext cx="4334632" cy="2530059"/>
          </a:xfrm>
          <a:prstGeom prst="rect">
            <a:avLst/>
          </a:prstGeom>
        </p:spPr>
      </p:pic>
    </p:spTree>
    <p:extLst>
      <p:ext uri="{BB962C8B-B14F-4D97-AF65-F5344CB8AC3E}">
        <p14:creationId xmlns:p14="http://schemas.microsoft.com/office/powerpoint/2010/main" val="112970040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Текст 5"/>
          <p:cNvSpPr>
            <a:spLocks noGrp="1"/>
          </p:cNvSpPr>
          <p:nvPr>
            <p:ph type="body" idx="1"/>
          </p:nvPr>
        </p:nvSpPr>
        <p:spPr/>
        <p:txBody>
          <a:bodyPr/>
          <a:lstStyle/>
          <a:p>
            <a:r>
              <a:rPr lang="ru-RU" dirty="0"/>
              <a:t>3</a:t>
            </a:r>
            <a:r>
              <a:rPr lang="en-US" dirty="0" smtClean="0"/>
              <a:t>. Legal </a:t>
            </a:r>
            <a:r>
              <a:rPr lang="en-US" dirty="0"/>
              <a:t>setup</a:t>
            </a:r>
          </a:p>
        </p:txBody>
      </p:sp>
      <p:sp>
        <p:nvSpPr>
          <p:cNvPr id="4" name="Номер слайда 3"/>
          <p:cNvSpPr>
            <a:spLocks noGrp="1"/>
          </p:cNvSpPr>
          <p:nvPr>
            <p:ph type="sldNum" sz="quarter" idx="12"/>
          </p:nvPr>
        </p:nvSpPr>
        <p:spPr/>
        <p:txBody>
          <a:bodyPr/>
          <a:lstStyle/>
          <a:p>
            <a:fld id="{D7F305DA-160D-498F-B102-A1D8643B4A2C}" type="slidenum">
              <a:rPr lang="ru-RU" smtClean="0"/>
              <a:pPr/>
              <a:t>12</a:t>
            </a:fld>
            <a:endParaRPr lang="ru-RU"/>
          </a:p>
        </p:txBody>
      </p:sp>
    </p:spTree>
    <p:extLst>
      <p:ext uri="{BB962C8B-B14F-4D97-AF65-F5344CB8AC3E}">
        <p14:creationId xmlns:p14="http://schemas.microsoft.com/office/powerpoint/2010/main" val="298186280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26942" y="116632"/>
            <a:ext cx="8159540" cy="312281"/>
          </a:xfrm>
        </p:spPr>
        <p:txBody>
          <a:bodyPr/>
          <a:lstStyle/>
          <a:p>
            <a:r>
              <a:rPr lang="en-US" dirty="0"/>
              <a:t>ML </a:t>
            </a:r>
            <a:r>
              <a:rPr lang="en-US" dirty="0" smtClean="0"/>
              <a:t>regulation</a:t>
            </a:r>
            <a:endParaRPr lang="ru-RU" dirty="0"/>
          </a:p>
        </p:txBody>
      </p:sp>
      <p:sp>
        <p:nvSpPr>
          <p:cNvPr id="7" name="Объект 2"/>
          <p:cNvSpPr>
            <a:spLocks noGrp="1"/>
          </p:cNvSpPr>
          <p:nvPr>
            <p:ph idx="1"/>
          </p:nvPr>
        </p:nvSpPr>
        <p:spPr>
          <a:xfrm>
            <a:off x="167825" y="651042"/>
            <a:ext cx="8807572" cy="5760639"/>
          </a:xfrm>
        </p:spPr>
        <p:txBody>
          <a:bodyPr>
            <a:normAutofit/>
          </a:bodyPr>
          <a:lstStyle/>
          <a:p>
            <a:pPr marL="0" indent="0">
              <a:buNone/>
            </a:pPr>
            <a:r>
              <a:rPr lang="en-US" b="1" dirty="0" smtClean="0"/>
              <a:t>Regulator</a:t>
            </a:r>
            <a:r>
              <a:rPr lang="ru-RU" b="1" dirty="0" smtClean="0"/>
              <a:t>:</a:t>
            </a:r>
          </a:p>
          <a:p>
            <a:r>
              <a:rPr lang="en-US" dirty="0" smtClean="0"/>
              <a:t>Registry </a:t>
            </a:r>
            <a:r>
              <a:rPr lang="en-US" dirty="0"/>
              <a:t>of Moneylenders </a:t>
            </a:r>
            <a:r>
              <a:rPr lang="en-US" dirty="0" smtClean="0"/>
              <a:t>(Ministry of Law)</a:t>
            </a:r>
          </a:p>
          <a:p>
            <a:pPr marL="0" indent="0">
              <a:buNone/>
            </a:pPr>
            <a:r>
              <a:rPr lang="en-US" b="1" dirty="0" smtClean="0"/>
              <a:t>Regulations documents</a:t>
            </a:r>
            <a:r>
              <a:rPr lang="ru-RU" b="1" dirty="0" smtClean="0"/>
              <a:t>:</a:t>
            </a:r>
          </a:p>
          <a:p>
            <a:r>
              <a:rPr lang="en-US" dirty="0" smtClean="0"/>
              <a:t>MONEYLENDERS ACT 2008 (ACT 31 OF 2008)</a:t>
            </a:r>
            <a:endParaRPr lang="ru-RU" dirty="0" smtClean="0"/>
          </a:p>
          <a:p>
            <a:r>
              <a:rPr lang="en-US" dirty="0" smtClean="0"/>
              <a:t>MONEYLENDERS (PREVENTION OF MONEY LAUNDERING AND FINANCING OF TERRORISM) RULES 2009</a:t>
            </a:r>
            <a:endParaRPr lang="ru-RU" dirty="0" smtClean="0"/>
          </a:p>
          <a:p>
            <a:r>
              <a:rPr lang="en-US" dirty="0" smtClean="0"/>
              <a:t>MONEYLENDERS RULES 2009</a:t>
            </a:r>
            <a:endParaRPr lang="ru-RU" dirty="0" smtClean="0"/>
          </a:p>
          <a:p>
            <a:r>
              <a:rPr lang="en-US" dirty="0"/>
              <a:t>DIRECTIONS OF THE REGISTRAR UNDER SECTION 16(3) READ WITH SECTION 26(1) OF THE MONEYLENDERS ACT REGARDING THE ADVERTISING &amp; MARKETING ACTIVITIES OF LICENSED MONEYLENDERS </a:t>
            </a:r>
            <a:endParaRPr lang="en-US" dirty="0" smtClean="0"/>
          </a:p>
          <a:p>
            <a:pPr marL="57150" indent="0">
              <a:buNone/>
            </a:pPr>
            <a:r>
              <a:rPr lang="en-US" b="1" dirty="0" smtClean="0"/>
              <a:t>Regulation</a:t>
            </a:r>
            <a:r>
              <a:rPr lang="ru-RU" b="1" dirty="0" smtClean="0"/>
              <a:t> </a:t>
            </a:r>
            <a:r>
              <a:rPr lang="en-US" b="1" dirty="0"/>
              <a:t>practice</a:t>
            </a:r>
            <a:r>
              <a:rPr lang="ru-RU" b="1" dirty="0" smtClean="0"/>
              <a:t>:</a:t>
            </a:r>
            <a:endParaRPr lang="en-US" b="1" dirty="0" smtClean="0"/>
          </a:p>
          <a:p>
            <a:pPr indent="-285750"/>
            <a:r>
              <a:rPr lang="en-US" dirty="0" smtClean="0"/>
              <a:t>All </a:t>
            </a:r>
            <a:r>
              <a:rPr lang="en-US" dirty="0"/>
              <a:t>licenses must be renewed on a yearly basis, following the inspection conducted by the </a:t>
            </a:r>
            <a:r>
              <a:rPr lang="en-US" dirty="0" smtClean="0"/>
              <a:t>Regulator</a:t>
            </a:r>
          </a:p>
          <a:p>
            <a:pPr algn="just"/>
            <a:r>
              <a:rPr lang="en-US" dirty="0"/>
              <a:t>The industry has historically been “non-institutional”, with many ML businesses set up as sole proprietorships and operated by underworld figures</a:t>
            </a:r>
          </a:p>
          <a:p>
            <a:pPr algn="just"/>
            <a:r>
              <a:rPr lang="en-US" dirty="0"/>
              <a:t>The Regulator approach to the business reflects its historical positioning, with many Regulator employees having previous experience at the Police </a:t>
            </a:r>
            <a:r>
              <a:rPr lang="en-US" dirty="0" smtClean="0"/>
              <a:t>Department</a:t>
            </a:r>
            <a:endParaRPr lang="en-US" dirty="0"/>
          </a:p>
          <a:p>
            <a:pPr algn="just"/>
            <a:r>
              <a:rPr lang="en-US" dirty="0" smtClean="0"/>
              <a:t>During </a:t>
            </a:r>
            <a:r>
              <a:rPr lang="en-US" dirty="0"/>
              <a:t>toughening licensing campaign, the usual reasons for license revocation are:</a:t>
            </a:r>
          </a:p>
          <a:p>
            <a:pPr lvl="1" algn="just"/>
            <a:r>
              <a:rPr lang="en-US" sz="1600" dirty="0"/>
              <a:t>exceedingly tough or borderline collection practices</a:t>
            </a:r>
          </a:p>
          <a:p>
            <a:pPr lvl="1" algn="just"/>
            <a:r>
              <a:rPr lang="en-US" sz="1600" dirty="0"/>
              <a:t>failing to comply with clear information disclosure about effective APR to the customers</a:t>
            </a:r>
          </a:p>
          <a:p>
            <a:pPr lvl="1" algn="just"/>
            <a:r>
              <a:rPr lang="en-US" sz="1600" dirty="0"/>
              <a:t>failing to provide adequate client information to the Regulator</a:t>
            </a:r>
          </a:p>
          <a:p>
            <a:pPr marL="57150" indent="0">
              <a:buNone/>
            </a:pPr>
            <a:endParaRPr lang="en-US" sz="1800" dirty="0" smtClean="0"/>
          </a:p>
        </p:txBody>
      </p:sp>
      <p:sp>
        <p:nvSpPr>
          <p:cNvPr id="6" name="Номер слайда 5"/>
          <p:cNvSpPr>
            <a:spLocks noGrp="1"/>
          </p:cNvSpPr>
          <p:nvPr>
            <p:ph type="sldNum" sz="quarter" idx="12"/>
          </p:nvPr>
        </p:nvSpPr>
        <p:spPr/>
        <p:txBody>
          <a:bodyPr/>
          <a:lstStyle/>
          <a:p>
            <a:fld id="{D7F305DA-160D-498F-B102-A1D8643B4A2C}" type="slidenum">
              <a:rPr lang="ru-RU" smtClean="0"/>
              <a:pPr/>
              <a:t>13</a:t>
            </a:fld>
            <a:endParaRPr lang="ru-RU"/>
          </a:p>
        </p:txBody>
      </p:sp>
    </p:spTree>
    <p:extLst>
      <p:ext uri="{BB962C8B-B14F-4D97-AF65-F5344CB8AC3E}">
        <p14:creationId xmlns:p14="http://schemas.microsoft.com/office/powerpoint/2010/main" val="292413972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26942" y="116632"/>
            <a:ext cx="8159540" cy="312281"/>
          </a:xfrm>
        </p:spPr>
        <p:txBody>
          <a:bodyPr/>
          <a:lstStyle/>
          <a:p>
            <a:r>
              <a:rPr lang="en-US" dirty="0"/>
              <a:t>R</a:t>
            </a:r>
            <a:r>
              <a:rPr lang="en-US" dirty="0" smtClean="0"/>
              <a:t>egulator </a:t>
            </a:r>
            <a:r>
              <a:rPr lang="en-US" dirty="0"/>
              <a:t>restrictions and market opportunities </a:t>
            </a:r>
            <a:endParaRPr lang="ru-RU" dirty="0"/>
          </a:p>
        </p:txBody>
      </p:sp>
      <p:sp>
        <p:nvSpPr>
          <p:cNvPr id="6" name="Номер слайда 5"/>
          <p:cNvSpPr>
            <a:spLocks noGrp="1"/>
          </p:cNvSpPr>
          <p:nvPr>
            <p:ph type="sldNum" sz="quarter" idx="12"/>
          </p:nvPr>
        </p:nvSpPr>
        <p:spPr/>
        <p:txBody>
          <a:bodyPr/>
          <a:lstStyle/>
          <a:p>
            <a:fld id="{D7F305DA-160D-498F-B102-A1D8643B4A2C}" type="slidenum">
              <a:rPr lang="ru-RU" smtClean="0"/>
              <a:pPr/>
              <a:t>14</a:t>
            </a:fld>
            <a:endParaRPr lang="ru-RU"/>
          </a:p>
        </p:txBody>
      </p:sp>
      <p:graphicFrame>
        <p:nvGraphicFramePr>
          <p:cNvPr id="4" name="Table 3"/>
          <p:cNvGraphicFramePr>
            <a:graphicFrameLocks noGrp="1"/>
          </p:cNvGraphicFramePr>
          <p:nvPr>
            <p:extLst>
              <p:ext uri="{D42A27DB-BD31-4B8C-83A1-F6EECF244321}">
                <p14:modId xmlns:p14="http://schemas.microsoft.com/office/powerpoint/2010/main" val="4013536038"/>
              </p:ext>
            </p:extLst>
          </p:nvPr>
        </p:nvGraphicFramePr>
        <p:xfrm>
          <a:off x="186232" y="751696"/>
          <a:ext cx="8829053" cy="4328160"/>
        </p:xfrm>
        <a:graphic>
          <a:graphicData uri="http://schemas.openxmlformats.org/drawingml/2006/table">
            <a:tbl>
              <a:tblPr firstRow="1" bandRow="1">
                <a:tableStyleId>{5C22544A-7EE6-4342-B048-85BDC9FD1C3A}</a:tableStyleId>
              </a:tblPr>
              <a:tblGrid>
                <a:gridCol w="4475384">
                  <a:extLst>
                    <a:ext uri="{9D8B030D-6E8A-4147-A177-3AD203B41FA5}">
                      <a16:colId xmlns:a16="http://schemas.microsoft.com/office/drawing/2014/main" val="20000"/>
                    </a:ext>
                  </a:extLst>
                </a:gridCol>
                <a:gridCol w="4353669">
                  <a:extLst>
                    <a:ext uri="{9D8B030D-6E8A-4147-A177-3AD203B41FA5}">
                      <a16:colId xmlns:a16="http://schemas.microsoft.com/office/drawing/2014/main" val="20001"/>
                    </a:ext>
                  </a:extLst>
                </a:gridCol>
              </a:tblGrid>
              <a:tr h="0">
                <a:tc>
                  <a:txBody>
                    <a:bodyPr/>
                    <a:lstStyle/>
                    <a:p>
                      <a:pPr algn="ctr"/>
                      <a:r>
                        <a:rPr lang="en-US" sz="1600" b="1" dirty="0" smtClean="0"/>
                        <a:t>Restrictions</a:t>
                      </a:r>
                      <a:endParaRPr lang="ru-RU" sz="1600" b="1" dirty="0"/>
                    </a:p>
                  </a:txBody>
                  <a:tcPr/>
                </a:tc>
                <a:tc>
                  <a:txBody>
                    <a:bodyPr/>
                    <a:lstStyle/>
                    <a:p>
                      <a:pPr algn="ctr"/>
                      <a:r>
                        <a:rPr lang="en-US" sz="1600" b="1" dirty="0" smtClean="0">
                          <a:solidFill>
                            <a:schemeClr val="bg1"/>
                          </a:solidFill>
                        </a:rPr>
                        <a:t>Opportunities</a:t>
                      </a:r>
                      <a:endParaRPr lang="ru-RU" sz="1600" b="1" dirty="0">
                        <a:solidFill>
                          <a:schemeClr val="bg1"/>
                        </a:solidFill>
                      </a:endParaRPr>
                    </a:p>
                  </a:txBody>
                  <a:tcPr/>
                </a:tc>
                <a:extLst>
                  <a:ext uri="{0D108BD9-81ED-4DB2-BD59-A6C34878D82A}">
                    <a16:rowId xmlns:a16="http://schemas.microsoft.com/office/drawing/2014/main" val="10000"/>
                  </a:ext>
                </a:extLst>
              </a:tr>
              <a:tr h="725125">
                <a:tc>
                  <a:txBody>
                    <a:bodyPr/>
                    <a:lstStyle/>
                    <a:p>
                      <a:pPr marL="0" indent="0" algn="l">
                        <a:buNone/>
                      </a:pPr>
                      <a:r>
                        <a:rPr lang="en-US" sz="1400" b="1" dirty="0" smtClean="0">
                          <a:solidFill>
                            <a:schemeClr val="tx1"/>
                          </a:solidFill>
                        </a:rPr>
                        <a:t>New</a:t>
                      </a:r>
                      <a:r>
                        <a:rPr lang="en-US" sz="1400" b="1" baseline="0" dirty="0" smtClean="0">
                          <a:solidFill>
                            <a:schemeClr val="tx1"/>
                          </a:solidFill>
                        </a:rPr>
                        <a:t> l</a:t>
                      </a:r>
                      <a:r>
                        <a:rPr lang="en-US" sz="1400" b="1" dirty="0" smtClean="0">
                          <a:solidFill>
                            <a:srgbClr val="000000"/>
                          </a:solidFill>
                        </a:rPr>
                        <a:t>icen</a:t>
                      </a:r>
                      <a:r>
                        <a:rPr lang="en-US" sz="1400" b="1" dirty="0" smtClean="0">
                          <a:solidFill>
                            <a:srgbClr val="000000"/>
                          </a:solidFill>
                          <a:latin typeface="Calibri" charset="0"/>
                        </a:rPr>
                        <a:t>se</a:t>
                      </a:r>
                      <a:r>
                        <a:rPr lang="ru-RU" sz="1400" b="1" baseline="0" dirty="0" smtClean="0">
                          <a:solidFill>
                            <a:srgbClr val="000000"/>
                          </a:solidFill>
                          <a:latin typeface="Calibri" charset="0"/>
                        </a:rPr>
                        <a:t> </a:t>
                      </a:r>
                      <a:r>
                        <a:rPr lang="en-US" sz="1400" b="1" kern="1200" baseline="0" dirty="0" smtClean="0">
                          <a:solidFill>
                            <a:srgbClr val="000000"/>
                          </a:solidFill>
                          <a:ea typeface="+mn-ea"/>
                          <a:cs typeface="+mn-cs"/>
                        </a:rPr>
                        <a:t>issuance</a:t>
                      </a:r>
                      <a:r>
                        <a:rPr lang="en-US" sz="1400" b="1" dirty="0" smtClean="0">
                          <a:solidFill>
                            <a:srgbClr val="000000"/>
                          </a:solidFill>
                          <a:latin typeface="Calibri" charset="0"/>
                        </a:rPr>
                        <a:t> restric</a:t>
                      </a:r>
                      <a:r>
                        <a:rPr lang="en-US" sz="1400" b="1" dirty="0" smtClean="0">
                          <a:solidFill>
                            <a:srgbClr val="000000"/>
                          </a:solidFill>
                        </a:rPr>
                        <a:t>tion</a:t>
                      </a:r>
                      <a:r>
                        <a:rPr lang="ru-RU" sz="1400" b="1" dirty="0" smtClean="0">
                          <a:solidFill>
                            <a:schemeClr val="tx1"/>
                          </a:solidFill>
                        </a:rPr>
                        <a:t>:</a:t>
                      </a:r>
                      <a:endParaRPr lang="en-US" sz="1400" b="1" dirty="0" smtClean="0">
                        <a:solidFill>
                          <a:schemeClr val="tx1"/>
                        </a:solidFill>
                      </a:endParaRPr>
                    </a:p>
                    <a:p>
                      <a:pPr marL="285750" indent="-285750" algn="l">
                        <a:buFont typeface="Arial" panose="020B0604020202020204" pitchFamily="34" charset="0"/>
                        <a:buChar char="•"/>
                      </a:pPr>
                      <a:r>
                        <a:rPr lang="en-US" sz="1400" b="0" dirty="0" smtClean="0">
                          <a:solidFill>
                            <a:schemeClr val="tx1"/>
                          </a:solidFill>
                        </a:rPr>
                        <a:t>Ministry of Law impose moratorium on the issuance of new licences in 2012</a:t>
                      </a:r>
                    </a:p>
                  </a:txBody>
                  <a:tcPr/>
                </a:tc>
                <a:tc>
                  <a:txBody>
                    <a:bodyPr/>
                    <a:lstStyle/>
                    <a:p>
                      <a:r>
                        <a:rPr lang="en-US" sz="1400" dirty="0" smtClean="0">
                          <a:solidFill>
                            <a:schemeClr val="tx1"/>
                          </a:solidFill>
                        </a:rPr>
                        <a:t>We</a:t>
                      </a:r>
                      <a:r>
                        <a:rPr lang="en-US" sz="1400" baseline="0" dirty="0" smtClean="0">
                          <a:solidFill>
                            <a:schemeClr val="tx1"/>
                          </a:solidFill>
                        </a:rPr>
                        <a:t> will enter the market through acquisition of an existing license </a:t>
                      </a:r>
                      <a:endParaRPr lang="ru-RU" sz="1400" dirty="0">
                        <a:solidFill>
                          <a:schemeClr val="tx1"/>
                        </a:solidFill>
                      </a:endParaRPr>
                    </a:p>
                  </a:txBody>
                  <a:tcPr/>
                </a:tc>
                <a:extLst>
                  <a:ext uri="{0D108BD9-81ED-4DB2-BD59-A6C34878D82A}">
                    <a16:rowId xmlns:a16="http://schemas.microsoft.com/office/drawing/2014/main" val="10001"/>
                  </a:ext>
                </a:extLst>
              </a:tr>
              <a:tr h="1216339">
                <a:tc>
                  <a:txBody>
                    <a:bodyPr/>
                    <a:lstStyle/>
                    <a:p>
                      <a:pPr marL="0" indent="0" algn="l">
                        <a:buNone/>
                      </a:pPr>
                      <a:r>
                        <a:rPr lang="en-US" sz="1400" b="1" dirty="0" smtClean="0">
                          <a:solidFill>
                            <a:schemeClr val="tx1"/>
                          </a:solidFill>
                        </a:rPr>
                        <a:t>Moneylenders are allowed to advertise its services only using the following channels:</a:t>
                      </a:r>
                    </a:p>
                    <a:p>
                      <a:pPr marL="285750" indent="-285750" algn="l">
                        <a:buFont typeface="Arial" panose="020B0604020202020204" pitchFamily="34" charset="0"/>
                        <a:buChar char="•"/>
                      </a:pPr>
                      <a:r>
                        <a:rPr lang="en-US" sz="1400" b="0" dirty="0" smtClean="0">
                          <a:solidFill>
                            <a:schemeClr val="tx1"/>
                          </a:solidFill>
                        </a:rPr>
                        <a:t>Business or consumer directories in print or online media</a:t>
                      </a:r>
                    </a:p>
                    <a:p>
                      <a:pPr marL="285750" indent="-285750" algn="l">
                        <a:buFont typeface="Arial" panose="020B0604020202020204" pitchFamily="34" charset="0"/>
                        <a:buChar char="•"/>
                      </a:pPr>
                      <a:r>
                        <a:rPr lang="en-US" sz="1400" b="0" dirty="0" smtClean="0">
                          <a:solidFill>
                            <a:schemeClr val="tx1"/>
                          </a:solidFill>
                        </a:rPr>
                        <a:t>internet websites belonging to the licensee</a:t>
                      </a:r>
                    </a:p>
                    <a:p>
                      <a:pPr marL="285750" indent="-285750" algn="l">
                        <a:buFont typeface="Arial" panose="020B0604020202020204" pitchFamily="34" charset="0"/>
                        <a:buChar char="•"/>
                      </a:pPr>
                      <a:r>
                        <a:rPr lang="en-US" sz="1400" b="0" dirty="0" smtClean="0">
                          <a:solidFill>
                            <a:schemeClr val="tx1"/>
                          </a:solidFill>
                        </a:rPr>
                        <a:t>Moneylender’s office</a:t>
                      </a:r>
                    </a:p>
                  </a:txBody>
                  <a:tcPr/>
                </a:tc>
                <a:tc>
                  <a:txBody>
                    <a:bodyPr/>
                    <a:lstStyle/>
                    <a:p>
                      <a:r>
                        <a:rPr lang="en-US" sz="1400" dirty="0" smtClean="0">
                          <a:solidFill>
                            <a:schemeClr val="tx1"/>
                          </a:solidFill>
                        </a:rPr>
                        <a:t>We will</a:t>
                      </a:r>
                      <a:r>
                        <a:rPr lang="en-US" sz="1400" baseline="0" dirty="0" smtClean="0">
                          <a:solidFill>
                            <a:schemeClr val="tx1"/>
                          </a:solidFill>
                        </a:rPr>
                        <a:t> launch or work on a commercial basis with a lead generating company (LGC) which operates as a business directory or loan comparison site to create application inflow. This approach is already used by existing players.</a:t>
                      </a:r>
                      <a:endParaRPr lang="ru-RU" sz="1400" dirty="0">
                        <a:solidFill>
                          <a:schemeClr val="tx1"/>
                        </a:solidFill>
                      </a:endParaRPr>
                    </a:p>
                  </a:txBody>
                  <a:tcPr/>
                </a:tc>
                <a:extLst>
                  <a:ext uri="{0D108BD9-81ED-4DB2-BD59-A6C34878D82A}">
                    <a16:rowId xmlns:a16="http://schemas.microsoft.com/office/drawing/2014/main" val="10002"/>
                  </a:ext>
                </a:extLst>
              </a:tr>
              <a:tr h="72512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1" dirty="0">
                          <a:solidFill>
                            <a:schemeClr val="tx1"/>
                          </a:solidFill>
                        </a:rPr>
                        <a:t>KYC requirements:</a:t>
                      </a:r>
                    </a:p>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b="0" dirty="0">
                          <a:solidFill>
                            <a:schemeClr val="tx1"/>
                          </a:solidFill>
                        </a:rPr>
                        <a:t>Conducting face-to-face identification of potential customers or their agents</a:t>
                      </a:r>
                      <a:r>
                        <a:rPr lang="ru-RU" sz="1400" b="0" dirty="0">
                          <a:solidFill>
                            <a:schemeClr val="tx1"/>
                          </a:solidFill>
                        </a:rPr>
                        <a:t> is mandatory</a:t>
                      </a:r>
                      <a:endParaRPr lang="en-US" sz="1400" b="0" dirty="0">
                        <a:solidFill>
                          <a:schemeClr val="tx1"/>
                        </a:solidFill>
                      </a:endParaRPr>
                    </a:p>
                  </a:txBody>
                  <a:tcPr/>
                </a:tc>
                <a:tc>
                  <a:txBody>
                    <a:bodyPr/>
                    <a:lstStyle/>
                    <a:p>
                      <a:r>
                        <a:rPr lang="en-US" sz="1400" baseline="0" dirty="0" smtClean="0">
                          <a:solidFill>
                            <a:schemeClr val="tx1"/>
                          </a:solidFill>
                        </a:rPr>
                        <a:t>We are investigating ways of customer identification alternative to face-to-face:</a:t>
                      </a:r>
                    </a:p>
                    <a:p>
                      <a:pPr marL="285750" indent="-285750">
                        <a:buFont typeface="Arial" panose="020B0604020202020204" pitchFamily="34" charset="0"/>
                        <a:buChar char="•"/>
                      </a:pPr>
                      <a:r>
                        <a:rPr lang="en-US" sz="1400" baseline="0" dirty="0" smtClean="0">
                          <a:solidFill>
                            <a:schemeClr val="tx1"/>
                          </a:solidFill>
                        </a:rPr>
                        <a:t>Relying on client identification done by the bank at the account opening stage</a:t>
                      </a:r>
                    </a:p>
                    <a:p>
                      <a:pPr marL="285750" indent="-285750">
                        <a:buFont typeface="Arial" panose="020B0604020202020204" pitchFamily="34" charset="0"/>
                        <a:buChar char="•"/>
                      </a:pPr>
                      <a:r>
                        <a:rPr lang="en-US" sz="1400" baseline="0" dirty="0" smtClean="0">
                          <a:solidFill>
                            <a:schemeClr val="tx1"/>
                          </a:solidFill>
                        </a:rPr>
                        <a:t>By third party – e.g. couriers of LGC</a:t>
                      </a:r>
                    </a:p>
                  </a:txBody>
                  <a:tcPr/>
                </a:tc>
                <a:extLst>
                  <a:ext uri="{0D108BD9-81ED-4DB2-BD59-A6C34878D82A}">
                    <a16:rowId xmlns:a16="http://schemas.microsoft.com/office/drawing/2014/main" val="10003"/>
                  </a:ext>
                </a:extLst>
              </a:tr>
              <a:tr h="725125">
                <a:tc>
                  <a:txBody>
                    <a:bodyPr/>
                    <a:lstStyle/>
                    <a:p>
                      <a:pPr marL="0" indent="0" algn="l">
                        <a:buNone/>
                      </a:pPr>
                      <a:r>
                        <a:rPr lang="en-US" sz="1400" b="1" dirty="0" smtClean="0">
                          <a:solidFill>
                            <a:schemeClr val="tx1"/>
                          </a:solidFill>
                        </a:rPr>
                        <a:t>Pricing regulation:</a:t>
                      </a:r>
                    </a:p>
                    <a:p>
                      <a:pPr marL="285750" indent="-285750" algn="l">
                        <a:buFont typeface="Arial" panose="020B0604020202020204" pitchFamily="34" charset="0"/>
                        <a:buChar char="•"/>
                      </a:pPr>
                      <a:r>
                        <a:rPr lang="en-US" sz="1400" b="0" dirty="0" smtClean="0">
                          <a:solidFill>
                            <a:schemeClr val="tx1"/>
                          </a:solidFill>
                        </a:rPr>
                        <a:t>Interest cap</a:t>
                      </a:r>
                    </a:p>
                    <a:p>
                      <a:pPr marL="285750" indent="-285750" algn="l">
                        <a:buFont typeface="Arial" panose="020B0604020202020204" pitchFamily="34" charset="0"/>
                        <a:buChar char="•"/>
                      </a:pPr>
                      <a:r>
                        <a:rPr lang="en-US" sz="1400" b="0" dirty="0" smtClean="0">
                          <a:solidFill>
                            <a:schemeClr val="tx1"/>
                          </a:solidFill>
                        </a:rPr>
                        <a:t>Commissions cap</a:t>
                      </a:r>
                    </a:p>
                  </a:txBody>
                  <a:tcPr/>
                </a:tc>
                <a:tc>
                  <a:txBody>
                    <a:bodyPr/>
                    <a:lstStyle/>
                    <a:p>
                      <a:r>
                        <a:rPr lang="en-US" sz="1400" dirty="0" smtClean="0">
                          <a:solidFill>
                            <a:schemeClr val="tx1"/>
                          </a:solidFill>
                        </a:rPr>
                        <a:t>We will charge fees </a:t>
                      </a:r>
                      <a:r>
                        <a:rPr lang="en-US" sz="1400" baseline="0" dirty="0" smtClean="0">
                          <a:solidFill>
                            <a:schemeClr val="tx1"/>
                          </a:solidFill>
                        </a:rPr>
                        <a:t>through LGC</a:t>
                      </a:r>
                      <a:endParaRPr lang="ru-RU" sz="1400" dirty="0">
                        <a:solidFill>
                          <a:schemeClr val="tx1"/>
                        </a:solidFill>
                      </a:endParaRPr>
                    </a:p>
                  </a:txBody>
                  <a:tcPr/>
                </a:tc>
                <a:extLst>
                  <a:ext uri="{0D108BD9-81ED-4DB2-BD59-A6C34878D82A}">
                    <a16:rowId xmlns:a16="http://schemas.microsoft.com/office/drawing/2014/main" val="10004"/>
                  </a:ext>
                </a:extLst>
              </a:tr>
            </a:tbl>
          </a:graphicData>
        </a:graphic>
      </p:graphicFrame>
      <p:sp>
        <p:nvSpPr>
          <p:cNvPr id="7" name="TextBox 6"/>
          <p:cNvSpPr txBox="1"/>
          <p:nvPr/>
        </p:nvSpPr>
        <p:spPr>
          <a:xfrm>
            <a:off x="186232" y="5517232"/>
            <a:ext cx="8640960" cy="584775"/>
          </a:xfrm>
          <a:prstGeom prst="rect">
            <a:avLst/>
          </a:prstGeom>
          <a:solidFill>
            <a:schemeClr val="accent1">
              <a:lumMod val="20000"/>
              <a:lumOff val="80000"/>
            </a:schemeClr>
          </a:solidFill>
          <a:ln>
            <a:solidFill>
              <a:schemeClr val="accent1"/>
            </a:solidFill>
          </a:ln>
        </p:spPr>
        <p:txBody>
          <a:bodyPr wrap="square" rtlCol="0" anchor="t">
            <a:spAutoFit/>
          </a:bodyPr>
          <a:lstStyle/>
          <a:p>
            <a:r>
              <a:rPr lang="en-US" sz="1600" dirty="0"/>
              <a:t>We are working with the local legal firms to build a case for implementing new rules of the game in the market</a:t>
            </a:r>
          </a:p>
        </p:txBody>
      </p:sp>
    </p:spTree>
    <p:extLst>
      <p:ext uri="{BB962C8B-B14F-4D97-AF65-F5344CB8AC3E}">
        <p14:creationId xmlns:p14="http://schemas.microsoft.com/office/powerpoint/2010/main" val="70264125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a:t>Regulatory </a:t>
            </a:r>
            <a:r>
              <a:rPr lang="en-US" smtClean="0"/>
              <a:t>environment</a:t>
            </a:r>
            <a:endParaRPr lang="ru-RU" dirty="0"/>
          </a:p>
        </p:txBody>
      </p:sp>
      <p:sp>
        <p:nvSpPr>
          <p:cNvPr id="7" name="Объект 2"/>
          <p:cNvSpPr>
            <a:spLocks noGrp="1"/>
          </p:cNvSpPr>
          <p:nvPr>
            <p:ph idx="1"/>
          </p:nvPr>
        </p:nvSpPr>
        <p:spPr>
          <a:xfrm>
            <a:off x="179512" y="692696"/>
            <a:ext cx="8774922" cy="5289451"/>
          </a:xfrm>
        </p:spPr>
        <p:txBody>
          <a:bodyPr>
            <a:normAutofit/>
          </a:bodyPr>
          <a:lstStyle/>
          <a:p>
            <a:pPr marL="0" lvl="1" indent="0">
              <a:buNone/>
            </a:pPr>
            <a:r>
              <a:rPr lang="en-US" sz="1600" b="1" dirty="0" smtClean="0"/>
              <a:t>Case study – </a:t>
            </a:r>
            <a:r>
              <a:rPr lang="en-US" sz="1600" b="1" dirty="0"/>
              <a:t>Money3 PTE </a:t>
            </a:r>
            <a:r>
              <a:rPr lang="en-US" sz="1600" b="1" dirty="0" smtClean="0"/>
              <a:t>LTD - </a:t>
            </a:r>
            <a:r>
              <a:rPr lang="en-US" sz="1600" b="1" dirty="0">
                <a:hlinkClick r:id="rId3"/>
              </a:rPr>
              <a:t>http://</a:t>
            </a:r>
            <a:r>
              <a:rPr lang="en-US" sz="1600" b="1" dirty="0" smtClean="0">
                <a:hlinkClick r:id="rId3"/>
              </a:rPr>
              <a:t>www.money3.com.au</a:t>
            </a:r>
            <a:endParaRPr lang="en-US" sz="1600" b="1" dirty="0" smtClean="0"/>
          </a:p>
          <a:p>
            <a:endParaRPr lang="en-US" dirty="0" smtClean="0"/>
          </a:p>
          <a:p>
            <a:r>
              <a:rPr lang="en-US" dirty="0" smtClean="0"/>
              <a:t>Top 50 in Singapore rate Australian </a:t>
            </a:r>
            <a:r>
              <a:rPr lang="en-US" dirty="0"/>
              <a:t>moneylending company with branches in </a:t>
            </a:r>
            <a:r>
              <a:rPr lang="en-US" dirty="0" smtClean="0"/>
              <a:t>Australia (more than 400 000 customers), </a:t>
            </a:r>
            <a:r>
              <a:rPr lang="en-US" dirty="0"/>
              <a:t>Singapore and </a:t>
            </a:r>
            <a:r>
              <a:rPr lang="en-US" dirty="0" smtClean="0"/>
              <a:t>Ireland, uses modern technologies </a:t>
            </a:r>
            <a:r>
              <a:rPr lang="en-US" dirty="0"/>
              <a:t>and </a:t>
            </a:r>
            <a:r>
              <a:rPr lang="en-US" dirty="0" smtClean="0"/>
              <a:t>disburses </a:t>
            </a:r>
            <a:r>
              <a:rPr lang="en-US" dirty="0"/>
              <a:t>online </a:t>
            </a:r>
            <a:r>
              <a:rPr lang="en-US" dirty="0" smtClean="0"/>
              <a:t>loans in </a:t>
            </a:r>
            <a:r>
              <a:rPr lang="en-US" dirty="0"/>
              <a:t>Australia</a:t>
            </a:r>
            <a:r>
              <a:rPr lang="en-US" dirty="0" smtClean="0"/>
              <a:t>.</a:t>
            </a:r>
            <a:endParaRPr lang="en-US" dirty="0"/>
          </a:p>
          <a:p>
            <a:r>
              <a:rPr lang="en-US" dirty="0" smtClean="0"/>
              <a:t>Features of operations in Singapore:</a:t>
            </a:r>
            <a:endParaRPr lang="en-US" dirty="0"/>
          </a:p>
          <a:p>
            <a:pPr lvl="1"/>
            <a:r>
              <a:rPr lang="en-US" dirty="0"/>
              <a:t>Online </a:t>
            </a:r>
            <a:r>
              <a:rPr lang="en-US" dirty="0" smtClean="0"/>
              <a:t>“long” </a:t>
            </a:r>
            <a:r>
              <a:rPr lang="en-US" dirty="0"/>
              <a:t>application </a:t>
            </a:r>
            <a:r>
              <a:rPr lang="en-US" dirty="0" smtClean="0"/>
              <a:t>form filling</a:t>
            </a:r>
            <a:endParaRPr lang="en-US" dirty="0"/>
          </a:p>
          <a:p>
            <a:pPr lvl="1"/>
            <a:r>
              <a:rPr lang="en-US" dirty="0" smtClean="0"/>
              <a:t>Online credit </a:t>
            </a:r>
            <a:r>
              <a:rPr lang="en-US" dirty="0"/>
              <a:t>report </a:t>
            </a:r>
            <a:r>
              <a:rPr lang="en-US" dirty="0" smtClean="0"/>
              <a:t>requests from </a:t>
            </a:r>
            <a:r>
              <a:rPr lang="en-US" dirty="0"/>
              <a:t>Credit Bureau of Singapore</a:t>
            </a:r>
          </a:p>
          <a:p>
            <a:pPr lvl="1"/>
            <a:r>
              <a:rPr lang="en-US" dirty="0" smtClean="0"/>
              <a:t>Loan disbursement to bank accounts (most moneylenders - in cash)</a:t>
            </a:r>
          </a:p>
          <a:p>
            <a:pPr lvl="1"/>
            <a:r>
              <a:rPr lang="en-US" dirty="0" smtClean="0"/>
              <a:t>IOS </a:t>
            </a:r>
            <a:r>
              <a:rPr lang="en-US" dirty="0"/>
              <a:t>application for IPhone and </a:t>
            </a:r>
            <a:r>
              <a:rPr lang="en-US" dirty="0" err="1" smtClean="0"/>
              <a:t>Ipad</a:t>
            </a:r>
            <a:r>
              <a:rPr lang="en-US" dirty="0" smtClean="0"/>
              <a:t> </a:t>
            </a:r>
          </a:p>
          <a:p>
            <a:pPr lvl="1"/>
            <a:r>
              <a:rPr lang="en-US" dirty="0" smtClean="0"/>
              <a:t>A customer friendly documents check with only basic documents required</a:t>
            </a:r>
          </a:p>
          <a:p>
            <a:r>
              <a:rPr lang="en-US" dirty="0" smtClean="0"/>
              <a:t>Money3 </a:t>
            </a:r>
            <a:r>
              <a:rPr lang="en-US" dirty="0"/>
              <a:t>was one of the most progressive </a:t>
            </a:r>
            <a:r>
              <a:rPr lang="en-US" dirty="0" smtClean="0"/>
              <a:t>moneylenders </a:t>
            </a:r>
            <a:r>
              <a:rPr lang="en-US" dirty="0"/>
              <a:t>in Singapore and </a:t>
            </a:r>
            <a:r>
              <a:rPr lang="en-US" dirty="0" smtClean="0"/>
              <a:t>operated there for </a:t>
            </a:r>
            <a:r>
              <a:rPr lang="en-US" dirty="0"/>
              <a:t>more then 5 </a:t>
            </a:r>
            <a:r>
              <a:rPr lang="en-US" dirty="0" smtClean="0"/>
              <a:t>years. However, in </a:t>
            </a:r>
            <a:r>
              <a:rPr lang="en-US" dirty="0"/>
              <a:t>April 2015 </a:t>
            </a:r>
            <a:r>
              <a:rPr lang="en-US" dirty="0" smtClean="0"/>
              <a:t>their license was </a:t>
            </a:r>
            <a:r>
              <a:rPr lang="en-US" dirty="0"/>
              <a:t>not renewed </a:t>
            </a:r>
            <a:r>
              <a:rPr lang="en-US" dirty="0" smtClean="0"/>
              <a:t>by the regulator. The formal reasons were:</a:t>
            </a:r>
            <a:endParaRPr lang="en-US" dirty="0"/>
          </a:p>
          <a:p>
            <a:pPr lvl="1"/>
            <a:r>
              <a:rPr lang="en-US" dirty="0"/>
              <a:t>recklessly furnishing false information to the Registrar</a:t>
            </a:r>
          </a:p>
          <a:p>
            <a:pPr lvl="1"/>
            <a:r>
              <a:rPr lang="en-US" dirty="0"/>
              <a:t>failing to supply a statement of accounts to a borrower</a:t>
            </a:r>
          </a:p>
          <a:p>
            <a:pPr lvl="1"/>
            <a:r>
              <a:rPr lang="en-US" dirty="0"/>
              <a:t>contravening a condition of </a:t>
            </a:r>
            <a:r>
              <a:rPr lang="en-US" dirty="0" smtClean="0"/>
              <a:t>license </a:t>
            </a:r>
            <a:r>
              <a:rPr lang="en-US" dirty="0"/>
              <a:t>by employing a staff without the Registrar’s prior </a:t>
            </a:r>
            <a:r>
              <a:rPr lang="en-US" dirty="0" smtClean="0"/>
              <a:t>approval</a:t>
            </a:r>
            <a:endParaRPr lang="en-US" dirty="0"/>
          </a:p>
        </p:txBody>
      </p:sp>
      <p:sp>
        <p:nvSpPr>
          <p:cNvPr id="5" name="Номер слайда 4"/>
          <p:cNvSpPr>
            <a:spLocks noGrp="1"/>
          </p:cNvSpPr>
          <p:nvPr>
            <p:ph type="sldNum" sz="quarter" idx="12"/>
          </p:nvPr>
        </p:nvSpPr>
        <p:spPr/>
        <p:txBody>
          <a:bodyPr/>
          <a:lstStyle/>
          <a:p>
            <a:fld id="{D7F305DA-160D-498F-B102-A1D8643B4A2C}" type="slidenum">
              <a:rPr lang="ru-RU" smtClean="0"/>
              <a:pPr/>
              <a:t>15</a:t>
            </a:fld>
            <a:endParaRPr lang="ru-RU"/>
          </a:p>
        </p:txBody>
      </p:sp>
      <p:sp>
        <p:nvSpPr>
          <p:cNvPr id="8" name="TextBox 7"/>
          <p:cNvSpPr txBox="1">
            <a:spLocks/>
          </p:cNvSpPr>
          <p:nvPr/>
        </p:nvSpPr>
        <p:spPr>
          <a:xfrm>
            <a:off x="212162" y="5445224"/>
            <a:ext cx="8807572" cy="830997"/>
          </a:xfrm>
          <a:prstGeom prst="rect">
            <a:avLst/>
          </a:prstGeom>
          <a:solidFill>
            <a:schemeClr val="accent1">
              <a:lumMod val="20000"/>
              <a:lumOff val="80000"/>
            </a:schemeClr>
          </a:solidFill>
          <a:ln>
            <a:solidFill>
              <a:schemeClr val="accent1"/>
            </a:solidFill>
          </a:ln>
        </p:spPr>
        <p:txBody>
          <a:bodyPr wrap="square" rtlCol="0">
            <a:spAutoFit/>
          </a:bodyPr>
          <a:lstStyle/>
          <a:p>
            <a:pPr>
              <a:spcBef>
                <a:spcPts val="0"/>
              </a:spcBef>
              <a:spcAft>
                <a:spcPts val="600"/>
              </a:spcAft>
            </a:pPr>
            <a:r>
              <a:rPr lang="en-US" sz="1600" dirty="0"/>
              <a:t>Money3’s case suggests extreme caution in dealing with the Registrar. However, once formalities are observed, and regular dialog with the Registrar is established, it should be possible to introduce new techniques into the market</a:t>
            </a:r>
          </a:p>
        </p:txBody>
      </p:sp>
    </p:spTree>
    <p:extLst>
      <p:ext uri="{BB962C8B-B14F-4D97-AF65-F5344CB8AC3E}">
        <p14:creationId xmlns:p14="http://schemas.microsoft.com/office/powerpoint/2010/main" val="360294140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Results of approaching market players with offer to sell </a:t>
            </a:r>
            <a:endParaRPr lang="en-US" dirty="0">
              <a:solidFill>
                <a:srgbClr val="FF0000"/>
              </a:solidFill>
            </a:endParaRPr>
          </a:p>
        </p:txBody>
      </p:sp>
      <p:sp>
        <p:nvSpPr>
          <p:cNvPr id="4" name="Номер слайда 3"/>
          <p:cNvSpPr>
            <a:spLocks noGrp="1"/>
          </p:cNvSpPr>
          <p:nvPr>
            <p:ph type="sldNum" sz="quarter" idx="12"/>
          </p:nvPr>
        </p:nvSpPr>
        <p:spPr/>
        <p:txBody>
          <a:bodyPr/>
          <a:lstStyle/>
          <a:p>
            <a:fld id="{D7F305DA-160D-498F-B102-A1D8643B4A2C}" type="slidenum">
              <a:rPr lang="ru-RU" smtClean="0"/>
              <a:pPr/>
              <a:t>16</a:t>
            </a:fld>
            <a:endParaRPr lang="ru-RU"/>
          </a:p>
        </p:txBody>
      </p:sp>
      <p:graphicFrame>
        <p:nvGraphicFramePr>
          <p:cNvPr id="7" name="Объект 4"/>
          <p:cNvGraphicFramePr>
            <a:graphicFrameLocks noGrp="1"/>
          </p:cNvGraphicFramePr>
          <p:nvPr>
            <p:ph idx="1"/>
            <p:extLst>
              <p:ext uri="{D42A27DB-BD31-4B8C-83A1-F6EECF244321}">
                <p14:modId xmlns:p14="http://schemas.microsoft.com/office/powerpoint/2010/main" val="1304030979"/>
              </p:ext>
            </p:extLst>
          </p:nvPr>
        </p:nvGraphicFramePr>
        <p:xfrm>
          <a:off x="179512" y="970117"/>
          <a:ext cx="8807572" cy="2725164"/>
        </p:xfrm>
        <a:graphic>
          <a:graphicData uri="http://schemas.openxmlformats.org/drawingml/2006/table">
            <a:tbl>
              <a:tblPr firstRow="1" bandRow="1">
                <a:tableStyleId>{5C22544A-7EE6-4342-B048-85BDC9FD1C3A}</a:tableStyleId>
              </a:tblPr>
              <a:tblGrid>
                <a:gridCol w="1440160">
                  <a:extLst>
                    <a:ext uri="{9D8B030D-6E8A-4147-A177-3AD203B41FA5}">
                      <a16:colId xmlns:a16="http://schemas.microsoft.com/office/drawing/2014/main" val="20000"/>
                    </a:ext>
                  </a:extLst>
                </a:gridCol>
                <a:gridCol w="2088232">
                  <a:extLst>
                    <a:ext uri="{9D8B030D-6E8A-4147-A177-3AD203B41FA5}">
                      <a16:colId xmlns:a16="http://schemas.microsoft.com/office/drawing/2014/main" val="20001"/>
                    </a:ext>
                  </a:extLst>
                </a:gridCol>
                <a:gridCol w="2813060">
                  <a:extLst>
                    <a:ext uri="{9D8B030D-6E8A-4147-A177-3AD203B41FA5}">
                      <a16:colId xmlns:a16="http://schemas.microsoft.com/office/drawing/2014/main" val="20002"/>
                    </a:ext>
                  </a:extLst>
                </a:gridCol>
                <a:gridCol w="2466120">
                  <a:extLst>
                    <a:ext uri="{9D8B030D-6E8A-4147-A177-3AD203B41FA5}">
                      <a16:colId xmlns:a16="http://schemas.microsoft.com/office/drawing/2014/main" val="20003"/>
                    </a:ext>
                  </a:extLst>
                </a:gridCol>
              </a:tblGrid>
              <a:tr h="288032">
                <a:tc>
                  <a:txBody>
                    <a:bodyPr/>
                    <a:lstStyle/>
                    <a:p>
                      <a:pPr algn="ctr"/>
                      <a:r>
                        <a:rPr lang="en-US" sz="1400" dirty="0" smtClean="0"/>
                        <a:t>Company name</a:t>
                      </a:r>
                      <a:endParaRPr lang="en-US" sz="1400" dirty="0"/>
                    </a:p>
                  </a:txBody>
                  <a:tcPr/>
                </a:tc>
                <a:tc>
                  <a:txBody>
                    <a:bodyPr/>
                    <a:lstStyle/>
                    <a:p>
                      <a:pPr algn="ctr"/>
                      <a:r>
                        <a:rPr lang="en-US" sz="1400" dirty="0" smtClean="0"/>
                        <a:t>Proposed deal</a:t>
                      </a:r>
                      <a:endParaRPr lang="en-US" sz="1400" dirty="0"/>
                    </a:p>
                  </a:txBody>
                  <a:tcPr/>
                </a:tc>
                <a:tc>
                  <a:txBody>
                    <a:bodyPr/>
                    <a:lstStyle/>
                    <a:p>
                      <a:pPr algn="ctr"/>
                      <a:r>
                        <a:rPr lang="en-US" sz="1400" dirty="0" smtClean="0"/>
                        <a:t>Pros</a:t>
                      </a:r>
                      <a:endParaRPr lang="en-US" sz="1400" dirty="0"/>
                    </a:p>
                  </a:txBody>
                  <a:tcPr/>
                </a:tc>
                <a:tc>
                  <a:txBody>
                    <a:bodyPr/>
                    <a:lstStyle/>
                    <a:p>
                      <a:pPr algn="ctr"/>
                      <a:r>
                        <a:rPr lang="en-US" sz="1400" dirty="0" smtClean="0"/>
                        <a:t>Cons</a:t>
                      </a:r>
                      <a:endParaRPr lang="en-US" sz="1400" dirty="0"/>
                    </a:p>
                  </a:txBody>
                  <a:tcPr/>
                </a:tc>
                <a:extLst>
                  <a:ext uri="{0D108BD9-81ED-4DB2-BD59-A6C34878D82A}">
                    <a16:rowId xmlns:a16="http://schemas.microsoft.com/office/drawing/2014/main" val="10000"/>
                  </a:ext>
                </a:extLst>
              </a:tr>
              <a:tr h="1289987">
                <a:tc>
                  <a:txBody>
                    <a:bodyPr/>
                    <a:lstStyle/>
                    <a:p>
                      <a:pPr algn="just" rtl="0" fontAlgn="ctr"/>
                      <a:r>
                        <a:rPr lang="en-US" sz="1400" dirty="0"/>
                        <a:t>AP Credit</a:t>
                      </a:r>
                    </a:p>
                  </a:txBody>
                  <a:tcPr marL="9525" marR="9525" marT="9525" marB="0"/>
                </a:tc>
                <a:tc>
                  <a:txBody>
                    <a:bodyPr/>
                    <a:lstStyle/>
                    <a:p>
                      <a:pPr marL="171450" indent="-171450" algn="just" rtl="0" fontAlgn="ctr">
                        <a:buFont typeface="Arial" panose="020B0604020202020204" pitchFamily="34" charset="0"/>
                        <a:buChar char="•"/>
                      </a:pPr>
                      <a:r>
                        <a:rPr lang="en-US" sz="1400" dirty="0" smtClean="0"/>
                        <a:t>$</a:t>
                      </a:r>
                      <a:r>
                        <a:rPr lang="en-US" sz="1400" baseline="0" dirty="0" smtClean="0"/>
                        <a:t> 6.58 </a:t>
                      </a:r>
                      <a:r>
                        <a:rPr lang="en-US" sz="1400" baseline="0" dirty="0" err="1" smtClean="0"/>
                        <a:t>mln</a:t>
                      </a:r>
                      <a:r>
                        <a:rPr lang="en-US" sz="1400" baseline="0" dirty="0" smtClean="0"/>
                        <a:t> </a:t>
                      </a:r>
                    </a:p>
                    <a:p>
                      <a:pPr marL="171450" indent="-171450" algn="just" rtl="0" fontAlgn="ctr">
                        <a:buFont typeface="Arial" panose="020B0604020202020204" pitchFamily="34" charset="0"/>
                        <a:buChar char="•"/>
                      </a:pPr>
                      <a:r>
                        <a:rPr lang="en-US" sz="1400" dirty="0" smtClean="0"/>
                        <a:t>Ready</a:t>
                      </a:r>
                      <a:r>
                        <a:rPr lang="en-US" sz="1400" baseline="0" dirty="0" smtClean="0"/>
                        <a:t> to sell 100% shares</a:t>
                      </a:r>
                      <a:endParaRPr lang="ru-RU" sz="1400" dirty="0"/>
                    </a:p>
                  </a:txBody>
                  <a:tcPr marL="9525" marR="9525" marT="9525" marB="0"/>
                </a:tc>
                <a:tc>
                  <a:txBody>
                    <a:bodyPr/>
                    <a:lstStyle/>
                    <a:p>
                      <a:pPr marL="171450" indent="-171450" algn="just" rtl="0" fontAlgn="ctr">
                        <a:buFont typeface="Arial" panose="020B0604020202020204" pitchFamily="34" charset="0"/>
                        <a:buChar char="•"/>
                      </a:pPr>
                      <a:r>
                        <a:rPr lang="en-US" sz="1400" dirty="0" smtClean="0">
                          <a:solidFill>
                            <a:schemeClr val="tx1"/>
                          </a:solidFill>
                        </a:rPr>
                        <a:t>An established company with high revenues</a:t>
                      </a:r>
                    </a:p>
                    <a:p>
                      <a:pPr marL="171450" indent="-171450" algn="just" rtl="0" fontAlgn="ctr">
                        <a:buFont typeface="Arial" panose="020B0604020202020204" pitchFamily="34" charset="0"/>
                        <a:buChar char="•"/>
                      </a:pPr>
                      <a:r>
                        <a:rPr lang="en-US" sz="1400" dirty="0" smtClean="0">
                          <a:solidFill>
                            <a:schemeClr val="tx1"/>
                          </a:solidFill>
                        </a:rPr>
                        <a:t>L</a:t>
                      </a:r>
                      <a:r>
                        <a:rPr lang="en-US" sz="1400" baseline="0" dirty="0" smtClean="0">
                          <a:solidFill>
                            <a:schemeClr val="tx1"/>
                          </a:solidFill>
                        </a:rPr>
                        <a:t>arge </a:t>
                      </a:r>
                      <a:r>
                        <a:rPr lang="en-US" sz="1400" dirty="0" smtClean="0">
                          <a:solidFill>
                            <a:schemeClr val="tx1"/>
                          </a:solidFill>
                        </a:rPr>
                        <a:t>customer</a:t>
                      </a:r>
                      <a:r>
                        <a:rPr lang="en-US" sz="1400" baseline="0" dirty="0" smtClean="0">
                          <a:solidFill>
                            <a:schemeClr val="tx1"/>
                          </a:solidFill>
                        </a:rPr>
                        <a:t> base </a:t>
                      </a:r>
                      <a:r>
                        <a:rPr lang="ru-RU" sz="1400" baseline="0" dirty="0" smtClean="0">
                          <a:solidFill>
                            <a:schemeClr val="tx1"/>
                          </a:solidFill>
                        </a:rPr>
                        <a:t>(</a:t>
                      </a:r>
                      <a:r>
                        <a:rPr lang="en-US" sz="1400" dirty="0" smtClean="0">
                          <a:solidFill>
                            <a:schemeClr val="tx1"/>
                          </a:solidFill>
                        </a:rPr>
                        <a:t>2,</a:t>
                      </a:r>
                      <a:r>
                        <a:rPr lang="ru-RU" sz="1400" dirty="0" smtClean="0">
                          <a:solidFill>
                            <a:schemeClr val="tx1"/>
                          </a:solidFill>
                        </a:rPr>
                        <a:t>500)</a:t>
                      </a:r>
                      <a:endParaRPr lang="en-US" sz="1400" baseline="0" dirty="0" smtClean="0">
                        <a:solidFill>
                          <a:schemeClr val="tx1"/>
                        </a:solidFill>
                      </a:endParaRPr>
                    </a:p>
                    <a:p>
                      <a:pPr marL="171450" indent="-171450" algn="just" rtl="0" fontAlgn="ctr">
                        <a:buFont typeface="Arial" panose="020B0604020202020204" pitchFamily="34" charset="0"/>
                        <a:buChar char="•"/>
                      </a:pPr>
                      <a:r>
                        <a:rPr lang="en-US" sz="1400" baseline="0" dirty="0" smtClean="0"/>
                        <a:t>Pretty low NPL level (4,9% at 90 DPD)</a:t>
                      </a:r>
                    </a:p>
                  </a:txBody>
                  <a:tcPr marL="9525" marR="9525" marT="9525" marB="0"/>
                </a:tc>
                <a:tc>
                  <a:txBody>
                    <a:bodyPr/>
                    <a:lstStyle/>
                    <a:p>
                      <a:pPr marL="171450" indent="-171450" algn="just" rtl="0" fontAlgn="ctr">
                        <a:buFont typeface="Arial" panose="020B0604020202020204" pitchFamily="34" charset="0"/>
                        <a:buChar char="•"/>
                      </a:pPr>
                      <a:r>
                        <a:rPr lang="en-US" sz="1400" dirty="0" smtClean="0">
                          <a:solidFill>
                            <a:schemeClr val="tx1"/>
                          </a:solidFill>
                        </a:rPr>
                        <a:t>High selling price</a:t>
                      </a:r>
                      <a:endParaRPr lang="ru-RU" sz="1400" dirty="0" smtClean="0">
                        <a:solidFill>
                          <a:schemeClr val="tx1"/>
                        </a:solidFill>
                      </a:endParaRPr>
                    </a:p>
                    <a:p>
                      <a:pPr marL="171450" indent="-171450" algn="just" rtl="0" fontAlgn="ctr">
                        <a:buFont typeface="Arial" panose="020B0604020202020204" pitchFamily="34" charset="0"/>
                        <a:buChar char="•"/>
                      </a:pPr>
                      <a:r>
                        <a:rPr lang="en-US" sz="1400" dirty="0" smtClean="0"/>
                        <a:t>Inconvenient</a:t>
                      </a:r>
                      <a:r>
                        <a:rPr lang="en-US" sz="1400" baseline="0" dirty="0" smtClean="0"/>
                        <a:t> branch location</a:t>
                      </a:r>
                      <a:endParaRPr lang="en-US" sz="1400" dirty="0" smtClean="0"/>
                    </a:p>
                    <a:p>
                      <a:pPr marL="171450" indent="-171450" algn="just" rtl="0" fontAlgn="ctr">
                        <a:buFont typeface="Arial" panose="020B0604020202020204" pitchFamily="34" charset="0"/>
                        <a:buChar char="•"/>
                      </a:pPr>
                      <a:endParaRPr lang="ru-RU" sz="1400" dirty="0"/>
                    </a:p>
                  </a:txBody>
                  <a:tcPr marL="9525" marR="9525" marT="9525" marB="0"/>
                </a:tc>
                <a:extLst>
                  <a:ext uri="{0D108BD9-81ED-4DB2-BD59-A6C34878D82A}">
                    <a16:rowId xmlns:a16="http://schemas.microsoft.com/office/drawing/2014/main" val="10001"/>
                  </a:ext>
                </a:extLst>
              </a:tr>
              <a:tr h="675919">
                <a:tc>
                  <a:txBody>
                    <a:bodyPr/>
                    <a:lstStyle/>
                    <a:p>
                      <a:pPr algn="just" rtl="0" fontAlgn="ctr"/>
                      <a:r>
                        <a:rPr lang="en-US" sz="1400" dirty="0"/>
                        <a:t>Crawfort Pte Ltd</a:t>
                      </a:r>
                    </a:p>
                  </a:txBody>
                  <a:tcPr marL="9525" marR="9525" marT="9525" marB="0"/>
                </a:tc>
                <a:tc>
                  <a:txBody>
                    <a:bodyPr/>
                    <a:lstStyle/>
                    <a:p>
                      <a:pPr marL="171450" indent="-171450" algn="just" rtl="0" fontAlgn="ctr">
                        <a:buFont typeface="Arial" panose="020B0604020202020204" pitchFamily="34" charset="0"/>
                        <a:buChar char="•"/>
                      </a:pPr>
                      <a:r>
                        <a:rPr lang="en-US" sz="1400" dirty="0" smtClean="0">
                          <a:solidFill>
                            <a:schemeClr val="tx1"/>
                          </a:solidFill>
                        </a:rPr>
                        <a:t>Price is unknown</a:t>
                      </a:r>
                      <a:r>
                        <a:rPr lang="ru-RU" sz="1400" dirty="0" smtClean="0">
                          <a:solidFill>
                            <a:schemeClr val="tx1"/>
                          </a:solidFill>
                        </a:rPr>
                        <a:t> </a:t>
                      </a:r>
                      <a:endParaRPr lang="en-US" sz="1400" dirty="0" smtClean="0">
                        <a:solidFill>
                          <a:schemeClr val="tx1"/>
                        </a:solidFill>
                      </a:endParaRPr>
                    </a:p>
                    <a:p>
                      <a:pPr marL="171450" indent="-171450" algn="just" rtl="0" fontAlgn="ctr">
                        <a:buFont typeface="Arial" panose="020B0604020202020204" pitchFamily="34" charset="0"/>
                        <a:buChar char="•"/>
                      </a:pPr>
                      <a:r>
                        <a:rPr lang="en-US" sz="1400" dirty="0" smtClean="0">
                          <a:solidFill>
                            <a:schemeClr val="tx1"/>
                          </a:solidFill>
                        </a:rPr>
                        <a:t>Ready to sell up to 75%</a:t>
                      </a:r>
                      <a:r>
                        <a:rPr lang="en-US" sz="1400" baseline="0" dirty="0" smtClean="0">
                          <a:solidFill>
                            <a:schemeClr val="tx1"/>
                          </a:solidFill>
                        </a:rPr>
                        <a:t> shares</a:t>
                      </a:r>
                      <a:endParaRPr lang="ru-RU" sz="1400" dirty="0">
                        <a:solidFill>
                          <a:schemeClr val="tx1"/>
                        </a:solidFill>
                      </a:endParaRPr>
                    </a:p>
                  </a:txBody>
                  <a:tcPr marL="9525" marR="9525" marT="9525" marB="0"/>
                </a:tc>
                <a:tc>
                  <a:txBody>
                    <a:bodyPr/>
                    <a:lstStyle/>
                    <a:p>
                      <a:pPr marL="171450" indent="-171450" algn="just" rtl="0" fontAlgn="ctr">
                        <a:buFont typeface="Arial" panose="020B0604020202020204" pitchFamily="34" charset="0"/>
                        <a:buChar char="•"/>
                      </a:pPr>
                      <a:r>
                        <a:rPr lang="en-US" sz="1400" dirty="0" smtClean="0">
                          <a:solidFill>
                            <a:schemeClr val="tx1"/>
                          </a:solidFill>
                        </a:rPr>
                        <a:t>High growth rate income</a:t>
                      </a:r>
                      <a:r>
                        <a:rPr lang="ru-RU" sz="1400" dirty="0" smtClean="0">
                          <a:solidFill>
                            <a:schemeClr val="tx1"/>
                          </a:solidFill>
                        </a:rPr>
                        <a:t> (2</a:t>
                      </a:r>
                      <a:r>
                        <a:rPr lang="ru-RU" sz="1400" baseline="0" dirty="0" smtClean="0">
                          <a:solidFill>
                            <a:schemeClr val="tx1"/>
                          </a:solidFill>
                        </a:rPr>
                        <a:t> </a:t>
                      </a:r>
                      <a:r>
                        <a:rPr lang="en-US" sz="1400" baseline="0" dirty="0" smtClean="0">
                          <a:solidFill>
                            <a:schemeClr val="tx1"/>
                          </a:solidFill>
                        </a:rPr>
                        <a:t>times last year)</a:t>
                      </a:r>
                      <a:r>
                        <a:rPr lang="ru-RU" sz="1400" baseline="0" dirty="0" smtClean="0">
                          <a:solidFill>
                            <a:schemeClr val="tx1"/>
                          </a:solidFill>
                        </a:rPr>
                        <a:t> </a:t>
                      </a:r>
                      <a:endParaRPr lang="en-US" sz="1400" dirty="0" smtClean="0">
                        <a:solidFill>
                          <a:srgbClr val="FF0000"/>
                        </a:solidFill>
                      </a:endParaRPr>
                    </a:p>
                  </a:txBody>
                  <a:tcPr marL="9525" marR="9525" marT="9525" marB="0"/>
                </a:tc>
                <a:tc>
                  <a:txBody>
                    <a:bodyPr/>
                    <a:lstStyle/>
                    <a:p>
                      <a:pPr marL="171450" indent="-171450" algn="just" rtl="0" fontAlgn="ctr">
                        <a:buFont typeface="Arial" panose="020B0604020202020204" pitchFamily="34" charset="0"/>
                        <a:buChar char="•"/>
                      </a:pPr>
                      <a:r>
                        <a:rPr lang="en-US" sz="1400" dirty="0" smtClean="0"/>
                        <a:t>Inconvenient</a:t>
                      </a:r>
                      <a:r>
                        <a:rPr lang="en-US" sz="1400" baseline="0" dirty="0" smtClean="0"/>
                        <a:t> branch location</a:t>
                      </a:r>
                      <a:endParaRPr lang="en-US" sz="1400" dirty="0" smtClean="0"/>
                    </a:p>
                  </a:txBody>
                  <a:tcPr marL="9525" marR="9525" marT="9525" marB="0"/>
                </a:tc>
                <a:extLst>
                  <a:ext uri="{0D108BD9-81ED-4DB2-BD59-A6C34878D82A}">
                    <a16:rowId xmlns:a16="http://schemas.microsoft.com/office/drawing/2014/main" val="10002"/>
                  </a:ext>
                </a:extLst>
              </a:tr>
              <a:tr h="454458">
                <a:tc>
                  <a:txBody>
                    <a:bodyPr/>
                    <a:lstStyle/>
                    <a:p>
                      <a:pPr algn="just" rtl="0" fontAlgn="ctr"/>
                      <a:r>
                        <a:rPr lang="en-US" sz="1400" dirty="0"/>
                        <a:t>Fast Money PTE LTD</a:t>
                      </a:r>
                    </a:p>
                  </a:txBody>
                  <a:tcPr marL="9525" marR="9525" marT="9525" marB="0"/>
                </a:tc>
                <a:tc>
                  <a:txBody>
                    <a:bodyPr/>
                    <a:lstStyle/>
                    <a:p>
                      <a:pPr marL="171450" indent="-171450" algn="just" rtl="0" fontAlgn="ctr">
                        <a:buFont typeface="Arial" panose="020B0604020202020204" pitchFamily="34" charset="0"/>
                        <a:buChar char="•"/>
                      </a:pPr>
                      <a:r>
                        <a:rPr lang="en-US" sz="1400" dirty="0" smtClean="0"/>
                        <a:t>$</a:t>
                      </a:r>
                      <a:r>
                        <a:rPr lang="ru-RU" sz="1400" dirty="0" smtClean="0"/>
                        <a:t> 7.88</a:t>
                      </a:r>
                      <a:r>
                        <a:rPr lang="en-US" sz="1400" baseline="0" dirty="0" smtClean="0"/>
                        <a:t> </a:t>
                      </a:r>
                      <a:r>
                        <a:rPr lang="en-US" sz="1400" baseline="0" dirty="0" err="1" smtClean="0"/>
                        <a:t>mln</a:t>
                      </a:r>
                      <a:endParaRPr lang="en-US" sz="1400" baseline="0" dirty="0" smtClean="0"/>
                    </a:p>
                    <a:p>
                      <a:pPr marL="171450" indent="-171450" algn="just" rtl="0" fontAlgn="ctr">
                        <a:buFont typeface="Arial" panose="020B0604020202020204" pitchFamily="34" charset="0"/>
                        <a:buChar char="•"/>
                      </a:pPr>
                      <a:r>
                        <a:rPr lang="en-US" sz="1400" dirty="0" smtClean="0"/>
                        <a:t>Ready</a:t>
                      </a:r>
                      <a:r>
                        <a:rPr lang="en-US" sz="1400" baseline="0" dirty="0" smtClean="0"/>
                        <a:t> to sell 100% shares</a:t>
                      </a:r>
                      <a:endParaRPr lang="ru-RU" sz="1400" dirty="0"/>
                    </a:p>
                  </a:txBody>
                  <a:tcPr marL="9525" marR="9525" marT="9525" marB="0"/>
                </a:tc>
                <a:tc>
                  <a:txBody>
                    <a:bodyPr/>
                    <a:lstStyle/>
                    <a:p>
                      <a:pPr marL="171450" indent="-171450" algn="just" rtl="0" fontAlgn="ctr">
                        <a:buFont typeface="Arial" panose="020B0604020202020204" pitchFamily="34" charset="0"/>
                        <a:buChar char="•"/>
                      </a:pPr>
                      <a:r>
                        <a:rPr lang="en-US" sz="1400" dirty="0" smtClean="0"/>
                        <a:t>2</a:t>
                      </a:r>
                      <a:r>
                        <a:rPr lang="en-US" sz="1400" baseline="0" dirty="0" smtClean="0"/>
                        <a:t> </a:t>
                      </a:r>
                      <a:r>
                        <a:rPr lang="en-US" sz="1400" dirty="0" smtClean="0"/>
                        <a:t>branches with convenient</a:t>
                      </a:r>
                      <a:r>
                        <a:rPr lang="en-US" sz="1400" baseline="0" dirty="0" smtClean="0"/>
                        <a:t> location</a:t>
                      </a:r>
                      <a:r>
                        <a:rPr lang="en-US" sz="1400" dirty="0" smtClean="0"/>
                        <a:t> </a:t>
                      </a:r>
                    </a:p>
                    <a:p>
                      <a:pPr marL="171450" indent="-171450" algn="just" rtl="0" fontAlgn="ctr">
                        <a:buFont typeface="Arial" panose="020B0604020202020204" pitchFamily="34" charset="0"/>
                        <a:buChar char="•"/>
                      </a:pPr>
                      <a:r>
                        <a:rPr lang="en-US" sz="1400" dirty="0" smtClean="0"/>
                        <a:t>High-ranked company website</a:t>
                      </a:r>
                      <a:endParaRPr lang="ru-RU" sz="1400" dirty="0">
                        <a:solidFill>
                          <a:srgbClr val="FF0000"/>
                        </a:solidFill>
                      </a:endParaRPr>
                    </a:p>
                  </a:txBody>
                  <a:tcPr marL="9525" marR="9525" marT="9525" marB="0"/>
                </a:tc>
                <a:tc>
                  <a:txBody>
                    <a:bodyPr/>
                    <a:lstStyle/>
                    <a:p>
                      <a:pPr marL="171450" indent="-171450" algn="just" rtl="0" fontAlgn="ctr">
                        <a:buFont typeface="Arial" panose="020B0604020202020204" pitchFamily="34" charset="0"/>
                        <a:buChar char="•"/>
                      </a:pPr>
                      <a:r>
                        <a:rPr lang="en-US" sz="1400" dirty="0" smtClean="0">
                          <a:solidFill>
                            <a:schemeClr val="tx1"/>
                          </a:solidFill>
                        </a:rPr>
                        <a:t>High selling price</a:t>
                      </a:r>
                    </a:p>
                  </a:txBody>
                  <a:tcPr marL="9525" marR="9525" marT="9525" marB="0"/>
                </a:tc>
                <a:extLst>
                  <a:ext uri="{0D108BD9-81ED-4DB2-BD59-A6C34878D82A}">
                    <a16:rowId xmlns:a16="http://schemas.microsoft.com/office/drawing/2014/main" val="10003"/>
                  </a:ext>
                </a:extLst>
              </a:tr>
            </a:tbl>
          </a:graphicData>
        </a:graphic>
      </p:graphicFrame>
      <p:sp>
        <p:nvSpPr>
          <p:cNvPr id="6" name="TextBox 5"/>
          <p:cNvSpPr txBox="1">
            <a:spLocks/>
          </p:cNvSpPr>
          <p:nvPr/>
        </p:nvSpPr>
        <p:spPr>
          <a:xfrm>
            <a:off x="179512" y="5898758"/>
            <a:ext cx="8807572" cy="338554"/>
          </a:xfrm>
          <a:prstGeom prst="rect">
            <a:avLst/>
          </a:prstGeom>
          <a:solidFill>
            <a:schemeClr val="accent1">
              <a:lumMod val="20000"/>
              <a:lumOff val="80000"/>
            </a:schemeClr>
          </a:solidFill>
          <a:ln>
            <a:solidFill>
              <a:schemeClr val="accent1"/>
            </a:solidFill>
          </a:ln>
        </p:spPr>
        <p:txBody>
          <a:bodyPr wrap="square" rtlCol="0">
            <a:spAutoFit/>
          </a:bodyPr>
          <a:lstStyle/>
          <a:p>
            <a:r>
              <a:rPr lang="en-US" sz="1600" dirty="0"/>
              <a:t>Best option for us is to buy into a pure license, as this can significantly reduce the purchase price</a:t>
            </a:r>
          </a:p>
        </p:txBody>
      </p:sp>
      <p:graphicFrame>
        <p:nvGraphicFramePr>
          <p:cNvPr id="3" name="Table 2"/>
          <p:cNvGraphicFramePr>
            <a:graphicFrameLocks noGrp="1"/>
          </p:cNvGraphicFramePr>
          <p:nvPr>
            <p:extLst>
              <p:ext uri="{D42A27DB-BD31-4B8C-83A1-F6EECF244321}">
                <p14:modId xmlns:p14="http://schemas.microsoft.com/office/powerpoint/2010/main" val="350884060"/>
              </p:ext>
            </p:extLst>
          </p:nvPr>
        </p:nvGraphicFramePr>
        <p:xfrm>
          <a:off x="168214" y="4288659"/>
          <a:ext cx="8807572" cy="1440160"/>
        </p:xfrm>
        <a:graphic>
          <a:graphicData uri="http://schemas.openxmlformats.org/drawingml/2006/table">
            <a:tbl>
              <a:tblPr firstRow="1" bandRow="1">
                <a:tableStyleId>{5C22544A-7EE6-4342-B048-85BDC9FD1C3A}</a:tableStyleId>
              </a:tblPr>
              <a:tblGrid>
                <a:gridCol w="1478559">
                  <a:extLst>
                    <a:ext uri="{9D8B030D-6E8A-4147-A177-3AD203B41FA5}">
                      <a16:colId xmlns:a16="http://schemas.microsoft.com/office/drawing/2014/main" val="20000"/>
                    </a:ext>
                  </a:extLst>
                </a:gridCol>
                <a:gridCol w="2016224">
                  <a:extLst>
                    <a:ext uri="{9D8B030D-6E8A-4147-A177-3AD203B41FA5}">
                      <a16:colId xmlns:a16="http://schemas.microsoft.com/office/drawing/2014/main" val="20001"/>
                    </a:ext>
                  </a:extLst>
                </a:gridCol>
                <a:gridCol w="2846669">
                  <a:extLst>
                    <a:ext uri="{9D8B030D-6E8A-4147-A177-3AD203B41FA5}">
                      <a16:colId xmlns:a16="http://schemas.microsoft.com/office/drawing/2014/main" val="20002"/>
                    </a:ext>
                  </a:extLst>
                </a:gridCol>
                <a:gridCol w="2466120">
                  <a:extLst>
                    <a:ext uri="{9D8B030D-6E8A-4147-A177-3AD203B41FA5}">
                      <a16:colId xmlns:a16="http://schemas.microsoft.com/office/drawing/2014/main" val="20003"/>
                    </a:ext>
                  </a:extLst>
                </a:gridCol>
              </a:tblGrid>
              <a:tr h="243871">
                <a:tc>
                  <a:txBody>
                    <a:bodyPr/>
                    <a:lstStyle/>
                    <a:p>
                      <a:pPr algn="just" rtl="0" fontAlgn="ctr"/>
                      <a:r>
                        <a:rPr lang="en-US" sz="1400" dirty="0" smtClean="0"/>
                        <a:t>License name</a:t>
                      </a:r>
                      <a:endParaRPr lang="en-US" sz="1400" dirty="0"/>
                    </a:p>
                  </a:txBody>
                  <a:tcPr marL="9525" marR="9525" marT="9525" marB="0"/>
                </a:tc>
                <a:tc>
                  <a:txBody>
                    <a:bodyPr/>
                    <a:lstStyle/>
                    <a:p>
                      <a:pPr marL="0" marR="0" indent="0" algn="ctr" defTabSz="914400" rtl="0" eaLnBrk="1" fontAlgn="ctr" latinLnBrk="0" hangingPunct="1">
                        <a:lnSpc>
                          <a:spcPct val="100000"/>
                        </a:lnSpc>
                        <a:spcBef>
                          <a:spcPts val="0"/>
                        </a:spcBef>
                        <a:spcAft>
                          <a:spcPts val="0"/>
                        </a:spcAft>
                        <a:buClrTx/>
                        <a:buSzTx/>
                        <a:buFont typeface="Arial" panose="020B0604020202020204" pitchFamily="34" charset="0"/>
                        <a:buNone/>
                        <a:tabLst/>
                        <a:defRPr/>
                      </a:pPr>
                      <a:r>
                        <a:rPr lang="en-US" sz="1400" dirty="0" smtClean="0">
                          <a:solidFill>
                            <a:schemeClr val="bg1"/>
                          </a:solidFill>
                        </a:rPr>
                        <a:t>Proposed deal</a:t>
                      </a:r>
                    </a:p>
                  </a:txBody>
                  <a:tcPr marL="9525" marR="9525" marT="9525" marB="0"/>
                </a:tc>
                <a:tc>
                  <a:txBody>
                    <a:bodyPr/>
                    <a:lstStyle/>
                    <a:p>
                      <a:pPr marL="0" indent="0" algn="ctr" rtl="0" fontAlgn="ctr">
                        <a:buFont typeface="Arial" panose="020B0604020202020204" pitchFamily="34" charset="0"/>
                        <a:buNone/>
                      </a:pPr>
                      <a:r>
                        <a:rPr lang="en-US" sz="1400" dirty="0" smtClean="0">
                          <a:solidFill>
                            <a:schemeClr val="bg1"/>
                          </a:solidFill>
                        </a:rPr>
                        <a:t>Pros</a:t>
                      </a:r>
                      <a:endParaRPr lang="ru-RU" sz="1400" dirty="0">
                        <a:solidFill>
                          <a:schemeClr val="bg1"/>
                        </a:solidFill>
                      </a:endParaRPr>
                    </a:p>
                  </a:txBody>
                  <a:tcPr marL="9525" marR="9525" marT="9525" marB="0"/>
                </a:tc>
                <a:tc>
                  <a:txBody>
                    <a:bodyPr/>
                    <a:lstStyle/>
                    <a:p>
                      <a:pPr marL="0" indent="0" algn="ctr" rtl="0" fontAlgn="ctr">
                        <a:buFont typeface="Arial" panose="020B0604020202020204" pitchFamily="34" charset="0"/>
                        <a:buNone/>
                      </a:pPr>
                      <a:r>
                        <a:rPr lang="en-US" sz="1400" dirty="0" smtClean="0">
                          <a:solidFill>
                            <a:schemeClr val="bg1"/>
                          </a:solidFill>
                        </a:rPr>
                        <a:t>Cons</a:t>
                      </a:r>
                      <a:endParaRPr lang="ru-RU" sz="1400" dirty="0">
                        <a:solidFill>
                          <a:schemeClr val="bg1"/>
                        </a:solidFill>
                      </a:endParaRPr>
                    </a:p>
                  </a:txBody>
                  <a:tcPr marL="9525" marR="9525" marT="9525" marB="0"/>
                </a:tc>
                <a:extLst>
                  <a:ext uri="{0D108BD9-81ED-4DB2-BD59-A6C34878D82A}">
                    <a16:rowId xmlns:a16="http://schemas.microsoft.com/office/drawing/2014/main" val="10000"/>
                  </a:ext>
                </a:extLst>
              </a:tr>
              <a:tr h="675919">
                <a:tc>
                  <a:txBody>
                    <a:bodyPr/>
                    <a:lstStyle/>
                    <a:p>
                      <a:pPr algn="just" rtl="0" fontAlgn="ctr"/>
                      <a:r>
                        <a:rPr lang="en-US" sz="1400" dirty="0"/>
                        <a:t>SE Automobile Investment</a:t>
                      </a:r>
                    </a:p>
                  </a:txBody>
                  <a:tcPr marL="9525" marR="9525" marT="9525" marB="0"/>
                </a:tc>
                <a:tc>
                  <a:txBody>
                    <a:bodyPr/>
                    <a:lstStyle/>
                    <a:p>
                      <a:pPr marL="171450" indent="-171450" algn="just" rtl="0" fontAlgn="ctr">
                        <a:buFont typeface="Arial" panose="020B0604020202020204" pitchFamily="34" charset="0"/>
                        <a:buChar char="•"/>
                      </a:pPr>
                      <a:r>
                        <a:rPr lang="en-US" sz="1400" dirty="0" smtClean="0"/>
                        <a:t>$</a:t>
                      </a:r>
                      <a:r>
                        <a:rPr lang="en-US" sz="1400" baseline="0" dirty="0" smtClean="0"/>
                        <a:t> </a:t>
                      </a:r>
                      <a:r>
                        <a:rPr lang="ru-RU" sz="1400" baseline="0" dirty="0" smtClean="0"/>
                        <a:t>284</a:t>
                      </a:r>
                      <a:r>
                        <a:rPr lang="en-US" sz="1400" baseline="0" dirty="0" smtClean="0"/>
                        <a:t> thsd</a:t>
                      </a:r>
                    </a:p>
                    <a:p>
                      <a:pPr marL="171450" indent="-171450" algn="just" rtl="0" fontAlgn="ctr">
                        <a:buFont typeface="Arial" panose="020B0604020202020204" pitchFamily="34" charset="0"/>
                        <a:buChar char="•"/>
                      </a:pPr>
                      <a:r>
                        <a:rPr lang="en-US" sz="1400" dirty="0" smtClean="0"/>
                        <a:t>Ready</a:t>
                      </a:r>
                      <a:r>
                        <a:rPr lang="en-US" sz="1400" baseline="0" dirty="0" smtClean="0"/>
                        <a:t> to sell 100% shares</a:t>
                      </a:r>
                      <a:endParaRPr lang="ru-RU" sz="1400" dirty="0"/>
                    </a:p>
                  </a:txBody>
                  <a:tcPr marL="9525" marR="9525" marT="9525" marB="0"/>
                </a:tc>
                <a:tc>
                  <a:txBody>
                    <a:bodyPr/>
                    <a:lstStyle/>
                    <a:p>
                      <a:pPr marL="171450" indent="-171450" algn="just" rtl="0" fontAlgn="ctr">
                        <a:buFont typeface="Arial" panose="020B0604020202020204" pitchFamily="34" charset="0"/>
                        <a:buChar char="•"/>
                      </a:pPr>
                      <a:r>
                        <a:rPr lang="en-US" sz="1400" dirty="0" smtClean="0"/>
                        <a:t>Lowest price</a:t>
                      </a:r>
                      <a:endParaRPr lang="ru-RU" sz="1400" dirty="0"/>
                    </a:p>
                  </a:txBody>
                  <a:tcPr marL="9525" marR="9525" marT="9525" marB="0"/>
                </a:tc>
                <a:tc>
                  <a:txBody>
                    <a:bodyPr/>
                    <a:lstStyle/>
                    <a:p>
                      <a:pPr marL="171450" indent="-171450" algn="just" rtl="0" fontAlgn="ctr">
                        <a:buFont typeface="Arial" panose="020B0604020202020204" pitchFamily="34" charset="0"/>
                        <a:buChar char="•"/>
                      </a:pPr>
                      <a:r>
                        <a:rPr lang="en-US" sz="1400" dirty="0" smtClean="0">
                          <a:solidFill>
                            <a:schemeClr val="tx1"/>
                          </a:solidFill>
                        </a:rPr>
                        <a:t>The owner is</a:t>
                      </a:r>
                      <a:r>
                        <a:rPr lang="en-US" sz="1400" baseline="0" dirty="0" smtClean="0">
                          <a:solidFill>
                            <a:schemeClr val="tx1"/>
                          </a:solidFill>
                        </a:rPr>
                        <a:t> unreliable: constantly changes the deal terms and refuses to sign LOI</a:t>
                      </a:r>
                      <a:endParaRPr lang="ru-RU" sz="1400" dirty="0">
                        <a:solidFill>
                          <a:schemeClr val="tx1"/>
                        </a:solidFill>
                      </a:endParaRPr>
                    </a:p>
                  </a:txBody>
                  <a:tcPr marL="9525" marR="9525" marT="9525" marB="0"/>
                </a:tc>
                <a:extLst>
                  <a:ext uri="{0D108BD9-81ED-4DB2-BD59-A6C34878D82A}">
                    <a16:rowId xmlns:a16="http://schemas.microsoft.com/office/drawing/2014/main" val="10001"/>
                  </a:ext>
                </a:extLst>
              </a:tr>
              <a:tr h="520370">
                <a:tc>
                  <a:txBody>
                    <a:bodyPr/>
                    <a:lstStyle/>
                    <a:p>
                      <a:pPr algn="just" rtl="0" fontAlgn="ctr"/>
                      <a:r>
                        <a:rPr lang="en-US" sz="1400" dirty="0" smtClean="0"/>
                        <a:t>EASI ADVANCE PTE. LTD</a:t>
                      </a:r>
                      <a:endParaRPr lang="en-US" sz="1400" dirty="0"/>
                    </a:p>
                  </a:txBody>
                  <a:tcPr marL="9525" marR="9525" marT="9525" marB="0"/>
                </a:tc>
                <a:tc>
                  <a:txBody>
                    <a:bodyPr/>
                    <a:lstStyle/>
                    <a:p>
                      <a:pPr marL="171450" indent="-171450" algn="just" rtl="0" fontAlgn="ctr">
                        <a:buFont typeface="Arial" panose="020B0604020202020204" pitchFamily="34" charset="0"/>
                        <a:buChar char="•"/>
                      </a:pPr>
                      <a:r>
                        <a:rPr lang="en-US" sz="1400" dirty="0" smtClean="0"/>
                        <a:t>Unknown</a:t>
                      </a:r>
                      <a:endParaRPr lang="ru-RU" sz="1400" dirty="0"/>
                    </a:p>
                  </a:txBody>
                  <a:tcPr marL="9525" marR="9525" marT="9525" marB="0"/>
                </a:tc>
                <a:tc>
                  <a:txBody>
                    <a:bodyPr/>
                    <a:lstStyle/>
                    <a:p>
                      <a:pPr marL="171450" indent="-171450" algn="just" rtl="0" fontAlgn="ctr">
                        <a:buFont typeface="Arial" panose="020B0604020202020204" pitchFamily="34" charset="0"/>
                        <a:buChar char="•"/>
                      </a:pPr>
                      <a:r>
                        <a:rPr lang="en-US" sz="1400" dirty="0" smtClean="0"/>
                        <a:t>Company is</a:t>
                      </a:r>
                      <a:r>
                        <a:rPr lang="en-US" sz="1400" baseline="0" dirty="0" smtClean="0"/>
                        <a:t> currently not operational</a:t>
                      </a:r>
                      <a:endParaRPr lang="ru-RU" sz="1400" dirty="0"/>
                    </a:p>
                  </a:txBody>
                  <a:tcPr marL="9525" marR="9525" marT="9525" marB="0"/>
                </a:tc>
                <a:tc>
                  <a:txBody>
                    <a:bodyPr/>
                    <a:lstStyle/>
                    <a:p>
                      <a:pPr marL="171450" indent="-171450" algn="just" rtl="0" fontAlgn="ctr">
                        <a:buFont typeface="Arial" panose="020B0604020202020204" pitchFamily="34" charset="0"/>
                        <a:buChar char="•"/>
                      </a:pPr>
                      <a:r>
                        <a:rPr lang="en-US" sz="1400" dirty="0" smtClean="0">
                          <a:solidFill>
                            <a:schemeClr val="tx1"/>
                          </a:solidFill>
                        </a:rPr>
                        <a:t>high probability of license revocation by the Regulator</a:t>
                      </a:r>
                      <a:endParaRPr lang="ru-RU" sz="1400" dirty="0">
                        <a:solidFill>
                          <a:schemeClr val="tx1"/>
                        </a:solidFill>
                      </a:endParaRPr>
                    </a:p>
                  </a:txBody>
                  <a:tcPr marL="9525" marR="9525" marT="9525" marB="0"/>
                </a:tc>
                <a:extLst>
                  <a:ext uri="{0D108BD9-81ED-4DB2-BD59-A6C34878D82A}">
                    <a16:rowId xmlns:a16="http://schemas.microsoft.com/office/drawing/2014/main" val="10002"/>
                  </a:ext>
                </a:extLst>
              </a:tr>
            </a:tbl>
          </a:graphicData>
        </a:graphic>
      </p:graphicFrame>
      <p:sp>
        <p:nvSpPr>
          <p:cNvPr id="5" name="Rectangle 4"/>
          <p:cNvSpPr/>
          <p:nvPr/>
        </p:nvSpPr>
        <p:spPr>
          <a:xfrm>
            <a:off x="192592" y="651905"/>
            <a:ext cx="2736304" cy="338554"/>
          </a:xfrm>
          <a:prstGeom prst="rect">
            <a:avLst/>
          </a:prstGeom>
        </p:spPr>
        <p:txBody>
          <a:bodyPr wrap="square">
            <a:spAutoFit/>
          </a:bodyPr>
          <a:lstStyle/>
          <a:p>
            <a:r>
              <a:rPr lang="en-US" sz="1600" b="1" dirty="0" smtClean="0"/>
              <a:t>Existing business with assets</a:t>
            </a:r>
            <a:endParaRPr lang="ru-RU" sz="1600" b="1" dirty="0"/>
          </a:p>
        </p:txBody>
      </p:sp>
      <p:sp>
        <p:nvSpPr>
          <p:cNvPr id="8" name="Rectangle 7"/>
          <p:cNvSpPr/>
          <p:nvPr/>
        </p:nvSpPr>
        <p:spPr>
          <a:xfrm>
            <a:off x="159942" y="4005064"/>
            <a:ext cx="2736304" cy="338554"/>
          </a:xfrm>
          <a:prstGeom prst="rect">
            <a:avLst/>
          </a:prstGeom>
        </p:spPr>
        <p:txBody>
          <a:bodyPr wrap="square">
            <a:spAutoFit/>
          </a:bodyPr>
          <a:lstStyle/>
          <a:p>
            <a:r>
              <a:rPr lang="en-US" sz="1600" b="1" dirty="0" smtClean="0"/>
              <a:t>License option without assets </a:t>
            </a:r>
            <a:endParaRPr lang="ru-RU" sz="1600" b="1" dirty="0"/>
          </a:p>
        </p:txBody>
      </p:sp>
    </p:spTree>
    <p:extLst>
      <p:ext uri="{BB962C8B-B14F-4D97-AF65-F5344CB8AC3E}">
        <p14:creationId xmlns:p14="http://schemas.microsoft.com/office/powerpoint/2010/main" val="354664136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D7F305DA-160D-498F-B102-A1D8643B4A2C}" type="slidenum">
              <a:rPr lang="ru-RU" smtClean="0"/>
              <a:pPr/>
              <a:t>17</a:t>
            </a:fld>
            <a:endParaRPr lang="ru-RU"/>
          </a:p>
        </p:txBody>
      </p:sp>
      <p:sp>
        <p:nvSpPr>
          <p:cNvPr id="5" name="Заголовок 1"/>
          <p:cNvSpPr>
            <a:spLocks noGrp="1"/>
          </p:cNvSpPr>
          <p:nvPr>
            <p:ph type="title"/>
          </p:nvPr>
        </p:nvSpPr>
        <p:spPr>
          <a:xfrm>
            <a:off x="395536" y="116632"/>
            <a:ext cx="8159540" cy="312281"/>
          </a:xfrm>
        </p:spPr>
        <p:txBody>
          <a:bodyPr>
            <a:noAutofit/>
          </a:bodyPr>
          <a:lstStyle/>
          <a:p>
            <a:r>
              <a:rPr lang="ru-RU" sz="2400" dirty="0" smtClean="0"/>
              <a:t>№1 </a:t>
            </a:r>
            <a:r>
              <a:rPr lang="en-US" sz="2400" dirty="0" smtClean="0"/>
              <a:t>AP Credit</a:t>
            </a:r>
            <a:endParaRPr lang="ru-RU" sz="2400" dirty="0"/>
          </a:p>
        </p:txBody>
      </p:sp>
      <p:graphicFrame>
        <p:nvGraphicFramePr>
          <p:cNvPr id="6" name="Table 5"/>
          <p:cNvGraphicFramePr>
            <a:graphicFrameLocks noGrp="1"/>
          </p:cNvGraphicFramePr>
          <p:nvPr>
            <p:extLst>
              <p:ext uri="{D42A27DB-BD31-4B8C-83A1-F6EECF244321}">
                <p14:modId xmlns:p14="http://schemas.microsoft.com/office/powerpoint/2010/main" val="4222810355"/>
              </p:ext>
            </p:extLst>
          </p:nvPr>
        </p:nvGraphicFramePr>
        <p:xfrm>
          <a:off x="107503" y="747823"/>
          <a:ext cx="8988134" cy="3048000"/>
        </p:xfrm>
        <a:graphic>
          <a:graphicData uri="http://schemas.openxmlformats.org/drawingml/2006/table">
            <a:tbl>
              <a:tblPr firstRow="1" bandRow="1">
                <a:tableStyleId>{5C22544A-7EE6-4342-B048-85BDC9FD1C3A}</a:tableStyleId>
              </a:tblPr>
              <a:tblGrid>
                <a:gridCol w="4536505">
                  <a:extLst>
                    <a:ext uri="{9D8B030D-6E8A-4147-A177-3AD203B41FA5}">
                      <a16:colId xmlns:a16="http://schemas.microsoft.com/office/drawing/2014/main" val="20000"/>
                    </a:ext>
                  </a:extLst>
                </a:gridCol>
                <a:gridCol w="4451629">
                  <a:extLst>
                    <a:ext uri="{9D8B030D-6E8A-4147-A177-3AD203B41FA5}">
                      <a16:colId xmlns:a16="http://schemas.microsoft.com/office/drawing/2014/main" val="20001"/>
                    </a:ext>
                  </a:extLst>
                </a:gridCol>
              </a:tblGrid>
              <a:tr h="287597">
                <a:tc>
                  <a:txBody>
                    <a:bodyPr/>
                    <a:lstStyle/>
                    <a:p>
                      <a:pPr algn="ctr"/>
                      <a:r>
                        <a:rPr lang="en-US" sz="1400" dirty="0" smtClean="0"/>
                        <a:t>  Name of company</a:t>
                      </a:r>
                      <a:endParaRPr lang="ru-RU" sz="1400" dirty="0"/>
                    </a:p>
                  </a:txBody>
                  <a:tcPr/>
                </a:tc>
                <a:tc>
                  <a:txBody>
                    <a:bodyPr/>
                    <a:lstStyle/>
                    <a:p>
                      <a:pPr algn="ctr"/>
                      <a:r>
                        <a:rPr lang="en-US" sz="1400" dirty="0" smtClean="0"/>
                        <a:t>AP Credit</a:t>
                      </a:r>
                      <a:endParaRPr lang="ru-RU" sz="1400" dirty="0"/>
                    </a:p>
                  </a:txBody>
                  <a:tcPr/>
                </a:tc>
                <a:extLst>
                  <a:ext uri="{0D108BD9-81ED-4DB2-BD59-A6C34878D82A}">
                    <a16:rowId xmlns:a16="http://schemas.microsoft.com/office/drawing/2014/main" val="10000"/>
                  </a:ext>
                </a:extLst>
              </a:tr>
              <a:tr h="287597">
                <a:tc>
                  <a:txBody>
                    <a:bodyPr/>
                    <a:lstStyle/>
                    <a:p>
                      <a:pPr algn="ctr"/>
                      <a:r>
                        <a:rPr lang="en-US" sz="1400" dirty="0" smtClean="0"/>
                        <a:t>Web</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hlinkClick r:id="rId2"/>
                        </a:rPr>
                        <a:t>http://www.apcredit.sg</a:t>
                      </a:r>
                      <a:endParaRPr lang="ru-RU" sz="1400" dirty="0" smtClean="0"/>
                    </a:p>
                  </a:txBody>
                  <a:tcPr/>
                </a:tc>
                <a:extLst>
                  <a:ext uri="{0D108BD9-81ED-4DB2-BD59-A6C34878D82A}">
                    <a16:rowId xmlns:a16="http://schemas.microsoft.com/office/drawing/2014/main" val="10001"/>
                  </a:ext>
                </a:extLst>
              </a:tr>
              <a:tr h="287597">
                <a:tc>
                  <a:txBody>
                    <a:bodyPr/>
                    <a:lstStyle/>
                    <a:p>
                      <a:pPr algn="ctr"/>
                      <a:r>
                        <a:rPr lang="en-US" sz="1400" dirty="0" smtClean="0"/>
                        <a:t>Price</a:t>
                      </a:r>
                      <a:endParaRPr lang="ru-RU" sz="1400" dirty="0"/>
                    </a:p>
                  </a:txBody>
                  <a:tcPr/>
                </a:tc>
                <a:tc>
                  <a:txBody>
                    <a:bodyPr/>
                    <a:lstStyle/>
                    <a:p>
                      <a:pPr algn="ctr"/>
                      <a:r>
                        <a:rPr lang="en-US" sz="1400" dirty="0" smtClean="0"/>
                        <a:t>$6.58</a:t>
                      </a:r>
                      <a:r>
                        <a:rPr lang="en-US" sz="1400" baseline="0" dirty="0" smtClean="0"/>
                        <a:t> </a:t>
                      </a:r>
                      <a:r>
                        <a:rPr lang="en-US" sz="1400" baseline="0" dirty="0" err="1" smtClean="0"/>
                        <a:t>mln</a:t>
                      </a:r>
                      <a:r>
                        <a:rPr lang="en-US" sz="1400" baseline="0" dirty="0" smtClean="0"/>
                        <a:t> </a:t>
                      </a:r>
                      <a:endParaRPr lang="ru-RU" sz="1400" dirty="0"/>
                    </a:p>
                  </a:txBody>
                  <a:tcPr/>
                </a:tc>
                <a:extLst>
                  <a:ext uri="{0D108BD9-81ED-4DB2-BD59-A6C34878D82A}">
                    <a16:rowId xmlns:a16="http://schemas.microsoft.com/office/drawing/2014/main" val="10002"/>
                  </a:ext>
                </a:extLst>
              </a:tr>
              <a:tr h="287597">
                <a:tc>
                  <a:txBody>
                    <a:bodyPr/>
                    <a:lstStyle/>
                    <a:p>
                      <a:pPr algn="ctr"/>
                      <a:r>
                        <a:rPr lang="en-US" sz="1400" dirty="0" smtClean="0"/>
                        <a:t>Net profit</a:t>
                      </a:r>
                      <a:r>
                        <a:rPr lang="en-US" sz="1400" baseline="0" dirty="0" smtClean="0"/>
                        <a:t> before taxes</a:t>
                      </a:r>
                      <a:endParaRPr lang="ru-RU" sz="1400" dirty="0"/>
                    </a:p>
                  </a:txBody>
                  <a:tcPr/>
                </a:tc>
                <a:tc>
                  <a:txBody>
                    <a:bodyPr/>
                    <a:lstStyle/>
                    <a:p>
                      <a:pPr algn="ctr"/>
                      <a:r>
                        <a:rPr lang="en-US" sz="1400" dirty="0" smtClean="0"/>
                        <a:t>$1.13 </a:t>
                      </a:r>
                      <a:r>
                        <a:rPr lang="en-US" sz="1400" dirty="0" err="1" smtClean="0"/>
                        <a:t>mln</a:t>
                      </a:r>
                      <a:endParaRPr lang="ru-RU" sz="1400" dirty="0"/>
                    </a:p>
                  </a:txBody>
                  <a:tcPr/>
                </a:tc>
                <a:extLst>
                  <a:ext uri="{0D108BD9-81ED-4DB2-BD59-A6C34878D82A}">
                    <a16:rowId xmlns:a16="http://schemas.microsoft.com/office/drawing/2014/main" val="10003"/>
                  </a:ext>
                </a:extLst>
              </a:tr>
              <a:tr h="236381">
                <a:tc>
                  <a:txBody>
                    <a:bodyPr/>
                    <a:lstStyle/>
                    <a:p>
                      <a:pPr algn="ctr"/>
                      <a:r>
                        <a:rPr lang="en-US" sz="1400" dirty="0" smtClean="0"/>
                        <a:t>Number of branches</a:t>
                      </a:r>
                      <a:endParaRPr lang="ru-RU" sz="1400" dirty="0"/>
                    </a:p>
                  </a:txBody>
                  <a:tcPr/>
                </a:tc>
                <a:tc>
                  <a:txBody>
                    <a:bodyPr/>
                    <a:lstStyle/>
                    <a:p>
                      <a:pPr algn="ctr"/>
                      <a:r>
                        <a:rPr lang="en-US" sz="1400" dirty="0" smtClean="0"/>
                        <a:t>1</a:t>
                      </a:r>
                      <a:endParaRPr lang="ru-RU" sz="1400" dirty="0"/>
                    </a:p>
                  </a:txBody>
                  <a:tcPr/>
                </a:tc>
                <a:extLst>
                  <a:ext uri="{0D108BD9-81ED-4DB2-BD59-A6C34878D82A}">
                    <a16:rowId xmlns:a16="http://schemas.microsoft.com/office/drawing/2014/main" val="10004"/>
                  </a:ext>
                </a:extLst>
              </a:tr>
              <a:tr h="287597">
                <a:tc>
                  <a:txBody>
                    <a:bodyPr/>
                    <a:lstStyle/>
                    <a:p>
                      <a:pPr algn="ctr"/>
                      <a:r>
                        <a:rPr lang="en-US" sz="1400" dirty="0" smtClean="0"/>
                        <a:t>Average loan size </a:t>
                      </a:r>
                      <a:endParaRPr lang="ru-RU" sz="1400" dirty="0"/>
                    </a:p>
                  </a:txBody>
                  <a:tcPr/>
                </a:tc>
                <a:tc>
                  <a:txBody>
                    <a:bodyPr/>
                    <a:lstStyle/>
                    <a:p>
                      <a:pPr algn="ctr"/>
                      <a:r>
                        <a:rPr lang="en-US" sz="1400" dirty="0" smtClean="0"/>
                        <a:t>$3 550</a:t>
                      </a:r>
                      <a:endParaRPr lang="ru-RU" sz="1400" dirty="0"/>
                    </a:p>
                  </a:txBody>
                  <a:tcPr/>
                </a:tc>
                <a:extLst>
                  <a:ext uri="{0D108BD9-81ED-4DB2-BD59-A6C34878D82A}">
                    <a16:rowId xmlns:a16="http://schemas.microsoft.com/office/drawing/2014/main" val="10005"/>
                  </a:ext>
                </a:extLst>
              </a:tr>
              <a:tr h="287597">
                <a:tc>
                  <a:txBody>
                    <a:bodyPr/>
                    <a:lstStyle/>
                    <a:p>
                      <a:pPr algn="ctr"/>
                      <a:r>
                        <a:rPr lang="en-US" sz="1400" dirty="0" smtClean="0">
                          <a:effectLst/>
                        </a:rPr>
                        <a:t>The cost of raising 1 client</a:t>
                      </a:r>
                      <a:endParaRPr lang="ru-RU" sz="1400" dirty="0"/>
                    </a:p>
                  </a:txBody>
                  <a:tcPr/>
                </a:tc>
                <a:tc>
                  <a:txBody>
                    <a:bodyPr/>
                    <a:lstStyle/>
                    <a:p>
                      <a:pPr algn="ctr"/>
                      <a:r>
                        <a:rPr lang="en-US" sz="1400" dirty="0" smtClean="0"/>
                        <a:t>$</a:t>
                      </a:r>
                      <a:r>
                        <a:rPr lang="ru-RU" sz="1400" dirty="0" smtClean="0"/>
                        <a:t>40</a:t>
                      </a:r>
                      <a:endParaRPr lang="ru-RU" sz="1400" dirty="0"/>
                    </a:p>
                  </a:txBody>
                  <a:tcPr/>
                </a:tc>
                <a:extLst>
                  <a:ext uri="{0D108BD9-81ED-4DB2-BD59-A6C34878D82A}">
                    <a16:rowId xmlns:a16="http://schemas.microsoft.com/office/drawing/2014/main" val="10006"/>
                  </a:ext>
                </a:extLst>
              </a:tr>
              <a:tr h="287597">
                <a:tc>
                  <a:txBody>
                    <a:bodyPr/>
                    <a:lstStyle/>
                    <a:p>
                      <a:pPr algn="ctr"/>
                      <a:r>
                        <a:rPr lang="en-US" sz="1400" dirty="0" smtClean="0"/>
                        <a:t>Average</a:t>
                      </a:r>
                      <a:r>
                        <a:rPr lang="en-US" sz="1400" baseline="0" dirty="0" smtClean="0"/>
                        <a:t> number of loans per month</a:t>
                      </a:r>
                      <a:endParaRPr lang="ru-RU" sz="1400" dirty="0"/>
                    </a:p>
                  </a:txBody>
                  <a:tcPr/>
                </a:tc>
                <a:tc>
                  <a:txBody>
                    <a:bodyPr/>
                    <a:lstStyle/>
                    <a:p>
                      <a:pPr algn="ctr"/>
                      <a:r>
                        <a:rPr lang="en-US" sz="1400" dirty="0" smtClean="0"/>
                        <a:t>170 </a:t>
                      </a:r>
                      <a:endParaRPr lang="ru-RU" sz="1400" dirty="0"/>
                    </a:p>
                  </a:txBody>
                  <a:tcPr/>
                </a:tc>
                <a:extLst>
                  <a:ext uri="{0D108BD9-81ED-4DB2-BD59-A6C34878D82A}">
                    <a16:rowId xmlns:a16="http://schemas.microsoft.com/office/drawing/2014/main" val="10007"/>
                  </a:ext>
                </a:extLst>
              </a:tr>
              <a:tr h="287597">
                <a:tc>
                  <a:txBody>
                    <a:bodyPr/>
                    <a:lstStyle/>
                    <a:p>
                      <a:pPr algn="ctr"/>
                      <a:r>
                        <a:rPr lang="en-US" sz="1400" dirty="0" smtClean="0"/>
                        <a:t>Average</a:t>
                      </a:r>
                      <a:r>
                        <a:rPr lang="en-US" sz="1400" baseline="0" dirty="0" smtClean="0"/>
                        <a:t> interest rate</a:t>
                      </a:r>
                      <a:endParaRPr lang="ru-RU" sz="1400" dirty="0"/>
                    </a:p>
                  </a:txBody>
                  <a:tcPr/>
                </a:tc>
                <a:tc>
                  <a:txBody>
                    <a:bodyPr/>
                    <a:lstStyle/>
                    <a:p>
                      <a:pPr algn="ctr"/>
                      <a:r>
                        <a:rPr lang="en-US" sz="1400" dirty="0" smtClean="0"/>
                        <a:t>25% per month</a:t>
                      </a:r>
                      <a:endParaRPr lang="ru-RU" sz="1400" dirty="0"/>
                    </a:p>
                  </a:txBody>
                  <a:tcPr/>
                </a:tc>
                <a:extLst>
                  <a:ext uri="{0D108BD9-81ED-4DB2-BD59-A6C34878D82A}">
                    <a16:rowId xmlns:a16="http://schemas.microsoft.com/office/drawing/2014/main" val="10008"/>
                  </a:ext>
                </a:extLst>
              </a:tr>
              <a:tr h="287597">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t>% of repeated customers (monthly)</a:t>
                      </a:r>
                      <a:endParaRPr lang="ru-RU" sz="1400" dirty="0" smtClean="0"/>
                    </a:p>
                  </a:txBody>
                  <a:tcPr/>
                </a:tc>
                <a:tc>
                  <a:txBody>
                    <a:bodyPr/>
                    <a:lstStyle/>
                    <a:p>
                      <a:pPr algn="ctr"/>
                      <a:r>
                        <a:rPr lang="en-US" sz="1400" dirty="0" smtClean="0"/>
                        <a:t>approx.50% </a:t>
                      </a:r>
                      <a:endParaRPr lang="ru-RU" sz="1400" dirty="0"/>
                    </a:p>
                  </a:txBody>
                  <a:tcPr/>
                </a:tc>
                <a:extLst>
                  <a:ext uri="{0D108BD9-81ED-4DB2-BD59-A6C34878D82A}">
                    <a16:rowId xmlns:a16="http://schemas.microsoft.com/office/drawing/2014/main" val="10009"/>
                  </a:ext>
                </a:extLst>
              </a:tr>
            </a:tbl>
          </a:graphicData>
        </a:graphic>
      </p:graphicFrame>
      <p:sp>
        <p:nvSpPr>
          <p:cNvPr id="7" name="TextBox 6"/>
          <p:cNvSpPr txBox="1"/>
          <p:nvPr/>
        </p:nvSpPr>
        <p:spPr>
          <a:xfrm>
            <a:off x="149371" y="4725144"/>
            <a:ext cx="8815117" cy="1569660"/>
          </a:xfrm>
          <a:prstGeom prst="rect">
            <a:avLst/>
          </a:prstGeom>
          <a:solidFill>
            <a:schemeClr val="accent1">
              <a:lumMod val="20000"/>
              <a:lumOff val="80000"/>
            </a:schemeClr>
          </a:solidFill>
          <a:ln>
            <a:solidFill>
              <a:schemeClr val="accent1"/>
            </a:solidFill>
          </a:ln>
        </p:spPr>
        <p:txBody>
          <a:bodyPr wrap="square" rtlCol="0" anchor="t">
            <a:spAutoFit/>
          </a:bodyPr>
          <a:lstStyle/>
          <a:p>
            <a:pPr marL="285750" indent="-285750">
              <a:buFont typeface="Arial" panose="020B0604020202020204" pitchFamily="34" charset="0"/>
              <a:buChar char="•"/>
            </a:pPr>
            <a:r>
              <a:rPr lang="en-US" sz="1600" dirty="0" smtClean="0"/>
              <a:t>Seller operates 19 licenses in Singapore</a:t>
            </a:r>
          </a:p>
          <a:p>
            <a:pPr marL="285750" indent="-285750">
              <a:buFont typeface="Arial" panose="020B0604020202020204" pitchFamily="34" charset="0"/>
              <a:buChar char="•"/>
            </a:pPr>
            <a:r>
              <a:rPr lang="en-US" sz="1600" dirty="0" smtClean="0"/>
              <a:t>Company has high rate (top 30) </a:t>
            </a:r>
            <a:r>
              <a:rPr lang="en-US" sz="1600" dirty="0"/>
              <a:t>website in search system</a:t>
            </a:r>
          </a:p>
          <a:p>
            <a:pPr marL="285750" indent="-285750">
              <a:buFont typeface="Arial" panose="020B0604020202020204" pitchFamily="34" charset="0"/>
              <a:buChar char="•"/>
            </a:pPr>
            <a:r>
              <a:rPr lang="en-US" sz="1600" dirty="0" smtClean="0"/>
              <a:t>The target audience of the company's management are</a:t>
            </a:r>
            <a:r>
              <a:rPr lang="ru-RU" sz="1600" dirty="0" smtClean="0"/>
              <a:t>:</a:t>
            </a:r>
            <a:r>
              <a:rPr lang="en-US" sz="1600" dirty="0" smtClean="0"/>
              <a:t> </a:t>
            </a:r>
            <a:endParaRPr lang="ru-RU" sz="1600" dirty="0" smtClean="0"/>
          </a:p>
          <a:p>
            <a:pPr marL="742950" lvl="1" indent="-285750">
              <a:buFont typeface="Wingdings" panose="05000000000000000000" pitchFamily="2" charset="2"/>
              <a:buChar char="ü"/>
            </a:pPr>
            <a:r>
              <a:rPr lang="en-US" sz="1600" dirty="0" smtClean="0"/>
              <a:t>customers who work in the financial centre of Singapore and business owners, who needed fast loan </a:t>
            </a:r>
            <a:endParaRPr lang="ru-RU" sz="1600" dirty="0" smtClean="0"/>
          </a:p>
          <a:p>
            <a:pPr marL="285750" indent="-285750">
              <a:buFont typeface="Arial" panose="020B0604020202020204" pitchFamily="34" charset="0"/>
              <a:buChar char="•"/>
            </a:pPr>
            <a:r>
              <a:rPr lang="en-US" sz="1600" dirty="0"/>
              <a:t>Seller leases </a:t>
            </a:r>
            <a:r>
              <a:rPr lang="en-US" sz="1600" dirty="0" smtClean="0"/>
              <a:t>office in Singapore business area</a:t>
            </a:r>
          </a:p>
        </p:txBody>
      </p:sp>
    </p:spTree>
    <p:extLst>
      <p:ext uri="{BB962C8B-B14F-4D97-AF65-F5344CB8AC3E}">
        <p14:creationId xmlns:p14="http://schemas.microsoft.com/office/powerpoint/2010/main" val="10176612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D7F305DA-160D-498F-B102-A1D8643B4A2C}" type="slidenum">
              <a:rPr lang="ru-RU" smtClean="0"/>
              <a:pPr/>
              <a:t>18</a:t>
            </a:fld>
            <a:endParaRPr lang="ru-RU"/>
          </a:p>
        </p:txBody>
      </p:sp>
      <p:sp>
        <p:nvSpPr>
          <p:cNvPr id="5" name="Заголовок 1"/>
          <p:cNvSpPr>
            <a:spLocks noGrp="1"/>
          </p:cNvSpPr>
          <p:nvPr>
            <p:ph type="title"/>
          </p:nvPr>
        </p:nvSpPr>
        <p:spPr>
          <a:xfrm>
            <a:off x="395536" y="116632"/>
            <a:ext cx="8159540" cy="312281"/>
          </a:xfrm>
        </p:spPr>
        <p:txBody>
          <a:bodyPr>
            <a:noAutofit/>
          </a:bodyPr>
          <a:lstStyle/>
          <a:p>
            <a:r>
              <a:rPr lang="ru-RU" sz="2400" dirty="0" smtClean="0"/>
              <a:t>№2 </a:t>
            </a:r>
            <a:r>
              <a:rPr lang="en-US" sz="2400" dirty="0" smtClean="0"/>
              <a:t>Fast </a:t>
            </a:r>
            <a:r>
              <a:rPr lang="en-US" sz="2400" dirty="0"/>
              <a:t>Money Pte Ltd</a:t>
            </a:r>
            <a:endParaRPr lang="ru-RU" sz="2400" dirty="0"/>
          </a:p>
        </p:txBody>
      </p:sp>
      <p:graphicFrame>
        <p:nvGraphicFramePr>
          <p:cNvPr id="6" name="Table 5"/>
          <p:cNvGraphicFramePr>
            <a:graphicFrameLocks noGrp="1"/>
          </p:cNvGraphicFramePr>
          <p:nvPr>
            <p:extLst>
              <p:ext uri="{D42A27DB-BD31-4B8C-83A1-F6EECF244321}">
                <p14:modId xmlns:p14="http://schemas.microsoft.com/office/powerpoint/2010/main" val="1584488083"/>
              </p:ext>
            </p:extLst>
          </p:nvPr>
        </p:nvGraphicFramePr>
        <p:xfrm>
          <a:off x="77823" y="764704"/>
          <a:ext cx="8988134" cy="3215604"/>
        </p:xfrm>
        <a:graphic>
          <a:graphicData uri="http://schemas.openxmlformats.org/drawingml/2006/table">
            <a:tbl>
              <a:tblPr firstRow="1" bandRow="1">
                <a:tableStyleId>{5C22544A-7EE6-4342-B048-85BDC9FD1C3A}</a:tableStyleId>
              </a:tblPr>
              <a:tblGrid>
                <a:gridCol w="4566185">
                  <a:extLst>
                    <a:ext uri="{9D8B030D-6E8A-4147-A177-3AD203B41FA5}">
                      <a16:colId xmlns:a16="http://schemas.microsoft.com/office/drawing/2014/main" val="20000"/>
                    </a:ext>
                  </a:extLst>
                </a:gridCol>
                <a:gridCol w="4421949">
                  <a:extLst>
                    <a:ext uri="{9D8B030D-6E8A-4147-A177-3AD203B41FA5}">
                      <a16:colId xmlns:a16="http://schemas.microsoft.com/office/drawing/2014/main" val="20001"/>
                    </a:ext>
                  </a:extLst>
                </a:gridCol>
              </a:tblGrid>
              <a:tr h="320036">
                <a:tc>
                  <a:txBody>
                    <a:bodyPr/>
                    <a:lstStyle/>
                    <a:p>
                      <a:pPr algn="ctr"/>
                      <a:r>
                        <a:rPr lang="en-US" sz="1600" dirty="0" smtClean="0"/>
                        <a:t>  Name of company</a:t>
                      </a:r>
                      <a:endParaRPr lang="ru-RU" sz="1600" dirty="0"/>
                    </a:p>
                  </a:txBody>
                  <a:tcPr/>
                </a:tc>
                <a:tc>
                  <a:txBody>
                    <a:bodyPr/>
                    <a:lstStyle/>
                    <a:p>
                      <a:pPr algn="ctr"/>
                      <a:r>
                        <a:rPr lang="en-US" sz="1600" dirty="0" smtClean="0"/>
                        <a:t>Fast Money Pte Ltd</a:t>
                      </a:r>
                      <a:endParaRPr lang="ru-RU" sz="1600" dirty="0"/>
                    </a:p>
                  </a:txBody>
                  <a:tcPr/>
                </a:tc>
                <a:extLst>
                  <a:ext uri="{0D108BD9-81ED-4DB2-BD59-A6C34878D82A}">
                    <a16:rowId xmlns:a16="http://schemas.microsoft.com/office/drawing/2014/main" val="10000"/>
                  </a:ext>
                </a:extLst>
              </a:tr>
              <a:tr h="320036">
                <a:tc>
                  <a:txBody>
                    <a:bodyPr/>
                    <a:lstStyle/>
                    <a:p>
                      <a:pPr algn="ctr"/>
                      <a:r>
                        <a:rPr lang="en-US" sz="1400" dirty="0" smtClean="0"/>
                        <a:t>Web</a:t>
                      </a:r>
                    </a:p>
                  </a:txBody>
                  <a:tcPr/>
                </a:tc>
                <a:tc>
                  <a:txBody>
                    <a:bodyPr/>
                    <a:lstStyle/>
                    <a:p>
                      <a:pPr algn="ctr"/>
                      <a:r>
                        <a:rPr lang="en-US" sz="1400" dirty="0" smtClean="0">
                          <a:hlinkClick r:id="rId2"/>
                        </a:rPr>
                        <a:t>http://www.fastmoney.com.sg</a:t>
                      </a:r>
                      <a:endParaRPr lang="ru-RU" sz="1400" dirty="0"/>
                    </a:p>
                  </a:txBody>
                  <a:tcPr/>
                </a:tc>
                <a:extLst>
                  <a:ext uri="{0D108BD9-81ED-4DB2-BD59-A6C34878D82A}">
                    <a16:rowId xmlns:a16="http://schemas.microsoft.com/office/drawing/2014/main" val="10001"/>
                  </a:ext>
                </a:extLst>
              </a:tr>
              <a:tr h="320036">
                <a:tc>
                  <a:txBody>
                    <a:bodyPr/>
                    <a:lstStyle/>
                    <a:p>
                      <a:pPr algn="ctr"/>
                      <a:r>
                        <a:rPr lang="en-US" sz="1400" dirty="0" smtClean="0"/>
                        <a:t>Price</a:t>
                      </a:r>
                      <a:endParaRPr lang="ru-RU" sz="1400" dirty="0"/>
                    </a:p>
                  </a:txBody>
                  <a:tcPr/>
                </a:tc>
                <a:tc>
                  <a:txBody>
                    <a:bodyPr/>
                    <a:lstStyle/>
                    <a:p>
                      <a:pPr algn="ctr"/>
                      <a:r>
                        <a:rPr lang="en-US" sz="1400" dirty="0" smtClean="0"/>
                        <a:t>$7.88</a:t>
                      </a:r>
                      <a:r>
                        <a:rPr lang="en-US" sz="1400" baseline="0" dirty="0" smtClean="0"/>
                        <a:t> </a:t>
                      </a:r>
                      <a:r>
                        <a:rPr lang="en-US" sz="1400" baseline="0" dirty="0" err="1" smtClean="0"/>
                        <a:t>mln</a:t>
                      </a:r>
                      <a:endParaRPr lang="ru-RU" sz="1400" dirty="0"/>
                    </a:p>
                  </a:txBody>
                  <a:tcPr/>
                </a:tc>
                <a:extLst>
                  <a:ext uri="{0D108BD9-81ED-4DB2-BD59-A6C34878D82A}">
                    <a16:rowId xmlns:a16="http://schemas.microsoft.com/office/drawing/2014/main" val="10002"/>
                  </a:ext>
                </a:extLst>
              </a:tr>
              <a:tr h="320036">
                <a:tc>
                  <a:txBody>
                    <a:bodyPr/>
                    <a:lstStyle/>
                    <a:p>
                      <a:pPr algn="ctr"/>
                      <a:r>
                        <a:rPr lang="en-US" sz="1400" dirty="0" smtClean="0"/>
                        <a:t>Net profit</a:t>
                      </a:r>
                      <a:r>
                        <a:rPr lang="en-US" sz="1400" baseline="0" dirty="0" smtClean="0"/>
                        <a:t> before taxes</a:t>
                      </a:r>
                      <a:endParaRPr lang="ru-RU" sz="1400" dirty="0"/>
                    </a:p>
                  </a:txBody>
                  <a:tcPr/>
                </a:tc>
                <a:tc>
                  <a:txBody>
                    <a:bodyPr/>
                    <a:lstStyle/>
                    <a:p>
                      <a:pPr algn="ctr"/>
                      <a:r>
                        <a:rPr lang="en-US" sz="1400" dirty="0" smtClean="0"/>
                        <a:t>$1.91 </a:t>
                      </a:r>
                      <a:r>
                        <a:rPr lang="en-US" sz="1400" dirty="0" err="1" smtClean="0"/>
                        <a:t>mln</a:t>
                      </a:r>
                      <a:endParaRPr lang="ru-RU" sz="1400" dirty="0"/>
                    </a:p>
                  </a:txBody>
                  <a:tcPr/>
                </a:tc>
                <a:extLst>
                  <a:ext uri="{0D108BD9-81ED-4DB2-BD59-A6C34878D82A}">
                    <a16:rowId xmlns:a16="http://schemas.microsoft.com/office/drawing/2014/main" val="10003"/>
                  </a:ext>
                </a:extLst>
              </a:tr>
              <a:tr h="320036">
                <a:tc>
                  <a:txBody>
                    <a:bodyPr/>
                    <a:lstStyle/>
                    <a:p>
                      <a:pPr algn="ctr"/>
                      <a:r>
                        <a:rPr lang="en-US" sz="1400" dirty="0" smtClean="0"/>
                        <a:t>Number of branches</a:t>
                      </a:r>
                      <a:endParaRPr lang="ru-RU" sz="1400" dirty="0"/>
                    </a:p>
                  </a:txBody>
                  <a:tcPr/>
                </a:tc>
                <a:tc>
                  <a:txBody>
                    <a:bodyPr/>
                    <a:lstStyle/>
                    <a:p>
                      <a:pPr algn="ctr"/>
                      <a:r>
                        <a:rPr lang="en-US" sz="1400" dirty="0" smtClean="0"/>
                        <a:t>2</a:t>
                      </a:r>
                      <a:endParaRPr lang="ru-RU" sz="1400" dirty="0"/>
                    </a:p>
                  </a:txBody>
                  <a:tcPr/>
                </a:tc>
                <a:extLst>
                  <a:ext uri="{0D108BD9-81ED-4DB2-BD59-A6C34878D82A}">
                    <a16:rowId xmlns:a16="http://schemas.microsoft.com/office/drawing/2014/main" val="10004"/>
                  </a:ext>
                </a:extLst>
              </a:tr>
              <a:tr h="320036">
                <a:tc>
                  <a:txBody>
                    <a:bodyPr/>
                    <a:lstStyle/>
                    <a:p>
                      <a:pPr algn="ctr"/>
                      <a:r>
                        <a:rPr lang="en-US" sz="1400" dirty="0" smtClean="0"/>
                        <a:t>Average loan size </a:t>
                      </a:r>
                      <a:endParaRPr lang="ru-RU" sz="1400" dirty="0"/>
                    </a:p>
                  </a:txBody>
                  <a:tcPr/>
                </a:tc>
                <a:tc>
                  <a:txBody>
                    <a:bodyPr/>
                    <a:lstStyle/>
                    <a:p>
                      <a:pPr algn="ctr"/>
                      <a:r>
                        <a:rPr lang="en-US" sz="1400" dirty="0" smtClean="0"/>
                        <a:t>$700</a:t>
                      </a:r>
                      <a:endParaRPr lang="ru-RU" sz="1400" dirty="0"/>
                    </a:p>
                  </a:txBody>
                  <a:tcPr/>
                </a:tc>
                <a:extLst>
                  <a:ext uri="{0D108BD9-81ED-4DB2-BD59-A6C34878D82A}">
                    <a16:rowId xmlns:a16="http://schemas.microsoft.com/office/drawing/2014/main" val="10005"/>
                  </a:ext>
                </a:extLst>
              </a:tr>
              <a:tr h="320036">
                <a:tc>
                  <a:txBody>
                    <a:bodyPr/>
                    <a:lstStyle/>
                    <a:p>
                      <a:pPr algn="ctr"/>
                      <a:r>
                        <a:rPr lang="en-US" sz="1400" dirty="0" smtClean="0">
                          <a:effectLst/>
                        </a:rPr>
                        <a:t>The cost of raising 1 client</a:t>
                      </a:r>
                      <a:endParaRPr lang="ru-RU" sz="1400" dirty="0"/>
                    </a:p>
                  </a:txBody>
                  <a:tcPr/>
                </a:tc>
                <a:tc>
                  <a:txBody>
                    <a:bodyPr/>
                    <a:lstStyle/>
                    <a:p>
                      <a:pPr algn="ctr"/>
                      <a:r>
                        <a:rPr lang="en-US" sz="1400" dirty="0" smtClean="0"/>
                        <a:t>$35</a:t>
                      </a:r>
                      <a:endParaRPr lang="ru-RU" sz="1400" dirty="0"/>
                    </a:p>
                  </a:txBody>
                  <a:tcPr/>
                </a:tc>
                <a:extLst>
                  <a:ext uri="{0D108BD9-81ED-4DB2-BD59-A6C34878D82A}">
                    <a16:rowId xmlns:a16="http://schemas.microsoft.com/office/drawing/2014/main" val="10006"/>
                  </a:ext>
                </a:extLst>
              </a:tr>
              <a:tr h="320036">
                <a:tc>
                  <a:txBody>
                    <a:bodyPr/>
                    <a:lstStyle/>
                    <a:p>
                      <a:pPr algn="ctr"/>
                      <a:r>
                        <a:rPr lang="en-US" sz="1400" dirty="0" smtClean="0"/>
                        <a:t>Average</a:t>
                      </a:r>
                      <a:r>
                        <a:rPr lang="en-US" sz="1400" baseline="0" dirty="0" smtClean="0"/>
                        <a:t> number of loans per month</a:t>
                      </a:r>
                      <a:endParaRPr lang="ru-RU" sz="1400" dirty="0"/>
                    </a:p>
                  </a:txBody>
                  <a:tcPr/>
                </a:tc>
                <a:tc>
                  <a:txBody>
                    <a:bodyPr/>
                    <a:lstStyle/>
                    <a:p>
                      <a:pPr algn="ctr"/>
                      <a:r>
                        <a:rPr lang="en-US" sz="1400" dirty="0" smtClean="0"/>
                        <a:t>300 </a:t>
                      </a:r>
                      <a:endParaRPr lang="ru-RU" sz="1400" dirty="0"/>
                    </a:p>
                  </a:txBody>
                  <a:tcPr/>
                </a:tc>
                <a:extLst>
                  <a:ext uri="{0D108BD9-81ED-4DB2-BD59-A6C34878D82A}">
                    <a16:rowId xmlns:a16="http://schemas.microsoft.com/office/drawing/2014/main" val="10007"/>
                  </a:ext>
                </a:extLst>
              </a:tr>
              <a:tr h="320036">
                <a:tc>
                  <a:txBody>
                    <a:bodyPr/>
                    <a:lstStyle/>
                    <a:p>
                      <a:pPr algn="ctr"/>
                      <a:r>
                        <a:rPr lang="en-US" sz="1400" dirty="0" smtClean="0"/>
                        <a:t>Average</a:t>
                      </a:r>
                      <a:r>
                        <a:rPr lang="en-US" sz="1400" baseline="0" dirty="0" smtClean="0"/>
                        <a:t> interest rate</a:t>
                      </a:r>
                      <a:endParaRPr lang="ru-RU" sz="1400" dirty="0"/>
                    </a:p>
                  </a:txBody>
                  <a:tcPr/>
                </a:tc>
                <a:tc>
                  <a:txBody>
                    <a:bodyPr/>
                    <a:lstStyle/>
                    <a:p>
                      <a:pPr algn="ctr"/>
                      <a:r>
                        <a:rPr lang="en-US" sz="1400" dirty="0" smtClean="0"/>
                        <a:t>28% per month</a:t>
                      </a:r>
                      <a:endParaRPr lang="ru-RU" sz="1400" dirty="0"/>
                    </a:p>
                  </a:txBody>
                  <a:tcPr/>
                </a:tc>
                <a:extLst>
                  <a:ext uri="{0D108BD9-81ED-4DB2-BD59-A6C34878D82A}">
                    <a16:rowId xmlns:a16="http://schemas.microsoft.com/office/drawing/2014/main" val="10008"/>
                  </a:ext>
                </a:extLst>
              </a:tr>
              <a:tr h="32003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t>% of repeated customers (monthly)</a:t>
                      </a:r>
                      <a:endParaRPr lang="ru-RU" sz="1400" dirty="0" smtClean="0"/>
                    </a:p>
                  </a:txBody>
                  <a:tcPr/>
                </a:tc>
                <a:tc>
                  <a:txBody>
                    <a:bodyPr/>
                    <a:lstStyle/>
                    <a:p>
                      <a:pPr algn="ctr"/>
                      <a:r>
                        <a:rPr lang="en-US" sz="1400" dirty="0" smtClean="0"/>
                        <a:t>approx.40% </a:t>
                      </a:r>
                      <a:endParaRPr lang="ru-RU" sz="1400" dirty="0"/>
                    </a:p>
                  </a:txBody>
                  <a:tcPr/>
                </a:tc>
                <a:extLst>
                  <a:ext uri="{0D108BD9-81ED-4DB2-BD59-A6C34878D82A}">
                    <a16:rowId xmlns:a16="http://schemas.microsoft.com/office/drawing/2014/main" val="10009"/>
                  </a:ext>
                </a:extLst>
              </a:tr>
            </a:tbl>
          </a:graphicData>
        </a:graphic>
      </p:graphicFrame>
      <p:sp>
        <p:nvSpPr>
          <p:cNvPr id="7" name="TextBox 6"/>
          <p:cNvSpPr txBox="1"/>
          <p:nvPr/>
        </p:nvSpPr>
        <p:spPr>
          <a:xfrm>
            <a:off x="153690" y="4221088"/>
            <a:ext cx="8882806" cy="2062103"/>
          </a:xfrm>
          <a:prstGeom prst="rect">
            <a:avLst/>
          </a:prstGeom>
          <a:solidFill>
            <a:schemeClr val="accent1">
              <a:lumMod val="20000"/>
              <a:lumOff val="80000"/>
            </a:schemeClr>
          </a:solidFill>
          <a:ln>
            <a:solidFill>
              <a:schemeClr val="accent1"/>
            </a:solidFill>
          </a:ln>
        </p:spPr>
        <p:txBody>
          <a:bodyPr wrap="square" rtlCol="0" anchor="t">
            <a:spAutoFit/>
          </a:bodyPr>
          <a:lstStyle/>
          <a:p>
            <a:pPr marL="285750" indent="-285750">
              <a:buFont typeface="Arial" panose="020B0604020202020204" pitchFamily="34" charset="0"/>
              <a:buChar char="•"/>
            </a:pPr>
            <a:r>
              <a:rPr lang="en-US" sz="1600" dirty="0"/>
              <a:t>Seller </a:t>
            </a:r>
            <a:r>
              <a:rPr lang="en-US" sz="1600" dirty="0" smtClean="0"/>
              <a:t>operates several licenses in Singapore</a:t>
            </a:r>
          </a:p>
          <a:p>
            <a:pPr marL="285750" indent="-285750">
              <a:buFont typeface="Arial" panose="020B0604020202020204" pitchFamily="34" charset="0"/>
              <a:buChar char="•"/>
            </a:pPr>
            <a:r>
              <a:rPr lang="en-US" sz="1600" dirty="0"/>
              <a:t>Fast Money is one of 5 companies in Singapore with 2 branches</a:t>
            </a:r>
          </a:p>
          <a:p>
            <a:pPr marL="285750" indent="-285750">
              <a:buFont typeface="Arial" panose="020B0604020202020204" pitchFamily="34" charset="0"/>
              <a:buChar char="•"/>
            </a:pPr>
            <a:r>
              <a:rPr lang="en-US" sz="1600" dirty="0"/>
              <a:t>Company has high rate (top 30) website in search </a:t>
            </a:r>
            <a:r>
              <a:rPr lang="en-US" sz="1600" dirty="0" smtClean="0"/>
              <a:t>system and often meets on online business directories </a:t>
            </a:r>
          </a:p>
          <a:p>
            <a:pPr marL="285750" indent="-285750">
              <a:buFont typeface="Arial" panose="020B0604020202020204" pitchFamily="34" charset="0"/>
              <a:buChar char="•"/>
            </a:pPr>
            <a:r>
              <a:rPr lang="en-US" sz="1600" dirty="0" smtClean="0"/>
              <a:t>The target audience of the company's management are</a:t>
            </a:r>
            <a:r>
              <a:rPr lang="ru-RU" sz="1600" dirty="0" smtClean="0"/>
              <a:t>:</a:t>
            </a:r>
          </a:p>
          <a:p>
            <a:pPr marL="742950" lvl="1" indent="-285750">
              <a:buFont typeface="Wingdings" panose="05000000000000000000" pitchFamily="2" charset="2"/>
              <a:buChar char="ü"/>
            </a:pPr>
            <a:r>
              <a:rPr lang="en-US" sz="1600" dirty="0"/>
              <a:t>C</a:t>
            </a:r>
            <a:r>
              <a:rPr lang="en-US" sz="1600" dirty="0" smtClean="0"/>
              <a:t>ustomers </a:t>
            </a:r>
            <a:r>
              <a:rPr lang="en-US" sz="1600" dirty="0"/>
              <a:t>whom are unable to obtain loan from local </a:t>
            </a:r>
            <a:r>
              <a:rPr lang="en-US" sz="1600" dirty="0" smtClean="0"/>
              <a:t>banks</a:t>
            </a:r>
            <a:endParaRPr lang="ru-RU" sz="1600" dirty="0" smtClean="0"/>
          </a:p>
          <a:p>
            <a:pPr marL="742950" lvl="1" indent="-285750">
              <a:buFont typeface="Wingdings" panose="05000000000000000000" pitchFamily="2" charset="2"/>
              <a:buChar char="ü"/>
            </a:pPr>
            <a:r>
              <a:rPr lang="en-US" sz="1600" dirty="0" smtClean="0"/>
              <a:t>Customers who lives or work near offices and needed </a:t>
            </a:r>
            <a:r>
              <a:rPr lang="en-US" sz="1600" dirty="0"/>
              <a:t>fast </a:t>
            </a:r>
            <a:r>
              <a:rPr lang="en-US" sz="1600" dirty="0" smtClean="0"/>
              <a:t>loan</a:t>
            </a:r>
            <a:endParaRPr lang="ru-RU" sz="1600" dirty="0"/>
          </a:p>
          <a:p>
            <a:pPr marL="285750" indent="-285750">
              <a:buFont typeface="Arial" panose="020B0604020202020204" pitchFamily="34" charset="0"/>
              <a:buChar char="•"/>
            </a:pPr>
            <a:r>
              <a:rPr lang="en-US" sz="1600" dirty="0" smtClean="0"/>
              <a:t>Seller </a:t>
            </a:r>
            <a:r>
              <a:rPr lang="en-US" sz="1600" dirty="0"/>
              <a:t>leases offices in low level residential </a:t>
            </a:r>
            <a:r>
              <a:rPr lang="en-US" sz="1600" dirty="0" smtClean="0"/>
              <a:t>areas</a:t>
            </a:r>
          </a:p>
        </p:txBody>
      </p:sp>
    </p:spTree>
    <p:extLst>
      <p:ext uri="{BB962C8B-B14F-4D97-AF65-F5344CB8AC3E}">
        <p14:creationId xmlns:p14="http://schemas.microsoft.com/office/powerpoint/2010/main" val="14137235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D7F305DA-160D-498F-B102-A1D8643B4A2C}" type="slidenum">
              <a:rPr lang="ru-RU" smtClean="0"/>
              <a:pPr/>
              <a:t>19</a:t>
            </a:fld>
            <a:endParaRPr lang="ru-RU"/>
          </a:p>
        </p:txBody>
      </p:sp>
      <p:sp>
        <p:nvSpPr>
          <p:cNvPr id="5" name="Заголовок 1"/>
          <p:cNvSpPr>
            <a:spLocks noGrp="1"/>
          </p:cNvSpPr>
          <p:nvPr>
            <p:ph type="title"/>
          </p:nvPr>
        </p:nvSpPr>
        <p:spPr>
          <a:xfrm>
            <a:off x="395536" y="116632"/>
            <a:ext cx="8159540" cy="312281"/>
          </a:xfrm>
        </p:spPr>
        <p:txBody>
          <a:bodyPr>
            <a:noAutofit/>
          </a:bodyPr>
          <a:lstStyle/>
          <a:p>
            <a:r>
              <a:rPr lang="ru-RU" sz="2400" dirty="0" smtClean="0"/>
              <a:t>№3 </a:t>
            </a:r>
            <a:r>
              <a:rPr lang="en-US" sz="2400" dirty="0" err="1" smtClean="0"/>
              <a:t>Crawfort</a:t>
            </a:r>
            <a:r>
              <a:rPr lang="en-US" sz="2400" dirty="0" smtClean="0"/>
              <a:t> </a:t>
            </a:r>
            <a:r>
              <a:rPr lang="en-US" sz="2400" dirty="0"/>
              <a:t>Pte Ltd</a:t>
            </a:r>
            <a:endParaRPr lang="ru-RU" sz="2400" dirty="0"/>
          </a:p>
        </p:txBody>
      </p:sp>
      <p:graphicFrame>
        <p:nvGraphicFramePr>
          <p:cNvPr id="6" name="Table 5"/>
          <p:cNvGraphicFramePr>
            <a:graphicFrameLocks noGrp="1"/>
          </p:cNvGraphicFramePr>
          <p:nvPr>
            <p:extLst>
              <p:ext uri="{D42A27DB-BD31-4B8C-83A1-F6EECF244321}">
                <p14:modId xmlns:p14="http://schemas.microsoft.com/office/powerpoint/2010/main" val="3370840311"/>
              </p:ext>
            </p:extLst>
          </p:nvPr>
        </p:nvGraphicFramePr>
        <p:xfrm>
          <a:off x="179512" y="764704"/>
          <a:ext cx="8856984" cy="3287604"/>
        </p:xfrm>
        <a:graphic>
          <a:graphicData uri="http://schemas.openxmlformats.org/drawingml/2006/table">
            <a:tbl>
              <a:tblPr firstRow="1" bandRow="1">
                <a:tableStyleId>{5C22544A-7EE6-4342-B048-85BDC9FD1C3A}</a:tableStyleId>
              </a:tblPr>
              <a:tblGrid>
                <a:gridCol w="4464496">
                  <a:extLst>
                    <a:ext uri="{9D8B030D-6E8A-4147-A177-3AD203B41FA5}">
                      <a16:colId xmlns:a16="http://schemas.microsoft.com/office/drawing/2014/main" val="20000"/>
                    </a:ext>
                  </a:extLst>
                </a:gridCol>
                <a:gridCol w="4392488">
                  <a:extLst>
                    <a:ext uri="{9D8B030D-6E8A-4147-A177-3AD203B41FA5}">
                      <a16:colId xmlns:a16="http://schemas.microsoft.com/office/drawing/2014/main" val="20001"/>
                    </a:ext>
                  </a:extLst>
                </a:gridCol>
              </a:tblGrid>
              <a:tr h="328036">
                <a:tc>
                  <a:txBody>
                    <a:bodyPr/>
                    <a:lstStyle/>
                    <a:p>
                      <a:pPr algn="ctr"/>
                      <a:r>
                        <a:rPr lang="en-US" sz="1600" dirty="0" smtClean="0"/>
                        <a:t>  Name of company</a:t>
                      </a:r>
                      <a:endParaRPr lang="ru-RU" sz="1600" dirty="0"/>
                    </a:p>
                  </a:txBody>
                  <a:tcPr/>
                </a:tc>
                <a:tc>
                  <a:txBody>
                    <a:bodyPr/>
                    <a:lstStyle/>
                    <a:p>
                      <a:pPr algn="ctr"/>
                      <a:r>
                        <a:rPr lang="en-US" sz="1600" dirty="0" smtClean="0"/>
                        <a:t>Crawfort Pte Ltd</a:t>
                      </a:r>
                      <a:endParaRPr lang="ru-RU" sz="1600" dirty="0"/>
                    </a:p>
                  </a:txBody>
                  <a:tcPr/>
                </a:tc>
                <a:extLst>
                  <a:ext uri="{0D108BD9-81ED-4DB2-BD59-A6C34878D82A}">
                    <a16:rowId xmlns:a16="http://schemas.microsoft.com/office/drawing/2014/main" val="10000"/>
                  </a:ext>
                </a:extLst>
              </a:tr>
              <a:tr h="328036">
                <a:tc>
                  <a:txBody>
                    <a:bodyPr/>
                    <a:lstStyle/>
                    <a:p>
                      <a:pPr algn="ctr"/>
                      <a:r>
                        <a:rPr lang="en-US" sz="1400" dirty="0" smtClean="0"/>
                        <a:t>Web</a:t>
                      </a:r>
                    </a:p>
                  </a:txBody>
                  <a:tcPr/>
                </a:tc>
                <a:tc>
                  <a:txBody>
                    <a:bodyPr/>
                    <a:lstStyle/>
                    <a:p>
                      <a:pPr algn="ctr"/>
                      <a:r>
                        <a:rPr lang="en-US" sz="1400" dirty="0" smtClean="0">
                          <a:hlinkClick r:id="rId2"/>
                        </a:rPr>
                        <a:t>www.crawfort.com.sg</a:t>
                      </a:r>
                      <a:endParaRPr lang="en-US" sz="1400" dirty="0"/>
                    </a:p>
                  </a:txBody>
                  <a:tcPr/>
                </a:tc>
                <a:extLst>
                  <a:ext uri="{0D108BD9-81ED-4DB2-BD59-A6C34878D82A}">
                    <a16:rowId xmlns:a16="http://schemas.microsoft.com/office/drawing/2014/main" val="10001"/>
                  </a:ext>
                </a:extLst>
              </a:tr>
              <a:tr h="328036">
                <a:tc>
                  <a:txBody>
                    <a:bodyPr/>
                    <a:lstStyle/>
                    <a:p>
                      <a:pPr algn="ctr"/>
                      <a:r>
                        <a:rPr lang="en-US" sz="1400" dirty="0" smtClean="0"/>
                        <a:t>Price</a:t>
                      </a:r>
                      <a:endParaRPr lang="ru-RU" sz="1400" dirty="0"/>
                    </a:p>
                  </a:txBody>
                  <a:tcPr/>
                </a:tc>
                <a:tc>
                  <a:txBody>
                    <a:bodyPr/>
                    <a:lstStyle/>
                    <a:p>
                      <a:pPr algn="ctr"/>
                      <a:r>
                        <a:rPr lang="en-US" sz="1400" dirty="0" smtClean="0"/>
                        <a:t>Not available</a:t>
                      </a:r>
                      <a:endParaRPr lang="ru-RU" sz="1400" dirty="0"/>
                    </a:p>
                  </a:txBody>
                  <a:tcPr/>
                </a:tc>
                <a:extLst>
                  <a:ext uri="{0D108BD9-81ED-4DB2-BD59-A6C34878D82A}">
                    <a16:rowId xmlns:a16="http://schemas.microsoft.com/office/drawing/2014/main" val="10002"/>
                  </a:ext>
                </a:extLst>
              </a:tr>
              <a:tr h="328036">
                <a:tc>
                  <a:txBody>
                    <a:bodyPr/>
                    <a:lstStyle/>
                    <a:p>
                      <a:pPr algn="ctr"/>
                      <a:r>
                        <a:rPr lang="en-US" sz="1400" dirty="0" smtClean="0"/>
                        <a:t>Net profit</a:t>
                      </a:r>
                      <a:r>
                        <a:rPr lang="en-US" sz="1400" baseline="0" dirty="0" smtClean="0"/>
                        <a:t> before taxes</a:t>
                      </a:r>
                      <a:endParaRPr lang="ru-RU" sz="1400" dirty="0"/>
                    </a:p>
                  </a:txBody>
                  <a:tcPr/>
                </a:tc>
                <a:tc>
                  <a:txBody>
                    <a:bodyPr/>
                    <a:lstStyle/>
                    <a:p>
                      <a:pPr algn="ctr"/>
                      <a:r>
                        <a:rPr lang="en-US" sz="1400" dirty="0" smtClean="0"/>
                        <a:t>$1.35 </a:t>
                      </a:r>
                      <a:r>
                        <a:rPr lang="en-US" sz="1400" dirty="0" err="1" smtClean="0"/>
                        <a:t>mln</a:t>
                      </a:r>
                      <a:endParaRPr lang="ru-RU" sz="1400" dirty="0"/>
                    </a:p>
                  </a:txBody>
                  <a:tcPr/>
                </a:tc>
                <a:extLst>
                  <a:ext uri="{0D108BD9-81ED-4DB2-BD59-A6C34878D82A}">
                    <a16:rowId xmlns:a16="http://schemas.microsoft.com/office/drawing/2014/main" val="10003"/>
                  </a:ext>
                </a:extLst>
              </a:tr>
              <a:tr h="328036">
                <a:tc>
                  <a:txBody>
                    <a:bodyPr/>
                    <a:lstStyle/>
                    <a:p>
                      <a:pPr algn="ctr"/>
                      <a:r>
                        <a:rPr lang="en-US" sz="1400" dirty="0" smtClean="0"/>
                        <a:t>Number of branches</a:t>
                      </a:r>
                      <a:endParaRPr lang="ru-RU" sz="1400" dirty="0"/>
                    </a:p>
                  </a:txBody>
                  <a:tcPr/>
                </a:tc>
                <a:tc>
                  <a:txBody>
                    <a:bodyPr/>
                    <a:lstStyle/>
                    <a:p>
                      <a:pPr algn="ctr"/>
                      <a:r>
                        <a:rPr lang="en-US" sz="1400" dirty="0" smtClean="0"/>
                        <a:t>1</a:t>
                      </a:r>
                      <a:endParaRPr lang="ru-RU" sz="1400" dirty="0"/>
                    </a:p>
                  </a:txBody>
                  <a:tcPr/>
                </a:tc>
                <a:extLst>
                  <a:ext uri="{0D108BD9-81ED-4DB2-BD59-A6C34878D82A}">
                    <a16:rowId xmlns:a16="http://schemas.microsoft.com/office/drawing/2014/main" val="10004"/>
                  </a:ext>
                </a:extLst>
              </a:tr>
              <a:tr h="328036">
                <a:tc>
                  <a:txBody>
                    <a:bodyPr/>
                    <a:lstStyle/>
                    <a:p>
                      <a:pPr algn="ctr"/>
                      <a:r>
                        <a:rPr lang="en-US" sz="1400" dirty="0" smtClean="0"/>
                        <a:t>Average loan size </a:t>
                      </a:r>
                      <a:endParaRPr lang="ru-RU" sz="1400" dirty="0"/>
                    </a:p>
                  </a:txBody>
                  <a:tcPr/>
                </a:tc>
                <a:tc>
                  <a:txBody>
                    <a:bodyPr/>
                    <a:lstStyle/>
                    <a:p>
                      <a:pPr algn="ctr"/>
                      <a:r>
                        <a:rPr lang="en-US" sz="1400" dirty="0" smtClean="0"/>
                        <a:t>$1750</a:t>
                      </a:r>
                      <a:endParaRPr lang="ru-RU" sz="1400" dirty="0"/>
                    </a:p>
                  </a:txBody>
                  <a:tcPr/>
                </a:tc>
                <a:extLst>
                  <a:ext uri="{0D108BD9-81ED-4DB2-BD59-A6C34878D82A}">
                    <a16:rowId xmlns:a16="http://schemas.microsoft.com/office/drawing/2014/main" val="10005"/>
                  </a:ext>
                </a:extLst>
              </a:tr>
              <a:tr h="328036">
                <a:tc>
                  <a:txBody>
                    <a:bodyPr/>
                    <a:lstStyle/>
                    <a:p>
                      <a:pPr algn="ctr"/>
                      <a:r>
                        <a:rPr lang="en-US" sz="1400" dirty="0" smtClean="0">
                          <a:effectLst/>
                        </a:rPr>
                        <a:t>The cost of raising 1 client</a:t>
                      </a:r>
                      <a:endParaRPr lang="ru-RU" sz="1400" dirty="0"/>
                    </a:p>
                  </a:txBody>
                  <a:tcPr/>
                </a:tc>
                <a:tc>
                  <a:txBody>
                    <a:bodyPr/>
                    <a:lstStyle/>
                    <a:p>
                      <a:pPr algn="ctr"/>
                      <a:r>
                        <a:rPr lang="en-US" sz="1400" dirty="0" smtClean="0"/>
                        <a:t>Not available</a:t>
                      </a:r>
                      <a:endParaRPr lang="ru-RU" sz="1400" dirty="0"/>
                    </a:p>
                  </a:txBody>
                  <a:tcPr/>
                </a:tc>
                <a:extLst>
                  <a:ext uri="{0D108BD9-81ED-4DB2-BD59-A6C34878D82A}">
                    <a16:rowId xmlns:a16="http://schemas.microsoft.com/office/drawing/2014/main" val="10006"/>
                  </a:ext>
                </a:extLst>
              </a:tr>
              <a:tr h="328036">
                <a:tc>
                  <a:txBody>
                    <a:bodyPr/>
                    <a:lstStyle/>
                    <a:p>
                      <a:pPr algn="ctr"/>
                      <a:r>
                        <a:rPr lang="en-US" sz="1400" dirty="0" smtClean="0"/>
                        <a:t>Average</a:t>
                      </a:r>
                      <a:r>
                        <a:rPr lang="en-US" sz="1400" baseline="0" dirty="0" smtClean="0"/>
                        <a:t> number of loans per month</a:t>
                      </a:r>
                      <a:endParaRPr lang="ru-RU" sz="1400" dirty="0"/>
                    </a:p>
                  </a:txBody>
                  <a:tcPr/>
                </a:tc>
                <a:tc>
                  <a:txBody>
                    <a:bodyPr/>
                    <a:lstStyle/>
                    <a:p>
                      <a:pPr algn="ctr"/>
                      <a:r>
                        <a:rPr lang="en-US" sz="1400" dirty="0" smtClean="0"/>
                        <a:t>280</a:t>
                      </a:r>
                      <a:endParaRPr lang="ru-RU" sz="1400" dirty="0"/>
                    </a:p>
                  </a:txBody>
                  <a:tcPr/>
                </a:tc>
                <a:extLst>
                  <a:ext uri="{0D108BD9-81ED-4DB2-BD59-A6C34878D82A}">
                    <a16:rowId xmlns:a16="http://schemas.microsoft.com/office/drawing/2014/main" val="10007"/>
                  </a:ext>
                </a:extLst>
              </a:tr>
              <a:tr h="328036">
                <a:tc>
                  <a:txBody>
                    <a:bodyPr/>
                    <a:lstStyle/>
                    <a:p>
                      <a:pPr algn="ctr"/>
                      <a:r>
                        <a:rPr lang="en-US" sz="1400" dirty="0" smtClean="0"/>
                        <a:t>Average</a:t>
                      </a:r>
                      <a:r>
                        <a:rPr lang="en-US" sz="1400" baseline="0" dirty="0" smtClean="0"/>
                        <a:t> interest rate</a:t>
                      </a:r>
                      <a:endParaRPr lang="ru-RU" sz="1400" dirty="0"/>
                    </a:p>
                  </a:txBody>
                  <a:tcPr/>
                </a:tc>
                <a:tc>
                  <a:txBody>
                    <a:bodyPr/>
                    <a:lstStyle/>
                    <a:p>
                      <a:pPr algn="ctr"/>
                      <a:r>
                        <a:rPr lang="en-US" sz="1400" dirty="0" smtClean="0"/>
                        <a:t>25% per month</a:t>
                      </a:r>
                      <a:endParaRPr lang="ru-RU" sz="1400" dirty="0"/>
                    </a:p>
                  </a:txBody>
                  <a:tcPr/>
                </a:tc>
                <a:extLst>
                  <a:ext uri="{0D108BD9-81ED-4DB2-BD59-A6C34878D82A}">
                    <a16:rowId xmlns:a16="http://schemas.microsoft.com/office/drawing/2014/main" val="10008"/>
                  </a:ext>
                </a:extLst>
              </a:tr>
              <a:tr h="32803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t>% of repeated customers (monthly)</a:t>
                      </a:r>
                      <a:endParaRPr lang="ru-RU" sz="1400" dirty="0" smtClean="0"/>
                    </a:p>
                  </a:txBody>
                  <a:tcPr/>
                </a:tc>
                <a:tc>
                  <a:txBody>
                    <a:bodyPr/>
                    <a:lstStyle/>
                    <a:p>
                      <a:pPr algn="ctr"/>
                      <a:r>
                        <a:rPr lang="en-US" sz="1400" dirty="0" smtClean="0"/>
                        <a:t>approx.50% </a:t>
                      </a:r>
                      <a:endParaRPr lang="ru-RU" sz="1400" dirty="0"/>
                    </a:p>
                  </a:txBody>
                  <a:tcPr/>
                </a:tc>
                <a:extLst>
                  <a:ext uri="{0D108BD9-81ED-4DB2-BD59-A6C34878D82A}">
                    <a16:rowId xmlns:a16="http://schemas.microsoft.com/office/drawing/2014/main" val="10009"/>
                  </a:ext>
                </a:extLst>
              </a:tr>
            </a:tbl>
          </a:graphicData>
        </a:graphic>
      </p:graphicFrame>
      <p:sp>
        <p:nvSpPr>
          <p:cNvPr id="7" name="TextBox 6"/>
          <p:cNvSpPr txBox="1"/>
          <p:nvPr/>
        </p:nvSpPr>
        <p:spPr>
          <a:xfrm>
            <a:off x="176452" y="4221088"/>
            <a:ext cx="8860044" cy="2062103"/>
          </a:xfrm>
          <a:prstGeom prst="rect">
            <a:avLst/>
          </a:prstGeom>
          <a:solidFill>
            <a:schemeClr val="accent1">
              <a:lumMod val="20000"/>
              <a:lumOff val="80000"/>
            </a:schemeClr>
          </a:solidFill>
          <a:ln>
            <a:solidFill>
              <a:schemeClr val="accent1"/>
            </a:solidFill>
          </a:ln>
        </p:spPr>
        <p:txBody>
          <a:bodyPr wrap="square" rtlCol="0" anchor="t">
            <a:spAutoFit/>
          </a:bodyPr>
          <a:lstStyle/>
          <a:p>
            <a:pPr marL="285750" indent="-285750">
              <a:buFont typeface="Arial" panose="020B0604020202020204" pitchFamily="34" charset="0"/>
              <a:buChar char="•"/>
            </a:pPr>
            <a:r>
              <a:rPr lang="en-US" sz="1600" dirty="0" smtClean="0"/>
              <a:t>Seller operates one license and wants to find strategic investor</a:t>
            </a:r>
          </a:p>
          <a:p>
            <a:pPr marL="285750" indent="-285750">
              <a:buFont typeface="Arial" panose="020B0604020202020204" pitchFamily="34" charset="0"/>
              <a:buChar char="•"/>
            </a:pPr>
            <a:r>
              <a:rPr lang="en-US" sz="1600" dirty="0"/>
              <a:t>Seller </a:t>
            </a:r>
            <a:r>
              <a:rPr lang="en-US" sz="1600" dirty="0" smtClean="0"/>
              <a:t>has low </a:t>
            </a:r>
            <a:r>
              <a:rPr lang="en-US" sz="1600" dirty="0"/>
              <a:t>rate (top </a:t>
            </a:r>
            <a:r>
              <a:rPr lang="en-US" sz="1600" dirty="0" smtClean="0"/>
              <a:t>100) </a:t>
            </a:r>
            <a:r>
              <a:rPr lang="en-US" sz="1600" dirty="0"/>
              <a:t>website in search </a:t>
            </a:r>
            <a:r>
              <a:rPr lang="en-US" sz="1600" dirty="0" smtClean="0"/>
              <a:t>system, bur very often </a:t>
            </a:r>
            <a:r>
              <a:rPr lang="en-US" sz="1600" dirty="0"/>
              <a:t>meets </a:t>
            </a:r>
            <a:r>
              <a:rPr lang="en-US" sz="1600" dirty="0" smtClean="0"/>
              <a:t>in online </a:t>
            </a:r>
            <a:r>
              <a:rPr lang="en-US" sz="1600" dirty="0"/>
              <a:t>business </a:t>
            </a:r>
            <a:r>
              <a:rPr lang="en-US" sz="1600" dirty="0" smtClean="0"/>
              <a:t>directories</a:t>
            </a:r>
          </a:p>
          <a:p>
            <a:pPr marL="285750" indent="-285750">
              <a:buFont typeface="Arial" panose="020B0604020202020204" pitchFamily="34" charset="0"/>
              <a:buChar char="•"/>
            </a:pPr>
            <a:r>
              <a:rPr lang="en-US" sz="1600" dirty="0" smtClean="0"/>
              <a:t>The </a:t>
            </a:r>
            <a:r>
              <a:rPr lang="en-US" sz="1600" dirty="0"/>
              <a:t>target audience of the company's management </a:t>
            </a:r>
            <a:r>
              <a:rPr lang="en-US" sz="1600" dirty="0" smtClean="0"/>
              <a:t>are</a:t>
            </a:r>
            <a:r>
              <a:rPr lang="ru-RU" sz="1600" dirty="0" smtClean="0"/>
              <a:t>:</a:t>
            </a:r>
            <a:r>
              <a:rPr lang="en-US" sz="1600" dirty="0" smtClean="0"/>
              <a:t> </a:t>
            </a:r>
            <a:endParaRPr lang="ru-RU" sz="1600" dirty="0" smtClean="0"/>
          </a:p>
          <a:p>
            <a:pPr marL="742950" lvl="1" indent="-285750">
              <a:buFont typeface="Wingdings" panose="05000000000000000000" pitchFamily="2" charset="2"/>
              <a:buChar char="ü"/>
            </a:pPr>
            <a:r>
              <a:rPr lang="en-US" sz="1600" dirty="0" smtClean="0"/>
              <a:t>Customers who </a:t>
            </a:r>
            <a:r>
              <a:rPr lang="en-US" sz="1600" dirty="0"/>
              <a:t>are unable to obtain loan from local </a:t>
            </a:r>
            <a:r>
              <a:rPr lang="en-US" sz="1600" dirty="0" smtClean="0"/>
              <a:t>banks and customers </a:t>
            </a:r>
            <a:endParaRPr lang="ru-RU" sz="1600" dirty="0" smtClean="0"/>
          </a:p>
          <a:p>
            <a:pPr marL="742950" lvl="1" indent="-285750">
              <a:buFont typeface="Wingdings" panose="05000000000000000000" pitchFamily="2" charset="2"/>
              <a:buChar char="ü"/>
            </a:pPr>
            <a:r>
              <a:rPr lang="en-US" sz="1600" dirty="0" smtClean="0"/>
              <a:t>Customers who live or work near office and need fast loan</a:t>
            </a:r>
            <a:endParaRPr lang="ru-RU" sz="1600" dirty="0" smtClean="0"/>
          </a:p>
          <a:p>
            <a:pPr marL="285750" indent="-285750">
              <a:buFont typeface="Arial" panose="020B0604020202020204" pitchFamily="34" charset="0"/>
              <a:buChar char="•"/>
            </a:pPr>
            <a:r>
              <a:rPr lang="en-US" sz="1600" dirty="0" smtClean="0"/>
              <a:t>Seller leases office in </a:t>
            </a:r>
            <a:r>
              <a:rPr lang="ru-RU" sz="1600" dirty="0" smtClean="0"/>
              <a:t>a dormitory district of Singapore</a:t>
            </a:r>
            <a:endParaRPr lang="en-US" sz="1600" dirty="0"/>
          </a:p>
          <a:p>
            <a:pPr marL="285750" indent="-285750">
              <a:buFont typeface="Arial" panose="020B0604020202020204" pitchFamily="34" charset="0"/>
              <a:buChar char="•"/>
            </a:pPr>
            <a:r>
              <a:rPr lang="en-US" sz="1600" dirty="0" smtClean="0"/>
              <a:t>Clients </a:t>
            </a:r>
            <a:r>
              <a:rPr lang="en-US" sz="1600" dirty="0"/>
              <a:t>flow near the office is extremely low</a:t>
            </a:r>
          </a:p>
        </p:txBody>
      </p:sp>
    </p:spTree>
    <p:extLst>
      <p:ext uri="{BB962C8B-B14F-4D97-AF65-F5344CB8AC3E}">
        <p14:creationId xmlns:p14="http://schemas.microsoft.com/office/powerpoint/2010/main" val="14598027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Table of </a:t>
            </a:r>
            <a:r>
              <a:rPr lang="en-US" dirty="0" smtClean="0"/>
              <a:t>contents</a:t>
            </a:r>
            <a:endParaRPr lang="ru-RU" dirty="0"/>
          </a:p>
        </p:txBody>
      </p:sp>
      <p:sp>
        <p:nvSpPr>
          <p:cNvPr id="3" name="Slide Number Placeholder 2"/>
          <p:cNvSpPr>
            <a:spLocks noGrp="1"/>
          </p:cNvSpPr>
          <p:nvPr>
            <p:ph type="sldNum" sz="quarter" idx="12"/>
          </p:nvPr>
        </p:nvSpPr>
        <p:spPr/>
        <p:txBody>
          <a:bodyPr/>
          <a:lstStyle/>
          <a:p>
            <a:fld id="{D7F305DA-160D-498F-B102-A1D8643B4A2C}" type="slidenum">
              <a:rPr lang="ru-RU" smtClean="0"/>
              <a:pPr/>
              <a:t>2</a:t>
            </a:fld>
            <a:endParaRPr lang="ru-RU" dirty="0"/>
          </a:p>
        </p:txBody>
      </p:sp>
      <p:graphicFrame>
        <p:nvGraphicFramePr>
          <p:cNvPr id="4" name="Table 3"/>
          <p:cNvGraphicFramePr>
            <a:graphicFrameLocks noGrp="1"/>
          </p:cNvGraphicFramePr>
          <p:nvPr>
            <p:extLst>
              <p:ext uri="{D42A27DB-BD31-4B8C-83A1-F6EECF244321}">
                <p14:modId xmlns:p14="http://schemas.microsoft.com/office/powerpoint/2010/main" val="3604717701"/>
              </p:ext>
            </p:extLst>
          </p:nvPr>
        </p:nvGraphicFramePr>
        <p:xfrm>
          <a:off x="251520" y="836712"/>
          <a:ext cx="8735564" cy="5148000"/>
        </p:xfrm>
        <a:graphic>
          <a:graphicData uri="http://schemas.openxmlformats.org/drawingml/2006/table">
            <a:tbl>
              <a:tblPr bandRow="1">
                <a:tableStyleId>{5C22544A-7EE6-4342-B048-85BDC9FD1C3A}</a:tableStyleId>
              </a:tblPr>
              <a:tblGrid>
                <a:gridCol w="1010726">
                  <a:extLst>
                    <a:ext uri="{9D8B030D-6E8A-4147-A177-3AD203B41FA5}">
                      <a16:colId xmlns:a16="http://schemas.microsoft.com/office/drawing/2014/main" val="20000"/>
                    </a:ext>
                  </a:extLst>
                </a:gridCol>
                <a:gridCol w="7724838">
                  <a:extLst>
                    <a:ext uri="{9D8B030D-6E8A-4147-A177-3AD203B41FA5}">
                      <a16:colId xmlns:a16="http://schemas.microsoft.com/office/drawing/2014/main" val="20001"/>
                    </a:ext>
                  </a:extLst>
                </a:gridCol>
              </a:tblGrid>
              <a:tr h="468000">
                <a:tc>
                  <a:txBody>
                    <a:bodyPr/>
                    <a:lstStyle/>
                    <a:p>
                      <a:pPr algn="ctr" fontAlgn="b"/>
                      <a:r>
                        <a:rPr lang="ru-RU" sz="1800" b="0" i="0" u="none" strike="noStrike" dirty="0">
                          <a:solidFill>
                            <a:srgbClr val="000000"/>
                          </a:solidFill>
                          <a:effectLst/>
                          <a:latin typeface="Calibri" panose="020F0502020204030204" pitchFamily="34" charset="0"/>
                        </a:rPr>
                        <a:t>1</a:t>
                      </a:r>
                    </a:p>
                  </a:txBody>
                  <a:tcPr marL="9525" marR="9525" marT="9525" marB="0" anchor="ctr"/>
                </a:tc>
                <a:tc>
                  <a:txBody>
                    <a:bodyPr/>
                    <a:lstStyle/>
                    <a:p>
                      <a:pPr marL="0" indent="0" algn="just" rtl="0" fontAlgn="ctr">
                        <a:buClr>
                          <a:srgbClr val="000000"/>
                        </a:buClr>
                        <a:buSzPts val="1800"/>
                        <a:buFont typeface="+mj-lt"/>
                        <a:buNone/>
                      </a:pPr>
                      <a:r>
                        <a:rPr lang="en-GB" sz="1800" b="0" i="0" u="none" strike="noStrike" dirty="0">
                          <a:solidFill>
                            <a:srgbClr val="000000"/>
                          </a:solidFill>
                          <a:effectLst/>
                          <a:latin typeface="Calibri" panose="020F0502020204030204" pitchFamily="34" charset="0"/>
                        </a:rPr>
                        <a:t>Investment summary</a:t>
                      </a:r>
                      <a:endParaRPr lang="en-GB" sz="1800" b="0" i="0" u="none" strike="noStrike" dirty="0">
                        <a:solidFill>
                          <a:srgbClr val="000000"/>
                        </a:solidFill>
                        <a:effectLst/>
                        <a:latin typeface="+mj-lt"/>
                      </a:endParaRPr>
                    </a:p>
                  </a:txBody>
                  <a:tcPr anchor="ctr"/>
                </a:tc>
                <a:extLst>
                  <a:ext uri="{0D108BD9-81ED-4DB2-BD59-A6C34878D82A}">
                    <a16:rowId xmlns:a16="http://schemas.microsoft.com/office/drawing/2014/main" val="10000"/>
                  </a:ext>
                </a:extLst>
              </a:tr>
              <a:tr h="468000">
                <a:tc>
                  <a:txBody>
                    <a:bodyPr/>
                    <a:lstStyle/>
                    <a:p>
                      <a:pPr algn="ctr" fontAlgn="b"/>
                      <a:r>
                        <a:rPr lang="ru-RU" sz="1800" b="0" i="0" u="none" strike="noStrike" dirty="0">
                          <a:solidFill>
                            <a:srgbClr val="000000"/>
                          </a:solidFill>
                          <a:effectLst/>
                          <a:latin typeface="Calibri" panose="020F0502020204030204" pitchFamily="34" charset="0"/>
                        </a:rPr>
                        <a:t>2</a:t>
                      </a:r>
                    </a:p>
                  </a:txBody>
                  <a:tcPr marL="9525" marR="9525" marT="9525" marB="0" anchor="ctr"/>
                </a:tc>
                <a:tc>
                  <a:txBody>
                    <a:bodyPr/>
                    <a:lstStyle/>
                    <a:p>
                      <a:pPr marL="0" indent="0" algn="just" rtl="0" fontAlgn="ctr">
                        <a:buClr>
                          <a:srgbClr val="000000"/>
                        </a:buClr>
                        <a:buSzPts val="1800"/>
                        <a:buFont typeface="+mj-lt"/>
                        <a:buNone/>
                      </a:pPr>
                      <a:r>
                        <a:rPr lang="en-GB" sz="1800" b="0" i="0" u="none" strike="noStrike" dirty="0">
                          <a:solidFill>
                            <a:srgbClr val="000000"/>
                          </a:solidFill>
                          <a:effectLst/>
                          <a:latin typeface="Calibri" panose="020F0502020204030204" pitchFamily="34" charset="0"/>
                        </a:rPr>
                        <a:t>Market overview</a:t>
                      </a:r>
                      <a:endParaRPr lang="en-GB" sz="1800" b="0" i="0" u="none" strike="noStrike" dirty="0">
                        <a:solidFill>
                          <a:srgbClr val="000000"/>
                        </a:solidFill>
                        <a:effectLst/>
                        <a:latin typeface="+mj-lt"/>
                      </a:endParaRPr>
                    </a:p>
                  </a:txBody>
                  <a:tcPr anchor="ctr"/>
                </a:tc>
                <a:extLst>
                  <a:ext uri="{0D108BD9-81ED-4DB2-BD59-A6C34878D82A}">
                    <a16:rowId xmlns:a16="http://schemas.microsoft.com/office/drawing/2014/main" val="10001"/>
                  </a:ext>
                </a:extLst>
              </a:tr>
              <a:tr h="468000">
                <a:tc>
                  <a:txBody>
                    <a:bodyPr/>
                    <a:lstStyle/>
                    <a:p>
                      <a:pPr algn="ctr" fontAlgn="b"/>
                      <a:r>
                        <a:rPr lang="ru-RU" sz="1800" b="0" i="0" u="none" strike="noStrike" dirty="0">
                          <a:solidFill>
                            <a:srgbClr val="000000"/>
                          </a:solidFill>
                          <a:effectLst/>
                          <a:latin typeface="Calibri" panose="020F0502020204030204" pitchFamily="34" charset="0"/>
                        </a:rPr>
                        <a:t>3</a:t>
                      </a:r>
                    </a:p>
                  </a:txBody>
                  <a:tcPr marL="9525" marR="9525" marT="9525" marB="0" anchor="ctr"/>
                </a:tc>
                <a:tc>
                  <a:txBody>
                    <a:bodyPr/>
                    <a:lstStyle/>
                    <a:p>
                      <a:pPr marL="0" indent="0" algn="just" rtl="0" fontAlgn="ctr">
                        <a:buClr>
                          <a:srgbClr val="000000"/>
                        </a:buClr>
                        <a:buSzPts val="1800"/>
                        <a:buFont typeface="+mj-lt"/>
                        <a:buNone/>
                      </a:pPr>
                      <a:r>
                        <a:rPr lang="en-GB" sz="1800" b="0" i="0" u="none" strike="noStrike" dirty="0" smtClean="0">
                          <a:solidFill>
                            <a:srgbClr val="000000"/>
                          </a:solidFill>
                          <a:effectLst/>
                          <a:latin typeface="Calibri" panose="020F0502020204030204" pitchFamily="34" charset="0"/>
                        </a:rPr>
                        <a:t>Legal setup</a:t>
                      </a:r>
                      <a:endParaRPr lang="en-GB" sz="1800" b="0" i="0" u="none" strike="noStrike" dirty="0">
                        <a:solidFill>
                          <a:srgbClr val="000000"/>
                        </a:solidFill>
                        <a:effectLst/>
                        <a:latin typeface="+mj-lt"/>
                      </a:endParaRPr>
                    </a:p>
                  </a:txBody>
                  <a:tcPr anchor="ctr"/>
                </a:tc>
                <a:extLst>
                  <a:ext uri="{0D108BD9-81ED-4DB2-BD59-A6C34878D82A}">
                    <a16:rowId xmlns:a16="http://schemas.microsoft.com/office/drawing/2014/main" val="10002"/>
                  </a:ext>
                </a:extLst>
              </a:tr>
              <a:tr h="468000">
                <a:tc>
                  <a:txBody>
                    <a:bodyPr/>
                    <a:lstStyle/>
                    <a:p>
                      <a:pPr algn="ctr" fontAlgn="b"/>
                      <a:r>
                        <a:rPr lang="ru-RU" sz="1800" b="0" i="0" u="none" strike="noStrike" dirty="0">
                          <a:solidFill>
                            <a:srgbClr val="000000"/>
                          </a:solidFill>
                          <a:effectLst/>
                          <a:latin typeface="Calibri" panose="020F0502020204030204" pitchFamily="34" charset="0"/>
                        </a:rPr>
                        <a:t>4</a:t>
                      </a:r>
                    </a:p>
                  </a:txBody>
                  <a:tcPr marL="9525" marR="9525" marT="9525" marB="0" anchor="ctr"/>
                </a:tc>
                <a:tc>
                  <a:txBody>
                    <a:bodyPr/>
                    <a:lstStyle/>
                    <a:p>
                      <a:pPr marL="0" indent="0" algn="just" rtl="0" fontAlgn="ctr">
                        <a:buClr>
                          <a:srgbClr val="000000"/>
                        </a:buClr>
                        <a:buSzPts val="1800"/>
                        <a:buFont typeface="+mj-lt"/>
                        <a:buNone/>
                      </a:pPr>
                      <a:r>
                        <a:rPr lang="en-GB" sz="1800" b="0" i="0" u="none" strike="noStrike" dirty="0" smtClean="0">
                          <a:solidFill>
                            <a:srgbClr val="000000"/>
                          </a:solidFill>
                          <a:effectLst/>
                          <a:latin typeface="Calibri" panose="020F0502020204030204" pitchFamily="34" charset="0"/>
                        </a:rPr>
                        <a:t>Product</a:t>
                      </a:r>
                      <a:r>
                        <a:rPr lang="en-GB" sz="1800" b="0" i="0" u="none" strike="noStrike" baseline="0" dirty="0" smtClean="0">
                          <a:solidFill>
                            <a:srgbClr val="000000"/>
                          </a:solidFill>
                          <a:effectLst/>
                          <a:latin typeface="Calibri" panose="020F0502020204030204" pitchFamily="34" charset="0"/>
                        </a:rPr>
                        <a:t> and Marketing</a:t>
                      </a:r>
                      <a:endParaRPr lang="en-GB" sz="1800" b="0" i="0" u="none" strike="noStrike" dirty="0">
                        <a:solidFill>
                          <a:srgbClr val="000000"/>
                        </a:solidFill>
                        <a:effectLst/>
                        <a:latin typeface="+mj-lt"/>
                      </a:endParaRPr>
                    </a:p>
                  </a:txBody>
                  <a:tcPr anchor="ctr"/>
                </a:tc>
                <a:extLst>
                  <a:ext uri="{0D108BD9-81ED-4DB2-BD59-A6C34878D82A}">
                    <a16:rowId xmlns:a16="http://schemas.microsoft.com/office/drawing/2014/main" val="10003"/>
                  </a:ext>
                </a:extLst>
              </a:tr>
              <a:tr h="468000">
                <a:tc>
                  <a:txBody>
                    <a:bodyPr/>
                    <a:lstStyle/>
                    <a:p>
                      <a:pPr algn="ctr" fontAlgn="b"/>
                      <a:r>
                        <a:rPr lang="ru-RU" sz="1800" b="0" i="0" u="none" strike="noStrike" dirty="0">
                          <a:solidFill>
                            <a:srgbClr val="000000"/>
                          </a:solidFill>
                          <a:effectLst/>
                          <a:latin typeface="Calibri" panose="020F0502020204030204" pitchFamily="34" charset="0"/>
                        </a:rPr>
                        <a:t>5</a:t>
                      </a:r>
                    </a:p>
                  </a:txBody>
                  <a:tcPr marL="9525" marR="9525" marT="9525" marB="0" anchor="ctr"/>
                </a:tc>
                <a:tc>
                  <a:txBody>
                    <a:bodyPr/>
                    <a:lstStyle/>
                    <a:p>
                      <a:pPr marL="0" indent="0" algn="just" rtl="0" fontAlgn="ctr">
                        <a:buClr>
                          <a:srgbClr val="000000"/>
                        </a:buClr>
                        <a:buSzPts val="1800"/>
                        <a:buFont typeface="+mj-lt"/>
                        <a:buNone/>
                      </a:pPr>
                      <a:r>
                        <a:rPr lang="en-GB" sz="1800" b="0" i="0" u="none" strike="noStrike" dirty="0" smtClean="0">
                          <a:solidFill>
                            <a:srgbClr val="000000"/>
                          </a:solidFill>
                          <a:effectLst/>
                          <a:latin typeface="Calibri" panose="020F0502020204030204" pitchFamily="34" charset="0"/>
                        </a:rPr>
                        <a:t>Decision making &amp; Collection</a:t>
                      </a:r>
                    </a:p>
                  </a:txBody>
                  <a:tcPr anchor="ctr"/>
                </a:tc>
                <a:extLst>
                  <a:ext uri="{0D108BD9-81ED-4DB2-BD59-A6C34878D82A}">
                    <a16:rowId xmlns:a16="http://schemas.microsoft.com/office/drawing/2014/main" val="10004"/>
                  </a:ext>
                </a:extLst>
              </a:tr>
              <a:tr h="468000">
                <a:tc>
                  <a:txBody>
                    <a:bodyPr/>
                    <a:lstStyle/>
                    <a:p>
                      <a:pPr algn="ctr" fontAlgn="b"/>
                      <a:r>
                        <a:rPr lang="ru-RU" sz="1800" b="0" i="0" u="none" strike="noStrike" dirty="0">
                          <a:solidFill>
                            <a:srgbClr val="000000"/>
                          </a:solidFill>
                          <a:effectLst/>
                          <a:latin typeface="Calibri" panose="020F0502020204030204" pitchFamily="34" charset="0"/>
                        </a:rPr>
                        <a:t>6</a:t>
                      </a:r>
                    </a:p>
                  </a:txBody>
                  <a:tcPr marL="9525" marR="9525" marT="9525" marB="0" anchor="ctr"/>
                </a:tc>
                <a:tc>
                  <a:txBody>
                    <a:bodyPr/>
                    <a:lstStyle/>
                    <a:p>
                      <a:pPr marL="0" indent="0" algn="just" rtl="0" fontAlgn="ctr">
                        <a:buClr>
                          <a:srgbClr val="000000"/>
                        </a:buClr>
                        <a:buSzPts val="1800"/>
                        <a:buFont typeface="+mj-lt"/>
                        <a:buNone/>
                      </a:pPr>
                      <a:r>
                        <a:rPr lang="en-GB" sz="1800" b="0" i="0" u="none" strike="noStrike" dirty="0" smtClean="0">
                          <a:solidFill>
                            <a:schemeClr val="tx1"/>
                          </a:solidFill>
                          <a:effectLst/>
                          <a:latin typeface="Calibri" panose="020F0502020204030204" pitchFamily="34" charset="0"/>
                        </a:rPr>
                        <a:t>Business process </a:t>
                      </a:r>
                      <a:r>
                        <a:rPr lang="en-GB" sz="1800" b="0" i="0" u="none" strike="noStrike" baseline="0" dirty="0" smtClean="0">
                          <a:solidFill>
                            <a:schemeClr val="tx1"/>
                          </a:solidFill>
                          <a:effectLst/>
                          <a:latin typeface="Calibri" panose="020F0502020204030204" pitchFamily="34" charset="0"/>
                        </a:rPr>
                        <a:t>&amp; </a:t>
                      </a:r>
                      <a:r>
                        <a:rPr lang="en-GB" sz="1800" b="0" i="0" u="none" strike="noStrike" dirty="0" smtClean="0">
                          <a:solidFill>
                            <a:schemeClr val="tx1"/>
                          </a:solidFill>
                          <a:effectLst/>
                          <a:latin typeface="Calibri" panose="020F0502020204030204" pitchFamily="34" charset="0"/>
                        </a:rPr>
                        <a:t>IT</a:t>
                      </a:r>
                      <a:endParaRPr lang="en-GB" sz="1800" b="0" i="0" u="none" strike="noStrike" dirty="0">
                        <a:solidFill>
                          <a:schemeClr val="tx1"/>
                        </a:solidFill>
                        <a:effectLst/>
                        <a:latin typeface="+mj-lt"/>
                      </a:endParaRPr>
                    </a:p>
                  </a:txBody>
                  <a:tcPr anchor="ctr"/>
                </a:tc>
                <a:extLst>
                  <a:ext uri="{0D108BD9-81ED-4DB2-BD59-A6C34878D82A}">
                    <a16:rowId xmlns:a16="http://schemas.microsoft.com/office/drawing/2014/main" val="10005"/>
                  </a:ext>
                </a:extLst>
              </a:tr>
              <a:tr h="468000">
                <a:tc>
                  <a:txBody>
                    <a:bodyPr/>
                    <a:lstStyle/>
                    <a:p>
                      <a:pPr algn="ctr" fontAlgn="b"/>
                      <a:r>
                        <a:rPr lang="ru-RU" sz="1800" b="0" i="0" u="none" strike="noStrike" dirty="0">
                          <a:solidFill>
                            <a:srgbClr val="000000"/>
                          </a:solidFill>
                          <a:effectLst/>
                          <a:latin typeface="Calibri" panose="020F0502020204030204" pitchFamily="34" charset="0"/>
                        </a:rPr>
                        <a:t>7</a:t>
                      </a:r>
                    </a:p>
                  </a:txBody>
                  <a:tcPr marL="9525" marR="9525" marT="9525" marB="0" anchor="ctr"/>
                </a:tc>
                <a:tc>
                  <a:txBody>
                    <a:bodyPr/>
                    <a:lstStyle/>
                    <a:p>
                      <a:pPr marL="0" indent="0" algn="just" rtl="0" fontAlgn="ctr">
                        <a:buClr>
                          <a:srgbClr val="000000"/>
                        </a:buClr>
                        <a:buSzPts val="1800"/>
                        <a:buFont typeface="+mj-lt"/>
                        <a:buNone/>
                      </a:pPr>
                      <a:r>
                        <a:rPr lang="en-GB" sz="1800" b="0" i="0" u="none" strike="noStrike" dirty="0" smtClean="0">
                          <a:solidFill>
                            <a:srgbClr val="000000"/>
                          </a:solidFill>
                          <a:effectLst/>
                          <a:latin typeface="+mj-lt"/>
                        </a:rPr>
                        <a:t>HR &amp; Admin information</a:t>
                      </a:r>
                    </a:p>
                  </a:txBody>
                  <a:tcPr anchor="ctr"/>
                </a:tc>
                <a:extLst>
                  <a:ext uri="{0D108BD9-81ED-4DB2-BD59-A6C34878D82A}">
                    <a16:rowId xmlns:a16="http://schemas.microsoft.com/office/drawing/2014/main" val="10006"/>
                  </a:ext>
                </a:extLst>
              </a:tr>
              <a:tr h="468000">
                <a:tc>
                  <a:txBody>
                    <a:bodyPr/>
                    <a:lstStyle/>
                    <a:p>
                      <a:pPr algn="ctr" fontAlgn="b"/>
                      <a:r>
                        <a:rPr lang="ru-RU" sz="1800" b="0" i="0" u="none" strike="noStrike" dirty="0">
                          <a:solidFill>
                            <a:srgbClr val="000000"/>
                          </a:solidFill>
                          <a:effectLst/>
                          <a:latin typeface="Calibri" panose="020F0502020204030204" pitchFamily="34" charset="0"/>
                        </a:rPr>
                        <a:t>8</a:t>
                      </a:r>
                    </a:p>
                  </a:txBody>
                  <a:tcPr marL="9525" marR="9525" marT="9525" marB="0" anchor="ctr"/>
                </a:tc>
                <a:tc>
                  <a:txBody>
                    <a:bodyPr/>
                    <a:lstStyle/>
                    <a:p>
                      <a:pPr marL="0" indent="0" algn="just" rtl="0" fontAlgn="ctr">
                        <a:buClr>
                          <a:srgbClr val="000000"/>
                        </a:buClr>
                        <a:buSzPts val="1800"/>
                        <a:buFont typeface="+mj-lt"/>
                        <a:buNone/>
                      </a:pPr>
                      <a:r>
                        <a:rPr lang="en-GB" sz="1800" b="0" i="0" u="none" strike="noStrike" dirty="0" smtClean="0">
                          <a:solidFill>
                            <a:srgbClr val="000000"/>
                          </a:solidFill>
                          <a:effectLst/>
                          <a:latin typeface="Calibri" panose="020F0502020204030204" pitchFamily="34" charset="0"/>
                        </a:rPr>
                        <a:t>Finance</a:t>
                      </a:r>
                      <a:endParaRPr lang="en-GB" sz="1800" b="0" i="0" u="none" strike="noStrike" dirty="0">
                        <a:solidFill>
                          <a:srgbClr val="000000"/>
                        </a:solidFill>
                        <a:effectLst/>
                        <a:latin typeface="Calibri" panose="020F0502020204030204" pitchFamily="34" charset="0"/>
                      </a:endParaRPr>
                    </a:p>
                  </a:txBody>
                  <a:tcPr anchor="ctr"/>
                </a:tc>
                <a:extLst>
                  <a:ext uri="{0D108BD9-81ED-4DB2-BD59-A6C34878D82A}">
                    <a16:rowId xmlns:a16="http://schemas.microsoft.com/office/drawing/2014/main" val="10007"/>
                  </a:ext>
                </a:extLst>
              </a:tr>
              <a:tr h="468000">
                <a:tc>
                  <a:txBody>
                    <a:bodyPr/>
                    <a:lstStyle/>
                    <a:p>
                      <a:pPr algn="ctr" fontAlgn="b"/>
                      <a:r>
                        <a:rPr lang="en-US" sz="1800" b="0" i="0" u="none" strike="noStrike" dirty="0" smtClean="0">
                          <a:solidFill>
                            <a:srgbClr val="000000"/>
                          </a:solidFill>
                          <a:effectLst/>
                          <a:latin typeface="Calibri" panose="020F0502020204030204" pitchFamily="34" charset="0"/>
                        </a:rPr>
                        <a:t>9</a:t>
                      </a:r>
                      <a:endParaRPr lang="ru-RU"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marL="0" indent="0" algn="just" rtl="0" fontAlgn="ctr">
                        <a:buClr>
                          <a:srgbClr val="000000"/>
                        </a:buClr>
                        <a:buSzPts val="1800"/>
                        <a:buFont typeface="+mj-lt"/>
                        <a:buNone/>
                      </a:pPr>
                      <a:r>
                        <a:rPr lang="en-GB" sz="1800" b="0" i="0" u="none" strike="noStrike" dirty="0" smtClean="0">
                          <a:solidFill>
                            <a:srgbClr val="000000"/>
                          </a:solidFill>
                          <a:effectLst/>
                          <a:latin typeface="+mj-lt"/>
                        </a:rPr>
                        <a:t>Project risks and mitigation </a:t>
                      </a:r>
                      <a:endParaRPr lang="en-GB" sz="1800" b="0" i="0" u="none" strike="noStrike" dirty="0">
                        <a:solidFill>
                          <a:srgbClr val="000000"/>
                        </a:solidFill>
                        <a:effectLst/>
                        <a:latin typeface="+mj-lt"/>
                      </a:endParaRPr>
                    </a:p>
                  </a:txBody>
                  <a:tcPr anchor="ctr"/>
                </a:tc>
                <a:extLst>
                  <a:ext uri="{0D108BD9-81ED-4DB2-BD59-A6C34878D82A}">
                    <a16:rowId xmlns:a16="http://schemas.microsoft.com/office/drawing/2014/main" val="10008"/>
                  </a:ext>
                </a:extLst>
              </a:tr>
              <a:tr h="468000">
                <a:tc>
                  <a:txBody>
                    <a:bodyPr/>
                    <a:lstStyle/>
                    <a:p>
                      <a:pPr algn="ctr" fontAlgn="b"/>
                      <a:r>
                        <a:rPr lang="ru-RU" sz="1800" b="0" i="0" u="none" strike="noStrike" dirty="0" smtClean="0">
                          <a:solidFill>
                            <a:srgbClr val="000000"/>
                          </a:solidFill>
                          <a:effectLst/>
                          <a:latin typeface="Calibri" panose="020F0502020204030204" pitchFamily="34" charset="0"/>
                        </a:rPr>
                        <a:t>1</a:t>
                      </a:r>
                      <a:r>
                        <a:rPr lang="en-US" sz="1800" b="0" i="0" u="none" strike="noStrike" dirty="0" smtClean="0">
                          <a:solidFill>
                            <a:srgbClr val="000000"/>
                          </a:solidFill>
                          <a:effectLst/>
                          <a:latin typeface="Calibri" panose="020F0502020204030204" pitchFamily="34" charset="0"/>
                        </a:rPr>
                        <a:t>0</a:t>
                      </a:r>
                      <a:endParaRPr lang="ru-RU"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marL="0" indent="0" algn="just" rtl="0" fontAlgn="ctr">
                        <a:buClr>
                          <a:srgbClr val="000000"/>
                        </a:buClr>
                        <a:buSzPts val="1800"/>
                        <a:buFont typeface="+mj-lt"/>
                        <a:buNone/>
                      </a:pPr>
                      <a:r>
                        <a:rPr lang="en-GB" sz="1800" b="0" i="0" u="none" strike="noStrike" dirty="0">
                          <a:solidFill>
                            <a:srgbClr val="000000"/>
                          </a:solidFill>
                          <a:effectLst/>
                          <a:latin typeface="Calibri" panose="020F0502020204030204" pitchFamily="34" charset="0"/>
                        </a:rPr>
                        <a:t>Project plan</a:t>
                      </a:r>
                      <a:endParaRPr lang="en-GB" sz="1800" b="0" i="0" u="none" strike="noStrike" dirty="0">
                        <a:solidFill>
                          <a:srgbClr val="000000"/>
                        </a:solidFill>
                        <a:effectLst/>
                        <a:latin typeface="+mj-lt"/>
                      </a:endParaRPr>
                    </a:p>
                  </a:txBody>
                  <a:tcPr anchor="ctr"/>
                </a:tc>
                <a:extLst>
                  <a:ext uri="{0D108BD9-81ED-4DB2-BD59-A6C34878D82A}">
                    <a16:rowId xmlns:a16="http://schemas.microsoft.com/office/drawing/2014/main" val="10009"/>
                  </a:ext>
                </a:extLst>
              </a:tr>
              <a:tr h="468000">
                <a:tc>
                  <a:txBody>
                    <a:bodyPr/>
                    <a:lstStyle/>
                    <a:p>
                      <a:pPr algn="ctr" fontAlgn="b"/>
                      <a:r>
                        <a:rPr lang="ru-RU" sz="1800" b="0" i="0" u="none" strike="noStrike" dirty="0" smtClean="0">
                          <a:solidFill>
                            <a:srgbClr val="000000"/>
                          </a:solidFill>
                          <a:effectLst/>
                          <a:latin typeface="Calibri" panose="020F0502020204030204" pitchFamily="34" charset="0"/>
                        </a:rPr>
                        <a:t>1</a:t>
                      </a:r>
                      <a:r>
                        <a:rPr lang="en-US" sz="1800" b="0" i="0" u="none" strike="noStrike" dirty="0" smtClean="0">
                          <a:solidFill>
                            <a:srgbClr val="000000"/>
                          </a:solidFill>
                          <a:effectLst/>
                          <a:latin typeface="Calibri" panose="020F0502020204030204" pitchFamily="34" charset="0"/>
                        </a:rPr>
                        <a:t>1</a:t>
                      </a:r>
                      <a:endParaRPr lang="ru-RU"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marL="0" indent="0" algn="just" rtl="0" fontAlgn="ctr">
                        <a:buClr>
                          <a:srgbClr val="000000"/>
                        </a:buClr>
                        <a:buSzPts val="1800"/>
                        <a:buFont typeface="+mj-lt"/>
                        <a:buNone/>
                      </a:pPr>
                      <a:r>
                        <a:rPr lang="en-GB" sz="1800" b="0" i="0" u="none" strike="noStrike" dirty="0">
                          <a:solidFill>
                            <a:srgbClr val="000000"/>
                          </a:solidFill>
                          <a:effectLst/>
                          <a:latin typeface="Calibri" panose="020F0502020204030204" pitchFamily="34" charset="0"/>
                        </a:rPr>
                        <a:t>Next steps</a:t>
                      </a:r>
                      <a:endParaRPr lang="en-GB" sz="1800" b="0" i="0" u="none" strike="noStrike" dirty="0">
                        <a:solidFill>
                          <a:srgbClr val="000000"/>
                        </a:solidFill>
                        <a:effectLst/>
                        <a:latin typeface="+mj-lt"/>
                      </a:endParaRPr>
                    </a:p>
                  </a:txBody>
                  <a:tcPr anchor="ctr"/>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273812335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D7F305DA-160D-498F-B102-A1D8643B4A2C}" type="slidenum">
              <a:rPr lang="ru-RU" smtClean="0"/>
              <a:pPr/>
              <a:t>20</a:t>
            </a:fld>
            <a:endParaRPr lang="ru-RU"/>
          </a:p>
        </p:txBody>
      </p:sp>
      <p:sp>
        <p:nvSpPr>
          <p:cNvPr id="8" name="Заголовок 1"/>
          <p:cNvSpPr>
            <a:spLocks noGrp="1"/>
          </p:cNvSpPr>
          <p:nvPr>
            <p:ph type="title"/>
          </p:nvPr>
        </p:nvSpPr>
        <p:spPr>
          <a:xfrm>
            <a:off x="395536" y="116632"/>
            <a:ext cx="8159540" cy="312281"/>
          </a:xfrm>
        </p:spPr>
        <p:txBody>
          <a:bodyPr>
            <a:noAutofit/>
          </a:bodyPr>
          <a:lstStyle/>
          <a:p>
            <a:r>
              <a:rPr lang="ru-RU" sz="2400" dirty="0" smtClean="0"/>
              <a:t>№4 </a:t>
            </a:r>
            <a:r>
              <a:rPr lang="en-US" sz="2400" dirty="0" smtClean="0"/>
              <a:t>SE Automobile Investments</a:t>
            </a:r>
            <a:endParaRPr lang="ru-RU" sz="2400" dirty="0"/>
          </a:p>
        </p:txBody>
      </p:sp>
      <p:graphicFrame>
        <p:nvGraphicFramePr>
          <p:cNvPr id="9" name="Table 8"/>
          <p:cNvGraphicFramePr>
            <a:graphicFrameLocks noGrp="1"/>
          </p:cNvGraphicFramePr>
          <p:nvPr>
            <p:extLst>
              <p:ext uri="{D42A27DB-BD31-4B8C-83A1-F6EECF244321}">
                <p14:modId xmlns:p14="http://schemas.microsoft.com/office/powerpoint/2010/main" val="935211247"/>
              </p:ext>
            </p:extLst>
          </p:nvPr>
        </p:nvGraphicFramePr>
        <p:xfrm>
          <a:off x="179511" y="764704"/>
          <a:ext cx="8784978" cy="3078480"/>
        </p:xfrm>
        <a:graphic>
          <a:graphicData uri="http://schemas.openxmlformats.org/drawingml/2006/table">
            <a:tbl>
              <a:tblPr firstRow="1" bandRow="1">
                <a:tableStyleId>{5C22544A-7EE6-4342-B048-85BDC9FD1C3A}</a:tableStyleId>
              </a:tblPr>
              <a:tblGrid>
                <a:gridCol w="4392489">
                  <a:extLst>
                    <a:ext uri="{9D8B030D-6E8A-4147-A177-3AD203B41FA5}">
                      <a16:colId xmlns:a16="http://schemas.microsoft.com/office/drawing/2014/main" val="20000"/>
                    </a:ext>
                  </a:extLst>
                </a:gridCol>
                <a:gridCol w="4392489">
                  <a:extLst>
                    <a:ext uri="{9D8B030D-6E8A-4147-A177-3AD203B41FA5}">
                      <a16:colId xmlns:a16="http://schemas.microsoft.com/office/drawing/2014/main" val="20001"/>
                    </a:ext>
                  </a:extLst>
                </a:gridCol>
              </a:tblGrid>
              <a:tr h="280031">
                <a:tc>
                  <a:txBody>
                    <a:bodyPr/>
                    <a:lstStyle/>
                    <a:p>
                      <a:pPr algn="ctr"/>
                      <a:r>
                        <a:rPr lang="en-US" sz="1600" dirty="0" smtClean="0"/>
                        <a:t>  Name of company</a:t>
                      </a:r>
                      <a:endParaRPr lang="ru-RU" sz="1600" dirty="0"/>
                    </a:p>
                  </a:txBody>
                  <a:tcPr/>
                </a:tc>
                <a:tc>
                  <a:txBody>
                    <a:bodyPr/>
                    <a:lstStyle/>
                    <a:p>
                      <a:pPr algn="ctr"/>
                      <a:r>
                        <a:rPr lang="en-US" sz="1600" dirty="0" smtClean="0"/>
                        <a:t>SE Automobile Investments</a:t>
                      </a:r>
                      <a:endParaRPr lang="ru-RU" sz="1600" dirty="0"/>
                    </a:p>
                  </a:txBody>
                  <a:tcPr/>
                </a:tc>
                <a:extLst>
                  <a:ext uri="{0D108BD9-81ED-4DB2-BD59-A6C34878D82A}">
                    <a16:rowId xmlns:a16="http://schemas.microsoft.com/office/drawing/2014/main" val="10000"/>
                  </a:ext>
                </a:extLst>
              </a:tr>
              <a:tr h="280031">
                <a:tc>
                  <a:txBody>
                    <a:bodyPr/>
                    <a:lstStyle/>
                    <a:p>
                      <a:pPr algn="ctr"/>
                      <a:r>
                        <a:rPr lang="en-US" sz="1400" dirty="0" smtClean="0"/>
                        <a:t>Web</a:t>
                      </a:r>
                    </a:p>
                  </a:txBody>
                  <a:tcPr/>
                </a:tc>
                <a:tc>
                  <a:txBody>
                    <a:bodyPr/>
                    <a:lstStyle/>
                    <a:p>
                      <a:pPr algn="ctr"/>
                      <a:r>
                        <a:rPr lang="en-US" sz="1400" dirty="0" smtClean="0">
                          <a:hlinkClick r:id="rId2"/>
                        </a:rPr>
                        <a:t>http://www.sgloan.sg</a:t>
                      </a:r>
                      <a:endParaRPr lang="en-US" sz="1400" dirty="0" smtClean="0"/>
                    </a:p>
                  </a:txBody>
                  <a:tcPr/>
                </a:tc>
                <a:extLst>
                  <a:ext uri="{0D108BD9-81ED-4DB2-BD59-A6C34878D82A}">
                    <a16:rowId xmlns:a16="http://schemas.microsoft.com/office/drawing/2014/main" val="10001"/>
                  </a:ext>
                </a:extLst>
              </a:tr>
              <a:tr h="280031">
                <a:tc>
                  <a:txBody>
                    <a:bodyPr/>
                    <a:lstStyle/>
                    <a:p>
                      <a:pPr algn="ctr"/>
                      <a:r>
                        <a:rPr lang="en-US" sz="1400" dirty="0" smtClean="0"/>
                        <a:t>Price</a:t>
                      </a:r>
                      <a:endParaRPr lang="ru-RU" sz="1400" dirty="0"/>
                    </a:p>
                  </a:txBody>
                  <a:tcPr/>
                </a:tc>
                <a:tc>
                  <a:txBody>
                    <a:bodyPr/>
                    <a:lstStyle/>
                    <a:p>
                      <a:pPr algn="ctr"/>
                      <a:r>
                        <a:rPr lang="en-US" sz="1400" dirty="0" smtClean="0"/>
                        <a:t>$284 </a:t>
                      </a:r>
                      <a:r>
                        <a:rPr lang="en-US" sz="1400" dirty="0" smtClean="0">
                          <a:solidFill>
                            <a:schemeClr val="tx1"/>
                          </a:solidFill>
                        </a:rPr>
                        <a:t>thsd</a:t>
                      </a:r>
                      <a:r>
                        <a:rPr lang="en-US" sz="1400" baseline="0" dirty="0" smtClean="0">
                          <a:solidFill>
                            <a:schemeClr val="tx1"/>
                          </a:solidFill>
                        </a:rPr>
                        <a:t> </a:t>
                      </a:r>
                      <a:endParaRPr lang="ru-RU" sz="1400" dirty="0">
                        <a:solidFill>
                          <a:schemeClr val="tx1"/>
                        </a:solidFill>
                      </a:endParaRPr>
                    </a:p>
                  </a:txBody>
                  <a:tcPr/>
                </a:tc>
                <a:extLst>
                  <a:ext uri="{0D108BD9-81ED-4DB2-BD59-A6C34878D82A}">
                    <a16:rowId xmlns:a16="http://schemas.microsoft.com/office/drawing/2014/main" val="10002"/>
                  </a:ext>
                </a:extLst>
              </a:tr>
              <a:tr h="280031">
                <a:tc>
                  <a:txBody>
                    <a:bodyPr/>
                    <a:lstStyle/>
                    <a:p>
                      <a:pPr algn="ctr"/>
                      <a:r>
                        <a:rPr lang="en-US" sz="1400" dirty="0" smtClean="0"/>
                        <a:t>Net profit</a:t>
                      </a:r>
                      <a:r>
                        <a:rPr lang="en-US" sz="1400" baseline="0" dirty="0" smtClean="0"/>
                        <a:t> before taxes</a:t>
                      </a:r>
                      <a:endParaRPr lang="ru-RU" sz="1400" dirty="0"/>
                    </a:p>
                  </a:txBody>
                  <a:tcPr/>
                </a:tc>
                <a:tc>
                  <a:txBody>
                    <a:bodyPr/>
                    <a:lstStyle/>
                    <a:p>
                      <a:pPr algn="ctr"/>
                      <a:r>
                        <a:rPr lang="en-US" sz="1400" dirty="0" smtClean="0"/>
                        <a:t>Not available</a:t>
                      </a:r>
                      <a:endParaRPr lang="ru-RU" sz="1400" dirty="0"/>
                    </a:p>
                  </a:txBody>
                  <a:tcPr/>
                </a:tc>
                <a:extLst>
                  <a:ext uri="{0D108BD9-81ED-4DB2-BD59-A6C34878D82A}">
                    <a16:rowId xmlns:a16="http://schemas.microsoft.com/office/drawing/2014/main" val="10003"/>
                  </a:ext>
                </a:extLst>
              </a:tr>
              <a:tr h="280031">
                <a:tc>
                  <a:txBody>
                    <a:bodyPr/>
                    <a:lstStyle/>
                    <a:p>
                      <a:pPr algn="ctr"/>
                      <a:r>
                        <a:rPr lang="en-US" sz="1400" dirty="0" smtClean="0"/>
                        <a:t>Number of branches</a:t>
                      </a:r>
                      <a:endParaRPr lang="ru-RU" sz="1400" dirty="0"/>
                    </a:p>
                  </a:txBody>
                  <a:tcPr/>
                </a:tc>
                <a:tc>
                  <a:txBody>
                    <a:bodyPr/>
                    <a:lstStyle/>
                    <a:p>
                      <a:pPr algn="ctr"/>
                      <a:r>
                        <a:rPr lang="en-US" sz="1400" dirty="0" smtClean="0"/>
                        <a:t>1</a:t>
                      </a:r>
                      <a:endParaRPr lang="ru-RU" sz="1400" dirty="0"/>
                    </a:p>
                  </a:txBody>
                  <a:tcPr/>
                </a:tc>
                <a:extLst>
                  <a:ext uri="{0D108BD9-81ED-4DB2-BD59-A6C34878D82A}">
                    <a16:rowId xmlns:a16="http://schemas.microsoft.com/office/drawing/2014/main" val="10004"/>
                  </a:ext>
                </a:extLst>
              </a:tr>
              <a:tr h="280031">
                <a:tc>
                  <a:txBody>
                    <a:bodyPr/>
                    <a:lstStyle/>
                    <a:p>
                      <a:pPr algn="ctr"/>
                      <a:r>
                        <a:rPr lang="en-US" sz="1400" dirty="0" smtClean="0"/>
                        <a:t>Average loan size </a:t>
                      </a:r>
                      <a:endParaRPr lang="ru-RU" sz="1400" dirty="0"/>
                    </a:p>
                  </a:txBody>
                  <a:tcPr/>
                </a:tc>
                <a:tc>
                  <a:txBody>
                    <a:bodyPr/>
                    <a:lstStyle/>
                    <a:p>
                      <a:pPr algn="ctr"/>
                      <a:r>
                        <a:rPr lang="en-US" sz="1400" dirty="0" smtClean="0"/>
                        <a:t>Not available</a:t>
                      </a:r>
                      <a:endParaRPr lang="ru-RU" sz="1400" dirty="0"/>
                    </a:p>
                  </a:txBody>
                  <a:tcPr/>
                </a:tc>
                <a:extLst>
                  <a:ext uri="{0D108BD9-81ED-4DB2-BD59-A6C34878D82A}">
                    <a16:rowId xmlns:a16="http://schemas.microsoft.com/office/drawing/2014/main" val="10005"/>
                  </a:ext>
                </a:extLst>
              </a:tr>
              <a:tr h="280031">
                <a:tc>
                  <a:txBody>
                    <a:bodyPr/>
                    <a:lstStyle/>
                    <a:p>
                      <a:pPr algn="ctr"/>
                      <a:r>
                        <a:rPr lang="en-US" sz="1400" dirty="0" smtClean="0">
                          <a:effectLst/>
                        </a:rPr>
                        <a:t>The cost of raising 1 client</a:t>
                      </a:r>
                      <a:endParaRPr lang="ru-RU" sz="1400" dirty="0"/>
                    </a:p>
                  </a:txBody>
                  <a:tcPr/>
                </a:tc>
                <a:tc>
                  <a:txBody>
                    <a:bodyPr/>
                    <a:lstStyle/>
                    <a:p>
                      <a:pPr algn="ctr"/>
                      <a:r>
                        <a:rPr lang="en-US" sz="1400" dirty="0" smtClean="0"/>
                        <a:t>Not available</a:t>
                      </a:r>
                      <a:endParaRPr lang="ru-RU" sz="1400" dirty="0"/>
                    </a:p>
                  </a:txBody>
                  <a:tcPr/>
                </a:tc>
                <a:extLst>
                  <a:ext uri="{0D108BD9-81ED-4DB2-BD59-A6C34878D82A}">
                    <a16:rowId xmlns:a16="http://schemas.microsoft.com/office/drawing/2014/main" val="10006"/>
                  </a:ext>
                </a:extLst>
              </a:tr>
              <a:tr h="280031">
                <a:tc>
                  <a:txBody>
                    <a:bodyPr/>
                    <a:lstStyle/>
                    <a:p>
                      <a:pPr algn="ctr"/>
                      <a:r>
                        <a:rPr lang="en-US" sz="1400" dirty="0" smtClean="0"/>
                        <a:t>Average</a:t>
                      </a:r>
                      <a:r>
                        <a:rPr lang="en-US" sz="1400" baseline="0" dirty="0" smtClean="0"/>
                        <a:t> number loan per month</a:t>
                      </a:r>
                      <a:endParaRPr lang="ru-RU" sz="1400" dirty="0"/>
                    </a:p>
                  </a:txBody>
                  <a:tcPr/>
                </a:tc>
                <a:tc>
                  <a:txBody>
                    <a:bodyPr/>
                    <a:lstStyle/>
                    <a:p>
                      <a:pPr algn="ctr"/>
                      <a:r>
                        <a:rPr lang="en-US" sz="1400" dirty="0" smtClean="0"/>
                        <a:t>Not available</a:t>
                      </a:r>
                      <a:endParaRPr lang="ru-RU" sz="1400" dirty="0"/>
                    </a:p>
                  </a:txBody>
                  <a:tcPr/>
                </a:tc>
                <a:extLst>
                  <a:ext uri="{0D108BD9-81ED-4DB2-BD59-A6C34878D82A}">
                    <a16:rowId xmlns:a16="http://schemas.microsoft.com/office/drawing/2014/main" val="10007"/>
                  </a:ext>
                </a:extLst>
              </a:tr>
              <a:tr h="280031">
                <a:tc>
                  <a:txBody>
                    <a:bodyPr/>
                    <a:lstStyle/>
                    <a:p>
                      <a:pPr algn="ctr"/>
                      <a:r>
                        <a:rPr lang="en-US" sz="1400" dirty="0" smtClean="0"/>
                        <a:t>Average</a:t>
                      </a:r>
                      <a:r>
                        <a:rPr lang="en-US" sz="1400" baseline="0" dirty="0" smtClean="0"/>
                        <a:t> interest rate</a:t>
                      </a:r>
                      <a:endParaRPr lang="ru-RU" sz="1400" dirty="0"/>
                    </a:p>
                  </a:txBody>
                  <a:tcPr/>
                </a:tc>
                <a:tc>
                  <a:txBody>
                    <a:bodyPr/>
                    <a:lstStyle/>
                    <a:p>
                      <a:pPr algn="ctr"/>
                      <a:r>
                        <a:rPr lang="en-US" sz="1400" dirty="0" smtClean="0"/>
                        <a:t>25% per month</a:t>
                      </a:r>
                      <a:endParaRPr lang="ru-RU" sz="1400" dirty="0"/>
                    </a:p>
                  </a:txBody>
                  <a:tcPr/>
                </a:tc>
                <a:extLst>
                  <a:ext uri="{0D108BD9-81ED-4DB2-BD59-A6C34878D82A}">
                    <a16:rowId xmlns:a16="http://schemas.microsoft.com/office/drawing/2014/main" val="10008"/>
                  </a:ext>
                </a:extLst>
              </a:tr>
              <a:tr h="280031">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t>% of repeat customers (monthly)</a:t>
                      </a:r>
                      <a:endParaRPr lang="ru-RU" sz="1400"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t>Not available</a:t>
                      </a:r>
                      <a:endParaRPr lang="ru-RU" sz="1400" dirty="0" smtClean="0"/>
                    </a:p>
                  </a:txBody>
                  <a:tcPr/>
                </a:tc>
                <a:extLst>
                  <a:ext uri="{0D108BD9-81ED-4DB2-BD59-A6C34878D82A}">
                    <a16:rowId xmlns:a16="http://schemas.microsoft.com/office/drawing/2014/main" val="10009"/>
                  </a:ext>
                </a:extLst>
              </a:tr>
            </a:tbl>
          </a:graphicData>
        </a:graphic>
      </p:graphicFrame>
      <p:sp>
        <p:nvSpPr>
          <p:cNvPr id="10" name="TextBox 9"/>
          <p:cNvSpPr txBox="1"/>
          <p:nvPr/>
        </p:nvSpPr>
        <p:spPr>
          <a:xfrm>
            <a:off x="107504" y="5661248"/>
            <a:ext cx="8856984" cy="584775"/>
          </a:xfrm>
          <a:prstGeom prst="rect">
            <a:avLst/>
          </a:prstGeom>
          <a:solidFill>
            <a:schemeClr val="accent1">
              <a:lumMod val="20000"/>
              <a:lumOff val="80000"/>
            </a:schemeClr>
          </a:solidFill>
          <a:ln>
            <a:solidFill>
              <a:schemeClr val="accent1"/>
            </a:solidFill>
          </a:ln>
        </p:spPr>
        <p:txBody>
          <a:bodyPr wrap="square" rtlCol="0" anchor="t">
            <a:spAutoFit/>
          </a:bodyPr>
          <a:lstStyle/>
          <a:p>
            <a:pPr marL="285750" indent="-285750" algn="just">
              <a:buFont typeface="Arial" panose="020B0604020202020204" pitchFamily="34" charset="0"/>
              <a:buChar char="•"/>
            </a:pPr>
            <a:r>
              <a:rPr lang="en-US" sz="1600" dirty="0"/>
              <a:t>Seller </a:t>
            </a:r>
            <a:r>
              <a:rPr lang="en-US" sz="1600" dirty="0" smtClean="0"/>
              <a:t>operates </a:t>
            </a:r>
            <a:r>
              <a:rPr lang="en-US" sz="1600" dirty="0"/>
              <a:t>several licenses in </a:t>
            </a:r>
            <a:r>
              <a:rPr lang="en-US" sz="1600" dirty="0" smtClean="0"/>
              <a:t>Singapore and wants </a:t>
            </a:r>
            <a:r>
              <a:rPr lang="en-US" sz="1600" dirty="0"/>
              <a:t>to sell the license</a:t>
            </a:r>
          </a:p>
          <a:p>
            <a:pPr marL="285750" indent="-285750">
              <a:buFont typeface="Arial" panose="020B0604020202020204" pitchFamily="34" charset="0"/>
              <a:buChar char="•"/>
            </a:pPr>
            <a:r>
              <a:rPr lang="en-US" sz="1600" dirty="0" smtClean="0"/>
              <a:t>Seller </a:t>
            </a:r>
            <a:r>
              <a:rPr lang="en-US" sz="1600" dirty="0"/>
              <a:t>leases office in </a:t>
            </a:r>
            <a:r>
              <a:rPr lang="en-US" sz="1600" dirty="0" smtClean="0"/>
              <a:t>sleeping quarters </a:t>
            </a:r>
            <a:r>
              <a:rPr lang="ru-RU" sz="1600" dirty="0" smtClean="0"/>
              <a:t>of Singapore</a:t>
            </a:r>
            <a:endParaRPr lang="en-US" sz="1600" dirty="0"/>
          </a:p>
        </p:txBody>
      </p:sp>
    </p:spTree>
    <p:extLst>
      <p:ext uri="{BB962C8B-B14F-4D97-AF65-F5344CB8AC3E}">
        <p14:creationId xmlns:p14="http://schemas.microsoft.com/office/powerpoint/2010/main" val="9238112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D7F305DA-160D-498F-B102-A1D8643B4A2C}" type="slidenum">
              <a:rPr lang="ru-RU" smtClean="0"/>
              <a:pPr/>
              <a:t>21</a:t>
            </a:fld>
            <a:endParaRPr lang="ru-RU"/>
          </a:p>
        </p:txBody>
      </p:sp>
      <p:sp>
        <p:nvSpPr>
          <p:cNvPr id="6" name="Заголовок 1"/>
          <p:cNvSpPr>
            <a:spLocks noGrp="1"/>
          </p:cNvSpPr>
          <p:nvPr>
            <p:ph type="title"/>
          </p:nvPr>
        </p:nvSpPr>
        <p:spPr>
          <a:xfrm>
            <a:off x="395536" y="116632"/>
            <a:ext cx="8159540" cy="312281"/>
          </a:xfrm>
        </p:spPr>
        <p:txBody>
          <a:bodyPr>
            <a:noAutofit/>
          </a:bodyPr>
          <a:lstStyle/>
          <a:p>
            <a:r>
              <a:rPr lang="en-US" sz="2400" dirty="0" smtClean="0"/>
              <a:t>Optimal target</a:t>
            </a:r>
            <a:endParaRPr lang="ru-RU" sz="2400" dirty="0"/>
          </a:p>
        </p:txBody>
      </p:sp>
      <p:sp>
        <p:nvSpPr>
          <p:cNvPr id="7" name="TextBox 6"/>
          <p:cNvSpPr txBox="1"/>
          <p:nvPr/>
        </p:nvSpPr>
        <p:spPr>
          <a:xfrm>
            <a:off x="179512" y="692696"/>
            <a:ext cx="8784976" cy="4278094"/>
          </a:xfrm>
          <a:prstGeom prst="rect">
            <a:avLst/>
          </a:prstGeom>
          <a:noFill/>
        </p:spPr>
        <p:txBody>
          <a:bodyPr wrap="square" rtlCol="0">
            <a:spAutoFit/>
          </a:bodyPr>
          <a:lstStyle/>
          <a:p>
            <a:pPr algn="just"/>
            <a:r>
              <a:rPr lang="en-US" sz="1600" b="1" dirty="0"/>
              <a:t>SE Automobile Investment is the main target license under consideration</a:t>
            </a:r>
          </a:p>
          <a:p>
            <a:pPr marL="285750" indent="-285750" algn="just">
              <a:buFont typeface="Arial" panose="020B0604020202020204" pitchFamily="34" charset="0"/>
              <a:buChar char="•"/>
            </a:pPr>
            <a:r>
              <a:rPr lang="en-US" sz="1600" dirty="0"/>
              <a:t>Shareholder is ready to sell</a:t>
            </a:r>
          </a:p>
          <a:p>
            <a:pPr marL="285750" indent="-285750" algn="just">
              <a:buFont typeface="Arial" panose="020B0604020202020204" pitchFamily="34" charset="0"/>
              <a:buChar char="•"/>
            </a:pPr>
            <a:r>
              <a:rPr lang="en-US" sz="1600" dirty="0"/>
              <a:t>Price of license is the cheapest compared to al other offers –</a:t>
            </a:r>
            <a:r>
              <a:rPr lang="ru-RU" sz="1600" dirty="0"/>
              <a:t> </a:t>
            </a:r>
            <a:r>
              <a:rPr lang="en-US" sz="1600" dirty="0"/>
              <a:t>$284 000</a:t>
            </a:r>
          </a:p>
          <a:p>
            <a:pPr marL="285750" indent="-285750" algn="just">
              <a:buFont typeface="Arial" panose="020B0604020202020204" pitchFamily="34" charset="0"/>
              <a:buChar char="•"/>
            </a:pPr>
            <a:r>
              <a:rPr lang="en-US" sz="1600" dirty="0"/>
              <a:t>Sale process:</a:t>
            </a:r>
          </a:p>
          <a:p>
            <a:pPr marL="742950" lvl="1" indent="-285750" algn="just">
              <a:buFont typeface="Arial" panose="020B0604020202020204" pitchFamily="34" charset="0"/>
              <a:buChar char="•"/>
            </a:pPr>
            <a:r>
              <a:rPr lang="en-US" sz="1600" dirty="0"/>
              <a:t>As a first step, the current owner must transfer company from Sole Proprietorship to Private Limited, which is necessary for transfer of shares of the company</a:t>
            </a:r>
          </a:p>
          <a:p>
            <a:pPr marL="742950" lvl="1" indent="-285750" algn="just">
              <a:buFont typeface="Arial" panose="020B0604020202020204" pitchFamily="34" charset="0"/>
              <a:buChar char="•"/>
            </a:pPr>
            <a:r>
              <a:rPr lang="en-US" sz="1600" dirty="0"/>
              <a:t>Next step – the owner must submit documents to Regulator for approval of sale of 100% or less of the shares. Regulator’s approval is the guarantee that license is legal and we can start our moneylending business</a:t>
            </a:r>
          </a:p>
          <a:p>
            <a:pPr algn="just"/>
            <a:endParaRPr lang="en-US" sz="1600" b="1" dirty="0"/>
          </a:p>
          <a:p>
            <a:pPr algn="just"/>
            <a:r>
              <a:rPr lang="en-US" sz="1600" b="1" dirty="0" err="1"/>
              <a:t>Easi</a:t>
            </a:r>
            <a:r>
              <a:rPr lang="en-US" sz="1600" b="1" dirty="0"/>
              <a:t> Advance </a:t>
            </a:r>
            <a:r>
              <a:rPr lang="en-US" sz="1600" b="1" dirty="0" err="1"/>
              <a:t>Pte</a:t>
            </a:r>
            <a:r>
              <a:rPr lang="en-US" sz="1600" b="1" dirty="0"/>
              <a:t> Ltd </a:t>
            </a:r>
            <a:endParaRPr lang="ru-RU" sz="1600" b="1" dirty="0"/>
          </a:p>
          <a:p>
            <a:pPr algn="just"/>
            <a:r>
              <a:rPr lang="en-US" sz="1600" dirty="0"/>
              <a:t>2</a:t>
            </a:r>
            <a:r>
              <a:rPr lang="en-US" sz="1600" baseline="30000" dirty="0"/>
              <a:t>nd</a:t>
            </a:r>
            <a:r>
              <a:rPr lang="en-US" sz="1600" dirty="0"/>
              <a:t> option to buy license</a:t>
            </a:r>
          </a:p>
          <a:p>
            <a:pPr marL="285750" indent="-285750" algn="just">
              <a:buFont typeface="Arial" panose="020B0604020202020204" pitchFamily="34" charset="0"/>
              <a:buChar char="•"/>
            </a:pPr>
            <a:r>
              <a:rPr lang="en-US" sz="1600" dirty="0"/>
              <a:t>Shareholders have only license without business</a:t>
            </a:r>
          </a:p>
          <a:p>
            <a:pPr marL="285750" indent="-285750" algn="just">
              <a:buFont typeface="Arial" panose="020B0604020202020204" pitchFamily="34" charset="0"/>
              <a:buChar char="•"/>
            </a:pPr>
            <a:r>
              <a:rPr lang="en-US" sz="1600" dirty="0"/>
              <a:t>There is a risk of not extending the license by Regulator: Regulator could stop the  license in case of the lack of operations</a:t>
            </a:r>
          </a:p>
          <a:p>
            <a:pPr marL="285750" indent="-285750" algn="just">
              <a:buFont typeface="Arial" panose="020B0604020202020204" pitchFamily="34" charset="0"/>
              <a:buChar char="•"/>
            </a:pPr>
            <a:r>
              <a:rPr lang="en-US" sz="1600" dirty="0"/>
              <a:t>1 of 2 shareholders wants to sell the license</a:t>
            </a:r>
          </a:p>
          <a:p>
            <a:pPr marL="285750" indent="-285750" algn="just">
              <a:buFont typeface="Arial" panose="020B0604020202020204" pitchFamily="34" charset="0"/>
              <a:buChar char="•"/>
            </a:pPr>
            <a:r>
              <a:rPr lang="en-US" sz="1600" dirty="0"/>
              <a:t>We are in negotiation process</a:t>
            </a:r>
            <a:endParaRPr lang="ru-RU" sz="1600" dirty="0"/>
          </a:p>
        </p:txBody>
      </p:sp>
    </p:spTree>
    <p:extLst>
      <p:ext uri="{BB962C8B-B14F-4D97-AF65-F5344CB8AC3E}">
        <p14:creationId xmlns:p14="http://schemas.microsoft.com/office/powerpoint/2010/main" val="15160956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Текст 5"/>
          <p:cNvSpPr>
            <a:spLocks noGrp="1"/>
          </p:cNvSpPr>
          <p:nvPr>
            <p:ph type="body" idx="1"/>
          </p:nvPr>
        </p:nvSpPr>
        <p:spPr/>
        <p:txBody>
          <a:bodyPr/>
          <a:lstStyle/>
          <a:p>
            <a:r>
              <a:rPr lang="en-US" dirty="0"/>
              <a:t>4</a:t>
            </a:r>
            <a:r>
              <a:rPr lang="en-US" dirty="0" smtClean="0"/>
              <a:t>. Product and Marketing</a:t>
            </a:r>
            <a:endParaRPr lang="ru-RU" dirty="0"/>
          </a:p>
        </p:txBody>
      </p:sp>
      <p:sp>
        <p:nvSpPr>
          <p:cNvPr id="4" name="Номер слайда 3"/>
          <p:cNvSpPr>
            <a:spLocks noGrp="1"/>
          </p:cNvSpPr>
          <p:nvPr>
            <p:ph type="sldNum" sz="quarter" idx="12"/>
          </p:nvPr>
        </p:nvSpPr>
        <p:spPr/>
        <p:txBody>
          <a:bodyPr/>
          <a:lstStyle/>
          <a:p>
            <a:fld id="{D7F305DA-160D-498F-B102-A1D8643B4A2C}" type="slidenum">
              <a:rPr lang="ru-RU" smtClean="0"/>
              <a:pPr/>
              <a:t>22</a:t>
            </a:fld>
            <a:endParaRPr lang="ru-RU"/>
          </a:p>
        </p:txBody>
      </p:sp>
    </p:spTree>
    <p:extLst>
      <p:ext uri="{BB962C8B-B14F-4D97-AF65-F5344CB8AC3E}">
        <p14:creationId xmlns:p14="http://schemas.microsoft.com/office/powerpoint/2010/main" val="333407177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4"/>
          <p:cNvSpPr>
            <a:spLocks noGrp="1"/>
          </p:cNvSpPr>
          <p:nvPr>
            <p:ph type="title"/>
          </p:nvPr>
        </p:nvSpPr>
        <p:spPr/>
        <p:txBody>
          <a:bodyPr/>
          <a:lstStyle/>
          <a:p>
            <a:r>
              <a:rPr lang="en-US" dirty="0"/>
              <a:t>Competitor landscape</a:t>
            </a:r>
            <a:endParaRPr lang="ru-RU" dirty="0">
              <a:solidFill>
                <a:srgbClr val="FF0000"/>
              </a:solidFill>
            </a:endParaRPr>
          </a:p>
        </p:txBody>
      </p:sp>
      <p:sp>
        <p:nvSpPr>
          <p:cNvPr id="4" name="Номер слайда 3"/>
          <p:cNvSpPr>
            <a:spLocks noGrp="1"/>
          </p:cNvSpPr>
          <p:nvPr>
            <p:ph type="sldNum" sz="quarter" idx="12"/>
          </p:nvPr>
        </p:nvSpPr>
        <p:spPr/>
        <p:txBody>
          <a:bodyPr/>
          <a:lstStyle/>
          <a:p>
            <a:fld id="{D7F305DA-160D-498F-B102-A1D8643B4A2C}" type="slidenum">
              <a:rPr lang="ru-RU" smtClean="0"/>
              <a:pPr/>
              <a:t>23</a:t>
            </a:fld>
            <a:endParaRPr lang="ru-RU"/>
          </a:p>
        </p:txBody>
      </p:sp>
      <p:graphicFrame>
        <p:nvGraphicFramePr>
          <p:cNvPr id="7" name="Таблица 6"/>
          <p:cNvGraphicFramePr>
            <a:graphicFrameLocks noGrp="1"/>
          </p:cNvGraphicFramePr>
          <p:nvPr>
            <p:extLst>
              <p:ext uri="{D42A27DB-BD31-4B8C-83A1-F6EECF244321}">
                <p14:modId xmlns:p14="http://schemas.microsoft.com/office/powerpoint/2010/main" val="120034947"/>
              </p:ext>
            </p:extLst>
          </p:nvPr>
        </p:nvGraphicFramePr>
        <p:xfrm>
          <a:off x="141358" y="692696"/>
          <a:ext cx="8879581" cy="3931920"/>
        </p:xfrm>
        <a:graphic>
          <a:graphicData uri="http://schemas.openxmlformats.org/drawingml/2006/table">
            <a:tbl>
              <a:tblPr firstRow="1" bandRow="1">
                <a:tableStyleId>{5C22544A-7EE6-4342-B048-85BDC9FD1C3A}</a:tableStyleId>
              </a:tblPr>
              <a:tblGrid>
                <a:gridCol w="1224136">
                  <a:extLst>
                    <a:ext uri="{9D8B030D-6E8A-4147-A177-3AD203B41FA5}">
                      <a16:colId xmlns:a16="http://schemas.microsoft.com/office/drawing/2014/main" val="20000"/>
                    </a:ext>
                  </a:extLst>
                </a:gridCol>
                <a:gridCol w="1080120">
                  <a:extLst>
                    <a:ext uri="{9D8B030D-6E8A-4147-A177-3AD203B41FA5}">
                      <a16:colId xmlns:a16="http://schemas.microsoft.com/office/drawing/2014/main" val="20001"/>
                    </a:ext>
                  </a:extLst>
                </a:gridCol>
                <a:gridCol w="1296144">
                  <a:extLst>
                    <a:ext uri="{9D8B030D-6E8A-4147-A177-3AD203B41FA5}">
                      <a16:colId xmlns:a16="http://schemas.microsoft.com/office/drawing/2014/main" val="20002"/>
                    </a:ext>
                  </a:extLst>
                </a:gridCol>
                <a:gridCol w="1208088">
                  <a:extLst>
                    <a:ext uri="{9D8B030D-6E8A-4147-A177-3AD203B41FA5}">
                      <a16:colId xmlns:a16="http://schemas.microsoft.com/office/drawing/2014/main" val="20003"/>
                    </a:ext>
                  </a:extLst>
                </a:gridCol>
                <a:gridCol w="1357031">
                  <a:extLst>
                    <a:ext uri="{9D8B030D-6E8A-4147-A177-3AD203B41FA5}">
                      <a16:colId xmlns:a16="http://schemas.microsoft.com/office/drawing/2014/main" val="20004"/>
                    </a:ext>
                  </a:extLst>
                </a:gridCol>
                <a:gridCol w="1611345">
                  <a:extLst>
                    <a:ext uri="{9D8B030D-6E8A-4147-A177-3AD203B41FA5}">
                      <a16:colId xmlns:a16="http://schemas.microsoft.com/office/drawing/2014/main" val="20005"/>
                    </a:ext>
                  </a:extLst>
                </a:gridCol>
                <a:gridCol w="1102717">
                  <a:extLst>
                    <a:ext uri="{9D8B030D-6E8A-4147-A177-3AD203B41FA5}">
                      <a16:colId xmlns:a16="http://schemas.microsoft.com/office/drawing/2014/main" val="20006"/>
                    </a:ext>
                  </a:extLst>
                </a:gridCol>
              </a:tblGrid>
              <a:tr h="548070">
                <a:tc>
                  <a:txBody>
                    <a:bodyPr/>
                    <a:lstStyle/>
                    <a:p>
                      <a:pPr algn="l"/>
                      <a:r>
                        <a:rPr lang="en-US" sz="1600" dirty="0" smtClean="0"/>
                        <a:t>Type </a:t>
                      </a:r>
                      <a:endParaRPr lang="ru-RU" sz="1600" dirty="0"/>
                    </a:p>
                  </a:txBody>
                  <a:tcPr/>
                </a:tc>
                <a:tc>
                  <a:txBody>
                    <a:bodyPr/>
                    <a:lstStyle/>
                    <a:p>
                      <a:pPr marL="0" algn="l" defTabSz="914400" rtl="0" eaLnBrk="1" latinLnBrk="0" hangingPunct="1"/>
                      <a:r>
                        <a:rPr lang="en-US" sz="1600" b="1" kern="1200" dirty="0" smtClean="0">
                          <a:solidFill>
                            <a:schemeClr val="lt1"/>
                          </a:solidFill>
                          <a:latin typeface="+mn-lt"/>
                          <a:ea typeface="+mn-ea"/>
                          <a:cs typeface="+mn-cs"/>
                        </a:rPr>
                        <a:t>Interest rate </a:t>
                      </a:r>
                      <a:endParaRPr lang="ru-RU" sz="1600" b="1" kern="1200" dirty="0">
                        <a:solidFill>
                          <a:schemeClr val="lt1"/>
                        </a:solidFill>
                        <a:latin typeface="+mn-lt"/>
                        <a:ea typeface="+mn-ea"/>
                        <a:cs typeface="+mn-cs"/>
                      </a:endParaRPr>
                    </a:p>
                  </a:txBody>
                  <a:tcPr/>
                </a:tc>
                <a:tc>
                  <a:txBody>
                    <a:bodyPr/>
                    <a:lstStyle/>
                    <a:p>
                      <a:pPr marL="0" algn="l" defTabSz="914400" rtl="0" eaLnBrk="1" latinLnBrk="0" hangingPunct="1"/>
                      <a:r>
                        <a:rPr lang="en-US" sz="1600" b="1" kern="1200" dirty="0" smtClean="0">
                          <a:solidFill>
                            <a:schemeClr val="lt1"/>
                          </a:solidFill>
                          <a:latin typeface="+mn-lt"/>
                          <a:ea typeface="+mn-ea"/>
                          <a:cs typeface="+mn-cs"/>
                        </a:rPr>
                        <a:t>Loan amount </a:t>
                      </a:r>
                      <a:endParaRPr lang="ru-RU" sz="1600" b="1" kern="1200" dirty="0">
                        <a:solidFill>
                          <a:schemeClr val="lt1"/>
                        </a:solidFill>
                        <a:latin typeface="+mn-lt"/>
                        <a:ea typeface="+mn-ea"/>
                        <a:cs typeface="+mn-cs"/>
                      </a:endParaRPr>
                    </a:p>
                  </a:txBody>
                  <a:tcPr/>
                </a:tc>
                <a:tc>
                  <a:txBody>
                    <a:bodyPr/>
                    <a:lstStyle/>
                    <a:p>
                      <a:pPr marL="0" algn="l" defTabSz="914400" rtl="0" eaLnBrk="1" latinLnBrk="0" hangingPunct="1"/>
                      <a:r>
                        <a:rPr lang="en-US" sz="1600" b="1" kern="1200" dirty="0" smtClean="0">
                          <a:solidFill>
                            <a:schemeClr val="lt1"/>
                          </a:solidFill>
                          <a:latin typeface="+mn-lt"/>
                          <a:ea typeface="+mn-ea"/>
                          <a:cs typeface="+mn-cs"/>
                        </a:rPr>
                        <a:t>Tenor</a:t>
                      </a:r>
                      <a:endParaRPr lang="ru-RU" sz="1600" b="1" kern="1200" dirty="0">
                        <a:solidFill>
                          <a:schemeClr val="lt1"/>
                        </a:solidFill>
                        <a:latin typeface="+mn-lt"/>
                        <a:ea typeface="+mn-ea"/>
                        <a:cs typeface="+mn-cs"/>
                      </a:endParaRPr>
                    </a:p>
                  </a:txBody>
                  <a:tcPr/>
                </a:tc>
                <a:tc>
                  <a:txBody>
                    <a:bodyPr/>
                    <a:lstStyle/>
                    <a:p>
                      <a:pPr marL="0" algn="l" defTabSz="914400" rtl="0" eaLnBrk="1" latinLnBrk="0" hangingPunct="1"/>
                      <a:r>
                        <a:rPr lang="en-US" sz="1600" b="1" kern="1200" dirty="0" smtClean="0">
                          <a:solidFill>
                            <a:schemeClr val="lt1"/>
                          </a:solidFill>
                          <a:latin typeface="+mn-lt"/>
                          <a:ea typeface="+mn-ea"/>
                          <a:cs typeface="+mn-cs"/>
                        </a:rPr>
                        <a:t>Documents</a:t>
                      </a:r>
                      <a:endParaRPr lang="ru-RU" sz="1600" b="1" kern="1200" dirty="0">
                        <a:solidFill>
                          <a:schemeClr val="lt1"/>
                        </a:solidFill>
                        <a:latin typeface="+mn-lt"/>
                        <a:ea typeface="+mn-ea"/>
                        <a:cs typeface="+mn-cs"/>
                      </a:endParaRPr>
                    </a:p>
                  </a:txBody>
                  <a:tcPr/>
                </a:tc>
                <a:tc>
                  <a:txBody>
                    <a:bodyPr/>
                    <a:lstStyle/>
                    <a:p>
                      <a:pPr marL="0" algn="l" defTabSz="914400" rtl="0" eaLnBrk="1" latinLnBrk="0" hangingPunct="1"/>
                      <a:r>
                        <a:rPr lang="en-US" sz="1600" b="1" kern="1200" dirty="0" smtClean="0">
                          <a:solidFill>
                            <a:schemeClr val="lt1"/>
                          </a:solidFill>
                          <a:latin typeface="+mn-lt"/>
                          <a:ea typeface="+mn-ea"/>
                          <a:cs typeface="+mn-cs"/>
                        </a:rPr>
                        <a:t>Time-to-Money</a:t>
                      </a:r>
                    </a:p>
                  </a:txBody>
                  <a:tcPr/>
                </a:tc>
                <a:tc>
                  <a:txBody>
                    <a:bodyPr/>
                    <a:lstStyle/>
                    <a:p>
                      <a:pPr marL="0" algn="l" defTabSz="914400" rtl="0" eaLnBrk="1" latinLnBrk="0" hangingPunct="1"/>
                      <a:r>
                        <a:rPr lang="en-US" sz="1600" b="1" kern="1200" dirty="0" smtClean="0">
                          <a:solidFill>
                            <a:schemeClr val="lt1"/>
                          </a:solidFill>
                          <a:latin typeface="+mn-lt"/>
                          <a:ea typeface="+mn-ea"/>
                          <a:cs typeface="+mn-cs"/>
                        </a:rPr>
                        <a:t>Contract signing</a:t>
                      </a:r>
                    </a:p>
                  </a:txBody>
                  <a:tcPr/>
                </a:tc>
                <a:extLst>
                  <a:ext uri="{0D108BD9-81ED-4DB2-BD59-A6C34878D82A}">
                    <a16:rowId xmlns:a16="http://schemas.microsoft.com/office/drawing/2014/main" val="10000"/>
                  </a:ext>
                </a:extLst>
              </a:tr>
              <a:tr h="692299">
                <a:tc>
                  <a:txBody>
                    <a:bodyPr/>
                    <a:lstStyle/>
                    <a:p>
                      <a:pPr algn="l"/>
                      <a:r>
                        <a:rPr lang="en-US" sz="1400" dirty="0" smtClean="0">
                          <a:solidFill>
                            <a:schemeClr val="tx1"/>
                          </a:solidFill>
                        </a:rPr>
                        <a:t>Licensed Moneylender</a:t>
                      </a:r>
                      <a:endParaRPr lang="ru-RU" sz="1400" dirty="0">
                        <a:solidFill>
                          <a:schemeClr val="tx1"/>
                        </a:solidFill>
                      </a:endParaRPr>
                    </a:p>
                  </a:txBody>
                  <a:tcPr/>
                </a:tc>
                <a:tc>
                  <a:txBody>
                    <a:bodyPr/>
                    <a:lstStyle/>
                    <a:p>
                      <a:pPr algn="l"/>
                      <a:r>
                        <a:rPr lang="en-US" sz="1400" dirty="0" smtClean="0">
                          <a:solidFill>
                            <a:schemeClr val="tx1"/>
                          </a:solidFill>
                        </a:rPr>
                        <a:t>300%-720% annualized</a:t>
                      </a:r>
                    </a:p>
                  </a:txBody>
                  <a:tcPr/>
                </a:tc>
                <a:tc>
                  <a:txBody>
                    <a:bodyPr/>
                    <a:lstStyle/>
                    <a:p>
                      <a:pPr algn="l"/>
                      <a:r>
                        <a:rPr lang="en-US" sz="1400" dirty="0" smtClean="0"/>
                        <a:t>$</a:t>
                      </a:r>
                      <a:r>
                        <a:rPr lang="en-US" sz="1400" dirty="0" smtClean="0">
                          <a:solidFill>
                            <a:schemeClr val="tx1"/>
                          </a:solidFill>
                        </a:rPr>
                        <a:t>185 – </a:t>
                      </a:r>
                      <a:r>
                        <a:rPr lang="en-US" sz="1400" dirty="0" smtClean="0"/>
                        <a:t>$</a:t>
                      </a:r>
                      <a:r>
                        <a:rPr lang="en-US" sz="1400" dirty="0" smtClean="0">
                          <a:solidFill>
                            <a:schemeClr val="tx1"/>
                          </a:solidFill>
                        </a:rPr>
                        <a:t>37 000</a:t>
                      </a:r>
                    </a:p>
                  </a:txBody>
                  <a:tcPr/>
                </a:tc>
                <a:tc>
                  <a:txBody>
                    <a:bodyPr/>
                    <a:lstStyle/>
                    <a:p>
                      <a:pPr algn="l"/>
                      <a:r>
                        <a:rPr lang="en-US" sz="1400" dirty="0" smtClean="0">
                          <a:solidFill>
                            <a:schemeClr val="tx1"/>
                          </a:solidFill>
                        </a:rPr>
                        <a:t>From 1 week up to 12 months</a:t>
                      </a:r>
                    </a:p>
                  </a:txBody>
                  <a:tcPr/>
                </a:tc>
                <a:tc>
                  <a:txBody>
                    <a:bodyPr/>
                    <a:lstStyle/>
                    <a:p>
                      <a:pPr algn="l"/>
                      <a:r>
                        <a:rPr lang="en-US" sz="1400" dirty="0" smtClean="0">
                          <a:solidFill>
                            <a:schemeClr val="tx1"/>
                          </a:solidFill>
                        </a:rPr>
                        <a:t>ID, Salary proof, Home address proof</a:t>
                      </a:r>
                    </a:p>
                  </a:txBody>
                  <a:tcPr/>
                </a:tc>
                <a:tc>
                  <a:txBody>
                    <a:bodyPr/>
                    <a:lstStyle/>
                    <a:p>
                      <a:pPr algn="l"/>
                      <a:r>
                        <a:rPr lang="en-US" sz="1400" dirty="0" smtClean="0">
                          <a:solidFill>
                            <a:schemeClr val="tx1"/>
                          </a:solidFill>
                        </a:rPr>
                        <a:t>30 minutes – 2 hours</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aseline="0" dirty="0" smtClean="0"/>
                        <a:t>In office</a:t>
                      </a:r>
                      <a:endParaRPr lang="en-US" sz="1400" dirty="0" smtClean="0"/>
                    </a:p>
                    <a:p>
                      <a:pPr algn="l"/>
                      <a:endParaRPr lang="en-US" sz="1400" dirty="0" smtClean="0">
                        <a:solidFill>
                          <a:schemeClr val="tx1"/>
                        </a:solidFill>
                      </a:endParaRPr>
                    </a:p>
                  </a:txBody>
                  <a:tcPr/>
                </a:tc>
                <a:extLst>
                  <a:ext uri="{0D108BD9-81ED-4DB2-BD59-A6C34878D82A}">
                    <a16:rowId xmlns:a16="http://schemas.microsoft.com/office/drawing/2014/main" val="10001"/>
                  </a:ext>
                </a:extLst>
              </a:tr>
              <a:tr h="692299">
                <a:tc>
                  <a:txBody>
                    <a:bodyPr/>
                    <a:lstStyle/>
                    <a:p>
                      <a:pPr algn="l"/>
                      <a:r>
                        <a:rPr lang="en-US" sz="1400" dirty="0" smtClean="0">
                          <a:solidFill>
                            <a:schemeClr val="tx1"/>
                          </a:solidFill>
                        </a:rPr>
                        <a:t>Unofficial lender</a:t>
                      </a:r>
                    </a:p>
                  </a:txBody>
                  <a:tcPr/>
                </a:tc>
                <a:tc>
                  <a:txBody>
                    <a:bodyPr/>
                    <a:lstStyle/>
                    <a:p>
                      <a:pPr algn="l"/>
                      <a:r>
                        <a:rPr lang="en-US" sz="1400" dirty="0" smtClean="0">
                          <a:solidFill>
                            <a:schemeClr val="tx1"/>
                          </a:solidFill>
                        </a:rPr>
                        <a:t>up to 1018% annualized</a:t>
                      </a:r>
                    </a:p>
                  </a:txBody>
                  <a:tcPr/>
                </a:tc>
                <a:tc>
                  <a:txBody>
                    <a:bodyPr/>
                    <a:lstStyle/>
                    <a:p>
                      <a:pPr algn="l"/>
                      <a:r>
                        <a:rPr lang="en-US" sz="1400" dirty="0" smtClean="0"/>
                        <a:t>$</a:t>
                      </a:r>
                      <a:r>
                        <a:rPr lang="en-US" sz="1400" dirty="0" smtClean="0">
                          <a:solidFill>
                            <a:schemeClr val="tx1"/>
                          </a:solidFill>
                        </a:rPr>
                        <a:t>740 – </a:t>
                      </a:r>
                      <a:r>
                        <a:rPr lang="en-US" sz="1400" dirty="0" smtClean="0"/>
                        <a:t>$</a:t>
                      </a:r>
                      <a:r>
                        <a:rPr lang="en-US" sz="1400" dirty="0" smtClean="0">
                          <a:solidFill>
                            <a:schemeClr val="tx1"/>
                          </a:solidFill>
                        </a:rPr>
                        <a:t>14</a:t>
                      </a:r>
                      <a:r>
                        <a:rPr lang="en-US" sz="1400" baseline="0" dirty="0" smtClean="0">
                          <a:solidFill>
                            <a:schemeClr val="tx1"/>
                          </a:solidFill>
                        </a:rPr>
                        <a:t> 800</a:t>
                      </a:r>
                      <a:endParaRPr lang="en-US" sz="1400" dirty="0" smtClean="0">
                        <a:solidFill>
                          <a:schemeClr val="tx1"/>
                        </a:solidFill>
                      </a:endParaRPr>
                    </a:p>
                    <a:p>
                      <a:pPr algn="l"/>
                      <a:endParaRPr lang="en-US" sz="1400" dirty="0" smtClean="0">
                        <a:solidFill>
                          <a:schemeClr val="tx1"/>
                        </a:solidFill>
                      </a:endParaRPr>
                    </a:p>
                  </a:txBody>
                  <a:tcPr/>
                </a:tc>
                <a:tc>
                  <a:txBody>
                    <a:bodyPr/>
                    <a:lstStyle/>
                    <a:p>
                      <a:pPr algn="l"/>
                      <a:r>
                        <a:rPr lang="en-US" sz="1400" dirty="0" smtClean="0">
                          <a:solidFill>
                            <a:schemeClr val="tx1"/>
                          </a:solidFill>
                        </a:rPr>
                        <a:t>From 1 week up to 12 months</a:t>
                      </a:r>
                    </a:p>
                  </a:txBody>
                  <a:tcPr/>
                </a:tc>
                <a:tc>
                  <a:txBody>
                    <a:bodyPr/>
                    <a:lstStyle/>
                    <a:p>
                      <a:pPr algn="l"/>
                      <a:r>
                        <a:rPr lang="en-US" sz="1400" dirty="0" smtClean="0">
                          <a:solidFill>
                            <a:schemeClr val="tx1"/>
                          </a:solidFill>
                        </a:rPr>
                        <a:t>ID, Salary proof, Home address proof</a:t>
                      </a:r>
                    </a:p>
                  </a:txBody>
                  <a:tcPr/>
                </a:tc>
                <a:tc>
                  <a:txBody>
                    <a:bodyPr/>
                    <a:lstStyle/>
                    <a:p>
                      <a:pPr algn="l"/>
                      <a:r>
                        <a:rPr lang="en-US" sz="1400" dirty="0" smtClean="0">
                          <a:solidFill>
                            <a:schemeClr val="tx1"/>
                          </a:solidFill>
                        </a:rPr>
                        <a:t>30 minutes – 2 hours</a:t>
                      </a:r>
                    </a:p>
                  </a:txBody>
                  <a:tcPr/>
                </a:tc>
                <a:tc>
                  <a:txBody>
                    <a:bodyPr/>
                    <a:lstStyle/>
                    <a:p>
                      <a:pPr algn="l"/>
                      <a:r>
                        <a:rPr lang="en-US" sz="1400" baseline="0" dirty="0" smtClean="0">
                          <a:solidFill>
                            <a:schemeClr val="tx1"/>
                          </a:solidFill>
                        </a:rPr>
                        <a:t>No contract signing, relationship is fully unofficial</a:t>
                      </a:r>
                      <a:endParaRPr lang="en-US" sz="1400" dirty="0" smtClean="0">
                        <a:solidFill>
                          <a:schemeClr val="tx1"/>
                        </a:solidFill>
                      </a:endParaRPr>
                    </a:p>
                  </a:txBody>
                  <a:tcPr/>
                </a:tc>
                <a:extLst>
                  <a:ext uri="{0D108BD9-81ED-4DB2-BD59-A6C34878D82A}">
                    <a16:rowId xmlns:a16="http://schemas.microsoft.com/office/drawing/2014/main" val="10002"/>
                  </a:ext>
                </a:extLst>
              </a:tr>
              <a:tr h="692299">
                <a:tc>
                  <a:txBody>
                    <a:bodyPr/>
                    <a:lstStyle/>
                    <a:p>
                      <a:pPr algn="l"/>
                      <a:r>
                        <a:rPr lang="en-US" sz="1400" dirty="0" smtClean="0">
                          <a:solidFill>
                            <a:schemeClr val="tx1"/>
                          </a:solidFill>
                        </a:rPr>
                        <a:t>Pawnshop</a:t>
                      </a:r>
                      <a:endParaRPr lang="ru-RU" sz="1400" dirty="0">
                        <a:solidFill>
                          <a:schemeClr val="tx1"/>
                        </a:solidFill>
                      </a:endParaRPr>
                    </a:p>
                  </a:txBody>
                  <a:tcPr/>
                </a:tc>
                <a:tc>
                  <a:txBody>
                    <a:bodyPr/>
                    <a:lstStyle/>
                    <a:p>
                      <a:pPr algn="l"/>
                      <a:r>
                        <a:rPr lang="en-US" sz="1400" dirty="0" smtClean="0">
                          <a:solidFill>
                            <a:schemeClr val="tx1"/>
                          </a:solidFill>
                        </a:rPr>
                        <a:t>12-30% annualized</a:t>
                      </a:r>
                    </a:p>
                    <a:p>
                      <a:pPr algn="l"/>
                      <a:endParaRPr lang="en-US" sz="1400" dirty="0" smtClean="0">
                        <a:solidFill>
                          <a:schemeClr val="tx1"/>
                        </a:solidFill>
                      </a:endParaRPr>
                    </a:p>
                  </a:txBody>
                  <a:tcPr/>
                </a:tc>
                <a:tc>
                  <a:txBody>
                    <a:bodyPr/>
                    <a:lstStyle/>
                    <a:p>
                      <a:pPr algn="l"/>
                      <a:r>
                        <a:rPr lang="en-US" sz="1400" dirty="0" smtClean="0"/>
                        <a:t>$</a:t>
                      </a:r>
                      <a:r>
                        <a:rPr lang="en-US" sz="1400" dirty="0" smtClean="0">
                          <a:solidFill>
                            <a:schemeClr val="tx1"/>
                          </a:solidFill>
                        </a:rPr>
                        <a:t>250 – </a:t>
                      </a:r>
                      <a:r>
                        <a:rPr lang="en-US" sz="1400" dirty="0" smtClean="0"/>
                        <a:t>$</a:t>
                      </a:r>
                      <a:r>
                        <a:rPr lang="en-US" sz="1400" dirty="0" smtClean="0">
                          <a:solidFill>
                            <a:schemeClr val="tx1"/>
                          </a:solidFill>
                        </a:rPr>
                        <a:t>37</a:t>
                      </a:r>
                      <a:r>
                        <a:rPr lang="en-US" sz="1400" baseline="0" dirty="0" smtClean="0">
                          <a:solidFill>
                            <a:schemeClr val="tx1"/>
                          </a:solidFill>
                        </a:rPr>
                        <a:t> 000 </a:t>
                      </a:r>
                      <a:endParaRPr lang="en-US" sz="1400" dirty="0" smtClean="0">
                        <a:solidFill>
                          <a:schemeClr val="tx1"/>
                        </a:solidFill>
                      </a:endParaRPr>
                    </a:p>
                    <a:p>
                      <a:pPr algn="l"/>
                      <a:endParaRPr lang="en-US" sz="1400" dirty="0" smtClean="0">
                        <a:solidFill>
                          <a:schemeClr val="tx1"/>
                        </a:solidFill>
                      </a:endParaRPr>
                    </a:p>
                  </a:txBody>
                  <a:tcPr/>
                </a:tc>
                <a:tc>
                  <a:txBody>
                    <a:bodyPr/>
                    <a:lstStyle/>
                    <a:p>
                      <a:pPr algn="l"/>
                      <a:r>
                        <a:rPr lang="en-US" sz="1400" dirty="0" smtClean="0">
                          <a:solidFill>
                            <a:schemeClr val="tx1"/>
                          </a:solidFill>
                        </a:rPr>
                        <a:t>From</a:t>
                      </a:r>
                      <a:r>
                        <a:rPr lang="en-US" sz="1400" baseline="0" dirty="0" smtClean="0">
                          <a:solidFill>
                            <a:schemeClr val="tx1"/>
                          </a:solidFill>
                        </a:rPr>
                        <a:t> 1 week </a:t>
                      </a:r>
                      <a:r>
                        <a:rPr lang="en-US" sz="1400" dirty="0" smtClean="0">
                          <a:solidFill>
                            <a:schemeClr val="tx1"/>
                          </a:solidFill>
                        </a:rPr>
                        <a:t>up to 6 months</a:t>
                      </a:r>
                    </a:p>
                  </a:txBody>
                  <a:tcPr/>
                </a:tc>
                <a:tc>
                  <a:txBody>
                    <a:bodyPr/>
                    <a:lstStyle/>
                    <a:p>
                      <a:pPr algn="l"/>
                      <a:r>
                        <a:rPr lang="en-US" sz="1400" dirty="0" smtClean="0">
                          <a:solidFill>
                            <a:schemeClr val="tx1"/>
                          </a:solidFill>
                        </a:rPr>
                        <a:t>ID + Collateral </a:t>
                      </a:r>
                    </a:p>
                  </a:txBody>
                  <a:tcPr/>
                </a:tc>
                <a:tc>
                  <a:txBody>
                    <a:bodyPr/>
                    <a:lstStyle/>
                    <a:p>
                      <a:pPr algn="l"/>
                      <a:r>
                        <a:rPr lang="en-US" sz="1400" dirty="0" smtClean="0">
                          <a:solidFill>
                            <a:schemeClr val="tx1"/>
                          </a:solidFill>
                        </a:rPr>
                        <a:t>immediate</a:t>
                      </a:r>
                    </a:p>
                  </a:txBody>
                  <a:tcPr/>
                </a:tc>
                <a:tc>
                  <a:txBody>
                    <a:bodyPr/>
                    <a:lstStyle/>
                    <a:p>
                      <a:pPr algn="l"/>
                      <a:r>
                        <a:rPr lang="en-US" sz="1400" dirty="0" smtClean="0">
                          <a:solidFill>
                            <a:schemeClr val="tx1"/>
                          </a:solidFill>
                        </a:rPr>
                        <a:t>In office</a:t>
                      </a:r>
                    </a:p>
                  </a:txBody>
                  <a:tcPr/>
                </a:tc>
                <a:extLst>
                  <a:ext uri="{0D108BD9-81ED-4DB2-BD59-A6C34878D82A}">
                    <a16:rowId xmlns:a16="http://schemas.microsoft.com/office/drawing/2014/main" val="10003"/>
                  </a:ext>
                </a:extLst>
              </a:tr>
              <a:tr h="682703">
                <a:tc>
                  <a:txBody>
                    <a:bodyPr/>
                    <a:lstStyle/>
                    <a:p>
                      <a:pPr algn="l"/>
                      <a:r>
                        <a:rPr lang="en-US" sz="1400" dirty="0" smtClean="0">
                          <a:solidFill>
                            <a:schemeClr val="tx1"/>
                          </a:solidFill>
                        </a:rPr>
                        <a:t>Bank</a:t>
                      </a:r>
                      <a:endParaRPr lang="ru-RU" sz="1400" dirty="0">
                        <a:solidFill>
                          <a:schemeClr val="tx1"/>
                        </a:solidFill>
                      </a:endParaRPr>
                    </a:p>
                  </a:txBody>
                  <a:tcPr/>
                </a:tc>
                <a:tc>
                  <a:txBody>
                    <a:bodyPr/>
                    <a:lstStyle/>
                    <a:p>
                      <a:pPr algn="l"/>
                      <a:r>
                        <a:rPr lang="en-US" sz="1400" dirty="0" smtClean="0">
                          <a:solidFill>
                            <a:schemeClr val="tx1"/>
                          </a:solidFill>
                        </a:rPr>
                        <a:t>6-28% annualized</a:t>
                      </a:r>
                    </a:p>
                    <a:p>
                      <a:pPr algn="l"/>
                      <a:endParaRPr lang="en-US" sz="1400" dirty="0" smtClean="0">
                        <a:solidFill>
                          <a:schemeClr val="tx1"/>
                        </a:solidFill>
                      </a:endParaRPr>
                    </a:p>
                  </a:txBody>
                  <a:tcPr/>
                </a:tc>
                <a:tc>
                  <a:txBody>
                    <a:bodyPr/>
                    <a:lstStyle/>
                    <a:p>
                      <a:pPr algn="l"/>
                      <a:r>
                        <a:rPr lang="en-US" sz="1400" dirty="0" smtClean="0">
                          <a:solidFill>
                            <a:schemeClr val="tx1"/>
                          </a:solidFill>
                        </a:rPr>
                        <a:t>Up to </a:t>
                      </a:r>
                      <a:r>
                        <a:rPr lang="en-US" sz="1400" dirty="0" smtClean="0"/>
                        <a:t>$</a:t>
                      </a:r>
                      <a:r>
                        <a:rPr lang="en-US" sz="1400" dirty="0" smtClean="0">
                          <a:solidFill>
                            <a:schemeClr val="tx1"/>
                          </a:solidFill>
                        </a:rPr>
                        <a:t>88</a:t>
                      </a:r>
                      <a:r>
                        <a:rPr lang="en-US" sz="1400" baseline="0" dirty="0" smtClean="0">
                          <a:solidFill>
                            <a:schemeClr val="tx1"/>
                          </a:solidFill>
                        </a:rPr>
                        <a:t> 800</a:t>
                      </a:r>
                      <a:endParaRPr lang="en-US" sz="1400" dirty="0" smtClean="0">
                        <a:solidFill>
                          <a:schemeClr val="tx1"/>
                        </a:solidFill>
                      </a:endParaRPr>
                    </a:p>
                  </a:txBody>
                  <a:tcPr/>
                </a:tc>
                <a:tc>
                  <a:txBody>
                    <a:bodyPr/>
                    <a:lstStyle/>
                    <a:p>
                      <a:pPr algn="l"/>
                      <a:r>
                        <a:rPr lang="en-US" sz="1400" dirty="0" smtClean="0">
                          <a:solidFill>
                            <a:schemeClr val="tx1"/>
                          </a:solidFill>
                        </a:rPr>
                        <a:t>12-60 months</a:t>
                      </a:r>
                    </a:p>
                  </a:txBody>
                  <a:tcPr/>
                </a:tc>
                <a:tc>
                  <a:txBody>
                    <a:bodyPr/>
                    <a:lstStyle/>
                    <a:p>
                      <a:pPr algn="l"/>
                      <a:r>
                        <a:rPr lang="en-US" sz="1400" dirty="0" smtClean="0">
                          <a:solidFill>
                            <a:schemeClr val="tx1"/>
                          </a:solidFill>
                        </a:rPr>
                        <a:t>ID, Salary proof</a:t>
                      </a:r>
                    </a:p>
                    <a:p>
                      <a:pPr algn="l"/>
                      <a:endParaRPr lang="en-US" sz="1400" dirty="0" smtClean="0">
                        <a:solidFill>
                          <a:schemeClr val="tx1"/>
                        </a:solidFill>
                      </a:endParaRPr>
                    </a:p>
                  </a:txBody>
                  <a:tcPr/>
                </a:tc>
                <a:tc>
                  <a:txBody>
                    <a:bodyPr/>
                    <a:lstStyle/>
                    <a:p>
                      <a:pPr algn="l"/>
                      <a:r>
                        <a:rPr lang="en-US" sz="1400" dirty="0" smtClean="0">
                          <a:solidFill>
                            <a:schemeClr val="tx1"/>
                          </a:solidFill>
                        </a:rPr>
                        <a:t>5-10 working days</a:t>
                      </a:r>
                    </a:p>
                  </a:txBody>
                  <a:tcPr/>
                </a:tc>
                <a:tc>
                  <a:txBody>
                    <a:bodyPr/>
                    <a:lstStyle/>
                    <a:p>
                      <a:pPr algn="l"/>
                      <a:r>
                        <a:rPr lang="en-US" sz="1400" dirty="0" smtClean="0">
                          <a:solidFill>
                            <a:schemeClr val="tx1"/>
                          </a:solidFill>
                        </a:rPr>
                        <a:t>In branch</a:t>
                      </a:r>
                    </a:p>
                    <a:p>
                      <a:pPr algn="l"/>
                      <a:endParaRPr lang="en-US" sz="1400" dirty="0" smtClean="0">
                        <a:solidFill>
                          <a:schemeClr val="tx1"/>
                        </a:solidFill>
                      </a:endParaRPr>
                    </a:p>
                  </a:txBody>
                  <a:tcPr/>
                </a:tc>
                <a:extLst>
                  <a:ext uri="{0D108BD9-81ED-4DB2-BD59-A6C34878D82A}">
                    <a16:rowId xmlns:a16="http://schemas.microsoft.com/office/drawing/2014/main" val="10004"/>
                  </a:ext>
                </a:extLst>
              </a:tr>
            </a:tbl>
          </a:graphicData>
        </a:graphic>
      </p:graphicFrame>
      <p:sp>
        <p:nvSpPr>
          <p:cNvPr id="6" name="TextBox 5"/>
          <p:cNvSpPr txBox="1"/>
          <p:nvPr/>
        </p:nvSpPr>
        <p:spPr>
          <a:xfrm>
            <a:off x="155180" y="5661248"/>
            <a:ext cx="8831904" cy="584775"/>
          </a:xfrm>
          <a:prstGeom prst="rect">
            <a:avLst/>
          </a:prstGeom>
          <a:solidFill>
            <a:schemeClr val="accent1">
              <a:lumMod val="20000"/>
              <a:lumOff val="80000"/>
            </a:schemeClr>
          </a:solidFill>
          <a:ln>
            <a:solidFill>
              <a:schemeClr val="accent1"/>
            </a:solidFill>
          </a:ln>
        </p:spPr>
        <p:txBody>
          <a:bodyPr wrap="square" rtlCol="0">
            <a:spAutoFit/>
          </a:bodyPr>
          <a:lstStyle/>
          <a:p>
            <a:r>
              <a:rPr lang="en-US" sz="1600" dirty="0"/>
              <a:t>Licensed moneylenders are our direct competitors. However, we expect part of the supply currently provided by the banks, to be replaced by supply from Moneylenders (due to upcoming regulation)</a:t>
            </a:r>
            <a:endParaRPr lang="ru-RU" sz="1600" dirty="0"/>
          </a:p>
        </p:txBody>
      </p:sp>
    </p:spTree>
    <p:extLst>
      <p:ext uri="{BB962C8B-B14F-4D97-AF65-F5344CB8AC3E}">
        <p14:creationId xmlns:p14="http://schemas.microsoft.com/office/powerpoint/2010/main" val="317643456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extBox 32"/>
          <p:cNvSpPr txBox="1"/>
          <p:nvPr/>
        </p:nvSpPr>
        <p:spPr>
          <a:xfrm>
            <a:off x="121729" y="4013811"/>
            <a:ext cx="2809322" cy="2462213"/>
          </a:xfrm>
          <a:prstGeom prst="rect">
            <a:avLst/>
          </a:prstGeom>
          <a:noFill/>
        </p:spPr>
        <p:txBody>
          <a:bodyPr wrap="square" rtlCol="0">
            <a:spAutoFit/>
          </a:bodyPr>
          <a:lstStyle/>
          <a:p>
            <a:pPr marL="93663" indent="-93663" algn="just">
              <a:buFont typeface="Arial" panose="020B0604020202020204" pitchFamily="34" charset="0"/>
              <a:buChar char="•"/>
            </a:pPr>
            <a:r>
              <a:rPr lang="en-US" sz="1100" dirty="0" smtClean="0"/>
              <a:t>The manager of the company informs the client of all significant details of the contract, including:</a:t>
            </a:r>
          </a:p>
          <a:p>
            <a:pPr marL="446088" lvl="1" indent="-88900" algn="just">
              <a:buFont typeface="Arial" panose="020B0604020202020204" pitchFamily="34" charset="0"/>
              <a:buChar char="•"/>
            </a:pPr>
            <a:r>
              <a:rPr lang="en-US" sz="1100" dirty="0"/>
              <a:t>the effective interest rate for the loan expressed as a percentage per </a:t>
            </a:r>
            <a:r>
              <a:rPr lang="en-US" sz="1100" dirty="0" smtClean="0"/>
              <a:t>annum</a:t>
            </a:r>
          </a:p>
          <a:p>
            <a:pPr marL="446088" lvl="1" indent="-88900" algn="just">
              <a:buFont typeface="Arial" panose="020B0604020202020204" pitchFamily="34" charset="0"/>
              <a:buChar char="•"/>
            </a:pPr>
            <a:r>
              <a:rPr lang="en-US" sz="1100" dirty="0"/>
              <a:t>the effective interest rate for the interest (if any) to be charged on late payment of the principal and </a:t>
            </a:r>
            <a:r>
              <a:rPr lang="en-US" sz="1100" dirty="0" smtClean="0"/>
              <a:t>interest</a:t>
            </a:r>
            <a:endParaRPr lang="ru-RU" sz="1100" dirty="0" smtClean="0"/>
          </a:p>
          <a:p>
            <a:pPr marL="446088" lvl="1" indent="-88900" algn="just">
              <a:buFont typeface="Arial" panose="020B0604020202020204" pitchFamily="34" charset="0"/>
              <a:buChar char="•"/>
            </a:pPr>
            <a:r>
              <a:rPr lang="en-US" sz="1100" dirty="0" smtClean="0"/>
              <a:t>whether </a:t>
            </a:r>
            <a:r>
              <a:rPr lang="en-US" sz="1100" dirty="0"/>
              <a:t>any </a:t>
            </a:r>
            <a:r>
              <a:rPr lang="en-US" sz="1100" dirty="0" smtClean="0"/>
              <a:t>permitted fees </a:t>
            </a:r>
            <a:r>
              <a:rPr lang="en-US" sz="1100" dirty="0"/>
              <a:t>will be </a:t>
            </a:r>
            <a:r>
              <a:rPr lang="en-US" sz="1100" dirty="0" smtClean="0"/>
              <a:t>charged, how </a:t>
            </a:r>
            <a:r>
              <a:rPr lang="en-US" sz="1100" dirty="0"/>
              <a:t>they </a:t>
            </a:r>
            <a:r>
              <a:rPr lang="en-US" sz="1100" dirty="0" smtClean="0"/>
              <a:t>will </a:t>
            </a:r>
            <a:r>
              <a:rPr lang="en-US" sz="1100" dirty="0"/>
              <a:t>be computed and the circumstances under which they will be </a:t>
            </a:r>
            <a:r>
              <a:rPr lang="en-US" sz="1100" dirty="0" smtClean="0"/>
              <a:t>charged</a:t>
            </a:r>
            <a:endParaRPr lang="ru-RU" sz="1100" dirty="0"/>
          </a:p>
          <a:p>
            <a:pPr marL="446088" lvl="1" indent="-88900" algn="just">
              <a:buFont typeface="Arial" panose="020B0604020202020204" pitchFamily="34" charset="0"/>
              <a:buChar char="•"/>
            </a:pPr>
            <a:r>
              <a:rPr lang="en-US" sz="1100" dirty="0" smtClean="0"/>
              <a:t>repayment schedule</a:t>
            </a:r>
          </a:p>
          <a:p>
            <a:pPr marL="93663" indent="-93663" algn="just">
              <a:buFont typeface="Arial" panose="020B0604020202020204" pitchFamily="34" charset="0"/>
              <a:buChar char="•"/>
            </a:pPr>
            <a:endParaRPr lang="ru-RU" sz="1100" dirty="0"/>
          </a:p>
        </p:txBody>
      </p:sp>
      <p:sp>
        <p:nvSpPr>
          <p:cNvPr id="30" name="TextBox 29"/>
          <p:cNvSpPr txBox="1"/>
          <p:nvPr/>
        </p:nvSpPr>
        <p:spPr>
          <a:xfrm>
            <a:off x="2934510" y="1140347"/>
            <a:ext cx="2734164" cy="2462213"/>
          </a:xfrm>
          <a:prstGeom prst="rect">
            <a:avLst/>
          </a:prstGeom>
          <a:noFill/>
        </p:spPr>
        <p:txBody>
          <a:bodyPr wrap="square" rtlCol="0">
            <a:spAutoFit/>
          </a:bodyPr>
          <a:lstStyle/>
          <a:p>
            <a:pPr marL="93663" indent="-93663" algn="just">
              <a:buFont typeface="Arial" panose="020B0604020202020204" pitchFamily="34" charset="0"/>
              <a:buChar char="•"/>
            </a:pPr>
            <a:r>
              <a:rPr lang="en-US" sz="1100" dirty="0" smtClean="0"/>
              <a:t>The clients come to office with </a:t>
            </a:r>
            <a:r>
              <a:rPr lang="en-US" sz="1100" dirty="0"/>
              <a:t>min p</a:t>
            </a:r>
            <a:r>
              <a:rPr lang="en-US" sz="1100" dirty="0" smtClean="0"/>
              <a:t>ackage documents:</a:t>
            </a:r>
            <a:endParaRPr lang="ru-RU" sz="1100" dirty="0"/>
          </a:p>
          <a:p>
            <a:pPr marL="357188" lvl="1" indent="-88900" algn="just">
              <a:buFont typeface="Arial" panose="020B0604020202020204" pitchFamily="34" charset="0"/>
              <a:buChar char="•"/>
            </a:pPr>
            <a:r>
              <a:rPr lang="en-US" sz="1100" dirty="0" smtClean="0"/>
              <a:t>Passport/</a:t>
            </a:r>
            <a:r>
              <a:rPr lang="ru-RU" sz="1100" dirty="0" smtClean="0"/>
              <a:t>ID/NRIC/FIN</a:t>
            </a:r>
            <a:endParaRPr lang="ru-RU" sz="1100" dirty="0"/>
          </a:p>
          <a:p>
            <a:pPr marL="357188" lvl="1" indent="-88900" algn="just">
              <a:buFont typeface="Arial" panose="020B0604020202020204" pitchFamily="34" charset="0"/>
              <a:buChar char="•"/>
            </a:pPr>
            <a:r>
              <a:rPr lang="ru-RU" sz="1100" dirty="0"/>
              <a:t>1-3-6-12 </a:t>
            </a:r>
            <a:r>
              <a:rPr lang="en-US" sz="1100" dirty="0" smtClean="0"/>
              <a:t>latest original pay slips or Employment agreement</a:t>
            </a:r>
          </a:p>
          <a:p>
            <a:pPr indent="-188912" algn="just"/>
            <a:r>
              <a:rPr lang="en-US" sz="1100" dirty="0" smtClean="0"/>
              <a:t>Most when customer takes more then 3000: </a:t>
            </a:r>
          </a:p>
          <a:p>
            <a:pPr marL="357188" lvl="1" indent="-88900" algn="just">
              <a:buFont typeface="Arial" panose="020B0604020202020204" pitchFamily="34" charset="0"/>
              <a:buChar char="•"/>
            </a:pPr>
            <a:r>
              <a:rPr lang="en-US" sz="1100" dirty="0" smtClean="0"/>
              <a:t>Proof of residence (a rent agreement or paid utility bills) </a:t>
            </a:r>
            <a:endParaRPr lang="ru-RU" sz="1100" dirty="0"/>
          </a:p>
          <a:p>
            <a:pPr marL="357188" lvl="1" indent="-88900" algn="just">
              <a:buFont typeface="Arial" panose="020B0604020202020204" pitchFamily="34" charset="0"/>
              <a:buChar char="•"/>
            </a:pPr>
            <a:r>
              <a:rPr lang="en-US" sz="1100" dirty="0"/>
              <a:t>P</a:t>
            </a:r>
            <a:r>
              <a:rPr lang="en-US" sz="1100" dirty="0" smtClean="0"/>
              <a:t>aid invoice for the phone</a:t>
            </a:r>
            <a:endParaRPr lang="ru-RU" sz="1100" dirty="0"/>
          </a:p>
          <a:p>
            <a:pPr marL="357188" lvl="1" indent="-88900" algn="just">
              <a:buFont typeface="Arial" panose="020B0604020202020204" pitchFamily="34" charset="0"/>
              <a:buChar char="•"/>
            </a:pPr>
            <a:r>
              <a:rPr lang="en-US" sz="1100" dirty="0" smtClean="0"/>
              <a:t>Bank account statement</a:t>
            </a:r>
          </a:p>
          <a:p>
            <a:pPr marL="357188" lvl="1" indent="-88900" algn="just">
              <a:buFont typeface="Arial" panose="020B0604020202020204" pitchFamily="34" charset="0"/>
              <a:buChar char="•"/>
            </a:pPr>
            <a:r>
              <a:rPr lang="en-US" sz="1100" dirty="0" smtClean="0"/>
              <a:t>Work permit (for foreign workers)</a:t>
            </a:r>
            <a:endParaRPr lang="ru-RU" sz="1100" dirty="0"/>
          </a:p>
          <a:p>
            <a:pPr marL="93663" indent="-93663" algn="just">
              <a:buFont typeface="Arial" panose="020B0604020202020204" pitchFamily="34" charset="0"/>
              <a:buChar char="•"/>
            </a:pPr>
            <a:r>
              <a:rPr lang="en-US" sz="1100" dirty="0" smtClean="0"/>
              <a:t>Depending on the loan sum and product offered, the list of required documents might be shorter or longer</a:t>
            </a:r>
            <a:endParaRPr lang="ru-RU" sz="1100" dirty="0"/>
          </a:p>
        </p:txBody>
      </p:sp>
      <p:cxnSp>
        <p:nvCxnSpPr>
          <p:cNvPr id="26" name="Прямая соединительная линия 25"/>
          <p:cNvCxnSpPr/>
          <p:nvPr/>
        </p:nvCxnSpPr>
        <p:spPr>
          <a:xfrm>
            <a:off x="2953407" y="4127406"/>
            <a:ext cx="0" cy="2160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Прямая соединительная линия 13"/>
          <p:cNvCxnSpPr/>
          <p:nvPr/>
        </p:nvCxnSpPr>
        <p:spPr>
          <a:xfrm>
            <a:off x="179482" y="870347"/>
            <a:ext cx="0" cy="2520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Прямая соединительная линия 15"/>
          <p:cNvCxnSpPr/>
          <p:nvPr/>
        </p:nvCxnSpPr>
        <p:spPr>
          <a:xfrm>
            <a:off x="2948953" y="1009303"/>
            <a:ext cx="0" cy="2520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Прямая соединительная линия 19"/>
          <p:cNvCxnSpPr/>
          <p:nvPr/>
        </p:nvCxnSpPr>
        <p:spPr>
          <a:xfrm>
            <a:off x="5685257" y="1009303"/>
            <a:ext cx="0" cy="2520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Прямая соединительная линия 20"/>
          <p:cNvCxnSpPr/>
          <p:nvPr/>
        </p:nvCxnSpPr>
        <p:spPr>
          <a:xfrm>
            <a:off x="8372096" y="1009303"/>
            <a:ext cx="0" cy="2520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Прямая соединительная линия 21"/>
          <p:cNvCxnSpPr/>
          <p:nvPr/>
        </p:nvCxnSpPr>
        <p:spPr>
          <a:xfrm>
            <a:off x="181433" y="4127406"/>
            <a:ext cx="0" cy="2160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Прямая соединительная линия 26"/>
          <p:cNvCxnSpPr/>
          <p:nvPr/>
        </p:nvCxnSpPr>
        <p:spPr>
          <a:xfrm>
            <a:off x="5678705" y="4127406"/>
            <a:ext cx="0" cy="2160000"/>
          </a:xfrm>
          <a:prstGeom prst="line">
            <a:avLst/>
          </a:prstGeom>
        </p:spPr>
        <p:style>
          <a:lnRef idx="1">
            <a:schemeClr val="accent1"/>
          </a:lnRef>
          <a:fillRef idx="0">
            <a:schemeClr val="accent1"/>
          </a:fillRef>
          <a:effectRef idx="0">
            <a:schemeClr val="accent1"/>
          </a:effectRef>
          <a:fontRef idx="minor">
            <a:schemeClr val="tx1"/>
          </a:fontRef>
        </p:style>
      </p:cxnSp>
      <p:sp>
        <p:nvSpPr>
          <p:cNvPr id="2" name="Заголовок 1"/>
          <p:cNvSpPr>
            <a:spLocks noGrp="1"/>
          </p:cNvSpPr>
          <p:nvPr>
            <p:ph type="title"/>
          </p:nvPr>
        </p:nvSpPr>
        <p:spPr>
          <a:xfrm>
            <a:off x="395536" y="116632"/>
            <a:ext cx="8159540" cy="766329"/>
          </a:xfrm>
        </p:spPr>
        <p:txBody>
          <a:bodyPr/>
          <a:lstStyle/>
          <a:p>
            <a:r>
              <a:rPr lang="ru-RU" dirty="0" smtClean="0"/>
              <a:t>С</a:t>
            </a:r>
            <a:r>
              <a:rPr lang="en-US" dirty="0" err="1" smtClean="0"/>
              <a:t>urrent</a:t>
            </a:r>
            <a:r>
              <a:rPr lang="en-US" dirty="0" smtClean="0"/>
              <a:t> standard </a:t>
            </a:r>
            <a:r>
              <a:rPr lang="en-US" dirty="0"/>
              <a:t>sales process of </a:t>
            </a:r>
            <a:r>
              <a:rPr lang="en-US" dirty="0" smtClean="0"/>
              <a:t>ML</a:t>
            </a:r>
            <a:br>
              <a:rPr lang="en-US" dirty="0" smtClean="0"/>
            </a:br>
            <a:endParaRPr lang="ru-RU" dirty="0">
              <a:solidFill>
                <a:srgbClr val="FF0000"/>
              </a:solidFill>
            </a:endParaRPr>
          </a:p>
        </p:txBody>
      </p:sp>
      <p:sp>
        <p:nvSpPr>
          <p:cNvPr id="4" name="Номер слайда 3"/>
          <p:cNvSpPr>
            <a:spLocks noGrp="1"/>
          </p:cNvSpPr>
          <p:nvPr>
            <p:ph type="sldNum" sz="quarter" idx="12"/>
          </p:nvPr>
        </p:nvSpPr>
        <p:spPr/>
        <p:txBody>
          <a:bodyPr/>
          <a:lstStyle/>
          <a:p>
            <a:fld id="{D7F305DA-160D-498F-B102-A1D8643B4A2C}" type="slidenum">
              <a:rPr lang="ru-RU" smtClean="0"/>
              <a:pPr/>
              <a:t>24</a:t>
            </a:fld>
            <a:endParaRPr lang="ru-RU"/>
          </a:p>
        </p:txBody>
      </p:sp>
      <p:sp>
        <p:nvSpPr>
          <p:cNvPr id="24" name="Пятиугольник 23"/>
          <p:cNvSpPr/>
          <p:nvPr/>
        </p:nvSpPr>
        <p:spPr>
          <a:xfrm>
            <a:off x="5652120" y="3527306"/>
            <a:ext cx="2988000" cy="540000"/>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6</a:t>
            </a:r>
            <a:r>
              <a:rPr lang="en-US" dirty="0" smtClean="0"/>
              <a:t>. Money disbursement</a:t>
            </a:r>
            <a:endParaRPr lang="ru-RU" dirty="0"/>
          </a:p>
        </p:txBody>
      </p:sp>
      <p:sp>
        <p:nvSpPr>
          <p:cNvPr id="25" name="Пятиугольник 24"/>
          <p:cNvSpPr/>
          <p:nvPr/>
        </p:nvSpPr>
        <p:spPr>
          <a:xfrm>
            <a:off x="5652120" y="613748"/>
            <a:ext cx="2988000" cy="540000"/>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3</a:t>
            </a:r>
            <a:r>
              <a:rPr lang="en-US" dirty="0" smtClean="0"/>
              <a:t>. Decision making</a:t>
            </a:r>
            <a:endParaRPr lang="ru-RU" dirty="0"/>
          </a:p>
        </p:txBody>
      </p:sp>
      <p:sp>
        <p:nvSpPr>
          <p:cNvPr id="29" name="TextBox 28"/>
          <p:cNvSpPr txBox="1"/>
          <p:nvPr/>
        </p:nvSpPr>
        <p:spPr>
          <a:xfrm>
            <a:off x="214788" y="1177198"/>
            <a:ext cx="2734164" cy="2123658"/>
          </a:xfrm>
          <a:prstGeom prst="rect">
            <a:avLst/>
          </a:prstGeom>
          <a:noFill/>
        </p:spPr>
        <p:txBody>
          <a:bodyPr wrap="square" rtlCol="0">
            <a:spAutoFit/>
          </a:bodyPr>
          <a:lstStyle/>
          <a:p>
            <a:pPr marL="93663" indent="-93663" algn="just">
              <a:buFont typeface="Arial" panose="020B0604020202020204" pitchFamily="34" charset="0"/>
              <a:buChar char="•"/>
            </a:pPr>
            <a:r>
              <a:rPr lang="en-US" sz="1100" dirty="0" smtClean="0"/>
              <a:t>The client applies online through the company website</a:t>
            </a:r>
          </a:p>
          <a:p>
            <a:pPr marL="93663" indent="-93663" algn="just">
              <a:buFont typeface="Arial" panose="020B0604020202020204" pitchFamily="34" charset="0"/>
              <a:buChar char="•"/>
            </a:pPr>
            <a:r>
              <a:rPr lang="en-US" sz="1100" dirty="0" smtClean="0"/>
              <a:t>The application includes client consent for all the checks (credit bureaus, black lists, other moneylenders databases etc.)</a:t>
            </a:r>
          </a:p>
          <a:p>
            <a:pPr marL="93663" indent="-93663" algn="just">
              <a:buFont typeface="Arial" panose="020B0604020202020204" pitchFamily="34" charset="0"/>
              <a:buChar char="•"/>
            </a:pPr>
            <a:r>
              <a:rPr lang="en-US" sz="1100" dirty="0" smtClean="0"/>
              <a:t>The company performs all the necessary checks and makes a credit decision</a:t>
            </a:r>
          </a:p>
          <a:p>
            <a:pPr marL="93663" indent="-93663" algn="just">
              <a:buFont typeface="Arial" panose="020B0604020202020204" pitchFamily="34" charset="0"/>
              <a:buChar char="•"/>
            </a:pPr>
            <a:r>
              <a:rPr lang="en-US" sz="1100" dirty="0" smtClean="0"/>
              <a:t>If the decision is positive, the manager of the company calls the client and invites him to visit the company’s office</a:t>
            </a:r>
          </a:p>
          <a:p>
            <a:pPr marL="93663" indent="-93663" algn="just">
              <a:buFont typeface="Arial" panose="020B0604020202020204" pitchFamily="34" charset="0"/>
              <a:buChar char="•"/>
            </a:pPr>
            <a:endParaRPr lang="en-US" sz="1100" dirty="0" smtClean="0"/>
          </a:p>
          <a:p>
            <a:pPr marL="93663" indent="-93663" algn="just">
              <a:buFont typeface="Arial" panose="020B0604020202020204" pitchFamily="34" charset="0"/>
              <a:buChar char="•"/>
            </a:pPr>
            <a:endParaRPr lang="ru-RU" sz="1100" dirty="0"/>
          </a:p>
        </p:txBody>
      </p:sp>
      <p:sp>
        <p:nvSpPr>
          <p:cNvPr id="32" name="TextBox 31"/>
          <p:cNvSpPr txBox="1"/>
          <p:nvPr/>
        </p:nvSpPr>
        <p:spPr>
          <a:xfrm>
            <a:off x="5668674" y="4050356"/>
            <a:ext cx="2734164" cy="769441"/>
          </a:xfrm>
          <a:prstGeom prst="rect">
            <a:avLst/>
          </a:prstGeom>
          <a:noFill/>
        </p:spPr>
        <p:txBody>
          <a:bodyPr wrap="square" rtlCol="0">
            <a:spAutoFit/>
          </a:bodyPr>
          <a:lstStyle/>
          <a:p>
            <a:pPr marL="93663" indent="-93663" algn="just">
              <a:buFont typeface="Arial" panose="020B0604020202020204" pitchFamily="34" charset="0"/>
              <a:buChar char="•"/>
            </a:pPr>
            <a:r>
              <a:rPr lang="en-US" sz="1100" dirty="0" smtClean="0"/>
              <a:t>Most of the moneylenders disburse loans in </a:t>
            </a:r>
            <a:r>
              <a:rPr lang="en-US" sz="1100" dirty="0"/>
              <a:t>cash </a:t>
            </a:r>
            <a:r>
              <a:rPr lang="en-US" sz="1100" dirty="0" smtClean="0"/>
              <a:t>at the office</a:t>
            </a:r>
            <a:endParaRPr lang="en-US" sz="1100" dirty="0"/>
          </a:p>
          <a:p>
            <a:pPr marL="93663" indent="-93663" algn="just">
              <a:buFont typeface="Arial" panose="020B0604020202020204" pitchFamily="34" charset="0"/>
              <a:buChar char="•"/>
            </a:pPr>
            <a:r>
              <a:rPr lang="en-US" sz="1100" dirty="0" smtClean="0"/>
              <a:t>Only several advanced companies transfer loan amount on customer’s account</a:t>
            </a:r>
          </a:p>
        </p:txBody>
      </p:sp>
      <p:sp>
        <p:nvSpPr>
          <p:cNvPr id="35" name="Пятиугольник 24"/>
          <p:cNvSpPr/>
          <p:nvPr/>
        </p:nvSpPr>
        <p:spPr>
          <a:xfrm>
            <a:off x="2915816" y="3524160"/>
            <a:ext cx="2988000" cy="540000"/>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5</a:t>
            </a:r>
            <a:r>
              <a:rPr lang="en-US" dirty="0" smtClean="0"/>
              <a:t>. Documents signing</a:t>
            </a:r>
            <a:endParaRPr lang="ru-RU" dirty="0"/>
          </a:p>
        </p:txBody>
      </p:sp>
      <p:sp>
        <p:nvSpPr>
          <p:cNvPr id="36" name="TextBox 35"/>
          <p:cNvSpPr txBox="1"/>
          <p:nvPr/>
        </p:nvSpPr>
        <p:spPr>
          <a:xfrm>
            <a:off x="2969933" y="4079218"/>
            <a:ext cx="2698741" cy="2292935"/>
          </a:xfrm>
          <a:prstGeom prst="rect">
            <a:avLst/>
          </a:prstGeom>
          <a:noFill/>
        </p:spPr>
        <p:txBody>
          <a:bodyPr wrap="square" rtlCol="0">
            <a:spAutoFit/>
          </a:bodyPr>
          <a:lstStyle/>
          <a:p>
            <a:pPr algn="just"/>
            <a:r>
              <a:rPr lang="en-US" sz="1100" dirty="0" smtClean="0"/>
              <a:t>The client signs the documents:</a:t>
            </a:r>
          </a:p>
          <a:p>
            <a:pPr marL="357188" lvl="1" indent="-88900" algn="just">
              <a:buFont typeface="Arial" panose="020B0604020202020204" pitchFamily="34" charset="0"/>
              <a:buChar char="•"/>
            </a:pPr>
            <a:r>
              <a:rPr lang="en-US" sz="1100" dirty="0"/>
              <a:t>Loan Application</a:t>
            </a:r>
          </a:p>
          <a:p>
            <a:pPr marL="357188" lvl="1" indent="-88900" algn="just">
              <a:buFont typeface="Arial" panose="020B0604020202020204" pitchFamily="34" charset="0"/>
              <a:buChar char="•"/>
            </a:pPr>
            <a:r>
              <a:rPr lang="en-US" sz="1100" dirty="0"/>
              <a:t>Borrower’s consent for release of information</a:t>
            </a:r>
          </a:p>
          <a:p>
            <a:pPr marL="357188" lvl="1" indent="-88900" algn="just">
              <a:buFont typeface="Arial" panose="020B0604020202020204" pitchFamily="34" charset="0"/>
              <a:buChar char="•"/>
            </a:pPr>
            <a:r>
              <a:rPr lang="en-US" sz="1100" dirty="0" smtClean="0"/>
              <a:t>Authorization </a:t>
            </a:r>
            <a:r>
              <a:rPr lang="en-US" sz="1100" dirty="0"/>
              <a:t>Letter</a:t>
            </a:r>
          </a:p>
          <a:p>
            <a:pPr marL="357188" lvl="1" indent="-88900" algn="just">
              <a:buFont typeface="Arial" panose="020B0604020202020204" pitchFamily="34" charset="0"/>
              <a:buChar char="•"/>
            </a:pPr>
            <a:r>
              <a:rPr lang="en-US" sz="1100" dirty="0" smtClean="0"/>
              <a:t>Payment schedule (Form 1)</a:t>
            </a:r>
            <a:endParaRPr lang="en-US" sz="1100" dirty="0"/>
          </a:p>
          <a:p>
            <a:pPr marL="357188" lvl="1" indent="-88900" algn="just">
              <a:buFont typeface="Arial" panose="020B0604020202020204" pitchFamily="34" charset="0"/>
              <a:buChar char="•"/>
            </a:pPr>
            <a:r>
              <a:rPr lang="en-US" sz="1100" dirty="0" smtClean="0"/>
              <a:t>Contract</a:t>
            </a:r>
            <a:endParaRPr lang="en-US" sz="1100" dirty="0"/>
          </a:p>
          <a:p>
            <a:pPr marL="357188" lvl="1" indent="-88900" algn="just">
              <a:buFont typeface="Arial" panose="020B0604020202020204" pitchFamily="34" charset="0"/>
              <a:buChar char="•"/>
            </a:pPr>
            <a:r>
              <a:rPr lang="en-US" sz="1100" dirty="0"/>
              <a:t>Payment Voucher</a:t>
            </a:r>
          </a:p>
          <a:p>
            <a:pPr marL="357188" lvl="1" indent="-88900" algn="just">
              <a:buFont typeface="Arial" panose="020B0604020202020204" pitchFamily="34" charset="0"/>
              <a:buChar char="•"/>
            </a:pPr>
            <a:r>
              <a:rPr lang="en-US" sz="1100" dirty="0"/>
              <a:t>Acknowledgement Page</a:t>
            </a:r>
          </a:p>
          <a:p>
            <a:pPr marL="357188" lvl="1" indent="-88900" algn="just">
              <a:buFont typeface="Arial" panose="020B0604020202020204" pitchFamily="34" charset="0"/>
              <a:buChar char="•"/>
            </a:pPr>
            <a:r>
              <a:rPr lang="en-US" sz="1100" dirty="0"/>
              <a:t>Terms and Conditions</a:t>
            </a:r>
          </a:p>
          <a:p>
            <a:pPr marL="357188" lvl="1" indent="-88900" algn="just">
              <a:buFont typeface="Arial" panose="020B0604020202020204" pitchFamily="34" charset="0"/>
              <a:buChar char="•"/>
            </a:pPr>
            <a:r>
              <a:rPr lang="en-US" sz="1100" dirty="0" smtClean="0"/>
              <a:t>GIRO authorization (if the contract gives the lender the right to withdraw money from the customers account)</a:t>
            </a:r>
            <a:endParaRPr lang="ru-RU" sz="1100" dirty="0"/>
          </a:p>
        </p:txBody>
      </p:sp>
      <p:sp>
        <p:nvSpPr>
          <p:cNvPr id="10" name="Пятиугольник 9"/>
          <p:cNvSpPr/>
          <p:nvPr/>
        </p:nvSpPr>
        <p:spPr>
          <a:xfrm>
            <a:off x="2915816" y="613748"/>
            <a:ext cx="2988000" cy="540000"/>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 Branch visit</a:t>
            </a:r>
            <a:endParaRPr lang="ru-RU" dirty="0"/>
          </a:p>
        </p:txBody>
      </p:sp>
      <p:sp>
        <p:nvSpPr>
          <p:cNvPr id="11" name="Пятиугольник 10"/>
          <p:cNvSpPr/>
          <p:nvPr/>
        </p:nvSpPr>
        <p:spPr>
          <a:xfrm>
            <a:off x="179482" y="613748"/>
            <a:ext cx="2988000" cy="540000"/>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1. Online application</a:t>
            </a:r>
            <a:r>
              <a:rPr lang="ru-RU" sz="1600" dirty="0" smtClean="0"/>
              <a:t> </a:t>
            </a:r>
            <a:r>
              <a:rPr lang="en-US" sz="1600" dirty="0" smtClean="0"/>
              <a:t>and preapproval</a:t>
            </a:r>
            <a:endParaRPr lang="ru-RU" sz="1600" dirty="0"/>
          </a:p>
        </p:txBody>
      </p:sp>
      <p:sp>
        <p:nvSpPr>
          <p:cNvPr id="8" name="Пятиугольник 7"/>
          <p:cNvSpPr/>
          <p:nvPr/>
        </p:nvSpPr>
        <p:spPr>
          <a:xfrm>
            <a:off x="181433" y="3524787"/>
            <a:ext cx="2988000" cy="540000"/>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4</a:t>
            </a:r>
            <a:r>
              <a:rPr lang="en-US" dirty="0" smtClean="0"/>
              <a:t>. Contract information</a:t>
            </a:r>
            <a:endParaRPr lang="ru-RU" dirty="0"/>
          </a:p>
        </p:txBody>
      </p:sp>
      <p:sp>
        <p:nvSpPr>
          <p:cNvPr id="31" name="TextBox 30"/>
          <p:cNvSpPr txBox="1"/>
          <p:nvPr/>
        </p:nvSpPr>
        <p:spPr>
          <a:xfrm>
            <a:off x="5868144" y="5160094"/>
            <a:ext cx="3115741" cy="1077218"/>
          </a:xfrm>
          <a:prstGeom prst="rect">
            <a:avLst/>
          </a:prstGeom>
          <a:solidFill>
            <a:schemeClr val="accent1">
              <a:lumMod val="20000"/>
              <a:lumOff val="80000"/>
            </a:schemeClr>
          </a:solidFill>
          <a:ln>
            <a:solidFill>
              <a:schemeClr val="accent1"/>
            </a:solidFill>
          </a:ln>
        </p:spPr>
        <p:txBody>
          <a:bodyPr wrap="square" rtlCol="0" anchor="t">
            <a:spAutoFit/>
          </a:bodyPr>
          <a:lstStyle/>
          <a:p>
            <a:r>
              <a:rPr lang="en-US" sz="1600" dirty="0"/>
              <a:t>Process – off-line</a:t>
            </a:r>
          </a:p>
          <a:p>
            <a:r>
              <a:rPr lang="en-US" sz="1600" dirty="0"/>
              <a:t>Time To Money – 0,5-2 hours after providing all necessary documents at ML's branch</a:t>
            </a:r>
          </a:p>
        </p:txBody>
      </p:sp>
      <p:sp>
        <p:nvSpPr>
          <p:cNvPr id="37" name="TextBox 36"/>
          <p:cNvSpPr txBox="1"/>
          <p:nvPr/>
        </p:nvSpPr>
        <p:spPr>
          <a:xfrm>
            <a:off x="5685257" y="1187066"/>
            <a:ext cx="2734164" cy="1785104"/>
          </a:xfrm>
          <a:prstGeom prst="rect">
            <a:avLst/>
          </a:prstGeom>
          <a:noFill/>
        </p:spPr>
        <p:txBody>
          <a:bodyPr wrap="square" rtlCol="0">
            <a:spAutoFit/>
          </a:bodyPr>
          <a:lstStyle/>
          <a:p>
            <a:pPr marL="93663" indent="-93663" algn="just">
              <a:buFont typeface="Arial" panose="020B0604020202020204" pitchFamily="34" charset="0"/>
              <a:buChar char="•"/>
            </a:pPr>
            <a:r>
              <a:rPr lang="en-US" sz="1100" dirty="0" smtClean="0"/>
              <a:t>Checking black list in online interface</a:t>
            </a:r>
          </a:p>
          <a:p>
            <a:pPr marL="93663" indent="-93663" algn="just">
              <a:buFont typeface="Arial" panose="020B0604020202020204" pitchFamily="34" charset="0"/>
              <a:buChar char="•"/>
            </a:pPr>
            <a:r>
              <a:rPr lang="en-US" sz="1100" dirty="0" smtClean="0"/>
              <a:t>Checking Credit bureau in online interface</a:t>
            </a:r>
          </a:p>
          <a:p>
            <a:pPr marL="93663" indent="-93663" algn="just">
              <a:buFont typeface="Arial" panose="020B0604020202020204" pitchFamily="34" charset="0"/>
              <a:buChar char="•"/>
            </a:pPr>
            <a:r>
              <a:rPr lang="en-US" sz="1100" dirty="0"/>
              <a:t>Taking hard copy all </a:t>
            </a:r>
            <a:r>
              <a:rPr lang="en-US" sz="1100" dirty="0" smtClean="0"/>
              <a:t>documents</a:t>
            </a:r>
          </a:p>
          <a:p>
            <a:pPr marL="93663" indent="-93663" algn="just">
              <a:buFont typeface="Arial" panose="020B0604020202020204" pitchFamily="34" charset="0"/>
              <a:buChar char="•"/>
            </a:pPr>
            <a:r>
              <a:rPr lang="en-US" sz="1100" dirty="0" smtClean="0"/>
              <a:t>Loan officer makes decision if loan is less then S$3000. If loan is more then S$3000, a manager makes decision  </a:t>
            </a:r>
          </a:p>
          <a:p>
            <a:pPr marL="93663" indent="-93663" algn="just">
              <a:buFont typeface="Arial" panose="020B0604020202020204" pitchFamily="34" charset="0"/>
              <a:buChar char="•"/>
            </a:pPr>
            <a:r>
              <a:rPr lang="en-US" sz="1100" dirty="0" smtClean="0"/>
              <a:t>Entering information about the client in accounting program</a:t>
            </a:r>
          </a:p>
          <a:p>
            <a:pPr marL="93663" indent="-93663" algn="just">
              <a:buFont typeface="Arial" panose="020B0604020202020204" pitchFamily="34" charset="0"/>
              <a:buChar char="•"/>
            </a:pPr>
            <a:endParaRPr lang="en-US" sz="1100" dirty="0" smtClean="0"/>
          </a:p>
          <a:p>
            <a:pPr marL="93663" indent="-93663" algn="just">
              <a:buFont typeface="Arial" panose="020B0604020202020204" pitchFamily="34" charset="0"/>
              <a:buChar char="•"/>
            </a:pPr>
            <a:endParaRPr lang="ru-RU" sz="1100" dirty="0"/>
          </a:p>
        </p:txBody>
      </p:sp>
    </p:spTree>
    <p:extLst>
      <p:ext uri="{BB962C8B-B14F-4D97-AF65-F5344CB8AC3E}">
        <p14:creationId xmlns:p14="http://schemas.microsoft.com/office/powerpoint/2010/main" val="106500465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95536" y="98474"/>
            <a:ext cx="8159540" cy="400673"/>
          </a:xfrm>
        </p:spPr>
        <p:txBody>
          <a:bodyPr/>
          <a:lstStyle/>
          <a:p>
            <a:r>
              <a:rPr lang="en-US" dirty="0"/>
              <a:t>Upcoming regulation of </a:t>
            </a:r>
            <a:r>
              <a:rPr lang="en-US" dirty="0" smtClean="0"/>
              <a:t>ML</a:t>
            </a:r>
            <a:endParaRPr lang="ru-RU" dirty="0"/>
          </a:p>
        </p:txBody>
      </p:sp>
      <p:sp>
        <p:nvSpPr>
          <p:cNvPr id="6" name="Номер слайда 5"/>
          <p:cNvSpPr>
            <a:spLocks noGrp="1"/>
          </p:cNvSpPr>
          <p:nvPr>
            <p:ph type="sldNum" sz="quarter" idx="12"/>
          </p:nvPr>
        </p:nvSpPr>
        <p:spPr/>
        <p:txBody>
          <a:bodyPr/>
          <a:lstStyle/>
          <a:p>
            <a:fld id="{D7F305DA-160D-498F-B102-A1D8643B4A2C}" type="slidenum">
              <a:rPr lang="ru-RU" smtClean="0"/>
              <a:pPr/>
              <a:t>25</a:t>
            </a:fld>
            <a:endParaRPr lang="ru-RU"/>
          </a:p>
        </p:txBody>
      </p:sp>
      <p:graphicFrame>
        <p:nvGraphicFramePr>
          <p:cNvPr id="4" name="Content Placeholder 3"/>
          <p:cNvGraphicFramePr>
            <a:graphicFrameLocks noGrp="1"/>
          </p:cNvGraphicFramePr>
          <p:nvPr>
            <p:ph idx="1"/>
            <p:extLst/>
          </p:nvPr>
        </p:nvGraphicFramePr>
        <p:xfrm>
          <a:off x="117768" y="1980068"/>
          <a:ext cx="8879579" cy="4389120"/>
        </p:xfrm>
        <a:graphic>
          <a:graphicData uri="http://schemas.openxmlformats.org/drawingml/2006/table">
            <a:tbl>
              <a:tblPr firstRow="1" bandRow="1">
                <a:tableStyleId>{5C22544A-7EE6-4342-B048-85BDC9FD1C3A}</a:tableStyleId>
              </a:tblPr>
              <a:tblGrid>
                <a:gridCol w="360041">
                  <a:extLst>
                    <a:ext uri="{9D8B030D-6E8A-4147-A177-3AD203B41FA5}">
                      <a16:colId xmlns:a16="http://schemas.microsoft.com/office/drawing/2014/main" val="20000"/>
                    </a:ext>
                  </a:extLst>
                </a:gridCol>
                <a:gridCol w="3600400">
                  <a:extLst>
                    <a:ext uri="{9D8B030D-6E8A-4147-A177-3AD203B41FA5}">
                      <a16:colId xmlns:a16="http://schemas.microsoft.com/office/drawing/2014/main" val="20001"/>
                    </a:ext>
                  </a:extLst>
                </a:gridCol>
                <a:gridCol w="1368152">
                  <a:extLst>
                    <a:ext uri="{9D8B030D-6E8A-4147-A177-3AD203B41FA5}">
                      <a16:colId xmlns:a16="http://schemas.microsoft.com/office/drawing/2014/main" val="20002"/>
                    </a:ext>
                  </a:extLst>
                </a:gridCol>
                <a:gridCol w="3550986">
                  <a:extLst>
                    <a:ext uri="{9D8B030D-6E8A-4147-A177-3AD203B41FA5}">
                      <a16:colId xmlns:a16="http://schemas.microsoft.com/office/drawing/2014/main" val="20003"/>
                    </a:ext>
                  </a:extLst>
                </a:gridCol>
              </a:tblGrid>
              <a:tr h="220214">
                <a:tc>
                  <a:txBody>
                    <a:bodyPr/>
                    <a:lstStyle/>
                    <a:p>
                      <a:pPr algn="ctr"/>
                      <a:r>
                        <a:rPr lang="en-US" sz="1200" dirty="0" smtClean="0"/>
                        <a:t>#</a:t>
                      </a:r>
                      <a:endParaRPr lang="ru-RU" sz="1200" dirty="0"/>
                    </a:p>
                  </a:txBody>
                  <a:tcPr/>
                </a:tc>
                <a:tc>
                  <a:txBody>
                    <a:bodyPr/>
                    <a:lstStyle/>
                    <a:p>
                      <a:pPr algn="ctr"/>
                      <a:r>
                        <a:rPr lang="en-US" sz="1200" dirty="0" smtClean="0"/>
                        <a:t>Fee name</a:t>
                      </a:r>
                      <a:endParaRPr lang="ru-RU" sz="1200" dirty="0"/>
                    </a:p>
                  </a:txBody>
                  <a:tcPr/>
                </a:tc>
                <a:tc>
                  <a:txBody>
                    <a:bodyPr/>
                    <a:lstStyle/>
                    <a:p>
                      <a:pPr algn="ctr"/>
                      <a:r>
                        <a:rPr lang="en-US" sz="1200" dirty="0" smtClean="0"/>
                        <a:t>Current rules</a:t>
                      </a:r>
                      <a:endParaRPr lang="ru-RU" sz="1200" dirty="0"/>
                    </a:p>
                  </a:txBody>
                  <a:tcPr/>
                </a:tc>
                <a:tc>
                  <a:txBody>
                    <a:bodyPr/>
                    <a:lstStyle/>
                    <a:p>
                      <a:pPr algn="ctr"/>
                      <a:r>
                        <a:rPr lang="en-US" sz="1200" dirty="0" smtClean="0"/>
                        <a:t>New</a:t>
                      </a:r>
                      <a:r>
                        <a:rPr lang="en-US" sz="1200" baseline="0" dirty="0" smtClean="0"/>
                        <a:t> rules (to be implemented in 2015)</a:t>
                      </a:r>
                      <a:endParaRPr lang="ru-RU" sz="1200" dirty="0"/>
                    </a:p>
                  </a:txBody>
                  <a:tcPr/>
                </a:tc>
                <a:extLst>
                  <a:ext uri="{0D108BD9-81ED-4DB2-BD59-A6C34878D82A}">
                    <a16:rowId xmlns:a16="http://schemas.microsoft.com/office/drawing/2014/main" val="10000"/>
                  </a:ext>
                </a:extLst>
              </a:tr>
              <a:tr h="220214">
                <a:tc>
                  <a:txBody>
                    <a:bodyPr/>
                    <a:lstStyle/>
                    <a:p>
                      <a:pPr algn="l"/>
                      <a:r>
                        <a:rPr lang="en-US" sz="1200" dirty="0" smtClean="0"/>
                        <a:t>1</a:t>
                      </a:r>
                      <a:endParaRPr lang="ru-RU" sz="1200" dirty="0"/>
                    </a:p>
                  </a:txBody>
                  <a:tcPr/>
                </a:tc>
                <a:tc>
                  <a:txBody>
                    <a:bodyPr/>
                    <a:lstStyle/>
                    <a:p>
                      <a:pPr algn="l"/>
                      <a:r>
                        <a:rPr lang="en-US" sz="1200" dirty="0" smtClean="0"/>
                        <a:t>Administrative</a:t>
                      </a:r>
                      <a:r>
                        <a:rPr lang="en-US" sz="1200" baseline="0" dirty="0" smtClean="0"/>
                        <a:t> upfront fee</a:t>
                      </a:r>
                      <a:endParaRPr lang="ru-RU" sz="1200" dirty="0"/>
                    </a:p>
                  </a:txBody>
                  <a:tcPr/>
                </a:tc>
                <a:tc>
                  <a:txBody>
                    <a:bodyPr/>
                    <a:lstStyle/>
                    <a:p>
                      <a:pPr algn="l"/>
                      <a:r>
                        <a:rPr lang="en-US" sz="1200" dirty="0" smtClean="0"/>
                        <a:t>Not allowed</a:t>
                      </a:r>
                      <a:endParaRPr lang="ru-RU" sz="1200" dirty="0"/>
                    </a:p>
                  </a:txBody>
                  <a:tcPr/>
                </a:tc>
                <a:tc>
                  <a:txBody>
                    <a:bodyPr/>
                    <a:lstStyle/>
                    <a:p>
                      <a:pPr algn="l"/>
                      <a:r>
                        <a:rPr lang="en-US" sz="1200" dirty="0" smtClean="0"/>
                        <a:t>Up to 10% of the loan amount</a:t>
                      </a:r>
                      <a:endParaRPr lang="ru-RU" sz="1200" dirty="0"/>
                    </a:p>
                  </a:txBody>
                  <a:tcPr/>
                </a:tc>
                <a:extLst>
                  <a:ext uri="{0D108BD9-81ED-4DB2-BD59-A6C34878D82A}">
                    <a16:rowId xmlns:a16="http://schemas.microsoft.com/office/drawing/2014/main" val="10001"/>
                  </a:ext>
                </a:extLst>
              </a:tr>
              <a:tr h="513832">
                <a:tc>
                  <a:txBody>
                    <a:bodyPr/>
                    <a:lstStyle/>
                    <a:p>
                      <a:pPr algn="l"/>
                      <a:r>
                        <a:rPr lang="en-US" sz="1200" dirty="0" smtClean="0"/>
                        <a:t>2</a:t>
                      </a:r>
                      <a:endParaRPr lang="ru-RU" sz="1200" dirty="0"/>
                    </a:p>
                  </a:txBody>
                  <a:tcPr/>
                </a:tc>
                <a:tc>
                  <a:txBody>
                    <a:bodyPr/>
                    <a:lstStyle/>
                    <a:p>
                      <a:pPr algn="l"/>
                      <a:r>
                        <a:rPr lang="en-US" sz="1200" dirty="0" smtClean="0"/>
                        <a:t>Interest cap for:</a:t>
                      </a:r>
                    </a:p>
                    <a:p>
                      <a:pPr marL="171450" indent="-171450" algn="l">
                        <a:buFontTx/>
                        <a:buChar char="-"/>
                      </a:pPr>
                      <a:r>
                        <a:rPr lang="en-US" sz="1200" dirty="0" smtClean="0"/>
                        <a:t>low</a:t>
                      </a:r>
                      <a:r>
                        <a:rPr lang="en-US" sz="1200" baseline="0" dirty="0" smtClean="0"/>
                        <a:t> incomes customers   (&lt;S$30K per year)</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sz="1200" dirty="0" smtClean="0"/>
                        <a:t>High incomes customers</a:t>
                      </a:r>
                      <a:r>
                        <a:rPr lang="en-US" sz="1200" baseline="0" dirty="0" smtClean="0"/>
                        <a:t> (&gt;S$30K per year)</a:t>
                      </a:r>
                      <a:endParaRPr lang="ru-RU" sz="1200" dirty="0" smtClean="0"/>
                    </a:p>
                  </a:txBody>
                  <a:tcPr/>
                </a:tc>
                <a:tc>
                  <a:txBody>
                    <a:bodyPr/>
                    <a:lstStyle/>
                    <a:p>
                      <a:pPr algn="l"/>
                      <a:endParaRPr lang="en-US" sz="1200" dirty="0" smtClean="0"/>
                    </a:p>
                    <a:p>
                      <a:pPr algn="l"/>
                      <a:r>
                        <a:rPr lang="en-US" sz="1200" dirty="0" smtClean="0"/>
                        <a:t>20% per</a:t>
                      </a:r>
                      <a:r>
                        <a:rPr lang="en-US" sz="1200" baseline="0" dirty="0" smtClean="0"/>
                        <a:t> annum</a:t>
                      </a:r>
                    </a:p>
                    <a:p>
                      <a:pPr algn="l"/>
                      <a:r>
                        <a:rPr lang="en-US" sz="1200" baseline="0" dirty="0" smtClean="0"/>
                        <a:t>No cap</a:t>
                      </a:r>
                      <a:endParaRPr lang="ru-RU" sz="1200" dirty="0"/>
                    </a:p>
                  </a:txBody>
                  <a:tcPr/>
                </a:tc>
                <a:tc>
                  <a:txBody>
                    <a:bodyPr/>
                    <a:lstStyle/>
                    <a:p>
                      <a:pPr algn="l"/>
                      <a:r>
                        <a:rPr lang="en-US" sz="1200" dirty="0" smtClean="0"/>
                        <a:t>4%</a:t>
                      </a:r>
                      <a:r>
                        <a:rPr lang="en-US" sz="1200" baseline="0" dirty="0" smtClean="0"/>
                        <a:t> per month</a:t>
                      </a:r>
                      <a:endParaRPr lang="ru-RU" sz="1200" dirty="0"/>
                    </a:p>
                  </a:txBody>
                  <a:tcPr/>
                </a:tc>
                <a:extLst>
                  <a:ext uri="{0D108BD9-81ED-4DB2-BD59-A6C34878D82A}">
                    <a16:rowId xmlns:a16="http://schemas.microsoft.com/office/drawing/2014/main" val="10002"/>
                  </a:ext>
                </a:extLst>
              </a:tr>
              <a:tr h="220214">
                <a:tc>
                  <a:txBody>
                    <a:bodyPr/>
                    <a:lstStyle/>
                    <a:p>
                      <a:pPr algn="l"/>
                      <a:r>
                        <a:rPr lang="en-US" sz="1200" dirty="0" smtClean="0"/>
                        <a:t>3</a:t>
                      </a:r>
                      <a:endParaRPr lang="ru-RU" sz="1200" dirty="0"/>
                    </a:p>
                  </a:txBody>
                  <a:tcPr/>
                </a:tc>
                <a:tc>
                  <a:txBody>
                    <a:bodyPr/>
                    <a:lstStyle/>
                    <a:p>
                      <a:pPr algn="l"/>
                      <a:r>
                        <a:rPr lang="en-US" sz="1200" dirty="0" smtClean="0"/>
                        <a:t>Overdue</a:t>
                      </a:r>
                      <a:r>
                        <a:rPr lang="en-US" sz="1200" baseline="0" dirty="0" smtClean="0"/>
                        <a:t> interest/Late payment fee </a:t>
                      </a:r>
                      <a:endParaRPr lang="ru-RU" sz="1200" dirty="0"/>
                    </a:p>
                  </a:txBody>
                  <a:tcPr/>
                </a:tc>
                <a:tc>
                  <a:txBody>
                    <a:bodyPr/>
                    <a:lstStyle/>
                    <a:p>
                      <a:pPr algn="l"/>
                      <a:r>
                        <a:rPr lang="en-US" sz="1200" dirty="0" smtClean="0"/>
                        <a:t>Allowed, no cap</a:t>
                      </a:r>
                      <a:endParaRPr lang="ru-RU" sz="1200" dirty="0"/>
                    </a:p>
                  </a:txBody>
                  <a:tcPr/>
                </a:tc>
                <a:tc>
                  <a:txBody>
                    <a:bodyPr/>
                    <a:lstStyle/>
                    <a:p>
                      <a:pPr algn="l"/>
                      <a:r>
                        <a:rPr lang="en-US" sz="1200" dirty="0" smtClean="0"/>
                        <a:t>4% per month (additionally)</a:t>
                      </a:r>
                      <a:endParaRPr lang="ru-RU" sz="1200" dirty="0"/>
                    </a:p>
                  </a:txBody>
                  <a:tcPr/>
                </a:tc>
                <a:extLst>
                  <a:ext uri="{0D108BD9-81ED-4DB2-BD59-A6C34878D82A}">
                    <a16:rowId xmlns:a16="http://schemas.microsoft.com/office/drawing/2014/main" val="10003"/>
                  </a:ext>
                </a:extLst>
              </a:tr>
              <a:tr h="267846">
                <a:tc>
                  <a:txBody>
                    <a:bodyPr/>
                    <a:lstStyle/>
                    <a:p>
                      <a:pPr algn="l"/>
                      <a:r>
                        <a:rPr lang="en-US" sz="1200" dirty="0" smtClean="0"/>
                        <a:t>4</a:t>
                      </a:r>
                      <a:endParaRPr lang="ru-RU" sz="1200" dirty="0"/>
                    </a:p>
                  </a:txBody>
                  <a:tcPr/>
                </a:tc>
                <a:tc>
                  <a:txBody>
                    <a:bodyPr/>
                    <a:lstStyle/>
                    <a:p>
                      <a:pPr algn="l"/>
                      <a:r>
                        <a:rPr lang="en-US" sz="1200" dirty="0" smtClean="0"/>
                        <a:t>Late payment flat fee</a:t>
                      </a:r>
                      <a:endParaRPr lang="ru-RU" sz="1200" dirty="0"/>
                    </a:p>
                  </a:txBody>
                  <a:tcPr/>
                </a:tc>
                <a:tc>
                  <a:txBody>
                    <a:bodyPr/>
                    <a:lstStyle/>
                    <a:p>
                      <a:pPr algn="l"/>
                      <a:r>
                        <a:rPr lang="en-US" sz="1200" dirty="0" smtClean="0"/>
                        <a:t>Not allowed</a:t>
                      </a:r>
                      <a:endParaRPr lang="ru-RU"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max.44</a:t>
                      </a:r>
                      <a:r>
                        <a:rPr lang="en-US" sz="1200" baseline="0" dirty="0" smtClean="0"/>
                        <a:t> usd</a:t>
                      </a:r>
                      <a:r>
                        <a:rPr lang="en-US" sz="1200" dirty="0" smtClean="0"/>
                        <a:t> per month</a:t>
                      </a:r>
                      <a:endParaRPr lang="ru-RU" sz="1200" dirty="0" smtClean="0"/>
                    </a:p>
                  </a:txBody>
                  <a:tcPr/>
                </a:tc>
                <a:extLst>
                  <a:ext uri="{0D108BD9-81ED-4DB2-BD59-A6C34878D82A}">
                    <a16:rowId xmlns:a16="http://schemas.microsoft.com/office/drawing/2014/main" val="10004"/>
                  </a:ext>
                </a:extLst>
              </a:tr>
              <a:tr h="367023">
                <a:tc>
                  <a:txBody>
                    <a:bodyPr/>
                    <a:lstStyle/>
                    <a:p>
                      <a:pPr algn="l"/>
                      <a:r>
                        <a:rPr lang="ru-RU" sz="1200" dirty="0" smtClean="0"/>
                        <a:t>5</a:t>
                      </a:r>
                      <a:endParaRPr lang="ru-RU" sz="1200" dirty="0"/>
                    </a:p>
                  </a:txBody>
                  <a:tcPr/>
                </a:tc>
                <a:tc>
                  <a:txBody>
                    <a:bodyPr/>
                    <a:lstStyle/>
                    <a:p>
                      <a:pPr algn="l"/>
                      <a:r>
                        <a:rPr lang="en-US" sz="1200" dirty="0" smtClean="0">
                          <a:solidFill>
                            <a:schemeClr val="tx1"/>
                          </a:solidFill>
                        </a:rPr>
                        <a:t>Loan</a:t>
                      </a:r>
                      <a:r>
                        <a:rPr lang="en-US" sz="1200" baseline="0" dirty="0" smtClean="0">
                          <a:solidFill>
                            <a:schemeClr val="tx1"/>
                          </a:solidFill>
                        </a:rPr>
                        <a:t> tenor</a:t>
                      </a:r>
                      <a:endParaRPr lang="ru-RU" sz="1200" dirty="0">
                        <a:solidFill>
                          <a:schemeClr val="tx1"/>
                        </a:solidFill>
                      </a:endParaRPr>
                    </a:p>
                  </a:txBody>
                  <a:tcPr/>
                </a:tc>
                <a:tc>
                  <a:txBody>
                    <a:bodyPr/>
                    <a:lstStyle/>
                    <a:p>
                      <a:pPr algn="l"/>
                      <a:r>
                        <a:rPr lang="en-US" sz="1200" dirty="0" smtClean="0">
                          <a:solidFill>
                            <a:schemeClr val="tx1"/>
                          </a:solidFill>
                        </a:rPr>
                        <a:t>Not</a:t>
                      </a:r>
                      <a:r>
                        <a:rPr lang="en-US" sz="1200" baseline="0" dirty="0" smtClean="0">
                          <a:solidFill>
                            <a:schemeClr val="tx1"/>
                          </a:solidFill>
                        </a:rPr>
                        <a:t> regulated</a:t>
                      </a:r>
                      <a:endParaRPr lang="ru-RU" sz="1200" dirty="0">
                        <a:solidFill>
                          <a:schemeClr val="tx1"/>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solidFill>
                            <a:schemeClr val="tx1"/>
                          </a:solidFill>
                        </a:rPr>
                        <a:t>Repayments should be aligned to a borrower’s wage cycle, and should be set on a monthly basis by default. </a:t>
                      </a:r>
                      <a:endParaRPr lang="ru-RU" sz="1200" dirty="0" smtClean="0">
                        <a:solidFill>
                          <a:schemeClr val="tx1"/>
                        </a:solidFill>
                      </a:endParaRPr>
                    </a:p>
                  </a:txBody>
                  <a:tcPr/>
                </a:tc>
                <a:extLst>
                  <a:ext uri="{0D108BD9-81ED-4DB2-BD59-A6C34878D82A}">
                    <a16:rowId xmlns:a16="http://schemas.microsoft.com/office/drawing/2014/main" val="10010"/>
                  </a:ext>
                </a:extLst>
              </a:tr>
              <a:tr h="220214">
                <a:tc>
                  <a:txBody>
                    <a:bodyPr/>
                    <a:lstStyle/>
                    <a:p>
                      <a:pPr algn="l"/>
                      <a:r>
                        <a:rPr lang="ru-RU" sz="1200" dirty="0" smtClean="0"/>
                        <a:t>6</a:t>
                      </a:r>
                      <a:endParaRPr lang="ru-RU" sz="1200" dirty="0"/>
                    </a:p>
                  </a:txBody>
                  <a:tcPr/>
                </a:tc>
                <a:tc>
                  <a:txBody>
                    <a:bodyPr/>
                    <a:lstStyle/>
                    <a:p>
                      <a:pPr algn="l"/>
                      <a:r>
                        <a:rPr lang="en-US" sz="1200" dirty="0" smtClean="0"/>
                        <a:t>Fee for changing loan terms upon customer’s request</a:t>
                      </a:r>
                      <a:endParaRPr lang="ru-RU" sz="1200" dirty="0"/>
                    </a:p>
                  </a:txBody>
                  <a:tcPr/>
                </a:tc>
                <a:tc>
                  <a:txBody>
                    <a:bodyPr/>
                    <a:lstStyle/>
                    <a:p>
                      <a:pPr algn="l"/>
                      <a:r>
                        <a:rPr lang="en-US" sz="1200" dirty="0" smtClean="0"/>
                        <a:t>Allowed, no cap</a:t>
                      </a:r>
                      <a:endParaRPr lang="ru-RU"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Not allowed</a:t>
                      </a:r>
                      <a:endParaRPr lang="ru-RU" sz="1200" dirty="0" smtClean="0"/>
                    </a:p>
                  </a:txBody>
                  <a:tcPr/>
                </a:tc>
                <a:extLst>
                  <a:ext uri="{0D108BD9-81ED-4DB2-BD59-A6C34878D82A}">
                    <a16:rowId xmlns:a16="http://schemas.microsoft.com/office/drawing/2014/main" val="10005"/>
                  </a:ext>
                </a:extLst>
              </a:tr>
              <a:tr h="367023">
                <a:tc>
                  <a:txBody>
                    <a:bodyPr/>
                    <a:lstStyle/>
                    <a:p>
                      <a:pPr algn="l"/>
                      <a:r>
                        <a:rPr lang="en-US" sz="1200" dirty="0" smtClean="0"/>
                        <a:t>7</a:t>
                      </a:r>
                      <a:endParaRPr lang="ru-RU" sz="1200" dirty="0"/>
                    </a:p>
                  </a:txBody>
                  <a:tcPr/>
                </a:tc>
                <a:tc>
                  <a:txBody>
                    <a:bodyPr/>
                    <a:lstStyle/>
                    <a:p>
                      <a:pPr algn="l"/>
                      <a:r>
                        <a:rPr lang="en-US" sz="1200" dirty="0" smtClean="0"/>
                        <a:t>Fee for each case of dishonored cheque issued by customer</a:t>
                      </a:r>
                      <a:endParaRPr lang="ru-RU" sz="1200" dirty="0"/>
                    </a:p>
                  </a:txBody>
                  <a:tcPr/>
                </a:tc>
                <a:tc>
                  <a:txBody>
                    <a:bodyPr/>
                    <a:lstStyle/>
                    <a:p>
                      <a:pPr algn="l"/>
                      <a:r>
                        <a:rPr lang="en-US" sz="1200" smtClean="0"/>
                        <a:t>Allowed, no cap</a:t>
                      </a:r>
                      <a:endParaRPr lang="ru-RU"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Not allowed</a:t>
                      </a:r>
                      <a:endParaRPr lang="ru-RU" sz="1200" dirty="0" smtClean="0"/>
                    </a:p>
                  </a:txBody>
                  <a:tcPr/>
                </a:tc>
                <a:extLst>
                  <a:ext uri="{0D108BD9-81ED-4DB2-BD59-A6C34878D82A}">
                    <a16:rowId xmlns:a16="http://schemas.microsoft.com/office/drawing/2014/main" val="10006"/>
                  </a:ext>
                </a:extLst>
              </a:tr>
              <a:tr h="367023">
                <a:tc>
                  <a:txBody>
                    <a:bodyPr/>
                    <a:lstStyle/>
                    <a:p>
                      <a:pPr algn="l"/>
                      <a:r>
                        <a:rPr lang="en-US" sz="1200" dirty="0" smtClean="0"/>
                        <a:t>8</a:t>
                      </a:r>
                      <a:endParaRPr lang="ru-RU" sz="1200" dirty="0"/>
                    </a:p>
                  </a:txBody>
                  <a:tcPr/>
                </a:tc>
                <a:tc>
                  <a:txBody>
                    <a:bodyPr/>
                    <a:lstStyle/>
                    <a:p>
                      <a:pPr algn="l"/>
                      <a:r>
                        <a:rPr lang="en-US" sz="1200" dirty="0" smtClean="0"/>
                        <a:t>Fee for each unsuccessful GIRO deduction from a bank account (as payment to the moneylender)</a:t>
                      </a:r>
                      <a:endParaRPr lang="ru-RU" sz="1200" dirty="0"/>
                    </a:p>
                  </a:txBody>
                  <a:tcPr/>
                </a:tc>
                <a:tc>
                  <a:txBody>
                    <a:bodyPr/>
                    <a:lstStyle/>
                    <a:p>
                      <a:pPr algn="l"/>
                      <a:r>
                        <a:rPr lang="en-US" sz="1200" smtClean="0"/>
                        <a:t>Allowed, no cap</a:t>
                      </a:r>
                      <a:endParaRPr lang="ru-RU"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Not allowed</a:t>
                      </a:r>
                      <a:endParaRPr lang="ru-RU" sz="1200" dirty="0" smtClean="0"/>
                    </a:p>
                    <a:p>
                      <a:pPr algn="l"/>
                      <a:endParaRPr lang="ru-RU" sz="1200" dirty="0"/>
                    </a:p>
                  </a:txBody>
                  <a:tcPr/>
                </a:tc>
                <a:extLst>
                  <a:ext uri="{0D108BD9-81ED-4DB2-BD59-A6C34878D82A}">
                    <a16:rowId xmlns:a16="http://schemas.microsoft.com/office/drawing/2014/main" val="10007"/>
                  </a:ext>
                </a:extLst>
              </a:tr>
              <a:tr h="367023">
                <a:tc>
                  <a:txBody>
                    <a:bodyPr/>
                    <a:lstStyle/>
                    <a:p>
                      <a:pPr algn="l"/>
                      <a:r>
                        <a:rPr lang="en-US" sz="1200" dirty="0" smtClean="0"/>
                        <a:t>9</a:t>
                      </a:r>
                      <a:endParaRPr lang="ru-RU" sz="1200" dirty="0"/>
                    </a:p>
                  </a:txBody>
                  <a:tcPr/>
                </a:tc>
                <a:tc>
                  <a:txBody>
                    <a:bodyPr/>
                    <a:lstStyle/>
                    <a:p>
                      <a:pPr algn="l"/>
                      <a:r>
                        <a:rPr lang="en-US" sz="1200" dirty="0" smtClean="0"/>
                        <a:t>Fee for early redemption of the loan or early termination of the contract</a:t>
                      </a:r>
                      <a:endParaRPr lang="ru-RU" sz="1200" dirty="0"/>
                    </a:p>
                  </a:txBody>
                  <a:tcPr/>
                </a:tc>
                <a:tc>
                  <a:txBody>
                    <a:bodyPr/>
                    <a:lstStyle/>
                    <a:p>
                      <a:pPr algn="l"/>
                      <a:r>
                        <a:rPr lang="en-US" sz="1200" smtClean="0"/>
                        <a:t>Allowed, no cap</a:t>
                      </a:r>
                      <a:endParaRPr lang="ru-RU"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Not allowed</a:t>
                      </a:r>
                      <a:endParaRPr lang="ru-RU" sz="1200" dirty="0" smtClean="0"/>
                    </a:p>
                  </a:txBody>
                  <a:tcPr/>
                </a:tc>
                <a:extLst>
                  <a:ext uri="{0D108BD9-81ED-4DB2-BD59-A6C34878D82A}">
                    <a16:rowId xmlns:a16="http://schemas.microsoft.com/office/drawing/2014/main" val="10008"/>
                  </a:ext>
                </a:extLst>
              </a:tr>
              <a:tr h="220214">
                <a:tc>
                  <a:txBody>
                    <a:bodyPr/>
                    <a:lstStyle/>
                    <a:p>
                      <a:pPr algn="l"/>
                      <a:r>
                        <a:rPr lang="en-US" sz="1200" dirty="0" smtClean="0"/>
                        <a:t>10</a:t>
                      </a:r>
                      <a:endParaRPr lang="ru-RU" sz="1200" dirty="0"/>
                    </a:p>
                  </a:txBody>
                  <a:tcPr/>
                </a:tc>
                <a:tc>
                  <a:txBody>
                    <a:bodyPr/>
                    <a:lstStyle/>
                    <a:p>
                      <a:pPr algn="l"/>
                      <a:r>
                        <a:rPr lang="en-US" sz="1200" dirty="0" smtClean="0"/>
                        <a:t>Legal costs incurred for the recovery of the loan</a:t>
                      </a:r>
                      <a:endParaRPr lang="ru-RU" sz="1200" dirty="0"/>
                    </a:p>
                  </a:txBody>
                  <a:tcPr/>
                </a:tc>
                <a:tc>
                  <a:txBody>
                    <a:bodyPr/>
                    <a:lstStyle/>
                    <a:p>
                      <a:pPr algn="l"/>
                      <a:r>
                        <a:rPr lang="en-US" sz="1200" dirty="0" smtClean="0"/>
                        <a:t>Allowed, no cap</a:t>
                      </a:r>
                      <a:endParaRPr lang="ru-RU"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Not allowed</a:t>
                      </a:r>
                      <a:endParaRPr lang="ru-RU" sz="1200" dirty="0" smtClean="0"/>
                    </a:p>
                  </a:txBody>
                  <a:tcPr/>
                </a:tc>
                <a:extLst>
                  <a:ext uri="{0D108BD9-81ED-4DB2-BD59-A6C34878D82A}">
                    <a16:rowId xmlns:a16="http://schemas.microsoft.com/office/drawing/2014/main" val="10009"/>
                  </a:ext>
                </a:extLst>
              </a:tr>
              <a:tr h="249563">
                <a:tc>
                  <a:txBody>
                    <a:bodyPr/>
                    <a:lstStyle/>
                    <a:p>
                      <a:pPr algn="l"/>
                      <a:r>
                        <a:rPr lang="en-US" sz="1200" dirty="0" smtClean="0"/>
                        <a:t>11</a:t>
                      </a:r>
                      <a:endParaRPr lang="ru-RU" sz="1200" dirty="0"/>
                    </a:p>
                  </a:txBody>
                  <a:tcPr/>
                </a:tc>
                <a:tc>
                  <a:txBody>
                    <a:bodyPr/>
                    <a:lstStyle/>
                    <a:p>
                      <a:pPr algn="l"/>
                      <a:r>
                        <a:rPr lang="en-US" sz="1200" dirty="0" smtClean="0"/>
                        <a:t>Any other</a:t>
                      </a:r>
                      <a:r>
                        <a:rPr lang="en-US" sz="1200" baseline="0" dirty="0" smtClean="0"/>
                        <a:t> fees and commissions</a:t>
                      </a:r>
                      <a:endParaRPr lang="ru-RU" sz="1200" dirty="0"/>
                    </a:p>
                  </a:txBody>
                  <a:tcPr/>
                </a:tc>
                <a:tc>
                  <a:txBody>
                    <a:bodyPr/>
                    <a:lstStyle/>
                    <a:p>
                      <a:pPr algn="l"/>
                      <a:r>
                        <a:rPr lang="en-US" sz="1200" dirty="0" smtClean="0"/>
                        <a:t>Not allowed</a:t>
                      </a:r>
                      <a:endParaRPr lang="ru-RU"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Not allowed</a:t>
                      </a:r>
                      <a:endParaRPr lang="ru-RU" sz="1200" dirty="0" smtClean="0"/>
                    </a:p>
                  </a:txBody>
                  <a:tcPr/>
                </a:tc>
                <a:extLst>
                  <a:ext uri="{0D108BD9-81ED-4DB2-BD59-A6C34878D82A}">
                    <a16:rowId xmlns:a16="http://schemas.microsoft.com/office/drawing/2014/main" val="10011"/>
                  </a:ext>
                </a:extLst>
              </a:tr>
            </a:tbl>
          </a:graphicData>
        </a:graphic>
      </p:graphicFrame>
      <p:sp>
        <p:nvSpPr>
          <p:cNvPr id="8" name="Rectangle 7"/>
          <p:cNvSpPr/>
          <p:nvPr/>
        </p:nvSpPr>
        <p:spPr>
          <a:xfrm>
            <a:off x="107504" y="526901"/>
            <a:ext cx="8879579" cy="1461939"/>
          </a:xfrm>
          <a:prstGeom prst="rect">
            <a:avLst/>
          </a:prstGeom>
        </p:spPr>
        <p:txBody>
          <a:bodyPr wrap="square">
            <a:spAutoFit/>
          </a:bodyPr>
          <a:lstStyle/>
          <a:p>
            <a:r>
              <a:rPr lang="en-US" sz="1400" dirty="0" smtClean="0"/>
              <a:t>Advisory </a:t>
            </a:r>
            <a:r>
              <a:rPr lang="en-US" sz="1400" dirty="0"/>
              <a:t>Committee </a:t>
            </a:r>
            <a:r>
              <a:rPr lang="en-US" sz="1400" dirty="0" smtClean="0"/>
              <a:t>announced </a:t>
            </a:r>
            <a:r>
              <a:rPr lang="en-US" sz="1400" dirty="0"/>
              <a:t>15 recommendations to </a:t>
            </a:r>
            <a:r>
              <a:rPr lang="en-US" sz="1400" dirty="0" smtClean="0"/>
              <a:t>strengthen</a:t>
            </a:r>
            <a:r>
              <a:rPr lang="en-US" sz="1400" dirty="0"/>
              <a:t> </a:t>
            </a:r>
            <a:r>
              <a:rPr lang="en-US" sz="1400" dirty="0" smtClean="0"/>
              <a:t>moneylending regulation*:</a:t>
            </a:r>
          </a:p>
          <a:p>
            <a:pPr marL="285750" indent="-285750">
              <a:buFont typeface="Arial" panose="020B0604020202020204" pitchFamily="34" charset="0"/>
              <a:buChar char="•"/>
            </a:pPr>
            <a:r>
              <a:rPr lang="en-US" sz="1400" dirty="0" smtClean="0"/>
              <a:t>12 </a:t>
            </a:r>
            <a:r>
              <a:rPr lang="en-US" sz="1400" dirty="0"/>
              <a:t>of the 15 recommendations were accepted by </a:t>
            </a:r>
            <a:r>
              <a:rPr lang="en-US" sz="1400" dirty="0" smtClean="0"/>
              <a:t>Government </a:t>
            </a:r>
          </a:p>
          <a:p>
            <a:pPr marL="285750" indent="-285750">
              <a:buFont typeface="Arial" panose="020B0604020202020204" pitchFamily="34" charset="0"/>
              <a:buChar char="•"/>
            </a:pPr>
            <a:r>
              <a:rPr lang="en-US" sz="1400" dirty="0" smtClean="0"/>
              <a:t>2 recommendations </a:t>
            </a:r>
            <a:r>
              <a:rPr lang="en-US" sz="1400" dirty="0"/>
              <a:t>– to lift the moratorium on the granting of new licenses and to regulate debt </a:t>
            </a:r>
            <a:r>
              <a:rPr lang="en-US" sz="1400" dirty="0" smtClean="0"/>
              <a:t>collection behavior </a:t>
            </a:r>
            <a:r>
              <a:rPr lang="en-US" sz="1400" dirty="0"/>
              <a:t>– will be reviewed in time, as the industry adapts to the new regulatory </a:t>
            </a:r>
            <a:r>
              <a:rPr lang="en-US" sz="1400" dirty="0" smtClean="0"/>
              <a:t>changes</a:t>
            </a:r>
          </a:p>
          <a:p>
            <a:pPr marL="285750" indent="-285750">
              <a:buFont typeface="Arial" panose="020B0604020202020204" pitchFamily="34" charset="0"/>
              <a:buChar char="•"/>
            </a:pPr>
            <a:r>
              <a:rPr lang="en-US" sz="1400" dirty="0" smtClean="0"/>
              <a:t>1 recommendation - advertising restriction cancelation – was not accepted by Registry of Moneylenders</a:t>
            </a:r>
          </a:p>
          <a:p>
            <a:pPr>
              <a:spcBef>
                <a:spcPts val="600"/>
              </a:spcBef>
            </a:pPr>
            <a:r>
              <a:rPr lang="en-US" sz="1400" dirty="0"/>
              <a:t>New regulation in comparison with existing rules:</a:t>
            </a:r>
            <a:endParaRPr lang="ru-RU" sz="1400" dirty="0"/>
          </a:p>
        </p:txBody>
      </p:sp>
      <p:sp>
        <p:nvSpPr>
          <p:cNvPr id="3" name="Rectangle 2"/>
          <p:cNvSpPr/>
          <p:nvPr/>
        </p:nvSpPr>
        <p:spPr>
          <a:xfrm>
            <a:off x="12902" y="6464369"/>
            <a:ext cx="8879578" cy="369332"/>
          </a:xfrm>
          <a:prstGeom prst="rect">
            <a:avLst/>
          </a:prstGeom>
        </p:spPr>
        <p:txBody>
          <a:bodyPr wrap="square">
            <a:spAutoFit/>
          </a:bodyPr>
          <a:lstStyle/>
          <a:p>
            <a:r>
              <a:rPr lang="en-US" sz="900" dirty="0"/>
              <a:t>* We trace the changes on the official website of the Ministry of Law </a:t>
            </a:r>
            <a:r>
              <a:rPr lang="en-US" sz="900" dirty="0">
                <a:hlinkClick r:id="rId3"/>
              </a:rPr>
              <a:t>https://www.mlaw.gov.sg</a:t>
            </a:r>
            <a:endParaRPr lang="en-US" sz="900" dirty="0"/>
          </a:p>
          <a:p>
            <a:r>
              <a:rPr lang="en-US" sz="900" dirty="0"/>
              <a:t>** Full list of recommendations see in Appendix 2</a:t>
            </a:r>
          </a:p>
        </p:txBody>
      </p:sp>
    </p:spTree>
    <p:extLst>
      <p:ext uri="{BB962C8B-B14F-4D97-AF65-F5344CB8AC3E}">
        <p14:creationId xmlns:p14="http://schemas.microsoft.com/office/powerpoint/2010/main" val="113636825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Таблица 5"/>
          <p:cNvGraphicFramePr>
            <a:graphicFrameLocks noGrp="1"/>
          </p:cNvGraphicFramePr>
          <p:nvPr>
            <p:extLst>
              <p:ext uri="{D42A27DB-BD31-4B8C-83A1-F6EECF244321}">
                <p14:modId xmlns:p14="http://schemas.microsoft.com/office/powerpoint/2010/main" val="2680237229"/>
              </p:ext>
            </p:extLst>
          </p:nvPr>
        </p:nvGraphicFramePr>
        <p:xfrm>
          <a:off x="163124" y="959242"/>
          <a:ext cx="8751953" cy="3710270"/>
        </p:xfrm>
        <a:graphic>
          <a:graphicData uri="http://schemas.openxmlformats.org/drawingml/2006/table">
            <a:tbl>
              <a:tblPr firstRow="1" bandRow="1">
                <a:tableStyleId>{5C22544A-7EE6-4342-B048-85BDC9FD1C3A}</a:tableStyleId>
              </a:tblPr>
              <a:tblGrid>
                <a:gridCol w="376428">
                  <a:extLst>
                    <a:ext uri="{9D8B030D-6E8A-4147-A177-3AD203B41FA5}">
                      <a16:colId xmlns:a16="http://schemas.microsoft.com/office/drawing/2014/main" val="20000"/>
                    </a:ext>
                  </a:extLst>
                </a:gridCol>
                <a:gridCol w="2160240">
                  <a:extLst>
                    <a:ext uri="{9D8B030D-6E8A-4147-A177-3AD203B41FA5}">
                      <a16:colId xmlns:a16="http://schemas.microsoft.com/office/drawing/2014/main" val="20001"/>
                    </a:ext>
                  </a:extLst>
                </a:gridCol>
                <a:gridCol w="2016224">
                  <a:extLst>
                    <a:ext uri="{9D8B030D-6E8A-4147-A177-3AD203B41FA5}">
                      <a16:colId xmlns:a16="http://schemas.microsoft.com/office/drawing/2014/main" val="20002"/>
                    </a:ext>
                  </a:extLst>
                </a:gridCol>
                <a:gridCol w="2088232">
                  <a:extLst>
                    <a:ext uri="{9D8B030D-6E8A-4147-A177-3AD203B41FA5}">
                      <a16:colId xmlns:a16="http://schemas.microsoft.com/office/drawing/2014/main" val="20003"/>
                    </a:ext>
                  </a:extLst>
                </a:gridCol>
                <a:gridCol w="2110829">
                  <a:extLst>
                    <a:ext uri="{9D8B030D-6E8A-4147-A177-3AD203B41FA5}">
                      <a16:colId xmlns:a16="http://schemas.microsoft.com/office/drawing/2014/main" val="20004"/>
                    </a:ext>
                  </a:extLst>
                </a:gridCol>
              </a:tblGrid>
              <a:tr h="576339">
                <a:tc>
                  <a:txBody>
                    <a:bodyPr/>
                    <a:lstStyle/>
                    <a:p>
                      <a:pPr algn="ctr"/>
                      <a:r>
                        <a:rPr lang="en-US" sz="1400" dirty="0"/>
                        <a:t>#</a:t>
                      </a:r>
                      <a:endParaRPr lang="ru-RU" sz="1400" dirty="0"/>
                    </a:p>
                  </a:txBody>
                  <a:tcPr/>
                </a:tc>
                <a:tc>
                  <a:txBody>
                    <a:bodyPr/>
                    <a:lstStyle/>
                    <a:p>
                      <a:pPr algn="ctr"/>
                      <a:r>
                        <a:rPr lang="en-US" sz="1400" dirty="0" smtClean="0"/>
                        <a:t>Parameter</a:t>
                      </a:r>
                      <a:endParaRPr lang="ru-RU" sz="1400" dirty="0"/>
                    </a:p>
                  </a:txBody>
                  <a:tcPr/>
                </a:tc>
                <a:tc>
                  <a:txBody>
                    <a:bodyPr/>
                    <a:lstStyle/>
                    <a:p>
                      <a:pPr algn="ctr"/>
                      <a:r>
                        <a:rPr lang="en-US" sz="1400" baseline="0" dirty="0" smtClean="0"/>
                        <a:t>E</a:t>
                      </a:r>
                      <a:r>
                        <a:rPr lang="en-US" sz="1400" dirty="0" smtClean="0"/>
                        <a:t>xisting ML product</a:t>
                      </a:r>
                      <a:endParaRPr lang="ru-RU" sz="1400" dirty="0"/>
                    </a:p>
                  </a:txBody>
                  <a:tcPr/>
                </a:tc>
                <a:tc>
                  <a:txBody>
                    <a:bodyPr/>
                    <a:lstStyle/>
                    <a:p>
                      <a:pPr algn="ctr"/>
                      <a:r>
                        <a:rPr lang="en-US" sz="1400" baseline="0" dirty="0" smtClean="0"/>
                        <a:t>Expected competitor’s </a:t>
                      </a:r>
                      <a:r>
                        <a:rPr lang="en-US" sz="1400" dirty="0" smtClean="0"/>
                        <a:t>product*</a:t>
                      </a:r>
                      <a:endParaRPr lang="ru-RU" sz="1400" dirty="0"/>
                    </a:p>
                  </a:txBody>
                  <a:tcPr/>
                </a:tc>
                <a:tc>
                  <a:txBody>
                    <a:bodyPr/>
                    <a:lstStyle/>
                    <a:p>
                      <a:pPr algn="ctr"/>
                      <a:r>
                        <a:rPr lang="en-US" sz="1400" dirty="0" smtClean="0"/>
                        <a:t>Our product proposition</a:t>
                      </a:r>
                      <a:endParaRPr lang="ru-RU" sz="1400" dirty="0"/>
                    </a:p>
                  </a:txBody>
                  <a:tcPr/>
                </a:tc>
                <a:extLst>
                  <a:ext uri="{0D108BD9-81ED-4DB2-BD59-A6C34878D82A}">
                    <a16:rowId xmlns:a16="http://schemas.microsoft.com/office/drawing/2014/main" val="10000"/>
                  </a:ext>
                </a:extLst>
              </a:tr>
              <a:tr h="354241">
                <a:tc>
                  <a:txBody>
                    <a:bodyPr/>
                    <a:lstStyle/>
                    <a:p>
                      <a:pPr algn="l"/>
                      <a:r>
                        <a:rPr lang="en-US" sz="1300" dirty="0" smtClean="0"/>
                        <a:t>1</a:t>
                      </a:r>
                      <a:endParaRPr lang="ru-RU" sz="1300" dirty="0"/>
                    </a:p>
                  </a:txBody>
                  <a:tcPr/>
                </a:tc>
                <a:tc>
                  <a:txBody>
                    <a:bodyPr/>
                    <a:lstStyle/>
                    <a:p>
                      <a:pPr algn="l"/>
                      <a:r>
                        <a:rPr lang="en-US" sz="1300" dirty="0" smtClean="0"/>
                        <a:t>Loan amount range </a:t>
                      </a:r>
                      <a:endParaRPr lang="ru-RU" sz="1300" dirty="0"/>
                    </a:p>
                  </a:txBody>
                  <a:tcPr/>
                </a:tc>
                <a:tc>
                  <a:txBody>
                    <a:bodyPr/>
                    <a:lstStyle/>
                    <a:p>
                      <a:pPr algn="l"/>
                      <a:r>
                        <a:rPr lang="en-US" sz="1300" dirty="0" smtClean="0">
                          <a:solidFill>
                            <a:schemeClr val="tx1"/>
                          </a:solidFill>
                        </a:rPr>
                        <a:t> </a:t>
                      </a:r>
                      <a:r>
                        <a:rPr lang="en-US" sz="1200" dirty="0" smtClean="0">
                          <a:solidFill>
                            <a:schemeClr val="tx1"/>
                          </a:solidFill>
                        </a:rPr>
                        <a:t>$</a:t>
                      </a:r>
                      <a:r>
                        <a:rPr lang="en-US" sz="1300" dirty="0" smtClean="0">
                          <a:solidFill>
                            <a:schemeClr val="tx1"/>
                          </a:solidFill>
                        </a:rPr>
                        <a:t>185 – </a:t>
                      </a:r>
                      <a:r>
                        <a:rPr lang="en-US" sz="1200" dirty="0" smtClean="0">
                          <a:solidFill>
                            <a:schemeClr val="tx1"/>
                          </a:solidFill>
                        </a:rPr>
                        <a:t>$</a:t>
                      </a:r>
                      <a:r>
                        <a:rPr lang="en-US" sz="1300" dirty="0" smtClean="0">
                          <a:solidFill>
                            <a:schemeClr val="tx1"/>
                          </a:solidFill>
                        </a:rPr>
                        <a:t>7400</a:t>
                      </a:r>
                      <a:endParaRPr lang="ru-RU" sz="1300" dirty="0">
                        <a:solidFill>
                          <a:schemeClr val="tx1"/>
                        </a:solidFill>
                      </a:endParaRPr>
                    </a:p>
                  </a:txBody>
                  <a:tcPr/>
                </a:tc>
                <a:tc>
                  <a:txBody>
                    <a:bodyPr/>
                    <a:lstStyle/>
                    <a:p>
                      <a:pPr algn="l"/>
                      <a:r>
                        <a:rPr lang="en-US" sz="1300" dirty="0" smtClean="0">
                          <a:solidFill>
                            <a:schemeClr val="tx1"/>
                          </a:solidFill>
                        </a:rPr>
                        <a:t> </a:t>
                      </a:r>
                      <a:r>
                        <a:rPr lang="en-US" sz="1200" dirty="0" smtClean="0">
                          <a:solidFill>
                            <a:schemeClr val="tx1"/>
                          </a:solidFill>
                        </a:rPr>
                        <a:t>$</a:t>
                      </a:r>
                      <a:r>
                        <a:rPr lang="en-US" sz="1300" dirty="0" smtClean="0">
                          <a:solidFill>
                            <a:schemeClr val="tx1"/>
                          </a:solidFill>
                        </a:rPr>
                        <a:t>250 – </a:t>
                      </a:r>
                      <a:r>
                        <a:rPr lang="en-US" sz="1200" dirty="0" smtClean="0">
                          <a:solidFill>
                            <a:schemeClr val="tx1"/>
                          </a:solidFill>
                        </a:rPr>
                        <a:t>$</a:t>
                      </a:r>
                      <a:r>
                        <a:rPr lang="en-US" sz="1300" dirty="0" smtClean="0">
                          <a:solidFill>
                            <a:schemeClr val="tx1"/>
                          </a:solidFill>
                        </a:rPr>
                        <a:t>8000</a:t>
                      </a:r>
                      <a:endParaRPr lang="ru-RU" sz="1300" dirty="0">
                        <a:solidFill>
                          <a:schemeClr val="tx1"/>
                        </a:solidFill>
                      </a:endParaRPr>
                    </a:p>
                  </a:txBody>
                  <a:tcPr/>
                </a:tc>
                <a:tc>
                  <a:txBody>
                    <a:bodyPr/>
                    <a:lstStyle/>
                    <a:p>
                      <a:pPr algn="l"/>
                      <a:r>
                        <a:rPr lang="en-US" sz="1300" dirty="0" smtClean="0">
                          <a:solidFill>
                            <a:schemeClr val="tx1"/>
                          </a:solidFill>
                        </a:rPr>
                        <a:t>$500 – $3700</a:t>
                      </a:r>
                      <a:endParaRPr lang="ru-RU" sz="1300" dirty="0">
                        <a:solidFill>
                          <a:schemeClr val="tx1"/>
                        </a:solidFill>
                      </a:endParaRPr>
                    </a:p>
                  </a:txBody>
                  <a:tcPr/>
                </a:tc>
                <a:extLst>
                  <a:ext uri="{0D108BD9-81ED-4DB2-BD59-A6C34878D82A}">
                    <a16:rowId xmlns:a16="http://schemas.microsoft.com/office/drawing/2014/main" val="10003"/>
                  </a:ext>
                </a:extLst>
              </a:tr>
              <a:tr h="322072">
                <a:tc>
                  <a:txBody>
                    <a:bodyPr/>
                    <a:lstStyle/>
                    <a:p>
                      <a:pPr algn="l"/>
                      <a:r>
                        <a:rPr lang="en-US" sz="1300" dirty="0" smtClean="0">
                          <a:solidFill>
                            <a:schemeClr val="tx1"/>
                          </a:solidFill>
                        </a:rPr>
                        <a:t>2</a:t>
                      </a:r>
                      <a:endParaRPr lang="ru-RU" sz="1300" dirty="0">
                        <a:solidFill>
                          <a:schemeClr val="tx1"/>
                        </a:solidFill>
                      </a:endParaRPr>
                    </a:p>
                  </a:txBody>
                  <a:tcPr/>
                </a:tc>
                <a:tc>
                  <a:txBody>
                    <a:bodyPr/>
                    <a:lstStyle/>
                    <a:p>
                      <a:pPr algn="l"/>
                      <a:r>
                        <a:rPr lang="en-US" sz="1300" dirty="0" err="1" smtClean="0">
                          <a:solidFill>
                            <a:schemeClr val="tx1"/>
                          </a:solidFill>
                        </a:rPr>
                        <a:t>Avg</a:t>
                      </a:r>
                      <a:r>
                        <a:rPr lang="en-US" sz="1300" dirty="0" smtClean="0">
                          <a:solidFill>
                            <a:schemeClr val="tx1"/>
                          </a:solidFill>
                        </a:rPr>
                        <a:t> Loan amount</a:t>
                      </a:r>
                      <a:endParaRPr lang="ru-RU" sz="1300" dirty="0">
                        <a:solidFill>
                          <a:schemeClr val="tx1"/>
                        </a:solidFill>
                      </a:endParaRPr>
                    </a:p>
                  </a:txBody>
                  <a:tcPr/>
                </a:tc>
                <a:tc>
                  <a:txBody>
                    <a:bodyPr/>
                    <a:lstStyle/>
                    <a:p>
                      <a:pPr algn="l"/>
                      <a:r>
                        <a:rPr lang="en-US" sz="1200" dirty="0" smtClean="0">
                          <a:solidFill>
                            <a:schemeClr val="tx1"/>
                          </a:solidFill>
                        </a:rPr>
                        <a:t>$</a:t>
                      </a:r>
                      <a:r>
                        <a:rPr lang="en-US" sz="1300" dirty="0" smtClean="0">
                          <a:solidFill>
                            <a:schemeClr val="tx1"/>
                          </a:solidFill>
                        </a:rPr>
                        <a:t>1106</a:t>
                      </a:r>
                      <a:endParaRPr lang="ru-RU" sz="1300" dirty="0">
                        <a:solidFill>
                          <a:schemeClr val="tx1"/>
                        </a:solidFill>
                      </a:endParaRPr>
                    </a:p>
                  </a:txBody>
                  <a:tcPr/>
                </a:tc>
                <a:tc>
                  <a:txBody>
                    <a:bodyPr/>
                    <a:lstStyle/>
                    <a:p>
                      <a:pPr algn="l"/>
                      <a:r>
                        <a:rPr lang="en-US" sz="1200" dirty="0" smtClean="0">
                          <a:solidFill>
                            <a:schemeClr val="tx1"/>
                          </a:solidFill>
                        </a:rPr>
                        <a:t>$</a:t>
                      </a:r>
                      <a:r>
                        <a:rPr lang="ru-RU" sz="1200" dirty="0" smtClean="0">
                          <a:solidFill>
                            <a:schemeClr val="tx1"/>
                          </a:solidFill>
                        </a:rPr>
                        <a:t>1250</a:t>
                      </a:r>
                      <a:endParaRPr lang="ru-RU" sz="1200" dirty="0">
                        <a:solidFill>
                          <a:schemeClr val="tx1"/>
                        </a:solidFill>
                      </a:endParaRPr>
                    </a:p>
                  </a:txBody>
                  <a:tcPr/>
                </a:tc>
                <a:tc>
                  <a:txBody>
                    <a:bodyPr/>
                    <a:lstStyle/>
                    <a:p>
                      <a:pPr algn="l"/>
                      <a:r>
                        <a:rPr lang="en-US" sz="1300" dirty="0" smtClean="0">
                          <a:solidFill>
                            <a:schemeClr val="tx1"/>
                          </a:solidFill>
                        </a:rPr>
                        <a:t>$</a:t>
                      </a:r>
                      <a:r>
                        <a:rPr lang="ru-RU" sz="1300" dirty="0" smtClean="0">
                          <a:solidFill>
                            <a:schemeClr val="tx1"/>
                          </a:solidFill>
                        </a:rPr>
                        <a:t>1250</a:t>
                      </a:r>
                      <a:endParaRPr lang="ru-RU" sz="1300" dirty="0">
                        <a:solidFill>
                          <a:schemeClr val="tx1"/>
                        </a:solidFill>
                      </a:endParaRPr>
                    </a:p>
                  </a:txBody>
                  <a:tcPr/>
                </a:tc>
                <a:extLst>
                  <a:ext uri="{0D108BD9-81ED-4DB2-BD59-A6C34878D82A}">
                    <a16:rowId xmlns:a16="http://schemas.microsoft.com/office/drawing/2014/main" val="10002"/>
                  </a:ext>
                </a:extLst>
              </a:tr>
              <a:tr h="322072">
                <a:tc>
                  <a:txBody>
                    <a:bodyPr/>
                    <a:lstStyle/>
                    <a:p>
                      <a:pPr algn="l"/>
                      <a:r>
                        <a:rPr lang="en-US" sz="1300" dirty="0" smtClean="0"/>
                        <a:t>3</a:t>
                      </a:r>
                      <a:endParaRPr lang="ru-RU" sz="1300" dirty="0"/>
                    </a:p>
                  </a:txBody>
                  <a:tcPr/>
                </a:tc>
                <a:tc>
                  <a:txBody>
                    <a:bodyPr/>
                    <a:lstStyle/>
                    <a:p>
                      <a:pPr algn="l"/>
                      <a:r>
                        <a:rPr lang="en-US" sz="1300" dirty="0" smtClean="0">
                          <a:solidFill>
                            <a:schemeClr val="tx1"/>
                          </a:solidFill>
                        </a:rPr>
                        <a:t>Loan tenor range</a:t>
                      </a:r>
                      <a:endParaRPr lang="ru-RU" sz="1300" dirty="0">
                        <a:solidFill>
                          <a:schemeClr val="tx1"/>
                        </a:solidFill>
                      </a:endParaRPr>
                    </a:p>
                  </a:txBody>
                  <a:tcPr/>
                </a:tc>
                <a:tc>
                  <a:txBody>
                    <a:bodyPr/>
                    <a:lstStyle/>
                    <a:p>
                      <a:pPr algn="l"/>
                      <a:r>
                        <a:rPr lang="en-US" sz="1300" dirty="0" smtClean="0">
                          <a:solidFill>
                            <a:schemeClr val="tx1"/>
                          </a:solidFill>
                        </a:rPr>
                        <a:t> 1</a:t>
                      </a:r>
                      <a:r>
                        <a:rPr lang="en-US" sz="1300" baseline="0" dirty="0" smtClean="0">
                          <a:solidFill>
                            <a:schemeClr val="tx1"/>
                          </a:solidFill>
                        </a:rPr>
                        <a:t> week - </a:t>
                      </a:r>
                      <a:r>
                        <a:rPr lang="en-US" sz="1300" dirty="0" smtClean="0">
                          <a:solidFill>
                            <a:schemeClr val="tx1"/>
                          </a:solidFill>
                        </a:rPr>
                        <a:t>3 month</a:t>
                      </a:r>
                      <a:endParaRPr lang="ru-RU" sz="1300" dirty="0">
                        <a:solidFill>
                          <a:schemeClr val="tx1"/>
                        </a:solidFill>
                      </a:endParaRPr>
                    </a:p>
                  </a:txBody>
                  <a:tcPr/>
                </a:tc>
                <a:tc>
                  <a:txBody>
                    <a:bodyPr/>
                    <a:lstStyle/>
                    <a:p>
                      <a:pPr algn="l"/>
                      <a:r>
                        <a:rPr lang="en-US" sz="1300" dirty="0" smtClean="0">
                          <a:solidFill>
                            <a:schemeClr val="tx1"/>
                          </a:solidFill>
                        </a:rPr>
                        <a:t>1 month</a:t>
                      </a:r>
                      <a:r>
                        <a:rPr lang="ru-RU" sz="1300" dirty="0" smtClean="0">
                          <a:solidFill>
                            <a:schemeClr val="tx1"/>
                          </a:solidFill>
                        </a:rPr>
                        <a:t> </a:t>
                      </a:r>
                      <a:r>
                        <a:rPr lang="en-US" sz="1300" dirty="0" smtClean="0">
                          <a:solidFill>
                            <a:schemeClr val="tx1"/>
                          </a:solidFill>
                        </a:rPr>
                        <a:t>(fixed</a:t>
                      </a:r>
                      <a:r>
                        <a:rPr lang="ru-RU" sz="1300" dirty="0" smtClean="0">
                          <a:solidFill>
                            <a:schemeClr val="tx1"/>
                          </a:solidFill>
                        </a:rPr>
                        <a:t>)</a:t>
                      </a:r>
                      <a:endParaRPr lang="ru-RU" sz="1300" dirty="0">
                        <a:solidFill>
                          <a:schemeClr val="tx1"/>
                        </a:solidFill>
                      </a:endParaRPr>
                    </a:p>
                  </a:txBody>
                  <a:tcPr/>
                </a:tc>
                <a:tc>
                  <a:txBody>
                    <a:bodyPr/>
                    <a:lstStyle/>
                    <a:p>
                      <a:pPr algn="l"/>
                      <a:r>
                        <a:rPr lang="en-US" sz="1300" dirty="0" smtClean="0">
                          <a:solidFill>
                            <a:schemeClr val="tx1"/>
                          </a:solidFill>
                        </a:rPr>
                        <a:t>1 month (fixed)</a:t>
                      </a:r>
                      <a:endParaRPr lang="ru-RU" sz="1300" dirty="0">
                        <a:solidFill>
                          <a:schemeClr val="tx1"/>
                        </a:solidFill>
                      </a:endParaRPr>
                    </a:p>
                  </a:txBody>
                  <a:tcPr/>
                </a:tc>
                <a:extLst>
                  <a:ext uri="{0D108BD9-81ED-4DB2-BD59-A6C34878D82A}">
                    <a16:rowId xmlns:a16="http://schemas.microsoft.com/office/drawing/2014/main" val="10005"/>
                  </a:ext>
                </a:extLst>
              </a:tr>
              <a:tr h="322072">
                <a:tc>
                  <a:txBody>
                    <a:bodyPr/>
                    <a:lstStyle/>
                    <a:p>
                      <a:pPr algn="l"/>
                      <a:r>
                        <a:rPr lang="en-US" sz="1300" b="0" dirty="0" smtClean="0">
                          <a:solidFill>
                            <a:schemeClr val="tx1"/>
                          </a:solidFill>
                        </a:rPr>
                        <a:t>4</a:t>
                      </a:r>
                      <a:endParaRPr lang="ru-RU" sz="1300" b="0" dirty="0">
                        <a:solidFill>
                          <a:schemeClr val="tx1"/>
                        </a:solidFill>
                      </a:endParaRPr>
                    </a:p>
                  </a:txBody>
                  <a:tcPr/>
                </a:tc>
                <a:tc>
                  <a:txBody>
                    <a:bodyPr/>
                    <a:lstStyle/>
                    <a:p>
                      <a:pPr algn="l"/>
                      <a:r>
                        <a:rPr lang="en-US" sz="1300" b="0" dirty="0" err="1" smtClean="0">
                          <a:solidFill>
                            <a:schemeClr val="tx1"/>
                          </a:solidFill>
                        </a:rPr>
                        <a:t>Avg</a:t>
                      </a:r>
                      <a:r>
                        <a:rPr lang="en-US" sz="1300" b="0" dirty="0" smtClean="0">
                          <a:solidFill>
                            <a:schemeClr val="tx1"/>
                          </a:solidFill>
                        </a:rPr>
                        <a:t> Loan tenor</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300" dirty="0" smtClean="0">
                          <a:solidFill>
                            <a:schemeClr val="tx1"/>
                          </a:solidFill>
                        </a:rPr>
                        <a:t>1 month</a:t>
                      </a:r>
                      <a:endParaRPr lang="ru-RU" sz="1300" dirty="0" smtClean="0">
                        <a:solidFill>
                          <a:schemeClr val="tx1"/>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300" dirty="0" smtClean="0">
                          <a:solidFill>
                            <a:schemeClr val="tx1"/>
                          </a:solidFill>
                        </a:rPr>
                        <a:t>1 month</a:t>
                      </a:r>
                      <a:endParaRPr lang="ru-RU" sz="1300" dirty="0" smtClean="0">
                        <a:solidFill>
                          <a:schemeClr val="tx1"/>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300" dirty="0" smtClean="0">
                          <a:solidFill>
                            <a:schemeClr val="tx1"/>
                          </a:solidFill>
                        </a:rPr>
                        <a:t>1 month</a:t>
                      </a:r>
                      <a:endParaRPr lang="ru-RU" sz="1300" dirty="0" smtClean="0">
                        <a:solidFill>
                          <a:schemeClr val="tx1"/>
                        </a:solidFill>
                      </a:endParaRPr>
                    </a:p>
                  </a:txBody>
                  <a:tcPr/>
                </a:tc>
                <a:extLst>
                  <a:ext uri="{0D108BD9-81ED-4DB2-BD59-A6C34878D82A}">
                    <a16:rowId xmlns:a16="http://schemas.microsoft.com/office/drawing/2014/main" val="10004"/>
                  </a:ext>
                </a:extLst>
              </a:tr>
              <a:tr h="322072">
                <a:tc>
                  <a:txBody>
                    <a:bodyPr/>
                    <a:lstStyle/>
                    <a:p>
                      <a:pPr algn="l"/>
                      <a:r>
                        <a:rPr lang="en-US" sz="1300" b="0" dirty="0" smtClean="0">
                          <a:solidFill>
                            <a:schemeClr val="tx1"/>
                          </a:solidFill>
                        </a:rPr>
                        <a:t>5</a:t>
                      </a:r>
                      <a:endParaRPr lang="ru-RU" sz="1300" b="0" dirty="0">
                        <a:solidFill>
                          <a:schemeClr val="tx1"/>
                        </a:solidFill>
                      </a:endParaRPr>
                    </a:p>
                  </a:txBody>
                  <a:tcPr/>
                </a:tc>
                <a:tc>
                  <a:txBody>
                    <a:bodyPr/>
                    <a:lstStyle/>
                    <a:p>
                      <a:pPr algn="l"/>
                      <a:r>
                        <a:rPr lang="en-US" sz="1300" b="0" dirty="0" smtClean="0">
                          <a:solidFill>
                            <a:schemeClr val="tx1"/>
                          </a:solidFill>
                        </a:rPr>
                        <a:t>Upfront admin</a:t>
                      </a:r>
                      <a:r>
                        <a:rPr lang="en-US" sz="1300" b="0" baseline="0" dirty="0" smtClean="0">
                          <a:solidFill>
                            <a:schemeClr val="tx1"/>
                          </a:solidFill>
                        </a:rPr>
                        <a:t> fees</a:t>
                      </a:r>
                      <a:endParaRPr lang="ru-RU" sz="1300" b="0" dirty="0">
                        <a:solidFill>
                          <a:schemeClr val="tx1"/>
                        </a:solidFill>
                      </a:endParaRPr>
                    </a:p>
                  </a:txBody>
                  <a:tcPr/>
                </a:tc>
                <a:tc>
                  <a:txBody>
                    <a:bodyPr/>
                    <a:lstStyle/>
                    <a:p>
                      <a:pPr algn="l"/>
                      <a:r>
                        <a:rPr lang="en-US" sz="1300" b="0" dirty="0" smtClean="0">
                          <a:solidFill>
                            <a:schemeClr val="tx1"/>
                          </a:solidFill>
                        </a:rPr>
                        <a:t>No</a:t>
                      </a:r>
                      <a:endParaRPr lang="ru-RU" sz="1300" b="0" dirty="0">
                        <a:solidFill>
                          <a:schemeClr val="tx1"/>
                        </a:solidFill>
                      </a:endParaRPr>
                    </a:p>
                  </a:txBody>
                  <a:tcPr/>
                </a:tc>
                <a:tc>
                  <a:txBody>
                    <a:bodyPr/>
                    <a:lstStyle/>
                    <a:p>
                      <a:pPr algn="l"/>
                      <a:r>
                        <a:rPr lang="en-US" sz="1300" b="0" dirty="0" smtClean="0">
                          <a:solidFill>
                            <a:schemeClr val="tx1"/>
                          </a:solidFill>
                        </a:rPr>
                        <a:t>Up to 10% (capped at 10%)</a:t>
                      </a:r>
                      <a:endParaRPr lang="ru-RU" sz="1300" b="0" dirty="0">
                        <a:solidFill>
                          <a:schemeClr val="tx1"/>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300" dirty="0" smtClean="0">
                          <a:solidFill>
                            <a:schemeClr val="tx1"/>
                          </a:solidFill>
                        </a:rPr>
                        <a:t>9.9%</a:t>
                      </a:r>
                    </a:p>
                  </a:txBody>
                  <a:tcPr/>
                </a:tc>
                <a:extLst>
                  <a:ext uri="{0D108BD9-81ED-4DB2-BD59-A6C34878D82A}">
                    <a16:rowId xmlns:a16="http://schemas.microsoft.com/office/drawing/2014/main" val="10006"/>
                  </a:ext>
                </a:extLst>
              </a:tr>
              <a:tr h="542437">
                <a:tc>
                  <a:txBody>
                    <a:bodyPr/>
                    <a:lstStyle/>
                    <a:p>
                      <a:pPr algn="l"/>
                      <a:r>
                        <a:rPr lang="en-US" sz="1300" b="0" dirty="0" smtClean="0">
                          <a:solidFill>
                            <a:schemeClr val="tx1"/>
                          </a:solidFill>
                        </a:rPr>
                        <a:t>6</a:t>
                      </a:r>
                      <a:endParaRPr lang="ru-RU" sz="1300" b="0" dirty="0">
                        <a:solidFill>
                          <a:schemeClr val="tx1"/>
                        </a:solidFill>
                      </a:endParaRPr>
                    </a:p>
                  </a:txBody>
                  <a:tcPr/>
                </a:tc>
                <a:tc>
                  <a:txBody>
                    <a:bodyPr/>
                    <a:lstStyle/>
                    <a:p>
                      <a:pPr algn="l"/>
                      <a:r>
                        <a:rPr lang="en-US" sz="1300" b="0" dirty="0" smtClean="0">
                          <a:solidFill>
                            <a:schemeClr val="tx1"/>
                          </a:solidFill>
                        </a:rPr>
                        <a:t>Interest</a:t>
                      </a:r>
                      <a:r>
                        <a:rPr lang="en-US" sz="1300" b="0" baseline="0" dirty="0" smtClean="0">
                          <a:solidFill>
                            <a:schemeClr val="tx1"/>
                          </a:solidFill>
                        </a:rPr>
                        <a:t> rate</a:t>
                      </a:r>
                      <a:endParaRPr lang="ru-RU" sz="1300" b="0" dirty="0">
                        <a:solidFill>
                          <a:schemeClr val="tx1"/>
                        </a:solidFill>
                      </a:endParaRPr>
                    </a:p>
                  </a:txBody>
                  <a:tcPr/>
                </a:tc>
                <a:tc>
                  <a:txBody>
                    <a:bodyPr/>
                    <a:lstStyle/>
                    <a:p>
                      <a:pPr algn="l"/>
                      <a:r>
                        <a:rPr lang="en-US" sz="1300" b="0" dirty="0" smtClean="0">
                          <a:solidFill>
                            <a:schemeClr val="tx1"/>
                          </a:solidFill>
                        </a:rPr>
                        <a:t>15% -35% monthly (up to 60% in</a:t>
                      </a:r>
                      <a:r>
                        <a:rPr lang="en-US" sz="1300" b="0" baseline="0" dirty="0" smtClean="0">
                          <a:solidFill>
                            <a:schemeClr val="tx1"/>
                          </a:solidFill>
                        </a:rPr>
                        <a:t> some cases)</a:t>
                      </a:r>
                      <a:endParaRPr lang="ru-RU" sz="1300" b="0" dirty="0">
                        <a:solidFill>
                          <a:schemeClr val="tx1"/>
                        </a:solidFill>
                      </a:endParaRPr>
                    </a:p>
                  </a:txBody>
                  <a:tcPr/>
                </a:tc>
                <a:tc>
                  <a:txBody>
                    <a:bodyPr/>
                    <a:lstStyle/>
                    <a:p>
                      <a:pPr algn="l"/>
                      <a:r>
                        <a:rPr lang="en-US" sz="1300" b="0" dirty="0" smtClean="0">
                          <a:solidFill>
                            <a:schemeClr val="tx1"/>
                          </a:solidFill>
                        </a:rPr>
                        <a:t>4% monthly (capped at 4%)</a:t>
                      </a:r>
                      <a:endParaRPr lang="ru-RU" sz="1300" b="0" dirty="0">
                        <a:solidFill>
                          <a:schemeClr val="tx1"/>
                        </a:solidFill>
                      </a:endParaRPr>
                    </a:p>
                  </a:txBody>
                  <a:tcPr/>
                </a:tc>
                <a:tc>
                  <a:txBody>
                    <a:bodyPr/>
                    <a:lstStyle/>
                    <a:p>
                      <a:pPr algn="l"/>
                      <a:r>
                        <a:rPr lang="en-US" sz="1300" b="0" dirty="0" smtClean="0">
                          <a:solidFill>
                            <a:schemeClr val="tx1"/>
                          </a:solidFill>
                        </a:rPr>
                        <a:t>3.9% monthly</a:t>
                      </a:r>
                      <a:endParaRPr lang="ru-RU" sz="1300" b="0" dirty="0">
                        <a:solidFill>
                          <a:schemeClr val="tx1"/>
                        </a:solidFill>
                      </a:endParaRPr>
                    </a:p>
                  </a:txBody>
                  <a:tcPr/>
                </a:tc>
                <a:extLst>
                  <a:ext uri="{0D108BD9-81ED-4DB2-BD59-A6C34878D82A}">
                    <a16:rowId xmlns:a16="http://schemas.microsoft.com/office/drawing/2014/main" val="10011"/>
                  </a:ext>
                </a:extLst>
              </a:tr>
              <a:tr h="322072">
                <a:tc>
                  <a:txBody>
                    <a:bodyPr/>
                    <a:lstStyle/>
                    <a:p>
                      <a:pPr algn="l"/>
                      <a:r>
                        <a:rPr lang="en-US" sz="1300" dirty="0" smtClean="0">
                          <a:solidFill>
                            <a:schemeClr val="tx1"/>
                          </a:solidFill>
                        </a:rPr>
                        <a:t>7</a:t>
                      </a:r>
                      <a:endParaRPr lang="ru-RU" sz="1300" dirty="0">
                        <a:solidFill>
                          <a:schemeClr val="tx1"/>
                        </a:solidFill>
                      </a:endParaRPr>
                    </a:p>
                  </a:txBody>
                  <a:tcPr/>
                </a:tc>
                <a:tc>
                  <a:txBody>
                    <a:bodyPr/>
                    <a:lstStyle/>
                    <a:p>
                      <a:pPr algn="l"/>
                      <a:r>
                        <a:rPr lang="en-US" sz="1300" dirty="0" smtClean="0">
                          <a:solidFill>
                            <a:schemeClr val="tx1"/>
                          </a:solidFill>
                        </a:rPr>
                        <a:t>Late</a:t>
                      </a:r>
                      <a:r>
                        <a:rPr lang="en-US" sz="1300" baseline="0" dirty="0" smtClean="0">
                          <a:solidFill>
                            <a:schemeClr val="tx1"/>
                          </a:solidFill>
                        </a:rPr>
                        <a:t> interest rate</a:t>
                      </a:r>
                      <a:endParaRPr lang="ru-RU" sz="1300" dirty="0">
                        <a:solidFill>
                          <a:schemeClr val="tx1"/>
                        </a:solidFill>
                      </a:endParaRPr>
                    </a:p>
                  </a:txBody>
                  <a:tcPr/>
                </a:tc>
                <a:tc>
                  <a:txBody>
                    <a:bodyPr/>
                    <a:lstStyle/>
                    <a:p>
                      <a:pPr algn="l"/>
                      <a:r>
                        <a:rPr lang="en-US" sz="1300" b="0" dirty="0" smtClean="0">
                          <a:solidFill>
                            <a:schemeClr val="tx1"/>
                          </a:solidFill>
                        </a:rPr>
                        <a:t>1% per</a:t>
                      </a:r>
                      <a:r>
                        <a:rPr lang="en-US" sz="1300" b="0" baseline="0" dirty="0" smtClean="0">
                          <a:solidFill>
                            <a:schemeClr val="tx1"/>
                          </a:solidFill>
                        </a:rPr>
                        <a:t> day</a:t>
                      </a:r>
                      <a:endParaRPr lang="ru-RU" sz="1300" b="0" dirty="0">
                        <a:solidFill>
                          <a:schemeClr val="tx1"/>
                        </a:solidFill>
                      </a:endParaRPr>
                    </a:p>
                  </a:txBody>
                  <a:tcPr/>
                </a:tc>
                <a:tc>
                  <a:txBody>
                    <a:bodyPr/>
                    <a:lstStyle/>
                    <a:p>
                      <a:pPr algn="l"/>
                      <a:r>
                        <a:rPr lang="en-US" sz="1300" b="0" dirty="0" smtClean="0">
                          <a:solidFill>
                            <a:schemeClr val="tx1"/>
                          </a:solidFill>
                        </a:rPr>
                        <a:t>4% monthly (capped at 4%)</a:t>
                      </a:r>
                      <a:endParaRPr lang="ru-RU" sz="1300" b="0" dirty="0">
                        <a:solidFill>
                          <a:schemeClr val="tx1"/>
                        </a:solidFill>
                      </a:endParaRPr>
                    </a:p>
                  </a:txBody>
                  <a:tcPr/>
                </a:tc>
                <a:tc>
                  <a:txBody>
                    <a:bodyPr/>
                    <a:lstStyle/>
                    <a:p>
                      <a:pPr algn="l"/>
                      <a:r>
                        <a:rPr lang="en-US" sz="1300" b="0" dirty="0" smtClean="0">
                          <a:solidFill>
                            <a:schemeClr val="tx1"/>
                          </a:solidFill>
                        </a:rPr>
                        <a:t>4% monthly</a:t>
                      </a:r>
                      <a:endParaRPr lang="ru-RU" sz="1300" b="0" dirty="0">
                        <a:solidFill>
                          <a:schemeClr val="tx1"/>
                        </a:solidFill>
                      </a:endParaRPr>
                    </a:p>
                  </a:txBody>
                  <a:tcPr/>
                </a:tc>
                <a:extLst>
                  <a:ext uri="{0D108BD9-81ED-4DB2-BD59-A6C34878D82A}">
                    <a16:rowId xmlns:a16="http://schemas.microsoft.com/office/drawing/2014/main" val="10007"/>
                  </a:ext>
                </a:extLst>
              </a:tr>
              <a:tr h="322072">
                <a:tc>
                  <a:txBody>
                    <a:bodyPr/>
                    <a:lstStyle/>
                    <a:p>
                      <a:pPr algn="l"/>
                      <a:r>
                        <a:rPr lang="en-US" sz="1300" dirty="0" smtClean="0">
                          <a:solidFill>
                            <a:schemeClr val="tx1"/>
                          </a:solidFill>
                        </a:rPr>
                        <a:t>8</a:t>
                      </a:r>
                      <a:endParaRPr lang="ru-RU" sz="1300" dirty="0">
                        <a:solidFill>
                          <a:schemeClr val="tx1"/>
                        </a:solidFill>
                      </a:endParaRPr>
                    </a:p>
                  </a:txBody>
                  <a:tcPr/>
                </a:tc>
                <a:tc>
                  <a:txBody>
                    <a:bodyPr/>
                    <a:lstStyle/>
                    <a:p>
                      <a:pPr algn="l"/>
                      <a:r>
                        <a:rPr lang="en-US" sz="1300" dirty="0" smtClean="0">
                          <a:solidFill>
                            <a:schemeClr val="tx1"/>
                          </a:solidFill>
                        </a:rPr>
                        <a:t>Late fee</a:t>
                      </a:r>
                      <a:endParaRPr lang="ru-RU" sz="1300" dirty="0">
                        <a:solidFill>
                          <a:schemeClr val="tx1"/>
                        </a:solidFill>
                      </a:endParaRPr>
                    </a:p>
                  </a:txBody>
                  <a:tcPr/>
                </a:tc>
                <a:tc>
                  <a:txBody>
                    <a:bodyPr/>
                    <a:lstStyle/>
                    <a:p>
                      <a:pPr algn="l"/>
                      <a:r>
                        <a:rPr lang="en-US" sz="1300" b="0" dirty="0" smtClean="0">
                          <a:solidFill>
                            <a:schemeClr val="tx1"/>
                          </a:solidFill>
                        </a:rPr>
                        <a:t>No</a:t>
                      </a:r>
                      <a:endParaRPr lang="ru-RU" sz="1300" b="0" dirty="0">
                        <a:solidFill>
                          <a:schemeClr val="tx1"/>
                        </a:solidFill>
                      </a:endParaRPr>
                    </a:p>
                  </a:txBody>
                  <a:tcPr/>
                </a:tc>
                <a:tc>
                  <a:txBody>
                    <a:bodyPr/>
                    <a:lstStyle/>
                    <a:p>
                      <a:pPr algn="l"/>
                      <a:r>
                        <a:rPr lang="en-US" sz="1300" b="0" dirty="0" smtClean="0">
                          <a:solidFill>
                            <a:schemeClr val="tx1"/>
                          </a:solidFill>
                        </a:rPr>
                        <a:t>Up</a:t>
                      </a:r>
                      <a:r>
                        <a:rPr lang="en-US" sz="1300" b="0" baseline="0" dirty="0" smtClean="0">
                          <a:solidFill>
                            <a:schemeClr val="tx1"/>
                          </a:solidFill>
                        </a:rPr>
                        <a:t> to $44</a:t>
                      </a:r>
                      <a:r>
                        <a:rPr lang="en-US" sz="1300" b="0" dirty="0" smtClean="0">
                          <a:solidFill>
                            <a:schemeClr val="tx1"/>
                          </a:solidFill>
                        </a:rPr>
                        <a:t>/month (SGD 60)</a:t>
                      </a:r>
                    </a:p>
                  </a:txBody>
                  <a:tcPr/>
                </a:tc>
                <a:tc>
                  <a:txBody>
                    <a:bodyPr/>
                    <a:lstStyle/>
                    <a:p>
                      <a:pPr algn="l"/>
                      <a:r>
                        <a:rPr lang="en-US" sz="1300" b="0" dirty="0" smtClean="0">
                          <a:solidFill>
                            <a:schemeClr val="tx1"/>
                          </a:solidFill>
                        </a:rPr>
                        <a:t>$44/month (SGD 60)</a:t>
                      </a:r>
                    </a:p>
                  </a:txBody>
                  <a:tcPr/>
                </a:tc>
                <a:extLst>
                  <a:ext uri="{0D108BD9-81ED-4DB2-BD59-A6C34878D82A}">
                    <a16:rowId xmlns:a16="http://schemas.microsoft.com/office/drawing/2014/main" val="10008"/>
                  </a:ext>
                </a:extLst>
              </a:tr>
              <a:tr h="304821">
                <a:tc>
                  <a:txBody>
                    <a:bodyPr/>
                    <a:lstStyle/>
                    <a:p>
                      <a:pPr algn="l"/>
                      <a:r>
                        <a:rPr lang="en-US" sz="1300" dirty="0">
                          <a:solidFill>
                            <a:schemeClr val="tx1"/>
                          </a:solidFill>
                        </a:rPr>
                        <a:t>9</a:t>
                      </a:r>
                    </a:p>
                  </a:txBody>
                  <a:tcPr/>
                </a:tc>
                <a:tc>
                  <a:txBody>
                    <a:bodyPr/>
                    <a:lstStyle/>
                    <a:p>
                      <a:pPr algn="l"/>
                      <a:r>
                        <a:rPr lang="en-US" sz="1300" dirty="0" smtClean="0">
                          <a:solidFill>
                            <a:schemeClr val="tx1"/>
                          </a:solidFill>
                        </a:rPr>
                        <a:t>LGC</a:t>
                      </a:r>
                      <a:r>
                        <a:rPr lang="en-US" sz="1300" baseline="0" dirty="0" smtClean="0">
                          <a:solidFill>
                            <a:schemeClr val="tx1"/>
                          </a:solidFill>
                        </a:rPr>
                        <a:t> fee</a:t>
                      </a:r>
                      <a:endParaRPr lang="en-US" sz="1300" dirty="0">
                        <a:solidFill>
                          <a:schemeClr val="tx1"/>
                        </a:solidFill>
                      </a:endParaRPr>
                    </a:p>
                  </a:txBody>
                  <a:tcPr/>
                </a:tc>
                <a:tc>
                  <a:txBody>
                    <a:bodyPr/>
                    <a:lstStyle/>
                    <a:p>
                      <a:pPr algn="l"/>
                      <a:r>
                        <a:rPr lang="en-US" sz="1300" dirty="0" smtClean="0">
                          <a:solidFill>
                            <a:schemeClr val="tx1"/>
                          </a:solidFill>
                        </a:rPr>
                        <a:t>No</a:t>
                      </a:r>
                      <a:endParaRPr lang="en-US" sz="1300" dirty="0">
                        <a:solidFill>
                          <a:schemeClr val="tx1"/>
                        </a:solidFill>
                      </a:endParaRPr>
                    </a:p>
                  </a:txBody>
                  <a:tcPr/>
                </a:tc>
                <a:tc>
                  <a:txBody>
                    <a:bodyPr/>
                    <a:lstStyle/>
                    <a:p>
                      <a:pPr algn="l"/>
                      <a:r>
                        <a:rPr lang="en-US" sz="1300" dirty="0" smtClean="0">
                          <a:solidFill>
                            <a:schemeClr val="tx1"/>
                          </a:solidFill>
                        </a:rPr>
                        <a:t>No</a:t>
                      </a:r>
                      <a:endParaRPr lang="en-US" sz="1300" dirty="0">
                        <a:solidFill>
                          <a:schemeClr val="tx1"/>
                        </a:solidFill>
                      </a:endParaRPr>
                    </a:p>
                  </a:txBody>
                  <a:tcPr/>
                </a:tc>
                <a:tc>
                  <a:txBody>
                    <a:bodyPr/>
                    <a:lstStyle/>
                    <a:p>
                      <a:pPr algn="l"/>
                      <a:r>
                        <a:rPr lang="ru-RU" sz="1300" b="0" dirty="0">
                          <a:solidFill>
                            <a:schemeClr val="tx1"/>
                          </a:solidFill>
                        </a:rPr>
                        <a:t>4.9</a:t>
                      </a:r>
                      <a:r>
                        <a:rPr lang="en-US" sz="1300" b="0" dirty="0">
                          <a:solidFill>
                            <a:schemeClr val="tx1"/>
                          </a:solidFill>
                        </a:rPr>
                        <a:t>% for</a:t>
                      </a:r>
                      <a:r>
                        <a:rPr lang="en-US" sz="1300" b="0" baseline="0" dirty="0">
                          <a:solidFill>
                            <a:schemeClr val="tx1"/>
                          </a:solidFill>
                        </a:rPr>
                        <a:t> each contract</a:t>
                      </a:r>
                      <a:endParaRPr lang="ru-RU" sz="1300" b="0" dirty="0">
                        <a:solidFill>
                          <a:schemeClr val="tx1"/>
                        </a:solidFill>
                      </a:endParaRPr>
                    </a:p>
                  </a:txBody>
                  <a:tcPr/>
                </a:tc>
                <a:extLst>
                  <a:ext uri="{0D108BD9-81ED-4DB2-BD59-A6C34878D82A}">
                    <a16:rowId xmlns:a16="http://schemas.microsoft.com/office/drawing/2014/main" val="10010"/>
                  </a:ext>
                </a:extLst>
              </a:tr>
            </a:tbl>
          </a:graphicData>
        </a:graphic>
      </p:graphicFrame>
      <p:sp>
        <p:nvSpPr>
          <p:cNvPr id="8" name="Заголовок 1"/>
          <p:cNvSpPr>
            <a:spLocks noGrp="1"/>
          </p:cNvSpPr>
          <p:nvPr>
            <p:ph type="title"/>
          </p:nvPr>
        </p:nvSpPr>
        <p:spPr/>
        <p:txBody>
          <a:bodyPr/>
          <a:lstStyle/>
          <a:p>
            <a:r>
              <a:rPr lang="en-US" dirty="0" smtClean="0"/>
              <a:t>Our product strategy</a:t>
            </a:r>
            <a:endParaRPr lang="ru-RU" dirty="0"/>
          </a:p>
        </p:txBody>
      </p:sp>
      <p:sp>
        <p:nvSpPr>
          <p:cNvPr id="9" name="TextBox 8"/>
          <p:cNvSpPr txBox="1"/>
          <p:nvPr/>
        </p:nvSpPr>
        <p:spPr>
          <a:xfrm>
            <a:off x="107504" y="5354632"/>
            <a:ext cx="8826803" cy="830997"/>
          </a:xfrm>
          <a:prstGeom prst="rect">
            <a:avLst/>
          </a:prstGeom>
          <a:solidFill>
            <a:schemeClr val="accent1">
              <a:lumMod val="20000"/>
              <a:lumOff val="80000"/>
            </a:schemeClr>
          </a:solidFill>
          <a:ln>
            <a:solidFill>
              <a:schemeClr val="accent1"/>
            </a:solidFill>
          </a:ln>
        </p:spPr>
        <p:txBody>
          <a:bodyPr wrap="square" rtlCol="0">
            <a:spAutoFit/>
          </a:bodyPr>
          <a:lstStyle/>
          <a:p>
            <a:r>
              <a:rPr lang="en-US" sz="1600" dirty="0"/>
              <a:t>We plan to be</a:t>
            </a:r>
            <a:r>
              <a:rPr lang="ru-RU" sz="1600" dirty="0"/>
              <a:t> </a:t>
            </a:r>
            <a:r>
              <a:rPr lang="en-US" sz="1600" dirty="0" smtClean="0"/>
              <a:t>on par with the </a:t>
            </a:r>
            <a:r>
              <a:rPr lang="en-US" sz="1600" dirty="0"/>
              <a:t>market in terms of pricing, and simultaneously focus customer attention on other advantages of our offer: short list of the documents needed, online credit decision, convenient contract signing process, loan disbursement to customer’s existing bank account</a:t>
            </a:r>
          </a:p>
        </p:txBody>
      </p:sp>
      <p:sp>
        <p:nvSpPr>
          <p:cNvPr id="4" name="Номер слайда 3"/>
          <p:cNvSpPr>
            <a:spLocks noGrp="1"/>
          </p:cNvSpPr>
          <p:nvPr>
            <p:ph type="sldNum" sz="quarter" idx="12"/>
          </p:nvPr>
        </p:nvSpPr>
        <p:spPr/>
        <p:txBody>
          <a:bodyPr/>
          <a:lstStyle/>
          <a:p>
            <a:fld id="{D7F305DA-160D-498F-B102-A1D8643B4A2C}" type="slidenum">
              <a:rPr lang="ru-RU" smtClean="0"/>
              <a:pPr/>
              <a:t>26</a:t>
            </a:fld>
            <a:endParaRPr lang="ru-RU"/>
          </a:p>
        </p:txBody>
      </p:sp>
      <p:sp>
        <p:nvSpPr>
          <p:cNvPr id="2" name="Rectangle 1"/>
          <p:cNvSpPr/>
          <p:nvPr/>
        </p:nvSpPr>
        <p:spPr>
          <a:xfrm>
            <a:off x="107504" y="620688"/>
            <a:ext cx="8807572" cy="307777"/>
          </a:xfrm>
          <a:prstGeom prst="rect">
            <a:avLst/>
          </a:prstGeom>
        </p:spPr>
        <p:txBody>
          <a:bodyPr wrap="square">
            <a:spAutoFit/>
          </a:bodyPr>
          <a:lstStyle/>
          <a:p>
            <a:r>
              <a:rPr lang="en-US" sz="1400" dirty="0" smtClean="0"/>
              <a:t>New regulatory </a:t>
            </a:r>
            <a:r>
              <a:rPr lang="en-US" sz="1400" dirty="0"/>
              <a:t>restrictions </a:t>
            </a:r>
            <a:r>
              <a:rPr lang="en-US" sz="1400" dirty="0" smtClean="0"/>
              <a:t>are forcing MLs to compile very similar products:</a:t>
            </a:r>
          </a:p>
        </p:txBody>
      </p:sp>
      <p:sp>
        <p:nvSpPr>
          <p:cNvPr id="3" name="TextBox 2"/>
          <p:cNvSpPr txBox="1"/>
          <p:nvPr/>
        </p:nvSpPr>
        <p:spPr>
          <a:xfrm>
            <a:off x="32454" y="6439770"/>
            <a:ext cx="4084773" cy="369332"/>
          </a:xfrm>
          <a:prstGeom prst="rect">
            <a:avLst/>
          </a:prstGeom>
          <a:noFill/>
        </p:spPr>
        <p:txBody>
          <a:bodyPr wrap="none" rtlCol="0">
            <a:spAutoFit/>
          </a:bodyPr>
          <a:lstStyle/>
          <a:p>
            <a:r>
              <a:rPr lang="en-US" sz="900" dirty="0" smtClean="0"/>
              <a:t>* In the line with upcoming regulation, based on insider market players information</a:t>
            </a:r>
          </a:p>
          <a:p>
            <a:r>
              <a:rPr lang="en-US" sz="900" dirty="0" smtClean="0"/>
              <a:t>**</a:t>
            </a:r>
            <a:r>
              <a:rPr lang="en-US" sz="900" dirty="0"/>
              <a:t> </a:t>
            </a:r>
            <a:r>
              <a:rPr lang="en-US" sz="900" dirty="0" smtClean="0"/>
              <a:t>subject </a:t>
            </a:r>
            <a:r>
              <a:rPr lang="en-US" sz="900" dirty="0"/>
              <a:t>for legal </a:t>
            </a:r>
            <a:r>
              <a:rPr lang="en-US" sz="900" dirty="0" smtClean="0"/>
              <a:t>approval</a:t>
            </a:r>
            <a:endParaRPr lang="en-US" sz="900" dirty="0"/>
          </a:p>
        </p:txBody>
      </p:sp>
    </p:spTree>
    <p:extLst>
      <p:ext uri="{BB962C8B-B14F-4D97-AF65-F5344CB8AC3E}">
        <p14:creationId xmlns:p14="http://schemas.microsoft.com/office/powerpoint/2010/main" val="214700210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Заголовок 1"/>
          <p:cNvSpPr>
            <a:spLocks noGrp="1"/>
          </p:cNvSpPr>
          <p:nvPr>
            <p:ph type="title"/>
          </p:nvPr>
        </p:nvSpPr>
        <p:spPr>
          <a:xfrm>
            <a:off x="315633" y="123865"/>
            <a:ext cx="8159540" cy="312281"/>
          </a:xfrm>
        </p:spPr>
        <p:txBody>
          <a:bodyPr/>
          <a:lstStyle/>
          <a:p>
            <a:r>
              <a:rPr lang="en-US" dirty="0" smtClean="0"/>
              <a:t>Our Effective interest rate calculation</a:t>
            </a:r>
            <a:endParaRPr lang="ru-RU" dirty="0"/>
          </a:p>
        </p:txBody>
      </p:sp>
      <p:sp>
        <p:nvSpPr>
          <p:cNvPr id="4" name="Номер слайда 3"/>
          <p:cNvSpPr>
            <a:spLocks noGrp="1"/>
          </p:cNvSpPr>
          <p:nvPr>
            <p:ph type="sldNum" sz="quarter" idx="12"/>
          </p:nvPr>
        </p:nvSpPr>
        <p:spPr/>
        <p:txBody>
          <a:bodyPr/>
          <a:lstStyle/>
          <a:p>
            <a:fld id="{D7F305DA-160D-498F-B102-A1D8643B4A2C}" type="slidenum">
              <a:rPr lang="ru-RU" smtClean="0"/>
              <a:pPr/>
              <a:t>27</a:t>
            </a:fld>
            <a:endParaRPr lang="ru-RU"/>
          </a:p>
        </p:txBody>
      </p:sp>
      <p:sp>
        <p:nvSpPr>
          <p:cNvPr id="12" name="TextBox 11"/>
          <p:cNvSpPr txBox="1"/>
          <p:nvPr/>
        </p:nvSpPr>
        <p:spPr>
          <a:xfrm>
            <a:off x="179512" y="5570656"/>
            <a:ext cx="8747938" cy="738664"/>
          </a:xfrm>
          <a:prstGeom prst="rect">
            <a:avLst/>
          </a:prstGeom>
          <a:solidFill>
            <a:schemeClr val="accent1">
              <a:lumMod val="20000"/>
              <a:lumOff val="80000"/>
            </a:schemeClr>
          </a:solidFill>
          <a:ln>
            <a:solidFill>
              <a:schemeClr val="accent1"/>
            </a:solidFill>
          </a:ln>
        </p:spPr>
        <p:txBody>
          <a:bodyPr wrap="square" rtlCol="0" anchor="t">
            <a:spAutoFit/>
          </a:bodyPr>
          <a:lstStyle/>
          <a:p>
            <a:pPr algn="just"/>
            <a:r>
              <a:rPr lang="en-US" sz="1400" dirty="0" smtClean="0"/>
              <a:t>Our EIR rate will be </a:t>
            </a:r>
            <a:r>
              <a:rPr lang="ru-RU" sz="1400" dirty="0" smtClean="0"/>
              <a:t>9.8</a:t>
            </a:r>
            <a:r>
              <a:rPr lang="en-US" sz="1400" dirty="0" smtClean="0"/>
              <a:t>% monthly at launch. We will closely monitor market practice and will pilot additional ways to increase Effective interest rate. Within two months after launch we plan to start earning additional income in the form of LGC fees</a:t>
            </a:r>
            <a:r>
              <a:rPr lang="en-US" sz="1400" dirty="0"/>
              <a:t> – 4.9% for loan disbursement and 4.9% for loan </a:t>
            </a:r>
            <a:r>
              <a:rPr lang="en-US" sz="1400" dirty="0" smtClean="0"/>
              <a:t>prolongation</a:t>
            </a:r>
            <a:r>
              <a:rPr lang="ru-RU" sz="1400" dirty="0" smtClean="0"/>
              <a:t>, </a:t>
            </a:r>
            <a:r>
              <a:rPr lang="en-US" sz="1400" dirty="0" smtClean="0"/>
              <a:t>which will increase the EIR to 13,1%.</a:t>
            </a:r>
            <a:endParaRPr lang="ru-RU" sz="1400" dirty="0" smtClean="0"/>
          </a:p>
        </p:txBody>
      </p:sp>
      <p:graphicFrame>
        <p:nvGraphicFramePr>
          <p:cNvPr id="2" name="Table 1"/>
          <p:cNvGraphicFramePr>
            <a:graphicFrameLocks noGrp="1"/>
          </p:cNvGraphicFramePr>
          <p:nvPr>
            <p:extLst>
              <p:ext uri="{D42A27DB-BD31-4B8C-83A1-F6EECF244321}">
                <p14:modId xmlns:p14="http://schemas.microsoft.com/office/powerpoint/2010/main" val="2971348075"/>
              </p:ext>
            </p:extLst>
          </p:nvPr>
        </p:nvGraphicFramePr>
        <p:xfrm>
          <a:off x="154745" y="980728"/>
          <a:ext cx="8820000" cy="2194560"/>
        </p:xfrm>
        <a:graphic>
          <a:graphicData uri="http://schemas.openxmlformats.org/drawingml/2006/table">
            <a:tbl>
              <a:tblPr firstRow="1" bandRow="1">
                <a:tableStyleId>{5C22544A-7EE6-4342-B048-85BDC9FD1C3A}</a:tableStyleId>
              </a:tblPr>
              <a:tblGrid>
                <a:gridCol w="252000">
                  <a:extLst>
                    <a:ext uri="{9D8B030D-6E8A-4147-A177-3AD203B41FA5}">
                      <a16:colId xmlns:a16="http://schemas.microsoft.com/office/drawing/2014/main" val="20002"/>
                    </a:ext>
                  </a:extLst>
                </a:gridCol>
                <a:gridCol w="3780000">
                  <a:extLst>
                    <a:ext uri="{9D8B030D-6E8A-4147-A177-3AD203B41FA5}">
                      <a16:colId xmlns:a16="http://schemas.microsoft.com/office/drawing/2014/main" val="20000"/>
                    </a:ext>
                  </a:extLst>
                </a:gridCol>
                <a:gridCol w="900000">
                  <a:extLst>
                    <a:ext uri="{9D8B030D-6E8A-4147-A177-3AD203B41FA5}">
                      <a16:colId xmlns:a16="http://schemas.microsoft.com/office/drawing/2014/main" val="20001"/>
                    </a:ext>
                  </a:extLst>
                </a:gridCol>
                <a:gridCol w="3888000">
                  <a:extLst>
                    <a:ext uri="{9D8B030D-6E8A-4147-A177-3AD203B41FA5}">
                      <a16:colId xmlns:a16="http://schemas.microsoft.com/office/drawing/2014/main" val="20003"/>
                    </a:ext>
                  </a:extLst>
                </a:gridCol>
              </a:tblGrid>
              <a:tr h="252000">
                <a:tc>
                  <a:txBody>
                    <a:bodyPr/>
                    <a:lstStyle/>
                    <a:p>
                      <a:pPr algn="ctr"/>
                      <a:endParaRPr lang="en-US" sz="1200" dirty="0"/>
                    </a:p>
                  </a:txBody>
                  <a:tcPr/>
                </a:tc>
                <a:tc>
                  <a:txBody>
                    <a:bodyPr/>
                    <a:lstStyle/>
                    <a:p>
                      <a:pPr algn="ctr"/>
                      <a:r>
                        <a:rPr lang="en-US" sz="1200" dirty="0" smtClean="0"/>
                        <a:t>Component</a:t>
                      </a:r>
                      <a:endParaRPr lang="en-US" sz="1200" dirty="0"/>
                    </a:p>
                  </a:txBody>
                  <a:tcPr/>
                </a:tc>
                <a:tc>
                  <a:txBody>
                    <a:bodyPr/>
                    <a:lstStyle/>
                    <a:p>
                      <a:pPr algn="ctr"/>
                      <a:r>
                        <a:rPr lang="en-US" sz="1200" dirty="0" smtClean="0"/>
                        <a:t>Value</a:t>
                      </a:r>
                      <a:endParaRPr lang="en-US" sz="1200" dirty="0"/>
                    </a:p>
                  </a:txBody>
                  <a:tcPr/>
                </a:tc>
                <a:tc>
                  <a:txBody>
                    <a:bodyPr/>
                    <a:lstStyle/>
                    <a:p>
                      <a:pPr algn="ctr"/>
                      <a:r>
                        <a:rPr lang="en-US" sz="1200" dirty="0" smtClean="0"/>
                        <a:t>Comment</a:t>
                      </a:r>
                      <a:endParaRPr lang="en-US" sz="1200" dirty="0"/>
                    </a:p>
                  </a:txBody>
                  <a:tcPr/>
                </a:tc>
                <a:extLst>
                  <a:ext uri="{0D108BD9-81ED-4DB2-BD59-A6C34878D82A}">
                    <a16:rowId xmlns:a16="http://schemas.microsoft.com/office/drawing/2014/main" val="10000"/>
                  </a:ext>
                </a:extLst>
              </a:tr>
              <a:tr h="252000">
                <a:tc>
                  <a:txBody>
                    <a:bodyPr/>
                    <a:lstStyle/>
                    <a:p>
                      <a:r>
                        <a:rPr lang="en-US" sz="1200" dirty="0" smtClean="0"/>
                        <a:t>1</a:t>
                      </a:r>
                      <a:endParaRPr lang="en-US" sz="1200" dirty="0"/>
                    </a:p>
                  </a:txBody>
                  <a:tcPr/>
                </a:tc>
                <a:tc>
                  <a:txBody>
                    <a:bodyPr/>
                    <a:lstStyle/>
                    <a:p>
                      <a:r>
                        <a:rPr lang="en-US" sz="1200" dirty="0" smtClean="0"/>
                        <a:t>Upfront admin fees</a:t>
                      </a:r>
                      <a:endParaRPr lang="en-US" sz="1200" dirty="0"/>
                    </a:p>
                  </a:txBody>
                  <a:tcPr/>
                </a:tc>
                <a:tc>
                  <a:txBody>
                    <a:bodyPr/>
                    <a:lstStyle/>
                    <a:p>
                      <a:pPr algn="r"/>
                      <a:r>
                        <a:rPr lang="en-US" sz="1200" dirty="0" smtClean="0"/>
                        <a:t>5.2%</a:t>
                      </a:r>
                      <a:endParaRPr lang="en-US" sz="1200" dirty="0"/>
                    </a:p>
                  </a:txBody>
                  <a:tcPr/>
                </a:tc>
                <a:tc>
                  <a:txBody>
                    <a:bodyPr/>
                    <a:lstStyle/>
                    <a:p>
                      <a:r>
                        <a:rPr lang="en-US" sz="1200" dirty="0" smtClean="0"/>
                        <a:t>Collected for each loan disbursed</a:t>
                      </a:r>
                      <a:endParaRPr lang="en-US" sz="1200" dirty="0"/>
                    </a:p>
                  </a:txBody>
                  <a:tcPr/>
                </a:tc>
                <a:extLst>
                  <a:ext uri="{0D108BD9-81ED-4DB2-BD59-A6C34878D82A}">
                    <a16:rowId xmlns:a16="http://schemas.microsoft.com/office/drawing/2014/main" val="10001"/>
                  </a:ext>
                </a:extLst>
              </a:tr>
              <a:tr h="252000">
                <a:tc>
                  <a:txBody>
                    <a:bodyPr/>
                    <a:lstStyle/>
                    <a:p>
                      <a:r>
                        <a:rPr lang="en-US" sz="1200" dirty="0" smtClean="0"/>
                        <a:t>2</a:t>
                      </a:r>
                      <a:endParaRPr lang="en-US" sz="1200" dirty="0"/>
                    </a:p>
                  </a:txBody>
                  <a:tcPr/>
                </a:tc>
                <a:tc>
                  <a:txBody>
                    <a:bodyPr/>
                    <a:lstStyle/>
                    <a:p>
                      <a:r>
                        <a:rPr lang="en-US" sz="1200" dirty="0" smtClean="0"/>
                        <a:t>Interest rate</a:t>
                      </a:r>
                      <a:endParaRPr lang="en-US" sz="1200" dirty="0"/>
                    </a:p>
                  </a:txBody>
                  <a:tcPr/>
                </a:tc>
                <a:tc>
                  <a:txBody>
                    <a:bodyPr/>
                    <a:lstStyle/>
                    <a:p>
                      <a:pPr algn="r"/>
                      <a:r>
                        <a:rPr lang="en-US" sz="1200" dirty="0" smtClean="0"/>
                        <a:t>3.2%</a:t>
                      </a:r>
                      <a:endParaRPr lang="en-US" sz="1200" dirty="0"/>
                    </a:p>
                  </a:txBody>
                  <a:tcPr/>
                </a:tc>
                <a:tc>
                  <a:txBody>
                    <a:bodyPr/>
                    <a:lstStyle/>
                    <a:p>
                      <a:r>
                        <a:rPr lang="en-US" sz="1200" dirty="0" smtClean="0"/>
                        <a:t>Includes</a:t>
                      </a:r>
                      <a:r>
                        <a:rPr lang="en-US" sz="1200" baseline="0" dirty="0" smtClean="0"/>
                        <a:t> only payments made on time</a:t>
                      </a:r>
                      <a:endParaRPr lang="en-US" sz="1200" dirty="0"/>
                    </a:p>
                  </a:txBody>
                  <a:tcPr/>
                </a:tc>
                <a:extLst>
                  <a:ext uri="{0D108BD9-81ED-4DB2-BD59-A6C34878D82A}">
                    <a16:rowId xmlns:a16="http://schemas.microsoft.com/office/drawing/2014/main" val="10002"/>
                  </a:ext>
                </a:extLst>
              </a:tr>
              <a:tr h="252000">
                <a:tc>
                  <a:txBody>
                    <a:bodyPr/>
                    <a:lstStyle/>
                    <a:p>
                      <a:r>
                        <a:rPr lang="en-US" sz="1200" dirty="0" smtClean="0"/>
                        <a:t>3</a:t>
                      </a:r>
                      <a:endParaRPr lang="en-US" sz="1200" dirty="0"/>
                    </a:p>
                  </a:txBody>
                  <a:tcPr/>
                </a:tc>
                <a:tc>
                  <a:txBody>
                    <a:bodyPr/>
                    <a:lstStyle/>
                    <a:p>
                      <a:r>
                        <a:rPr lang="en-US" sz="1200" dirty="0" smtClean="0"/>
                        <a:t>Prolongation fees</a:t>
                      </a:r>
                      <a:endParaRPr lang="en-US" sz="1200" dirty="0"/>
                    </a:p>
                  </a:txBody>
                  <a:tcPr/>
                </a:tc>
                <a:tc>
                  <a:txBody>
                    <a:bodyPr/>
                    <a:lstStyle/>
                    <a:p>
                      <a:pPr algn="r"/>
                      <a:r>
                        <a:rPr lang="en-US" sz="1200" dirty="0" smtClean="0">
                          <a:solidFill>
                            <a:schemeClr val="tx1"/>
                          </a:solidFill>
                        </a:rPr>
                        <a:t>1.6%</a:t>
                      </a:r>
                      <a:endParaRPr lang="en-US" sz="1200" dirty="0">
                        <a:solidFill>
                          <a:schemeClr val="tx1"/>
                        </a:solidFill>
                      </a:endParaRPr>
                    </a:p>
                  </a:txBody>
                  <a:tcPr/>
                </a:tc>
                <a:tc>
                  <a:txBody>
                    <a:bodyPr/>
                    <a:lstStyle/>
                    <a:p>
                      <a:r>
                        <a:rPr lang="en-US" sz="1200" dirty="0" smtClean="0">
                          <a:solidFill>
                            <a:schemeClr val="tx1"/>
                          </a:solidFill>
                        </a:rPr>
                        <a:t>Collected for each </a:t>
                      </a:r>
                      <a:r>
                        <a:rPr lang="en-US" sz="1200" dirty="0" err="1" smtClean="0">
                          <a:solidFill>
                            <a:schemeClr val="tx1"/>
                          </a:solidFill>
                        </a:rPr>
                        <a:t>prolongated</a:t>
                      </a:r>
                      <a:r>
                        <a:rPr lang="en-US" sz="1200" dirty="0" smtClean="0">
                          <a:solidFill>
                            <a:schemeClr val="tx1"/>
                          </a:solidFill>
                        </a:rPr>
                        <a:t> loan</a:t>
                      </a:r>
                      <a:endParaRPr lang="en-US" sz="1200" dirty="0">
                        <a:solidFill>
                          <a:schemeClr val="tx1"/>
                        </a:solidFill>
                      </a:endParaRPr>
                    </a:p>
                  </a:txBody>
                  <a:tcPr/>
                </a:tc>
                <a:extLst>
                  <a:ext uri="{0D108BD9-81ED-4DB2-BD59-A6C34878D82A}">
                    <a16:rowId xmlns:a16="http://schemas.microsoft.com/office/drawing/2014/main" val="10003"/>
                  </a:ext>
                </a:extLst>
              </a:tr>
              <a:tr h="252000">
                <a:tc>
                  <a:txBody>
                    <a:bodyPr/>
                    <a:lstStyle/>
                    <a:p>
                      <a:r>
                        <a:rPr lang="en-US" sz="1200" dirty="0" smtClean="0"/>
                        <a:t>4</a:t>
                      </a:r>
                      <a:endParaRPr lang="en-US" sz="1200" dirty="0"/>
                    </a:p>
                  </a:txBody>
                  <a:tcPr/>
                </a:tc>
                <a:tc>
                  <a:txBody>
                    <a:bodyPr/>
                    <a:lstStyle/>
                    <a:p>
                      <a:r>
                        <a:rPr lang="en-US" sz="1200" dirty="0" smtClean="0"/>
                        <a:t>Flat late fees</a:t>
                      </a:r>
                      <a:endParaRPr lang="en-US" sz="1200" dirty="0"/>
                    </a:p>
                  </a:txBody>
                  <a:tcPr/>
                </a:tc>
                <a:tc>
                  <a:txBody>
                    <a:bodyPr/>
                    <a:lstStyle/>
                    <a:p>
                      <a:pPr algn="r"/>
                      <a:r>
                        <a:rPr lang="en-US" sz="1200" dirty="0" smtClean="0">
                          <a:solidFill>
                            <a:schemeClr val="tx1"/>
                          </a:solidFill>
                        </a:rPr>
                        <a:t>0.</a:t>
                      </a:r>
                      <a:r>
                        <a:rPr lang="ru-RU" sz="1200" dirty="0" smtClean="0">
                          <a:solidFill>
                            <a:schemeClr val="tx1"/>
                          </a:solidFill>
                        </a:rPr>
                        <a:t>9</a:t>
                      </a:r>
                      <a:r>
                        <a:rPr lang="en-US" sz="1200" dirty="0" smtClean="0">
                          <a:solidFill>
                            <a:schemeClr val="tx1"/>
                          </a:solidFill>
                        </a:rPr>
                        <a:t>%</a:t>
                      </a:r>
                      <a:endParaRPr lang="en-US" sz="1200" dirty="0">
                        <a:solidFill>
                          <a:schemeClr val="tx1"/>
                        </a:solidFill>
                      </a:endParaRPr>
                    </a:p>
                  </a:txBody>
                  <a:tcPr/>
                </a:tc>
                <a:tc>
                  <a:txBody>
                    <a:bodyPr/>
                    <a:lstStyle/>
                    <a:p>
                      <a:r>
                        <a:rPr lang="en-US" sz="1200" dirty="0" smtClean="0">
                          <a:solidFill>
                            <a:schemeClr val="tx1"/>
                          </a:solidFill>
                        </a:rPr>
                        <a:t>$44</a:t>
                      </a:r>
                      <a:r>
                        <a:rPr lang="en-US" sz="1200" baseline="0" dirty="0" smtClean="0">
                          <a:solidFill>
                            <a:schemeClr val="tx1"/>
                          </a:solidFill>
                        </a:rPr>
                        <a:t> per each loan not paid on time</a:t>
                      </a:r>
                      <a:endParaRPr lang="en-US" sz="1200" dirty="0">
                        <a:solidFill>
                          <a:schemeClr val="tx1"/>
                        </a:solidFill>
                      </a:endParaRPr>
                    </a:p>
                  </a:txBody>
                  <a:tcPr/>
                </a:tc>
                <a:extLst>
                  <a:ext uri="{0D108BD9-81ED-4DB2-BD59-A6C34878D82A}">
                    <a16:rowId xmlns:a16="http://schemas.microsoft.com/office/drawing/2014/main" val="10004"/>
                  </a:ext>
                </a:extLst>
              </a:tr>
              <a:tr h="252000">
                <a:tc>
                  <a:txBody>
                    <a:bodyPr/>
                    <a:lstStyle/>
                    <a:p>
                      <a:r>
                        <a:rPr lang="en-US" sz="1200" dirty="0" smtClean="0"/>
                        <a:t>5</a:t>
                      </a:r>
                      <a:endParaRPr lang="en-US" sz="1200" dirty="0"/>
                    </a:p>
                  </a:txBody>
                  <a:tcPr/>
                </a:tc>
                <a:tc>
                  <a:txBody>
                    <a:bodyPr/>
                    <a:lstStyle/>
                    <a:p>
                      <a:r>
                        <a:rPr lang="en-US" sz="1200" dirty="0" smtClean="0"/>
                        <a:t>Late payment interest rate</a:t>
                      </a:r>
                      <a:endParaRPr lang="en-US" sz="1200" dirty="0"/>
                    </a:p>
                  </a:txBody>
                  <a:tcPr/>
                </a:tc>
                <a:tc>
                  <a:txBody>
                    <a:bodyPr/>
                    <a:lstStyle/>
                    <a:p>
                      <a:pPr algn="r"/>
                      <a:r>
                        <a:rPr lang="en-US" sz="1200" dirty="0" smtClean="0"/>
                        <a:t>1.</a:t>
                      </a:r>
                      <a:r>
                        <a:rPr lang="ru-RU" sz="1200" dirty="0" smtClean="0"/>
                        <a:t>7</a:t>
                      </a:r>
                      <a:r>
                        <a:rPr lang="en-US" sz="1200" dirty="0" smtClean="0"/>
                        <a:t>%</a:t>
                      </a:r>
                      <a:endParaRPr lang="en-US" sz="1200" dirty="0">
                        <a:solidFill>
                          <a:srgbClr val="FF0000"/>
                        </a:solidFill>
                      </a:endParaRPr>
                    </a:p>
                  </a:txBody>
                  <a:tcPr/>
                </a:tc>
                <a:tc>
                  <a:txBody>
                    <a:bodyPr/>
                    <a:lstStyle/>
                    <a:p>
                      <a:r>
                        <a:rPr lang="en-US" sz="1200" dirty="0" smtClean="0">
                          <a:solidFill>
                            <a:schemeClr val="tx1"/>
                          </a:solidFill>
                        </a:rPr>
                        <a:t>Double</a:t>
                      </a:r>
                      <a:r>
                        <a:rPr lang="en-US" sz="1200" baseline="0" dirty="0" smtClean="0">
                          <a:solidFill>
                            <a:schemeClr val="tx1"/>
                          </a:solidFill>
                        </a:rPr>
                        <a:t> interest rate paid by non-defaulting delinquents</a:t>
                      </a:r>
                      <a:endParaRPr lang="en-US" sz="1200" dirty="0">
                        <a:solidFill>
                          <a:schemeClr val="tx1"/>
                        </a:solidFill>
                      </a:endParaRPr>
                    </a:p>
                  </a:txBody>
                  <a:tcPr/>
                </a:tc>
                <a:extLst>
                  <a:ext uri="{0D108BD9-81ED-4DB2-BD59-A6C34878D82A}">
                    <a16:rowId xmlns:a16="http://schemas.microsoft.com/office/drawing/2014/main" val="10005"/>
                  </a:ext>
                </a:extLst>
              </a:tr>
              <a:tr h="252000">
                <a:tc>
                  <a:txBody>
                    <a:bodyPr/>
                    <a:lstStyle/>
                    <a:p>
                      <a:r>
                        <a:rPr lang="ru-RU" sz="1200" dirty="0" smtClean="0"/>
                        <a:t>6</a:t>
                      </a:r>
                      <a:endParaRPr lang="en-US" sz="1200" dirty="0"/>
                    </a:p>
                  </a:txBody>
                  <a:tcPr/>
                </a:tc>
                <a:tc>
                  <a:txBody>
                    <a:bodyPr/>
                    <a:lstStyle/>
                    <a:p>
                      <a:r>
                        <a:rPr lang="en-US" sz="1200" dirty="0" smtClean="0"/>
                        <a:t>Credit losses</a:t>
                      </a:r>
                      <a:endParaRPr lang="en-US" sz="1200" dirty="0"/>
                    </a:p>
                  </a:txBody>
                  <a:tcPr/>
                </a:tc>
                <a:tc>
                  <a:txBody>
                    <a:bodyPr/>
                    <a:lstStyle/>
                    <a:p>
                      <a:pPr algn="r"/>
                      <a:r>
                        <a:rPr lang="en-US" sz="1200" dirty="0" smtClean="0">
                          <a:solidFill>
                            <a:schemeClr val="tx1"/>
                          </a:solidFill>
                        </a:rPr>
                        <a:t>-2.9%</a:t>
                      </a:r>
                      <a:endParaRPr lang="en-US" sz="1200" dirty="0">
                        <a:solidFill>
                          <a:schemeClr val="tx1"/>
                        </a:solidFill>
                      </a:endParaRPr>
                    </a:p>
                  </a:txBody>
                  <a:tcPr/>
                </a:tc>
                <a:tc>
                  <a:txBody>
                    <a:bodyPr/>
                    <a:lstStyle/>
                    <a:p>
                      <a:r>
                        <a:rPr lang="en-US" sz="1200" dirty="0" smtClean="0">
                          <a:solidFill>
                            <a:schemeClr val="tx1"/>
                          </a:solidFill>
                        </a:rPr>
                        <a:t>Defaulting loans</a:t>
                      </a:r>
                      <a:endParaRPr lang="en-US" sz="1200" dirty="0">
                        <a:solidFill>
                          <a:schemeClr val="tx1"/>
                        </a:solidFill>
                      </a:endParaRPr>
                    </a:p>
                  </a:txBody>
                  <a:tcPr/>
                </a:tc>
                <a:extLst>
                  <a:ext uri="{0D108BD9-81ED-4DB2-BD59-A6C34878D82A}">
                    <a16:rowId xmlns:a16="http://schemas.microsoft.com/office/drawing/2014/main" val="10006"/>
                  </a:ext>
                </a:extLst>
              </a:tr>
              <a:tr h="252000">
                <a:tc>
                  <a:txBody>
                    <a:bodyPr/>
                    <a:lstStyle/>
                    <a:p>
                      <a:endParaRPr lang="en-US" sz="1200" dirty="0"/>
                    </a:p>
                  </a:txBody>
                  <a:tcPr/>
                </a:tc>
                <a:tc>
                  <a:txBody>
                    <a:bodyPr/>
                    <a:lstStyle/>
                    <a:p>
                      <a:r>
                        <a:rPr lang="en-US" sz="1200" b="1" dirty="0" smtClean="0"/>
                        <a:t>Total</a:t>
                      </a:r>
                      <a:endParaRPr lang="en-US" sz="1200" b="1" dirty="0"/>
                    </a:p>
                  </a:txBody>
                  <a:tcPr/>
                </a:tc>
                <a:tc>
                  <a:txBody>
                    <a:bodyPr/>
                    <a:lstStyle/>
                    <a:p>
                      <a:pPr algn="r"/>
                      <a:r>
                        <a:rPr lang="en-US" sz="1200" b="1" dirty="0" smtClean="0">
                          <a:solidFill>
                            <a:schemeClr val="tx1"/>
                          </a:solidFill>
                        </a:rPr>
                        <a:t>9.8%</a:t>
                      </a:r>
                      <a:endParaRPr lang="en-US" sz="1200" b="1" dirty="0">
                        <a:solidFill>
                          <a:schemeClr val="tx1"/>
                        </a:solidFill>
                      </a:endParaRPr>
                    </a:p>
                  </a:txBody>
                  <a:tcPr/>
                </a:tc>
                <a:tc>
                  <a:txBody>
                    <a:bodyPr/>
                    <a:lstStyle/>
                    <a:p>
                      <a:endParaRPr lang="en-US" sz="1200" dirty="0">
                        <a:solidFill>
                          <a:schemeClr val="tx1"/>
                        </a:solidFill>
                      </a:endParaRPr>
                    </a:p>
                  </a:txBody>
                  <a:tcPr/>
                </a:tc>
                <a:extLst>
                  <a:ext uri="{0D108BD9-81ED-4DB2-BD59-A6C34878D82A}">
                    <a16:rowId xmlns:a16="http://schemas.microsoft.com/office/drawing/2014/main" val="10007"/>
                  </a:ext>
                </a:extLst>
              </a:tr>
            </a:tbl>
          </a:graphicData>
        </a:graphic>
      </p:graphicFrame>
      <p:sp>
        <p:nvSpPr>
          <p:cNvPr id="3" name="Rectangle 2"/>
          <p:cNvSpPr/>
          <p:nvPr/>
        </p:nvSpPr>
        <p:spPr>
          <a:xfrm>
            <a:off x="54415" y="692696"/>
            <a:ext cx="184731" cy="338554"/>
          </a:xfrm>
          <a:prstGeom prst="rect">
            <a:avLst/>
          </a:prstGeom>
        </p:spPr>
        <p:txBody>
          <a:bodyPr wrap="none">
            <a:spAutoFit/>
          </a:bodyPr>
          <a:lstStyle/>
          <a:p>
            <a:endParaRPr lang="en-US" sz="1600" b="1" dirty="0"/>
          </a:p>
        </p:txBody>
      </p:sp>
      <p:sp>
        <p:nvSpPr>
          <p:cNvPr id="5" name="Rectangle 4"/>
          <p:cNvSpPr/>
          <p:nvPr/>
        </p:nvSpPr>
        <p:spPr>
          <a:xfrm>
            <a:off x="54415" y="708338"/>
            <a:ext cx="7973016" cy="338554"/>
          </a:xfrm>
          <a:prstGeom prst="rect">
            <a:avLst/>
          </a:prstGeom>
        </p:spPr>
        <p:txBody>
          <a:bodyPr wrap="none">
            <a:spAutoFit/>
          </a:bodyPr>
          <a:lstStyle/>
          <a:p>
            <a:r>
              <a:rPr lang="en-US" sz="1600" b="1" dirty="0" smtClean="0"/>
              <a:t>Effective </a:t>
            </a:r>
            <a:r>
              <a:rPr lang="en-US" sz="1600" b="1" dirty="0"/>
              <a:t>interest rate </a:t>
            </a:r>
            <a:r>
              <a:rPr lang="en-US" sz="1600" b="1" dirty="0" smtClean="0"/>
              <a:t>components (per month, based on average loan duration of 58 days*)</a:t>
            </a:r>
            <a:endParaRPr lang="en-US" sz="1600" b="1" dirty="0"/>
          </a:p>
        </p:txBody>
      </p:sp>
      <p:sp>
        <p:nvSpPr>
          <p:cNvPr id="9" name="Rectangle 8"/>
          <p:cNvSpPr/>
          <p:nvPr/>
        </p:nvSpPr>
        <p:spPr>
          <a:xfrm>
            <a:off x="54415" y="3212976"/>
            <a:ext cx="8844932" cy="338554"/>
          </a:xfrm>
          <a:prstGeom prst="rect">
            <a:avLst/>
          </a:prstGeom>
        </p:spPr>
        <p:txBody>
          <a:bodyPr wrap="square">
            <a:spAutoFit/>
          </a:bodyPr>
          <a:lstStyle/>
          <a:p>
            <a:r>
              <a:rPr lang="en-US" sz="1600" b="1" dirty="0"/>
              <a:t>To reach </a:t>
            </a:r>
            <a:r>
              <a:rPr lang="en-US" sz="1600" b="1" dirty="0" smtClean="0"/>
              <a:t>target EIR</a:t>
            </a:r>
            <a:r>
              <a:rPr lang="ru-RU" sz="1600" b="1" dirty="0" smtClean="0"/>
              <a:t> (13</a:t>
            </a:r>
            <a:r>
              <a:rPr lang="en-US" sz="1600" b="1" dirty="0" smtClean="0"/>
              <a:t>% monthly), </a:t>
            </a:r>
            <a:r>
              <a:rPr lang="en-US" sz="1600" b="1" dirty="0"/>
              <a:t>we </a:t>
            </a:r>
            <a:r>
              <a:rPr lang="en-US" sz="1600" b="1" dirty="0" smtClean="0"/>
              <a:t>consider </a:t>
            </a:r>
            <a:r>
              <a:rPr lang="en-US" sz="1600" b="1" dirty="0"/>
              <a:t>additional ways to increase Effective interest rate:</a:t>
            </a:r>
          </a:p>
        </p:txBody>
      </p:sp>
      <p:graphicFrame>
        <p:nvGraphicFramePr>
          <p:cNvPr id="10" name="Table 9"/>
          <p:cNvGraphicFramePr>
            <a:graphicFrameLocks noGrp="1"/>
          </p:cNvGraphicFramePr>
          <p:nvPr>
            <p:extLst>
              <p:ext uri="{D42A27DB-BD31-4B8C-83A1-F6EECF244321}">
                <p14:modId xmlns:p14="http://schemas.microsoft.com/office/powerpoint/2010/main" val="338367278"/>
              </p:ext>
            </p:extLst>
          </p:nvPr>
        </p:nvGraphicFramePr>
        <p:xfrm>
          <a:off x="154745" y="3501007"/>
          <a:ext cx="8820519" cy="1977801"/>
        </p:xfrm>
        <a:graphic>
          <a:graphicData uri="http://schemas.openxmlformats.org/drawingml/2006/table">
            <a:tbl>
              <a:tblPr firstRow="1" bandRow="1">
                <a:tableStyleId>{5C22544A-7EE6-4342-B048-85BDC9FD1C3A}</a:tableStyleId>
              </a:tblPr>
              <a:tblGrid>
                <a:gridCol w="252000">
                  <a:extLst>
                    <a:ext uri="{9D8B030D-6E8A-4147-A177-3AD203B41FA5}">
                      <a16:colId xmlns:a16="http://schemas.microsoft.com/office/drawing/2014/main" val="20000"/>
                    </a:ext>
                  </a:extLst>
                </a:gridCol>
                <a:gridCol w="4680519">
                  <a:extLst>
                    <a:ext uri="{9D8B030D-6E8A-4147-A177-3AD203B41FA5}">
                      <a16:colId xmlns:a16="http://schemas.microsoft.com/office/drawing/2014/main" val="20001"/>
                    </a:ext>
                  </a:extLst>
                </a:gridCol>
                <a:gridCol w="3888000">
                  <a:extLst>
                    <a:ext uri="{9D8B030D-6E8A-4147-A177-3AD203B41FA5}">
                      <a16:colId xmlns:a16="http://schemas.microsoft.com/office/drawing/2014/main" val="20002"/>
                    </a:ext>
                  </a:extLst>
                </a:gridCol>
              </a:tblGrid>
              <a:tr h="423321">
                <a:tc>
                  <a:txBody>
                    <a:bodyPr/>
                    <a:lstStyle/>
                    <a:p>
                      <a:pPr algn="ctr"/>
                      <a:r>
                        <a:rPr lang="ru-RU" sz="1400" dirty="0" smtClean="0"/>
                        <a:t>№</a:t>
                      </a:r>
                      <a:endParaRPr lang="en-US" sz="1400" dirty="0"/>
                    </a:p>
                  </a:txBody>
                  <a:tcPr/>
                </a:tc>
                <a:tc>
                  <a:txBody>
                    <a:bodyPr/>
                    <a:lstStyle/>
                    <a:p>
                      <a:pPr algn="ctr"/>
                      <a:r>
                        <a:rPr lang="en-US" sz="1400" dirty="0" smtClean="0"/>
                        <a:t>Method</a:t>
                      </a:r>
                      <a:endParaRPr lang="en-US" sz="1400" dirty="0"/>
                    </a:p>
                  </a:txBody>
                  <a:tcPr/>
                </a:tc>
                <a:tc>
                  <a:txBody>
                    <a:bodyPr/>
                    <a:lstStyle/>
                    <a:p>
                      <a:pPr algn="ctr"/>
                      <a:r>
                        <a:rPr lang="en-US" sz="1400" dirty="0" smtClean="0"/>
                        <a:t>C</a:t>
                      </a:r>
                      <a:r>
                        <a:rPr lang="en-US" sz="1400" baseline="0" dirty="0" smtClean="0"/>
                        <a:t>omment</a:t>
                      </a:r>
                      <a:endParaRPr lang="en-US" sz="1400" dirty="0"/>
                    </a:p>
                  </a:txBody>
                  <a:tcPr/>
                </a:tc>
                <a:extLst>
                  <a:ext uri="{0D108BD9-81ED-4DB2-BD59-A6C34878D82A}">
                    <a16:rowId xmlns:a16="http://schemas.microsoft.com/office/drawing/2014/main" val="10000"/>
                  </a:ext>
                </a:extLst>
              </a:tr>
              <a:tr h="410955">
                <a:tc>
                  <a:txBody>
                    <a:bodyPr/>
                    <a:lstStyle/>
                    <a:p>
                      <a:pPr algn="ctr"/>
                      <a:r>
                        <a:rPr lang="ru-RU" sz="1400" dirty="0" smtClean="0"/>
                        <a:t>1</a:t>
                      </a:r>
                      <a:endParaRPr lang="en-US" sz="1400" dirty="0"/>
                    </a:p>
                  </a:txBody>
                  <a:tcPr/>
                </a:tc>
                <a:tc>
                  <a:txBody>
                    <a:bodyPr/>
                    <a:lstStyle/>
                    <a:p>
                      <a:r>
                        <a:rPr lang="en-US" sz="1400" dirty="0" smtClean="0"/>
                        <a:t>Split loan into 2 loans for increasing late fee contribution</a:t>
                      </a:r>
                      <a:endParaRPr lang="en-US" sz="1400" dirty="0"/>
                    </a:p>
                  </a:txBody>
                  <a:tcPr/>
                </a:tc>
                <a:tc>
                  <a:txBody>
                    <a:bodyPr/>
                    <a:lstStyle/>
                    <a:p>
                      <a:r>
                        <a:rPr lang="en-US" sz="1400" dirty="0" smtClean="0">
                          <a:solidFill>
                            <a:schemeClr val="tx1"/>
                          </a:solidFill>
                        </a:rPr>
                        <a:t>Might be assumed as abuse of the right. We will make this if It becomes common market practice </a:t>
                      </a:r>
                    </a:p>
                  </a:txBody>
                  <a:tcPr/>
                </a:tc>
                <a:extLst>
                  <a:ext uri="{0D108BD9-81ED-4DB2-BD59-A6C34878D82A}">
                    <a16:rowId xmlns:a16="http://schemas.microsoft.com/office/drawing/2014/main" val="10001"/>
                  </a:ext>
                </a:extLst>
              </a:tr>
              <a:tr h="410955">
                <a:tc>
                  <a:txBody>
                    <a:bodyPr/>
                    <a:lstStyle/>
                    <a:p>
                      <a:pPr algn="ctr"/>
                      <a:r>
                        <a:rPr lang="ru-RU" sz="1400" dirty="0" smtClean="0"/>
                        <a:t>2</a:t>
                      </a:r>
                      <a:endParaRPr lang="en-US" sz="1400" dirty="0" smtClean="0"/>
                    </a:p>
                  </a:txBody>
                  <a:tcPr/>
                </a:tc>
                <a:tc>
                  <a:txBody>
                    <a:bodyPr/>
                    <a:lstStyle/>
                    <a:p>
                      <a:r>
                        <a:rPr lang="en-US" sz="1400" dirty="0"/>
                        <a:t>Small tricks - early cut-off time on payment day</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tx1"/>
                          </a:solidFill>
                        </a:rPr>
                        <a:t>Might be assumed abuse of the right. We will make this if It becomes common market practice </a:t>
                      </a:r>
                    </a:p>
                  </a:txBody>
                  <a:tcPr/>
                </a:tc>
                <a:extLst>
                  <a:ext uri="{0D108BD9-81ED-4DB2-BD59-A6C34878D82A}">
                    <a16:rowId xmlns:a16="http://schemas.microsoft.com/office/drawing/2014/main" val="10002"/>
                  </a:ext>
                </a:extLst>
              </a:tr>
              <a:tr h="410955">
                <a:tc>
                  <a:txBody>
                    <a:bodyPr/>
                    <a:lstStyle/>
                    <a:p>
                      <a:pPr algn="ctr"/>
                      <a:r>
                        <a:rPr lang="ru-RU" sz="1400" dirty="0" smtClean="0">
                          <a:solidFill>
                            <a:schemeClr val="tx1"/>
                          </a:solidFill>
                        </a:rPr>
                        <a:t>3</a:t>
                      </a:r>
                      <a:endParaRPr lang="en-US" sz="1400" dirty="0">
                        <a:solidFill>
                          <a:schemeClr val="tx1"/>
                        </a:solidFill>
                      </a:endParaRPr>
                    </a:p>
                  </a:txBody>
                  <a:tcPr/>
                </a:tc>
                <a:tc>
                  <a:txBody>
                    <a:bodyPr/>
                    <a:lstStyle/>
                    <a:p>
                      <a:r>
                        <a:rPr lang="en-US" sz="1400" dirty="0" smtClean="0">
                          <a:solidFill>
                            <a:schemeClr val="tx1"/>
                          </a:solidFill>
                        </a:rPr>
                        <a:t>LGC</a:t>
                      </a:r>
                      <a:r>
                        <a:rPr lang="en-US" sz="1400" baseline="0" dirty="0" smtClean="0">
                          <a:solidFill>
                            <a:schemeClr val="tx1"/>
                          </a:solidFill>
                        </a:rPr>
                        <a:t> fee – fee form Lead generation company for compare and consult service</a:t>
                      </a:r>
                      <a:endParaRPr lang="en-US" sz="1400" dirty="0">
                        <a:solidFill>
                          <a:schemeClr val="tx1"/>
                        </a:solidFill>
                      </a:endParaRPr>
                    </a:p>
                  </a:txBody>
                  <a:tcPr/>
                </a:tc>
                <a:tc>
                  <a:txBody>
                    <a:bodyPr/>
                    <a:lstStyle/>
                    <a:p>
                      <a:r>
                        <a:rPr lang="en-US" sz="1400" baseline="0" dirty="0" smtClean="0"/>
                        <a:t>We will apply.  See next slide</a:t>
                      </a:r>
                      <a:endParaRPr lang="en-US" sz="1400" dirty="0"/>
                    </a:p>
                  </a:txBody>
                  <a:tcPr/>
                </a:tc>
                <a:extLst>
                  <a:ext uri="{0D108BD9-81ED-4DB2-BD59-A6C34878D82A}">
                    <a16:rowId xmlns:a16="http://schemas.microsoft.com/office/drawing/2014/main" val="10003"/>
                  </a:ext>
                </a:extLst>
              </a:tr>
            </a:tbl>
          </a:graphicData>
        </a:graphic>
      </p:graphicFrame>
      <p:sp>
        <p:nvSpPr>
          <p:cNvPr id="11" name="TextBox 10"/>
          <p:cNvSpPr txBox="1"/>
          <p:nvPr/>
        </p:nvSpPr>
        <p:spPr>
          <a:xfrm>
            <a:off x="32454" y="6439770"/>
            <a:ext cx="2496196" cy="230832"/>
          </a:xfrm>
          <a:prstGeom prst="rect">
            <a:avLst/>
          </a:prstGeom>
          <a:noFill/>
        </p:spPr>
        <p:txBody>
          <a:bodyPr wrap="none" rtlCol="0">
            <a:spAutoFit/>
          </a:bodyPr>
          <a:lstStyle/>
          <a:p>
            <a:r>
              <a:rPr lang="en-US" sz="900" dirty="0" smtClean="0"/>
              <a:t>* Including prolongations and payments past due</a:t>
            </a:r>
          </a:p>
        </p:txBody>
      </p:sp>
    </p:spTree>
    <p:extLst>
      <p:ext uri="{BB962C8B-B14F-4D97-AF65-F5344CB8AC3E}">
        <p14:creationId xmlns:p14="http://schemas.microsoft.com/office/powerpoint/2010/main" val="189920008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lvl="0"/>
            <a:r>
              <a:rPr lang="en-US" dirty="0" smtClean="0"/>
              <a:t>LGC contribution to EIR</a:t>
            </a:r>
            <a:endParaRPr lang="ru-RU" dirty="0"/>
          </a:p>
        </p:txBody>
      </p:sp>
      <p:sp>
        <p:nvSpPr>
          <p:cNvPr id="6" name="Номер слайда 5"/>
          <p:cNvSpPr>
            <a:spLocks noGrp="1"/>
          </p:cNvSpPr>
          <p:nvPr>
            <p:ph type="sldNum" sz="quarter" idx="12"/>
          </p:nvPr>
        </p:nvSpPr>
        <p:spPr/>
        <p:txBody>
          <a:bodyPr/>
          <a:lstStyle/>
          <a:p>
            <a:fld id="{D7F305DA-160D-498F-B102-A1D8643B4A2C}" type="slidenum">
              <a:rPr lang="ru-RU" smtClean="0"/>
              <a:pPr/>
              <a:t>28</a:t>
            </a:fld>
            <a:endParaRPr lang="ru-RU"/>
          </a:p>
        </p:txBody>
      </p:sp>
      <p:sp>
        <p:nvSpPr>
          <p:cNvPr id="7" name="TextBox 6"/>
          <p:cNvSpPr txBox="1"/>
          <p:nvPr/>
        </p:nvSpPr>
        <p:spPr>
          <a:xfrm>
            <a:off x="107504" y="674687"/>
            <a:ext cx="8879580" cy="3785652"/>
          </a:xfrm>
          <a:prstGeom prst="rect">
            <a:avLst/>
          </a:prstGeom>
          <a:noFill/>
        </p:spPr>
        <p:txBody>
          <a:bodyPr wrap="square" rtlCol="0" anchor="t">
            <a:spAutoFit/>
          </a:bodyPr>
          <a:lstStyle/>
          <a:p>
            <a:pPr marL="342900" indent="-342900">
              <a:buFont typeface="+mj-lt"/>
              <a:buAutoNum type="arabicPeriod"/>
            </a:pPr>
            <a:r>
              <a:rPr lang="en-US" sz="1600" dirty="0"/>
              <a:t>Since we are </a:t>
            </a:r>
            <a:r>
              <a:rPr lang="en-US" sz="1600" dirty="0" smtClean="0"/>
              <a:t>planning </a:t>
            </a:r>
            <a:r>
              <a:rPr lang="en-US" sz="1600" dirty="0"/>
              <a:t>to use LGC for marketing purposes, me may just as well use it for earning additional income, charging additional fees on the ground of services provided for:</a:t>
            </a:r>
          </a:p>
          <a:p>
            <a:pPr marL="742950" lvl="1" indent="-285750">
              <a:buFont typeface="Arial" panose="020B0604020202020204" pitchFamily="34" charset="0"/>
              <a:buChar char="•"/>
            </a:pPr>
            <a:r>
              <a:rPr lang="en-US" sz="1600" dirty="0"/>
              <a:t>competitor offers comparison</a:t>
            </a:r>
          </a:p>
          <a:p>
            <a:pPr marL="742950" lvl="1" indent="-285750">
              <a:buFont typeface="Arial" panose="020B0604020202020204" pitchFamily="34" charset="0"/>
              <a:buChar char="•"/>
            </a:pPr>
            <a:r>
              <a:rPr lang="en-US" sz="1600" dirty="0"/>
              <a:t>client consultation for choosing best loan option</a:t>
            </a:r>
          </a:p>
          <a:p>
            <a:pPr marL="742950" lvl="1" indent="-285750">
              <a:buFont typeface="Arial" panose="020B0604020202020204" pitchFamily="34" charset="0"/>
              <a:buChar char="•"/>
            </a:pPr>
            <a:r>
              <a:rPr lang="en-US" sz="1600" dirty="0"/>
              <a:t>client initial eligibility </a:t>
            </a:r>
            <a:r>
              <a:rPr lang="en-US" sz="1600" dirty="0" err="1"/>
              <a:t>checkign</a:t>
            </a:r>
            <a:endParaRPr lang="en-US" sz="1600" dirty="0"/>
          </a:p>
          <a:p>
            <a:pPr marL="742950" lvl="1" indent="-285750">
              <a:buFont typeface="Arial" panose="020B0604020202020204" pitchFamily="34" charset="0"/>
              <a:buChar char="•"/>
            </a:pPr>
            <a:r>
              <a:rPr lang="en-US" sz="1600" dirty="0"/>
              <a:t>sending client application form to ML </a:t>
            </a:r>
          </a:p>
          <a:p>
            <a:pPr marL="342900" indent="-342900">
              <a:buFont typeface="+mj-lt"/>
              <a:buAutoNum type="arabicPeriod"/>
            </a:pPr>
            <a:endParaRPr lang="ru-RU" sz="1600" dirty="0"/>
          </a:p>
          <a:p>
            <a:pPr marL="342900" indent="-342900">
              <a:buFont typeface="+mj-lt"/>
              <a:buAutoNum type="arabicPeriod"/>
            </a:pPr>
            <a:r>
              <a:rPr lang="en-US" sz="1600" dirty="0"/>
              <a:t>Fee size – 4.9% of disbursed loan amount. Will be taken only after  loan disbursement</a:t>
            </a:r>
            <a:r>
              <a:rPr lang="ru-RU" sz="1600" dirty="0"/>
              <a:t> </a:t>
            </a:r>
            <a:r>
              <a:rPr lang="en-US" sz="1600" dirty="0"/>
              <a:t>from the customer</a:t>
            </a:r>
          </a:p>
          <a:p>
            <a:pPr marL="342900" indent="-342900">
              <a:buFont typeface="+mj-lt"/>
              <a:buAutoNum type="arabicPeriod"/>
            </a:pPr>
            <a:endParaRPr lang="ru-RU" sz="1600" dirty="0"/>
          </a:p>
          <a:p>
            <a:pPr marL="342900" indent="-342900">
              <a:buFont typeface="+mj-lt"/>
              <a:buAutoNum type="arabicPeriod"/>
            </a:pPr>
            <a:r>
              <a:rPr lang="en-US" sz="1600" dirty="0"/>
              <a:t>Feasibility</a:t>
            </a:r>
            <a:r>
              <a:rPr lang="ru-RU" sz="1600" dirty="0"/>
              <a:t>:</a:t>
            </a:r>
            <a:endParaRPr lang="en-US" sz="1600" dirty="0"/>
          </a:p>
          <a:p>
            <a:pPr marL="742950" lvl="1" indent="-285750">
              <a:buFont typeface="Arial" panose="020B0604020202020204" pitchFamily="34" charset="0"/>
              <a:buChar char="•"/>
            </a:pPr>
            <a:r>
              <a:rPr lang="en-US" sz="1600" dirty="0"/>
              <a:t>While this is currently not a common market practice (because of absence of interest rate cap), market experts verbally confirmed its feasibility for the future</a:t>
            </a:r>
          </a:p>
          <a:p>
            <a:pPr marL="742950" lvl="1" indent="-285750">
              <a:buFont typeface="Arial" panose="020B0604020202020204" pitchFamily="34" charset="0"/>
              <a:buChar char="•"/>
            </a:pPr>
            <a:r>
              <a:rPr lang="en-US" sz="1600" dirty="0"/>
              <a:t>We are </a:t>
            </a:r>
            <a:r>
              <a:rPr lang="en-US" sz="1600" dirty="0" smtClean="0"/>
              <a:t>validating this </a:t>
            </a:r>
            <a:r>
              <a:rPr lang="en-US" sz="1600" dirty="0"/>
              <a:t>option with our legal partner and regulator</a:t>
            </a:r>
          </a:p>
          <a:p>
            <a:pPr marL="342900" indent="-342900">
              <a:buFont typeface="+mj-lt"/>
              <a:buAutoNum type="arabicPeriod"/>
            </a:pPr>
            <a:endParaRPr lang="ru-RU" sz="1600" dirty="0"/>
          </a:p>
        </p:txBody>
      </p:sp>
    </p:spTree>
    <p:extLst>
      <p:ext uri="{BB962C8B-B14F-4D97-AF65-F5344CB8AC3E}">
        <p14:creationId xmlns:p14="http://schemas.microsoft.com/office/powerpoint/2010/main" val="382613242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98588" y="0"/>
            <a:ext cx="8229600" cy="558488"/>
          </a:xfrm>
        </p:spPr>
        <p:txBody>
          <a:bodyPr>
            <a:noAutofit/>
          </a:bodyPr>
          <a:lstStyle/>
          <a:p>
            <a:pPr algn="l"/>
            <a:r>
              <a:rPr lang="en-US" dirty="0"/>
              <a:t>Marketing regulation in details</a:t>
            </a:r>
            <a:endParaRPr lang="ru-RU" dirty="0">
              <a:solidFill>
                <a:srgbClr val="FF0000"/>
              </a:solidFill>
            </a:endParaRPr>
          </a:p>
        </p:txBody>
      </p:sp>
      <p:sp>
        <p:nvSpPr>
          <p:cNvPr id="5" name="Номер слайда 4"/>
          <p:cNvSpPr>
            <a:spLocks noGrp="1"/>
          </p:cNvSpPr>
          <p:nvPr>
            <p:ph type="sldNum" sz="quarter" idx="12"/>
          </p:nvPr>
        </p:nvSpPr>
        <p:spPr>
          <a:xfrm>
            <a:off x="6978315" y="6492875"/>
            <a:ext cx="2133600" cy="365125"/>
          </a:xfrm>
        </p:spPr>
        <p:txBody>
          <a:bodyPr/>
          <a:lstStyle/>
          <a:p>
            <a:fld id="{D7F305DA-160D-498F-B102-A1D8643B4A2C}" type="slidenum">
              <a:rPr lang="ru-RU" smtClean="0"/>
              <a:pPr/>
              <a:t>29</a:t>
            </a:fld>
            <a:endParaRPr lang="ru-RU"/>
          </a:p>
        </p:txBody>
      </p:sp>
      <p:graphicFrame>
        <p:nvGraphicFramePr>
          <p:cNvPr id="7" name="Table 6"/>
          <p:cNvGraphicFramePr>
            <a:graphicFrameLocks noGrp="1"/>
          </p:cNvGraphicFramePr>
          <p:nvPr>
            <p:extLst>
              <p:ext uri="{D42A27DB-BD31-4B8C-83A1-F6EECF244321}">
                <p14:modId xmlns:p14="http://schemas.microsoft.com/office/powerpoint/2010/main" val="1656451002"/>
              </p:ext>
            </p:extLst>
          </p:nvPr>
        </p:nvGraphicFramePr>
        <p:xfrm>
          <a:off x="4998095" y="764704"/>
          <a:ext cx="3960440" cy="5479481"/>
        </p:xfrm>
        <a:graphic>
          <a:graphicData uri="http://schemas.openxmlformats.org/drawingml/2006/table">
            <a:tbl>
              <a:tblPr firstRow="1" bandRow="1">
                <a:tableStyleId>{5C22544A-7EE6-4342-B048-85BDC9FD1C3A}</a:tableStyleId>
              </a:tblPr>
              <a:tblGrid>
                <a:gridCol w="3960440">
                  <a:extLst>
                    <a:ext uri="{9D8B030D-6E8A-4147-A177-3AD203B41FA5}">
                      <a16:colId xmlns:a16="http://schemas.microsoft.com/office/drawing/2014/main" val="20000"/>
                    </a:ext>
                  </a:extLst>
                </a:gridCol>
              </a:tblGrid>
              <a:tr h="362521">
                <a:tc>
                  <a:txBody>
                    <a:bodyPr/>
                    <a:lstStyle/>
                    <a:p>
                      <a:pPr algn="ctr"/>
                      <a:r>
                        <a:rPr lang="en-US" sz="1600" dirty="0" smtClean="0">
                          <a:solidFill>
                            <a:schemeClr val="bg1"/>
                          </a:solidFill>
                        </a:rPr>
                        <a:t>Restrictions</a:t>
                      </a:r>
                      <a:endParaRPr lang="ru-RU" sz="1600" dirty="0">
                        <a:solidFill>
                          <a:schemeClr val="bg1"/>
                        </a:solidFill>
                      </a:endParaRPr>
                    </a:p>
                  </a:txBody>
                  <a:tcPr/>
                </a:tc>
                <a:extLst>
                  <a:ext uri="{0D108BD9-81ED-4DB2-BD59-A6C34878D82A}">
                    <a16:rowId xmlns:a16="http://schemas.microsoft.com/office/drawing/2014/main" val="10000"/>
                  </a:ext>
                </a:extLst>
              </a:tr>
              <a:tr h="123186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smtClean="0">
                          <a:solidFill>
                            <a:schemeClr val="tx1"/>
                          </a:solidFill>
                        </a:rPr>
                        <a:t>ALLOWED:</a:t>
                      </a:r>
                      <a:endParaRPr lang="en-US" sz="1200" b="1" dirty="0">
                        <a:solidFill>
                          <a:schemeClr val="tx1"/>
                        </a:solidFill>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1" baseline="0" dirty="0"/>
                    </a:p>
                    <a:p>
                      <a:pPr marL="342900" marR="0" indent="-342900" algn="l" defTabSz="914400" rtl="0" eaLnBrk="1" fontAlgn="auto" latinLnBrk="0" hangingPunct="1">
                        <a:lnSpc>
                          <a:spcPct val="100000"/>
                        </a:lnSpc>
                        <a:spcBef>
                          <a:spcPts val="0"/>
                        </a:spcBef>
                        <a:spcAft>
                          <a:spcPts val="0"/>
                        </a:spcAft>
                        <a:buClrTx/>
                        <a:buSzTx/>
                        <a:buFont typeface="+mj-lt"/>
                        <a:buAutoNum type="arabicPeriod"/>
                        <a:tabLst/>
                        <a:defRPr/>
                      </a:pPr>
                      <a:r>
                        <a:rPr lang="en-US" sz="1200" dirty="0"/>
                        <a:t>Money lenders’ own websites</a:t>
                      </a:r>
                    </a:p>
                    <a:p>
                      <a:pPr marL="342900" marR="0" indent="-342900" algn="l" defTabSz="914400" rtl="0" eaLnBrk="1" fontAlgn="auto" latinLnBrk="0" hangingPunct="1">
                        <a:lnSpc>
                          <a:spcPct val="100000"/>
                        </a:lnSpc>
                        <a:spcBef>
                          <a:spcPts val="0"/>
                        </a:spcBef>
                        <a:spcAft>
                          <a:spcPts val="0"/>
                        </a:spcAft>
                        <a:buClrTx/>
                        <a:buSzTx/>
                        <a:buFont typeface="+mj-lt"/>
                        <a:buAutoNum type="arabicPeriod"/>
                        <a:tabLst/>
                        <a:defRPr/>
                      </a:pPr>
                      <a:r>
                        <a:rPr lang="en-US" sz="1200" dirty="0"/>
                        <a:t>Money lenders’ own physical POS</a:t>
                      </a:r>
                    </a:p>
                    <a:p>
                      <a:pPr marL="342900" marR="0" indent="-342900" algn="l" defTabSz="914400" rtl="0" eaLnBrk="1" fontAlgn="auto" latinLnBrk="0" hangingPunct="1">
                        <a:lnSpc>
                          <a:spcPct val="100000"/>
                        </a:lnSpc>
                        <a:spcBef>
                          <a:spcPts val="0"/>
                        </a:spcBef>
                        <a:spcAft>
                          <a:spcPts val="0"/>
                        </a:spcAft>
                        <a:buClrTx/>
                        <a:buSzTx/>
                        <a:buFont typeface="+mj-lt"/>
                        <a:buAutoNum type="arabicPeriod"/>
                        <a:tabLst/>
                        <a:defRPr/>
                      </a:pPr>
                      <a:r>
                        <a:rPr lang="en-US" sz="1200" dirty="0" smtClean="0">
                          <a:solidFill>
                            <a:schemeClr val="tx1"/>
                          </a:solidFill>
                        </a:rPr>
                        <a:t>Organic search (SEO)</a:t>
                      </a:r>
                      <a:r>
                        <a:rPr lang="en-US" sz="1200" baseline="0" dirty="0" smtClean="0">
                          <a:solidFill>
                            <a:schemeClr val="tx1"/>
                          </a:solidFill>
                        </a:rPr>
                        <a:t>: money lending “key words”</a:t>
                      </a:r>
                      <a:r>
                        <a:rPr lang="ru-RU" sz="1200" baseline="0" dirty="0" smtClean="0">
                          <a:solidFill>
                            <a:schemeClr val="tx1"/>
                          </a:solidFill>
                        </a:rPr>
                        <a:t> </a:t>
                      </a:r>
                      <a:r>
                        <a:rPr lang="en-US" sz="1200" baseline="0" dirty="0" smtClean="0">
                          <a:solidFill>
                            <a:schemeClr val="tx1"/>
                          </a:solidFill>
                        </a:rPr>
                        <a:t>only</a:t>
                      </a:r>
                      <a:endParaRPr lang="en-US" sz="1200" dirty="0" smtClean="0">
                        <a:solidFill>
                          <a:schemeClr val="tx1"/>
                        </a:solidFill>
                      </a:endParaRPr>
                    </a:p>
                    <a:p>
                      <a:pPr marL="0" marR="0" indent="0" algn="l" defTabSz="914400" rtl="0" eaLnBrk="1" fontAlgn="auto" latinLnBrk="0" hangingPunct="1">
                        <a:lnSpc>
                          <a:spcPct val="100000"/>
                        </a:lnSpc>
                        <a:spcBef>
                          <a:spcPts val="0"/>
                        </a:spcBef>
                        <a:spcAft>
                          <a:spcPts val="0"/>
                        </a:spcAft>
                        <a:buClrTx/>
                        <a:buSzTx/>
                        <a:buFont typeface="+mj-lt"/>
                        <a:buNone/>
                        <a:tabLst/>
                        <a:defRPr/>
                      </a:pPr>
                      <a:endParaRPr lang="en-US" sz="1200" dirty="0"/>
                    </a:p>
                  </a:txBody>
                  <a:tcPr/>
                </a:tc>
                <a:extLst>
                  <a:ext uri="{0D108BD9-81ED-4DB2-BD59-A6C34878D82A}">
                    <a16:rowId xmlns:a16="http://schemas.microsoft.com/office/drawing/2014/main" val="10001"/>
                  </a:ext>
                </a:extLst>
              </a:tr>
              <a:tr h="388509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smtClean="0">
                          <a:solidFill>
                            <a:schemeClr val="tx1"/>
                          </a:solidFill>
                          <a:latin typeface="Calibri" charset="0"/>
                        </a:rPr>
                        <a:t>ANY OTHER ADVERTISING IS NOT ALLOWED:</a:t>
                      </a:r>
                      <a:endParaRPr lang="en-US" sz="1200" b="1" dirty="0" smtClean="0">
                        <a:solidFill>
                          <a:srgbClr val="000000"/>
                        </a:solidFill>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1" baseline="0" dirty="0" smtClean="0">
                        <a:solidFill>
                          <a:srgbClr val="000000"/>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baseline="0" dirty="0" smtClean="0">
                          <a:solidFill>
                            <a:srgbClr val="000000"/>
                          </a:solidFill>
                        </a:rPr>
                        <a:t>ATL (e.g.: TV, radio, outdoor)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baseline="0" dirty="0" smtClean="0">
                          <a:solidFill>
                            <a:srgbClr val="000000"/>
                          </a:solidFill>
                        </a:rPr>
                        <a:t>BTL (e.g.: promo, direct)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baseline="0" dirty="0" smtClean="0">
                          <a:solidFill>
                            <a:srgbClr val="000000"/>
                          </a:solidFill>
                        </a:rPr>
                        <a:t>Digital (e.g. banners)</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baseline="0" dirty="0" smtClean="0">
                          <a:solidFill>
                            <a:srgbClr val="000000"/>
                          </a:solidFill>
                        </a:rPr>
                        <a:t>DM (e.g. mailings)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1" baseline="0" dirty="0" smtClean="0">
                        <a:solidFill>
                          <a:srgbClr val="000000"/>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baseline="0" dirty="0" smtClean="0">
                          <a:solidFill>
                            <a:srgbClr val="000000"/>
                          </a:solidFill>
                        </a:rPr>
                        <a:t>ADDITIONAL PROHIBITIVE</a:t>
                      </a:r>
                      <a:r>
                        <a:rPr lang="en-US" sz="1200" b="1" dirty="0" smtClean="0">
                          <a:solidFill>
                            <a:srgbClr val="000000"/>
                          </a:solidFill>
                        </a:rPr>
                        <a:t> LEGISLATION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smtClean="0">
                          <a:solidFill>
                            <a:srgbClr val="000000"/>
                          </a:solidFill>
                        </a:rPr>
                        <a:t>introduced for some </a:t>
                      </a:r>
                      <a:r>
                        <a:rPr lang="en-US" sz="1200" b="1" dirty="0">
                          <a:solidFill>
                            <a:srgbClr val="000000"/>
                          </a:solidFill>
                        </a:rPr>
                        <a:t>specific types </a:t>
                      </a:r>
                      <a:r>
                        <a:rPr lang="en-US" sz="1200" b="1" dirty="0" smtClean="0">
                          <a:solidFill>
                            <a:srgbClr val="000000"/>
                          </a:solidFill>
                        </a:rPr>
                        <a:t>of communications. They are</a:t>
                      </a:r>
                      <a:r>
                        <a:rPr lang="en-US" sz="1200" b="1" baseline="0" dirty="0" smtClean="0">
                          <a:solidFill>
                            <a:srgbClr val="000000"/>
                          </a:solidFill>
                        </a:rPr>
                        <a:t> explicitly forbidden, </a:t>
                      </a:r>
                      <a:r>
                        <a:rPr lang="en-US" sz="1200" b="1" baseline="0" dirty="0" err="1" smtClean="0">
                          <a:solidFill>
                            <a:srgbClr val="000000"/>
                          </a:solidFill>
                        </a:rPr>
                        <a:t>e.g</a:t>
                      </a:r>
                      <a:r>
                        <a:rPr lang="en-US" sz="1200" b="1" dirty="0" smtClean="0">
                          <a:solidFill>
                            <a:srgbClr val="000000"/>
                          </a:solidFill>
                        </a:rPr>
                        <a:t>: </a:t>
                      </a:r>
                      <a:endParaRPr lang="en-US" sz="1200" b="1" dirty="0">
                        <a:solidFill>
                          <a:srgbClr val="000000"/>
                        </a:solidFill>
                      </a:endParaRPr>
                    </a:p>
                    <a:p>
                      <a:pPr>
                        <a:defRPr/>
                      </a:pPr>
                      <a:endParaRPr lang="en-US" sz="1200" baseline="0" dirty="0"/>
                    </a:p>
                    <a:p>
                      <a:pPr marL="342900" marR="0" indent="-342900" algn="l" defTabSz="914400" rtl="0" eaLnBrk="1" fontAlgn="auto" latinLnBrk="0" hangingPunct="1">
                        <a:lnSpc>
                          <a:spcPct val="100000"/>
                        </a:lnSpc>
                        <a:spcBef>
                          <a:spcPts val="0"/>
                        </a:spcBef>
                        <a:spcAft>
                          <a:spcPts val="0"/>
                        </a:spcAft>
                        <a:buClrTx/>
                        <a:buSzTx/>
                        <a:buFont typeface="+mj-lt"/>
                        <a:buAutoNum type="arabicPeriod"/>
                        <a:tabLst/>
                        <a:defRPr/>
                      </a:pPr>
                      <a:r>
                        <a:rPr lang="en-US" sz="1200" baseline="0" dirty="0"/>
                        <a:t>Paid </a:t>
                      </a:r>
                      <a:r>
                        <a:rPr lang="en-US" sz="1200" baseline="0" dirty="0" smtClean="0"/>
                        <a:t>search</a:t>
                      </a:r>
                      <a:endParaRPr lang="en-US" sz="1200" baseline="0" dirty="0"/>
                    </a:p>
                    <a:p>
                      <a:pPr marL="342900" marR="0" indent="-342900" algn="l" defTabSz="914400" rtl="0" eaLnBrk="1" fontAlgn="auto" latinLnBrk="0" hangingPunct="1">
                        <a:lnSpc>
                          <a:spcPct val="100000"/>
                        </a:lnSpc>
                        <a:spcBef>
                          <a:spcPts val="0"/>
                        </a:spcBef>
                        <a:spcAft>
                          <a:spcPts val="0"/>
                        </a:spcAft>
                        <a:buClrTx/>
                        <a:buSzTx/>
                        <a:buFont typeface="+mj-lt"/>
                        <a:buAutoNum type="arabicPeriod"/>
                        <a:tabLst/>
                        <a:defRPr/>
                      </a:pPr>
                      <a:r>
                        <a:rPr lang="en-US" sz="1200" baseline="0" dirty="0"/>
                        <a:t>Organic </a:t>
                      </a:r>
                      <a:r>
                        <a:rPr lang="en-US" sz="1200" baseline="0" dirty="0" smtClean="0"/>
                        <a:t>search or </a:t>
                      </a:r>
                      <a:r>
                        <a:rPr lang="en-US" sz="1200" baseline="0" dirty="0"/>
                        <a:t>any </a:t>
                      </a:r>
                      <a:r>
                        <a:rPr lang="en-US" sz="1200" baseline="0" dirty="0" smtClean="0"/>
                        <a:t>digital targeting </a:t>
                      </a:r>
                      <a:r>
                        <a:rPr lang="en-US" sz="1200" baseline="0" dirty="0"/>
                        <a:t>“</a:t>
                      </a:r>
                      <a:r>
                        <a:rPr lang="en-US" sz="1200" baseline="0" dirty="0" smtClean="0"/>
                        <a:t>gambling” audience</a:t>
                      </a:r>
                      <a:endParaRPr lang="en-US" sz="1200" baseline="0" dirty="0"/>
                    </a:p>
                    <a:p>
                      <a:pPr marL="342900" marR="0" indent="-342900" algn="l" defTabSz="914400" rtl="0" eaLnBrk="1" fontAlgn="auto" latinLnBrk="0" hangingPunct="1">
                        <a:lnSpc>
                          <a:spcPct val="100000"/>
                        </a:lnSpc>
                        <a:spcBef>
                          <a:spcPts val="0"/>
                        </a:spcBef>
                        <a:spcAft>
                          <a:spcPts val="0"/>
                        </a:spcAft>
                        <a:buClrTx/>
                        <a:buSzTx/>
                        <a:buFont typeface="+mj-lt"/>
                        <a:buAutoNum type="arabicPeriod"/>
                        <a:tabLst/>
                        <a:defRPr/>
                      </a:pPr>
                      <a:r>
                        <a:rPr lang="en-US" sz="1200" baseline="0" dirty="0">
                          <a:solidFill>
                            <a:schemeClr val="tx1"/>
                          </a:solidFill>
                        </a:rPr>
                        <a:t>Printed directories have </a:t>
                      </a:r>
                      <a:r>
                        <a:rPr lang="en-US" sz="1200" baseline="0" dirty="0" smtClean="0">
                          <a:solidFill>
                            <a:schemeClr val="tx1"/>
                          </a:solidFill>
                        </a:rPr>
                        <a:t>quotas </a:t>
                      </a:r>
                      <a:r>
                        <a:rPr lang="en-US" sz="1200" baseline="0" dirty="0">
                          <a:solidFill>
                            <a:schemeClr val="tx1"/>
                          </a:solidFill>
                        </a:rPr>
                        <a:t>to place money lenders ads</a:t>
                      </a:r>
                    </a:p>
                    <a:p>
                      <a:pPr marL="342900" marR="0" indent="-342900" algn="l" defTabSz="914400" rtl="0" eaLnBrk="1" fontAlgn="auto" latinLnBrk="0" hangingPunct="1">
                        <a:lnSpc>
                          <a:spcPct val="100000"/>
                        </a:lnSpc>
                        <a:spcBef>
                          <a:spcPts val="0"/>
                        </a:spcBef>
                        <a:spcAft>
                          <a:spcPts val="0"/>
                        </a:spcAft>
                        <a:buClrTx/>
                        <a:buSzTx/>
                        <a:buFont typeface="+mj-lt"/>
                        <a:buAutoNum type="arabicPeriod"/>
                        <a:tabLst/>
                        <a:defRPr/>
                      </a:pPr>
                      <a:r>
                        <a:rPr lang="en-US" sz="1200" baseline="0" dirty="0"/>
                        <a:t>Online directories outside dedicated ML sections</a:t>
                      </a:r>
                    </a:p>
                    <a:p>
                      <a:pPr marL="342900" marR="0" indent="-342900" algn="l" defTabSz="914400" rtl="0" eaLnBrk="1" fontAlgn="auto" latinLnBrk="0" hangingPunct="1">
                        <a:lnSpc>
                          <a:spcPct val="100000"/>
                        </a:lnSpc>
                        <a:spcBef>
                          <a:spcPts val="0"/>
                        </a:spcBef>
                        <a:spcAft>
                          <a:spcPts val="0"/>
                        </a:spcAft>
                        <a:buClrTx/>
                        <a:buSzTx/>
                        <a:buFont typeface="+mj-lt"/>
                        <a:buAutoNum type="arabicPeriod"/>
                        <a:tabLst/>
                        <a:defRPr/>
                      </a:pPr>
                      <a:r>
                        <a:rPr lang="en-US" sz="1200" baseline="0" dirty="0"/>
                        <a:t>Social media of any kind (Facebook, </a:t>
                      </a:r>
                      <a:r>
                        <a:rPr lang="en-US" sz="1200" baseline="0" dirty="0" err="1"/>
                        <a:t>Youtube</a:t>
                      </a:r>
                      <a:r>
                        <a:rPr lang="en-US" sz="1200" baseline="0" dirty="0"/>
                        <a:t> etc)</a:t>
                      </a:r>
                    </a:p>
                    <a:p>
                      <a:pPr marL="342900" marR="0" indent="-342900" algn="l" defTabSz="914400" rtl="0" eaLnBrk="1" fontAlgn="auto" latinLnBrk="0" hangingPunct="1">
                        <a:lnSpc>
                          <a:spcPct val="100000"/>
                        </a:lnSpc>
                        <a:spcBef>
                          <a:spcPts val="0"/>
                        </a:spcBef>
                        <a:spcAft>
                          <a:spcPts val="0"/>
                        </a:spcAft>
                        <a:buClrTx/>
                        <a:buSzTx/>
                        <a:buFont typeface="+mj-lt"/>
                        <a:buAutoNum type="arabicPeriod"/>
                        <a:tabLst/>
                        <a:defRPr/>
                      </a:pPr>
                      <a:r>
                        <a:rPr lang="en-US" sz="1200" baseline="0" dirty="0"/>
                        <a:t>Outside physical POS exterior surface</a:t>
                      </a:r>
                    </a:p>
                    <a:p>
                      <a:pPr marL="342900" marR="0" indent="-342900" algn="l" defTabSz="914400" rtl="0" eaLnBrk="1" fontAlgn="auto" latinLnBrk="0" hangingPunct="1">
                        <a:lnSpc>
                          <a:spcPct val="100000"/>
                        </a:lnSpc>
                        <a:spcBef>
                          <a:spcPts val="0"/>
                        </a:spcBef>
                        <a:spcAft>
                          <a:spcPts val="0"/>
                        </a:spcAft>
                        <a:buClrTx/>
                        <a:buSzTx/>
                        <a:buFont typeface="+mj-lt"/>
                        <a:buAutoNum type="arabicPeriod"/>
                        <a:tabLst/>
                        <a:defRPr/>
                      </a:pPr>
                      <a:r>
                        <a:rPr lang="en-US" sz="1200" baseline="0" dirty="0"/>
                        <a:t>Any sales in SMS and @mailings including customers</a:t>
                      </a:r>
                      <a:endParaRPr lang="en-US" sz="1200" baseline="0" dirty="0">
                        <a:solidFill>
                          <a:srgbClr val="FF0000"/>
                        </a:solidFill>
                      </a:endParaRPr>
                    </a:p>
                  </a:txBody>
                  <a:tcPr/>
                </a:tc>
                <a:extLst>
                  <a:ext uri="{0D108BD9-81ED-4DB2-BD59-A6C34878D82A}">
                    <a16:rowId xmlns:a16="http://schemas.microsoft.com/office/drawing/2014/main" val="10002"/>
                  </a:ext>
                </a:extLst>
              </a:tr>
            </a:tbl>
          </a:graphicData>
        </a:graphic>
      </p:graphicFrame>
      <p:sp>
        <p:nvSpPr>
          <p:cNvPr id="10" name="Rectangle 9"/>
          <p:cNvSpPr/>
          <p:nvPr/>
        </p:nvSpPr>
        <p:spPr>
          <a:xfrm>
            <a:off x="200128" y="980728"/>
            <a:ext cx="3312368" cy="923330"/>
          </a:xfrm>
          <a:prstGeom prst="rect">
            <a:avLst/>
          </a:prstGeom>
          <a:solidFill>
            <a:srgbClr val="FFFF99"/>
          </a:solidFill>
        </p:spPr>
        <p:txBody>
          <a:bodyPr wrap="square">
            <a:spAutoFit/>
          </a:bodyPr>
          <a:lstStyle/>
          <a:p>
            <a:r>
              <a:rPr lang="en-US" dirty="0" smtClean="0"/>
              <a:t>Legal ways of marketing are quite </a:t>
            </a:r>
          </a:p>
          <a:p>
            <a:r>
              <a:rPr lang="en-US" dirty="0" smtClean="0"/>
              <a:t>limited due to restrictive legislation. </a:t>
            </a:r>
            <a:endParaRPr lang="ru-RU" dirty="0"/>
          </a:p>
        </p:txBody>
      </p:sp>
      <p:sp>
        <p:nvSpPr>
          <p:cNvPr id="8" name="TextBox 7"/>
          <p:cNvSpPr txBox="1"/>
          <p:nvPr/>
        </p:nvSpPr>
        <p:spPr>
          <a:xfrm>
            <a:off x="198588" y="3789040"/>
            <a:ext cx="3312691" cy="2308324"/>
          </a:xfrm>
          <a:prstGeom prst="rect">
            <a:avLst/>
          </a:prstGeom>
          <a:solidFill>
            <a:schemeClr val="accent1">
              <a:lumMod val="20000"/>
              <a:lumOff val="80000"/>
            </a:schemeClr>
          </a:solidFill>
          <a:ln>
            <a:solidFill>
              <a:schemeClr val="accent1"/>
            </a:solidFill>
          </a:ln>
        </p:spPr>
        <p:txBody>
          <a:bodyPr wrap="square" rtlCol="0" anchor="t">
            <a:spAutoFit/>
          </a:bodyPr>
          <a:lstStyle/>
          <a:p>
            <a:r>
              <a:rPr lang="en-US" sz="1200" b="1" i="1" dirty="0" smtClean="0"/>
              <a:t>Marketing section information sources:</a:t>
            </a:r>
          </a:p>
          <a:p>
            <a:endParaRPr lang="en-US" sz="1200" b="1" i="1" dirty="0" smtClean="0"/>
          </a:p>
          <a:p>
            <a:pPr marL="228600" indent="-228600">
              <a:buAutoNum type="arabicParenR"/>
            </a:pPr>
            <a:r>
              <a:rPr lang="en-US" sz="1200" i="1" dirty="0" smtClean="0"/>
              <a:t>Open sources (industry articles and reports)</a:t>
            </a:r>
          </a:p>
          <a:p>
            <a:pPr marL="228600" indent="-228600">
              <a:buAutoNum type="arabicParenR"/>
            </a:pPr>
            <a:r>
              <a:rPr lang="en-US" sz="1200" i="1" dirty="0" smtClean="0"/>
              <a:t>Legal sources (legal consultants, existing regulation)</a:t>
            </a:r>
          </a:p>
          <a:p>
            <a:pPr marL="228600" indent="-228600">
              <a:buAutoNum type="arabicParenR"/>
            </a:pPr>
            <a:r>
              <a:rPr lang="en-US" sz="1200" i="1" dirty="0" smtClean="0"/>
              <a:t>Industry insiders:</a:t>
            </a:r>
          </a:p>
          <a:p>
            <a:pPr marL="685800" lvl="1" indent="-228600">
              <a:buAutoNum type="arabicParenR"/>
            </a:pPr>
            <a:r>
              <a:rPr lang="en-US" sz="1200" i="1" dirty="0" smtClean="0"/>
              <a:t>Money lenders (existing)</a:t>
            </a:r>
          </a:p>
          <a:p>
            <a:pPr marL="685800" lvl="1" indent="-228600">
              <a:buAutoNum type="arabicParenR"/>
            </a:pPr>
            <a:r>
              <a:rPr lang="en-US" sz="1200" i="1" dirty="0" smtClean="0"/>
              <a:t>Money lenders (who left the market)</a:t>
            </a:r>
          </a:p>
          <a:p>
            <a:pPr marL="685800" lvl="1" indent="-228600">
              <a:buFontTx/>
              <a:buAutoNum type="arabicParenR"/>
            </a:pPr>
            <a:r>
              <a:rPr lang="en-US" sz="1200" i="1" dirty="0"/>
              <a:t>Media suppliers (online directories and comparison sites)</a:t>
            </a:r>
          </a:p>
          <a:p>
            <a:pPr marL="685800" lvl="1" indent="-228600">
              <a:buAutoNum type="arabicParenR"/>
            </a:pPr>
            <a:r>
              <a:rPr lang="en-US" sz="1200" i="1" dirty="0" smtClean="0"/>
              <a:t>Advertising agencies</a:t>
            </a:r>
          </a:p>
          <a:p>
            <a:pPr lvl="1"/>
            <a:endParaRPr lang="ru-RU" sz="1200" i="1" dirty="0"/>
          </a:p>
        </p:txBody>
      </p:sp>
    </p:spTree>
    <p:extLst>
      <p:ext uri="{BB962C8B-B14F-4D97-AF65-F5344CB8AC3E}">
        <p14:creationId xmlns:p14="http://schemas.microsoft.com/office/powerpoint/2010/main" val="195055252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Текст 5"/>
          <p:cNvSpPr>
            <a:spLocks noGrp="1"/>
          </p:cNvSpPr>
          <p:nvPr>
            <p:ph type="body" idx="1"/>
          </p:nvPr>
        </p:nvSpPr>
        <p:spPr/>
        <p:txBody>
          <a:bodyPr/>
          <a:lstStyle/>
          <a:p>
            <a:pPr>
              <a:spcBef>
                <a:spcPts val="600"/>
              </a:spcBef>
              <a:buFont typeface="+mj-lt"/>
              <a:buAutoNum type="arabicPeriod"/>
            </a:pPr>
            <a:r>
              <a:rPr lang="en-US" dirty="0" smtClean="0"/>
              <a:t> </a:t>
            </a:r>
            <a:r>
              <a:rPr lang="en-US" dirty="0"/>
              <a:t>Investment summary</a:t>
            </a:r>
          </a:p>
        </p:txBody>
      </p:sp>
      <p:sp>
        <p:nvSpPr>
          <p:cNvPr id="4" name="Номер слайда 3"/>
          <p:cNvSpPr>
            <a:spLocks noGrp="1"/>
          </p:cNvSpPr>
          <p:nvPr>
            <p:ph type="sldNum" sz="quarter" idx="12"/>
          </p:nvPr>
        </p:nvSpPr>
        <p:spPr/>
        <p:txBody>
          <a:bodyPr/>
          <a:lstStyle/>
          <a:p>
            <a:fld id="{D7F305DA-160D-498F-B102-A1D8643B4A2C}" type="slidenum">
              <a:rPr lang="ru-RU" smtClean="0"/>
              <a:pPr/>
              <a:t>3</a:t>
            </a:fld>
            <a:endParaRPr lang="ru-RU" dirty="0"/>
          </a:p>
        </p:txBody>
      </p:sp>
    </p:spTree>
    <p:extLst>
      <p:ext uri="{BB962C8B-B14F-4D97-AF65-F5344CB8AC3E}">
        <p14:creationId xmlns:p14="http://schemas.microsoft.com/office/powerpoint/2010/main" val="45480664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Ways to play in a legal territory</a:t>
            </a:r>
            <a:endParaRPr lang="en-US" dirty="0"/>
          </a:p>
        </p:txBody>
      </p:sp>
      <p:sp>
        <p:nvSpPr>
          <p:cNvPr id="3" name="Slide Number Placeholder 2"/>
          <p:cNvSpPr>
            <a:spLocks noGrp="1"/>
          </p:cNvSpPr>
          <p:nvPr>
            <p:ph type="sldNum" sz="quarter" idx="12"/>
          </p:nvPr>
        </p:nvSpPr>
        <p:spPr/>
        <p:txBody>
          <a:bodyPr/>
          <a:lstStyle/>
          <a:p>
            <a:fld id="{D7F305DA-160D-498F-B102-A1D8643B4A2C}" type="slidenum">
              <a:rPr lang="ru-RU" smtClean="0"/>
              <a:pPr/>
              <a:t>30</a:t>
            </a:fld>
            <a:endParaRPr lang="ru-RU"/>
          </a:p>
        </p:txBody>
      </p:sp>
      <p:pic>
        <p:nvPicPr>
          <p:cNvPr id="4" name="Picture 3"/>
          <p:cNvPicPr>
            <a:picLocks noChangeAspect="1"/>
          </p:cNvPicPr>
          <p:nvPr/>
        </p:nvPicPr>
        <p:blipFill>
          <a:blip r:embed="rId3" cstate="print"/>
          <a:stretch>
            <a:fillRect/>
          </a:stretch>
        </p:blipFill>
        <p:spPr>
          <a:xfrm>
            <a:off x="4788024" y="781663"/>
            <a:ext cx="4095668" cy="2594594"/>
          </a:xfrm>
          <a:prstGeom prst="rect">
            <a:avLst/>
          </a:prstGeom>
        </p:spPr>
      </p:pic>
      <p:pic>
        <p:nvPicPr>
          <p:cNvPr id="6" name="Picture 5"/>
          <p:cNvPicPr/>
          <p:nvPr/>
        </p:nvPicPr>
        <p:blipFill rotWithShape="1">
          <a:blip r:embed="rId4"/>
          <a:srcRect l="11641" t="15886" r="7393" b="31120"/>
          <a:stretch/>
        </p:blipFill>
        <p:spPr bwMode="auto">
          <a:xfrm>
            <a:off x="4324540" y="4210715"/>
            <a:ext cx="4856701" cy="1610731"/>
          </a:xfrm>
          <a:prstGeom prst="rect">
            <a:avLst/>
          </a:prstGeom>
          <a:ln>
            <a:noFill/>
          </a:ln>
          <a:extLst>
            <a:ext uri="{53640926-AAD7-44D8-BBD7-CCE9431645EC}">
              <a14:shadowObscured xmlns:a14="http://schemas.microsoft.com/office/drawing/2010/main"/>
            </a:ext>
          </a:extLst>
        </p:spPr>
      </p:pic>
      <p:sp>
        <p:nvSpPr>
          <p:cNvPr id="8" name="TextBox 7"/>
          <p:cNvSpPr txBox="1"/>
          <p:nvPr/>
        </p:nvSpPr>
        <p:spPr>
          <a:xfrm>
            <a:off x="5588851" y="3433824"/>
            <a:ext cx="3312691" cy="646331"/>
          </a:xfrm>
          <a:prstGeom prst="rect">
            <a:avLst/>
          </a:prstGeom>
          <a:solidFill>
            <a:schemeClr val="accent1">
              <a:lumMod val="20000"/>
              <a:lumOff val="80000"/>
            </a:schemeClr>
          </a:solidFill>
          <a:ln>
            <a:solidFill>
              <a:schemeClr val="accent1"/>
            </a:solidFill>
          </a:ln>
        </p:spPr>
        <p:txBody>
          <a:bodyPr wrap="square" rtlCol="0" anchor="t">
            <a:spAutoFit/>
          </a:bodyPr>
          <a:lstStyle/>
          <a:p>
            <a:r>
              <a:rPr lang="en-US" sz="1200" i="1" dirty="0"/>
              <a:t>An example of a site that calls itself "finance business directory". In fact this is hidden advertising for money lenders</a:t>
            </a:r>
            <a:endParaRPr lang="ru-RU" sz="1200" i="1" dirty="0"/>
          </a:p>
        </p:txBody>
      </p:sp>
      <p:sp>
        <p:nvSpPr>
          <p:cNvPr id="9" name="TextBox 8"/>
          <p:cNvSpPr txBox="1"/>
          <p:nvPr/>
        </p:nvSpPr>
        <p:spPr>
          <a:xfrm>
            <a:off x="5468198" y="5805264"/>
            <a:ext cx="3312691" cy="461665"/>
          </a:xfrm>
          <a:prstGeom prst="rect">
            <a:avLst/>
          </a:prstGeom>
          <a:solidFill>
            <a:schemeClr val="accent1">
              <a:lumMod val="20000"/>
              <a:lumOff val="80000"/>
            </a:schemeClr>
          </a:solidFill>
          <a:ln>
            <a:solidFill>
              <a:schemeClr val="accent1"/>
            </a:solidFill>
          </a:ln>
        </p:spPr>
        <p:txBody>
          <a:bodyPr wrap="square" rtlCol="0" anchor="t">
            <a:spAutoFit/>
          </a:bodyPr>
          <a:lstStyle/>
          <a:p>
            <a:r>
              <a:rPr lang="en-US" sz="1200" i="1" dirty="0"/>
              <a:t>Another way of hidden advertising of money lenders (paid search)</a:t>
            </a:r>
            <a:endParaRPr lang="ru-RU" sz="1200" i="1" dirty="0"/>
          </a:p>
        </p:txBody>
      </p:sp>
      <p:sp>
        <p:nvSpPr>
          <p:cNvPr id="10" name="Rectangle 9"/>
          <p:cNvSpPr/>
          <p:nvPr/>
        </p:nvSpPr>
        <p:spPr>
          <a:xfrm>
            <a:off x="321296" y="2462693"/>
            <a:ext cx="3817439" cy="4062651"/>
          </a:xfrm>
          <a:prstGeom prst="rect">
            <a:avLst/>
          </a:prstGeom>
        </p:spPr>
        <p:txBody>
          <a:bodyPr wrap="square">
            <a:spAutoFit/>
          </a:bodyPr>
          <a:lstStyle/>
          <a:p>
            <a:r>
              <a:rPr lang="en-US" sz="1600" b="1" dirty="0" smtClean="0"/>
              <a:t>What is directory?</a:t>
            </a:r>
          </a:p>
          <a:p>
            <a:pPr marL="285750" indent="-285750">
              <a:buFontTx/>
              <a:buChar char="-"/>
            </a:pPr>
            <a:r>
              <a:rPr lang="en-US" sz="1600" dirty="0" smtClean="0"/>
              <a:t>Web classifieds resource with ML banners that generates leads</a:t>
            </a:r>
          </a:p>
          <a:p>
            <a:pPr marL="285750" indent="-285750">
              <a:buFontTx/>
              <a:buChar char="-"/>
            </a:pPr>
            <a:r>
              <a:rPr lang="en-US" sz="1600" dirty="0" smtClean="0"/>
              <a:t>There are dozens in the market place</a:t>
            </a:r>
          </a:p>
          <a:p>
            <a:pPr marL="285750" indent="-285750">
              <a:buFontTx/>
              <a:buChar char="-"/>
            </a:pPr>
            <a:r>
              <a:rPr lang="en-US" sz="1600" dirty="0" smtClean="0"/>
              <a:t>Fully legally promoted in any media</a:t>
            </a:r>
          </a:p>
          <a:p>
            <a:pPr marL="285750" indent="-285750">
              <a:buFontTx/>
              <a:buChar char="-"/>
            </a:pPr>
            <a:r>
              <a:rPr lang="en-US" sz="1600" dirty="0" smtClean="0"/>
              <a:t>Dominates in organic search</a:t>
            </a:r>
          </a:p>
          <a:p>
            <a:pPr marL="285750" indent="-285750">
              <a:buFontTx/>
              <a:buChar char="-"/>
            </a:pPr>
            <a:r>
              <a:rPr lang="en-US" sz="1600" dirty="0" smtClean="0"/>
              <a:t>Exclusive in paid search</a:t>
            </a:r>
          </a:p>
          <a:p>
            <a:pPr marL="285750" indent="-285750">
              <a:buFontTx/>
              <a:buChar char="-"/>
            </a:pPr>
            <a:r>
              <a:rPr lang="en-US" sz="1600" dirty="0" smtClean="0"/>
              <a:t>Exclusive deals are possible (manageable priority traffic)</a:t>
            </a:r>
          </a:p>
          <a:p>
            <a:endParaRPr lang="en-US" sz="1600" dirty="0" smtClean="0"/>
          </a:p>
          <a:p>
            <a:r>
              <a:rPr lang="en-US" sz="1600" b="1" dirty="0" smtClean="0"/>
              <a:t>Why is it legal?</a:t>
            </a:r>
          </a:p>
          <a:p>
            <a:pPr marL="285750" indent="-285750">
              <a:buFontTx/>
              <a:buChar char="-"/>
            </a:pPr>
            <a:r>
              <a:rPr lang="en-US" sz="1600" dirty="0" smtClean="0"/>
              <a:t>it </a:t>
            </a:r>
            <a:r>
              <a:rPr lang="en-US" sz="1600" dirty="0"/>
              <a:t>is not </a:t>
            </a:r>
            <a:r>
              <a:rPr lang="en-US" sz="1600" dirty="0" smtClean="0"/>
              <a:t>ML</a:t>
            </a:r>
          </a:p>
          <a:p>
            <a:pPr marL="285750" indent="-285750">
              <a:buFontTx/>
              <a:buChar char="-"/>
            </a:pPr>
            <a:r>
              <a:rPr lang="en-US" sz="1600" dirty="0" smtClean="0"/>
              <a:t>It is not </a:t>
            </a:r>
            <a:r>
              <a:rPr lang="en-US" sz="1600" dirty="0"/>
              <a:t>affiliated with </a:t>
            </a:r>
            <a:r>
              <a:rPr lang="en-US" sz="1600" dirty="0" smtClean="0"/>
              <a:t>ML</a:t>
            </a:r>
          </a:p>
          <a:p>
            <a:pPr marL="285750" indent="-285750">
              <a:buFontTx/>
              <a:buChar char="-"/>
            </a:pPr>
            <a:r>
              <a:rPr lang="en-US" sz="1600" dirty="0" smtClean="0"/>
              <a:t>Has competitive banners</a:t>
            </a:r>
          </a:p>
          <a:p>
            <a:pPr marL="285750" indent="-285750">
              <a:buFontTx/>
              <a:buChar char="-"/>
            </a:pPr>
            <a:r>
              <a:rPr lang="en-US" sz="1600" dirty="0" smtClean="0"/>
              <a:t>Has other then ML sections or content</a:t>
            </a:r>
            <a:endParaRPr lang="en-US" dirty="0" smtClean="0"/>
          </a:p>
          <a:p>
            <a:pPr marL="285750" indent="-285750">
              <a:buFontTx/>
              <a:buChar char="-"/>
            </a:pPr>
            <a:endParaRPr lang="en-US" dirty="0" smtClean="0"/>
          </a:p>
        </p:txBody>
      </p:sp>
      <p:sp>
        <p:nvSpPr>
          <p:cNvPr id="11" name="Rectangle 10"/>
          <p:cNvSpPr/>
          <p:nvPr/>
        </p:nvSpPr>
        <p:spPr>
          <a:xfrm>
            <a:off x="321296" y="899523"/>
            <a:ext cx="3816222" cy="1200329"/>
          </a:xfrm>
          <a:prstGeom prst="rect">
            <a:avLst/>
          </a:prstGeom>
          <a:solidFill>
            <a:srgbClr val="FFFF99"/>
          </a:solidFill>
        </p:spPr>
        <p:txBody>
          <a:bodyPr wrap="square">
            <a:spAutoFit/>
          </a:bodyPr>
          <a:lstStyle/>
          <a:p>
            <a:r>
              <a:rPr lang="en-US" dirty="0" smtClean="0"/>
              <a:t>Current practices </a:t>
            </a:r>
            <a:r>
              <a:rPr lang="en-US" dirty="0"/>
              <a:t>to get around </a:t>
            </a:r>
            <a:r>
              <a:rPr lang="en-US" dirty="0" smtClean="0"/>
              <a:t>advertising restrictions: advertise through online directories or comparison sites. </a:t>
            </a:r>
          </a:p>
        </p:txBody>
      </p:sp>
    </p:spTree>
    <p:extLst>
      <p:ext uri="{BB962C8B-B14F-4D97-AF65-F5344CB8AC3E}">
        <p14:creationId xmlns:p14="http://schemas.microsoft.com/office/powerpoint/2010/main" val="209058526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pPr algn="l"/>
            <a:r>
              <a:rPr lang="en-US" sz="3200" dirty="0"/>
              <a:t>Our </a:t>
            </a:r>
            <a:r>
              <a:rPr lang="en-US" sz="3200" dirty="0" err="1" smtClean="0"/>
              <a:t>marcom</a:t>
            </a:r>
            <a:r>
              <a:rPr lang="en-US" sz="3200" dirty="0" smtClean="0"/>
              <a:t> </a:t>
            </a:r>
            <a:r>
              <a:rPr lang="en-US" sz="3200" dirty="0"/>
              <a:t>strategy</a:t>
            </a:r>
            <a:endParaRPr lang="ru-RU" sz="3200" dirty="0"/>
          </a:p>
        </p:txBody>
      </p:sp>
      <p:sp>
        <p:nvSpPr>
          <p:cNvPr id="6" name="Номер слайда 5"/>
          <p:cNvSpPr>
            <a:spLocks noGrp="1"/>
          </p:cNvSpPr>
          <p:nvPr>
            <p:ph type="sldNum" sz="quarter" idx="12"/>
          </p:nvPr>
        </p:nvSpPr>
        <p:spPr/>
        <p:txBody>
          <a:bodyPr/>
          <a:lstStyle/>
          <a:p>
            <a:fld id="{D7F305DA-160D-498F-B102-A1D8643B4A2C}" type="slidenum">
              <a:rPr lang="ru-RU" smtClean="0"/>
              <a:pPr/>
              <a:t>31</a:t>
            </a:fld>
            <a:endParaRPr lang="ru-RU"/>
          </a:p>
        </p:txBody>
      </p:sp>
      <p:graphicFrame>
        <p:nvGraphicFramePr>
          <p:cNvPr id="9" name="Table 8"/>
          <p:cNvGraphicFramePr>
            <a:graphicFrameLocks noGrp="1"/>
          </p:cNvGraphicFramePr>
          <p:nvPr>
            <p:extLst>
              <p:ext uri="{D42A27DB-BD31-4B8C-83A1-F6EECF244321}">
                <p14:modId xmlns:p14="http://schemas.microsoft.com/office/powerpoint/2010/main" val="219557179"/>
              </p:ext>
            </p:extLst>
          </p:nvPr>
        </p:nvGraphicFramePr>
        <p:xfrm>
          <a:off x="3923928" y="692696"/>
          <a:ext cx="5063156" cy="5328592"/>
        </p:xfrm>
        <a:graphic>
          <a:graphicData uri="http://schemas.openxmlformats.org/drawingml/2006/table">
            <a:tbl>
              <a:tblPr firstRow="1" bandRow="1">
                <a:tableStyleId>{5C22544A-7EE6-4342-B048-85BDC9FD1C3A}</a:tableStyleId>
              </a:tblPr>
              <a:tblGrid>
                <a:gridCol w="5063156">
                  <a:extLst>
                    <a:ext uri="{9D8B030D-6E8A-4147-A177-3AD203B41FA5}">
                      <a16:colId xmlns:a16="http://schemas.microsoft.com/office/drawing/2014/main" val="20000"/>
                    </a:ext>
                  </a:extLst>
                </a:gridCol>
              </a:tblGrid>
              <a:tr h="321000">
                <a:tc>
                  <a:txBody>
                    <a:bodyPr/>
                    <a:lstStyle/>
                    <a:p>
                      <a:pPr algn="ctr"/>
                      <a:r>
                        <a:rPr lang="en-US" sz="1400" dirty="0" err="1" smtClean="0"/>
                        <a:t>Marcom</a:t>
                      </a:r>
                      <a:r>
                        <a:rPr lang="en-US" sz="1400" dirty="0" smtClean="0"/>
                        <a:t> approaches</a:t>
                      </a:r>
                      <a:endParaRPr lang="ru-RU" sz="1400" dirty="0"/>
                    </a:p>
                  </a:txBody>
                  <a:tcPr/>
                </a:tc>
                <a:extLst>
                  <a:ext uri="{0D108BD9-81ED-4DB2-BD59-A6C34878D82A}">
                    <a16:rowId xmlns:a16="http://schemas.microsoft.com/office/drawing/2014/main" val="10000"/>
                  </a:ext>
                </a:extLst>
              </a:tr>
              <a:tr h="166919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1" baseline="0" dirty="0" smtClean="0">
                          <a:solidFill>
                            <a:schemeClr val="tx1"/>
                          </a:solidFill>
                        </a:rPr>
                        <a:t>LEGAL MEDIA:</a:t>
                      </a:r>
                      <a:endParaRPr lang="en-US" sz="1400" b="1" dirty="0" smtClean="0">
                        <a:solidFill>
                          <a:schemeClr val="tx1"/>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400" b="0" dirty="0" smtClean="0">
                          <a:solidFill>
                            <a:schemeClr val="tx1"/>
                          </a:solidFill>
                        </a:rPr>
                        <a:t>We shall use</a:t>
                      </a:r>
                      <a:r>
                        <a:rPr lang="en-US" sz="1400" b="0" baseline="0" dirty="0" smtClean="0">
                          <a:solidFill>
                            <a:schemeClr val="tx1"/>
                          </a:solidFill>
                        </a:rPr>
                        <a:t> media that are allowed or available:</a:t>
                      </a:r>
                      <a:endParaRPr lang="en-US" sz="1400" b="0" dirty="0" smtClean="0">
                        <a:solidFill>
                          <a:schemeClr val="tx1"/>
                        </a:solidFill>
                      </a:endParaRPr>
                    </a:p>
                    <a:p>
                      <a:pPr marL="800100" marR="0" lvl="1"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dirty="0" smtClean="0">
                          <a:solidFill>
                            <a:schemeClr val="tx1"/>
                          </a:solidFill>
                        </a:rPr>
                        <a:t>Our website</a:t>
                      </a:r>
                    </a:p>
                    <a:p>
                      <a:pPr marL="800100" marR="0" lvl="1"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dirty="0" smtClean="0">
                          <a:solidFill>
                            <a:schemeClr val="tx1"/>
                          </a:solidFill>
                        </a:rPr>
                        <a:t>Our POS</a:t>
                      </a:r>
                    </a:p>
                    <a:p>
                      <a:pPr marL="800100" marR="0" lvl="1"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dirty="0" smtClean="0">
                          <a:solidFill>
                            <a:schemeClr val="tx1"/>
                          </a:solidFill>
                        </a:rPr>
                        <a:t>Organic search</a:t>
                      </a:r>
                      <a:r>
                        <a:rPr lang="en-US" sz="1400" baseline="0" dirty="0" smtClean="0">
                          <a:solidFill>
                            <a:schemeClr val="tx1"/>
                          </a:solidFill>
                        </a:rPr>
                        <a:t> </a:t>
                      </a:r>
                      <a:r>
                        <a:rPr lang="en-US" sz="1400" dirty="0" smtClean="0">
                          <a:solidFill>
                            <a:schemeClr val="tx1"/>
                          </a:solidFill>
                        </a:rPr>
                        <a:t>(SEO) </a:t>
                      </a:r>
                    </a:p>
                    <a:p>
                      <a:pPr marL="800100" marR="0" lvl="1"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dirty="0" smtClean="0">
                          <a:solidFill>
                            <a:schemeClr val="tx1"/>
                          </a:solidFill>
                        </a:rPr>
                        <a:t>Online Directories</a:t>
                      </a:r>
                    </a:p>
                    <a:p>
                      <a:pPr marL="800100" marR="0" lvl="1"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dirty="0" smtClean="0">
                          <a:solidFill>
                            <a:schemeClr val="tx1"/>
                          </a:solidFill>
                        </a:rPr>
                        <a:t>Comparison websites</a:t>
                      </a:r>
                    </a:p>
                  </a:txBody>
                  <a:tcPr/>
                </a:tc>
                <a:extLst>
                  <a:ext uri="{0D108BD9-81ED-4DB2-BD59-A6C34878D82A}">
                    <a16:rowId xmlns:a16="http://schemas.microsoft.com/office/drawing/2014/main" val="10001"/>
                  </a:ext>
                </a:extLst>
              </a:tr>
              <a:tr h="99509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1" baseline="0" dirty="0" smtClean="0">
                          <a:solidFill>
                            <a:schemeClr val="tx1"/>
                          </a:solidFill>
                        </a:rPr>
                        <a:t>“OWN MEDIA”</a:t>
                      </a:r>
                    </a:p>
                    <a:p>
                      <a:pPr marL="0" marR="0" indent="0" algn="l" defTabSz="914400" rtl="0" eaLnBrk="1" fontAlgn="auto" latinLnBrk="0" hangingPunct="1">
                        <a:lnSpc>
                          <a:spcPct val="100000"/>
                        </a:lnSpc>
                        <a:spcBef>
                          <a:spcPts val="0"/>
                        </a:spcBef>
                        <a:spcAft>
                          <a:spcPts val="0"/>
                        </a:spcAft>
                        <a:buClrTx/>
                        <a:buSzTx/>
                        <a:buFontTx/>
                        <a:buNone/>
                        <a:tabLst/>
                        <a:defRPr/>
                      </a:pPr>
                      <a:r>
                        <a:rPr lang="en-US" sz="1400" b="0" dirty="0" smtClean="0">
                          <a:solidFill>
                            <a:schemeClr val="tx1"/>
                          </a:solidFill>
                        </a:rPr>
                        <a:t>We shall create</a:t>
                      </a:r>
                      <a:r>
                        <a:rPr lang="en-US" sz="1400" b="0" baseline="0" dirty="0" smtClean="0">
                          <a:solidFill>
                            <a:schemeClr val="tx1"/>
                          </a:solidFill>
                        </a:rPr>
                        <a:t> own directories and comparison sites </a:t>
                      </a:r>
                      <a:r>
                        <a:rPr lang="en-US" sz="1400" b="0" dirty="0" smtClean="0">
                          <a:solidFill>
                            <a:schemeClr val="tx1"/>
                          </a:solidFill>
                        </a:rPr>
                        <a:t>and market through</a:t>
                      </a:r>
                      <a:r>
                        <a:rPr lang="en-US" sz="1400" b="0" baseline="0" dirty="0" smtClean="0">
                          <a:solidFill>
                            <a:schemeClr val="tx1"/>
                          </a:solidFill>
                        </a:rPr>
                        <a:t> them. (in financial model acquisition cost is equal to existing acquisition cost of the channel -25% ownership mark-up)</a:t>
                      </a:r>
                    </a:p>
                  </a:txBody>
                  <a:tcPr/>
                </a:tc>
                <a:extLst>
                  <a:ext uri="{0D108BD9-81ED-4DB2-BD59-A6C34878D82A}">
                    <a16:rowId xmlns:a16="http://schemas.microsoft.com/office/drawing/2014/main" val="10003"/>
                  </a:ext>
                </a:extLst>
              </a:tr>
              <a:tr h="234329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1" baseline="0" dirty="0" smtClean="0">
                          <a:solidFill>
                            <a:schemeClr val="tx1"/>
                          </a:solidFill>
                        </a:rPr>
                        <a:t>ALTERNATIVE CREATIVE SOLUTIONS</a:t>
                      </a:r>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400" b="0" baseline="0" dirty="0" smtClean="0">
                          <a:solidFill>
                            <a:schemeClr val="tx1"/>
                          </a:solidFill>
                        </a:rPr>
                        <a:t>We shall develop alternative ideas that gets us into legal territory. But very cautiously (further investigation is required and legal opinion is a must). e.g.:</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b="0" baseline="0" dirty="0" smtClean="0">
                          <a:solidFill>
                            <a:schemeClr val="tx1"/>
                          </a:solidFill>
                        </a:rPr>
                        <a:t>Mobile applications</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b="0" baseline="0" dirty="0" smtClean="0">
                          <a:solidFill>
                            <a:srgbClr val="FF0000"/>
                          </a:solidFill>
                        </a:rPr>
                        <a:t>Discount card or other legal “shield” product</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b="0" baseline="0" dirty="0" smtClean="0">
                          <a:solidFill>
                            <a:srgbClr val="FF0000"/>
                          </a:solidFill>
                        </a:rPr>
                        <a:t>Offline direct marketing</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b="0" baseline="0" dirty="0" smtClean="0">
                          <a:solidFill>
                            <a:schemeClr val="tx1"/>
                          </a:solidFill>
                        </a:rPr>
                        <a:t>Alternative POS like application terminals</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b="0" baseline="0" dirty="0" smtClean="0">
                          <a:solidFill>
                            <a:schemeClr val="tx1"/>
                          </a:solidFill>
                        </a:rPr>
                        <a:t>Virus marketing</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b="0" baseline="0" dirty="0" smtClean="0">
                          <a:solidFill>
                            <a:schemeClr val="tx1"/>
                          </a:solidFill>
                        </a:rPr>
                        <a:t>Targeting audience from outside Singapore jurisdiction</a:t>
                      </a:r>
                    </a:p>
                  </a:txBody>
                  <a:tcPr/>
                </a:tc>
                <a:extLst>
                  <a:ext uri="{0D108BD9-81ED-4DB2-BD59-A6C34878D82A}">
                    <a16:rowId xmlns:a16="http://schemas.microsoft.com/office/drawing/2014/main" val="10002"/>
                  </a:ext>
                </a:extLst>
              </a:tr>
            </a:tbl>
          </a:graphicData>
        </a:graphic>
      </p:graphicFrame>
      <p:sp>
        <p:nvSpPr>
          <p:cNvPr id="7" name="Rectangle 6"/>
          <p:cNvSpPr/>
          <p:nvPr/>
        </p:nvSpPr>
        <p:spPr>
          <a:xfrm>
            <a:off x="395536" y="2439954"/>
            <a:ext cx="3168352" cy="2862322"/>
          </a:xfrm>
          <a:prstGeom prst="rect">
            <a:avLst/>
          </a:prstGeom>
        </p:spPr>
        <p:txBody>
          <a:bodyPr wrap="square">
            <a:spAutoFit/>
          </a:bodyPr>
          <a:lstStyle/>
          <a:p>
            <a:endParaRPr lang="en-US" dirty="0"/>
          </a:p>
          <a:p>
            <a:r>
              <a:rPr lang="en-US" dirty="0" smtClean="0"/>
              <a:t>In messages:</a:t>
            </a:r>
          </a:p>
          <a:p>
            <a:pPr marL="285750" indent="-285750">
              <a:buFontTx/>
              <a:buChar char="-"/>
            </a:pPr>
            <a:r>
              <a:rPr lang="en-US" dirty="0" smtClean="0"/>
              <a:t>Combination of product and promo messages (e.g. “limited offer”)</a:t>
            </a:r>
          </a:p>
          <a:p>
            <a:pPr marL="285750" indent="-285750">
              <a:buFontTx/>
              <a:buChar char="-"/>
            </a:pPr>
            <a:r>
              <a:rPr lang="en-US" dirty="0" smtClean="0"/>
              <a:t>“Drug” dealer approach (e.g. “first loan free”</a:t>
            </a:r>
          </a:p>
          <a:p>
            <a:pPr marL="285750" indent="-285750">
              <a:buFontTx/>
              <a:buChar char="-"/>
            </a:pPr>
            <a:r>
              <a:rPr lang="en-US" dirty="0" smtClean="0"/>
              <a:t>We shall build brand </a:t>
            </a:r>
            <a:r>
              <a:rPr lang="en-US" dirty="0" smtClean="0">
                <a:solidFill>
                  <a:srgbClr val="FF0000"/>
                </a:solidFill>
              </a:rPr>
              <a:t>Doctor Cash</a:t>
            </a:r>
          </a:p>
          <a:p>
            <a:pPr marL="285750" indent="-285750">
              <a:buFontTx/>
              <a:buChar char="-"/>
            </a:pPr>
            <a:endParaRPr lang="ru-RU" dirty="0"/>
          </a:p>
        </p:txBody>
      </p:sp>
      <p:sp>
        <p:nvSpPr>
          <p:cNvPr id="8" name="Rectangle 7"/>
          <p:cNvSpPr/>
          <p:nvPr/>
        </p:nvSpPr>
        <p:spPr>
          <a:xfrm>
            <a:off x="396144" y="1052736"/>
            <a:ext cx="3168352" cy="1200329"/>
          </a:xfrm>
          <a:prstGeom prst="rect">
            <a:avLst/>
          </a:prstGeom>
          <a:solidFill>
            <a:srgbClr val="FFFF99"/>
          </a:solidFill>
        </p:spPr>
        <p:txBody>
          <a:bodyPr wrap="square">
            <a:spAutoFit/>
          </a:bodyPr>
          <a:lstStyle/>
          <a:p>
            <a:r>
              <a:rPr lang="en-US" dirty="0" smtClean="0"/>
              <a:t>In media:</a:t>
            </a:r>
          </a:p>
          <a:p>
            <a:pPr marL="285750" indent="-285750">
              <a:buFontTx/>
              <a:buChar char="-"/>
            </a:pPr>
            <a:r>
              <a:rPr lang="en-US" dirty="0" smtClean="0"/>
              <a:t>Legal media</a:t>
            </a:r>
          </a:p>
          <a:p>
            <a:pPr marL="285750" indent="-285750">
              <a:buFontTx/>
              <a:buChar char="-"/>
            </a:pPr>
            <a:r>
              <a:rPr lang="en-US" dirty="0" smtClean="0"/>
              <a:t>“Own” media</a:t>
            </a:r>
          </a:p>
          <a:p>
            <a:pPr marL="285750" indent="-285750">
              <a:buFontTx/>
              <a:buChar char="-"/>
            </a:pPr>
            <a:endParaRPr lang="ru-RU" dirty="0"/>
          </a:p>
        </p:txBody>
      </p:sp>
    </p:spTree>
    <p:extLst>
      <p:ext uri="{BB962C8B-B14F-4D97-AF65-F5344CB8AC3E}">
        <p14:creationId xmlns:p14="http://schemas.microsoft.com/office/powerpoint/2010/main" val="165677800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pPr algn="l"/>
            <a:r>
              <a:rPr lang="en-US" sz="3200" dirty="0"/>
              <a:t>Marketing mix &amp; sales funnel</a:t>
            </a:r>
            <a:endParaRPr lang="ru-RU" sz="3200" dirty="0"/>
          </a:p>
        </p:txBody>
      </p:sp>
      <p:sp>
        <p:nvSpPr>
          <p:cNvPr id="6" name="Номер слайда 5"/>
          <p:cNvSpPr>
            <a:spLocks noGrp="1"/>
          </p:cNvSpPr>
          <p:nvPr>
            <p:ph type="sldNum" sz="quarter" idx="12"/>
          </p:nvPr>
        </p:nvSpPr>
        <p:spPr/>
        <p:txBody>
          <a:bodyPr/>
          <a:lstStyle/>
          <a:p>
            <a:fld id="{D7F305DA-160D-498F-B102-A1D8643B4A2C}" type="slidenum">
              <a:rPr lang="ru-RU" smtClean="0"/>
              <a:pPr/>
              <a:t>32</a:t>
            </a:fld>
            <a:endParaRPr lang="ru-RU" dirty="0"/>
          </a:p>
        </p:txBody>
      </p:sp>
      <p:graphicFrame>
        <p:nvGraphicFramePr>
          <p:cNvPr id="23" name="Таблица 22"/>
          <p:cNvGraphicFramePr>
            <a:graphicFrameLocks noGrp="1"/>
          </p:cNvGraphicFramePr>
          <p:nvPr>
            <p:extLst>
              <p:ext uri="{D42A27DB-BD31-4B8C-83A1-F6EECF244321}">
                <p14:modId xmlns:p14="http://schemas.microsoft.com/office/powerpoint/2010/main" val="60778503"/>
              </p:ext>
            </p:extLst>
          </p:nvPr>
        </p:nvGraphicFramePr>
        <p:xfrm>
          <a:off x="130100" y="764704"/>
          <a:ext cx="8856984" cy="2609592"/>
        </p:xfrm>
        <a:graphic>
          <a:graphicData uri="http://schemas.openxmlformats.org/drawingml/2006/table">
            <a:tbl>
              <a:tblPr firstRow="1" bandRow="1">
                <a:tableStyleId>{5C22544A-7EE6-4342-B048-85BDC9FD1C3A}</a:tableStyleId>
              </a:tblPr>
              <a:tblGrid>
                <a:gridCol w="259820">
                  <a:extLst>
                    <a:ext uri="{9D8B030D-6E8A-4147-A177-3AD203B41FA5}">
                      <a16:colId xmlns:a16="http://schemas.microsoft.com/office/drawing/2014/main" val="20000"/>
                    </a:ext>
                  </a:extLst>
                </a:gridCol>
                <a:gridCol w="2725269">
                  <a:extLst>
                    <a:ext uri="{9D8B030D-6E8A-4147-A177-3AD203B41FA5}">
                      <a16:colId xmlns:a16="http://schemas.microsoft.com/office/drawing/2014/main" val="20001"/>
                    </a:ext>
                  </a:extLst>
                </a:gridCol>
                <a:gridCol w="1148849">
                  <a:extLst>
                    <a:ext uri="{9D8B030D-6E8A-4147-A177-3AD203B41FA5}">
                      <a16:colId xmlns:a16="http://schemas.microsoft.com/office/drawing/2014/main" val="20002"/>
                    </a:ext>
                  </a:extLst>
                </a:gridCol>
                <a:gridCol w="1212674">
                  <a:extLst>
                    <a:ext uri="{9D8B030D-6E8A-4147-A177-3AD203B41FA5}">
                      <a16:colId xmlns:a16="http://schemas.microsoft.com/office/drawing/2014/main" val="20003"/>
                    </a:ext>
                  </a:extLst>
                </a:gridCol>
                <a:gridCol w="1212674">
                  <a:extLst>
                    <a:ext uri="{9D8B030D-6E8A-4147-A177-3AD203B41FA5}">
                      <a16:colId xmlns:a16="http://schemas.microsoft.com/office/drawing/2014/main" val="20004"/>
                    </a:ext>
                  </a:extLst>
                </a:gridCol>
                <a:gridCol w="1148849">
                  <a:extLst>
                    <a:ext uri="{9D8B030D-6E8A-4147-A177-3AD203B41FA5}">
                      <a16:colId xmlns:a16="http://schemas.microsoft.com/office/drawing/2014/main" val="20005"/>
                    </a:ext>
                  </a:extLst>
                </a:gridCol>
                <a:gridCol w="1148849">
                  <a:extLst>
                    <a:ext uri="{9D8B030D-6E8A-4147-A177-3AD203B41FA5}">
                      <a16:colId xmlns:a16="http://schemas.microsoft.com/office/drawing/2014/main" val="20006"/>
                    </a:ext>
                  </a:extLst>
                </a:gridCol>
              </a:tblGrid>
              <a:tr h="370840">
                <a:tc>
                  <a:txBody>
                    <a:bodyPr/>
                    <a:lstStyle/>
                    <a:p>
                      <a:pPr algn="ctr"/>
                      <a:r>
                        <a:rPr lang="en-US" sz="1200" dirty="0" smtClean="0"/>
                        <a:t>#</a:t>
                      </a:r>
                      <a:endParaRPr lang="ru-RU" sz="12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200" dirty="0" smtClean="0"/>
                    </a:p>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t>Marketing tools</a:t>
                      </a:r>
                      <a:endParaRPr lang="ru-RU" sz="1200" dirty="0" smtClean="0"/>
                    </a:p>
                    <a:p>
                      <a:pPr marL="0" marR="0" indent="0" algn="ctr" defTabSz="914400" rtl="0" eaLnBrk="1" fontAlgn="auto" latinLnBrk="0" hangingPunct="1">
                        <a:lnSpc>
                          <a:spcPct val="100000"/>
                        </a:lnSpc>
                        <a:spcBef>
                          <a:spcPts val="0"/>
                        </a:spcBef>
                        <a:spcAft>
                          <a:spcPts val="0"/>
                        </a:spcAft>
                        <a:buClrTx/>
                        <a:buSzTx/>
                        <a:buFontTx/>
                        <a:buNone/>
                        <a:tabLst/>
                        <a:defRPr/>
                      </a:pPr>
                      <a:endParaRPr lang="ru-RU" sz="1200" dirty="0" smtClean="0"/>
                    </a:p>
                  </a:txBody>
                  <a:tcPr/>
                </a:tc>
                <a:tc>
                  <a:txBody>
                    <a:bodyPr/>
                    <a:lstStyle/>
                    <a:p>
                      <a:pPr algn="ctr"/>
                      <a:endParaRPr lang="en-US" sz="1200" dirty="0" smtClean="0"/>
                    </a:p>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t>Sales  volume</a:t>
                      </a:r>
                    </a:p>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t>%</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200" dirty="0" smtClean="0"/>
                    </a:p>
                    <a:p>
                      <a:pPr algn="ctr"/>
                      <a:r>
                        <a:rPr lang="en-US" sz="1200" dirty="0" smtClean="0"/>
                        <a:t>Lead cost </a:t>
                      </a:r>
                    </a:p>
                    <a:p>
                      <a:pPr algn="ctr"/>
                      <a:r>
                        <a:rPr lang="en-US" sz="1200" dirty="0" smtClean="0"/>
                        <a:t>$</a:t>
                      </a:r>
                    </a:p>
                    <a:p>
                      <a:pPr algn="ctr"/>
                      <a:endParaRPr lang="ru-RU" sz="1200" dirty="0" smtClean="0"/>
                    </a:p>
                  </a:txBody>
                  <a:tcPr/>
                </a:tc>
                <a:tc>
                  <a:txBody>
                    <a:bodyPr/>
                    <a:lstStyle/>
                    <a:p>
                      <a:pPr algn="ctr"/>
                      <a:endParaRPr lang="en-US" sz="1200" dirty="0" smtClean="0"/>
                    </a:p>
                    <a:p>
                      <a:pPr algn="ctr"/>
                      <a:r>
                        <a:rPr lang="en-US" sz="1200" dirty="0" smtClean="0"/>
                        <a:t>Approval rate</a:t>
                      </a:r>
                    </a:p>
                    <a:p>
                      <a:pPr algn="ctr"/>
                      <a:r>
                        <a:rPr lang="en-US" sz="1200" dirty="0" smtClean="0"/>
                        <a:t>%</a:t>
                      </a:r>
                      <a:endParaRPr lang="ru-RU" sz="1200"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200" dirty="0" smtClean="0"/>
                    </a:p>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t>Disbursement rate</a:t>
                      </a:r>
                    </a:p>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t>%</a:t>
                      </a:r>
                      <a:endParaRPr lang="ru-RU" sz="1200" dirty="0" smtClean="0"/>
                    </a:p>
                    <a:p>
                      <a:pPr algn="ctr"/>
                      <a:endParaRPr lang="ru-RU" sz="1200" dirty="0"/>
                    </a:p>
                  </a:txBody>
                  <a:tcPr/>
                </a:tc>
                <a:tc>
                  <a:txBody>
                    <a:bodyPr/>
                    <a:lstStyle/>
                    <a:p>
                      <a:pPr algn="ctr"/>
                      <a:endParaRPr lang="en-US" sz="1200" dirty="0" smtClean="0"/>
                    </a:p>
                    <a:p>
                      <a:pPr algn="ctr"/>
                      <a:r>
                        <a:rPr lang="en-US" sz="1200" dirty="0" smtClean="0"/>
                        <a:t>Client cost</a:t>
                      </a:r>
                    </a:p>
                    <a:p>
                      <a:pPr algn="ctr"/>
                      <a:r>
                        <a:rPr lang="en-US" sz="1200" dirty="0" smtClean="0"/>
                        <a:t>$</a:t>
                      </a:r>
                      <a:endParaRPr lang="ru-RU" sz="1200" dirty="0"/>
                    </a:p>
                  </a:txBody>
                  <a:tcPr/>
                </a:tc>
                <a:extLst>
                  <a:ext uri="{0D108BD9-81ED-4DB2-BD59-A6C34878D82A}">
                    <a16:rowId xmlns:a16="http://schemas.microsoft.com/office/drawing/2014/main" val="10000"/>
                  </a:ext>
                </a:extLst>
              </a:tr>
              <a:tr h="491232">
                <a:tc>
                  <a:txBody>
                    <a:bodyPr/>
                    <a:lstStyle/>
                    <a:p>
                      <a:r>
                        <a:rPr lang="en-US" sz="1200" dirty="0" smtClean="0"/>
                        <a:t>1</a:t>
                      </a:r>
                      <a:endParaRPr lang="ru-RU"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dirty="0" smtClean="0">
                          <a:solidFill>
                            <a:schemeClr val="tx1"/>
                          </a:solidFill>
                        </a:rPr>
                        <a:t>Online</a:t>
                      </a:r>
                      <a:r>
                        <a:rPr lang="en-US" sz="1200" b="0" baseline="0" dirty="0" smtClean="0">
                          <a:solidFill>
                            <a:schemeClr val="tx1"/>
                          </a:solidFill>
                        </a:rPr>
                        <a:t> </a:t>
                      </a:r>
                      <a:r>
                        <a:rPr lang="en-US" sz="1200" b="0" dirty="0" smtClean="0">
                          <a:solidFill>
                            <a:schemeClr val="tx1"/>
                          </a:solidFill>
                        </a:rPr>
                        <a:t>directories</a:t>
                      </a:r>
                      <a:endParaRPr lang="en-US" sz="1200" dirty="0" smtClean="0">
                        <a:solidFill>
                          <a:schemeClr val="tx1"/>
                        </a:solidFill>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solidFill>
                          <a:schemeClr val="tx1"/>
                        </a:solidFill>
                      </a:endParaRPr>
                    </a:p>
                  </a:txBody>
                  <a:tcPr/>
                </a:tc>
                <a:tc>
                  <a:txBody>
                    <a:bodyPr/>
                    <a:lstStyle/>
                    <a:p>
                      <a:pPr algn="ctr"/>
                      <a:r>
                        <a:rPr lang="en-US" sz="1200" dirty="0" smtClean="0">
                          <a:solidFill>
                            <a:schemeClr val="tx1"/>
                          </a:solidFill>
                        </a:rPr>
                        <a:t>70%</a:t>
                      </a:r>
                      <a:endParaRPr lang="ru-RU" sz="1200" dirty="0">
                        <a:solidFill>
                          <a:schemeClr val="tx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aseline="0" dirty="0" smtClean="0">
                          <a:solidFill>
                            <a:schemeClr val="tx1"/>
                          </a:solidFill>
                        </a:rPr>
                        <a:t>$</a:t>
                      </a:r>
                      <a:r>
                        <a:rPr lang="ru-RU" sz="1200" baseline="0" dirty="0" smtClean="0">
                          <a:solidFill>
                            <a:schemeClr val="tx1"/>
                          </a:solidFill>
                        </a:rPr>
                        <a:t>125</a:t>
                      </a:r>
                      <a:endParaRPr lang="en-US" sz="1200" dirty="0" smtClean="0">
                        <a:solidFill>
                          <a:schemeClr val="tx1"/>
                        </a:solidFill>
                      </a:endParaRPr>
                    </a:p>
                  </a:txBody>
                  <a:tcPr/>
                </a:tc>
                <a:tc>
                  <a:txBody>
                    <a:bodyPr/>
                    <a:lstStyle/>
                    <a:p>
                      <a:pPr algn="ctr"/>
                      <a:r>
                        <a:rPr lang="en-US" sz="1200" dirty="0" smtClean="0">
                          <a:solidFill>
                            <a:schemeClr val="tx1"/>
                          </a:solidFill>
                        </a:rPr>
                        <a:t>80%</a:t>
                      </a:r>
                    </a:p>
                  </a:txBody>
                  <a:tcPr/>
                </a:tc>
                <a:tc>
                  <a:txBody>
                    <a:bodyPr/>
                    <a:lstStyle/>
                    <a:p>
                      <a:pPr algn="ctr"/>
                      <a:r>
                        <a:rPr lang="en-US" sz="1200" dirty="0" smtClean="0">
                          <a:solidFill>
                            <a:schemeClr val="tx1"/>
                          </a:solidFill>
                        </a:rPr>
                        <a:t>90%</a:t>
                      </a:r>
                      <a:endParaRPr lang="ru-RU" sz="1200" dirty="0">
                        <a:solidFill>
                          <a:schemeClr val="tx1"/>
                        </a:solidFill>
                      </a:endParaRPr>
                    </a:p>
                  </a:txBody>
                  <a:tcPr/>
                </a:tc>
                <a:tc>
                  <a:txBody>
                    <a:bodyPr/>
                    <a:lstStyle/>
                    <a:p>
                      <a:pPr algn="ctr"/>
                      <a:r>
                        <a:rPr lang="en-US" sz="1200" dirty="0" smtClean="0">
                          <a:solidFill>
                            <a:schemeClr val="tx1"/>
                          </a:solidFill>
                        </a:rPr>
                        <a:t>$</a:t>
                      </a:r>
                      <a:r>
                        <a:rPr lang="ru-RU" sz="1200" dirty="0" smtClean="0">
                          <a:solidFill>
                            <a:schemeClr val="tx1"/>
                          </a:solidFill>
                        </a:rPr>
                        <a:t>174</a:t>
                      </a:r>
                      <a:endParaRPr lang="ru-RU" sz="1200" dirty="0">
                        <a:solidFill>
                          <a:schemeClr val="tx1"/>
                        </a:solidFill>
                      </a:endParaRPr>
                    </a:p>
                  </a:txBody>
                  <a:tcPr/>
                </a:tc>
                <a:extLst>
                  <a:ext uri="{0D108BD9-81ED-4DB2-BD59-A6C34878D82A}">
                    <a16:rowId xmlns:a16="http://schemas.microsoft.com/office/drawing/2014/main" val="10002"/>
                  </a:ext>
                </a:extLst>
              </a:tr>
              <a:tr h="370840">
                <a:tc>
                  <a:txBody>
                    <a:bodyPr/>
                    <a:lstStyle/>
                    <a:p>
                      <a:r>
                        <a:rPr lang="en-US" sz="1200" dirty="0" smtClean="0"/>
                        <a:t>2</a:t>
                      </a:r>
                      <a:endParaRPr lang="ru-RU" sz="1200" dirty="0"/>
                    </a:p>
                  </a:txBody>
                  <a:tcPr/>
                </a:tc>
                <a:tc>
                  <a:txBody>
                    <a:bodyPr/>
                    <a:lstStyle/>
                    <a:p>
                      <a:r>
                        <a:rPr lang="en-US" sz="1200" dirty="0" smtClean="0">
                          <a:solidFill>
                            <a:schemeClr val="tx1"/>
                          </a:solidFill>
                        </a:rPr>
                        <a:t>Search</a:t>
                      </a:r>
                      <a:r>
                        <a:rPr lang="en-US" sz="1200" baseline="0" dirty="0" smtClean="0">
                          <a:solidFill>
                            <a:schemeClr val="tx1"/>
                          </a:solidFill>
                        </a:rPr>
                        <a:t> Engine Optimization</a:t>
                      </a:r>
                      <a:endParaRPr lang="ru-RU" sz="1200" dirty="0">
                        <a:solidFill>
                          <a:schemeClr val="tx1"/>
                        </a:solidFill>
                      </a:endParaRPr>
                    </a:p>
                  </a:txBody>
                  <a:tcPr/>
                </a:tc>
                <a:tc>
                  <a:txBody>
                    <a:bodyPr/>
                    <a:lstStyle/>
                    <a:p>
                      <a:pPr algn="ctr"/>
                      <a:r>
                        <a:rPr lang="en-US" sz="1200" dirty="0" smtClean="0">
                          <a:solidFill>
                            <a:schemeClr val="tx1"/>
                          </a:solidFill>
                        </a:rPr>
                        <a:t>15%</a:t>
                      </a:r>
                    </a:p>
                  </a:txBody>
                  <a:tcPr/>
                </a:tc>
                <a:tc>
                  <a:txBody>
                    <a:bodyPr/>
                    <a:lstStyle/>
                    <a:p>
                      <a:pPr algn="ctr"/>
                      <a:r>
                        <a:rPr lang="en-US" sz="1200" baseline="0" dirty="0" smtClean="0">
                          <a:solidFill>
                            <a:schemeClr val="tx1"/>
                          </a:solidFill>
                        </a:rPr>
                        <a:t>$</a:t>
                      </a:r>
                      <a:r>
                        <a:rPr lang="ru-RU" sz="1200" baseline="0" dirty="0" smtClean="0">
                          <a:solidFill>
                            <a:schemeClr val="tx1"/>
                          </a:solidFill>
                        </a:rPr>
                        <a:t>70</a:t>
                      </a:r>
                      <a:endParaRPr lang="ru-RU" sz="1200" dirty="0">
                        <a:solidFill>
                          <a:schemeClr val="tx1"/>
                        </a:solidFill>
                      </a:endParaRPr>
                    </a:p>
                  </a:txBody>
                  <a:tcPr/>
                </a:tc>
                <a:tc>
                  <a:txBody>
                    <a:bodyPr/>
                    <a:lstStyle/>
                    <a:p>
                      <a:pPr algn="ctr"/>
                      <a:r>
                        <a:rPr lang="en-US" sz="1200" dirty="0" smtClean="0">
                          <a:solidFill>
                            <a:schemeClr val="tx1"/>
                          </a:solidFill>
                        </a:rPr>
                        <a:t>80%</a:t>
                      </a:r>
                      <a:endParaRPr lang="ru-RU" sz="1200" dirty="0">
                        <a:solidFill>
                          <a:schemeClr val="tx1"/>
                        </a:solidFill>
                      </a:endParaRPr>
                    </a:p>
                  </a:txBody>
                  <a:tcPr/>
                </a:tc>
                <a:tc>
                  <a:txBody>
                    <a:bodyPr/>
                    <a:lstStyle/>
                    <a:p>
                      <a:pPr algn="ctr"/>
                      <a:r>
                        <a:rPr lang="ru-RU" sz="1200" dirty="0" smtClean="0">
                          <a:solidFill>
                            <a:schemeClr val="tx1"/>
                          </a:solidFill>
                        </a:rPr>
                        <a:t>90%</a:t>
                      </a:r>
                      <a:endParaRPr lang="ru-RU" sz="1200" dirty="0">
                        <a:solidFill>
                          <a:schemeClr val="tx1"/>
                        </a:solidFill>
                      </a:endParaRPr>
                    </a:p>
                  </a:txBody>
                  <a:tcPr/>
                </a:tc>
                <a:tc>
                  <a:txBody>
                    <a:bodyPr/>
                    <a:lstStyle/>
                    <a:p>
                      <a:pPr algn="ctr"/>
                      <a:r>
                        <a:rPr lang="en-US" sz="1200" dirty="0" smtClean="0">
                          <a:solidFill>
                            <a:schemeClr val="tx1"/>
                          </a:solidFill>
                        </a:rPr>
                        <a:t>$</a:t>
                      </a:r>
                      <a:r>
                        <a:rPr lang="ru-RU" sz="1200" dirty="0" smtClean="0">
                          <a:solidFill>
                            <a:schemeClr val="tx1"/>
                          </a:solidFill>
                        </a:rPr>
                        <a:t>97</a:t>
                      </a:r>
                      <a:endParaRPr lang="ru-RU" sz="1200" dirty="0">
                        <a:solidFill>
                          <a:schemeClr val="tx1"/>
                        </a:solidFill>
                      </a:endParaRPr>
                    </a:p>
                  </a:txBody>
                  <a:tcPr/>
                </a:tc>
                <a:extLst>
                  <a:ext uri="{0D108BD9-81ED-4DB2-BD59-A6C34878D82A}">
                    <a16:rowId xmlns:a16="http://schemas.microsoft.com/office/drawing/2014/main" val="10003"/>
                  </a:ext>
                </a:extLst>
              </a:tr>
              <a:tr h="370840">
                <a:tc>
                  <a:txBody>
                    <a:bodyPr/>
                    <a:lstStyle/>
                    <a:p>
                      <a:r>
                        <a:rPr lang="en-US" sz="1200" b="0" dirty="0" smtClean="0">
                          <a:solidFill>
                            <a:schemeClr val="tx1"/>
                          </a:solidFill>
                        </a:rPr>
                        <a:t>3</a:t>
                      </a:r>
                      <a:endParaRPr lang="ru-RU" sz="1200" b="0" dirty="0">
                        <a:solidFill>
                          <a:schemeClr val="tx1"/>
                        </a:solidFill>
                      </a:endParaRPr>
                    </a:p>
                  </a:txBody>
                  <a:tcPr/>
                </a:tc>
                <a:tc>
                  <a:txBody>
                    <a:bodyPr/>
                    <a:lstStyle/>
                    <a:p>
                      <a:r>
                        <a:rPr lang="en-US" sz="1200" baseline="0" dirty="0" smtClean="0">
                          <a:solidFill>
                            <a:schemeClr val="tx1"/>
                          </a:solidFill>
                        </a:rPr>
                        <a:t>Comparison websites</a:t>
                      </a:r>
                    </a:p>
                  </a:txBody>
                  <a:tcPr/>
                </a:tc>
                <a:tc>
                  <a:txBody>
                    <a:bodyPr/>
                    <a:lstStyle/>
                    <a:p>
                      <a:pPr algn="ctr"/>
                      <a:r>
                        <a:rPr lang="en-US" sz="1200" dirty="0" smtClean="0">
                          <a:solidFill>
                            <a:schemeClr val="tx1"/>
                          </a:solidFill>
                        </a:rPr>
                        <a:t>15%</a:t>
                      </a:r>
                      <a:endParaRPr lang="ru-RU" sz="1200" dirty="0">
                        <a:solidFill>
                          <a:schemeClr val="tx1"/>
                        </a:solidFill>
                      </a:endParaRPr>
                    </a:p>
                  </a:txBody>
                  <a:tcPr/>
                </a:tc>
                <a:tc>
                  <a:txBody>
                    <a:bodyPr/>
                    <a:lstStyle/>
                    <a:p>
                      <a:pPr algn="ctr"/>
                      <a:r>
                        <a:rPr lang="en-US" sz="1200" dirty="0" smtClean="0">
                          <a:solidFill>
                            <a:schemeClr val="tx1"/>
                          </a:solidFill>
                        </a:rPr>
                        <a:t>$</a:t>
                      </a:r>
                      <a:r>
                        <a:rPr lang="ru-RU" sz="1200" dirty="0" smtClean="0">
                          <a:solidFill>
                            <a:schemeClr val="tx1"/>
                          </a:solidFill>
                        </a:rPr>
                        <a:t>50</a:t>
                      </a:r>
                      <a:endParaRPr lang="ru-RU" sz="1200" dirty="0">
                        <a:solidFill>
                          <a:schemeClr val="tx1"/>
                        </a:solidFill>
                      </a:endParaRPr>
                    </a:p>
                  </a:txBody>
                  <a:tcPr/>
                </a:tc>
                <a:tc>
                  <a:txBody>
                    <a:bodyPr/>
                    <a:lstStyle/>
                    <a:p>
                      <a:pPr algn="ctr"/>
                      <a:r>
                        <a:rPr lang="en-US" sz="1200" dirty="0" smtClean="0">
                          <a:solidFill>
                            <a:schemeClr val="tx1"/>
                          </a:solidFill>
                        </a:rPr>
                        <a:t>80%</a:t>
                      </a:r>
                      <a:endParaRPr lang="ru-RU" sz="1200" dirty="0">
                        <a:solidFill>
                          <a:schemeClr val="tx1"/>
                        </a:solidFill>
                      </a:endParaRPr>
                    </a:p>
                  </a:txBody>
                  <a:tcPr/>
                </a:tc>
                <a:tc>
                  <a:txBody>
                    <a:bodyPr/>
                    <a:lstStyle/>
                    <a:p>
                      <a:pPr algn="ctr"/>
                      <a:r>
                        <a:rPr lang="en-US" sz="1200" dirty="0" smtClean="0">
                          <a:solidFill>
                            <a:schemeClr val="tx1"/>
                          </a:solidFill>
                        </a:rPr>
                        <a:t>90%</a:t>
                      </a:r>
                      <a:endParaRPr lang="ru-RU" sz="1200" dirty="0">
                        <a:solidFill>
                          <a:schemeClr val="tx1"/>
                        </a:solidFill>
                      </a:endParaRPr>
                    </a:p>
                  </a:txBody>
                  <a:tcPr/>
                </a:tc>
                <a:tc>
                  <a:txBody>
                    <a:bodyPr/>
                    <a:lstStyle/>
                    <a:p>
                      <a:pPr algn="ctr"/>
                      <a:r>
                        <a:rPr lang="en-US" sz="1200" dirty="0" smtClean="0">
                          <a:solidFill>
                            <a:schemeClr val="tx1"/>
                          </a:solidFill>
                        </a:rPr>
                        <a:t>$</a:t>
                      </a:r>
                      <a:r>
                        <a:rPr lang="ru-RU" sz="1200" dirty="0" smtClean="0">
                          <a:solidFill>
                            <a:schemeClr val="tx1"/>
                          </a:solidFill>
                        </a:rPr>
                        <a:t>69</a:t>
                      </a:r>
                      <a:endParaRPr lang="ru-RU" sz="1200" dirty="0">
                        <a:solidFill>
                          <a:schemeClr val="tx1"/>
                        </a:solidFill>
                      </a:endParaRPr>
                    </a:p>
                  </a:txBody>
                  <a:tcPr/>
                </a:tc>
                <a:extLst>
                  <a:ext uri="{0D108BD9-81ED-4DB2-BD59-A6C34878D82A}">
                    <a16:rowId xmlns:a16="http://schemas.microsoft.com/office/drawing/2014/main" val="10004"/>
                  </a:ext>
                </a:extLst>
              </a:tr>
              <a:tr h="370840">
                <a:tc>
                  <a:txBody>
                    <a:bodyPr/>
                    <a:lstStyle/>
                    <a:p>
                      <a:endParaRPr lang="ru-RU" sz="1200" b="1" dirty="0">
                        <a:solidFill>
                          <a:srgbClr val="FF0000"/>
                        </a:solidFill>
                      </a:endParaRPr>
                    </a:p>
                  </a:txBody>
                  <a:tcPr/>
                </a:tc>
                <a:tc>
                  <a:txBody>
                    <a:bodyPr/>
                    <a:lstStyle/>
                    <a:p>
                      <a:r>
                        <a:rPr lang="en-US" sz="1200" b="1" dirty="0" smtClean="0">
                          <a:solidFill>
                            <a:schemeClr val="tx1"/>
                          </a:solidFill>
                        </a:rPr>
                        <a:t>T</a:t>
                      </a:r>
                      <a:r>
                        <a:rPr lang="en-US" sz="1200" b="1" baseline="0" dirty="0" smtClean="0">
                          <a:solidFill>
                            <a:schemeClr val="tx1"/>
                          </a:solidFill>
                        </a:rPr>
                        <a:t>otal</a:t>
                      </a:r>
                      <a:r>
                        <a:rPr lang="en-US" sz="1200" b="1" dirty="0" smtClean="0">
                          <a:solidFill>
                            <a:schemeClr val="tx1"/>
                          </a:solidFill>
                        </a:rPr>
                        <a:t> </a:t>
                      </a:r>
                      <a:endParaRPr lang="ru-RU" sz="1200" b="1" dirty="0">
                        <a:solidFill>
                          <a:schemeClr val="tx1"/>
                        </a:solidFill>
                      </a:endParaRPr>
                    </a:p>
                  </a:txBody>
                  <a:tcPr/>
                </a:tc>
                <a:tc>
                  <a:txBody>
                    <a:bodyPr/>
                    <a:lstStyle/>
                    <a:p>
                      <a:pPr algn="ctr"/>
                      <a:endParaRPr lang="en-US" sz="1200" b="1" dirty="0" smtClean="0">
                        <a:solidFill>
                          <a:srgbClr val="FF0000"/>
                        </a:solidFill>
                      </a:endParaRPr>
                    </a:p>
                  </a:txBody>
                  <a:tcPr/>
                </a:tc>
                <a:tc>
                  <a:txBody>
                    <a:bodyPr/>
                    <a:lstStyle/>
                    <a:p>
                      <a:pPr algn="ctr"/>
                      <a:endParaRPr lang="ru-RU" sz="1200" b="1" dirty="0">
                        <a:solidFill>
                          <a:srgbClr val="FF0000"/>
                        </a:solidFill>
                      </a:endParaRPr>
                    </a:p>
                  </a:txBody>
                  <a:tcPr/>
                </a:tc>
                <a:tc>
                  <a:txBody>
                    <a:bodyPr/>
                    <a:lstStyle/>
                    <a:p>
                      <a:pPr algn="ctr"/>
                      <a:endParaRPr lang="ru-RU" sz="1200" b="1" dirty="0">
                        <a:solidFill>
                          <a:srgbClr val="FF0000"/>
                        </a:solidFill>
                      </a:endParaRPr>
                    </a:p>
                  </a:txBody>
                  <a:tcPr/>
                </a:tc>
                <a:tc>
                  <a:txBody>
                    <a:bodyPr/>
                    <a:lstStyle/>
                    <a:p>
                      <a:pPr algn="ctr"/>
                      <a:endParaRPr lang="ru-RU" sz="1200" b="1" dirty="0">
                        <a:solidFill>
                          <a:srgbClr val="FF0000"/>
                        </a:solidFill>
                      </a:endParaRPr>
                    </a:p>
                  </a:txBody>
                  <a:tcPr/>
                </a:tc>
                <a:tc>
                  <a:txBody>
                    <a:bodyPr/>
                    <a:lstStyle/>
                    <a:p>
                      <a:pPr algn="ctr"/>
                      <a:r>
                        <a:rPr lang="en-US" sz="1200" b="1" dirty="0" smtClean="0">
                          <a:solidFill>
                            <a:schemeClr val="tx1"/>
                          </a:solidFill>
                        </a:rPr>
                        <a:t>$</a:t>
                      </a:r>
                      <a:r>
                        <a:rPr lang="ru-RU" sz="1200" b="1" dirty="0" smtClean="0">
                          <a:solidFill>
                            <a:schemeClr val="tx1"/>
                          </a:solidFill>
                        </a:rPr>
                        <a:t>147</a:t>
                      </a:r>
                      <a:endParaRPr lang="ru-RU" sz="1200" b="1" dirty="0">
                        <a:solidFill>
                          <a:schemeClr val="tx1"/>
                        </a:solidFill>
                      </a:endParaRPr>
                    </a:p>
                  </a:txBody>
                  <a:tcPr/>
                </a:tc>
                <a:extLst>
                  <a:ext uri="{0D108BD9-81ED-4DB2-BD59-A6C34878D82A}">
                    <a16:rowId xmlns:a16="http://schemas.microsoft.com/office/drawing/2014/main" val="10005"/>
                  </a:ext>
                </a:extLst>
              </a:tr>
            </a:tbl>
          </a:graphicData>
        </a:graphic>
      </p:graphicFrame>
      <p:sp>
        <p:nvSpPr>
          <p:cNvPr id="10" name="TextBox 9"/>
          <p:cNvSpPr txBox="1"/>
          <p:nvPr/>
        </p:nvSpPr>
        <p:spPr>
          <a:xfrm>
            <a:off x="145339" y="5569206"/>
            <a:ext cx="8920914" cy="584775"/>
          </a:xfrm>
          <a:prstGeom prst="rect">
            <a:avLst/>
          </a:prstGeom>
          <a:solidFill>
            <a:schemeClr val="accent1">
              <a:lumMod val="20000"/>
              <a:lumOff val="80000"/>
            </a:schemeClr>
          </a:solidFill>
          <a:ln>
            <a:solidFill>
              <a:schemeClr val="accent1"/>
            </a:solidFill>
          </a:ln>
        </p:spPr>
        <p:txBody>
          <a:bodyPr wrap="square" rtlCol="0" anchor="t">
            <a:spAutoFit/>
          </a:bodyPr>
          <a:lstStyle/>
          <a:p>
            <a:r>
              <a:rPr lang="en-US" sz="1600" dirty="0"/>
              <a:t>Volumes are confirmed as per financial model. Preliminary commitments on volumes and prices have been negotiated with leading online directories* </a:t>
            </a:r>
          </a:p>
        </p:txBody>
      </p:sp>
      <p:sp>
        <p:nvSpPr>
          <p:cNvPr id="7" name="TextBox 6"/>
          <p:cNvSpPr txBox="1"/>
          <p:nvPr/>
        </p:nvSpPr>
        <p:spPr>
          <a:xfrm>
            <a:off x="130100" y="6391498"/>
            <a:ext cx="8496944" cy="461665"/>
          </a:xfrm>
          <a:prstGeom prst="rect">
            <a:avLst/>
          </a:prstGeom>
          <a:noFill/>
        </p:spPr>
        <p:txBody>
          <a:bodyPr wrap="square" rtlCol="0" anchor="t">
            <a:spAutoFit/>
          </a:bodyPr>
          <a:lstStyle/>
          <a:p>
            <a:pPr marL="171450" indent="-171450">
              <a:buFont typeface="Arial" panose="020B0604020202020204" pitchFamily="34" charset="0"/>
              <a:buChar char="•"/>
            </a:pPr>
            <a:r>
              <a:rPr lang="en-US" sz="1200" dirty="0">
                <a:solidFill>
                  <a:srgbClr val="FF0000"/>
                </a:solidFill>
              </a:rPr>
              <a:t>Meetings with director of directory </a:t>
            </a:r>
            <a:r>
              <a:rPr lang="ru-RU" sz="1200" dirty="0">
                <a:solidFill>
                  <a:srgbClr val="FF0000"/>
                </a:solidFill>
              </a:rPr>
              <a:t>«N</a:t>
            </a:r>
            <a:r>
              <a:rPr lang="en-US" sz="1200" dirty="0" err="1">
                <a:solidFill>
                  <a:srgbClr val="FF0000"/>
                </a:solidFill>
              </a:rPr>
              <a:t>otionage</a:t>
            </a:r>
            <a:r>
              <a:rPr lang="ru-RU" sz="1200" dirty="0">
                <a:solidFill>
                  <a:srgbClr val="FF0000"/>
                </a:solidFill>
              </a:rPr>
              <a:t>» </a:t>
            </a:r>
            <a:r>
              <a:rPr lang="en-US" sz="1200" dirty="0">
                <a:solidFill>
                  <a:srgbClr val="FF0000"/>
                </a:solidFill>
              </a:rPr>
              <a:t>(5 directories). </a:t>
            </a:r>
            <a:r>
              <a:rPr lang="en-US" sz="1200" dirty="0"/>
              <a:t>Meeting with founder compare website </a:t>
            </a:r>
            <a:r>
              <a:rPr lang="ru-RU" sz="1200" dirty="0"/>
              <a:t>«O</a:t>
            </a:r>
            <a:r>
              <a:rPr lang="en-US" sz="1200" dirty="0" err="1"/>
              <a:t>nelyst</a:t>
            </a:r>
            <a:r>
              <a:rPr lang="ru-RU" sz="1200" dirty="0"/>
              <a:t>». M</a:t>
            </a:r>
            <a:r>
              <a:rPr lang="en-US" sz="1200" dirty="0"/>
              <a:t>eeting with founder AP Credit .</a:t>
            </a:r>
          </a:p>
        </p:txBody>
      </p:sp>
    </p:spTree>
    <p:extLst>
      <p:ext uri="{BB962C8B-B14F-4D97-AF65-F5344CB8AC3E}">
        <p14:creationId xmlns:p14="http://schemas.microsoft.com/office/powerpoint/2010/main" val="403958574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pPr algn="l"/>
            <a:r>
              <a:rPr lang="en-US" sz="3200" dirty="0" smtClean="0"/>
              <a:t>Our Brand</a:t>
            </a:r>
            <a:endParaRPr lang="ru-RU" sz="3200" dirty="0"/>
          </a:p>
        </p:txBody>
      </p:sp>
      <p:sp>
        <p:nvSpPr>
          <p:cNvPr id="6" name="Номер слайда 5"/>
          <p:cNvSpPr>
            <a:spLocks noGrp="1"/>
          </p:cNvSpPr>
          <p:nvPr>
            <p:ph type="sldNum" sz="quarter" idx="12"/>
          </p:nvPr>
        </p:nvSpPr>
        <p:spPr/>
        <p:txBody>
          <a:bodyPr/>
          <a:lstStyle/>
          <a:p>
            <a:fld id="{D7F305DA-160D-498F-B102-A1D8643B4A2C}" type="slidenum">
              <a:rPr lang="ru-RU" smtClean="0"/>
              <a:pPr/>
              <a:t>33</a:t>
            </a:fld>
            <a:endParaRPr lang="ru-RU"/>
          </a:p>
        </p:txBody>
      </p:sp>
      <p:graphicFrame>
        <p:nvGraphicFramePr>
          <p:cNvPr id="10" name="Table 9"/>
          <p:cNvGraphicFramePr>
            <a:graphicFrameLocks noGrp="1"/>
          </p:cNvGraphicFramePr>
          <p:nvPr>
            <p:extLst>
              <p:ext uri="{D42A27DB-BD31-4B8C-83A1-F6EECF244321}">
                <p14:modId xmlns:p14="http://schemas.microsoft.com/office/powerpoint/2010/main" val="150625282"/>
              </p:ext>
            </p:extLst>
          </p:nvPr>
        </p:nvGraphicFramePr>
        <p:xfrm>
          <a:off x="899592" y="980728"/>
          <a:ext cx="4104456" cy="5197192"/>
        </p:xfrm>
        <a:graphic>
          <a:graphicData uri="http://schemas.openxmlformats.org/drawingml/2006/table">
            <a:tbl>
              <a:tblPr firstRow="1" bandRow="1">
                <a:tableStyleId>{5C22544A-7EE6-4342-B048-85BDC9FD1C3A}</a:tableStyleId>
              </a:tblPr>
              <a:tblGrid>
                <a:gridCol w="4104456">
                  <a:extLst>
                    <a:ext uri="{9D8B030D-6E8A-4147-A177-3AD203B41FA5}">
                      <a16:colId xmlns:a16="http://schemas.microsoft.com/office/drawing/2014/main" val="20000"/>
                    </a:ext>
                  </a:extLst>
                </a:gridCol>
              </a:tblGrid>
              <a:tr h="293422">
                <a:tc>
                  <a:txBody>
                    <a:bodyPr/>
                    <a:lstStyle/>
                    <a:p>
                      <a:pPr algn="ctr"/>
                      <a:r>
                        <a:rPr lang="en-US" sz="1600" dirty="0" smtClean="0"/>
                        <a:t>READY</a:t>
                      </a:r>
                      <a:r>
                        <a:rPr lang="en-US" sz="1600" baseline="0" dirty="0" smtClean="0"/>
                        <a:t> TO GO</a:t>
                      </a:r>
                      <a:endParaRPr lang="ru-RU" sz="1600" dirty="0"/>
                    </a:p>
                  </a:txBody>
                  <a:tcPr/>
                </a:tc>
                <a:extLst>
                  <a:ext uri="{0D108BD9-81ED-4DB2-BD59-A6C34878D82A}">
                    <a16:rowId xmlns:a16="http://schemas.microsoft.com/office/drawing/2014/main" val="10000"/>
                  </a:ext>
                </a:extLst>
              </a:tr>
              <a:tr h="71754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1" dirty="0"/>
                        <a:t>Naming and graphic approach</a:t>
                      </a:r>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600" b="1" baseline="0" dirty="0" smtClean="0"/>
                        <a:t>Examples</a:t>
                      </a:r>
                      <a:r>
                        <a:rPr lang="en-US" sz="1600" b="1" baseline="0" dirty="0"/>
                        <a:t>: </a:t>
                      </a:r>
                      <a:endParaRPr lang="en-US" sz="1600" b="1" baseline="0" dirty="0" smtClean="0"/>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600" b="1" baseline="0" dirty="0"/>
                    </a:p>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b="0" baseline="0" dirty="0"/>
                        <a:t>Doctor Dong</a:t>
                      </a:r>
                    </a:p>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b="0" baseline="0" dirty="0"/>
                        <a:t>Doctor Peso</a:t>
                      </a:r>
                    </a:p>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b="0" baseline="0" dirty="0"/>
                        <a:t>Doctor </a:t>
                      </a:r>
                      <a:r>
                        <a:rPr lang="en-US" sz="1600" b="0" baseline="0" dirty="0" smtClean="0"/>
                        <a:t>Dollar</a:t>
                      </a:r>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600" b="0" baseline="0" dirty="0" smtClean="0"/>
                        <a:t>----------------------------------------</a:t>
                      </a:r>
                    </a:p>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b="0" baseline="0" dirty="0" smtClean="0"/>
                        <a:t>Doctor Cash</a:t>
                      </a:r>
                      <a:endParaRPr lang="en-US" sz="1600" b="0" baseline="0" dirty="0"/>
                    </a:p>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600" b="0" baseline="0" dirty="0"/>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600" b="0" baseline="0" dirty="0"/>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600" b="0" baseline="0" dirty="0"/>
                    </a:p>
                  </a:txBody>
                  <a:tcPr/>
                </a:tc>
                <a:extLst>
                  <a:ext uri="{0D108BD9-81ED-4DB2-BD59-A6C34878D82A}">
                    <a16:rowId xmlns:a16="http://schemas.microsoft.com/office/drawing/2014/main" val="10001"/>
                  </a:ext>
                </a:extLst>
              </a:tr>
              <a:tr h="208823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1" baseline="0" dirty="0"/>
                        <a:t>Web domain </a:t>
                      </a:r>
                      <a:r>
                        <a:rPr lang="en-US" sz="1600" b="1" baseline="0" dirty="0" smtClean="0"/>
                        <a:t>names registered in all markets according to the following approach:</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600" b="1" baseline="0" dirty="0"/>
                    </a:p>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b="0" baseline="0" dirty="0" err="1" smtClean="0"/>
                        <a:t>doctor</a:t>
                      </a:r>
                      <a:r>
                        <a:rPr lang="en-US" sz="1600" b="1" baseline="0" dirty="0" err="1" smtClean="0"/>
                        <a:t>currency</a:t>
                      </a:r>
                      <a:r>
                        <a:rPr lang="en-US" sz="1600" b="0" baseline="0" dirty="0" err="1" smtClean="0"/>
                        <a:t>.xx</a:t>
                      </a:r>
                      <a:r>
                        <a:rPr lang="en-US" sz="1600" b="0" baseline="0" dirty="0" smtClean="0"/>
                        <a:t>      (</a:t>
                      </a:r>
                      <a:r>
                        <a:rPr lang="en-US" sz="1600" b="0" baseline="0" dirty="0"/>
                        <a:t>e.g. </a:t>
                      </a:r>
                      <a:r>
                        <a:rPr lang="en-US" sz="1600" b="0" baseline="0" dirty="0" smtClean="0"/>
                        <a:t>doctordollar.sg</a:t>
                      </a:r>
                      <a:r>
                        <a:rPr lang="en-US" sz="1600" b="0" baseline="0" dirty="0"/>
                        <a:t>)</a:t>
                      </a:r>
                    </a:p>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b="0" baseline="0" dirty="0" err="1" smtClean="0"/>
                        <a:t>dr</a:t>
                      </a:r>
                      <a:r>
                        <a:rPr lang="en-US" sz="1600" b="1" baseline="0" dirty="0" err="1" smtClean="0"/>
                        <a:t>currency</a:t>
                      </a:r>
                      <a:r>
                        <a:rPr lang="en-US" sz="1600" b="0" baseline="0" dirty="0" err="1" smtClean="0"/>
                        <a:t>.xx</a:t>
                      </a:r>
                      <a:r>
                        <a:rPr lang="en-US" sz="1600" b="0" baseline="0" dirty="0" smtClean="0"/>
                        <a:t>              (</a:t>
                      </a:r>
                      <a:r>
                        <a:rPr lang="en-US" sz="1600" b="0" baseline="0" dirty="0" err="1"/>
                        <a:t>e.g</a:t>
                      </a:r>
                      <a:r>
                        <a:rPr lang="en-US" sz="1600" b="0" baseline="0" dirty="0"/>
                        <a:t> </a:t>
                      </a:r>
                      <a:r>
                        <a:rPr lang="en-US" sz="1600" b="0" baseline="0" dirty="0" smtClean="0"/>
                        <a:t>drdollar.sg</a:t>
                      </a:r>
                      <a:r>
                        <a:rPr lang="en-US" sz="1600" b="0" baseline="0" dirty="0"/>
                        <a:t>)</a:t>
                      </a:r>
                    </a:p>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b="0" baseline="0" dirty="0" err="1" smtClean="0"/>
                        <a:t>doctor</a:t>
                      </a:r>
                      <a:r>
                        <a:rPr lang="en-US" sz="1600" b="1" baseline="0" dirty="0" err="1" smtClean="0"/>
                        <a:t>cash</a:t>
                      </a:r>
                      <a:r>
                        <a:rPr lang="en-US" sz="1600" b="0" baseline="0" dirty="0" err="1" smtClean="0"/>
                        <a:t>.xx</a:t>
                      </a:r>
                      <a:r>
                        <a:rPr lang="en-US" sz="1600" b="0" baseline="0" dirty="0" smtClean="0"/>
                        <a:t>              (</a:t>
                      </a:r>
                      <a:r>
                        <a:rPr lang="en-US" sz="1600" b="0" baseline="0" dirty="0" err="1"/>
                        <a:t>e.g</a:t>
                      </a:r>
                      <a:r>
                        <a:rPr lang="en-US" sz="1600" b="0" baseline="0" dirty="0"/>
                        <a:t> doctorcash.sg)</a:t>
                      </a:r>
                    </a:p>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b="0" baseline="0" dirty="0" err="1" smtClean="0"/>
                        <a:t>dr</a:t>
                      </a:r>
                      <a:r>
                        <a:rPr lang="en-US" sz="1600" b="1" baseline="0" dirty="0" err="1" smtClean="0"/>
                        <a:t>cash</a:t>
                      </a:r>
                      <a:r>
                        <a:rPr lang="en-US" sz="1600" b="0" baseline="0" dirty="0" err="1" smtClean="0"/>
                        <a:t>.xx</a:t>
                      </a:r>
                      <a:r>
                        <a:rPr lang="en-US" sz="1600" b="0" baseline="0" dirty="0" smtClean="0"/>
                        <a:t>                      (</a:t>
                      </a:r>
                      <a:r>
                        <a:rPr lang="en-US" sz="1600" b="0" baseline="0" dirty="0"/>
                        <a:t>e.g. drcash.sg)</a:t>
                      </a:r>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600" b="0" baseline="0" dirty="0"/>
                    </a:p>
                  </a:txBody>
                  <a:tcPr/>
                </a:tc>
                <a:extLst>
                  <a:ext uri="{0D108BD9-81ED-4DB2-BD59-A6C34878D82A}">
                    <a16:rowId xmlns:a16="http://schemas.microsoft.com/office/drawing/2014/main" val="10002"/>
                  </a:ext>
                </a:extLst>
              </a:tr>
            </a:tbl>
          </a:graphicData>
        </a:graphic>
      </p:graphicFrame>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96878" y="1041052"/>
            <a:ext cx="2870126" cy="1440067"/>
          </a:xfrm>
          <a:prstGeom prst="rect">
            <a:avLst/>
          </a:prstGeom>
        </p:spPr>
      </p:pic>
      <p:pic>
        <p:nvPicPr>
          <p:cNvPr id="12" name="Picture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444180" y="2276871"/>
            <a:ext cx="2728220" cy="1819883"/>
          </a:xfrm>
          <a:prstGeom prst="rect">
            <a:avLst/>
          </a:prstGeom>
        </p:spPr>
      </p:pic>
    </p:spTree>
    <p:extLst>
      <p:ext uri="{BB962C8B-B14F-4D97-AF65-F5344CB8AC3E}">
        <p14:creationId xmlns:p14="http://schemas.microsoft.com/office/powerpoint/2010/main" val="386055176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07504" y="116632"/>
            <a:ext cx="8447572" cy="398284"/>
          </a:xfrm>
        </p:spPr>
        <p:txBody>
          <a:bodyPr/>
          <a:lstStyle/>
          <a:p>
            <a:r>
              <a:rPr lang="en-US" dirty="0"/>
              <a:t>B</a:t>
            </a:r>
            <a:r>
              <a:rPr lang="en-US" dirty="0" smtClean="0"/>
              <a:t>usiness process evolution</a:t>
            </a:r>
            <a:r>
              <a:rPr lang="ru-RU" dirty="0" smtClean="0"/>
              <a:t> </a:t>
            </a:r>
            <a:r>
              <a:rPr lang="en-US" dirty="0" smtClean="0"/>
              <a:t>&amp; key competitive advantages</a:t>
            </a:r>
            <a:r>
              <a:rPr lang="ru-RU" dirty="0" smtClean="0"/>
              <a:t> </a:t>
            </a:r>
            <a:endParaRPr lang="ru-RU" dirty="0"/>
          </a:p>
        </p:txBody>
      </p:sp>
      <p:sp>
        <p:nvSpPr>
          <p:cNvPr id="4" name="Номер слайда 3"/>
          <p:cNvSpPr>
            <a:spLocks noGrp="1"/>
          </p:cNvSpPr>
          <p:nvPr>
            <p:ph type="sldNum" sz="quarter" idx="12"/>
          </p:nvPr>
        </p:nvSpPr>
        <p:spPr/>
        <p:txBody>
          <a:bodyPr/>
          <a:lstStyle/>
          <a:p>
            <a:fld id="{D7F305DA-160D-498F-B102-A1D8643B4A2C}" type="slidenum">
              <a:rPr lang="ru-RU" smtClean="0"/>
              <a:pPr/>
              <a:t>34</a:t>
            </a:fld>
            <a:endParaRPr lang="ru-RU"/>
          </a:p>
        </p:txBody>
      </p:sp>
      <p:sp>
        <p:nvSpPr>
          <p:cNvPr id="20" name="TextBox 19"/>
          <p:cNvSpPr txBox="1"/>
          <p:nvPr/>
        </p:nvSpPr>
        <p:spPr>
          <a:xfrm>
            <a:off x="128675" y="5517232"/>
            <a:ext cx="8879580" cy="584775"/>
          </a:xfrm>
          <a:prstGeom prst="rect">
            <a:avLst/>
          </a:prstGeom>
          <a:solidFill>
            <a:schemeClr val="accent1">
              <a:lumMod val="20000"/>
              <a:lumOff val="80000"/>
            </a:schemeClr>
          </a:solidFill>
          <a:ln>
            <a:solidFill>
              <a:schemeClr val="accent1"/>
            </a:solidFill>
          </a:ln>
        </p:spPr>
        <p:txBody>
          <a:bodyPr wrap="square" rtlCol="0" anchor="t">
            <a:spAutoFit/>
          </a:bodyPr>
          <a:lstStyle/>
          <a:p>
            <a:pPr marL="0" lvl="1" algn="just">
              <a:spcBef>
                <a:spcPts val="600"/>
              </a:spcBef>
            </a:pPr>
            <a:r>
              <a:rPr lang="en-US" sz="1600" dirty="0"/>
              <a:t>We will start with traditional Online-to-Offline (O2O) model. Every </a:t>
            </a:r>
            <a:r>
              <a:rPr lang="en-US" sz="1600" dirty="0" smtClean="0"/>
              <a:t>subsequent step will be cleared with </a:t>
            </a:r>
            <a:r>
              <a:rPr lang="en-US" sz="1600" dirty="0"/>
              <a:t>local legal advisors and Regulator first</a:t>
            </a:r>
          </a:p>
        </p:txBody>
      </p:sp>
      <p:graphicFrame>
        <p:nvGraphicFramePr>
          <p:cNvPr id="6" name="Diagram 5"/>
          <p:cNvGraphicFramePr/>
          <p:nvPr>
            <p:extLst>
              <p:ext uri="{D42A27DB-BD31-4B8C-83A1-F6EECF244321}">
                <p14:modId xmlns:p14="http://schemas.microsoft.com/office/powerpoint/2010/main" val="1202756099"/>
              </p:ext>
            </p:extLst>
          </p:nvPr>
        </p:nvGraphicFramePr>
        <p:xfrm>
          <a:off x="2699792" y="1390312"/>
          <a:ext cx="6359300" cy="93610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3" name="Table 2"/>
          <p:cNvGraphicFramePr>
            <a:graphicFrameLocks noGrp="1"/>
          </p:cNvGraphicFramePr>
          <p:nvPr>
            <p:extLst>
              <p:ext uri="{D42A27DB-BD31-4B8C-83A1-F6EECF244321}">
                <p14:modId xmlns:p14="http://schemas.microsoft.com/office/powerpoint/2010/main" val="2448687953"/>
              </p:ext>
            </p:extLst>
          </p:nvPr>
        </p:nvGraphicFramePr>
        <p:xfrm>
          <a:off x="151225" y="2382828"/>
          <a:ext cx="8835860" cy="2881888"/>
        </p:xfrm>
        <a:graphic>
          <a:graphicData uri="http://schemas.openxmlformats.org/drawingml/2006/table">
            <a:tbl>
              <a:tblPr firstRow="1" bandRow="1">
                <a:tableStyleId>{5C22544A-7EE6-4342-B048-85BDC9FD1C3A}</a:tableStyleId>
              </a:tblPr>
              <a:tblGrid>
                <a:gridCol w="1180415">
                  <a:extLst>
                    <a:ext uri="{9D8B030D-6E8A-4147-A177-3AD203B41FA5}">
                      <a16:colId xmlns:a16="http://schemas.microsoft.com/office/drawing/2014/main" val="20000"/>
                    </a:ext>
                  </a:extLst>
                </a:gridCol>
                <a:gridCol w="1728192">
                  <a:extLst>
                    <a:ext uri="{9D8B030D-6E8A-4147-A177-3AD203B41FA5}">
                      <a16:colId xmlns:a16="http://schemas.microsoft.com/office/drawing/2014/main" val="20001"/>
                    </a:ext>
                  </a:extLst>
                </a:gridCol>
                <a:gridCol w="1944216">
                  <a:extLst>
                    <a:ext uri="{9D8B030D-6E8A-4147-A177-3AD203B41FA5}">
                      <a16:colId xmlns:a16="http://schemas.microsoft.com/office/drawing/2014/main" val="20002"/>
                    </a:ext>
                  </a:extLst>
                </a:gridCol>
                <a:gridCol w="2016224">
                  <a:extLst>
                    <a:ext uri="{9D8B030D-6E8A-4147-A177-3AD203B41FA5}">
                      <a16:colId xmlns:a16="http://schemas.microsoft.com/office/drawing/2014/main" val="20003"/>
                    </a:ext>
                  </a:extLst>
                </a:gridCol>
                <a:gridCol w="1966813">
                  <a:extLst>
                    <a:ext uri="{9D8B030D-6E8A-4147-A177-3AD203B41FA5}">
                      <a16:colId xmlns:a16="http://schemas.microsoft.com/office/drawing/2014/main" val="20004"/>
                    </a:ext>
                  </a:extLst>
                </a:gridCol>
              </a:tblGrid>
              <a:tr h="499883">
                <a:tc>
                  <a:txBody>
                    <a:bodyPr/>
                    <a:lstStyle/>
                    <a:p>
                      <a:r>
                        <a:rPr lang="en-US" sz="1400" b="1" dirty="0" smtClean="0">
                          <a:solidFill>
                            <a:schemeClr val="tx1"/>
                          </a:solidFill>
                        </a:rPr>
                        <a:t>Evolutionary step</a:t>
                      </a:r>
                      <a:endParaRPr lang="en-US" sz="1400" b="1" dirty="0">
                        <a:solidFill>
                          <a:schemeClr val="tx1"/>
                        </a:solidFill>
                      </a:endParaRPr>
                    </a:p>
                  </a:txBody>
                  <a:tcPr>
                    <a:solidFill>
                      <a:schemeClr val="accent1">
                        <a:lumMod val="20000"/>
                        <a:lumOff val="80000"/>
                      </a:schemeClr>
                    </a:solidFill>
                  </a:tcPr>
                </a:tc>
                <a:tc>
                  <a:txBody>
                    <a:bodyPr/>
                    <a:lstStyle/>
                    <a:p>
                      <a:r>
                        <a:rPr lang="en-US" sz="1200" b="0" dirty="0">
                          <a:solidFill>
                            <a:schemeClr val="tx1"/>
                          </a:solidFill>
                        </a:rPr>
                        <a:t>Using separate LGC fee as additional source of income</a:t>
                      </a:r>
                    </a:p>
                  </a:txBody>
                  <a:tcPr>
                    <a:solidFill>
                      <a:schemeClr val="accent1">
                        <a:lumMod val="20000"/>
                        <a:lumOff val="80000"/>
                      </a:schemeClr>
                    </a:solidFill>
                  </a:tcPr>
                </a:tc>
                <a:tc>
                  <a:txBody>
                    <a:bodyPr/>
                    <a:lstStyle/>
                    <a:p>
                      <a:r>
                        <a:rPr lang="en-US" sz="1200" b="0" dirty="0">
                          <a:solidFill>
                            <a:schemeClr val="tx1"/>
                          </a:solidFill>
                        </a:rPr>
                        <a:t>Allowing customer to obtain repeat loans </a:t>
                      </a:r>
                      <a:r>
                        <a:rPr lang="en-US" sz="1200" b="0" baseline="0" dirty="0">
                          <a:solidFill>
                            <a:schemeClr val="tx1"/>
                          </a:solidFill>
                        </a:rPr>
                        <a:t>without branch visit or new credit contract signing</a:t>
                      </a:r>
                      <a:endParaRPr lang="en-US" sz="1200" b="0" dirty="0">
                        <a:solidFill>
                          <a:schemeClr val="tx1"/>
                        </a:solidFill>
                      </a:endParaRPr>
                    </a:p>
                  </a:txBody>
                  <a:tcPr>
                    <a:solidFill>
                      <a:schemeClr val="accent1">
                        <a:lumMod val="20000"/>
                        <a:lumOff val="80000"/>
                      </a:schemeClr>
                    </a:solidFill>
                  </a:tcPr>
                </a:tc>
                <a:tc>
                  <a:txBody>
                    <a:bodyPr/>
                    <a:lstStyle/>
                    <a:p>
                      <a:r>
                        <a:rPr lang="en-US" sz="1200" b="0" dirty="0">
                          <a:solidFill>
                            <a:schemeClr val="tx1"/>
                          </a:solidFill>
                        </a:rPr>
                        <a:t>Remote</a:t>
                      </a:r>
                      <a:r>
                        <a:rPr lang="en-US" sz="1200" b="0" baseline="0" dirty="0">
                          <a:solidFill>
                            <a:schemeClr val="tx1"/>
                          </a:solidFill>
                        </a:rPr>
                        <a:t> contract signing during the meeting with courier at customer's home or work</a:t>
                      </a:r>
                      <a:endParaRPr lang="en-US" sz="1200" b="0" dirty="0">
                        <a:solidFill>
                          <a:schemeClr val="tx1"/>
                        </a:solidFill>
                      </a:endParaRPr>
                    </a:p>
                  </a:txBody>
                  <a:tcPr>
                    <a:solidFill>
                      <a:schemeClr val="accent1">
                        <a:lumMod val="20000"/>
                        <a:lumOff val="80000"/>
                      </a:schemeClr>
                    </a:solidFill>
                  </a:tcPr>
                </a:tc>
                <a:tc>
                  <a:txBody>
                    <a:bodyPr/>
                    <a:lstStyle/>
                    <a:p>
                      <a:r>
                        <a:rPr lang="en-US" sz="1200" b="0" dirty="0">
                          <a:solidFill>
                            <a:schemeClr val="tx1"/>
                          </a:solidFill>
                        </a:rPr>
                        <a:t>Fully</a:t>
                      </a:r>
                      <a:r>
                        <a:rPr lang="en-US" sz="1200" b="0" baseline="0" dirty="0">
                          <a:solidFill>
                            <a:schemeClr val="tx1"/>
                          </a:solidFill>
                        </a:rPr>
                        <a:t> remote loan applying&amp;obtaining process</a:t>
                      </a:r>
                      <a:endParaRPr lang="en-US" sz="1200" b="0" dirty="0">
                        <a:solidFill>
                          <a:schemeClr val="tx1"/>
                        </a:solidFill>
                      </a:endParaRPr>
                    </a:p>
                  </a:txBody>
                  <a:tcPr>
                    <a:solidFill>
                      <a:schemeClr val="accent1">
                        <a:lumMod val="20000"/>
                        <a:lumOff val="80000"/>
                      </a:schemeClr>
                    </a:solidFill>
                  </a:tcPr>
                </a:tc>
                <a:extLst>
                  <a:ext uri="{0D108BD9-81ED-4DB2-BD59-A6C34878D82A}">
                    <a16:rowId xmlns:a16="http://schemas.microsoft.com/office/drawing/2014/main" val="10000"/>
                  </a:ext>
                </a:extLst>
              </a:tr>
              <a:tr h="499883">
                <a:tc>
                  <a:txBody>
                    <a:bodyPr/>
                    <a:lstStyle/>
                    <a:p>
                      <a:r>
                        <a:rPr lang="en-US" sz="1400" b="1" dirty="0" smtClean="0">
                          <a:solidFill>
                            <a:schemeClr val="tx1"/>
                          </a:solidFill>
                        </a:rPr>
                        <a:t>Customer acquisition</a:t>
                      </a:r>
                      <a:endParaRPr lang="en-US" sz="1400" b="1" dirty="0">
                        <a:solidFill>
                          <a:schemeClr val="tx1"/>
                        </a:solidFill>
                      </a:endParaRPr>
                    </a:p>
                  </a:txBody>
                  <a:tcPr>
                    <a:solidFill>
                      <a:schemeClr val="accent1">
                        <a:lumMod val="20000"/>
                        <a:lumOff val="80000"/>
                      </a:schemeClr>
                    </a:solidFill>
                  </a:tcPr>
                </a:tc>
                <a:tc>
                  <a:txBody>
                    <a:bodyPr/>
                    <a:lstStyle/>
                    <a:p>
                      <a:r>
                        <a:rPr lang="en-US" sz="1200" b="0" dirty="0" smtClean="0">
                          <a:solidFill>
                            <a:schemeClr val="tx1"/>
                          </a:solidFill>
                        </a:rPr>
                        <a:t>Online</a:t>
                      </a:r>
                      <a:endParaRPr lang="en-US" sz="1200" b="0" dirty="0">
                        <a:solidFill>
                          <a:schemeClr val="tx1"/>
                        </a:solidFill>
                      </a:endParaRPr>
                    </a:p>
                  </a:txBody>
                  <a:tcPr>
                    <a:solidFill>
                      <a:schemeClr val="accent1">
                        <a:lumMod val="20000"/>
                        <a:lumOff val="80000"/>
                      </a:schemeClr>
                    </a:solidFill>
                  </a:tcPr>
                </a:tc>
                <a:tc>
                  <a:txBody>
                    <a:bodyPr/>
                    <a:lstStyle/>
                    <a:p>
                      <a:r>
                        <a:rPr lang="en-US" sz="1200" b="0" dirty="0" smtClean="0">
                          <a:solidFill>
                            <a:schemeClr val="tx1"/>
                          </a:solidFill>
                        </a:rPr>
                        <a:t>Online</a:t>
                      </a:r>
                      <a:endParaRPr lang="en-US" sz="1200" b="0" dirty="0">
                        <a:solidFill>
                          <a:schemeClr val="tx1"/>
                        </a:solidFill>
                      </a:endParaRPr>
                    </a:p>
                  </a:txBody>
                  <a:tcPr>
                    <a:solidFill>
                      <a:schemeClr val="accent1">
                        <a:lumMod val="20000"/>
                        <a:lumOff val="80000"/>
                      </a:schemeClr>
                    </a:solidFill>
                  </a:tcPr>
                </a:tc>
                <a:tc>
                  <a:txBody>
                    <a:bodyPr/>
                    <a:lstStyle/>
                    <a:p>
                      <a:r>
                        <a:rPr lang="en-US" sz="1200" b="0" dirty="0" smtClean="0">
                          <a:solidFill>
                            <a:schemeClr val="tx1"/>
                          </a:solidFill>
                        </a:rPr>
                        <a:t>Online</a:t>
                      </a:r>
                      <a:endParaRPr lang="en-US" sz="1200" b="0" dirty="0">
                        <a:solidFill>
                          <a:schemeClr val="tx1"/>
                        </a:solidFill>
                      </a:endParaRPr>
                    </a:p>
                  </a:txBody>
                  <a:tcPr>
                    <a:solidFill>
                      <a:schemeClr val="accent1">
                        <a:lumMod val="20000"/>
                        <a:lumOff val="80000"/>
                      </a:schemeClr>
                    </a:solidFill>
                  </a:tcPr>
                </a:tc>
                <a:tc>
                  <a:txBody>
                    <a:bodyPr/>
                    <a:lstStyle/>
                    <a:p>
                      <a:r>
                        <a:rPr lang="en-US" sz="1200" b="0" dirty="0" smtClean="0">
                          <a:solidFill>
                            <a:schemeClr val="tx1"/>
                          </a:solidFill>
                        </a:rPr>
                        <a:t>Online</a:t>
                      </a:r>
                      <a:endParaRPr lang="en-US" sz="1200" b="0" dirty="0">
                        <a:solidFill>
                          <a:schemeClr val="tx1"/>
                        </a:solidFill>
                      </a:endParaRPr>
                    </a:p>
                  </a:txBody>
                  <a:tcPr>
                    <a:solidFill>
                      <a:schemeClr val="accent1">
                        <a:lumMod val="20000"/>
                        <a:lumOff val="80000"/>
                      </a:schemeClr>
                    </a:solidFill>
                  </a:tcPr>
                </a:tc>
                <a:extLst>
                  <a:ext uri="{0D108BD9-81ED-4DB2-BD59-A6C34878D82A}">
                    <a16:rowId xmlns:a16="http://schemas.microsoft.com/office/drawing/2014/main" val="10001"/>
                  </a:ext>
                </a:extLst>
              </a:tr>
              <a:tr h="499883">
                <a:tc>
                  <a:txBody>
                    <a:bodyPr/>
                    <a:lstStyle/>
                    <a:p>
                      <a:r>
                        <a:rPr lang="en-US" sz="1400" b="1" dirty="0" smtClean="0">
                          <a:solidFill>
                            <a:schemeClr val="tx1"/>
                          </a:solidFill>
                        </a:rPr>
                        <a:t>Customer’s verification</a:t>
                      </a:r>
                      <a:endParaRPr lang="en-US" sz="1400" b="1" dirty="0">
                        <a:solidFill>
                          <a:schemeClr val="tx1"/>
                        </a:solidFill>
                      </a:endParaRPr>
                    </a:p>
                  </a:txBody>
                  <a:tcPr/>
                </a:tc>
                <a:tc>
                  <a:txBody>
                    <a:bodyPr/>
                    <a:lstStyle/>
                    <a:p>
                      <a:r>
                        <a:rPr lang="en-US" sz="1200" dirty="0" smtClean="0">
                          <a:solidFill>
                            <a:schemeClr val="tx1"/>
                          </a:solidFill>
                        </a:rPr>
                        <a:t>Face-to-face at the office </a:t>
                      </a:r>
                      <a:endParaRPr lang="en-US" sz="1200" dirty="0">
                        <a:solidFill>
                          <a:schemeClr val="tx1"/>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Face-to-face at the office (for the first loan only)</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Face-to-face</a:t>
                      </a:r>
                      <a:r>
                        <a:rPr lang="en-US" sz="1200" baseline="0" dirty="0" smtClean="0"/>
                        <a:t> during Agent’s visit </a:t>
                      </a:r>
                      <a:r>
                        <a:rPr lang="en-US" sz="1200" dirty="0" smtClean="0"/>
                        <a:t>(for the first loan only)</a:t>
                      </a:r>
                    </a:p>
                  </a:txBody>
                  <a:tcPr/>
                </a:tc>
                <a:tc>
                  <a:txBody>
                    <a:bodyPr/>
                    <a:lstStyle/>
                    <a:p>
                      <a:r>
                        <a:rPr lang="en-US" sz="1200" dirty="0" smtClean="0"/>
                        <a:t>Online </a:t>
                      </a:r>
                    </a:p>
                  </a:txBody>
                  <a:tcPr/>
                </a:tc>
                <a:extLst>
                  <a:ext uri="{0D108BD9-81ED-4DB2-BD59-A6C34878D82A}">
                    <a16:rowId xmlns:a16="http://schemas.microsoft.com/office/drawing/2014/main" val="10002"/>
                  </a:ext>
                </a:extLst>
              </a:tr>
              <a:tr h="499883">
                <a:tc>
                  <a:txBody>
                    <a:bodyPr/>
                    <a:lstStyle/>
                    <a:p>
                      <a:r>
                        <a:rPr lang="en-US" sz="1400" b="1" dirty="0" smtClean="0">
                          <a:solidFill>
                            <a:schemeClr val="tx1"/>
                          </a:solidFill>
                        </a:rPr>
                        <a:t>Contract</a:t>
                      </a:r>
                      <a:r>
                        <a:rPr lang="en-US" sz="1400" b="1" baseline="0" dirty="0" smtClean="0">
                          <a:solidFill>
                            <a:schemeClr val="tx1"/>
                          </a:solidFill>
                        </a:rPr>
                        <a:t> signing</a:t>
                      </a:r>
                      <a:endParaRPr lang="en-US" sz="1400" b="1" dirty="0">
                        <a:solidFill>
                          <a:schemeClr val="tx1"/>
                        </a:solidFill>
                      </a:endParaRPr>
                    </a:p>
                  </a:txBody>
                  <a:tcPr/>
                </a:tc>
                <a:tc>
                  <a:txBody>
                    <a:bodyPr/>
                    <a:lstStyle/>
                    <a:p>
                      <a:r>
                        <a:rPr lang="en-US" sz="1200" dirty="0" smtClean="0">
                          <a:solidFill>
                            <a:schemeClr val="tx1"/>
                          </a:solidFill>
                        </a:rPr>
                        <a:t>Face-to Face in</a:t>
                      </a:r>
                      <a:r>
                        <a:rPr lang="en-US" sz="1200" baseline="0" dirty="0" smtClean="0">
                          <a:solidFill>
                            <a:schemeClr val="tx1"/>
                          </a:solidFill>
                        </a:rPr>
                        <a:t> ML office</a:t>
                      </a:r>
                      <a:endParaRPr lang="en-US" sz="1200" dirty="0">
                        <a:solidFill>
                          <a:schemeClr val="tx1"/>
                        </a:solidFill>
                      </a:endParaRPr>
                    </a:p>
                  </a:txBody>
                  <a:tcPr/>
                </a:tc>
                <a:tc>
                  <a:txBody>
                    <a:bodyPr/>
                    <a:lstStyle/>
                    <a:p>
                      <a:r>
                        <a:rPr lang="en-US" sz="1200" dirty="0" smtClean="0"/>
                        <a:t>Offline at</a:t>
                      </a:r>
                      <a:r>
                        <a:rPr lang="en-US" sz="1200" baseline="0" dirty="0" smtClean="0"/>
                        <a:t> the office </a:t>
                      </a:r>
                    </a:p>
                    <a:p>
                      <a:r>
                        <a:rPr lang="en-US" sz="1200" baseline="0" dirty="0" smtClean="0"/>
                        <a:t>(for the first loan only)</a:t>
                      </a:r>
                      <a:endParaRPr lang="en-US"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Offline during Agent’s</a:t>
                      </a:r>
                      <a:r>
                        <a:rPr lang="en-US" sz="1200" baseline="0" dirty="0" smtClean="0"/>
                        <a:t> visit (for the first loan only)</a:t>
                      </a:r>
                      <a:endParaRPr lang="en-US" sz="1200" dirty="0" smtClean="0"/>
                    </a:p>
                  </a:txBody>
                  <a:tcPr/>
                </a:tc>
                <a:tc>
                  <a:txBody>
                    <a:bodyPr/>
                    <a:lstStyle/>
                    <a:p>
                      <a:r>
                        <a:rPr lang="en-US" sz="1200" dirty="0" smtClean="0"/>
                        <a:t>Online </a:t>
                      </a:r>
                    </a:p>
                    <a:p>
                      <a:r>
                        <a:rPr lang="en-US" sz="1200" dirty="0" smtClean="0"/>
                        <a:t>(electronic signing)</a:t>
                      </a:r>
                    </a:p>
                  </a:txBody>
                  <a:tcPr/>
                </a:tc>
                <a:extLst>
                  <a:ext uri="{0D108BD9-81ED-4DB2-BD59-A6C34878D82A}">
                    <a16:rowId xmlns:a16="http://schemas.microsoft.com/office/drawing/2014/main" val="10003"/>
                  </a:ext>
                </a:extLst>
              </a:tr>
              <a:tr h="504448">
                <a:tc>
                  <a:txBody>
                    <a:bodyPr/>
                    <a:lstStyle/>
                    <a:p>
                      <a:r>
                        <a:rPr lang="en-US" sz="1400" b="1" dirty="0" smtClean="0">
                          <a:solidFill>
                            <a:schemeClr val="tx1"/>
                          </a:solidFill>
                        </a:rPr>
                        <a:t>Comments </a:t>
                      </a:r>
                      <a:endParaRPr lang="en-US" sz="1400" b="1" dirty="0">
                        <a:solidFill>
                          <a:schemeClr val="tx1"/>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solidFill>
                            <a:schemeClr val="tx1"/>
                          </a:solidFill>
                        </a:rPr>
                        <a:t>Not</a:t>
                      </a:r>
                      <a:r>
                        <a:rPr lang="en-US" sz="1200" baseline="0" dirty="0" smtClean="0">
                          <a:solidFill>
                            <a:schemeClr val="tx1"/>
                          </a:solidFill>
                        </a:rPr>
                        <a:t> yet implemented in the market</a:t>
                      </a:r>
                      <a:endParaRPr lang="en-US" sz="1200" dirty="0" smtClean="0">
                        <a:solidFill>
                          <a:schemeClr val="tx1"/>
                        </a:solidFill>
                      </a:endParaRPr>
                    </a:p>
                  </a:txBody>
                  <a:tcPr/>
                </a:tc>
                <a:tc>
                  <a:txBody>
                    <a:bodyPr/>
                    <a:lstStyle/>
                    <a:p>
                      <a:r>
                        <a:rPr lang="en-US" sz="1200" dirty="0" smtClean="0"/>
                        <a:t>Not</a:t>
                      </a:r>
                      <a:r>
                        <a:rPr lang="en-US" sz="1200" baseline="0" dirty="0" smtClean="0"/>
                        <a:t> yet implemented in the market</a:t>
                      </a:r>
                      <a:endParaRPr lang="en-US" sz="1200" dirty="0"/>
                    </a:p>
                  </a:txBody>
                  <a:tcPr/>
                </a:tc>
                <a:tc>
                  <a:txBody>
                    <a:bodyPr/>
                    <a:lstStyle/>
                    <a:p>
                      <a:r>
                        <a:rPr lang="en-US" sz="1200" dirty="0" smtClean="0"/>
                        <a:t>Not</a:t>
                      </a:r>
                      <a:r>
                        <a:rPr lang="en-US" sz="1200" baseline="0" dirty="0" smtClean="0"/>
                        <a:t> yet implemented in the market</a:t>
                      </a:r>
                      <a:endParaRPr lang="en-US" sz="1200" dirty="0"/>
                    </a:p>
                  </a:txBody>
                  <a:tcPr/>
                </a:tc>
                <a:tc>
                  <a:txBody>
                    <a:bodyPr/>
                    <a:lstStyle/>
                    <a:p>
                      <a:r>
                        <a:rPr lang="en-US" sz="1200" dirty="0" smtClean="0"/>
                        <a:t>Not</a:t>
                      </a:r>
                      <a:r>
                        <a:rPr lang="en-US" sz="1200" baseline="0" dirty="0" smtClean="0"/>
                        <a:t> yet implemented in the market</a:t>
                      </a:r>
                      <a:endParaRPr lang="en-US" sz="1200" dirty="0"/>
                    </a:p>
                  </a:txBody>
                  <a:tcPr/>
                </a:tc>
                <a:extLst>
                  <a:ext uri="{0D108BD9-81ED-4DB2-BD59-A6C34878D82A}">
                    <a16:rowId xmlns:a16="http://schemas.microsoft.com/office/drawing/2014/main" val="10004"/>
                  </a:ext>
                </a:extLst>
              </a:tr>
            </a:tbl>
          </a:graphicData>
        </a:graphic>
      </p:graphicFrame>
      <p:grpSp>
        <p:nvGrpSpPr>
          <p:cNvPr id="11" name="Group 10"/>
          <p:cNvGrpSpPr/>
          <p:nvPr/>
        </p:nvGrpSpPr>
        <p:grpSpPr>
          <a:xfrm>
            <a:off x="1187624" y="1390312"/>
            <a:ext cx="2269847" cy="907939"/>
            <a:chOff x="1863" y="14082"/>
            <a:chExt cx="2269847" cy="907939"/>
          </a:xfrm>
        </p:grpSpPr>
        <p:sp>
          <p:nvSpPr>
            <p:cNvPr id="12" name="Chevron 11"/>
            <p:cNvSpPr/>
            <p:nvPr/>
          </p:nvSpPr>
          <p:spPr>
            <a:xfrm>
              <a:off x="1863" y="14082"/>
              <a:ext cx="2269847" cy="907939"/>
            </a:xfrm>
            <a:prstGeom prst="chevron">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3" name="Chevron 4"/>
            <p:cNvSpPr/>
            <p:nvPr/>
          </p:nvSpPr>
          <p:spPr>
            <a:xfrm>
              <a:off x="455833" y="14082"/>
              <a:ext cx="1361908" cy="90793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72009" tIns="24003" rIns="24003" bIns="24003" numCol="1" spcCol="1270" anchor="ctr" anchorCtr="0">
              <a:noAutofit/>
            </a:bodyPr>
            <a:lstStyle/>
            <a:p>
              <a:pPr lvl="0" algn="ctr" defTabSz="800100">
                <a:lnSpc>
                  <a:spcPct val="90000"/>
                </a:lnSpc>
                <a:spcBef>
                  <a:spcPct val="0"/>
                </a:spcBef>
                <a:spcAft>
                  <a:spcPct val="35000"/>
                </a:spcAft>
              </a:pPr>
              <a:r>
                <a:rPr lang="en-US" sz="1400" b="1" dirty="0" smtClean="0">
                  <a:solidFill>
                    <a:schemeClr val="bg1"/>
                  </a:solidFill>
                </a:rPr>
                <a:t>LGC (used for advertising)</a:t>
              </a:r>
              <a:endParaRPr lang="en-US" sz="1400" b="1" kern="1200" dirty="0" smtClean="0">
                <a:solidFill>
                  <a:schemeClr val="bg1"/>
                </a:solidFill>
              </a:endParaRPr>
            </a:p>
          </p:txBody>
        </p:sp>
      </p:grpSp>
      <p:sp>
        <p:nvSpPr>
          <p:cNvPr id="5" name="Rectangle 4"/>
          <p:cNvSpPr/>
          <p:nvPr/>
        </p:nvSpPr>
        <p:spPr>
          <a:xfrm>
            <a:off x="1187624" y="867092"/>
            <a:ext cx="1815878" cy="523220"/>
          </a:xfrm>
          <a:prstGeom prst="rect">
            <a:avLst/>
          </a:prstGeom>
        </p:spPr>
        <p:txBody>
          <a:bodyPr wrap="square">
            <a:spAutoFit/>
          </a:bodyPr>
          <a:lstStyle/>
          <a:p>
            <a:pPr algn="ctr"/>
            <a:r>
              <a:rPr lang="en-US" sz="1400" dirty="0"/>
              <a:t>Within 2 months after the launch</a:t>
            </a:r>
          </a:p>
        </p:txBody>
      </p:sp>
      <p:sp>
        <p:nvSpPr>
          <p:cNvPr id="7" name="Rectangle 6"/>
          <p:cNvSpPr/>
          <p:nvPr/>
        </p:nvSpPr>
        <p:spPr>
          <a:xfrm>
            <a:off x="3019180" y="881002"/>
            <a:ext cx="1784522" cy="523220"/>
          </a:xfrm>
          <a:prstGeom prst="rect">
            <a:avLst/>
          </a:prstGeom>
        </p:spPr>
        <p:txBody>
          <a:bodyPr wrap="square">
            <a:spAutoFit/>
          </a:bodyPr>
          <a:lstStyle/>
          <a:p>
            <a:r>
              <a:rPr lang="en-US" sz="1400" dirty="0"/>
              <a:t>Within 3 months after the launch</a:t>
            </a:r>
          </a:p>
        </p:txBody>
      </p:sp>
      <p:sp>
        <p:nvSpPr>
          <p:cNvPr id="14" name="Rectangle 13"/>
          <p:cNvSpPr/>
          <p:nvPr/>
        </p:nvSpPr>
        <p:spPr>
          <a:xfrm>
            <a:off x="4894867" y="866776"/>
            <a:ext cx="1784522" cy="523220"/>
          </a:xfrm>
          <a:prstGeom prst="rect">
            <a:avLst/>
          </a:prstGeom>
        </p:spPr>
        <p:txBody>
          <a:bodyPr wrap="square">
            <a:spAutoFit/>
          </a:bodyPr>
          <a:lstStyle/>
          <a:p>
            <a:r>
              <a:rPr lang="en-US" sz="1400" dirty="0"/>
              <a:t>Within </a:t>
            </a:r>
            <a:r>
              <a:rPr lang="ru-RU" sz="1400" dirty="0"/>
              <a:t>6</a:t>
            </a:r>
            <a:r>
              <a:rPr lang="en-US" sz="1400" dirty="0" smtClean="0"/>
              <a:t> </a:t>
            </a:r>
            <a:r>
              <a:rPr lang="en-US" sz="1400" dirty="0"/>
              <a:t>months after the launch</a:t>
            </a:r>
          </a:p>
        </p:txBody>
      </p:sp>
      <p:sp>
        <p:nvSpPr>
          <p:cNvPr id="15" name="Rectangle 14"/>
          <p:cNvSpPr/>
          <p:nvPr/>
        </p:nvSpPr>
        <p:spPr>
          <a:xfrm>
            <a:off x="6786232" y="881002"/>
            <a:ext cx="1784522" cy="523220"/>
          </a:xfrm>
          <a:prstGeom prst="rect">
            <a:avLst/>
          </a:prstGeom>
        </p:spPr>
        <p:txBody>
          <a:bodyPr wrap="square">
            <a:spAutoFit/>
          </a:bodyPr>
          <a:lstStyle/>
          <a:p>
            <a:r>
              <a:rPr lang="en-US" sz="1400" dirty="0"/>
              <a:t>Within </a:t>
            </a:r>
            <a:r>
              <a:rPr lang="en-US" sz="1400" dirty="0" smtClean="0"/>
              <a:t>1</a:t>
            </a:r>
            <a:r>
              <a:rPr lang="ru-RU" sz="1400" dirty="0" smtClean="0"/>
              <a:t>2</a:t>
            </a:r>
            <a:r>
              <a:rPr lang="en-US" sz="1400" dirty="0" smtClean="0"/>
              <a:t> </a:t>
            </a:r>
            <a:r>
              <a:rPr lang="en-US" sz="1400" dirty="0"/>
              <a:t>months after the launch</a:t>
            </a:r>
          </a:p>
        </p:txBody>
      </p:sp>
    </p:spTree>
    <p:extLst>
      <p:ext uri="{BB962C8B-B14F-4D97-AF65-F5344CB8AC3E}">
        <p14:creationId xmlns:p14="http://schemas.microsoft.com/office/powerpoint/2010/main" val="202403677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Текст 5"/>
          <p:cNvSpPr>
            <a:spLocks noGrp="1"/>
          </p:cNvSpPr>
          <p:nvPr>
            <p:ph type="body" idx="1"/>
          </p:nvPr>
        </p:nvSpPr>
        <p:spPr/>
        <p:txBody>
          <a:bodyPr/>
          <a:lstStyle/>
          <a:p>
            <a:r>
              <a:rPr lang="en-US" dirty="0" smtClean="0"/>
              <a:t>5. Decision </a:t>
            </a:r>
            <a:r>
              <a:rPr lang="en-US" dirty="0"/>
              <a:t>making &amp; </a:t>
            </a:r>
            <a:r>
              <a:rPr lang="en-US" dirty="0" smtClean="0"/>
              <a:t>Collection</a:t>
            </a:r>
            <a:endParaRPr lang="ru-RU" dirty="0"/>
          </a:p>
        </p:txBody>
      </p:sp>
      <p:sp>
        <p:nvSpPr>
          <p:cNvPr id="4" name="Номер слайда 3"/>
          <p:cNvSpPr>
            <a:spLocks noGrp="1"/>
          </p:cNvSpPr>
          <p:nvPr>
            <p:ph type="sldNum" sz="quarter" idx="12"/>
          </p:nvPr>
        </p:nvSpPr>
        <p:spPr/>
        <p:txBody>
          <a:bodyPr/>
          <a:lstStyle/>
          <a:p>
            <a:fld id="{D7F305DA-160D-498F-B102-A1D8643B4A2C}" type="slidenum">
              <a:rPr lang="ru-RU" smtClean="0"/>
              <a:pPr/>
              <a:t>35</a:t>
            </a:fld>
            <a:endParaRPr lang="ru-RU"/>
          </a:p>
        </p:txBody>
      </p:sp>
    </p:spTree>
    <p:extLst>
      <p:ext uri="{BB962C8B-B14F-4D97-AF65-F5344CB8AC3E}">
        <p14:creationId xmlns:p14="http://schemas.microsoft.com/office/powerpoint/2010/main" val="189234313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4"/>
          <p:cNvSpPr>
            <a:spLocks noGrp="1"/>
          </p:cNvSpPr>
          <p:nvPr>
            <p:ph type="title"/>
          </p:nvPr>
        </p:nvSpPr>
        <p:spPr/>
        <p:txBody>
          <a:bodyPr/>
          <a:lstStyle/>
          <a:p>
            <a:r>
              <a:rPr lang="en-US" dirty="0" smtClean="0"/>
              <a:t>Typical risks</a:t>
            </a:r>
            <a:endParaRPr lang="ru-RU" dirty="0"/>
          </a:p>
        </p:txBody>
      </p:sp>
      <p:sp>
        <p:nvSpPr>
          <p:cNvPr id="4" name="Номер слайда 3"/>
          <p:cNvSpPr>
            <a:spLocks noGrp="1"/>
          </p:cNvSpPr>
          <p:nvPr>
            <p:ph type="sldNum" sz="quarter" idx="12"/>
          </p:nvPr>
        </p:nvSpPr>
        <p:spPr/>
        <p:txBody>
          <a:bodyPr/>
          <a:lstStyle/>
          <a:p>
            <a:fld id="{D7F305DA-160D-498F-B102-A1D8643B4A2C}" type="slidenum">
              <a:rPr lang="ru-RU" smtClean="0"/>
              <a:pPr/>
              <a:t>36</a:t>
            </a:fld>
            <a:endParaRPr lang="ru-RU" dirty="0"/>
          </a:p>
        </p:txBody>
      </p:sp>
      <p:sp>
        <p:nvSpPr>
          <p:cNvPr id="3" name="Rectangle 2"/>
          <p:cNvSpPr/>
          <p:nvPr/>
        </p:nvSpPr>
        <p:spPr>
          <a:xfrm>
            <a:off x="179512" y="692696"/>
            <a:ext cx="8807572" cy="584775"/>
          </a:xfrm>
          <a:prstGeom prst="rect">
            <a:avLst/>
          </a:prstGeom>
        </p:spPr>
        <p:txBody>
          <a:bodyPr wrap="square" anchor="t">
            <a:spAutoFit/>
          </a:bodyPr>
          <a:lstStyle/>
          <a:p>
            <a:r>
              <a:rPr lang="en-US" sz="1600" dirty="0"/>
              <a:t>Main risks for our product we expect from clients with low income, and estimate it as 5% from disbursements (our competitors have risks from 4 to 6 % from disbursements for small loans)</a:t>
            </a:r>
          </a:p>
        </p:txBody>
      </p:sp>
      <p:graphicFrame>
        <p:nvGraphicFramePr>
          <p:cNvPr id="7" name="Объект 6"/>
          <p:cNvGraphicFramePr>
            <a:graphicFrameLocks noGrp="1"/>
          </p:cNvGraphicFramePr>
          <p:nvPr>
            <p:ph idx="1"/>
            <p:extLst/>
          </p:nvPr>
        </p:nvGraphicFramePr>
        <p:xfrm>
          <a:off x="179512" y="1412777"/>
          <a:ext cx="8807572" cy="4746495"/>
        </p:xfrm>
        <a:graphic>
          <a:graphicData uri="http://schemas.openxmlformats.org/drawingml/2006/table">
            <a:tbl>
              <a:tblPr firstRow="1" bandRow="1">
                <a:tableStyleId>{5C22544A-7EE6-4342-B048-85BDC9FD1C3A}</a:tableStyleId>
              </a:tblPr>
              <a:tblGrid>
                <a:gridCol w="1546948">
                  <a:extLst>
                    <a:ext uri="{9D8B030D-6E8A-4147-A177-3AD203B41FA5}">
                      <a16:colId xmlns:a16="http://schemas.microsoft.com/office/drawing/2014/main" val="20000"/>
                    </a:ext>
                  </a:extLst>
                </a:gridCol>
                <a:gridCol w="1541303">
                  <a:extLst>
                    <a:ext uri="{9D8B030D-6E8A-4147-A177-3AD203B41FA5}">
                      <a16:colId xmlns:a16="http://schemas.microsoft.com/office/drawing/2014/main" val="20001"/>
                    </a:ext>
                  </a:extLst>
                </a:gridCol>
                <a:gridCol w="2196291">
                  <a:extLst>
                    <a:ext uri="{9D8B030D-6E8A-4147-A177-3AD203B41FA5}">
                      <a16:colId xmlns:a16="http://schemas.microsoft.com/office/drawing/2014/main" val="20002"/>
                    </a:ext>
                  </a:extLst>
                </a:gridCol>
                <a:gridCol w="1761515">
                  <a:extLst>
                    <a:ext uri="{9D8B030D-6E8A-4147-A177-3AD203B41FA5}">
                      <a16:colId xmlns:a16="http://schemas.microsoft.com/office/drawing/2014/main" val="20003"/>
                    </a:ext>
                  </a:extLst>
                </a:gridCol>
                <a:gridCol w="1761515">
                  <a:extLst>
                    <a:ext uri="{9D8B030D-6E8A-4147-A177-3AD203B41FA5}">
                      <a16:colId xmlns:a16="http://schemas.microsoft.com/office/drawing/2014/main" val="20004"/>
                    </a:ext>
                  </a:extLst>
                </a:gridCol>
              </a:tblGrid>
              <a:tr h="943012">
                <a:tc>
                  <a:txBody>
                    <a:bodyPr/>
                    <a:lstStyle/>
                    <a:p>
                      <a:r>
                        <a:rPr lang="en-US" dirty="0" smtClean="0"/>
                        <a:t>Type of risk</a:t>
                      </a:r>
                      <a:endParaRPr lang="ru-RU" dirty="0"/>
                    </a:p>
                  </a:txBody>
                  <a:tcPr/>
                </a:tc>
                <a:tc>
                  <a:txBody>
                    <a:bodyPr/>
                    <a:lstStyle/>
                    <a:p>
                      <a:r>
                        <a:rPr lang="en-US" dirty="0" smtClean="0"/>
                        <a:t>Risk</a:t>
                      </a:r>
                      <a:endParaRPr lang="ru-RU" dirty="0"/>
                    </a:p>
                  </a:txBody>
                  <a:tcPr/>
                </a:tc>
                <a:tc>
                  <a:txBody>
                    <a:bodyPr/>
                    <a:lstStyle/>
                    <a:p>
                      <a:r>
                        <a:rPr lang="en-US" dirty="0" smtClean="0"/>
                        <a:t>Drivers to the risk/ comments</a:t>
                      </a:r>
                      <a:endParaRPr lang="ru-RU" dirty="0"/>
                    </a:p>
                  </a:txBody>
                  <a:tcPr/>
                </a:tc>
                <a:tc>
                  <a:txBody>
                    <a:bodyPr/>
                    <a:lstStyle/>
                    <a:p>
                      <a:r>
                        <a:rPr lang="en-US" dirty="0" smtClean="0"/>
                        <a:t>Tools for the</a:t>
                      </a:r>
                      <a:r>
                        <a:rPr lang="en-US" baseline="0" dirty="0" smtClean="0"/>
                        <a:t> risk reducing</a:t>
                      </a:r>
                      <a:endParaRPr lang="ru-RU" dirty="0"/>
                    </a:p>
                  </a:txBody>
                  <a:tcPr/>
                </a:tc>
                <a:tc>
                  <a:txBody>
                    <a:bodyPr/>
                    <a:lstStyle/>
                    <a:p>
                      <a:r>
                        <a:rPr lang="en-US" dirty="0" smtClean="0"/>
                        <a:t>Collection procedure comments</a:t>
                      </a:r>
                      <a:endParaRPr lang="ru-RU" dirty="0"/>
                    </a:p>
                  </a:txBody>
                  <a:tcPr/>
                </a:tc>
                <a:extLst>
                  <a:ext uri="{0D108BD9-81ED-4DB2-BD59-A6C34878D82A}">
                    <a16:rowId xmlns:a16="http://schemas.microsoft.com/office/drawing/2014/main" val="10000"/>
                  </a:ext>
                </a:extLst>
              </a:tr>
              <a:tr h="1194482">
                <a:tc>
                  <a:txBody>
                    <a:bodyPr/>
                    <a:lstStyle/>
                    <a:p>
                      <a:r>
                        <a:rPr lang="en-US" sz="1400" dirty="0" smtClean="0"/>
                        <a:t>Fraud</a:t>
                      </a:r>
                      <a:endParaRPr lang="ru-RU" sz="1400" dirty="0"/>
                    </a:p>
                  </a:txBody>
                  <a:tcPr/>
                </a:tc>
                <a:tc>
                  <a:txBody>
                    <a:bodyPr/>
                    <a:lstStyle/>
                    <a:p>
                      <a:r>
                        <a:rPr lang="en-US" sz="1400" dirty="0" smtClean="0"/>
                        <a:t>-</a:t>
                      </a:r>
                      <a:endParaRPr lang="ru-RU" sz="1400" dirty="0"/>
                    </a:p>
                  </a:txBody>
                  <a:tcPr/>
                </a:tc>
                <a:tc>
                  <a:txBody>
                    <a:bodyPr/>
                    <a:lstStyle/>
                    <a:p>
                      <a:pPr marL="285750" indent="-285750">
                        <a:buFont typeface="Arial" panose="020B0604020202020204" pitchFamily="34" charset="0"/>
                        <a:buChar char="•"/>
                      </a:pPr>
                      <a:r>
                        <a:rPr lang="en-US" sz="1400" dirty="0" smtClean="0"/>
                        <a:t>Very strong laws – main driver of the absence of fraud</a:t>
                      </a:r>
                      <a:endParaRPr lang="ru-RU" sz="1400" dirty="0" smtClean="0"/>
                    </a:p>
                    <a:p>
                      <a:pPr marL="285750" indent="-285750">
                        <a:buFont typeface="Arial" panose="020B0604020202020204" pitchFamily="34" charset="0"/>
                        <a:buChar char="•"/>
                      </a:pPr>
                      <a:r>
                        <a:rPr lang="en-US" sz="1400" dirty="0" smtClean="0"/>
                        <a:t>Typical risk for black moneylenders only</a:t>
                      </a:r>
                      <a:endParaRPr lang="ru-RU" sz="1400" dirty="0"/>
                    </a:p>
                  </a:txBody>
                  <a:tcPr/>
                </a:tc>
                <a:tc>
                  <a:txBody>
                    <a:bodyPr/>
                    <a:lstStyle/>
                    <a:p>
                      <a:r>
                        <a:rPr lang="en-US" sz="1400" dirty="0" smtClean="0"/>
                        <a:t>-</a:t>
                      </a:r>
                      <a:endParaRPr lang="ru-RU" sz="1400" dirty="0"/>
                    </a:p>
                  </a:txBody>
                  <a:tcPr/>
                </a:tc>
                <a:tc>
                  <a:txBody>
                    <a:bodyPr/>
                    <a:lstStyle/>
                    <a:p>
                      <a:r>
                        <a:rPr lang="en-US" sz="1400" dirty="0" smtClean="0"/>
                        <a:t>-</a:t>
                      </a:r>
                      <a:endParaRPr lang="ru-RU" sz="1400" dirty="0"/>
                    </a:p>
                  </a:txBody>
                  <a:tcPr/>
                </a:tc>
                <a:extLst>
                  <a:ext uri="{0D108BD9-81ED-4DB2-BD59-A6C34878D82A}">
                    <a16:rowId xmlns:a16="http://schemas.microsoft.com/office/drawing/2014/main" val="10001"/>
                  </a:ext>
                </a:extLst>
              </a:tr>
              <a:tr h="1414519">
                <a:tc>
                  <a:txBody>
                    <a:bodyPr/>
                    <a:lstStyle/>
                    <a:p>
                      <a:r>
                        <a:rPr lang="en-US" sz="1400" dirty="0"/>
                        <a:t>Defaults for loans</a:t>
                      </a:r>
                      <a:r>
                        <a:rPr lang="en-US" sz="1400" baseline="0" dirty="0"/>
                        <a:t> less than 5000 $</a:t>
                      </a:r>
                      <a:endParaRPr lang="ru-RU" sz="1400" dirty="0"/>
                    </a:p>
                  </a:txBody>
                  <a:tcPr/>
                </a:tc>
                <a:tc>
                  <a:txBody>
                    <a:bodyPr/>
                    <a:lstStyle/>
                    <a:p>
                      <a:r>
                        <a:rPr lang="en-US" sz="1400" dirty="0" smtClean="0"/>
                        <a:t>No money</a:t>
                      </a:r>
                      <a:endParaRPr lang="ru-RU" sz="1400" dirty="0"/>
                    </a:p>
                  </a:txBody>
                  <a:tcPr/>
                </a:tc>
                <a:tc>
                  <a:txBody>
                    <a:bodyPr/>
                    <a:lstStyle/>
                    <a:p>
                      <a:r>
                        <a:rPr lang="en-US" sz="1400" dirty="0"/>
                        <a:t>Typical risk for workers from other countries</a:t>
                      </a:r>
                      <a:r>
                        <a:rPr lang="en-US" sz="1400" baseline="0" dirty="0"/>
                        <a:t> and with monthly income less than 2000$</a:t>
                      </a:r>
                      <a:endParaRPr lang="ru-RU" sz="1400" dirty="0"/>
                    </a:p>
                  </a:txBody>
                  <a:tcPr/>
                </a:tc>
                <a:tc>
                  <a:txBody>
                    <a:bodyPr/>
                    <a:lstStyle/>
                    <a:p>
                      <a:pPr marL="342900" marR="0" indent="-342900" algn="l" defTabSz="914400" rtl="0" eaLnBrk="1" fontAlgn="auto" latinLnBrk="0" hangingPunct="1">
                        <a:lnSpc>
                          <a:spcPct val="100000"/>
                        </a:lnSpc>
                        <a:spcBef>
                          <a:spcPts val="0"/>
                        </a:spcBef>
                        <a:spcAft>
                          <a:spcPts val="0"/>
                        </a:spcAft>
                        <a:buClrTx/>
                        <a:buSzTx/>
                        <a:buFontTx/>
                        <a:buAutoNum type="arabicParenR"/>
                        <a:tabLst/>
                        <a:defRPr/>
                      </a:pPr>
                      <a:r>
                        <a:rPr lang="en-US" sz="1400" dirty="0" err="1" smtClean="0"/>
                        <a:t>SingPass</a:t>
                      </a:r>
                      <a:r>
                        <a:rPr lang="en-US" sz="1400" dirty="0" smtClean="0"/>
                        <a:t> off-line Checking</a:t>
                      </a:r>
                      <a:r>
                        <a:rPr lang="en-US" sz="1400" baseline="0" dirty="0" smtClean="0"/>
                        <a:t> </a:t>
                      </a:r>
                      <a:endParaRPr lang="ru-RU" sz="1400" dirty="0" smtClean="0"/>
                    </a:p>
                    <a:p>
                      <a:pPr marL="342900" indent="-342900">
                        <a:buAutoNum type="arabicParenR"/>
                      </a:pPr>
                      <a:r>
                        <a:rPr lang="en-US" sz="1400" dirty="0" smtClean="0"/>
                        <a:t>Checking by cheap</a:t>
                      </a:r>
                      <a:r>
                        <a:rPr lang="en-US" sz="1400" baseline="0" dirty="0" smtClean="0"/>
                        <a:t> on-line </a:t>
                      </a:r>
                      <a:r>
                        <a:rPr lang="en-US" sz="1400" dirty="0" smtClean="0"/>
                        <a:t>Credit bureau and blacklist</a:t>
                      </a:r>
                      <a:endParaRPr lang="ru-RU" sz="14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1) SMS, Calls, e-mails</a:t>
                      </a:r>
                    </a:p>
                    <a:p>
                      <a:r>
                        <a:rPr lang="en-US" sz="1400" dirty="0" smtClean="0"/>
                        <a:t>2) Most of debtors pay but with long delays</a:t>
                      </a:r>
                      <a:endParaRPr lang="ru-RU" sz="1400" dirty="0"/>
                    </a:p>
                  </a:txBody>
                  <a:tcPr/>
                </a:tc>
                <a:extLst>
                  <a:ext uri="{0D108BD9-81ED-4DB2-BD59-A6C34878D82A}">
                    <a16:rowId xmlns:a16="http://schemas.microsoft.com/office/drawing/2014/main" val="10002"/>
                  </a:ext>
                </a:extLst>
              </a:tr>
              <a:tr h="1194482">
                <a:tc>
                  <a:txBody>
                    <a:bodyPr/>
                    <a:lstStyle/>
                    <a:p>
                      <a:r>
                        <a:rPr lang="en-US" sz="1400" dirty="0"/>
                        <a:t>Defaults for loans more than 5000 $</a:t>
                      </a:r>
                      <a:endParaRPr lang="ru-RU" sz="1400" dirty="0"/>
                    </a:p>
                  </a:txBody>
                  <a:tcPr/>
                </a:tc>
                <a:tc>
                  <a:txBody>
                    <a:bodyPr/>
                    <a:lstStyle/>
                    <a:p>
                      <a:r>
                        <a:rPr lang="en-US" sz="1400" dirty="0" smtClean="0"/>
                        <a:t>High debt-to-income, lots of loans, Pyramids</a:t>
                      </a:r>
                      <a:endParaRPr lang="ru-RU" sz="1400" dirty="0"/>
                    </a:p>
                  </a:txBody>
                  <a:tcPr/>
                </a:tc>
                <a:tc>
                  <a:txBody>
                    <a:bodyPr/>
                    <a:lstStyle/>
                    <a:p>
                      <a:r>
                        <a:rPr lang="en-US" sz="1400" dirty="0" smtClean="0"/>
                        <a:t>Mainly relevant</a:t>
                      </a:r>
                      <a:r>
                        <a:rPr lang="en-US" sz="1400" baseline="0" dirty="0" smtClean="0"/>
                        <a:t> for the banks</a:t>
                      </a:r>
                      <a:endParaRPr lang="ru-RU" sz="1400" dirty="0"/>
                    </a:p>
                  </a:txBody>
                  <a:tcPr/>
                </a:tc>
                <a:tc>
                  <a:txBody>
                    <a:bodyPr/>
                    <a:lstStyle/>
                    <a:p>
                      <a:pPr marL="342900" indent="-342900">
                        <a:buAutoNum type="arabicParenR"/>
                      </a:pPr>
                      <a:r>
                        <a:rPr lang="en-US" sz="1400" dirty="0" smtClean="0"/>
                        <a:t>Checking by Credit bureau</a:t>
                      </a:r>
                      <a:endParaRPr lang="ru-RU" sz="1400" dirty="0" smtClean="0"/>
                    </a:p>
                    <a:p>
                      <a:pPr marL="342900" indent="-342900">
                        <a:buAutoNum type="arabicParenR"/>
                      </a:pPr>
                      <a:r>
                        <a:rPr lang="en-US" sz="1400" dirty="0" err="1" smtClean="0"/>
                        <a:t>SingPass</a:t>
                      </a:r>
                      <a:r>
                        <a:rPr lang="en-US" sz="1400" dirty="0" smtClean="0"/>
                        <a:t> off-line Checking</a:t>
                      </a:r>
                      <a:r>
                        <a:rPr lang="en-US" sz="1400" baseline="0" dirty="0" smtClean="0"/>
                        <a:t> </a:t>
                      </a:r>
                      <a:endParaRPr lang="ru-RU" sz="1400" dirty="0"/>
                    </a:p>
                  </a:txBody>
                  <a:tcPr/>
                </a:tc>
                <a:tc>
                  <a:txBody>
                    <a:bodyPr/>
                    <a:lstStyle/>
                    <a:p>
                      <a:pPr marL="342900" indent="-342900">
                        <a:buAutoNum type="arabicParenR"/>
                      </a:pPr>
                      <a:r>
                        <a:rPr lang="en-US" sz="1400" dirty="0" smtClean="0"/>
                        <a:t>SMS, Calls, e-mails</a:t>
                      </a:r>
                    </a:p>
                    <a:p>
                      <a:pPr marL="342900" indent="-342900">
                        <a:buAutoNum type="arabicParenR"/>
                      </a:pPr>
                      <a:r>
                        <a:rPr lang="en-US" sz="1400" dirty="0" smtClean="0"/>
                        <a:t>If not paid - Bankruptcy procedures</a:t>
                      </a:r>
                      <a:endParaRPr lang="ru-RU" sz="1400" dirty="0"/>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50880863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512" y="0"/>
            <a:ext cx="8136904" cy="548680"/>
          </a:xfrm>
        </p:spPr>
        <p:txBody>
          <a:bodyPr/>
          <a:lstStyle/>
          <a:p>
            <a:r>
              <a:rPr lang="en-US" dirty="0"/>
              <a:t>SingPass opportunities</a:t>
            </a:r>
            <a:endParaRPr lang="ru-RU" dirty="0">
              <a:solidFill>
                <a:srgbClr val="FF0000"/>
              </a:solidFill>
            </a:endParaRPr>
          </a:p>
        </p:txBody>
      </p:sp>
      <p:sp>
        <p:nvSpPr>
          <p:cNvPr id="8" name="Номер слайда 7"/>
          <p:cNvSpPr>
            <a:spLocks noGrp="1"/>
          </p:cNvSpPr>
          <p:nvPr>
            <p:ph type="sldNum" sz="quarter" idx="12"/>
          </p:nvPr>
        </p:nvSpPr>
        <p:spPr/>
        <p:txBody>
          <a:bodyPr/>
          <a:lstStyle/>
          <a:p>
            <a:fld id="{D7F305DA-160D-498F-B102-A1D8643B4A2C}" type="slidenum">
              <a:rPr lang="ru-RU" smtClean="0"/>
              <a:pPr/>
              <a:t>37</a:t>
            </a:fld>
            <a:endParaRPr lang="ru-RU"/>
          </a:p>
        </p:txBody>
      </p:sp>
      <p:sp>
        <p:nvSpPr>
          <p:cNvPr id="5" name="Content Placeholder 4"/>
          <p:cNvSpPr>
            <a:spLocks noGrp="1"/>
          </p:cNvSpPr>
          <p:nvPr>
            <p:ph idx="1"/>
          </p:nvPr>
        </p:nvSpPr>
        <p:spPr>
          <a:xfrm>
            <a:off x="179512" y="692697"/>
            <a:ext cx="8807572" cy="1440160"/>
          </a:xfrm>
        </p:spPr>
        <p:txBody>
          <a:bodyPr>
            <a:normAutofit/>
          </a:bodyPr>
          <a:lstStyle/>
          <a:p>
            <a:pPr marL="0" indent="0" algn="just">
              <a:buNone/>
            </a:pPr>
            <a:r>
              <a:rPr lang="en-US" b="1" dirty="0" smtClean="0"/>
              <a:t>Singapore </a:t>
            </a:r>
            <a:r>
              <a:rPr lang="en-US" b="1" dirty="0"/>
              <a:t>Personal Access (or SingPass)</a:t>
            </a:r>
            <a:r>
              <a:rPr lang="en-US" dirty="0"/>
              <a:t>,</a:t>
            </a:r>
            <a:r>
              <a:rPr lang="en-US" b="1" dirty="0"/>
              <a:t> </a:t>
            </a:r>
            <a:r>
              <a:rPr lang="en-US" dirty="0"/>
              <a:t>launched in March 2003, is a gateway to hundreds of e-services offered by more than 60 government agencies, enabling users to only </a:t>
            </a:r>
            <a:r>
              <a:rPr lang="en-US" dirty="0" smtClean="0"/>
              <a:t>have and remember </a:t>
            </a:r>
            <a:r>
              <a:rPr lang="en-US" dirty="0"/>
              <a:t>one password when connecting and transacting with the Government. </a:t>
            </a:r>
          </a:p>
          <a:p>
            <a:pPr marL="0" indent="0" algn="just">
              <a:buNone/>
            </a:pPr>
            <a:r>
              <a:rPr lang="en-US" dirty="0" smtClean="0"/>
              <a:t>Some ML companies require customers to </a:t>
            </a:r>
            <a:r>
              <a:rPr lang="en-US" dirty="0"/>
              <a:t>demonstrate their income </a:t>
            </a:r>
            <a:r>
              <a:rPr lang="en-US" dirty="0" smtClean="0"/>
              <a:t>for last 12 </a:t>
            </a:r>
            <a:r>
              <a:rPr lang="en-US" dirty="0"/>
              <a:t>months in personal account SingPass. To do this, </a:t>
            </a:r>
            <a:r>
              <a:rPr lang="en-US" dirty="0" smtClean="0"/>
              <a:t>companies </a:t>
            </a:r>
            <a:r>
              <a:rPr lang="en-US" dirty="0"/>
              <a:t>provide customers with a computer connected to the Internet</a:t>
            </a:r>
            <a:r>
              <a:rPr lang="en-US" dirty="0" smtClean="0"/>
              <a:t>.</a:t>
            </a:r>
          </a:p>
          <a:p>
            <a:pPr marL="0" indent="0">
              <a:buNone/>
            </a:pPr>
            <a:endParaRPr lang="en-US" dirty="0" smtClean="0"/>
          </a:p>
        </p:txBody>
      </p:sp>
      <p:graphicFrame>
        <p:nvGraphicFramePr>
          <p:cNvPr id="6" name="Таблица 4"/>
          <p:cNvGraphicFramePr>
            <a:graphicFrameLocks noGrp="1"/>
          </p:cNvGraphicFramePr>
          <p:nvPr>
            <p:extLst/>
          </p:nvPr>
        </p:nvGraphicFramePr>
        <p:xfrm>
          <a:off x="210345" y="2060848"/>
          <a:ext cx="8776738" cy="3362320"/>
        </p:xfrm>
        <a:graphic>
          <a:graphicData uri="http://schemas.openxmlformats.org/drawingml/2006/table">
            <a:tbl>
              <a:tblPr firstRow="1" bandRow="1">
                <a:tableStyleId>{5C22544A-7EE6-4342-B048-85BDC9FD1C3A}</a:tableStyleId>
              </a:tblPr>
              <a:tblGrid>
                <a:gridCol w="377494">
                  <a:extLst>
                    <a:ext uri="{9D8B030D-6E8A-4147-A177-3AD203B41FA5}">
                      <a16:colId xmlns:a16="http://schemas.microsoft.com/office/drawing/2014/main" val="20003"/>
                    </a:ext>
                  </a:extLst>
                </a:gridCol>
                <a:gridCol w="2925579">
                  <a:extLst>
                    <a:ext uri="{9D8B030D-6E8A-4147-A177-3AD203B41FA5}">
                      <a16:colId xmlns:a16="http://schemas.microsoft.com/office/drawing/2014/main" val="20000"/>
                    </a:ext>
                  </a:extLst>
                </a:gridCol>
                <a:gridCol w="5473665">
                  <a:extLst>
                    <a:ext uri="{9D8B030D-6E8A-4147-A177-3AD203B41FA5}">
                      <a16:colId xmlns:a16="http://schemas.microsoft.com/office/drawing/2014/main" val="20001"/>
                    </a:ext>
                  </a:extLst>
                </a:gridCol>
              </a:tblGrid>
              <a:tr h="360040">
                <a:tc>
                  <a:txBody>
                    <a:bodyPr/>
                    <a:lstStyle/>
                    <a:p>
                      <a:pPr algn="ctr"/>
                      <a:r>
                        <a:rPr lang="en-US" sz="1600" b="1" dirty="0" smtClean="0">
                          <a:solidFill>
                            <a:schemeClr val="bg1"/>
                          </a:solidFill>
                        </a:rPr>
                        <a:t>#</a:t>
                      </a:r>
                      <a:endParaRPr lang="ru-RU" sz="1600" b="1" dirty="0">
                        <a:solidFill>
                          <a:schemeClr val="bg1"/>
                        </a:solidFill>
                      </a:endParaRPr>
                    </a:p>
                  </a:txBody>
                  <a:tcPr/>
                </a:tc>
                <a:tc>
                  <a:txBody>
                    <a:bodyPr/>
                    <a:lstStyle/>
                    <a:p>
                      <a:pPr algn="ctr"/>
                      <a:r>
                        <a:rPr lang="en-US" sz="1600" b="1" dirty="0" smtClean="0">
                          <a:solidFill>
                            <a:schemeClr val="bg1"/>
                          </a:solidFill>
                        </a:rPr>
                        <a:t>Information</a:t>
                      </a:r>
                      <a:endParaRPr lang="ru-RU" sz="1600" b="1" dirty="0">
                        <a:solidFill>
                          <a:schemeClr val="bg1"/>
                        </a:solidFill>
                      </a:endParaRPr>
                    </a:p>
                  </a:txBody>
                  <a:tcPr/>
                </a:tc>
                <a:tc>
                  <a:txBody>
                    <a:bodyPr/>
                    <a:lstStyle/>
                    <a:p>
                      <a:pPr algn="ctr"/>
                      <a:r>
                        <a:rPr lang="en-US" sz="1600" b="1" dirty="0" smtClean="0">
                          <a:solidFill>
                            <a:schemeClr val="bg1"/>
                          </a:solidFill>
                        </a:rPr>
                        <a:t>Short description</a:t>
                      </a:r>
                      <a:endParaRPr lang="ru-RU" sz="1600" b="1" dirty="0">
                        <a:solidFill>
                          <a:schemeClr val="bg1"/>
                        </a:solidFill>
                      </a:endParaRPr>
                    </a:p>
                  </a:txBody>
                  <a:tcPr/>
                </a:tc>
                <a:extLst>
                  <a:ext uri="{0D108BD9-81ED-4DB2-BD59-A6C34878D82A}">
                    <a16:rowId xmlns:a16="http://schemas.microsoft.com/office/drawing/2014/main" val="10000"/>
                  </a:ext>
                </a:extLst>
              </a:tr>
              <a:tr h="370840">
                <a:tc>
                  <a:txBody>
                    <a:bodyPr/>
                    <a:lstStyle/>
                    <a:p>
                      <a:pPr marL="0" lvl="1" indent="0"/>
                      <a:r>
                        <a:rPr lang="en-US" sz="1400" dirty="0" smtClean="0">
                          <a:solidFill>
                            <a:schemeClr val="tx1"/>
                          </a:solidFill>
                        </a:rPr>
                        <a:t>1</a:t>
                      </a:r>
                    </a:p>
                  </a:txBody>
                  <a:tcPr/>
                </a:tc>
                <a:tc>
                  <a:txBody>
                    <a:bodyPr/>
                    <a:lstStyle/>
                    <a:p>
                      <a:pPr marL="0" lvl="1" indent="0"/>
                      <a:r>
                        <a:rPr lang="en-US" sz="1400" dirty="0" smtClean="0">
                          <a:solidFill>
                            <a:schemeClr val="tx1"/>
                          </a:solidFill>
                        </a:rPr>
                        <a:t>What</a:t>
                      </a:r>
                      <a:r>
                        <a:rPr lang="en-US" sz="1400" baseline="0" dirty="0" smtClean="0">
                          <a:solidFill>
                            <a:schemeClr val="tx1"/>
                          </a:solidFill>
                        </a:rPr>
                        <a:t> information can be checked?</a:t>
                      </a:r>
                      <a:endParaRPr lang="en-US" sz="1400" dirty="0" smtClean="0">
                        <a:solidFill>
                          <a:schemeClr val="tx1"/>
                        </a:solidFill>
                      </a:endParaRPr>
                    </a:p>
                  </a:txBody>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tx1"/>
                          </a:solidFill>
                        </a:rPr>
                        <a:t>Proof</a:t>
                      </a:r>
                      <a:r>
                        <a:rPr lang="en-US" sz="1400" baseline="0" dirty="0" smtClean="0">
                          <a:solidFill>
                            <a:schemeClr val="tx1"/>
                          </a:solidFill>
                        </a:rPr>
                        <a:t> of income, </a:t>
                      </a:r>
                      <a:r>
                        <a:rPr lang="en-US" sz="1400" kern="1200" dirty="0" smtClean="0">
                          <a:solidFill>
                            <a:schemeClr val="dk1"/>
                          </a:solidFill>
                          <a:effectLst/>
                          <a:latin typeface="+mn-lt"/>
                          <a:ea typeface="+mn-ea"/>
                          <a:cs typeface="+mn-cs"/>
                        </a:rPr>
                        <a:t>A</a:t>
                      </a:r>
                      <a:r>
                        <a:rPr lang="ru-RU" sz="1400" kern="1200" dirty="0" smtClean="0">
                          <a:solidFill>
                            <a:schemeClr val="dk1"/>
                          </a:solidFill>
                          <a:effectLst/>
                          <a:latin typeface="+mn-lt"/>
                          <a:ea typeface="+mn-ea"/>
                          <a:cs typeface="+mn-cs"/>
                        </a:rPr>
                        <a:t>ny property </a:t>
                      </a:r>
                      <a:r>
                        <a:rPr lang="en-US" sz="1400" kern="1200" dirty="0" smtClean="0">
                          <a:solidFill>
                            <a:schemeClr val="dk1"/>
                          </a:solidFill>
                          <a:effectLst/>
                          <a:latin typeface="+mn-lt"/>
                          <a:ea typeface="+mn-ea"/>
                          <a:cs typeface="+mn-cs"/>
                        </a:rPr>
                        <a:t>client</a:t>
                      </a:r>
                      <a:r>
                        <a:rPr lang="ru-RU" sz="1400" kern="1200" dirty="0" smtClean="0">
                          <a:solidFill>
                            <a:schemeClr val="dk1"/>
                          </a:solidFill>
                          <a:effectLst/>
                          <a:latin typeface="+mn-lt"/>
                          <a:ea typeface="+mn-ea"/>
                          <a:cs typeface="+mn-cs"/>
                        </a:rPr>
                        <a:t> owns </a:t>
                      </a:r>
                      <a:endParaRPr lang="ru-RU" sz="1400" dirty="0">
                        <a:solidFill>
                          <a:schemeClr val="tx1"/>
                        </a:solidFill>
                      </a:endParaRPr>
                    </a:p>
                  </a:txBody>
                  <a:tcPr/>
                </a:tc>
                <a:extLst>
                  <a:ext uri="{0D108BD9-81ED-4DB2-BD59-A6C34878D82A}">
                    <a16:rowId xmlns:a16="http://schemas.microsoft.com/office/drawing/2014/main" val="10004"/>
                  </a:ext>
                </a:extLst>
              </a:tr>
              <a:tr h="370840">
                <a:tc>
                  <a:txBody>
                    <a:bodyPr/>
                    <a:lstStyle/>
                    <a:p>
                      <a:pPr marL="0" lvl="1" indent="0"/>
                      <a:r>
                        <a:rPr lang="en-US" sz="1400" dirty="0" smtClean="0">
                          <a:solidFill>
                            <a:schemeClr val="tx1"/>
                          </a:solidFill>
                        </a:rPr>
                        <a:t>2</a:t>
                      </a:r>
                    </a:p>
                  </a:txBody>
                  <a:tcPr/>
                </a:tc>
                <a:tc>
                  <a:txBody>
                    <a:bodyPr/>
                    <a:lstStyle/>
                    <a:p>
                      <a:pPr marL="0" lvl="1" indent="0"/>
                      <a:r>
                        <a:rPr lang="en-US" sz="1400" dirty="0" smtClean="0">
                          <a:solidFill>
                            <a:schemeClr val="tx1"/>
                          </a:solidFill>
                        </a:rPr>
                        <a:t>Who</a:t>
                      </a:r>
                      <a:r>
                        <a:rPr lang="en-US" sz="1400" baseline="0" dirty="0" smtClean="0">
                          <a:solidFill>
                            <a:schemeClr val="tx1"/>
                          </a:solidFill>
                        </a:rPr>
                        <a:t> can have Eligibility for SingPass?</a:t>
                      </a:r>
                      <a:endParaRPr lang="en-US" sz="1400" dirty="0" smtClean="0">
                        <a:solidFill>
                          <a:schemeClr val="tx1"/>
                        </a:solidFill>
                      </a:endParaRPr>
                    </a:p>
                  </a:txBody>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tx1"/>
                          </a:solidFill>
                        </a:rPr>
                        <a:t>Singapore Citizen and Permanent Resident </a:t>
                      </a:r>
                    </a:p>
                    <a:p>
                      <a:pPr marL="0" marR="0" lvl="1" indent="0" algn="l"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tx1"/>
                          </a:solidFill>
                        </a:rPr>
                        <a:t>Employment Pass and Personalized Employment Pass holders </a:t>
                      </a:r>
                    </a:p>
                    <a:p>
                      <a:pPr marL="0" marR="0" lvl="1" indent="0" algn="l"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tx1"/>
                          </a:solidFill>
                        </a:rPr>
                        <a:t>EntrePass holders,</a:t>
                      </a:r>
                      <a:r>
                        <a:rPr lang="en-US" sz="1400" baseline="0" dirty="0" smtClean="0">
                          <a:solidFill>
                            <a:schemeClr val="tx1"/>
                          </a:solidFill>
                        </a:rPr>
                        <a:t> </a:t>
                      </a:r>
                      <a:r>
                        <a:rPr lang="en-US" sz="1400" dirty="0" smtClean="0">
                          <a:solidFill>
                            <a:schemeClr val="tx1"/>
                          </a:solidFill>
                        </a:rPr>
                        <a:t>S-Pass holders </a:t>
                      </a:r>
                    </a:p>
                    <a:p>
                      <a:pPr marL="0" marR="0" lvl="1" indent="0" algn="l"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tx1"/>
                          </a:solidFill>
                        </a:rPr>
                        <a:t>Dependent Pass holders (of EP, PEP, EntrePass and S-Pass holders) </a:t>
                      </a:r>
                    </a:p>
                    <a:p>
                      <a:pPr marL="0" marR="0" lvl="1" indent="0" algn="l"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tx1"/>
                          </a:solidFill>
                        </a:rPr>
                        <a:t>Long-Term Visit Pass-Plus (LTVP+) holders (Issued by ICA) </a:t>
                      </a:r>
                    </a:p>
                    <a:p>
                      <a:pPr marL="0" marR="0" lvl="1" indent="0" algn="l"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tx1"/>
                          </a:solidFill>
                        </a:rPr>
                        <a:t>Selected Work Permit holders</a:t>
                      </a:r>
                    </a:p>
                  </a:txBody>
                  <a:tcPr/>
                </a:tc>
                <a:extLst>
                  <a:ext uri="{0D108BD9-81ED-4DB2-BD59-A6C34878D82A}">
                    <a16:rowId xmlns:a16="http://schemas.microsoft.com/office/drawing/2014/main" val="10001"/>
                  </a:ext>
                </a:extLst>
              </a:tr>
              <a:tr h="370840">
                <a:tc>
                  <a:txBody>
                    <a:bodyPr/>
                    <a:lstStyle/>
                    <a:p>
                      <a:pPr marL="0" lvl="1" indent="0"/>
                      <a:r>
                        <a:rPr lang="en-US" sz="1400" dirty="0" smtClean="0">
                          <a:solidFill>
                            <a:schemeClr val="tx1"/>
                          </a:solidFill>
                        </a:rPr>
                        <a:t>3</a:t>
                      </a:r>
                      <a:endParaRPr lang="ru-RU" sz="1400" dirty="0">
                        <a:solidFill>
                          <a:schemeClr val="tx1"/>
                        </a:solidFill>
                      </a:endParaRPr>
                    </a:p>
                  </a:txBody>
                  <a:tcPr/>
                </a:tc>
                <a:tc>
                  <a:txBody>
                    <a:bodyPr/>
                    <a:lstStyle/>
                    <a:p>
                      <a:pPr marL="0" lvl="1" indent="0"/>
                      <a:r>
                        <a:rPr lang="en-US" sz="1400" dirty="0" smtClean="0">
                          <a:solidFill>
                            <a:schemeClr val="tx1"/>
                          </a:solidFill>
                        </a:rPr>
                        <a:t>Who</a:t>
                      </a:r>
                      <a:r>
                        <a:rPr lang="en-US" sz="1400" baseline="0" dirty="0" smtClean="0">
                          <a:solidFill>
                            <a:schemeClr val="tx1"/>
                          </a:solidFill>
                        </a:rPr>
                        <a:t> have access to SingPass base?</a:t>
                      </a:r>
                      <a:endParaRPr lang="ru-RU" sz="1400" dirty="0">
                        <a:solidFill>
                          <a:schemeClr val="tx1"/>
                        </a:solidFill>
                      </a:endParaRPr>
                    </a:p>
                  </a:txBody>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tx1"/>
                          </a:solidFill>
                        </a:rPr>
                        <a:t>Only users</a:t>
                      </a:r>
                      <a:r>
                        <a:rPr lang="en-US" sz="1400" baseline="0" dirty="0" smtClean="0">
                          <a:solidFill>
                            <a:schemeClr val="tx1"/>
                          </a:solidFill>
                        </a:rPr>
                        <a:t> can enter individually</a:t>
                      </a:r>
                      <a:endParaRPr lang="en-US" sz="1400" dirty="0" smtClean="0">
                        <a:solidFill>
                          <a:schemeClr val="tx1"/>
                        </a:solidFill>
                      </a:endParaRPr>
                    </a:p>
                  </a:txBody>
                  <a:tcPr/>
                </a:tc>
                <a:extLst>
                  <a:ext uri="{0D108BD9-81ED-4DB2-BD59-A6C34878D82A}">
                    <a16:rowId xmlns:a16="http://schemas.microsoft.com/office/drawing/2014/main" val="10002"/>
                  </a:ext>
                </a:extLst>
              </a:tr>
              <a:tr h="370840">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tx1"/>
                          </a:solidFill>
                        </a:rPr>
                        <a:t>4</a:t>
                      </a:r>
                      <a:endParaRPr lang="ru-RU" sz="1400" dirty="0">
                        <a:solidFill>
                          <a:schemeClr val="tx1"/>
                        </a:solidFill>
                      </a:endParaRPr>
                    </a:p>
                  </a:txBody>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tx1"/>
                          </a:solidFill>
                        </a:rPr>
                        <a:t>How we can check customer’s</a:t>
                      </a:r>
                      <a:r>
                        <a:rPr lang="en-US" sz="1400" baseline="0" dirty="0" smtClean="0">
                          <a:solidFill>
                            <a:schemeClr val="tx1"/>
                          </a:solidFill>
                        </a:rPr>
                        <a:t> data</a:t>
                      </a:r>
                      <a:endParaRPr lang="ru-RU" sz="1400" dirty="0">
                        <a:solidFill>
                          <a:schemeClr val="tx1"/>
                        </a:solidFill>
                      </a:endParaRPr>
                    </a:p>
                  </a:txBody>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tx1"/>
                          </a:solidFill>
                        </a:rPr>
                        <a:t>Client</a:t>
                      </a:r>
                      <a:r>
                        <a:rPr lang="en-US" sz="1400" baseline="0" dirty="0" smtClean="0">
                          <a:solidFill>
                            <a:schemeClr val="tx1"/>
                          </a:solidFill>
                        </a:rPr>
                        <a:t> can show us information by safe computer.</a:t>
                      </a:r>
                      <a:endParaRPr lang="ru-RU" sz="1400" dirty="0" smtClean="0">
                        <a:solidFill>
                          <a:schemeClr val="tx1"/>
                        </a:solidFill>
                      </a:endParaRPr>
                    </a:p>
                    <a:p>
                      <a:pPr marL="0" marR="0" lvl="1" indent="0" algn="l" defTabSz="914400" rtl="0" eaLnBrk="1" fontAlgn="auto" latinLnBrk="0" hangingPunct="1">
                        <a:lnSpc>
                          <a:spcPct val="100000"/>
                        </a:lnSpc>
                        <a:spcBef>
                          <a:spcPts val="0"/>
                        </a:spcBef>
                        <a:spcAft>
                          <a:spcPts val="0"/>
                        </a:spcAft>
                        <a:buClrTx/>
                        <a:buSzTx/>
                        <a:buFontTx/>
                        <a:buNone/>
                        <a:tabLst/>
                        <a:defRPr/>
                      </a:pPr>
                      <a:endParaRPr lang="ru-RU" sz="1400" dirty="0">
                        <a:solidFill>
                          <a:schemeClr val="tx1"/>
                        </a:solidFill>
                      </a:endParaRPr>
                    </a:p>
                  </a:txBody>
                  <a:tcPr/>
                </a:tc>
                <a:extLst>
                  <a:ext uri="{0D108BD9-81ED-4DB2-BD59-A6C34878D82A}">
                    <a16:rowId xmlns:a16="http://schemas.microsoft.com/office/drawing/2014/main" val="10003"/>
                  </a:ext>
                </a:extLst>
              </a:tr>
              <a:tr h="370840">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tx1"/>
                          </a:solidFill>
                        </a:rPr>
                        <a:t>5</a:t>
                      </a:r>
                      <a:endParaRPr lang="ru-RU" sz="1400" dirty="0">
                        <a:solidFill>
                          <a:schemeClr val="tx1"/>
                        </a:solidFill>
                      </a:endParaRPr>
                    </a:p>
                  </a:txBody>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tx1"/>
                          </a:solidFill>
                        </a:rPr>
                        <a:t>Online</a:t>
                      </a:r>
                      <a:r>
                        <a:rPr lang="en-US" sz="1400" baseline="0" dirty="0" smtClean="0">
                          <a:solidFill>
                            <a:schemeClr val="tx1"/>
                          </a:solidFill>
                        </a:rPr>
                        <a:t> options for check</a:t>
                      </a:r>
                      <a:endParaRPr lang="ru-RU" sz="1400" dirty="0">
                        <a:solidFill>
                          <a:schemeClr val="tx1"/>
                        </a:solidFill>
                      </a:endParaRPr>
                    </a:p>
                  </a:txBody>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tx1"/>
                          </a:solidFill>
                        </a:rPr>
                        <a:t>No </a:t>
                      </a:r>
                      <a:endParaRPr lang="ru-RU" sz="1400" dirty="0">
                        <a:solidFill>
                          <a:schemeClr val="tx1"/>
                        </a:solidFill>
                      </a:endParaRPr>
                    </a:p>
                  </a:txBody>
                  <a:tcPr/>
                </a:tc>
                <a:extLst>
                  <a:ext uri="{0D108BD9-81ED-4DB2-BD59-A6C34878D82A}">
                    <a16:rowId xmlns:a16="http://schemas.microsoft.com/office/drawing/2014/main" val="10005"/>
                  </a:ext>
                </a:extLst>
              </a:tr>
            </a:tbl>
          </a:graphicData>
        </a:graphic>
      </p:graphicFrame>
      <p:sp>
        <p:nvSpPr>
          <p:cNvPr id="7" name="TextBox 6"/>
          <p:cNvSpPr txBox="1"/>
          <p:nvPr/>
        </p:nvSpPr>
        <p:spPr>
          <a:xfrm>
            <a:off x="210344" y="5589240"/>
            <a:ext cx="8723312" cy="584775"/>
          </a:xfrm>
          <a:prstGeom prst="rect">
            <a:avLst/>
          </a:prstGeom>
          <a:solidFill>
            <a:schemeClr val="accent1">
              <a:lumMod val="20000"/>
              <a:lumOff val="80000"/>
            </a:schemeClr>
          </a:solidFill>
          <a:ln>
            <a:solidFill>
              <a:schemeClr val="accent1"/>
            </a:solidFill>
          </a:ln>
        </p:spPr>
        <p:txBody>
          <a:bodyPr wrap="square" rtlCol="0">
            <a:spAutoFit/>
          </a:bodyPr>
          <a:lstStyle/>
          <a:p>
            <a:pPr algn="just"/>
            <a:r>
              <a:rPr lang="en-US" sz="1600" dirty="0"/>
              <a:t>SingPass allows </a:t>
            </a:r>
            <a:r>
              <a:rPr lang="en-US" sz="1600" dirty="0" smtClean="0"/>
              <a:t>us to verify the validity of </a:t>
            </a:r>
            <a:r>
              <a:rPr lang="en-US" sz="1600" dirty="0"/>
              <a:t>income and </a:t>
            </a:r>
            <a:r>
              <a:rPr lang="en-US" sz="1600" dirty="0" smtClean="0"/>
              <a:t>property information </a:t>
            </a:r>
            <a:r>
              <a:rPr lang="en-US" sz="1600" dirty="0"/>
              <a:t>provided </a:t>
            </a:r>
            <a:r>
              <a:rPr lang="en-US" sz="1600" dirty="0" smtClean="0"/>
              <a:t>by the customer. But it can’t be automated</a:t>
            </a:r>
            <a:endParaRPr lang="en-US" sz="1600" dirty="0"/>
          </a:p>
        </p:txBody>
      </p:sp>
    </p:spTree>
    <p:extLst>
      <p:ext uri="{BB962C8B-B14F-4D97-AF65-F5344CB8AC3E}">
        <p14:creationId xmlns:p14="http://schemas.microsoft.com/office/powerpoint/2010/main" val="15145106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4"/>
          <p:cNvSpPr>
            <a:spLocks noGrp="1"/>
          </p:cNvSpPr>
          <p:nvPr>
            <p:ph type="title"/>
          </p:nvPr>
        </p:nvSpPr>
        <p:spPr/>
        <p:txBody>
          <a:bodyPr/>
          <a:lstStyle/>
          <a:p>
            <a:r>
              <a:rPr lang="en-US" dirty="0"/>
              <a:t>Credit bureaus</a:t>
            </a:r>
            <a:endParaRPr lang="ru-RU" dirty="0"/>
          </a:p>
        </p:txBody>
      </p:sp>
      <p:graphicFrame>
        <p:nvGraphicFramePr>
          <p:cNvPr id="2" name="Content Placeholder 1"/>
          <p:cNvGraphicFramePr>
            <a:graphicFrameLocks noGrp="1"/>
          </p:cNvGraphicFramePr>
          <p:nvPr>
            <p:ph idx="1"/>
            <p:extLst>
              <p:ext uri="{D42A27DB-BD31-4B8C-83A1-F6EECF244321}">
                <p14:modId xmlns:p14="http://schemas.microsoft.com/office/powerpoint/2010/main" val="3589503056"/>
              </p:ext>
            </p:extLst>
          </p:nvPr>
        </p:nvGraphicFramePr>
        <p:xfrm>
          <a:off x="251520" y="1767840"/>
          <a:ext cx="8674271" cy="3108960"/>
        </p:xfrm>
        <a:graphic>
          <a:graphicData uri="http://schemas.openxmlformats.org/drawingml/2006/table">
            <a:tbl>
              <a:tblPr firstRow="1" bandRow="1">
                <a:tableStyleId>{5C22544A-7EE6-4342-B048-85BDC9FD1C3A}</a:tableStyleId>
              </a:tblPr>
              <a:tblGrid>
                <a:gridCol w="1848363">
                  <a:extLst>
                    <a:ext uri="{9D8B030D-6E8A-4147-A177-3AD203B41FA5}">
                      <a16:colId xmlns:a16="http://schemas.microsoft.com/office/drawing/2014/main" val="20000"/>
                    </a:ext>
                  </a:extLst>
                </a:gridCol>
                <a:gridCol w="2594933">
                  <a:extLst>
                    <a:ext uri="{9D8B030D-6E8A-4147-A177-3AD203B41FA5}">
                      <a16:colId xmlns:a16="http://schemas.microsoft.com/office/drawing/2014/main" val="20001"/>
                    </a:ext>
                  </a:extLst>
                </a:gridCol>
                <a:gridCol w="1287688">
                  <a:extLst>
                    <a:ext uri="{9D8B030D-6E8A-4147-A177-3AD203B41FA5}">
                      <a16:colId xmlns:a16="http://schemas.microsoft.com/office/drawing/2014/main" val="20002"/>
                    </a:ext>
                  </a:extLst>
                </a:gridCol>
                <a:gridCol w="920929">
                  <a:extLst>
                    <a:ext uri="{9D8B030D-6E8A-4147-A177-3AD203B41FA5}">
                      <a16:colId xmlns:a16="http://schemas.microsoft.com/office/drawing/2014/main" val="20003"/>
                    </a:ext>
                  </a:extLst>
                </a:gridCol>
                <a:gridCol w="2022358">
                  <a:extLst>
                    <a:ext uri="{9D8B030D-6E8A-4147-A177-3AD203B41FA5}">
                      <a16:colId xmlns:a16="http://schemas.microsoft.com/office/drawing/2014/main" val="20004"/>
                    </a:ext>
                  </a:extLst>
                </a:gridCol>
              </a:tblGrid>
              <a:tr h="370840">
                <a:tc>
                  <a:txBody>
                    <a:bodyPr/>
                    <a:lstStyle/>
                    <a:p>
                      <a:r>
                        <a:rPr lang="en-US" sz="1400" baseline="0" dirty="0"/>
                        <a:t>Credit bureau** </a:t>
                      </a:r>
                      <a:endParaRPr lang="ru-RU" sz="1400" dirty="0"/>
                    </a:p>
                  </a:txBody>
                  <a:tcPr/>
                </a:tc>
                <a:tc>
                  <a:txBody>
                    <a:bodyPr/>
                    <a:lstStyle/>
                    <a:p>
                      <a:r>
                        <a:rPr lang="en-US" sz="1400" dirty="0" smtClean="0"/>
                        <a:t>Report cost</a:t>
                      </a:r>
                      <a:endParaRPr lang="ru-RU" sz="1400" dirty="0"/>
                    </a:p>
                  </a:txBody>
                  <a:tcPr/>
                </a:tc>
                <a:tc>
                  <a:txBody>
                    <a:bodyPr/>
                    <a:lstStyle/>
                    <a:p>
                      <a:r>
                        <a:rPr lang="en-US" sz="1400" dirty="0" smtClean="0"/>
                        <a:t>Online reporting</a:t>
                      </a:r>
                      <a:endParaRPr lang="ru-RU" sz="1400" dirty="0"/>
                    </a:p>
                  </a:txBody>
                  <a:tcPr/>
                </a:tc>
                <a:tc>
                  <a:txBody>
                    <a:bodyPr/>
                    <a:lstStyle/>
                    <a:p>
                      <a:r>
                        <a:rPr lang="en-US" sz="1400" dirty="0" smtClean="0"/>
                        <a:t>Hit</a:t>
                      </a:r>
                      <a:r>
                        <a:rPr lang="en-US" sz="1400" baseline="0" dirty="0" smtClean="0"/>
                        <a:t> Rate</a:t>
                      </a:r>
                      <a:endParaRPr lang="ru-RU" sz="1400" dirty="0"/>
                    </a:p>
                  </a:txBody>
                  <a:tcPr/>
                </a:tc>
                <a:tc>
                  <a:txBody>
                    <a:bodyPr/>
                    <a:lstStyle/>
                    <a:p>
                      <a:r>
                        <a:rPr lang="en-US" sz="1400" dirty="0" smtClean="0"/>
                        <a:t>WEB</a:t>
                      </a:r>
                      <a:endParaRPr lang="ru-RU" sz="1400" dirty="0"/>
                    </a:p>
                  </a:txBody>
                  <a:tcPr/>
                </a:tc>
                <a:extLst>
                  <a:ext uri="{0D108BD9-81ED-4DB2-BD59-A6C34878D82A}">
                    <a16:rowId xmlns:a16="http://schemas.microsoft.com/office/drawing/2014/main" val="10000"/>
                  </a:ext>
                </a:extLst>
              </a:tr>
              <a:tr h="370840">
                <a:tc>
                  <a:txBody>
                    <a:bodyPr/>
                    <a:lstStyle/>
                    <a:p>
                      <a:r>
                        <a:rPr lang="en-US" sz="1400" dirty="0" smtClean="0"/>
                        <a:t>Credit</a:t>
                      </a:r>
                      <a:r>
                        <a:rPr lang="ru-RU" sz="1400" dirty="0" smtClean="0"/>
                        <a:t> </a:t>
                      </a:r>
                      <a:r>
                        <a:rPr lang="en-US" sz="1400" dirty="0" smtClean="0"/>
                        <a:t>Bureau</a:t>
                      </a:r>
                      <a:r>
                        <a:rPr lang="ru-RU" sz="1400" dirty="0" smtClean="0"/>
                        <a:t> </a:t>
                      </a:r>
                      <a:r>
                        <a:rPr lang="en-US" sz="1400" dirty="0" smtClean="0"/>
                        <a:t>of</a:t>
                      </a:r>
                      <a:r>
                        <a:rPr lang="ru-RU" sz="1400" dirty="0" smtClean="0"/>
                        <a:t> </a:t>
                      </a:r>
                      <a:r>
                        <a:rPr lang="en-US" sz="1400" dirty="0" smtClean="0"/>
                        <a:t>Singapore</a:t>
                      </a:r>
                      <a:r>
                        <a:rPr lang="ru-RU" sz="1400" dirty="0" smtClean="0"/>
                        <a:t> (CBS)</a:t>
                      </a:r>
                      <a:endParaRPr lang="ru-RU" sz="1400" dirty="0"/>
                    </a:p>
                  </a:txBody>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400" dirty="0" smtClean="0"/>
                        <a:t>The price is </a:t>
                      </a:r>
                      <a:r>
                        <a:rPr lang="ru-RU" sz="1400" dirty="0" smtClean="0"/>
                        <a:t>$6.50 </a:t>
                      </a:r>
                      <a:r>
                        <a:rPr lang="en-US" sz="1400" dirty="0" smtClean="0"/>
                        <a:t>per</a:t>
                      </a:r>
                      <a:r>
                        <a:rPr lang="ru-RU" sz="1400" dirty="0" smtClean="0"/>
                        <a:t> </a:t>
                      </a:r>
                      <a:r>
                        <a:rPr lang="en-US" sz="1400" dirty="0" smtClean="0"/>
                        <a:t>report</a:t>
                      </a:r>
                    </a:p>
                  </a:txBody>
                  <a:tcPr/>
                </a:tc>
                <a:tc>
                  <a:txBody>
                    <a:bodyPr/>
                    <a:lstStyle/>
                    <a:p>
                      <a:r>
                        <a:rPr lang="en-US" sz="1400" dirty="0" smtClean="0"/>
                        <a:t>Temporarily blocked</a:t>
                      </a:r>
                      <a:endParaRPr lang="ru-RU" sz="1400" dirty="0"/>
                    </a:p>
                  </a:txBody>
                  <a:tcPr/>
                </a:tc>
                <a:tc>
                  <a:txBody>
                    <a:bodyPr/>
                    <a:lstStyle/>
                    <a:p>
                      <a:r>
                        <a:rPr lang="en-US" sz="1400" dirty="0" smtClean="0"/>
                        <a:t>100</a:t>
                      </a:r>
                      <a:r>
                        <a:rPr lang="en-US" sz="1400" dirty="0" smtClean="0">
                          <a:solidFill>
                            <a:srgbClr val="000000"/>
                          </a:solidFill>
                        </a:rPr>
                        <a:t>%*</a:t>
                      </a:r>
                      <a:endParaRPr lang="ru-RU" sz="1400" dirty="0">
                        <a:solidFill>
                          <a:srgbClr val="000000"/>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1400" dirty="0" smtClean="0">
                          <a:hlinkClick r:id="rId3"/>
                        </a:rPr>
                        <a:t>http://www.creditbureau.com.sg</a:t>
                      </a:r>
                      <a:endParaRPr lang="ru-RU" sz="1400" dirty="0" smtClean="0"/>
                    </a:p>
                  </a:txBody>
                  <a:tcPr/>
                </a:tc>
                <a:extLst>
                  <a:ext uri="{0D108BD9-81ED-4DB2-BD59-A6C34878D82A}">
                    <a16:rowId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SML 999</a:t>
                      </a:r>
                      <a:endParaRPr lang="en-US" sz="1400" dirty="0" smtClean="0">
                        <a:solidFill>
                          <a:srgbClr val="FF0000"/>
                        </a:solidFill>
                      </a:endParaRPr>
                    </a:p>
                  </a:txBody>
                  <a:tcPr/>
                </a:tc>
                <a:tc>
                  <a:txBody>
                    <a:bodyPr/>
                    <a:lstStyle/>
                    <a:p>
                      <a:pPr lvl="0" algn="l"/>
                      <a:r>
                        <a:rPr lang="en-US" sz="1400" dirty="0" smtClean="0"/>
                        <a:t>$0.03 per basic search</a:t>
                      </a:r>
                    </a:p>
                    <a:p>
                      <a:pPr lvl="0"/>
                      <a:r>
                        <a:rPr lang="en-US" sz="1400" dirty="0" smtClean="0"/>
                        <a:t>$1.50 per detailed search</a:t>
                      </a:r>
                      <a:endParaRPr lang="ru-RU" sz="1400" dirty="0" smtClean="0"/>
                    </a:p>
                  </a:txBody>
                  <a:tcPr/>
                </a:tc>
                <a:tc>
                  <a:txBody>
                    <a:bodyPr/>
                    <a:lstStyle/>
                    <a:p>
                      <a:r>
                        <a:rPr lang="en-US" sz="1400" dirty="0" smtClean="0"/>
                        <a:t>Yes</a:t>
                      </a:r>
                      <a:endParaRPr lang="ru-RU" sz="1400" dirty="0"/>
                    </a:p>
                  </a:txBody>
                  <a:tcPr/>
                </a:tc>
                <a:tc>
                  <a:txBody>
                    <a:bodyPr/>
                    <a:lstStyle/>
                    <a:p>
                      <a:r>
                        <a:rPr lang="en-US" sz="1400" dirty="0" smtClean="0"/>
                        <a:t>75</a:t>
                      </a:r>
                      <a:r>
                        <a:rPr lang="en-US" sz="1400" dirty="0" smtClean="0">
                          <a:solidFill>
                            <a:schemeClr val="tx1"/>
                          </a:solidFill>
                        </a:rPr>
                        <a:t>%</a:t>
                      </a:r>
                      <a:endParaRPr lang="ru-RU" sz="1400" dirty="0">
                        <a:solidFill>
                          <a:schemeClr val="tx1"/>
                        </a:solidFill>
                      </a:endParaRPr>
                    </a:p>
                  </a:txBody>
                  <a:tcPr/>
                </a:tc>
                <a:tc>
                  <a:txBody>
                    <a:bodyPr/>
                    <a:lstStyle/>
                    <a:p>
                      <a:r>
                        <a:rPr lang="en-US" sz="1400" dirty="0" smtClean="0">
                          <a:hlinkClick r:id="rId4"/>
                        </a:rPr>
                        <a:t>https://www.sml999.com</a:t>
                      </a:r>
                      <a:endParaRPr lang="en-US" sz="1400" dirty="0" smtClean="0"/>
                    </a:p>
                  </a:txBody>
                  <a:tcPr/>
                </a:tc>
                <a:extLst>
                  <a:ext uri="{0D108BD9-81ED-4DB2-BD59-A6C34878D82A}">
                    <a16:rowId xmlns:a16="http://schemas.microsoft.com/office/drawing/2014/main" val="10002"/>
                  </a:ext>
                </a:extLst>
              </a:tr>
              <a:tr h="370840">
                <a:tc>
                  <a:txBody>
                    <a:bodyPr/>
                    <a:lstStyle/>
                    <a:p>
                      <a:r>
                        <a:rPr lang="en-US" sz="1400" dirty="0" err="1" smtClean="0"/>
                        <a:t>DnB</a:t>
                      </a:r>
                      <a:r>
                        <a:rPr lang="en-US" sz="1400" dirty="0" smtClean="0"/>
                        <a:t> Consumer report</a:t>
                      </a:r>
                      <a:endParaRPr lang="ru-RU" sz="1400" dirty="0"/>
                    </a:p>
                  </a:txBody>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400" dirty="0"/>
                        <a:t>$3-4 per report, depending on package</a:t>
                      </a:r>
                    </a:p>
                  </a:txBody>
                  <a:tcPr/>
                </a:tc>
                <a:tc>
                  <a:txBody>
                    <a:bodyPr/>
                    <a:lstStyle/>
                    <a:p>
                      <a:r>
                        <a:rPr lang="en-US" sz="1400" dirty="0" smtClean="0"/>
                        <a:t>Yes</a:t>
                      </a:r>
                      <a:endParaRPr lang="ru-RU" sz="1400" dirty="0"/>
                    </a:p>
                  </a:txBody>
                  <a:tcPr/>
                </a:tc>
                <a:tc>
                  <a:txBody>
                    <a:bodyPr/>
                    <a:lstStyle/>
                    <a:p>
                      <a:r>
                        <a:rPr lang="en-US" sz="1400" dirty="0" smtClean="0"/>
                        <a:t>100%</a:t>
                      </a:r>
                      <a:r>
                        <a:rPr lang="en-US" sz="1400" dirty="0" smtClean="0">
                          <a:solidFill>
                            <a:srgbClr val="000000"/>
                          </a:solidFill>
                        </a:rPr>
                        <a:t>*</a:t>
                      </a:r>
                      <a:endParaRPr lang="ru-RU" sz="1400" dirty="0">
                        <a:solidFill>
                          <a:srgbClr val="000000"/>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hlinkClick r:id="rId5"/>
                        </a:rPr>
                        <a:t>http://www.dnb.com.sg</a:t>
                      </a:r>
                      <a:endParaRPr lang="ru-RU" sz="1400" dirty="0" smtClean="0"/>
                    </a:p>
                  </a:txBody>
                  <a:tcPr/>
                </a:tc>
                <a:extLst>
                  <a:ext uri="{0D108BD9-81ED-4DB2-BD59-A6C34878D82A}">
                    <a16:rowId xmlns:a16="http://schemas.microsoft.com/office/drawing/2014/main" val="10003"/>
                  </a:ext>
                </a:extLst>
              </a:tr>
              <a:tr h="370840">
                <a:tc>
                  <a:txBody>
                    <a:bodyPr/>
                    <a:lstStyle/>
                    <a:p>
                      <a:r>
                        <a:rPr lang="ru-RU" sz="1400" dirty="0" smtClean="0">
                          <a:solidFill>
                            <a:schemeClr val="tx1"/>
                          </a:solidFill>
                        </a:rPr>
                        <a:t>DP </a:t>
                      </a:r>
                      <a:r>
                        <a:rPr lang="en-US" sz="1400" dirty="0" smtClean="0">
                          <a:solidFill>
                            <a:schemeClr val="tx1"/>
                          </a:solidFill>
                        </a:rPr>
                        <a:t>Credit</a:t>
                      </a:r>
                      <a:r>
                        <a:rPr lang="ru-RU" sz="1400" dirty="0" smtClean="0">
                          <a:solidFill>
                            <a:schemeClr val="tx1"/>
                          </a:solidFill>
                        </a:rPr>
                        <a:t> </a:t>
                      </a:r>
                      <a:r>
                        <a:rPr lang="en-US" sz="1400" dirty="0" smtClean="0">
                          <a:solidFill>
                            <a:schemeClr val="tx1"/>
                          </a:solidFill>
                        </a:rPr>
                        <a:t>Bureau</a:t>
                      </a:r>
                      <a:endParaRPr lang="ru-RU" sz="1400" dirty="0">
                        <a:solidFill>
                          <a:schemeClr val="tx1"/>
                        </a:solidFill>
                      </a:endParaRPr>
                    </a:p>
                  </a:txBody>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400" dirty="0" smtClean="0">
                          <a:solidFill>
                            <a:srgbClr val="FF0000"/>
                          </a:solidFill>
                        </a:rPr>
                        <a:t>Price is unknown for now (02.07.2015)</a:t>
                      </a:r>
                      <a:endParaRPr lang="ru-RU" sz="1400" dirty="0" smtClean="0">
                        <a:solidFill>
                          <a:srgbClr val="FF0000"/>
                        </a:solidFill>
                      </a:endParaRPr>
                    </a:p>
                  </a:txBody>
                  <a:tcPr/>
                </a:tc>
                <a:tc>
                  <a:txBody>
                    <a:bodyPr/>
                    <a:lstStyle/>
                    <a:p>
                      <a:r>
                        <a:rPr lang="en-US" sz="1400" dirty="0" smtClean="0"/>
                        <a:t>Yes</a:t>
                      </a:r>
                      <a:endParaRPr lang="ru-RU" sz="1400" dirty="0"/>
                    </a:p>
                  </a:txBody>
                  <a:tcPr/>
                </a:tc>
                <a:tc>
                  <a:txBody>
                    <a:bodyPr/>
                    <a:lstStyle/>
                    <a:p>
                      <a:r>
                        <a:rPr lang="en-US" sz="1400" dirty="0" smtClean="0"/>
                        <a:t>65%</a:t>
                      </a:r>
                      <a:endParaRPr lang="ru-RU"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1400" dirty="0" smtClean="0">
                          <a:hlinkClick r:id="rId6"/>
                        </a:rPr>
                        <a:t>https://www.dpcreditbureau.sg</a:t>
                      </a:r>
                      <a:endParaRPr lang="en-US" sz="1400" dirty="0" smtClean="0"/>
                    </a:p>
                  </a:txBody>
                  <a:tcPr/>
                </a:tc>
                <a:extLst>
                  <a:ext uri="{0D108BD9-81ED-4DB2-BD59-A6C34878D82A}">
                    <a16:rowId xmlns:a16="http://schemas.microsoft.com/office/drawing/2014/main" val="10004"/>
                  </a:ext>
                </a:extLst>
              </a:tr>
              <a:tr h="370840">
                <a:tc>
                  <a:txBody>
                    <a:bodyPr/>
                    <a:lstStyle/>
                    <a:p>
                      <a:r>
                        <a:rPr lang="en-US" sz="1400" dirty="0" smtClean="0"/>
                        <a:t>MLAS (black lists)</a:t>
                      </a:r>
                      <a:endParaRPr lang="ru-RU" sz="1400" dirty="0"/>
                    </a:p>
                  </a:txBody>
                  <a:tcPr/>
                </a:tc>
                <a:tc>
                  <a:txBody>
                    <a:bodyPr/>
                    <a:lstStyle/>
                    <a:p>
                      <a:r>
                        <a:rPr lang="en-US" sz="1400" dirty="0" smtClean="0"/>
                        <a:t>$380 per year for unlimited</a:t>
                      </a:r>
                      <a:r>
                        <a:rPr lang="en-US" sz="1400" baseline="0" dirty="0" smtClean="0"/>
                        <a:t> search</a:t>
                      </a:r>
                      <a:endParaRPr lang="ru-RU" sz="1400" dirty="0"/>
                    </a:p>
                  </a:txBody>
                  <a:tcPr/>
                </a:tc>
                <a:tc>
                  <a:txBody>
                    <a:bodyPr/>
                    <a:lstStyle/>
                    <a:p>
                      <a:r>
                        <a:rPr lang="en-US" sz="1400" dirty="0" smtClean="0"/>
                        <a:t>Yes</a:t>
                      </a:r>
                      <a:endParaRPr lang="ru-RU" sz="1400" dirty="0"/>
                    </a:p>
                  </a:txBody>
                  <a:tcPr/>
                </a:tc>
                <a:tc>
                  <a:txBody>
                    <a:bodyPr/>
                    <a:lstStyle/>
                    <a:p>
                      <a:r>
                        <a:rPr lang="en-US" sz="1400" dirty="0" smtClean="0">
                          <a:solidFill>
                            <a:schemeClr val="tx1"/>
                          </a:solidFill>
                        </a:rPr>
                        <a:t>Not</a:t>
                      </a:r>
                      <a:r>
                        <a:rPr lang="en-US" sz="1400" baseline="0" dirty="0" smtClean="0">
                          <a:solidFill>
                            <a:schemeClr val="tx1"/>
                          </a:solidFill>
                        </a:rPr>
                        <a:t> available</a:t>
                      </a:r>
                      <a:endParaRPr lang="ru-RU" sz="1400" dirty="0">
                        <a:solidFill>
                          <a:schemeClr val="tx1"/>
                        </a:solidFill>
                      </a:endParaRPr>
                    </a:p>
                  </a:txBody>
                  <a:tcPr/>
                </a:tc>
                <a:tc>
                  <a:txBody>
                    <a:bodyPr/>
                    <a:lstStyle/>
                    <a:p>
                      <a:r>
                        <a:rPr lang="en-US" sz="1400" dirty="0" smtClean="0">
                          <a:hlinkClick r:id="rId7"/>
                        </a:rPr>
                        <a:t>https://moneylenders.sg</a:t>
                      </a:r>
                      <a:endParaRPr lang="en-US" sz="1400" dirty="0" smtClean="0"/>
                    </a:p>
                  </a:txBody>
                  <a:tcPr/>
                </a:tc>
                <a:extLst>
                  <a:ext uri="{0D108BD9-81ED-4DB2-BD59-A6C34878D82A}">
                    <a16:rowId xmlns:a16="http://schemas.microsoft.com/office/drawing/2014/main" val="10005"/>
                  </a:ext>
                </a:extLst>
              </a:tr>
            </a:tbl>
          </a:graphicData>
        </a:graphic>
      </p:graphicFrame>
      <p:sp>
        <p:nvSpPr>
          <p:cNvPr id="4" name="Номер слайда 3"/>
          <p:cNvSpPr>
            <a:spLocks noGrp="1"/>
          </p:cNvSpPr>
          <p:nvPr>
            <p:ph type="sldNum" sz="quarter" idx="12"/>
          </p:nvPr>
        </p:nvSpPr>
        <p:spPr/>
        <p:txBody>
          <a:bodyPr/>
          <a:lstStyle/>
          <a:p>
            <a:fld id="{D7F305DA-160D-498F-B102-A1D8643B4A2C}" type="slidenum">
              <a:rPr lang="ru-RU" smtClean="0"/>
              <a:pPr/>
              <a:t>38</a:t>
            </a:fld>
            <a:endParaRPr lang="ru-RU" dirty="0"/>
          </a:p>
        </p:txBody>
      </p:sp>
      <p:sp>
        <p:nvSpPr>
          <p:cNvPr id="3" name="Rectangle 2"/>
          <p:cNvSpPr/>
          <p:nvPr/>
        </p:nvSpPr>
        <p:spPr>
          <a:xfrm>
            <a:off x="251520" y="836712"/>
            <a:ext cx="8640960" cy="584775"/>
          </a:xfrm>
          <a:prstGeom prst="rect">
            <a:avLst/>
          </a:prstGeom>
        </p:spPr>
        <p:txBody>
          <a:bodyPr wrap="square">
            <a:spAutoFit/>
          </a:bodyPr>
          <a:lstStyle/>
          <a:p>
            <a:r>
              <a:rPr lang="en-US" sz="1600" dirty="0"/>
              <a:t>A variety of options for performing customer checks exists in the market, however, some of them are pretty expensive:</a:t>
            </a:r>
          </a:p>
        </p:txBody>
      </p:sp>
      <p:sp>
        <p:nvSpPr>
          <p:cNvPr id="6" name="TextBox 5"/>
          <p:cNvSpPr txBox="1"/>
          <p:nvPr/>
        </p:nvSpPr>
        <p:spPr>
          <a:xfrm>
            <a:off x="251520" y="6417708"/>
            <a:ext cx="8496944" cy="461665"/>
          </a:xfrm>
          <a:prstGeom prst="rect">
            <a:avLst/>
          </a:prstGeom>
          <a:noFill/>
        </p:spPr>
        <p:txBody>
          <a:bodyPr wrap="square" rtlCol="0" anchor="t">
            <a:spAutoFit/>
          </a:bodyPr>
          <a:lstStyle/>
          <a:p>
            <a:r>
              <a:rPr lang="en-US" sz="1200" dirty="0"/>
              <a:t>*- not only credit history, any data. </a:t>
            </a:r>
          </a:p>
          <a:p>
            <a:r>
              <a:rPr lang="en-US" sz="1200" dirty="0"/>
              <a:t>**- source of information – Daniel (founder AP Credit), manager </a:t>
            </a:r>
            <a:r>
              <a:rPr lang="en-US" sz="1200" dirty="0" err="1"/>
              <a:t>DnB</a:t>
            </a:r>
            <a:r>
              <a:rPr lang="en-US" sz="1200" dirty="0"/>
              <a:t>, manager CBS and manager DP Credit Bureau (meetings)</a:t>
            </a:r>
          </a:p>
        </p:txBody>
      </p:sp>
    </p:spTree>
    <p:extLst>
      <p:ext uri="{BB962C8B-B14F-4D97-AF65-F5344CB8AC3E}">
        <p14:creationId xmlns:p14="http://schemas.microsoft.com/office/powerpoint/2010/main" val="352657045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07504" y="116632"/>
            <a:ext cx="8447572" cy="398284"/>
          </a:xfrm>
        </p:spPr>
        <p:txBody>
          <a:bodyPr/>
          <a:lstStyle/>
          <a:p>
            <a:r>
              <a:rPr lang="en-US" dirty="0" smtClean="0"/>
              <a:t>Strategy of the risk procedures developing</a:t>
            </a:r>
            <a:endParaRPr lang="ru-RU" dirty="0"/>
          </a:p>
        </p:txBody>
      </p:sp>
      <p:sp>
        <p:nvSpPr>
          <p:cNvPr id="4" name="Номер слайда 3"/>
          <p:cNvSpPr>
            <a:spLocks noGrp="1"/>
          </p:cNvSpPr>
          <p:nvPr>
            <p:ph type="sldNum" sz="quarter" idx="12"/>
          </p:nvPr>
        </p:nvSpPr>
        <p:spPr/>
        <p:txBody>
          <a:bodyPr/>
          <a:lstStyle/>
          <a:p>
            <a:fld id="{D7F305DA-160D-498F-B102-A1D8643B4A2C}" type="slidenum">
              <a:rPr lang="ru-RU" smtClean="0"/>
              <a:pPr/>
              <a:t>39</a:t>
            </a:fld>
            <a:endParaRPr lang="ru-RU"/>
          </a:p>
        </p:txBody>
      </p:sp>
      <p:graphicFrame>
        <p:nvGraphicFramePr>
          <p:cNvPr id="6" name="Diagram 5"/>
          <p:cNvGraphicFramePr/>
          <p:nvPr>
            <p:extLst/>
          </p:nvPr>
        </p:nvGraphicFramePr>
        <p:xfrm>
          <a:off x="2699792" y="1216232"/>
          <a:ext cx="6359300" cy="93610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3" name="Table 2"/>
          <p:cNvGraphicFramePr>
            <a:graphicFrameLocks noGrp="1"/>
          </p:cNvGraphicFramePr>
          <p:nvPr>
            <p:extLst/>
          </p:nvPr>
        </p:nvGraphicFramePr>
        <p:xfrm>
          <a:off x="151225" y="2283296"/>
          <a:ext cx="8835860" cy="3810000"/>
        </p:xfrm>
        <a:graphic>
          <a:graphicData uri="http://schemas.openxmlformats.org/drawingml/2006/table">
            <a:tbl>
              <a:tblPr firstRow="1" bandRow="1">
                <a:tableStyleId>{5C22544A-7EE6-4342-B048-85BDC9FD1C3A}</a:tableStyleId>
              </a:tblPr>
              <a:tblGrid>
                <a:gridCol w="1180415">
                  <a:extLst>
                    <a:ext uri="{9D8B030D-6E8A-4147-A177-3AD203B41FA5}">
                      <a16:colId xmlns:a16="http://schemas.microsoft.com/office/drawing/2014/main" val="20000"/>
                    </a:ext>
                  </a:extLst>
                </a:gridCol>
                <a:gridCol w="1728192">
                  <a:extLst>
                    <a:ext uri="{9D8B030D-6E8A-4147-A177-3AD203B41FA5}">
                      <a16:colId xmlns:a16="http://schemas.microsoft.com/office/drawing/2014/main" val="20001"/>
                    </a:ext>
                  </a:extLst>
                </a:gridCol>
                <a:gridCol w="1944216">
                  <a:extLst>
                    <a:ext uri="{9D8B030D-6E8A-4147-A177-3AD203B41FA5}">
                      <a16:colId xmlns:a16="http://schemas.microsoft.com/office/drawing/2014/main" val="20002"/>
                    </a:ext>
                  </a:extLst>
                </a:gridCol>
                <a:gridCol w="2016224">
                  <a:extLst>
                    <a:ext uri="{9D8B030D-6E8A-4147-A177-3AD203B41FA5}">
                      <a16:colId xmlns:a16="http://schemas.microsoft.com/office/drawing/2014/main" val="20003"/>
                    </a:ext>
                  </a:extLst>
                </a:gridCol>
                <a:gridCol w="1966813">
                  <a:extLst>
                    <a:ext uri="{9D8B030D-6E8A-4147-A177-3AD203B41FA5}">
                      <a16:colId xmlns:a16="http://schemas.microsoft.com/office/drawing/2014/main" val="20004"/>
                    </a:ext>
                  </a:extLst>
                </a:gridCol>
              </a:tblGrid>
              <a:tr h="499883">
                <a:tc>
                  <a:txBody>
                    <a:bodyPr/>
                    <a:lstStyle/>
                    <a:p>
                      <a:r>
                        <a:rPr lang="en-US" sz="1400" b="1" dirty="0" smtClean="0">
                          <a:solidFill>
                            <a:schemeClr val="tx1"/>
                          </a:solidFill>
                        </a:rPr>
                        <a:t>Decision making</a:t>
                      </a:r>
                      <a:endParaRPr lang="en-US" sz="1400" b="1" dirty="0">
                        <a:solidFill>
                          <a:schemeClr val="tx1"/>
                        </a:solidFill>
                      </a:endParaRPr>
                    </a:p>
                  </a:txBody>
                  <a:tcPr>
                    <a:solidFill>
                      <a:schemeClr val="accent1">
                        <a:lumMod val="20000"/>
                        <a:lumOff val="80000"/>
                      </a:schemeClr>
                    </a:solidFill>
                  </a:tcPr>
                </a:tc>
                <a:tc>
                  <a:txBody>
                    <a:bodyPr/>
                    <a:lstStyle/>
                    <a:p>
                      <a:pPr marL="171450" indent="-171450">
                        <a:buFont typeface="Arial" panose="020B0604020202020204" pitchFamily="34" charset="0"/>
                        <a:buChar char="•"/>
                      </a:pPr>
                      <a:r>
                        <a:rPr lang="en-US" sz="1400" b="0" dirty="0">
                          <a:solidFill>
                            <a:schemeClr val="tx1"/>
                          </a:solidFill>
                        </a:rPr>
                        <a:t>Work off-line with </a:t>
                      </a:r>
                      <a:r>
                        <a:rPr lang="en-US" sz="1400" b="0" dirty="0" err="1">
                          <a:solidFill>
                            <a:schemeClr val="tx1"/>
                          </a:solidFill>
                        </a:rPr>
                        <a:t>SingPass</a:t>
                      </a:r>
                      <a:endParaRPr lang="en-US" sz="1400" b="0" dirty="0">
                        <a:solidFill>
                          <a:schemeClr val="tx1"/>
                        </a:solidFill>
                      </a:endParaRPr>
                    </a:p>
                    <a:p>
                      <a:pPr marL="171450" indent="-171450">
                        <a:buFont typeface="Arial" panose="020B0604020202020204" pitchFamily="34" charset="0"/>
                        <a:buChar char="•"/>
                      </a:pPr>
                      <a:r>
                        <a:rPr lang="en-US" sz="1400" b="0" dirty="0">
                          <a:solidFill>
                            <a:schemeClr val="tx1"/>
                          </a:solidFill>
                        </a:rPr>
                        <a:t>Use automotive checking procedures</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b="0" dirty="0">
                          <a:solidFill>
                            <a:schemeClr val="tx1"/>
                          </a:solidFill>
                        </a:rPr>
                        <a:t>Use automotive checking</a:t>
                      </a:r>
                      <a:r>
                        <a:rPr lang="en-US" sz="1400" b="0" baseline="0" dirty="0">
                          <a:solidFill>
                            <a:schemeClr val="tx1"/>
                          </a:solidFill>
                        </a:rPr>
                        <a:t> by </a:t>
                      </a:r>
                      <a:r>
                        <a:rPr lang="en-US" sz="1400" b="0" dirty="0">
                          <a:solidFill>
                            <a:schemeClr val="tx1"/>
                          </a:solidFill>
                        </a:rPr>
                        <a:t>cheap</a:t>
                      </a:r>
                      <a:r>
                        <a:rPr lang="en-US" sz="1400" b="0" baseline="0" dirty="0">
                          <a:solidFill>
                            <a:schemeClr val="tx1"/>
                          </a:solidFill>
                        </a:rPr>
                        <a:t> on-line </a:t>
                      </a:r>
                      <a:r>
                        <a:rPr lang="en-US" sz="1400" b="0" dirty="0">
                          <a:solidFill>
                            <a:schemeClr val="tx1"/>
                          </a:solidFill>
                        </a:rPr>
                        <a:t>Credit bureau and blacklist</a:t>
                      </a:r>
                    </a:p>
                  </a:txBody>
                  <a:tcPr>
                    <a:solidFill>
                      <a:schemeClr val="accent1">
                        <a:lumMod val="20000"/>
                        <a:lumOff val="80000"/>
                      </a:schemeClr>
                    </a:solidFill>
                  </a:tcPr>
                </a:tc>
                <a:tc>
                  <a:txBody>
                    <a:bodyPr/>
                    <a:lstStyle/>
                    <a:p>
                      <a:pPr marL="171450" indent="-171450">
                        <a:buFont typeface="Arial" panose="020B0604020202020204" pitchFamily="34" charset="0"/>
                        <a:buChar char="•"/>
                      </a:pPr>
                      <a:r>
                        <a:rPr lang="en-US" sz="1400" b="0" dirty="0">
                          <a:solidFill>
                            <a:schemeClr val="tx1"/>
                          </a:solidFill>
                        </a:rPr>
                        <a:t>Work off-line with </a:t>
                      </a:r>
                      <a:r>
                        <a:rPr lang="en-US" sz="1400" b="0" dirty="0" err="1">
                          <a:solidFill>
                            <a:schemeClr val="tx1"/>
                          </a:solidFill>
                        </a:rPr>
                        <a:t>SingPass</a:t>
                      </a:r>
                      <a:endParaRPr lang="en-US" sz="1400" b="0" dirty="0">
                        <a:solidFill>
                          <a:schemeClr val="tx1"/>
                        </a:solidFill>
                      </a:endParaRPr>
                    </a:p>
                    <a:p>
                      <a:pPr marL="171450" indent="-171450">
                        <a:buFont typeface="Arial" panose="020B0604020202020204" pitchFamily="34" charset="0"/>
                        <a:buChar char="•"/>
                      </a:pPr>
                      <a:r>
                        <a:rPr lang="en-US" sz="1400" b="0" dirty="0">
                          <a:solidFill>
                            <a:schemeClr val="tx1"/>
                          </a:solidFill>
                        </a:rPr>
                        <a:t>Use automotive checking procedures</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b="0" dirty="0">
                          <a:solidFill>
                            <a:schemeClr val="tx1"/>
                          </a:solidFill>
                        </a:rPr>
                        <a:t>Use automotive checking</a:t>
                      </a:r>
                      <a:r>
                        <a:rPr lang="en-US" sz="1400" b="0" baseline="0" dirty="0">
                          <a:solidFill>
                            <a:schemeClr val="tx1"/>
                          </a:solidFill>
                        </a:rPr>
                        <a:t> by </a:t>
                      </a:r>
                      <a:r>
                        <a:rPr lang="en-US" sz="1400" b="0" dirty="0">
                          <a:solidFill>
                            <a:schemeClr val="tx1"/>
                          </a:solidFill>
                        </a:rPr>
                        <a:t>cheap</a:t>
                      </a:r>
                      <a:r>
                        <a:rPr lang="en-US" sz="1400" b="0" baseline="0" dirty="0">
                          <a:solidFill>
                            <a:schemeClr val="tx1"/>
                          </a:solidFill>
                        </a:rPr>
                        <a:t> on-line </a:t>
                      </a:r>
                      <a:r>
                        <a:rPr lang="en-US" sz="1400" b="0" dirty="0">
                          <a:solidFill>
                            <a:schemeClr val="tx1"/>
                          </a:solidFill>
                        </a:rPr>
                        <a:t>Credit bureau and blacklist</a:t>
                      </a:r>
                    </a:p>
                  </a:txBody>
                  <a:tcPr>
                    <a:solidFill>
                      <a:schemeClr val="accent1">
                        <a:lumMod val="20000"/>
                        <a:lumOff val="80000"/>
                      </a:schemeClr>
                    </a:solidFill>
                  </a:tcPr>
                </a:tc>
                <a:tc>
                  <a:txBody>
                    <a:bodyPr/>
                    <a:lstStyle/>
                    <a:p>
                      <a:pPr marL="171450" indent="-171450">
                        <a:buFont typeface="Arial" panose="020B0604020202020204" pitchFamily="34" charset="0"/>
                        <a:buChar char="•"/>
                      </a:pPr>
                      <a:r>
                        <a:rPr lang="en-US" sz="1400" b="1" dirty="0">
                          <a:solidFill>
                            <a:schemeClr val="tx1"/>
                          </a:solidFill>
                        </a:rPr>
                        <a:t>Work with </a:t>
                      </a:r>
                      <a:r>
                        <a:rPr lang="en-US" sz="1400" b="1" dirty="0" err="1">
                          <a:solidFill>
                            <a:schemeClr val="tx1"/>
                          </a:solidFill>
                        </a:rPr>
                        <a:t>SingPass</a:t>
                      </a:r>
                      <a:r>
                        <a:rPr lang="en-US" sz="1400" b="1" dirty="0">
                          <a:solidFill>
                            <a:schemeClr val="tx1"/>
                          </a:solidFill>
                        </a:rPr>
                        <a:t> by tablet of couriers or mobiles</a:t>
                      </a:r>
                      <a:r>
                        <a:rPr lang="en-US" sz="1400" b="1" baseline="0" dirty="0">
                          <a:solidFill>
                            <a:schemeClr val="tx1"/>
                          </a:solidFill>
                        </a:rPr>
                        <a:t> of clients</a:t>
                      </a:r>
                      <a:endParaRPr lang="en-US" sz="1400" b="1" dirty="0">
                        <a:solidFill>
                          <a:schemeClr val="tx1"/>
                        </a:solidFill>
                      </a:endParaRPr>
                    </a:p>
                    <a:p>
                      <a:pPr marL="171450" indent="-171450">
                        <a:buFont typeface="Arial" panose="020B0604020202020204" pitchFamily="34" charset="0"/>
                        <a:buChar char="•"/>
                      </a:pPr>
                      <a:r>
                        <a:rPr lang="en-US" sz="1400" b="0" dirty="0">
                          <a:solidFill>
                            <a:schemeClr val="tx1"/>
                          </a:solidFill>
                        </a:rPr>
                        <a:t>Use automotive checking procedures</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b="0" dirty="0">
                          <a:solidFill>
                            <a:schemeClr val="tx1"/>
                          </a:solidFill>
                        </a:rPr>
                        <a:t>Use automotive checking</a:t>
                      </a:r>
                      <a:r>
                        <a:rPr lang="en-US" sz="1400" b="0" baseline="0" dirty="0">
                          <a:solidFill>
                            <a:schemeClr val="tx1"/>
                          </a:solidFill>
                        </a:rPr>
                        <a:t> by </a:t>
                      </a:r>
                      <a:r>
                        <a:rPr lang="en-US" sz="1400" b="0" dirty="0">
                          <a:solidFill>
                            <a:schemeClr val="tx1"/>
                          </a:solidFill>
                        </a:rPr>
                        <a:t>cheap</a:t>
                      </a:r>
                      <a:r>
                        <a:rPr lang="en-US" sz="1400" b="0" baseline="0" dirty="0">
                          <a:solidFill>
                            <a:schemeClr val="tx1"/>
                          </a:solidFill>
                        </a:rPr>
                        <a:t> on-line </a:t>
                      </a:r>
                      <a:r>
                        <a:rPr lang="en-US" sz="1400" b="0" dirty="0">
                          <a:solidFill>
                            <a:schemeClr val="tx1"/>
                          </a:solidFill>
                        </a:rPr>
                        <a:t>Credit bureau and blacklist</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b="1" dirty="0">
                          <a:solidFill>
                            <a:schemeClr val="tx1"/>
                          </a:solidFill>
                        </a:rPr>
                        <a:t>Use mobile and work phone verifications</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b="1" dirty="0">
                          <a:solidFill>
                            <a:schemeClr val="tx1"/>
                          </a:solidFill>
                        </a:rPr>
                        <a:t>Implement the own scorecards </a:t>
                      </a:r>
                      <a:endParaRPr lang="ru-RU" sz="1400" b="1" dirty="0">
                        <a:solidFill>
                          <a:schemeClr val="tx1"/>
                        </a:solidFill>
                      </a:endParaRPr>
                    </a:p>
                  </a:txBody>
                  <a:tcPr>
                    <a:solidFill>
                      <a:schemeClr val="accent1">
                        <a:lumMod val="20000"/>
                        <a:lumOff val="80000"/>
                      </a:schemeClr>
                    </a:solidFill>
                  </a:tcPr>
                </a:tc>
                <a:tc>
                  <a:txBody>
                    <a:bodyPr/>
                    <a:lstStyle/>
                    <a:p>
                      <a:pPr marL="171450" indent="-171450">
                        <a:buFont typeface="Arial" panose="020B0604020202020204" pitchFamily="34" charset="0"/>
                        <a:buChar char="•"/>
                      </a:pPr>
                      <a:r>
                        <a:rPr lang="en-US" sz="1400" b="1" dirty="0">
                          <a:solidFill>
                            <a:schemeClr val="tx1"/>
                          </a:solidFill>
                        </a:rPr>
                        <a:t>Try to work with </a:t>
                      </a:r>
                      <a:r>
                        <a:rPr lang="en-US" sz="1400" b="1" dirty="0" err="1">
                          <a:solidFill>
                            <a:schemeClr val="tx1"/>
                          </a:solidFill>
                        </a:rPr>
                        <a:t>SingPass</a:t>
                      </a:r>
                      <a:r>
                        <a:rPr lang="en-US" sz="1400" b="1" dirty="0">
                          <a:solidFill>
                            <a:schemeClr val="tx1"/>
                          </a:solidFill>
                        </a:rPr>
                        <a:t> on-line</a:t>
                      </a:r>
                    </a:p>
                    <a:p>
                      <a:pPr marL="171450" indent="-171450">
                        <a:buFont typeface="Arial" panose="020B0604020202020204" pitchFamily="34" charset="0"/>
                        <a:buChar char="•"/>
                      </a:pPr>
                      <a:r>
                        <a:rPr lang="en-US" sz="1400" b="0" dirty="0">
                          <a:solidFill>
                            <a:schemeClr val="tx1"/>
                          </a:solidFill>
                        </a:rPr>
                        <a:t>Use automotive checking procedures</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b="0" dirty="0">
                          <a:solidFill>
                            <a:schemeClr val="tx1"/>
                          </a:solidFill>
                        </a:rPr>
                        <a:t>Use automotive checking</a:t>
                      </a:r>
                      <a:r>
                        <a:rPr lang="en-US" sz="1400" b="0" baseline="0" dirty="0">
                          <a:solidFill>
                            <a:schemeClr val="tx1"/>
                          </a:solidFill>
                        </a:rPr>
                        <a:t> by </a:t>
                      </a:r>
                      <a:r>
                        <a:rPr lang="en-US" sz="1400" b="0" dirty="0">
                          <a:solidFill>
                            <a:schemeClr val="tx1"/>
                          </a:solidFill>
                        </a:rPr>
                        <a:t>cheap</a:t>
                      </a:r>
                      <a:r>
                        <a:rPr lang="en-US" sz="1400" b="0" baseline="0" dirty="0">
                          <a:solidFill>
                            <a:schemeClr val="tx1"/>
                          </a:solidFill>
                        </a:rPr>
                        <a:t> on-line </a:t>
                      </a:r>
                      <a:r>
                        <a:rPr lang="en-US" sz="1400" b="0" dirty="0">
                          <a:solidFill>
                            <a:schemeClr val="tx1"/>
                          </a:solidFill>
                        </a:rPr>
                        <a:t>Credit bureau and blacklist</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b="0" dirty="0">
                          <a:solidFill>
                            <a:schemeClr val="tx1"/>
                          </a:solidFill>
                        </a:rPr>
                        <a:t>Use mobile and work phone verifications</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b="1" dirty="0">
                          <a:solidFill>
                            <a:schemeClr val="tx1"/>
                          </a:solidFill>
                        </a:rPr>
                        <a:t>Correct the own scorecards </a:t>
                      </a:r>
                      <a:endParaRPr lang="ru-RU" sz="1400" b="1" dirty="0">
                        <a:solidFill>
                          <a:schemeClr val="tx1"/>
                        </a:solidFill>
                      </a:endParaRPr>
                    </a:p>
                  </a:txBody>
                  <a:tcPr>
                    <a:solidFill>
                      <a:schemeClr val="accent1">
                        <a:lumMod val="20000"/>
                        <a:lumOff val="80000"/>
                      </a:schemeClr>
                    </a:solidFill>
                  </a:tcPr>
                </a:tc>
                <a:extLst>
                  <a:ext uri="{0D108BD9-81ED-4DB2-BD59-A6C34878D82A}">
                    <a16:rowId xmlns:a16="http://schemas.microsoft.com/office/drawing/2014/main" val="10000"/>
                  </a:ext>
                </a:extLst>
              </a:tr>
              <a:tr h="499883">
                <a:tc>
                  <a:txBody>
                    <a:bodyPr/>
                    <a:lstStyle/>
                    <a:p>
                      <a:r>
                        <a:rPr lang="en-US" sz="1400" b="1" dirty="0" smtClean="0">
                          <a:solidFill>
                            <a:schemeClr val="tx1"/>
                          </a:solidFill>
                        </a:rPr>
                        <a:t>Collection procedure</a:t>
                      </a:r>
                      <a:endParaRPr lang="en-US" sz="1400" b="1" dirty="0">
                        <a:solidFill>
                          <a:schemeClr val="tx1"/>
                        </a:solidFill>
                      </a:endParaRPr>
                    </a:p>
                  </a:txBody>
                  <a:tcPr>
                    <a:solidFill>
                      <a:schemeClr val="accent1">
                        <a:lumMod val="20000"/>
                        <a:lumOff val="80000"/>
                      </a:schemeClr>
                    </a:solidFill>
                  </a:tcPr>
                </a:tc>
                <a:tc>
                  <a:txBody>
                    <a:bodyPr/>
                    <a:lstStyle/>
                    <a:p>
                      <a:pPr marL="171450" indent="-171450">
                        <a:buFont typeface="Arial" panose="020B0604020202020204" pitchFamily="34" charset="0"/>
                        <a:buChar char="•"/>
                      </a:pPr>
                      <a:r>
                        <a:rPr lang="en-US" sz="1400" b="0" dirty="0" smtClean="0">
                          <a:solidFill>
                            <a:schemeClr val="tx1"/>
                          </a:solidFill>
                        </a:rPr>
                        <a:t>SMS</a:t>
                      </a:r>
                    </a:p>
                    <a:p>
                      <a:pPr marL="171450" indent="-171450">
                        <a:buFont typeface="Arial" panose="020B0604020202020204" pitchFamily="34" charset="0"/>
                        <a:buChar char="•"/>
                      </a:pPr>
                      <a:r>
                        <a:rPr lang="en-US" sz="1400" b="0" dirty="0" smtClean="0">
                          <a:solidFill>
                            <a:schemeClr val="tx1"/>
                          </a:solidFill>
                        </a:rPr>
                        <a:t>Calls</a:t>
                      </a:r>
                    </a:p>
                    <a:p>
                      <a:pPr marL="171450" indent="-171450">
                        <a:buFont typeface="Arial" panose="020B0604020202020204" pitchFamily="34" charset="0"/>
                        <a:buChar char="•"/>
                      </a:pPr>
                      <a:r>
                        <a:rPr lang="en-US" sz="1400" b="0" dirty="0" smtClean="0">
                          <a:solidFill>
                            <a:schemeClr val="tx1"/>
                          </a:solidFill>
                        </a:rPr>
                        <a:t>E-mails</a:t>
                      </a:r>
                      <a:endParaRPr lang="en-US" sz="1400" b="0" dirty="0">
                        <a:solidFill>
                          <a:schemeClr val="tx1"/>
                        </a:solidFill>
                      </a:endParaRPr>
                    </a:p>
                  </a:txBody>
                  <a:tcPr>
                    <a:solidFill>
                      <a:schemeClr val="accent1">
                        <a:lumMod val="20000"/>
                        <a:lumOff val="80000"/>
                      </a:schemeClr>
                    </a:solidFill>
                  </a:tcPr>
                </a:tc>
                <a:tc>
                  <a:txBody>
                    <a:bodyPr/>
                    <a:lstStyle/>
                    <a:p>
                      <a:pPr marL="171450" indent="-171450">
                        <a:buFont typeface="Arial" panose="020B0604020202020204" pitchFamily="34" charset="0"/>
                        <a:buChar char="•"/>
                      </a:pPr>
                      <a:r>
                        <a:rPr lang="en-US" sz="1400" b="0" dirty="0" smtClean="0">
                          <a:solidFill>
                            <a:schemeClr val="tx1"/>
                          </a:solidFill>
                        </a:rPr>
                        <a:t>SMS</a:t>
                      </a:r>
                    </a:p>
                    <a:p>
                      <a:pPr marL="171450" indent="-171450">
                        <a:buFont typeface="Arial" panose="020B0604020202020204" pitchFamily="34" charset="0"/>
                        <a:buChar char="•"/>
                      </a:pPr>
                      <a:r>
                        <a:rPr lang="en-US" sz="1400" b="0" dirty="0" smtClean="0">
                          <a:solidFill>
                            <a:schemeClr val="tx1"/>
                          </a:solidFill>
                        </a:rPr>
                        <a:t>Calls</a:t>
                      </a:r>
                    </a:p>
                    <a:p>
                      <a:pPr marL="171450" indent="-171450">
                        <a:buFont typeface="Arial" panose="020B0604020202020204" pitchFamily="34" charset="0"/>
                        <a:buChar char="•"/>
                      </a:pPr>
                      <a:r>
                        <a:rPr lang="en-US" sz="1400" b="0" dirty="0" smtClean="0">
                          <a:solidFill>
                            <a:schemeClr val="tx1"/>
                          </a:solidFill>
                        </a:rPr>
                        <a:t>E-mails</a:t>
                      </a:r>
                      <a:endParaRPr lang="en-US" sz="1400" b="0" dirty="0">
                        <a:solidFill>
                          <a:schemeClr val="tx1"/>
                        </a:solidFill>
                      </a:endParaRPr>
                    </a:p>
                  </a:txBody>
                  <a:tcPr>
                    <a:solidFill>
                      <a:schemeClr val="accent1">
                        <a:lumMod val="20000"/>
                        <a:lumOff val="80000"/>
                      </a:schemeClr>
                    </a:solidFill>
                  </a:tcPr>
                </a:tc>
                <a:tc>
                  <a:txBody>
                    <a:bodyPr/>
                    <a:lstStyle/>
                    <a:p>
                      <a:pPr marL="171450" indent="-171450">
                        <a:buFont typeface="Arial" panose="020B0604020202020204" pitchFamily="34" charset="0"/>
                        <a:buChar char="•"/>
                      </a:pPr>
                      <a:r>
                        <a:rPr lang="en-US" sz="1400" b="0" dirty="0" smtClean="0">
                          <a:solidFill>
                            <a:schemeClr val="tx1"/>
                          </a:solidFill>
                        </a:rPr>
                        <a:t>SMS</a:t>
                      </a:r>
                    </a:p>
                    <a:p>
                      <a:pPr marL="171450" indent="-171450">
                        <a:buFont typeface="Arial" panose="020B0604020202020204" pitchFamily="34" charset="0"/>
                        <a:buChar char="•"/>
                      </a:pPr>
                      <a:r>
                        <a:rPr lang="en-US" sz="1400" b="0" dirty="0" smtClean="0">
                          <a:solidFill>
                            <a:schemeClr val="tx1"/>
                          </a:solidFill>
                        </a:rPr>
                        <a:t>Calls</a:t>
                      </a:r>
                    </a:p>
                    <a:p>
                      <a:pPr marL="171450" indent="-171450">
                        <a:buFont typeface="Arial" panose="020B0604020202020204" pitchFamily="34" charset="0"/>
                        <a:buChar char="•"/>
                      </a:pPr>
                      <a:r>
                        <a:rPr lang="en-US" sz="1400" b="0" dirty="0" smtClean="0">
                          <a:solidFill>
                            <a:schemeClr val="tx1"/>
                          </a:solidFill>
                        </a:rPr>
                        <a:t>E-mails</a:t>
                      </a:r>
                    </a:p>
                    <a:p>
                      <a:pPr marL="171450" indent="-171450">
                        <a:buFont typeface="Arial" panose="020B0604020202020204" pitchFamily="34" charset="0"/>
                        <a:buChar char="•"/>
                      </a:pPr>
                      <a:r>
                        <a:rPr lang="en-US" sz="1400" b="1" dirty="0" smtClean="0">
                          <a:solidFill>
                            <a:schemeClr val="tx1"/>
                          </a:solidFill>
                        </a:rPr>
                        <a:t>Sales</a:t>
                      </a:r>
                      <a:endParaRPr lang="en-US" sz="1400" b="1" dirty="0">
                        <a:solidFill>
                          <a:schemeClr val="tx1"/>
                        </a:solidFill>
                      </a:endParaRPr>
                    </a:p>
                  </a:txBody>
                  <a:tcPr>
                    <a:solidFill>
                      <a:schemeClr val="accent1">
                        <a:lumMod val="20000"/>
                        <a:lumOff val="80000"/>
                      </a:schemeClr>
                    </a:solidFill>
                  </a:tcPr>
                </a:tc>
                <a:tc>
                  <a:txBody>
                    <a:bodyPr/>
                    <a:lstStyle/>
                    <a:p>
                      <a:pPr marL="171450" indent="-171450">
                        <a:buFont typeface="Arial" panose="020B0604020202020204" pitchFamily="34" charset="0"/>
                        <a:buChar char="•"/>
                      </a:pPr>
                      <a:r>
                        <a:rPr lang="en-US" sz="1400" b="0" dirty="0" smtClean="0">
                          <a:solidFill>
                            <a:schemeClr val="tx1"/>
                          </a:solidFill>
                        </a:rPr>
                        <a:t>SMS</a:t>
                      </a:r>
                    </a:p>
                    <a:p>
                      <a:pPr marL="171450" indent="-171450">
                        <a:buFont typeface="Arial" panose="020B0604020202020204" pitchFamily="34" charset="0"/>
                        <a:buChar char="•"/>
                      </a:pPr>
                      <a:r>
                        <a:rPr lang="en-US" sz="1400" b="0" dirty="0" smtClean="0">
                          <a:solidFill>
                            <a:schemeClr val="tx1"/>
                          </a:solidFill>
                        </a:rPr>
                        <a:t>Calls</a:t>
                      </a:r>
                    </a:p>
                    <a:p>
                      <a:pPr marL="171450" indent="-171450">
                        <a:buFont typeface="Arial" panose="020B0604020202020204" pitchFamily="34" charset="0"/>
                        <a:buChar char="•"/>
                      </a:pPr>
                      <a:r>
                        <a:rPr lang="en-US" sz="1400" b="0" dirty="0" smtClean="0">
                          <a:solidFill>
                            <a:schemeClr val="tx1"/>
                          </a:solidFill>
                        </a:rPr>
                        <a:t>E-mails</a:t>
                      </a:r>
                    </a:p>
                    <a:p>
                      <a:pPr marL="171450" indent="-171450">
                        <a:buFont typeface="Arial" panose="020B0604020202020204" pitchFamily="34" charset="0"/>
                        <a:buChar char="•"/>
                      </a:pPr>
                      <a:r>
                        <a:rPr lang="en-US" sz="1400" b="1" dirty="0" smtClean="0">
                          <a:solidFill>
                            <a:schemeClr val="tx1"/>
                          </a:solidFill>
                        </a:rPr>
                        <a:t>Sales</a:t>
                      </a:r>
                      <a:endParaRPr lang="en-US" sz="1400" b="1" dirty="0">
                        <a:solidFill>
                          <a:schemeClr val="tx1"/>
                        </a:solidFill>
                      </a:endParaRPr>
                    </a:p>
                  </a:txBody>
                  <a:tcPr>
                    <a:solidFill>
                      <a:schemeClr val="accent1">
                        <a:lumMod val="20000"/>
                        <a:lumOff val="80000"/>
                      </a:schemeClr>
                    </a:solidFill>
                  </a:tcPr>
                </a:tc>
                <a:extLst>
                  <a:ext uri="{0D108BD9-81ED-4DB2-BD59-A6C34878D82A}">
                    <a16:rowId xmlns:a16="http://schemas.microsoft.com/office/drawing/2014/main" val="10001"/>
                  </a:ext>
                </a:extLst>
              </a:tr>
            </a:tbl>
          </a:graphicData>
        </a:graphic>
      </p:graphicFrame>
      <p:grpSp>
        <p:nvGrpSpPr>
          <p:cNvPr id="11" name="Group 10"/>
          <p:cNvGrpSpPr/>
          <p:nvPr/>
        </p:nvGrpSpPr>
        <p:grpSpPr>
          <a:xfrm>
            <a:off x="1187624" y="1216232"/>
            <a:ext cx="2269847" cy="907939"/>
            <a:chOff x="1863" y="14082"/>
            <a:chExt cx="2269847" cy="907939"/>
          </a:xfrm>
        </p:grpSpPr>
        <p:sp>
          <p:nvSpPr>
            <p:cNvPr id="12" name="Chevron 11"/>
            <p:cNvSpPr/>
            <p:nvPr/>
          </p:nvSpPr>
          <p:spPr>
            <a:xfrm>
              <a:off x="1863" y="14082"/>
              <a:ext cx="2269847" cy="907939"/>
            </a:xfrm>
            <a:prstGeom prst="chevron">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3" name="Chevron 4"/>
            <p:cNvSpPr/>
            <p:nvPr/>
          </p:nvSpPr>
          <p:spPr>
            <a:xfrm>
              <a:off x="455833" y="14082"/>
              <a:ext cx="1361908" cy="90793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72009" tIns="24003" rIns="24003" bIns="24003" numCol="1" spcCol="1270" anchor="ctr" anchorCtr="0">
              <a:noAutofit/>
            </a:bodyPr>
            <a:lstStyle/>
            <a:p>
              <a:pPr lvl="0" algn="ctr" defTabSz="800100">
                <a:lnSpc>
                  <a:spcPct val="90000"/>
                </a:lnSpc>
                <a:spcBef>
                  <a:spcPct val="0"/>
                </a:spcBef>
                <a:spcAft>
                  <a:spcPct val="35000"/>
                </a:spcAft>
              </a:pPr>
              <a:r>
                <a:rPr lang="en-US" sz="1400" b="1" dirty="0" smtClean="0">
                  <a:solidFill>
                    <a:schemeClr val="bg1"/>
                  </a:solidFill>
                </a:rPr>
                <a:t>LGC (using for advertising)</a:t>
              </a:r>
              <a:endParaRPr lang="en-US" sz="1400" b="1" kern="1200" dirty="0" smtClean="0">
                <a:solidFill>
                  <a:schemeClr val="bg1"/>
                </a:solidFill>
              </a:endParaRPr>
            </a:p>
          </p:txBody>
        </p:sp>
      </p:grpSp>
      <p:sp>
        <p:nvSpPr>
          <p:cNvPr id="5" name="Rectangle 4"/>
          <p:cNvSpPr/>
          <p:nvPr/>
        </p:nvSpPr>
        <p:spPr>
          <a:xfrm>
            <a:off x="1187624" y="693012"/>
            <a:ext cx="1815878" cy="523220"/>
          </a:xfrm>
          <a:prstGeom prst="rect">
            <a:avLst/>
          </a:prstGeom>
        </p:spPr>
        <p:txBody>
          <a:bodyPr wrap="square">
            <a:spAutoFit/>
          </a:bodyPr>
          <a:lstStyle/>
          <a:p>
            <a:pPr algn="ctr"/>
            <a:r>
              <a:rPr lang="en-US" sz="1400" dirty="0"/>
              <a:t>Within 2 months after the launch</a:t>
            </a:r>
          </a:p>
        </p:txBody>
      </p:sp>
      <p:sp>
        <p:nvSpPr>
          <p:cNvPr id="7" name="Rectangle 6"/>
          <p:cNvSpPr/>
          <p:nvPr/>
        </p:nvSpPr>
        <p:spPr>
          <a:xfrm>
            <a:off x="3019180" y="706922"/>
            <a:ext cx="1784522" cy="523220"/>
          </a:xfrm>
          <a:prstGeom prst="rect">
            <a:avLst/>
          </a:prstGeom>
        </p:spPr>
        <p:txBody>
          <a:bodyPr wrap="square">
            <a:spAutoFit/>
          </a:bodyPr>
          <a:lstStyle/>
          <a:p>
            <a:r>
              <a:rPr lang="en-US" sz="1400" dirty="0"/>
              <a:t>Within 3 months after the launch</a:t>
            </a:r>
          </a:p>
        </p:txBody>
      </p:sp>
      <p:sp>
        <p:nvSpPr>
          <p:cNvPr id="14" name="Rectangle 13"/>
          <p:cNvSpPr/>
          <p:nvPr/>
        </p:nvSpPr>
        <p:spPr>
          <a:xfrm>
            <a:off x="4894867" y="692696"/>
            <a:ext cx="1784522" cy="523220"/>
          </a:xfrm>
          <a:prstGeom prst="rect">
            <a:avLst/>
          </a:prstGeom>
        </p:spPr>
        <p:txBody>
          <a:bodyPr wrap="square">
            <a:spAutoFit/>
          </a:bodyPr>
          <a:lstStyle/>
          <a:p>
            <a:r>
              <a:rPr lang="en-US" sz="1400" dirty="0"/>
              <a:t>Within 6</a:t>
            </a:r>
            <a:r>
              <a:rPr lang="en-US" sz="1400" dirty="0" smtClean="0"/>
              <a:t> </a:t>
            </a:r>
            <a:r>
              <a:rPr lang="en-US" sz="1400" dirty="0"/>
              <a:t>months after the launch</a:t>
            </a:r>
          </a:p>
        </p:txBody>
      </p:sp>
      <p:sp>
        <p:nvSpPr>
          <p:cNvPr id="15" name="Rectangle 14"/>
          <p:cNvSpPr/>
          <p:nvPr/>
        </p:nvSpPr>
        <p:spPr>
          <a:xfrm>
            <a:off x="6786232" y="706922"/>
            <a:ext cx="1784522" cy="523220"/>
          </a:xfrm>
          <a:prstGeom prst="rect">
            <a:avLst/>
          </a:prstGeom>
        </p:spPr>
        <p:txBody>
          <a:bodyPr wrap="square">
            <a:spAutoFit/>
          </a:bodyPr>
          <a:lstStyle/>
          <a:p>
            <a:r>
              <a:rPr lang="en-US" sz="1400" dirty="0"/>
              <a:t>Within </a:t>
            </a:r>
            <a:r>
              <a:rPr lang="en-US" sz="1400" dirty="0" smtClean="0"/>
              <a:t>12 </a:t>
            </a:r>
            <a:r>
              <a:rPr lang="en-US" sz="1400" dirty="0"/>
              <a:t>months after the launch</a:t>
            </a:r>
          </a:p>
        </p:txBody>
      </p:sp>
    </p:spTree>
    <p:extLst>
      <p:ext uri="{BB962C8B-B14F-4D97-AF65-F5344CB8AC3E}">
        <p14:creationId xmlns:p14="http://schemas.microsoft.com/office/powerpoint/2010/main" val="31256377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Investment </a:t>
            </a:r>
            <a:r>
              <a:rPr lang="en-US" dirty="0" smtClean="0"/>
              <a:t>summary</a:t>
            </a:r>
            <a:endParaRPr lang="ru-RU" dirty="0">
              <a:solidFill>
                <a:srgbClr val="FF0000"/>
              </a:solidFill>
            </a:endParaRPr>
          </a:p>
        </p:txBody>
      </p:sp>
      <p:sp>
        <p:nvSpPr>
          <p:cNvPr id="7" name="Номер слайда 6"/>
          <p:cNvSpPr>
            <a:spLocks noGrp="1"/>
          </p:cNvSpPr>
          <p:nvPr>
            <p:ph type="sldNum" sz="quarter" idx="12"/>
          </p:nvPr>
        </p:nvSpPr>
        <p:spPr/>
        <p:txBody>
          <a:bodyPr/>
          <a:lstStyle/>
          <a:p>
            <a:fld id="{D7F305DA-160D-498F-B102-A1D8643B4A2C}" type="slidenum">
              <a:rPr lang="ru-RU" smtClean="0"/>
              <a:pPr/>
              <a:t>4</a:t>
            </a:fld>
            <a:endParaRPr lang="ru-RU" dirty="0"/>
          </a:p>
        </p:txBody>
      </p:sp>
      <p:sp>
        <p:nvSpPr>
          <p:cNvPr id="8" name="Объект 2"/>
          <p:cNvSpPr txBox="1">
            <a:spLocks/>
          </p:cNvSpPr>
          <p:nvPr/>
        </p:nvSpPr>
        <p:spPr>
          <a:xfrm>
            <a:off x="71520" y="1052736"/>
            <a:ext cx="8964976" cy="4752528"/>
          </a:xfrm>
          <a:prstGeom prst="rect">
            <a:avLst/>
          </a:prstGeom>
        </p:spPr>
        <p:txBody>
          <a:bodyPr>
            <a:noAutofit/>
          </a:bodyPr>
          <a:lstStyle>
            <a:lvl1pPr marL="342900" indent="-3429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1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2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1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1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lvl="1" indent="-342900" algn="just">
              <a:spcBef>
                <a:spcPts val="600"/>
              </a:spcBef>
              <a:buFont typeface="Arial" pitchFamily="34" charset="0"/>
              <a:buChar char="•"/>
            </a:pPr>
            <a:r>
              <a:rPr lang="en-US" sz="1600" dirty="0"/>
              <a:t>The Singapore moneylending </a:t>
            </a:r>
            <a:r>
              <a:rPr lang="en-US" sz="1600" dirty="0" smtClean="0"/>
              <a:t>(ML) market </a:t>
            </a:r>
            <a:r>
              <a:rPr lang="en-US" sz="1600" dirty="0"/>
              <a:t>is </a:t>
            </a:r>
            <a:r>
              <a:rPr lang="en-US" sz="1600" dirty="0" smtClean="0"/>
              <a:t>one of the most challenging ones we have seen so far due to a number of overlapping factors:</a:t>
            </a:r>
          </a:p>
          <a:p>
            <a:pPr marL="742950" lvl="2" indent="-342900" algn="just">
              <a:spcBef>
                <a:spcPts val="600"/>
              </a:spcBef>
            </a:pPr>
            <a:r>
              <a:rPr lang="en-US" dirty="0" smtClean="0"/>
              <a:t>It is relatively small in terms of number of people, which is balanced out by high income per capita</a:t>
            </a:r>
          </a:p>
          <a:p>
            <a:pPr marL="742950" lvl="2" indent="-342900" algn="just">
              <a:spcBef>
                <a:spcPts val="600"/>
              </a:spcBef>
            </a:pPr>
            <a:r>
              <a:rPr lang="en-US" dirty="0" smtClean="0"/>
              <a:t>It is very obsolete in terms of financial technologies utilized in ML market, which presents on one hand huge opportunity in case we are able to disrupt the market with new technologies, or, on the other, a big risk in case we are not allowed by the regulator to introduce such changes into the market</a:t>
            </a:r>
          </a:p>
          <a:p>
            <a:pPr marL="742950" lvl="2" indent="-342900" algn="just">
              <a:spcBef>
                <a:spcPts val="600"/>
              </a:spcBef>
            </a:pPr>
            <a:r>
              <a:rPr lang="en-US" dirty="0" smtClean="0"/>
              <a:t>The role of regulator in the market is quite significant and, while our initiatives are fully in line with the regulator activities towards making the market more institutionalized, it is not clear at this point how long it will take for the regulator to accept new technological reality</a:t>
            </a:r>
          </a:p>
          <a:p>
            <a:pPr marL="342900" lvl="1" indent="-342900" algn="just">
              <a:spcBef>
                <a:spcPts val="600"/>
              </a:spcBef>
              <a:buFont typeface="Arial" pitchFamily="34" charset="0"/>
              <a:buChar char="•"/>
            </a:pPr>
            <a:r>
              <a:rPr lang="en-US" sz="1600" dirty="0" smtClean="0"/>
              <a:t>We believe the market can be significantly transformed by the use of modern financial technologies, and in such case is positioned to achieve financial results as outstanding as those of ML businesses launched by our group in some of the more developed European economies</a:t>
            </a:r>
          </a:p>
          <a:p>
            <a:pPr marL="342900" lvl="1" indent="-342900" algn="just">
              <a:spcBef>
                <a:spcPts val="600"/>
              </a:spcBef>
              <a:buFont typeface="Arial" pitchFamily="34" charset="0"/>
              <a:buChar char="•"/>
            </a:pPr>
            <a:r>
              <a:rPr lang="en-US" sz="1600" dirty="0" smtClean="0"/>
              <a:t>However, to achieve that we need to progressively work with the regulator on introducing new business processes to the market, moving closer and closer to the “ideal” online business model so suitable for otherwise modern Singaporean society:</a:t>
            </a:r>
          </a:p>
          <a:p>
            <a:pPr marL="742950" lvl="2" indent="-342900" algn="just">
              <a:spcBef>
                <a:spcPts val="600"/>
              </a:spcBef>
            </a:pPr>
            <a:r>
              <a:rPr lang="en-US" dirty="0" smtClean="0"/>
              <a:t>Online client acquisition</a:t>
            </a:r>
          </a:p>
          <a:p>
            <a:pPr marL="742950" lvl="2" indent="-342900" algn="just">
              <a:spcBef>
                <a:spcPts val="600"/>
              </a:spcBef>
            </a:pPr>
            <a:r>
              <a:rPr lang="en-US" dirty="0" smtClean="0"/>
              <a:t>Online contract signing</a:t>
            </a:r>
          </a:p>
          <a:p>
            <a:pPr marL="742950" lvl="2" indent="-342900" algn="just">
              <a:spcBef>
                <a:spcPts val="600"/>
              </a:spcBef>
            </a:pPr>
            <a:r>
              <a:rPr lang="en-US" dirty="0" smtClean="0"/>
              <a:t>Cash-free loan disbursement</a:t>
            </a:r>
          </a:p>
        </p:txBody>
      </p:sp>
    </p:spTree>
    <p:extLst>
      <p:ext uri="{BB962C8B-B14F-4D97-AF65-F5344CB8AC3E}">
        <p14:creationId xmlns:p14="http://schemas.microsoft.com/office/powerpoint/2010/main" val="425741896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51520" y="-99392"/>
            <a:ext cx="8136904" cy="692696"/>
          </a:xfrm>
        </p:spPr>
        <p:txBody>
          <a:bodyPr/>
          <a:lstStyle/>
          <a:p>
            <a:r>
              <a:rPr lang="en-US" dirty="0" smtClean="0"/>
              <a:t>Decision making procedure</a:t>
            </a:r>
            <a:r>
              <a:rPr lang="ru-RU" dirty="0" smtClean="0"/>
              <a:t> </a:t>
            </a:r>
            <a:endParaRPr lang="ru-RU" dirty="0">
              <a:solidFill>
                <a:srgbClr val="FF0000"/>
              </a:solidFill>
            </a:endParaRPr>
          </a:p>
        </p:txBody>
      </p:sp>
      <p:sp>
        <p:nvSpPr>
          <p:cNvPr id="3" name="Объект 2"/>
          <p:cNvSpPr>
            <a:spLocks noGrp="1"/>
          </p:cNvSpPr>
          <p:nvPr>
            <p:ph idx="1"/>
          </p:nvPr>
        </p:nvSpPr>
        <p:spPr>
          <a:xfrm>
            <a:off x="251520" y="4437112"/>
            <a:ext cx="8640960" cy="1296145"/>
          </a:xfrm>
        </p:spPr>
        <p:txBody>
          <a:bodyPr>
            <a:normAutofit/>
          </a:bodyPr>
          <a:lstStyle/>
          <a:p>
            <a:pPr marL="0" indent="0">
              <a:buNone/>
            </a:pPr>
            <a:r>
              <a:rPr lang="en-US" dirty="0" smtClean="0"/>
              <a:t>The list of required documents:</a:t>
            </a:r>
          </a:p>
          <a:p>
            <a:r>
              <a:rPr lang="en-US" dirty="0" smtClean="0"/>
              <a:t>NRIC (national passport)</a:t>
            </a:r>
          </a:p>
          <a:p>
            <a:r>
              <a:rPr lang="en-US" dirty="0" smtClean="0"/>
              <a:t>Income proof (Latest </a:t>
            </a:r>
            <a:r>
              <a:rPr lang="en-US" dirty="0" err="1" smtClean="0"/>
              <a:t>Payslip</a:t>
            </a:r>
            <a:r>
              <a:rPr lang="en-US" dirty="0" smtClean="0"/>
              <a:t> or Employment/Appointment Letter or CPF Contribution Statement or Latest Bank Statement)</a:t>
            </a:r>
          </a:p>
        </p:txBody>
      </p:sp>
      <p:sp>
        <p:nvSpPr>
          <p:cNvPr id="6" name="TextBox 5"/>
          <p:cNvSpPr txBox="1"/>
          <p:nvPr/>
        </p:nvSpPr>
        <p:spPr>
          <a:xfrm>
            <a:off x="179512" y="5652537"/>
            <a:ext cx="8807572" cy="584775"/>
          </a:xfrm>
          <a:prstGeom prst="rect">
            <a:avLst/>
          </a:prstGeom>
          <a:solidFill>
            <a:schemeClr val="accent1">
              <a:lumMod val="20000"/>
              <a:lumOff val="80000"/>
            </a:schemeClr>
          </a:solidFill>
          <a:ln>
            <a:solidFill>
              <a:schemeClr val="accent1"/>
            </a:solidFill>
          </a:ln>
        </p:spPr>
        <p:txBody>
          <a:bodyPr wrap="square" rtlCol="0">
            <a:spAutoFit/>
          </a:bodyPr>
          <a:lstStyle/>
          <a:p>
            <a:r>
              <a:rPr lang="en-US" sz="1600" dirty="0" smtClean="0"/>
              <a:t>Average decisioning time is expected to be within 15-</a:t>
            </a:r>
            <a:r>
              <a:rPr lang="ru-RU" sz="1600" dirty="0" smtClean="0"/>
              <a:t>20</a:t>
            </a:r>
            <a:r>
              <a:rPr lang="en-US" sz="1600" dirty="0" smtClean="0"/>
              <a:t> minutes, including phone verifications (for good applicants – short phone verification, for not good – long phone verification)</a:t>
            </a:r>
            <a:endParaRPr lang="ru-RU" dirty="0"/>
          </a:p>
        </p:txBody>
      </p:sp>
      <p:graphicFrame>
        <p:nvGraphicFramePr>
          <p:cNvPr id="4" name="Таблица 3"/>
          <p:cNvGraphicFramePr>
            <a:graphicFrameLocks noGrp="1"/>
          </p:cNvGraphicFramePr>
          <p:nvPr>
            <p:extLst>
              <p:ext uri="{D42A27DB-BD31-4B8C-83A1-F6EECF244321}">
                <p14:modId xmlns:p14="http://schemas.microsoft.com/office/powerpoint/2010/main" val="1901949593"/>
              </p:ext>
            </p:extLst>
          </p:nvPr>
        </p:nvGraphicFramePr>
        <p:xfrm>
          <a:off x="251520" y="898128"/>
          <a:ext cx="8810513" cy="3401864"/>
        </p:xfrm>
        <a:graphic>
          <a:graphicData uri="http://schemas.openxmlformats.org/drawingml/2006/table">
            <a:tbl>
              <a:tblPr firstRow="1" bandRow="1">
                <a:tableStyleId>{5C22544A-7EE6-4342-B048-85BDC9FD1C3A}</a:tableStyleId>
              </a:tblPr>
              <a:tblGrid>
                <a:gridCol w="208280">
                  <a:extLst>
                    <a:ext uri="{9D8B030D-6E8A-4147-A177-3AD203B41FA5}">
                      <a16:colId xmlns:a16="http://schemas.microsoft.com/office/drawing/2014/main" val="20000"/>
                    </a:ext>
                  </a:extLst>
                </a:gridCol>
                <a:gridCol w="2095976">
                  <a:extLst>
                    <a:ext uri="{9D8B030D-6E8A-4147-A177-3AD203B41FA5}">
                      <a16:colId xmlns:a16="http://schemas.microsoft.com/office/drawing/2014/main" val="20001"/>
                    </a:ext>
                  </a:extLst>
                </a:gridCol>
                <a:gridCol w="1658967">
                  <a:extLst>
                    <a:ext uri="{9D8B030D-6E8A-4147-A177-3AD203B41FA5}">
                      <a16:colId xmlns:a16="http://schemas.microsoft.com/office/drawing/2014/main" val="20003"/>
                    </a:ext>
                  </a:extLst>
                </a:gridCol>
                <a:gridCol w="2423645">
                  <a:extLst>
                    <a:ext uri="{9D8B030D-6E8A-4147-A177-3AD203B41FA5}">
                      <a16:colId xmlns:a16="http://schemas.microsoft.com/office/drawing/2014/main" val="20002"/>
                    </a:ext>
                  </a:extLst>
                </a:gridCol>
                <a:gridCol w="2423645">
                  <a:extLst>
                    <a:ext uri="{9D8B030D-6E8A-4147-A177-3AD203B41FA5}">
                      <a16:colId xmlns:a16="http://schemas.microsoft.com/office/drawing/2014/main" val="20004"/>
                    </a:ext>
                  </a:extLst>
                </a:gridCol>
              </a:tblGrid>
              <a:tr h="370840">
                <a:tc>
                  <a:txBody>
                    <a:bodyPr/>
                    <a:lstStyle/>
                    <a:p>
                      <a:pPr algn="ctr"/>
                      <a:r>
                        <a:rPr lang="en-US" sz="1200" dirty="0" smtClean="0">
                          <a:solidFill>
                            <a:schemeClr val="bg1"/>
                          </a:solidFill>
                        </a:rPr>
                        <a:t>#</a:t>
                      </a:r>
                      <a:endParaRPr lang="ru-RU" sz="1200" dirty="0">
                        <a:solidFill>
                          <a:schemeClr val="bg1"/>
                        </a:solidFill>
                      </a:endParaRPr>
                    </a:p>
                  </a:txBody>
                  <a:tcPr/>
                </a:tc>
                <a:tc>
                  <a:txBody>
                    <a:bodyPr/>
                    <a:lstStyle/>
                    <a:p>
                      <a:pPr algn="ctr"/>
                      <a:r>
                        <a:rPr lang="en-US" sz="1200" dirty="0" smtClean="0">
                          <a:solidFill>
                            <a:schemeClr val="bg1"/>
                          </a:solidFill>
                        </a:rPr>
                        <a:t>Check</a:t>
                      </a:r>
                      <a:endParaRPr lang="ru-RU" sz="1200" dirty="0">
                        <a:solidFill>
                          <a:schemeClr val="bg1"/>
                        </a:solidFill>
                      </a:endParaRPr>
                    </a:p>
                  </a:txBody>
                  <a:tcPr/>
                </a:tc>
                <a:tc>
                  <a:txBody>
                    <a:bodyPr/>
                    <a:lstStyle/>
                    <a:p>
                      <a:pPr algn="ctr"/>
                      <a:r>
                        <a:rPr lang="en-US" sz="1200" dirty="0" smtClean="0">
                          <a:solidFill>
                            <a:schemeClr val="bg1"/>
                          </a:solidFill>
                        </a:rPr>
                        <a:t>Off-line</a:t>
                      </a:r>
                      <a:endParaRPr lang="ru-RU" sz="1200" dirty="0">
                        <a:solidFill>
                          <a:schemeClr val="bg1"/>
                        </a:solidFill>
                      </a:endParaRPr>
                    </a:p>
                  </a:txBody>
                  <a:tcPr/>
                </a:tc>
                <a:tc>
                  <a:txBody>
                    <a:bodyPr/>
                    <a:lstStyle/>
                    <a:p>
                      <a:pPr algn="ctr"/>
                      <a:r>
                        <a:rPr lang="en-US" sz="1200" dirty="0" smtClean="0">
                          <a:solidFill>
                            <a:schemeClr val="bg1"/>
                          </a:solidFill>
                        </a:rPr>
                        <a:t>On-line  with courier</a:t>
                      </a:r>
                      <a:endParaRPr lang="ru-RU" sz="1200" dirty="0">
                        <a:solidFill>
                          <a:schemeClr val="bg1"/>
                        </a:solidFill>
                      </a:endParaRPr>
                    </a:p>
                  </a:txBody>
                  <a:tcPr/>
                </a:tc>
                <a:tc>
                  <a:txBody>
                    <a:bodyPr/>
                    <a:lstStyle/>
                    <a:p>
                      <a:pPr algn="ctr"/>
                      <a:r>
                        <a:rPr lang="en-US" sz="1200" dirty="0" smtClean="0">
                          <a:solidFill>
                            <a:schemeClr val="bg1"/>
                          </a:solidFill>
                        </a:rPr>
                        <a:t>Full on-line</a:t>
                      </a:r>
                      <a:endParaRPr lang="ru-RU" sz="1200" dirty="0">
                        <a:solidFill>
                          <a:schemeClr val="bg1"/>
                        </a:solidFill>
                      </a:endParaRPr>
                    </a:p>
                  </a:txBody>
                  <a:tcPr/>
                </a:tc>
                <a:extLst>
                  <a:ext uri="{0D108BD9-81ED-4DB2-BD59-A6C34878D82A}">
                    <a16:rowId xmlns:a16="http://schemas.microsoft.com/office/drawing/2014/main" val="10000"/>
                  </a:ext>
                </a:extLst>
              </a:tr>
              <a:tr h="287824">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solidFill>
                            <a:schemeClr val="tx1"/>
                          </a:solidFill>
                        </a:rPr>
                        <a:t>1</a:t>
                      </a:r>
                      <a:endParaRPr lang="ru-RU" sz="1200" dirty="0">
                        <a:solidFill>
                          <a:schemeClr val="tx1"/>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solidFill>
                            <a:schemeClr val="tx1"/>
                          </a:solidFill>
                        </a:rPr>
                        <a:t>Visual stop factors</a:t>
                      </a:r>
                      <a:endParaRPr lang="ru-RU" sz="1200" dirty="0">
                        <a:solidFill>
                          <a:schemeClr val="tx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solidFill>
                            <a:schemeClr val="tx1"/>
                          </a:solidFill>
                        </a:rPr>
                        <a:t>In</a:t>
                      </a:r>
                      <a:r>
                        <a:rPr lang="en-US" sz="1200" baseline="0" dirty="0" smtClean="0">
                          <a:solidFill>
                            <a:schemeClr val="tx1"/>
                          </a:solidFill>
                        </a:rPr>
                        <a:t> an </a:t>
                      </a:r>
                      <a:r>
                        <a:rPr lang="en-US" sz="1200" dirty="0" smtClean="0">
                          <a:solidFill>
                            <a:schemeClr val="tx1"/>
                          </a:solidFill>
                        </a:rPr>
                        <a:t>offline office</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solidFill>
                            <a:schemeClr val="tx1"/>
                          </a:solidFill>
                        </a:rPr>
                        <a:t>During the meeting with courier</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solidFill>
                          <a:schemeClr val="tx1"/>
                        </a:solidFill>
                      </a:endParaRPr>
                    </a:p>
                  </a:txBody>
                  <a:tcPr/>
                </a:tc>
                <a:extLst>
                  <a:ext uri="{0D108BD9-81ED-4DB2-BD59-A6C34878D82A}">
                    <a16:rowId xmlns:a16="http://schemas.microsoft.com/office/drawing/2014/main" val="10001"/>
                  </a:ext>
                </a:extLst>
              </a:tr>
              <a:tr h="229528">
                <a:tc>
                  <a:txBody>
                    <a:bodyPr/>
                    <a:lstStyle/>
                    <a:p>
                      <a:pPr algn="ctr">
                        <a:buFont typeface="+mj-lt"/>
                        <a:buNone/>
                      </a:pPr>
                      <a:r>
                        <a:rPr lang="en-US" sz="1200" dirty="0" smtClean="0">
                          <a:solidFill>
                            <a:schemeClr val="tx1"/>
                          </a:solidFill>
                        </a:rPr>
                        <a:t>2</a:t>
                      </a:r>
                      <a:endParaRPr lang="ru-RU" sz="1200" dirty="0">
                        <a:solidFill>
                          <a:schemeClr val="tx1"/>
                        </a:solidFill>
                      </a:endParaRPr>
                    </a:p>
                  </a:txBody>
                  <a:tcPr/>
                </a:tc>
                <a:tc>
                  <a:txBody>
                    <a:bodyPr/>
                    <a:lstStyle/>
                    <a:p>
                      <a:pPr>
                        <a:buFont typeface="+mj-lt"/>
                        <a:buNone/>
                      </a:pPr>
                      <a:r>
                        <a:rPr lang="en-US" sz="1200" dirty="0" smtClean="0">
                          <a:solidFill>
                            <a:schemeClr val="tx1"/>
                          </a:solidFill>
                        </a:rPr>
                        <a:t>Auto Stop-factors</a:t>
                      </a:r>
                      <a:endParaRPr lang="ru-RU" sz="1200" dirty="0">
                        <a:solidFill>
                          <a:schemeClr val="tx1"/>
                        </a:solidFill>
                      </a:endParaRPr>
                    </a:p>
                  </a:txBody>
                  <a:tcPr/>
                </a:tc>
                <a:tc gridSpan="3">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solidFill>
                            <a:schemeClr val="tx1"/>
                          </a:solidFill>
                        </a:rPr>
                        <a:t>Age, employment, resident, income</a:t>
                      </a:r>
                      <a:endParaRPr lang="ru-RU" sz="1200" dirty="0">
                        <a:solidFill>
                          <a:schemeClr val="tx1"/>
                        </a:solidFill>
                      </a:endParaRPr>
                    </a:p>
                  </a:txBody>
                  <a:tcPr/>
                </a:tc>
                <a:tc h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ru-RU" sz="1200" dirty="0">
                        <a:solidFill>
                          <a:schemeClr val="tx1"/>
                        </a:solidFill>
                      </a:endParaRPr>
                    </a:p>
                  </a:txBody>
                  <a:tcPr/>
                </a:tc>
                <a:tc h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ru-RU" sz="1200" dirty="0">
                        <a:solidFill>
                          <a:schemeClr val="tx1"/>
                        </a:solidFill>
                      </a:endParaRPr>
                    </a:p>
                  </a:txBody>
                  <a:tcPr/>
                </a:tc>
                <a:extLst>
                  <a:ext uri="{0D108BD9-81ED-4DB2-BD59-A6C34878D82A}">
                    <a16:rowId xmlns:a16="http://schemas.microsoft.com/office/drawing/2014/main" val="10002"/>
                  </a:ext>
                </a:extLst>
              </a:tr>
              <a:tr h="370840">
                <a:tc>
                  <a:txBody>
                    <a:bodyPr/>
                    <a:lstStyle/>
                    <a:p>
                      <a:pPr algn="ctr">
                        <a:buFont typeface="+mj-lt"/>
                        <a:buNone/>
                      </a:pPr>
                      <a:r>
                        <a:rPr lang="en-US" sz="1200" dirty="0" smtClean="0">
                          <a:solidFill>
                            <a:schemeClr val="tx1"/>
                          </a:solidFill>
                        </a:rPr>
                        <a:t>3</a:t>
                      </a:r>
                      <a:endParaRPr lang="ru-RU" sz="1200" dirty="0">
                        <a:solidFill>
                          <a:schemeClr val="tx1"/>
                        </a:solidFill>
                      </a:endParaRPr>
                    </a:p>
                  </a:txBody>
                  <a:tcPr/>
                </a:tc>
                <a:tc>
                  <a:txBody>
                    <a:bodyPr/>
                    <a:lstStyle/>
                    <a:p>
                      <a:pPr>
                        <a:buFont typeface="+mj-lt"/>
                        <a:buNone/>
                      </a:pPr>
                      <a:r>
                        <a:rPr lang="en-US" sz="1200" dirty="0" smtClean="0">
                          <a:solidFill>
                            <a:schemeClr val="tx1"/>
                          </a:solidFill>
                        </a:rPr>
                        <a:t>Local credit bureau information</a:t>
                      </a:r>
                      <a:endParaRPr lang="ru-RU" sz="1200" dirty="0">
                        <a:solidFill>
                          <a:schemeClr val="tx1"/>
                        </a:solidFill>
                      </a:endParaRPr>
                    </a:p>
                  </a:txBody>
                  <a:tcPr/>
                </a:tc>
                <a:tc gridSpan="3">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solidFill>
                            <a:schemeClr val="tx1"/>
                          </a:solidFill>
                        </a:rPr>
                        <a:t>SML999</a:t>
                      </a:r>
                      <a:r>
                        <a:rPr lang="ru-RU" sz="1200" baseline="0" dirty="0" smtClean="0">
                          <a:solidFill>
                            <a:schemeClr val="tx1"/>
                          </a:solidFill>
                        </a:rPr>
                        <a:t>, </a:t>
                      </a:r>
                      <a:r>
                        <a:rPr lang="en-US" sz="1200" dirty="0" smtClean="0">
                          <a:solidFill>
                            <a:schemeClr val="tx1"/>
                          </a:solidFill>
                          <a:effectLst/>
                        </a:rPr>
                        <a:t>DP Credit Bureau</a:t>
                      </a:r>
                      <a:endParaRPr lang="ru-RU" sz="1200" dirty="0" smtClean="0">
                        <a:solidFill>
                          <a:schemeClr val="tx1"/>
                        </a:solidFill>
                      </a:endParaRPr>
                    </a:p>
                  </a:txBody>
                  <a:tcPr/>
                </a:tc>
                <a:tc h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ru-RU" sz="1200" dirty="0">
                        <a:solidFill>
                          <a:schemeClr val="tx1"/>
                        </a:solidFill>
                      </a:endParaRPr>
                    </a:p>
                  </a:txBody>
                  <a:tcPr/>
                </a:tc>
                <a:tc h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ru-RU" sz="1200" dirty="0" smtClean="0">
                        <a:solidFill>
                          <a:schemeClr val="tx1"/>
                        </a:solidFill>
                      </a:endParaRPr>
                    </a:p>
                  </a:txBody>
                  <a:tcPr/>
                </a:tc>
                <a:extLst>
                  <a:ext uri="{0D108BD9-81ED-4DB2-BD59-A6C34878D82A}">
                    <a16:rowId xmlns:a16="http://schemas.microsoft.com/office/drawing/2014/main" val="10003"/>
                  </a:ext>
                </a:extLst>
              </a:tr>
              <a:tr h="218088">
                <a:tc>
                  <a:txBody>
                    <a:bodyPr/>
                    <a:lstStyle/>
                    <a:p>
                      <a:pPr algn="ctr">
                        <a:buFont typeface="+mj-lt"/>
                        <a:buNone/>
                      </a:pPr>
                      <a:r>
                        <a:rPr lang="en-US" sz="1200" dirty="0" smtClean="0">
                          <a:solidFill>
                            <a:schemeClr val="tx1"/>
                          </a:solidFill>
                        </a:rPr>
                        <a:t>4</a:t>
                      </a:r>
                      <a:endParaRPr lang="ru-RU" sz="1200" dirty="0">
                        <a:solidFill>
                          <a:schemeClr val="tx1"/>
                        </a:solidFill>
                      </a:endParaRPr>
                    </a:p>
                  </a:txBody>
                  <a:tcPr/>
                </a:tc>
                <a:tc>
                  <a:txBody>
                    <a:bodyPr/>
                    <a:lstStyle/>
                    <a:p>
                      <a:pPr>
                        <a:buFont typeface="+mj-lt"/>
                        <a:buNone/>
                      </a:pPr>
                      <a:r>
                        <a:rPr lang="en-US" sz="1200" dirty="0" smtClean="0">
                          <a:solidFill>
                            <a:schemeClr val="tx1"/>
                          </a:solidFill>
                        </a:rPr>
                        <a:t>Black lists and databases</a:t>
                      </a:r>
                      <a:endParaRPr lang="ru-RU" sz="1200" dirty="0">
                        <a:solidFill>
                          <a:schemeClr val="tx1"/>
                        </a:solidFill>
                      </a:endParaRPr>
                    </a:p>
                  </a:txBody>
                  <a:tcPr/>
                </a:tc>
                <a:tc gridSpan="3">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solidFill>
                            <a:schemeClr val="tx1"/>
                          </a:solidFill>
                        </a:rPr>
                        <a:t>Criminal records, bank black lists, MLAS directory search</a:t>
                      </a:r>
                      <a:endParaRPr lang="ru-RU" sz="1200" dirty="0" smtClean="0">
                        <a:solidFill>
                          <a:schemeClr val="tx1"/>
                        </a:solidFill>
                      </a:endParaRPr>
                    </a:p>
                  </a:txBody>
                  <a:tcPr/>
                </a:tc>
                <a:tc h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ru-RU" sz="1200" dirty="0" smtClean="0">
                        <a:solidFill>
                          <a:schemeClr val="tx1"/>
                        </a:solidFill>
                      </a:endParaRPr>
                    </a:p>
                  </a:txBody>
                  <a:tcPr/>
                </a:tc>
                <a:tc h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ru-RU" sz="1200" dirty="0" smtClean="0">
                        <a:solidFill>
                          <a:schemeClr val="tx1"/>
                        </a:solidFill>
                      </a:endParaRPr>
                    </a:p>
                  </a:txBody>
                  <a:tcPr/>
                </a:tc>
                <a:extLst>
                  <a:ext uri="{0D108BD9-81ED-4DB2-BD59-A6C34878D82A}">
                    <a16:rowId xmlns:a16="http://schemas.microsoft.com/office/drawing/2014/main" val="10004"/>
                  </a:ext>
                </a:extLst>
              </a:tr>
              <a:tr h="231800">
                <a:tc>
                  <a:txBody>
                    <a:bodyPr/>
                    <a:lstStyle/>
                    <a:p>
                      <a:pPr algn="ctr">
                        <a:buFont typeface="+mj-lt"/>
                        <a:buNone/>
                      </a:pPr>
                      <a:r>
                        <a:rPr lang="en-US" sz="1200" dirty="0" smtClean="0">
                          <a:solidFill>
                            <a:schemeClr val="tx1"/>
                          </a:solidFill>
                        </a:rPr>
                        <a:t>5</a:t>
                      </a:r>
                    </a:p>
                  </a:txBody>
                  <a:tcPr/>
                </a:tc>
                <a:tc>
                  <a:txBody>
                    <a:bodyPr/>
                    <a:lstStyle/>
                    <a:p>
                      <a:pPr>
                        <a:buFont typeface="+mj-lt"/>
                        <a:buNone/>
                      </a:pPr>
                      <a:r>
                        <a:rPr lang="en-US" sz="1200" dirty="0" smtClean="0">
                          <a:solidFill>
                            <a:schemeClr val="tx1"/>
                          </a:solidFill>
                        </a:rPr>
                        <a:t>Credit rules </a:t>
                      </a:r>
                    </a:p>
                  </a:txBody>
                  <a:tcPr/>
                </a:tc>
                <a:tc gridSpan="3">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solidFill>
                            <a:schemeClr val="tx1"/>
                          </a:solidFill>
                        </a:rPr>
                        <a:t>Different</a:t>
                      </a:r>
                      <a:r>
                        <a:rPr lang="en-US" sz="1200" baseline="0" dirty="0" smtClean="0">
                          <a:solidFill>
                            <a:schemeClr val="tx1"/>
                          </a:solidFill>
                        </a:rPr>
                        <a:t> logic rules, </a:t>
                      </a:r>
                      <a:r>
                        <a:rPr lang="en-US" sz="1200" dirty="0" smtClean="0">
                          <a:solidFill>
                            <a:schemeClr val="tx1"/>
                          </a:solidFill>
                        </a:rPr>
                        <a:t>depending on credit history, max. loan amount calculation,</a:t>
                      </a:r>
                      <a:r>
                        <a:rPr lang="en-US" sz="1200" baseline="0" dirty="0" smtClean="0">
                          <a:solidFill>
                            <a:schemeClr val="tx1"/>
                          </a:solidFill>
                        </a:rPr>
                        <a:t> etc.</a:t>
                      </a:r>
                      <a:endParaRPr lang="ru-RU" sz="1200" dirty="0" smtClean="0">
                        <a:solidFill>
                          <a:schemeClr val="tx1"/>
                        </a:solidFill>
                      </a:endParaRPr>
                    </a:p>
                  </a:txBody>
                  <a:tcPr/>
                </a:tc>
                <a:tc h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ru-RU" sz="1200" dirty="0" smtClean="0">
                        <a:solidFill>
                          <a:schemeClr val="tx1"/>
                        </a:solidFill>
                      </a:endParaRPr>
                    </a:p>
                  </a:txBody>
                  <a:tcPr/>
                </a:tc>
                <a:tc h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ru-RU" sz="1200" dirty="0" smtClean="0">
                        <a:solidFill>
                          <a:schemeClr val="tx1"/>
                        </a:solidFill>
                      </a:endParaRPr>
                    </a:p>
                  </a:txBody>
                  <a:tcPr/>
                </a:tc>
                <a:extLst>
                  <a:ext uri="{0D108BD9-81ED-4DB2-BD59-A6C34878D82A}">
                    <a16:rowId xmlns:a16="http://schemas.microsoft.com/office/drawing/2014/main" val="10005"/>
                  </a:ext>
                </a:extLst>
              </a:tr>
              <a:tr h="124480">
                <a:tc>
                  <a:txBody>
                    <a:bodyPr/>
                    <a:lstStyle/>
                    <a:p>
                      <a:pPr algn="ctr">
                        <a:buFont typeface="+mj-lt"/>
                        <a:buNone/>
                      </a:pPr>
                      <a:r>
                        <a:rPr lang="en-US" sz="1200" dirty="0" smtClean="0">
                          <a:solidFill>
                            <a:schemeClr val="tx1"/>
                          </a:solidFill>
                        </a:rPr>
                        <a:t>6</a:t>
                      </a:r>
                    </a:p>
                  </a:txBody>
                  <a:tcPr/>
                </a:tc>
                <a:tc>
                  <a:txBody>
                    <a:bodyPr/>
                    <a:lstStyle/>
                    <a:p>
                      <a:pPr>
                        <a:buFont typeface="+mj-lt"/>
                        <a:buNone/>
                      </a:pPr>
                      <a:r>
                        <a:rPr lang="en-US" sz="1200" dirty="0" smtClean="0">
                          <a:solidFill>
                            <a:schemeClr val="tx1"/>
                          </a:solidFill>
                        </a:rPr>
                        <a:t>Scoring</a:t>
                      </a:r>
                    </a:p>
                  </a:txBody>
                  <a:tcPr/>
                </a:tc>
                <a:tc gridSpan="3">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solidFill>
                            <a:schemeClr val="tx1"/>
                          </a:solidFill>
                        </a:rPr>
                        <a:t>Social-demographic</a:t>
                      </a:r>
                      <a:endParaRPr lang="ru-RU" sz="1200" dirty="0" smtClean="0">
                        <a:solidFill>
                          <a:schemeClr val="tx1"/>
                        </a:solidFill>
                      </a:endParaRPr>
                    </a:p>
                  </a:txBody>
                  <a:tcPr/>
                </a:tc>
                <a:tc h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ru-RU" sz="1200" dirty="0" smtClean="0">
                        <a:solidFill>
                          <a:schemeClr val="tx1"/>
                        </a:solidFill>
                      </a:endParaRPr>
                    </a:p>
                  </a:txBody>
                  <a:tcPr/>
                </a:tc>
                <a:tc h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ru-RU" sz="1200" dirty="0" smtClean="0">
                        <a:solidFill>
                          <a:schemeClr val="tx1"/>
                        </a:solidFill>
                      </a:endParaRPr>
                    </a:p>
                  </a:txBody>
                  <a:tcPr/>
                </a:tc>
                <a:extLst>
                  <a:ext uri="{0D108BD9-81ED-4DB2-BD59-A6C34878D82A}">
                    <a16:rowId xmlns:a16="http://schemas.microsoft.com/office/drawing/2014/main" val="10006"/>
                  </a:ext>
                </a:extLst>
              </a:tr>
              <a:tr h="185688">
                <a:tc>
                  <a:txBody>
                    <a:bodyPr/>
                    <a:lstStyle/>
                    <a:p>
                      <a:pPr algn="ctr">
                        <a:buFont typeface="+mj-lt"/>
                        <a:buNone/>
                      </a:pPr>
                      <a:r>
                        <a:rPr lang="en-US" sz="1200" dirty="0" smtClean="0">
                          <a:solidFill>
                            <a:schemeClr val="tx1"/>
                          </a:solidFill>
                        </a:rPr>
                        <a:t>7</a:t>
                      </a:r>
                    </a:p>
                  </a:txBody>
                  <a:tcPr/>
                </a:tc>
                <a:tc>
                  <a:txBody>
                    <a:bodyPr/>
                    <a:lstStyle/>
                    <a:p>
                      <a:pPr>
                        <a:buFont typeface="+mj-lt"/>
                        <a:buNone/>
                      </a:pPr>
                      <a:r>
                        <a:rPr lang="en-US" sz="1200" dirty="0" smtClean="0">
                          <a:solidFill>
                            <a:schemeClr val="tx1"/>
                          </a:solidFill>
                        </a:rPr>
                        <a:t>Documents</a:t>
                      </a:r>
                      <a:r>
                        <a:rPr lang="en-US" sz="1200" baseline="0" dirty="0" smtClean="0">
                          <a:solidFill>
                            <a:schemeClr val="tx1"/>
                          </a:solidFill>
                        </a:rPr>
                        <a:t> and data checking</a:t>
                      </a:r>
                      <a:endParaRPr lang="en-US" sz="1200" dirty="0" smtClean="0">
                        <a:solidFill>
                          <a:schemeClr val="tx1"/>
                        </a:solidFill>
                      </a:endParaRPr>
                    </a:p>
                  </a:txBody>
                  <a:tcPr/>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solidFill>
                            <a:schemeClr val="tx1"/>
                          </a:solidFill>
                        </a:rPr>
                        <a:t>checking</a:t>
                      </a:r>
                      <a:r>
                        <a:rPr lang="en-US" sz="1200" baseline="0" dirty="0" smtClean="0">
                          <a:solidFill>
                            <a:schemeClr val="tx1"/>
                          </a:solidFill>
                        </a:rPr>
                        <a:t> incomes and other data by </a:t>
                      </a:r>
                      <a:r>
                        <a:rPr lang="en-US" sz="1200" baseline="0" dirty="0" err="1" smtClean="0">
                          <a:solidFill>
                            <a:schemeClr val="tx1"/>
                          </a:solidFill>
                        </a:rPr>
                        <a:t>SingPass</a:t>
                      </a:r>
                      <a:endParaRPr lang="en-US" sz="1200" dirty="0" smtClean="0">
                        <a:solidFill>
                          <a:schemeClr val="tx1"/>
                        </a:solidFill>
                      </a:endParaRPr>
                    </a:p>
                  </a:txBody>
                  <a:tcPr/>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200" dirty="0" smtClean="0">
                        <a:solidFill>
                          <a:schemeClr val="tx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solidFill>
                            <a:schemeClr val="tx1"/>
                          </a:solidFill>
                        </a:rPr>
                        <a:t>Try to use</a:t>
                      </a:r>
                      <a:r>
                        <a:rPr lang="en-US" sz="1200" baseline="0" dirty="0" smtClean="0">
                          <a:solidFill>
                            <a:schemeClr val="tx1"/>
                          </a:solidFill>
                        </a:rPr>
                        <a:t> </a:t>
                      </a:r>
                      <a:r>
                        <a:rPr lang="en-US" sz="1200" baseline="0" dirty="0" err="1" smtClean="0">
                          <a:solidFill>
                            <a:schemeClr val="tx1"/>
                          </a:solidFill>
                        </a:rPr>
                        <a:t>SingPass</a:t>
                      </a:r>
                      <a:r>
                        <a:rPr lang="en-US" sz="1200" baseline="0" dirty="0" smtClean="0">
                          <a:solidFill>
                            <a:schemeClr val="tx1"/>
                          </a:solidFill>
                        </a:rPr>
                        <a:t> online</a:t>
                      </a:r>
                      <a:endParaRPr lang="en-US" sz="1200" dirty="0" smtClean="0">
                        <a:solidFill>
                          <a:schemeClr val="tx1"/>
                        </a:solidFill>
                      </a:endParaRPr>
                    </a:p>
                  </a:txBody>
                  <a:tcPr/>
                </a:tc>
                <a:extLst>
                  <a:ext uri="{0D108BD9-81ED-4DB2-BD59-A6C34878D82A}">
                    <a16:rowId xmlns:a16="http://schemas.microsoft.com/office/drawing/2014/main" val="10009"/>
                  </a:ext>
                </a:extLst>
              </a:tr>
              <a:tr h="370840">
                <a:tc>
                  <a:txBody>
                    <a:bodyPr/>
                    <a:lstStyle/>
                    <a:p>
                      <a:pPr algn="ctr">
                        <a:buFont typeface="+mj-lt"/>
                        <a:buNone/>
                      </a:pPr>
                      <a:r>
                        <a:rPr lang="en-US" sz="1200" dirty="0" smtClean="0">
                          <a:solidFill>
                            <a:schemeClr val="tx1"/>
                          </a:solidFill>
                        </a:rPr>
                        <a:t>8</a:t>
                      </a:r>
                    </a:p>
                  </a:txBody>
                  <a:tcPr/>
                </a:tc>
                <a:tc>
                  <a:txBody>
                    <a:bodyPr/>
                    <a:lstStyle/>
                    <a:p>
                      <a:pPr>
                        <a:buFont typeface="+mj-lt"/>
                        <a:buNone/>
                      </a:pPr>
                      <a:r>
                        <a:rPr lang="en-US" sz="1200" dirty="0" smtClean="0">
                          <a:solidFill>
                            <a:schemeClr val="tx1"/>
                          </a:solidFill>
                        </a:rPr>
                        <a:t>Work phone verification</a:t>
                      </a:r>
                    </a:p>
                    <a:p>
                      <a:pPr>
                        <a:buFont typeface="+mj-lt"/>
                        <a:buNone/>
                      </a:pPr>
                      <a:endParaRPr lang="en-US" sz="1200" dirty="0" smtClean="0">
                        <a:solidFill>
                          <a:schemeClr val="tx1"/>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smtClean="0">
                          <a:solidFill>
                            <a:srgbClr val="FF0000"/>
                          </a:solidFill>
                        </a:rPr>
                        <a:t>???</a:t>
                      </a:r>
                    </a:p>
                  </a:txBody>
                  <a:tcPr/>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solidFill>
                            <a:schemeClr val="tx1"/>
                          </a:solidFill>
                        </a:rPr>
                        <a:t>Checking</a:t>
                      </a:r>
                      <a:r>
                        <a:rPr lang="en-US" sz="1200" baseline="0" dirty="0" smtClean="0">
                          <a:solidFill>
                            <a:schemeClr val="tx1"/>
                          </a:solidFill>
                        </a:rPr>
                        <a:t> </a:t>
                      </a:r>
                      <a:r>
                        <a:rPr lang="en-US" sz="1200" dirty="0" smtClean="0">
                          <a:solidFill>
                            <a:schemeClr val="tx1"/>
                          </a:solidFill>
                        </a:rPr>
                        <a:t>information provided by potential customer, check for obvious signs of</a:t>
                      </a:r>
                      <a:r>
                        <a:rPr lang="en-US" sz="1200" baseline="0" dirty="0" smtClean="0">
                          <a:solidFill>
                            <a:schemeClr val="tx1"/>
                          </a:solidFill>
                        </a:rPr>
                        <a:t> fraud</a:t>
                      </a:r>
                      <a:endParaRPr lang="en-US" sz="1200" dirty="0" smtClean="0">
                        <a:solidFill>
                          <a:schemeClr val="tx1"/>
                        </a:solidFill>
                      </a:endParaRPr>
                    </a:p>
                  </a:txBody>
                  <a:tcPr/>
                </a:tc>
                <a:tc h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solidFill>
                          <a:schemeClr val="tx1"/>
                        </a:solidFill>
                      </a:endParaRPr>
                    </a:p>
                  </a:txBody>
                  <a:tcPr/>
                </a:tc>
                <a:extLst>
                  <a:ext uri="{0D108BD9-81ED-4DB2-BD59-A6C34878D82A}">
                    <a16:rowId xmlns:a16="http://schemas.microsoft.com/office/drawing/2014/main" val="10007"/>
                  </a:ext>
                </a:extLst>
              </a:tr>
              <a:tr h="370840">
                <a:tc>
                  <a:txBody>
                    <a:bodyPr/>
                    <a:lstStyle/>
                    <a:p>
                      <a:pPr algn="ctr">
                        <a:buFont typeface="+mj-lt"/>
                        <a:buNone/>
                      </a:pPr>
                      <a:r>
                        <a:rPr lang="en-US" sz="1200" dirty="0" smtClean="0">
                          <a:solidFill>
                            <a:schemeClr val="tx1"/>
                          </a:solidFill>
                        </a:rPr>
                        <a:t>9</a:t>
                      </a:r>
                    </a:p>
                  </a:txBody>
                  <a:tcPr/>
                </a:tc>
                <a:tc>
                  <a:txBody>
                    <a:bodyPr/>
                    <a:lstStyle/>
                    <a:p>
                      <a:pPr>
                        <a:buFont typeface="+mj-lt"/>
                        <a:buNone/>
                      </a:pPr>
                      <a:r>
                        <a:rPr lang="en-US" sz="1200" dirty="0" smtClean="0">
                          <a:solidFill>
                            <a:schemeClr val="tx1"/>
                          </a:solidFill>
                        </a:rPr>
                        <a:t>Phone verification</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smtClean="0">
                          <a:solidFill>
                            <a:srgbClr val="FF0000"/>
                          </a:solidFill>
                        </a:rPr>
                        <a:t>???</a:t>
                      </a:r>
                    </a:p>
                  </a:txBody>
                  <a:tcPr/>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solidFill>
                            <a:schemeClr val="tx1"/>
                          </a:solidFill>
                        </a:rPr>
                        <a:t>Checking</a:t>
                      </a:r>
                      <a:r>
                        <a:rPr lang="en-US" sz="1200" baseline="0" dirty="0" smtClean="0">
                          <a:solidFill>
                            <a:schemeClr val="tx1"/>
                          </a:solidFill>
                        </a:rPr>
                        <a:t> </a:t>
                      </a:r>
                      <a:r>
                        <a:rPr lang="en-US" sz="1200" dirty="0" smtClean="0">
                          <a:solidFill>
                            <a:schemeClr val="tx1"/>
                          </a:solidFill>
                        </a:rPr>
                        <a:t>information provided by potential customer, check for obvious signs of</a:t>
                      </a:r>
                      <a:r>
                        <a:rPr lang="en-US" sz="1200" baseline="0" dirty="0" smtClean="0">
                          <a:solidFill>
                            <a:schemeClr val="tx1"/>
                          </a:solidFill>
                        </a:rPr>
                        <a:t> fraud</a:t>
                      </a:r>
                      <a:endParaRPr lang="en-US" sz="1200" dirty="0" smtClean="0">
                        <a:solidFill>
                          <a:schemeClr val="tx1"/>
                        </a:solidFill>
                      </a:endParaRPr>
                    </a:p>
                  </a:txBody>
                  <a:tcPr/>
                </a:tc>
                <a:tc h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solidFill>
                          <a:schemeClr val="tx1"/>
                        </a:solidFill>
                      </a:endParaRPr>
                    </a:p>
                  </a:txBody>
                  <a:tcPr/>
                </a:tc>
                <a:extLst>
                  <a:ext uri="{0D108BD9-81ED-4DB2-BD59-A6C34878D82A}">
                    <a16:rowId xmlns:a16="http://schemas.microsoft.com/office/drawing/2014/main" val="10008"/>
                  </a:ext>
                </a:extLst>
              </a:tr>
            </a:tbl>
          </a:graphicData>
        </a:graphic>
      </p:graphicFrame>
      <p:sp>
        <p:nvSpPr>
          <p:cNvPr id="8" name="Номер слайда 7"/>
          <p:cNvSpPr>
            <a:spLocks noGrp="1"/>
          </p:cNvSpPr>
          <p:nvPr>
            <p:ph type="sldNum" sz="quarter" idx="12"/>
          </p:nvPr>
        </p:nvSpPr>
        <p:spPr/>
        <p:txBody>
          <a:bodyPr/>
          <a:lstStyle/>
          <a:p>
            <a:fld id="{D7F305DA-160D-498F-B102-A1D8643B4A2C}" type="slidenum">
              <a:rPr lang="ru-RU" smtClean="0"/>
              <a:pPr/>
              <a:t>40</a:t>
            </a:fld>
            <a:endParaRPr lang="ru-RU"/>
          </a:p>
        </p:txBody>
      </p:sp>
    </p:spTree>
    <p:extLst>
      <p:ext uri="{BB962C8B-B14F-4D97-AF65-F5344CB8AC3E}">
        <p14:creationId xmlns:p14="http://schemas.microsoft.com/office/powerpoint/2010/main" val="420484669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Collections procedure</a:t>
            </a:r>
            <a:endParaRPr lang="ru-RU" dirty="0"/>
          </a:p>
        </p:txBody>
      </p:sp>
      <p:sp>
        <p:nvSpPr>
          <p:cNvPr id="3" name="Объект 2"/>
          <p:cNvSpPr>
            <a:spLocks noGrp="1"/>
          </p:cNvSpPr>
          <p:nvPr>
            <p:ph idx="1"/>
          </p:nvPr>
        </p:nvSpPr>
        <p:spPr>
          <a:xfrm>
            <a:off x="179512" y="764704"/>
            <a:ext cx="8807572" cy="5361459"/>
          </a:xfrm>
        </p:spPr>
        <p:txBody>
          <a:bodyPr/>
          <a:lstStyle/>
          <a:p>
            <a:pPr marL="0" indent="0">
              <a:buNone/>
            </a:pPr>
            <a:r>
              <a:rPr lang="en-US" dirty="0" smtClean="0"/>
              <a:t>Due the fact that the ultimate beneficiary </a:t>
            </a:r>
            <a:r>
              <a:rPr lang="ru-RU" dirty="0" smtClean="0"/>
              <a:t> </a:t>
            </a:r>
            <a:r>
              <a:rPr lang="en-US" dirty="0" smtClean="0"/>
              <a:t>is responsible </a:t>
            </a:r>
            <a:r>
              <a:rPr lang="en-US" dirty="0"/>
              <a:t>for </a:t>
            </a:r>
            <a:r>
              <a:rPr lang="en-US" dirty="0" smtClean="0"/>
              <a:t>collectors’ actions, we plan </a:t>
            </a:r>
            <a:r>
              <a:rPr lang="en-US" dirty="0"/>
              <a:t>to </a:t>
            </a:r>
            <a:r>
              <a:rPr lang="en-US" dirty="0" smtClean="0"/>
              <a:t>make most of the collection operations in-house</a:t>
            </a:r>
            <a:r>
              <a:rPr lang="ru-RU" dirty="0" smtClean="0"/>
              <a:t>:</a:t>
            </a:r>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r>
              <a:rPr lang="en-US" dirty="0" smtClean="0"/>
              <a:t>Pre-, Early- and Soft-collection are planned to be executed in-house by company’s employees – we plan to use own Call center for that purpose</a:t>
            </a:r>
          </a:p>
          <a:p>
            <a:r>
              <a:rPr lang="en-US" dirty="0" smtClean="0"/>
              <a:t>Hard collection (clients visits) will not be done due to tough regulator’s requirements for collection process</a:t>
            </a:r>
            <a:endParaRPr lang="ru-RU" dirty="0" smtClean="0"/>
          </a:p>
          <a:p>
            <a:r>
              <a:rPr lang="en-US" dirty="0" smtClean="0"/>
              <a:t>Selective Legal collections are planned to be outsourced</a:t>
            </a:r>
            <a:r>
              <a:rPr lang="ru-RU" dirty="0" smtClean="0"/>
              <a:t> (</a:t>
            </a:r>
            <a:r>
              <a:rPr lang="en-US" dirty="0" smtClean="0"/>
              <a:t>optional</a:t>
            </a:r>
            <a:r>
              <a:rPr lang="ru-RU" dirty="0" smtClean="0"/>
              <a:t>)</a:t>
            </a:r>
            <a:endParaRPr lang="en-US" dirty="0" smtClean="0"/>
          </a:p>
        </p:txBody>
      </p:sp>
      <p:graphicFrame>
        <p:nvGraphicFramePr>
          <p:cNvPr id="5" name="Таблица 4"/>
          <p:cNvGraphicFramePr>
            <a:graphicFrameLocks noGrp="1"/>
          </p:cNvGraphicFramePr>
          <p:nvPr>
            <p:extLst/>
          </p:nvPr>
        </p:nvGraphicFramePr>
        <p:xfrm>
          <a:off x="323528" y="1412776"/>
          <a:ext cx="8568951" cy="2509520"/>
        </p:xfrm>
        <a:graphic>
          <a:graphicData uri="http://schemas.openxmlformats.org/drawingml/2006/table">
            <a:tbl>
              <a:tblPr firstRow="1" bandRow="1">
                <a:tableStyleId>{5C22544A-7EE6-4342-B048-85BDC9FD1C3A}</a:tableStyleId>
              </a:tblPr>
              <a:tblGrid>
                <a:gridCol w="290473">
                  <a:extLst>
                    <a:ext uri="{9D8B030D-6E8A-4147-A177-3AD203B41FA5}">
                      <a16:colId xmlns:a16="http://schemas.microsoft.com/office/drawing/2014/main" val="20003"/>
                    </a:ext>
                  </a:extLst>
                </a:gridCol>
                <a:gridCol w="2085791">
                  <a:extLst>
                    <a:ext uri="{9D8B030D-6E8A-4147-A177-3AD203B41FA5}">
                      <a16:colId xmlns:a16="http://schemas.microsoft.com/office/drawing/2014/main" val="20000"/>
                    </a:ext>
                  </a:extLst>
                </a:gridCol>
                <a:gridCol w="4377232">
                  <a:extLst>
                    <a:ext uri="{9D8B030D-6E8A-4147-A177-3AD203B41FA5}">
                      <a16:colId xmlns:a16="http://schemas.microsoft.com/office/drawing/2014/main" val="20001"/>
                    </a:ext>
                  </a:extLst>
                </a:gridCol>
                <a:gridCol w="1815455">
                  <a:extLst>
                    <a:ext uri="{9D8B030D-6E8A-4147-A177-3AD203B41FA5}">
                      <a16:colId xmlns:a16="http://schemas.microsoft.com/office/drawing/2014/main" val="20002"/>
                    </a:ext>
                  </a:extLst>
                </a:gridCol>
              </a:tblGrid>
              <a:tr h="370840">
                <a:tc>
                  <a:txBody>
                    <a:bodyPr/>
                    <a:lstStyle/>
                    <a:p>
                      <a:pPr algn="ctr"/>
                      <a:r>
                        <a:rPr lang="en-US" sz="1400" dirty="0" smtClean="0">
                          <a:solidFill>
                            <a:schemeClr val="bg1"/>
                          </a:solidFill>
                        </a:rPr>
                        <a:t>#</a:t>
                      </a:r>
                      <a:endParaRPr lang="ru-RU" sz="1400" dirty="0">
                        <a:solidFill>
                          <a:schemeClr val="bg1"/>
                        </a:solidFill>
                      </a:endParaRPr>
                    </a:p>
                  </a:txBody>
                  <a:tcPr/>
                </a:tc>
                <a:tc>
                  <a:txBody>
                    <a:bodyPr/>
                    <a:lstStyle/>
                    <a:p>
                      <a:pPr algn="ctr"/>
                      <a:r>
                        <a:rPr lang="en-US" sz="1400" dirty="0" smtClean="0">
                          <a:solidFill>
                            <a:schemeClr val="bg1"/>
                          </a:solidFill>
                        </a:rPr>
                        <a:t>Stage</a:t>
                      </a:r>
                      <a:endParaRPr lang="ru-RU" sz="1400" dirty="0">
                        <a:solidFill>
                          <a:schemeClr val="bg1"/>
                        </a:solidFill>
                      </a:endParaRPr>
                    </a:p>
                  </a:txBody>
                  <a:tcPr/>
                </a:tc>
                <a:tc>
                  <a:txBody>
                    <a:bodyPr/>
                    <a:lstStyle/>
                    <a:p>
                      <a:pPr algn="ctr"/>
                      <a:r>
                        <a:rPr lang="en-US" sz="1400" dirty="0" smtClean="0">
                          <a:solidFill>
                            <a:schemeClr val="bg1"/>
                          </a:solidFill>
                        </a:rPr>
                        <a:t>Short description</a:t>
                      </a:r>
                      <a:endParaRPr lang="ru-RU" sz="1400" dirty="0">
                        <a:solidFill>
                          <a:schemeClr val="bg1"/>
                        </a:solidFill>
                      </a:endParaRPr>
                    </a:p>
                  </a:txBody>
                  <a:tcPr/>
                </a:tc>
                <a:tc>
                  <a:txBody>
                    <a:bodyPr/>
                    <a:lstStyle/>
                    <a:p>
                      <a:pPr algn="ctr"/>
                      <a:r>
                        <a:rPr lang="en-US" sz="1400" dirty="0" smtClean="0">
                          <a:solidFill>
                            <a:schemeClr val="bg1"/>
                          </a:solidFill>
                        </a:rPr>
                        <a:t>Inhouse/Outsourced</a:t>
                      </a:r>
                      <a:endParaRPr lang="ru-RU" sz="1400" dirty="0">
                        <a:solidFill>
                          <a:schemeClr val="bg1"/>
                        </a:solidFill>
                      </a:endParaRPr>
                    </a:p>
                  </a:txBody>
                  <a:tcPr/>
                </a:tc>
                <a:extLst>
                  <a:ext uri="{0D108BD9-81ED-4DB2-BD59-A6C34878D82A}">
                    <a16:rowId xmlns:a16="http://schemas.microsoft.com/office/drawing/2014/main" val="10000"/>
                  </a:ext>
                </a:extLst>
              </a:tr>
              <a:tr h="370840">
                <a:tc>
                  <a:txBody>
                    <a:bodyPr/>
                    <a:lstStyle/>
                    <a:p>
                      <a:pPr marL="0" lvl="1" indent="0"/>
                      <a:r>
                        <a:rPr lang="en-US" sz="1400" dirty="0" smtClean="0">
                          <a:solidFill>
                            <a:schemeClr val="tx1"/>
                          </a:solidFill>
                        </a:rPr>
                        <a:t>1</a:t>
                      </a:r>
                    </a:p>
                  </a:txBody>
                  <a:tcPr/>
                </a:tc>
                <a:tc>
                  <a:txBody>
                    <a:bodyPr/>
                    <a:lstStyle/>
                    <a:p>
                      <a:pPr marL="0" lvl="1" indent="0"/>
                      <a:r>
                        <a:rPr lang="en-US" sz="1400" dirty="0" smtClean="0">
                          <a:solidFill>
                            <a:schemeClr val="tx1"/>
                          </a:solidFill>
                        </a:rPr>
                        <a:t>Early collections</a:t>
                      </a:r>
                    </a:p>
                  </a:txBody>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tx1"/>
                          </a:solidFill>
                        </a:rPr>
                        <a:t>Email and call for reminding the customers to make the payment, at early delinquency stage</a:t>
                      </a:r>
                      <a:r>
                        <a:rPr lang="ru-RU" sz="1400" dirty="0" smtClean="0">
                          <a:solidFill>
                            <a:schemeClr val="tx1"/>
                          </a:solidFill>
                        </a:rPr>
                        <a:t> </a:t>
                      </a:r>
                    </a:p>
                    <a:p>
                      <a:pPr marL="0" marR="0" lvl="1" indent="0" algn="l" defTabSz="914400" rtl="0" eaLnBrk="1" fontAlgn="auto" latinLnBrk="0" hangingPunct="1">
                        <a:lnSpc>
                          <a:spcPct val="100000"/>
                        </a:lnSpc>
                        <a:spcBef>
                          <a:spcPts val="0"/>
                        </a:spcBef>
                        <a:spcAft>
                          <a:spcPts val="0"/>
                        </a:spcAft>
                        <a:buClrTx/>
                        <a:buSzTx/>
                        <a:buFontTx/>
                        <a:buNone/>
                        <a:tabLst/>
                        <a:defRPr/>
                      </a:pPr>
                      <a:r>
                        <a:rPr lang="en-US" sz="1400" dirty="0" smtClean="0">
                          <a:effectLst/>
                        </a:rPr>
                        <a:t>option of renewal for a some</a:t>
                      </a:r>
                      <a:r>
                        <a:rPr lang="en-US" sz="1400" baseline="0" dirty="0" smtClean="0">
                          <a:effectLst/>
                        </a:rPr>
                        <a:t> fee</a:t>
                      </a:r>
                      <a:endParaRPr lang="ru-RU" sz="1400" dirty="0">
                        <a:solidFill>
                          <a:schemeClr val="tx1"/>
                        </a:solidFill>
                      </a:endParaRPr>
                    </a:p>
                  </a:txBody>
                  <a:tcPr/>
                </a:tc>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tx1"/>
                          </a:solidFill>
                        </a:rPr>
                        <a:t>In-house</a:t>
                      </a:r>
                      <a:endParaRPr lang="ru-RU" sz="1400" dirty="0">
                        <a:solidFill>
                          <a:schemeClr val="tx1">
                            <a:lumMod val="50000"/>
                            <a:lumOff val="50000"/>
                          </a:schemeClr>
                        </a:solidFill>
                      </a:endParaRPr>
                    </a:p>
                  </a:txBody>
                  <a:tcPr/>
                </a:tc>
                <a:extLst>
                  <a:ext uri="{0D108BD9-81ED-4DB2-BD59-A6C34878D82A}">
                    <a16:rowId xmlns:a16="http://schemas.microsoft.com/office/drawing/2014/main" val="10001"/>
                  </a:ext>
                </a:extLst>
              </a:tr>
              <a:tr h="370840">
                <a:tc>
                  <a:txBody>
                    <a:bodyPr/>
                    <a:lstStyle/>
                    <a:p>
                      <a:pPr marL="0" lvl="1" indent="0"/>
                      <a:r>
                        <a:rPr lang="en-US" sz="1400" dirty="0" smtClean="0">
                          <a:solidFill>
                            <a:schemeClr val="tx1"/>
                          </a:solidFill>
                        </a:rPr>
                        <a:t>2</a:t>
                      </a:r>
                      <a:endParaRPr lang="ru-RU" sz="1400" dirty="0">
                        <a:solidFill>
                          <a:schemeClr val="tx1"/>
                        </a:solidFill>
                      </a:endParaRPr>
                    </a:p>
                  </a:txBody>
                  <a:tcPr/>
                </a:tc>
                <a:tc>
                  <a:txBody>
                    <a:bodyPr/>
                    <a:lstStyle/>
                    <a:p>
                      <a:pPr marL="0" lvl="1" indent="0"/>
                      <a:r>
                        <a:rPr lang="en-US" sz="1400" dirty="0" smtClean="0">
                          <a:solidFill>
                            <a:schemeClr val="tx1"/>
                          </a:solidFill>
                        </a:rPr>
                        <a:t>Soft collections </a:t>
                      </a:r>
                      <a:endParaRPr lang="ru-RU" sz="1400" dirty="0">
                        <a:solidFill>
                          <a:schemeClr val="tx1"/>
                        </a:solidFill>
                      </a:endParaRPr>
                    </a:p>
                  </a:txBody>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tx1"/>
                          </a:solidFill>
                        </a:rPr>
                        <a:t>Email/mail/call for reminding the customers to make the payment, at medium stage of delinquency</a:t>
                      </a:r>
                    </a:p>
                  </a:txBody>
                  <a:tcPr/>
                </a:tc>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tx1"/>
                          </a:solidFill>
                        </a:rPr>
                        <a:t>In-house</a:t>
                      </a:r>
                      <a:endParaRPr lang="en-US" sz="1400" dirty="0" smtClean="0">
                        <a:solidFill>
                          <a:schemeClr val="tx1">
                            <a:lumMod val="50000"/>
                            <a:lumOff val="50000"/>
                          </a:schemeClr>
                        </a:solidFill>
                      </a:endParaRPr>
                    </a:p>
                  </a:txBody>
                  <a:tcPr/>
                </a:tc>
                <a:extLst>
                  <a:ext uri="{0D108BD9-81ED-4DB2-BD59-A6C34878D82A}">
                    <a16:rowId xmlns:a16="http://schemas.microsoft.com/office/drawing/2014/main" val="10002"/>
                  </a:ext>
                </a:extLst>
              </a:tr>
              <a:tr h="370840">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tx1"/>
                          </a:solidFill>
                        </a:rPr>
                        <a:t>3</a:t>
                      </a:r>
                      <a:endParaRPr lang="ru-RU" sz="1400" dirty="0">
                        <a:solidFill>
                          <a:schemeClr val="tx1"/>
                        </a:solidFill>
                      </a:endParaRPr>
                    </a:p>
                  </a:txBody>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tx1"/>
                          </a:solidFill>
                        </a:rPr>
                        <a:t>Selective Legal collections</a:t>
                      </a:r>
                      <a:endParaRPr lang="ru-RU" sz="1400" dirty="0">
                        <a:solidFill>
                          <a:schemeClr val="tx1"/>
                        </a:solidFill>
                      </a:endParaRPr>
                    </a:p>
                  </a:txBody>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tx1"/>
                          </a:solidFill>
                        </a:rPr>
                        <a:t>Official request to the court for the debt collection</a:t>
                      </a:r>
                      <a:endParaRPr lang="ru-RU" sz="1400" dirty="0" smtClean="0">
                        <a:solidFill>
                          <a:schemeClr val="tx1"/>
                        </a:solidFill>
                      </a:endParaRPr>
                    </a:p>
                    <a:p>
                      <a:pPr marL="0" marR="0" lvl="1" indent="0" algn="l" defTabSz="914400" rtl="0" eaLnBrk="1" fontAlgn="auto" latinLnBrk="0" hangingPunct="1">
                        <a:lnSpc>
                          <a:spcPct val="100000"/>
                        </a:lnSpc>
                        <a:spcBef>
                          <a:spcPts val="0"/>
                        </a:spcBef>
                        <a:spcAft>
                          <a:spcPts val="0"/>
                        </a:spcAft>
                        <a:buClrTx/>
                        <a:buSzTx/>
                        <a:buFontTx/>
                        <a:buNone/>
                        <a:tabLst/>
                        <a:defRPr/>
                      </a:pPr>
                      <a:endParaRPr lang="ru-RU" sz="1400" dirty="0">
                        <a:solidFill>
                          <a:schemeClr val="tx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tx1"/>
                          </a:solidFill>
                        </a:rPr>
                        <a:t>Outsourced/optional</a:t>
                      </a:r>
                      <a:endParaRPr lang="ru-RU" sz="1400" dirty="0" smtClean="0">
                        <a:solidFill>
                          <a:schemeClr val="tx1"/>
                        </a:solidFill>
                      </a:endParaRPr>
                    </a:p>
                    <a:p>
                      <a:pPr algn="ctr"/>
                      <a:endParaRPr lang="ru-RU" sz="1400" dirty="0">
                        <a:solidFill>
                          <a:schemeClr val="tx1">
                            <a:lumMod val="50000"/>
                            <a:lumOff val="50000"/>
                          </a:schemeClr>
                        </a:solidFill>
                      </a:endParaRPr>
                    </a:p>
                  </a:txBody>
                  <a:tcPr/>
                </a:tc>
                <a:extLst>
                  <a:ext uri="{0D108BD9-81ED-4DB2-BD59-A6C34878D82A}">
                    <a16:rowId xmlns:a16="http://schemas.microsoft.com/office/drawing/2014/main" val="10003"/>
                  </a:ext>
                </a:extLst>
              </a:tr>
              <a:tr h="370840">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tx1"/>
                          </a:solidFill>
                        </a:rPr>
                        <a:t>4</a:t>
                      </a:r>
                      <a:endParaRPr lang="ru-RU" sz="1400" dirty="0">
                        <a:solidFill>
                          <a:schemeClr val="tx1"/>
                        </a:solidFill>
                      </a:endParaRPr>
                    </a:p>
                  </a:txBody>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tx1"/>
                          </a:solidFill>
                        </a:rPr>
                        <a:t>Sales</a:t>
                      </a:r>
                      <a:endParaRPr lang="ru-RU" sz="1400" dirty="0">
                        <a:solidFill>
                          <a:schemeClr val="tx1"/>
                        </a:solidFill>
                      </a:endParaRPr>
                    </a:p>
                  </a:txBody>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tx1"/>
                          </a:solidFill>
                        </a:rPr>
                        <a:t>Try to sale of the debt after</a:t>
                      </a:r>
                      <a:r>
                        <a:rPr lang="en-US" sz="1400" baseline="0" dirty="0" smtClean="0">
                          <a:solidFill>
                            <a:schemeClr val="tx1"/>
                          </a:solidFill>
                        </a:rPr>
                        <a:t> 180-360 days of delays</a:t>
                      </a:r>
                      <a:endParaRPr lang="ru-RU" sz="1400" dirty="0">
                        <a:solidFill>
                          <a:schemeClr val="tx1"/>
                        </a:solidFill>
                      </a:endParaRPr>
                    </a:p>
                  </a:txBody>
                  <a:tcPr/>
                </a:tc>
                <a:tc>
                  <a:txBody>
                    <a:bodyPr/>
                    <a:lstStyle/>
                    <a:p>
                      <a:pPr algn="ctr"/>
                      <a:r>
                        <a:rPr lang="en-US" sz="1400" dirty="0" smtClean="0">
                          <a:solidFill>
                            <a:schemeClr val="tx1"/>
                          </a:solidFill>
                        </a:rPr>
                        <a:t>Sales/optional</a:t>
                      </a:r>
                      <a:endParaRPr lang="ru-RU" sz="1400" dirty="0">
                        <a:solidFill>
                          <a:schemeClr val="tx1">
                            <a:lumMod val="50000"/>
                            <a:lumOff val="50000"/>
                          </a:schemeClr>
                        </a:solidFill>
                      </a:endParaRPr>
                    </a:p>
                  </a:txBody>
                  <a:tcPr/>
                </a:tc>
                <a:extLst>
                  <a:ext uri="{0D108BD9-81ED-4DB2-BD59-A6C34878D82A}">
                    <a16:rowId xmlns:a16="http://schemas.microsoft.com/office/drawing/2014/main" val="10004"/>
                  </a:ext>
                </a:extLst>
              </a:tr>
            </a:tbl>
          </a:graphicData>
        </a:graphic>
      </p:graphicFrame>
      <p:sp>
        <p:nvSpPr>
          <p:cNvPr id="7" name="Номер слайда 6"/>
          <p:cNvSpPr>
            <a:spLocks noGrp="1"/>
          </p:cNvSpPr>
          <p:nvPr>
            <p:ph type="sldNum" sz="quarter" idx="12"/>
          </p:nvPr>
        </p:nvSpPr>
        <p:spPr/>
        <p:txBody>
          <a:bodyPr/>
          <a:lstStyle/>
          <a:p>
            <a:fld id="{D7F305DA-160D-498F-B102-A1D8643B4A2C}" type="slidenum">
              <a:rPr lang="ru-RU" smtClean="0"/>
              <a:pPr/>
              <a:t>41</a:t>
            </a:fld>
            <a:endParaRPr lang="ru-RU"/>
          </a:p>
        </p:txBody>
      </p:sp>
    </p:spTree>
    <p:extLst>
      <p:ext uri="{BB962C8B-B14F-4D97-AF65-F5344CB8AC3E}">
        <p14:creationId xmlns:p14="http://schemas.microsoft.com/office/powerpoint/2010/main" val="309330281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Номер слайда 6"/>
          <p:cNvSpPr>
            <a:spLocks noGrp="1"/>
          </p:cNvSpPr>
          <p:nvPr>
            <p:ph type="sldNum" sz="quarter" idx="12"/>
          </p:nvPr>
        </p:nvSpPr>
        <p:spPr/>
        <p:txBody>
          <a:bodyPr/>
          <a:lstStyle/>
          <a:p>
            <a:fld id="{D7F305DA-160D-498F-B102-A1D8643B4A2C}" type="slidenum">
              <a:rPr lang="ru-RU" smtClean="0"/>
              <a:pPr/>
              <a:t>42</a:t>
            </a:fld>
            <a:endParaRPr lang="ru-RU"/>
          </a:p>
        </p:txBody>
      </p:sp>
      <p:sp>
        <p:nvSpPr>
          <p:cNvPr id="6" name="Текст 5"/>
          <p:cNvSpPr txBox="1">
            <a:spLocks/>
          </p:cNvSpPr>
          <p:nvPr/>
        </p:nvSpPr>
        <p:spPr>
          <a:xfrm>
            <a:off x="586715" y="2716966"/>
            <a:ext cx="7772400" cy="1500187"/>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1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2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1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1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2000" dirty="0">
                <a:solidFill>
                  <a:schemeClr val="tx1">
                    <a:tint val="75000"/>
                  </a:schemeClr>
                </a:solidFill>
              </a:rPr>
              <a:t>6. </a:t>
            </a:r>
            <a:r>
              <a:rPr lang="en-US" sz="2000" dirty="0" smtClean="0">
                <a:solidFill>
                  <a:schemeClr val="tx1">
                    <a:tint val="75000"/>
                  </a:schemeClr>
                </a:solidFill>
              </a:rPr>
              <a:t>IT</a:t>
            </a:r>
            <a:endParaRPr lang="en-US" sz="2000" dirty="0">
              <a:solidFill>
                <a:schemeClr val="tx1">
                  <a:tint val="75000"/>
                </a:schemeClr>
              </a:solidFill>
            </a:endParaRPr>
          </a:p>
        </p:txBody>
      </p:sp>
    </p:spTree>
    <p:extLst>
      <p:ext uri="{BB962C8B-B14F-4D97-AF65-F5344CB8AC3E}">
        <p14:creationId xmlns:p14="http://schemas.microsoft.com/office/powerpoint/2010/main" val="411854644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pPr algn="l"/>
            <a:r>
              <a:rPr lang="en-US" sz="3200" dirty="0"/>
              <a:t>Approach to building IT for SG </a:t>
            </a:r>
            <a:endParaRPr lang="ru-RU" sz="3200" dirty="0"/>
          </a:p>
        </p:txBody>
      </p:sp>
      <p:sp>
        <p:nvSpPr>
          <p:cNvPr id="4" name="Номер слайда 3"/>
          <p:cNvSpPr>
            <a:spLocks noGrp="1"/>
          </p:cNvSpPr>
          <p:nvPr>
            <p:ph type="sldNum" sz="quarter" idx="12"/>
          </p:nvPr>
        </p:nvSpPr>
        <p:spPr/>
        <p:txBody>
          <a:bodyPr/>
          <a:lstStyle/>
          <a:p>
            <a:fld id="{D7F305DA-160D-498F-B102-A1D8643B4A2C}" type="slidenum">
              <a:rPr lang="ru-RU" smtClean="0"/>
              <a:pPr/>
              <a:t>43</a:t>
            </a:fld>
            <a:endParaRPr lang="ru-RU"/>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7" name="Объект 2"/>
          <p:cNvSpPr>
            <a:spLocks noGrp="1"/>
          </p:cNvSpPr>
          <p:nvPr>
            <p:ph idx="1"/>
          </p:nvPr>
        </p:nvSpPr>
        <p:spPr>
          <a:xfrm>
            <a:off x="135215" y="692150"/>
            <a:ext cx="8851623" cy="4370318"/>
          </a:xfrm>
        </p:spPr>
        <p:txBody>
          <a:bodyPr vert="horz" lIns="91440" tIns="45720" rIns="91440" bIns="45720" rtlCol="0" anchor="t">
            <a:normAutofit/>
          </a:bodyPr>
          <a:lstStyle/>
          <a:p>
            <a:r>
              <a:rPr lang="en-US" sz="1600" dirty="0">
                <a:solidFill>
                  <a:srgbClr val="000000"/>
                </a:solidFill>
                <a:latin typeface="Calibri" charset="0"/>
              </a:rPr>
              <a:t>We will use </a:t>
            </a:r>
            <a:r>
              <a:rPr lang="en-US" sz="1600" dirty="0" smtClean="0">
                <a:solidFill>
                  <a:srgbClr val="000000"/>
                </a:solidFill>
                <a:latin typeface="Calibri" charset="0"/>
              </a:rPr>
              <a:t>“</a:t>
            </a:r>
            <a:r>
              <a:rPr lang="en-US" sz="1600" dirty="0">
                <a:solidFill>
                  <a:srgbClr val="000000"/>
                </a:solidFill>
                <a:latin typeface="Calibri" charset="0"/>
              </a:rPr>
              <a:t>BPM Online” </a:t>
            </a:r>
            <a:r>
              <a:rPr lang="en-US" dirty="0">
                <a:solidFill>
                  <a:srgbClr val="000000"/>
                </a:solidFill>
                <a:latin typeface="Calibri" charset="0"/>
              </a:rPr>
              <a:t>solution from </a:t>
            </a:r>
            <a:r>
              <a:rPr lang="en-US" sz="1600" dirty="0">
                <a:solidFill>
                  <a:srgbClr val="000000"/>
                </a:solidFill>
                <a:latin typeface="Calibri" charset="0"/>
              </a:rPr>
              <a:t>Terrasoft, </a:t>
            </a:r>
            <a:r>
              <a:rPr lang="en-US" sz="1600" dirty="0" smtClean="0">
                <a:solidFill>
                  <a:srgbClr val="000000"/>
                </a:solidFill>
                <a:latin typeface="Calibri" charset="0"/>
              </a:rPr>
              <a:t>developed for VN </a:t>
            </a:r>
            <a:r>
              <a:rPr lang="en-US" sz="1600" dirty="0">
                <a:solidFill>
                  <a:srgbClr val="000000"/>
                </a:solidFill>
                <a:latin typeface="Calibri" charset="0"/>
              </a:rPr>
              <a:t>MFI project, as a </a:t>
            </a:r>
            <a:r>
              <a:rPr lang="en-US" sz="1600" dirty="0">
                <a:latin typeface="Calibri" charset="0"/>
              </a:rPr>
              <a:t>basis</a:t>
            </a:r>
            <a:r>
              <a:rPr lang="en-US" sz="1600" dirty="0">
                <a:solidFill>
                  <a:srgbClr val="FF0000"/>
                </a:solidFill>
                <a:latin typeface="Calibri" charset="0"/>
              </a:rPr>
              <a:t> </a:t>
            </a:r>
            <a:r>
              <a:rPr lang="en-US" sz="1600" dirty="0">
                <a:solidFill>
                  <a:srgbClr val="000000"/>
                </a:solidFill>
                <a:latin typeface="Calibri" charset="0"/>
              </a:rPr>
              <a:t>for building business processes in SG</a:t>
            </a:r>
          </a:p>
          <a:p>
            <a:r>
              <a:rPr lang="en-US" sz="1600" dirty="0">
                <a:solidFill>
                  <a:srgbClr val="000000"/>
                </a:solidFill>
              </a:rPr>
              <a:t>However, these business processes will have to be slightly modified</a:t>
            </a:r>
            <a:r>
              <a:rPr lang="en-US" sz="1600" dirty="0">
                <a:solidFill>
                  <a:srgbClr val="FF0000"/>
                </a:solidFill>
              </a:rPr>
              <a:t> </a:t>
            </a:r>
            <a:r>
              <a:rPr lang="en-US" sz="1600" dirty="0">
                <a:solidFill>
                  <a:srgbClr val="000000"/>
                </a:solidFill>
              </a:rPr>
              <a:t>to account for SG-specific business processes (branch-based, online-to-branch, full online with electronic contract signing)</a:t>
            </a:r>
          </a:p>
          <a:p>
            <a:r>
              <a:rPr lang="en-US" sz="1600" dirty="0">
                <a:solidFill>
                  <a:srgbClr val="000000"/>
                </a:solidFill>
                <a:latin typeface="Calibri" charset="0"/>
              </a:rPr>
              <a:t>Telephony &amp; Call-</a:t>
            </a:r>
            <a:r>
              <a:rPr lang="en-US" sz="1600" dirty="0" err="1">
                <a:solidFill>
                  <a:srgbClr val="000000"/>
                </a:solidFill>
                <a:latin typeface="Calibri" charset="0"/>
              </a:rPr>
              <a:t>centre</a:t>
            </a:r>
            <a:r>
              <a:rPr lang="en-US" sz="1600" dirty="0">
                <a:solidFill>
                  <a:srgbClr val="000000"/>
                </a:solidFill>
                <a:latin typeface="Calibri" charset="0"/>
              </a:rPr>
              <a:t> – we are planning to use </a:t>
            </a:r>
            <a:r>
              <a:rPr lang="en-US" sz="1600" dirty="0" smtClean="0">
                <a:solidFill>
                  <a:srgbClr val="000000"/>
                </a:solidFill>
                <a:latin typeface="Calibri" charset="0"/>
              </a:rPr>
              <a:t>CN-based </a:t>
            </a:r>
            <a:r>
              <a:rPr lang="en-US" sz="1600" dirty="0">
                <a:solidFill>
                  <a:srgbClr val="000000"/>
                </a:solidFill>
                <a:latin typeface="Calibri" charset="0"/>
              </a:rPr>
              <a:t>outsourcing call center with workplace </a:t>
            </a:r>
            <a:r>
              <a:rPr lang="en-US" dirty="0">
                <a:solidFill>
                  <a:srgbClr val="000000"/>
                </a:solidFill>
                <a:latin typeface="Calibri" charset="0"/>
              </a:rPr>
              <a:t>outsourcing  and </a:t>
            </a:r>
            <a:r>
              <a:rPr lang="en-US" dirty="0" err="1">
                <a:solidFill>
                  <a:srgbClr val="000000"/>
                </a:solidFill>
                <a:latin typeface="Calibri" charset="0"/>
              </a:rPr>
              <a:t>Terrasoft</a:t>
            </a:r>
            <a:r>
              <a:rPr lang="en-US" dirty="0">
                <a:solidFill>
                  <a:srgbClr val="000000"/>
                </a:solidFill>
                <a:latin typeface="Calibri" charset="0"/>
              </a:rPr>
              <a:t>-integrated solution </a:t>
            </a:r>
            <a:r>
              <a:rPr lang="en-US" dirty="0" err="1">
                <a:solidFill>
                  <a:srgbClr val="000000"/>
                </a:solidFill>
                <a:latin typeface="Calibri" charset="0"/>
              </a:rPr>
              <a:t>Webitel</a:t>
            </a:r>
            <a:r>
              <a:rPr lang="en-US" dirty="0">
                <a:solidFill>
                  <a:srgbClr val="000000"/>
                </a:solidFill>
                <a:latin typeface="Calibri" charset="0"/>
              </a:rPr>
              <a:t> as a telephony system</a:t>
            </a:r>
            <a:endParaRPr lang="en-US" sz="1600" dirty="0">
              <a:solidFill>
                <a:srgbClr val="000000"/>
              </a:solidFill>
              <a:latin typeface="Calibri" charset="0"/>
            </a:endParaRPr>
          </a:p>
          <a:p>
            <a:r>
              <a:rPr lang="en-US" sz="1600" dirty="0">
                <a:solidFill>
                  <a:srgbClr val="000000"/>
                </a:solidFill>
                <a:latin typeface="Calibri" charset="0"/>
              </a:rPr>
              <a:t>As in every market, we will have to integrate with the following local partners: </a:t>
            </a:r>
          </a:p>
          <a:p>
            <a:pPr lvl="1"/>
            <a:r>
              <a:rPr lang="en-US" dirty="0">
                <a:solidFill>
                  <a:srgbClr val="000000"/>
                </a:solidFill>
                <a:latin typeface="Calibri" charset="0"/>
              </a:rPr>
              <a:t>Bank – to setup loan disbursal and payment </a:t>
            </a:r>
            <a:r>
              <a:rPr lang="en-US" dirty="0" smtClean="0">
                <a:solidFill>
                  <a:srgbClr val="000000"/>
                </a:solidFill>
                <a:latin typeface="Calibri" charset="0"/>
              </a:rPr>
              <a:t>collection</a:t>
            </a:r>
            <a:r>
              <a:rPr lang="ru-RU" dirty="0" smtClean="0">
                <a:solidFill>
                  <a:srgbClr val="000000"/>
                </a:solidFill>
                <a:latin typeface="Calibri" charset="0"/>
              </a:rPr>
              <a:t>*</a:t>
            </a:r>
            <a:endParaRPr lang="en-US" dirty="0">
              <a:solidFill>
                <a:srgbClr val="000000"/>
              </a:solidFill>
              <a:latin typeface="Calibri" charset="0"/>
            </a:endParaRPr>
          </a:p>
          <a:p>
            <a:pPr lvl="1"/>
            <a:r>
              <a:rPr lang="en-US" dirty="0">
                <a:solidFill>
                  <a:srgbClr val="000000"/>
                </a:solidFill>
                <a:latin typeface="Calibri" charset="0"/>
              </a:rPr>
              <a:t>Credit bureaus – to send requests and receive answers online</a:t>
            </a:r>
          </a:p>
          <a:p>
            <a:pPr lvl="1"/>
            <a:r>
              <a:rPr lang="en-US" dirty="0">
                <a:solidFill>
                  <a:srgbClr val="000000"/>
                </a:solidFill>
                <a:latin typeface="Calibri" charset="0"/>
              </a:rPr>
              <a:t>Blacklist services – to send requests and receive answers online</a:t>
            </a:r>
          </a:p>
          <a:p>
            <a:pPr lvl="1"/>
            <a:r>
              <a:rPr lang="en-US" dirty="0">
                <a:solidFill>
                  <a:srgbClr val="000000"/>
                </a:solidFill>
                <a:latin typeface="Calibri" charset="0"/>
              </a:rPr>
              <a:t>Local SMS operator – to send verification SMSs</a:t>
            </a:r>
          </a:p>
          <a:p>
            <a:pPr lvl="1"/>
            <a:r>
              <a:rPr lang="en-US" dirty="0">
                <a:solidFill>
                  <a:srgbClr val="000000"/>
                </a:solidFill>
                <a:latin typeface="Calibri" charset="0"/>
              </a:rPr>
              <a:t>GL accounting and reporting software</a:t>
            </a:r>
            <a:endParaRPr lang="en-US" dirty="0">
              <a:solidFill>
                <a:srgbClr val="000000"/>
              </a:solidFill>
            </a:endParaRPr>
          </a:p>
        </p:txBody>
      </p:sp>
      <p:sp>
        <p:nvSpPr>
          <p:cNvPr id="8" name="TextBox 7"/>
          <p:cNvSpPr txBox="1"/>
          <p:nvPr/>
        </p:nvSpPr>
        <p:spPr>
          <a:xfrm>
            <a:off x="107950" y="5219700"/>
            <a:ext cx="8928100" cy="338554"/>
          </a:xfrm>
          <a:prstGeom prst="rect">
            <a:avLst/>
          </a:prstGeom>
          <a:solidFill>
            <a:schemeClr val="accent1">
              <a:lumMod val="20000"/>
              <a:lumOff val="80000"/>
            </a:schemeClr>
          </a:solidFill>
          <a:ln>
            <a:solidFill>
              <a:schemeClr val="accent1"/>
            </a:solidFill>
          </a:ln>
        </p:spPr>
        <p:txBody>
          <a:bodyPr wrap="square" rtlCol="0" anchor="t">
            <a:spAutoFit/>
          </a:bodyPr>
          <a:lstStyle/>
          <a:p>
            <a:r>
              <a:rPr lang="en-US" sz="1600" dirty="0"/>
              <a:t>Such an approach allows us to minimize IT development </a:t>
            </a:r>
            <a:r>
              <a:rPr lang="en-US" sz="1600" dirty="0" smtClean="0"/>
              <a:t>budget, keeping it under $200K</a:t>
            </a:r>
            <a:endParaRPr lang="en-US" sz="1600" dirty="0"/>
          </a:p>
        </p:txBody>
      </p:sp>
      <p:sp>
        <p:nvSpPr>
          <p:cNvPr id="9" name="TextBox 8"/>
          <p:cNvSpPr txBox="1"/>
          <p:nvPr/>
        </p:nvSpPr>
        <p:spPr>
          <a:xfrm>
            <a:off x="251520" y="6417708"/>
            <a:ext cx="8496944" cy="276999"/>
          </a:xfrm>
          <a:prstGeom prst="rect">
            <a:avLst/>
          </a:prstGeom>
          <a:noFill/>
        </p:spPr>
        <p:txBody>
          <a:bodyPr wrap="square" rtlCol="0" anchor="t">
            <a:spAutoFit/>
          </a:bodyPr>
          <a:lstStyle/>
          <a:p>
            <a:r>
              <a:rPr lang="en-US" sz="1200" dirty="0" smtClean="0"/>
              <a:t>*</a:t>
            </a:r>
            <a:r>
              <a:rPr lang="ru-RU" sz="1200" dirty="0" smtClean="0"/>
              <a:t> </a:t>
            </a:r>
            <a:r>
              <a:rPr lang="en-US" sz="1200" dirty="0" smtClean="0"/>
              <a:t>We are in negotiation process with a few banks</a:t>
            </a:r>
            <a:endParaRPr lang="en-US" sz="1200" dirty="0"/>
          </a:p>
        </p:txBody>
      </p:sp>
    </p:spTree>
    <p:extLst>
      <p:ext uri="{BB962C8B-B14F-4D97-AF65-F5344CB8AC3E}">
        <p14:creationId xmlns:p14="http://schemas.microsoft.com/office/powerpoint/2010/main" val="51843457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Initial </a:t>
            </a:r>
            <a:r>
              <a:rPr lang="en-US" dirty="0">
                <a:solidFill>
                  <a:srgbClr val="FFFFFF"/>
                </a:solidFill>
              </a:rPr>
              <a:t>workflow</a:t>
            </a:r>
            <a:endParaRPr lang="ru-RU" dirty="0">
              <a:solidFill>
                <a:srgbClr val="FFFFFF"/>
              </a:solidFill>
            </a:endParaRPr>
          </a:p>
        </p:txBody>
      </p:sp>
      <p:sp>
        <p:nvSpPr>
          <p:cNvPr id="6" name="Номер слайда 5"/>
          <p:cNvSpPr>
            <a:spLocks noGrp="1"/>
          </p:cNvSpPr>
          <p:nvPr>
            <p:ph type="sldNum" sz="quarter" idx="12"/>
          </p:nvPr>
        </p:nvSpPr>
        <p:spPr/>
        <p:txBody>
          <a:bodyPr/>
          <a:lstStyle/>
          <a:p>
            <a:fld id="{D7F305DA-160D-498F-B102-A1D8643B4A2C}" type="slidenum">
              <a:rPr lang="ru-RU" smtClean="0"/>
              <a:pPr/>
              <a:t>44</a:t>
            </a:fld>
            <a:endParaRPr lang="ru-RU"/>
          </a:p>
        </p:txBody>
      </p:sp>
      <p:sp>
        <p:nvSpPr>
          <p:cNvPr id="4" name="TextBox 3"/>
          <p:cNvSpPr txBox="1"/>
          <p:nvPr/>
        </p:nvSpPr>
        <p:spPr>
          <a:xfrm>
            <a:off x="156916" y="5661248"/>
            <a:ext cx="8807572" cy="584775"/>
          </a:xfrm>
          <a:prstGeom prst="rect">
            <a:avLst/>
          </a:prstGeom>
          <a:solidFill>
            <a:schemeClr val="accent1">
              <a:lumMod val="20000"/>
              <a:lumOff val="80000"/>
            </a:schemeClr>
          </a:solidFill>
          <a:ln>
            <a:solidFill>
              <a:schemeClr val="accent1"/>
            </a:solidFill>
          </a:ln>
        </p:spPr>
        <p:txBody>
          <a:bodyPr wrap="square" rtlCol="0" anchor="t">
            <a:spAutoFit/>
          </a:bodyPr>
          <a:lstStyle/>
          <a:p>
            <a:r>
              <a:rPr lang="en-US" sz="1600" dirty="0"/>
              <a:t>We start from the workflow, currently used in the market by all players (requires customer visit to the branch and allows to receive money within couple hours from the moment of </a:t>
            </a:r>
            <a:r>
              <a:rPr lang="en-US" sz="1600" dirty="0" smtClean="0"/>
              <a:t>application)</a:t>
            </a:r>
            <a:endParaRPr lang="en-US" sz="1600" dirty="0"/>
          </a:p>
        </p:txBody>
      </p:sp>
      <p:pic>
        <p:nvPicPr>
          <p:cNvPr id="5" name="Picture 4"/>
          <p:cNvPicPr>
            <a:picLocks noChangeAspect="1"/>
          </p:cNvPicPr>
          <p:nvPr/>
        </p:nvPicPr>
        <p:blipFill>
          <a:blip r:embed="rId3"/>
          <a:stretch>
            <a:fillRect/>
          </a:stretch>
        </p:blipFill>
        <p:spPr>
          <a:xfrm>
            <a:off x="231989" y="980728"/>
            <a:ext cx="8755095" cy="3355410"/>
          </a:xfrm>
          <a:prstGeom prst="rect">
            <a:avLst/>
          </a:prstGeom>
        </p:spPr>
      </p:pic>
    </p:spTree>
    <p:extLst>
      <p:ext uri="{BB962C8B-B14F-4D97-AF65-F5344CB8AC3E}">
        <p14:creationId xmlns:p14="http://schemas.microsoft.com/office/powerpoint/2010/main" val="155472506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Transitional</a:t>
            </a:r>
            <a:r>
              <a:rPr lang="en-US" b="1" dirty="0"/>
              <a:t> </a:t>
            </a:r>
            <a:r>
              <a:rPr lang="en-US" dirty="0">
                <a:solidFill>
                  <a:srgbClr val="FFFFFF"/>
                </a:solidFill>
              </a:rPr>
              <a:t>workflow</a:t>
            </a:r>
            <a:endParaRPr lang="ru-RU" dirty="0">
              <a:solidFill>
                <a:srgbClr val="FFFFFF"/>
              </a:solidFill>
            </a:endParaRPr>
          </a:p>
        </p:txBody>
      </p:sp>
      <p:sp>
        <p:nvSpPr>
          <p:cNvPr id="6" name="Номер слайда 5"/>
          <p:cNvSpPr>
            <a:spLocks noGrp="1"/>
          </p:cNvSpPr>
          <p:nvPr>
            <p:ph type="sldNum" sz="quarter" idx="12"/>
          </p:nvPr>
        </p:nvSpPr>
        <p:spPr/>
        <p:txBody>
          <a:bodyPr/>
          <a:lstStyle/>
          <a:p>
            <a:fld id="{D7F305DA-160D-498F-B102-A1D8643B4A2C}" type="slidenum">
              <a:rPr lang="ru-RU" smtClean="0"/>
              <a:pPr/>
              <a:t>45</a:t>
            </a:fld>
            <a:endParaRPr lang="ru-RU"/>
          </a:p>
        </p:txBody>
      </p:sp>
      <p:sp>
        <p:nvSpPr>
          <p:cNvPr id="4" name="TextBox 3"/>
          <p:cNvSpPr txBox="1"/>
          <p:nvPr/>
        </p:nvSpPr>
        <p:spPr>
          <a:xfrm>
            <a:off x="179512" y="5445224"/>
            <a:ext cx="8807572" cy="584775"/>
          </a:xfrm>
          <a:prstGeom prst="rect">
            <a:avLst/>
          </a:prstGeom>
          <a:solidFill>
            <a:schemeClr val="accent1">
              <a:lumMod val="20000"/>
              <a:lumOff val="80000"/>
            </a:schemeClr>
          </a:solidFill>
          <a:ln>
            <a:solidFill>
              <a:schemeClr val="accent1"/>
            </a:solidFill>
          </a:ln>
        </p:spPr>
        <p:txBody>
          <a:bodyPr wrap="square" rtlCol="0" anchor="t">
            <a:spAutoFit/>
          </a:bodyPr>
          <a:lstStyle/>
          <a:p>
            <a:r>
              <a:rPr lang="en-US" sz="1600" dirty="0"/>
              <a:t>Transitional</a:t>
            </a:r>
            <a:r>
              <a:rPr lang="en-US" sz="1600" b="1" dirty="0"/>
              <a:t> </a:t>
            </a:r>
            <a:r>
              <a:rPr lang="en-US" sz="1600" dirty="0"/>
              <a:t>business process will allow customers to receive money within 0,5-2 hours after </a:t>
            </a:r>
            <a:r>
              <a:rPr lang="en-US" sz="1600" dirty="0" smtClean="0"/>
              <a:t>applying </a:t>
            </a:r>
            <a:r>
              <a:rPr lang="en-US" sz="1600" dirty="0">
                <a:latin typeface="Calibri" charset="0"/>
              </a:rPr>
              <a:t>online, </a:t>
            </a:r>
            <a:r>
              <a:rPr lang="en-US" sz="1600" dirty="0"/>
              <a:t>without necessity for a branch </a:t>
            </a:r>
            <a:r>
              <a:rPr lang="en-US" sz="1600" dirty="0">
                <a:latin typeface="Calibri" charset="0"/>
              </a:rPr>
              <a:t>visit </a:t>
            </a:r>
            <a:r>
              <a:rPr lang="en-US" sz="1600" dirty="0"/>
              <a:t>(depending on customer’s availability for courier’s visit)</a:t>
            </a:r>
          </a:p>
        </p:txBody>
      </p:sp>
      <p:pic>
        <p:nvPicPr>
          <p:cNvPr id="5" name="Picture 4"/>
          <p:cNvPicPr>
            <a:picLocks noChangeAspect="1"/>
          </p:cNvPicPr>
          <p:nvPr/>
        </p:nvPicPr>
        <p:blipFill>
          <a:blip r:embed="rId3"/>
          <a:stretch>
            <a:fillRect/>
          </a:stretch>
        </p:blipFill>
        <p:spPr>
          <a:xfrm>
            <a:off x="179512" y="908720"/>
            <a:ext cx="8771868" cy="3240360"/>
          </a:xfrm>
          <a:prstGeom prst="rect">
            <a:avLst/>
          </a:prstGeom>
        </p:spPr>
      </p:pic>
    </p:spTree>
    <p:extLst>
      <p:ext uri="{BB962C8B-B14F-4D97-AF65-F5344CB8AC3E}">
        <p14:creationId xmlns:p14="http://schemas.microsoft.com/office/powerpoint/2010/main" val="169271393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lvl="0"/>
            <a:r>
              <a:rPr lang="en-US" dirty="0"/>
              <a:t>Target (fully online) workflow</a:t>
            </a:r>
            <a:endParaRPr lang="ru-RU" dirty="0">
              <a:solidFill>
                <a:srgbClr val="FF0000"/>
              </a:solidFill>
            </a:endParaRPr>
          </a:p>
        </p:txBody>
      </p:sp>
      <p:sp>
        <p:nvSpPr>
          <p:cNvPr id="6" name="Номер слайда 5"/>
          <p:cNvSpPr>
            <a:spLocks noGrp="1"/>
          </p:cNvSpPr>
          <p:nvPr>
            <p:ph type="sldNum" sz="quarter" idx="12"/>
          </p:nvPr>
        </p:nvSpPr>
        <p:spPr/>
        <p:txBody>
          <a:bodyPr/>
          <a:lstStyle/>
          <a:p>
            <a:fld id="{D7F305DA-160D-498F-B102-A1D8643B4A2C}" type="slidenum">
              <a:rPr lang="ru-RU" smtClean="0"/>
              <a:pPr/>
              <a:t>46</a:t>
            </a:fld>
            <a:endParaRPr lang="ru-RU"/>
          </a:p>
        </p:txBody>
      </p:sp>
      <p:sp>
        <p:nvSpPr>
          <p:cNvPr id="4" name="TextBox 3"/>
          <p:cNvSpPr txBox="1"/>
          <p:nvPr/>
        </p:nvSpPr>
        <p:spPr>
          <a:xfrm>
            <a:off x="179512" y="5661248"/>
            <a:ext cx="8807572" cy="584775"/>
          </a:xfrm>
          <a:prstGeom prst="rect">
            <a:avLst/>
          </a:prstGeom>
          <a:solidFill>
            <a:schemeClr val="accent1">
              <a:lumMod val="20000"/>
              <a:lumOff val="80000"/>
            </a:schemeClr>
          </a:solidFill>
          <a:ln>
            <a:solidFill>
              <a:schemeClr val="accent1"/>
            </a:solidFill>
          </a:ln>
        </p:spPr>
        <p:txBody>
          <a:bodyPr wrap="square" rtlCol="0" anchor="t">
            <a:spAutoFit/>
          </a:bodyPr>
          <a:lstStyle/>
          <a:p>
            <a:r>
              <a:rPr lang="en-US" sz="1600" dirty="0"/>
              <a:t>Target business process will allow customers to receive money within 15-30 minutes after submitting online application with money delivered directly into his bank account</a:t>
            </a:r>
          </a:p>
        </p:txBody>
      </p:sp>
      <p:pic>
        <p:nvPicPr>
          <p:cNvPr id="3" name="Picture 2"/>
          <p:cNvPicPr>
            <a:picLocks noChangeAspect="1"/>
          </p:cNvPicPr>
          <p:nvPr/>
        </p:nvPicPr>
        <p:blipFill>
          <a:blip r:embed="rId3"/>
          <a:stretch>
            <a:fillRect/>
          </a:stretch>
        </p:blipFill>
        <p:spPr>
          <a:xfrm>
            <a:off x="179512" y="1052735"/>
            <a:ext cx="8807572" cy="3476527"/>
          </a:xfrm>
          <a:prstGeom prst="rect">
            <a:avLst/>
          </a:prstGeom>
        </p:spPr>
      </p:pic>
    </p:spTree>
    <p:extLst>
      <p:ext uri="{BB962C8B-B14F-4D97-AF65-F5344CB8AC3E}">
        <p14:creationId xmlns:p14="http://schemas.microsoft.com/office/powerpoint/2010/main" val="69831249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pPr algn="l"/>
            <a:r>
              <a:rPr lang="en-US" sz="3200" dirty="0" smtClean="0"/>
              <a:t>IT architecture </a:t>
            </a:r>
            <a:endParaRPr lang="ru-RU" sz="3200" dirty="0"/>
          </a:p>
        </p:txBody>
      </p:sp>
      <p:sp>
        <p:nvSpPr>
          <p:cNvPr id="4" name="Номер слайда 3"/>
          <p:cNvSpPr>
            <a:spLocks noGrp="1"/>
          </p:cNvSpPr>
          <p:nvPr>
            <p:ph type="sldNum" sz="quarter" idx="12"/>
          </p:nvPr>
        </p:nvSpPr>
        <p:spPr/>
        <p:txBody>
          <a:bodyPr/>
          <a:lstStyle/>
          <a:p>
            <a:fld id="{D7F305DA-160D-498F-B102-A1D8643B4A2C}" type="slidenum">
              <a:rPr lang="ru-RU" smtClean="0"/>
              <a:pPr/>
              <a:t>47</a:t>
            </a:fld>
            <a:endParaRPr lang="ru-RU"/>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pic>
        <p:nvPicPr>
          <p:cNvPr id="10" name="Изображение 9"/>
          <p:cNvPicPr>
            <a:picLocks noChangeAspect="1"/>
          </p:cNvPicPr>
          <p:nvPr/>
        </p:nvPicPr>
        <p:blipFill>
          <a:blip r:embed="rId3"/>
          <a:stretch>
            <a:fillRect/>
          </a:stretch>
        </p:blipFill>
        <p:spPr>
          <a:xfrm>
            <a:off x="0" y="1412776"/>
            <a:ext cx="8987084" cy="3609387"/>
          </a:xfrm>
          <a:prstGeom prst="rect">
            <a:avLst/>
          </a:prstGeom>
        </p:spPr>
      </p:pic>
    </p:spTree>
    <p:extLst>
      <p:ext uri="{BB962C8B-B14F-4D97-AF65-F5344CB8AC3E}">
        <p14:creationId xmlns:p14="http://schemas.microsoft.com/office/powerpoint/2010/main" val="136989314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pPr algn="l"/>
            <a:r>
              <a:rPr lang="en-US" sz="3200" dirty="0"/>
              <a:t>IT </a:t>
            </a:r>
            <a:r>
              <a:rPr lang="en-US" sz="3200" dirty="0" smtClean="0"/>
              <a:t>architecture- incremental view</a:t>
            </a:r>
            <a:endParaRPr lang="ru-RU" sz="3200" dirty="0"/>
          </a:p>
        </p:txBody>
      </p:sp>
      <p:sp>
        <p:nvSpPr>
          <p:cNvPr id="4" name="Номер слайда 3"/>
          <p:cNvSpPr>
            <a:spLocks noGrp="1"/>
          </p:cNvSpPr>
          <p:nvPr>
            <p:ph type="sldNum" sz="quarter" idx="12"/>
          </p:nvPr>
        </p:nvSpPr>
        <p:spPr/>
        <p:txBody>
          <a:bodyPr/>
          <a:lstStyle/>
          <a:p>
            <a:fld id="{D7F305DA-160D-498F-B102-A1D8643B4A2C}" type="slidenum">
              <a:rPr lang="ru-RU" smtClean="0"/>
              <a:pPr/>
              <a:t>48</a:t>
            </a:fld>
            <a:endParaRPr lang="ru-RU"/>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pic>
        <p:nvPicPr>
          <p:cNvPr id="10" name="Изображение 9"/>
          <p:cNvPicPr>
            <a:picLocks noChangeAspect="1"/>
          </p:cNvPicPr>
          <p:nvPr/>
        </p:nvPicPr>
        <p:blipFill>
          <a:blip r:embed="rId3"/>
          <a:stretch>
            <a:fillRect/>
          </a:stretch>
        </p:blipFill>
        <p:spPr>
          <a:xfrm>
            <a:off x="61198" y="954888"/>
            <a:ext cx="9047306" cy="4224250"/>
          </a:xfrm>
          <a:prstGeom prst="rect">
            <a:avLst/>
          </a:prstGeom>
        </p:spPr>
      </p:pic>
    </p:spTree>
    <p:extLst>
      <p:ext uri="{BB962C8B-B14F-4D97-AF65-F5344CB8AC3E}">
        <p14:creationId xmlns:p14="http://schemas.microsoft.com/office/powerpoint/2010/main" val="52297172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pPr algn="l"/>
            <a:r>
              <a:rPr lang="en-US" sz="3200" dirty="0" smtClean="0"/>
              <a:t>IT </a:t>
            </a:r>
            <a:r>
              <a:rPr lang="en-US" sz="3200" dirty="0"/>
              <a:t>budget</a:t>
            </a:r>
            <a:r>
              <a:rPr lang="ru-RU" sz="3200" dirty="0"/>
              <a:t> </a:t>
            </a:r>
            <a:r>
              <a:rPr lang="en-US" sz="3200" dirty="0" smtClean="0"/>
              <a:t>components</a:t>
            </a:r>
            <a:endParaRPr lang="ru-RU" sz="3200" dirty="0"/>
          </a:p>
        </p:txBody>
      </p:sp>
      <p:sp>
        <p:nvSpPr>
          <p:cNvPr id="4" name="Номер слайда 3"/>
          <p:cNvSpPr>
            <a:spLocks noGrp="1"/>
          </p:cNvSpPr>
          <p:nvPr>
            <p:ph type="sldNum" sz="quarter" idx="12"/>
          </p:nvPr>
        </p:nvSpPr>
        <p:spPr/>
        <p:txBody>
          <a:bodyPr/>
          <a:lstStyle/>
          <a:p>
            <a:fld id="{D7F305DA-160D-498F-B102-A1D8643B4A2C}" type="slidenum">
              <a:rPr lang="ru-RU" smtClean="0"/>
              <a:pPr/>
              <a:t>49</a:t>
            </a:fld>
            <a:endParaRPr lang="ru-RU"/>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11" name="TextBox 10"/>
          <p:cNvSpPr txBox="1"/>
          <p:nvPr/>
        </p:nvSpPr>
        <p:spPr>
          <a:xfrm>
            <a:off x="142447" y="5277375"/>
            <a:ext cx="7848872" cy="461665"/>
          </a:xfrm>
          <a:prstGeom prst="rect">
            <a:avLst/>
          </a:prstGeom>
          <a:noFill/>
        </p:spPr>
        <p:txBody>
          <a:bodyPr wrap="square" rtlCol="0" anchor="t">
            <a:spAutoFit/>
          </a:bodyPr>
          <a:lstStyle/>
          <a:p>
            <a:r>
              <a:rPr lang="en-US" sz="1200" dirty="0" smtClean="0"/>
              <a:t>*     Final </a:t>
            </a:r>
            <a:r>
              <a:rPr lang="en-US" sz="1200" dirty="0"/>
              <a:t>quotation from Terrasoft not </a:t>
            </a:r>
            <a:r>
              <a:rPr lang="en-US" sz="1200" dirty="0" smtClean="0"/>
              <a:t>received</a:t>
            </a:r>
          </a:p>
          <a:p>
            <a:r>
              <a:rPr lang="en-US" sz="1200" dirty="0" smtClean="0"/>
              <a:t>**   For 14 users Contact Center</a:t>
            </a:r>
            <a:endParaRPr lang="en-US" sz="1200" dirty="0"/>
          </a:p>
        </p:txBody>
      </p:sp>
      <p:graphicFrame>
        <p:nvGraphicFramePr>
          <p:cNvPr id="5" name="Таблица 4"/>
          <p:cNvGraphicFramePr>
            <a:graphicFrameLocks noGrp="1"/>
          </p:cNvGraphicFramePr>
          <p:nvPr>
            <p:extLst>
              <p:ext uri="{D42A27DB-BD31-4B8C-83A1-F6EECF244321}">
                <p14:modId xmlns:p14="http://schemas.microsoft.com/office/powerpoint/2010/main" val="1674554860"/>
              </p:ext>
            </p:extLst>
          </p:nvPr>
        </p:nvGraphicFramePr>
        <p:xfrm>
          <a:off x="397444" y="1102308"/>
          <a:ext cx="8229600" cy="3999107"/>
        </p:xfrm>
        <a:graphic>
          <a:graphicData uri="http://schemas.openxmlformats.org/drawingml/2006/table">
            <a:tbl>
              <a:tblPr/>
              <a:tblGrid>
                <a:gridCol w="294117">
                  <a:extLst>
                    <a:ext uri="{9D8B030D-6E8A-4147-A177-3AD203B41FA5}">
                      <a16:colId xmlns:a16="http://schemas.microsoft.com/office/drawing/2014/main" val="20000"/>
                    </a:ext>
                  </a:extLst>
                </a:gridCol>
                <a:gridCol w="2080239">
                  <a:extLst>
                    <a:ext uri="{9D8B030D-6E8A-4147-A177-3AD203B41FA5}">
                      <a16:colId xmlns:a16="http://schemas.microsoft.com/office/drawing/2014/main" val="20001"/>
                    </a:ext>
                  </a:extLst>
                </a:gridCol>
                <a:gridCol w="1008112">
                  <a:extLst>
                    <a:ext uri="{9D8B030D-6E8A-4147-A177-3AD203B41FA5}">
                      <a16:colId xmlns:a16="http://schemas.microsoft.com/office/drawing/2014/main" val="20002"/>
                    </a:ext>
                  </a:extLst>
                </a:gridCol>
                <a:gridCol w="1396922">
                  <a:extLst>
                    <a:ext uri="{9D8B030D-6E8A-4147-A177-3AD203B41FA5}">
                      <a16:colId xmlns:a16="http://schemas.microsoft.com/office/drawing/2014/main" val="20003"/>
                    </a:ext>
                  </a:extLst>
                </a:gridCol>
                <a:gridCol w="1102936">
                  <a:extLst>
                    <a:ext uri="{9D8B030D-6E8A-4147-A177-3AD203B41FA5}">
                      <a16:colId xmlns:a16="http://schemas.microsoft.com/office/drawing/2014/main" val="20004"/>
                    </a:ext>
                  </a:extLst>
                </a:gridCol>
                <a:gridCol w="884518">
                  <a:extLst>
                    <a:ext uri="{9D8B030D-6E8A-4147-A177-3AD203B41FA5}">
                      <a16:colId xmlns:a16="http://schemas.microsoft.com/office/drawing/2014/main" val="20005"/>
                    </a:ext>
                  </a:extLst>
                </a:gridCol>
                <a:gridCol w="1462756">
                  <a:extLst>
                    <a:ext uri="{9D8B030D-6E8A-4147-A177-3AD203B41FA5}">
                      <a16:colId xmlns:a16="http://schemas.microsoft.com/office/drawing/2014/main" val="20006"/>
                    </a:ext>
                  </a:extLst>
                </a:gridCol>
              </a:tblGrid>
              <a:tr h="887623">
                <a:tc>
                  <a:txBody>
                    <a:bodyPr/>
                    <a:lstStyle/>
                    <a:p>
                      <a:pPr algn="ctr" rtl="0" fontAlgn="ctr"/>
                      <a:r>
                        <a:rPr lang="ru-RU" sz="1000" b="1" i="0" u="none" strike="noStrike" dirty="0">
                          <a:solidFill>
                            <a:srgbClr val="FFFFFF"/>
                          </a:solidFill>
                          <a:effectLst/>
                          <a:latin typeface="Calibri" charset="0"/>
                        </a:rPr>
                        <a:t>#</a:t>
                      </a:r>
                    </a:p>
                  </a:txBody>
                  <a:tcPr marL="7550" marR="7550" marT="755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4F81BD"/>
                    </a:solidFill>
                  </a:tcPr>
                </a:tc>
                <a:tc>
                  <a:txBody>
                    <a:bodyPr/>
                    <a:lstStyle/>
                    <a:p>
                      <a:pPr algn="ctr" rtl="0" fontAlgn="ctr"/>
                      <a:r>
                        <a:rPr lang="en-US" sz="1000" b="1" i="0" u="none" strike="noStrike" dirty="0">
                          <a:solidFill>
                            <a:srgbClr val="FFFFFF"/>
                          </a:solidFill>
                          <a:effectLst/>
                          <a:latin typeface="Calibri" charset="0"/>
                        </a:rPr>
                        <a:t>IT component</a:t>
                      </a:r>
                    </a:p>
                  </a:txBody>
                  <a:tcPr marL="7550" marR="7550" marT="755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4F81BD"/>
                    </a:solidFill>
                  </a:tcPr>
                </a:tc>
                <a:tc>
                  <a:txBody>
                    <a:bodyPr/>
                    <a:lstStyle/>
                    <a:p>
                      <a:pPr algn="ctr" rtl="0" fontAlgn="ctr"/>
                      <a:r>
                        <a:rPr lang="en-US" sz="1000" b="1" i="0" u="none" strike="noStrike">
                          <a:solidFill>
                            <a:srgbClr val="FFFFFF"/>
                          </a:solidFill>
                          <a:effectLst/>
                          <a:latin typeface="Calibri" charset="0"/>
                        </a:rPr>
                        <a:t>License price</a:t>
                      </a:r>
                    </a:p>
                  </a:txBody>
                  <a:tcPr marL="7550" marR="7550" marT="755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4F81BD"/>
                    </a:solidFill>
                  </a:tcPr>
                </a:tc>
                <a:tc>
                  <a:txBody>
                    <a:bodyPr/>
                    <a:lstStyle/>
                    <a:p>
                      <a:pPr algn="ctr" rtl="0" fontAlgn="ctr"/>
                      <a:r>
                        <a:rPr lang="en-US" sz="1000" b="1" i="0" u="none" strike="noStrike">
                          <a:solidFill>
                            <a:srgbClr val="FFFFFF"/>
                          </a:solidFill>
                          <a:effectLst/>
                          <a:latin typeface="Calibri" charset="0"/>
                        </a:rPr>
                        <a:t>Initial Implementation/ development price</a:t>
                      </a:r>
                    </a:p>
                  </a:txBody>
                  <a:tcPr marL="7550" marR="7550" marT="755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4F81BD"/>
                    </a:solidFill>
                  </a:tcPr>
                </a:tc>
                <a:tc>
                  <a:txBody>
                    <a:bodyPr/>
                    <a:lstStyle/>
                    <a:p>
                      <a:pPr algn="ctr" rtl="0" fontAlgn="ctr"/>
                      <a:r>
                        <a:rPr lang="en-US" sz="1000" b="1" i="0" u="none" strike="noStrike" dirty="0">
                          <a:solidFill>
                            <a:srgbClr val="FFFFFF"/>
                          </a:solidFill>
                          <a:effectLst/>
                          <a:latin typeface="Calibri" charset="0"/>
                        </a:rPr>
                        <a:t>Support price</a:t>
                      </a:r>
                      <a:br>
                        <a:rPr lang="en-US" sz="1000" b="1" i="0" u="none" strike="noStrike" dirty="0">
                          <a:solidFill>
                            <a:srgbClr val="FFFFFF"/>
                          </a:solidFill>
                          <a:effectLst/>
                          <a:latin typeface="Calibri" charset="0"/>
                        </a:rPr>
                      </a:br>
                      <a:r>
                        <a:rPr lang="en-US" sz="1000" b="1" i="0" u="none" strike="noStrike" dirty="0">
                          <a:solidFill>
                            <a:srgbClr val="FFFFFF"/>
                          </a:solidFill>
                          <a:effectLst/>
                          <a:latin typeface="Calibri" charset="0"/>
                        </a:rPr>
                        <a:t>(per year)</a:t>
                      </a:r>
                      <a:endParaRPr lang="en-US" sz="1100" b="1" i="0" u="none" strike="noStrike" dirty="0">
                        <a:solidFill>
                          <a:srgbClr val="FFFFFF"/>
                        </a:solidFill>
                        <a:effectLst/>
                        <a:latin typeface="Calibri" charset="0"/>
                      </a:endParaRPr>
                    </a:p>
                  </a:txBody>
                  <a:tcPr marL="7550" marR="7550" marT="755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4F81BD"/>
                    </a:solidFill>
                  </a:tcPr>
                </a:tc>
                <a:tc>
                  <a:txBody>
                    <a:bodyPr/>
                    <a:lstStyle/>
                    <a:p>
                      <a:pPr algn="ctr" rtl="0" fontAlgn="ctr"/>
                      <a:r>
                        <a:rPr lang="en-US" sz="1000" b="1" i="0" u="none" strike="noStrike">
                          <a:solidFill>
                            <a:srgbClr val="FFFFFF"/>
                          </a:solidFill>
                          <a:effectLst/>
                          <a:latin typeface="Calibri" charset="0"/>
                        </a:rPr>
                        <a:t>Further development</a:t>
                      </a:r>
                      <a:br>
                        <a:rPr lang="en-US" sz="1000" b="1" i="0" u="none" strike="noStrike">
                          <a:solidFill>
                            <a:srgbClr val="FFFFFF"/>
                          </a:solidFill>
                          <a:effectLst/>
                          <a:latin typeface="Calibri" charset="0"/>
                        </a:rPr>
                      </a:br>
                      <a:r>
                        <a:rPr lang="en-US" sz="1000" b="1" i="0" u="none" strike="noStrike">
                          <a:solidFill>
                            <a:srgbClr val="FFFFFF"/>
                          </a:solidFill>
                          <a:effectLst/>
                          <a:latin typeface="Calibri" charset="0"/>
                        </a:rPr>
                        <a:t>budget (per year)</a:t>
                      </a:r>
                    </a:p>
                  </a:txBody>
                  <a:tcPr marL="7550" marR="7550" marT="755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a:noFill/>
                    </a:lnB>
                    <a:solidFill>
                      <a:srgbClr val="4F81BD"/>
                    </a:solidFill>
                  </a:tcPr>
                </a:tc>
                <a:tc>
                  <a:txBody>
                    <a:bodyPr/>
                    <a:lstStyle/>
                    <a:p>
                      <a:pPr algn="ctr" rtl="0" fontAlgn="ctr"/>
                      <a:r>
                        <a:rPr lang="en-US" sz="1000" b="1" i="0" u="none" strike="noStrike">
                          <a:solidFill>
                            <a:srgbClr val="FFFFFF"/>
                          </a:solidFill>
                          <a:effectLst/>
                          <a:latin typeface="Calibri" charset="0"/>
                        </a:rPr>
                        <a:t>Comments</a:t>
                      </a:r>
                    </a:p>
                  </a:txBody>
                  <a:tcPr marL="7550" marR="7550" marT="755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4F81BD"/>
                    </a:solidFill>
                  </a:tcPr>
                </a:tc>
                <a:extLst>
                  <a:ext uri="{0D108BD9-81ED-4DB2-BD59-A6C34878D82A}">
                    <a16:rowId xmlns:a16="http://schemas.microsoft.com/office/drawing/2014/main" val="10000"/>
                  </a:ext>
                </a:extLst>
              </a:tr>
              <a:tr h="863005">
                <a:tc>
                  <a:txBody>
                    <a:bodyPr/>
                    <a:lstStyle/>
                    <a:p>
                      <a:pPr algn="ctr" rtl="0" fontAlgn="ctr"/>
                      <a:r>
                        <a:rPr lang="ru-RU" sz="1000" b="0" i="0" u="none" strike="noStrike" dirty="0">
                          <a:solidFill>
                            <a:srgbClr val="000000"/>
                          </a:solidFill>
                          <a:effectLst/>
                          <a:latin typeface="Calibri" charset="0"/>
                        </a:rPr>
                        <a:t>1</a:t>
                      </a:r>
                    </a:p>
                  </a:txBody>
                  <a:tcPr marL="7550" marR="7550" marT="755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D0D8E8"/>
                    </a:solidFill>
                  </a:tcPr>
                </a:tc>
                <a:tc>
                  <a:txBody>
                    <a:bodyPr/>
                    <a:lstStyle/>
                    <a:p>
                      <a:pPr algn="l" rtl="0" fontAlgn="ctr"/>
                      <a:r>
                        <a:rPr lang="en-US" sz="1000" b="0" i="0" u="none" strike="noStrike" dirty="0">
                          <a:solidFill>
                            <a:srgbClr val="000000"/>
                          </a:solidFill>
                          <a:effectLst/>
                          <a:latin typeface="Calibri" charset="0"/>
                        </a:rPr>
                        <a:t>CRM: "</a:t>
                      </a:r>
                      <a:r>
                        <a:rPr lang="en-US" sz="1000" b="0" i="0" u="none" strike="noStrike" dirty="0" err="1">
                          <a:solidFill>
                            <a:srgbClr val="000000"/>
                          </a:solidFill>
                          <a:effectLst/>
                          <a:latin typeface="Calibri" charset="0"/>
                        </a:rPr>
                        <a:t>BPMOnline</a:t>
                      </a:r>
                      <a:r>
                        <a:rPr lang="en-US" sz="1000" b="0" i="0" u="none" strike="noStrike" dirty="0">
                          <a:solidFill>
                            <a:srgbClr val="000000"/>
                          </a:solidFill>
                          <a:effectLst/>
                          <a:latin typeface="Calibri" charset="0"/>
                        </a:rPr>
                        <a:t>" by </a:t>
                      </a:r>
                      <a:r>
                        <a:rPr lang="en-US" sz="1000" b="0" i="0" u="none" strike="noStrike" dirty="0" err="1">
                          <a:solidFill>
                            <a:srgbClr val="000000"/>
                          </a:solidFill>
                          <a:effectLst/>
                          <a:latin typeface="Calibri" charset="0"/>
                        </a:rPr>
                        <a:t>Terrasoft</a:t>
                      </a:r>
                      <a:endParaRPr lang="en-US" sz="1000" b="0" i="0" u="none" strike="noStrike" dirty="0">
                        <a:solidFill>
                          <a:srgbClr val="000000"/>
                        </a:solidFill>
                        <a:effectLst/>
                        <a:latin typeface="Calibri" charset="0"/>
                      </a:endParaRPr>
                    </a:p>
                  </a:txBody>
                  <a:tcPr marL="7550" marR="7550" marT="755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D0D8E8"/>
                    </a:solidFill>
                  </a:tcPr>
                </a:tc>
                <a:tc>
                  <a:txBody>
                    <a:bodyPr/>
                    <a:lstStyle/>
                    <a:p>
                      <a:pPr algn="ctr" rtl="0" fontAlgn="ctr"/>
                      <a:r>
                        <a:rPr lang="ru-RU" sz="1000" b="0" i="0" u="none" strike="noStrike" dirty="0">
                          <a:solidFill>
                            <a:srgbClr val="000000"/>
                          </a:solidFill>
                          <a:effectLst/>
                          <a:latin typeface="Calibri" charset="0"/>
                        </a:rPr>
                        <a:t>0</a:t>
                      </a:r>
                    </a:p>
                  </a:txBody>
                  <a:tcPr marL="7550" marR="7550" marT="755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D0D8E8"/>
                    </a:solidFill>
                  </a:tcPr>
                </a:tc>
                <a:tc>
                  <a:txBody>
                    <a:bodyPr/>
                    <a:lstStyle/>
                    <a:p>
                      <a:pPr algn="ctr" rtl="0" fontAlgn="ctr"/>
                      <a:r>
                        <a:rPr lang="ru-RU" sz="1000" b="0" i="0" u="none" strike="noStrike" dirty="0" smtClean="0">
                          <a:solidFill>
                            <a:srgbClr val="000000"/>
                          </a:solidFill>
                          <a:effectLst/>
                          <a:latin typeface="Calibri" charset="0"/>
                        </a:rPr>
                        <a:t>$75K</a:t>
                      </a:r>
                      <a:r>
                        <a:rPr lang="ru-RU" sz="1000" b="0" i="0" u="none" strike="noStrike" dirty="0">
                          <a:solidFill>
                            <a:srgbClr val="000000"/>
                          </a:solidFill>
                          <a:effectLst/>
                          <a:latin typeface="Calibri" charset="0"/>
                        </a:rPr>
                        <a:t>*</a:t>
                      </a:r>
                    </a:p>
                  </a:txBody>
                  <a:tcPr marL="7550" marR="7550" marT="755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D0D8E8"/>
                    </a:solidFill>
                  </a:tcPr>
                </a:tc>
                <a:tc>
                  <a:txBody>
                    <a:bodyPr/>
                    <a:lstStyle/>
                    <a:p>
                      <a:pPr algn="ctr" rtl="0" fontAlgn="ctr"/>
                      <a:r>
                        <a:rPr lang="ru-RU" sz="1000" b="0" i="0" u="none" strike="noStrike" dirty="0" smtClean="0">
                          <a:solidFill>
                            <a:srgbClr val="000000"/>
                          </a:solidFill>
                          <a:effectLst/>
                          <a:latin typeface="Calibri" charset="0"/>
                        </a:rPr>
                        <a:t>$</a:t>
                      </a:r>
                      <a:r>
                        <a:rPr lang="en-US" sz="1000" b="0" i="0" u="none" strike="noStrike" dirty="0" smtClean="0">
                          <a:solidFill>
                            <a:srgbClr val="000000"/>
                          </a:solidFill>
                          <a:effectLst/>
                          <a:latin typeface="Calibri" charset="0"/>
                        </a:rPr>
                        <a:t>4</a:t>
                      </a:r>
                      <a:r>
                        <a:rPr lang="ru-RU" sz="1000" b="0" i="0" u="none" strike="noStrike" dirty="0" smtClean="0">
                          <a:solidFill>
                            <a:srgbClr val="000000"/>
                          </a:solidFill>
                          <a:effectLst/>
                          <a:latin typeface="Calibri" charset="0"/>
                        </a:rPr>
                        <a:t>K</a:t>
                      </a:r>
                      <a:endParaRPr lang="ru-RU" sz="1000" b="0" i="0" u="none" strike="noStrike" dirty="0">
                        <a:solidFill>
                          <a:srgbClr val="000000"/>
                        </a:solidFill>
                        <a:effectLst/>
                        <a:latin typeface="Calibri" charset="0"/>
                      </a:endParaRPr>
                    </a:p>
                  </a:txBody>
                  <a:tcPr marL="7550" marR="7550" marT="755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D0D8E8"/>
                    </a:solidFill>
                  </a:tcPr>
                </a:tc>
                <a:tc>
                  <a:txBody>
                    <a:bodyPr/>
                    <a:lstStyle/>
                    <a:p>
                      <a:pPr algn="ctr" rtl="0" fontAlgn="ctr"/>
                      <a:r>
                        <a:rPr lang="ru-RU" sz="1000" b="0" i="0" u="none" strike="noStrike" dirty="0">
                          <a:solidFill>
                            <a:srgbClr val="000000"/>
                          </a:solidFill>
                          <a:effectLst/>
                          <a:latin typeface="Calibri" charset="0"/>
                        </a:rPr>
                        <a:t> </a:t>
                      </a:r>
                      <a:r>
                        <a:rPr lang="en-US" sz="1000" b="0" i="0" u="none" strike="noStrike" dirty="0" smtClean="0">
                          <a:solidFill>
                            <a:srgbClr val="000000"/>
                          </a:solidFill>
                          <a:effectLst/>
                          <a:latin typeface="Calibri" charset="0"/>
                        </a:rPr>
                        <a:t>$14K</a:t>
                      </a:r>
                      <a:endParaRPr lang="ru-RU" sz="1000" b="0" i="0" u="none" strike="noStrike" dirty="0">
                        <a:solidFill>
                          <a:srgbClr val="000000"/>
                        </a:solidFill>
                        <a:effectLst/>
                        <a:latin typeface="Calibri" charset="0"/>
                      </a:endParaRPr>
                    </a:p>
                  </a:txBody>
                  <a:tcPr marL="7550" marR="7550" marT="755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a:noFill/>
                    </a:lnB>
                    <a:solidFill>
                      <a:srgbClr val="D0D8E8"/>
                    </a:solidFill>
                  </a:tcPr>
                </a:tc>
                <a:tc>
                  <a:txBody>
                    <a:bodyPr/>
                    <a:lstStyle/>
                    <a:p>
                      <a:pPr algn="l" rtl="0" fontAlgn="ctr"/>
                      <a:r>
                        <a:rPr lang="en-US" sz="1000" b="0" i="0" u="none" strike="noStrike" dirty="0">
                          <a:solidFill>
                            <a:srgbClr val="000000"/>
                          </a:solidFill>
                          <a:effectLst/>
                          <a:latin typeface="Calibri" charset="0"/>
                        </a:rPr>
                        <a:t>Covers integration, language localization, business process and product modification</a:t>
                      </a:r>
                    </a:p>
                  </a:txBody>
                  <a:tcPr marL="7550" marR="7550" marT="755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0D8E8"/>
                    </a:solidFill>
                  </a:tcPr>
                </a:tc>
                <a:extLst>
                  <a:ext uri="{0D108BD9-81ED-4DB2-BD59-A6C34878D82A}">
                    <a16:rowId xmlns:a16="http://schemas.microsoft.com/office/drawing/2014/main" val="10001"/>
                  </a:ext>
                </a:extLst>
              </a:tr>
              <a:tr h="792088">
                <a:tc>
                  <a:txBody>
                    <a:bodyPr/>
                    <a:lstStyle/>
                    <a:p>
                      <a:pPr algn="ctr" rtl="0" fontAlgn="ctr"/>
                      <a:r>
                        <a:rPr lang="ru-RU" sz="1000" b="0" i="0" u="none" strike="noStrike" dirty="0">
                          <a:solidFill>
                            <a:srgbClr val="000000"/>
                          </a:solidFill>
                          <a:effectLst/>
                          <a:latin typeface="Calibri" charset="0"/>
                        </a:rPr>
                        <a:t> </a:t>
                      </a:r>
                      <a:r>
                        <a:rPr lang="en-US" sz="1000" b="0" i="0" u="none" strike="noStrike" dirty="0" smtClean="0">
                          <a:solidFill>
                            <a:srgbClr val="000000"/>
                          </a:solidFill>
                          <a:effectLst/>
                          <a:latin typeface="Calibri" charset="0"/>
                        </a:rPr>
                        <a:t>2</a:t>
                      </a:r>
                      <a:endParaRPr lang="ru-RU" sz="1000" b="0" i="0" u="none" strike="noStrike" dirty="0">
                        <a:solidFill>
                          <a:srgbClr val="000000"/>
                        </a:solidFill>
                        <a:effectLst/>
                        <a:latin typeface="Calibri" charset="0"/>
                      </a:endParaRPr>
                    </a:p>
                  </a:txBody>
                  <a:tcPr marL="7550" marR="7550" marT="755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c>
                  <a:txBody>
                    <a:bodyPr/>
                    <a:lstStyle/>
                    <a:p>
                      <a:pPr algn="l" rtl="0" fontAlgn="ctr"/>
                      <a:r>
                        <a:rPr lang="en-US" sz="1000" b="0" i="0" u="none" strike="noStrike" dirty="0">
                          <a:solidFill>
                            <a:srgbClr val="000000"/>
                          </a:solidFill>
                          <a:effectLst/>
                          <a:latin typeface="Calibri" charset="0"/>
                        </a:rPr>
                        <a:t>Contact center: "</a:t>
                      </a:r>
                      <a:r>
                        <a:rPr lang="en-US" sz="1000" b="0" i="0" u="none" strike="noStrike" dirty="0" err="1">
                          <a:solidFill>
                            <a:srgbClr val="000000"/>
                          </a:solidFill>
                          <a:effectLst/>
                          <a:latin typeface="Calibri" charset="0"/>
                        </a:rPr>
                        <a:t>Webitel</a:t>
                      </a:r>
                      <a:r>
                        <a:rPr lang="en-US" sz="1000" b="0" i="0" u="none" strike="noStrike" dirty="0">
                          <a:solidFill>
                            <a:srgbClr val="000000"/>
                          </a:solidFill>
                          <a:effectLst/>
                          <a:latin typeface="Calibri" charset="0"/>
                        </a:rPr>
                        <a:t>" solution</a:t>
                      </a:r>
                    </a:p>
                  </a:txBody>
                  <a:tcPr marL="7550" marR="7550" marT="755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c>
                  <a:txBody>
                    <a:bodyPr/>
                    <a:lstStyle/>
                    <a:p>
                      <a:pPr algn="ctr" rtl="0" fontAlgn="ctr"/>
                      <a:r>
                        <a:rPr lang="it-IT" sz="1000" b="0" i="0" u="none" strike="noStrike" dirty="0">
                          <a:solidFill>
                            <a:srgbClr val="000000"/>
                          </a:solidFill>
                          <a:effectLst/>
                          <a:latin typeface="Calibri" charset="0"/>
                        </a:rPr>
                        <a:t>$325 per user</a:t>
                      </a:r>
                    </a:p>
                  </a:txBody>
                  <a:tcPr marL="7550" marR="7550" marT="755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c>
                  <a:txBody>
                    <a:bodyPr/>
                    <a:lstStyle/>
                    <a:p>
                      <a:pPr algn="ctr" rtl="0" fontAlgn="ctr"/>
                      <a:r>
                        <a:rPr lang="ru-RU" sz="1000" b="0" i="0" u="none" strike="noStrike" dirty="0">
                          <a:solidFill>
                            <a:srgbClr val="000000"/>
                          </a:solidFill>
                          <a:effectLst/>
                          <a:latin typeface="Calibri" charset="0"/>
                        </a:rPr>
                        <a:t>$7K</a:t>
                      </a:r>
                    </a:p>
                  </a:txBody>
                  <a:tcPr marL="7550" marR="7550" marT="755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c>
                  <a:txBody>
                    <a:bodyPr/>
                    <a:lstStyle/>
                    <a:p>
                      <a:pPr algn="ctr" rtl="0" fontAlgn="ctr"/>
                      <a:r>
                        <a:rPr lang="ru-RU" sz="1000" b="0" i="0" u="none" strike="noStrike" dirty="0">
                          <a:solidFill>
                            <a:srgbClr val="000000"/>
                          </a:solidFill>
                          <a:effectLst/>
                          <a:latin typeface="Calibri" charset="0"/>
                        </a:rPr>
                        <a:t>$1K</a:t>
                      </a:r>
                    </a:p>
                  </a:txBody>
                  <a:tcPr marL="7550" marR="7550" marT="755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c>
                  <a:txBody>
                    <a:bodyPr/>
                    <a:lstStyle/>
                    <a:p>
                      <a:pPr algn="ctr" rtl="0" fontAlgn="ctr"/>
                      <a:r>
                        <a:rPr lang="en-US" sz="1000" b="0" i="0" u="none" strike="noStrike" dirty="0" smtClean="0">
                          <a:solidFill>
                            <a:srgbClr val="000000"/>
                          </a:solidFill>
                          <a:effectLst/>
                          <a:latin typeface="Calibri" charset="0"/>
                        </a:rPr>
                        <a:t>0</a:t>
                      </a:r>
                      <a:r>
                        <a:rPr lang="ru-RU" sz="1000" b="0" i="0" u="none" strike="noStrike" dirty="0">
                          <a:solidFill>
                            <a:srgbClr val="000000"/>
                          </a:solidFill>
                          <a:effectLst/>
                          <a:latin typeface="Calibri" charset="0"/>
                        </a:rPr>
                        <a:t> </a:t>
                      </a:r>
                    </a:p>
                  </a:txBody>
                  <a:tcPr marL="7550" marR="7550" marT="755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2700" cap="flat" cmpd="sng" algn="ctr">
                      <a:solidFill>
                        <a:srgbClr val="FFFFFF"/>
                      </a:solidFill>
                      <a:prstDash val="solid"/>
                      <a:round/>
                      <a:headEnd type="none" w="med" len="med"/>
                      <a:tailEnd type="none" w="med" len="med"/>
                    </a:lnB>
                    <a:solidFill>
                      <a:srgbClr val="E9EDF4"/>
                    </a:solidFill>
                  </a:tcPr>
                </a:tc>
                <a:tc>
                  <a:txBody>
                    <a:bodyPr/>
                    <a:lstStyle/>
                    <a:p>
                      <a:pPr algn="l" rtl="0" fontAlgn="ctr"/>
                      <a:r>
                        <a:rPr lang="en-US" sz="1000" b="0" i="0" u="none" strike="noStrike" dirty="0">
                          <a:solidFill>
                            <a:srgbClr val="000000"/>
                          </a:solidFill>
                          <a:effectLst/>
                          <a:latin typeface="Calibri" charset="0"/>
                        </a:rPr>
                        <a:t>Specialized CC solution with "out of the box" integration with </a:t>
                      </a:r>
                      <a:r>
                        <a:rPr lang="en-US" sz="1000" b="0" i="0" u="none" strike="noStrike" dirty="0" err="1">
                          <a:solidFill>
                            <a:srgbClr val="000000"/>
                          </a:solidFill>
                          <a:effectLst/>
                          <a:latin typeface="Calibri" charset="0"/>
                        </a:rPr>
                        <a:t>BPMOnline</a:t>
                      </a:r>
                      <a:endParaRPr lang="en-US" sz="1000" b="0" i="0" u="none" strike="noStrike" dirty="0">
                        <a:solidFill>
                          <a:srgbClr val="000000"/>
                        </a:solidFill>
                        <a:effectLst/>
                        <a:latin typeface="Calibri" charset="0"/>
                      </a:endParaRPr>
                    </a:p>
                  </a:txBody>
                  <a:tcPr marL="7550" marR="7550" marT="755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extLst>
                  <a:ext uri="{0D108BD9-81ED-4DB2-BD59-A6C34878D82A}">
                    <a16:rowId xmlns:a16="http://schemas.microsoft.com/office/drawing/2014/main" val="10002"/>
                  </a:ext>
                </a:extLst>
              </a:tr>
              <a:tr h="230050">
                <a:tc>
                  <a:txBody>
                    <a:bodyPr/>
                    <a:lstStyle/>
                    <a:p>
                      <a:pPr algn="ctr" rtl="0" fontAlgn="ctr"/>
                      <a:r>
                        <a:rPr lang="en-US" sz="1000" b="0" i="0" u="none" strike="noStrike" dirty="0" smtClean="0">
                          <a:solidFill>
                            <a:srgbClr val="000000"/>
                          </a:solidFill>
                          <a:effectLst/>
                          <a:latin typeface="Calibri" charset="0"/>
                        </a:rPr>
                        <a:t>3</a:t>
                      </a:r>
                      <a:endParaRPr lang="ru-RU" sz="1000" b="0" i="0" u="none" strike="noStrike" dirty="0">
                        <a:solidFill>
                          <a:srgbClr val="000000"/>
                        </a:solidFill>
                        <a:effectLst/>
                        <a:latin typeface="Calibri" charset="0"/>
                      </a:endParaRPr>
                    </a:p>
                  </a:txBody>
                  <a:tcPr marL="7550" marR="7550" marT="755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D0D8E8"/>
                    </a:solidFill>
                  </a:tcPr>
                </a:tc>
                <a:tc>
                  <a:txBody>
                    <a:bodyPr/>
                    <a:lstStyle/>
                    <a:p>
                      <a:pPr algn="l" rtl="0" fontAlgn="ctr"/>
                      <a:r>
                        <a:rPr lang="en-US" sz="1000" b="0" i="0" u="none" strike="noStrike" dirty="0">
                          <a:solidFill>
                            <a:srgbClr val="000000"/>
                          </a:solidFill>
                          <a:effectLst/>
                          <a:latin typeface="Calibri" charset="0"/>
                        </a:rPr>
                        <a:t>Local GL solution: “</a:t>
                      </a:r>
                      <a:r>
                        <a:rPr lang="en-US" sz="1000" b="0" i="0" u="none" strike="noStrike" dirty="0" err="1">
                          <a:solidFill>
                            <a:srgbClr val="000000"/>
                          </a:solidFill>
                          <a:effectLst/>
                          <a:latin typeface="Calibri" charset="0"/>
                        </a:rPr>
                        <a:t>Autocount</a:t>
                      </a:r>
                      <a:r>
                        <a:rPr lang="en-US" sz="1000" b="0" i="0" u="none" strike="noStrike" dirty="0">
                          <a:solidFill>
                            <a:srgbClr val="000000"/>
                          </a:solidFill>
                          <a:effectLst/>
                          <a:latin typeface="Calibri" charset="0"/>
                        </a:rPr>
                        <a:t>” </a:t>
                      </a:r>
                    </a:p>
                  </a:txBody>
                  <a:tcPr marL="7550" marR="7550" marT="755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0D8E8"/>
                    </a:solidFill>
                  </a:tcPr>
                </a:tc>
                <a:tc>
                  <a:txBody>
                    <a:bodyPr/>
                    <a:lstStyle/>
                    <a:p>
                      <a:pPr algn="ctr" rtl="0" fontAlgn="ctr"/>
                      <a:r>
                        <a:rPr lang="en-US" sz="1000" b="0" i="0" u="none" strike="noStrike" dirty="0" smtClean="0">
                          <a:solidFill>
                            <a:srgbClr val="000000"/>
                          </a:solidFill>
                          <a:effectLst/>
                          <a:latin typeface="Calibri" charset="0"/>
                        </a:rPr>
                        <a:t>$40K</a:t>
                      </a:r>
                      <a:endParaRPr lang="en-US" sz="1000" b="0" i="0" u="none" strike="noStrike" dirty="0">
                        <a:solidFill>
                          <a:srgbClr val="000000"/>
                        </a:solidFill>
                        <a:effectLst/>
                        <a:latin typeface="Calibri" charset="0"/>
                      </a:endParaRPr>
                    </a:p>
                  </a:txBody>
                  <a:tcPr marL="7550" marR="7550" marT="755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0D8E8"/>
                    </a:solidFill>
                  </a:tcPr>
                </a:tc>
                <a:tc>
                  <a:txBody>
                    <a:bodyPr/>
                    <a:lstStyle/>
                    <a:p>
                      <a:pPr algn="ctr" rtl="0" fontAlgn="ctr"/>
                      <a:r>
                        <a:rPr lang="en-US" sz="1000" b="0" i="0" u="none" strike="noStrike" dirty="0" smtClean="0">
                          <a:solidFill>
                            <a:srgbClr val="000000"/>
                          </a:solidFill>
                          <a:effectLst/>
                          <a:latin typeface="Calibri" charset="0"/>
                        </a:rPr>
                        <a:t>$40K</a:t>
                      </a:r>
                      <a:endParaRPr lang="en-US" sz="1000" b="0" i="0" u="none" strike="noStrike" dirty="0">
                        <a:solidFill>
                          <a:srgbClr val="000000"/>
                        </a:solidFill>
                        <a:effectLst/>
                        <a:latin typeface="Calibri" charset="0"/>
                      </a:endParaRPr>
                    </a:p>
                  </a:txBody>
                  <a:tcPr marL="7550" marR="7550" marT="755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0D8E8"/>
                    </a:solidFill>
                  </a:tcPr>
                </a:tc>
                <a:tc>
                  <a:txBody>
                    <a:bodyPr/>
                    <a:lstStyle/>
                    <a:p>
                      <a:pPr algn="ctr" rtl="0" fontAlgn="ctr"/>
                      <a:r>
                        <a:rPr lang="en-US" sz="1000" b="0" i="0" u="none" strike="noStrike" dirty="0" smtClean="0">
                          <a:solidFill>
                            <a:srgbClr val="000000"/>
                          </a:solidFill>
                          <a:effectLst/>
                          <a:latin typeface="Calibri" charset="0"/>
                        </a:rPr>
                        <a:t>$8K</a:t>
                      </a:r>
                      <a:endParaRPr lang="en-US" sz="1000" b="0" i="0" u="none" strike="noStrike" dirty="0">
                        <a:solidFill>
                          <a:srgbClr val="000000"/>
                        </a:solidFill>
                        <a:effectLst/>
                        <a:latin typeface="Calibri" charset="0"/>
                      </a:endParaRPr>
                    </a:p>
                  </a:txBody>
                  <a:tcPr marL="7550" marR="7550" marT="755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D0D8E8"/>
                    </a:solidFill>
                  </a:tcPr>
                </a:tc>
                <a:tc>
                  <a:txBody>
                    <a:bodyPr/>
                    <a:lstStyle/>
                    <a:p>
                      <a:pPr algn="ctr" rtl="0" fontAlgn="ctr"/>
                      <a:r>
                        <a:rPr lang="en-US" sz="1000" b="0" i="0" u="none" strike="noStrike" dirty="0" smtClean="0">
                          <a:solidFill>
                            <a:srgbClr val="000000"/>
                          </a:solidFill>
                          <a:effectLst/>
                          <a:latin typeface="Calibri" charset="0"/>
                        </a:rPr>
                        <a:t>$4K</a:t>
                      </a:r>
                      <a:r>
                        <a:rPr lang="ru-RU" sz="1000" b="0" i="0" u="none" strike="noStrike" dirty="0">
                          <a:solidFill>
                            <a:srgbClr val="000000"/>
                          </a:solidFill>
                          <a:effectLst/>
                          <a:latin typeface="Calibri" charset="0"/>
                        </a:rPr>
                        <a:t> </a:t>
                      </a:r>
                    </a:p>
                  </a:txBody>
                  <a:tcPr marL="7550" marR="7550" marT="755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0D8E8"/>
                    </a:solidFill>
                  </a:tcPr>
                </a:tc>
                <a:tc>
                  <a:txBody>
                    <a:bodyPr/>
                    <a:lstStyle/>
                    <a:p>
                      <a:pPr algn="l" rtl="0" fontAlgn="ctr"/>
                      <a:r>
                        <a:rPr lang="en-US" sz="1000" b="0" i="0" u="none" strike="noStrike" dirty="0">
                          <a:solidFill>
                            <a:srgbClr val="000000"/>
                          </a:solidFill>
                          <a:effectLst/>
                          <a:latin typeface="Calibri" charset="0"/>
                        </a:rPr>
                        <a:t>Covers reporting</a:t>
                      </a:r>
                    </a:p>
                  </a:txBody>
                  <a:tcPr marL="7550" marR="7550" marT="755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0D8E8"/>
                    </a:solidFill>
                  </a:tcPr>
                </a:tc>
                <a:extLst>
                  <a:ext uri="{0D108BD9-81ED-4DB2-BD59-A6C34878D82A}">
                    <a16:rowId xmlns:a16="http://schemas.microsoft.com/office/drawing/2014/main" val="10003"/>
                  </a:ext>
                </a:extLst>
              </a:tr>
              <a:tr h="449241">
                <a:tc>
                  <a:txBody>
                    <a:bodyPr/>
                    <a:lstStyle/>
                    <a:p>
                      <a:pPr algn="ctr" rtl="0" fontAlgn="ctr"/>
                      <a:r>
                        <a:rPr lang="en-US" sz="1000" b="0" i="0" u="none" strike="noStrike" dirty="0" smtClean="0">
                          <a:solidFill>
                            <a:srgbClr val="000000"/>
                          </a:solidFill>
                          <a:effectLst/>
                          <a:latin typeface="Calibri" charset="0"/>
                        </a:rPr>
                        <a:t>4</a:t>
                      </a:r>
                      <a:endParaRPr lang="ru-RU" sz="1000" b="0" i="0" u="none" strike="noStrike" dirty="0">
                        <a:solidFill>
                          <a:srgbClr val="000000"/>
                        </a:solidFill>
                        <a:effectLst/>
                        <a:latin typeface="Calibri" charset="0"/>
                      </a:endParaRPr>
                    </a:p>
                  </a:txBody>
                  <a:tcPr marL="7550" marR="7550" marT="755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c>
                  <a:txBody>
                    <a:bodyPr/>
                    <a:lstStyle/>
                    <a:p>
                      <a:pPr algn="l" rtl="0" fontAlgn="ctr"/>
                      <a:r>
                        <a:rPr lang="en-US" sz="1000" b="0" i="0" u="none" strike="noStrike" dirty="0">
                          <a:solidFill>
                            <a:srgbClr val="000000"/>
                          </a:solidFill>
                          <a:effectLst/>
                          <a:latin typeface="Calibri" charset="0"/>
                        </a:rPr>
                        <a:t>Local web-site</a:t>
                      </a:r>
                    </a:p>
                  </a:txBody>
                  <a:tcPr marL="7550" marR="7550" marT="755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c>
                  <a:txBody>
                    <a:bodyPr/>
                    <a:lstStyle/>
                    <a:p>
                      <a:pPr algn="ctr" rtl="0" fontAlgn="ctr"/>
                      <a:r>
                        <a:rPr lang="ru-RU" sz="1000" b="0" i="0" u="none" strike="noStrike" dirty="0">
                          <a:solidFill>
                            <a:srgbClr val="000000"/>
                          </a:solidFill>
                          <a:effectLst/>
                          <a:latin typeface="Calibri" charset="0"/>
                        </a:rPr>
                        <a:t>0</a:t>
                      </a:r>
                    </a:p>
                  </a:txBody>
                  <a:tcPr marL="7550" marR="7550" marT="755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c>
                  <a:txBody>
                    <a:bodyPr/>
                    <a:lstStyle/>
                    <a:p>
                      <a:pPr algn="ctr" rtl="0" fontAlgn="ctr"/>
                      <a:r>
                        <a:rPr lang="ru-RU" sz="1000" b="0" i="0" u="none" strike="noStrike" dirty="0">
                          <a:solidFill>
                            <a:srgbClr val="000000"/>
                          </a:solidFill>
                          <a:effectLst/>
                          <a:latin typeface="Calibri" charset="0"/>
                        </a:rPr>
                        <a:t>$1K</a:t>
                      </a:r>
                    </a:p>
                  </a:txBody>
                  <a:tcPr marL="7550" marR="7550" marT="755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c>
                  <a:txBody>
                    <a:bodyPr/>
                    <a:lstStyle/>
                    <a:p>
                      <a:pPr algn="ctr" rtl="0" fontAlgn="ctr"/>
                      <a:r>
                        <a:rPr lang="en-US" sz="1000" b="0" i="0" u="none" strike="noStrike" dirty="0" smtClean="0">
                          <a:solidFill>
                            <a:srgbClr val="000000"/>
                          </a:solidFill>
                          <a:effectLst/>
                          <a:latin typeface="Calibri" charset="0"/>
                        </a:rPr>
                        <a:t>0</a:t>
                      </a:r>
                      <a:endParaRPr lang="en-US" sz="1000" b="0" i="0" u="none" strike="noStrike" dirty="0">
                        <a:solidFill>
                          <a:srgbClr val="000000"/>
                        </a:solidFill>
                        <a:effectLst/>
                        <a:latin typeface="Calibri" charset="0"/>
                      </a:endParaRPr>
                    </a:p>
                  </a:txBody>
                  <a:tcPr marL="7550" marR="7550" marT="755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c>
                  <a:txBody>
                    <a:bodyPr/>
                    <a:lstStyle/>
                    <a:p>
                      <a:pPr algn="ctr" rtl="0" fontAlgn="ctr"/>
                      <a:r>
                        <a:rPr lang="en-US" sz="1000" b="0" i="0" u="none" strike="noStrike" dirty="0" smtClean="0">
                          <a:solidFill>
                            <a:srgbClr val="000000"/>
                          </a:solidFill>
                          <a:effectLst/>
                          <a:latin typeface="Calibri" charset="0"/>
                        </a:rPr>
                        <a:t>$1K</a:t>
                      </a:r>
                      <a:r>
                        <a:rPr lang="ru-RU" sz="1000" b="0" i="0" u="none" strike="noStrike" dirty="0">
                          <a:solidFill>
                            <a:srgbClr val="000000"/>
                          </a:solidFill>
                          <a:effectLst/>
                          <a:latin typeface="Calibri" charset="0"/>
                        </a:rPr>
                        <a:t> </a:t>
                      </a:r>
                    </a:p>
                  </a:txBody>
                  <a:tcPr marL="7550" marR="7550" marT="755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c>
                  <a:txBody>
                    <a:bodyPr/>
                    <a:lstStyle/>
                    <a:p>
                      <a:pPr algn="l" rtl="0" fontAlgn="ctr"/>
                      <a:r>
                        <a:rPr lang="en-US" sz="1000" b="0" i="0" u="none" strike="noStrike" dirty="0">
                          <a:solidFill>
                            <a:srgbClr val="000000"/>
                          </a:solidFill>
                          <a:effectLst/>
                          <a:latin typeface="Calibri" charset="0"/>
                        </a:rPr>
                        <a:t>Language localization, application form change</a:t>
                      </a:r>
                    </a:p>
                  </a:txBody>
                  <a:tcPr marL="7550" marR="7550" marT="755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extLst>
                  <a:ext uri="{0D108BD9-81ED-4DB2-BD59-A6C34878D82A}">
                    <a16:rowId xmlns:a16="http://schemas.microsoft.com/office/drawing/2014/main" val="10004"/>
                  </a:ext>
                </a:extLst>
              </a:tr>
              <a:tr h="230050">
                <a:tc>
                  <a:txBody>
                    <a:bodyPr/>
                    <a:lstStyle/>
                    <a:p>
                      <a:pPr algn="ctr" rtl="0" fontAlgn="ctr"/>
                      <a:r>
                        <a:rPr lang="en-US" sz="1000" b="0" i="0" u="none" strike="noStrike" dirty="0" smtClean="0">
                          <a:solidFill>
                            <a:srgbClr val="000000"/>
                          </a:solidFill>
                          <a:effectLst/>
                          <a:latin typeface="Calibri" charset="0"/>
                        </a:rPr>
                        <a:t>5</a:t>
                      </a:r>
                      <a:endParaRPr lang="ru-RU" sz="1000" b="0" i="0" u="none" strike="noStrike" dirty="0">
                        <a:solidFill>
                          <a:srgbClr val="000000"/>
                        </a:solidFill>
                        <a:effectLst/>
                        <a:latin typeface="Calibri" charset="0"/>
                      </a:endParaRPr>
                    </a:p>
                  </a:txBody>
                  <a:tcPr marL="7550" marR="7550" marT="755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0D8E8"/>
                    </a:solidFill>
                  </a:tcPr>
                </a:tc>
                <a:tc>
                  <a:txBody>
                    <a:bodyPr/>
                    <a:lstStyle/>
                    <a:p>
                      <a:pPr algn="l" rtl="0" fontAlgn="ctr"/>
                      <a:r>
                        <a:rPr lang="en-US" sz="1000" b="0" i="0" u="none" strike="noStrike" dirty="0" smtClean="0">
                          <a:solidFill>
                            <a:srgbClr val="000000"/>
                          </a:solidFill>
                          <a:effectLst/>
                          <a:latin typeface="Calibri" charset="0"/>
                        </a:rPr>
                        <a:t>Directories and comparison sites</a:t>
                      </a:r>
                      <a:endParaRPr lang="en-US" sz="1000" b="0" i="0" u="none" strike="noStrike" dirty="0">
                        <a:solidFill>
                          <a:srgbClr val="000000"/>
                        </a:solidFill>
                        <a:effectLst/>
                        <a:latin typeface="Calibri" charset="0"/>
                      </a:endParaRPr>
                    </a:p>
                  </a:txBody>
                  <a:tcPr marL="7550" marR="7550" marT="755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0D8E8"/>
                    </a:solidFill>
                  </a:tcPr>
                </a:tc>
                <a:tc>
                  <a:txBody>
                    <a:bodyPr/>
                    <a:lstStyle/>
                    <a:p>
                      <a:pPr algn="ctr" rtl="0" fontAlgn="ctr"/>
                      <a:r>
                        <a:rPr lang="en-US" sz="1000" b="0" i="0" u="none" strike="noStrike" dirty="0" smtClean="0">
                          <a:solidFill>
                            <a:schemeClr val="tx1"/>
                          </a:solidFill>
                          <a:effectLst/>
                          <a:latin typeface="Calibri" charset="0"/>
                        </a:rPr>
                        <a:t>0</a:t>
                      </a:r>
                      <a:endParaRPr lang="ru-RU" sz="1000" b="0" i="0" u="none" strike="noStrike" dirty="0">
                        <a:solidFill>
                          <a:schemeClr val="tx1"/>
                        </a:solidFill>
                        <a:effectLst/>
                        <a:latin typeface="Calibri" charset="0"/>
                      </a:endParaRPr>
                    </a:p>
                  </a:txBody>
                  <a:tcPr marL="7550" marR="7550" marT="755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0D8E8"/>
                    </a:solidFill>
                  </a:tcPr>
                </a:tc>
                <a:tc>
                  <a:txBody>
                    <a:bodyPr/>
                    <a:lstStyle/>
                    <a:p>
                      <a:pPr algn="ctr" rtl="0" fontAlgn="ctr"/>
                      <a:r>
                        <a:rPr lang="en-US" sz="1000" b="0" i="0" u="none" strike="noStrike" dirty="0" smtClean="0">
                          <a:solidFill>
                            <a:srgbClr val="000000"/>
                          </a:solidFill>
                          <a:effectLst/>
                          <a:latin typeface="Calibri" charset="0"/>
                        </a:rPr>
                        <a:t>$20K</a:t>
                      </a:r>
                      <a:endParaRPr lang="ru-RU" sz="1000" b="0" i="0" u="none" strike="noStrike" dirty="0">
                        <a:solidFill>
                          <a:srgbClr val="000000"/>
                        </a:solidFill>
                        <a:effectLst/>
                        <a:latin typeface="Calibri" charset="0"/>
                      </a:endParaRPr>
                    </a:p>
                  </a:txBody>
                  <a:tcPr marL="7550" marR="7550" marT="755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0D8E8"/>
                    </a:solidFill>
                  </a:tcPr>
                </a:tc>
                <a:tc>
                  <a:txBody>
                    <a:bodyPr/>
                    <a:lstStyle/>
                    <a:p>
                      <a:pPr algn="ctr" rtl="0" fontAlgn="ctr"/>
                      <a:r>
                        <a:rPr lang="en-US" sz="1000" b="0" i="0" u="none" strike="noStrike" dirty="0" smtClean="0">
                          <a:solidFill>
                            <a:srgbClr val="000000"/>
                          </a:solidFill>
                          <a:effectLst/>
                          <a:latin typeface="Calibri" charset="0"/>
                        </a:rPr>
                        <a:t>$1K</a:t>
                      </a:r>
                      <a:endParaRPr lang="ru-RU" sz="1000" b="0" i="0" u="none" strike="noStrike" dirty="0">
                        <a:solidFill>
                          <a:srgbClr val="000000"/>
                        </a:solidFill>
                        <a:effectLst/>
                        <a:latin typeface="Calibri" charset="0"/>
                      </a:endParaRPr>
                    </a:p>
                  </a:txBody>
                  <a:tcPr marL="7550" marR="7550" marT="755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0D8E8"/>
                    </a:solidFill>
                  </a:tcPr>
                </a:tc>
                <a:tc>
                  <a:txBody>
                    <a:bodyPr/>
                    <a:lstStyle/>
                    <a:p>
                      <a:pPr algn="ctr" rtl="0" fontAlgn="ctr"/>
                      <a:r>
                        <a:rPr lang="en-US" sz="1000" b="0" i="0" u="none" strike="noStrike" dirty="0" smtClean="0">
                          <a:solidFill>
                            <a:srgbClr val="000000"/>
                          </a:solidFill>
                          <a:effectLst/>
                          <a:latin typeface="Calibri" charset="0"/>
                        </a:rPr>
                        <a:t>$5K</a:t>
                      </a:r>
                      <a:endParaRPr lang="ru-RU" sz="1000" b="0" i="0" u="none" strike="noStrike" dirty="0">
                        <a:solidFill>
                          <a:srgbClr val="000000"/>
                        </a:solidFill>
                        <a:effectLst/>
                        <a:latin typeface="Calibri" charset="0"/>
                      </a:endParaRPr>
                    </a:p>
                  </a:txBody>
                  <a:tcPr marL="7550" marR="7550" marT="755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0D8E8"/>
                    </a:solidFill>
                  </a:tcPr>
                </a:tc>
                <a:tc>
                  <a:txBody>
                    <a:bodyPr/>
                    <a:lstStyle/>
                    <a:p>
                      <a:pPr algn="l" rtl="0" fontAlgn="ctr"/>
                      <a:r>
                        <a:rPr lang="en-US" sz="1000" b="0" i="0" u="none" strike="noStrike" dirty="0" smtClean="0">
                          <a:solidFill>
                            <a:srgbClr val="000000"/>
                          </a:solidFill>
                          <a:effectLst/>
                          <a:latin typeface="Calibri" charset="0"/>
                        </a:rPr>
                        <a:t>Creating at least 3 sites to promote the ML services</a:t>
                      </a:r>
                      <a:endParaRPr lang="ru-RU" sz="1000" b="0" i="0" u="none" strike="noStrike" dirty="0">
                        <a:solidFill>
                          <a:srgbClr val="000000"/>
                        </a:solidFill>
                        <a:effectLst/>
                        <a:latin typeface="Calibri" charset="0"/>
                      </a:endParaRPr>
                    </a:p>
                  </a:txBody>
                  <a:tcPr marL="7550" marR="7550" marT="755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0D8E8"/>
                    </a:solidFill>
                  </a:tcPr>
                </a:tc>
                <a:extLst>
                  <a:ext uri="{0D108BD9-81ED-4DB2-BD59-A6C34878D82A}">
                    <a16:rowId xmlns:a16="http://schemas.microsoft.com/office/drawing/2014/main" val="10006"/>
                  </a:ext>
                </a:extLst>
              </a:tr>
              <a:tr h="230050">
                <a:tc>
                  <a:txBody>
                    <a:bodyPr/>
                    <a:lstStyle/>
                    <a:p>
                      <a:pPr algn="ctr" rtl="0" fontAlgn="ctr"/>
                      <a:r>
                        <a:rPr lang="ru-RU" sz="1000" b="1" i="0" u="none" strike="noStrike" dirty="0">
                          <a:solidFill>
                            <a:srgbClr val="000000"/>
                          </a:solidFill>
                          <a:effectLst/>
                          <a:latin typeface="Calibri" charset="0"/>
                        </a:rPr>
                        <a:t> </a:t>
                      </a:r>
                    </a:p>
                  </a:txBody>
                  <a:tcPr marL="7550" marR="7550" marT="755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c>
                  <a:txBody>
                    <a:bodyPr/>
                    <a:lstStyle/>
                    <a:p>
                      <a:pPr algn="l" rtl="0" fontAlgn="ctr"/>
                      <a:endParaRPr lang="en-US" sz="1000" b="1" i="0" u="none" strike="noStrike" dirty="0" smtClean="0">
                        <a:solidFill>
                          <a:srgbClr val="000000"/>
                        </a:solidFill>
                        <a:effectLst/>
                        <a:latin typeface="Calibri" charset="0"/>
                      </a:endParaRPr>
                    </a:p>
                    <a:p>
                      <a:pPr algn="l" rtl="0" fontAlgn="ctr"/>
                      <a:r>
                        <a:rPr lang="en-US" sz="1000" b="1" i="0" u="none" strike="noStrike" dirty="0" smtClean="0">
                          <a:solidFill>
                            <a:srgbClr val="000000"/>
                          </a:solidFill>
                          <a:effectLst/>
                          <a:latin typeface="Calibri" charset="0"/>
                        </a:rPr>
                        <a:t>Total</a:t>
                      </a:r>
                    </a:p>
                    <a:p>
                      <a:pPr algn="l" rtl="0" fontAlgn="ctr"/>
                      <a:endParaRPr lang="en-US" sz="1000" b="1" i="0" u="none" strike="noStrike" dirty="0">
                        <a:solidFill>
                          <a:srgbClr val="000000"/>
                        </a:solidFill>
                        <a:effectLst/>
                        <a:latin typeface="Calibri" charset="0"/>
                      </a:endParaRPr>
                    </a:p>
                  </a:txBody>
                  <a:tcPr marL="7550" marR="7550" marT="755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c>
                  <a:txBody>
                    <a:bodyPr/>
                    <a:lstStyle/>
                    <a:p>
                      <a:pPr algn="ctr" rtl="0" fontAlgn="ctr"/>
                      <a:r>
                        <a:rPr lang="en-US" sz="1000" b="1" i="0" u="none" strike="noStrike" dirty="0" smtClean="0">
                          <a:solidFill>
                            <a:schemeClr val="tx1"/>
                          </a:solidFill>
                          <a:effectLst/>
                          <a:latin typeface="Calibri" charset="0"/>
                        </a:rPr>
                        <a:t>$45K</a:t>
                      </a:r>
                      <a:r>
                        <a:rPr lang="en-US" sz="1000" b="1" i="0" u="none" strike="noStrike" dirty="0">
                          <a:solidFill>
                            <a:schemeClr val="tx1"/>
                          </a:solidFill>
                          <a:effectLst/>
                          <a:latin typeface="Calibri" charset="0"/>
                        </a:rPr>
                        <a:t>**</a:t>
                      </a:r>
                      <a:endParaRPr lang="ru-RU" sz="1000" b="1" i="0" u="none" strike="noStrike" dirty="0">
                        <a:solidFill>
                          <a:schemeClr val="tx1"/>
                        </a:solidFill>
                        <a:effectLst/>
                        <a:latin typeface="Calibri" charset="0"/>
                      </a:endParaRPr>
                    </a:p>
                  </a:txBody>
                  <a:tcPr marL="7550" marR="7550" marT="755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c>
                  <a:txBody>
                    <a:bodyPr/>
                    <a:lstStyle/>
                    <a:p>
                      <a:pPr algn="ctr" rtl="0" fontAlgn="ctr"/>
                      <a:r>
                        <a:rPr lang="en-US" sz="1000" b="1" i="0" u="none" strike="noStrike" dirty="0" smtClean="0">
                          <a:solidFill>
                            <a:srgbClr val="000000"/>
                          </a:solidFill>
                          <a:effectLst/>
                          <a:latin typeface="Calibri" charset="0"/>
                        </a:rPr>
                        <a:t>$1</a:t>
                      </a:r>
                      <a:r>
                        <a:rPr lang="ru-RU" sz="1000" b="1" i="0" u="none" strike="noStrike" dirty="0" smtClean="0">
                          <a:solidFill>
                            <a:srgbClr val="000000"/>
                          </a:solidFill>
                          <a:effectLst/>
                          <a:latin typeface="Calibri" charset="0"/>
                        </a:rPr>
                        <a:t>23</a:t>
                      </a:r>
                      <a:r>
                        <a:rPr lang="en-US" sz="1000" b="1" i="0" u="none" strike="noStrike" dirty="0" smtClean="0">
                          <a:solidFill>
                            <a:srgbClr val="000000"/>
                          </a:solidFill>
                          <a:effectLst/>
                          <a:latin typeface="Calibri" charset="0"/>
                        </a:rPr>
                        <a:t>K</a:t>
                      </a:r>
                      <a:endParaRPr lang="ru-RU" sz="1000" b="1" i="0" u="none" strike="noStrike" dirty="0">
                        <a:solidFill>
                          <a:srgbClr val="000000"/>
                        </a:solidFill>
                        <a:effectLst/>
                        <a:latin typeface="Calibri" charset="0"/>
                      </a:endParaRPr>
                    </a:p>
                  </a:txBody>
                  <a:tcPr marL="7550" marR="7550" marT="755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c>
                  <a:txBody>
                    <a:bodyPr/>
                    <a:lstStyle/>
                    <a:p>
                      <a:pPr algn="ctr" rtl="0" fontAlgn="ctr"/>
                      <a:r>
                        <a:rPr lang="en-US" sz="1000" b="1" i="0" u="none" strike="noStrike" dirty="0" smtClean="0">
                          <a:solidFill>
                            <a:srgbClr val="000000"/>
                          </a:solidFill>
                          <a:effectLst/>
                          <a:latin typeface="Calibri" charset="0"/>
                        </a:rPr>
                        <a:t>$14K</a:t>
                      </a:r>
                      <a:endParaRPr lang="ru-RU" sz="1000" b="1" i="0" u="none" strike="noStrike" dirty="0">
                        <a:solidFill>
                          <a:srgbClr val="000000"/>
                        </a:solidFill>
                        <a:effectLst/>
                        <a:latin typeface="Calibri" charset="0"/>
                      </a:endParaRPr>
                    </a:p>
                  </a:txBody>
                  <a:tcPr marL="7550" marR="7550" marT="755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c>
                  <a:txBody>
                    <a:bodyPr/>
                    <a:lstStyle/>
                    <a:p>
                      <a:pPr algn="ctr" rtl="0" fontAlgn="ctr"/>
                      <a:r>
                        <a:rPr lang="en-US" sz="1000" b="1" i="0" u="none" strike="noStrike" dirty="0" smtClean="0">
                          <a:solidFill>
                            <a:srgbClr val="000000"/>
                          </a:solidFill>
                          <a:effectLst/>
                          <a:latin typeface="Calibri" charset="0"/>
                        </a:rPr>
                        <a:t>$19K</a:t>
                      </a:r>
                      <a:endParaRPr lang="ru-RU" sz="1000" b="1" i="0" u="none" strike="noStrike" dirty="0">
                        <a:solidFill>
                          <a:srgbClr val="000000"/>
                        </a:solidFill>
                        <a:effectLst/>
                        <a:latin typeface="Calibri" charset="0"/>
                      </a:endParaRPr>
                    </a:p>
                  </a:txBody>
                  <a:tcPr marL="7550" marR="7550" marT="755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c>
                  <a:txBody>
                    <a:bodyPr/>
                    <a:lstStyle/>
                    <a:p>
                      <a:pPr algn="l" rtl="0" fontAlgn="ctr"/>
                      <a:r>
                        <a:rPr lang="ru-RU" sz="1000" b="1" i="0" u="none" strike="noStrike" dirty="0">
                          <a:solidFill>
                            <a:srgbClr val="000000"/>
                          </a:solidFill>
                          <a:effectLst/>
                          <a:latin typeface="Calibri" charset="0"/>
                        </a:rPr>
                        <a:t> </a:t>
                      </a:r>
                    </a:p>
                  </a:txBody>
                  <a:tcPr marL="7550" marR="7550" marT="755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9659698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Investment summary</a:t>
            </a:r>
            <a:endParaRPr lang="ru-RU" dirty="0"/>
          </a:p>
        </p:txBody>
      </p:sp>
      <p:sp>
        <p:nvSpPr>
          <p:cNvPr id="6" name="Номер слайда 5"/>
          <p:cNvSpPr>
            <a:spLocks noGrp="1"/>
          </p:cNvSpPr>
          <p:nvPr>
            <p:ph type="sldNum" sz="quarter" idx="12"/>
          </p:nvPr>
        </p:nvSpPr>
        <p:spPr/>
        <p:txBody>
          <a:bodyPr/>
          <a:lstStyle/>
          <a:p>
            <a:fld id="{D7F305DA-160D-498F-B102-A1D8643B4A2C}" type="slidenum">
              <a:rPr lang="ru-RU" smtClean="0"/>
              <a:pPr/>
              <a:t>5</a:t>
            </a:fld>
            <a:endParaRPr lang="ru-RU" dirty="0"/>
          </a:p>
        </p:txBody>
      </p:sp>
      <p:sp>
        <p:nvSpPr>
          <p:cNvPr id="9" name="TextBox 8"/>
          <p:cNvSpPr txBox="1"/>
          <p:nvPr/>
        </p:nvSpPr>
        <p:spPr>
          <a:xfrm>
            <a:off x="323528" y="5478323"/>
            <a:ext cx="8496944" cy="830997"/>
          </a:xfrm>
          <a:prstGeom prst="rect">
            <a:avLst/>
          </a:prstGeom>
          <a:solidFill>
            <a:schemeClr val="accent1">
              <a:lumMod val="20000"/>
              <a:lumOff val="80000"/>
            </a:schemeClr>
          </a:solidFill>
          <a:ln>
            <a:solidFill>
              <a:schemeClr val="accent1"/>
            </a:solidFill>
          </a:ln>
        </p:spPr>
        <p:txBody>
          <a:bodyPr wrap="square" rtlCol="0">
            <a:spAutoFit/>
          </a:bodyPr>
          <a:lstStyle/>
          <a:p>
            <a:r>
              <a:rPr lang="en-US" sz="1600" dirty="0" smtClean="0"/>
              <a:t>Break-even period – 1</a:t>
            </a:r>
            <a:r>
              <a:rPr lang="ru-RU" sz="1600" dirty="0" smtClean="0"/>
              <a:t>8</a:t>
            </a:r>
            <a:r>
              <a:rPr lang="en-US" sz="1600" dirty="0" smtClean="0"/>
              <a:t> months</a:t>
            </a:r>
          </a:p>
          <a:p>
            <a:r>
              <a:rPr lang="en-US" sz="1600" dirty="0" smtClean="0"/>
              <a:t>Payback period – 29 months</a:t>
            </a:r>
          </a:p>
          <a:p>
            <a:r>
              <a:rPr lang="en-US" sz="1600" dirty="0" smtClean="0"/>
              <a:t>Maximum investments from shareholder </a:t>
            </a:r>
            <a:r>
              <a:rPr lang="en-US" sz="1600" dirty="0"/>
              <a:t>– </a:t>
            </a:r>
            <a:r>
              <a:rPr lang="ru-RU" sz="1600" dirty="0" smtClean="0"/>
              <a:t>9,2</a:t>
            </a:r>
            <a:r>
              <a:rPr lang="en-US" sz="1600" dirty="0" smtClean="0"/>
              <a:t> </a:t>
            </a:r>
            <a:r>
              <a:rPr lang="en-US" sz="1600" dirty="0" err="1" smtClean="0"/>
              <a:t>mln</a:t>
            </a:r>
            <a:r>
              <a:rPr lang="en-US" sz="1600" dirty="0" smtClean="0"/>
              <a:t> USD</a:t>
            </a:r>
            <a:endParaRPr lang="ru-RU" sz="1600" dirty="0"/>
          </a:p>
        </p:txBody>
      </p:sp>
      <p:graphicFrame>
        <p:nvGraphicFramePr>
          <p:cNvPr id="7" name="Таблица 6"/>
          <p:cNvGraphicFramePr>
            <a:graphicFrameLocks noGrp="1"/>
          </p:cNvGraphicFramePr>
          <p:nvPr>
            <p:extLst>
              <p:ext uri="{D42A27DB-BD31-4B8C-83A1-F6EECF244321}">
                <p14:modId xmlns:p14="http://schemas.microsoft.com/office/powerpoint/2010/main" val="1607470954"/>
              </p:ext>
            </p:extLst>
          </p:nvPr>
        </p:nvGraphicFramePr>
        <p:xfrm>
          <a:off x="457200" y="1340768"/>
          <a:ext cx="7997706" cy="3409194"/>
        </p:xfrm>
        <a:graphic>
          <a:graphicData uri="http://schemas.openxmlformats.org/drawingml/2006/table">
            <a:tbl>
              <a:tblPr/>
              <a:tblGrid>
                <a:gridCol w="2693988">
                  <a:extLst>
                    <a:ext uri="{9D8B030D-6E8A-4147-A177-3AD203B41FA5}">
                      <a16:colId xmlns:a16="http://schemas.microsoft.com/office/drawing/2014/main" val="20000"/>
                    </a:ext>
                  </a:extLst>
                </a:gridCol>
                <a:gridCol w="883953">
                  <a:extLst>
                    <a:ext uri="{9D8B030D-6E8A-4147-A177-3AD203B41FA5}">
                      <a16:colId xmlns:a16="http://schemas.microsoft.com/office/drawing/2014/main" val="20001"/>
                    </a:ext>
                  </a:extLst>
                </a:gridCol>
                <a:gridCol w="883953">
                  <a:extLst>
                    <a:ext uri="{9D8B030D-6E8A-4147-A177-3AD203B41FA5}">
                      <a16:colId xmlns:a16="http://schemas.microsoft.com/office/drawing/2014/main" val="20002"/>
                    </a:ext>
                  </a:extLst>
                </a:gridCol>
                <a:gridCol w="883953">
                  <a:extLst>
                    <a:ext uri="{9D8B030D-6E8A-4147-A177-3AD203B41FA5}">
                      <a16:colId xmlns:a16="http://schemas.microsoft.com/office/drawing/2014/main" val="20003"/>
                    </a:ext>
                  </a:extLst>
                </a:gridCol>
                <a:gridCol w="883953">
                  <a:extLst>
                    <a:ext uri="{9D8B030D-6E8A-4147-A177-3AD203B41FA5}">
                      <a16:colId xmlns:a16="http://schemas.microsoft.com/office/drawing/2014/main" val="20004"/>
                    </a:ext>
                  </a:extLst>
                </a:gridCol>
                <a:gridCol w="883953">
                  <a:extLst>
                    <a:ext uri="{9D8B030D-6E8A-4147-A177-3AD203B41FA5}">
                      <a16:colId xmlns:a16="http://schemas.microsoft.com/office/drawing/2014/main" val="20005"/>
                    </a:ext>
                  </a:extLst>
                </a:gridCol>
                <a:gridCol w="883953">
                  <a:extLst>
                    <a:ext uri="{9D8B030D-6E8A-4147-A177-3AD203B41FA5}">
                      <a16:colId xmlns:a16="http://schemas.microsoft.com/office/drawing/2014/main" val="20006"/>
                    </a:ext>
                  </a:extLst>
                </a:gridCol>
              </a:tblGrid>
              <a:tr h="250676">
                <a:tc>
                  <a:txBody>
                    <a:bodyPr/>
                    <a:lstStyle/>
                    <a:p>
                      <a:pPr algn="l" fontAlgn="b"/>
                      <a:r>
                        <a:rPr lang="en-US" sz="1400" b="1" i="0" u="none" strike="noStrike" dirty="0">
                          <a:solidFill>
                            <a:srgbClr val="000000"/>
                          </a:solidFill>
                          <a:effectLst/>
                          <a:latin typeface="Calibri" panose="020F0502020204030204" pitchFamily="34" charset="0"/>
                        </a:rPr>
                        <a:t>Investment summary</a:t>
                      </a:r>
                    </a:p>
                  </a:txBody>
                  <a:tcPr marL="0" marR="0" marT="0" marB="0" anchor="b">
                    <a:lnL>
                      <a:noFill/>
                    </a:lnL>
                    <a:lnR>
                      <a:noFill/>
                    </a:lnR>
                    <a:lnT>
                      <a:noFill/>
                    </a:lnT>
                    <a:lnB>
                      <a:noFill/>
                    </a:lnB>
                    <a:solidFill>
                      <a:srgbClr val="DCE6F1"/>
                    </a:solidFill>
                  </a:tcPr>
                </a:tc>
                <a:tc>
                  <a:txBody>
                    <a:bodyPr/>
                    <a:lstStyle/>
                    <a:p>
                      <a:pPr algn="l" fontAlgn="b"/>
                      <a:r>
                        <a:rPr lang="en-US" sz="1400" b="1" i="0" u="none" strike="noStrike">
                          <a:solidFill>
                            <a:srgbClr val="000000"/>
                          </a:solidFill>
                          <a:effectLst/>
                          <a:latin typeface="Calibri" panose="020F0502020204030204" pitchFamily="34" charset="0"/>
                        </a:rPr>
                        <a:t> </a:t>
                      </a:r>
                    </a:p>
                  </a:txBody>
                  <a:tcPr marL="0" marR="0" marT="0" marB="0" anchor="b">
                    <a:lnL>
                      <a:noFill/>
                    </a:lnL>
                    <a:lnR>
                      <a:noFill/>
                    </a:lnR>
                    <a:lnT>
                      <a:noFill/>
                    </a:lnT>
                    <a:lnB>
                      <a:noFill/>
                    </a:lnB>
                    <a:solidFill>
                      <a:srgbClr val="DCE6F1"/>
                    </a:solidFill>
                  </a:tcPr>
                </a:tc>
                <a:tc>
                  <a:txBody>
                    <a:bodyPr/>
                    <a:lstStyle/>
                    <a:p>
                      <a:pPr algn="l" fontAlgn="b"/>
                      <a:r>
                        <a:rPr lang="en-US" sz="1400" b="1" i="0" u="none" strike="noStrike">
                          <a:solidFill>
                            <a:srgbClr val="000000"/>
                          </a:solidFill>
                          <a:effectLst/>
                          <a:latin typeface="Calibri" panose="020F0502020204030204" pitchFamily="34" charset="0"/>
                        </a:rPr>
                        <a:t> </a:t>
                      </a:r>
                    </a:p>
                  </a:txBody>
                  <a:tcPr marL="0" marR="0" marT="0" marB="0" anchor="b">
                    <a:lnL>
                      <a:noFill/>
                    </a:lnL>
                    <a:lnR>
                      <a:noFill/>
                    </a:lnR>
                    <a:lnT>
                      <a:noFill/>
                    </a:lnT>
                    <a:lnB>
                      <a:noFill/>
                    </a:lnB>
                    <a:solidFill>
                      <a:srgbClr val="DCE6F1"/>
                    </a:solidFill>
                  </a:tcPr>
                </a:tc>
                <a:tc>
                  <a:txBody>
                    <a:bodyPr/>
                    <a:lstStyle/>
                    <a:p>
                      <a:pPr algn="l" fontAlgn="b"/>
                      <a:r>
                        <a:rPr lang="en-US" sz="1400" b="1" i="0" u="none" strike="noStrike">
                          <a:solidFill>
                            <a:srgbClr val="000000"/>
                          </a:solidFill>
                          <a:effectLst/>
                          <a:latin typeface="Calibri" panose="020F0502020204030204" pitchFamily="34" charset="0"/>
                        </a:rPr>
                        <a:t> </a:t>
                      </a:r>
                    </a:p>
                  </a:txBody>
                  <a:tcPr marL="0" marR="0" marT="0" marB="0" anchor="b">
                    <a:lnL>
                      <a:noFill/>
                    </a:lnL>
                    <a:lnR>
                      <a:noFill/>
                    </a:lnR>
                    <a:lnT>
                      <a:noFill/>
                    </a:lnT>
                    <a:lnB>
                      <a:noFill/>
                    </a:lnB>
                    <a:solidFill>
                      <a:srgbClr val="DCE6F1"/>
                    </a:solidFill>
                  </a:tcPr>
                </a:tc>
                <a:tc>
                  <a:txBody>
                    <a:bodyPr/>
                    <a:lstStyle/>
                    <a:p>
                      <a:pPr algn="l" fontAlgn="b"/>
                      <a:r>
                        <a:rPr lang="en-US" sz="1400" b="1" i="0" u="none" strike="noStrike">
                          <a:solidFill>
                            <a:srgbClr val="000000"/>
                          </a:solidFill>
                          <a:effectLst/>
                          <a:latin typeface="Calibri" panose="020F0502020204030204" pitchFamily="34" charset="0"/>
                        </a:rPr>
                        <a:t>Timeline</a:t>
                      </a:r>
                    </a:p>
                  </a:txBody>
                  <a:tcPr marL="0" marR="0" marT="0" marB="0" anchor="b">
                    <a:lnL>
                      <a:noFill/>
                    </a:lnL>
                    <a:lnR>
                      <a:noFill/>
                    </a:lnR>
                    <a:lnT>
                      <a:noFill/>
                    </a:lnT>
                    <a:lnB>
                      <a:noFill/>
                    </a:lnB>
                    <a:solidFill>
                      <a:srgbClr val="DCE6F1"/>
                    </a:solidFill>
                  </a:tcPr>
                </a:tc>
                <a:tc>
                  <a:txBody>
                    <a:bodyPr/>
                    <a:lstStyle/>
                    <a:p>
                      <a:pPr algn="l" fontAlgn="b"/>
                      <a:r>
                        <a:rPr lang="en-US" sz="1400" b="1" i="0" u="none" strike="noStrike">
                          <a:solidFill>
                            <a:srgbClr val="000000"/>
                          </a:solidFill>
                          <a:effectLst/>
                          <a:latin typeface="Calibri" panose="020F0502020204030204" pitchFamily="34" charset="0"/>
                        </a:rPr>
                        <a:t> </a:t>
                      </a:r>
                    </a:p>
                  </a:txBody>
                  <a:tcPr marL="0" marR="0" marT="0" marB="0" anchor="b">
                    <a:lnL>
                      <a:noFill/>
                    </a:lnL>
                    <a:lnR>
                      <a:noFill/>
                    </a:lnR>
                    <a:lnT>
                      <a:noFill/>
                    </a:lnT>
                    <a:lnB>
                      <a:noFill/>
                    </a:lnB>
                    <a:solidFill>
                      <a:srgbClr val="DCE6F1"/>
                    </a:solidFill>
                  </a:tcPr>
                </a:tc>
                <a:tc>
                  <a:txBody>
                    <a:bodyPr/>
                    <a:lstStyle/>
                    <a:p>
                      <a:pPr algn="l" fontAlgn="b"/>
                      <a:r>
                        <a:rPr lang="en-US" sz="1400" b="1" i="0" u="none" strike="noStrike">
                          <a:solidFill>
                            <a:srgbClr val="000000"/>
                          </a:solidFill>
                          <a:effectLst/>
                          <a:latin typeface="Calibri" panose="020F0502020204030204" pitchFamily="34" charset="0"/>
                        </a:rPr>
                        <a:t> </a:t>
                      </a:r>
                    </a:p>
                  </a:txBody>
                  <a:tcPr marL="0" marR="0" marT="0" marB="0" anchor="b">
                    <a:lnL>
                      <a:noFill/>
                    </a:lnL>
                    <a:lnR>
                      <a:noFill/>
                    </a:lnR>
                    <a:lnT>
                      <a:noFill/>
                    </a:lnT>
                    <a:lnB>
                      <a:noFill/>
                    </a:lnB>
                    <a:solidFill>
                      <a:srgbClr val="DCE6F1"/>
                    </a:solidFill>
                  </a:tcPr>
                </a:tc>
                <a:extLst>
                  <a:ext uri="{0D108BD9-81ED-4DB2-BD59-A6C34878D82A}">
                    <a16:rowId xmlns:a16="http://schemas.microsoft.com/office/drawing/2014/main" val="10000"/>
                  </a:ext>
                </a:extLst>
              </a:tr>
              <a:tr h="250676">
                <a:tc>
                  <a:txBody>
                    <a:bodyPr/>
                    <a:lstStyle/>
                    <a:p>
                      <a:pPr algn="l" fontAlgn="b"/>
                      <a:r>
                        <a:rPr lang="en-US" sz="1400" b="1" i="0" u="none" strike="noStrike">
                          <a:solidFill>
                            <a:srgbClr val="000000"/>
                          </a:solidFill>
                          <a:effectLst/>
                          <a:latin typeface="Calibri" panose="020F0502020204030204" pitchFamily="34" charset="0"/>
                        </a:rPr>
                        <a:t>thsd USD</a:t>
                      </a:r>
                    </a:p>
                  </a:txBody>
                  <a:tcPr marL="0" marR="0" marT="0" marB="0" anchor="b">
                    <a:lnL>
                      <a:noFill/>
                    </a:lnL>
                    <a:lnR>
                      <a:noFill/>
                    </a:lnR>
                    <a:lnT>
                      <a:noFill/>
                    </a:lnT>
                    <a:lnB w="6350" cap="flat" cmpd="sng" algn="ctr">
                      <a:solidFill>
                        <a:srgbClr val="95B3D7"/>
                      </a:solidFill>
                      <a:prstDash val="solid"/>
                      <a:round/>
                      <a:headEnd type="none" w="med" len="med"/>
                      <a:tailEnd type="none" w="med" len="med"/>
                    </a:lnB>
                    <a:solidFill>
                      <a:srgbClr val="DCE6F1"/>
                    </a:solidFill>
                  </a:tcPr>
                </a:tc>
                <a:tc>
                  <a:txBody>
                    <a:bodyPr/>
                    <a:lstStyle/>
                    <a:p>
                      <a:pPr algn="ctr" fontAlgn="b"/>
                      <a:r>
                        <a:rPr lang="en-US" sz="1400" b="1" i="0" u="none" strike="noStrike" dirty="0">
                          <a:solidFill>
                            <a:srgbClr val="000000"/>
                          </a:solidFill>
                          <a:effectLst/>
                          <a:latin typeface="Calibri" panose="020F0502020204030204" pitchFamily="34" charset="0"/>
                        </a:rPr>
                        <a:t>Year 1</a:t>
                      </a:r>
                    </a:p>
                  </a:txBody>
                  <a:tcPr marL="0" marR="0" marT="0" marB="0" anchor="b">
                    <a:lnL>
                      <a:noFill/>
                    </a:lnL>
                    <a:lnR>
                      <a:noFill/>
                    </a:lnR>
                    <a:lnT>
                      <a:noFill/>
                    </a:lnT>
                    <a:lnB w="6350" cap="flat" cmpd="sng" algn="ctr">
                      <a:solidFill>
                        <a:srgbClr val="95B3D7"/>
                      </a:solidFill>
                      <a:prstDash val="solid"/>
                      <a:round/>
                      <a:headEnd type="none" w="med" len="med"/>
                      <a:tailEnd type="none" w="med" len="med"/>
                    </a:lnB>
                    <a:solidFill>
                      <a:srgbClr val="DCE6F1"/>
                    </a:solidFill>
                  </a:tcPr>
                </a:tc>
                <a:tc>
                  <a:txBody>
                    <a:bodyPr/>
                    <a:lstStyle/>
                    <a:p>
                      <a:pPr algn="ctr" fontAlgn="b"/>
                      <a:r>
                        <a:rPr lang="en-US" sz="1400" b="1" i="0" u="none" strike="noStrike">
                          <a:solidFill>
                            <a:srgbClr val="000000"/>
                          </a:solidFill>
                          <a:effectLst/>
                          <a:latin typeface="Calibri" panose="020F0502020204030204" pitchFamily="34" charset="0"/>
                        </a:rPr>
                        <a:t>Year 2</a:t>
                      </a:r>
                    </a:p>
                  </a:txBody>
                  <a:tcPr marL="0" marR="0" marT="0" marB="0" anchor="b">
                    <a:lnL>
                      <a:noFill/>
                    </a:lnL>
                    <a:lnR>
                      <a:noFill/>
                    </a:lnR>
                    <a:lnT>
                      <a:noFill/>
                    </a:lnT>
                    <a:lnB w="6350" cap="flat" cmpd="sng" algn="ctr">
                      <a:solidFill>
                        <a:srgbClr val="95B3D7"/>
                      </a:solidFill>
                      <a:prstDash val="solid"/>
                      <a:round/>
                      <a:headEnd type="none" w="med" len="med"/>
                      <a:tailEnd type="none" w="med" len="med"/>
                    </a:lnB>
                    <a:solidFill>
                      <a:srgbClr val="DCE6F1"/>
                    </a:solidFill>
                  </a:tcPr>
                </a:tc>
                <a:tc>
                  <a:txBody>
                    <a:bodyPr/>
                    <a:lstStyle/>
                    <a:p>
                      <a:pPr algn="ctr" fontAlgn="b"/>
                      <a:r>
                        <a:rPr lang="en-US" sz="1400" b="1" i="0" u="none" strike="noStrike">
                          <a:solidFill>
                            <a:srgbClr val="000000"/>
                          </a:solidFill>
                          <a:effectLst/>
                          <a:latin typeface="Calibri" panose="020F0502020204030204" pitchFamily="34" charset="0"/>
                        </a:rPr>
                        <a:t>Year 3</a:t>
                      </a:r>
                    </a:p>
                  </a:txBody>
                  <a:tcPr marL="0" marR="0" marT="0" marB="0" anchor="b">
                    <a:lnL>
                      <a:noFill/>
                    </a:lnL>
                    <a:lnR>
                      <a:noFill/>
                    </a:lnR>
                    <a:lnT>
                      <a:noFill/>
                    </a:lnT>
                    <a:lnB w="6350" cap="flat" cmpd="sng" algn="ctr">
                      <a:solidFill>
                        <a:srgbClr val="95B3D7"/>
                      </a:solidFill>
                      <a:prstDash val="solid"/>
                      <a:round/>
                      <a:headEnd type="none" w="med" len="med"/>
                      <a:tailEnd type="none" w="med" len="med"/>
                    </a:lnB>
                    <a:solidFill>
                      <a:srgbClr val="DCE6F1"/>
                    </a:solidFill>
                  </a:tcPr>
                </a:tc>
                <a:tc>
                  <a:txBody>
                    <a:bodyPr/>
                    <a:lstStyle/>
                    <a:p>
                      <a:pPr algn="ctr" fontAlgn="b"/>
                      <a:r>
                        <a:rPr lang="en-US" sz="1400" b="1" i="0" u="none" strike="noStrike">
                          <a:solidFill>
                            <a:srgbClr val="000000"/>
                          </a:solidFill>
                          <a:effectLst/>
                          <a:latin typeface="Calibri" panose="020F0502020204030204" pitchFamily="34" charset="0"/>
                        </a:rPr>
                        <a:t>Year 4</a:t>
                      </a:r>
                    </a:p>
                  </a:txBody>
                  <a:tcPr marL="0" marR="0" marT="0" marB="0" anchor="b">
                    <a:lnL>
                      <a:noFill/>
                    </a:lnL>
                    <a:lnR>
                      <a:noFill/>
                    </a:lnR>
                    <a:lnT>
                      <a:noFill/>
                    </a:lnT>
                    <a:lnB w="6350" cap="flat" cmpd="sng" algn="ctr">
                      <a:solidFill>
                        <a:srgbClr val="95B3D7"/>
                      </a:solidFill>
                      <a:prstDash val="solid"/>
                      <a:round/>
                      <a:headEnd type="none" w="med" len="med"/>
                      <a:tailEnd type="none" w="med" len="med"/>
                    </a:lnB>
                    <a:solidFill>
                      <a:srgbClr val="DCE6F1"/>
                    </a:solidFill>
                  </a:tcPr>
                </a:tc>
                <a:tc>
                  <a:txBody>
                    <a:bodyPr/>
                    <a:lstStyle/>
                    <a:p>
                      <a:pPr algn="ctr" fontAlgn="b"/>
                      <a:r>
                        <a:rPr lang="en-US" sz="1400" b="1" i="0" u="none" strike="noStrike">
                          <a:solidFill>
                            <a:srgbClr val="000000"/>
                          </a:solidFill>
                          <a:effectLst/>
                          <a:latin typeface="Calibri" panose="020F0502020204030204" pitchFamily="34" charset="0"/>
                        </a:rPr>
                        <a:t>Year 5*</a:t>
                      </a:r>
                    </a:p>
                  </a:txBody>
                  <a:tcPr marL="0" marR="0" marT="0" marB="0" anchor="b">
                    <a:lnL>
                      <a:noFill/>
                    </a:lnL>
                    <a:lnR>
                      <a:noFill/>
                    </a:lnR>
                    <a:lnT>
                      <a:noFill/>
                    </a:lnT>
                    <a:lnB w="6350" cap="flat" cmpd="sng" algn="ctr">
                      <a:solidFill>
                        <a:srgbClr val="95B3D7"/>
                      </a:solidFill>
                      <a:prstDash val="solid"/>
                      <a:round/>
                      <a:headEnd type="none" w="med" len="med"/>
                      <a:tailEnd type="none" w="med" len="med"/>
                    </a:lnB>
                    <a:solidFill>
                      <a:srgbClr val="DCE6F1"/>
                    </a:solidFill>
                  </a:tcPr>
                </a:tc>
                <a:tc>
                  <a:txBody>
                    <a:bodyPr/>
                    <a:lstStyle/>
                    <a:p>
                      <a:pPr algn="ctr" fontAlgn="b"/>
                      <a:r>
                        <a:rPr lang="en-US" sz="1400" b="1" i="0" u="none" strike="noStrike">
                          <a:solidFill>
                            <a:srgbClr val="000000"/>
                          </a:solidFill>
                          <a:effectLst/>
                          <a:latin typeface="Calibri" panose="020F0502020204030204" pitchFamily="34" charset="0"/>
                        </a:rPr>
                        <a:t>Total</a:t>
                      </a:r>
                    </a:p>
                  </a:txBody>
                  <a:tcPr marL="0" marR="0" marT="0" marB="0" anchor="b">
                    <a:lnL>
                      <a:noFill/>
                    </a:lnL>
                    <a:lnR>
                      <a:noFill/>
                    </a:lnR>
                    <a:lnT>
                      <a:noFill/>
                    </a:lnT>
                    <a:lnB w="6350" cap="flat" cmpd="sng" algn="ctr">
                      <a:solidFill>
                        <a:srgbClr val="95B3D7"/>
                      </a:solidFill>
                      <a:prstDash val="solid"/>
                      <a:round/>
                      <a:headEnd type="none" w="med" len="med"/>
                      <a:tailEnd type="none" w="med" len="med"/>
                    </a:lnB>
                    <a:solidFill>
                      <a:srgbClr val="DCE6F1"/>
                    </a:solidFill>
                  </a:tcPr>
                </a:tc>
                <a:extLst>
                  <a:ext uri="{0D108BD9-81ED-4DB2-BD59-A6C34878D82A}">
                    <a16:rowId xmlns:a16="http://schemas.microsoft.com/office/drawing/2014/main" val="10001"/>
                  </a:ext>
                </a:extLst>
              </a:tr>
              <a:tr h="250676">
                <a:tc>
                  <a:txBody>
                    <a:bodyPr/>
                    <a:lstStyle/>
                    <a:p>
                      <a:pPr algn="l" fontAlgn="b"/>
                      <a:r>
                        <a:rPr lang="en-US" sz="1400" b="1" i="0" u="none" strike="noStrike" dirty="0" smtClean="0">
                          <a:solidFill>
                            <a:srgbClr val="000000"/>
                          </a:solidFill>
                          <a:effectLst/>
                          <a:latin typeface="Calibri" panose="020F0502020204030204" pitchFamily="34" charset="0"/>
                        </a:rPr>
                        <a:t>investments</a:t>
                      </a:r>
                      <a:endParaRPr lang="en-US" sz="1400" b="1" i="0" u="none" strike="noStrike" dirty="0">
                        <a:solidFill>
                          <a:srgbClr val="000000"/>
                        </a:solidFill>
                        <a:effectLst/>
                        <a:latin typeface="Calibri" panose="020F0502020204030204" pitchFamily="34" charset="0"/>
                      </a:endParaRPr>
                    </a:p>
                  </a:txBody>
                  <a:tcPr marL="0" marR="0" marT="0"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r" fontAlgn="b"/>
                      <a:r>
                        <a:rPr lang="en-US" sz="1400" b="1" i="0" u="none" strike="noStrike">
                          <a:solidFill>
                            <a:srgbClr val="000000"/>
                          </a:solidFill>
                          <a:effectLst/>
                          <a:latin typeface="Calibri" panose="020F0502020204030204" pitchFamily="34" charset="0"/>
                        </a:rPr>
                        <a:t>3 131</a:t>
                      </a:r>
                    </a:p>
                  </a:txBody>
                  <a:tcPr marL="0" marR="0" marT="0"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r" fontAlgn="b"/>
                      <a:r>
                        <a:rPr lang="en-US" sz="1400" b="1" i="0" u="none" strike="noStrike">
                          <a:solidFill>
                            <a:srgbClr val="000000"/>
                          </a:solidFill>
                          <a:effectLst/>
                          <a:latin typeface="Calibri" panose="020F0502020204030204" pitchFamily="34" charset="0"/>
                        </a:rPr>
                        <a:t>5 980</a:t>
                      </a:r>
                    </a:p>
                  </a:txBody>
                  <a:tcPr marL="0" marR="0" marT="0"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r" fontAlgn="b"/>
                      <a:r>
                        <a:rPr lang="en-US" sz="1400" b="1" i="0" u="none" strike="noStrike">
                          <a:solidFill>
                            <a:srgbClr val="000000"/>
                          </a:solidFill>
                          <a:effectLst/>
                          <a:latin typeface="Calibri" panose="020F0502020204030204" pitchFamily="34" charset="0"/>
                        </a:rPr>
                        <a:t>115</a:t>
                      </a:r>
                    </a:p>
                  </a:txBody>
                  <a:tcPr marL="0" marR="0" marT="0"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r" fontAlgn="b"/>
                      <a:r>
                        <a:rPr lang="en-US" sz="1400" b="1" i="0" u="none" strike="noStrike">
                          <a:solidFill>
                            <a:srgbClr val="000000"/>
                          </a:solidFill>
                          <a:effectLst/>
                          <a:latin typeface="Calibri" panose="020F0502020204030204" pitchFamily="34" charset="0"/>
                        </a:rPr>
                        <a:t>0</a:t>
                      </a:r>
                    </a:p>
                  </a:txBody>
                  <a:tcPr marL="0" marR="0" marT="0"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r" fontAlgn="b"/>
                      <a:r>
                        <a:rPr lang="en-US" sz="1400" b="1" i="0" u="none" strike="noStrike">
                          <a:solidFill>
                            <a:srgbClr val="000000"/>
                          </a:solidFill>
                          <a:effectLst/>
                          <a:latin typeface="Calibri" panose="020F0502020204030204" pitchFamily="34" charset="0"/>
                        </a:rPr>
                        <a:t>0</a:t>
                      </a:r>
                    </a:p>
                  </a:txBody>
                  <a:tcPr marL="0" marR="0" marT="0"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r" fontAlgn="b"/>
                      <a:r>
                        <a:rPr lang="en-US" sz="1400" b="1" i="0" u="none" strike="noStrike">
                          <a:solidFill>
                            <a:srgbClr val="000000"/>
                          </a:solidFill>
                          <a:effectLst/>
                          <a:latin typeface="Calibri" panose="020F0502020204030204" pitchFamily="34" charset="0"/>
                        </a:rPr>
                        <a:t>9 226</a:t>
                      </a:r>
                    </a:p>
                  </a:txBody>
                  <a:tcPr marL="0" marR="0" marT="0"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extLst>
                  <a:ext uri="{0D108BD9-81ED-4DB2-BD59-A6C34878D82A}">
                    <a16:rowId xmlns:a16="http://schemas.microsoft.com/office/drawing/2014/main" val="10002"/>
                  </a:ext>
                </a:extLst>
              </a:tr>
              <a:tr h="250676">
                <a:tc>
                  <a:txBody>
                    <a:bodyPr/>
                    <a:lstStyle/>
                    <a:p>
                      <a:pPr algn="l" fontAlgn="b"/>
                      <a:r>
                        <a:rPr lang="en-US" sz="1400" b="1" i="0" u="none" strike="noStrike">
                          <a:solidFill>
                            <a:srgbClr val="000000"/>
                          </a:solidFill>
                          <a:effectLst/>
                          <a:latin typeface="Calibri" panose="020F0502020204030204" pitchFamily="34" charset="0"/>
                        </a:rPr>
                        <a:t>Total investments</a:t>
                      </a:r>
                    </a:p>
                  </a:txBody>
                  <a:tcPr marL="0" marR="0" marT="0"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B8CCE4"/>
                    </a:solidFill>
                  </a:tcPr>
                </a:tc>
                <a:tc>
                  <a:txBody>
                    <a:bodyPr/>
                    <a:lstStyle/>
                    <a:p>
                      <a:pPr algn="r" fontAlgn="b"/>
                      <a:r>
                        <a:rPr lang="en-US" sz="1400" b="1" i="0" u="none" strike="noStrike">
                          <a:solidFill>
                            <a:srgbClr val="000000"/>
                          </a:solidFill>
                          <a:effectLst/>
                          <a:latin typeface="Calibri" panose="020F0502020204030204" pitchFamily="34" charset="0"/>
                        </a:rPr>
                        <a:t>3 131</a:t>
                      </a:r>
                    </a:p>
                  </a:txBody>
                  <a:tcPr marL="0" marR="0" marT="0"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B8CCE4"/>
                    </a:solidFill>
                  </a:tcPr>
                </a:tc>
                <a:tc>
                  <a:txBody>
                    <a:bodyPr/>
                    <a:lstStyle/>
                    <a:p>
                      <a:pPr algn="r" fontAlgn="b"/>
                      <a:r>
                        <a:rPr lang="en-US" sz="1400" b="1" i="0" u="none" strike="noStrike">
                          <a:solidFill>
                            <a:srgbClr val="000000"/>
                          </a:solidFill>
                          <a:effectLst/>
                          <a:latin typeface="Calibri" panose="020F0502020204030204" pitchFamily="34" charset="0"/>
                        </a:rPr>
                        <a:t>5 980</a:t>
                      </a:r>
                    </a:p>
                  </a:txBody>
                  <a:tcPr marL="0" marR="0" marT="0"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B8CCE4"/>
                    </a:solidFill>
                  </a:tcPr>
                </a:tc>
                <a:tc>
                  <a:txBody>
                    <a:bodyPr/>
                    <a:lstStyle/>
                    <a:p>
                      <a:pPr algn="r" fontAlgn="b"/>
                      <a:r>
                        <a:rPr lang="en-US" sz="1400" b="1" i="0" u="none" strike="noStrike">
                          <a:solidFill>
                            <a:srgbClr val="000000"/>
                          </a:solidFill>
                          <a:effectLst/>
                          <a:latin typeface="Calibri" panose="020F0502020204030204" pitchFamily="34" charset="0"/>
                        </a:rPr>
                        <a:t>115</a:t>
                      </a:r>
                    </a:p>
                  </a:txBody>
                  <a:tcPr marL="0" marR="0" marT="0"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B8CCE4"/>
                    </a:solidFill>
                  </a:tcPr>
                </a:tc>
                <a:tc>
                  <a:txBody>
                    <a:bodyPr/>
                    <a:lstStyle/>
                    <a:p>
                      <a:pPr algn="r" fontAlgn="b"/>
                      <a:r>
                        <a:rPr lang="en-US" sz="1400" b="1" i="0" u="none" strike="noStrike">
                          <a:solidFill>
                            <a:srgbClr val="000000"/>
                          </a:solidFill>
                          <a:effectLst/>
                          <a:latin typeface="Calibri" panose="020F0502020204030204" pitchFamily="34" charset="0"/>
                        </a:rPr>
                        <a:t>0</a:t>
                      </a:r>
                    </a:p>
                  </a:txBody>
                  <a:tcPr marL="0" marR="0" marT="0"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B8CCE4"/>
                    </a:solidFill>
                  </a:tcPr>
                </a:tc>
                <a:tc>
                  <a:txBody>
                    <a:bodyPr/>
                    <a:lstStyle/>
                    <a:p>
                      <a:pPr algn="r" fontAlgn="b"/>
                      <a:r>
                        <a:rPr lang="en-US" sz="1400" b="1" i="0" u="none" strike="noStrike">
                          <a:solidFill>
                            <a:srgbClr val="000000"/>
                          </a:solidFill>
                          <a:effectLst/>
                          <a:latin typeface="Calibri" panose="020F0502020204030204" pitchFamily="34" charset="0"/>
                        </a:rPr>
                        <a:t>0</a:t>
                      </a:r>
                    </a:p>
                  </a:txBody>
                  <a:tcPr marL="0" marR="0" marT="0"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B8CCE4"/>
                    </a:solidFill>
                  </a:tcPr>
                </a:tc>
                <a:tc>
                  <a:txBody>
                    <a:bodyPr/>
                    <a:lstStyle/>
                    <a:p>
                      <a:pPr algn="r" fontAlgn="b"/>
                      <a:r>
                        <a:rPr lang="en-US" sz="1400" b="1" i="0" u="none" strike="noStrike">
                          <a:solidFill>
                            <a:srgbClr val="000000"/>
                          </a:solidFill>
                          <a:effectLst/>
                          <a:latin typeface="Calibri" panose="020F0502020204030204" pitchFamily="34" charset="0"/>
                        </a:rPr>
                        <a:t>9 226</a:t>
                      </a:r>
                    </a:p>
                  </a:txBody>
                  <a:tcPr marL="0" marR="0" marT="0"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B8CCE4"/>
                    </a:solidFill>
                  </a:tcPr>
                </a:tc>
                <a:extLst>
                  <a:ext uri="{0D108BD9-81ED-4DB2-BD59-A6C34878D82A}">
                    <a16:rowId xmlns:a16="http://schemas.microsoft.com/office/drawing/2014/main" val="10003"/>
                  </a:ext>
                </a:extLst>
              </a:tr>
              <a:tr h="200541">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w="6350" cap="flat" cmpd="sng" algn="ctr">
                      <a:solidFill>
                        <a:srgbClr val="95B3D7"/>
                      </a:solidFill>
                      <a:prstDash val="solid"/>
                      <a:round/>
                      <a:headEnd type="none" w="med" len="med"/>
                      <a:tailEnd type="none" w="med" len="med"/>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w="6350" cap="flat" cmpd="sng" algn="ctr">
                      <a:solidFill>
                        <a:srgbClr val="95B3D7"/>
                      </a:solidFill>
                      <a:prstDash val="solid"/>
                      <a:round/>
                      <a:headEnd type="none" w="med" len="med"/>
                      <a:tailEnd type="none" w="med" len="med"/>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w="6350" cap="flat" cmpd="sng" algn="ctr">
                      <a:solidFill>
                        <a:srgbClr val="95B3D7"/>
                      </a:solidFill>
                      <a:prstDash val="solid"/>
                      <a:round/>
                      <a:headEnd type="none" w="med" len="med"/>
                      <a:tailEnd type="none" w="med" len="med"/>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w="6350" cap="flat" cmpd="sng" algn="ctr">
                      <a:solidFill>
                        <a:srgbClr val="95B3D7"/>
                      </a:solidFill>
                      <a:prstDash val="solid"/>
                      <a:round/>
                      <a:headEnd type="none" w="med" len="med"/>
                      <a:tailEnd type="none" w="med" len="med"/>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w="6350" cap="flat" cmpd="sng" algn="ctr">
                      <a:solidFill>
                        <a:srgbClr val="95B3D7"/>
                      </a:solidFill>
                      <a:prstDash val="solid"/>
                      <a:round/>
                      <a:headEnd type="none" w="med" len="med"/>
                      <a:tailEnd type="none" w="med" len="med"/>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w="6350" cap="flat" cmpd="sng" algn="ctr">
                      <a:solidFill>
                        <a:srgbClr val="95B3D7"/>
                      </a:solidFill>
                      <a:prstDash val="solid"/>
                      <a:round/>
                      <a:headEnd type="none" w="med" len="med"/>
                      <a:tailEnd type="none" w="med" len="med"/>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w="6350" cap="flat" cmpd="sng" algn="ctr">
                      <a:solidFill>
                        <a:srgbClr val="95B3D7"/>
                      </a:solidFill>
                      <a:prstDash val="solid"/>
                      <a:round/>
                      <a:headEnd type="none" w="med" len="med"/>
                      <a:tailEnd type="none" w="med" len="med"/>
                    </a:lnT>
                    <a:lnB>
                      <a:noFill/>
                    </a:lnB>
                  </a:tcPr>
                </a:tc>
                <a:extLst>
                  <a:ext uri="{0D108BD9-81ED-4DB2-BD59-A6C34878D82A}">
                    <a16:rowId xmlns:a16="http://schemas.microsoft.com/office/drawing/2014/main" val="10004"/>
                  </a:ext>
                </a:extLst>
              </a:tr>
              <a:tr h="250676">
                <a:tc>
                  <a:txBody>
                    <a:bodyPr/>
                    <a:lstStyle/>
                    <a:p>
                      <a:pPr algn="l" fontAlgn="b"/>
                      <a:r>
                        <a:rPr lang="en-US" sz="1400" b="1" i="0" u="none" strike="noStrike">
                          <a:solidFill>
                            <a:srgbClr val="000000"/>
                          </a:solidFill>
                          <a:effectLst/>
                          <a:latin typeface="Calibri" panose="020F0502020204030204" pitchFamily="34" charset="0"/>
                        </a:rPr>
                        <a:t>Number of loans issued (thsd)</a:t>
                      </a:r>
                    </a:p>
                  </a:txBody>
                  <a:tcPr marL="0" marR="0" marT="0" marB="0" anchor="b">
                    <a:lnL>
                      <a:noFill/>
                    </a:lnL>
                    <a:lnR>
                      <a:noFill/>
                    </a:lnR>
                    <a:lnT>
                      <a:noFill/>
                    </a:lnT>
                    <a:lnB w="6350" cap="flat" cmpd="sng" algn="ctr">
                      <a:solidFill>
                        <a:srgbClr val="95B3D7"/>
                      </a:solidFill>
                      <a:prstDash val="solid"/>
                      <a:round/>
                      <a:headEnd type="none" w="med" len="med"/>
                      <a:tailEnd type="none" w="med" len="med"/>
                    </a:lnB>
                  </a:tcPr>
                </a:tc>
                <a:tc>
                  <a:txBody>
                    <a:bodyPr/>
                    <a:lstStyle/>
                    <a:p>
                      <a:pPr algn="r" fontAlgn="b"/>
                      <a:r>
                        <a:rPr lang="en-US" sz="1400" b="1" i="0" u="none" strike="noStrike">
                          <a:solidFill>
                            <a:srgbClr val="000000"/>
                          </a:solidFill>
                          <a:effectLst/>
                          <a:latin typeface="Calibri" panose="020F0502020204030204" pitchFamily="34" charset="0"/>
                        </a:rPr>
                        <a:t>1</a:t>
                      </a:r>
                    </a:p>
                  </a:txBody>
                  <a:tcPr marL="0" marR="0" marT="0" marB="0" anchor="b">
                    <a:lnL>
                      <a:noFill/>
                    </a:lnL>
                    <a:lnR>
                      <a:noFill/>
                    </a:lnR>
                    <a:lnT>
                      <a:noFill/>
                    </a:lnT>
                    <a:lnB w="6350" cap="flat" cmpd="sng" algn="ctr">
                      <a:solidFill>
                        <a:srgbClr val="95B3D7"/>
                      </a:solidFill>
                      <a:prstDash val="solid"/>
                      <a:round/>
                      <a:headEnd type="none" w="med" len="med"/>
                      <a:tailEnd type="none" w="med" len="med"/>
                    </a:lnB>
                  </a:tcPr>
                </a:tc>
                <a:tc>
                  <a:txBody>
                    <a:bodyPr/>
                    <a:lstStyle/>
                    <a:p>
                      <a:pPr algn="r" fontAlgn="b"/>
                      <a:r>
                        <a:rPr lang="en-US" sz="1400" b="1" i="0" u="none" strike="noStrike">
                          <a:solidFill>
                            <a:srgbClr val="000000"/>
                          </a:solidFill>
                          <a:effectLst/>
                          <a:latin typeface="Calibri" panose="020F0502020204030204" pitchFamily="34" charset="0"/>
                        </a:rPr>
                        <a:t>27</a:t>
                      </a:r>
                    </a:p>
                  </a:txBody>
                  <a:tcPr marL="0" marR="0" marT="0" marB="0" anchor="b">
                    <a:lnL>
                      <a:noFill/>
                    </a:lnL>
                    <a:lnR>
                      <a:noFill/>
                    </a:lnR>
                    <a:lnT>
                      <a:noFill/>
                    </a:lnT>
                    <a:lnB w="6350" cap="flat" cmpd="sng" algn="ctr">
                      <a:solidFill>
                        <a:srgbClr val="95B3D7"/>
                      </a:solidFill>
                      <a:prstDash val="solid"/>
                      <a:round/>
                      <a:headEnd type="none" w="med" len="med"/>
                      <a:tailEnd type="none" w="med" len="med"/>
                    </a:lnB>
                  </a:tcPr>
                </a:tc>
                <a:tc>
                  <a:txBody>
                    <a:bodyPr/>
                    <a:lstStyle/>
                    <a:p>
                      <a:pPr algn="r" fontAlgn="b"/>
                      <a:r>
                        <a:rPr lang="en-US" sz="1400" b="1" i="0" u="none" strike="noStrike">
                          <a:solidFill>
                            <a:srgbClr val="000000"/>
                          </a:solidFill>
                          <a:effectLst/>
                          <a:latin typeface="Calibri" panose="020F0502020204030204" pitchFamily="34" charset="0"/>
                        </a:rPr>
                        <a:t>51</a:t>
                      </a:r>
                    </a:p>
                  </a:txBody>
                  <a:tcPr marL="0" marR="0" marT="0" marB="0" anchor="b">
                    <a:lnL>
                      <a:noFill/>
                    </a:lnL>
                    <a:lnR>
                      <a:noFill/>
                    </a:lnR>
                    <a:lnT>
                      <a:noFill/>
                    </a:lnT>
                    <a:lnB w="6350" cap="flat" cmpd="sng" algn="ctr">
                      <a:solidFill>
                        <a:srgbClr val="95B3D7"/>
                      </a:solidFill>
                      <a:prstDash val="solid"/>
                      <a:round/>
                      <a:headEnd type="none" w="med" len="med"/>
                      <a:tailEnd type="none" w="med" len="med"/>
                    </a:lnB>
                  </a:tcPr>
                </a:tc>
                <a:tc>
                  <a:txBody>
                    <a:bodyPr/>
                    <a:lstStyle/>
                    <a:p>
                      <a:pPr algn="r" fontAlgn="b"/>
                      <a:r>
                        <a:rPr lang="en-US" sz="1400" b="1" i="0" u="none" strike="noStrike">
                          <a:solidFill>
                            <a:srgbClr val="000000"/>
                          </a:solidFill>
                          <a:effectLst/>
                          <a:latin typeface="Calibri" panose="020F0502020204030204" pitchFamily="34" charset="0"/>
                        </a:rPr>
                        <a:t>62</a:t>
                      </a:r>
                    </a:p>
                  </a:txBody>
                  <a:tcPr marL="0" marR="0" marT="0" marB="0" anchor="b">
                    <a:lnL>
                      <a:noFill/>
                    </a:lnL>
                    <a:lnR>
                      <a:noFill/>
                    </a:lnR>
                    <a:lnT>
                      <a:noFill/>
                    </a:lnT>
                    <a:lnB w="6350" cap="flat" cmpd="sng" algn="ctr">
                      <a:solidFill>
                        <a:srgbClr val="95B3D7"/>
                      </a:solidFill>
                      <a:prstDash val="solid"/>
                      <a:round/>
                      <a:headEnd type="none" w="med" len="med"/>
                      <a:tailEnd type="none" w="med" len="med"/>
                    </a:lnB>
                  </a:tcPr>
                </a:tc>
                <a:tc>
                  <a:txBody>
                    <a:bodyPr/>
                    <a:lstStyle/>
                    <a:p>
                      <a:pPr algn="r" fontAlgn="b"/>
                      <a:r>
                        <a:rPr lang="en-US" sz="1400" b="1" i="0" u="none" strike="noStrike">
                          <a:solidFill>
                            <a:srgbClr val="000000"/>
                          </a:solidFill>
                          <a:effectLst/>
                          <a:latin typeface="Calibri" panose="020F0502020204030204" pitchFamily="34" charset="0"/>
                        </a:rPr>
                        <a:t>67</a:t>
                      </a:r>
                    </a:p>
                  </a:txBody>
                  <a:tcPr marL="0" marR="0" marT="0" marB="0" anchor="b">
                    <a:lnL>
                      <a:noFill/>
                    </a:lnL>
                    <a:lnR>
                      <a:noFill/>
                    </a:lnR>
                    <a:lnT>
                      <a:noFill/>
                    </a:lnT>
                    <a:lnB w="6350" cap="flat" cmpd="sng" algn="ctr">
                      <a:solidFill>
                        <a:srgbClr val="95B3D7"/>
                      </a:solidFill>
                      <a:prstDash val="solid"/>
                      <a:round/>
                      <a:headEnd type="none" w="med" len="med"/>
                      <a:tailEnd type="none" w="med" len="med"/>
                    </a:lnB>
                  </a:tcPr>
                </a:tc>
                <a:tc>
                  <a:txBody>
                    <a:bodyPr/>
                    <a:lstStyle/>
                    <a:p>
                      <a:pPr algn="r" fontAlgn="b"/>
                      <a:r>
                        <a:rPr lang="en-US" sz="1400" b="1" i="0" u="none" strike="noStrike">
                          <a:solidFill>
                            <a:srgbClr val="000000"/>
                          </a:solidFill>
                          <a:effectLst/>
                          <a:latin typeface="Calibri" panose="020F0502020204030204" pitchFamily="34" charset="0"/>
                        </a:rPr>
                        <a:t>208</a:t>
                      </a:r>
                    </a:p>
                  </a:txBody>
                  <a:tcPr marL="0" marR="0" marT="0" marB="0" anchor="b">
                    <a:lnL>
                      <a:noFill/>
                    </a:lnL>
                    <a:lnR>
                      <a:noFill/>
                    </a:lnR>
                    <a:lnT>
                      <a:noFill/>
                    </a:lnT>
                    <a:lnB w="6350" cap="flat" cmpd="sng" algn="ctr">
                      <a:solidFill>
                        <a:srgbClr val="95B3D7"/>
                      </a:solidFill>
                      <a:prstDash val="solid"/>
                      <a:round/>
                      <a:headEnd type="none" w="med" len="med"/>
                      <a:tailEnd type="none" w="med" len="med"/>
                    </a:lnB>
                  </a:tcPr>
                </a:tc>
                <a:extLst>
                  <a:ext uri="{0D108BD9-81ED-4DB2-BD59-A6C34878D82A}">
                    <a16:rowId xmlns:a16="http://schemas.microsoft.com/office/drawing/2014/main" val="10005"/>
                  </a:ext>
                </a:extLst>
              </a:tr>
              <a:tr h="250676">
                <a:tc>
                  <a:txBody>
                    <a:bodyPr/>
                    <a:lstStyle/>
                    <a:p>
                      <a:pPr algn="l" fontAlgn="b"/>
                      <a:r>
                        <a:rPr lang="en-US" sz="1400" b="1" i="0" u="none" strike="noStrike">
                          <a:solidFill>
                            <a:srgbClr val="000000"/>
                          </a:solidFill>
                          <a:effectLst/>
                          <a:latin typeface="Calibri" panose="020F0502020204030204" pitchFamily="34" charset="0"/>
                        </a:rPr>
                        <a:t>Amount disbursed</a:t>
                      </a:r>
                    </a:p>
                  </a:txBody>
                  <a:tcPr marL="0" marR="0" marT="0"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r" fontAlgn="b"/>
                      <a:r>
                        <a:rPr lang="en-US" sz="1400" b="1" i="0" u="none" strike="noStrike">
                          <a:solidFill>
                            <a:srgbClr val="000000"/>
                          </a:solidFill>
                          <a:effectLst/>
                          <a:latin typeface="Calibri" panose="020F0502020204030204" pitchFamily="34" charset="0"/>
                        </a:rPr>
                        <a:t>1 684</a:t>
                      </a:r>
                    </a:p>
                  </a:txBody>
                  <a:tcPr marL="0" marR="0" marT="0"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r" fontAlgn="b"/>
                      <a:r>
                        <a:rPr lang="en-US" sz="1400" b="1" i="0" u="none" strike="noStrike">
                          <a:solidFill>
                            <a:srgbClr val="000000"/>
                          </a:solidFill>
                          <a:effectLst/>
                          <a:latin typeface="Calibri" panose="020F0502020204030204" pitchFamily="34" charset="0"/>
                        </a:rPr>
                        <a:t>37 647</a:t>
                      </a:r>
                    </a:p>
                  </a:txBody>
                  <a:tcPr marL="0" marR="0" marT="0"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r" fontAlgn="b"/>
                      <a:r>
                        <a:rPr lang="en-US" sz="1400" b="1" i="0" u="none" strike="noStrike">
                          <a:solidFill>
                            <a:srgbClr val="000000"/>
                          </a:solidFill>
                          <a:effectLst/>
                          <a:latin typeface="Calibri" panose="020F0502020204030204" pitchFamily="34" charset="0"/>
                        </a:rPr>
                        <a:t>70 956</a:t>
                      </a:r>
                    </a:p>
                  </a:txBody>
                  <a:tcPr marL="0" marR="0" marT="0"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r" fontAlgn="b"/>
                      <a:r>
                        <a:rPr lang="en-US" sz="1400" b="1" i="0" u="none" strike="noStrike">
                          <a:solidFill>
                            <a:srgbClr val="000000"/>
                          </a:solidFill>
                          <a:effectLst/>
                          <a:latin typeface="Calibri" panose="020F0502020204030204" pitchFamily="34" charset="0"/>
                        </a:rPr>
                        <a:t>86 158</a:t>
                      </a:r>
                    </a:p>
                  </a:txBody>
                  <a:tcPr marL="0" marR="0" marT="0"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r" fontAlgn="b"/>
                      <a:r>
                        <a:rPr lang="en-US" sz="1400" b="1" i="0" u="none" strike="noStrike">
                          <a:solidFill>
                            <a:srgbClr val="000000"/>
                          </a:solidFill>
                          <a:effectLst/>
                          <a:latin typeface="Calibri" panose="020F0502020204030204" pitchFamily="34" charset="0"/>
                        </a:rPr>
                        <a:t>93 142</a:t>
                      </a:r>
                    </a:p>
                  </a:txBody>
                  <a:tcPr marL="0" marR="0" marT="0"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r" fontAlgn="b"/>
                      <a:r>
                        <a:rPr lang="en-US" sz="1400" b="1" i="0" u="none" strike="noStrike">
                          <a:solidFill>
                            <a:srgbClr val="000000"/>
                          </a:solidFill>
                          <a:effectLst/>
                          <a:latin typeface="Calibri" panose="020F0502020204030204" pitchFamily="34" charset="0"/>
                        </a:rPr>
                        <a:t>289 586</a:t>
                      </a:r>
                    </a:p>
                  </a:txBody>
                  <a:tcPr marL="0" marR="0" marT="0"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extLst>
                  <a:ext uri="{0D108BD9-81ED-4DB2-BD59-A6C34878D82A}">
                    <a16:rowId xmlns:a16="http://schemas.microsoft.com/office/drawing/2014/main" val="10006"/>
                  </a:ext>
                </a:extLst>
              </a:tr>
              <a:tr h="250676">
                <a:tc>
                  <a:txBody>
                    <a:bodyPr/>
                    <a:lstStyle/>
                    <a:p>
                      <a:pPr algn="l" fontAlgn="b"/>
                      <a:r>
                        <a:rPr lang="en-US" sz="1400" b="1" i="0" u="none" strike="noStrike">
                          <a:solidFill>
                            <a:srgbClr val="000000"/>
                          </a:solidFill>
                          <a:effectLst/>
                          <a:latin typeface="Calibri" panose="020F0502020204030204" pitchFamily="34" charset="0"/>
                        </a:rPr>
                        <a:t>Net portfolio (EoY)</a:t>
                      </a:r>
                    </a:p>
                  </a:txBody>
                  <a:tcPr marL="0" marR="0" marT="0"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r" fontAlgn="b"/>
                      <a:r>
                        <a:rPr lang="en-US" sz="1400" b="1" i="0" u="none" strike="noStrike">
                          <a:solidFill>
                            <a:srgbClr val="000000"/>
                          </a:solidFill>
                          <a:effectLst/>
                          <a:latin typeface="Calibri" panose="020F0502020204030204" pitchFamily="34" charset="0"/>
                        </a:rPr>
                        <a:t>759</a:t>
                      </a:r>
                    </a:p>
                  </a:txBody>
                  <a:tcPr marL="0" marR="0" marT="0"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r" fontAlgn="b"/>
                      <a:r>
                        <a:rPr lang="en-US" sz="1400" b="1" i="0" u="none" strike="noStrike">
                          <a:solidFill>
                            <a:srgbClr val="000000"/>
                          </a:solidFill>
                          <a:effectLst/>
                          <a:latin typeface="Calibri" panose="020F0502020204030204" pitchFamily="34" charset="0"/>
                        </a:rPr>
                        <a:t>6 363</a:t>
                      </a:r>
                    </a:p>
                  </a:txBody>
                  <a:tcPr marL="0" marR="0" marT="0"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r" fontAlgn="b"/>
                      <a:r>
                        <a:rPr lang="en-US" sz="1400" b="1" i="0" u="none" strike="noStrike">
                          <a:solidFill>
                            <a:srgbClr val="000000"/>
                          </a:solidFill>
                          <a:effectLst/>
                          <a:latin typeface="Calibri" panose="020F0502020204030204" pitchFamily="34" charset="0"/>
                        </a:rPr>
                        <a:t>9 097</a:t>
                      </a:r>
                    </a:p>
                  </a:txBody>
                  <a:tcPr marL="0" marR="0" marT="0"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r" fontAlgn="b"/>
                      <a:r>
                        <a:rPr lang="en-US" sz="1400" b="1" i="0" u="none" strike="noStrike">
                          <a:solidFill>
                            <a:srgbClr val="000000"/>
                          </a:solidFill>
                          <a:effectLst/>
                          <a:latin typeface="Calibri" panose="020F0502020204030204" pitchFamily="34" charset="0"/>
                        </a:rPr>
                        <a:t>10 702</a:t>
                      </a:r>
                    </a:p>
                  </a:txBody>
                  <a:tcPr marL="0" marR="0" marT="0"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r" fontAlgn="b"/>
                      <a:r>
                        <a:rPr lang="en-US" sz="1400" b="1" i="0" u="none" strike="noStrike">
                          <a:solidFill>
                            <a:srgbClr val="000000"/>
                          </a:solidFill>
                          <a:effectLst/>
                          <a:latin typeface="Calibri" panose="020F0502020204030204" pitchFamily="34" charset="0"/>
                        </a:rPr>
                        <a:t>11 019</a:t>
                      </a:r>
                    </a:p>
                  </a:txBody>
                  <a:tcPr marL="0" marR="0" marT="0"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r" fontAlgn="b"/>
                      <a:r>
                        <a:rPr lang="en-US" sz="1400" b="1" i="0" u="none" strike="noStrike">
                          <a:solidFill>
                            <a:srgbClr val="000000"/>
                          </a:solidFill>
                          <a:effectLst/>
                          <a:latin typeface="Calibri" panose="020F0502020204030204" pitchFamily="34" charset="0"/>
                        </a:rPr>
                        <a:t>11 019</a:t>
                      </a:r>
                    </a:p>
                  </a:txBody>
                  <a:tcPr marL="0" marR="0" marT="0"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extLst>
                  <a:ext uri="{0D108BD9-81ED-4DB2-BD59-A6C34878D82A}">
                    <a16:rowId xmlns:a16="http://schemas.microsoft.com/office/drawing/2014/main" val="10007"/>
                  </a:ext>
                </a:extLst>
              </a:tr>
              <a:tr h="250676">
                <a:tc>
                  <a:txBody>
                    <a:bodyPr/>
                    <a:lstStyle/>
                    <a:p>
                      <a:pPr algn="l" fontAlgn="b"/>
                      <a:r>
                        <a:rPr lang="en-US" sz="1400" b="1" i="0" u="none" strike="noStrike">
                          <a:solidFill>
                            <a:srgbClr val="000000"/>
                          </a:solidFill>
                          <a:effectLst/>
                          <a:latin typeface="Calibri" panose="020F0502020204030204" pitchFamily="34" charset="0"/>
                        </a:rPr>
                        <a:t>Revenue</a:t>
                      </a:r>
                    </a:p>
                  </a:txBody>
                  <a:tcPr marL="0" marR="0" marT="0"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r" fontAlgn="b"/>
                      <a:r>
                        <a:rPr lang="en-US" sz="1400" b="1" i="0" u="none" strike="noStrike">
                          <a:solidFill>
                            <a:srgbClr val="000000"/>
                          </a:solidFill>
                          <a:effectLst/>
                          <a:latin typeface="Calibri" panose="020F0502020204030204" pitchFamily="34" charset="0"/>
                        </a:rPr>
                        <a:t>348</a:t>
                      </a:r>
                    </a:p>
                  </a:txBody>
                  <a:tcPr marL="0" marR="0" marT="0"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r" fontAlgn="b"/>
                      <a:r>
                        <a:rPr lang="en-US" sz="1400" b="1" i="0" u="none" strike="noStrike">
                          <a:solidFill>
                            <a:srgbClr val="000000"/>
                          </a:solidFill>
                          <a:effectLst/>
                          <a:latin typeface="Calibri" panose="020F0502020204030204" pitchFamily="34" charset="0"/>
                        </a:rPr>
                        <a:t>10 255</a:t>
                      </a:r>
                    </a:p>
                  </a:txBody>
                  <a:tcPr marL="0" marR="0" marT="0"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r" fontAlgn="b"/>
                      <a:r>
                        <a:rPr lang="en-US" sz="1400" b="1" i="0" u="none" strike="noStrike">
                          <a:solidFill>
                            <a:srgbClr val="000000"/>
                          </a:solidFill>
                          <a:effectLst/>
                          <a:latin typeface="Calibri" panose="020F0502020204030204" pitchFamily="34" charset="0"/>
                        </a:rPr>
                        <a:t>21 070</a:t>
                      </a:r>
                    </a:p>
                  </a:txBody>
                  <a:tcPr marL="0" marR="0" marT="0"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r" fontAlgn="b"/>
                      <a:r>
                        <a:rPr lang="en-US" sz="1400" b="1" i="0" u="none" strike="noStrike">
                          <a:solidFill>
                            <a:srgbClr val="000000"/>
                          </a:solidFill>
                          <a:effectLst/>
                          <a:latin typeface="Calibri" panose="020F0502020204030204" pitchFamily="34" charset="0"/>
                        </a:rPr>
                        <a:t>26 065</a:t>
                      </a:r>
                    </a:p>
                  </a:txBody>
                  <a:tcPr marL="0" marR="0" marT="0"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r" fontAlgn="b"/>
                      <a:r>
                        <a:rPr lang="en-US" sz="1400" b="1" i="0" u="none" strike="noStrike">
                          <a:solidFill>
                            <a:srgbClr val="000000"/>
                          </a:solidFill>
                          <a:effectLst/>
                          <a:latin typeface="Calibri" panose="020F0502020204030204" pitchFamily="34" charset="0"/>
                        </a:rPr>
                        <a:t>28 512</a:t>
                      </a:r>
                    </a:p>
                  </a:txBody>
                  <a:tcPr marL="0" marR="0" marT="0"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r" fontAlgn="b"/>
                      <a:r>
                        <a:rPr lang="en-US" sz="1400" b="1" i="0" u="none" strike="noStrike">
                          <a:solidFill>
                            <a:srgbClr val="000000"/>
                          </a:solidFill>
                          <a:effectLst/>
                          <a:latin typeface="Calibri" panose="020F0502020204030204" pitchFamily="34" charset="0"/>
                        </a:rPr>
                        <a:t>86 250</a:t>
                      </a:r>
                    </a:p>
                  </a:txBody>
                  <a:tcPr marL="0" marR="0" marT="0"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extLst>
                  <a:ext uri="{0D108BD9-81ED-4DB2-BD59-A6C34878D82A}">
                    <a16:rowId xmlns:a16="http://schemas.microsoft.com/office/drawing/2014/main" val="10008"/>
                  </a:ext>
                </a:extLst>
              </a:tr>
              <a:tr h="250676">
                <a:tc>
                  <a:txBody>
                    <a:bodyPr/>
                    <a:lstStyle/>
                    <a:p>
                      <a:pPr algn="l" fontAlgn="b"/>
                      <a:r>
                        <a:rPr lang="en-US" sz="1400" b="1" i="0" u="none" strike="noStrike" dirty="0">
                          <a:solidFill>
                            <a:srgbClr val="000000"/>
                          </a:solidFill>
                          <a:effectLst/>
                          <a:latin typeface="Calibri" panose="020F0502020204030204" pitchFamily="34" charset="0"/>
                        </a:rPr>
                        <a:t>One-off </a:t>
                      </a:r>
                      <a:r>
                        <a:rPr lang="en-US" sz="1400" b="1" i="0" u="none" strike="noStrike" dirty="0" smtClean="0">
                          <a:solidFill>
                            <a:srgbClr val="000000"/>
                          </a:solidFill>
                          <a:effectLst/>
                          <a:latin typeface="Calibri" panose="020F0502020204030204" pitchFamily="34" charset="0"/>
                        </a:rPr>
                        <a:t>expenses</a:t>
                      </a:r>
                      <a:endParaRPr lang="en-US" sz="1400" b="1" i="0" u="none" strike="noStrike" dirty="0">
                        <a:solidFill>
                          <a:srgbClr val="000000"/>
                        </a:solidFill>
                        <a:effectLst/>
                        <a:latin typeface="Calibri" panose="020F0502020204030204" pitchFamily="34" charset="0"/>
                      </a:endParaRPr>
                    </a:p>
                  </a:txBody>
                  <a:tcPr marL="0" marR="0" marT="0"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noFill/>
                  </a:tcPr>
                </a:tc>
                <a:tc>
                  <a:txBody>
                    <a:bodyPr/>
                    <a:lstStyle/>
                    <a:p>
                      <a:pPr algn="r" fontAlgn="b"/>
                      <a:r>
                        <a:rPr lang="en-US" sz="1400" b="1" i="0" u="none" strike="noStrike">
                          <a:solidFill>
                            <a:srgbClr val="000000"/>
                          </a:solidFill>
                          <a:effectLst/>
                          <a:latin typeface="Calibri" panose="020F0502020204030204" pitchFamily="34" charset="0"/>
                        </a:rPr>
                        <a:t>-1 113</a:t>
                      </a:r>
                    </a:p>
                  </a:txBody>
                  <a:tcPr marL="0" marR="0" marT="0"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noFill/>
                  </a:tcPr>
                </a:tc>
                <a:tc>
                  <a:txBody>
                    <a:bodyPr/>
                    <a:lstStyle/>
                    <a:p>
                      <a:pPr algn="r" fontAlgn="b"/>
                      <a:r>
                        <a:rPr lang="en-US" sz="1400" b="1" i="0" u="none" strike="noStrike">
                          <a:solidFill>
                            <a:srgbClr val="000000"/>
                          </a:solidFill>
                          <a:effectLst/>
                          <a:latin typeface="Calibri" panose="020F0502020204030204" pitchFamily="34" charset="0"/>
                        </a:rPr>
                        <a:t>0</a:t>
                      </a:r>
                    </a:p>
                  </a:txBody>
                  <a:tcPr marL="0" marR="0" marT="0"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noFill/>
                  </a:tcPr>
                </a:tc>
                <a:tc>
                  <a:txBody>
                    <a:bodyPr/>
                    <a:lstStyle/>
                    <a:p>
                      <a:pPr algn="r" fontAlgn="b"/>
                      <a:r>
                        <a:rPr lang="en-US" sz="1400" b="1" i="0" u="none" strike="noStrike">
                          <a:solidFill>
                            <a:srgbClr val="000000"/>
                          </a:solidFill>
                          <a:effectLst/>
                          <a:latin typeface="Calibri" panose="020F0502020204030204" pitchFamily="34" charset="0"/>
                        </a:rPr>
                        <a:t>0</a:t>
                      </a:r>
                    </a:p>
                  </a:txBody>
                  <a:tcPr marL="0" marR="0" marT="0"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noFill/>
                  </a:tcPr>
                </a:tc>
                <a:tc>
                  <a:txBody>
                    <a:bodyPr/>
                    <a:lstStyle/>
                    <a:p>
                      <a:pPr algn="r" fontAlgn="b"/>
                      <a:r>
                        <a:rPr lang="en-US" sz="1400" b="1" i="0" u="none" strike="noStrike">
                          <a:solidFill>
                            <a:srgbClr val="000000"/>
                          </a:solidFill>
                          <a:effectLst/>
                          <a:latin typeface="Calibri" panose="020F0502020204030204" pitchFamily="34" charset="0"/>
                        </a:rPr>
                        <a:t>0</a:t>
                      </a:r>
                    </a:p>
                  </a:txBody>
                  <a:tcPr marL="0" marR="0" marT="0"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noFill/>
                  </a:tcPr>
                </a:tc>
                <a:tc>
                  <a:txBody>
                    <a:bodyPr/>
                    <a:lstStyle/>
                    <a:p>
                      <a:pPr algn="r" fontAlgn="b"/>
                      <a:r>
                        <a:rPr lang="en-US" sz="1400" b="1" i="0" u="none" strike="noStrike">
                          <a:solidFill>
                            <a:srgbClr val="000000"/>
                          </a:solidFill>
                          <a:effectLst/>
                          <a:latin typeface="Calibri" panose="020F0502020204030204" pitchFamily="34" charset="0"/>
                        </a:rPr>
                        <a:t>0</a:t>
                      </a:r>
                    </a:p>
                  </a:txBody>
                  <a:tcPr marL="0" marR="0" marT="0"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noFill/>
                  </a:tcPr>
                </a:tc>
                <a:tc>
                  <a:txBody>
                    <a:bodyPr/>
                    <a:lstStyle/>
                    <a:p>
                      <a:pPr algn="r" fontAlgn="b"/>
                      <a:r>
                        <a:rPr lang="en-US" sz="1400" b="1" i="0" u="none" strike="noStrike">
                          <a:solidFill>
                            <a:srgbClr val="000000"/>
                          </a:solidFill>
                          <a:effectLst/>
                          <a:latin typeface="Calibri" panose="020F0502020204030204" pitchFamily="34" charset="0"/>
                        </a:rPr>
                        <a:t>-1 113</a:t>
                      </a:r>
                    </a:p>
                  </a:txBody>
                  <a:tcPr marL="0" marR="0" marT="0"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noFill/>
                  </a:tcPr>
                </a:tc>
                <a:extLst>
                  <a:ext uri="{0D108BD9-81ED-4DB2-BD59-A6C34878D82A}">
                    <a16:rowId xmlns:a16="http://schemas.microsoft.com/office/drawing/2014/main" val="10013"/>
                  </a:ext>
                </a:extLst>
              </a:tr>
              <a:tr h="250676">
                <a:tc>
                  <a:txBody>
                    <a:bodyPr/>
                    <a:lstStyle/>
                    <a:p>
                      <a:pPr algn="l" fontAlgn="b"/>
                      <a:r>
                        <a:rPr lang="en-US" sz="1400" b="1" i="0" u="none" strike="noStrike" dirty="0">
                          <a:solidFill>
                            <a:srgbClr val="000000"/>
                          </a:solidFill>
                          <a:effectLst/>
                          <a:latin typeface="Calibri" panose="020F0502020204030204" pitchFamily="34" charset="0"/>
                        </a:rPr>
                        <a:t>Net profit after taxes</a:t>
                      </a:r>
                    </a:p>
                  </a:txBody>
                  <a:tcPr marL="0" marR="0" marT="0"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B8CCE4"/>
                    </a:solidFill>
                  </a:tcPr>
                </a:tc>
                <a:tc>
                  <a:txBody>
                    <a:bodyPr/>
                    <a:lstStyle/>
                    <a:p>
                      <a:pPr algn="r" fontAlgn="b"/>
                      <a:r>
                        <a:rPr lang="en-US" sz="1400" b="1" i="0" u="none" strike="noStrike">
                          <a:solidFill>
                            <a:srgbClr val="000000"/>
                          </a:solidFill>
                          <a:effectLst/>
                          <a:latin typeface="Calibri" panose="020F0502020204030204" pitchFamily="34" charset="0"/>
                        </a:rPr>
                        <a:t>-1 141</a:t>
                      </a:r>
                    </a:p>
                  </a:txBody>
                  <a:tcPr marL="0" marR="0" marT="0"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B8CCE4"/>
                    </a:solidFill>
                  </a:tcPr>
                </a:tc>
                <a:tc>
                  <a:txBody>
                    <a:bodyPr/>
                    <a:lstStyle/>
                    <a:p>
                      <a:pPr algn="r" fontAlgn="b"/>
                      <a:r>
                        <a:rPr lang="en-US" sz="1400" b="1" i="0" u="none" strike="noStrike">
                          <a:solidFill>
                            <a:srgbClr val="000000"/>
                          </a:solidFill>
                          <a:effectLst/>
                          <a:latin typeface="Calibri" panose="020F0502020204030204" pitchFamily="34" charset="0"/>
                        </a:rPr>
                        <a:t>205</a:t>
                      </a:r>
                    </a:p>
                  </a:txBody>
                  <a:tcPr marL="0" marR="0" marT="0"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B8CCE4"/>
                    </a:solidFill>
                  </a:tcPr>
                </a:tc>
                <a:tc>
                  <a:txBody>
                    <a:bodyPr/>
                    <a:lstStyle/>
                    <a:p>
                      <a:pPr algn="r" fontAlgn="b"/>
                      <a:r>
                        <a:rPr lang="en-US" sz="1400" b="1" i="0" u="none" strike="noStrike">
                          <a:solidFill>
                            <a:srgbClr val="000000"/>
                          </a:solidFill>
                          <a:effectLst/>
                          <a:latin typeface="Calibri" panose="020F0502020204030204" pitchFamily="34" charset="0"/>
                        </a:rPr>
                        <a:t>4 617</a:t>
                      </a:r>
                    </a:p>
                  </a:txBody>
                  <a:tcPr marL="0" marR="0" marT="0"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B8CCE4"/>
                    </a:solidFill>
                  </a:tcPr>
                </a:tc>
                <a:tc>
                  <a:txBody>
                    <a:bodyPr/>
                    <a:lstStyle/>
                    <a:p>
                      <a:pPr algn="r" fontAlgn="b"/>
                      <a:r>
                        <a:rPr lang="en-US" sz="1400" b="1" i="0" u="none" strike="noStrike">
                          <a:solidFill>
                            <a:srgbClr val="000000"/>
                          </a:solidFill>
                          <a:effectLst/>
                          <a:latin typeface="Calibri" panose="020F0502020204030204" pitchFamily="34" charset="0"/>
                        </a:rPr>
                        <a:t>6 876</a:t>
                      </a:r>
                    </a:p>
                  </a:txBody>
                  <a:tcPr marL="0" marR="0" marT="0"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B8CCE4"/>
                    </a:solidFill>
                  </a:tcPr>
                </a:tc>
                <a:tc>
                  <a:txBody>
                    <a:bodyPr/>
                    <a:lstStyle/>
                    <a:p>
                      <a:pPr algn="r" fontAlgn="b"/>
                      <a:r>
                        <a:rPr lang="en-US" sz="1400" b="1" i="0" u="none" strike="noStrike">
                          <a:solidFill>
                            <a:srgbClr val="000000"/>
                          </a:solidFill>
                          <a:effectLst/>
                          <a:latin typeface="Calibri" panose="020F0502020204030204" pitchFamily="34" charset="0"/>
                        </a:rPr>
                        <a:t>8 050</a:t>
                      </a:r>
                    </a:p>
                  </a:txBody>
                  <a:tcPr marL="0" marR="0" marT="0"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B8CCE4"/>
                    </a:solidFill>
                  </a:tcPr>
                </a:tc>
                <a:tc>
                  <a:txBody>
                    <a:bodyPr/>
                    <a:lstStyle/>
                    <a:p>
                      <a:pPr algn="r" fontAlgn="b"/>
                      <a:r>
                        <a:rPr lang="en-US" sz="1400" b="1" i="0" u="none" strike="noStrike">
                          <a:solidFill>
                            <a:srgbClr val="000000"/>
                          </a:solidFill>
                          <a:effectLst/>
                          <a:latin typeface="Calibri" panose="020F0502020204030204" pitchFamily="34" charset="0"/>
                        </a:rPr>
                        <a:t>18 607</a:t>
                      </a:r>
                    </a:p>
                  </a:txBody>
                  <a:tcPr marL="0" marR="0" marT="0"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B8CCE4"/>
                    </a:solidFill>
                  </a:tcPr>
                </a:tc>
                <a:extLst>
                  <a:ext uri="{0D108BD9-81ED-4DB2-BD59-A6C34878D82A}">
                    <a16:rowId xmlns:a16="http://schemas.microsoft.com/office/drawing/2014/main" val="10009"/>
                  </a:ext>
                </a:extLst>
              </a:tr>
              <a:tr h="250676">
                <a:tc>
                  <a:txBody>
                    <a:bodyPr/>
                    <a:lstStyle/>
                    <a:p>
                      <a:pPr algn="l" fontAlgn="b"/>
                      <a:r>
                        <a:rPr lang="en-US" sz="1400" b="1" i="0" u="none" strike="noStrike" dirty="0">
                          <a:solidFill>
                            <a:srgbClr val="000000"/>
                          </a:solidFill>
                          <a:effectLst/>
                          <a:latin typeface="Calibri" panose="020F0502020204030204" pitchFamily="34" charset="0"/>
                        </a:rPr>
                        <a:t>ROE (yearly)</a:t>
                      </a:r>
                    </a:p>
                  </a:txBody>
                  <a:tcPr marL="0" marR="0" marT="0"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CE6F1"/>
                    </a:solidFill>
                  </a:tcPr>
                </a:tc>
                <a:tc>
                  <a:txBody>
                    <a:bodyPr/>
                    <a:lstStyle/>
                    <a:p>
                      <a:pPr algn="r" fontAlgn="b"/>
                      <a:r>
                        <a:rPr lang="en-US" sz="1400" b="1" i="0" u="none" strike="noStrike">
                          <a:solidFill>
                            <a:srgbClr val="000000"/>
                          </a:solidFill>
                          <a:effectLst/>
                          <a:latin typeface="Calibri" panose="020F0502020204030204" pitchFamily="34" charset="0"/>
                        </a:rPr>
                        <a:t>-65%</a:t>
                      </a:r>
                    </a:p>
                  </a:txBody>
                  <a:tcPr marL="0" marR="0" marT="0"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CE6F1"/>
                    </a:solidFill>
                  </a:tcPr>
                </a:tc>
                <a:tc>
                  <a:txBody>
                    <a:bodyPr/>
                    <a:lstStyle/>
                    <a:p>
                      <a:pPr algn="r" fontAlgn="b"/>
                      <a:r>
                        <a:rPr lang="en-US" sz="1400" b="1" i="0" u="none" strike="noStrike">
                          <a:solidFill>
                            <a:srgbClr val="000000"/>
                          </a:solidFill>
                          <a:effectLst/>
                          <a:latin typeface="Calibri" panose="020F0502020204030204" pitchFamily="34" charset="0"/>
                        </a:rPr>
                        <a:t>3%</a:t>
                      </a:r>
                    </a:p>
                  </a:txBody>
                  <a:tcPr marL="0" marR="0" marT="0"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CE6F1"/>
                    </a:solidFill>
                  </a:tcPr>
                </a:tc>
                <a:tc>
                  <a:txBody>
                    <a:bodyPr/>
                    <a:lstStyle/>
                    <a:p>
                      <a:pPr algn="r" fontAlgn="b"/>
                      <a:r>
                        <a:rPr lang="en-US" sz="1400" b="1" i="0" u="none" strike="noStrike">
                          <a:solidFill>
                            <a:srgbClr val="000000"/>
                          </a:solidFill>
                          <a:effectLst/>
                          <a:latin typeface="Calibri" panose="020F0502020204030204" pitchFamily="34" charset="0"/>
                        </a:rPr>
                        <a:t>48%</a:t>
                      </a:r>
                    </a:p>
                  </a:txBody>
                  <a:tcPr marL="0" marR="0" marT="0"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CE6F1"/>
                    </a:solidFill>
                  </a:tcPr>
                </a:tc>
                <a:tc>
                  <a:txBody>
                    <a:bodyPr/>
                    <a:lstStyle/>
                    <a:p>
                      <a:pPr algn="r" fontAlgn="b"/>
                      <a:r>
                        <a:rPr lang="en-US" sz="1400" b="1" i="0" u="none" strike="noStrike">
                          <a:solidFill>
                            <a:srgbClr val="000000"/>
                          </a:solidFill>
                          <a:effectLst/>
                          <a:latin typeface="Calibri" panose="020F0502020204030204" pitchFamily="34" charset="0"/>
                        </a:rPr>
                        <a:t>72%</a:t>
                      </a:r>
                    </a:p>
                  </a:txBody>
                  <a:tcPr marL="0" marR="0" marT="0"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CE6F1"/>
                    </a:solidFill>
                  </a:tcPr>
                </a:tc>
                <a:tc>
                  <a:txBody>
                    <a:bodyPr/>
                    <a:lstStyle/>
                    <a:p>
                      <a:pPr algn="r" fontAlgn="b"/>
                      <a:r>
                        <a:rPr lang="en-US" sz="1400" b="1" i="0" u="none" strike="noStrike">
                          <a:solidFill>
                            <a:srgbClr val="000000"/>
                          </a:solidFill>
                          <a:effectLst/>
                          <a:latin typeface="Calibri" panose="020F0502020204030204" pitchFamily="34" charset="0"/>
                        </a:rPr>
                        <a:t>84%</a:t>
                      </a:r>
                    </a:p>
                  </a:txBody>
                  <a:tcPr marL="0" marR="0" marT="0"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CE6F1"/>
                    </a:solidFill>
                  </a:tcPr>
                </a:tc>
                <a:tc>
                  <a:txBody>
                    <a:bodyPr/>
                    <a:lstStyle/>
                    <a:p>
                      <a:pPr algn="r" fontAlgn="b"/>
                      <a:r>
                        <a:rPr lang="en-US" sz="1400" b="1" i="0" u="none" strike="noStrike">
                          <a:solidFill>
                            <a:srgbClr val="000000"/>
                          </a:solidFill>
                          <a:effectLst/>
                          <a:latin typeface="Calibri" panose="020F0502020204030204" pitchFamily="34" charset="0"/>
                        </a:rPr>
                        <a:t>53%</a:t>
                      </a:r>
                    </a:p>
                  </a:txBody>
                  <a:tcPr marL="0" marR="0" marT="0"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CE6F1"/>
                    </a:solidFill>
                  </a:tcPr>
                </a:tc>
                <a:extLst>
                  <a:ext uri="{0D108BD9-81ED-4DB2-BD59-A6C34878D82A}">
                    <a16:rowId xmlns:a16="http://schemas.microsoft.com/office/drawing/2014/main" val="10010"/>
                  </a:ext>
                </a:extLst>
              </a:tr>
              <a:tr h="250676">
                <a:tc>
                  <a:txBody>
                    <a:bodyPr/>
                    <a:lstStyle/>
                    <a:p>
                      <a:pPr algn="l" fontAlgn="b"/>
                      <a:r>
                        <a:rPr lang="en-US" sz="1400" b="1" i="0" u="none" strike="noStrike" dirty="0">
                          <a:solidFill>
                            <a:srgbClr val="000000"/>
                          </a:solidFill>
                          <a:effectLst/>
                          <a:latin typeface="Calibri" panose="020F0502020204030204" pitchFamily="34" charset="0"/>
                        </a:rPr>
                        <a:t>ROAA (yearly)</a:t>
                      </a:r>
                    </a:p>
                  </a:txBody>
                  <a:tcPr marL="0" marR="0" marT="0"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CE6F1"/>
                    </a:solidFill>
                  </a:tcPr>
                </a:tc>
                <a:tc>
                  <a:txBody>
                    <a:bodyPr/>
                    <a:lstStyle/>
                    <a:p>
                      <a:pPr algn="r" fontAlgn="b"/>
                      <a:r>
                        <a:rPr lang="en-US" sz="1400" b="1" i="0" u="none" strike="noStrike">
                          <a:solidFill>
                            <a:srgbClr val="000000"/>
                          </a:solidFill>
                          <a:effectLst/>
                          <a:latin typeface="Calibri" panose="020F0502020204030204" pitchFamily="34" charset="0"/>
                        </a:rPr>
                        <a:t>-97%</a:t>
                      </a:r>
                    </a:p>
                  </a:txBody>
                  <a:tcPr marL="0" marR="0" marT="0"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CE6F1"/>
                    </a:solidFill>
                  </a:tcPr>
                </a:tc>
                <a:tc>
                  <a:txBody>
                    <a:bodyPr/>
                    <a:lstStyle/>
                    <a:p>
                      <a:pPr algn="r" fontAlgn="b"/>
                      <a:r>
                        <a:rPr lang="en-US" sz="1400" b="1" i="0" u="none" strike="noStrike">
                          <a:solidFill>
                            <a:srgbClr val="000000"/>
                          </a:solidFill>
                          <a:effectLst/>
                          <a:latin typeface="Calibri" panose="020F0502020204030204" pitchFamily="34" charset="0"/>
                        </a:rPr>
                        <a:t>4%</a:t>
                      </a:r>
                    </a:p>
                  </a:txBody>
                  <a:tcPr marL="0" marR="0" marT="0"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CE6F1"/>
                    </a:solidFill>
                  </a:tcPr>
                </a:tc>
                <a:tc>
                  <a:txBody>
                    <a:bodyPr/>
                    <a:lstStyle/>
                    <a:p>
                      <a:pPr algn="r" fontAlgn="b"/>
                      <a:r>
                        <a:rPr lang="en-US" sz="1400" b="1" i="0" u="none" strike="noStrike">
                          <a:solidFill>
                            <a:srgbClr val="000000"/>
                          </a:solidFill>
                          <a:effectLst/>
                          <a:latin typeface="Calibri" panose="020F0502020204030204" pitchFamily="34" charset="0"/>
                        </a:rPr>
                        <a:t>47%</a:t>
                      </a:r>
                    </a:p>
                  </a:txBody>
                  <a:tcPr marL="0" marR="0" marT="0"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CE6F1"/>
                    </a:solidFill>
                  </a:tcPr>
                </a:tc>
                <a:tc>
                  <a:txBody>
                    <a:bodyPr/>
                    <a:lstStyle/>
                    <a:p>
                      <a:pPr algn="r" fontAlgn="b"/>
                      <a:r>
                        <a:rPr lang="en-US" sz="1400" b="1" i="0" u="none" strike="noStrike">
                          <a:solidFill>
                            <a:srgbClr val="000000"/>
                          </a:solidFill>
                          <a:effectLst/>
                          <a:latin typeface="Calibri" panose="020F0502020204030204" pitchFamily="34" charset="0"/>
                        </a:rPr>
                        <a:t>57%</a:t>
                      </a:r>
                    </a:p>
                  </a:txBody>
                  <a:tcPr marL="0" marR="0" marT="0"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CE6F1"/>
                    </a:solidFill>
                  </a:tcPr>
                </a:tc>
                <a:tc>
                  <a:txBody>
                    <a:bodyPr/>
                    <a:lstStyle/>
                    <a:p>
                      <a:pPr algn="r" fontAlgn="b"/>
                      <a:r>
                        <a:rPr lang="en-US" sz="1400" b="1" i="0" u="none" strike="noStrike">
                          <a:solidFill>
                            <a:srgbClr val="000000"/>
                          </a:solidFill>
                          <a:effectLst/>
                          <a:latin typeface="Calibri" panose="020F0502020204030204" pitchFamily="34" charset="0"/>
                        </a:rPr>
                        <a:t>61%</a:t>
                      </a:r>
                    </a:p>
                  </a:txBody>
                  <a:tcPr marL="0" marR="0" marT="0"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CE6F1"/>
                    </a:solidFill>
                  </a:tcPr>
                </a:tc>
                <a:tc>
                  <a:txBody>
                    <a:bodyPr/>
                    <a:lstStyle/>
                    <a:p>
                      <a:pPr algn="r" fontAlgn="b"/>
                      <a:r>
                        <a:rPr lang="en-US" sz="1400" b="1" i="0" u="none" strike="noStrike" dirty="0">
                          <a:solidFill>
                            <a:srgbClr val="000000"/>
                          </a:solidFill>
                          <a:effectLst/>
                          <a:latin typeface="Calibri" panose="020F0502020204030204" pitchFamily="34" charset="0"/>
                        </a:rPr>
                        <a:t>39%</a:t>
                      </a:r>
                    </a:p>
                  </a:txBody>
                  <a:tcPr marL="0" marR="0" marT="0"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CE6F1"/>
                    </a:solidFill>
                  </a:tcPr>
                </a:tc>
                <a:extLst>
                  <a:ext uri="{0D108BD9-81ED-4DB2-BD59-A6C34878D82A}">
                    <a16:rowId xmlns:a16="http://schemas.microsoft.com/office/drawing/2014/main" val="10011"/>
                  </a:ext>
                </a:extLst>
              </a:tr>
              <a:tr h="200541">
                <a:tc>
                  <a:txBody>
                    <a:bodyPr/>
                    <a:lstStyle/>
                    <a:p>
                      <a:pPr algn="l" fontAlgn="b"/>
                      <a:r>
                        <a:rPr lang="en-US" sz="1100" b="0" i="0" u="none" strike="noStrike" dirty="0">
                          <a:solidFill>
                            <a:srgbClr val="000000"/>
                          </a:solidFill>
                          <a:effectLst/>
                          <a:latin typeface="Calibri" panose="020F0502020204030204" pitchFamily="34" charset="0"/>
                        </a:rPr>
                        <a:t>* - normalized year with no </a:t>
                      </a:r>
                      <a:r>
                        <a:rPr lang="en-US" sz="1100" b="0" i="0" u="none" strike="noStrike" dirty="0" smtClean="0">
                          <a:solidFill>
                            <a:srgbClr val="000000"/>
                          </a:solidFill>
                          <a:effectLst/>
                          <a:latin typeface="Calibri" panose="020F0502020204030204" pitchFamily="34" charset="0"/>
                        </a:rPr>
                        <a:t>new clients growth</a:t>
                      </a:r>
                      <a:endParaRPr lang="en-US" sz="1100" b="0" i="0" u="none" strike="noStrike" dirty="0">
                        <a:solidFill>
                          <a:srgbClr val="000000"/>
                        </a:solidFill>
                        <a:effectLst/>
                        <a:latin typeface="Calibri" panose="020F0502020204030204" pitchFamily="34" charset="0"/>
                      </a:endParaRPr>
                    </a:p>
                  </a:txBody>
                  <a:tcPr marL="0" marR="0" marT="0" marB="0" anchor="b">
                    <a:lnL>
                      <a:noFill/>
                    </a:lnL>
                    <a:lnR>
                      <a:noFill/>
                    </a:lnR>
                    <a:lnT w="6350" cap="flat" cmpd="sng" algn="ctr">
                      <a:solidFill>
                        <a:srgbClr val="95B3D7"/>
                      </a:solidFill>
                      <a:prstDash val="solid"/>
                      <a:round/>
                      <a:headEnd type="none" w="med" len="med"/>
                      <a:tailEnd type="none" w="med" len="med"/>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w="6350" cap="flat" cmpd="sng" algn="ctr">
                      <a:solidFill>
                        <a:srgbClr val="95B3D7"/>
                      </a:solidFill>
                      <a:prstDash val="solid"/>
                      <a:round/>
                      <a:headEnd type="none" w="med" len="med"/>
                      <a:tailEnd type="none" w="med" len="med"/>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w="6350" cap="flat" cmpd="sng" algn="ctr">
                      <a:solidFill>
                        <a:srgbClr val="95B3D7"/>
                      </a:solidFill>
                      <a:prstDash val="solid"/>
                      <a:round/>
                      <a:headEnd type="none" w="med" len="med"/>
                      <a:tailEnd type="none" w="med" len="med"/>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w="6350" cap="flat" cmpd="sng" algn="ctr">
                      <a:solidFill>
                        <a:srgbClr val="95B3D7"/>
                      </a:solidFill>
                      <a:prstDash val="solid"/>
                      <a:round/>
                      <a:headEnd type="none" w="med" len="med"/>
                      <a:tailEnd type="none" w="med" len="med"/>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w="6350" cap="flat" cmpd="sng" algn="ctr">
                      <a:solidFill>
                        <a:srgbClr val="95B3D7"/>
                      </a:solidFill>
                      <a:prstDash val="solid"/>
                      <a:round/>
                      <a:headEnd type="none" w="med" len="med"/>
                      <a:tailEnd type="none" w="med" len="med"/>
                    </a:lnT>
                    <a:lnB>
                      <a:noFill/>
                    </a:lnB>
                  </a:tcPr>
                </a:tc>
                <a:tc>
                  <a:txBody>
                    <a:bodyPr/>
                    <a:lstStyle/>
                    <a:p>
                      <a:pPr algn="l" fontAlgn="b"/>
                      <a:endParaRPr lang="en-US" sz="1100" b="0" i="0" u="none" strike="noStrike" dirty="0">
                        <a:solidFill>
                          <a:srgbClr val="000000"/>
                        </a:solidFill>
                        <a:effectLst/>
                        <a:latin typeface="Calibri" panose="020F0502020204030204" pitchFamily="34" charset="0"/>
                      </a:endParaRPr>
                    </a:p>
                  </a:txBody>
                  <a:tcPr marL="0" marR="0" marT="0" marB="0" anchor="b">
                    <a:lnL>
                      <a:noFill/>
                    </a:lnL>
                    <a:lnR>
                      <a:noFill/>
                    </a:lnR>
                    <a:lnT w="6350" cap="flat" cmpd="sng" algn="ctr">
                      <a:solidFill>
                        <a:srgbClr val="95B3D7"/>
                      </a:solidFill>
                      <a:prstDash val="solid"/>
                      <a:round/>
                      <a:headEnd type="none" w="med" len="med"/>
                      <a:tailEnd type="none" w="med" len="med"/>
                    </a:lnT>
                    <a:lnB>
                      <a:noFill/>
                    </a:lnB>
                  </a:tcPr>
                </a:tc>
                <a:tc>
                  <a:txBody>
                    <a:bodyPr/>
                    <a:lstStyle/>
                    <a:p>
                      <a:pPr algn="l" fontAlgn="b"/>
                      <a:endParaRPr lang="en-US" sz="1100" b="0" i="0" u="none" strike="noStrike" dirty="0">
                        <a:solidFill>
                          <a:srgbClr val="000000"/>
                        </a:solidFill>
                        <a:effectLst/>
                        <a:latin typeface="Calibri" panose="020F0502020204030204" pitchFamily="34" charset="0"/>
                      </a:endParaRPr>
                    </a:p>
                  </a:txBody>
                  <a:tcPr marL="0" marR="0" marT="0" marB="0" anchor="b">
                    <a:lnL>
                      <a:noFill/>
                    </a:lnL>
                    <a:lnR>
                      <a:noFill/>
                    </a:lnR>
                    <a:lnT w="6350" cap="flat" cmpd="sng" algn="ctr">
                      <a:solidFill>
                        <a:srgbClr val="95B3D7"/>
                      </a:solidFill>
                      <a:prstDash val="solid"/>
                      <a:round/>
                      <a:headEnd type="none" w="med" len="med"/>
                      <a:tailEnd type="none" w="med" len="med"/>
                    </a:lnT>
                    <a:lnB>
                      <a:noFill/>
                    </a:lnB>
                  </a:tcPr>
                </a:tc>
                <a:extLst>
                  <a:ext uri="{0D108BD9-81ED-4DB2-BD59-A6C34878D82A}">
                    <a16:rowId xmlns:a16="http://schemas.microsoft.com/office/drawing/2014/main" val="10012"/>
                  </a:ext>
                </a:extLst>
              </a:tr>
            </a:tbl>
          </a:graphicData>
        </a:graphic>
      </p:graphicFrame>
    </p:spTree>
    <p:extLst>
      <p:ext uri="{BB962C8B-B14F-4D97-AF65-F5344CB8AC3E}">
        <p14:creationId xmlns:p14="http://schemas.microsoft.com/office/powerpoint/2010/main" val="152270963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pPr algn="l"/>
            <a:r>
              <a:rPr lang="en-US" sz="3200" dirty="0" smtClean="0"/>
              <a:t>IT budget inputs – not varying with volumes</a:t>
            </a:r>
            <a:endParaRPr lang="ru-RU" sz="3200" dirty="0"/>
          </a:p>
        </p:txBody>
      </p:sp>
      <p:sp>
        <p:nvSpPr>
          <p:cNvPr id="4" name="Номер слайда 3"/>
          <p:cNvSpPr>
            <a:spLocks noGrp="1"/>
          </p:cNvSpPr>
          <p:nvPr>
            <p:ph type="sldNum" sz="quarter" idx="12"/>
          </p:nvPr>
        </p:nvSpPr>
        <p:spPr/>
        <p:txBody>
          <a:bodyPr/>
          <a:lstStyle/>
          <a:p>
            <a:fld id="{D7F305DA-160D-498F-B102-A1D8643B4A2C}" type="slidenum">
              <a:rPr lang="ru-RU" smtClean="0"/>
              <a:pPr/>
              <a:t>50</a:t>
            </a:fld>
            <a:endParaRPr lang="ru-RU"/>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graphicFrame>
        <p:nvGraphicFramePr>
          <p:cNvPr id="8" name="Таблица 7"/>
          <p:cNvGraphicFramePr>
            <a:graphicFrameLocks noGrp="1"/>
          </p:cNvGraphicFramePr>
          <p:nvPr>
            <p:extLst>
              <p:ext uri="{D42A27DB-BD31-4B8C-83A1-F6EECF244321}">
                <p14:modId xmlns:p14="http://schemas.microsoft.com/office/powerpoint/2010/main" val="3409296939"/>
              </p:ext>
            </p:extLst>
          </p:nvPr>
        </p:nvGraphicFramePr>
        <p:xfrm>
          <a:off x="552450" y="1196752"/>
          <a:ext cx="8039100" cy="1872590"/>
        </p:xfrm>
        <a:graphic>
          <a:graphicData uri="http://schemas.openxmlformats.org/drawingml/2006/table">
            <a:tbl>
              <a:tblPr/>
              <a:tblGrid>
                <a:gridCol w="494714">
                  <a:extLst>
                    <a:ext uri="{9D8B030D-6E8A-4147-A177-3AD203B41FA5}">
                      <a16:colId xmlns:a16="http://schemas.microsoft.com/office/drawing/2014/main" val="20000"/>
                    </a:ext>
                  </a:extLst>
                </a:gridCol>
                <a:gridCol w="3092788">
                  <a:extLst>
                    <a:ext uri="{9D8B030D-6E8A-4147-A177-3AD203B41FA5}">
                      <a16:colId xmlns:a16="http://schemas.microsoft.com/office/drawing/2014/main" val="20001"/>
                    </a:ext>
                  </a:extLst>
                </a:gridCol>
                <a:gridCol w="1656184">
                  <a:extLst>
                    <a:ext uri="{9D8B030D-6E8A-4147-A177-3AD203B41FA5}">
                      <a16:colId xmlns:a16="http://schemas.microsoft.com/office/drawing/2014/main" val="20002"/>
                    </a:ext>
                  </a:extLst>
                </a:gridCol>
                <a:gridCol w="2795414">
                  <a:extLst>
                    <a:ext uri="{9D8B030D-6E8A-4147-A177-3AD203B41FA5}">
                      <a16:colId xmlns:a16="http://schemas.microsoft.com/office/drawing/2014/main" val="20003"/>
                    </a:ext>
                  </a:extLst>
                </a:gridCol>
              </a:tblGrid>
              <a:tr h="349554">
                <a:tc>
                  <a:txBody>
                    <a:bodyPr/>
                    <a:lstStyle/>
                    <a:p>
                      <a:pPr algn="ctr" rtl="0" fontAlgn="ctr"/>
                      <a:r>
                        <a:rPr lang="ru-RU" sz="1400" b="1" i="0" u="none" strike="noStrike" dirty="0">
                          <a:solidFill>
                            <a:srgbClr val="FFFFFF"/>
                          </a:solidFill>
                          <a:effectLst/>
                          <a:latin typeface="Calibri" charset="0"/>
                        </a:rPr>
                        <a:t>#</a:t>
                      </a:r>
                    </a:p>
                  </a:txBody>
                  <a:tcPr marL="12700" marR="12700" marT="1270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4F81BD"/>
                    </a:solidFill>
                  </a:tcPr>
                </a:tc>
                <a:tc>
                  <a:txBody>
                    <a:bodyPr/>
                    <a:lstStyle/>
                    <a:p>
                      <a:pPr algn="ctr" rtl="0" fontAlgn="ctr"/>
                      <a:r>
                        <a:rPr lang="en-US" sz="1400" b="1" i="0" u="none" strike="noStrike">
                          <a:solidFill>
                            <a:srgbClr val="FFFFFF"/>
                          </a:solidFill>
                          <a:effectLst/>
                          <a:latin typeface="Calibri" charset="0"/>
                        </a:rPr>
                        <a:t>Expenses item</a:t>
                      </a:r>
                    </a:p>
                  </a:txBody>
                  <a:tcPr marL="12700" marR="12700" marT="1270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4F81BD"/>
                    </a:solidFill>
                  </a:tcPr>
                </a:tc>
                <a:tc>
                  <a:txBody>
                    <a:bodyPr/>
                    <a:lstStyle/>
                    <a:p>
                      <a:pPr algn="ctr" rtl="0" fontAlgn="ctr"/>
                      <a:r>
                        <a:rPr lang="en-US" sz="1400" b="1" i="0" u="none" strike="noStrike">
                          <a:solidFill>
                            <a:srgbClr val="FFFFFF"/>
                          </a:solidFill>
                          <a:effectLst/>
                          <a:latin typeface="Calibri" charset="0"/>
                        </a:rPr>
                        <a:t>Price per month, USD</a:t>
                      </a:r>
                    </a:p>
                  </a:txBody>
                  <a:tcPr marL="12700" marR="12700" marT="1270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4F81BD"/>
                    </a:solidFill>
                  </a:tcPr>
                </a:tc>
                <a:tc>
                  <a:txBody>
                    <a:bodyPr/>
                    <a:lstStyle/>
                    <a:p>
                      <a:pPr algn="ctr" rtl="0" fontAlgn="ctr"/>
                      <a:r>
                        <a:rPr lang="en-US" sz="1400" b="1" i="0" u="none" strike="noStrike">
                          <a:solidFill>
                            <a:srgbClr val="FFFFFF"/>
                          </a:solidFill>
                          <a:effectLst/>
                          <a:latin typeface="Calibri" charset="0"/>
                        </a:rPr>
                        <a:t>Comments</a:t>
                      </a:r>
                    </a:p>
                  </a:txBody>
                  <a:tcPr marL="12700" marR="12700" marT="1270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4F81BD"/>
                    </a:solidFill>
                  </a:tcPr>
                </a:tc>
                <a:extLst>
                  <a:ext uri="{0D108BD9-81ED-4DB2-BD59-A6C34878D82A}">
                    <a16:rowId xmlns:a16="http://schemas.microsoft.com/office/drawing/2014/main" val="10000"/>
                  </a:ext>
                </a:extLst>
              </a:tr>
              <a:tr h="367031">
                <a:tc>
                  <a:txBody>
                    <a:bodyPr/>
                    <a:lstStyle/>
                    <a:p>
                      <a:pPr algn="ctr" rtl="0" fontAlgn="ctr"/>
                      <a:r>
                        <a:rPr lang="ru-RU" sz="1400" b="0" i="0" u="none" strike="noStrike">
                          <a:solidFill>
                            <a:srgbClr val="000000"/>
                          </a:solidFill>
                          <a:effectLst/>
                          <a:latin typeface="Calibri" charset="0"/>
                        </a:rPr>
                        <a:t>1</a:t>
                      </a:r>
                    </a:p>
                  </a:txBody>
                  <a:tcPr marL="12700" marR="12700" marT="1270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0D8E8"/>
                    </a:solidFill>
                  </a:tcPr>
                </a:tc>
                <a:tc>
                  <a:txBody>
                    <a:bodyPr/>
                    <a:lstStyle/>
                    <a:p>
                      <a:pPr algn="l" rtl="0" fontAlgn="ctr"/>
                      <a:r>
                        <a:rPr lang="en-US" sz="1400" b="0" i="0" u="none" strike="noStrike">
                          <a:solidFill>
                            <a:srgbClr val="000000"/>
                          </a:solidFill>
                          <a:effectLst/>
                          <a:latin typeface="Calibri" charset="0"/>
                        </a:rPr>
                        <a:t>Outsourced data centers</a:t>
                      </a:r>
                    </a:p>
                  </a:txBody>
                  <a:tcPr marL="12700" marR="12700" marT="1270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0D8E8"/>
                    </a:solidFill>
                  </a:tcPr>
                </a:tc>
                <a:tc>
                  <a:txBody>
                    <a:bodyPr/>
                    <a:lstStyle/>
                    <a:p>
                      <a:pPr algn="ctr" rtl="0" fontAlgn="ctr"/>
                      <a:r>
                        <a:rPr lang="en-US" sz="1400" b="0" i="0" u="none" strike="noStrike" dirty="0" smtClean="0">
                          <a:solidFill>
                            <a:srgbClr val="000000"/>
                          </a:solidFill>
                          <a:effectLst/>
                          <a:latin typeface="Calibri" charset="0"/>
                        </a:rPr>
                        <a:t>$</a:t>
                      </a:r>
                      <a:r>
                        <a:rPr lang="ru-RU" sz="1400" b="0" i="0" u="none" strike="noStrike" dirty="0" smtClean="0">
                          <a:solidFill>
                            <a:srgbClr val="000000"/>
                          </a:solidFill>
                          <a:effectLst/>
                          <a:latin typeface="Calibri" charset="0"/>
                        </a:rPr>
                        <a:t>6</a:t>
                      </a:r>
                      <a:r>
                        <a:rPr lang="en-US" sz="1400" b="0" i="0" u="none" strike="noStrike" dirty="0" smtClean="0">
                          <a:solidFill>
                            <a:srgbClr val="000000"/>
                          </a:solidFill>
                          <a:effectLst/>
                          <a:latin typeface="Calibri" charset="0"/>
                        </a:rPr>
                        <a:t>K</a:t>
                      </a:r>
                      <a:endParaRPr lang="ru-RU" sz="1400" b="0" i="0" u="none" strike="noStrike" dirty="0">
                        <a:solidFill>
                          <a:srgbClr val="000000"/>
                        </a:solidFill>
                        <a:effectLst/>
                        <a:latin typeface="Calibri" charset="0"/>
                      </a:endParaRPr>
                    </a:p>
                  </a:txBody>
                  <a:tcPr marL="12700" marR="12700" marT="1270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0D8E8"/>
                    </a:solidFill>
                  </a:tcPr>
                </a:tc>
                <a:tc>
                  <a:txBody>
                    <a:bodyPr/>
                    <a:lstStyle/>
                    <a:p>
                      <a:pPr algn="l" rtl="0" fontAlgn="ctr"/>
                      <a:r>
                        <a:rPr lang="en-US" sz="1400" b="0" i="0" u="none" strike="noStrike" dirty="0" smtClean="0">
                          <a:solidFill>
                            <a:srgbClr val="000000"/>
                          </a:solidFill>
                          <a:effectLst/>
                          <a:latin typeface="Calibri" charset="0"/>
                        </a:rPr>
                        <a:t>Singapore Data Center</a:t>
                      </a:r>
                      <a:endParaRPr lang="ru-RU" sz="1400" b="0" i="0" u="none" strike="noStrike" dirty="0">
                        <a:solidFill>
                          <a:srgbClr val="000000"/>
                        </a:solidFill>
                        <a:effectLst/>
                        <a:latin typeface="Calibri" charset="0"/>
                      </a:endParaRPr>
                    </a:p>
                  </a:txBody>
                  <a:tcPr marL="12700" marR="12700" marT="1270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0D8E8"/>
                    </a:solidFill>
                  </a:tcPr>
                </a:tc>
                <a:extLst>
                  <a:ext uri="{0D108BD9-81ED-4DB2-BD59-A6C34878D82A}">
                    <a16:rowId xmlns:a16="http://schemas.microsoft.com/office/drawing/2014/main" val="10001"/>
                  </a:ext>
                </a:extLst>
              </a:tr>
              <a:tr h="367031">
                <a:tc>
                  <a:txBody>
                    <a:bodyPr/>
                    <a:lstStyle/>
                    <a:p>
                      <a:pPr algn="ctr" rtl="0" fontAlgn="ctr"/>
                      <a:r>
                        <a:rPr lang="ru-RU" sz="1400" b="0" i="0" u="none" strike="noStrike">
                          <a:solidFill>
                            <a:srgbClr val="000000"/>
                          </a:solidFill>
                          <a:effectLst/>
                          <a:latin typeface="Calibri" charset="0"/>
                        </a:rPr>
                        <a:t>2</a:t>
                      </a:r>
                    </a:p>
                  </a:txBody>
                  <a:tcPr marL="12700" marR="12700" marT="1270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E9EDF4"/>
                    </a:solidFill>
                  </a:tcPr>
                </a:tc>
                <a:tc>
                  <a:txBody>
                    <a:bodyPr/>
                    <a:lstStyle/>
                    <a:p>
                      <a:pPr algn="l" rtl="0" fontAlgn="ctr"/>
                      <a:r>
                        <a:rPr lang="en-US" sz="1400" b="0" i="0" u="none" strike="noStrike">
                          <a:solidFill>
                            <a:srgbClr val="000000"/>
                          </a:solidFill>
                          <a:effectLst/>
                          <a:latin typeface="Calibri" charset="0"/>
                        </a:rPr>
                        <a:t>Office internet connection</a:t>
                      </a:r>
                    </a:p>
                  </a:txBody>
                  <a:tcPr marL="12700" marR="12700" marT="1270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c>
                  <a:txBody>
                    <a:bodyPr/>
                    <a:lstStyle/>
                    <a:p>
                      <a:pPr algn="ctr" rtl="0" fontAlgn="ctr"/>
                      <a:r>
                        <a:rPr lang="en-US" sz="1400" b="0" i="0" u="none" strike="noStrike" dirty="0" smtClean="0">
                          <a:solidFill>
                            <a:schemeClr val="tx1"/>
                          </a:solidFill>
                          <a:effectLst/>
                          <a:latin typeface="Calibri" charset="0"/>
                        </a:rPr>
                        <a:t>$</a:t>
                      </a:r>
                      <a:r>
                        <a:rPr lang="ru-RU" sz="1400" b="0" i="0" u="none" strike="noStrike" dirty="0" smtClean="0">
                          <a:solidFill>
                            <a:schemeClr val="tx1"/>
                          </a:solidFill>
                          <a:effectLst/>
                          <a:latin typeface="Calibri" charset="0"/>
                        </a:rPr>
                        <a:t>4</a:t>
                      </a:r>
                      <a:r>
                        <a:rPr lang="en-US" sz="1400" b="0" i="0" u="none" strike="noStrike" dirty="0" smtClean="0">
                          <a:solidFill>
                            <a:schemeClr val="tx1"/>
                          </a:solidFill>
                          <a:effectLst/>
                          <a:latin typeface="Calibri" charset="0"/>
                        </a:rPr>
                        <a:t>K</a:t>
                      </a:r>
                      <a:endParaRPr lang="ru-RU" sz="1400" b="0" i="0" u="none" strike="noStrike" dirty="0">
                        <a:solidFill>
                          <a:schemeClr val="tx1"/>
                        </a:solidFill>
                        <a:effectLst/>
                        <a:latin typeface="Calibri" charset="0"/>
                      </a:endParaRPr>
                    </a:p>
                  </a:txBody>
                  <a:tcPr marL="12700" marR="12700" marT="1270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c>
                  <a:txBody>
                    <a:bodyPr/>
                    <a:lstStyle/>
                    <a:p>
                      <a:pPr algn="l" rtl="0" fontAlgn="ctr"/>
                      <a:r>
                        <a:rPr lang="en-US" sz="1400" b="0" i="0" u="none" strike="noStrike" dirty="0">
                          <a:effectLst/>
                          <a:latin typeface="Calibri" charset="0"/>
                        </a:rPr>
                        <a:t>Up to 50 </a:t>
                      </a:r>
                      <a:r>
                        <a:rPr lang="en-US" sz="1400" b="0" i="0" u="none" strike="noStrike" dirty="0">
                          <a:solidFill>
                            <a:schemeClr val="tx1"/>
                          </a:solidFill>
                          <a:effectLst/>
                          <a:latin typeface="Calibri" charset="0"/>
                        </a:rPr>
                        <a:t>users,</a:t>
                      </a:r>
                      <a:r>
                        <a:rPr lang="en-US" sz="1400" b="0" i="0" u="none" strike="noStrike" baseline="0" dirty="0">
                          <a:solidFill>
                            <a:schemeClr val="tx1"/>
                          </a:solidFill>
                          <a:effectLst/>
                          <a:latin typeface="Calibri" charset="0"/>
                        </a:rPr>
                        <a:t> </a:t>
                      </a:r>
                      <a:r>
                        <a:rPr lang="en-US" sz="1400" b="0" i="0" u="none" strike="noStrike" baseline="0" dirty="0" smtClean="0">
                          <a:solidFill>
                            <a:schemeClr val="tx1"/>
                          </a:solidFill>
                          <a:effectLst/>
                          <a:latin typeface="Calibri" charset="0"/>
                        </a:rPr>
                        <a:t>including </a:t>
                      </a:r>
                      <a:r>
                        <a:rPr lang="en-US" sz="1400" b="0" i="0" u="none" strike="noStrike" baseline="0" dirty="0">
                          <a:solidFill>
                            <a:schemeClr val="tx1"/>
                          </a:solidFill>
                          <a:effectLst/>
                          <a:latin typeface="Calibri" charset="0"/>
                        </a:rPr>
                        <a:t>Contact Center</a:t>
                      </a:r>
                      <a:endParaRPr lang="ru-RU" sz="1400" b="0" i="0" u="none" strike="noStrike" dirty="0">
                        <a:solidFill>
                          <a:schemeClr val="tx1"/>
                        </a:solidFill>
                        <a:effectLst/>
                        <a:latin typeface="Calibri" charset="0"/>
                      </a:endParaRPr>
                    </a:p>
                  </a:txBody>
                  <a:tcPr marL="12700" marR="12700" marT="1270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extLst>
                  <a:ext uri="{0D108BD9-81ED-4DB2-BD59-A6C34878D82A}">
                    <a16:rowId xmlns:a16="http://schemas.microsoft.com/office/drawing/2014/main" val="10002"/>
                  </a:ext>
                </a:extLst>
              </a:tr>
              <a:tr h="367031">
                <a:tc>
                  <a:txBody>
                    <a:bodyPr/>
                    <a:lstStyle/>
                    <a:p>
                      <a:pPr algn="ctr" rtl="0" fontAlgn="ctr"/>
                      <a:r>
                        <a:rPr lang="ru-RU" sz="1400" b="0" i="0" u="none" strike="noStrike">
                          <a:solidFill>
                            <a:srgbClr val="000000"/>
                          </a:solidFill>
                          <a:effectLst/>
                          <a:latin typeface="Calibri" charset="0"/>
                        </a:rPr>
                        <a:t>3</a:t>
                      </a:r>
                    </a:p>
                  </a:txBody>
                  <a:tcPr marL="12700" marR="12700" marT="1270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0D8E8"/>
                    </a:solidFill>
                  </a:tcPr>
                </a:tc>
                <a:tc>
                  <a:txBody>
                    <a:bodyPr/>
                    <a:lstStyle/>
                    <a:p>
                      <a:pPr algn="l" rtl="0" fontAlgn="ctr"/>
                      <a:r>
                        <a:rPr lang="en-US" sz="1400" b="0" i="0" u="none" strike="noStrike">
                          <a:solidFill>
                            <a:srgbClr val="000000"/>
                          </a:solidFill>
                          <a:effectLst/>
                          <a:latin typeface="Calibri" charset="0"/>
                        </a:rPr>
                        <a:t>Office support</a:t>
                      </a:r>
                    </a:p>
                  </a:txBody>
                  <a:tcPr marL="12700" marR="12700" marT="1270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0D8E8"/>
                    </a:solidFill>
                  </a:tcPr>
                </a:tc>
                <a:tc>
                  <a:txBody>
                    <a:bodyPr/>
                    <a:lstStyle/>
                    <a:p>
                      <a:pPr algn="ctr" rtl="0" fontAlgn="ctr"/>
                      <a:r>
                        <a:rPr lang="en-US" sz="1400" b="0" i="0" u="none" strike="noStrike" dirty="0" smtClean="0">
                          <a:solidFill>
                            <a:srgbClr val="000000"/>
                          </a:solidFill>
                          <a:effectLst/>
                          <a:latin typeface="Calibri" charset="0"/>
                        </a:rPr>
                        <a:t>$</a:t>
                      </a:r>
                      <a:r>
                        <a:rPr lang="ru-RU" sz="1400" b="0" i="0" u="none" strike="noStrike" dirty="0" smtClean="0">
                          <a:solidFill>
                            <a:srgbClr val="000000"/>
                          </a:solidFill>
                          <a:effectLst/>
                          <a:latin typeface="Calibri" charset="0"/>
                        </a:rPr>
                        <a:t>1</a:t>
                      </a:r>
                      <a:r>
                        <a:rPr lang="en-US" sz="1400" b="0" i="0" u="none" strike="noStrike" dirty="0" smtClean="0">
                          <a:solidFill>
                            <a:srgbClr val="000000"/>
                          </a:solidFill>
                          <a:effectLst/>
                          <a:latin typeface="Calibri" charset="0"/>
                        </a:rPr>
                        <a:t>K</a:t>
                      </a:r>
                      <a:endParaRPr lang="ru-RU" sz="1400" b="0" i="0" u="none" strike="noStrike" dirty="0">
                        <a:solidFill>
                          <a:srgbClr val="000000"/>
                        </a:solidFill>
                        <a:effectLst/>
                        <a:latin typeface="Calibri" charset="0"/>
                      </a:endParaRPr>
                    </a:p>
                  </a:txBody>
                  <a:tcPr marL="12700" marR="12700" marT="1270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0D8E8"/>
                    </a:solidFill>
                  </a:tcPr>
                </a:tc>
                <a:tc>
                  <a:txBody>
                    <a:bodyPr/>
                    <a:lstStyle/>
                    <a:p>
                      <a:pPr algn="l" rtl="0" fontAlgn="ctr"/>
                      <a:r>
                        <a:rPr lang="en-US" sz="1400" b="0" i="0" u="none" strike="noStrike" dirty="0" smtClean="0">
                          <a:solidFill>
                            <a:srgbClr val="000000"/>
                          </a:solidFill>
                          <a:effectLst/>
                          <a:latin typeface="Calibri" charset="0"/>
                        </a:rPr>
                        <a:t>Outsourcing</a:t>
                      </a:r>
                      <a:r>
                        <a:rPr lang="en-US" sz="1400" b="0" i="0" u="none" strike="noStrike" baseline="0" dirty="0" smtClean="0">
                          <a:solidFill>
                            <a:srgbClr val="000000"/>
                          </a:solidFill>
                          <a:effectLst/>
                          <a:latin typeface="Calibri" charset="0"/>
                        </a:rPr>
                        <a:t> IT support for 30 users</a:t>
                      </a:r>
                      <a:endParaRPr lang="ru-RU" sz="1400" b="0" i="0" u="none" strike="noStrike" dirty="0">
                        <a:solidFill>
                          <a:srgbClr val="000000"/>
                        </a:solidFill>
                        <a:effectLst/>
                        <a:latin typeface="Calibri" charset="0"/>
                      </a:endParaRPr>
                    </a:p>
                  </a:txBody>
                  <a:tcPr marL="12700" marR="12700" marT="1270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0D8E8"/>
                    </a:solidFill>
                  </a:tcPr>
                </a:tc>
                <a:extLst>
                  <a:ext uri="{0D108BD9-81ED-4DB2-BD59-A6C34878D82A}">
                    <a16:rowId xmlns:a16="http://schemas.microsoft.com/office/drawing/2014/main" val="10003"/>
                  </a:ext>
                </a:extLst>
              </a:tr>
              <a:tr h="349554">
                <a:tc>
                  <a:txBody>
                    <a:bodyPr/>
                    <a:lstStyle/>
                    <a:p>
                      <a:pPr algn="ctr" rtl="0" fontAlgn="ctr"/>
                      <a:r>
                        <a:rPr lang="ru-RU" sz="1400" b="1" i="0" u="none" strike="noStrike">
                          <a:solidFill>
                            <a:srgbClr val="000000"/>
                          </a:solidFill>
                          <a:effectLst/>
                          <a:latin typeface="Calibri" charset="0"/>
                        </a:rPr>
                        <a:t> </a:t>
                      </a:r>
                    </a:p>
                  </a:txBody>
                  <a:tcPr marL="12700" marR="12700" marT="1270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c>
                  <a:txBody>
                    <a:bodyPr/>
                    <a:lstStyle/>
                    <a:p>
                      <a:pPr algn="r" rtl="0" fontAlgn="ctr"/>
                      <a:r>
                        <a:rPr lang="en-US" sz="1400" b="1" i="0" u="none" strike="noStrike" dirty="0" smtClean="0">
                          <a:solidFill>
                            <a:srgbClr val="000000"/>
                          </a:solidFill>
                          <a:effectLst/>
                          <a:latin typeface="Calibri" charset="0"/>
                        </a:rPr>
                        <a:t>Total </a:t>
                      </a:r>
                      <a:endParaRPr lang="en-US" sz="1400" b="1" i="0" u="none" strike="noStrike" dirty="0">
                        <a:solidFill>
                          <a:srgbClr val="000000"/>
                        </a:solidFill>
                        <a:effectLst/>
                        <a:latin typeface="Calibri" charset="0"/>
                      </a:endParaRPr>
                    </a:p>
                  </a:txBody>
                  <a:tcPr marL="12700" marR="12700" marT="1270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c>
                  <a:txBody>
                    <a:bodyPr/>
                    <a:lstStyle/>
                    <a:p>
                      <a:pPr algn="ctr" rtl="0" fontAlgn="ctr"/>
                      <a:r>
                        <a:rPr lang="en-US" sz="1400" b="1" i="0" u="none" strike="noStrike" dirty="0" smtClean="0">
                          <a:solidFill>
                            <a:srgbClr val="000000"/>
                          </a:solidFill>
                          <a:effectLst/>
                          <a:latin typeface="Calibri" charset="0"/>
                        </a:rPr>
                        <a:t>$</a:t>
                      </a:r>
                      <a:r>
                        <a:rPr lang="ru-RU" sz="1400" b="1" i="0" u="none" strike="noStrike" dirty="0" smtClean="0">
                          <a:solidFill>
                            <a:srgbClr val="000000"/>
                          </a:solidFill>
                          <a:effectLst/>
                          <a:latin typeface="Calibri" charset="0"/>
                        </a:rPr>
                        <a:t>11</a:t>
                      </a:r>
                      <a:r>
                        <a:rPr lang="en-US" sz="1400" b="1" i="0" u="none" strike="noStrike" dirty="0" smtClean="0">
                          <a:solidFill>
                            <a:srgbClr val="000000"/>
                          </a:solidFill>
                          <a:effectLst/>
                          <a:latin typeface="Calibri" charset="0"/>
                        </a:rPr>
                        <a:t>K</a:t>
                      </a:r>
                      <a:endParaRPr lang="ru-RU" sz="1400" b="1" i="0" u="none" strike="noStrike" dirty="0">
                        <a:solidFill>
                          <a:srgbClr val="000000"/>
                        </a:solidFill>
                        <a:effectLst/>
                        <a:latin typeface="Calibri" charset="0"/>
                      </a:endParaRPr>
                    </a:p>
                  </a:txBody>
                  <a:tcPr marL="12700" marR="12700" marT="1270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c>
                  <a:txBody>
                    <a:bodyPr/>
                    <a:lstStyle/>
                    <a:p>
                      <a:pPr algn="l" rtl="0" fontAlgn="ctr"/>
                      <a:r>
                        <a:rPr lang="ru-RU" sz="1400" b="1" i="0" u="none" strike="noStrike" dirty="0">
                          <a:solidFill>
                            <a:srgbClr val="000000"/>
                          </a:solidFill>
                          <a:effectLst/>
                          <a:latin typeface="Calibri" charset="0"/>
                        </a:rPr>
                        <a:t> </a:t>
                      </a:r>
                    </a:p>
                  </a:txBody>
                  <a:tcPr marL="12700" marR="12700" marT="1270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45584348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pPr algn="l"/>
            <a:r>
              <a:rPr lang="en-US" sz="3200" dirty="0" smtClean="0"/>
              <a:t>IT budget inputs – varying with volumes</a:t>
            </a:r>
            <a:endParaRPr lang="ru-RU" sz="3200" dirty="0"/>
          </a:p>
        </p:txBody>
      </p:sp>
      <p:sp>
        <p:nvSpPr>
          <p:cNvPr id="4" name="Номер слайда 3"/>
          <p:cNvSpPr>
            <a:spLocks noGrp="1"/>
          </p:cNvSpPr>
          <p:nvPr>
            <p:ph type="sldNum" sz="quarter" idx="12"/>
          </p:nvPr>
        </p:nvSpPr>
        <p:spPr/>
        <p:txBody>
          <a:bodyPr/>
          <a:lstStyle/>
          <a:p>
            <a:fld id="{D7F305DA-160D-498F-B102-A1D8643B4A2C}" type="slidenum">
              <a:rPr lang="ru-RU" smtClean="0"/>
              <a:pPr/>
              <a:t>51</a:t>
            </a:fld>
            <a:endParaRPr lang="ru-RU"/>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graphicFrame>
        <p:nvGraphicFramePr>
          <p:cNvPr id="3" name="Таблица 2"/>
          <p:cNvGraphicFramePr>
            <a:graphicFrameLocks noGrp="1"/>
          </p:cNvGraphicFramePr>
          <p:nvPr/>
        </p:nvGraphicFramePr>
        <p:xfrm>
          <a:off x="552450" y="1052736"/>
          <a:ext cx="8039100" cy="4596401"/>
        </p:xfrm>
        <a:graphic>
          <a:graphicData uri="http://schemas.openxmlformats.org/drawingml/2006/table">
            <a:tbl>
              <a:tblPr/>
              <a:tblGrid>
                <a:gridCol w="494714">
                  <a:extLst>
                    <a:ext uri="{9D8B030D-6E8A-4147-A177-3AD203B41FA5}">
                      <a16:colId xmlns:a16="http://schemas.microsoft.com/office/drawing/2014/main" val="20000"/>
                    </a:ext>
                  </a:extLst>
                </a:gridCol>
                <a:gridCol w="2876764">
                  <a:extLst>
                    <a:ext uri="{9D8B030D-6E8A-4147-A177-3AD203B41FA5}">
                      <a16:colId xmlns:a16="http://schemas.microsoft.com/office/drawing/2014/main" val="20001"/>
                    </a:ext>
                  </a:extLst>
                </a:gridCol>
                <a:gridCol w="1656184">
                  <a:extLst>
                    <a:ext uri="{9D8B030D-6E8A-4147-A177-3AD203B41FA5}">
                      <a16:colId xmlns:a16="http://schemas.microsoft.com/office/drawing/2014/main" val="20002"/>
                    </a:ext>
                  </a:extLst>
                </a:gridCol>
                <a:gridCol w="3011438">
                  <a:extLst>
                    <a:ext uri="{9D8B030D-6E8A-4147-A177-3AD203B41FA5}">
                      <a16:colId xmlns:a16="http://schemas.microsoft.com/office/drawing/2014/main" val="20003"/>
                    </a:ext>
                  </a:extLst>
                </a:gridCol>
              </a:tblGrid>
              <a:tr h="290335">
                <a:tc>
                  <a:txBody>
                    <a:bodyPr/>
                    <a:lstStyle/>
                    <a:p>
                      <a:pPr algn="ctr" rtl="0" fontAlgn="ctr"/>
                      <a:r>
                        <a:rPr lang="ru-RU" sz="1400" b="1" i="0" u="none" strike="noStrike">
                          <a:solidFill>
                            <a:srgbClr val="FFFFFF"/>
                          </a:solidFill>
                          <a:effectLst/>
                          <a:latin typeface="Calibri" charset="0"/>
                        </a:rPr>
                        <a:t>#</a:t>
                      </a:r>
                    </a:p>
                  </a:txBody>
                  <a:tcPr marL="12700" marR="12700" marT="1270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4F81BD"/>
                    </a:solidFill>
                  </a:tcPr>
                </a:tc>
                <a:tc>
                  <a:txBody>
                    <a:bodyPr/>
                    <a:lstStyle/>
                    <a:p>
                      <a:pPr algn="ctr" rtl="0" fontAlgn="ctr"/>
                      <a:r>
                        <a:rPr lang="en-US" sz="1400" b="1" i="0" u="none" strike="noStrike">
                          <a:solidFill>
                            <a:srgbClr val="FFFFFF"/>
                          </a:solidFill>
                          <a:effectLst/>
                          <a:latin typeface="Calibri" charset="0"/>
                        </a:rPr>
                        <a:t>Expenses item</a:t>
                      </a:r>
                    </a:p>
                  </a:txBody>
                  <a:tcPr marL="12700" marR="12700" marT="1270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4F81BD"/>
                    </a:solidFill>
                  </a:tcPr>
                </a:tc>
                <a:tc>
                  <a:txBody>
                    <a:bodyPr/>
                    <a:lstStyle/>
                    <a:p>
                      <a:pPr algn="ctr" rtl="0" fontAlgn="ctr"/>
                      <a:r>
                        <a:rPr lang="en-US" sz="1400" b="1" i="0" u="none" strike="noStrike">
                          <a:solidFill>
                            <a:srgbClr val="FFFFFF"/>
                          </a:solidFill>
                          <a:effectLst/>
                          <a:latin typeface="Calibri" charset="0"/>
                        </a:rPr>
                        <a:t>Price per unit, USD</a:t>
                      </a:r>
                    </a:p>
                  </a:txBody>
                  <a:tcPr marL="12700" marR="12700" marT="1270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4F81BD"/>
                    </a:solidFill>
                  </a:tcPr>
                </a:tc>
                <a:tc>
                  <a:txBody>
                    <a:bodyPr/>
                    <a:lstStyle/>
                    <a:p>
                      <a:pPr algn="ctr" rtl="0" fontAlgn="ctr"/>
                      <a:r>
                        <a:rPr lang="en-US" sz="1400" b="1" i="0" u="none" strike="noStrike">
                          <a:solidFill>
                            <a:srgbClr val="FFFFFF"/>
                          </a:solidFill>
                          <a:effectLst/>
                          <a:latin typeface="Calibri" charset="0"/>
                        </a:rPr>
                        <a:t>Comments</a:t>
                      </a:r>
                    </a:p>
                  </a:txBody>
                  <a:tcPr marL="12700" marR="12700" marT="1270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4F81BD"/>
                    </a:solidFill>
                  </a:tcPr>
                </a:tc>
                <a:extLst>
                  <a:ext uri="{0D108BD9-81ED-4DB2-BD59-A6C34878D82A}">
                    <a16:rowId xmlns:a16="http://schemas.microsoft.com/office/drawing/2014/main" val="10000"/>
                  </a:ext>
                </a:extLst>
              </a:tr>
              <a:tr h="944297">
                <a:tc>
                  <a:txBody>
                    <a:bodyPr/>
                    <a:lstStyle/>
                    <a:p>
                      <a:pPr algn="ctr" rtl="0" fontAlgn="ctr"/>
                      <a:r>
                        <a:rPr lang="ru-RU" sz="1400" b="0" i="0" u="none" strike="noStrike">
                          <a:solidFill>
                            <a:srgbClr val="000000"/>
                          </a:solidFill>
                          <a:effectLst/>
                          <a:latin typeface="Calibri" charset="0"/>
                        </a:rPr>
                        <a:t>1</a:t>
                      </a:r>
                    </a:p>
                  </a:txBody>
                  <a:tcPr marL="12700" marR="12700" marT="1270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0D8E8"/>
                    </a:solidFill>
                  </a:tcPr>
                </a:tc>
                <a:tc>
                  <a:txBody>
                    <a:bodyPr/>
                    <a:lstStyle/>
                    <a:p>
                      <a:pPr algn="l" rtl="0" fontAlgn="ctr"/>
                      <a:r>
                        <a:rPr lang="en-US" sz="1400" b="0" i="0" u="none" strike="noStrike">
                          <a:solidFill>
                            <a:srgbClr val="000000"/>
                          </a:solidFill>
                          <a:effectLst/>
                          <a:latin typeface="Calibri" charset="0"/>
                        </a:rPr>
                        <a:t>Call center equipment</a:t>
                      </a:r>
                    </a:p>
                  </a:txBody>
                  <a:tcPr marL="12700" marR="12700" marT="1270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0D8E8"/>
                    </a:solidFill>
                  </a:tcPr>
                </a:tc>
                <a:tc>
                  <a:txBody>
                    <a:bodyPr/>
                    <a:lstStyle/>
                    <a:p>
                      <a:pPr algn="ctr" rtl="0" fontAlgn="ctr"/>
                      <a:r>
                        <a:rPr lang="ru-RU" sz="1400" b="0" i="0" u="none" strike="noStrike">
                          <a:solidFill>
                            <a:srgbClr val="000000"/>
                          </a:solidFill>
                          <a:effectLst/>
                          <a:latin typeface="Calibri" charset="0"/>
                        </a:rPr>
                        <a:t>$650</a:t>
                      </a:r>
                    </a:p>
                  </a:txBody>
                  <a:tcPr marL="12700" marR="12700" marT="1270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0D8E8"/>
                    </a:solidFill>
                  </a:tcPr>
                </a:tc>
                <a:tc>
                  <a:txBody>
                    <a:bodyPr/>
                    <a:lstStyle/>
                    <a:p>
                      <a:pPr algn="l" rtl="0" fontAlgn="ctr"/>
                      <a:r>
                        <a:rPr lang="en-US" sz="1400" b="0" i="0" u="none" strike="noStrike" dirty="0">
                          <a:solidFill>
                            <a:srgbClr val="000000"/>
                          </a:solidFill>
                          <a:effectLst/>
                          <a:latin typeface="Calibri" charset="0"/>
                        </a:rPr>
                        <a:t>Package includes desktop, monitor, keyboard, mouse + phone + headset</a:t>
                      </a:r>
                      <a:br>
                        <a:rPr lang="en-US" sz="1400" b="0" i="0" u="none" strike="noStrike" dirty="0">
                          <a:solidFill>
                            <a:srgbClr val="000000"/>
                          </a:solidFill>
                          <a:effectLst/>
                          <a:latin typeface="Calibri" charset="0"/>
                        </a:rPr>
                      </a:br>
                      <a:endParaRPr lang="en-US" sz="1400" b="0" i="0" u="none" strike="noStrike" dirty="0">
                        <a:solidFill>
                          <a:srgbClr val="000000"/>
                        </a:solidFill>
                        <a:effectLst/>
                        <a:latin typeface="Calibri" charset="0"/>
                      </a:endParaRPr>
                    </a:p>
                  </a:txBody>
                  <a:tcPr marL="12700" marR="12700" marT="1270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0D8E8"/>
                    </a:solidFill>
                  </a:tcPr>
                </a:tc>
                <a:extLst>
                  <a:ext uri="{0D108BD9-81ED-4DB2-BD59-A6C34878D82A}">
                    <a16:rowId xmlns:a16="http://schemas.microsoft.com/office/drawing/2014/main" val="10001"/>
                  </a:ext>
                </a:extLst>
              </a:tr>
              <a:tr h="856488">
                <a:tc>
                  <a:txBody>
                    <a:bodyPr/>
                    <a:lstStyle/>
                    <a:p>
                      <a:pPr algn="ctr" rtl="0" fontAlgn="ctr"/>
                      <a:r>
                        <a:rPr lang="ru-RU" sz="1400" b="0" i="0" u="none" strike="noStrike">
                          <a:solidFill>
                            <a:srgbClr val="000000"/>
                          </a:solidFill>
                          <a:effectLst/>
                          <a:latin typeface="Calibri" charset="0"/>
                        </a:rPr>
                        <a:t>2</a:t>
                      </a:r>
                    </a:p>
                  </a:txBody>
                  <a:tcPr marL="12700" marR="12700" marT="1270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E9EDF4"/>
                    </a:solidFill>
                  </a:tcPr>
                </a:tc>
                <a:tc>
                  <a:txBody>
                    <a:bodyPr/>
                    <a:lstStyle/>
                    <a:p>
                      <a:pPr algn="l" rtl="0" fontAlgn="ctr"/>
                      <a:r>
                        <a:rPr lang="hr-HR" sz="1400" b="0" i="0" u="none" strike="noStrike">
                          <a:solidFill>
                            <a:srgbClr val="000000"/>
                          </a:solidFill>
                          <a:effectLst/>
                          <a:latin typeface="Calibri" charset="0"/>
                        </a:rPr>
                        <a:t>Contact Center (“Webitel”) licenses</a:t>
                      </a:r>
                    </a:p>
                  </a:txBody>
                  <a:tcPr marL="12700" marR="12700" marT="1270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c>
                  <a:txBody>
                    <a:bodyPr/>
                    <a:lstStyle/>
                    <a:p>
                      <a:pPr algn="ctr" rtl="0" fontAlgn="ctr"/>
                      <a:r>
                        <a:rPr lang="ru-RU" sz="1400" b="0" i="0" u="none" strike="noStrike">
                          <a:solidFill>
                            <a:srgbClr val="000000"/>
                          </a:solidFill>
                          <a:effectLst/>
                          <a:latin typeface="Calibri" charset="0"/>
                        </a:rPr>
                        <a:t>$325 (€250)</a:t>
                      </a:r>
                    </a:p>
                  </a:txBody>
                  <a:tcPr marL="12700" marR="12700" marT="1270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c>
                  <a:txBody>
                    <a:bodyPr/>
                    <a:lstStyle/>
                    <a:p>
                      <a:pPr algn="l" rtl="0" fontAlgn="ctr"/>
                      <a:r>
                        <a:rPr lang="en-US" sz="1400" b="0" i="0" u="none" strike="noStrike" dirty="0">
                          <a:solidFill>
                            <a:srgbClr val="000000"/>
                          </a:solidFill>
                          <a:effectLst/>
                          <a:latin typeface="Calibri" charset="0"/>
                        </a:rPr>
                        <a:t>One license per each workplace (per two operators)</a:t>
                      </a:r>
                    </a:p>
                  </a:txBody>
                  <a:tcPr marL="12700" marR="12700" marT="1270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extLst>
                  <a:ext uri="{0D108BD9-81ED-4DB2-BD59-A6C34878D82A}">
                    <a16:rowId xmlns:a16="http://schemas.microsoft.com/office/drawing/2014/main" val="10002"/>
                  </a:ext>
                </a:extLst>
              </a:tr>
              <a:tr h="856488">
                <a:tc>
                  <a:txBody>
                    <a:bodyPr/>
                    <a:lstStyle/>
                    <a:p>
                      <a:pPr algn="ctr" rtl="0" fontAlgn="ctr"/>
                      <a:r>
                        <a:rPr lang="ru-RU" sz="1400" b="0" i="0" u="none" strike="noStrike">
                          <a:solidFill>
                            <a:srgbClr val="000000"/>
                          </a:solidFill>
                          <a:effectLst/>
                          <a:latin typeface="Calibri" charset="0"/>
                        </a:rPr>
                        <a:t>3</a:t>
                      </a:r>
                    </a:p>
                  </a:txBody>
                  <a:tcPr marL="12700" marR="12700" marT="1270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0D8E8"/>
                    </a:solidFill>
                  </a:tcPr>
                </a:tc>
                <a:tc>
                  <a:txBody>
                    <a:bodyPr/>
                    <a:lstStyle/>
                    <a:p>
                      <a:pPr algn="l" rtl="0" fontAlgn="ctr"/>
                      <a:r>
                        <a:rPr lang="en-US" sz="1400" b="0" i="0" u="none" strike="noStrike">
                          <a:solidFill>
                            <a:srgbClr val="000000"/>
                          </a:solidFill>
                          <a:effectLst/>
                          <a:latin typeface="Calibri" charset="0"/>
                        </a:rPr>
                        <a:t>Equipment for employees</a:t>
                      </a:r>
                    </a:p>
                  </a:txBody>
                  <a:tcPr marL="12700" marR="12700" marT="1270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0D8E8"/>
                    </a:solidFill>
                  </a:tcPr>
                </a:tc>
                <a:tc>
                  <a:txBody>
                    <a:bodyPr/>
                    <a:lstStyle/>
                    <a:p>
                      <a:pPr algn="ctr" rtl="0" fontAlgn="ctr"/>
                      <a:r>
                        <a:rPr lang="ru-RU" sz="1400" b="0" i="0" u="none" strike="noStrike">
                          <a:solidFill>
                            <a:srgbClr val="000000"/>
                          </a:solidFill>
                          <a:effectLst/>
                          <a:latin typeface="Calibri" charset="0"/>
                        </a:rPr>
                        <a:t>$650</a:t>
                      </a:r>
                    </a:p>
                  </a:txBody>
                  <a:tcPr marL="12700" marR="12700" marT="1270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0D8E8"/>
                    </a:solidFill>
                  </a:tcPr>
                </a:tc>
                <a:tc>
                  <a:txBody>
                    <a:bodyPr/>
                    <a:lstStyle/>
                    <a:p>
                      <a:pPr algn="l" rtl="0" fontAlgn="ctr"/>
                      <a:r>
                        <a:rPr lang="en-US" sz="1400" b="0" i="0" u="none" strike="noStrike" dirty="0">
                          <a:solidFill>
                            <a:srgbClr val="000000"/>
                          </a:solidFill>
                          <a:effectLst/>
                          <a:latin typeface="Calibri" charset="0"/>
                        </a:rPr>
                        <a:t>Includes PC/</a:t>
                      </a:r>
                      <a:r>
                        <a:rPr lang="en-US" sz="1400" b="0" i="0" u="none" strike="noStrike" dirty="0" err="1">
                          <a:solidFill>
                            <a:srgbClr val="000000"/>
                          </a:solidFill>
                          <a:effectLst/>
                          <a:latin typeface="Calibri" charset="0"/>
                        </a:rPr>
                        <a:t>monoblock</a:t>
                      </a:r>
                      <a:r>
                        <a:rPr lang="en-US" sz="1400" b="0" i="0" u="none" strike="noStrike" dirty="0">
                          <a:solidFill>
                            <a:srgbClr val="000000"/>
                          </a:solidFill>
                          <a:effectLst/>
                          <a:latin typeface="Calibri" charset="0"/>
                        </a:rPr>
                        <a:t>, monitor, keyboard, mouse.</a:t>
                      </a:r>
                    </a:p>
                  </a:txBody>
                  <a:tcPr marL="12700" marR="12700" marT="1270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0D8E8"/>
                    </a:solidFill>
                  </a:tcPr>
                </a:tc>
                <a:extLst>
                  <a:ext uri="{0D108BD9-81ED-4DB2-BD59-A6C34878D82A}">
                    <a16:rowId xmlns:a16="http://schemas.microsoft.com/office/drawing/2014/main" val="10003"/>
                  </a:ext>
                </a:extLst>
              </a:tr>
              <a:tr h="996013">
                <a:tc>
                  <a:txBody>
                    <a:bodyPr/>
                    <a:lstStyle/>
                    <a:p>
                      <a:pPr algn="ctr" rtl="0" fontAlgn="ctr"/>
                      <a:r>
                        <a:rPr lang="ru-RU" sz="1400" b="0" i="0" u="none" strike="noStrike">
                          <a:solidFill>
                            <a:srgbClr val="000000"/>
                          </a:solidFill>
                          <a:effectLst/>
                          <a:latin typeface="Calibri" charset="0"/>
                        </a:rPr>
                        <a:t>4</a:t>
                      </a:r>
                    </a:p>
                  </a:txBody>
                  <a:tcPr marL="12700" marR="12700" marT="1270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E9EDF4"/>
                    </a:solidFill>
                  </a:tcPr>
                </a:tc>
                <a:tc>
                  <a:txBody>
                    <a:bodyPr/>
                    <a:lstStyle/>
                    <a:p>
                      <a:pPr algn="l" rtl="0" fontAlgn="ctr"/>
                      <a:r>
                        <a:rPr lang="en-US" sz="1400" b="0" i="0" u="none" strike="noStrike">
                          <a:solidFill>
                            <a:srgbClr val="000000"/>
                          </a:solidFill>
                          <a:effectLst/>
                          <a:latin typeface="Calibri" charset="0"/>
                        </a:rPr>
                        <a:t>Equipment for management</a:t>
                      </a:r>
                    </a:p>
                  </a:txBody>
                  <a:tcPr marL="12700" marR="12700" marT="1270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c>
                  <a:txBody>
                    <a:bodyPr/>
                    <a:lstStyle/>
                    <a:p>
                      <a:pPr algn="ctr" rtl="0" fontAlgn="ctr"/>
                      <a:r>
                        <a:rPr lang="ru-RU" sz="1400" b="0" i="0" u="none" strike="noStrike" dirty="0">
                          <a:solidFill>
                            <a:srgbClr val="000000"/>
                          </a:solidFill>
                          <a:effectLst/>
                          <a:latin typeface="Calibri" charset="0"/>
                        </a:rPr>
                        <a:t>$</a:t>
                      </a:r>
                      <a:r>
                        <a:rPr lang="ru-RU" sz="1400" b="0" i="0" u="none" strike="noStrike" dirty="0" smtClean="0">
                          <a:solidFill>
                            <a:srgbClr val="000000"/>
                          </a:solidFill>
                          <a:effectLst/>
                          <a:latin typeface="Calibri" charset="0"/>
                        </a:rPr>
                        <a:t>2</a:t>
                      </a:r>
                      <a:r>
                        <a:rPr lang="en-US" sz="1400" b="0" i="0" u="none" strike="noStrike" dirty="0" smtClean="0">
                          <a:solidFill>
                            <a:srgbClr val="000000"/>
                          </a:solidFill>
                          <a:effectLst/>
                          <a:latin typeface="Calibri" charset="0"/>
                        </a:rPr>
                        <a:t>000</a:t>
                      </a:r>
                      <a:endParaRPr lang="ru-RU" sz="1400" b="0" i="0" u="none" strike="noStrike" dirty="0">
                        <a:solidFill>
                          <a:srgbClr val="000000"/>
                        </a:solidFill>
                        <a:effectLst/>
                        <a:latin typeface="Calibri" charset="0"/>
                      </a:endParaRPr>
                    </a:p>
                  </a:txBody>
                  <a:tcPr marL="12700" marR="12700" marT="1270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c>
                  <a:txBody>
                    <a:bodyPr/>
                    <a:lstStyle/>
                    <a:p>
                      <a:pPr algn="l" rtl="0" fontAlgn="ctr"/>
                      <a:r>
                        <a:rPr lang="en-US" sz="1400" b="0" i="0" u="none" strike="noStrike" dirty="0">
                          <a:solidFill>
                            <a:srgbClr val="000000"/>
                          </a:solidFill>
                          <a:effectLst/>
                          <a:latin typeface="Calibri" charset="0"/>
                        </a:rPr>
                        <a:t>Includes notebook, monitor, keyboard, mouse. Used for top management</a:t>
                      </a:r>
                    </a:p>
                  </a:txBody>
                  <a:tcPr marL="12700" marR="12700" marT="1270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extLst>
                  <a:ext uri="{0D108BD9-81ED-4DB2-BD59-A6C34878D82A}">
                    <a16:rowId xmlns:a16="http://schemas.microsoft.com/office/drawing/2014/main" val="10004"/>
                  </a:ext>
                </a:extLst>
              </a:tr>
              <a:tr h="304852">
                <a:tc>
                  <a:txBody>
                    <a:bodyPr/>
                    <a:lstStyle/>
                    <a:p>
                      <a:pPr algn="ctr" rtl="0" fontAlgn="ctr"/>
                      <a:r>
                        <a:rPr lang="ru-RU" sz="1400" b="0" i="0" u="none" strike="noStrike">
                          <a:solidFill>
                            <a:srgbClr val="000000"/>
                          </a:solidFill>
                          <a:effectLst/>
                          <a:latin typeface="Calibri" charset="0"/>
                        </a:rPr>
                        <a:t>5</a:t>
                      </a:r>
                    </a:p>
                  </a:txBody>
                  <a:tcPr marL="12700" marR="12700" marT="1270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0D8E8"/>
                    </a:solidFill>
                  </a:tcPr>
                </a:tc>
                <a:tc>
                  <a:txBody>
                    <a:bodyPr/>
                    <a:lstStyle/>
                    <a:p>
                      <a:pPr algn="l" rtl="0" fontAlgn="ctr"/>
                      <a:r>
                        <a:rPr lang="en-US" sz="1400" b="0" i="0" u="none" strike="noStrike">
                          <a:solidFill>
                            <a:srgbClr val="000000"/>
                          </a:solidFill>
                          <a:effectLst/>
                          <a:latin typeface="Calibri" charset="0"/>
                        </a:rPr>
                        <a:t>Printers/MFD</a:t>
                      </a:r>
                    </a:p>
                  </a:txBody>
                  <a:tcPr marL="12700" marR="12700" marT="1270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0D8E8"/>
                    </a:solidFill>
                  </a:tcPr>
                </a:tc>
                <a:tc>
                  <a:txBody>
                    <a:bodyPr/>
                    <a:lstStyle/>
                    <a:p>
                      <a:pPr algn="ctr" rtl="0" fontAlgn="ctr"/>
                      <a:r>
                        <a:rPr lang="ru-RU" sz="1400" b="0" i="0" u="none" strike="noStrike">
                          <a:solidFill>
                            <a:srgbClr val="000000"/>
                          </a:solidFill>
                          <a:effectLst/>
                          <a:latin typeface="Calibri" charset="0"/>
                        </a:rPr>
                        <a:t>$600</a:t>
                      </a:r>
                    </a:p>
                  </a:txBody>
                  <a:tcPr marL="12700" marR="12700" marT="1270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0D8E8"/>
                    </a:solidFill>
                  </a:tcPr>
                </a:tc>
                <a:tc>
                  <a:txBody>
                    <a:bodyPr/>
                    <a:lstStyle/>
                    <a:p>
                      <a:pPr algn="l" rtl="0" fontAlgn="ctr"/>
                      <a:endParaRPr lang="en-US" sz="1400" b="0" i="0" u="none" strike="noStrike" dirty="0" smtClean="0">
                        <a:solidFill>
                          <a:srgbClr val="000000"/>
                        </a:solidFill>
                        <a:effectLst/>
                        <a:latin typeface="Calibri" charset="0"/>
                      </a:endParaRPr>
                    </a:p>
                    <a:p>
                      <a:pPr algn="l" rtl="0" fontAlgn="ctr"/>
                      <a:r>
                        <a:rPr lang="en-US" sz="1400" b="0" i="0" u="none" strike="noStrike" dirty="0" smtClean="0">
                          <a:solidFill>
                            <a:srgbClr val="000000"/>
                          </a:solidFill>
                          <a:effectLst/>
                          <a:latin typeface="Calibri" charset="0"/>
                        </a:rPr>
                        <a:t>One </a:t>
                      </a:r>
                      <a:r>
                        <a:rPr lang="en-US" sz="1400" b="0" i="0" u="none" strike="noStrike" dirty="0">
                          <a:solidFill>
                            <a:srgbClr val="000000"/>
                          </a:solidFill>
                          <a:effectLst/>
                          <a:latin typeface="Calibri" charset="0"/>
                        </a:rPr>
                        <a:t>per 15 </a:t>
                      </a:r>
                      <a:r>
                        <a:rPr lang="en-US" sz="1400" b="0" i="0" u="none" strike="noStrike" dirty="0" smtClean="0">
                          <a:solidFill>
                            <a:srgbClr val="000000"/>
                          </a:solidFill>
                          <a:effectLst/>
                          <a:latin typeface="Calibri" charset="0"/>
                        </a:rPr>
                        <a:t>employees</a:t>
                      </a:r>
                    </a:p>
                    <a:p>
                      <a:pPr algn="l" rtl="0" fontAlgn="ctr"/>
                      <a:endParaRPr lang="en-US" sz="1400" b="0" i="0" u="none" strike="noStrike" dirty="0">
                        <a:solidFill>
                          <a:srgbClr val="000000"/>
                        </a:solidFill>
                        <a:effectLst/>
                        <a:latin typeface="Calibri" charset="0"/>
                      </a:endParaRPr>
                    </a:p>
                  </a:txBody>
                  <a:tcPr marL="12700" marR="12700" marT="1270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0D8E8"/>
                    </a:solid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67037230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en-US" sz="3200" dirty="0"/>
              <a:t>We </a:t>
            </a:r>
            <a:r>
              <a:rPr lang="en-US" sz="3200" dirty="0" smtClean="0"/>
              <a:t>will use </a:t>
            </a:r>
            <a:r>
              <a:rPr lang="en-US" sz="3200" dirty="0"/>
              <a:t>standard IT </a:t>
            </a:r>
            <a:r>
              <a:rPr lang="en-US" sz="3200" dirty="0" smtClean="0"/>
              <a:t>architecture geo layout</a:t>
            </a:r>
            <a:endParaRPr lang="ru-RU" sz="3200" dirty="0"/>
          </a:p>
        </p:txBody>
      </p:sp>
      <p:sp>
        <p:nvSpPr>
          <p:cNvPr id="5" name="Номер слайда 4"/>
          <p:cNvSpPr>
            <a:spLocks noGrp="1"/>
          </p:cNvSpPr>
          <p:nvPr>
            <p:ph type="sldNum" sz="quarter" idx="12"/>
          </p:nvPr>
        </p:nvSpPr>
        <p:spPr/>
        <p:txBody>
          <a:bodyPr/>
          <a:lstStyle/>
          <a:p>
            <a:fld id="{D7F305DA-160D-498F-B102-A1D8643B4A2C}" type="slidenum">
              <a:rPr lang="ru-RU" smtClean="0"/>
              <a:pPr/>
              <a:t>52</a:t>
            </a:fld>
            <a:endParaRPr lang="ru-RU" dirty="0"/>
          </a:p>
        </p:txBody>
      </p:sp>
      <p:pic>
        <p:nvPicPr>
          <p:cNvPr id="3" name="Изображение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7388" y="692697"/>
            <a:ext cx="8157060" cy="5608240"/>
          </a:xfrm>
          <a:prstGeom prst="rect">
            <a:avLst/>
          </a:prstGeom>
        </p:spPr>
      </p:pic>
    </p:spTree>
    <p:extLst>
      <p:ext uri="{BB962C8B-B14F-4D97-AF65-F5344CB8AC3E}">
        <p14:creationId xmlns:p14="http://schemas.microsoft.com/office/powerpoint/2010/main" val="28264029"/>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Текст 5"/>
          <p:cNvSpPr>
            <a:spLocks noGrp="1"/>
          </p:cNvSpPr>
          <p:nvPr>
            <p:ph type="body" idx="1"/>
          </p:nvPr>
        </p:nvSpPr>
        <p:spPr/>
        <p:txBody>
          <a:bodyPr/>
          <a:lstStyle/>
          <a:p>
            <a:r>
              <a:rPr lang="ru-RU" dirty="0"/>
              <a:t>7</a:t>
            </a:r>
            <a:r>
              <a:rPr lang="en-US" dirty="0" smtClean="0"/>
              <a:t>. HR &amp; Admin information</a:t>
            </a:r>
            <a:endParaRPr lang="ru-RU" dirty="0"/>
          </a:p>
        </p:txBody>
      </p:sp>
      <p:sp>
        <p:nvSpPr>
          <p:cNvPr id="4" name="Номер слайда 3"/>
          <p:cNvSpPr>
            <a:spLocks noGrp="1"/>
          </p:cNvSpPr>
          <p:nvPr>
            <p:ph type="sldNum" sz="quarter" idx="12"/>
          </p:nvPr>
        </p:nvSpPr>
        <p:spPr/>
        <p:txBody>
          <a:bodyPr/>
          <a:lstStyle/>
          <a:p>
            <a:fld id="{D7F305DA-160D-498F-B102-A1D8643B4A2C}" type="slidenum">
              <a:rPr lang="ru-RU" smtClean="0"/>
              <a:pPr/>
              <a:t>53</a:t>
            </a:fld>
            <a:endParaRPr lang="ru-RU"/>
          </a:p>
        </p:txBody>
      </p:sp>
    </p:spTree>
    <p:extLst>
      <p:ext uri="{BB962C8B-B14F-4D97-AF65-F5344CB8AC3E}">
        <p14:creationId xmlns:p14="http://schemas.microsoft.com/office/powerpoint/2010/main" val="2159532511"/>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азвание 1"/>
          <p:cNvSpPr>
            <a:spLocks noGrp="1"/>
          </p:cNvSpPr>
          <p:nvPr>
            <p:ph type="title"/>
          </p:nvPr>
        </p:nvSpPr>
        <p:spPr/>
        <p:txBody>
          <a:bodyPr/>
          <a:lstStyle/>
          <a:p>
            <a:r>
              <a:rPr lang="en-US" dirty="0" smtClean="0"/>
              <a:t>HR Structure. Existing model (first 6 months)</a:t>
            </a:r>
            <a:endParaRPr lang="ru-RU" dirty="0"/>
          </a:p>
        </p:txBody>
      </p:sp>
      <p:sp>
        <p:nvSpPr>
          <p:cNvPr id="7" name="Номер слайда 6"/>
          <p:cNvSpPr>
            <a:spLocks noGrp="1"/>
          </p:cNvSpPr>
          <p:nvPr>
            <p:ph type="sldNum" sz="quarter" idx="12"/>
          </p:nvPr>
        </p:nvSpPr>
        <p:spPr/>
        <p:txBody>
          <a:bodyPr/>
          <a:lstStyle/>
          <a:p>
            <a:fld id="{D7F305DA-160D-498F-B102-A1D8643B4A2C}" type="slidenum">
              <a:rPr lang="ru-RU" smtClean="0"/>
              <a:pPr/>
              <a:t>54</a:t>
            </a:fld>
            <a:endParaRPr lang="ru-RU"/>
          </a:p>
        </p:txBody>
      </p:sp>
      <p:sp>
        <p:nvSpPr>
          <p:cNvPr id="14" name="TextBox 13"/>
          <p:cNvSpPr txBox="1"/>
          <p:nvPr/>
        </p:nvSpPr>
        <p:spPr>
          <a:xfrm>
            <a:off x="107504" y="692696"/>
            <a:ext cx="8879580" cy="1077218"/>
          </a:xfrm>
          <a:prstGeom prst="rect">
            <a:avLst/>
          </a:prstGeom>
          <a:solidFill>
            <a:schemeClr val="accent1">
              <a:lumMod val="20000"/>
              <a:lumOff val="80000"/>
            </a:schemeClr>
          </a:solidFill>
          <a:ln>
            <a:solidFill>
              <a:schemeClr val="accent1"/>
            </a:solidFill>
          </a:ln>
        </p:spPr>
        <p:txBody>
          <a:bodyPr wrap="square" rtlCol="0">
            <a:spAutoFit/>
          </a:bodyPr>
          <a:lstStyle/>
          <a:p>
            <a:pPr algn="just"/>
            <a:r>
              <a:rPr lang="en-US" sz="1600" dirty="0"/>
              <a:t>First 6 months after the launch</a:t>
            </a:r>
          </a:p>
          <a:p>
            <a:pPr algn="just"/>
            <a:r>
              <a:rPr lang="en-US" sz="1600" dirty="0"/>
              <a:t>Typical Singapore moneylenders have </a:t>
            </a:r>
            <a:r>
              <a:rPr lang="en-US" sz="1600" dirty="0" smtClean="0"/>
              <a:t>little staff</a:t>
            </a:r>
            <a:r>
              <a:rPr lang="en-US" sz="1600" dirty="0"/>
              <a:t>. Taking into account that we </a:t>
            </a:r>
            <a:r>
              <a:rPr lang="en-US" sz="1600" dirty="0" smtClean="0"/>
              <a:t>launch </a:t>
            </a:r>
            <a:r>
              <a:rPr lang="en-US" sz="1600" dirty="0"/>
              <a:t>operations </a:t>
            </a:r>
            <a:r>
              <a:rPr lang="en-US" sz="1600" dirty="0" smtClean="0"/>
              <a:t>according to the </a:t>
            </a:r>
            <a:r>
              <a:rPr lang="en-US" sz="1600" dirty="0"/>
              <a:t>same business model, </a:t>
            </a:r>
            <a:r>
              <a:rPr lang="en-US" sz="1600" dirty="0" smtClean="0"/>
              <a:t>our </a:t>
            </a:r>
            <a:r>
              <a:rPr lang="en-US" sz="1600" dirty="0"/>
              <a:t>starting staff schedule </a:t>
            </a:r>
            <a:r>
              <a:rPr lang="en-US" sz="1600" dirty="0" smtClean="0"/>
              <a:t>will be close </a:t>
            </a:r>
            <a:r>
              <a:rPr lang="en-US" sz="1600" dirty="0"/>
              <a:t>to </a:t>
            </a:r>
            <a:r>
              <a:rPr lang="en-US" sz="1600" dirty="0" smtClean="0"/>
              <a:t>that of a typical current moneylender:</a:t>
            </a:r>
            <a:endParaRPr lang="en-US" sz="1600" dirty="0"/>
          </a:p>
        </p:txBody>
      </p:sp>
      <p:graphicFrame>
        <p:nvGraphicFramePr>
          <p:cNvPr id="8" name="Таблица 7"/>
          <p:cNvGraphicFramePr>
            <a:graphicFrameLocks noGrp="1"/>
          </p:cNvGraphicFramePr>
          <p:nvPr>
            <p:extLst>
              <p:ext uri="{D42A27DB-BD31-4B8C-83A1-F6EECF244321}">
                <p14:modId xmlns:p14="http://schemas.microsoft.com/office/powerpoint/2010/main" val="1748533207"/>
              </p:ext>
            </p:extLst>
          </p:nvPr>
        </p:nvGraphicFramePr>
        <p:xfrm>
          <a:off x="252000" y="1879294"/>
          <a:ext cx="8618013" cy="2922920"/>
        </p:xfrm>
        <a:graphic>
          <a:graphicData uri="http://schemas.openxmlformats.org/drawingml/2006/table">
            <a:tbl>
              <a:tblPr>
                <a:tableStyleId>{5C22544A-7EE6-4342-B048-85BDC9FD1C3A}</a:tableStyleId>
              </a:tblPr>
              <a:tblGrid>
                <a:gridCol w="3695978">
                  <a:extLst>
                    <a:ext uri="{9D8B030D-6E8A-4147-A177-3AD203B41FA5}">
                      <a16:colId xmlns:a16="http://schemas.microsoft.com/office/drawing/2014/main" val="20000"/>
                    </a:ext>
                  </a:extLst>
                </a:gridCol>
                <a:gridCol w="947069">
                  <a:extLst>
                    <a:ext uri="{9D8B030D-6E8A-4147-A177-3AD203B41FA5}">
                      <a16:colId xmlns:a16="http://schemas.microsoft.com/office/drawing/2014/main" val="20001"/>
                    </a:ext>
                  </a:extLst>
                </a:gridCol>
                <a:gridCol w="1116000">
                  <a:extLst>
                    <a:ext uri="{9D8B030D-6E8A-4147-A177-3AD203B41FA5}">
                      <a16:colId xmlns:a16="http://schemas.microsoft.com/office/drawing/2014/main" val="20002"/>
                    </a:ext>
                  </a:extLst>
                </a:gridCol>
                <a:gridCol w="828000">
                  <a:extLst>
                    <a:ext uri="{9D8B030D-6E8A-4147-A177-3AD203B41FA5}">
                      <a16:colId xmlns:a16="http://schemas.microsoft.com/office/drawing/2014/main" val="20003"/>
                    </a:ext>
                  </a:extLst>
                </a:gridCol>
                <a:gridCol w="1116000">
                  <a:extLst>
                    <a:ext uri="{9D8B030D-6E8A-4147-A177-3AD203B41FA5}">
                      <a16:colId xmlns:a16="http://schemas.microsoft.com/office/drawing/2014/main" val="20004"/>
                    </a:ext>
                  </a:extLst>
                </a:gridCol>
                <a:gridCol w="914966">
                  <a:extLst>
                    <a:ext uri="{9D8B030D-6E8A-4147-A177-3AD203B41FA5}">
                      <a16:colId xmlns:a16="http://schemas.microsoft.com/office/drawing/2014/main" val="20005"/>
                    </a:ext>
                  </a:extLst>
                </a:gridCol>
              </a:tblGrid>
              <a:tr h="311758">
                <a:tc>
                  <a:txBody>
                    <a:bodyPr/>
                    <a:lstStyle/>
                    <a:p>
                      <a:pPr algn="ctr" fontAlgn="b"/>
                      <a:r>
                        <a:rPr lang="en-US" sz="1100" b="1" u="none" strike="noStrike" dirty="0">
                          <a:solidFill>
                            <a:schemeClr val="bg1"/>
                          </a:solidFill>
                          <a:effectLst/>
                        </a:rPr>
                        <a:t>Position</a:t>
                      </a:r>
                      <a:endParaRPr lang="en-US" sz="1100" b="1" i="0" u="none" strike="noStrike" dirty="0">
                        <a:solidFill>
                          <a:schemeClr val="bg1"/>
                        </a:solidFill>
                        <a:effectLst/>
                        <a:latin typeface="Calibri" panose="020F0502020204030204" pitchFamily="34" charset="0"/>
                      </a:endParaRPr>
                    </a:p>
                  </a:txBody>
                  <a:tcPr marL="36000" marR="36000" marT="861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fontAlgn="b"/>
                      <a:r>
                        <a:rPr lang="en-US" sz="1100" b="1" u="none" strike="noStrike" dirty="0">
                          <a:solidFill>
                            <a:schemeClr val="bg1"/>
                          </a:solidFill>
                          <a:effectLst/>
                        </a:rPr>
                        <a:t>Total Count</a:t>
                      </a:r>
                      <a:endParaRPr lang="en-US" sz="1100" b="1" i="0" u="none" strike="noStrike" dirty="0">
                        <a:solidFill>
                          <a:schemeClr val="bg1"/>
                        </a:solidFill>
                        <a:effectLst/>
                        <a:latin typeface="Calibri" panose="020F0502020204030204" pitchFamily="34" charset="0"/>
                      </a:endParaRPr>
                    </a:p>
                  </a:txBody>
                  <a:tcPr marL="36000" marR="36000" marT="861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fontAlgn="b"/>
                      <a:r>
                        <a:rPr lang="en-US" sz="1100" b="1" u="none" strike="noStrike" dirty="0">
                          <a:solidFill>
                            <a:schemeClr val="bg1"/>
                          </a:solidFill>
                          <a:effectLst/>
                        </a:rPr>
                        <a:t>Salary </a:t>
                      </a:r>
                      <a:r>
                        <a:rPr lang="en-US" sz="1100" b="1" u="none" strike="noStrike" dirty="0" smtClean="0">
                          <a:solidFill>
                            <a:schemeClr val="bg1"/>
                          </a:solidFill>
                          <a:effectLst/>
                        </a:rPr>
                        <a:t>(paid</a:t>
                      </a:r>
                      <a:r>
                        <a:rPr lang="en-US" sz="1100" b="1" u="none" strike="noStrike" baseline="0" dirty="0" smtClean="0">
                          <a:solidFill>
                            <a:schemeClr val="bg1"/>
                          </a:solidFill>
                          <a:effectLst/>
                        </a:rPr>
                        <a:t> to employee</a:t>
                      </a:r>
                      <a:r>
                        <a:rPr lang="en-US" sz="1100" b="1" u="none" strike="noStrike" dirty="0" smtClean="0">
                          <a:solidFill>
                            <a:schemeClr val="bg1"/>
                          </a:solidFill>
                          <a:effectLst/>
                        </a:rPr>
                        <a:t>), </a:t>
                      </a:r>
                      <a:r>
                        <a:rPr lang="en-US" sz="1100" b="1" u="none" strike="noStrike" dirty="0">
                          <a:solidFill>
                            <a:schemeClr val="bg1"/>
                          </a:solidFill>
                          <a:effectLst/>
                        </a:rPr>
                        <a:t>USD</a:t>
                      </a:r>
                      <a:endParaRPr lang="en-US" sz="1100" b="1" i="0" u="none" strike="noStrike" dirty="0">
                        <a:solidFill>
                          <a:schemeClr val="bg1"/>
                        </a:solidFill>
                        <a:effectLst/>
                        <a:latin typeface="Calibri" panose="020F0502020204030204" pitchFamily="34" charset="0"/>
                      </a:endParaRPr>
                    </a:p>
                  </a:txBody>
                  <a:tcPr marL="36000" marR="36000" marT="861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fontAlgn="b"/>
                      <a:r>
                        <a:rPr lang="en-US" sz="1100" b="1" u="none" strike="noStrike" dirty="0" smtClean="0">
                          <a:solidFill>
                            <a:schemeClr val="bg1"/>
                          </a:solidFill>
                          <a:effectLst/>
                        </a:rPr>
                        <a:t>CPF * contribution</a:t>
                      </a:r>
                      <a:endParaRPr lang="en-US" sz="1100" b="1" i="0" u="none" strike="noStrike" dirty="0">
                        <a:solidFill>
                          <a:schemeClr val="bg1"/>
                        </a:solidFill>
                        <a:effectLst/>
                        <a:latin typeface="Calibri" panose="020F0502020204030204" pitchFamily="34" charset="0"/>
                      </a:endParaRPr>
                    </a:p>
                  </a:txBody>
                  <a:tcPr marL="36000" marR="36000" marT="861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fontAlgn="b"/>
                      <a:r>
                        <a:rPr lang="en-US" sz="1100" b="1" u="none" strike="noStrike" dirty="0">
                          <a:solidFill>
                            <a:schemeClr val="bg1"/>
                          </a:solidFill>
                          <a:effectLst/>
                        </a:rPr>
                        <a:t>Total salary, USD</a:t>
                      </a:r>
                      <a:endParaRPr lang="en-US" sz="1100" b="1" i="0" u="none" strike="noStrike" dirty="0">
                        <a:solidFill>
                          <a:schemeClr val="bg1"/>
                        </a:solidFill>
                        <a:effectLst/>
                        <a:latin typeface="Calibri" panose="020F0502020204030204" pitchFamily="34" charset="0"/>
                      </a:endParaRPr>
                    </a:p>
                  </a:txBody>
                  <a:tcPr marL="36000" marR="36000" marT="861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fontAlgn="b"/>
                      <a:r>
                        <a:rPr lang="en-US" sz="1100" b="1" u="none" strike="noStrike" dirty="0">
                          <a:solidFill>
                            <a:schemeClr val="bg1"/>
                          </a:solidFill>
                          <a:effectLst/>
                        </a:rPr>
                        <a:t>Division</a:t>
                      </a:r>
                      <a:endParaRPr lang="en-US" sz="1100" b="1" i="0" u="none" strike="noStrike" dirty="0">
                        <a:solidFill>
                          <a:schemeClr val="bg1"/>
                        </a:solidFill>
                        <a:effectLst/>
                        <a:latin typeface="Calibri" panose="020F0502020204030204" pitchFamily="34" charset="0"/>
                      </a:endParaRPr>
                    </a:p>
                  </a:txBody>
                  <a:tcPr marL="36000" marR="36000" marT="861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172242">
                <a:tc>
                  <a:txBody>
                    <a:bodyPr/>
                    <a:lstStyle/>
                    <a:p>
                      <a:pPr algn="l" fontAlgn="b"/>
                      <a:r>
                        <a:rPr lang="en-US" sz="1100" b="0" i="0" u="none" strike="noStrike">
                          <a:solidFill>
                            <a:srgbClr val="000000"/>
                          </a:solidFill>
                          <a:effectLst/>
                          <a:latin typeface="Calibri" panose="020F0502020204030204" pitchFamily="34" charset="0"/>
                        </a:rPr>
                        <a:t>CEO (Director)</a:t>
                      </a:r>
                    </a:p>
                  </a:txBody>
                  <a:tcPr marL="36000" marR="3600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1100" b="0" i="0" u="none" strike="noStrike" dirty="0">
                          <a:solidFill>
                            <a:srgbClr val="000000"/>
                          </a:solidFill>
                          <a:effectLst/>
                          <a:latin typeface="Calibri" panose="020F0502020204030204" pitchFamily="34" charset="0"/>
                        </a:rPr>
                        <a:t>1</a:t>
                      </a:r>
                    </a:p>
                  </a:txBody>
                  <a:tcPr marL="36000" marR="3600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1100" b="0" i="0" u="none" strike="noStrike" dirty="0">
                          <a:solidFill>
                            <a:srgbClr val="000000"/>
                          </a:solidFill>
                          <a:effectLst/>
                          <a:latin typeface="Calibri" panose="020F0502020204030204" pitchFamily="34" charset="0"/>
                        </a:rPr>
                        <a:t>12 000</a:t>
                      </a:r>
                    </a:p>
                  </a:txBody>
                  <a:tcPr marL="36000" marR="3600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1100" b="0" i="0" u="none" strike="noStrike">
                          <a:solidFill>
                            <a:srgbClr val="000000"/>
                          </a:solidFill>
                          <a:effectLst/>
                          <a:latin typeface="Calibri" panose="020F0502020204030204" pitchFamily="34" charset="0"/>
                        </a:rPr>
                        <a:t>17%</a:t>
                      </a:r>
                    </a:p>
                  </a:txBody>
                  <a:tcPr marL="36000" marR="3600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1100" b="0" i="0" u="none" strike="noStrike" dirty="0">
                          <a:solidFill>
                            <a:srgbClr val="000000"/>
                          </a:solidFill>
                          <a:effectLst/>
                          <a:latin typeface="Calibri" panose="020F0502020204030204" pitchFamily="34" charset="0"/>
                        </a:rPr>
                        <a:t>14 040</a:t>
                      </a:r>
                    </a:p>
                  </a:txBody>
                  <a:tcPr marL="36000" marR="3600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1100" b="0" i="0" u="none" strike="noStrike" dirty="0">
                          <a:solidFill>
                            <a:srgbClr val="000000"/>
                          </a:solidFill>
                          <a:effectLst/>
                          <a:latin typeface="Calibri" panose="020F0502020204030204" pitchFamily="34" charset="0"/>
                        </a:rPr>
                        <a:t>HQ</a:t>
                      </a:r>
                    </a:p>
                  </a:txBody>
                  <a:tcPr marL="36000" marR="3600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172242">
                <a:tc>
                  <a:txBody>
                    <a:bodyPr/>
                    <a:lstStyle/>
                    <a:p>
                      <a:pPr algn="l" fontAlgn="b"/>
                      <a:r>
                        <a:rPr lang="en-US" sz="1100" b="0" i="0" u="none" strike="noStrike">
                          <a:solidFill>
                            <a:srgbClr val="000000"/>
                          </a:solidFill>
                          <a:effectLst/>
                          <a:latin typeface="Calibri" panose="020F0502020204030204" pitchFamily="34" charset="0"/>
                        </a:rPr>
                        <a:t>Country Manager</a:t>
                      </a:r>
                    </a:p>
                  </a:txBody>
                  <a:tcPr marL="36000" marR="3600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1100" b="0" i="0" u="none" strike="noStrike">
                          <a:solidFill>
                            <a:srgbClr val="000000"/>
                          </a:solidFill>
                          <a:effectLst/>
                          <a:latin typeface="Calibri" panose="020F0502020204030204" pitchFamily="34" charset="0"/>
                        </a:rPr>
                        <a:t>1</a:t>
                      </a:r>
                    </a:p>
                  </a:txBody>
                  <a:tcPr marL="36000" marR="3600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1100" b="0" i="0" u="none" strike="noStrike">
                          <a:solidFill>
                            <a:srgbClr val="000000"/>
                          </a:solidFill>
                          <a:effectLst/>
                          <a:latin typeface="Calibri" panose="020F0502020204030204" pitchFamily="34" charset="0"/>
                        </a:rPr>
                        <a:t>5 500</a:t>
                      </a:r>
                    </a:p>
                  </a:txBody>
                  <a:tcPr marL="36000" marR="3600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1100" b="0" i="0" u="none" strike="noStrike">
                          <a:solidFill>
                            <a:srgbClr val="000000"/>
                          </a:solidFill>
                          <a:effectLst/>
                          <a:latin typeface="Calibri" panose="020F0502020204030204" pitchFamily="34" charset="0"/>
                        </a:rPr>
                        <a:t>17%</a:t>
                      </a:r>
                    </a:p>
                  </a:txBody>
                  <a:tcPr marL="36000" marR="3600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1100" b="0" i="0" u="none" strike="noStrike">
                          <a:solidFill>
                            <a:srgbClr val="000000"/>
                          </a:solidFill>
                          <a:effectLst/>
                          <a:latin typeface="Calibri" panose="020F0502020204030204" pitchFamily="34" charset="0"/>
                        </a:rPr>
                        <a:t>6 435</a:t>
                      </a:r>
                    </a:p>
                  </a:txBody>
                  <a:tcPr marL="36000" marR="3600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1100" b="0" i="0" u="none" strike="noStrike">
                          <a:solidFill>
                            <a:srgbClr val="000000"/>
                          </a:solidFill>
                          <a:effectLst/>
                          <a:latin typeface="Calibri" panose="020F0502020204030204" pitchFamily="34" charset="0"/>
                        </a:rPr>
                        <a:t>HQ</a:t>
                      </a:r>
                    </a:p>
                  </a:txBody>
                  <a:tcPr marL="36000" marR="3600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172242">
                <a:tc>
                  <a:txBody>
                    <a:bodyPr/>
                    <a:lstStyle/>
                    <a:p>
                      <a:pPr algn="l" fontAlgn="b"/>
                      <a:r>
                        <a:rPr lang="en-US" sz="1100" b="0" i="0" u="none" strike="noStrike">
                          <a:solidFill>
                            <a:srgbClr val="000000"/>
                          </a:solidFill>
                          <a:effectLst/>
                          <a:latin typeface="Calibri" panose="020F0502020204030204" pitchFamily="34" charset="0"/>
                        </a:rPr>
                        <a:t>Office administrator</a:t>
                      </a:r>
                    </a:p>
                  </a:txBody>
                  <a:tcPr marL="36000" marR="3600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1100" b="0" i="0" u="none" strike="noStrike">
                          <a:solidFill>
                            <a:srgbClr val="000000"/>
                          </a:solidFill>
                          <a:effectLst/>
                          <a:latin typeface="Calibri" panose="020F0502020204030204" pitchFamily="34" charset="0"/>
                        </a:rPr>
                        <a:t>1</a:t>
                      </a:r>
                    </a:p>
                  </a:txBody>
                  <a:tcPr marL="36000" marR="3600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1100" b="0" i="0" u="none" strike="noStrike">
                          <a:solidFill>
                            <a:srgbClr val="000000"/>
                          </a:solidFill>
                          <a:effectLst/>
                          <a:latin typeface="Calibri" panose="020F0502020204030204" pitchFamily="34" charset="0"/>
                        </a:rPr>
                        <a:t>3 000</a:t>
                      </a:r>
                    </a:p>
                  </a:txBody>
                  <a:tcPr marL="36000" marR="3600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1100" b="0" i="0" u="none" strike="noStrike">
                          <a:solidFill>
                            <a:srgbClr val="000000"/>
                          </a:solidFill>
                          <a:effectLst/>
                          <a:latin typeface="Calibri" panose="020F0502020204030204" pitchFamily="34" charset="0"/>
                        </a:rPr>
                        <a:t>17%</a:t>
                      </a:r>
                    </a:p>
                  </a:txBody>
                  <a:tcPr marL="36000" marR="3600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1100" b="0" i="0" u="none" strike="noStrike">
                          <a:solidFill>
                            <a:srgbClr val="000000"/>
                          </a:solidFill>
                          <a:effectLst/>
                          <a:latin typeface="Calibri" panose="020F0502020204030204" pitchFamily="34" charset="0"/>
                        </a:rPr>
                        <a:t>3 510</a:t>
                      </a:r>
                    </a:p>
                  </a:txBody>
                  <a:tcPr marL="36000" marR="3600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1100" b="0" i="0" u="none" strike="noStrike">
                          <a:solidFill>
                            <a:srgbClr val="000000"/>
                          </a:solidFill>
                          <a:effectLst/>
                          <a:latin typeface="Calibri" panose="020F0502020204030204" pitchFamily="34" charset="0"/>
                        </a:rPr>
                        <a:t>Operations</a:t>
                      </a:r>
                    </a:p>
                  </a:txBody>
                  <a:tcPr marL="36000" marR="3600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172242">
                <a:tc>
                  <a:txBody>
                    <a:bodyPr/>
                    <a:lstStyle/>
                    <a:p>
                      <a:pPr algn="l" fontAlgn="b"/>
                      <a:r>
                        <a:rPr lang="en-US" sz="1100" b="0" i="0" u="none" strike="noStrike">
                          <a:solidFill>
                            <a:srgbClr val="000000"/>
                          </a:solidFill>
                          <a:effectLst/>
                          <a:latin typeface="Calibri" panose="020F0502020204030204" pitchFamily="34" charset="0"/>
                        </a:rPr>
                        <a:t>Loan executive</a:t>
                      </a:r>
                    </a:p>
                  </a:txBody>
                  <a:tcPr marL="36000" marR="3600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1100" b="0" i="0" u="none" strike="noStrike">
                          <a:solidFill>
                            <a:srgbClr val="000000"/>
                          </a:solidFill>
                          <a:effectLst/>
                          <a:latin typeface="Calibri" panose="020F0502020204030204" pitchFamily="34" charset="0"/>
                        </a:rPr>
                        <a:t>3</a:t>
                      </a:r>
                    </a:p>
                  </a:txBody>
                  <a:tcPr marL="36000" marR="3600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1100" b="0" i="0" u="none" strike="noStrike">
                          <a:solidFill>
                            <a:srgbClr val="000000"/>
                          </a:solidFill>
                          <a:effectLst/>
                          <a:latin typeface="Calibri" panose="020F0502020204030204" pitchFamily="34" charset="0"/>
                        </a:rPr>
                        <a:t>2 500</a:t>
                      </a:r>
                    </a:p>
                  </a:txBody>
                  <a:tcPr marL="36000" marR="3600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1100" b="0" i="0" u="none" strike="noStrike">
                          <a:solidFill>
                            <a:srgbClr val="000000"/>
                          </a:solidFill>
                          <a:effectLst/>
                          <a:latin typeface="Calibri" panose="020F0502020204030204" pitchFamily="34" charset="0"/>
                        </a:rPr>
                        <a:t>17%</a:t>
                      </a:r>
                    </a:p>
                  </a:txBody>
                  <a:tcPr marL="36000" marR="3600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1100" b="0" i="0" u="none" strike="noStrike">
                          <a:solidFill>
                            <a:srgbClr val="000000"/>
                          </a:solidFill>
                          <a:effectLst/>
                          <a:latin typeface="Calibri" panose="020F0502020204030204" pitchFamily="34" charset="0"/>
                        </a:rPr>
                        <a:t>8 775</a:t>
                      </a:r>
                    </a:p>
                  </a:txBody>
                  <a:tcPr marL="36000" marR="3600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1100" b="0" i="0" u="none" strike="noStrike">
                          <a:solidFill>
                            <a:srgbClr val="000000"/>
                          </a:solidFill>
                          <a:effectLst/>
                          <a:latin typeface="Calibri" panose="020F0502020204030204" pitchFamily="34" charset="0"/>
                        </a:rPr>
                        <a:t>Sales</a:t>
                      </a:r>
                    </a:p>
                  </a:txBody>
                  <a:tcPr marL="36000" marR="3600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172242">
                <a:tc>
                  <a:txBody>
                    <a:bodyPr/>
                    <a:lstStyle/>
                    <a:p>
                      <a:pPr algn="l" fontAlgn="b"/>
                      <a:r>
                        <a:rPr lang="en-US" sz="1100" b="0" i="0" u="none" strike="noStrike">
                          <a:solidFill>
                            <a:srgbClr val="000000"/>
                          </a:solidFill>
                          <a:effectLst/>
                          <a:latin typeface="Calibri" panose="020F0502020204030204" pitchFamily="34" charset="0"/>
                        </a:rPr>
                        <a:t>Telecollectors (1-30 DPD) </a:t>
                      </a:r>
                    </a:p>
                  </a:txBody>
                  <a:tcPr marL="36000" marR="3600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1100" b="0" i="0" u="none" strike="noStrike">
                          <a:solidFill>
                            <a:srgbClr val="000000"/>
                          </a:solidFill>
                          <a:effectLst/>
                          <a:latin typeface="Calibri" panose="020F0502020204030204" pitchFamily="34" charset="0"/>
                        </a:rPr>
                        <a:t>1</a:t>
                      </a:r>
                    </a:p>
                  </a:txBody>
                  <a:tcPr marL="36000" marR="3600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1100" b="0" i="0" u="none" strike="noStrike">
                          <a:solidFill>
                            <a:srgbClr val="000000"/>
                          </a:solidFill>
                          <a:effectLst/>
                          <a:latin typeface="Calibri" panose="020F0502020204030204" pitchFamily="34" charset="0"/>
                        </a:rPr>
                        <a:t>3 000</a:t>
                      </a:r>
                    </a:p>
                  </a:txBody>
                  <a:tcPr marL="36000" marR="3600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1100" b="0" i="0" u="none" strike="noStrike">
                          <a:solidFill>
                            <a:srgbClr val="000000"/>
                          </a:solidFill>
                          <a:effectLst/>
                          <a:latin typeface="Calibri" panose="020F0502020204030204" pitchFamily="34" charset="0"/>
                        </a:rPr>
                        <a:t>17%</a:t>
                      </a:r>
                    </a:p>
                  </a:txBody>
                  <a:tcPr marL="36000" marR="3600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1100" b="0" i="0" u="none" strike="noStrike">
                          <a:solidFill>
                            <a:srgbClr val="000000"/>
                          </a:solidFill>
                          <a:effectLst/>
                          <a:latin typeface="Calibri" panose="020F0502020204030204" pitchFamily="34" charset="0"/>
                        </a:rPr>
                        <a:t>3 510</a:t>
                      </a:r>
                    </a:p>
                  </a:txBody>
                  <a:tcPr marL="36000" marR="3600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1100" b="0" i="0" u="none" strike="noStrike">
                          <a:solidFill>
                            <a:srgbClr val="000000"/>
                          </a:solidFill>
                          <a:effectLst/>
                          <a:latin typeface="Calibri" panose="020F0502020204030204" pitchFamily="34" charset="0"/>
                        </a:rPr>
                        <a:t>Collections</a:t>
                      </a:r>
                    </a:p>
                  </a:txBody>
                  <a:tcPr marL="36000" marR="3600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172242">
                <a:tc>
                  <a:txBody>
                    <a:bodyPr/>
                    <a:lstStyle/>
                    <a:p>
                      <a:pPr algn="l" fontAlgn="b"/>
                      <a:r>
                        <a:rPr lang="en-US" sz="1100" b="0" i="0" u="none" strike="noStrike">
                          <a:solidFill>
                            <a:srgbClr val="000000"/>
                          </a:solidFill>
                          <a:effectLst/>
                          <a:latin typeface="Calibri" panose="020F0502020204030204" pitchFamily="34" charset="0"/>
                        </a:rPr>
                        <a:t>Telecollectors (31-90 DPD) </a:t>
                      </a:r>
                    </a:p>
                  </a:txBody>
                  <a:tcPr marL="36000" marR="3600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1100" b="0" i="0" u="none" strike="noStrike">
                          <a:solidFill>
                            <a:srgbClr val="000000"/>
                          </a:solidFill>
                          <a:effectLst/>
                          <a:latin typeface="Calibri" panose="020F0502020204030204" pitchFamily="34" charset="0"/>
                        </a:rPr>
                        <a:t>1</a:t>
                      </a:r>
                    </a:p>
                  </a:txBody>
                  <a:tcPr marL="36000" marR="3600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1100" b="0" i="0" u="none" strike="noStrike">
                          <a:solidFill>
                            <a:srgbClr val="000000"/>
                          </a:solidFill>
                          <a:effectLst/>
                          <a:latin typeface="Calibri" panose="020F0502020204030204" pitchFamily="34" charset="0"/>
                        </a:rPr>
                        <a:t>3 000</a:t>
                      </a:r>
                    </a:p>
                  </a:txBody>
                  <a:tcPr marL="36000" marR="3600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1100" b="0" i="0" u="none" strike="noStrike">
                          <a:solidFill>
                            <a:srgbClr val="000000"/>
                          </a:solidFill>
                          <a:effectLst/>
                          <a:latin typeface="Calibri" panose="020F0502020204030204" pitchFamily="34" charset="0"/>
                        </a:rPr>
                        <a:t>17%</a:t>
                      </a:r>
                    </a:p>
                  </a:txBody>
                  <a:tcPr marL="36000" marR="3600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1100" b="0" i="0" u="none" strike="noStrike">
                          <a:solidFill>
                            <a:srgbClr val="000000"/>
                          </a:solidFill>
                          <a:effectLst/>
                          <a:latin typeface="Calibri" panose="020F0502020204030204" pitchFamily="34" charset="0"/>
                        </a:rPr>
                        <a:t>3 510</a:t>
                      </a:r>
                    </a:p>
                  </a:txBody>
                  <a:tcPr marL="36000" marR="3600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1100" b="0" i="0" u="none" strike="noStrike">
                          <a:solidFill>
                            <a:srgbClr val="000000"/>
                          </a:solidFill>
                          <a:effectLst/>
                          <a:latin typeface="Calibri" panose="020F0502020204030204" pitchFamily="34" charset="0"/>
                        </a:rPr>
                        <a:t>Collections</a:t>
                      </a:r>
                    </a:p>
                  </a:txBody>
                  <a:tcPr marL="36000" marR="3600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172242">
                <a:tc>
                  <a:txBody>
                    <a:bodyPr/>
                    <a:lstStyle/>
                    <a:p>
                      <a:pPr algn="l" fontAlgn="b"/>
                      <a:r>
                        <a:rPr lang="en-US" sz="1100" b="0" i="0" u="none" strike="noStrike">
                          <a:solidFill>
                            <a:srgbClr val="000000"/>
                          </a:solidFill>
                          <a:effectLst/>
                          <a:latin typeface="Calibri" panose="020F0502020204030204" pitchFamily="34" charset="0"/>
                        </a:rPr>
                        <a:t>Skip Tracing (91 DPD) </a:t>
                      </a:r>
                    </a:p>
                  </a:txBody>
                  <a:tcPr marL="36000" marR="3600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1100" b="0" i="0" u="none" strike="noStrike">
                          <a:solidFill>
                            <a:srgbClr val="000000"/>
                          </a:solidFill>
                          <a:effectLst/>
                          <a:latin typeface="Calibri" panose="020F0502020204030204" pitchFamily="34" charset="0"/>
                        </a:rPr>
                        <a:t>1</a:t>
                      </a:r>
                    </a:p>
                  </a:txBody>
                  <a:tcPr marL="36000" marR="3600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1100" b="0" i="0" u="none" strike="noStrike">
                          <a:solidFill>
                            <a:srgbClr val="000000"/>
                          </a:solidFill>
                          <a:effectLst/>
                          <a:latin typeface="Calibri" panose="020F0502020204030204" pitchFamily="34" charset="0"/>
                        </a:rPr>
                        <a:t>3 000</a:t>
                      </a:r>
                    </a:p>
                  </a:txBody>
                  <a:tcPr marL="36000" marR="3600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1100" b="0" i="0" u="none" strike="noStrike">
                          <a:solidFill>
                            <a:srgbClr val="000000"/>
                          </a:solidFill>
                          <a:effectLst/>
                          <a:latin typeface="Calibri" panose="020F0502020204030204" pitchFamily="34" charset="0"/>
                        </a:rPr>
                        <a:t>17%</a:t>
                      </a:r>
                    </a:p>
                  </a:txBody>
                  <a:tcPr marL="36000" marR="3600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1100" b="0" i="0" u="none" strike="noStrike">
                          <a:solidFill>
                            <a:srgbClr val="000000"/>
                          </a:solidFill>
                          <a:effectLst/>
                          <a:latin typeface="Calibri" panose="020F0502020204030204" pitchFamily="34" charset="0"/>
                        </a:rPr>
                        <a:t>3 510</a:t>
                      </a:r>
                    </a:p>
                  </a:txBody>
                  <a:tcPr marL="36000" marR="3600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1100" b="0" i="0" u="none" strike="noStrike">
                          <a:solidFill>
                            <a:srgbClr val="000000"/>
                          </a:solidFill>
                          <a:effectLst/>
                          <a:latin typeface="Calibri" panose="020F0502020204030204" pitchFamily="34" charset="0"/>
                        </a:rPr>
                        <a:t>Collections</a:t>
                      </a:r>
                    </a:p>
                  </a:txBody>
                  <a:tcPr marL="36000" marR="3600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7"/>
                  </a:ext>
                </a:extLst>
              </a:tr>
              <a:tr h="172242">
                <a:tc>
                  <a:txBody>
                    <a:bodyPr/>
                    <a:lstStyle/>
                    <a:p>
                      <a:pPr algn="l" fontAlgn="b"/>
                      <a:r>
                        <a:rPr lang="en-US" sz="1100" b="0" i="0" u="none" strike="noStrike">
                          <a:solidFill>
                            <a:srgbClr val="000000"/>
                          </a:solidFill>
                          <a:effectLst/>
                          <a:latin typeface="Calibri" panose="020F0502020204030204" pitchFamily="34" charset="0"/>
                        </a:rPr>
                        <a:t>Telecollectors (91+ DPD) </a:t>
                      </a:r>
                    </a:p>
                  </a:txBody>
                  <a:tcPr marL="36000" marR="3600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1100" b="0" i="0" u="none" strike="noStrike">
                          <a:solidFill>
                            <a:srgbClr val="000000"/>
                          </a:solidFill>
                          <a:effectLst/>
                          <a:latin typeface="Calibri" panose="020F0502020204030204" pitchFamily="34" charset="0"/>
                        </a:rPr>
                        <a:t>1</a:t>
                      </a:r>
                    </a:p>
                  </a:txBody>
                  <a:tcPr marL="36000" marR="3600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1100" b="0" i="0" u="none" strike="noStrike">
                          <a:solidFill>
                            <a:srgbClr val="000000"/>
                          </a:solidFill>
                          <a:effectLst/>
                          <a:latin typeface="Calibri" panose="020F0502020204030204" pitchFamily="34" charset="0"/>
                        </a:rPr>
                        <a:t>3 000</a:t>
                      </a:r>
                    </a:p>
                  </a:txBody>
                  <a:tcPr marL="36000" marR="3600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1100" b="0" i="0" u="none" strike="noStrike">
                          <a:solidFill>
                            <a:srgbClr val="000000"/>
                          </a:solidFill>
                          <a:effectLst/>
                          <a:latin typeface="Calibri" panose="020F0502020204030204" pitchFamily="34" charset="0"/>
                        </a:rPr>
                        <a:t>17%</a:t>
                      </a:r>
                    </a:p>
                  </a:txBody>
                  <a:tcPr marL="36000" marR="3600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1100" b="0" i="0" u="none" strike="noStrike">
                          <a:solidFill>
                            <a:srgbClr val="000000"/>
                          </a:solidFill>
                          <a:effectLst/>
                          <a:latin typeface="Calibri" panose="020F0502020204030204" pitchFamily="34" charset="0"/>
                        </a:rPr>
                        <a:t>3 510</a:t>
                      </a:r>
                    </a:p>
                  </a:txBody>
                  <a:tcPr marL="36000" marR="3600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1100" b="0" i="0" u="none" strike="noStrike">
                          <a:solidFill>
                            <a:srgbClr val="000000"/>
                          </a:solidFill>
                          <a:effectLst/>
                          <a:latin typeface="Calibri" panose="020F0502020204030204" pitchFamily="34" charset="0"/>
                        </a:rPr>
                        <a:t>Collections</a:t>
                      </a:r>
                    </a:p>
                  </a:txBody>
                  <a:tcPr marL="36000" marR="3600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8"/>
                  </a:ext>
                </a:extLst>
              </a:tr>
              <a:tr h="172242">
                <a:tc>
                  <a:txBody>
                    <a:bodyPr/>
                    <a:lstStyle/>
                    <a:p>
                      <a:pPr algn="l" fontAlgn="b"/>
                      <a:r>
                        <a:rPr lang="en-US" sz="1100" b="0" i="0" u="none" strike="noStrike">
                          <a:solidFill>
                            <a:srgbClr val="000000"/>
                          </a:solidFill>
                          <a:effectLst/>
                          <a:latin typeface="Calibri" panose="020F0502020204030204" pitchFamily="34" charset="0"/>
                        </a:rPr>
                        <a:t>Legal advisor</a:t>
                      </a:r>
                    </a:p>
                  </a:txBody>
                  <a:tcPr marL="36000" marR="3600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1100" b="0" i="0" u="none" strike="noStrike">
                          <a:solidFill>
                            <a:srgbClr val="000000"/>
                          </a:solidFill>
                          <a:effectLst/>
                          <a:latin typeface="Calibri" panose="020F0502020204030204" pitchFamily="34" charset="0"/>
                        </a:rPr>
                        <a:t>1</a:t>
                      </a:r>
                    </a:p>
                  </a:txBody>
                  <a:tcPr marL="36000" marR="3600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1100" b="0" i="0" u="none" strike="noStrike">
                          <a:solidFill>
                            <a:srgbClr val="000000"/>
                          </a:solidFill>
                          <a:effectLst/>
                          <a:latin typeface="Calibri" panose="020F0502020204030204" pitchFamily="34" charset="0"/>
                        </a:rPr>
                        <a:t>3 500</a:t>
                      </a:r>
                    </a:p>
                  </a:txBody>
                  <a:tcPr marL="36000" marR="3600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1100" b="0" i="0" u="none" strike="noStrike">
                          <a:solidFill>
                            <a:srgbClr val="000000"/>
                          </a:solidFill>
                          <a:effectLst/>
                          <a:latin typeface="Calibri" panose="020F0502020204030204" pitchFamily="34" charset="0"/>
                        </a:rPr>
                        <a:t>17%</a:t>
                      </a:r>
                    </a:p>
                  </a:txBody>
                  <a:tcPr marL="36000" marR="3600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1100" b="0" i="0" u="none" strike="noStrike">
                          <a:solidFill>
                            <a:srgbClr val="000000"/>
                          </a:solidFill>
                          <a:effectLst/>
                          <a:latin typeface="Calibri" panose="020F0502020204030204" pitchFamily="34" charset="0"/>
                        </a:rPr>
                        <a:t>4 095</a:t>
                      </a:r>
                    </a:p>
                  </a:txBody>
                  <a:tcPr marL="36000" marR="3600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1100" b="0" i="0" u="none" strike="noStrike">
                          <a:solidFill>
                            <a:srgbClr val="000000"/>
                          </a:solidFill>
                          <a:effectLst/>
                          <a:latin typeface="Calibri" panose="020F0502020204030204" pitchFamily="34" charset="0"/>
                        </a:rPr>
                        <a:t>Legal</a:t>
                      </a:r>
                    </a:p>
                  </a:txBody>
                  <a:tcPr marL="36000" marR="3600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9"/>
                  </a:ext>
                </a:extLst>
              </a:tr>
              <a:tr h="172242">
                <a:tc>
                  <a:txBody>
                    <a:bodyPr/>
                    <a:lstStyle/>
                    <a:p>
                      <a:pPr algn="l" fontAlgn="b"/>
                      <a:r>
                        <a:rPr lang="en-US" sz="1100" b="0" i="0" u="none" strike="noStrike">
                          <a:solidFill>
                            <a:srgbClr val="000000"/>
                          </a:solidFill>
                          <a:effectLst/>
                          <a:latin typeface="Calibri" panose="020F0502020204030204" pitchFamily="34" charset="0"/>
                        </a:rPr>
                        <a:t>Chief accountant</a:t>
                      </a:r>
                    </a:p>
                  </a:txBody>
                  <a:tcPr marL="36000" marR="3600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1100" b="0" i="0" u="none" strike="noStrike">
                          <a:solidFill>
                            <a:srgbClr val="000000"/>
                          </a:solidFill>
                          <a:effectLst/>
                          <a:latin typeface="Calibri" panose="020F0502020204030204" pitchFamily="34" charset="0"/>
                        </a:rPr>
                        <a:t>1</a:t>
                      </a:r>
                    </a:p>
                  </a:txBody>
                  <a:tcPr marL="36000" marR="3600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1100" b="0" i="0" u="none" strike="noStrike">
                          <a:solidFill>
                            <a:srgbClr val="000000"/>
                          </a:solidFill>
                          <a:effectLst/>
                          <a:latin typeface="Calibri" panose="020F0502020204030204" pitchFamily="34" charset="0"/>
                        </a:rPr>
                        <a:t>7 200</a:t>
                      </a:r>
                    </a:p>
                  </a:txBody>
                  <a:tcPr marL="36000" marR="3600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1100" b="0" i="0" u="none" strike="noStrike">
                          <a:solidFill>
                            <a:srgbClr val="000000"/>
                          </a:solidFill>
                          <a:effectLst/>
                          <a:latin typeface="Calibri" panose="020F0502020204030204" pitchFamily="34" charset="0"/>
                        </a:rPr>
                        <a:t>17%</a:t>
                      </a:r>
                    </a:p>
                  </a:txBody>
                  <a:tcPr marL="36000" marR="3600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1100" b="0" i="0" u="none" strike="noStrike">
                          <a:solidFill>
                            <a:srgbClr val="000000"/>
                          </a:solidFill>
                          <a:effectLst/>
                          <a:latin typeface="Calibri" panose="020F0502020204030204" pitchFamily="34" charset="0"/>
                        </a:rPr>
                        <a:t>8 424</a:t>
                      </a:r>
                    </a:p>
                  </a:txBody>
                  <a:tcPr marL="36000" marR="3600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1100" b="0" i="0" u="none" strike="noStrike">
                          <a:solidFill>
                            <a:srgbClr val="000000"/>
                          </a:solidFill>
                          <a:effectLst/>
                          <a:latin typeface="Calibri" panose="020F0502020204030204" pitchFamily="34" charset="0"/>
                        </a:rPr>
                        <a:t>Finance</a:t>
                      </a:r>
                    </a:p>
                  </a:txBody>
                  <a:tcPr marL="36000" marR="3600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10"/>
                  </a:ext>
                </a:extLst>
              </a:tr>
              <a:tr h="163630">
                <a:tc>
                  <a:txBody>
                    <a:bodyPr/>
                    <a:lstStyle/>
                    <a:p>
                      <a:pPr algn="l" fontAlgn="b"/>
                      <a:r>
                        <a:rPr lang="en-US" sz="1100" b="0" i="0" u="none" strike="noStrike">
                          <a:solidFill>
                            <a:srgbClr val="000000"/>
                          </a:solidFill>
                          <a:effectLst/>
                          <a:latin typeface="Calibri" panose="020F0502020204030204" pitchFamily="34" charset="0"/>
                        </a:rPr>
                        <a:t>MIS</a:t>
                      </a:r>
                    </a:p>
                  </a:txBody>
                  <a:tcPr marL="36000" marR="3600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1100" b="0" i="0" u="none" strike="noStrike">
                          <a:solidFill>
                            <a:srgbClr val="000000"/>
                          </a:solidFill>
                          <a:effectLst/>
                          <a:latin typeface="Calibri" panose="020F0502020204030204" pitchFamily="34" charset="0"/>
                        </a:rPr>
                        <a:t>1</a:t>
                      </a:r>
                    </a:p>
                  </a:txBody>
                  <a:tcPr marL="36000" marR="3600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1100" b="0" i="0" u="none" strike="noStrike">
                          <a:solidFill>
                            <a:srgbClr val="000000"/>
                          </a:solidFill>
                          <a:effectLst/>
                          <a:latin typeface="Calibri" panose="020F0502020204030204" pitchFamily="34" charset="0"/>
                        </a:rPr>
                        <a:t>4 000</a:t>
                      </a:r>
                    </a:p>
                  </a:txBody>
                  <a:tcPr marL="36000" marR="3600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1100" b="0" i="0" u="none" strike="noStrike">
                          <a:solidFill>
                            <a:srgbClr val="000000"/>
                          </a:solidFill>
                          <a:effectLst/>
                          <a:latin typeface="Calibri" panose="020F0502020204030204" pitchFamily="34" charset="0"/>
                        </a:rPr>
                        <a:t>17%</a:t>
                      </a:r>
                    </a:p>
                  </a:txBody>
                  <a:tcPr marL="36000" marR="3600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1100" b="0" i="0" u="none" strike="noStrike">
                          <a:solidFill>
                            <a:srgbClr val="000000"/>
                          </a:solidFill>
                          <a:effectLst/>
                          <a:latin typeface="Calibri" panose="020F0502020204030204" pitchFamily="34" charset="0"/>
                        </a:rPr>
                        <a:t>4 680</a:t>
                      </a:r>
                    </a:p>
                  </a:txBody>
                  <a:tcPr marL="36000" marR="3600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1100" b="0" i="0" u="none" strike="noStrike">
                          <a:solidFill>
                            <a:srgbClr val="000000"/>
                          </a:solidFill>
                          <a:effectLst/>
                          <a:latin typeface="Calibri" panose="020F0502020204030204" pitchFamily="34" charset="0"/>
                        </a:rPr>
                        <a:t>Finance</a:t>
                      </a:r>
                    </a:p>
                  </a:txBody>
                  <a:tcPr marL="36000" marR="3600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11"/>
                  </a:ext>
                </a:extLst>
              </a:tr>
              <a:tr h="172242">
                <a:tc>
                  <a:txBody>
                    <a:bodyPr/>
                    <a:lstStyle/>
                    <a:p>
                      <a:pPr algn="l" fontAlgn="b"/>
                      <a:r>
                        <a:rPr lang="en-US" sz="1100" b="0" i="0" u="none" strike="noStrike">
                          <a:solidFill>
                            <a:srgbClr val="000000"/>
                          </a:solidFill>
                          <a:effectLst/>
                          <a:latin typeface="Calibri" panose="020F0502020204030204" pitchFamily="34" charset="0"/>
                        </a:rPr>
                        <a:t>Digital marketing specialist</a:t>
                      </a:r>
                    </a:p>
                  </a:txBody>
                  <a:tcPr marL="36000" marR="3600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1100" b="0" i="0" u="none" strike="noStrike">
                          <a:solidFill>
                            <a:srgbClr val="000000"/>
                          </a:solidFill>
                          <a:effectLst/>
                          <a:latin typeface="Calibri" panose="020F0502020204030204" pitchFamily="34" charset="0"/>
                        </a:rPr>
                        <a:t>1</a:t>
                      </a:r>
                    </a:p>
                  </a:txBody>
                  <a:tcPr marL="36000" marR="3600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1100" b="0" i="0" u="none" strike="noStrike">
                          <a:solidFill>
                            <a:srgbClr val="000000"/>
                          </a:solidFill>
                          <a:effectLst/>
                          <a:latin typeface="Calibri" panose="020F0502020204030204" pitchFamily="34" charset="0"/>
                        </a:rPr>
                        <a:t>4 000</a:t>
                      </a:r>
                    </a:p>
                  </a:txBody>
                  <a:tcPr marL="36000" marR="3600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1100" b="0" i="0" u="none" strike="noStrike">
                          <a:solidFill>
                            <a:srgbClr val="000000"/>
                          </a:solidFill>
                          <a:effectLst/>
                          <a:latin typeface="Calibri" panose="020F0502020204030204" pitchFamily="34" charset="0"/>
                        </a:rPr>
                        <a:t>17%</a:t>
                      </a:r>
                    </a:p>
                  </a:txBody>
                  <a:tcPr marL="36000" marR="3600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1100" b="0" i="0" u="none" strike="noStrike">
                          <a:solidFill>
                            <a:srgbClr val="000000"/>
                          </a:solidFill>
                          <a:effectLst/>
                          <a:latin typeface="Calibri" panose="020F0502020204030204" pitchFamily="34" charset="0"/>
                        </a:rPr>
                        <a:t>4 680</a:t>
                      </a:r>
                    </a:p>
                  </a:txBody>
                  <a:tcPr marL="36000" marR="3600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1100" b="0" i="0" u="none" strike="noStrike">
                          <a:solidFill>
                            <a:srgbClr val="000000"/>
                          </a:solidFill>
                          <a:effectLst/>
                          <a:latin typeface="Calibri" panose="020F0502020204030204" pitchFamily="34" charset="0"/>
                        </a:rPr>
                        <a:t>Marketing</a:t>
                      </a:r>
                    </a:p>
                  </a:txBody>
                  <a:tcPr marL="36000" marR="3600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12"/>
                  </a:ext>
                </a:extLst>
              </a:tr>
              <a:tr h="172242">
                <a:tc>
                  <a:txBody>
                    <a:bodyPr/>
                    <a:lstStyle/>
                    <a:p>
                      <a:pPr algn="l" fontAlgn="b"/>
                      <a:r>
                        <a:rPr lang="en-US" sz="1100" b="0" i="0" u="none" strike="noStrike">
                          <a:solidFill>
                            <a:srgbClr val="000000"/>
                          </a:solidFill>
                          <a:effectLst/>
                          <a:latin typeface="Calibri" panose="020F0502020204030204" pitchFamily="34" charset="0"/>
                        </a:rPr>
                        <a:t>IT support</a:t>
                      </a:r>
                    </a:p>
                  </a:txBody>
                  <a:tcPr marL="36000" marR="3600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1100" b="0" i="0" u="none" strike="noStrike">
                          <a:solidFill>
                            <a:srgbClr val="000000"/>
                          </a:solidFill>
                          <a:effectLst/>
                          <a:latin typeface="Calibri" panose="020F0502020204030204" pitchFamily="34" charset="0"/>
                        </a:rPr>
                        <a:t>1</a:t>
                      </a:r>
                    </a:p>
                  </a:txBody>
                  <a:tcPr marL="36000" marR="3600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1100" b="0" i="0" u="none" strike="noStrike">
                          <a:solidFill>
                            <a:srgbClr val="000000"/>
                          </a:solidFill>
                          <a:effectLst/>
                          <a:latin typeface="Calibri" panose="020F0502020204030204" pitchFamily="34" charset="0"/>
                        </a:rPr>
                        <a:t>4 500</a:t>
                      </a:r>
                    </a:p>
                  </a:txBody>
                  <a:tcPr marL="36000" marR="3600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1100" b="0" i="0" u="none" strike="noStrike">
                          <a:solidFill>
                            <a:srgbClr val="000000"/>
                          </a:solidFill>
                          <a:effectLst/>
                          <a:latin typeface="Calibri" panose="020F0502020204030204" pitchFamily="34" charset="0"/>
                        </a:rPr>
                        <a:t>17%</a:t>
                      </a:r>
                    </a:p>
                  </a:txBody>
                  <a:tcPr marL="36000" marR="3600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1100" b="0" i="0" u="none" strike="noStrike">
                          <a:solidFill>
                            <a:srgbClr val="000000"/>
                          </a:solidFill>
                          <a:effectLst/>
                          <a:latin typeface="Calibri" panose="020F0502020204030204" pitchFamily="34" charset="0"/>
                        </a:rPr>
                        <a:t>5 265</a:t>
                      </a:r>
                    </a:p>
                  </a:txBody>
                  <a:tcPr marL="36000" marR="3600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1100" b="0" i="0" u="none" strike="noStrike">
                          <a:solidFill>
                            <a:srgbClr val="000000"/>
                          </a:solidFill>
                          <a:effectLst/>
                          <a:latin typeface="Calibri" panose="020F0502020204030204" pitchFamily="34" charset="0"/>
                        </a:rPr>
                        <a:t>IT</a:t>
                      </a:r>
                    </a:p>
                  </a:txBody>
                  <a:tcPr marL="36000" marR="3600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13"/>
                  </a:ext>
                </a:extLst>
              </a:tr>
              <a:tr h="172242">
                <a:tc>
                  <a:txBody>
                    <a:bodyPr/>
                    <a:lstStyle/>
                    <a:p>
                      <a:pPr algn="l" fontAlgn="b"/>
                      <a:r>
                        <a:rPr lang="en-US" sz="1100" b="0" i="0" u="none" strike="noStrike">
                          <a:solidFill>
                            <a:srgbClr val="000000"/>
                          </a:solidFill>
                          <a:effectLst/>
                          <a:latin typeface="Calibri" panose="020F0502020204030204" pitchFamily="34" charset="0"/>
                        </a:rPr>
                        <a:t>CC Operators (support) </a:t>
                      </a:r>
                    </a:p>
                  </a:txBody>
                  <a:tcPr marL="36000" marR="3600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1100" b="0" i="0" u="none" strike="noStrike">
                          <a:solidFill>
                            <a:srgbClr val="000000"/>
                          </a:solidFill>
                          <a:effectLst/>
                          <a:latin typeface="Calibri" panose="020F0502020204030204" pitchFamily="34" charset="0"/>
                        </a:rPr>
                        <a:t>2</a:t>
                      </a:r>
                    </a:p>
                  </a:txBody>
                  <a:tcPr marL="36000" marR="3600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1100" b="0" i="0" u="none" strike="noStrike">
                          <a:solidFill>
                            <a:srgbClr val="000000"/>
                          </a:solidFill>
                          <a:effectLst/>
                          <a:latin typeface="Calibri" panose="020F0502020204030204" pitchFamily="34" charset="0"/>
                        </a:rPr>
                        <a:t>3 000</a:t>
                      </a:r>
                    </a:p>
                  </a:txBody>
                  <a:tcPr marL="36000" marR="3600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1100" b="0" i="0" u="none" strike="noStrike">
                          <a:solidFill>
                            <a:srgbClr val="000000"/>
                          </a:solidFill>
                          <a:effectLst/>
                          <a:latin typeface="Calibri" panose="020F0502020204030204" pitchFamily="34" charset="0"/>
                        </a:rPr>
                        <a:t>17%</a:t>
                      </a:r>
                    </a:p>
                  </a:txBody>
                  <a:tcPr marL="36000" marR="3600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1100" b="0" i="0" u="none" strike="noStrike">
                          <a:solidFill>
                            <a:srgbClr val="000000"/>
                          </a:solidFill>
                          <a:effectLst/>
                          <a:latin typeface="Calibri" panose="020F0502020204030204" pitchFamily="34" charset="0"/>
                        </a:rPr>
                        <a:t>7 020</a:t>
                      </a:r>
                    </a:p>
                  </a:txBody>
                  <a:tcPr marL="36000" marR="3600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1100" b="0" i="0" u="none" strike="noStrike">
                          <a:solidFill>
                            <a:srgbClr val="000000"/>
                          </a:solidFill>
                          <a:effectLst/>
                          <a:latin typeface="Calibri" panose="020F0502020204030204" pitchFamily="34" charset="0"/>
                        </a:rPr>
                        <a:t>Operations</a:t>
                      </a:r>
                    </a:p>
                  </a:txBody>
                  <a:tcPr marL="36000" marR="3600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14"/>
                  </a:ext>
                </a:extLst>
              </a:tr>
              <a:tr h="172242">
                <a:tc>
                  <a:txBody>
                    <a:bodyPr/>
                    <a:lstStyle/>
                    <a:p>
                      <a:pPr algn="l" fontAlgn="b"/>
                      <a:r>
                        <a:rPr lang="en-US" sz="1100" b="1" i="0" u="none" strike="noStrike" dirty="0">
                          <a:solidFill>
                            <a:srgbClr val="000000"/>
                          </a:solidFill>
                          <a:effectLst/>
                          <a:latin typeface="Calibri" panose="020F0502020204030204" pitchFamily="34" charset="0"/>
                        </a:rPr>
                        <a:t>Total</a:t>
                      </a:r>
                    </a:p>
                  </a:txBody>
                  <a:tcPr marL="36000" marR="3600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r" fontAlgn="b"/>
                      <a:r>
                        <a:rPr lang="en-US" sz="1100" b="1" i="0" u="none" strike="noStrike" dirty="0">
                          <a:solidFill>
                            <a:srgbClr val="000000"/>
                          </a:solidFill>
                          <a:effectLst/>
                          <a:latin typeface="Calibri" panose="020F0502020204030204" pitchFamily="34" charset="0"/>
                        </a:rPr>
                        <a:t>17</a:t>
                      </a:r>
                    </a:p>
                  </a:txBody>
                  <a:tcPr marL="36000" marR="3600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l" fontAlgn="b"/>
                      <a:r>
                        <a:rPr lang="en-US" sz="1100" b="0" i="0" u="none" strike="noStrike" dirty="0">
                          <a:solidFill>
                            <a:srgbClr val="000000"/>
                          </a:solidFill>
                          <a:effectLst/>
                          <a:latin typeface="Calibri" panose="020F0502020204030204" pitchFamily="34" charset="0"/>
                        </a:rPr>
                        <a:t> </a:t>
                      </a:r>
                    </a:p>
                  </a:txBody>
                  <a:tcPr marL="36000" marR="3600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l" fontAlgn="b"/>
                      <a:r>
                        <a:rPr lang="en-US" sz="1100" b="0" i="0" u="none" strike="noStrike" dirty="0">
                          <a:solidFill>
                            <a:srgbClr val="000000"/>
                          </a:solidFill>
                          <a:effectLst/>
                          <a:latin typeface="Calibri" panose="020F0502020204030204" pitchFamily="34" charset="0"/>
                        </a:rPr>
                        <a:t> </a:t>
                      </a:r>
                    </a:p>
                  </a:txBody>
                  <a:tcPr marL="36000" marR="3600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r" fontAlgn="b"/>
                      <a:r>
                        <a:rPr lang="en-US" sz="1100" b="1" i="0" u="none" strike="noStrike" dirty="0">
                          <a:solidFill>
                            <a:srgbClr val="000000"/>
                          </a:solidFill>
                          <a:effectLst/>
                          <a:latin typeface="Calibri" panose="020F0502020204030204" pitchFamily="34" charset="0"/>
                        </a:rPr>
                        <a:t>80 964</a:t>
                      </a:r>
                    </a:p>
                  </a:txBody>
                  <a:tcPr marL="36000" marR="3600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l" fontAlgn="b"/>
                      <a:r>
                        <a:rPr lang="en-US" sz="1100" b="0" i="0" u="none" strike="noStrike" dirty="0">
                          <a:solidFill>
                            <a:srgbClr val="000000"/>
                          </a:solidFill>
                          <a:effectLst/>
                          <a:latin typeface="Calibri" panose="020F0502020204030204" pitchFamily="34" charset="0"/>
                        </a:rPr>
                        <a:t> </a:t>
                      </a:r>
                    </a:p>
                  </a:txBody>
                  <a:tcPr marL="36000" marR="3600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10015"/>
                  </a:ext>
                </a:extLst>
              </a:tr>
            </a:tbl>
          </a:graphicData>
        </a:graphic>
      </p:graphicFrame>
      <p:sp>
        <p:nvSpPr>
          <p:cNvPr id="6" name="TextBox 5"/>
          <p:cNvSpPr txBox="1"/>
          <p:nvPr/>
        </p:nvSpPr>
        <p:spPr>
          <a:xfrm>
            <a:off x="130100" y="6391498"/>
            <a:ext cx="8496944" cy="276999"/>
          </a:xfrm>
          <a:prstGeom prst="rect">
            <a:avLst/>
          </a:prstGeom>
          <a:noFill/>
        </p:spPr>
        <p:txBody>
          <a:bodyPr wrap="square" rtlCol="0" anchor="t">
            <a:spAutoFit/>
          </a:bodyPr>
          <a:lstStyle/>
          <a:p>
            <a:r>
              <a:rPr lang="en-US" sz="1200" dirty="0" smtClean="0"/>
              <a:t>* CPF – Central Provident Fund, the </a:t>
            </a:r>
            <a:r>
              <a:rPr lang="en-US" sz="1200" dirty="0"/>
              <a:t>P</a:t>
            </a:r>
            <a:r>
              <a:rPr lang="en-US" sz="1200" dirty="0" smtClean="0"/>
              <a:t>ension Fund of Singapore</a:t>
            </a:r>
            <a:endParaRPr lang="en-US" sz="1200" dirty="0"/>
          </a:p>
        </p:txBody>
      </p:sp>
    </p:spTree>
    <p:extLst>
      <p:ext uri="{BB962C8B-B14F-4D97-AF65-F5344CB8AC3E}">
        <p14:creationId xmlns:p14="http://schemas.microsoft.com/office/powerpoint/2010/main" val="4292966031"/>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азвание 1"/>
          <p:cNvSpPr>
            <a:spLocks noGrp="1"/>
          </p:cNvSpPr>
          <p:nvPr>
            <p:ph type="title"/>
          </p:nvPr>
        </p:nvSpPr>
        <p:spPr/>
        <p:txBody>
          <a:bodyPr/>
          <a:lstStyle/>
          <a:p>
            <a:r>
              <a:rPr lang="en-US" dirty="0" smtClean="0"/>
              <a:t>HR Structure. Transition</a:t>
            </a:r>
            <a:r>
              <a:rPr lang="en-US" b="1" dirty="0" smtClean="0"/>
              <a:t> </a:t>
            </a:r>
            <a:r>
              <a:rPr lang="en-US" dirty="0" smtClean="0"/>
              <a:t>model </a:t>
            </a:r>
            <a:endParaRPr lang="ru-RU" dirty="0"/>
          </a:p>
        </p:txBody>
      </p:sp>
      <p:sp>
        <p:nvSpPr>
          <p:cNvPr id="7" name="Номер слайда 6"/>
          <p:cNvSpPr>
            <a:spLocks noGrp="1"/>
          </p:cNvSpPr>
          <p:nvPr>
            <p:ph type="sldNum" sz="quarter" idx="12"/>
          </p:nvPr>
        </p:nvSpPr>
        <p:spPr/>
        <p:txBody>
          <a:bodyPr/>
          <a:lstStyle/>
          <a:p>
            <a:fld id="{D7F305DA-160D-498F-B102-A1D8643B4A2C}" type="slidenum">
              <a:rPr lang="ru-RU" smtClean="0"/>
              <a:pPr/>
              <a:t>55</a:t>
            </a:fld>
            <a:endParaRPr lang="ru-RU"/>
          </a:p>
        </p:txBody>
      </p:sp>
      <p:sp>
        <p:nvSpPr>
          <p:cNvPr id="14" name="TextBox 13"/>
          <p:cNvSpPr txBox="1"/>
          <p:nvPr/>
        </p:nvSpPr>
        <p:spPr>
          <a:xfrm>
            <a:off x="118906" y="653787"/>
            <a:ext cx="8855286" cy="584775"/>
          </a:xfrm>
          <a:prstGeom prst="rect">
            <a:avLst/>
          </a:prstGeom>
          <a:solidFill>
            <a:schemeClr val="accent1">
              <a:lumMod val="20000"/>
              <a:lumOff val="80000"/>
            </a:schemeClr>
          </a:solidFill>
          <a:ln>
            <a:solidFill>
              <a:schemeClr val="accent1"/>
            </a:solidFill>
          </a:ln>
        </p:spPr>
        <p:txBody>
          <a:bodyPr wrap="square" rtlCol="0">
            <a:spAutoFit/>
          </a:bodyPr>
          <a:lstStyle/>
          <a:p>
            <a:pPr algn="just"/>
            <a:r>
              <a:rPr lang="en-US" sz="1600" dirty="0"/>
              <a:t>After 6 </a:t>
            </a:r>
            <a:r>
              <a:rPr lang="en-US" sz="1600" dirty="0" smtClean="0"/>
              <a:t>months we go over to the transitionary business model. The </a:t>
            </a:r>
            <a:r>
              <a:rPr lang="en-US" sz="1600" dirty="0"/>
              <a:t>number of office </a:t>
            </a:r>
            <a:r>
              <a:rPr lang="en-US" sz="1600" dirty="0" smtClean="0"/>
              <a:t>staff (IT</a:t>
            </a:r>
            <a:r>
              <a:rPr lang="en-US" sz="1600" dirty="0"/>
              <a:t>, Marketing, Risks</a:t>
            </a:r>
            <a:r>
              <a:rPr lang="en-US" sz="1600" dirty="0" smtClean="0"/>
              <a:t>) </a:t>
            </a:r>
            <a:r>
              <a:rPr lang="en-US" sz="1600" dirty="0"/>
              <a:t>increases </a:t>
            </a:r>
            <a:r>
              <a:rPr lang="en-US" sz="1600" dirty="0" smtClean="0"/>
              <a:t>significantly. Couriers enter the staff schedule. </a:t>
            </a:r>
            <a:r>
              <a:rPr lang="en-US" sz="1600" dirty="0"/>
              <a:t>Total </a:t>
            </a:r>
            <a:r>
              <a:rPr lang="en-US" sz="1600" dirty="0" smtClean="0"/>
              <a:t>headcount increases </a:t>
            </a:r>
            <a:r>
              <a:rPr lang="en-US" sz="1600" dirty="0"/>
              <a:t>to </a:t>
            </a:r>
            <a:r>
              <a:rPr lang="en-US" sz="1600" dirty="0" smtClean="0"/>
              <a:t>46 </a:t>
            </a:r>
            <a:r>
              <a:rPr lang="en-US" sz="1600" dirty="0"/>
              <a:t>people.</a:t>
            </a:r>
            <a:endParaRPr lang="ru-RU" sz="1600" dirty="0"/>
          </a:p>
        </p:txBody>
      </p:sp>
      <p:graphicFrame>
        <p:nvGraphicFramePr>
          <p:cNvPr id="8" name="Таблица 7"/>
          <p:cNvGraphicFramePr>
            <a:graphicFrameLocks noGrp="1"/>
          </p:cNvGraphicFramePr>
          <p:nvPr>
            <p:extLst>
              <p:ext uri="{D42A27DB-BD31-4B8C-83A1-F6EECF244321}">
                <p14:modId xmlns:p14="http://schemas.microsoft.com/office/powerpoint/2010/main" val="3345964767"/>
              </p:ext>
            </p:extLst>
          </p:nvPr>
        </p:nvGraphicFramePr>
        <p:xfrm>
          <a:off x="252000" y="1340768"/>
          <a:ext cx="8618013" cy="4808378"/>
        </p:xfrm>
        <a:graphic>
          <a:graphicData uri="http://schemas.openxmlformats.org/drawingml/2006/table">
            <a:tbl>
              <a:tblPr>
                <a:tableStyleId>{5C22544A-7EE6-4342-B048-85BDC9FD1C3A}</a:tableStyleId>
              </a:tblPr>
              <a:tblGrid>
                <a:gridCol w="3695978">
                  <a:extLst>
                    <a:ext uri="{9D8B030D-6E8A-4147-A177-3AD203B41FA5}">
                      <a16:colId xmlns:a16="http://schemas.microsoft.com/office/drawing/2014/main" val="20000"/>
                    </a:ext>
                  </a:extLst>
                </a:gridCol>
                <a:gridCol w="947069">
                  <a:extLst>
                    <a:ext uri="{9D8B030D-6E8A-4147-A177-3AD203B41FA5}">
                      <a16:colId xmlns:a16="http://schemas.microsoft.com/office/drawing/2014/main" val="20001"/>
                    </a:ext>
                  </a:extLst>
                </a:gridCol>
                <a:gridCol w="1116000">
                  <a:extLst>
                    <a:ext uri="{9D8B030D-6E8A-4147-A177-3AD203B41FA5}">
                      <a16:colId xmlns:a16="http://schemas.microsoft.com/office/drawing/2014/main" val="20002"/>
                    </a:ext>
                  </a:extLst>
                </a:gridCol>
                <a:gridCol w="828000">
                  <a:extLst>
                    <a:ext uri="{9D8B030D-6E8A-4147-A177-3AD203B41FA5}">
                      <a16:colId xmlns:a16="http://schemas.microsoft.com/office/drawing/2014/main" val="20003"/>
                    </a:ext>
                  </a:extLst>
                </a:gridCol>
                <a:gridCol w="1116000">
                  <a:extLst>
                    <a:ext uri="{9D8B030D-6E8A-4147-A177-3AD203B41FA5}">
                      <a16:colId xmlns:a16="http://schemas.microsoft.com/office/drawing/2014/main" val="20004"/>
                    </a:ext>
                  </a:extLst>
                </a:gridCol>
                <a:gridCol w="914966">
                  <a:extLst>
                    <a:ext uri="{9D8B030D-6E8A-4147-A177-3AD203B41FA5}">
                      <a16:colId xmlns:a16="http://schemas.microsoft.com/office/drawing/2014/main" val="20005"/>
                    </a:ext>
                  </a:extLst>
                </a:gridCol>
              </a:tblGrid>
              <a:tr h="311758">
                <a:tc>
                  <a:txBody>
                    <a:bodyPr/>
                    <a:lstStyle/>
                    <a:p>
                      <a:pPr algn="ctr" fontAlgn="b"/>
                      <a:r>
                        <a:rPr lang="en-US" sz="1100" b="1" u="none" strike="noStrike" dirty="0">
                          <a:solidFill>
                            <a:schemeClr val="bg1"/>
                          </a:solidFill>
                          <a:effectLst/>
                        </a:rPr>
                        <a:t>Position</a:t>
                      </a:r>
                      <a:endParaRPr lang="en-US" sz="1100" b="1" i="0" u="none" strike="noStrike" dirty="0">
                        <a:solidFill>
                          <a:schemeClr val="bg1"/>
                        </a:solidFill>
                        <a:effectLst/>
                        <a:latin typeface="Calibri" panose="020F0502020204030204" pitchFamily="34" charset="0"/>
                      </a:endParaRPr>
                    </a:p>
                  </a:txBody>
                  <a:tcPr marL="36000" marR="36000" marT="861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fontAlgn="b"/>
                      <a:r>
                        <a:rPr lang="en-US" sz="1100" b="1" u="none" strike="noStrike" dirty="0">
                          <a:solidFill>
                            <a:schemeClr val="bg1"/>
                          </a:solidFill>
                          <a:effectLst/>
                        </a:rPr>
                        <a:t>Total Count</a:t>
                      </a:r>
                      <a:endParaRPr lang="en-US" sz="1100" b="1" i="0" u="none" strike="noStrike" dirty="0">
                        <a:solidFill>
                          <a:schemeClr val="bg1"/>
                        </a:solidFill>
                        <a:effectLst/>
                        <a:latin typeface="Calibri" panose="020F0502020204030204" pitchFamily="34" charset="0"/>
                      </a:endParaRPr>
                    </a:p>
                  </a:txBody>
                  <a:tcPr marL="36000" marR="36000" marT="861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fontAlgn="b"/>
                      <a:r>
                        <a:rPr lang="en-US" sz="1100" b="1" u="none" strike="noStrike" dirty="0">
                          <a:solidFill>
                            <a:schemeClr val="bg1"/>
                          </a:solidFill>
                          <a:effectLst/>
                        </a:rPr>
                        <a:t>Salary </a:t>
                      </a:r>
                      <a:r>
                        <a:rPr lang="en-US" sz="1100" b="1" u="none" strike="noStrike" dirty="0" smtClean="0">
                          <a:solidFill>
                            <a:schemeClr val="bg1"/>
                          </a:solidFill>
                          <a:effectLst/>
                        </a:rPr>
                        <a:t>(paid</a:t>
                      </a:r>
                      <a:r>
                        <a:rPr lang="en-US" sz="1100" b="1" u="none" strike="noStrike" baseline="0" dirty="0" smtClean="0">
                          <a:solidFill>
                            <a:schemeClr val="bg1"/>
                          </a:solidFill>
                          <a:effectLst/>
                        </a:rPr>
                        <a:t> to employee</a:t>
                      </a:r>
                      <a:r>
                        <a:rPr lang="en-US" sz="1100" b="1" u="none" strike="noStrike" dirty="0" smtClean="0">
                          <a:solidFill>
                            <a:schemeClr val="bg1"/>
                          </a:solidFill>
                          <a:effectLst/>
                        </a:rPr>
                        <a:t>), </a:t>
                      </a:r>
                      <a:r>
                        <a:rPr lang="en-US" sz="1100" b="1" u="none" strike="noStrike" dirty="0">
                          <a:solidFill>
                            <a:schemeClr val="bg1"/>
                          </a:solidFill>
                          <a:effectLst/>
                        </a:rPr>
                        <a:t>USD</a:t>
                      </a:r>
                      <a:endParaRPr lang="en-US" sz="1100" b="1" i="0" u="none" strike="noStrike" dirty="0">
                        <a:solidFill>
                          <a:schemeClr val="bg1"/>
                        </a:solidFill>
                        <a:effectLst/>
                        <a:latin typeface="Calibri" panose="020F0502020204030204" pitchFamily="34" charset="0"/>
                      </a:endParaRPr>
                    </a:p>
                  </a:txBody>
                  <a:tcPr marL="36000" marR="36000" marT="861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fontAlgn="b"/>
                      <a:r>
                        <a:rPr lang="en-US" sz="1100" b="1" u="none" strike="noStrike" dirty="0" smtClean="0">
                          <a:solidFill>
                            <a:schemeClr val="bg1"/>
                          </a:solidFill>
                          <a:effectLst/>
                        </a:rPr>
                        <a:t>CPF * contribution</a:t>
                      </a:r>
                      <a:endParaRPr lang="en-US" sz="1100" b="1" i="0" u="none" strike="noStrike" dirty="0">
                        <a:solidFill>
                          <a:schemeClr val="bg1"/>
                        </a:solidFill>
                        <a:effectLst/>
                        <a:latin typeface="Calibri" panose="020F0502020204030204" pitchFamily="34" charset="0"/>
                      </a:endParaRPr>
                    </a:p>
                  </a:txBody>
                  <a:tcPr marL="36000" marR="36000" marT="861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fontAlgn="b"/>
                      <a:r>
                        <a:rPr lang="en-US" sz="1100" b="1" u="none" strike="noStrike" dirty="0">
                          <a:solidFill>
                            <a:schemeClr val="bg1"/>
                          </a:solidFill>
                          <a:effectLst/>
                        </a:rPr>
                        <a:t>Total salary, USD</a:t>
                      </a:r>
                      <a:endParaRPr lang="en-US" sz="1100" b="1" i="0" u="none" strike="noStrike" dirty="0">
                        <a:solidFill>
                          <a:schemeClr val="bg1"/>
                        </a:solidFill>
                        <a:effectLst/>
                        <a:latin typeface="Calibri" panose="020F0502020204030204" pitchFamily="34" charset="0"/>
                      </a:endParaRPr>
                    </a:p>
                  </a:txBody>
                  <a:tcPr marL="36000" marR="36000" marT="861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fontAlgn="b"/>
                      <a:r>
                        <a:rPr lang="en-US" sz="1100" b="1" u="none" strike="noStrike" dirty="0">
                          <a:solidFill>
                            <a:schemeClr val="bg1"/>
                          </a:solidFill>
                          <a:effectLst/>
                        </a:rPr>
                        <a:t>Division</a:t>
                      </a:r>
                      <a:endParaRPr lang="en-US" sz="1100" b="1" i="0" u="none" strike="noStrike" dirty="0">
                        <a:solidFill>
                          <a:schemeClr val="bg1"/>
                        </a:solidFill>
                        <a:effectLst/>
                        <a:latin typeface="Calibri" panose="020F0502020204030204" pitchFamily="34" charset="0"/>
                      </a:endParaRPr>
                    </a:p>
                  </a:txBody>
                  <a:tcPr marL="36000" marR="36000" marT="861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172242">
                <a:tc>
                  <a:txBody>
                    <a:bodyPr/>
                    <a:lstStyle/>
                    <a:p>
                      <a:pPr algn="l" fontAlgn="b"/>
                      <a:r>
                        <a:rPr lang="en-US" sz="1100" b="0" i="0" u="none" strike="noStrike">
                          <a:solidFill>
                            <a:srgbClr val="000000"/>
                          </a:solidFill>
                          <a:effectLst/>
                          <a:latin typeface="Calibri" panose="020F0502020204030204" pitchFamily="34" charset="0"/>
                        </a:rPr>
                        <a:t>CEO (Director)</a:t>
                      </a:r>
                    </a:p>
                  </a:txBody>
                  <a:tcPr marL="36000" marR="3600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1100" b="0" i="0" u="none" strike="noStrike">
                          <a:solidFill>
                            <a:srgbClr val="000000"/>
                          </a:solidFill>
                          <a:effectLst/>
                          <a:latin typeface="Calibri" panose="020F0502020204030204" pitchFamily="34" charset="0"/>
                        </a:rPr>
                        <a:t>1</a:t>
                      </a:r>
                    </a:p>
                  </a:txBody>
                  <a:tcPr marL="36000" marR="3600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1100" b="0" i="0" u="none" strike="noStrike">
                          <a:solidFill>
                            <a:srgbClr val="000000"/>
                          </a:solidFill>
                          <a:effectLst/>
                          <a:latin typeface="Calibri" panose="020F0502020204030204" pitchFamily="34" charset="0"/>
                        </a:rPr>
                        <a:t>12 000</a:t>
                      </a:r>
                    </a:p>
                  </a:txBody>
                  <a:tcPr marL="36000" marR="3600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1100" b="0" i="0" u="none" strike="noStrike">
                          <a:solidFill>
                            <a:srgbClr val="000000"/>
                          </a:solidFill>
                          <a:effectLst/>
                          <a:latin typeface="Calibri" panose="020F0502020204030204" pitchFamily="34" charset="0"/>
                        </a:rPr>
                        <a:t>17%</a:t>
                      </a:r>
                    </a:p>
                  </a:txBody>
                  <a:tcPr marL="36000" marR="3600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1100" b="0" i="0" u="none" strike="noStrike">
                          <a:solidFill>
                            <a:srgbClr val="000000"/>
                          </a:solidFill>
                          <a:effectLst/>
                          <a:latin typeface="Calibri" panose="020F0502020204030204" pitchFamily="34" charset="0"/>
                        </a:rPr>
                        <a:t>14 040</a:t>
                      </a:r>
                    </a:p>
                  </a:txBody>
                  <a:tcPr marL="36000" marR="3600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1100" b="0" i="0" u="none" strike="noStrike">
                          <a:solidFill>
                            <a:srgbClr val="000000"/>
                          </a:solidFill>
                          <a:effectLst/>
                          <a:latin typeface="Calibri" panose="020F0502020204030204" pitchFamily="34" charset="0"/>
                        </a:rPr>
                        <a:t>HQ</a:t>
                      </a:r>
                    </a:p>
                  </a:txBody>
                  <a:tcPr marL="36000" marR="3600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163630">
                <a:tc>
                  <a:txBody>
                    <a:bodyPr/>
                    <a:lstStyle/>
                    <a:p>
                      <a:pPr algn="l" fontAlgn="b"/>
                      <a:r>
                        <a:rPr lang="en-US" sz="1100" b="0" i="0" u="none" strike="noStrike">
                          <a:solidFill>
                            <a:srgbClr val="000000"/>
                          </a:solidFill>
                          <a:effectLst/>
                          <a:latin typeface="Calibri" panose="020F0502020204030204" pitchFamily="34" charset="0"/>
                        </a:rPr>
                        <a:t>Country Manager</a:t>
                      </a:r>
                    </a:p>
                  </a:txBody>
                  <a:tcPr marL="36000" marR="3600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1100" b="0" i="0" u="none" strike="noStrike">
                          <a:solidFill>
                            <a:srgbClr val="000000"/>
                          </a:solidFill>
                          <a:effectLst/>
                          <a:latin typeface="Calibri" panose="020F0502020204030204" pitchFamily="34" charset="0"/>
                        </a:rPr>
                        <a:t>1</a:t>
                      </a:r>
                    </a:p>
                  </a:txBody>
                  <a:tcPr marL="36000" marR="3600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1100" b="0" i="0" u="none" strike="noStrike">
                          <a:solidFill>
                            <a:srgbClr val="000000"/>
                          </a:solidFill>
                          <a:effectLst/>
                          <a:latin typeface="Calibri" panose="020F0502020204030204" pitchFamily="34" charset="0"/>
                        </a:rPr>
                        <a:t>5 500</a:t>
                      </a:r>
                    </a:p>
                  </a:txBody>
                  <a:tcPr marL="36000" marR="3600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1100" b="0" i="0" u="none" strike="noStrike">
                          <a:solidFill>
                            <a:srgbClr val="000000"/>
                          </a:solidFill>
                          <a:effectLst/>
                          <a:latin typeface="Calibri" panose="020F0502020204030204" pitchFamily="34" charset="0"/>
                        </a:rPr>
                        <a:t>17%</a:t>
                      </a:r>
                    </a:p>
                  </a:txBody>
                  <a:tcPr marL="36000" marR="3600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1100" b="0" i="0" u="none" strike="noStrike">
                          <a:solidFill>
                            <a:srgbClr val="000000"/>
                          </a:solidFill>
                          <a:effectLst/>
                          <a:latin typeface="Calibri" panose="020F0502020204030204" pitchFamily="34" charset="0"/>
                        </a:rPr>
                        <a:t>6 435</a:t>
                      </a:r>
                    </a:p>
                  </a:txBody>
                  <a:tcPr marL="36000" marR="3600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1100" b="0" i="0" u="none" strike="noStrike">
                          <a:solidFill>
                            <a:srgbClr val="000000"/>
                          </a:solidFill>
                          <a:effectLst/>
                          <a:latin typeface="Calibri" panose="020F0502020204030204" pitchFamily="34" charset="0"/>
                        </a:rPr>
                        <a:t>HQ</a:t>
                      </a:r>
                    </a:p>
                  </a:txBody>
                  <a:tcPr marL="36000" marR="3600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163630">
                <a:tc>
                  <a:txBody>
                    <a:bodyPr/>
                    <a:lstStyle/>
                    <a:p>
                      <a:pPr algn="l" fontAlgn="b"/>
                      <a:r>
                        <a:rPr lang="en-US" sz="1100" b="0" i="0" u="none" strike="noStrike">
                          <a:solidFill>
                            <a:srgbClr val="000000"/>
                          </a:solidFill>
                          <a:effectLst/>
                          <a:latin typeface="Calibri" panose="020F0502020204030204" pitchFamily="34" charset="0"/>
                        </a:rPr>
                        <a:t>Personal assistant</a:t>
                      </a:r>
                    </a:p>
                  </a:txBody>
                  <a:tcPr marL="36000" marR="3600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1100" b="0" i="0" u="none" strike="noStrike">
                          <a:solidFill>
                            <a:srgbClr val="000000"/>
                          </a:solidFill>
                          <a:effectLst/>
                          <a:latin typeface="Calibri" panose="020F0502020204030204" pitchFamily="34" charset="0"/>
                        </a:rPr>
                        <a:t>1</a:t>
                      </a:r>
                    </a:p>
                  </a:txBody>
                  <a:tcPr marL="36000" marR="3600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1100" b="0" i="0" u="none" strike="noStrike">
                          <a:solidFill>
                            <a:srgbClr val="000000"/>
                          </a:solidFill>
                          <a:effectLst/>
                          <a:latin typeface="Calibri" panose="020F0502020204030204" pitchFamily="34" charset="0"/>
                        </a:rPr>
                        <a:t>2 500</a:t>
                      </a:r>
                    </a:p>
                  </a:txBody>
                  <a:tcPr marL="36000" marR="3600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1100" b="0" i="0" u="none" strike="noStrike">
                          <a:solidFill>
                            <a:srgbClr val="000000"/>
                          </a:solidFill>
                          <a:effectLst/>
                          <a:latin typeface="Calibri" panose="020F0502020204030204" pitchFamily="34" charset="0"/>
                        </a:rPr>
                        <a:t>17%</a:t>
                      </a:r>
                    </a:p>
                  </a:txBody>
                  <a:tcPr marL="36000" marR="3600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1100" b="0" i="0" u="none" strike="noStrike">
                          <a:solidFill>
                            <a:srgbClr val="000000"/>
                          </a:solidFill>
                          <a:effectLst/>
                          <a:latin typeface="Calibri" panose="020F0502020204030204" pitchFamily="34" charset="0"/>
                        </a:rPr>
                        <a:t>2 925</a:t>
                      </a:r>
                    </a:p>
                  </a:txBody>
                  <a:tcPr marL="36000" marR="3600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1100" b="0" i="0" u="none" strike="noStrike">
                          <a:solidFill>
                            <a:srgbClr val="000000"/>
                          </a:solidFill>
                          <a:effectLst/>
                          <a:latin typeface="Calibri" panose="020F0502020204030204" pitchFamily="34" charset="0"/>
                        </a:rPr>
                        <a:t>Operations</a:t>
                      </a:r>
                    </a:p>
                  </a:txBody>
                  <a:tcPr marL="36000" marR="3600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172242">
                <a:tc>
                  <a:txBody>
                    <a:bodyPr/>
                    <a:lstStyle/>
                    <a:p>
                      <a:pPr algn="l" fontAlgn="b"/>
                      <a:r>
                        <a:rPr lang="en-US" sz="1100" b="0" i="0" u="none" strike="noStrike">
                          <a:solidFill>
                            <a:srgbClr val="000000"/>
                          </a:solidFill>
                          <a:effectLst/>
                          <a:latin typeface="Calibri" panose="020F0502020204030204" pitchFamily="34" charset="0"/>
                        </a:rPr>
                        <a:t>Office administrator</a:t>
                      </a:r>
                    </a:p>
                  </a:txBody>
                  <a:tcPr marL="36000" marR="3600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1100" b="0" i="0" u="none" strike="noStrike">
                          <a:solidFill>
                            <a:srgbClr val="000000"/>
                          </a:solidFill>
                          <a:effectLst/>
                          <a:latin typeface="Calibri" panose="020F0502020204030204" pitchFamily="34" charset="0"/>
                        </a:rPr>
                        <a:t>2</a:t>
                      </a:r>
                    </a:p>
                  </a:txBody>
                  <a:tcPr marL="36000" marR="3600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1100" b="0" i="0" u="none" strike="noStrike">
                          <a:solidFill>
                            <a:srgbClr val="000000"/>
                          </a:solidFill>
                          <a:effectLst/>
                          <a:latin typeface="Calibri" panose="020F0502020204030204" pitchFamily="34" charset="0"/>
                        </a:rPr>
                        <a:t>3 000</a:t>
                      </a:r>
                    </a:p>
                  </a:txBody>
                  <a:tcPr marL="36000" marR="3600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1100" b="0" i="0" u="none" strike="noStrike">
                          <a:solidFill>
                            <a:srgbClr val="000000"/>
                          </a:solidFill>
                          <a:effectLst/>
                          <a:latin typeface="Calibri" panose="020F0502020204030204" pitchFamily="34" charset="0"/>
                        </a:rPr>
                        <a:t>17%</a:t>
                      </a:r>
                    </a:p>
                  </a:txBody>
                  <a:tcPr marL="36000" marR="3600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1100" b="0" i="0" u="none" strike="noStrike">
                          <a:solidFill>
                            <a:srgbClr val="000000"/>
                          </a:solidFill>
                          <a:effectLst/>
                          <a:latin typeface="Calibri" panose="020F0502020204030204" pitchFamily="34" charset="0"/>
                        </a:rPr>
                        <a:t>7 020</a:t>
                      </a:r>
                    </a:p>
                  </a:txBody>
                  <a:tcPr marL="36000" marR="3600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1100" b="0" i="0" u="none" strike="noStrike">
                          <a:solidFill>
                            <a:srgbClr val="000000"/>
                          </a:solidFill>
                          <a:effectLst/>
                          <a:latin typeface="Calibri" panose="020F0502020204030204" pitchFamily="34" charset="0"/>
                        </a:rPr>
                        <a:t>Operations</a:t>
                      </a:r>
                    </a:p>
                  </a:txBody>
                  <a:tcPr marL="36000" marR="3600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172242">
                <a:tc>
                  <a:txBody>
                    <a:bodyPr/>
                    <a:lstStyle/>
                    <a:p>
                      <a:pPr algn="l" fontAlgn="b"/>
                      <a:r>
                        <a:rPr lang="en-US" sz="1100" b="0" i="0" u="none" strike="noStrike">
                          <a:solidFill>
                            <a:srgbClr val="000000"/>
                          </a:solidFill>
                          <a:effectLst/>
                          <a:latin typeface="Calibri" panose="020F0502020204030204" pitchFamily="34" charset="0"/>
                        </a:rPr>
                        <a:t>Head of sales</a:t>
                      </a:r>
                    </a:p>
                  </a:txBody>
                  <a:tcPr marL="36000" marR="3600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1100" b="0" i="0" u="none" strike="noStrike">
                          <a:solidFill>
                            <a:srgbClr val="000000"/>
                          </a:solidFill>
                          <a:effectLst/>
                          <a:latin typeface="Calibri" panose="020F0502020204030204" pitchFamily="34" charset="0"/>
                        </a:rPr>
                        <a:t>1</a:t>
                      </a:r>
                    </a:p>
                  </a:txBody>
                  <a:tcPr marL="36000" marR="3600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1100" b="0" i="0" u="none" strike="noStrike">
                          <a:solidFill>
                            <a:srgbClr val="000000"/>
                          </a:solidFill>
                          <a:effectLst/>
                          <a:latin typeface="Calibri" panose="020F0502020204030204" pitchFamily="34" charset="0"/>
                        </a:rPr>
                        <a:t>7 200</a:t>
                      </a:r>
                    </a:p>
                  </a:txBody>
                  <a:tcPr marL="36000" marR="3600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1100" b="0" i="0" u="none" strike="noStrike">
                          <a:solidFill>
                            <a:srgbClr val="000000"/>
                          </a:solidFill>
                          <a:effectLst/>
                          <a:latin typeface="Calibri" panose="020F0502020204030204" pitchFamily="34" charset="0"/>
                        </a:rPr>
                        <a:t>17%</a:t>
                      </a:r>
                    </a:p>
                  </a:txBody>
                  <a:tcPr marL="36000" marR="3600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1100" b="0" i="0" u="none" strike="noStrike">
                          <a:solidFill>
                            <a:srgbClr val="000000"/>
                          </a:solidFill>
                          <a:effectLst/>
                          <a:latin typeface="Calibri" panose="020F0502020204030204" pitchFamily="34" charset="0"/>
                        </a:rPr>
                        <a:t>8 424</a:t>
                      </a:r>
                    </a:p>
                  </a:txBody>
                  <a:tcPr marL="36000" marR="3600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1100" b="0" i="0" u="none" strike="noStrike">
                          <a:solidFill>
                            <a:srgbClr val="000000"/>
                          </a:solidFill>
                          <a:effectLst/>
                          <a:latin typeface="Calibri" panose="020F0502020204030204" pitchFamily="34" charset="0"/>
                        </a:rPr>
                        <a:t>Sales</a:t>
                      </a:r>
                    </a:p>
                  </a:txBody>
                  <a:tcPr marL="36000" marR="3600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172242">
                <a:tc>
                  <a:txBody>
                    <a:bodyPr/>
                    <a:lstStyle/>
                    <a:p>
                      <a:pPr algn="l" fontAlgn="b"/>
                      <a:r>
                        <a:rPr lang="en-US" sz="1100" b="0" i="0" u="none" strike="noStrike">
                          <a:solidFill>
                            <a:srgbClr val="000000"/>
                          </a:solidFill>
                          <a:effectLst/>
                          <a:latin typeface="Calibri" panose="020F0502020204030204" pitchFamily="34" charset="0"/>
                        </a:rPr>
                        <a:t>Loan executive</a:t>
                      </a:r>
                    </a:p>
                  </a:txBody>
                  <a:tcPr marL="36000" marR="3600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1100" b="0" i="0" u="none" strike="noStrike">
                          <a:solidFill>
                            <a:srgbClr val="000000"/>
                          </a:solidFill>
                          <a:effectLst/>
                          <a:latin typeface="Calibri" panose="020F0502020204030204" pitchFamily="34" charset="0"/>
                        </a:rPr>
                        <a:t>3</a:t>
                      </a:r>
                    </a:p>
                  </a:txBody>
                  <a:tcPr marL="36000" marR="3600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1100" b="0" i="0" u="none" strike="noStrike">
                          <a:solidFill>
                            <a:srgbClr val="000000"/>
                          </a:solidFill>
                          <a:effectLst/>
                          <a:latin typeface="Calibri" panose="020F0502020204030204" pitchFamily="34" charset="0"/>
                        </a:rPr>
                        <a:t>2 500</a:t>
                      </a:r>
                    </a:p>
                  </a:txBody>
                  <a:tcPr marL="36000" marR="3600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1100" b="0" i="0" u="none" strike="noStrike">
                          <a:solidFill>
                            <a:srgbClr val="000000"/>
                          </a:solidFill>
                          <a:effectLst/>
                          <a:latin typeface="Calibri" panose="020F0502020204030204" pitchFamily="34" charset="0"/>
                        </a:rPr>
                        <a:t>17%</a:t>
                      </a:r>
                    </a:p>
                  </a:txBody>
                  <a:tcPr marL="36000" marR="3600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1100" b="0" i="0" u="none" strike="noStrike">
                          <a:solidFill>
                            <a:srgbClr val="000000"/>
                          </a:solidFill>
                          <a:effectLst/>
                          <a:latin typeface="Calibri" panose="020F0502020204030204" pitchFamily="34" charset="0"/>
                        </a:rPr>
                        <a:t>8 775</a:t>
                      </a:r>
                    </a:p>
                  </a:txBody>
                  <a:tcPr marL="36000" marR="3600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1100" b="0" i="0" u="none" strike="noStrike">
                          <a:solidFill>
                            <a:srgbClr val="000000"/>
                          </a:solidFill>
                          <a:effectLst/>
                          <a:latin typeface="Calibri" panose="020F0502020204030204" pitchFamily="34" charset="0"/>
                        </a:rPr>
                        <a:t>Sales</a:t>
                      </a:r>
                    </a:p>
                  </a:txBody>
                  <a:tcPr marL="36000" marR="3600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172242">
                <a:tc>
                  <a:txBody>
                    <a:bodyPr/>
                    <a:lstStyle/>
                    <a:p>
                      <a:pPr algn="l" fontAlgn="b"/>
                      <a:r>
                        <a:rPr lang="en-US" sz="1100" b="0" i="0" u="none" strike="noStrike">
                          <a:solidFill>
                            <a:srgbClr val="000000"/>
                          </a:solidFill>
                          <a:effectLst/>
                          <a:latin typeface="Calibri" panose="020F0502020204030204" pitchFamily="34" charset="0"/>
                        </a:rPr>
                        <a:t>Couriers</a:t>
                      </a:r>
                    </a:p>
                  </a:txBody>
                  <a:tcPr marL="36000" marR="3600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1100" b="0" i="0" u="none" strike="noStrike">
                          <a:solidFill>
                            <a:srgbClr val="000000"/>
                          </a:solidFill>
                          <a:effectLst/>
                          <a:latin typeface="Calibri" panose="020F0502020204030204" pitchFamily="34" charset="0"/>
                        </a:rPr>
                        <a:t>8</a:t>
                      </a:r>
                    </a:p>
                  </a:txBody>
                  <a:tcPr marL="36000" marR="3600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1100" b="0" i="0" u="none" strike="noStrike">
                          <a:solidFill>
                            <a:srgbClr val="000000"/>
                          </a:solidFill>
                          <a:effectLst/>
                          <a:latin typeface="Calibri" panose="020F0502020204030204" pitchFamily="34" charset="0"/>
                        </a:rPr>
                        <a:t>2 500</a:t>
                      </a:r>
                    </a:p>
                  </a:txBody>
                  <a:tcPr marL="36000" marR="3600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1100" b="0" i="0" u="none" strike="noStrike">
                          <a:solidFill>
                            <a:srgbClr val="000000"/>
                          </a:solidFill>
                          <a:effectLst/>
                          <a:latin typeface="Calibri" panose="020F0502020204030204" pitchFamily="34" charset="0"/>
                        </a:rPr>
                        <a:t>17%</a:t>
                      </a:r>
                    </a:p>
                  </a:txBody>
                  <a:tcPr marL="36000" marR="3600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1100" b="0" i="0" u="none" strike="noStrike">
                          <a:solidFill>
                            <a:srgbClr val="000000"/>
                          </a:solidFill>
                          <a:effectLst/>
                          <a:latin typeface="Calibri" panose="020F0502020204030204" pitchFamily="34" charset="0"/>
                        </a:rPr>
                        <a:t>23 400</a:t>
                      </a:r>
                    </a:p>
                  </a:txBody>
                  <a:tcPr marL="36000" marR="3600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1100" b="0" i="0" u="none" strike="noStrike">
                          <a:solidFill>
                            <a:srgbClr val="000000"/>
                          </a:solidFill>
                          <a:effectLst/>
                          <a:latin typeface="Calibri" panose="020F0502020204030204" pitchFamily="34" charset="0"/>
                        </a:rPr>
                        <a:t>Sales</a:t>
                      </a:r>
                    </a:p>
                  </a:txBody>
                  <a:tcPr marL="36000" marR="3600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7"/>
                  </a:ext>
                </a:extLst>
              </a:tr>
              <a:tr h="172242">
                <a:tc>
                  <a:txBody>
                    <a:bodyPr/>
                    <a:lstStyle/>
                    <a:p>
                      <a:pPr algn="l" fontAlgn="b"/>
                      <a:r>
                        <a:rPr lang="en-US" sz="1100" b="0" i="0" u="none" strike="noStrike">
                          <a:solidFill>
                            <a:srgbClr val="000000"/>
                          </a:solidFill>
                          <a:effectLst/>
                          <a:latin typeface="Calibri" panose="020F0502020204030204" pitchFamily="34" charset="0"/>
                        </a:rPr>
                        <a:t>Head of risk</a:t>
                      </a:r>
                    </a:p>
                  </a:txBody>
                  <a:tcPr marL="36000" marR="3600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1100" b="0" i="0" u="none" strike="noStrike">
                          <a:solidFill>
                            <a:srgbClr val="000000"/>
                          </a:solidFill>
                          <a:effectLst/>
                          <a:latin typeface="Calibri" panose="020F0502020204030204" pitchFamily="34" charset="0"/>
                        </a:rPr>
                        <a:t>1</a:t>
                      </a:r>
                    </a:p>
                  </a:txBody>
                  <a:tcPr marL="36000" marR="3600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1100" b="0" i="0" u="none" strike="noStrike">
                          <a:solidFill>
                            <a:srgbClr val="000000"/>
                          </a:solidFill>
                          <a:effectLst/>
                          <a:latin typeface="Calibri" panose="020F0502020204030204" pitchFamily="34" charset="0"/>
                        </a:rPr>
                        <a:t>7 200</a:t>
                      </a:r>
                    </a:p>
                  </a:txBody>
                  <a:tcPr marL="36000" marR="3600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1100" b="0" i="0" u="none" strike="noStrike">
                          <a:solidFill>
                            <a:srgbClr val="000000"/>
                          </a:solidFill>
                          <a:effectLst/>
                          <a:latin typeface="Calibri" panose="020F0502020204030204" pitchFamily="34" charset="0"/>
                        </a:rPr>
                        <a:t>17%</a:t>
                      </a:r>
                    </a:p>
                  </a:txBody>
                  <a:tcPr marL="36000" marR="3600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1100" b="0" i="0" u="none" strike="noStrike">
                          <a:solidFill>
                            <a:srgbClr val="000000"/>
                          </a:solidFill>
                          <a:effectLst/>
                          <a:latin typeface="Calibri" panose="020F0502020204030204" pitchFamily="34" charset="0"/>
                        </a:rPr>
                        <a:t>8 424</a:t>
                      </a:r>
                    </a:p>
                  </a:txBody>
                  <a:tcPr marL="36000" marR="3600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1100" b="0" i="0" u="none" strike="noStrike">
                          <a:solidFill>
                            <a:srgbClr val="000000"/>
                          </a:solidFill>
                          <a:effectLst/>
                          <a:latin typeface="Calibri" panose="020F0502020204030204" pitchFamily="34" charset="0"/>
                        </a:rPr>
                        <a:t>Risks</a:t>
                      </a:r>
                    </a:p>
                  </a:txBody>
                  <a:tcPr marL="36000" marR="3600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8"/>
                  </a:ext>
                </a:extLst>
              </a:tr>
              <a:tr h="172242">
                <a:tc>
                  <a:txBody>
                    <a:bodyPr/>
                    <a:lstStyle/>
                    <a:p>
                      <a:pPr algn="l" fontAlgn="b"/>
                      <a:r>
                        <a:rPr lang="en-US" sz="1100" b="0" i="0" u="none" strike="noStrike">
                          <a:solidFill>
                            <a:srgbClr val="000000"/>
                          </a:solidFill>
                          <a:effectLst/>
                          <a:latin typeface="Calibri" panose="020F0502020204030204" pitchFamily="34" charset="0"/>
                        </a:rPr>
                        <a:t>Verificators </a:t>
                      </a:r>
                    </a:p>
                  </a:txBody>
                  <a:tcPr marL="36000" marR="3600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1100" b="0" i="0" u="none" strike="noStrike">
                          <a:solidFill>
                            <a:srgbClr val="000000"/>
                          </a:solidFill>
                          <a:effectLst/>
                          <a:latin typeface="Calibri" panose="020F0502020204030204" pitchFamily="34" charset="0"/>
                        </a:rPr>
                        <a:t>5</a:t>
                      </a:r>
                    </a:p>
                  </a:txBody>
                  <a:tcPr marL="36000" marR="3600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1100" b="0" i="0" u="none" strike="noStrike">
                          <a:solidFill>
                            <a:srgbClr val="000000"/>
                          </a:solidFill>
                          <a:effectLst/>
                          <a:latin typeface="Calibri" panose="020F0502020204030204" pitchFamily="34" charset="0"/>
                        </a:rPr>
                        <a:t>3 000</a:t>
                      </a:r>
                    </a:p>
                  </a:txBody>
                  <a:tcPr marL="36000" marR="3600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1100" b="0" i="0" u="none" strike="noStrike">
                          <a:solidFill>
                            <a:srgbClr val="000000"/>
                          </a:solidFill>
                          <a:effectLst/>
                          <a:latin typeface="Calibri" panose="020F0502020204030204" pitchFamily="34" charset="0"/>
                        </a:rPr>
                        <a:t>17%</a:t>
                      </a:r>
                    </a:p>
                  </a:txBody>
                  <a:tcPr marL="36000" marR="3600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1100" b="0" i="0" u="none" strike="noStrike">
                          <a:solidFill>
                            <a:srgbClr val="000000"/>
                          </a:solidFill>
                          <a:effectLst/>
                          <a:latin typeface="Calibri" panose="020F0502020204030204" pitchFamily="34" charset="0"/>
                        </a:rPr>
                        <a:t>17 550</a:t>
                      </a:r>
                    </a:p>
                  </a:txBody>
                  <a:tcPr marL="36000" marR="3600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1100" b="0" i="0" u="none" strike="noStrike">
                          <a:solidFill>
                            <a:srgbClr val="000000"/>
                          </a:solidFill>
                          <a:effectLst/>
                          <a:latin typeface="Calibri" panose="020F0502020204030204" pitchFamily="34" charset="0"/>
                        </a:rPr>
                        <a:t>Risks</a:t>
                      </a:r>
                    </a:p>
                  </a:txBody>
                  <a:tcPr marL="36000" marR="3600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9"/>
                  </a:ext>
                </a:extLst>
              </a:tr>
              <a:tr h="172242">
                <a:tc>
                  <a:txBody>
                    <a:bodyPr/>
                    <a:lstStyle/>
                    <a:p>
                      <a:pPr algn="l" fontAlgn="b"/>
                      <a:r>
                        <a:rPr lang="en-US" sz="1100" b="0" i="0" u="none" strike="noStrike">
                          <a:solidFill>
                            <a:srgbClr val="000000"/>
                          </a:solidFill>
                          <a:effectLst/>
                          <a:latin typeface="Calibri" panose="020F0502020204030204" pitchFamily="34" charset="0"/>
                        </a:rPr>
                        <a:t>Telecollectors (1-30 DPD) </a:t>
                      </a:r>
                    </a:p>
                  </a:txBody>
                  <a:tcPr marL="36000" marR="3600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1100" b="0" i="0" u="none" strike="noStrike">
                          <a:solidFill>
                            <a:srgbClr val="000000"/>
                          </a:solidFill>
                          <a:effectLst/>
                          <a:latin typeface="Calibri" panose="020F0502020204030204" pitchFamily="34" charset="0"/>
                        </a:rPr>
                        <a:t>1</a:t>
                      </a:r>
                    </a:p>
                  </a:txBody>
                  <a:tcPr marL="36000" marR="3600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1100" b="0" i="0" u="none" strike="noStrike">
                          <a:solidFill>
                            <a:srgbClr val="000000"/>
                          </a:solidFill>
                          <a:effectLst/>
                          <a:latin typeface="Calibri" panose="020F0502020204030204" pitchFamily="34" charset="0"/>
                        </a:rPr>
                        <a:t>3 000</a:t>
                      </a:r>
                    </a:p>
                  </a:txBody>
                  <a:tcPr marL="36000" marR="3600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1100" b="0" i="0" u="none" strike="noStrike">
                          <a:solidFill>
                            <a:srgbClr val="000000"/>
                          </a:solidFill>
                          <a:effectLst/>
                          <a:latin typeface="Calibri" panose="020F0502020204030204" pitchFamily="34" charset="0"/>
                        </a:rPr>
                        <a:t>17%</a:t>
                      </a:r>
                    </a:p>
                  </a:txBody>
                  <a:tcPr marL="36000" marR="3600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1100" b="0" i="0" u="none" strike="noStrike">
                          <a:solidFill>
                            <a:srgbClr val="000000"/>
                          </a:solidFill>
                          <a:effectLst/>
                          <a:latin typeface="Calibri" panose="020F0502020204030204" pitchFamily="34" charset="0"/>
                        </a:rPr>
                        <a:t>3 510</a:t>
                      </a:r>
                    </a:p>
                  </a:txBody>
                  <a:tcPr marL="36000" marR="3600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1100" b="0" i="0" u="none" strike="noStrike">
                          <a:solidFill>
                            <a:srgbClr val="000000"/>
                          </a:solidFill>
                          <a:effectLst/>
                          <a:latin typeface="Calibri" panose="020F0502020204030204" pitchFamily="34" charset="0"/>
                        </a:rPr>
                        <a:t>Collections</a:t>
                      </a:r>
                    </a:p>
                  </a:txBody>
                  <a:tcPr marL="36000" marR="3600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10"/>
                  </a:ext>
                </a:extLst>
              </a:tr>
              <a:tr h="172242">
                <a:tc>
                  <a:txBody>
                    <a:bodyPr/>
                    <a:lstStyle/>
                    <a:p>
                      <a:pPr algn="l" fontAlgn="b"/>
                      <a:r>
                        <a:rPr lang="en-US" sz="1100" b="0" i="0" u="none" strike="noStrike">
                          <a:solidFill>
                            <a:srgbClr val="000000"/>
                          </a:solidFill>
                          <a:effectLst/>
                          <a:latin typeface="Calibri" panose="020F0502020204030204" pitchFamily="34" charset="0"/>
                        </a:rPr>
                        <a:t>Telecollectors (31-90 DPD) </a:t>
                      </a:r>
                    </a:p>
                  </a:txBody>
                  <a:tcPr marL="36000" marR="3600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1100" b="0" i="0" u="none" strike="noStrike">
                          <a:solidFill>
                            <a:srgbClr val="000000"/>
                          </a:solidFill>
                          <a:effectLst/>
                          <a:latin typeface="Calibri" panose="020F0502020204030204" pitchFamily="34" charset="0"/>
                        </a:rPr>
                        <a:t>2</a:t>
                      </a:r>
                    </a:p>
                  </a:txBody>
                  <a:tcPr marL="36000" marR="3600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1100" b="0" i="0" u="none" strike="noStrike">
                          <a:solidFill>
                            <a:srgbClr val="000000"/>
                          </a:solidFill>
                          <a:effectLst/>
                          <a:latin typeface="Calibri" panose="020F0502020204030204" pitchFamily="34" charset="0"/>
                        </a:rPr>
                        <a:t>3 000</a:t>
                      </a:r>
                    </a:p>
                  </a:txBody>
                  <a:tcPr marL="36000" marR="3600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1100" b="0" i="0" u="none" strike="noStrike">
                          <a:solidFill>
                            <a:srgbClr val="000000"/>
                          </a:solidFill>
                          <a:effectLst/>
                          <a:latin typeface="Calibri" panose="020F0502020204030204" pitchFamily="34" charset="0"/>
                        </a:rPr>
                        <a:t>17%</a:t>
                      </a:r>
                    </a:p>
                  </a:txBody>
                  <a:tcPr marL="36000" marR="3600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1100" b="0" i="0" u="none" strike="noStrike">
                          <a:solidFill>
                            <a:srgbClr val="000000"/>
                          </a:solidFill>
                          <a:effectLst/>
                          <a:latin typeface="Calibri" panose="020F0502020204030204" pitchFamily="34" charset="0"/>
                        </a:rPr>
                        <a:t>7 020</a:t>
                      </a:r>
                    </a:p>
                  </a:txBody>
                  <a:tcPr marL="36000" marR="3600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1100" b="0" i="0" u="none" strike="noStrike">
                          <a:solidFill>
                            <a:srgbClr val="000000"/>
                          </a:solidFill>
                          <a:effectLst/>
                          <a:latin typeface="Calibri" panose="020F0502020204030204" pitchFamily="34" charset="0"/>
                        </a:rPr>
                        <a:t>Collections</a:t>
                      </a:r>
                    </a:p>
                  </a:txBody>
                  <a:tcPr marL="36000" marR="3600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11"/>
                  </a:ext>
                </a:extLst>
              </a:tr>
              <a:tr h="172242">
                <a:tc>
                  <a:txBody>
                    <a:bodyPr/>
                    <a:lstStyle/>
                    <a:p>
                      <a:pPr algn="l" fontAlgn="b"/>
                      <a:r>
                        <a:rPr lang="en-US" sz="1100" b="0" i="0" u="none" strike="noStrike">
                          <a:solidFill>
                            <a:srgbClr val="000000"/>
                          </a:solidFill>
                          <a:effectLst/>
                          <a:latin typeface="Calibri" panose="020F0502020204030204" pitchFamily="34" charset="0"/>
                        </a:rPr>
                        <a:t>Skip Tracing (91 DPD) </a:t>
                      </a:r>
                    </a:p>
                  </a:txBody>
                  <a:tcPr marL="36000" marR="3600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1100" b="0" i="0" u="none" strike="noStrike">
                          <a:solidFill>
                            <a:srgbClr val="000000"/>
                          </a:solidFill>
                          <a:effectLst/>
                          <a:latin typeface="Calibri" panose="020F0502020204030204" pitchFamily="34" charset="0"/>
                        </a:rPr>
                        <a:t>1</a:t>
                      </a:r>
                    </a:p>
                  </a:txBody>
                  <a:tcPr marL="36000" marR="3600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1100" b="0" i="0" u="none" strike="noStrike">
                          <a:solidFill>
                            <a:srgbClr val="000000"/>
                          </a:solidFill>
                          <a:effectLst/>
                          <a:latin typeface="Calibri" panose="020F0502020204030204" pitchFamily="34" charset="0"/>
                        </a:rPr>
                        <a:t>3 000</a:t>
                      </a:r>
                    </a:p>
                  </a:txBody>
                  <a:tcPr marL="36000" marR="3600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1100" b="0" i="0" u="none" strike="noStrike">
                          <a:solidFill>
                            <a:srgbClr val="000000"/>
                          </a:solidFill>
                          <a:effectLst/>
                          <a:latin typeface="Calibri" panose="020F0502020204030204" pitchFamily="34" charset="0"/>
                        </a:rPr>
                        <a:t>17%</a:t>
                      </a:r>
                    </a:p>
                  </a:txBody>
                  <a:tcPr marL="36000" marR="3600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1100" b="0" i="0" u="none" strike="noStrike">
                          <a:solidFill>
                            <a:srgbClr val="000000"/>
                          </a:solidFill>
                          <a:effectLst/>
                          <a:latin typeface="Calibri" panose="020F0502020204030204" pitchFamily="34" charset="0"/>
                        </a:rPr>
                        <a:t>3 510</a:t>
                      </a:r>
                    </a:p>
                  </a:txBody>
                  <a:tcPr marL="36000" marR="3600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1100" b="0" i="0" u="none" strike="noStrike">
                          <a:solidFill>
                            <a:srgbClr val="000000"/>
                          </a:solidFill>
                          <a:effectLst/>
                          <a:latin typeface="Calibri" panose="020F0502020204030204" pitchFamily="34" charset="0"/>
                        </a:rPr>
                        <a:t>Collections</a:t>
                      </a:r>
                    </a:p>
                  </a:txBody>
                  <a:tcPr marL="36000" marR="3600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12"/>
                  </a:ext>
                </a:extLst>
              </a:tr>
              <a:tr h="172242">
                <a:tc>
                  <a:txBody>
                    <a:bodyPr/>
                    <a:lstStyle/>
                    <a:p>
                      <a:pPr algn="l" fontAlgn="b"/>
                      <a:r>
                        <a:rPr lang="en-US" sz="1100" b="0" i="0" u="none" strike="noStrike">
                          <a:solidFill>
                            <a:srgbClr val="000000"/>
                          </a:solidFill>
                          <a:effectLst/>
                          <a:latin typeface="Calibri" panose="020F0502020204030204" pitchFamily="34" charset="0"/>
                        </a:rPr>
                        <a:t>Telecollectors (91+ DPD) </a:t>
                      </a:r>
                    </a:p>
                  </a:txBody>
                  <a:tcPr marL="36000" marR="3600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1100" b="0" i="0" u="none" strike="noStrike">
                          <a:solidFill>
                            <a:srgbClr val="000000"/>
                          </a:solidFill>
                          <a:effectLst/>
                          <a:latin typeface="Calibri" panose="020F0502020204030204" pitchFamily="34" charset="0"/>
                        </a:rPr>
                        <a:t>2</a:t>
                      </a:r>
                    </a:p>
                  </a:txBody>
                  <a:tcPr marL="36000" marR="3600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1100" b="0" i="0" u="none" strike="noStrike">
                          <a:solidFill>
                            <a:srgbClr val="000000"/>
                          </a:solidFill>
                          <a:effectLst/>
                          <a:latin typeface="Calibri" panose="020F0502020204030204" pitchFamily="34" charset="0"/>
                        </a:rPr>
                        <a:t>3 000</a:t>
                      </a:r>
                    </a:p>
                  </a:txBody>
                  <a:tcPr marL="36000" marR="3600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1100" b="0" i="0" u="none" strike="noStrike">
                          <a:solidFill>
                            <a:srgbClr val="000000"/>
                          </a:solidFill>
                          <a:effectLst/>
                          <a:latin typeface="Calibri" panose="020F0502020204030204" pitchFamily="34" charset="0"/>
                        </a:rPr>
                        <a:t>17%</a:t>
                      </a:r>
                    </a:p>
                  </a:txBody>
                  <a:tcPr marL="36000" marR="3600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1100" b="0" i="0" u="none" strike="noStrike">
                          <a:solidFill>
                            <a:srgbClr val="000000"/>
                          </a:solidFill>
                          <a:effectLst/>
                          <a:latin typeface="Calibri" panose="020F0502020204030204" pitchFamily="34" charset="0"/>
                        </a:rPr>
                        <a:t>7 020</a:t>
                      </a:r>
                    </a:p>
                  </a:txBody>
                  <a:tcPr marL="36000" marR="3600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1100" b="0" i="0" u="none" strike="noStrike">
                          <a:solidFill>
                            <a:srgbClr val="000000"/>
                          </a:solidFill>
                          <a:effectLst/>
                          <a:latin typeface="Calibri" panose="020F0502020204030204" pitchFamily="34" charset="0"/>
                        </a:rPr>
                        <a:t>Collections</a:t>
                      </a:r>
                    </a:p>
                  </a:txBody>
                  <a:tcPr marL="36000" marR="3600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13"/>
                  </a:ext>
                </a:extLst>
              </a:tr>
              <a:tr h="172242">
                <a:tc>
                  <a:txBody>
                    <a:bodyPr/>
                    <a:lstStyle/>
                    <a:p>
                      <a:pPr algn="l" fontAlgn="b"/>
                      <a:r>
                        <a:rPr lang="en-US" sz="1100" b="0" i="0" u="none" strike="noStrike">
                          <a:solidFill>
                            <a:srgbClr val="000000"/>
                          </a:solidFill>
                          <a:effectLst/>
                          <a:latin typeface="Calibri" panose="020F0502020204030204" pitchFamily="34" charset="0"/>
                        </a:rPr>
                        <a:t>Head of legal</a:t>
                      </a:r>
                    </a:p>
                  </a:txBody>
                  <a:tcPr marL="36000" marR="3600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1100" b="0" i="0" u="none" strike="noStrike">
                          <a:solidFill>
                            <a:srgbClr val="000000"/>
                          </a:solidFill>
                          <a:effectLst/>
                          <a:latin typeface="Calibri" panose="020F0502020204030204" pitchFamily="34" charset="0"/>
                        </a:rPr>
                        <a:t>1</a:t>
                      </a:r>
                    </a:p>
                  </a:txBody>
                  <a:tcPr marL="36000" marR="3600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1100" b="0" i="0" u="none" strike="noStrike">
                          <a:solidFill>
                            <a:srgbClr val="000000"/>
                          </a:solidFill>
                          <a:effectLst/>
                          <a:latin typeface="Calibri" panose="020F0502020204030204" pitchFamily="34" charset="0"/>
                        </a:rPr>
                        <a:t>7 200</a:t>
                      </a:r>
                    </a:p>
                  </a:txBody>
                  <a:tcPr marL="36000" marR="3600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1100" b="0" i="0" u="none" strike="noStrike">
                          <a:solidFill>
                            <a:srgbClr val="000000"/>
                          </a:solidFill>
                          <a:effectLst/>
                          <a:latin typeface="Calibri" panose="020F0502020204030204" pitchFamily="34" charset="0"/>
                        </a:rPr>
                        <a:t>17%</a:t>
                      </a:r>
                    </a:p>
                  </a:txBody>
                  <a:tcPr marL="36000" marR="3600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1100" b="0" i="0" u="none" strike="noStrike">
                          <a:solidFill>
                            <a:srgbClr val="000000"/>
                          </a:solidFill>
                          <a:effectLst/>
                          <a:latin typeface="Calibri" panose="020F0502020204030204" pitchFamily="34" charset="0"/>
                        </a:rPr>
                        <a:t>8 424</a:t>
                      </a:r>
                    </a:p>
                  </a:txBody>
                  <a:tcPr marL="36000" marR="3600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1100" b="0" i="0" u="none" strike="noStrike">
                          <a:solidFill>
                            <a:srgbClr val="000000"/>
                          </a:solidFill>
                          <a:effectLst/>
                          <a:latin typeface="Calibri" panose="020F0502020204030204" pitchFamily="34" charset="0"/>
                        </a:rPr>
                        <a:t>Legal</a:t>
                      </a:r>
                    </a:p>
                  </a:txBody>
                  <a:tcPr marL="36000" marR="3600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14"/>
                  </a:ext>
                </a:extLst>
              </a:tr>
              <a:tr h="172242">
                <a:tc>
                  <a:txBody>
                    <a:bodyPr/>
                    <a:lstStyle/>
                    <a:p>
                      <a:pPr algn="l" fontAlgn="b"/>
                      <a:r>
                        <a:rPr lang="en-US" sz="1100" b="0" i="0" u="none" strike="noStrike">
                          <a:solidFill>
                            <a:srgbClr val="000000"/>
                          </a:solidFill>
                          <a:effectLst/>
                          <a:latin typeface="Calibri" panose="020F0502020204030204" pitchFamily="34" charset="0"/>
                        </a:rPr>
                        <a:t>Legal advisor</a:t>
                      </a:r>
                    </a:p>
                  </a:txBody>
                  <a:tcPr marL="36000" marR="3600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1100" b="0" i="0" u="none" strike="noStrike">
                          <a:solidFill>
                            <a:srgbClr val="000000"/>
                          </a:solidFill>
                          <a:effectLst/>
                          <a:latin typeface="Calibri" panose="020F0502020204030204" pitchFamily="34" charset="0"/>
                        </a:rPr>
                        <a:t>1</a:t>
                      </a:r>
                    </a:p>
                  </a:txBody>
                  <a:tcPr marL="36000" marR="3600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1100" b="0" i="0" u="none" strike="noStrike">
                          <a:solidFill>
                            <a:srgbClr val="000000"/>
                          </a:solidFill>
                          <a:effectLst/>
                          <a:latin typeface="Calibri" panose="020F0502020204030204" pitchFamily="34" charset="0"/>
                        </a:rPr>
                        <a:t>3 500</a:t>
                      </a:r>
                    </a:p>
                  </a:txBody>
                  <a:tcPr marL="36000" marR="3600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1100" b="0" i="0" u="none" strike="noStrike">
                          <a:solidFill>
                            <a:srgbClr val="000000"/>
                          </a:solidFill>
                          <a:effectLst/>
                          <a:latin typeface="Calibri" panose="020F0502020204030204" pitchFamily="34" charset="0"/>
                        </a:rPr>
                        <a:t>17%</a:t>
                      </a:r>
                    </a:p>
                  </a:txBody>
                  <a:tcPr marL="36000" marR="3600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1100" b="0" i="0" u="none" strike="noStrike">
                          <a:solidFill>
                            <a:srgbClr val="000000"/>
                          </a:solidFill>
                          <a:effectLst/>
                          <a:latin typeface="Calibri" panose="020F0502020204030204" pitchFamily="34" charset="0"/>
                        </a:rPr>
                        <a:t>4 095</a:t>
                      </a:r>
                    </a:p>
                  </a:txBody>
                  <a:tcPr marL="36000" marR="3600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1100" b="0" i="0" u="none" strike="noStrike">
                          <a:solidFill>
                            <a:srgbClr val="000000"/>
                          </a:solidFill>
                          <a:effectLst/>
                          <a:latin typeface="Calibri" panose="020F0502020204030204" pitchFamily="34" charset="0"/>
                        </a:rPr>
                        <a:t>Legal</a:t>
                      </a:r>
                    </a:p>
                  </a:txBody>
                  <a:tcPr marL="36000" marR="3600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15"/>
                  </a:ext>
                </a:extLst>
              </a:tr>
              <a:tr h="172242">
                <a:tc>
                  <a:txBody>
                    <a:bodyPr/>
                    <a:lstStyle/>
                    <a:p>
                      <a:pPr algn="l" fontAlgn="b"/>
                      <a:r>
                        <a:rPr lang="en-US" sz="1100" b="0" i="0" u="none" strike="noStrike">
                          <a:solidFill>
                            <a:srgbClr val="000000"/>
                          </a:solidFill>
                          <a:effectLst/>
                          <a:latin typeface="Calibri" panose="020F0502020204030204" pitchFamily="34" charset="0"/>
                        </a:rPr>
                        <a:t>Chief accountant</a:t>
                      </a:r>
                    </a:p>
                  </a:txBody>
                  <a:tcPr marL="36000" marR="3600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1100" b="0" i="0" u="none" strike="noStrike">
                          <a:solidFill>
                            <a:srgbClr val="000000"/>
                          </a:solidFill>
                          <a:effectLst/>
                          <a:latin typeface="Calibri" panose="020F0502020204030204" pitchFamily="34" charset="0"/>
                        </a:rPr>
                        <a:t>1</a:t>
                      </a:r>
                    </a:p>
                  </a:txBody>
                  <a:tcPr marL="36000" marR="3600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1100" b="0" i="0" u="none" strike="noStrike">
                          <a:solidFill>
                            <a:srgbClr val="000000"/>
                          </a:solidFill>
                          <a:effectLst/>
                          <a:latin typeface="Calibri" panose="020F0502020204030204" pitchFamily="34" charset="0"/>
                        </a:rPr>
                        <a:t>7 200</a:t>
                      </a:r>
                    </a:p>
                  </a:txBody>
                  <a:tcPr marL="36000" marR="3600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1100" b="0" i="0" u="none" strike="noStrike">
                          <a:solidFill>
                            <a:srgbClr val="000000"/>
                          </a:solidFill>
                          <a:effectLst/>
                          <a:latin typeface="Calibri" panose="020F0502020204030204" pitchFamily="34" charset="0"/>
                        </a:rPr>
                        <a:t>17%</a:t>
                      </a:r>
                    </a:p>
                  </a:txBody>
                  <a:tcPr marL="36000" marR="3600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1100" b="0" i="0" u="none" strike="noStrike">
                          <a:solidFill>
                            <a:srgbClr val="000000"/>
                          </a:solidFill>
                          <a:effectLst/>
                          <a:latin typeface="Calibri" panose="020F0502020204030204" pitchFamily="34" charset="0"/>
                        </a:rPr>
                        <a:t>8 424</a:t>
                      </a:r>
                    </a:p>
                  </a:txBody>
                  <a:tcPr marL="36000" marR="3600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1100" b="0" i="0" u="none" strike="noStrike">
                          <a:solidFill>
                            <a:srgbClr val="000000"/>
                          </a:solidFill>
                          <a:effectLst/>
                          <a:latin typeface="Calibri" panose="020F0502020204030204" pitchFamily="34" charset="0"/>
                        </a:rPr>
                        <a:t>Finance</a:t>
                      </a:r>
                    </a:p>
                  </a:txBody>
                  <a:tcPr marL="36000" marR="3600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16"/>
                  </a:ext>
                </a:extLst>
              </a:tr>
              <a:tr h="172242">
                <a:tc>
                  <a:txBody>
                    <a:bodyPr/>
                    <a:lstStyle/>
                    <a:p>
                      <a:pPr algn="l" fontAlgn="b"/>
                      <a:r>
                        <a:rPr lang="en-US" sz="1100" b="0" i="0" u="none" strike="noStrike">
                          <a:solidFill>
                            <a:srgbClr val="000000"/>
                          </a:solidFill>
                          <a:effectLst/>
                          <a:latin typeface="Calibri" panose="020F0502020204030204" pitchFamily="34" charset="0"/>
                        </a:rPr>
                        <a:t>Accountant</a:t>
                      </a:r>
                    </a:p>
                  </a:txBody>
                  <a:tcPr marL="36000" marR="3600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1100" b="0" i="0" u="none" strike="noStrike">
                          <a:solidFill>
                            <a:srgbClr val="000000"/>
                          </a:solidFill>
                          <a:effectLst/>
                          <a:latin typeface="Calibri" panose="020F0502020204030204" pitchFamily="34" charset="0"/>
                        </a:rPr>
                        <a:t>1</a:t>
                      </a:r>
                    </a:p>
                  </a:txBody>
                  <a:tcPr marL="36000" marR="3600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1100" b="0" i="0" u="none" strike="noStrike">
                          <a:solidFill>
                            <a:srgbClr val="000000"/>
                          </a:solidFill>
                          <a:effectLst/>
                          <a:latin typeface="Calibri" panose="020F0502020204030204" pitchFamily="34" charset="0"/>
                        </a:rPr>
                        <a:t>5 000</a:t>
                      </a:r>
                    </a:p>
                  </a:txBody>
                  <a:tcPr marL="36000" marR="3600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1100" b="0" i="0" u="none" strike="noStrike">
                          <a:solidFill>
                            <a:srgbClr val="000000"/>
                          </a:solidFill>
                          <a:effectLst/>
                          <a:latin typeface="Calibri" panose="020F0502020204030204" pitchFamily="34" charset="0"/>
                        </a:rPr>
                        <a:t>17%</a:t>
                      </a:r>
                    </a:p>
                  </a:txBody>
                  <a:tcPr marL="36000" marR="3600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1100" b="0" i="0" u="none" strike="noStrike">
                          <a:solidFill>
                            <a:srgbClr val="000000"/>
                          </a:solidFill>
                          <a:effectLst/>
                          <a:latin typeface="Calibri" panose="020F0502020204030204" pitchFamily="34" charset="0"/>
                        </a:rPr>
                        <a:t>5 850</a:t>
                      </a:r>
                    </a:p>
                  </a:txBody>
                  <a:tcPr marL="36000" marR="3600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1100" b="0" i="0" u="none" strike="noStrike">
                          <a:solidFill>
                            <a:srgbClr val="000000"/>
                          </a:solidFill>
                          <a:effectLst/>
                          <a:latin typeface="Calibri" panose="020F0502020204030204" pitchFamily="34" charset="0"/>
                        </a:rPr>
                        <a:t>Finance</a:t>
                      </a:r>
                    </a:p>
                  </a:txBody>
                  <a:tcPr marL="36000" marR="3600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17"/>
                  </a:ext>
                </a:extLst>
              </a:tr>
              <a:tr h="163630">
                <a:tc>
                  <a:txBody>
                    <a:bodyPr/>
                    <a:lstStyle/>
                    <a:p>
                      <a:pPr algn="l" fontAlgn="b"/>
                      <a:r>
                        <a:rPr lang="en-US" sz="1100" b="0" i="0" u="none" strike="noStrike">
                          <a:solidFill>
                            <a:srgbClr val="000000"/>
                          </a:solidFill>
                          <a:effectLst/>
                          <a:latin typeface="Calibri" panose="020F0502020204030204" pitchFamily="34" charset="0"/>
                        </a:rPr>
                        <a:t>MIS</a:t>
                      </a:r>
                    </a:p>
                  </a:txBody>
                  <a:tcPr marL="36000" marR="3600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1100" b="0" i="0" u="none" strike="noStrike">
                          <a:solidFill>
                            <a:srgbClr val="000000"/>
                          </a:solidFill>
                          <a:effectLst/>
                          <a:latin typeface="Calibri" panose="020F0502020204030204" pitchFamily="34" charset="0"/>
                        </a:rPr>
                        <a:t>1</a:t>
                      </a:r>
                    </a:p>
                  </a:txBody>
                  <a:tcPr marL="36000" marR="3600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1100" b="0" i="0" u="none" strike="noStrike">
                          <a:solidFill>
                            <a:srgbClr val="000000"/>
                          </a:solidFill>
                          <a:effectLst/>
                          <a:latin typeface="Calibri" panose="020F0502020204030204" pitchFamily="34" charset="0"/>
                        </a:rPr>
                        <a:t>4 000</a:t>
                      </a:r>
                    </a:p>
                  </a:txBody>
                  <a:tcPr marL="36000" marR="3600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1100" b="0" i="0" u="none" strike="noStrike">
                          <a:solidFill>
                            <a:srgbClr val="000000"/>
                          </a:solidFill>
                          <a:effectLst/>
                          <a:latin typeface="Calibri" panose="020F0502020204030204" pitchFamily="34" charset="0"/>
                        </a:rPr>
                        <a:t>17%</a:t>
                      </a:r>
                    </a:p>
                  </a:txBody>
                  <a:tcPr marL="36000" marR="3600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1100" b="0" i="0" u="none" strike="noStrike">
                          <a:solidFill>
                            <a:srgbClr val="000000"/>
                          </a:solidFill>
                          <a:effectLst/>
                          <a:latin typeface="Calibri" panose="020F0502020204030204" pitchFamily="34" charset="0"/>
                        </a:rPr>
                        <a:t>4 680</a:t>
                      </a:r>
                    </a:p>
                  </a:txBody>
                  <a:tcPr marL="36000" marR="3600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1100" b="0" i="0" u="none" strike="noStrike">
                          <a:solidFill>
                            <a:srgbClr val="000000"/>
                          </a:solidFill>
                          <a:effectLst/>
                          <a:latin typeface="Calibri" panose="020F0502020204030204" pitchFamily="34" charset="0"/>
                        </a:rPr>
                        <a:t>Finance</a:t>
                      </a:r>
                    </a:p>
                  </a:txBody>
                  <a:tcPr marL="36000" marR="3600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18"/>
                  </a:ext>
                </a:extLst>
              </a:tr>
              <a:tr h="172242">
                <a:tc>
                  <a:txBody>
                    <a:bodyPr/>
                    <a:lstStyle/>
                    <a:p>
                      <a:pPr algn="l" fontAlgn="b"/>
                      <a:r>
                        <a:rPr lang="en-US" sz="1100" b="0" i="0" u="none" strike="noStrike">
                          <a:solidFill>
                            <a:srgbClr val="000000"/>
                          </a:solidFill>
                          <a:effectLst/>
                          <a:latin typeface="Calibri" panose="020F0502020204030204" pitchFamily="34" charset="0"/>
                        </a:rPr>
                        <a:t>Head of marketing</a:t>
                      </a:r>
                    </a:p>
                  </a:txBody>
                  <a:tcPr marL="36000" marR="3600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1100" b="0" i="0" u="none" strike="noStrike">
                          <a:solidFill>
                            <a:srgbClr val="000000"/>
                          </a:solidFill>
                          <a:effectLst/>
                          <a:latin typeface="Calibri" panose="020F0502020204030204" pitchFamily="34" charset="0"/>
                        </a:rPr>
                        <a:t>1</a:t>
                      </a:r>
                    </a:p>
                  </a:txBody>
                  <a:tcPr marL="36000" marR="3600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1100" b="0" i="0" u="none" strike="noStrike">
                          <a:solidFill>
                            <a:srgbClr val="000000"/>
                          </a:solidFill>
                          <a:effectLst/>
                          <a:latin typeface="Calibri" panose="020F0502020204030204" pitchFamily="34" charset="0"/>
                        </a:rPr>
                        <a:t>7 200</a:t>
                      </a:r>
                    </a:p>
                  </a:txBody>
                  <a:tcPr marL="36000" marR="3600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1100" b="0" i="0" u="none" strike="noStrike">
                          <a:solidFill>
                            <a:srgbClr val="000000"/>
                          </a:solidFill>
                          <a:effectLst/>
                          <a:latin typeface="Calibri" panose="020F0502020204030204" pitchFamily="34" charset="0"/>
                        </a:rPr>
                        <a:t>17%</a:t>
                      </a:r>
                    </a:p>
                  </a:txBody>
                  <a:tcPr marL="36000" marR="3600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1100" b="0" i="0" u="none" strike="noStrike">
                          <a:solidFill>
                            <a:srgbClr val="000000"/>
                          </a:solidFill>
                          <a:effectLst/>
                          <a:latin typeface="Calibri" panose="020F0502020204030204" pitchFamily="34" charset="0"/>
                        </a:rPr>
                        <a:t>8 424</a:t>
                      </a:r>
                    </a:p>
                  </a:txBody>
                  <a:tcPr marL="36000" marR="3600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1100" b="0" i="0" u="none" strike="noStrike">
                          <a:solidFill>
                            <a:srgbClr val="000000"/>
                          </a:solidFill>
                          <a:effectLst/>
                          <a:latin typeface="Calibri" panose="020F0502020204030204" pitchFamily="34" charset="0"/>
                        </a:rPr>
                        <a:t>Marketing</a:t>
                      </a:r>
                    </a:p>
                  </a:txBody>
                  <a:tcPr marL="36000" marR="3600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19"/>
                  </a:ext>
                </a:extLst>
              </a:tr>
              <a:tr h="172242">
                <a:tc>
                  <a:txBody>
                    <a:bodyPr/>
                    <a:lstStyle/>
                    <a:p>
                      <a:pPr algn="l" fontAlgn="b"/>
                      <a:r>
                        <a:rPr lang="en-US" sz="1100" b="0" i="0" u="none" strike="noStrike">
                          <a:solidFill>
                            <a:srgbClr val="000000"/>
                          </a:solidFill>
                          <a:effectLst/>
                          <a:latin typeface="Calibri" panose="020F0502020204030204" pitchFamily="34" charset="0"/>
                        </a:rPr>
                        <a:t>Digital marketing specialist</a:t>
                      </a:r>
                    </a:p>
                  </a:txBody>
                  <a:tcPr marL="36000" marR="3600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1100" b="0" i="0" u="none" strike="noStrike">
                          <a:solidFill>
                            <a:srgbClr val="000000"/>
                          </a:solidFill>
                          <a:effectLst/>
                          <a:latin typeface="Calibri" panose="020F0502020204030204" pitchFamily="34" charset="0"/>
                        </a:rPr>
                        <a:t>3</a:t>
                      </a:r>
                    </a:p>
                  </a:txBody>
                  <a:tcPr marL="36000" marR="3600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1100" b="0" i="0" u="none" strike="noStrike">
                          <a:solidFill>
                            <a:srgbClr val="000000"/>
                          </a:solidFill>
                          <a:effectLst/>
                          <a:latin typeface="Calibri" panose="020F0502020204030204" pitchFamily="34" charset="0"/>
                        </a:rPr>
                        <a:t>4 000</a:t>
                      </a:r>
                    </a:p>
                  </a:txBody>
                  <a:tcPr marL="36000" marR="3600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1100" b="0" i="0" u="none" strike="noStrike">
                          <a:solidFill>
                            <a:srgbClr val="000000"/>
                          </a:solidFill>
                          <a:effectLst/>
                          <a:latin typeface="Calibri" panose="020F0502020204030204" pitchFamily="34" charset="0"/>
                        </a:rPr>
                        <a:t>17%</a:t>
                      </a:r>
                    </a:p>
                  </a:txBody>
                  <a:tcPr marL="36000" marR="3600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1100" b="0" i="0" u="none" strike="noStrike">
                          <a:solidFill>
                            <a:srgbClr val="000000"/>
                          </a:solidFill>
                          <a:effectLst/>
                          <a:latin typeface="Calibri" panose="020F0502020204030204" pitchFamily="34" charset="0"/>
                        </a:rPr>
                        <a:t>14 040</a:t>
                      </a:r>
                    </a:p>
                  </a:txBody>
                  <a:tcPr marL="36000" marR="3600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1100" b="0" i="0" u="none" strike="noStrike">
                          <a:solidFill>
                            <a:srgbClr val="000000"/>
                          </a:solidFill>
                          <a:effectLst/>
                          <a:latin typeface="Calibri" panose="020F0502020204030204" pitchFamily="34" charset="0"/>
                        </a:rPr>
                        <a:t>Marketing</a:t>
                      </a:r>
                    </a:p>
                  </a:txBody>
                  <a:tcPr marL="36000" marR="3600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20"/>
                  </a:ext>
                </a:extLst>
              </a:tr>
              <a:tr h="172242">
                <a:tc>
                  <a:txBody>
                    <a:bodyPr/>
                    <a:lstStyle/>
                    <a:p>
                      <a:pPr algn="l" fontAlgn="b"/>
                      <a:r>
                        <a:rPr lang="en-US" sz="1100" b="0" i="0" u="none" strike="noStrike">
                          <a:solidFill>
                            <a:srgbClr val="000000"/>
                          </a:solidFill>
                          <a:effectLst/>
                          <a:latin typeface="Calibri" panose="020F0502020204030204" pitchFamily="34" charset="0"/>
                        </a:rPr>
                        <a:t>Head of IT</a:t>
                      </a:r>
                    </a:p>
                  </a:txBody>
                  <a:tcPr marL="36000" marR="3600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1100" b="0" i="0" u="none" strike="noStrike">
                          <a:solidFill>
                            <a:srgbClr val="000000"/>
                          </a:solidFill>
                          <a:effectLst/>
                          <a:latin typeface="Calibri" panose="020F0502020204030204" pitchFamily="34" charset="0"/>
                        </a:rPr>
                        <a:t>1</a:t>
                      </a:r>
                    </a:p>
                  </a:txBody>
                  <a:tcPr marL="36000" marR="3600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1100" b="0" i="0" u="none" strike="noStrike">
                          <a:solidFill>
                            <a:srgbClr val="000000"/>
                          </a:solidFill>
                          <a:effectLst/>
                          <a:latin typeface="Calibri" panose="020F0502020204030204" pitchFamily="34" charset="0"/>
                        </a:rPr>
                        <a:t>7 200</a:t>
                      </a:r>
                    </a:p>
                  </a:txBody>
                  <a:tcPr marL="36000" marR="3600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1100" b="0" i="0" u="none" strike="noStrike">
                          <a:solidFill>
                            <a:srgbClr val="000000"/>
                          </a:solidFill>
                          <a:effectLst/>
                          <a:latin typeface="Calibri" panose="020F0502020204030204" pitchFamily="34" charset="0"/>
                        </a:rPr>
                        <a:t>17%</a:t>
                      </a:r>
                    </a:p>
                  </a:txBody>
                  <a:tcPr marL="36000" marR="3600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1100" b="0" i="0" u="none" strike="noStrike">
                          <a:solidFill>
                            <a:srgbClr val="000000"/>
                          </a:solidFill>
                          <a:effectLst/>
                          <a:latin typeface="Calibri" panose="020F0502020204030204" pitchFamily="34" charset="0"/>
                        </a:rPr>
                        <a:t>8 424</a:t>
                      </a:r>
                    </a:p>
                  </a:txBody>
                  <a:tcPr marL="36000" marR="3600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1100" b="0" i="0" u="none" strike="noStrike">
                          <a:solidFill>
                            <a:srgbClr val="000000"/>
                          </a:solidFill>
                          <a:effectLst/>
                          <a:latin typeface="Calibri" panose="020F0502020204030204" pitchFamily="34" charset="0"/>
                        </a:rPr>
                        <a:t>IT</a:t>
                      </a:r>
                    </a:p>
                  </a:txBody>
                  <a:tcPr marL="36000" marR="3600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21"/>
                  </a:ext>
                </a:extLst>
              </a:tr>
              <a:tr h="172242">
                <a:tc>
                  <a:txBody>
                    <a:bodyPr/>
                    <a:lstStyle/>
                    <a:p>
                      <a:pPr algn="l" fontAlgn="b"/>
                      <a:r>
                        <a:rPr lang="en-US" sz="1100" b="0" i="0" u="none" strike="noStrike">
                          <a:solidFill>
                            <a:srgbClr val="000000"/>
                          </a:solidFill>
                          <a:effectLst/>
                          <a:latin typeface="Calibri" panose="020F0502020204030204" pitchFamily="34" charset="0"/>
                        </a:rPr>
                        <a:t>IT support</a:t>
                      </a:r>
                    </a:p>
                  </a:txBody>
                  <a:tcPr marL="36000" marR="3600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1100" b="0" i="0" u="none" strike="noStrike">
                          <a:solidFill>
                            <a:srgbClr val="000000"/>
                          </a:solidFill>
                          <a:effectLst/>
                          <a:latin typeface="Calibri" panose="020F0502020204030204" pitchFamily="34" charset="0"/>
                        </a:rPr>
                        <a:t>2</a:t>
                      </a:r>
                    </a:p>
                  </a:txBody>
                  <a:tcPr marL="36000" marR="3600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1100" b="0" i="0" u="none" strike="noStrike">
                          <a:solidFill>
                            <a:srgbClr val="000000"/>
                          </a:solidFill>
                          <a:effectLst/>
                          <a:latin typeface="Calibri" panose="020F0502020204030204" pitchFamily="34" charset="0"/>
                        </a:rPr>
                        <a:t>4 500</a:t>
                      </a:r>
                    </a:p>
                  </a:txBody>
                  <a:tcPr marL="36000" marR="3600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1100" b="0" i="0" u="none" strike="noStrike">
                          <a:solidFill>
                            <a:srgbClr val="000000"/>
                          </a:solidFill>
                          <a:effectLst/>
                          <a:latin typeface="Calibri" panose="020F0502020204030204" pitchFamily="34" charset="0"/>
                        </a:rPr>
                        <a:t>17%</a:t>
                      </a:r>
                    </a:p>
                  </a:txBody>
                  <a:tcPr marL="36000" marR="3600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1100" b="0" i="0" u="none" strike="noStrike">
                          <a:solidFill>
                            <a:srgbClr val="000000"/>
                          </a:solidFill>
                          <a:effectLst/>
                          <a:latin typeface="Calibri" panose="020F0502020204030204" pitchFamily="34" charset="0"/>
                        </a:rPr>
                        <a:t>10 530</a:t>
                      </a:r>
                    </a:p>
                  </a:txBody>
                  <a:tcPr marL="36000" marR="3600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1100" b="0" i="0" u="none" strike="noStrike">
                          <a:solidFill>
                            <a:srgbClr val="000000"/>
                          </a:solidFill>
                          <a:effectLst/>
                          <a:latin typeface="Calibri" panose="020F0502020204030204" pitchFamily="34" charset="0"/>
                        </a:rPr>
                        <a:t>IT</a:t>
                      </a:r>
                    </a:p>
                  </a:txBody>
                  <a:tcPr marL="36000" marR="3600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22"/>
                  </a:ext>
                </a:extLst>
              </a:tr>
              <a:tr h="172242">
                <a:tc>
                  <a:txBody>
                    <a:bodyPr/>
                    <a:lstStyle/>
                    <a:p>
                      <a:pPr algn="l" fontAlgn="b"/>
                      <a:r>
                        <a:rPr lang="en-US" sz="1100" b="0" i="0" u="none" strike="noStrike">
                          <a:solidFill>
                            <a:srgbClr val="000000"/>
                          </a:solidFill>
                          <a:effectLst/>
                          <a:latin typeface="Calibri" panose="020F0502020204030204" pitchFamily="34" charset="0"/>
                        </a:rPr>
                        <a:t>HR Director</a:t>
                      </a:r>
                    </a:p>
                  </a:txBody>
                  <a:tcPr marL="36000" marR="3600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1100" b="0" i="0" u="none" strike="noStrike">
                          <a:solidFill>
                            <a:srgbClr val="000000"/>
                          </a:solidFill>
                          <a:effectLst/>
                          <a:latin typeface="Calibri" panose="020F0502020204030204" pitchFamily="34" charset="0"/>
                        </a:rPr>
                        <a:t>1</a:t>
                      </a:r>
                    </a:p>
                  </a:txBody>
                  <a:tcPr marL="36000" marR="3600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1100" b="0" i="0" u="none" strike="noStrike">
                          <a:solidFill>
                            <a:srgbClr val="000000"/>
                          </a:solidFill>
                          <a:effectLst/>
                          <a:latin typeface="Calibri" panose="020F0502020204030204" pitchFamily="34" charset="0"/>
                        </a:rPr>
                        <a:t>7 200</a:t>
                      </a:r>
                    </a:p>
                  </a:txBody>
                  <a:tcPr marL="36000" marR="3600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1100" b="0" i="0" u="none" strike="noStrike">
                          <a:solidFill>
                            <a:srgbClr val="000000"/>
                          </a:solidFill>
                          <a:effectLst/>
                          <a:latin typeface="Calibri" panose="020F0502020204030204" pitchFamily="34" charset="0"/>
                        </a:rPr>
                        <a:t>17%</a:t>
                      </a:r>
                    </a:p>
                  </a:txBody>
                  <a:tcPr marL="36000" marR="3600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1100" b="0" i="0" u="none" strike="noStrike">
                          <a:solidFill>
                            <a:srgbClr val="000000"/>
                          </a:solidFill>
                          <a:effectLst/>
                          <a:latin typeface="Calibri" panose="020F0502020204030204" pitchFamily="34" charset="0"/>
                        </a:rPr>
                        <a:t>8 424</a:t>
                      </a:r>
                    </a:p>
                  </a:txBody>
                  <a:tcPr marL="36000" marR="3600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1100" b="0" i="0" u="none" strike="noStrike">
                          <a:solidFill>
                            <a:srgbClr val="000000"/>
                          </a:solidFill>
                          <a:effectLst/>
                          <a:latin typeface="Calibri" panose="020F0502020204030204" pitchFamily="34" charset="0"/>
                        </a:rPr>
                        <a:t>HR</a:t>
                      </a:r>
                    </a:p>
                  </a:txBody>
                  <a:tcPr marL="36000" marR="3600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23"/>
                  </a:ext>
                </a:extLst>
              </a:tr>
              <a:tr h="172242">
                <a:tc>
                  <a:txBody>
                    <a:bodyPr/>
                    <a:lstStyle/>
                    <a:p>
                      <a:pPr algn="l" fontAlgn="b"/>
                      <a:r>
                        <a:rPr lang="en-US" sz="1100" b="0" i="0" u="none" strike="noStrike">
                          <a:solidFill>
                            <a:srgbClr val="000000"/>
                          </a:solidFill>
                          <a:effectLst/>
                          <a:latin typeface="Calibri" panose="020F0502020204030204" pitchFamily="34" charset="0"/>
                        </a:rPr>
                        <a:t>Trainers</a:t>
                      </a:r>
                    </a:p>
                  </a:txBody>
                  <a:tcPr marL="36000" marR="3600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1100" b="0" i="0" u="none" strike="noStrike">
                          <a:solidFill>
                            <a:srgbClr val="000000"/>
                          </a:solidFill>
                          <a:effectLst/>
                          <a:latin typeface="Calibri" panose="020F0502020204030204" pitchFamily="34" charset="0"/>
                        </a:rPr>
                        <a:t>1</a:t>
                      </a:r>
                    </a:p>
                  </a:txBody>
                  <a:tcPr marL="36000" marR="3600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1100" b="0" i="0" u="none" strike="noStrike">
                          <a:solidFill>
                            <a:srgbClr val="000000"/>
                          </a:solidFill>
                          <a:effectLst/>
                          <a:latin typeface="Calibri" panose="020F0502020204030204" pitchFamily="34" charset="0"/>
                        </a:rPr>
                        <a:t>4 500</a:t>
                      </a:r>
                    </a:p>
                  </a:txBody>
                  <a:tcPr marL="36000" marR="3600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1100" b="0" i="0" u="none" strike="noStrike">
                          <a:solidFill>
                            <a:srgbClr val="000000"/>
                          </a:solidFill>
                          <a:effectLst/>
                          <a:latin typeface="Calibri" panose="020F0502020204030204" pitchFamily="34" charset="0"/>
                        </a:rPr>
                        <a:t>17%</a:t>
                      </a:r>
                    </a:p>
                  </a:txBody>
                  <a:tcPr marL="36000" marR="3600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1100" b="0" i="0" u="none" strike="noStrike">
                          <a:solidFill>
                            <a:srgbClr val="000000"/>
                          </a:solidFill>
                          <a:effectLst/>
                          <a:latin typeface="Calibri" panose="020F0502020204030204" pitchFamily="34" charset="0"/>
                        </a:rPr>
                        <a:t>5 265</a:t>
                      </a:r>
                    </a:p>
                  </a:txBody>
                  <a:tcPr marL="36000" marR="3600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1100" b="0" i="0" u="none" strike="noStrike">
                          <a:solidFill>
                            <a:srgbClr val="000000"/>
                          </a:solidFill>
                          <a:effectLst/>
                          <a:latin typeface="Calibri" panose="020F0502020204030204" pitchFamily="34" charset="0"/>
                        </a:rPr>
                        <a:t>HR</a:t>
                      </a:r>
                    </a:p>
                  </a:txBody>
                  <a:tcPr marL="36000" marR="3600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24"/>
                  </a:ext>
                </a:extLst>
              </a:tr>
              <a:tr h="172242">
                <a:tc>
                  <a:txBody>
                    <a:bodyPr/>
                    <a:lstStyle/>
                    <a:p>
                      <a:pPr algn="l" fontAlgn="b"/>
                      <a:r>
                        <a:rPr lang="en-US" sz="1100" b="0" i="0" u="none" strike="noStrike">
                          <a:solidFill>
                            <a:srgbClr val="000000"/>
                          </a:solidFill>
                          <a:effectLst/>
                          <a:latin typeface="Calibri" panose="020F0502020204030204" pitchFamily="34" charset="0"/>
                        </a:rPr>
                        <a:t>CC Operators (support) </a:t>
                      </a:r>
                    </a:p>
                  </a:txBody>
                  <a:tcPr marL="36000" marR="3600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1100" b="0" i="0" u="none" strike="noStrike">
                          <a:solidFill>
                            <a:srgbClr val="000000"/>
                          </a:solidFill>
                          <a:effectLst/>
                          <a:latin typeface="Calibri" panose="020F0502020204030204" pitchFamily="34" charset="0"/>
                        </a:rPr>
                        <a:t>3</a:t>
                      </a:r>
                    </a:p>
                  </a:txBody>
                  <a:tcPr marL="36000" marR="3600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1100" b="0" i="0" u="none" strike="noStrike">
                          <a:solidFill>
                            <a:srgbClr val="000000"/>
                          </a:solidFill>
                          <a:effectLst/>
                          <a:latin typeface="Calibri" panose="020F0502020204030204" pitchFamily="34" charset="0"/>
                        </a:rPr>
                        <a:t>3 000</a:t>
                      </a:r>
                    </a:p>
                  </a:txBody>
                  <a:tcPr marL="36000" marR="3600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1100" b="0" i="0" u="none" strike="noStrike">
                          <a:solidFill>
                            <a:srgbClr val="000000"/>
                          </a:solidFill>
                          <a:effectLst/>
                          <a:latin typeface="Calibri" panose="020F0502020204030204" pitchFamily="34" charset="0"/>
                        </a:rPr>
                        <a:t>17%</a:t>
                      </a:r>
                    </a:p>
                  </a:txBody>
                  <a:tcPr marL="36000" marR="3600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1100" b="0" i="0" u="none" strike="noStrike">
                          <a:solidFill>
                            <a:srgbClr val="000000"/>
                          </a:solidFill>
                          <a:effectLst/>
                          <a:latin typeface="Calibri" panose="020F0502020204030204" pitchFamily="34" charset="0"/>
                        </a:rPr>
                        <a:t>10 530</a:t>
                      </a:r>
                    </a:p>
                  </a:txBody>
                  <a:tcPr marL="36000" marR="3600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1100" b="0" i="0" u="none" strike="noStrike">
                          <a:solidFill>
                            <a:srgbClr val="000000"/>
                          </a:solidFill>
                          <a:effectLst/>
                          <a:latin typeface="Calibri" panose="020F0502020204030204" pitchFamily="34" charset="0"/>
                        </a:rPr>
                        <a:t>Operations</a:t>
                      </a:r>
                    </a:p>
                  </a:txBody>
                  <a:tcPr marL="36000" marR="3600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25"/>
                  </a:ext>
                </a:extLst>
              </a:tr>
              <a:tr h="172242">
                <a:tc>
                  <a:txBody>
                    <a:bodyPr/>
                    <a:lstStyle/>
                    <a:p>
                      <a:pPr algn="l" fontAlgn="b"/>
                      <a:r>
                        <a:rPr lang="en-US" sz="1100" b="1" i="0" u="none" strike="noStrike" dirty="0">
                          <a:solidFill>
                            <a:srgbClr val="000000"/>
                          </a:solidFill>
                          <a:effectLst/>
                          <a:latin typeface="Calibri" panose="020F0502020204030204" pitchFamily="34" charset="0"/>
                        </a:rPr>
                        <a:t>Total</a:t>
                      </a:r>
                    </a:p>
                  </a:txBody>
                  <a:tcPr marL="36000" marR="3600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r" fontAlgn="b"/>
                      <a:r>
                        <a:rPr lang="en-US" sz="1100" b="1" i="0" u="none" strike="noStrike" dirty="0">
                          <a:solidFill>
                            <a:srgbClr val="000000"/>
                          </a:solidFill>
                          <a:effectLst/>
                          <a:latin typeface="Calibri" panose="020F0502020204030204" pitchFamily="34" charset="0"/>
                        </a:rPr>
                        <a:t>46</a:t>
                      </a:r>
                    </a:p>
                  </a:txBody>
                  <a:tcPr marL="36000" marR="3600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l" fontAlgn="b"/>
                      <a:r>
                        <a:rPr lang="en-US" sz="1100" b="0" i="0" u="none" strike="noStrike" dirty="0">
                          <a:solidFill>
                            <a:srgbClr val="000000"/>
                          </a:solidFill>
                          <a:effectLst/>
                          <a:latin typeface="Calibri" panose="020F0502020204030204" pitchFamily="34" charset="0"/>
                        </a:rPr>
                        <a:t> </a:t>
                      </a:r>
                    </a:p>
                  </a:txBody>
                  <a:tcPr marL="36000" marR="3600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l" fontAlgn="b"/>
                      <a:r>
                        <a:rPr lang="en-US" sz="1100" b="0" i="0" u="none" strike="noStrike" dirty="0">
                          <a:solidFill>
                            <a:srgbClr val="000000"/>
                          </a:solidFill>
                          <a:effectLst/>
                          <a:latin typeface="Calibri" panose="020F0502020204030204" pitchFamily="34" charset="0"/>
                        </a:rPr>
                        <a:t> </a:t>
                      </a:r>
                    </a:p>
                  </a:txBody>
                  <a:tcPr marL="36000" marR="3600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r" fontAlgn="b"/>
                      <a:r>
                        <a:rPr lang="en-US" sz="1100" b="1" i="0" u="none" strike="noStrike" dirty="0">
                          <a:solidFill>
                            <a:srgbClr val="000000"/>
                          </a:solidFill>
                          <a:effectLst/>
                          <a:latin typeface="Calibri" panose="020F0502020204030204" pitchFamily="34" charset="0"/>
                        </a:rPr>
                        <a:t>215 163</a:t>
                      </a:r>
                    </a:p>
                  </a:txBody>
                  <a:tcPr marL="36000" marR="3600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l" fontAlgn="b"/>
                      <a:r>
                        <a:rPr lang="en-US" sz="1100" b="0" i="0" u="none" strike="noStrike" dirty="0">
                          <a:solidFill>
                            <a:srgbClr val="000000"/>
                          </a:solidFill>
                          <a:effectLst/>
                          <a:latin typeface="Calibri" panose="020F0502020204030204" pitchFamily="34" charset="0"/>
                        </a:rPr>
                        <a:t> </a:t>
                      </a:r>
                    </a:p>
                  </a:txBody>
                  <a:tcPr marL="36000" marR="3600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10026"/>
                  </a:ext>
                </a:extLst>
              </a:tr>
            </a:tbl>
          </a:graphicData>
        </a:graphic>
      </p:graphicFrame>
      <p:sp>
        <p:nvSpPr>
          <p:cNvPr id="6" name="TextBox 5"/>
          <p:cNvSpPr txBox="1"/>
          <p:nvPr/>
        </p:nvSpPr>
        <p:spPr>
          <a:xfrm>
            <a:off x="130100" y="6391498"/>
            <a:ext cx="8496944" cy="276999"/>
          </a:xfrm>
          <a:prstGeom prst="rect">
            <a:avLst/>
          </a:prstGeom>
          <a:noFill/>
        </p:spPr>
        <p:txBody>
          <a:bodyPr wrap="square" rtlCol="0" anchor="t">
            <a:spAutoFit/>
          </a:bodyPr>
          <a:lstStyle/>
          <a:p>
            <a:r>
              <a:rPr lang="en-US" sz="1200" dirty="0" smtClean="0"/>
              <a:t>* CPF – Central Provident Fund, the </a:t>
            </a:r>
            <a:r>
              <a:rPr lang="en-US" sz="1200" dirty="0"/>
              <a:t>P</a:t>
            </a:r>
            <a:r>
              <a:rPr lang="en-US" sz="1200" dirty="0" smtClean="0"/>
              <a:t>ension Fund of Singapore</a:t>
            </a:r>
            <a:endParaRPr lang="en-US" sz="1200" dirty="0"/>
          </a:p>
        </p:txBody>
      </p:sp>
    </p:spTree>
    <p:extLst>
      <p:ext uri="{BB962C8B-B14F-4D97-AF65-F5344CB8AC3E}">
        <p14:creationId xmlns:p14="http://schemas.microsoft.com/office/powerpoint/2010/main" val="2790937471"/>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азвание 1"/>
          <p:cNvSpPr>
            <a:spLocks noGrp="1"/>
          </p:cNvSpPr>
          <p:nvPr>
            <p:ph type="title"/>
          </p:nvPr>
        </p:nvSpPr>
        <p:spPr/>
        <p:txBody>
          <a:bodyPr/>
          <a:lstStyle/>
          <a:p>
            <a:r>
              <a:rPr lang="en-US" dirty="0" smtClean="0"/>
              <a:t>HR Structure. </a:t>
            </a:r>
            <a:r>
              <a:rPr lang="ru-RU" dirty="0" smtClean="0"/>
              <a:t>«</a:t>
            </a:r>
            <a:r>
              <a:rPr lang="en-US" dirty="0" smtClean="0"/>
              <a:t>Ideal</a:t>
            </a:r>
            <a:r>
              <a:rPr lang="ru-RU" dirty="0" smtClean="0"/>
              <a:t>» </a:t>
            </a:r>
            <a:r>
              <a:rPr lang="en-US" dirty="0" smtClean="0"/>
              <a:t>model</a:t>
            </a:r>
            <a:r>
              <a:rPr lang="en-US" dirty="0" smtClean="0">
                <a:solidFill>
                  <a:srgbClr val="FF0000"/>
                </a:solidFill>
              </a:rPr>
              <a:t>	</a:t>
            </a:r>
            <a:endParaRPr lang="ru-RU" dirty="0">
              <a:solidFill>
                <a:srgbClr val="FF0000"/>
              </a:solidFill>
            </a:endParaRPr>
          </a:p>
        </p:txBody>
      </p:sp>
      <p:sp>
        <p:nvSpPr>
          <p:cNvPr id="7" name="Номер слайда 6"/>
          <p:cNvSpPr>
            <a:spLocks noGrp="1"/>
          </p:cNvSpPr>
          <p:nvPr>
            <p:ph type="sldNum" sz="quarter" idx="12"/>
          </p:nvPr>
        </p:nvSpPr>
        <p:spPr/>
        <p:txBody>
          <a:bodyPr/>
          <a:lstStyle/>
          <a:p>
            <a:fld id="{D7F305DA-160D-498F-B102-A1D8643B4A2C}" type="slidenum">
              <a:rPr lang="ru-RU" smtClean="0"/>
              <a:pPr/>
              <a:t>56</a:t>
            </a:fld>
            <a:endParaRPr lang="ru-RU"/>
          </a:p>
        </p:txBody>
      </p:sp>
      <p:sp>
        <p:nvSpPr>
          <p:cNvPr id="14" name="TextBox 13"/>
          <p:cNvSpPr txBox="1"/>
          <p:nvPr/>
        </p:nvSpPr>
        <p:spPr>
          <a:xfrm>
            <a:off x="107524" y="653787"/>
            <a:ext cx="8879560" cy="830997"/>
          </a:xfrm>
          <a:prstGeom prst="rect">
            <a:avLst/>
          </a:prstGeom>
          <a:solidFill>
            <a:schemeClr val="accent1">
              <a:lumMod val="20000"/>
              <a:lumOff val="80000"/>
            </a:schemeClr>
          </a:solidFill>
          <a:ln>
            <a:solidFill>
              <a:schemeClr val="accent1"/>
            </a:solidFill>
          </a:ln>
        </p:spPr>
        <p:txBody>
          <a:bodyPr wrap="square" rtlCol="0">
            <a:spAutoFit/>
          </a:bodyPr>
          <a:lstStyle/>
          <a:p>
            <a:pPr algn="just"/>
            <a:r>
              <a:rPr lang="en-US" sz="1600" dirty="0"/>
              <a:t>The </a:t>
            </a:r>
            <a:r>
              <a:rPr lang="en-US" sz="1600" dirty="0" smtClean="0"/>
              <a:t>“ideal” </a:t>
            </a:r>
            <a:r>
              <a:rPr lang="en-US" sz="1600" dirty="0"/>
              <a:t>model starts 12 months after beginning of </a:t>
            </a:r>
            <a:r>
              <a:rPr lang="en-US" sz="1600" dirty="0" smtClean="0"/>
              <a:t>operations. It no longer requires </a:t>
            </a:r>
            <a:r>
              <a:rPr lang="en-US" sz="1600" dirty="0"/>
              <a:t>couriers, but </a:t>
            </a:r>
            <a:r>
              <a:rPr lang="en-US" sz="1600" dirty="0" smtClean="0"/>
              <a:t>there will be increase in the </a:t>
            </a:r>
            <a:r>
              <a:rPr lang="en-US" sz="1600" dirty="0"/>
              <a:t>number of </a:t>
            </a:r>
            <a:r>
              <a:rPr lang="en-US" sz="1600" dirty="0" err="1"/>
              <a:t>verificators</a:t>
            </a:r>
            <a:r>
              <a:rPr lang="en-US" sz="1600" dirty="0"/>
              <a:t>, </a:t>
            </a:r>
            <a:r>
              <a:rPr lang="en-US" sz="1600" dirty="0" smtClean="0"/>
              <a:t>call </a:t>
            </a:r>
            <a:r>
              <a:rPr lang="en-US" sz="1600" dirty="0"/>
              <a:t>center </a:t>
            </a:r>
            <a:r>
              <a:rPr lang="en-US" sz="1600" dirty="0" smtClean="0"/>
              <a:t>employees and </a:t>
            </a:r>
            <a:r>
              <a:rPr lang="en-US" sz="1600" dirty="0"/>
              <a:t>other staff due </a:t>
            </a:r>
            <a:r>
              <a:rPr lang="en-US" sz="1600" dirty="0" smtClean="0"/>
              <a:t>to overall </a:t>
            </a:r>
            <a:r>
              <a:rPr lang="en-US" sz="1600" dirty="0"/>
              <a:t>business </a:t>
            </a:r>
            <a:r>
              <a:rPr lang="en-US" sz="1600" dirty="0" smtClean="0"/>
              <a:t>growth.</a:t>
            </a:r>
            <a:endParaRPr lang="ru-RU" sz="1600" dirty="0"/>
          </a:p>
        </p:txBody>
      </p:sp>
      <p:graphicFrame>
        <p:nvGraphicFramePr>
          <p:cNvPr id="8" name="Таблица 7"/>
          <p:cNvGraphicFramePr>
            <a:graphicFrameLocks noGrp="1"/>
          </p:cNvGraphicFramePr>
          <p:nvPr>
            <p:extLst>
              <p:ext uri="{D42A27DB-BD31-4B8C-83A1-F6EECF244321}">
                <p14:modId xmlns:p14="http://schemas.microsoft.com/office/powerpoint/2010/main" val="4264701006"/>
              </p:ext>
            </p:extLst>
          </p:nvPr>
        </p:nvGraphicFramePr>
        <p:xfrm>
          <a:off x="252000" y="1556792"/>
          <a:ext cx="8618013" cy="4636136"/>
        </p:xfrm>
        <a:graphic>
          <a:graphicData uri="http://schemas.openxmlformats.org/drawingml/2006/table">
            <a:tbl>
              <a:tblPr>
                <a:tableStyleId>{5C22544A-7EE6-4342-B048-85BDC9FD1C3A}</a:tableStyleId>
              </a:tblPr>
              <a:tblGrid>
                <a:gridCol w="3695978">
                  <a:extLst>
                    <a:ext uri="{9D8B030D-6E8A-4147-A177-3AD203B41FA5}">
                      <a16:colId xmlns:a16="http://schemas.microsoft.com/office/drawing/2014/main" val="20000"/>
                    </a:ext>
                  </a:extLst>
                </a:gridCol>
                <a:gridCol w="947069">
                  <a:extLst>
                    <a:ext uri="{9D8B030D-6E8A-4147-A177-3AD203B41FA5}">
                      <a16:colId xmlns:a16="http://schemas.microsoft.com/office/drawing/2014/main" val="20001"/>
                    </a:ext>
                  </a:extLst>
                </a:gridCol>
                <a:gridCol w="1116000">
                  <a:extLst>
                    <a:ext uri="{9D8B030D-6E8A-4147-A177-3AD203B41FA5}">
                      <a16:colId xmlns:a16="http://schemas.microsoft.com/office/drawing/2014/main" val="20002"/>
                    </a:ext>
                  </a:extLst>
                </a:gridCol>
                <a:gridCol w="828000">
                  <a:extLst>
                    <a:ext uri="{9D8B030D-6E8A-4147-A177-3AD203B41FA5}">
                      <a16:colId xmlns:a16="http://schemas.microsoft.com/office/drawing/2014/main" val="20003"/>
                    </a:ext>
                  </a:extLst>
                </a:gridCol>
                <a:gridCol w="1116000">
                  <a:extLst>
                    <a:ext uri="{9D8B030D-6E8A-4147-A177-3AD203B41FA5}">
                      <a16:colId xmlns:a16="http://schemas.microsoft.com/office/drawing/2014/main" val="20004"/>
                    </a:ext>
                  </a:extLst>
                </a:gridCol>
                <a:gridCol w="914966">
                  <a:extLst>
                    <a:ext uri="{9D8B030D-6E8A-4147-A177-3AD203B41FA5}">
                      <a16:colId xmlns:a16="http://schemas.microsoft.com/office/drawing/2014/main" val="20005"/>
                    </a:ext>
                  </a:extLst>
                </a:gridCol>
              </a:tblGrid>
              <a:tr h="311758">
                <a:tc>
                  <a:txBody>
                    <a:bodyPr/>
                    <a:lstStyle/>
                    <a:p>
                      <a:pPr algn="ctr" fontAlgn="b"/>
                      <a:r>
                        <a:rPr lang="en-US" sz="1100" b="1" u="none" strike="noStrike" dirty="0">
                          <a:solidFill>
                            <a:schemeClr val="bg1"/>
                          </a:solidFill>
                          <a:effectLst/>
                        </a:rPr>
                        <a:t>Position</a:t>
                      </a:r>
                      <a:endParaRPr lang="en-US" sz="1100" b="1" i="0" u="none" strike="noStrike" dirty="0">
                        <a:solidFill>
                          <a:schemeClr val="bg1"/>
                        </a:solidFill>
                        <a:effectLst/>
                        <a:latin typeface="Calibri" panose="020F0502020204030204" pitchFamily="34" charset="0"/>
                      </a:endParaRPr>
                    </a:p>
                  </a:txBody>
                  <a:tcPr marL="36000" marR="36000" marT="861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fontAlgn="b"/>
                      <a:r>
                        <a:rPr lang="en-US" sz="1100" b="1" u="none" strike="noStrike" dirty="0">
                          <a:solidFill>
                            <a:schemeClr val="bg1"/>
                          </a:solidFill>
                          <a:effectLst/>
                        </a:rPr>
                        <a:t>Total Count</a:t>
                      </a:r>
                      <a:endParaRPr lang="en-US" sz="1100" b="1" i="0" u="none" strike="noStrike" dirty="0">
                        <a:solidFill>
                          <a:schemeClr val="bg1"/>
                        </a:solidFill>
                        <a:effectLst/>
                        <a:latin typeface="Calibri" panose="020F0502020204030204" pitchFamily="34" charset="0"/>
                      </a:endParaRPr>
                    </a:p>
                  </a:txBody>
                  <a:tcPr marL="36000" marR="36000" marT="861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fontAlgn="b"/>
                      <a:r>
                        <a:rPr lang="en-US" sz="1100" b="1" u="none" strike="noStrike" dirty="0">
                          <a:solidFill>
                            <a:schemeClr val="bg1"/>
                          </a:solidFill>
                          <a:effectLst/>
                        </a:rPr>
                        <a:t>Salary </a:t>
                      </a:r>
                      <a:r>
                        <a:rPr lang="en-US" sz="1100" b="1" u="none" strike="noStrike" dirty="0" smtClean="0">
                          <a:solidFill>
                            <a:schemeClr val="bg1"/>
                          </a:solidFill>
                          <a:effectLst/>
                        </a:rPr>
                        <a:t>(paid</a:t>
                      </a:r>
                      <a:r>
                        <a:rPr lang="en-US" sz="1100" b="1" u="none" strike="noStrike" baseline="0" dirty="0" smtClean="0">
                          <a:solidFill>
                            <a:schemeClr val="bg1"/>
                          </a:solidFill>
                          <a:effectLst/>
                        </a:rPr>
                        <a:t> to employee</a:t>
                      </a:r>
                      <a:r>
                        <a:rPr lang="en-US" sz="1100" b="1" u="none" strike="noStrike" dirty="0" smtClean="0">
                          <a:solidFill>
                            <a:schemeClr val="bg1"/>
                          </a:solidFill>
                          <a:effectLst/>
                        </a:rPr>
                        <a:t>), </a:t>
                      </a:r>
                      <a:r>
                        <a:rPr lang="en-US" sz="1100" b="1" u="none" strike="noStrike" dirty="0">
                          <a:solidFill>
                            <a:schemeClr val="bg1"/>
                          </a:solidFill>
                          <a:effectLst/>
                        </a:rPr>
                        <a:t>USD</a:t>
                      </a:r>
                      <a:endParaRPr lang="en-US" sz="1100" b="1" i="0" u="none" strike="noStrike" dirty="0">
                        <a:solidFill>
                          <a:schemeClr val="bg1"/>
                        </a:solidFill>
                        <a:effectLst/>
                        <a:latin typeface="Calibri" panose="020F0502020204030204" pitchFamily="34" charset="0"/>
                      </a:endParaRPr>
                    </a:p>
                  </a:txBody>
                  <a:tcPr marL="36000" marR="36000" marT="861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fontAlgn="b"/>
                      <a:r>
                        <a:rPr lang="en-US" sz="1100" b="1" u="none" strike="noStrike" dirty="0" smtClean="0">
                          <a:solidFill>
                            <a:schemeClr val="bg1"/>
                          </a:solidFill>
                          <a:effectLst/>
                        </a:rPr>
                        <a:t>CPF * contribution</a:t>
                      </a:r>
                      <a:endParaRPr lang="en-US" sz="1100" b="1" i="0" u="none" strike="noStrike" dirty="0">
                        <a:solidFill>
                          <a:schemeClr val="bg1"/>
                        </a:solidFill>
                        <a:effectLst/>
                        <a:latin typeface="Calibri" panose="020F0502020204030204" pitchFamily="34" charset="0"/>
                      </a:endParaRPr>
                    </a:p>
                  </a:txBody>
                  <a:tcPr marL="36000" marR="36000" marT="861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fontAlgn="b"/>
                      <a:r>
                        <a:rPr lang="en-US" sz="1100" b="1" u="none" strike="noStrike" dirty="0">
                          <a:solidFill>
                            <a:schemeClr val="bg1"/>
                          </a:solidFill>
                          <a:effectLst/>
                        </a:rPr>
                        <a:t>Total salary, USD</a:t>
                      </a:r>
                      <a:endParaRPr lang="en-US" sz="1100" b="1" i="0" u="none" strike="noStrike" dirty="0">
                        <a:solidFill>
                          <a:schemeClr val="bg1"/>
                        </a:solidFill>
                        <a:effectLst/>
                        <a:latin typeface="Calibri" panose="020F0502020204030204" pitchFamily="34" charset="0"/>
                      </a:endParaRPr>
                    </a:p>
                  </a:txBody>
                  <a:tcPr marL="36000" marR="36000" marT="861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fontAlgn="b"/>
                      <a:r>
                        <a:rPr lang="en-US" sz="1100" b="1" u="none" strike="noStrike" dirty="0">
                          <a:solidFill>
                            <a:schemeClr val="bg1"/>
                          </a:solidFill>
                          <a:effectLst/>
                        </a:rPr>
                        <a:t>Division</a:t>
                      </a:r>
                      <a:endParaRPr lang="en-US" sz="1100" b="1" i="0" u="none" strike="noStrike" dirty="0">
                        <a:solidFill>
                          <a:schemeClr val="bg1"/>
                        </a:solidFill>
                        <a:effectLst/>
                        <a:latin typeface="Calibri" panose="020F0502020204030204" pitchFamily="34" charset="0"/>
                      </a:endParaRPr>
                    </a:p>
                  </a:txBody>
                  <a:tcPr marL="36000" marR="36000" marT="861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172242">
                <a:tc>
                  <a:txBody>
                    <a:bodyPr/>
                    <a:lstStyle/>
                    <a:p>
                      <a:pPr algn="l" fontAlgn="b"/>
                      <a:r>
                        <a:rPr lang="en-US" sz="1100" b="0" i="0" u="none" strike="noStrike">
                          <a:solidFill>
                            <a:srgbClr val="000000"/>
                          </a:solidFill>
                          <a:effectLst/>
                          <a:latin typeface="Calibri" panose="020F0502020204030204" pitchFamily="34" charset="0"/>
                        </a:rPr>
                        <a:t>CEO (Director)</a:t>
                      </a:r>
                    </a:p>
                  </a:txBody>
                  <a:tcPr marL="36000" marR="3600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1100" b="0" i="0" u="none" strike="noStrike">
                          <a:solidFill>
                            <a:srgbClr val="000000"/>
                          </a:solidFill>
                          <a:effectLst/>
                          <a:latin typeface="Calibri" panose="020F0502020204030204" pitchFamily="34" charset="0"/>
                        </a:rPr>
                        <a:t>1</a:t>
                      </a:r>
                    </a:p>
                  </a:txBody>
                  <a:tcPr marL="36000" marR="3600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1100" b="0" i="0" u="none" strike="noStrike">
                          <a:solidFill>
                            <a:srgbClr val="000000"/>
                          </a:solidFill>
                          <a:effectLst/>
                          <a:latin typeface="Calibri" panose="020F0502020204030204" pitchFamily="34" charset="0"/>
                        </a:rPr>
                        <a:t>12 000</a:t>
                      </a:r>
                    </a:p>
                  </a:txBody>
                  <a:tcPr marL="36000" marR="3600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1100" b="0" i="0" u="none" strike="noStrike">
                          <a:solidFill>
                            <a:srgbClr val="000000"/>
                          </a:solidFill>
                          <a:effectLst/>
                          <a:latin typeface="Calibri" panose="020F0502020204030204" pitchFamily="34" charset="0"/>
                        </a:rPr>
                        <a:t>17%</a:t>
                      </a:r>
                    </a:p>
                  </a:txBody>
                  <a:tcPr marL="36000" marR="3600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1100" b="0" i="0" u="none" strike="noStrike">
                          <a:solidFill>
                            <a:srgbClr val="000000"/>
                          </a:solidFill>
                          <a:effectLst/>
                          <a:latin typeface="Calibri" panose="020F0502020204030204" pitchFamily="34" charset="0"/>
                        </a:rPr>
                        <a:t>14 040</a:t>
                      </a:r>
                    </a:p>
                  </a:txBody>
                  <a:tcPr marL="36000" marR="3600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1100" b="0" i="0" u="none" strike="noStrike">
                          <a:solidFill>
                            <a:srgbClr val="000000"/>
                          </a:solidFill>
                          <a:effectLst/>
                          <a:latin typeface="Calibri" panose="020F0502020204030204" pitchFamily="34" charset="0"/>
                        </a:rPr>
                        <a:t>HQ</a:t>
                      </a:r>
                    </a:p>
                  </a:txBody>
                  <a:tcPr marL="36000" marR="3600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163630">
                <a:tc>
                  <a:txBody>
                    <a:bodyPr/>
                    <a:lstStyle/>
                    <a:p>
                      <a:pPr algn="l" fontAlgn="b"/>
                      <a:r>
                        <a:rPr lang="en-US" sz="1100" b="0" i="0" u="none" strike="noStrike">
                          <a:solidFill>
                            <a:srgbClr val="000000"/>
                          </a:solidFill>
                          <a:effectLst/>
                          <a:latin typeface="Calibri" panose="020F0502020204030204" pitchFamily="34" charset="0"/>
                        </a:rPr>
                        <a:t>Country Manager</a:t>
                      </a:r>
                    </a:p>
                  </a:txBody>
                  <a:tcPr marL="36000" marR="3600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1100" b="0" i="0" u="none" strike="noStrike">
                          <a:solidFill>
                            <a:srgbClr val="000000"/>
                          </a:solidFill>
                          <a:effectLst/>
                          <a:latin typeface="Calibri" panose="020F0502020204030204" pitchFamily="34" charset="0"/>
                        </a:rPr>
                        <a:t>1</a:t>
                      </a:r>
                    </a:p>
                  </a:txBody>
                  <a:tcPr marL="36000" marR="3600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1100" b="0" i="0" u="none" strike="noStrike">
                          <a:solidFill>
                            <a:srgbClr val="000000"/>
                          </a:solidFill>
                          <a:effectLst/>
                          <a:latin typeface="Calibri" panose="020F0502020204030204" pitchFamily="34" charset="0"/>
                        </a:rPr>
                        <a:t>5 500</a:t>
                      </a:r>
                    </a:p>
                  </a:txBody>
                  <a:tcPr marL="36000" marR="3600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1100" b="0" i="0" u="none" strike="noStrike">
                          <a:solidFill>
                            <a:srgbClr val="000000"/>
                          </a:solidFill>
                          <a:effectLst/>
                          <a:latin typeface="Calibri" panose="020F0502020204030204" pitchFamily="34" charset="0"/>
                        </a:rPr>
                        <a:t>17%</a:t>
                      </a:r>
                    </a:p>
                  </a:txBody>
                  <a:tcPr marL="36000" marR="3600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1100" b="0" i="0" u="none" strike="noStrike">
                          <a:solidFill>
                            <a:srgbClr val="000000"/>
                          </a:solidFill>
                          <a:effectLst/>
                          <a:latin typeface="Calibri" panose="020F0502020204030204" pitchFamily="34" charset="0"/>
                        </a:rPr>
                        <a:t>6 435</a:t>
                      </a:r>
                    </a:p>
                  </a:txBody>
                  <a:tcPr marL="36000" marR="3600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1100" b="0" i="0" u="none" strike="noStrike">
                          <a:solidFill>
                            <a:srgbClr val="000000"/>
                          </a:solidFill>
                          <a:effectLst/>
                          <a:latin typeface="Calibri" panose="020F0502020204030204" pitchFamily="34" charset="0"/>
                        </a:rPr>
                        <a:t>HQ</a:t>
                      </a:r>
                    </a:p>
                  </a:txBody>
                  <a:tcPr marL="36000" marR="3600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163630">
                <a:tc>
                  <a:txBody>
                    <a:bodyPr/>
                    <a:lstStyle/>
                    <a:p>
                      <a:pPr algn="l" fontAlgn="b"/>
                      <a:r>
                        <a:rPr lang="en-US" sz="1100" b="0" i="0" u="none" strike="noStrike">
                          <a:solidFill>
                            <a:srgbClr val="000000"/>
                          </a:solidFill>
                          <a:effectLst/>
                          <a:latin typeface="Calibri" panose="020F0502020204030204" pitchFamily="34" charset="0"/>
                        </a:rPr>
                        <a:t>Personal assistant</a:t>
                      </a:r>
                    </a:p>
                  </a:txBody>
                  <a:tcPr marL="36000" marR="3600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1100" b="0" i="0" u="none" strike="noStrike">
                          <a:solidFill>
                            <a:srgbClr val="000000"/>
                          </a:solidFill>
                          <a:effectLst/>
                          <a:latin typeface="Calibri" panose="020F0502020204030204" pitchFamily="34" charset="0"/>
                        </a:rPr>
                        <a:t>1</a:t>
                      </a:r>
                    </a:p>
                  </a:txBody>
                  <a:tcPr marL="36000" marR="3600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1100" b="0" i="0" u="none" strike="noStrike">
                          <a:solidFill>
                            <a:srgbClr val="000000"/>
                          </a:solidFill>
                          <a:effectLst/>
                          <a:latin typeface="Calibri" panose="020F0502020204030204" pitchFamily="34" charset="0"/>
                        </a:rPr>
                        <a:t>2 500</a:t>
                      </a:r>
                    </a:p>
                  </a:txBody>
                  <a:tcPr marL="36000" marR="3600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1100" b="0" i="0" u="none" strike="noStrike">
                          <a:solidFill>
                            <a:srgbClr val="000000"/>
                          </a:solidFill>
                          <a:effectLst/>
                          <a:latin typeface="Calibri" panose="020F0502020204030204" pitchFamily="34" charset="0"/>
                        </a:rPr>
                        <a:t>17%</a:t>
                      </a:r>
                    </a:p>
                  </a:txBody>
                  <a:tcPr marL="36000" marR="3600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1100" b="0" i="0" u="none" strike="noStrike">
                          <a:solidFill>
                            <a:srgbClr val="000000"/>
                          </a:solidFill>
                          <a:effectLst/>
                          <a:latin typeface="Calibri" panose="020F0502020204030204" pitchFamily="34" charset="0"/>
                        </a:rPr>
                        <a:t>2 925</a:t>
                      </a:r>
                    </a:p>
                  </a:txBody>
                  <a:tcPr marL="36000" marR="3600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1100" b="0" i="0" u="none" strike="noStrike">
                          <a:solidFill>
                            <a:srgbClr val="000000"/>
                          </a:solidFill>
                          <a:effectLst/>
                          <a:latin typeface="Calibri" panose="020F0502020204030204" pitchFamily="34" charset="0"/>
                        </a:rPr>
                        <a:t>Operations</a:t>
                      </a:r>
                    </a:p>
                  </a:txBody>
                  <a:tcPr marL="36000" marR="3600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172242">
                <a:tc>
                  <a:txBody>
                    <a:bodyPr/>
                    <a:lstStyle/>
                    <a:p>
                      <a:pPr algn="l" fontAlgn="b"/>
                      <a:r>
                        <a:rPr lang="en-US" sz="1100" b="0" i="0" u="none" strike="noStrike">
                          <a:solidFill>
                            <a:srgbClr val="000000"/>
                          </a:solidFill>
                          <a:effectLst/>
                          <a:latin typeface="Calibri" panose="020F0502020204030204" pitchFamily="34" charset="0"/>
                        </a:rPr>
                        <a:t>Office administrator</a:t>
                      </a:r>
                    </a:p>
                  </a:txBody>
                  <a:tcPr marL="36000" marR="3600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1100" b="0" i="0" u="none" strike="noStrike">
                          <a:solidFill>
                            <a:srgbClr val="000000"/>
                          </a:solidFill>
                          <a:effectLst/>
                          <a:latin typeface="Calibri" panose="020F0502020204030204" pitchFamily="34" charset="0"/>
                        </a:rPr>
                        <a:t>2</a:t>
                      </a:r>
                    </a:p>
                  </a:txBody>
                  <a:tcPr marL="36000" marR="3600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1100" b="0" i="0" u="none" strike="noStrike">
                          <a:solidFill>
                            <a:srgbClr val="000000"/>
                          </a:solidFill>
                          <a:effectLst/>
                          <a:latin typeface="Calibri" panose="020F0502020204030204" pitchFamily="34" charset="0"/>
                        </a:rPr>
                        <a:t>3 000</a:t>
                      </a:r>
                    </a:p>
                  </a:txBody>
                  <a:tcPr marL="36000" marR="3600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1100" b="0" i="0" u="none" strike="noStrike">
                          <a:solidFill>
                            <a:srgbClr val="000000"/>
                          </a:solidFill>
                          <a:effectLst/>
                          <a:latin typeface="Calibri" panose="020F0502020204030204" pitchFamily="34" charset="0"/>
                        </a:rPr>
                        <a:t>17%</a:t>
                      </a:r>
                    </a:p>
                  </a:txBody>
                  <a:tcPr marL="36000" marR="3600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1100" b="0" i="0" u="none" strike="noStrike">
                          <a:solidFill>
                            <a:srgbClr val="000000"/>
                          </a:solidFill>
                          <a:effectLst/>
                          <a:latin typeface="Calibri" panose="020F0502020204030204" pitchFamily="34" charset="0"/>
                        </a:rPr>
                        <a:t>7 020</a:t>
                      </a:r>
                    </a:p>
                  </a:txBody>
                  <a:tcPr marL="36000" marR="3600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1100" b="0" i="0" u="none" strike="noStrike">
                          <a:solidFill>
                            <a:srgbClr val="000000"/>
                          </a:solidFill>
                          <a:effectLst/>
                          <a:latin typeface="Calibri" panose="020F0502020204030204" pitchFamily="34" charset="0"/>
                        </a:rPr>
                        <a:t>Operations</a:t>
                      </a:r>
                    </a:p>
                  </a:txBody>
                  <a:tcPr marL="36000" marR="3600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172242">
                <a:tc>
                  <a:txBody>
                    <a:bodyPr/>
                    <a:lstStyle/>
                    <a:p>
                      <a:pPr algn="l" fontAlgn="b"/>
                      <a:r>
                        <a:rPr lang="en-US" sz="1100" b="0" i="0" u="none" strike="noStrike">
                          <a:solidFill>
                            <a:srgbClr val="000000"/>
                          </a:solidFill>
                          <a:effectLst/>
                          <a:latin typeface="Calibri" panose="020F0502020204030204" pitchFamily="34" charset="0"/>
                        </a:rPr>
                        <a:t>Head of sales</a:t>
                      </a:r>
                    </a:p>
                  </a:txBody>
                  <a:tcPr marL="36000" marR="3600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1100" b="0" i="0" u="none" strike="noStrike">
                          <a:solidFill>
                            <a:srgbClr val="000000"/>
                          </a:solidFill>
                          <a:effectLst/>
                          <a:latin typeface="Calibri" panose="020F0502020204030204" pitchFamily="34" charset="0"/>
                        </a:rPr>
                        <a:t>1</a:t>
                      </a:r>
                    </a:p>
                  </a:txBody>
                  <a:tcPr marL="36000" marR="3600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1100" b="0" i="0" u="none" strike="noStrike">
                          <a:solidFill>
                            <a:srgbClr val="000000"/>
                          </a:solidFill>
                          <a:effectLst/>
                          <a:latin typeface="Calibri" panose="020F0502020204030204" pitchFamily="34" charset="0"/>
                        </a:rPr>
                        <a:t>7 200</a:t>
                      </a:r>
                    </a:p>
                  </a:txBody>
                  <a:tcPr marL="36000" marR="3600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1100" b="0" i="0" u="none" strike="noStrike">
                          <a:solidFill>
                            <a:srgbClr val="000000"/>
                          </a:solidFill>
                          <a:effectLst/>
                          <a:latin typeface="Calibri" panose="020F0502020204030204" pitchFamily="34" charset="0"/>
                        </a:rPr>
                        <a:t>17%</a:t>
                      </a:r>
                    </a:p>
                  </a:txBody>
                  <a:tcPr marL="36000" marR="3600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1100" b="0" i="0" u="none" strike="noStrike">
                          <a:solidFill>
                            <a:srgbClr val="000000"/>
                          </a:solidFill>
                          <a:effectLst/>
                          <a:latin typeface="Calibri" panose="020F0502020204030204" pitchFamily="34" charset="0"/>
                        </a:rPr>
                        <a:t>8 424</a:t>
                      </a:r>
                    </a:p>
                  </a:txBody>
                  <a:tcPr marL="36000" marR="3600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1100" b="0" i="0" u="none" strike="noStrike">
                          <a:solidFill>
                            <a:srgbClr val="000000"/>
                          </a:solidFill>
                          <a:effectLst/>
                          <a:latin typeface="Calibri" panose="020F0502020204030204" pitchFamily="34" charset="0"/>
                        </a:rPr>
                        <a:t>Sales</a:t>
                      </a:r>
                    </a:p>
                  </a:txBody>
                  <a:tcPr marL="36000" marR="3600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172242">
                <a:tc>
                  <a:txBody>
                    <a:bodyPr/>
                    <a:lstStyle/>
                    <a:p>
                      <a:pPr algn="l" fontAlgn="b"/>
                      <a:r>
                        <a:rPr lang="en-US" sz="1100" b="0" i="0" u="none" strike="noStrike">
                          <a:solidFill>
                            <a:srgbClr val="000000"/>
                          </a:solidFill>
                          <a:effectLst/>
                          <a:latin typeface="Calibri" panose="020F0502020204030204" pitchFamily="34" charset="0"/>
                        </a:rPr>
                        <a:t>Loan executive</a:t>
                      </a:r>
                    </a:p>
                  </a:txBody>
                  <a:tcPr marL="36000" marR="3600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1100" b="0" i="0" u="none" strike="noStrike">
                          <a:solidFill>
                            <a:srgbClr val="000000"/>
                          </a:solidFill>
                          <a:effectLst/>
                          <a:latin typeface="Calibri" panose="020F0502020204030204" pitchFamily="34" charset="0"/>
                        </a:rPr>
                        <a:t>4</a:t>
                      </a:r>
                    </a:p>
                  </a:txBody>
                  <a:tcPr marL="36000" marR="3600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1100" b="0" i="0" u="none" strike="noStrike">
                          <a:solidFill>
                            <a:srgbClr val="000000"/>
                          </a:solidFill>
                          <a:effectLst/>
                          <a:latin typeface="Calibri" panose="020F0502020204030204" pitchFamily="34" charset="0"/>
                        </a:rPr>
                        <a:t>2 500</a:t>
                      </a:r>
                    </a:p>
                  </a:txBody>
                  <a:tcPr marL="36000" marR="3600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1100" b="0" i="0" u="none" strike="noStrike">
                          <a:solidFill>
                            <a:srgbClr val="000000"/>
                          </a:solidFill>
                          <a:effectLst/>
                          <a:latin typeface="Calibri" panose="020F0502020204030204" pitchFamily="34" charset="0"/>
                        </a:rPr>
                        <a:t>17%</a:t>
                      </a:r>
                    </a:p>
                  </a:txBody>
                  <a:tcPr marL="36000" marR="3600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1100" b="0" i="0" u="none" strike="noStrike">
                          <a:solidFill>
                            <a:srgbClr val="000000"/>
                          </a:solidFill>
                          <a:effectLst/>
                          <a:latin typeface="Calibri" panose="020F0502020204030204" pitchFamily="34" charset="0"/>
                        </a:rPr>
                        <a:t>11 700</a:t>
                      </a:r>
                    </a:p>
                  </a:txBody>
                  <a:tcPr marL="36000" marR="3600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1100" b="0" i="0" u="none" strike="noStrike">
                          <a:solidFill>
                            <a:srgbClr val="000000"/>
                          </a:solidFill>
                          <a:effectLst/>
                          <a:latin typeface="Calibri" panose="020F0502020204030204" pitchFamily="34" charset="0"/>
                        </a:rPr>
                        <a:t>Sales</a:t>
                      </a:r>
                    </a:p>
                  </a:txBody>
                  <a:tcPr marL="36000" marR="3600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172242">
                <a:tc>
                  <a:txBody>
                    <a:bodyPr/>
                    <a:lstStyle/>
                    <a:p>
                      <a:pPr algn="l" fontAlgn="b"/>
                      <a:r>
                        <a:rPr lang="en-US" sz="1100" b="0" i="0" u="none" strike="noStrike">
                          <a:solidFill>
                            <a:srgbClr val="000000"/>
                          </a:solidFill>
                          <a:effectLst/>
                          <a:latin typeface="Calibri" panose="020F0502020204030204" pitchFamily="34" charset="0"/>
                        </a:rPr>
                        <a:t>Head of risk</a:t>
                      </a:r>
                    </a:p>
                  </a:txBody>
                  <a:tcPr marL="36000" marR="3600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1100" b="0" i="0" u="none" strike="noStrike">
                          <a:solidFill>
                            <a:srgbClr val="000000"/>
                          </a:solidFill>
                          <a:effectLst/>
                          <a:latin typeface="Calibri" panose="020F0502020204030204" pitchFamily="34" charset="0"/>
                        </a:rPr>
                        <a:t>1</a:t>
                      </a:r>
                    </a:p>
                  </a:txBody>
                  <a:tcPr marL="36000" marR="3600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1100" b="0" i="0" u="none" strike="noStrike">
                          <a:solidFill>
                            <a:srgbClr val="000000"/>
                          </a:solidFill>
                          <a:effectLst/>
                          <a:latin typeface="Calibri" panose="020F0502020204030204" pitchFamily="34" charset="0"/>
                        </a:rPr>
                        <a:t>7 200</a:t>
                      </a:r>
                    </a:p>
                  </a:txBody>
                  <a:tcPr marL="36000" marR="3600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1100" b="0" i="0" u="none" strike="noStrike">
                          <a:solidFill>
                            <a:srgbClr val="000000"/>
                          </a:solidFill>
                          <a:effectLst/>
                          <a:latin typeface="Calibri" panose="020F0502020204030204" pitchFamily="34" charset="0"/>
                        </a:rPr>
                        <a:t>17%</a:t>
                      </a:r>
                    </a:p>
                  </a:txBody>
                  <a:tcPr marL="36000" marR="3600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1100" b="0" i="0" u="none" strike="noStrike">
                          <a:solidFill>
                            <a:srgbClr val="000000"/>
                          </a:solidFill>
                          <a:effectLst/>
                          <a:latin typeface="Calibri" panose="020F0502020204030204" pitchFamily="34" charset="0"/>
                        </a:rPr>
                        <a:t>8 424</a:t>
                      </a:r>
                    </a:p>
                  </a:txBody>
                  <a:tcPr marL="36000" marR="3600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1100" b="0" i="0" u="none" strike="noStrike">
                          <a:solidFill>
                            <a:srgbClr val="000000"/>
                          </a:solidFill>
                          <a:effectLst/>
                          <a:latin typeface="Calibri" panose="020F0502020204030204" pitchFamily="34" charset="0"/>
                        </a:rPr>
                        <a:t>Risks</a:t>
                      </a:r>
                    </a:p>
                  </a:txBody>
                  <a:tcPr marL="36000" marR="3600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7"/>
                  </a:ext>
                </a:extLst>
              </a:tr>
              <a:tr h="172242">
                <a:tc>
                  <a:txBody>
                    <a:bodyPr/>
                    <a:lstStyle/>
                    <a:p>
                      <a:pPr algn="l" fontAlgn="b"/>
                      <a:r>
                        <a:rPr lang="en-US" sz="1100" b="0" i="0" u="none" strike="noStrike">
                          <a:solidFill>
                            <a:srgbClr val="000000"/>
                          </a:solidFill>
                          <a:effectLst/>
                          <a:latin typeface="Calibri" panose="020F0502020204030204" pitchFamily="34" charset="0"/>
                        </a:rPr>
                        <a:t>Verificators </a:t>
                      </a:r>
                    </a:p>
                  </a:txBody>
                  <a:tcPr marL="36000" marR="3600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1100" b="0" i="0" u="none" strike="noStrike">
                          <a:solidFill>
                            <a:srgbClr val="000000"/>
                          </a:solidFill>
                          <a:effectLst/>
                          <a:latin typeface="Calibri" panose="020F0502020204030204" pitchFamily="34" charset="0"/>
                        </a:rPr>
                        <a:t>8</a:t>
                      </a:r>
                    </a:p>
                  </a:txBody>
                  <a:tcPr marL="36000" marR="3600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1100" b="0" i="0" u="none" strike="noStrike">
                          <a:solidFill>
                            <a:srgbClr val="000000"/>
                          </a:solidFill>
                          <a:effectLst/>
                          <a:latin typeface="Calibri" panose="020F0502020204030204" pitchFamily="34" charset="0"/>
                        </a:rPr>
                        <a:t>3 000</a:t>
                      </a:r>
                    </a:p>
                  </a:txBody>
                  <a:tcPr marL="36000" marR="3600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1100" b="0" i="0" u="none" strike="noStrike">
                          <a:solidFill>
                            <a:srgbClr val="000000"/>
                          </a:solidFill>
                          <a:effectLst/>
                          <a:latin typeface="Calibri" panose="020F0502020204030204" pitchFamily="34" charset="0"/>
                        </a:rPr>
                        <a:t>17%</a:t>
                      </a:r>
                    </a:p>
                  </a:txBody>
                  <a:tcPr marL="36000" marR="3600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1100" b="0" i="0" u="none" strike="noStrike">
                          <a:solidFill>
                            <a:srgbClr val="000000"/>
                          </a:solidFill>
                          <a:effectLst/>
                          <a:latin typeface="Calibri" panose="020F0502020204030204" pitchFamily="34" charset="0"/>
                        </a:rPr>
                        <a:t>28 080</a:t>
                      </a:r>
                    </a:p>
                  </a:txBody>
                  <a:tcPr marL="36000" marR="3600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1100" b="0" i="0" u="none" strike="noStrike">
                          <a:solidFill>
                            <a:srgbClr val="000000"/>
                          </a:solidFill>
                          <a:effectLst/>
                          <a:latin typeface="Calibri" panose="020F0502020204030204" pitchFamily="34" charset="0"/>
                        </a:rPr>
                        <a:t>Risks</a:t>
                      </a:r>
                    </a:p>
                  </a:txBody>
                  <a:tcPr marL="36000" marR="3600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8"/>
                  </a:ext>
                </a:extLst>
              </a:tr>
              <a:tr h="172242">
                <a:tc>
                  <a:txBody>
                    <a:bodyPr/>
                    <a:lstStyle/>
                    <a:p>
                      <a:pPr algn="l" fontAlgn="b"/>
                      <a:r>
                        <a:rPr lang="en-US" sz="1100" b="0" i="0" u="none" strike="noStrike">
                          <a:solidFill>
                            <a:srgbClr val="000000"/>
                          </a:solidFill>
                          <a:effectLst/>
                          <a:latin typeface="Calibri" panose="020F0502020204030204" pitchFamily="34" charset="0"/>
                        </a:rPr>
                        <a:t>Telecollectors (1-30 DPD) </a:t>
                      </a:r>
                    </a:p>
                  </a:txBody>
                  <a:tcPr marL="36000" marR="3600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1100" b="0" i="0" u="none" strike="noStrike">
                          <a:solidFill>
                            <a:srgbClr val="000000"/>
                          </a:solidFill>
                          <a:effectLst/>
                          <a:latin typeface="Calibri" panose="020F0502020204030204" pitchFamily="34" charset="0"/>
                        </a:rPr>
                        <a:t>2</a:t>
                      </a:r>
                    </a:p>
                  </a:txBody>
                  <a:tcPr marL="36000" marR="3600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1100" b="0" i="0" u="none" strike="noStrike">
                          <a:solidFill>
                            <a:srgbClr val="000000"/>
                          </a:solidFill>
                          <a:effectLst/>
                          <a:latin typeface="Calibri" panose="020F0502020204030204" pitchFamily="34" charset="0"/>
                        </a:rPr>
                        <a:t>3 000</a:t>
                      </a:r>
                    </a:p>
                  </a:txBody>
                  <a:tcPr marL="36000" marR="3600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1100" b="0" i="0" u="none" strike="noStrike">
                          <a:solidFill>
                            <a:srgbClr val="000000"/>
                          </a:solidFill>
                          <a:effectLst/>
                          <a:latin typeface="Calibri" panose="020F0502020204030204" pitchFamily="34" charset="0"/>
                        </a:rPr>
                        <a:t>17%</a:t>
                      </a:r>
                    </a:p>
                  </a:txBody>
                  <a:tcPr marL="36000" marR="3600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1100" b="0" i="0" u="none" strike="noStrike">
                          <a:solidFill>
                            <a:srgbClr val="000000"/>
                          </a:solidFill>
                          <a:effectLst/>
                          <a:latin typeface="Calibri" panose="020F0502020204030204" pitchFamily="34" charset="0"/>
                        </a:rPr>
                        <a:t>7 020</a:t>
                      </a:r>
                    </a:p>
                  </a:txBody>
                  <a:tcPr marL="36000" marR="3600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1100" b="0" i="0" u="none" strike="noStrike">
                          <a:solidFill>
                            <a:srgbClr val="000000"/>
                          </a:solidFill>
                          <a:effectLst/>
                          <a:latin typeface="Calibri" panose="020F0502020204030204" pitchFamily="34" charset="0"/>
                        </a:rPr>
                        <a:t>Collections</a:t>
                      </a:r>
                    </a:p>
                  </a:txBody>
                  <a:tcPr marL="36000" marR="3600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9"/>
                  </a:ext>
                </a:extLst>
              </a:tr>
              <a:tr h="172242">
                <a:tc>
                  <a:txBody>
                    <a:bodyPr/>
                    <a:lstStyle/>
                    <a:p>
                      <a:pPr algn="l" fontAlgn="b"/>
                      <a:r>
                        <a:rPr lang="en-US" sz="1100" b="0" i="0" u="none" strike="noStrike">
                          <a:solidFill>
                            <a:srgbClr val="000000"/>
                          </a:solidFill>
                          <a:effectLst/>
                          <a:latin typeface="Calibri" panose="020F0502020204030204" pitchFamily="34" charset="0"/>
                        </a:rPr>
                        <a:t>Telecollectors (31-90 DPD) </a:t>
                      </a:r>
                    </a:p>
                  </a:txBody>
                  <a:tcPr marL="36000" marR="3600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1100" b="0" i="0" u="none" strike="noStrike">
                          <a:solidFill>
                            <a:srgbClr val="000000"/>
                          </a:solidFill>
                          <a:effectLst/>
                          <a:latin typeface="Calibri" panose="020F0502020204030204" pitchFamily="34" charset="0"/>
                        </a:rPr>
                        <a:t>4</a:t>
                      </a:r>
                    </a:p>
                  </a:txBody>
                  <a:tcPr marL="36000" marR="3600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1100" b="0" i="0" u="none" strike="noStrike">
                          <a:solidFill>
                            <a:srgbClr val="000000"/>
                          </a:solidFill>
                          <a:effectLst/>
                          <a:latin typeface="Calibri" panose="020F0502020204030204" pitchFamily="34" charset="0"/>
                        </a:rPr>
                        <a:t>3 000</a:t>
                      </a:r>
                    </a:p>
                  </a:txBody>
                  <a:tcPr marL="36000" marR="3600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1100" b="0" i="0" u="none" strike="noStrike">
                          <a:solidFill>
                            <a:srgbClr val="000000"/>
                          </a:solidFill>
                          <a:effectLst/>
                          <a:latin typeface="Calibri" panose="020F0502020204030204" pitchFamily="34" charset="0"/>
                        </a:rPr>
                        <a:t>17%</a:t>
                      </a:r>
                    </a:p>
                  </a:txBody>
                  <a:tcPr marL="36000" marR="3600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1100" b="0" i="0" u="none" strike="noStrike">
                          <a:solidFill>
                            <a:srgbClr val="000000"/>
                          </a:solidFill>
                          <a:effectLst/>
                          <a:latin typeface="Calibri" panose="020F0502020204030204" pitchFamily="34" charset="0"/>
                        </a:rPr>
                        <a:t>14 040</a:t>
                      </a:r>
                    </a:p>
                  </a:txBody>
                  <a:tcPr marL="36000" marR="3600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1100" b="0" i="0" u="none" strike="noStrike">
                          <a:solidFill>
                            <a:srgbClr val="000000"/>
                          </a:solidFill>
                          <a:effectLst/>
                          <a:latin typeface="Calibri" panose="020F0502020204030204" pitchFamily="34" charset="0"/>
                        </a:rPr>
                        <a:t>Collections</a:t>
                      </a:r>
                    </a:p>
                  </a:txBody>
                  <a:tcPr marL="36000" marR="3600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10"/>
                  </a:ext>
                </a:extLst>
              </a:tr>
              <a:tr h="172242">
                <a:tc>
                  <a:txBody>
                    <a:bodyPr/>
                    <a:lstStyle/>
                    <a:p>
                      <a:pPr algn="l" fontAlgn="b"/>
                      <a:r>
                        <a:rPr lang="en-US" sz="1100" b="0" i="0" u="none" strike="noStrike">
                          <a:solidFill>
                            <a:srgbClr val="000000"/>
                          </a:solidFill>
                          <a:effectLst/>
                          <a:latin typeface="Calibri" panose="020F0502020204030204" pitchFamily="34" charset="0"/>
                        </a:rPr>
                        <a:t>Skip Tracing (91 DPD) </a:t>
                      </a:r>
                    </a:p>
                  </a:txBody>
                  <a:tcPr marL="36000" marR="3600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1100" b="0" i="0" u="none" strike="noStrike">
                          <a:solidFill>
                            <a:srgbClr val="000000"/>
                          </a:solidFill>
                          <a:effectLst/>
                          <a:latin typeface="Calibri" panose="020F0502020204030204" pitchFamily="34" charset="0"/>
                        </a:rPr>
                        <a:t>2</a:t>
                      </a:r>
                    </a:p>
                  </a:txBody>
                  <a:tcPr marL="36000" marR="3600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1100" b="0" i="0" u="none" strike="noStrike">
                          <a:solidFill>
                            <a:srgbClr val="000000"/>
                          </a:solidFill>
                          <a:effectLst/>
                          <a:latin typeface="Calibri" panose="020F0502020204030204" pitchFamily="34" charset="0"/>
                        </a:rPr>
                        <a:t>3 000</a:t>
                      </a:r>
                    </a:p>
                  </a:txBody>
                  <a:tcPr marL="36000" marR="3600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1100" b="0" i="0" u="none" strike="noStrike">
                          <a:solidFill>
                            <a:srgbClr val="000000"/>
                          </a:solidFill>
                          <a:effectLst/>
                          <a:latin typeface="Calibri" panose="020F0502020204030204" pitchFamily="34" charset="0"/>
                        </a:rPr>
                        <a:t>17%</a:t>
                      </a:r>
                    </a:p>
                  </a:txBody>
                  <a:tcPr marL="36000" marR="3600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1100" b="0" i="0" u="none" strike="noStrike">
                          <a:solidFill>
                            <a:srgbClr val="000000"/>
                          </a:solidFill>
                          <a:effectLst/>
                          <a:latin typeface="Calibri" panose="020F0502020204030204" pitchFamily="34" charset="0"/>
                        </a:rPr>
                        <a:t>7 020</a:t>
                      </a:r>
                    </a:p>
                  </a:txBody>
                  <a:tcPr marL="36000" marR="3600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1100" b="0" i="0" u="none" strike="noStrike">
                          <a:solidFill>
                            <a:srgbClr val="000000"/>
                          </a:solidFill>
                          <a:effectLst/>
                          <a:latin typeface="Calibri" panose="020F0502020204030204" pitchFamily="34" charset="0"/>
                        </a:rPr>
                        <a:t>Collections</a:t>
                      </a:r>
                    </a:p>
                  </a:txBody>
                  <a:tcPr marL="36000" marR="3600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11"/>
                  </a:ext>
                </a:extLst>
              </a:tr>
              <a:tr h="172242">
                <a:tc>
                  <a:txBody>
                    <a:bodyPr/>
                    <a:lstStyle/>
                    <a:p>
                      <a:pPr algn="l" fontAlgn="b"/>
                      <a:r>
                        <a:rPr lang="en-US" sz="1100" b="0" i="0" u="none" strike="noStrike">
                          <a:solidFill>
                            <a:srgbClr val="000000"/>
                          </a:solidFill>
                          <a:effectLst/>
                          <a:latin typeface="Calibri" panose="020F0502020204030204" pitchFamily="34" charset="0"/>
                        </a:rPr>
                        <a:t>Telecollectors (91+ DPD) </a:t>
                      </a:r>
                    </a:p>
                  </a:txBody>
                  <a:tcPr marL="36000" marR="3600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1100" b="0" i="0" u="none" strike="noStrike">
                          <a:solidFill>
                            <a:srgbClr val="000000"/>
                          </a:solidFill>
                          <a:effectLst/>
                          <a:latin typeface="Calibri" panose="020F0502020204030204" pitchFamily="34" charset="0"/>
                        </a:rPr>
                        <a:t>5</a:t>
                      </a:r>
                    </a:p>
                  </a:txBody>
                  <a:tcPr marL="36000" marR="3600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1100" b="0" i="0" u="none" strike="noStrike">
                          <a:solidFill>
                            <a:srgbClr val="000000"/>
                          </a:solidFill>
                          <a:effectLst/>
                          <a:latin typeface="Calibri" panose="020F0502020204030204" pitchFamily="34" charset="0"/>
                        </a:rPr>
                        <a:t>3 000</a:t>
                      </a:r>
                    </a:p>
                  </a:txBody>
                  <a:tcPr marL="36000" marR="3600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1100" b="0" i="0" u="none" strike="noStrike">
                          <a:solidFill>
                            <a:srgbClr val="000000"/>
                          </a:solidFill>
                          <a:effectLst/>
                          <a:latin typeface="Calibri" panose="020F0502020204030204" pitchFamily="34" charset="0"/>
                        </a:rPr>
                        <a:t>17%</a:t>
                      </a:r>
                    </a:p>
                  </a:txBody>
                  <a:tcPr marL="36000" marR="3600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1100" b="0" i="0" u="none" strike="noStrike">
                          <a:solidFill>
                            <a:srgbClr val="000000"/>
                          </a:solidFill>
                          <a:effectLst/>
                          <a:latin typeface="Calibri" panose="020F0502020204030204" pitchFamily="34" charset="0"/>
                        </a:rPr>
                        <a:t>17 550</a:t>
                      </a:r>
                    </a:p>
                  </a:txBody>
                  <a:tcPr marL="36000" marR="3600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1100" b="0" i="0" u="none" strike="noStrike">
                          <a:solidFill>
                            <a:srgbClr val="000000"/>
                          </a:solidFill>
                          <a:effectLst/>
                          <a:latin typeface="Calibri" panose="020F0502020204030204" pitchFamily="34" charset="0"/>
                        </a:rPr>
                        <a:t>Collections</a:t>
                      </a:r>
                    </a:p>
                  </a:txBody>
                  <a:tcPr marL="36000" marR="3600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12"/>
                  </a:ext>
                </a:extLst>
              </a:tr>
              <a:tr h="172242">
                <a:tc>
                  <a:txBody>
                    <a:bodyPr/>
                    <a:lstStyle/>
                    <a:p>
                      <a:pPr algn="l" fontAlgn="b"/>
                      <a:r>
                        <a:rPr lang="en-US" sz="1100" b="0" i="0" u="none" strike="noStrike">
                          <a:solidFill>
                            <a:srgbClr val="000000"/>
                          </a:solidFill>
                          <a:effectLst/>
                          <a:latin typeface="Calibri" panose="020F0502020204030204" pitchFamily="34" charset="0"/>
                        </a:rPr>
                        <a:t>Head of legal</a:t>
                      </a:r>
                    </a:p>
                  </a:txBody>
                  <a:tcPr marL="36000" marR="3600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1100" b="0" i="0" u="none" strike="noStrike">
                          <a:solidFill>
                            <a:srgbClr val="000000"/>
                          </a:solidFill>
                          <a:effectLst/>
                          <a:latin typeface="Calibri" panose="020F0502020204030204" pitchFamily="34" charset="0"/>
                        </a:rPr>
                        <a:t>1</a:t>
                      </a:r>
                    </a:p>
                  </a:txBody>
                  <a:tcPr marL="36000" marR="3600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1100" b="0" i="0" u="none" strike="noStrike">
                          <a:solidFill>
                            <a:srgbClr val="000000"/>
                          </a:solidFill>
                          <a:effectLst/>
                          <a:latin typeface="Calibri" panose="020F0502020204030204" pitchFamily="34" charset="0"/>
                        </a:rPr>
                        <a:t>7 200</a:t>
                      </a:r>
                    </a:p>
                  </a:txBody>
                  <a:tcPr marL="36000" marR="3600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1100" b="0" i="0" u="none" strike="noStrike">
                          <a:solidFill>
                            <a:srgbClr val="000000"/>
                          </a:solidFill>
                          <a:effectLst/>
                          <a:latin typeface="Calibri" panose="020F0502020204030204" pitchFamily="34" charset="0"/>
                        </a:rPr>
                        <a:t>17%</a:t>
                      </a:r>
                    </a:p>
                  </a:txBody>
                  <a:tcPr marL="36000" marR="3600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1100" b="0" i="0" u="none" strike="noStrike">
                          <a:solidFill>
                            <a:srgbClr val="000000"/>
                          </a:solidFill>
                          <a:effectLst/>
                          <a:latin typeface="Calibri" panose="020F0502020204030204" pitchFamily="34" charset="0"/>
                        </a:rPr>
                        <a:t>8 424</a:t>
                      </a:r>
                    </a:p>
                  </a:txBody>
                  <a:tcPr marL="36000" marR="3600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1100" b="0" i="0" u="none" strike="noStrike">
                          <a:solidFill>
                            <a:srgbClr val="000000"/>
                          </a:solidFill>
                          <a:effectLst/>
                          <a:latin typeface="Calibri" panose="020F0502020204030204" pitchFamily="34" charset="0"/>
                        </a:rPr>
                        <a:t>Legal</a:t>
                      </a:r>
                    </a:p>
                  </a:txBody>
                  <a:tcPr marL="36000" marR="3600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13"/>
                  </a:ext>
                </a:extLst>
              </a:tr>
              <a:tr h="172242">
                <a:tc>
                  <a:txBody>
                    <a:bodyPr/>
                    <a:lstStyle/>
                    <a:p>
                      <a:pPr algn="l" fontAlgn="b"/>
                      <a:r>
                        <a:rPr lang="en-US" sz="1100" b="0" i="0" u="none" strike="noStrike">
                          <a:solidFill>
                            <a:srgbClr val="000000"/>
                          </a:solidFill>
                          <a:effectLst/>
                          <a:latin typeface="Calibri" panose="020F0502020204030204" pitchFamily="34" charset="0"/>
                        </a:rPr>
                        <a:t>Legal advisor</a:t>
                      </a:r>
                    </a:p>
                  </a:txBody>
                  <a:tcPr marL="36000" marR="3600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1100" b="0" i="0" u="none" strike="noStrike">
                          <a:solidFill>
                            <a:srgbClr val="000000"/>
                          </a:solidFill>
                          <a:effectLst/>
                          <a:latin typeface="Calibri" panose="020F0502020204030204" pitchFamily="34" charset="0"/>
                        </a:rPr>
                        <a:t>1</a:t>
                      </a:r>
                    </a:p>
                  </a:txBody>
                  <a:tcPr marL="36000" marR="3600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1100" b="0" i="0" u="none" strike="noStrike">
                          <a:solidFill>
                            <a:srgbClr val="000000"/>
                          </a:solidFill>
                          <a:effectLst/>
                          <a:latin typeface="Calibri" panose="020F0502020204030204" pitchFamily="34" charset="0"/>
                        </a:rPr>
                        <a:t>3 500</a:t>
                      </a:r>
                    </a:p>
                  </a:txBody>
                  <a:tcPr marL="36000" marR="3600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1100" b="0" i="0" u="none" strike="noStrike">
                          <a:solidFill>
                            <a:srgbClr val="000000"/>
                          </a:solidFill>
                          <a:effectLst/>
                          <a:latin typeface="Calibri" panose="020F0502020204030204" pitchFamily="34" charset="0"/>
                        </a:rPr>
                        <a:t>17%</a:t>
                      </a:r>
                    </a:p>
                  </a:txBody>
                  <a:tcPr marL="36000" marR="3600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1100" b="0" i="0" u="none" strike="noStrike">
                          <a:solidFill>
                            <a:srgbClr val="000000"/>
                          </a:solidFill>
                          <a:effectLst/>
                          <a:latin typeface="Calibri" panose="020F0502020204030204" pitchFamily="34" charset="0"/>
                        </a:rPr>
                        <a:t>4 095</a:t>
                      </a:r>
                    </a:p>
                  </a:txBody>
                  <a:tcPr marL="36000" marR="3600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1100" b="0" i="0" u="none" strike="noStrike">
                          <a:solidFill>
                            <a:srgbClr val="000000"/>
                          </a:solidFill>
                          <a:effectLst/>
                          <a:latin typeface="Calibri" panose="020F0502020204030204" pitchFamily="34" charset="0"/>
                        </a:rPr>
                        <a:t>Legal</a:t>
                      </a:r>
                    </a:p>
                  </a:txBody>
                  <a:tcPr marL="36000" marR="3600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14"/>
                  </a:ext>
                </a:extLst>
              </a:tr>
              <a:tr h="172242">
                <a:tc>
                  <a:txBody>
                    <a:bodyPr/>
                    <a:lstStyle/>
                    <a:p>
                      <a:pPr algn="l" fontAlgn="b"/>
                      <a:r>
                        <a:rPr lang="en-US" sz="1100" b="0" i="0" u="none" strike="noStrike">
                          <a:solidFill>
                            <a:srgbClr val="000000"/>
                          </a:solidFill>
                          <a:effectLst/>
                          <a:latin typeface="Calibri" panose="020F0502020204030204" pitchFamily="34" charset="0"/>
                        </a:rPr>
                        <a:t>Chief accountant</a:t>
                      </a:r>
                    </a:p>
                  </a:txBody>
                  <a:tcPr marL="36000" marR="3600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1100" b="0" i="0" u="none" strike="noStrike">
                          <a:solidFill>
                            <a:srgbClr val="000000"/>
                          </a:solidFill>
                          <a:effectLst/>
                          <a:latin typeface="Calibri" panose="020F0502020204030204" pitchFamily="34" charset="0"/>
                        </a:rPr>
                        <a:t>1</a:t>
                      </a:r>
                    </a:p>
                  </a:txBody>
                  <a:tcPr marL="36000" marR="3600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1100" b="0" i="0" u="none" strike="noStrike">
                          <a:solidFill>
                            <a:srgbClr val="000000"/>
                          </a:solidFill>
                          <a:effectLst/>
                          <a:latin typeface="Calibri" panose="020F0502020204030204" pitchFamily="34" charset="0"/>
                        </a:rPr>
                        <a:t>7 200</a:t>
                      </a:r>
                    </a:p>
                  </a:txBody>
                  <a:tcPr marL="36000" marR="3600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1100" b="0" i="0" u="none" strike="noStrike">
                          <a:solidFill>
                            <a:srgbClr val="000000"/>
                          </a:solidFill>
                          <a:effectLst/>
                          <a:latin typeface="Calibri" panose="020F0502020204030204" pitchFamily="34" charset="0"/>
                        </a:rPr>
                        <a:t>17%</a:t>
                      </a:r>
                    </a:p>
                  </a:txBody>
                  <a:tcPr marL="36000" marR="3600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1100" b="0" i="0" u="none" strike="noStrike">
                          <a:solidFill>
                            <a:srgbClr val="000000"/>
                          </a:solidFill>
                          <a:effectLst/>
                          <a:latin typeface="Calibri" panose="020F0502020204030204" pitchFamily="34" charset="0"/>
                        </a:rPr>
                        <a:t>8 424</a:t>
                      </a:r>
                    </a:p>
                  </a:txBody>
                  <a:tcPr marL="36000" marR="3600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1100" b="0" i="0" u="none" strike="noStrike">
                          <a:solidFill>
                            <a:srgbClr val="000000"/>
                          </a:solidFill>
                          <a:effectLst/>
                          <a:latin typeface="Calibri" panose="020F0502020204030204" pitchFamily="34" charset="0"/>
                        </a:rPr>
                        <a:t>Finance</a:t>
                      </a:r>
                    </a:p>
                  </a:txBody>
                  <a:tcPr marL="36000" marR="3600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15"/>
                  </a:ext>
                </a:extLst>
              </a:tr>
              <a:tr h="172242">
                <a:tc>
                  <a:txBody>
                    <a:bodyPr/>
                    <a:lstStyle/>
                    <a:p>
                      <a:pPr algn="l" fontAlgn="b"/>
                      <a:r>
                        <a:rPr lang="en-US" sz="1100" b="0" i="0" u="none" strike="noStrike">
                          <a:solidFill>
                            <a:srgbClr val="000000"/>
                          </a:solidFill>
                          <a:effectLst/>
                          <a:latin typeface="Calibri" panose="020F0502020204030204" pitchFamily="34" charset="0"/>
                        </a:rPr>
                        <a:t>Accountant</a:t>
                      </a:r>
                    </a:p>
                  </a:txBody>
                  <a:tcPr marL="36000" marR="3600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1100" b="0" i="0" u="none" strike="noStrike">
                          <a:solidFill>
                            <a:srgbClr val="000000"/>
                          </a:solidFill>
                          <a:effectLst/>
                          <a:latin typeface="Calibri" panose="020F0502020204030204" pitchFamily="34" charset="0"/>
                        </a:rPr>
                        <a:t>1</a:t>
                      </a:r>
                    </a:p>
                  </a:txBody>
                  <a:tcPr marL="36000" marR="3600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1100" b="0" i="0" u="none" strike="noStrike">
                          <a:solidFill>
                            <a:srgbClr val="000000"/>
                          </a:solidFill>
                          <a:effectLst/>
                          <a:latin typeface="Calibri" panose="020F0502020204030204" pitchFamily="34" charset="0"/>
                        </a:rPr>
                        <a:t>5 000</a:t>
                      </a:r>
                    </a:p>
                  </a:txBody>
                  <a:tcPr marL="36000" marR="3600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1100" b="0" i="0" u="none" strike="noStrike">
                          <a:solidFill>
                            <a:srgbClr val="000000"/>
                          </a:solidFill>
                          <a:effectLst/>
                          <a:latin typeface="Calibri" panose="020F0502020204030204" pitchFamily="34" charset="0"/>
                        </a:rPr>
                        <a:t>17%</a:t>
                      </a:r>
                    </a:p>
                  </a:txBody>
                  <a:tcPr marL="36000" marR="3600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1100" b="0" i="0" u="none" strike="noStrike">
                          <a:solidFill>
                            <a:srgbClr val="000000"/>
                          </a:solidFill>
                          <a:effectLst/>
                          <a:latin typeface="Calibri" panose="020F0502020204030204" pitchFamily="34" charset="0"/>
                        </a:rPr>
                        <a:t>5 850</a:t>
                      </a:r>
                    </a:p>
                  </a:txBody>
                  <a:tcPr marL="36000" marR="3600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1100" b="0" i="0" u="none" strike="noStrike">
                          <a:solidFill>
                            <a:srgbClr val="000000"/>
                          </a:solidFill>
                          <a:effectLst/>
                          <a:latin typeface="Calibri" panose="020F0502020204030204" pitchFamily="34" charset="0"/>
                        </a:rPr>
                        <a:t>Finance</a:t>
                      </a:r>
                    </a:p>
                  </a:txBody>
                  <a:tcPr marL="36000" marR="3600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16"/>
                  </a:ext>
                </a:extLst>
              </a:tr>
              <a:tr h="163630">
                <a:tc>
                  <a:txBody>
                    <a:bodyPr/>
                    <a:lstStyle/>
                    <a:p>
                      <a:pPr algn="l" fontAlgn="b"/>
                      <a:r>
                        <a:rPr lang="en-US" sz="1100" b="0" i="0" u="none" strike="noStrike">
                          <a:solidFill>
                            <a:srgbClr val="000000"/>
                          </a:solidFill>
                          <a:effectLst/>
                          <a:latin typeface="Calibri" panose="020F0502020204030204" pitchFamily="34" charset="0"/>
                        </a:rPr>
                        <a:t>MIS</a:t>
                      </a:r>
                    </a:p>
                  </a:txBody>
                  <a:tcPr marL="36000" marR="3600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1100" b="0" i="0" u="none" strike="noStrike">
                          <a:solidFill>
                            <a:srgbClr val="000000"/>
                          </a:solidFill>
                          <a:effectLst/>
                          <a:latin typeface="Calibri" panose="020F0502020204030204" pitchFamily="34" charset="0"/>
                        </a:rPr>
                        <a:t>1</a:t>
                      </a:r>
                    </a:p>
                  </a:txBody>
                  <a:tcPr marL="36000" marR="3600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1100" b="0" i="0" u="none" strike="noStrike">
                          <a:solidFill>
                            <a:srgbClr val="000000"/>
                          </a:solidFill>
                          <a:effectLst/>
                          <a:latin typeface="Calibri" panose="020F0502020204030204" pitchFamily="34" charset="0"/>
                        </a:rPr>
                        <a:t>4 000</a:t>
                      </a:r>
                    </a:p>
                  </a:txBody>
                  <a:tcPr marL="36000" marR="3600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1100" b="0" i="0" u="none" strike="noStrike">
                          <a:solidFill>
                            <a:srgbClr val="000000"/>
                          </a:solidFill>
                          <a:effectLst/>
                          <a:latin typeface="Calibri" panose="020F0502020204030204" pitchFamily="34" charset="0"/>
                        </a:rPr>
                        <a:t>17%</a:t>
                      </a:r>
                    </a:p>
                  </a:txBody>
                  <a:tcPr marL="36000" marR="3600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1100" b="0" i="0" u="none" strike="noStrike">
                          <a:solidFill>
                            <a:srgbClr val="000000"/>
                          </a:solidFill>
                          <a:effectLst/>
                          <a:latin typeface="Calibri" panose="020F0502020204030204" pitchFamily="34" charset="0"/>
                        </a:rPr>
                        <a:t>4 680</a:t>
                      </a:r>
                    </a:p>
                  </a:txBody>
                  <a:tcPr marL="36000" marR="3600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1100" b="0" i="0" u="none" strike="noStrike">
                          <a:solidFill>
                            <a:srgbClr val="000000"/>
                          </a:solidFill>
                          <a:effectLst/>
                          <a:latin typeface="Calibri" panose="020F0502020204030204" pitchFamily="34" charset="0"/>
                        </a:rPr>
                        <a:t>Finance</a:t>
                      </a:r>
                    </a:p>
                  </a:txBody>
                  <a:tcPr marL="36000" marR="3600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17"/>
                  </a:ext>
                </a:extLst>
              </a:tr>
              <a:tr h="172242">
                <a:tc>
                  <a:txBody>
                    <a:bodyPr/>
                    <a:lstStyle/>
                    <a:p>
                      <a:pPr algn="l" fontAlgn="b"/>
                      <a:r>
                        <a:rPr lang="en-US" sz="1100" b="0" i="0" u="none" strike="noStrike">
                          <a:solidFill>
                            <a:srgbClr val="000000"/>
                          </a:solidFill>
                          <a:effectLst/>
                          <a:latin typeface="Calibri" panose="020F0502020204030204" pitchFamily="34" charset="0"/>
                        </a:rPr>
                        <a:t>Head of marketing</a:t>
                      </a:r>
                    </a:p>
                  </a:txBody>
                  <a:tcPr marL="36000" marR="3600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1100" b="0" i="0" u="none" strike="noStrike">
                          <a:solidFill>
                            <a:srgbClr val="000000"/>
                          </a:solidFill>
                          <a:effectLst/>
                          <a:latin typeface="Calibri" panose="020F0502020204030204" pitchFamily="34" charset="0"/>
                        </a:rPr>
                        <a:t>1</a:t>
                      </a:r>
                    </a:p>
                  </a:txBody>
                  <a:tcPr marL="36000" marR="3600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1100" b="0" i="0" u="none" strike="noStrike">
                          <a:solidFill>
                            <a:srgbClr val="000000"/>
                          </a:solidFill>
                          <a:effectLst/>
                          <a:latin typeface="Calibri" panose="020F0502020204030204" pitchFamily="34" charset="0"/>
                        </a:rPr>
                        <a:t>7 200</a:t>
                      </a:r>
                    </a:p>
                  </a:txBody>
                  <a:tcPr marL="36000" marR="3600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1100" b="0" i="0" u="none" strike="noStrike">
                          <a:solidFill>
                            <a:srgbClr val="000000"/>
                          </a:solidFill>
                          <a:effectLst/>
                          <a:latin typeface="Calibri" panose="020F0502020204030204" pitchFamily="34" charset="0"/>
                        </a:rPr>
                        <a:t>17%</a:t>
                      </a:r>
                    </a:p>
                  </a:txBody>
                  <a:tcPr marL="36000" marR="3600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1100" b="0" i="0" u="none" strike="noStrike">
                          <a:solidFill>
                            <a:srgbClr val="000000"/>
                          </a:solidFill>
                          <a:effectLst/>
                          <a:latin typeface="Calibri" panose="020F0502020204030204" pitchFamily="34" charset="0"/>
                        </a:rPr>
                        <a:t>8 424</a:t>
                      </a:r>
                    </a:p>
                  </a:txBody>
                  <a:tcPr marL="36000" marR="3600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1100" b="0" i="0" u="none" strike="noStrike">
                          <a:solidFill>
                            <a:srgbClr val="000000"/>
                          </a:solidFill>
                          <a:effectLst/>
                          <a:latin typeface="Calibri" panose="020F0502020204030204" pitchFamily="34" charset="0"/>
                        </a:rPr>
                        <a:t>Marketing</a:t>
                      </a:r>
                    </a:p>
                  </a:txBody>
                  <a:tcPr marL="36000" marR="3600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18"/>
                  </a:ext>
                </a:extLst>
              </a:tr>
              <a:tr h="172242">
                <a:tc>
                  <a:txBody>
                    <a:bodyPr/>
                    <a:lstStyle/>
                    <a:p>
                      <a:pPr algn="l" fontAlgn="b"/>
                      <a:r>
                        <a:rPr lang="en-US" sz="1100" b="0" i="0" u="none" strike="noStrike">
                          <a:solidFill>
                            <a:srgbClr val="000000"/>
                          </a:solidFill>
                          <a:effectLst/>
                          <a:latin typeface="Calibri" panose="020F0502020204030204" pitchFamily="34" charset="0"/>
                        </a:rPr>
                        <a:t>Digital marketing specialist</a:t>
                      </a:r>
                    </a:p>
                  </a:txBody>
                  <a:tcPr marL="36000" marR="3600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1100" b="0" i="0" u="none" strike="noStrike">
                          <a:solidFill>
                            <a:srgbClr val="000000"/>
                          </a:solidFill>
                          <a:effectLst/>
                          <a:latin typeface="Calibri" panose="020F0502020204030204" pitchFamily="34" charset="0"/>
                        </a:rPr>
                        <a:t>3</a:t>
                      </a:r>
                    </a:p>
                  </a:txBody>
                  <a:tcPr marL="36000" marR="3600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1100" b="0" i="0" u="none" strike="noStrike">
                          <a:solidFill>
                            <a:srgbClr val="000000"/>
                          </a:solidFill>
                          <a:effectLst/>
                          <a:latin typeface="Calibri" panose="020F0502020204030204" pitchFamily="34" charset="0"/>
                        </a:rPr>
                        <a:t>4 000</a:t>
                      </a:r>
                    </a:p>
                  </a:txBody>
                  <a:tcPr marL="36000" marR="3600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1100" b="0" i="0" u="none" strike="noStrike">
                          <a:solidFill>
                            <a:srgbClr val="000000"/>
                          </a:solidFill>
                          <a:effectLst/>
                          <a:latin typeface="Calibri" panose="020F0502020204030204" pitchFamily="34" charset="0"/>
                        </a:rPr>
                        <a:t>17%</a:t>
                      </a:r>
                    </a:p>
                  </a:txBody>
                  <a:tcPr marL="36000" marR="3600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1100" b="0" i="0" u="none" strike="noStrike">
                          <a:solidFill>
                            <a:srgbClr val="000000"/>
                          </a:solidFill>
                          <a:effectLst/>
                          <a:latin typeface="Calibri" panose="020F0502020204030204" pitchFamily="34" charset="0"/>
                        </a:rPr>
                        <a:t>14 040</a:t>
                      </a:r>
                    </a:p>
                  </a:txBody>
                  <a:tcPr marL="36000" marR="3600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1100" b="0" i="0" u="none" strike="noStrike">
                          <a:solidFill>
                            <a:srgbClr val="000000"/>
                          </a:solidFill>
                          <a:effectLst/>
                          <a:latin typeface="Calibri" panose="020F0502020204030204" pitchFamily="34" charset="0"/>
                        </a:rPr>
                        <a:t>Marketing</a:t>
                      </a:r>
                    </a:p>
                  </a:txBody>
                  <a:tcPr marL="36000" marR="3600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19"/>
                  </a:ext>
                </a:extLst>
              </a:tr>
              <a:tr h="172242">
                <a:tc>
                  <a:txBody>
                    <a:bodyPr/>
                    <a:lstStyle/>
                    <a:p>
                      <a:pPr algn="l" fontAlgn="b"/>
                      <a:r>
                        <a:rPr lang="en-US" sz="1100" b="0" i="0" u="none" strike="noStrike">
                          <a:solidFill>
                            <a:srgbClr val="000000"/>
                          </a:solidFill>
                          <a:effectLst/>
                          <a:latin typeface="Calibri" panose="020F0502020204030204" pitchFamily="34" charset="0"/>
                        </a:rPr>
                        <a:t>Head of IT</a:t>
                      </a:r>
                    </a:p>
                  </a:txBody>
                  <a:tcPr marL="36000" marR="3600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1100" b="0" i="0" u="none" strike="noStrike">
                          <a:solidFill>
                            <a:srgbClr val="000000"/>
                          </a:solidFill>
                          <a:effectLst/>
                          <a:latin typeface="Calibri" panose="020F0502020204030204" pitchFamily="34" charset="0"/>
                        </a:rPr>
                        <a:t>1</a:t>
                      </a:r>
                    </a:p>
                  </a:txBody>
                  <a:tcPr marL="36000" marR="3600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1100" b="0" i="0" u="none" strike="noStrike">
                          <a:solidFill>
                            <a:srgbClr val="000000"/>
                          </a:solidFill>
                          <a:effectLst/>
                          <a:latin typeface="Calibri" panose="020F0502020204030204" pitchFamily="34" charset="0"/>
                        </a:rPr>
                        <a:t>7 200</a:t>
                      </a:r>
                    </a:p>
                  </a:txBody>
                  <a:tcPr marL="36000" marR="3600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1100" b="0" i="0" u="none" strike="noStrike">
                          <a:solidFill>
                            <a:srgbClr val="000000"/>
                          </a:solidFill>
                          <a:effectLst/>
                          <a:latin typeface="Calibri" panose="020F0502020204030204" pitchFamily="34" charset="0"/>
                        </a:rPr>
                        <a:t>17%</a:t>
                      </a:r>
                    </a:p>
                  </a:txBody>
                  <a:tcPr marL="36000" marR="3600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1100" b="0" i="0" u="none" strike="noStrike">
                          <a:solidFill>
                            <a:srgbClr val="000000"/>
                          </a:solidFill>
                          <a:effectLst/>
                          <a:latin typeface="Calibri" panose="020F0502020204030204" pitchFamily="34" charset="0"/>
                        </a:rPr>
                        <a:t>8 424</a:t>
                      </a:r>
                    </a:p>
                  </a:txBody>
                  <a:tcPr marL="36000" marR="3600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1100" b="0" i="0" u="none" strike="noStrike">
                          <a:solidFill>
                            <a:srgbClr val="000000"/>
                          </a:solidFill>
                          <a:effectLst/>
                          <a:latin typeface="Calibri" panose="020F0502020204030204" pitchFamily="34" charset="0"/>
                        </a:rPr>
                        <a:t>IT</a:t>
                      </a:r>
                    </a:p>
                  </a:txBody>
                  <a:tcPr marL="36000" marR="3600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20"/>
                  </a:ext>
                </a:extLst>
              </a:tr>
              <a:tr h="172242">
                <a:tc>
                  <a:txBody>
                    <a:bodyPr/>
                    <a:lstStyle/>
                    <a:p>
                      <a:pPr algn="l" fontAlgn="b"/>
                      <a:r>
                        <a:rPr lang="en-US" sz="1100" b="0" i="0" u="none" strike="noStrike">
                          <a:solidFill>
                            <a:srgbClr val="000000"/>
                          </a:solidFill>
                          <a:effectLst/>
                          <a:latin typeface="Calibri" panose="020F0502020204030204" pitchFamily="34" charset="0"/>
                        </a:rPr>
                        <a:t>IT support</a:t>
                      </a:r>
                    </a:p>
                  </a:txBody>
                  <a:tcPr marL="36000" marR="3600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1100" b="0" i="0" u="none" strike="noStrike">
                          <a:solidFill>
                            <a:srgbClr val="000000"/>
                          </a:solidFill>
                          <a:effectLst/>
                          <a:latin typeface="Calibri" panose="020F0502020204030204" pitchFamily="34" charset="0"/>
                        </a:rPr>
                        <a:t>2</a:t>
                      </a:r>
                    </a:p>
                  </a:txBody>
                  <a:tcPr marL="36000" marR="3600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1100" b="0" i="0" u="none" strike="noStrike">
                          <a:solidFill>
                            <a:srgbClr val="000000"/>
                          </a:solidFill>
                          <a:effectLst/>
                          <a:latin typeface="Calibri" panose="020F0502020204030204" pitchFamily="34" charset="0"/>
                        </a:rPr>
                        <a:t>4 500</a:t>
                      </a:r>
                    </a:p>
                  </a:txBody>
                  <a:tcPr marL="36000" marR="3600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1100" b="0" i="0" u="none" strike="noStrike">
                          <a:solidFill>
                            <a:srgbClr val="000000"/>
                          </a:solidFill>
                          <a:effectLst/>
                          <a:latin typeface="Calibri" panose="020F0502020204030204" pitchFamily="34" charset="0"/>
                        </a:rPr>
                        <a:t>17%</a:t>
                      </a:r>
                    </a:p>
                  </a:txBody>
                  <a:tcPr marL="36000" marR="3600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1100" b="0" i="0" u="none" strike="noStrike">
                          <a:solidFill>
                            <a:srgbClr val="000000"/>
                          </a:solidFill>
                          <a:effectLst/>
                          <a:latin typeface="Calibri" panose="020F0502020204030204" pitchFamily="34" charset="0"/>
                        </a:rPr>
                        <a:t>10 530</a:t>
                      </a:r>
                    </a:p>
                  </a:txBody>
                  <a:tcPr marL="36000" marR="3600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1100" b="0" i="0" u="none" strike="noStrike">
                          <a:solidFill>
                            <a:srgbClr val="000000"/>
                          </a:solidFill>
                          <a:effectLst/>
                          <a:latin typeface="Calibri" panose="020F0502020204030204" pitchFamily="34" charset="0"/>
                        </a:rPr>
                        <a:t>IT</a:t>
                      </a:r>
                    </a:p>
                  </a:txBody>
                  <a:tcPr marL="36000" marR="3600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21"/>
                  </a:ext>
                </a:extLst>
              </a:tr>
              <a:tr h="172242">
                <a:tc>
                  <a:txBody>
                    <a:bodyPr/>
                    <a:lstStyle/>
                    <a:p>
                      <a:pPr algn="l" fontAlgn="b"/>
                      <a:r>
                        <a:rPr lang="en-US" sz="1100" b="0" i="0" u="none" strike="noStrike">
                          <a:solidFill>
                            <a:srgbClr val="000000"/>
                          </a:solidFill>
                          <a:effectLst/>
                          <a:latin typeface="Calibri" panose="020F0502020204030204" pitchFamily="34" charset="0"/>
                        </a:rPr>
                        <a:t>HR Director</a:t>
                      </a:r>
                    </a:p>
                  </a:txBody>
                  <a:tcPr marL="36000" marR="3600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1100" b="0" i="0" u="none" strike="noStrike">
                          <a:solidFill>
                            <a:srgbClr val="000000"/>
                          </a:solidFill>
                          <a:effectLst/>
                          <a:latin typeface="Calibri" panose="020F0502020204030204" pitchFamily="34" charset="0"/>
                        </a:rPr>
                        <a:t>1</a:t>
                      </a:r>
                    </a:p>
                  </a:txBody>
                  <a:tcPr marL="36000" marR="3600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1100" b="0" i="0" u="none" strike="noStrike">
                          <a:solidFill>
                            <a:srgbClr val="000000"/>
                          </a:solidFill>
                          <a:effectLst/>
                          <a:latin typeface="Calibri" panose="020F0502020204030204" pitchFamily="34" charset="0"/>
                        </a:rPr>
                        <a:t>7 200</a:t>
                      </a:r>
                    </a:p>
                  </a:txBody>
                  <a:tcPr marL="36000" marR="3600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1100" b="0" i="0" u="none" strike="noStrike">
                          <a:solidFill>
                            <a:srgbClr val="000000"/>
                          </a:solidFill>
                          <a:effectLst/>
                          <a:latin typeface="Calibri" panose="020F0502020204030204" pitchFamily="34" charset="0"/>
                        </a:rPr>
                        <a:t>17%</a:t>
                      </a:r>
                    </a:p>
                  </a:txBody>
                  <a:tcPr marL="36000" marR="3600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1100" b="0" i="0" u="none" strike="noStrike">
                          <a:solidFill>
                            <a:srgbClr val="000000"/>
                          </a:solidFill>
                          <a:effectLst/>
                          <a:latin typeface="Calibri" panose="020F0502020204030204" pitchFamily="34" charset="0"/>
                        </a:rPr>
                        <a:t>8 424</a:t>
                      </a:r>
                    </a:p>
                  </a:txBody>
                  <a:tcPr marL="36000" marR="3600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1100" b="0" i="0" u="none" strike="noStrike">
                          <a:solidFill>
                            <a:srgbClr val="000000"/>
                          </a:solidFill>
                          <a:effectLst/>
                          <a:latin typeface="Calibri" panose="020F0502020204030204" pitchFamily="34" charset="0"/>
                        </a:rPr>
                        <a:t>HR</a:t>
                      </a:r>
                    </a:p>
                  </a:txBody>
                  <a:tcPr marL="36000" marR="3600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22"/>
                  </a:ext>
                </a:extLst>
              </a:tr>
              <a:tr h="172242">
                <a:tc>
                  <a:txBody>
                    <a:bodyPr/>
                    <a:lstStyle/>
                    <a:p>
                      <a:pPr algn="l" fontAlgn="b"/>
                      <a:r>
                        <a:rPr lang="en-US" sz="1100" b="0" i="0" u="none" strike="noStrike">
                          <a:solidFill>
                            <a:srgbClr val="000000"/>
                          </a:solidFill>
                          <a:effectLst/>
                          <a:latin typeface="Calibri" panose="020F0502020204030204" pitchFamily="34" charset="0"/>
                        </a:rPr>
                        <a:t>Trainers</a:t>
                      </a:r>
                    </a:p>
                  </a:txBody>
                  <a:tcPr marL="36000" marR="3600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1100" b="0" i="0" u="none" strike="noStrike">
                          <a:solidFill>
                            <a:srgbClr val="000000"/>
                          </a:solidFill>
                          <a:effectLst/>
                          <a:latin typeface="Calibri" panose="020F0502020204030204" pitchFamily="34" charset="0"/>
                        </a:rPr>
                        <a:t>1</a:t>
                      </a:r>
                    </a:p>
                  </a:txBody>
                  <a:tcPr marL="36000" marR="3600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1100" b="0" i="0" u="none" strike="noStrike">
                          <a:solidFill>
                            <a:srgbClr val="000000"/>
                          </a:solidFill>
                          <a:effectLst/>
                          <a:latin typeface="Calibri" panose="020F0502020204030204" pitchFamily="34" charset="0"/>
                        </a:rPr>
                        <a:t>4 500</a:t>
                      </a:r>
                    </a:p>
                  </a:txBody>
                  <a:tcPr marL="36000" marR="3600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1100" b="0" i="0" u="none" strike="noStrike">
                          <a:solidFill>
                            <a:srgbClr val="000000"/>
                          </a:solidFill>
                          <a:effectLst/>
                          <a:latin typeface="Calibri" panose="020F0502020204030204" pitchFamily="34" charset="0"/>
                        </a:rPr>
                        <a:t>17%</a:t>
                      </a:r>
                    </a:p>
                  </a:txBody>
                  <a:tcPr marL="36000" marR="3600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1100" b="0" i="0" u="none" strike="noStrike">
                          <a:solidFill>
                            <a:srgbClr val="000000"/>
                          </a:solidFill>
                          <a:effectLst/>
                          <a:latin typeface="Calibri" panose="020F0502020204030204" pitchFamily="34" charset="0"/>
                        </a:rPr>
                        <a:t>5 265</a:t>
                      </a:r>
                    </a:p>
                  </a:txBody>
                  <a:tcPr marL="36000" marR="3600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1100" b="0" i="0" u="none" strike="noStrike">
                          <a:solidFill>
                            <a:srgbClr val="000000"/>
                          </a:solidFill>
                          <a:effectLst/>
                          <a:latin typeface="Calibri" panose="020F0502020204030204" pitchFamily="34" charset="0"/>
                        </a:rPr>
                        <a:t>HR</a:t>
                      </a:r>
                    </a:p>
                  </a:txBody>
                  <a:tcPr marL="36000" marR="3600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23"/>
                  </a:ext>
                </a:extLst>
              </a:tr>
              <a:tr h="172242">
                <a:tc>
                  <a:txBody>
                    <a:bodyPr/>
                    <a:lstStyle/>
                    <a:p>
                      <a:pPr algn="l" fontAlgn="b"/>
                      <a:r>
                        <a:rPr lang="en-US" sz="1100" b="0" i="0" u="none" strike="noStrike">
                          <a:solidFill>
                            <a:srgbClr val="000000"/>
                          </a:solidFill>
                          <a:effectLst/>
                          <a:latin typeface="Calibri" panose="020F0502020204030204" pitchFamily="34" charset="0"/>
                        </a:rPr>
                        <a:t>CC Operators (support) </a:t>
                      </a:r>
                    </a:p>
                  </a:txBody>
                  <a:tcPr marL="36000" marR="3600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1100" b="0" i="0" u="none" strike="noStrike">
                          <a:solidFill>
                            <a:srgbClr val="000000"/>
                          </a:solidFill>
                          <a:effectLst/>
                          <a:latin typeface="Calibri" panose="020F0502020204030204" pitchFamily="34" charset="0"/>
                        </a:rPr>
                        <a:t>5</a:t>
                      </a:r>
                    </a:p>
                  </a:txBody>
                  <a:tcPr marL="36000" marR="3600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1100" b="0" i="0" u="none" strike="noStrike">
                          <a:solidFill>
                            <a:srgbClr val="000000"/>
                          </a:solidFill>
                          <a:effectLst/>
                          <a:latin typeface="Calibri" panose="020F0502020204030204" pitchFamily="34" charset="0"/>
                        </a:rPr>
                        <a:t>3 000</a:t>
                      </a:r>
                    </a:p>
                  </a:txBody>
                  <a:tcPr marL="36000" marR="3600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1100" b="0" i="0" u="none" strike="noStrike">
                          <a:solidFill>
                            <a:srgbClr val="000000"/>
                          </a:solidFill>
                          <a:effectLst/>
                          <a:latin typeface="Calibri" panose="020F0502020204030204" pitchFamily="34" charset="0"/>
                        </a:rPr>
                        <a:t>17%</a:t>
                      </a:r>
                    </a:p>
                  </a:txBody>
                  <a:tcPr marL="36000" marR="3600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1100" b="0" i="0" u="none" strike="noStrike">
                          <a:solidFill>
                            <a:srgbClr val="000000"/>
                          </a:solidFill>
                          <a:effectLst/>
                          <a:latin typeface="Calibri" panose="020F0502020204030204" pitchFamily="34" charset="0"/>
                        </a:rPr>
                        <a:t>17 550</a:t>
                      </a:r>
                    </a:p>
                  </a:txBody>
                  <a:tcPr marL="36000" marR="3600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1100" b="0" i="0" u="none" strike="noStrike">
                          <a:solidFill>
                            <a:srgbClr val="000000"/>
                          </a:solidFill>
                          <a:effectLst/>
                          <a:latin typeface="Calibri" panose="020F0502020204030204" pitchFamily="34" charset="0"/>
                        </a:rPr>
                        <a:t>Operations</a:t>
                      </a:r>
                    </a:p>
                  </a:txBody>
                  <a:tcPr marL="36000" marR="3600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24"/>
                  </a:ext>
                </a:extLst>
              </a:tr>
              <a:tr h="172242">
                <a:tc>
                  <a:txBody>
                    <a:bodyPr/>
                    <a:lstStyle/>
                    <a:p>
                      <a:pPr algn="l" fontAlgn="b"/>
                      <a:r>
                        <a:rPr lang="en-US" sz="1100" b="1" i="0" u="none" strike="noStrike" dirty="0">
                          <a:solidFill>
                            <a:srgbClr val="000000"/>
                          </a:solidFill>
                          <a:effectLst/>
                          <a:latin typeface="Calibri" panose="020F0502020204030204" pitchFamily="34" charset="0"/>
                        </a:rPr>
                        <a:t>Total</a:t>
                      </a:r>
                    </a:p>
                  </a:txBody>
                  <a:tcPr marL="36000" marR="3600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r" fontAlgn="b"/>
                      <a:r>
                        <a:rPr lang="en-US" sz="1100" b="1" i="0" u="none" strike="noStrike" dirty="0">
                          <a:solidFill>
                            <a:srgbClr val="000000"/>
                          </a:solidFill>
                          <a:effectLst/>
                          <a:latin typeface="Calibri" panose="020F0502020204030204" pitchFamily="34" charset="0"/>
                        </a:rPr>
                        <a:t>51</a:t>
                      </a:r>
                    </a:p>
                  </a:txBody>
                  <a:tcPr marL="36000" marR="3600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l" fontAlgn="b"/>
                      <a:r>
                        <a:rPr lang="en-US" sz="1100" b="0" i="0" u="none" strike="noStrike" dirty="0">
                          <a:solidFill>
                            <a:srgbClr val="000000"/>
                          </a:solidFill>
                          <a:effectLst/>
                          <a:latin typeface="Calibri" panose="020F0502020204030204" pitchFamily="34" charset="0"/>
                        </a:rPr>
                        <a:t> </a:t>
                      </a:r>
                    </a:p>
                  </a:txBody>
                  <a:tcPr marL="36000" marR="3600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l" fontAlgn="b"/>
                      <a:r>
                        <a:rPr lang="en-US" sz="1100" b="0" i="0" u="none" strike="noStrike" dirty="0">
                          <a:solidFill>
                            <a:srgbClr val="000000"/>
                          </a:solidFill>
                          <a:effectLst/>
                          <a:latin typeface="Calibri" panose="020F0502020204030204" pitchFamily="34" charset="0"/>
                        </a:rPr>
                        <a:t> </a:t>
                      </a:r>
                    </a:p>
                  </a:txBody>
                  <a:tcPr marL="36000" marR="3600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r" fontAlgn="b"/>
                      <a:r>
                        <a:rPr lang="en-US" sz="1100" b="1" i="0" u="none" strike="noStrike" dirty="0">
                          <a:solidFill>
                            <a:srgbClr val="000000"/>
                          </a:solidFill>
                          <a:effectLst/>
                          <a:latin typeface="Calibri" panose="020F0502020204030204" pitchFamily="34" charset="0"/>
                        </a:rPr>
                        <a:t>236 808</a:t>
                      </a:r>
                    </a:p>
                  </a:txBody>
                  <a:tcPr marL="36000" marR="3600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l" fontAlgn="b"/>
                      <a:r>
                        <a:rPr lang="en-US" sz="1100" b="0" i="0" u="none" strike="noStrike" dirty="0">
                          <a:solidFill>
                            <a:srgbClr val="000000"/>
                          </a:solidFill>
                          <a:effectLst/>
                          <a:latin typeface="Calibri" panose="020F0502020204030204" pitchFamily="34" charset="0"/>
                        </a:rPr>
                        <a:t> </a:t>
                      </a:r>
                    </a:p>
                  </a:txBody>
                  <a:tcPr marL="36000" marR="3600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10025"/>
                  </a:ext>
                </a:extLst>
              </a:tr>
            </a:tbl>
          </a:graphicData>
        </a:graphic>
      </p:graphicFrame>
      <p:sp>
        <p:nvSpPr>
          <p:cNvPr id="6" name="TextBox 5"/>
          <p:cNvSpPr txBox="1"/>
          <p:nvPr/>
        </p:nvSpPr>
        <p:spPr>
          <a:xfrm>
            <a:off x="130100" y="6391498"/>
            <a:ext cx="8496944" cy="276999"/>
          </a:xfrm>
          <a:prstGeom prst="rect">
            <a:avLst/>
          </a:prstGeom>
          <a:noFill/>
        </p:spPr>
        <p:txBody>
          <a:bodyPr wrap="square" rtlCol="0" anchor="t">
            <a:spAutoFit/>
          </a:bodyPr>
          <a:lstStyle/>
          <a:p>
            <a:r>
              <a:rPr lang="en-US" sz="1200" dirty="0" smtClean="0"/>
              <a:t>* CPF – Central Provident Fund, the </a:t>
            </a:r>
            <a:r>
              <a:rPr lang="en-US" sz="1200" dirty="0"/>
              <a:t>P</a:t>
            </a:r>
            <a:r>
              <a:rPr lang="en-US" sz="1200" dirty="0" smtClean="0"/>
              <a:t>ension Fund of Singapore</a:t>
            </a:r>
            <a:endParaRPr lang="en-US" sz="1200" dirty="0"/>
          </a:p>
        </p:txBody>
      </p:sp>
    </p:spTree>
    <p:extLst>
      <p:ext uri="{BB962C8B-B14F-4D97-AF65-F5344CB8AC3E}">
        <p14:creationId xmlns:p14="http://schemas.microsoft.com/office/powerpoint/2010/main" val="1807107063"/>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Текст 5"/>
          <p:cNvSpPr>
            <a:spLocks noGrp="1"/>
          </p:cNvSpPr>
          <p:nvPr>
            <p:ph type="body" idx="1"/>
          </p:nvPr>
        </p:nvSpPr>
        <p:spPr/>
        <p:txBody>
          <a:bodyPr/>
          <a:lstStyle/>
          <a:p>
            <a:r>
              <a:rPr lang="ru-RU" dirty="0"/>
              <a:t>8</a:t>
            </a:r>
            <a:r>
              <a:rPr lang="en-US" dirty="0" smtClean="0"/>
              <a:t>. Finance</a:t>
            </a:r>
            <a:endParaRPr lang="ru-RU" dirty="0"/>
          </a:p>
        </p:txBody>
      </p:sp>
      <p:sp>
        <p:nvSpPr>
          <p:cNvPr id="4" name="Номер слайда 3"/>
          <p:cNvSpPr>
            <a:spLocks noGrp="1"/>
          </p:cNvSpPr>
          <p:nvPr>
            <p:ph type="sldNum" sz="quarter" idx="12"/>
          </p:nvPr>
        </p:nvSpPr>
        <p:spPr/>
        <p:txBody>
          <a:bodyPr/>
          <a:lstStyle/>
          <a:p>
            <a:fld id="{D7F305DA-160D-498F-B102-A1D8643B4A2C}" type="slidenum">
              <a:rPr lang="ru-RU" smtClean="0"/>
              <a:pPr/>
              <a:t>57</a:t>
            </a:fld>
            <a:endParaRPr lang="ru-RU"/>
          </a:p>
        </p:txBody>
      </p:sp>
    </p:spTree>
    <p:extLst>
      <p:ext uri="{BB962C8B-B14F-4D97-AF65-F5344CB8AC3E}">
        <p14:creationId xmlns:p14="http://schemas.microsoft.com/office/powerpoint/2010/main" val="942350064"/>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Main assumptions and sensitivity analysis</a:t>
            </a:r>
            <a:endParaRPr lang="ru-RU" dirty="0"/>
          </a:p>
        </p:txBody>
      </p:sp>
      <p:sp>
        <p:nvSpPr>
          <p:cNvPr id="6" name="Номер слайда 5"/>
          <p:cNvSpPr>
            <a:spLocks noGrp="1"/>
          </p:cNvSpPr>
          <p:nvPr>
            <p:ph type="sldNum" sz="quarter" idx="12"/>
          </p:nvPr>
        </p:nvSpPr>
        <p:spPr/>
        <p:txBody>
          <a:bodyPr/>
          <a:lstStyle/>
          <a:p>
            <a:fld id="{D7F305DA-160D-498F-B102-A1D8643B4A2C}" type="slidenum">
              <a:rPr lang="ru-RU" smtClean="0"/>
              <a:pPr/>
              <a:t>58</a:t>
            </a:fld>
            <a:endParaRPr lang="ru-RU"/>
          </a:p>
        </p:txBody>
      </p:sp>
      <p:graphicFrame>
        <p:nvGraphicFramePr>
          <p:cNvPr id="8" name="Таблица 7"/>
          <p:cNvGraphicFramePr>
            <a:graphicFrameLocks noGrp="1"/>
          </p:cNvGraphicFramePr>
          <p:nvPr>
            <p:extLst/>
          </p:nvPr>
        </p:nvGraphicFramePr>
        <p:xfrm>
          <a:off x="430127" y="3822739"/>
          <a:ext cx="8229596" cy="2133600"/>
        </p:xfrm>
        <a:graphic>
          <a:graphicData uri="http://schemas.openxmlformats.org/drawingml/2006/table">
            <a:tbl>
              <a:tblPr/>
              <a:tblGrid>
                <a:gridCol w="1293223">
                  <a:extLst>
                    <a:ext uri="{9D8B030D-6E8A-4147-A177-3AD203B41FA5}">
                      <a16:colId xmlns:a16="http://schemas.microsoft.com/office/drawing/2014/main" val="20000"/>
                    </a:ext>
                  </a:extLst>
                </a:gridCol>
                <a:gridCol w="376210">
                  <a:extLst>
                    <a:ext uri="{9D8B030D-6E8A-4147-A177-3AD203B41FA5}">
                      <a16:colId xmlns:a16="http://schemas.microsoft.com/office/drawing/2014/main" val="20001"/>
                    </a:ext>
                  </a:extLst>
                </a:gridCol>
                <a:gridCol w="376210">
                  <a:extLst>
                    <a:ext uri="{9D8B030D-6E8A-4147-A177-3AD203B41FA5}">
                      <a16:colId xmlns:a16="http://schemas.microsoft.com/office/drawing/2014/main" val="20002"/>
                    </a:ext>
                  </a:extLst>
                </a:gridCol>
                <a:gridCol w="376210">
                  <a:extLst>
                    <a:ext uri="{9D8B030D-6E8A-4147-A177-3AD203B41FA5}">
                      <a16:colId xmlns:a16="http://schemas.microsoft.com/office/drawing/2014/main" val="20003"/>
                    </a:ext>
                  </a:extLst>
                </a:gridCol>
                <a:gridCol w="376210">
                  <a:extLst>
                    <a:ext uri="{9D8B030D-6E8A-4147-A177-3AD203B41FA5}">
                      <a16:colId xmlns:a16="http://schemas.microsoft.com/office/drawing/2014/main" val="20004"/>
                    </a:ext>
                  </a:extLst>
                </a:gridCol>
                <a:gridCol w="376210">
                  <a:extLst>
                    <a:ext uri="{9D8B030D-6E8A-4147-A177-3AD203B41FA5}">
                      <a16:colId xmlns:a16="http://schemas.microsoft.com/office/drawing/2014/main" val="20005"/>
                    </a:ext>
                  </a:extLst>
                </a:gridCol>
                <a:gridCol w="376210">
                  <a:extLst>
                    <a:ext uri="{9D8B030D-6E8A-4147-A177-3AD203B41FA5}">
                      <a16:colId xmlns:a16="http://schemas.microsoft.com/office/drawing/2014/main" val="20006"/>
                    </a:ext>
                  </a:extLst>
                </a:gridCol>
                <a:gridCol w="376210">
                  <a:extLst>
                    <a:ext uri="{9D8B030D-6E8A-4147-A177-3AD203B41FA5}">
                      <a16:colId xmlns:a16="http://schemas.microsoft.com/office/drawing/2014/main" val="20007"/>
                    </a:ext>
                  </a:extLst>
                </a:gridCol>
                <a:gridCol w="376210">
                  <a:extLst>
                    <a:ext uri="{9D8B030D-6E8A-4147-A177-3AD203B41FA5}">
                      <a16:colId xmlns:a16="http://schemas.microsoft.com/office/drawing/2014/main" val="20008"/>
                    </a:ext>
                  </a:extLst>
                </a:gridCol>
                <a:gridCol w="1293223">
                  <a:extLst>
                    <a:ext uri="{9D8B030D-6E8A-4147-A177-3AD203B41FA5}">
                      <a16:colId xmlns:a16="http://schemas.microsoft.com/office/drawing/2014/main" val="20009"/>
                    </a:ext>
                  </a:extLst>
                </a:gridCol>
                <a:gridCol w="376210">
                  <a:extLst>
                    <a:ext uri="{9D8B030D-6E8A-4147-A177-3AD203B41FA5}">
                      <a16:colId xmlns:a16="http://schemas.microsoft.com/office/drawing/2014/main" val="20010"/>
                    </a:ext>
                  </a:extLst>
                </a:gridCol>
                <a:gridCol w="376210">
                  <a:extLst>
                    <a:ext uri="{9D8B030D-6E8A-4147-A177-3AD203B41FA5}">
                      <a16:colId xmlns:a16="http://schemas.microsoft.com/office/drawing/2014/main" val="20011"/>
                    </a:ext>
                  </a:extLst>
                </a:gridCol>
                <a:gridCol w="376210">
                  <a:extLst>
                    <a:ext uri="{9D8B030D-6E8A-4147-A177-3AD203B41FA5}">
                      <a16:colId xmlns:a16="http://schemas.microsoft.com/office/drawing/2014/main" val="20012"/>
                    </a:ext>
                  </a:extLst>
                </a:gridCol>
                <a:gridCol w="376210">
                  <a:extLst>
                    <a:ext uri="{9D8B030D-6E8A-4147-A177-3AD203B41FA5}">
                      <a16:colId xmlns:a16="http://schemas.microsoft.com/office/drawing/2014/main" val="20013"/>
                    </a:ext>
                  </a:extLst>
                </a:gridCol>
                <a:gridCol w="376210">
                  <a:extLst>
                    <a:ext uri="{9D8B030D-6E8A-4147-A177-3AD203B41FA5}">
                      <a16:colId xmlns:a16="http://schemas.microsoft.com/office/drawing/2014/main" val="20014"/>
                    </a:ext>
                  </a:extLst>
                </a:gridCol>
                <a:gridCol w="376210">
                  <a:extLst>
                    <a:ext uri="{9D8B030D-6E8A-4147-A177-3AD203B41FA5}">
                      <a16:colId xmlns:a16="http://schemas.microsoft.com/office/drawing/2014/main" val="20015"/>
                    </a:ext>
                  </a:extLst>
                </a:gridCol>
                <a:gridCol w="376210">
                  <a:extLst>
                    <a:ext uri="{9D8B030D-6E8A-4147-A177-3AD203B41FA5}">
                      <a16:colId xmlns:a16="http://schemas.microsoft.com/office/drawing/2014/main" val="20016"/>
                    </a:ext>
                  </a:extLst>
                </a:gridCol>
              </a:tblGrid>
              <a:tr h="152835">
                <a:tc gridSpan="4">
                  <a:txBody>
                    <a:bodyPr/>
                    <a:lstStyle/>
                    <a:p>
                      <a:pPr algn="l" fontAlgn="b"/>
                      <a:r>
                        <a:rPr lang="en-US" sz="1400" b="1" i="0" u="none" strike="noStrike" dirty="0">
                          <a:solidFill>
                            <a:srgbClr val="1F497D"/>
                          </a:solidFill>
                          <a:effectLst/>
                          <a:latin typeface="Calibri"/>
                        </a:rPr>
                        <a:t>Sensitivity analysis</a:t>
                      </a: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hMerge="1">
                  <a:txBody>
                    <a:bodyPr/>
                    <a:lstStyle/>
                    <a:p>
                      <a:pPr algn="l" fontAlgn="b"/>
                      <a:endParaRPr lang="ru-RU" sz="900" b="0" i="0" u="none" strike="noStrike" dirty="0">
                        <a:solidFill>
                          <a:srgbClr val="000000"/>
                        </a:solidFill>
                        <a:effectLst/>
                        <a:latin typeface="Calibri"/>
                      </a:endParaRP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hMerge="1">
                  <a:txBody>
                    <a:bodyPr/>
                    <a:lstStyle/>
                    <a:p>
                      <a:pPr algn="l" fontAlgn="b"/>
                      <a:endParaRPr lang="ru-RU" sz="900" b="0" i="0" u="none" strike="noStrike" dirty="0">
                        <a:solidFill>
                          <a:srgbClr val="000000"/>
                        </a:solidFill>
                        <a:effectLst/>
                        <a:latin typeface="Calibri"/>
                      </a:endParaRP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hMerge="1">
                  <a:txBody>
                    <a:bodyPr/>
                    <a:lstStyle/>
                    <a:p>
                      <a:pPr algn="l" fontAlgn="b"/>
                      <a:endParaRPr lang="ru-RU" sz="900" b="0" i="0" u="none" strike="noStrike" dirty="0">
                        <a:solidFill>
                          <a:srgbClr val="000000"/>
                        </a:solidFill>
                        <a:effectLst/>
                        <a:latin typeface="Calibri"/>
                      </a:endParaRP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ru-RU" sz="900" b="0" i="0" u="none" strike="noStrike">
                        <a:solidFill>
                          <a:srgbClr val="000000"/>
                        </a:solidFill>
                        <a:effectLst/>
                        <a:latin typeface="Calibri"/>
                      </a:endParaRP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ru-RU" sz="900" b="0" i="0" u="none" strike="noStrike">
                        <a:solidFill>
                          <a:srgbClr val="000000"/>
                        </a:solidFill>
                        <a:effectLst/>
                        <a:latin typeface="Calibri"/>
                      </a:endParaRP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ru-RU" sz="900" b="0" i="0" u="none" strike="noStrike">
                        <a:solidFill>
                          <a:srgbClr val="000000"/>
                        </a:solidFill>
                        <a:effectLst/>
                        <a:latin typeface="Calibri"/>
                      </a:endParaRP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ru-RU" sz="900" b="0" i="0" u="none" strike="noStrike">
                        <a:solidFill>
                          <a:srgbClr val="000000"/>
                        </a:solidFill>
                        <a:effectLst/>
                        <a:latin typeface="Calibri"/>
                      </a:endParaRP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ru-RU"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ru-RU" sz="900" b="0" i="0" u="none" strike="noStrike">
                        <a:solidFill>
                          <a:srgbClr val="000000"/>
                        </a:solidFill>
                        <a:effectLst/>
                        <a:latin typeface="Calibri"/>
                      </a:endParaRP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ru-RU" sz="900" b="0" i="0" u="none" strike="noStrike">
                        <a:solidFill>
                          <a:srgbClr val="000000"/>
                        </a:solidFill>
                        <a:effectLst/>
                        <a:latin typeface="Calibri"/>
                      </a:endParaRP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ru-RU" sz="900" b="0" i="0" u="none" strike="noStrike">
                        <a:solidFill>
                          <a:srgbClr val="000000"/>
                        </a:solidFill>
                        <a:effectLst/>
                        <a:latin typeface="Calibri"/>
                      </a:endParaRP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ru-RU" sz="900" b="0" i="0" u="none" strike="noStrike">
                        <a:solidFill>
                          <a:srgbClr val="000000"/>
                        </a:solidFill>
                        <a:effectLst/>
                        <a:latin typeface="Calibri"/>
                      </a:endParaRP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ru-RU" sz="900" b="0" i="0" u="none" strike="noStrike">
                        <a:solidFill>
                          <a:srgbClr val="000000"/>
                        </a:solidFill>
                        <a:effectLst/>
                        <a:latin typeface="Calibri"/>
                      </a:endParaRP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ru-RU" sz="900" b="0" i="0" u="none" strike="noStrike">
                        <a:solidFill>
                          <a:srgbClr val="000000"/>
                        </a:solidFill>
                        <a:effectLst/>
                        <a:latin typeface="Calibri"/>
                      </a:endParaRP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ru-RU" sz="900" b="0" i="0" u="none" strike="noStrike">
                        <a:solidFill>
                          <a:srgbClr val="000000"/>
                        </a:solidFill>
                        <a:effectLst/>
                        <a:latin typeface="Calibri"/>
                      </a:endParaRP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ru-RU" sz="900" b="0" i="0" u="none" strike="noStrike">
                        <a:solidFill>
                          <a:srgbClr val="000000"/>
                        </a:solidFill>
                        <a:effectLst/>
                        <a:latin typeface="Calibri"/>
                      </a:endParaRP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117566">
                <a:tc>
                  <a:txBody>
                    <a:bodyPr/>
                    <a:lstStyle/>
                    <a:p>
                      <a:pPr algn="ctr" fontAlgn="b"/>
                      <a:r>
                        <a:rPr lang="en-US" sz="900" b="0" i="0" u="none" strike="noStrike">
                          <a:solidFill>
                            <a:srgbClr val="FFFFFF"/>
                          </a:solidFill>
                          <a:effectLst/>
                          <a:latin typeface="Calibri" panose="020F0502020204030204" pitchFamily="34" charset="0"/>
                        </a:rPr>
                        <a:t>Sensitivity to number of clients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1F497D"/>
                    </a:solidFill>
                  </a:tcPr>
                </a:tc>
                <a:tc>
                  <a:txBody>
                    <a:bodyPr/>
                    <a:lstStyle/>
                    <a:p>
                      <a:pPr algn="ctr" fontAlgn="b"/>
                      <a:r>
                        <a:rPr lang="en-US" sz="900" b="0" i="0" u="none" strike="noStrike">
                          <a:solidFill>
                            <a:srgbClr val="FFFFFF"/>
                          </a:solidFill>
                          <a:effectLst/>
                          <a:latin typeface="Calibri" panose="020F0502020204030204" pitchFamily="34" charset="0"/>
                        </a:rPr>
                        <a:t>70%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1F497D"/>
                    </a:solidFill>
                  </a:tcPr>
                </a:tc>
                <a:tc>
                  <a:txBody>
                    <a:bodyPr/>
                    <a:lstStyle/>
                    <a:p>
                      <a:pPr algn="ctr" fontAlgn="b"/>
                      <a:r>
                        <a:rPr lang="en-US" sz="900" b="0" i="0" u="none" strike="noStrike">
                          <a:solidFill>
                            <a:srgbClr val="FFFFFF"/>
                          </a:solidFill>
                          <a:effectLst/>
                          <a:latin typeface="Calibri" panose="020F0502020204030204" pitchFamily="34" charset="0"/>
                        </a:rPr>
                        <a:t>80%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1F497D"/>
                    </a:solidFill>
                  </a:tcPr>
                </a:tc>
                <a:tc>
                  <a:txBody>
                    <a:bodyPr/>
                    <a:lstStyle/>
                    <a:p>
                      <a:pPr algn="ctr" fontAlgn="b"/>
                      <a:r>
                        <a:rPr lang="en-US" sz="900" b="0" i="0" u="none" strike="noStrike">
                          <a:solidFill>
                            <a:srgbClr val="FFFFFF"/>
                          </a:solidFill>
                          <a:effectLst/>
                          <a:latin typeface="Calibri" panose="020F0502020204030204" pitchFamily="34" charset="0"/>
                        </a:rPr>
                        <a:t>90%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1F497D"/>
                    </a:solidFill>
                  </a:tcPr>
                </a:tc>
                <a:tc>
                  <a:txBody>
                    <a:bodyPr/>
                    <a:lstStyle/>
                    <a:p>
                      <a:pPr algn="ctr" fontAlgn="b"/>
                      <a:r>
                        <a:rPr lang="en-US" sz="900" b="0" i="0" u="none" strike="noStrike">
                          <a:solidFill>
                            <a:srgbClr val="FFFFFF"/>
                          </a:solidFill>
                          <a:effectLst/>
                          <a:latin typeface="Calibri" panose="020F0502020204030204" pitchFamily="34" charset="0"/>
                        </a:rPr>
                        <a:t>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1F497D"/>
                    </a:solidFill>
                  </a:tcPr>
                </a:tc>
                <a:tc>
                  <a:txBody>
                    <a:bodyPr/>
                    <a:lstStyle/>
                    <a:p>
                      <a:pPr algn="ctr" fontAlgn="b"/>
                      <a:r>
                        <a:rPr lang="en-US" sz="900" b="0" i="0" u="none" strike="noStrike">
                          <a:solidFill>
                            <a:srgbClr val="FFFFFF"/>
                          </a:solidFill>
                          <a:effectLst/>
                          <a:latin typeface="Calibri" panose="020F0502020204030204" pitchFamily="34" charset="0"/>
                        </a:rPr>
                        <a:t>110%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1F497D"/>
                    </a:solidFill>
                  </a:tcPr>
                </a:tc>
                <a:tc>
                  <a:txBody>
                    <a:bodyPr/>
                    <a:lstStyle/>
                    <a:p>
                      <a:pPr algn="ctr" fontAlgn="b"/>
                      <a:r>
                        <a:rPr lang="en-US" sz="900" b="0" i="0" u="none" strike="noStrike">
                          <a:solidFill>
                            <a:srgbClr val="FFFFFF"/>
                          </a:solidFill>
                          <a:effectLst/>
                          <a:latin typeface="Calibri" panose="020F0502020204030204" pitchFamily="34" charset="0"/>
                        </a:rPr>
                        <a:t>120%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1F497D"/>
                    </a:solidFill>
                  </a:tcPr>
                </a:tc>
                <a:tc>
                  <a:txBody>
                    <a:bodyPr/>
                    <a:lstStyle/>
                    <a:p>
                      <a:pPr algn="ctr" fontAlgn="b"/>
                      <a:r>
                        <a:rPr lang="en-US" sz="900" b="0" i="0" u="none" strike="noStrike">
                          <a:solidFill>
                            <a:srgbClr val="FFFFFF"/>
                          </a:solidFill>
                          <a:effectLst/>
                          <a:latin typeface="Calibri" panose="020F0502020204030204" pitchFamily="34" charset="0"/>
                        </a:rPr>
                        <a:t>130%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1F497D"/>
                    </a:solidFill>
                  </a:tcPr>
                </a:tc>
                <a:tc>
                  <a:txBody>
                    <a:bodyPr/>
                    <a:lstStyle/>
                    <a:p>
                      <a:pPr algn="l" fontAlgn="b"/>
                      <a:endParaRPr lang="en-US" sz="900" b="0" i="0" u="none" strike="noStrike">
                        <a:solidFill>
                          <a:srgbClr val="000000"/>
                        </a:solidFill>
                        <a:effectLst/>
                        <a:latin typeface="Calibri" panose="020F0502020204030204" pitchFamily="34" charset="0"/>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900" b="0" i="0" u="none" strike="noStrike">
                          <a:solidFill>
                            <a:srgbClr val="FFFFFF"/>
                          </a:solidFill>
                          <a:effectLst/>
                          <a:latin typeface="Calibri" panose="020F0502020204030204" pitchFamily="34" charset="0"/>
                        </a:rPr>
                        <a:t>Sensitivity to PDL size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1F497D"/>
                    </a:solidFill>
                  </a:tcPr>
                </a:tc>
                <a:tc>
                  <a:txBody>
                    <a:bodyPr/>
                    <a:lstStyle/>
                    <a:p>
                      <a:pPr algn="ctr" fontAlgn="b"/>
                      <a:r>
                        <a:rPr lang="en-US" sz="900" b="0" i="0" u="none" strike="noStrike">
                          <a:solidFill>
                            <a:srgbClr val="FFFFFF"/>
                          </a:solidFill>
                          <a:effectLst/>
                          <a:latin typeface="Calibri" panose="020F0502020204030204" pitchFamily="34" charset="0"/>
                        </a:rPr>
                        <a:t>70%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1F497D"/>
                    </a:solidFill>
                  </a:tcPr>
                </a:tc>
                <a:tc>
                  <a:txBody>
                    <a:bodyPr/>
                    <a:lstStyle/>
                    <a:p>
                      <a:pPr algn="ctr" fontAlgn="b"/>
                      <a:r>
                        <a:rPr lang="en-US" sz="900" b="0" i="0" u="none" strike="noStrike">
                          <a:solidFill>
                            <a:srgbClr val="FFFFFF"/>
                          </a:solidFill>
                          <a:effectLst/>
                          <a:latin typeface="Calibri" panose="020F0502020204030204" pitchFamily="34" charset="0"/>
                        </a:rPr>
                        <a:t>80%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1F497D"/>
                    </a:solidFill>
                  </a:tcPr>
                </a:tc>
                <a:tc>
                  <a:txBody>
                    <a:bodyPr/>
                    <a:lstStyle/>
                    <a:p>
                      <a:pPr algn="ctr" fontAlgn="b"/>
                      <a:r>
                        <a:rPr lang="en-US" sz="900" b="0" i="0" u="none" strike="noStrike">
                          <a:solidFill>
                            <a:srgbClr val="FFFFFF"/>
                          </a:solidFill>
                          <a:effectLst/>
                          <a:latin typeface="Calibri" panose="020F0502020204030204" pitchFamily="34" charset="0"/>
                        </a:rPr>
                        <a:t>90%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1F497D"/>
                    </a:solidFill>
                  </a:tcPr>
                </a:tc>
                <a:tc>
                  <a:txBody>
                    <a:bodyPr/>
                    <a:lstStyle/>
                    <a:p>
                      <a:pPr algn="ctr" fontAlgn="b"/>
                      <a:r>
                        <a:rPr lang="en-US" sz="900" b="0" i="0" u="none" strike="noStrike">
                          <a:solidFill>
                            <a:srgbClr val="FFFFFF"/>
                          </a:solidFill>
                          <a:effectLst/>
                          <a:latin typeface="Calibri" panose="020F0502020204030204" pitchFamily="34" charset="0"/>
                        </a:rPr>
                        <a:t>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1F497D"/>
                    </a:solidFill>
                  </a:tcPr>
                </a:tc>
                <a:tc>
                  <a:txBody>
                    <a:bodyPr/>
                    <a:lstStyle/>
                    <a:p>
                      <a:pPr algn="ctr" fontAlgn="b"/>
                      <a:r>
                        <a:rPr lang="en-US" sz="900" b="0" i="0" u="none" strike="noStrike">
                          <a:solidFill>
                            <a:srgbClr val="FFFFFF"/>
                          </a:solidFill>
                          <a:effectLst/>
                          <a:latin typeface="Calibri" panose="020F0502020204030204" pitchFamily="34" charset="0"/>
                        </a:rPr>
                        <a:t>110%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1F497D"/>
                    </a:solidFill>
                  </a:tcPr>
                </a:tc>
                <a:tc>
                  <a:txBody>
                    <a:bodyPr/>
                    <a:lstStyle/>
                    <a:p>
                      <a:pPr algn="ctr" fontAlgn="b"/>
                      <a:r>
                        <a:rPr lang="en-US" sz="900" b="0" i="0" u="none" strike="noStrike">
                          <a:solidFill>
                            <a:srgbClr val="FFFFFF"/>
                          </a:solidFill>
                          <a:effectLst/>
                          <a:latin typeface="Calibri" panose="020F0502020204030204" pitchFamily="34" charset="0"/>
                        </a:rPr>
                        <a:t>120%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1F497D"/>
                    </a:solidFill>
                  </a:tcPr>
                </a:tc>
                <a:tc>
                  <a:txBody>
                    <a:bodyPr/>
                    <a:lstStyle/>
                    <a:p>
                      <a:pPr algn="ctr" fontAlgn="b"/>
                      <a:r>
                        <a:rPr lang="en-US" sz="900" b="0" i="0" u="none" strike="noStrike">
                          <a:solidFill>
                            <a:srgbClr val="FFFFFF"/>
                          </a:solidFill>
                          <a:effectLst/>
                          <a:latin typeface="Calibri" panose="020F0502020204030204" pitchFamily="34" charset="0"/>
                        </a:rPr>
                        <a:t>130%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1F497D"/>
                    </a:solidFill>
                  </a:tcPr>
                </a:tc>
                <a:extLst>
                  <a:ext uri="{0D108BD9-81ED-4DB2-BD59-A6C34878D82A}">
                    <a16:rowId xmlns:a16="http://schemas.microsoft.com/office/drawing/2014/main" val="10001"/>
                  </a:ext>
                </a:extLst>
              </a:tr>
              <a:tr h="117566">
                <a:tc>
                  <a:txBody>
                    <a:bodyPr/>
                    <a:lstStyle/>
                    <a:p>
                      <a:pPr algn="l" fontAlgn="b"/>
                      <a:r>
                        <a:rPr lang="en-US" sz="900" b="0" i="0" u="none" strike="noStrike">
                          <a:solidFill>
                            <a:srgbClr val="000000"/>
                          </a:solidFill>
                          <a:effectLst/>
                          <a:latin typeface="Calibri" panose="020F0502020204030204" pitchFamily="34" charset="0"/>
                        </a:rPr>
                        <a:t>5 years Profit after taxes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9 762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12 757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15 666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18 607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21 555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24 347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27 219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5 years Profit after taxes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3 222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8 435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13 553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18 607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23 642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28 669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33 690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117566">
                <a:tc>
                  <a:txBody>
                    <a:bodyPr/>
                    <a:lstStyle/>
                    <a:p>
                      <a:pPr algn="l" fontAlgn="b"/>
                      <a:r>
                        <a:rPr lang="en-US" sz="900" b="0" i="0" u="none" strike="noStrike">
                          <a:solidFill>
                            <a:srgbClr val="000000"/>
                          </a:solidFill>
                          <a:effectLst/>
                          <a:latin typeface="Calibri" panose="020F0502020204030204" pitchFamily="34" charset="0"/>
                        </a:rPr>
                        <a:t>5 years average yearly ROE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1"/>
                    </a:solidFill>
                  </a:tcPr>
                </a:tc>
                <a:tc>
                  <a:txBody>
                    <a:bodyPr/>
                    <a:lstStyle/>
                    <a:p>
                      <a:pPr algn="r" fontAlgn="b"/>
                      <a:r>
                        <a:rPr lang="en-US" sz="900" b="0" i="0" u="none" strike="noStrike">
                          <a:solidFill>
                            <a:srgbClr val="000000"/>
                          </a:solidFill>
                          <a:effectLst/>
                          <a:latin typeface="Calibri" panose="020F0502020204030204" pitchFamily="34" charset="0"/>
                        </a:rPr>
                        <a:t>31%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1"/>
                    </a:solidFill>
                  </a:tcPr>
                </a:tc>
                <a:tc>
                  <a:txBody>
                    <a:bodyPr/>
                    <a:lstStyle/>
                    <a:p>
                      <a:pPr algn="r" fontAlgn="b"/>
                      <a:r>
                        <a:rPr lang="en-US" sz="900" b="0" i="0" u="none" strike="noStrike">
                          <a:solidFill>
                            <a:srgbClr val="000000"/>
                          </a:solidFill>
                          <a:effectLst/>
                          <a:latin typeface="Calibri" panose="020F0502020204030204" pitchFamily="34" charset="0"/>
                        </a:rPr>
                        <a:t>39%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1"/>
                    </a:solidFill>
                  </a:tcPr>
                </a:tc>
                <a:tc>
                  <a:txBody>
                    <a:bodyPr/>
                    <a:lstStyle/>
                    <a:p>
                      <a:pPr algn="r" fontAlgn="b"/>
                      <a:r>
                        <a:rPr lang="en-US" sz="900" b="0" i="0" u="none" strike="noStrike">
                          <a:solidFill>
                            <a:srgbClr val="000000"/>
                          </a:solidFill>
                          <a:effectLst/>
                          <a:latin typeface="Calibri" panose="020F0502020204030204" pitchFamily="34" charset="0"/>
                        </a:rPr>
                        <a:t>47%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1"/>
                    </a:solidFill>
                  </a:tcPr>
                </a:tc>
                <a:tc>
                  <a:txBody>
                    <a:bodyPr/>
                    <a:lstStyle/>
                    <a:p>
                      <a:pPr algn="r" fontAlgn="b"/>
                      <a:r>
                        <a:rPr lang="en-US" sz="900" b="0" i="0" u="none" strike="noStrike">
                          <a:solidFill>
                            <a:srgbClr val="000000"/>
                          </a:solidFill>
                          <a:effectLst/>
                          <a:latin typeface="Calibri" panose="020F0502020204030204" pitchFamily="34" charset="0"/>
                        </a:rPr>
                        <a:t>53%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1"/>
                    </a:solidFill>
                  </a:tcPr>
                </a:tc>
                <a:tc>
                  <a:txBody>
                    <a:bodyPr/>
                    <a:lstStyle/>
                    <a:p>
                      <a:pPr algn="r" fontAlgn="b"/>
                      <a:r>
                        <a:rPr lang="en-US" sz="900" b="0" i="0" u="none" strike="noStrike">
                          <a:solidFill>
                            <a:srgbClr val="000000"/>
                          </a:solidFill>
                          <a:effectLst/>
                          <a:latin typeface="Calibri" panose="020F0502020204030204" pitchFamily="34" charset="0"/>
                        </a:rPr>
                        <a:t>58%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1"/>
                    </a:solidFill>
                  </a:tcPr>
                </a:tc>
                <a:tc>
                  <a:txBody>
                    <a:bodyPr/>
                    <a:lstStyle/>
                    <a:p>
                      <a:pPr algn="r" fontAlgn="b"/>
                      <a:r>
                        <a:rPr lang="en-US" sz="900" b="0" i="0" u="none" strike="noStrike">
                          <a:solidFill>
                            <a:srgbClr val="000000"/>
                          </a:solidFill>
                          <a:effectLst/>
                          <a:latin typeface="Calibri" panose="020F0502020204030204" pitchFamily="34" charset="0"/>
                        </a:rPr>
                        <a:t>63%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1"/>
                    </a:solidFill>
                  </a:tcPr>
                </a:tc>
                <a:tc>
                  <a:txBody>
                    <a:bodyPr/>
                    <a:lstStyle/>
                    <a:p>
                      <a:pPr algn="r" fontAlgn="b"/>
                      <a:r>
                        <a:rPr lang="en-US" sz="900" b="0" i="0" u="none" strike="noStrike">
                          <a:solidFill>
                            <a:srgbClr val="000000"/>
                          </a:solidFill>
                          <a:effectLst/>
                          <a:latin typeface="Calibri" panose="020F0502020204030204" pitchFamily="34" charset="0"/>
                        </a:rPr>
                        <a:t>67%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1"/>
                    </a:solidFill>
                  </a:tcPr>
                </a:tc>
                <a:tc>
                  <a:txBody>
                    <a:bodyPr/>
                    <a:lstStyle/>
                    <a:p>
                      <a:pPr algn="l" fontAlgn="b"/>
                      <a:endParaRPr lang="en-US" sz="900" b="0" i="0" u="none" strike="noStrike">
                        <a:solidFill>
                          <a:srgbClr val="000000"/>
                        </a:solidFill>
                        <a:effectLst/>
                        <a:latin typeface="Calibri" panose="020F0502020204030204" pitchFamily="34" charset="0"/>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5 years average yearly ROE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1"/>
                    </a:solidFill>
                  </a:tcPr>
                </a:tc>
                <a:tc>
                  <a:txBody>
                    <a:bodyPr/>
                    <a:lstStyle/>
                    <a:p>
                      <a:pPr algn="r" fontAlgn="b"/>
                      <a:r>
                        <a:rPr lang="en-US" sz="900" b="0" i="0" u="none" strike="noStrike">
                          <a:solidFill>
                            <a:srgbClr val="000000"/>
                          </a:solidFill>
                          <a:effectLst/>
                          <a:latin typeface="Calibri" panose="020F0502020204030204" pitchFamily="34" charset="0"/>
                        </a:rPr>
                        <a:t>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1"/>
                    </a:solidFill>
                  </a:tcPr>
                </a:tc>
                <a:tc>
                  <a:txBody>
                    <a:bodyPr/>
                    <a:lstStyle/>
                    <a:p>
                      <a:pPr algn="r" fontAlgn="b"/>
                      <a:r>
                        <a:rPr lang="en-US" sz="900" b="0" i="0" u="none" strike="noStrike">
                          <a:solidFill>
                            <a:srgbClr val="000000"/>
                          </a:solidFill>
                          <a:effectLst/>
                          <a:latin typeface="Calibri" panose="020F0502020204030204" pitchFamily="34" charset="0"/>
                        </a:rPr>
                        <a:t>23%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1"/>
                    </a:solidFill>
                  </a:tcPr>
                </a:tc>
                <a:tc>
                  <a:txBody>
                    <a:bodyPr/>
                    <a:lstStyle/>
                    <a:p>
                      <a:pPr algn="r" fontAlgn="b"/>
                      <a:r>
                        <a:rPr lang="en-US" sz="900" b="0" i="0" u="none" strike="noStrike">
                          <a:solidFill>
                            <a:srgbClr val="000000"/>
                          </a:solidFill>
                          <a:effectLst/>
                          <a:latin typeface="Calibri" panose="020F0502020204030204" pitchFamily="34" charset="0"/>
                        </a:rPr>
                        <a:t>38%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1"/>
                    </a:solidFill>
                  </a:tcPr>
                </a:tc>
                <a:tc>
                  <a:txBody>
                    <a:bodyPr/>
                    <a:lstStyle/>
                    <a:p>
                      <a:pPr algn="r" fontAlgn="b"/>
                      <a:r>
                        <a:rPr lang="en-US" sz="900" b="0" i="0" u="none" strike="noStrike">
                          <a:solidFill>
                            <a:srgbClr val="000000"/>
                          </a:solidFill>
                          <a:effectLst/>
                          <a:latin typeface="Calibri" panose="020F0502020204030204" pitchFamily="34" charset="0"/>
                        </a:rPr>
                        <a:t>53%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1"/>
                    </a:solidFill>
                  </a:tcPr>
                </a:tc>
                <a:tc>
                  <a:txBody>
                    <a:bodyPr/>
                    <a:lstStyle/>
                    <a:p>
                      <a:pPr algn="r" fontAlgn="b"/>
                      <a:r>
                        <a:rPr lang="en-US" sz="900" b="0" i="0" u="none" strike="noStrike">
                          <a:solidFill>
                            <a:srgbClr val="000000"/>
                          </a:solidFill>
                          <a:effectLst/>
                          <a:latin typeface="Calibri" panose="020F0502020204030204" pitchFamily="34" charset="0"/>
                        </a:rPr>
                        <a:t>67%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1"/>
                    </a:solidFill>
                  </a:tcPr>
                </a:tc>
                <a:tc>
                  <a:txBody>
                    <a:bodyPr/>
                    <a:lstStyle/>
                    <a:p>
                      <a:pPr algn="r" fontAlgn="b"/>
                      <a:r>
                        <a:rPr lang="en-US" sz="900" b="0" i="0" u="none" strike="noStrike">
                          <a:solidFill>
                            <a:srgbClr val="000000"/>
                          </a:solidFill>
                          <a:effectLst/>
                          <a:latin typeface="Calibri" panose="020F0502020204030204" pitchFamily="34" charset="0"/>
                        </a:rPr>
                        <a:t>80%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1"/>
                    </a:solidFill>
                  </a:tcPr>
                </a:tc>
                <a:tc>
                  <a:txBody>
                    <a:bodyPr/>
                    <a:lstStyle/>
                    <a:p>
                      <a:pPr algn="r" fontAlgn="b"/>
                      <a:r>
                        <a:rPr lang="en-US" sz="900" b="0" i="0" u="none" strike="noStrike">
                          <a:solidFill>
                            <a:srgbClr val="000000"/>
                          </a:solidFill>
                          <a:effectLst/>
                          <a:latin typeface="Calibri" panose="020F0502020204030204" pitchFamily="34" charset="0"/>
                        </a:rPr>
                        <a:t>93%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1"/>
                    </a:solidFill>
                  </a:tcPr>
                </a:tc>
                <a:extLst>
                  <a:ext uri="{0D108BD9-81ED-4DB2-BD59-A6C34878D82A}">
                    <a16:rowId xmlns:a16="http://schemas.microsoft.com/office/drawing/2014/main" val="10003"/>
                  </a:ext>
                </a:extLst>
              </a:tr>
              <a:tr h="117566">
                <a:tc>
                  <a:txBody>
                    <a:bodyPr/>
                    <a:lstStyle/>
                    <a:p>
                      <a:pPr algn="l" fontAlgn="b"/>
                      <a:endParaRPr lang="en-US" sz="900" b="0" i="0" u="none" strike="noStrike">
                        <a:solidFill>
                          <a:srgbClr val="000000"/>
                        </a:solidFill>
                        <a:effectLst/>
                        <a:latin typeface="Calibri" panose="020F0502020204030204" pitchFamily="34" charset="0"/>
                      </a:endParaRP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117566">
                <a:tc>
                  <a:txBody>
                    <a:bodyPr/>
                    <a:lstStyle/>
                    <a:p>
                      <a:pPr algn="ctr" fontAlgn="b"/>
                      <a:r>
                        <a:rPr lang="en-US" sz="900" b="0" i="0" u="none" strike="noStrike">
                          <a:solidFill>
                            <a:srgbClr val="FFFFFF"/>
                          </a:solidFill>
                          <a:effectLst/>
                          <a:latin typeface="Calibri" panose="020F0502020204030204" pitchFamily="34" charset="0"/>
                        </a:rPr>
                        <a:t>Sensitivity to prolongation rates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1F497D"/>
                    </a:solidFill>
                  </a:tcPr>
                </a:tc>
                <a:tc>
                  <a:txBody>
                    <a:bodyPr/>
                    <a:lstStyle/>
                    <a:p>
                      <a:pPr algn="ctr" fontAlgn="b"/>
                      <a:r>
                        <a:rPr lang="en-US" sz="900" b="0" i="0" u="none" strike="noStrike">
                          <a:solidFill>
                            <a:srgbClr val="FFFFFF"/>
                          </a:solidFill>
                          <a:effectLst/>
                          <a:latin typeface="Calibri" panose="020F0502020204030204" pitchFamily="34" charset="0"/>
                        </a:rPr>
                        <a:t>70%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1F497D"/>
                    </a:solidFill>
                  </a:tcPr>
                </a:tc>
                <a:tc>
                  <a:txBody>
                    <a:bodyPr/>
                    <a:lstStyle/>
                    <a:p>
                      <a:pPr algn="ctr" fontAlgn="b"/>
                      <a:r>
                        <a:rPr lang="en-US" sz="900" b="0" i="0" u="none" strike="noStrike">
                          <a:solidFill>
                            <a:srgbClr val="FFFFFF"/>
                          </a:solidFill>
                          <a:effectLst/>
                          <a:latin typeface="Calibri" panose="020F0502020204030204" pitchFamily="34" charset="0"/>
                        </a:rPr>
                        <a:t>80%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1F497D"/>
                    </a:solidFill>
                  </a:tcPr>
                </a:tc>
                <a:tc>
                  <a:txBody>
                    <a:bodyPr/>
                    <a:lstStyle/>
                    <a:p>
                      <a:pPr algn="ctr" fontAlgn="b"/>
                      <a:r>
                        <a:rPr lang="en-US" sz="900" b="0" i="0" u="none" strike="noStrike">
                          <a:solidFill>
                            <a:srgbClr val="FFFFFF"/>
                          </a:solidFill>
                          <a:effectLst/>
                          <a:latin typeface="Calibri" panose="020F0502020204030204" pitchFamily="34" charset="0"/>
                        </a:rPr>
                        <a:t>90%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1F497D"/>
                    </a:solidFill>
                  </a:tcPr>
                </a:tc>
                <a:tc>
                  <a:txBody>
                    <a:bodyPr/>
                    <a:lstStyle/>
                    <a:p>
                      <a:pPr algn="ctr" fontAlgn="b"/>
                      <a:r>
                        <a:rPr lang="en-US" sz="900" b="0" i="0" u="none" strike="noStrike">
                          <a:solidFill>
                            <a:srgbClr val="FFFFFF"/>
                          </a:solidFill>
                          <a:effectLst/>
                          <a:latin typeface="Calibri" panose="020F0502020204030204" pitchFamily="34" charset="0"/>
                        </a:rPr>
                        <a:t>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1F497D"/>
                    </a:solidFill>
                  </a:tcPr>
                </a:tc>
                <a:tc>
                  <a:txBody>
                    <a:bodyPr/>
                    <a:lstStyle/>
                    <a:p>
                      <a:pPr algn="ctr" fontAlgn="b"/>
                      <a:r>
                        <a:rPr lang="en-US" sz="900" b="0" i="0" u="none" strike="noStrike">
                          <a:solidFill>
                            <a:srgbClr val="FFFFFF"/>
                          </a:solidFill>
                          <a:effectLst/>
                          <a:latin typeface="Calibri" panose="020F0502020204030204" pitchFamily="34" charset="0"/>
                        </a:rPr>
                        <a:t>110%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1F497D"/>
                    </a:solidFill>
                  </a:tcPr>
                </a:tc>
                <a:tc>
                  <a:txBody>
                    <a:bodyPr/>
                    <a:lstStyle/>
                    <a:p>
                      <a:pPr algn="ctr" fontAlgn="b"/>
                      <a:r>
                        <a:rPr lang="en-US" sz="900" b="0" i="0" u="none" strike="noStrike">
                          <a:solidFill>
                            <a:srgbClr val="FFFFFF"/>
                          </a:solidFill>
                          <a:effectLst/>
                          <a:latin typeface="Calibri" panose="020F0502020204030204" pitchFamily="34" charset="0"/>
                        </a:rPr>
                        <a:t>120%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1F497D"/>
                    </a:solidFill>
                  </a:tcPr>
                </a:tc>
                <a:tc>
                  <a:txBody>
                    <a:bodyPr/>
                    <a:lstStyle/>
                    <a:p>
                      <a:pPr algn="ctr" fontAlgn="b"/>
                      <a:r>
                        <a:rPr lang="en-US" sz="900" b="0" i="0" u="none" strike="noStrike">
                          <a:solidFill>
                            <a:srgbClr val="FFFFFF"/>
                          </a:solidFill>
                          <a:effectLst/>
                          <a:latin typeface="Calibri" panose="020F0502020204030204" pitchFamily="34" charset="0"/>
                        </a:rPr>
                        <a:t>130%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1F497D"/>
                    </a:solidFill>
                  </a:tcPr>
                </a:tc>
                <a:tc>
                  <a:txBody>
                    <a:bodyPr/>
                    <a:lstStyle/>
                    <a:p>
                      <a:pPr algn="l" fontAlgn="b"/>
                      <a:endParaRPr lang="en-US" sz="900" b="0" i="0" u="none" strike="noStrike">
                        <a:solidFill>
                          <a:srgbClr val="000000"/>
                        </a:solidFill>
                        <a:effectLst/>
                        <a:latin typeface="Calibri" panose="020F0502020204030204" pitchFamily="34" charset="0"/>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900" b="0" i="0" u="none" strike="noStrike">
                          <a:solidFill>
                            <a:srgbClr val="FFFFFF"/>
                          </a:solidFill>
                          <a:effectLst/>
                          <a:latin typeface="Calibri" panose="020F0502020204030204" pitchFamily="34" charset="0"/>
                        </a:rPr>
                        <a:t>Sensitivity to conversion rates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1F497D"/>
                    </a:solidFill>
                  </a:tcPr>
                </a:tc>
                <a:tc>
                  <a:txBody>
                    <a:bodyPr/>
                    <a:lstStyle/>
                    <a:p>
                      <a:pPr algn="ctr" fontAlgn="b"/>
                      <a:r>
                        <a:rPr lang="en-US" sz="900" b="0" i="0" u="none" strike="noStrike">
                          <a:solidFill>
                            <a:srgbClr val="FFFFFF"/>
                          </a:solidFill>
                          <a:effectLst/>
                          <a:latin typeface="Calibri" panose="020F0502020204030204" pitchFamily="34" charset="0"/>
                        </a:rPr>
                        <a:t>70%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1F497D"/>
                    </a:solidFill>
                  </a:tcPr>
                </a:tc>
                <a:tc>
                  <a:txBody>
                    <a:bodyPr/>
                    <a:lstStyle/>
                    <a:p>
                      <a:pPr algn="ctr" fontAlgn="b"/>
                      <a:r>
                        <a:rPr lang="en-US" sz="900" b="0" i="0" u="none" strike="noStrike">
                          <a:solidFill>
                            <a:srgbClr val="FFFFFF"/>
                          </a:solidFill>
                          <a:effectLst/>
                          <a:latin typeface="Calibri" panose="020F0502020204030204" pitchFamily="34" charset="0"/>
                        </a:rPr>
                        <a:t>80%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1F497D"/>
                    </a:solidFill>
                  </a:tcPr>
                </a:tc>
                <a:tc>
                  <a:txBody>
                    <a:bodyPr/>
                    <a:lstStyle/>
                    <a:p>
                      <a:pPr algn="ctr" fontAlgn="b"/>
                      <a:r>
                        <a:rPr lang="en-US" sz="900" b="0" i="0" u="none" strike="noStrike">
                          <a:solidFill>
                            <a:srgbClr val="FFFFFF"/>
                          </a:solidFill>
                          <a:effectLst/>
                          <a:latin typeface="Calibri" panose="020F0502020204030204" pitchFamily="34" charset="0"/>
                        </a:rPr>
                        <a:t>90%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1F497D"/>
                    </a:solidFill>
                  </a:tcPr>
                </a:tc>
                <a:tc>
                  <a:txBody>
                    <a:bodyPr/>
                    <a:lstStyle/>
                    <a:p>
                      <a:pPr algn="ctr" fontAlgn="b"/>
                      <a:r>
                        <a:rPr lang="en-US" sz="900" b="0" i="0" u="none" strike="noStrike">
                          <a:solidFill>
                            <a:srgbClr val="FFFFFF"/>
                          </a:solidFill>
                          <a:effectLst/>
                          <a:latin typeface="Calibri" panose="020F0502020204030204" pitchFamily="34" charset="0"/>
                        </a:rPr>
                        <a:t>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1F497D"/>
                    </a:solidFill>
                  </a:tcPr>
                </a:tc>
                <a:tc>
                  <a:txBody>
                    <a:bodyPr/>
                    <a:lstStyle/>
                    <a:p>
                      <a:pPr algn="ctr" fontAlgn="b"/>
                      <a:r>
                        <a:rPr lang="en-US" sz="900" b="0" i="0" u="none" strike="noStrike">
                          <a:solidFill>
                            <a:srgbClr val="FFFFFF"/>
                          </a:solidFill>
                          <a:effectLst/>
                          <a:latin typeface="Calibri" panose="020F0502020204030204" pitchFamily="34" charset="0"/>
                        </a:rPr>
                        <a:t>110%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1F497D"/>
                    </a:solidFill>
                  </a:tcPr>
                </a:tc>
                <a:tc>
                  <a:txBody>
                    <a:bodyPr/>
                    <a:lstStyle/>
                    <a:p>
                      <a:pPr algn="ctr" fontAlgn="b"/>
                      <a:r>
                        <a:rPr lang="en-US" sz="900" b="0" i="0" u="none" strike="noStrike">
                          <a:solidFill>
                            <a:srgbClr val="FFFFFF"/>
                          </a:solidFill>
                          <a:effectLst/>
                          <a:latin typeface="Calibri" panose="020F0502020204030204" pitchFamily="34" charset="0"/>
                        </a:rPr>
                        <a:t>120%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1F497D"/>
                    </a:solidFill>
                  </a:tcPr>
                </a:tc>
                <a:tc>
                  <a:txBody>
                    <a:bodyPr/>
                    <a:lstStyle/>
                    <a:p>
                      <a:pPr algn="ctr" fontAlgn="b"/>
                      <a:r>
                        <a:rPr lang="en-US" sz="900" b="0" i="0" u="none" strike="noStrike">
                          <a:solidFill>
                            <a:srgbClr val="FFFFFF"/>
                          </a:solidFill>
                          <a:effectLst/>
                          <a:latin typeface="Calibri" panose="020F0502020204030204" pitchFamily="34" charset="0"/>
                        </a:rPr>
                        <a:t>130%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1F497D"/>
                    </a:solidFill>
                  </a:tcPr>
                </a:tc>
                <a:extLst>
                  <a:ext uri="{0D108BD9-81ED-4DB2-BD59-A6C34878D82A}">
                    <a16:rowId xmlns:a16="http://schemas.microsoft.com/office/drawing/2014/main" val="10005"/>
                  </a:ext>
                </a:extLst>
              </a:tr>
              <a:tr h="117566">
                <a:tc>
                  <a:txBody>
                    <a:bodyPr/>
                    <a:lstStyle/>
                    <a:p>
                      <a:pPr algn="l" fontAlgn="b"/>
                      <a:r>
                        <a:rPr lang="en-US" sz="900" b="0" i="0" u="none" strike="noStrike">
                          <a:solidFill>
                            <a:srgbClr val="000000"/>
                          </a:solidFill>
                          <a:effectLst/>
                          <a:latin typeface="Calibri" panose="020F0502020204030204" pitchFamily="34" charset="0"/>
                        </a:rPr>
                        <a:t>5 years Profit after taxes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14 957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16 177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17 386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18 607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19 815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21 002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22 200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5 years Profit after taxes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10 071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12 428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15 108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18 607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22 842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28 016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34 725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117566">
                <a:tc>
                  <a:txBody>
                    <a:bodyPr/>
                    <a:lstStyle/>
                    <a:p>
                      <a:pPr algn="l" fontAlgn="b"/>
                      <a:r>
                        <a:rPr lang="en-US" sz="900" b="0" i="0" u="none" strike="noStrike">
                          <a:solidFill>
                            <a:srgbClr val="000000"/>
                          </a:solidFill>
                          <a:effectLst/>
                          <a:latin typeface="Calibri" panose="020F0502020204030204" pitchFamily="34" charset="0"/>
                        </a:rPr>
                        <a:t>5 years average yearly ROE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1"/>
                    </a:solidFill>
                  </a:tcPr>
                </a:tc>
                <a:tc>
                  <a:txBody>
                    <a:bodyPr/>
                    <a:lstStyle/>
                    <a:p>
                      <a:pPr algn="r" fontAlgn="b"/>
                      <a:r>
                        <a:rPr lang="en-US" sz="900" b="0" i="0" u="none" strike="noStrike">
                          <a:solidFill>
                            <a:srgbClr val="000000"/>
                          </a:solidFill>
                          <a:effectLst/>
                          <a:latin typeface="Calibri" panose="020F0502020204030204" pitchFamily="34" charset="0"/>
                        </a:rPr>
                        <a:t>42%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1"/>
                    </a:solidFill>
                  </a:tcPr>
                </a:tc>
                <a:tc>
                  <a:txBody>
                    <a:bodyPr/>
                    <a:lstStyle/>
                    <a:p>
                      <a:pPr algn="r" fontAlgn="b"/>
                      <a:r>
                        <a:rPr lang="en-US" sz="900" b="0" i="0" u="none" strike="noStrike">
                          <a:solidFill>
                            <a:srgbClr val="000000"/>
                          </a:solidFill>
                          <a:effectLst/>
                          <a:latin typeface="Calibri" panose="020F0502020204030204" pitchFamily="34" charset="0"/>
                        </a:rPr>
                        <a:t>46%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1"/>
                    </a:solidFill>
                  </a:tcPr>
                </a:tc>
                <a:tc>
                  <a:txBody>
                    <a:bodyPr/>
                    <a:lstStyle/>
                    <a:p>
                      <a:pPr algn="r" fontAlgn="b"/>
                      <a:r>
                        <a:rPr lang="en-US" sz="900" b="0" i="0" u="none" strike="noStrike">
                          <a:solidFill>
                            <a:srgbClr val="000000"/>
                          </a:solidFill>
                          <a:effectLst/>
                          <a:latin typeface="Calibri" panose="020F0502020204030204" pitchFamily="34" charset="0"/>
                        </a:rPr>
                        <a:t>49%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1"/>
                    </a:solidFill>
                  </a:tcPr>
                </a:tc>
                <a:tc>
                  <a:txBody>
                    <a:bodyPr/>
                    <a:lstStyle/>
                    <a:p>
                      <a:pPr algn="r" fontAlgn="b"/>
                      <a:r>
                        <a:rPr lang="en-US" sz="900" b="0" i="0" u="none" strike="noStrike">
                          <a:solidFill>
                            <a:srgbClr val="000000"/>
                          </a:solidFill>
                          <a:effectLst/>
                          <a:latin typeface="Calibri" panose="020F0502020204030204" pitchFamily="34" charset="0"/>
                        </a:rPr>
                        <a:t>53%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1"/>
                    </a:solidFill>
                  </a:tcPr>
                </a:tc>
                <a:tc>
                  <a:txBody>
                    <a:bodyPr/>
                    <a:lstStyle/>
                    <a:p>
                      <a:pPr algn="r" fontAlgn="b"/>
                      <a:r>
                        <a:rPr lang="en-US" sz="900" b="0" i="0" u="none" strike="noStrike">
                          <a:solidFill>
                            <a:srgbClr val="000000"/>
                          </a:solidFill>
                          <a:effectLst/>
                          <a:latin typeface="Calibri" panose="020F0502020204030204" pitchFamily="34" charset="0"/>
                        </a:rPr>
                        <a:t>56%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1"/>
                    </a:solidFill>
                  </a:tcPr>
                </a:tc>
                <a:tc>
                  <a:txBody>
                    <a:bodyPr/>
                    <a:lstStyle/>
                    <a:p>
                      <a:pPr algn="r" fontAlgn="b"/>
                      <a:r>
                        <a:rPr lang="en-US" sz="900" b="0" i="0" u="none" strike="noStrike">
                          <a:solidFill>
                            <a:srgbClr val="000000"/>
                          </a:solidFill>
                          <a:effectLst/>
                          <a:latin typeface="Calibri" panose="020F0502020204030204" pitchFamily="34" charset="0"/>
                        </a:rPr>
                        <a:t>59%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1"/>
                    </a:solidFill>
                  </a:tcPr>
                </a:tc>
                <a:tc>
                  <a:txBody>
                    <a:bodyPr/>
                    <a:lstStyle/>
                    <a:p>
                      <a:pPr algn="r" fontAlgn="b"/>
                      <a:r>
                        <a:rPr lang="en-US" sz="900" b="0" i="0" u="none" strike="noStrike">
                          <a:solidFill>
                            <a:srgbClr val="000000"/>
                          </a:solidFill>
                          <a:effectLst/>
                          <a:latin typeface="Calibri" panose="020F0502020204030204" pitchFamily="34" charset="0"/>
                        </a:rPr>
                        <a:t>62%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1"/>
                    </a:solidFill>
                  </a:tcPr>
                </a:tc>
                <a:tc>
                  <a:txBody>
                    <a:bodyPr/>
                    <a:lstStyle/>
                    <a:p>
                      <a:pPr algn="l" fontAlgn="b"/>
                      <a:endParaRPr lang="en-US" sz="900" b="0" i="0" u="none" strike="noStrike">
                        <a:solidFill>
                          <a:srgbClr val="000000"/>
                        </a:solidFill>
                        <a:effectLst/>
                        <a:latin typeface="Calibri" panose="020F0502020204030204" pitchFamily="34" charset="0"/>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5 years average yearly ROE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1"/>
                    </a:solidFill>
                  </a:tcPr>
                </a:tc>
                <a:tc>
                  <a:txBody>
                    <a:bodyPr/>
                    <a:lstStyle/>
                    <a:p>
                      <a:pPr algn="r" fontAlgn="b"/>
                      <a:r>
                        <a:rPr lang="en-US" sz="900" b="0" i="0" u="none" strike="noStrike">
                          <a:solidFill>
                            <a:srgbClr val="000000"/>
                          </a:solidFill>
                          <a:effectLst/>
                          <a:latin typeface="Calibri" panose="020F0502020204030204" pitchFamily="34" charset="0"/>
                        </a:rPr>
                        <a:t>32%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1"/>
                    </a:solidFill>
                  </a:tcPr>
                </a:tc>
                <a:tc>
                  <a:txBody>
                    <a:bodyPr/>
                    <a:lstStyle/>
                    <a:p>
                      <a:pPr algn="r" fontAlgn="b"/>
                      <a:r>
                        <a:rPr lang="en-US" sz="900" b="0" i="0" u="none" strike="noStrike">
                          <a:solidFill>
                            <a:srgbClr val="000000"/>
                          </a:solidFill>
                          <a:effectLst/>
                          <a:latin typeface="Calibri" panose="020F0502020204030204" pitchFamily="34" charset="0"/>
                        </a:rPr>
                        <a:t>38%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1"/>
                    </a:solidFill>
                  </a:tcPr>
                </a:tc>
                <a:tc>
                  <a:txBody>
                    <a:bodyPr/>
                    <a:lstStyle/>
                    <a:p>
                      <a:pPr algn="r" fontAlgn="b"/>
                      <a:r>
                        <a:rPr lang="en-US" sz="900" b="0" i="0" u="none" strike="noStrike">
                          <a:solidFill>
                            <a:srgbClr val="000000"/>
                          </a:solidFill>
                          <a:effectLst/>
                          <a:latin typeface="Calibri" panose="020F0502020204030204" pitchFamily="34" charset="0"/>
                        </a:rPr>
                        <a:t>45%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1"/>
                    </a:solidFill>
                  </a:tcPr>
                </a:tc>
                <a:tc>
                  <a:txBody>
                    <a:bodyPr/>
                    <a:lstStyle/>
                    <a:p>
                      <a:pPr algn="r" fontAlgn="b"/>
                      <a:r>
                        <a:rPr lang="en-US" sz="900" b="0" i="0" u="none" strike="noStrike">
                          <a:solidFill>
                            <a:srgbClr val="000000"/>
                          </a:solidFill>
                          <a:effectLst/>
                          <a:latin typeface="Calibri" panose="020F0502020204030204" pitchFamily="34" charset="0"/>
                        </a:rPr>
                        <a:t>53%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1"/>
                    </a:solidFill>
                  </a:tcPr>
                </a:tc>
                <a:tc>
                  <a:txBody>
                    <a:bodyPr/>
                    <a:lstStyle/>
                    <a:p>
                      <a:pPr algn="r" fontAlgn="b"/>
                      <a:r>
                        <a:rPr lang="en-US" sz="900" b="0" i="0" u="none" strike="noStrike">
                          <a:solidFill>
                            <a:srgbClr val="000000"/>
                          </a:solidFill>
                          <a:effectLst/>
                          <a:latin typeface="Calibri" panose="020F0502020204030204" pitchFamily="34" charset="0"/>
                        </a:rPr>
                        <a:t>61%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1"/>
                    </a:solidFill>
                  </a:tcPr>
                </a:tc>
                <a:tc>
                  <a:txBody>
                    <a:bodyPr/>
                    <a:lstStyle/>
                    <a:p>
                      <a:pPr algn="r" fontAlgn="b"/>
                      <a:r>
                        <a:rPr lang="en-US" sz="900" b="0" i="0" u="none" strike="noStrike">
                          <a:solidFill>
                            <a:srgbClr val="000000"/>
                          </a:solidFill>
                          <a:effectLst/>
                          <a:latin typeface="Calibri" panose="020F0502020204030204" pitchFamily="34" charset="0"/>
                        </a:rPr>
                        <a:t>71%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1"/>
                    </a:solidFill>
                  </a:tcPr>
                </a:tc>
                <a:tc>
                  <a:txBody>
                    <a:bodyPr/>
                    <a:lstStyle/>
                    <a:p>
                      <a:pPr algn="r" fontAlgn="b"/>
                      <a:r>
                        <a:rPr lang="en-US" sz="900" b="0" i="0" u="none" strike="noStrike">
                          <a:solidFill>
                            <a:srgbClr val="000000"/>
                          </a:solidFill>
                          <a:effectLst/>
                          <a:latin typeface="Calibri" panose="020F0502020204030204" pitchFamily="34" charset="0"/>
                        </a:rPr>
                        <a:t>82%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1"/>
                    </a:solidFill>
                  </a:tcPr>
                </a:tc>
                <a:extLst>
                  <a:ext uri="{0D108BD9-81ED-4DB2-BD59-A6C34878D82A}">
                    <a16:rowId xmlns:a16="http://schemas.microsoft.com/office/drawing/2014/main" val="10007"/>
                  </a:ext>
                </a:extLst>
              </a:tr>
              <a:tr h="117566">
                <a:tc>
                  <a:txBody>
                    <a:bodyPr/>
                    <a:lstStyle/>
                    <a:p>
                      <a:pPr algn="l" fontAlgn="b"/>
                      <a:endParaRPr lang="en-US" sz="900" b="0" i="0" u="none" strike="noStrike">
                        <a:solidFill>
                          <a:srgbClr val="000000"/>
                        </a:solidFill>
                        <a:effectLst/>
                        <a:latin typeface="Calibri" panose="020F0502020204030204" pitchFamily="34" charset="0"/>
                      </a:endParaRP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117566">
                <a:tc>
                  <a:txBody>
                    <a:bodyPr/>
                    <a:lstStyle/>
                    <a:p>
                      <a:pPr algn="ctr" fontAlgn="b"/>
                      <a:r>
                        <a:rPr lang="en-US" sz="900" b="0" i="0" u="none" strike="noStrike">
                          <a:solidFill>
                            <a:srgbClr val="FFFFFF"/>
                          </a:solidFill>
                          <a:effectLst/>
                          <a:latin typeface="Calibri" panose="020F0502020204030204" pitchFamily="34" charset="0"/>
                        </a:rPr>
                        <a:t>Sensitivity to NPL level</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1F497D"/>
                    </a:solidFill>
                  </a:tcPr>
                </a:tc>
                <a:tc>
                  <a:txBody>
                    <a:bodyPr/>
                    <a:lstStyle/>
                    <a:p>
                      <a:pPr algn="ctr" fontAlgn="b"/>
                      <a:r>
                        <a:rPr lang="en-US" sz="900" b="0" i="0" u="none" strike="noStrike">
                          <a:solidFill>
                            <a:srgbClr val="FFFFFF"/>
                          </a:solidFill>
                          <a:effectLst/>
                          <a:latin typeface="Calibri" panose="020F0502020204030204" pitchFamily="34" charset="0"/>
                        </a:rPr>
                        <a:t>70%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1F497D"/>
                    </a:solidFill>
                  </a:tcPr>
                </a:tc>
                <a:tc>
                  <a:txBody>
                    <a:bodyPr/>
                    <a:lstStyle/>
                    <a:p>
                      <a:pPr algn="ctr" fontAlgn="b"/>
                      <a:r>
                        <a:rPr lang="en-US" sz="900" b="0" i="0" u="none" strike="noStrike">
                          <a:solidFill>
                            <a:srgbClr val="FFFFFF"/>
                          </a:solidFill>
                          <a:effectLst/>
                          <a:latin typeface="Calibri" panose="020F0502020204030204" pitchFamily="34" charset="0"/>
                        </a:rPr>
                        <a:t>80%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1F497D"/>
                    </a:solidFill>
                  </a:tcPr>
                </a:tc>
                <a:tc>
                  <a:txBody>
                    <a:bodyPr/>
                    <a:lstStyle/>
                    <a:p>
                      <a:pPr algn="ctr" fontAlgn="b"/>
                      <a:r>
                        <a:rPr lang="en-US" sz="900" b="0" i="0" u="none" strike="noStrike">
                          <a:solidFill>
                            <a:srgbClr val="FFFFFF"/>
                          </a:solidFill>
                          <a:effectLst/>
                          <a:latin typeface="Calibri" panose="020F0502020204030204" pitchFamily="34" charset="0"/>
                        </a:rPr>
                        <a:t>90%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1F497D"/>
                    </a:solidFill>
                  </a:tcPr>
                </a:tc>
                <a:tc>
                  <a:txBody>
                    <a:bodyPr/>
                    <a:lstStyle/>
                    <a:p>
                      <a:pPr algn="ctr" fontAlgn="b"/>
                      <a:r>
                        <a:rPr lang="en-US" sz="900" b="0" i="0" u="none" strike="noStrike">
                          <a:solidFill>
                            <a:srgbClr val="FFFFFF"/>
                          </a:solidFill>
                          <a:effectLst/>
                          <a:latin typeface="Calibri" panose="020F0502020204030204" pitchFamily="34" charset="0"/>
                        </a:rPr>
                        <a:t>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1F497D"/>
                    </a:solidFill>
                  </a:tcPr>
                </a:tc>
                <a:tc>
                  <a:txBody>
                    <a:bodyPr/>
                    <a:lstStyle/>
                    <a:p>
                      <a:pPr algn="ctr" fontAlgn="b"/>
                      <a:r>
                        <a:rPr lang="en-US" sz="900" b="0" i="0" u="none" strike="noStrike">
                          <a:solidFill>
                            <a:srgbClr val="FFFFFF"/>
                          </a:solidFill>
                          <a:effectLst/>
                          <a:latin typeface="Calibri" panose="020F0502020204030204" pitchFamily="34" charset="0"/>
                        </a:rPr>
                        <a:t>110%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1F497D"/>
                    </a:solidFill>
                  </a:tcPr>
                </a:tc>
                <a:tc>
                  <a:txBody>
                    <a:bodyPr/>
                    <a:lstStyle/>
                    <a:p>
                      <a:pPr algn="ctr" fontAlgn="b"/>
                      <a:r>
                        <a:rPr lang="en-US" sz="900" b="0" i="0" u="none" strike="noStrike">
                          <a:solidFill>
                            <a:srgbClr val="FFFFFF"/>
                          </a:solidFill>
                          <a:effectLst/>
                          <a:latin typeface="Calibri" panose="020F0502020204030204" pitchFamily="34" charset="0"/>
                        </a:rPr>
                        <a:t>120%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1F497D"/>
                    </a:solidFill>
                  </a:tcPr>
                </a:tc>
                <a:tc>
                  <a:txBody>
                    <a:bodyPr/>
                    <a:lstStyle/>
                    <a:p>
                      <a:pPr algn="ctr" fontAlgn="b"/>
                      <a:r>
                        <a:rPr lang="en-US" sz="900" b="0" i="0" u="none" strike="noStrike">
                          <a:solidFill>
                            <a:srgbClr val="FFFFFF"/>
                          </a:solidFill>
                          <a:effectLst/>
                          <a:latin typeface="Calibri" panose="020F0502020204030204" pitchFamily="34" charset="0"/>
                        </a:rPr>
                        <a:t>130%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1F497D"/>
                    </a:solidFill>
                  </a:tcPr>
                </a:tc>
                <a:tc>
                  <a:txBody>
                    <a:bodyPr/>
                    <a:lstStyle/>
                    <a:p>
                      <a:pPr algn="l" fontAlgn="b"/>
                      <a:endParaRPr lang="en-US" sz="900" b="0" i="0" u="none" strike="noStrike">
                        <a:solidFill>
                          <a:srgbClr val="000000"/>
                        </a:solidFill>
                        <a:effectLst/>
                        <a:latin typeface="Calibri" panose="020F0502020204030204" pitchFamily="34" charset="0"/>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900" b="0" i="0" u="none" strike="noStrike">
                          <a:solidFill>
                            <a:srgbClr val="FFFFFF"/>
                          </a:solidFill>
                          <a:effectLst/>
                          <a:latin typeface="Calibri" panose="020F0502020204030204" pitchFamily="34" charset="0"/>
                        </a:rPr>
                        <a:t>Sensitivity to marketing costs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1F497D"/>
                    </a:solidFill>
                  </a:tcPr>
                </a:tc>
                <a:tc>
                  <a:txBody>
                    <a:bodyPr/>
                    <a:lstStyle/>
                    <a:p>
                      <a:pPr algn="ctr" fontAlgn="b"/>
                      <a:r>
                        <a:rPr lang="en-US" sz="900" b="0" i="0" u="none" strike="noStrike">
                          <a:solidFill>
                            <a:srgbClr val="FFFFFF"/>
                          </a:solidFill>
                          <a:effectLst/>
                          <a:latin typeface="Calibri" panose="020F0502020204030204" pitchFamily="34" charset="0"/>
                        </a:rPr>
                        <a:t>70%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1F497D"/>
                    </a:solidFill>
                  </a:tcPr>
                </a:tc>
                <a:tc>
                  <a:txBody>
                    <a:bodyPr/>
                    <a:lstStyle/>
                    <a:p>
                      <a:pPr algn="ctr" fontAlgn="b"/>
                      <a:r>
                        <a:rPr lang="en-US" sz="900" b="0" i="0" u="none" strike="noStrike">
                          <a:solidFill>
                            <a:srgbClr val="FFFFFF"/>
                          </a:solidFill>
                          <a:effectLst/>
                          <a:latin typeface="Calibri" panose="020F0502020204030204" pitchFamily="34" charset="0"/>
                        </a:rPr>
                        <a:t>80%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1F497D"/>
                    </a:solidFill>
                  </a:tcPr>
                </a:tc>
                <a:tc>
                  <a:txBody>
                    <a:bodyPr/>
                    <a:lstStyle/>
                    <a:p>
                      <a:pPr algn="ctr" fontAlgn="b"/>
                      <a:r>
                        <a:rPr lang="en-US" sz="900" b="0" i="0" u="none" strike="noStrike">
                          <a:solidFill>
                            <a:srgbClr val="FFFFFF"/>
                          </a:solidFill>
                          <a:effectLst/>
                          <a:latin typeface="Calibri" panose="020F0502020204030204" pitchFamily="34" charset="0"/>
                        </a:rPr>
                        <a:t>90%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1F497D"/>
                    </a:solidFill>
                  </a:tcPr>
                </a:tc>
                <a:tc>
                  <a:txBody>
                    <a:bodyPr/>
                    <a:lstStyle/>
                    <a:p>
                      <a:pPr algn="ctr" fontAlgn="b"/>
                      <a:r>
                        <a:rPr lang="en-US" sz="900" b="0" i="0" u="none" strike="noStrike">
                          <a:solidFill>
                            <a:srgbClr val="FFFFFF"/>
                          </a:solidFill>
                          <a:effectLst/>
                          <a:latin typeface="Calibri" panose="020F0502020204030204" pitchFamily="34" charset="0"/>
                        </a:rPr>
                        <a:t>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1F497D"/>
                    </a:solidFill>
                  </a:tcPr>
                </a:tc>
                <a:tc>
                  <a:txBody>
                    <a:bodyPr/>
                    <a:lstStyle/>
                    <a:p>
                      <a:pPr algn="ctr" fontAlgn="b"/>
                      <a:r>
                        <a:rPr lang="en-US" sz="900" b="0" i="0" u="none" strike="noStrike">
                          <a:solidFill>
                            <a:srgbClr val="FFFFFF"/>
                          </a:solidFill>
                          <a:effectLst/>
                          <a:latin typeface="Calibri" panose="020F0502020204030204" pitchFamily="34" charset="0"/>
                        </a:rPr>
                        <a:t>110%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1F497D"/>
                    </a:solidFill>
                  </a:tcPr>
                </a:tc>
                <a:tc>
                  <a:txBody>
                    <a:bodyPr/>
                    <a:lstStyle/>
                    <a:p>
                      <a:pPr algn="ctr" fontAlgn="b"/>
                      <a:r>
                        <a:rPr lang="en-US" sz="900" b="0" i="0" u="none" strike="noStrike">
                          <a:solidFill>
                            <a:srgbClr val="FFFFFF"/>
                          </a:solidFill>
                          <a:effectLst/>
                          <a:latin typeface="Calibri" panose="020F0502020204030204" pitchFamily="34" charset="0"/>
                        </a:rPr>
                        <a:t>120%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1F497D"/>
                    </a:solidFill>
                  </a:tcPr>
                </a:tc>
                <a:tc>
                  <a:txBody>
                    <a:bodyPr/>
                    <a:lstStyle/>
                    <a:p>
                      <a:pPr algn="ctr" fontAlgn="b"/>
                      <a:r>
                        <a:rPr lang="en-US" sz="900" b="0" i="0" u="none" strike="noStrike">
                          <a:solidFill>
                            <a:srgbClr val="FFFFFF"/>
                          </a:solidFill>
                          <a:effectLst/>
                          <a:latin typeface="Calibri" panose="020F0502020204030204" pitchFamily="34" charset="0"/>
                        </a:rPr>
                        <a:t>130%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1F497D"/>
                    </a:solidFill>
                  </a:tcPr>
                </a:tc>
                <a:extLst>
                  <a:ext uri="{0D108BD9-81ED-4DB2-BD59-A6C34878D82A}">
                    <a16:rowId xmlns:a16="http://schemas.microsoft.com/office/drawing/2014/main" val="10009"/>
                  </a:ext>
                </a:extLst>
              </a:tr>
              <a:tr h="117566">
                <a:tc>
                  <a:txBody>
                    <a:bodyPr/>
                    <a:lstStyle/>
                    <a:p>
                      <a:pPr algn="l" fontAlgn="b"/>
                      <a:r>
                        <a:rPr lang="en-US" sz="900" b="0" i="0" u="none" strike="noStrike">
                          <a:solidFill>
                            <a:srgbClr val="000000"/>
                          </a:solidFill>
                          <a:effectLst/>
                          <a:latin typeface="Calibri" panose="020F0502020204030204" pitchFamily="34" charset="0"/>
                        </a:rPr>
                        <a:t>5 years Profit after taxes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21 299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20 419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19 468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18 607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17 743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16 813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15 838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5 years Profit after taxes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24 762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22 715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20 664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18 607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16 542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14 453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12 318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r h="117566">
                <a:tc>
                  <a:txBody>
                    <a:bodyPr/>
                    <a:lstStyle/>
                    <a:p>
                      <a:pPr algn="l" fontAlgn="b"/>
                      <a:r>
                        <a:rPr lang="en-US" sz="900" b="0" i="0" u="none" strike="noStrike">
                          <a:solidFill>
                            <a:srgbClr val="000000"/>
                          </a:solidFill>
                          <a:effectLst/>
                          <a:latin typeface="Calibri" panose="020F0502020204030204" pitchFamily="34" charset="0"/>
                        </a:rPr>
                        <a:t>5 years average yearly ROE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1"/>
                    </a:solidFill>
                  </a:tcPr>
                </a:tc>
                <a:tc>
                  <a:txBody>
                    <a:bodyPr/>
                    <a:lstStyle/>
                    <a:p>
                      <a:pPr algn="r" fontAlgn="b"/>
                      <a:r>
                        <a:rPr lang="en-US" sz="900" b="0" i="0" u="none" strike="noStrike">
                          <a:solidFill>
                            <a:srgbClr val="000000"/>
                          </a:solidFill>
                          <a:effectLst/>
                          <a:latin typeface="Calibri" panose="020F0502020204030204" pitchFamily="34" charset="0"/>
                        </a:rPr>
                        <a:t>67%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1"/>
                    </a:solidFill>
                  </a:tcPr>
                </a:tc>
                <a:tc>
                  <a:txBody>
                    <a:bodyPr/>
                    <a:lstStyle/>
                    <a:p>
                      <a:pPr algn="r" fontAlgn="b"/>
                      <a:r>
                        <a:rPr lang="en-US" sz="900" b="0" i="0" u="none" strike="noStrike">
                          <a:solidFill>
                            <a:srgbClr val="000000"/>
                          </a:solidFill>
                          <a:effectLst/>
                          <a:latin typeface="Calibri" panose="020F0502020204030204" pitchFamily="34" charset="0"/>
                        </a:rPr>
                        <a:t>62%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1"/>
                    </a:solidFill>
                  </a:tcPr>
                </a:tc>
                <a:tc>
                  <a:txBody>
                    <a:bodyPr/>
                    <a:lstStyle/>
                    <a:p>
                      <a:pPr algn="r" fontAlgn="b"/>
                      <a:r>
                        <a:rPr lang="en-US" sz="900" b="0" i="0" u="none" strike="noStrike">
                          <a:solidFill>
                            <a:srgbClr val="000000"/>
                          </a:solidFill>
                          <a:effectLst/>
                          <a:latin typeface="Calibri" panose="020F0502020204030204" pitchFamily="34" charset="0"/>
                        </a:rPr>
                        <a:t>57%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1"/>
                    </a:solidFill>
                  </a:tcPr>
                </a:tc>
                <a:tc>
                  <a:txBody>
                    <a:bodyPr/>
                    <a:lstStyle/>
                    <a:p>
                      <a:pPr algn="r" fontAlgn="b"/>
                      <a:r>
                        <a:rPr lang="en-US" sz="900" b="0" i="0" u="none" strike="noStrike">
                          <a:solidFill>
                            <a:srgbClr val="000000"/>
                          </a:solidFill>
                          <a:effectLst/>
                          <a:latin typeface="Calibri" panose="020F0502020204030204" pitchFamily="34" charset="0"/>
                        </a:rPr>
                        <a:t>53%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1"/>
                    </a:solidFill>
                  </a:tcPr>
                </a:tc>
                <a:tc>
                  <a:txBody>
                    <a:bodyPr/>
                    <a:lstStyle/>
                    <a:p>
                      <a:pPr algn="r" fontAlgn="b"/>
                      <a:r>
                        <a:rPr lang="en-US" sz="900" b="0" i="0" u="none" strike="noStrike">
                          <a:solidFill>
                            <a:srgbClr val="000000"/>
                          </a:solidFill>
                          <a:effectLst/>
                          <a:latin typeface="Calibri" panose="020F0502020204030204" pitchFamily="34" charset="0"/>
                        </a:rPr>
                        <a:t>48%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1"/>
                    </a:solidFill>
                  </a:tcPr>
                </a:tc>
                <a:tc>
                  <a:txBody>
                    <a:bodyPr/>
                    <a:lstStyle/>
                    <a:p>
                      <a:pPr algn="r" fontAlgn="b"/>
                      <a:r>
                        <a:rPr lang="en-US" sz="900" b="0" i="0" u="none" strike="noStrike">
                          <a:solidFill>
                            <a:srgbClr val="000000"/>
                          </a:solidFill>
                          <a:effectLst/>
                          <a:latin typeface="Calibri" panose="020F0502020204030204" pitchFamily="34" charset="0"/>
                        </a:rPr>
                        <a:t>44%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1"/>
                    </a:solidFill>
                  </a:tcPr>
                </a:tc>
                <a:tc>
                  <a:txBody>
                    <a:bodyPr/>
                    <a:lstStyle/>
                    <a:p>
                      <a:pPr algn="r" fontAlgn="b"/>
                      <a:r>
                        <a:rPr lang="en-US" sz="900" b="0" i="0" u="none" strike="noStrike">
                          <a:solidFill>
                            <a:srgbClr val="000000"/>
                          </a:solidFill>
                          <a:effectLst/>
                          <a:latin typeface="Calibri" panose="020F0502020204030204" pitchFamily="34" charset="0"/>
                        </a:rPr>
                        <a:t>40%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1"/>
                    </a:solidFill>
                  </a:tcPr>
                </a:tc>
                <a:tc>
                  <a:txBody>
                    <a:bodyPr/>
                    <a:lstStyle/>
                    <a:p>
                      <a:pPr algn="l" fontAlgn="b"/>
                      <a:endParaRPr lang="en-US" sz="900" b="0" i="0" u="none" strike="noStrike">
                        <a:solidFill>
                          <a:srgbClr val="000000"/>
                        </a:solidFill>
                        <a:effectLst/>
                        <a:latin typeface="Calibri" panose="020F0502020204030204" pitchFamily="34" charset="0"/>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5 years average yearly ROE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1"/>
                    </a:solidFill>
                  </a:tcPr>
                </a:tc>
                <a:tc>
                  <a:txBody>
                    <a:bodyPr/>
                    <a:lstStyle/>
                    <a:p>
                      <a:pPr algn="r" fontAlgn="b"/>
                      <a:r>
                        <a:rPr lang="en-US" sz="900" b="0" i="0" u="none" strike="noStrike">
                          <a:solidFill>
                            <a:srgbClr val="000000"/>
                          </a:solidFill>
                          <a:effectLst/>
                          <a:latin typeface="Calibri" panose="020F0502020204030204" pitchFamily="34" charset="0"/>
                        </a:rPr>
                        <a:t>79%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1"/>
                    </a:solidFill>
                  </a:tcPr>
                </a:tc>
                <a:tc>
                  <a:txBody>
                    <a:bodyPr/>
                    <a:lstStyle/>
                    <a:p>
                      <a:pPr algn="r" fontAlgn="b"/>
                      <a:r>
                        <a:rPr lang="en-US" sz="900" b="0" i="0" u="none" strike="noStrike">
                          <a:solidFill>
                            <a:srgbClr val="000000"/>
                          </a:solidFill>
                          <a:effectLst/>
                          <a:latin typeface="Calibri" panose="020F0502020204030204" pitchFamily="34" charset="0"/>
                        </a:rPr>
                        <a:t>70%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1"/>
                    </a:solidFill>
                  </a:tcPr>
                </a:tc>
                <a:tc>
                  <a:txBody>
                    <a:bodyPr/>
                    <a:lstStyle/>
                    <a:p>
                      <a:pPr algn="r" fontAlgn="b"/>
                      <a:r>
                        <a:rPr lang="en-US" sz="900" b="0" i="0" u="none" strike="noStrike">
                          <a:solidFill>
                            <a:srgbClr val="000000"/>
                          </a:solidFill>
                          <a:effectLst/>
                          <a:latin typeface="Calibri" panose="020F0502020204030204" pitchFamily="34" charset="0"/>
                        </a:rPr>
                        <a:t>61%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1"/>
                    </a:solidFill>
                  </a:tcPr>
                </a:tc>
                <a:tc>
                  <a:txBody>
                    <a:bodyPr/>
                    <a:lstStyle/>
                    <a:p>
                      <a:pPr algn="r" fontAlgn="b"/>
                      <a:r>
                        <a:rPr lang="en-US" sz="900" b="0" i="0" u="none" strike="noStrike">
                          <a:solidFill>
                            <a:srgbClr val="000000"/>
                          </a:solidFill>
                          <a:effectLst/>
                          <a:latin typeface="Calibri" panose="020F0502020204030204" pitchFamily="34" charset="0"/>
                        </a:rPr>
                        <a:t>53%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1"/>
                    </a:solidFill>
                  </a:tcPr>
                </a:tc>
                <a:tc>
                  <a:txBody>
                    <a:bodyPr/>
                    <a:lstStyle/>
                    <a:p>
                      <a:pPr algn="r" fontAlgn="b"/>
                      <a:r>
                        <a:rPr lang="en-US" sz="900" b="0" i="0" u="none" strike="noStrike">
                          <a:solidFill>
                            <a:srgbClr val="000000"/>
                          </a:solidFill>
                          <a:effectLst/>
                          <a:latin typeface="Calibri" panose="020F0502020204030204" pitchFamily="34" charset="0"/>
                        </a:rPr>
                        <a:t>45%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1"/>
                    </a:solidFill>
                  </a:tcPr>
                </a:tc>
                <a:tc>
                  <a:txBody>
                    <a:bodyPr/>
                    <a:lstStyle/>
                    <a:p>
                      <a:pPr algn="r" fontAlgn="b"/>
                      <a:r>
                        <a:rPr lang="en-US" sz="900" b="0" i="0" u="none" strike="noStrike">
                          <a:solidFill>
                            <a:srgbClr val="000000"/>
                          </a:solidFill>
                          <a:effectLst/>
                          <a:latin typeface="Calibri" panose="020F0502020204030204" pitchFamily="34" charset="0"/>
                        </a:rPr>
                        <a:t>37%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1"/>
                    </a:solidFill>
                  </a:tcPr>
                </a:tc>
                <a:tc>
                  <a:txBody>
                    <a:bodyPr/>
                    <a:lstStyle/>
                    <a:p>
                      <a:pPr algn="r" fontAlgn="b"/>
                      <a:r>
                        <a:rPr lang="en-US" sz="900" b="0" i="0" u="none" strike="noStrike" dirty="0">
                          <a:solidFill>
                            <a:srgbClr val="000000"/>
                          </a:solidFill>
                          <a:effectLst/>
                          <a:latin typeface="Calibri" panose="020F0502020204030204" pitchFamily="34" charset="0"/>
                        </a:rPr>
                        <a:t>30%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1"/>
                    </a:solidFill>
                  </a:tcPr>
                </a:tc>
                <a:extLst>
                  <a:ext uri="{0D108BD9-81ED-4DB2-BD59-A6C34878D82A}">
                    <a16:rowId xmlns:a16="http://schemas.microsoft.com/office/drawing/2014/main" val="10011"/>
                  </a:ext>
                </a:extLst>
              </a:tr>
            </a:tbl>
          </a:graphicData>
        </a:graphic>
      </p:graphicFrame>
      <p:graphicFrame>
        <p:nvGraphicFramePr>
          <p:cNvPr id="4" name="Таблица 3"/>
          <p:cNvGraphicFramePr>
            <a:graphicFrameLocks noGrp="1"/>
          </p:cNvGraphicFramePr>
          <p:nvPr>
            <p:extLst>
              <p:ext uri="{D42A27DB-BD31-4B8C-83A1-F6EECF244321}">
                <p14:modId xmlns:p14="http://schemas.microsoft.com/office/powerpoint/2010/main" val="3683526502"/>
              </p:ext>
            </p:extLst>
          </p:nvPr>
        </p:nvGraphicFramePr>
        <p:xfrm>
          <a:off x="430127" y="980728"/>
          <a:ext cx="8229604" cy="2383323"/>
        </p:xfrm>
        <a:graphic>
          <a:graphicData uri="http://schemas.openxmlformats.org/drawingml/2006/table">
            <a:tbl>
              <a:tblPr/>
              <a:tblGrid>
                <a:gridCol w="1454074">
                  <a:extLst>
                    <a:ext uri="{9D8B030D-6E8A-4147-A177-3AD203B41FA5}">
                      <a16:colId xmlns:a16="http://schemas.microsoft.com/office/drawing/2014/main" val="20000"/>
                    </a:ext>
                  </a:extLst>
                </a:gridCol>
                <a:gridCol w="662327">
                  <a:extLst>
                    <a:ext uri="{9D8B030D-6E8A-4147-A177-3AD203B41FA5}">
                      <a16:colId xmlns:a16="http://schemas.microsoft.com/office/drawing/2014/main" val="20001"/>
                    </a:ext>
                  </a:extLst>
                </a:gridCol>
                <a:gridCol w="662327">
                  <a:extLst>
                    <a:ext uri="{9D8B030D-6E8A-4147-A177-3AD203B41FA5}">
                      <a16:colId xmlns:a16="http://schemas.microsoft.com/office/drawing/2014/main" val="20002"/>
                    </a:ext>
                  </a:extLst>
                </a:gridCol>
                <a:gridCol w="723231">
                  <a:extLst>
                    <a:ext uri="{9D8B030D-6E8A-4147-A177-3AD203B41FA5}">
                      <a16:colId xmlns:a16="http://schemas.microsoft.com/office/drawing/2014/main" val="20003"/>
                    </a:ext>
                  </a:extLst>
                </a:gridCol>
                <a:gridCol w="662327">
                  <a:extLst>
                    <a:ext uri="{9D8B030D-6E8A-4147-A177-3AD203B41FA5}">
                      <a16:colId xmlns:a16="http://schemas.microsoft.com/office/drawing/2014/main" val="20004"/>
                    </a:ext>
                  </a:extLst>
                </a:gridCol>
                <a:gridCol w="662327">
                  <a:extLst>
                    <a:ext uri="{9D8B030D-6E8A-4147-A177-3AD203B41FA5}">
                      <a16:colId xmlns:a16="http://schemas.microsoft.com/office/drawing/2014/main" val="20005"/>
                    </a:ext>
                  </a:extLst>
                </a:gridCol>
                <a:gridCol w="662327">
                  <a:extLst>
                    <a:ext uri="{9D8B030D-6E8A-4147-A177-3AD203B41FA5}">
                      <a16:colId xmlns:a16="http://schemas.microsoft.com/office/drawing/2014/main" val="20006"/>
                    </a:ext>
                  </a:extLst>
                </a:gridCol>
                <a:gridCol w="662327">
                  <a:extLst>
                    <a:ext uri="{9D8B030D-6E8A-4147-A177-3AD203B41FA5}">
                      <a16:colId xmlns:a16="http://schemas.microsoft.com/office/drawing/2014/main" val="20007"/>
                    </a:ext>
                  </a:extLst>
                </a:gridCol>
                <a:gridCol w="662327">
                  <a:extLst>
                    <a:ext uri="{9D8B030D-6E8A-4147-A177-3AD203B41FA5}">
                      <a16:colId xmlns:a16="http://schemas.microsoft.com/office/drawing/2014/main" val="20008"/>
                    </a:ext>
                  </a:extLst>
                </a:gridCol>
                <a:gridCol w="662327">
                  <a:extLst>
                    <a:ext uri="{9D8B030D-6E8A-4147-A177-3AD203B41FA5}">
                      <a16:colId xmlns:a16="http://schemas.microsoft.com/office/drawing/2014/main" val="20009"/>
                    </a:ext>
                  </a:extLst>
                </a:gridCol>
                <a:gridCol w="753683">
                  <a:extLst>
                    <a:ext uri="{9D8B030D-6E8A-4147-A177-3AD203B41FA5}">
                      <a16:colId xmlns:a16="http://schemas.microsoft.com/office/drawing/2014/main" val="20010"/>
                    </a:ext>
                  </a:extLst>
                </a:gridCol>
              </a:tblGrid>
              <a:tr h="198610">
                <a:tc gridSpan="2">
                  <a:txBody>
                    <a:bodyPr/>
                    <a:lstStyle/>
                    <a:p>
                      <a:pPr algn="l" fontAlgn="b"/>
                      <a:r>
                        <a:rPr lang="en-US" sz="1200" b="1" i="0" u="none" strike="noStrike" dirty="0">
                          <a:solidFill>
                            <a:srgbClr val="1F497D"/>
                          </a:solidFill>
                          <a:effectLst/>
                          <a:latin typeface="Calibri" panose="020F0502020204030204" pitchFamily="34" charset="0"/>
                        </a:rPr>
                        <a:t>Main Loan parameters</a:t>
                      </a: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gn="l" fontAlgn="b"/>
                      <a:endParaRPr lang="en-US" sz="900" b="0" i="0" u="none" strike="noStrike">
                        <a:solidFill>
                          <a:srgbClr val="000000"/>
                        </a:solidFill>
                        <a:effectLst/>
                        <a:latin typeface="Calibri" panose="020F0502020204030204" pitchFamily="34" charset="0"/>
                      </a:endParaRP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458332">
                <a:tc>
                  <a:txBody>
                    <a:bodyPr/>
                    <a:lstStyle/>
                    <a:p>
                      <a:pPr algn="ctr" fontAlgn="b"/>
                      <a:r>
                        <a:rPr lang="en-US" sz="900" b="1" i="0" u="none" strike="noStrike">
                          <a:solidFill>
                            <a:srgbClr val="FFFFFF"/>
                          </a:solidFill>
                          <a:effectLst/>
                          <a:latin typeface="Calibri" panose="020F0502020204030204" pitchFamily="34" charset="0"/>
                        </a:rPr>
                        <a:t>Loan type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F81BD"/>
                    </a:solidFill>
                  </a:tcPr>
                </a:tc>
                <a:tc>
                  <a:txBody>
                    <a:bodyPr/>
                    <a:lstStyle/>
                    <a:p>
                      <a:pPr algn="ctr" fontAlgn="b"/>
                      <a:r>
                        <a:rPr lang="en-US" sz="900" b="1" i="0" u="none" strike="noStrike">
                          <a:solidFill>
                            <a:srgbClr val="FFFFFF"/>
                          </a:solidFill>
                          <a:effectLst/>
                          <a:latin typeface="Calibri" panose="020F0502020204030204" pitchFamily="34" charset="0"/>
                        </a:rPr>
                        <a:t>Average loan size, USD</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F81BD"/>
                    </a:solidFill>
                  </a:tcPr>
                </a:tc>
                <a:tc>
                  <a:txBody>
                    <a:bodyPr/>
                    <a:lstStyle/>
                    <a:p>
                      <a:pPr algn="ctr" fontAlgn="b"/>
                      <a:r>
                        <a:rPr lang="en-US" sz="900" b="1" i="0" u="none" strike="noStrike">
                          <a:solidFill>
                            <a:srgbClr val="FFFFFF"/>
                          </a:solidFill>
                          <a:effectLst/>
                          <a:latin typeface="Calibri" panose="020F0502020204030204" pitchFamily="34" charset="0"/>
                        </a:rPr>
                        <a:t>Average term</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F81BD"/>
                    </a:solidFill>
                  </a:tcPr>
                </a:tc>
                <a:tc>
                  <a:txBody>
                    <a:bodyPr/>
                    <a:lstStyle/>
                    <a:p>
                      <a:pPr algn="ctr" fontAlgn="b"/>
                      <a:r>
                        <a:rPr lang="en-US" sz="900" b="1" i="0" u="none" strike="noStrike">
                          <a:solidFill>
                            <a:srgbClr val="FFFFFF"/>
                          </a:solidFill>
                          <a:effectLst/>
                          <a:latin typeface="Calibri" panose="020F0502020204030204" pitchFamily="34" charset="0"/>
                        </a:rPr>
                        <a:t>Early repayments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4F81BD"/>
                    </a:solidFill>
                  </a:tcPr>
                </a:tc>
                <a:tc>
                  <a:txBody>
                    <a:bodyPr/>
                    <a:lstStyle/>
                    <a:p>
                      <a:pPr algn="ctr" fontAlgn="b"/>
                      <a:r>
                        <a:rPr lang="en-US" sz="900" b="1" i="0" u="none" strike="noStrike">
                          <a:solidFill>
                            <a:srgbClr val="FFFFFF"/>
                          </a:solidFill>
                          <a:effectLst/>
                          <a:latin typeface="Calibri" panose="020F0502020204030204" pitchFamily="34" charset="0"/>
                        </a:rPr>
                        <a:t>1st prolongation</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4F81BD"/>
                    </a:solidFill>
                  </a:tcPr>
                </a:tc>
                <a:tc>
                  <a:txBody>
                    <a:bodyPr/>
                    <a:lstStyle/>
                    <a:p>
                      <a:pPr algn="ctr" fontAlgn="b"/>
                      <a:r>
                        <a:rPr lang="en-US" sz="900" b="1" i="0" u="none" strike="noStrike">
                          <a:solidFill>
                            <a:srgbClr val="FFFFFF"/>
                          </a:solidFill>
                          <a:effectLst/>
                          <a:latin typeface="Calibri" panose="020F0502020204030204" pitchFamily="34" charset="0"/>
                        </a:rPr>
                        <a:t>2nd prolongation</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4F81BD"/>
                    </a:solidFill>
                  </a:tcPr>
                </a:tc>
                <a:tc>
                  <a:txBody>
                    <a:bodyPr/>
                    <a:lstStyle/>
                    <a:p>
                      <a:pPr algn="ctr" fontAlgn="b"/>
                      <a:r>
                        <a:rPr lang="en-US" sz="900" b="1" i="0" u="none" strike="noStrike">
                          <a:solidFill>
                            <a:srgbClr val="FFFFFF"/>
                          </a:solidFill>
                          <a:effectLst/>
                          <a:latin typeface="Calibri" panose="020F0502020204030204" pitchFamily="34" charset="0"/>
                        </a:rPr>
                        <a:t>Conversion to next tier</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4F81BD"/>
                    </a:solidFill>
                  </a:tcPr>
                </a:tc>
                <a:tc>
                  <a:txBody>
                    <a:bodyPr/>
                    <a:lstStyle/>
                    <a:p>
                      <a:pPr algn="ctr" fontAlgn="b"/>
                      <a:r>
                        <a:rPr lang="en-US" sz="900" b="1" i="0" u="none" strike="noStrike">
                          <a:solidFill>
                            <a:srgbClr val="FFFFFF"/>
                          </a:solidFill>
                          <a:effectLst/>
                          <a:latin typeface="Calibri" panose="020F0502020204030204" pitchFamily="34" charset="0"/>
                        </a:rPr>
                        <a:t>Roll-rate</a:t>
                      </a:r>
                      <a:br>
                        <a:rPr lang="en-US" sz="900" b="1" i="0" u="none" strike="noStrike">
                          <a:solidFill>
                            <a:srgbClr val="FFFFFF"/>
                          </a:solidFill>
                          <a:effectLst/>
                          <a:latin typeface="Calibri" panose="020F0502020204030204" pitchFamily="34" charset="0"/>
                        </a:rPr>
                      </a:br>
                      <a:r>
                        <a:rPr lang="en-US" sz="900" b="1" i="0" u="none" strike="noStrike">
                          <a:solidFill>
                            <a:srgbClr val="FFFFFF"/>
                          </a:solidFill>
                          <a:effectLst/>
                          <a:latin typeface="Calibri" panose="020F0502020204030204" pitchFamily="34" charset="0"/>
                        </a:rPr>
                        <a:t>0-&gt;1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4F81BD"/>
                    </a:solidFill>
                  </a:tcPr>
                </a:tc>
                <a:tc>
                  <a:txBody>
                    <a:bodyPr/>
                    <a:lstStyle/>
                    <a:p>
                      <a:pPr algn="ctr" fontAlgn="b"/>
                      <a:r>
                        <a:rPr lang="en-US" sz="900" b="1" i="0" u="none" strike="noStrike">
                          <a:solidFill>
                            <a:srgbClr val="FFFFFF"/>
                          </a:solidFill>
                          <a:effectLst/>
                          <a:latin typeface="Calibri" panose="020F0502020204030204" pitchFamily="34" charset="0"/>
                        </a:rPr>
                        <a:t>Roll-rate</a:t>
                      </a:r>
                      <a:br>
                        <a:rPr lang="en-US" sz="900" b="1" i="0" u="none" strike="noStrike">
                          <a:solidFill>
                            <a:srgbClr val="FFFFFF"/>
                          </a:solidFill>
                          <a:effectLst/>
                          <a:latin typeface="Calibri" panose="020F0502020204030204" pitchFamily="34" charset="0"/>
                        </a:rPr>
                      </a:br>
                      <a:r>
                        <a:rPr lang="en-US" sz="900" b="1" i="0" u="none" strike="noStrike">
                          <a:solidFill>
                            <a:srgbClr val="FFFFFF"/>
                          </a:solidFill>
                          <a:effectLst/>
                          <a:latin typeface="Calibri" panose="020F0502020204030204" pitchFamily="34" charset="0"/>
                        </a:rPr>
                        <a:t>1-&gt;2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4F81BD"/>
                    </a:solidFill>
                  </a:tcPr>
                </a:tc>
                <a:tc>
                  <a:txBody>
                    <a:bodyPr/>
                    <a:lstStyle/>
                    <a:p>
                      <a:pPr algn="ctr" fontAlgn="b"/>
                      <a:r>
                        <a:rPr lang="en-US" sz="900" b="1" i="0" u="none" strike="noStrike">
                          <a:solidFill>
                            <a:srgbClr val="FFFFFF"/>
                          </a:solidFill>
                          <a:effectLst/>
                          <a:latin typeface="Calibri" panose="020F0502020204030204" pitchFamily="34" charset="0"/>
                        </a:rPr>
                        <a:t>Roll rate</a:t>
                      </a:r>
                      <a:br>
                        <a:rPr lang="en-US" sz="900" b="1" i="0" u="none" strike="noStrike">
                          <a:solidFill>
                            <a:srgbClr val="FFFFFF"/>
                          </a:solidFill>
                          <a:effectLst/>
                          <a:latin typeface="Calibri" panose="020F0502020204030204" pitchFamily="34" charset="0"/>
                        </a:rPr>
                      </a:br>
                      <a:r>
                        <a:rPr lang="en-US" sz="900" b="1" i="0" u="none" strike="noStrike">
                          <a:solidFill>
                            <a:srgbClr val="FFFFFF"/>
                          </a:solidFill>
                          <a:effectLst/>
                          <a:latin typeface="Calibri" panose="020F0502020204030204" pitchFamily="34" charset="0"/>
                        </a:rPr>
                        <a:t>2-&gt;3+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4F81BD"/>
                    </a:solidFill>
                  </a:tcPr>
                </a:tc>
                <a:tc>
                  <a:txBody>
                    <a:bodyPr/>
                    <a:lstStyle/>
                    <a:p>
                      <a:pPr algn="ctr" fontAlgn="b"/>
                      <a:r>
                        <a:rPr lang="en-US" sz="900" b="1" i="0" u="none" strike="noStrike">
                          <a:solidFill>
                            <a:srgbClr val="FFFFFF"/>
                          </a:solidFill>
                          <a:effectLst/>
                          <a:latin typeface="Calibri" panose="020F0502020204030204" pitchFamily="34" charset="0"/>
                        </a:rPr>
                        <a:t>Total losses (with prolongations)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4F81BD"/>
                    </a:solidFill>
                  </a:tcPr>
                </a:tc>
                <a:extLst>
                  <a:ext uri="{0D108BD9-81ED-4DB2-BD59-A6C34878D82A}">
                    <a16:rowId xmlns:a16="http://schemas.microsoft.com/office/drawing/2014/main" val="10001"/>
                  </a:ext>
                </a:extLst>
              </a:tr>
              <a:tr h="152777">
                <a:tc>
                  <a:txBody>
                    <a:bodyPr/>
                    <a:lstStyle/>
                    <a:p>
                      <a:pPr algn="l" fontAlgn="b"/>
                      <a:r>
                        <a:rPr lang="en-US" sz="900" b="0" i="0" u="none" strike="noStrike">
                          <a:solidFill>
                            <a:srgbClr val="000000"/>
                          </a:solidFill>
                          <a:effectLst/>
                          <a:latin typeface="Calibri" panose="020F0502020204030204" pitchFamily="34" charset="0"/>
                        </a:rPr>
                        <a:t>Tier 1 loans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1"/>
                    </a:solidFill>
                  </a:tcPr>
                </a:tc>
                <a:tc>
                  <a:txBody>
                    <a:bodyPr/>
                    <a:lstStyle/>
                    <a:p>
                      <a:pPr algn="r" fontAlgn="b"/>
                      <a:r>
                        <a:rPr lang="en-US" sz="900" b="0" i="0" u="none" strike="noStrike">
                          <a:solidFill>
                            <a:srgbClr val="000000"/>
                          </a:solidFill>
                          <a:effectLst/>
                          <a:latin typeface="Calibri" panose="020F0502020204030204" pitchFamily="34" charset="0"/>
                        </a:rPr>
                        <a:t>1 250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1"/>
                    </a:solidFill>
                  </a:tcPr>
                </a:tc>
                <a:tc>
                  <a:txBody>
                    <a:bodyPr/>
                    <a:lstStyle/>
                    <a:p>
                      <a:pPr algn="r" fontAlgn="b"/>
                      <a:r>
                        <a:rPr lang="en-US" sz="900" b="0" i="0" u="none" strike="noStrike">
                          <a:solidFill>
                            <a:srgbClr val="000000"/>
                          </a:solidFill>
                          <a:effectLst/>
                          <a:latin typeface="Calibri" panose="020F0502020204030204" pitchFamily="34" charset="0"/>
                        </a:rPr>
                        <a:t>30 days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1"/>
                    </a:solidFill>
                  </a:tcPr>
                </a:tc>
                <a:tc>
                  <a:txBody>
                    <a:bodyPr/>
                    <a:lstStyle/>
                    <a:p>
                      <a:pPr algn="r" fontAlgn="b"/>
                      <a:r>
                        <a:rPr lang="en-US" sz="900" b="0" i="0" u="none" strike="noStrike">
                          <a:solidFill>
                            <a:srgbClr val="000000"/>
                          </a:solidFill>
                          <a:effectLst/>
                          <a:latin typeface="Calibri" panose="020F0502020204030204" pitchFamily="34" charset="0"/>
                        </a:rPr>
                        <a:t>20%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DCE6F1"/>
                    </a:solidFill>
                  </a:tcPr>
                </a:tc>
                <a:tc>
                  <a:txBody>
                    <a:bodyPr/>
                    <a:lstStyle/>
                    <a:p>
                      <a:pPr algn="r" fontAlgn="b"/>
                      <a:r>
                        <a:rPr lang="en-US" sz="900" b="0" i="0" u="none" strike="noStrike">
                          <a:solidFill>
                            <a:srgbClr val="000000"/>
                          </a:solidFill>
                          <a:effectLst/>
                          <a:latin typeface="Calibri" panose="020F0502020204030204" pitchFamily="34" charset="0"/>
                        </a:rPr>
                        <a:t>25%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DCE6F1"/>
                    </a:solidFill>
                  </a:tcPr>
                </a:tc>
                <a:tc>
                  <a:txBody>
                    <a:bodyPr/>
                    <a:lstStyle/>
                    <a:p>
                      <a:pPr algn="r" fontAlgn="b"/>
                      <a:r>
                        <a:rPr lang="en-US" sz="900" b="0" i="0" u="none" strike="noStrike">
                          <a:solidFill>
                            <a:srgbClr val="000000"/>
                          </a:solidFill>
                          <a:effectLst/>
                          <a:latin typeface="Calibri" panose="020F0502020204030204" pitchFamily="34" charset="0"/>
                        </a:rPr>
                        <a:t>10%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DCE6F1"/>
                    </a:solidFill>
                  </a:tcPr>
                </a:tc>
                <a:tc>
                  <a:txBody>
                    <a:bodyPr/>
                    <a:lstStyle/>
                    <a:p>
                      <a:pPr algn="r" fontAlgn="b"/>
                      <a:r>
                        <a:rPr lang="en-US" sz="900" b="0" i="0" u="none" strike="noStrike">
                          <a:solidFill>
                            <a:srgbClr val="000000"/>
                          </a:solidFill>
                          <a:effectLst/>
                          <a:latin typeface="Calibri" panose="020F0502020204030204" pitchFamily="34" charset="0"/>
                        </a:rPr>
                        <a:t>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DCE6F1"/>
                    </a:solidFill>
                  </a:tcPr>
                </a:tc>
                <a:tc>
                  <a:txBody>
                    <a:bodyPr/>
                    <a:lstStyle/>
                    <a:p>
                      <a:pPr algn="r" fontAlgn="b"/>
                      <a:r>
                        <a:rPr lang="en-US" sz="900" b="0" i="0" u="none" strike="noStrike">
                          <a:solidFill>
                            <a:srgbClr val="000000"/>
                          </a:solidFill>
                          <a:effectLst/>
                          <a:latin typeface="Calibri" panose="020F0502020204030204" pitchFamily="34" charset="0"/>
                        </a:rPr>
                        <a:t>19%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DCE6F1"/>
                    </a:solidFill>
                  </a:tcPr>
                </a:tc>
                <a:tc>
                  <a:txBody>
                    <a:bodyPr/>
                    <a:lstStyle/>
                    <a:p>
                      <a:pPr algn="r" fontAlgn="b"/>
                      <a:r>
                        <a:rPr lang="en-US" sz="900" b="0" i="0" u="none" strike="noStrike">
                          <a:solidFill>
                            <a:srgbClr val="000000"/>
                          </a:solidFill>
                          <a:effectLst/>
                          <a:latin typeface="Calibri" panose="020F0502020204030204" pitchFamily="34" charset="0"/>
                        </a:rPr>
                        <a:t>60%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DCE6F1"/>
                    </a:solidFill>
                  </a:tcPr>
                </a:tc>
                <a:tc>
                  <a:txBody>
                    <a:bodyPr/>
                    <a:lstStyle/>
                    <a:p>
                      <a:pPr algn="r" fontAlgn="b"/>
                      <a:r>
                        <a:rPr lang="en-US" sz="900" b="0" i="0" u="none" strike="noStrike">
                          <a:solidFill>
                            <a:srgbClr val="000000"/>
                          </a:solidFill>
                          <a:effectLst/>
                          <a:latin typeface="Calibri" panose="020F0502020204030204" pitchFamily="34" charset="0"/>
                        </a:rPr>
                        <a:t>70%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DCE6F1"/>
                    </a:solidFill>
                  </a:tcPr>
                </a:tc>
                <a:tc>
                  <a:txBody>
                    <a:bodyPr/>
                    <a:lstStyle/>
                    <a:p>
                      <a:pPr algn="r" fontAlgn="b"/>
                      <a:r>
                        <a:rPr lang="en-US" sz="900" b="0" i="0" u="none" strike="noStrike">
                          <a:solidFill>
                            <a:srgbClr val="000000"/>
                          </a:solidFill>
                          <a:effectLst/>
                          <a:latin typeface="Calibri" panose="020F0502020204030204" pitchFamily="34" charset="0"/>
                        </a:rPr>
                        <a:t>5,5%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DCE6F1"/>
                    </a:solidFill>
                  </a:tcPr>
                </a:tc>
                <a:extLst>
                  <a:ext uri="{0D108BD9-81ED-4DB2-BD59-A6C34878D82A}">
                    <a16:rowId xmlns:a16="http://schemas.microsoft.com/office/drawing/2014/main" val="10002"/>
                  </a:ext>
                </a:extLst>
              </a:tr>
              <a:tr h="152777">
                <a:tc>
                  <a:txBody>
                    <a:bodyPr/>
                    <a:lstStyle/>
                    <a:p>
                      <a:pPr algn="l" fontAlgn="b"/>
                      <a:r>
                        <a:rPr lang="en-US" sz="900" b="0" i="0" u="none" strike="noStrike">
                          <a:solidFill>
                            <a:srgbClr val="000000"/>
                          </a:solidFill>
                          <a:effectLst/>
                          <a:latin typeface="Calibri" panose="020F0502020204030204" pitchFamily="34" charset="0"/>
                        </a:rPr>
                        <a:t>Tier 2 loans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1 375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30 days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10%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20%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19%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60%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70%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5,5%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152777">
                <a:tc>
                  <a:txBody>
                    <a:bodyPr/>
                    <a:lstStyle/>
                    <a:p>
                      <a:pPr algn="l" fontAlgn="b"/>
                      <a:r>
                        <a:rPr lang="en-US" sz="900" b="0" i="0" u="none" strike="noStrike">
                          <a:solidFill>
                            <a:srgbClr val="000000"/>
                          </a:solidFill>
                          <a:effectLst/>
                          <a:latin typeface="Calibri" panose="020F0502020204030204" pitchFamily="34" charset="0"/>
                        </a:rPr>
                        <a:t>Tier 3 loans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1"/>
                    </a:solidFill>
                  </a:tcPr>
                </a:tc>
                <a:tc>
                  <a:txBody>
                    <a:bodyPr/>
                    <a:lstStyle/>
                    <a:p>
                      <a:pPr algn="r" fontAlgn="b"/>
                      <a:r>
                        <a:rPr lang="en-US" sz="900" b="0" i="0" u="none" strike="noStrike">
                          <a:solidFill>
                            <a:srgbClr val="000000"/>
                          </a:solidFill>
                          <a:effectLst/>
                          <a:latin typeface="Calibri" panose="020F0502020204030204" pitchFamily="34" charset="0"/>
                        </a:rPr>
                        <a:t>1 720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1"/>
                    </a:solidFill>
                  </a:tcPr>
                </a:tc>
                <a:tc>
                  <a:txBody>
                    <a:bodyPr/>
                    <a:lstStyle/>
                    <a:p>
                      <a:pPr algn="r" fontAlgn="b"/>
                      <a:r>
                        <a:rPr lang="en-US" sz="900" b="0" i="0" u="none" strike="noStrike">
                          <a:solidFill>
                            <a:srgbClr val="000000"/>
                          </a:solidFill>
                          <a:effectLst/>
                          <a:latin typeface="Calibri" panose="020F0502020204030204" pitchFamily="34" charset="0"/>
                        </a:rPr>
                        <a:t>30 days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1"/>
                    </a:solidFill>
                  </a:tcPr>
                </a:tc>
                <a:tc>
                  <a:txBody>
                    <a:bodyPr/>
                    <a:lstStyle/>
                    <a:p>
                      <a:pPr algn="r" fontAlgn="b"/>
                      <a:r>
                        <a:rPr lang="en-US" sz="900" b="0" i="0" u="none" strike="noStrike">
                          <a:solidFill>
                            <a:srgbClr val="000000"/>
                          </a:solidFill>
                          <a:effectLst/>
                          <a:latin typeface="Calibri" panose="020F0502020204030204" pitchFamily="34" charset="0"/>
                        </a:rPr>
                        <a:t>10%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1"/>
                    </a:solidFill>
                  </a:tcPr>
                </a:tc>
                <a:tc>
                  <a:txBody>
                    <a:bodyPr/>
                    <a:lstStyle/>
                    <a:p>
                      <a:pPr algn="r" fontAlgn="b"/>
                      <a:r>
                        <a:rPr lang="en-US" sz="900" b="0" i="0" u="none" strike="noStrike">
                          <a:solidFill>
                            <a:srgbClr val="000000"/>
                          </a:solidFill>
                          <a:effectLst/>
                          <a:latin typeface="Calibri" panose="020F0502020204030204" pitchFamily="34" charset="0"/>
                        </a:rPr>
                        <a:t>20%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1"/>
                    </a:solidFill>
                  </a:tcPr>
                </a:tc>
                <a:tc>
                  <a:txBody>
                    <a:bodyPr/>
                    <a:lstStyle/>
                    <a:p>
                      <a:pPr algn="r" fontAlgn="b"/>
                      <a:r>
                        <a:rPr lang="en-US" sz="900" b="0" i="0" u="none" strike="noStrike">
                          <a:solidFill>
                            <a:srgbClr val="000000"/>
                          </a:solidFill>
                          <a:effectLst/>
                          <a:latin typeface="Calibri" panose="020F0502020204030204" pitchFamily="34" charset="0"/>
                        </a:rPr>
                        <a:t>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1"/>
                    </a:solidFill>
                  </a:tcPr>
                </a:tc>
                <a:tc>
                  <a:txBody>
                    <a:bodyPr/>
                    <a:lstStyle/>
                    <a:p>
                      <a:pPr algn="r" fontAlgn="b"/>
                      <a:r>
                        <a:rPr lang="en-US" sz="900" b="0" i="0" u="none" strike="noStrike">
                          <a:solidFill>
                            <a:srgbClr val="000000"/>
                          </a:solidFill>
                          <a:effectLst/>
                          <a:latin typeface="Calibri" panose="020F0502020204030204" pitchFamily="34" charset="0"/>
                        </a:rPr>
                        <a:t>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1"/>
                    </a:solidFill>
                  </a:tcPr>
                </a:tc>
                <a:tc>
                  <a:txBody>
                    <a:bodyPr/>
                    <a:lstStyle/>
                    <a:p>
                      <a:pPr algn="r" fontAlgn="b"/>
                      <a:r>
                        <a:rPr lang="en-US" sz="900" b="0" i="0" u="none" strike="noStrike">
                          <a:solidFill>
                            <a:srgbClr val="000000"/>
                          </a:solidFill>
                          <a:effectLst/>
                          <a:latin typeface="Calibri" panose="020F0502020204030204" pitchFamily="34" charset="0"/>
                        </a:rPr>
                        <a:t>19%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1"/>
                    </a:solidFill>
                  </a:tcPr>
                </a:tc>
                <a:tc>
                  <a:txBody>
                    <a:bodyPr/>
                    <a:lstStyle/>
                    <a:p>
                      <a:pPr algn="r" fontAlgn="b"/>
                      <a:r>
                        <a:rPr lang="en-US" sz="900" b="0" i="0" u="none" strike="noStrike">
                          <a:solidFill>
                            <a:srgbClr val="000000"/>
                          </a:solidFill>
                          <a:effectLst/>
                          <a:latin typeface="Calibri" panose="020F0502020204030204" pitchFamily="34" charset="0"/>
                        </a:rPr>
                        <a:t>60%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1"/>
                    </a:solidFill>
                  </a:tcPr>
                </a:tc>
                <a:tc>
                  <a:txBody>
                    <a:bodyPr/>
                    <a:lstStyle/>
                    <a:p>
                      <a:pPr algn="r" fontAlgn="b"/>
                      <a:r>
                        <a:rPr lang="en-US" sz="900" b="0" i="0" u="none" strike="noStrike">
                          <a:solidFill>
                            <a:srgbClr val="000000"/>
                          </a:solidFill>
                          <a:effectLst/>
                          <a:latin typeface="Calibri" panose="020F0502020204030204" pitchFamily="34" charset="0"/>
                        </a:rPr>
                        <a:t>70%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1"/>
                    </a:solidFill>
                  </a:tcPr>
                </a:tc>
                <a:tc>
                  <a:txBody>
                    <a:bodyPr/>
                    <a:lstStyle/>
                    <a:p>
                      <a:pPr algn="r" fontAlgn="b"/>
                      <a:r>
                        <a:rPr lang="en-US" sz="900" b="0" i="0" u="none" strike="noStrike" dirty="0">
                          <a:solidFill>
                            <a:srgbClr val="000000"/>
                          </a:solidFill>
                          <a:effectLst/>
                          <a:latin typeface="Calibri" panose="020F0502020204030204" pitchFamily="34" charset="0"/>
                        </a:rPr>
                        <a:t>5,5%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1"/>
                    </a:solidFill>
                  </a:tcPr>
                </a:tc>
                <a:extLst>
                  <a:ext uri="{0D108BD9-81ED-4DB2-BD59-A6C34878D82A}">
                    <a16:rowId xmlns:a16="http://schemas.microsoft.com/office/drawing/2014/main" val="10004"/>
                  </a:ext>
                </a:extLst>
              </a:tr>
              <a:tr h="152777">
                <a:tc>
                  <a:txBody>
                    <a:bodyPr/>
                    <a:lstStyle/>
                    <a:p>
                      <a:pPr algn="l" fontAlgn="b"/>
                      <a:endParaRPr lang="en-US" sz="900" b="0" i="0" u="none" strike="noStrike">
                        <a:solidFill>
                          <a:srgbClr val="000000"/>
                        </a:solidFill>
                        <a:effectLst/>
                        <a:latin typeface="Calibri" panose="020F0502020204030204" pitchFamily="34" charset="0"/>
                      </a:endParaRP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900" b="0" i="0" u="none" strike="noStrike" dirty="0">
                        <a:solidFill>
                          <a:srgbClr val="000000"/>
                        </a:solidFill>
                        <a:effectLst/>
                        <a:latin typeface="Calibri" panose="020F0502020204030204" pitchFamily="34" charset="0"/>
                      </a:endParaRP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900" b="0" i="0" u="none" strike="noStrike" dirty="0">
                        <a:solidFill>
                          <a:srgbClr val="000000"/>
                        </a:solidFill>
                        <a:effectLst/>
                        <a:latin typeface="Calibri" panose="020F0502020204030204" pitchFamily="34" charset="0"/>
                      </a:endParaRP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900" b="0" i="0" u="none" strike="noStrike" dirty="0">
                        <a:solidFill>
                          <a:srgbClr val="000000"/>
                        </a:solidFill>
                        <a:effectLst/>
                        <a:latin typeface="Calibri" panose="020F0502020204030204" pitchFamily="34" charset="0"/>
                      </a:endParaRP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900" b="0" i="0" u="none" strike="noStrike" dirty="0">
                        <a:solidFill>
                          <a:srgbClr val="000000"/>
                        </a:solidFill>
                        <a:effectLst/>
                        <a:latin typeface="Calibri" panose="020F0502020204030204" pitchFamily="34" charset="0"/>
                      </a:endParaRP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900" b="0" i="0" u="none" strike="noStrike" dirty="0">
                        <a:solidFill>
                          <a:srgbClr val="000000"/>
                        </a:solidFill>
                        <a:effectLst/>
                        <a:latin typeface="Calibri" panose="020F0502020204030204" pitchFamily="34" charset="0"/>
                      </a:endParaRP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900" b="0" i="0" u="none" strike="noStrike" dirty="0">
                        <a:solidFill>
                          <a:srgbClr val="000000"/>
                        </a:solidFill>
                        <a:effectLst/>
                        <a:latin typeface="Calibri" panose="020F0502020204030204" pitchFamily="34" charset="0"/>
                      </a:endParaRP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900" b="0" i="0" u="none" strike="noStrike" dirty="0">
                        <a:solidFill>
                          <a:srgbClr val="000000"/>
                        </a:solidFill>
                        <a:effectLst/>
                        <a:latin typeface="Calibri" panose="020F0502020204030204" pitchFamily="34" charset="0"/>
                      </a:endParaRP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05"/>
                  </a:ext>
                </a:extLst>
              </a:tr>
              <a:tr h="152777">
                <a:tc>
                  <a:txBody>
                    <a:bodyPr/>
                    <a:lstStyle/>
                    <a:p>
                      <a:pPr algn="l" fontAlgn="b"/>
                      <a:endParaRPr lang="en-US"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900" b="0" i="0" u="none" strike="noStrike" dirty="0">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900" b="0" i="0" u="none" strike="noStrike" dirty="0">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900" b="0" i="0" u="none" strike="noStrike" dirty="0">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900" b="0" i="0" u="none" strike="noStrike" dirty="0">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900" b="0" i="0" u="none" strike="noStrike" dirty="0">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900" b="0" i="0" u="none" strike="noStrike" dirty="0">
                        <a:solidFill>
                          <a:srgbClr val="000000"/>
                        </a:solidFill>
                        <a:effectLst/>
                        <a:latin typeface="Calibri" panose="020F0502020204030204" pitchFamily="34" charset="0"/>
                      </a:endParaRPr>
                    </a:p>
                  </a:txBody>
                  <a:tcPr marL="0" marR="0" marT="0" marB="0" anchor="b">
                    <a:lnL>
                      <a:noFill/>
                    </a:lnL>
                    <a:lnR>
                      <a:noFill/>
                    </a:lnR>
                    <a:lnT>
                      <a:noFill/>
                    </a:lnT>
                    <a:lnB>
                      <a:noFill/>
                    </a:lnB>
                  </a:tcPr>
                </a:tc>
                <a:extLst>
                  <a:ext uri="{0D108BD9-81ED-4DB2-BD59-A6C34878D82A}">
                    <a16:rowId xmlns:a16="http://schemas.microsoft.com/office/drawing/2014/main" val="10006"/>
                  </a:ext>
                </a:extLst>
              </a:tr>
              <a:tr h="152777">
                <a:tc>
                  <a:txBody>
                    <a:bodyPr/>
                    <a:lstStyle/>
                    <a:p>
                      <a:pPr algn="l" fontAlgn="b"/>
                      <a:endParaRPr lang="en-US"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extLst>
                  <a:ext uri="{0D108BD9-81ED-4DB2-BD59-A6C34878D82A}">
                    <a16:rowId xmlns:a16="http://schemas.microsoft.com/office/drawing/2014/main" val="10007"/>
                  </a:ext>
                </a:extLst>
              </a:tr>
              <a:tr h="198610">
                <a:tc gridSpan="3">
                  <a:txBody>
                    <a:bodyPr/>
                    <a:lstStyle/>
                    <a:p>
                      <a:pPr algn="l" fontAlgn="b"/>
                      <a:r>
                        <a:rPr lang="en-US" sz="1200" b="1" i="0" u="none" strike="noStrike" dirty="0">
                          <a:solidFill>
                            <a:srgbClr val="1F497D"/>
                          </a:solidFill>
                          <a:effectLst/>
                          <a:latin typeface="Calibri" panose="020F0502020204030204" pitchFamily="34" charset="0"/>
                        </a:rPr>
                        <a:t>Income and expenses parameters</a:t>
                      </a: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a:txBody>
                    <a:bodyPr/>
                    <a:lstStyle/>
                    <a:p>
                      <a:pPr algn="l" fontAlgn="b"/>
                      <a:endParaRPr lang="en-US" sz="900" b="0" i="0" u="none" strike="noStrike">
                        <a:solidFill>
                          <a:srgbClr val="000000"/>
                        </a:solidFill>
                        <a:effectLst/>
                        <a:latin typeface="Calibri" panose="020F0502020204030204" pitchFamily="34" charset="0"/>
                      </a:endParaRP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900" b="0" i="0" u="none" strike="noStrike" dirty="0">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extLst>
                  <a:ext uri="{0D108BD9-81ED-4DB2-BD59-A6C34878D82A}">
                    <a16:rowId xmlns:a16="http://schemas.microsoft.com/office/drawing/2014/main" val="10008"/>
                  </a:ext>
                </a:extLst>
              </a:tr>
              <a:tr h="458332">
                <a:tc>
                  <a:txBody>
                    <a:bodyPr/>
                    <a:lstStyle/>
                    <a:p>
                      <a:pPr algn="ctr" fontAlgn="b"/>
                      <a:r>
                        <a:rPr lang="en-US" sz="900" b="1" i="0" u="none" strike="noStrike">
                          <a:solidFill>
                            <a:srgbClr val="FFFFFF"/>
                          </a:solidFill>
                          <a:effectLst/>
                          <a:latin typeface="Calibri" panose="020F0502020204030204" pitchFamily="34" charset="0"/>
                        </a:rPr>
                        <a:t>Loan type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F81BD"/>
                    </a:solidFill>
                  </a:tcPr>
                </a:tc>
                <a:tc>
                  <a:txBody>
                    <a:bodyPr/>
                    <a:lstStyle/>
                    <a:p>
                      <a:pPr algn="ctr" fontAlgn="b"/>
                      <a:r>
                        <a:rPr lang="en-US" sz="900" b="1" i="0" u="none" strike="noStrike">
                          <a:solidFill>
                            <a:srgbClr val="FFFFFF"/>
                          </a:solidFill>
                          <a:effectLst/>
                          <a:latin typeface="Calibri" panose="020F0502020204030204" pitchFamily="34" charset="0"/>
                        </a:rPr>
                        <a:t>Normal interest rate, per day</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F81BD"/>
                    </a:solidFill>
                  </a:tcPr>
                </a:tc>
                <a:tc>
                  <a:txBody>
                    <a:bodyPr/>
                    <a:lstStyle/>
                    <a:p>
                      <a:pPr algn="ctr" fontAlgn="b"/>
                      <a:r>
                        <a:rPr lang="en-US" sz="900" b="1" i="0" u="none" strike="noStrike">
                          <a:solidFill>
                            <a:srgbClr val="FFFFFF"/>
                          </a:solidFill>
                          <a:effectLst/>
                          <a:latin typeface="Calibri" panose="020F0502020204030204" pitchFamily="34" charset="0"/>
                        </a:rPr>
                        <a:t>Late penalty interest rate, per day</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F81BD"/>
                    </a:solidFill>
                  </a:tcPr>
                </a:tc>
                <a:tc>
                  <a:txBody>
                    <a:bodyPr/>
                    <a:lstStyle/>
                    <a:p>
                      <a:pPr algn="ctr" fontAlgn="b"/>
                      <a:r>
                        <a:rPr lang="en-US" sz="900" b="1" i="0" u="none" strike="noStrike">
                          <a:solidFill>
                            <a:srgbClr val="FFFFFF"/>
                          </a:solidFill>
                          <a:effectLst/>
                          <a:latin typeface="Calibri" panose="020F0502020204030204" pitchFamily="34" charset="0"/>
                        </a:rPr>
                        <a:t>Disbursement fee received</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F81BD"/>
                    </a:solidFill>
                  </a:tcPr>
                </a:tc>
                <a:tc>
                  <a:txBody>
                    <a:bodyPr/>
                    <a:lstStyle/>
                    <a:p>
                      <a:pPr algn="ctr" fontAlgn="b"/>
                      <a:r>
                        <a:rPr lang="en-US" sz="900" b="1" i="0" u="none" strike="noStrike">
                          <a:solidFill>
                            <a:srgbClr val="FFFFFF"/>
                          </a:solidFill>
                          <a:effectLst/>
                          <a:latin typeface="Calibri" panose="020F0502020204030204" pitchFamily="34" charset="0"/>
                        </a:rPr>
                        <a:t>Prolongation fee received</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F81BD"/>
                    </a:solidFill>
                  </a:tcPr>
                </a:tc>
                <a:tc>
                  <a:txBody>
                    <a:bodyPr/>
                    <a:lstStyle/>
                    <a:p>
                      <a:pPr algn="ctr" fontAlgn="b"/>
                      <a:r>
                        <a:rPr lang="en-US" sz="900" b="1" i="0" u="none" strike="noStrike">
                          <a:solidFill>
                            <a:srgbClr val="FFFFFF"/>
                          </a:solidFill>
                          <a:effectLst/>
                          <a:latin typeface="Calibri" panose="020F0502020204030204" pitchFamily="34" charset="0"/>
                        </a:rPr>
                        <a:t>Marketing acquisition cost, USD</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F81BD"/>
                    </a:solidFill>
                  </a:tcPr>
                </a:tc>
                <a:tc>
                  <a:txBody>
                    <a:bodyPr/>
                    <a:lstStyle/>
                    <a:p>
                      <a:pPr algn="l" fontAlgn="b"/>
                      <a:endParaRPr lang="en-US" sz="900" b="0" i="0" u="none" strike="noStrike">
                        <a:solidFill>
                          <a:srgbClr val="000000"/>
                        </a:solidFill>
                        <a:effectLst/>
                        <a:latin typeface="Calibri" panose="020F0502020204030204" pitchFamily="34" charset="0"/>
                      </a:endParaRPr>
                    </a:p>
                  </a:txBody>
                  <a:tcPr marL="0" marR="0" marT="0"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extLst>
                  <a:ext uri="{0D108BD9-81ED-4DB2-BD59-A6C34878D82A}">
                    <a16:rowId xmlns:a16="http://schemas.microsoft.com/office/drawing/2014/main" val="10009"/>
                  </a:ext>
                </a:extLst>
              </a:tr>
              <a:tr h="152777">
                <a:tc>
                  <a:txBody>
                    <a:bodyPr/>
                    <a:lstStyle/>
                    <a:p>
                      <a:pPr algn="l" fontAlgn="b"/>
                      <a:r>
                        <a:rPr lang="en-US" sz="900" b="0" i="0" u="none" strike="noStrike">
                          <a:solidFill>
                            <a:srgbClr val="000000"/>
                          </a:solidFill>
                          <a:effectLst/>
                          <a:latin typeface="Calibri" panose="020F0502020204030204" pitchFamily="34" charset="0"/>
                        </a:rPr>
                        <a:t>PDL Loans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0,13%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0,26%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14,8%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14,8%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dirty="0" smtClean="0">
                          <a:solidFill>
                            <a:srgbClr val="000000"/>
                          </a:solidFill>
                          <a:effectLst/>
                          <a:latin typeface="Calibri" panose="020F0502020204030204" pitchFamily="34" charset="0"/>
                        </a:rPr>
                        <a:t>147</a:t>
                      </a:r>
                      <a:endParaRPr lang="en-US" sz="900" b="0" i="0" u="none" strike="noStrike" dirty="0">
                        <a:solidFill>
                          <a:srgbClr val="000000"/>
                        </a:solidFill>
                        <a:effectLst/>
                        <a:latin typeface="Calibri" panose="020F0502020204030204" pitchFamily="34" charset="0"/>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900" b="0" i="0" u="none" strike="noStrike" dirty="0">
                        <a:solidFill>
                          <a:srgbClr val="000000"/>
                        </a:solidFill>
                        <a:effectLst/>
                        <a:latin typeface="Calibri" panose="020F0502020204030204" pitchFamily="34" charset="0"/>
                      </a:endParaRPr>
                    </a:p>
                  </a:txBody>
                  <a:tcPr marL="0" marR="0" marT="0"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900" b="0" i="0" u="none" strike="noStrike" dirty="0">
                        <a:solidFill>
                          <a:srgbClr val="000000"/>
                        </a:solidFill>
                        <a:effectLst/>
                        <a:latin typeface="Calibri" panose="020F0502020204030204" pitchFamily="34" charset="0"/>
                      </a:endParaRPr>
                    </a:p>
                  </a:txBody>
                  <a:tcPr marL="0" marR="0" marT="0" marB="0" anchor="b">
                    <a:lnL>
                      <a:noFill/>
                    </a:lnL>
                    <a:lnR>
                      <a:noFill/>
                    </a:lnR>
                    <a:lnT>
                      <a:noFill/>
                    </a:lnT>
                    <a:lnB>
                      <a:noFill/>
                    </a:lnB>
                  </a:tcPr>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921503262"/>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Investment summary</a:t>
            </a:r>
            <a:endParaRPr lang="ru-RU" dirty="0"/>
          </a:p>
        </p:txBody>
      </p:sp>
      <p:sp>
        <p:nvSpPr>
          <p:cNvPr id="6" name="Номер слайда 5"/>
          <p:cNvSpPr>
            <a:spLocks noGrp="1"/>
          </p:cNvSpPr>
          <p:nvPr>
            <p:ph type="sldNum" sz="quarter" idx="12"/>
          </p:nvPr>
        </p:nvSpPr>
        <p:spPr/>
        <p:txBody>
          <a:bodyPr/>
          <a:lstStyle/>
          <a:p>
            <a:fld id="{D7F305DA-160D-498F-B102-A1D8643B4A2C}" type="slidenum">
              <a:rPr lang="ru-RU" smtClean="0"/>
              <a:pPr/>
              <a:t>59</a:t>
            </a:fld>
            <a:endParaRPr lang="ru-RU"/>
          </a:p>
        </p:txBody>
      </p:sp>
      <p:sp>
        <p:nvSpPr>
          <p:cNvPr id="7" name="TextBox 6"/>
          <p:cNvSpPr txBox="1"/>
          <p:nvPr/>
        </p:nvSpPr>
        <p:spPr>
          <a:xfrm>
            <a:off x="323528" y="5311440"/>
            <a:ext cx="8496944" cy="830997"/>
          </a:xfrm>
          <a:prstGeom prst="rect">
            <a:avLst/>
          </a:prstGeom>
          <a:solidFill>
            <a:schemeClr val="accent1">
              <a:lumMod val="20000"/>
              <a:lumOff val="80000"/>
            </a:schemeClr>
          </a:solidFill>
          <a:ln>
            <a:solidFill>
              <a:schemeClr val="accent1"/>
            </a:solidFill>
          </a:ln>
        </p:spPr>
        <p:txBody>
          <a:bodyPr wrap="square" rtlCol="0">
            <a:spAutoFit/>
          </a:bodyPr>
          <a:lstStyle/>
          <a:p>
            <a:r>
              <a:rPr lang="en-US" sz="1600" dirty="0"/>
              <a:t>Break-even period – </a:t>
            </a:r>
            <a:r>
              <a:rPr lang="en-US" sz="1600" dirty="0" smtClean="0"/>
              <a:t>1</a:t>
            </a:r>
            <a:r>
              <a:rPr lang="ru-RU" sz="1600" dirty="0" smtClean="0"/>
              <a:t>8</a:t>
            </a:r>
            <a:r>
              <a:rPr lang="en-US" sz="1600" dirty="0" smtClean="0"/>
              <a:t> </a:t>
            </a:r>
            <a:r>
              <a:rPr lang="en-US" sz="1600" dirty="0"/>
              <a:t>months</a:t>
            </a:r>
          </a:p>
          <a:p>
            <a:r>
              <a:rPr lang="en-US" sz="1600" dirty="0"/>
              <a:t>Payback period – </a:t>
            </a:r>
            <a:r>
              <a:rPr lang="ru-RU" sz="1600" dirty="0" smtClean="0"/>
              <a:t>29</a:t>
            </a:r>
            <a:r>
              <a:rPr lang="en-US" sz="1600" dirty="0" smtClean="0"/>
              <a:t> </a:t>
            </a:r>
            <a:r>
              <a:rPr lang="en-US" sz="1600" dirty="0"/>
              <a:t>months</a:t>
            </a:r>
          </a:p>
          <a:p>
            <a:r>
              <a:rPr lang="en-US" sz="1600" dirty="0"/>
              <a:t>Maximum investments from </a:t>
            </a:r>
            <a:r>
              <a:rPr lang="en-US" sz="1600" dirty="0" smtClean="0"/>
              <a:t>– </a:t>
            </a:r>
            <a:r>
              <a:rPr lang="ru-RU" sz="1600" dirty="0" smtClean="0"/>
              <a:t>9,</a:t>
            </a:r>
            <a:r>
              <a:rPr lang="ru-RU" sz="1600" dirty="0"/>
              <a:t>2</a:t>
            </a:r>
            <a:r>
              <a:rPr lang="en-US" sz="1600" dirty="0" smtClean="0"/>
              <a:t> </a:t>
            </a:r>
            <a:r>
              <a:rPr lang="en-US" sz="1600" dirty="0" err="1"/>
              <a:t>mln</a:t>
            </a:r>
            <a:r>
              <a:rPr lang="en-US" sz="1600" dirty="0"/>
              <a:t> USD</a:t>
            </a:r>
            <a:endParaRPr lang="ru-RU" sz="1600" dirty="0"/>
          </a:p>
        </p:txBody>
      </p:sp>
      <p:graphicFrame>
        <p:nvGraphicFramePr>
          <p:cNvPr id="9" name="Таблица 8"/>
          <p:cNvGraphicFramePr>
            <a:graphicFrameLocks noGrp="1"/>
          </p:cNvGraphicFramePr>
          <p:nvPr>
            <p:extLst>
              <p:ext uri="{D42A27DB-BD31-4B8C-83A1-F6EECF244321}">
                <p14:modId xmlns:p14="http://schemas.microsoft.com/office/powerpoint/2010/main" val="25474223"/>
              </p:ext>
            </p:extLst>
          </p:nvPr>
        </p:nvGraphicFramePr>
        <p:xfrm>
          <a:off x="457200" y="1340768"/>
          <a:ext cx="8229601" cy="3581287"/>
        </p:xfrm>
        <a:graphic>
          <a:graphicData uri="http://schemas.openxmlformats.org/drawingml/2006/table">
            <a:tbl>
              <a:tblPr/>
              <a:tblGrid>
                <a:gridCol w="2925883">
                  <a:extLst>
                    <a:ext uri="{9D8B030D-6E8A-4147-A177-3AD203B41FA5}">
                      <a16:colId xmlns:a16="http://schemas.microsoft.com/office/drawing/2014/main" val="20000"/>
                    </a:ext>
                  </a:extLst>
                </a:gridCol>
                <a:gridCol w="883953">
                  <a:extLst>
                    <a:ext uri="{9D8B030D-6E8A-4147-A177-3AD203B41FA5}">
                      <a16:colId xmlns:a16="http://schemas.microsoft.com/office/drawing/2014/main" val="20001"/>
                    </a:ext>
                  </a:extLst>
                </a:gridCol>
                <a:gridCol w="883953">
                  <a:extLst>
                    <a:ext uri="{9D8B030D-6E8A-4147-A177-3AD203B41FA5}">
                      <a16:colId xmlns:a16="http://schemas.microsoft.com/office/drawing/2014/main" val="20002"/>
                    </a:ext>
                  </a:extLst>
                </a:gridCol>
                <a:gridCol w="883953">
                  <a:extLst>
                    <a:ext uri="{9D8B030D-6E8A-4147-A177-3AD203B41FA5}">
                      <a16:colId xmlns:a16="http://schemas.microsoft.com/office/drawing/2014/main" val="20003"/>
                    </a:ext>
                  </a:extLst>
                </a:gridCol>
                <a:gridCol w="883953">
                  <a:extLst>
                    <a:ext uri="{9D8B030D-6E8A-4147-A177-3AD203B41FA5}">
                      <a16:colId xmlns:a16="http://schemas.microsoft.com/office/drawing/2014/main" val="20004"/>
                    </a:ext>
                  </a:extLst>
                </a:gridCol>
                <a:gridCol w="883953">
                  <a:extLst>
                    <a:ext uri="{9D8B030D-6E8A-4147-A177-3AD203B41FA5}">
                      <a16:colId xmlns:a16="http://schemas.microsoft.com/office/drawing/2014/main" val="20005"/>
                    </a:ext>
                  </a:extLst>
                </a:gridCol>
                <a:gridCol w="883953">
                  <a:extLst>
                    <a:ext uri="{9D8B030D-6E8A-4147-A177-3AD203B41FA5}">
                      <a16:colId xmlns:a16="http://schemas.microsoft.com/office/drawing/2014/main" val="20006"/>
                    </a:ext>
                  </a:extLst>
                </a:gridCol>
              </a:tblGrid>
              <a:tr h="221067">
                <a:tc>
                  <a:txBody>
                    <a:bodyPr/>
                    <a:lstStyle/>
                    <a:p>
                      <a:pPr algn="l" fontAlgn="b"/>
                      <a:r>
                        <a:rPr lang="en-US" sz="1400" b="1" i="0" u="none" strike="noStrike" dirty="0">
                          <a:solidFill>
                            <a:srgbClr val="000000"/>
                          </a:solidFill>
                          <a:effectLst/>
                          <a:latin typeface="Calibri" panose="020F0502020204030204" pitchFamily="34" charset="0"/>
                        </a:rPr>
                        <a:t>Investment summary</a:t>
                      </a:r>
                    </a:p>
                  </a:txBody>
                  <a:tcPr marL="0" marR="0" marT="0" marB="0" anchor="b">
                    <a:lnL>
                      <a:noFill/>
                    </a:lnL>
                    <a:lnR>
                      <a:noFill/>
                    </a:lnR>
                    <a:lnT>
                      <a:noFill/>
                    </a:lnT>
                    <a:lnB>
                      <a:noFill/>
                    </a:lnB>
                    <a:solidFill>
                      <a:srgbClr val="DCE6F1"/>
                    </a:solidFill>
                  </a:tcPr>
                </a:tc>
                <a:tc>
                  <a:txBody>
                    <a:bodyPr/>
                    <a:lstStyle/>
                    <a:p>
                      <a:pPr algn="l" fontAlgn="b"/>
                      <a:r>
                        <a:rPr lang="en-US" sz="1400" b="1" i="0" u="none" strike="noStrike">
                          <a:solidFill>
                            <a:srgbClr val="000000"/>
                          </a:solidFill>
                          <a:effectLst/>
                          <a:latin typeface="Calibri" panose="020F0502020204030204" pitchFamily="34" charset="0"/>
                        </a:rPr>
                        <a:t> </a:t>
                      </a:r>
                    </a:p>
                  </a:txBody>
                  <a:tcPr marL="0" marR="0" marT="0" marB="0" anchor="b">
                    <a:lnL>
                      <a:noFill/>
                    </a:lnL>
                    <a:lnR>
                      <a:noFill/>
                    </a:lnR>
                    <a:lnT>
                      <a:noFill/>
                    </a:lnT>
                    <a:lnB>
                      <a:noFill/>
                    </a:lnB>
                    <a:solidFill>
                      <a:srgbClr val="DCE6F1"/>
                    </a:solidFill>
                  </a:tcPr>
                </a:tc>
                <a:tc>
                  <a:txBody>
                    <a:bodyPr/>
                    <a:lstStyle/>
                    <a:p>
                      <a:pPr algn="l" fontAlgn="b"/>
                      <a:r>
                        <a:rPr lang="en-US" sz="1400" b="1" i="0" u="none" strike="noStrike">
                          <a:solidFill>
                            <a:srgbClr val="000000"/>
                          </a:solidFill>
                          <a:effectLst/>
                          <a:latin typeface="Calibri" panose="020F0502020204030204" pitchFamily="34" charset="0"/>
                        </a:rPr>
                        <a:t> </a:t>
                      </a:r>
                    </a:p>
                  </a:txBody>
                  <a:tcPr marL="0" marR="0" marT="0" marB="0" anchor="b">
                    <a:lnL>
                      <a:noFill/>
                    </a:lnL>
                    <a:lnR>
                      <a:noFill/>
                    </a:lnR>
                    <a:lnT>
                      <a:noFill/>
                    </a:lnT>
                    <a:lnB>
                      <a:noFill/>
                    </a:lnB>
                    <a:solidFill>
                      <a:srgbClr val="DCE6F1"/>
                    </a:solidFill>
                  </a:tcPr>
                </a:tc>
                <a:tc>
                  <a:txBody>
                    <a:bodyPr/>
                    <a:lstStyle/>
                    <a:p>
                      <a:pPr algn="l" fontAlgn="b"/>
                      <a:r>
                        <a:rPr lang="en-US" sz="1400" b="1" i="0" u="none" strike="noStrike">
                          <a:solidFill>
                            <a:srgbClr val="000000"/>
                          </a:solidFill>
                          <a:effectLst/>
                          <a:latin typeface="Calibri" panose="020F0502020204030204" pitchFamily="34" charset="0"/>
                        </a:rPr>
                        <a:t> </a:t>
                      </a:r>
                    </a:p>
                  </a:txBody>
                  <a:tcPr marL="0" marR="0" marT="0" marB="0" anchor="b">
                    <a:lnL>
                      <a:noFill/>
                    </a:lnL>
                    <a:lnR>
                      <a:noFill/>
                    </a:lnR>
                    <a:lnT>
                      <a:noFill/>
                    </a:lnT>
                    <a:lnB>
                      <a:noFill/>
                    </a:lnB>
                    <a:solidFill>
                      <a:srgbClr val="DCE6F1"/>
                    </a:solidFill>
                  </a:tcPr>
                </a:tc>
                <a:tc>
                  <a:txBody>
                    <a:bodyPr/>
                    <a:lstStyle/>
                    <a:p>
                      <a:pPr algn="l" fontAlgn="b"/>
                      <a:r>
                        <a:rPr lang="en-US" sz="1400" b="1" i="0" u="none" strike="noStrike">
                          <a:solidFill>
                            <a:srgbClr val="000000"/>
                          </a:solidFill>
                          <a:effectLst/>
                          <a:latin typeface="Calibri" panose="020F0502020204030204" pitchFamily="34" charset="0"/>
                        </a:rPr>
                        <a:t>Timeline</a:t>
                      </a:r>
                    </a:p>
                  </a:txBody>
                  <a:tcPr marL="0" marR="0" marT="0" marB="0" anchor="b">
                    <a:lnL>
                      <a:noFill/>
                    </a:lnL>
                    <a:lnR>
                      <a:noFill/>
                    </a:lnR>
                    <a:lnT>
                      <a:noFill/>
                    </a:lnT>
                    <a:lnB>
                      <a:noFill/>
                    </a:lnB>
                    <a:solidFill>
                      <a:srgbClr val="DCE6F1"/>
                    </a:solidFill>
                  </a:tcPr>
                </a:tc>
                <a:tc>
                  <a:txBody>
                    <a:bodyPr/>
                    <a:lstStyle/>
                    <a:p>
                      <a:pPr algn="l" fontAlgn="b"/>
                      <a:r>
                        <a:rPr lang="en-US" sz="1400" b="1" i="0" u="none" strike="noStrike">
                          <a:solidFill>
                            <a:srgbClr val="000000"/>
                          </a:solidFill>
                          <a:effectLst/>
                          <a:latin typeface="Calibri" panose="020F0502020204030204" pitchFamily="34" charset="0"/>
                        </a:rPr>
                        <a:t> </a:t>
                      </a:r>
                    </a:p>
                  </a:txBody>
                  <a:tcPr marL="0" marR="0" marT="0" marB="0" anchor="b">
                    <a:lnL>
                      <a:noFill/>
                    </a:lnL>
                    <a:lnR>
                      <a:noFill/>
                    </a:lnR>
                    <a:lnT>
                      <a:noFill/>
                    </a:lnT>
                    <a:lnB>
                      <a:noFill/>
                    </a:lnB>
                    <a:solidFill>
                      <a:srgbClr val="DCE6F1"/>
                    </a:solidFill>
                  </a:tcPr>
                </a:tc>
                <a:tc>
                  <a:txBody>
                    <a:bodyPr/>
                    <a:lstStyle/>
                    <a:p>
                      <a:pPr algn="l" fontAlgn="b"/>
                      <a:r>
                        <a:rPr lang="en-US" sz="1400" b="1" i="0" u="none" strike="noStrike">
                          <a:solidFill>
                            <a:srgbClr val="000000"/>
                          </a:solidFill>
                          <a:effectLst/>
                          <a:latin typeface="Calibri" panose="020F0502020204030204" pitchFamily="34" charset="0"/>
                        </a:rPr>
                        <a:t> </a:t>
                      </a:r>
                    </a:p>
                  </a:txBody>
                  <a:tcPr marL="0" marR="0" marT="0" marB="0" anchor="b">
                    <a:lnL>
                      <a:noFill/>
                    </a:lnL>
                    <a:lnR>
                      <a:noFill/>
                    </a:lnR>
                    <a:lnT>
                      <a:noFill/>
                    </a:lnT>
                    <a:lnB>
                      <a:noFill/>
                    </a:lnB>
                    <a:solidFill>
                      <a:srgbClr val="DCE6F1"/>
                    </a:solidFill>
                  </a:tcPr>
                </a:tc>
                <a:extLst>
                  <a:ext uri="{0D108BD9-81ED-4DB2-BD59-A6C34878D82A}">
                    <a16:rowId xmlns:a16="http://schemas.microsoft.com/office/drawing/2014/main" val="10000"/>
                  </a:ext>
                </a:extLst>
              </a:tr>
              <a:tr h="221067">
                <a:tc>
                  <a:txBody>
                    <a:bodyPr/>
                    <a:lstStyle/>
                    <a:p>
                      <a:pPr algn="l" fontAlgn="b"/>
                      <a:r>
                        <a:rPr lang="en-US" sz="1400" b="1" i="0" u="none" strike="noStrike">
                          <a:solidFill>
                            <a:srgbClr val="000000"/>
                          </a:solidFill>
                          <a:effectLst/>
                          <a:latin typeface="Calibri" panose="020F0502020204030204" pitchFamily="34" charset="0"/>
                        </a:rPr>
                        <a:t>thsd USD</a:t>
                      </a:r>
                    </a:p>
                  </a:txBody>
                  <a:tcPr marL="0" marR="0" marT="0" marB="0" anchor="b">
                    <a:lnL>
                      <a:noFill/>
                    </a:lnL>
                    <a:lnR>
                      <a:noFill/>
                    </a:lnR>
                    <a:lnT>
                      <a:noFill/>
                    </a:lnT>
                    <a:lnB w="6350" cap="flat" cmpd="sng" algn="ctr">
                      <a:solidFill>
                        <a:srgbClr val="95B3D7"/>
                      </a:solidFill>
                      <a:prstDash val="solid"/>
                      <a:round/>
                      <a:headEnd type="none" w="med" len="med"/>
                      <a:tailEnd type="none" w="med" len="med"/>
                    </a:lnB>
                    <a:solidFill>
                      <a:srgbClr val="DCE6F1"/>
                    </a:solidFill>
                  </a:tcPr>
                </a:tc>
                <a:tc>
                  <a:txBody>
                    <a:bodyPr/>
                    <a:lstStyle/>
                    <a:p>
                      <a:pPr algn="ctr" fontAlgn="b"/>
                      <a:r>
                        <a:rPr lang="en-US" sz="1400" b="1" i="0" u="none" strike="noStrike" dirty="0">
                          <a:solidFill>
                            <a:srgbClr val="000000"/>
                          </a:solidFill>
                          <a:effectLst/>
                          <a:latin typeface="Calibri" panose="020F0502020204030204" pitchFamily="34" charset="0"/>
                        </a:rPr>
                        <a:t>Year 1</a:t>
                      </a:r>
                    </a:p>
                  </a:txBody>
                  <a:tcPr marL="0" marR="0" marT="0" marB="0" anchor="b">
                    <a:lnL>
                      <a:noFill/>
                    </a:lnL>
                    <a:lnR>
                      <a:noFill/>
                    </a:lnR>
                    <a:lnT>
                      <a:noFill/>
                    </a:lnT>
                    <a:lnB w="6350" cap="flat" cmpd="sng" algn="ctr">
                      <a:solidFill>
                        <a:srgbClr val="95B3D7"/>
                      </a:solidFill>
                      <a:prstDash val="solid"/>
                      <a:round/>
                      <a:headEnd type="none" w="med" len="med"/>
                      <a:tailEnd type="none" w="med" len="med"/>
                    </a:lnB>
                    <a:solidFill>
                      <a:srgbClr val="DCE6F1"/>
                    </a:solidFill>
                  </a:tcPr>
                </a:tc>
                <a:tc>
                  <a:txBody>
                    <a:bodyPr/>
                    <a:lstStyle/>
                    <a:p>
                      <a:pPr algn="ctr" fontAlgn="b"/>
                      <a:r>
                        <a:rPr lang="en-US" sz="1400" b="1" i="0" u="none" strike="noStrike">
                          <a:solidFill>
                            <a:srgbClr val="000000"/>
                          </a:solidFill>
                          <a:effectLst/>
                          <a:latin typeface="Calibri" panose="020F0502020204030204" pitchFamily="34" charset="0"/>
                        </a:rPr>
                        <a:t>Year 2</a:t>
                      </a:r>
                    </a:p>
                  </a:txBody>
                  <a:tcPr marL="0" marR="0" marT="0" marB="0" anchor="b">
                    <a:lnL>
                      <a:noFill/>
                    </a:lnL>
                    <a:lnR>
                      <a:noFill/>
                    </a:lnR>
                    <a:lnT>
                      <a:noFill/>
                    </a:lnT>
                    <a:lnB w="6350" cap="flat" cmpd="sng" algn="ctr">
                      <a:solidFill>
                        <a:srgbClr val="95B3D7"/>
                      </a:solidFill>
                      <a:prstDash val="solid"/>
                      <a:round/>
                      <a:headEnd type="none" w="med" len="med"/>
                      <a:tailEnd type="none" w="med" len="med"/>
                    </a:lnB>
                    <a:solidFill>
                      <a:srgbClr val="DCE6F1"/>
                    </a:solidFill>
                  </a:tcPr>
                </a:tc>
                <a:tc>
                  <a:txBody>
                    <a:bodyPr/>
                    <a:lstStyle/>
                    <a:p>
                      <a:pPr algn="ctr" fontAlgn="b"/>
                      <a:r>
                        <a:rPr lang="en-US" sz="1400" b="1" i="0" u="none" strike="noStrike">
                          <a:solidFill>
                            <a:srgbClr val="000000"/>
                          </a:solidFill>
                          <a:effectLst/>
                          <a:latin typeface="Calibri" panose="020F0502020204030204" pitchFamily="34" charset="0"/>
                        </a:rPr>
                        <a:t>Year 3</a:t>
                      </a:r>
                    </a:p>
                  </a:txBody>
                  <a:tcPr marL="0" marR="0" marT="0" marB="0" anchor="b">
                    <a:lnL>
                      <a:noFill/>
                    </a:lnL>
                    <a:lnR>
                      <a:noFill/>
                    </a:lnR>
                    <a:lnT>
                      <a:noFill/>
                    </a:lnT>
                    <a:lnB w="6350" cap="flat" cmpd="sng" algn="ctr">
                      <a:solidFill>
                        <a:srgbClr val="95B3D7"/>
                      </a:solidFill>
                      <a:prstDash val="solid"/>
                      <a:round/>
                      <a:headEnd type="none" w="med" len="med"/>
                      <a:tailEnd type="none" w="med" len="med"/>
                    </a:lnB>
                    <a:solidFill>
                      <a:srgbClr val="DCE6F1"/>
                    </a:solidFill>
                  </a:tcPr>
                </a:tc>
                <a:tc>
                  <a:txBody>
                    <a:bodyPr/>
                    <a:lstStyle/>
                    <a:p>
                      <a:pPr algn="ctr" fontAlgn="b"/>
                      <a:r>
                        <a:rPr lang="en-US" sz="1400" b="1" i="0" u="none" strike="noStrike">
                          <a:solidFill>
                            <a:srgbClr val="000000"/>
                          </a:solidFill>
                          <a:effectLst/>
                          <a:latin typeface="Calibri" panose="020F0502020204030204" pitchFamily="34" charset="0"/>
                        </a:rPr>
                        <a:t>Year 4</a:t>
                      </a:r>
                    </a:p>
                  </a:txBody>
                  <a:tcPr marL="0" marR="0" marT="0" marB="0" anchor="b">
                    <a:lnL>
                      <a:noFill/>
                    </a:lnL>
                    <a:lnR>
                      <a:noFill/>
                    </a:lnR>
                    <a:lnT>
                      <a:noFill/>
                    </a:lnT>
                    <a:lnB w="6350" cap="flat" cmpd="sng" algn="ctr">
                      <a:solidFill>
                        <a:srgbClr val="95B3D7"/>
                      </a:solidFill>
                      <a:prstDash val="solid"/>
                      <a:round/>
                      <a:headEnd type="none" w="med" len="med"/>
                      <a:tailEnd type="none" w="med" len="med"/>
                    </a:lnB>
                    <a:solidFill>
                      <a:srgbClr val="DCE6F1"/>
                    </a:solidFill>
                  </a:tcPr>
                </a:tc>
                <a:tc>
                  <a:txBody>
                    <a:bodyPr/>
                    <a:lstStyle/>
                    <a:p>
                      <a:pPr algn="ctr" fontAlgn="b"/>
                      <a:r>
                        <a:rPr lang="en-US" sz="1400" b="1" i="0" u="none" strike="noStrike">
                          <a:solidFill>
                            <a:srgbClr val="000000"/>
                          </a:solidFill>
                          <a:effectLst/>
                          <a:latin typeface="Calibri" panose="020F0502020204030204" pitchFamily="34" charset="0"/>
                        </a:rPr>
                        <a:t>Year 5*</a:t>
                      </a:r>
                    </a:p>
                  </a:txBody>
                  <a:tcPr marL="0" marR="0" marT="0" marB="0" anchor="b">
                    <a:lnL>
                      <a:noFill/>
                    </a:lnL>
                    <a:lnR>
                      <a:noFill/>
                    </a:lnR>
                    <a:lnT>
                      <a:noFill/>
                    </a:lnT>
                    <a:lnB w="6350" cap="flat" cmpd="sng" algn="ctr">
                      <a:solidFill>
                        <a:srgbClr val="95B3D7"/>
                      </a:solidFill>
                      <a:prstDash val="solid"/>
                      <a:round/>
                      <a:headEnd type="none" w="med" len="med"/>
                      <a:tailEnd type="none" w="med" len="med"/>
                    </a:lnB>
                    <a:solidFill>
                      <a:srgbClr val="DCE6F1"/>
                    </a:solidFill>
                  </a:tcPr>
                </a:tc>
                <a:tc>
                  <a:txBody>
                    <a:bodyPr/>
                    <a:lstStyle/>
                    <a:p>
                      <a:pPr algn="ctr" fontAlgn="b"/>
                      <a:r>
                        <a:rPr lang="en-US" sz="1400" b="1" i="0" u="none" strike="noStrike">
                          <a:solidFill>
                            <a:srgbClr val="000000"/>
                          </a:solidFill>
                          <a:effectLst/>
                          <a:latin typeface="Calibri" panose="020F0502020204030204" pitchFamily="34" charset="0"/>
                        </a:rPr>
                        <a:t>Total</a:t>
                      </a:r>
                    </a:p>
                  </a:txBody>
                  <a:tcPr marL="0" marR="0" marT="0" marB="0" anchor="b">
                    <a:lnL>
                      <a:noFill/>
                    </a:lnL>
                    <a:lnR>
                      <a:noFill/>
                    </a:lnR>
                    <a:lnT>
                      <a:noFill/>
                    </a:lnT>
                    <a:lnB w="6350" cap="flat" cmpd="sng" algn="ctr">
                      <a:solidFill>
                        <a:srgbClr val="95B3D7"/>
                      </a:solidFill>
                      <a:prstDash val="solid"/>
                      <a:round/>
                      <a:headEnd type="none" w="med" len="med"/>
                      <a:tailEnd type="none" w="med" len="med"/>
                    </a:lnB>
                    <a:solidFill>
                      <a:srgbClr val="DCE6F1"/>
                    </a:solidFill>
                  </a:tcPr>
                </a:tc>
                <a:extLst>
                  <a:ext uri="{0D108BD9-81ED-4DB2-BD59-A6C34878D82A}">
                    <a16:rowId xmlns:a16="http://schemas.microsoft.com/office/drawing/2014/main" val="10001"/>
                  </a:ext>
                </a:extLst>
              </a:tr>
              <a:tr h="221067">
                <a:tc>
                  <a:txBody>
                    <a:bodyPr/>
                    <a:lstStyle/>
                    <a:p>
                      <a:pPr algn="l" fontAlgn="b"/>
                      <a:r>
                        <a:rPr lang="en-US" sz="1400" b="1" i="0" u="none" strike="noStrike" dirty="0" smtClean="0">
                          <a:solidFill>
                            <a:srgbClr val="000000"/>
                          </a:solidFill>
                          <a:effectLst/>
                          <a:latin typeface="Calibri" panose="020F0502020204030204" pitchFamily="34" charset="0"/>
                        </a:rPr>
                        <a:t>investments</a:t>
                      </a:r>
                      <a:endParaRPr lang="en-US" sz="1400" b="1" i="0" u="none" strike="noStrike" dirty="0">
                        <a:solidFill>
                          <a:srgbClr val="000000"/>
                        </a:solidFill>
                        <a:effectLst/>
                        <a:latin typeface="Calibri" panose="020F0502020204030204" pitchFamily="34" charset="0"/>
                      </a:endParaRPr>
                    </a:p>
                  </a:txBody>
                  <a:tcPr marL="0" marR="0" marT="0"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r" fontAlgn="b"/>
                      <a:r>
                        <a:rPr lang="en-US" sz="1400" b="1" i="0" u="none" strike="noStrike">
                          <a:solidFill>
                            <a:srgbClr val="000000"/>
                          </a:solidFill>
                          <a:effectLst/>
                          <a:latin typeface="Calibri" panose="020F0502020204030204" pitchFamily="34" charset="0"/>
                        </a:rPr>
                        <a:t>3 131</a:t>
                      </a:r>
                    </a:p>
                  </a:txBody>
                  <a:tcPr marL="0" marR="0" marT="0"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r" fontAlgn="b"/>
                      <a:r>
                        <a:rPr lang="en-US" sz="1400" b="1" i="0" u="none" strike="noStrike">
                          <a:solidFill>
                            <a:srgbClr val="000000"/>
                          </a:solidFill>
                          <a:effectLst/>
                          <a:latin typeface="Calibri" panose="020F0502020204030204" pitchFamily="34" charset="0"/>
                        </a:rPr>
                        <a:t>5 980</a:t>
                      </a:r>
                    </a:p>
                  </a:txBody>
                  <a:tcPr marL="0" marR="0" marT="0"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r" fontAlgn="b"/>
                      <a:r>
                        <a:rPr lang="en-US" sz="1400" b="1" i="0" u="none" strike="noStrike">
                          <a:solidFill>
                            <a:srgbClr val="000000"/>
                          </a:solidFill>
                          <a:effectLst/>
                          <a:latin typeface="Calibri" panose="020F0502020204030204" pitchFamily="34" charset="0"/>
                        </a:rPr>
                        <a:t>115</a:t>
                      </a:r>
                    </a:p>
                  </a:txBody>
                  <a:tcPr marL="0" marR="0" marT="0"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r" fontAlgn="b"/>
                      <a:r>
                        <a:rPr lang="en-US" sz="1400" b="1" i="0" u="none" strike="noStrike">
                          <a:solidFill>
                            <a:srgbClr val="000000"/>
                          </a:solidFill>
                          <a:effectLst/>
                          <a:latin typeface="Calibri" panose="020F0502020204030204" pitchFamily="34" charset="0"/>
                        </a:rPr>
                        <a:t>0</a:t>
                      </a:r>
                    </a:p>
                  </a:txBody>
                  <a:tcPr marL="0" marR="0" marT="0"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r" fontAlgn="b"/>
                      <a:r>
                        <a:rPr lang="en-US" sz="1400" b="1" i="0" u="none" strike="noStrike">
                          <a:solidFill>
                            <a:srgbClr val="000000"/>
                          </a:solidFill>
                          <a:effectLst/>
                          <a:latin typeface="Calibri" panose="020F0502020204030204" pitchFamily="34" charset="0"/>
                        </a:rPr>
                        <a:t>0</a:t>
                      </a:r>
                    </a:p>
                  </a:txBody>
                  <a:tcPr marL="0" marR="0" marT="0"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r" fontAlgn="b"/>
                      <a:r>
                        <a:rPr lang="en-US" sz="1400" b="1" i="0" u="none" strike="noStrike">
                          <a:solidFill>
                            <a:srgbClr val="000000"/>
                          </a:solidFill>
                          <a:effectLst/>
                          <a:latin typeface="Calibri" panose="020F0502020204030204" pitchFamily="34" charset="0"/>
                        </a:rPr>
                        <a:t>9 226</a:t>
                      </a:r>
                    </a:p>
                  </a:txBody>
                  <a:tcPr marL="0" marR="0" marT="0"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extLst>
                  <a:ext uri="{0D108BD9-81ED-4DB2-BD59-A6C34878D82A}">
                    <a16:rowId xmlns:a16="http://schemas.microsoft.com/office/drawing/2014/main" val="10002"/>
                  </a:ext>
                </a:extLst>
              </a:tr>
              <a:tr h="221067">
                <a:tc>
                  <a:txBody>
                    <a:bodyPr/>
                    <a:lstStyle/>
                    <a:p>
                      <a:pPr algn="l" fontAlgn="b"/>
                      <a:r>
                        <a:rPr lang="en-US" sz="1400" b="1" i="0" u="none" strike="noStrike">
                          <a:solidFill>
                            <a:srgbClr val="000000"/>
                          </a:solidFill>
                          <a:effectLst/>
                          <a:latin typeface="Calibri" panose="020F0502020204030204" pitchFamily="34" charset="0"/>
                        </a:rPr>
                        <a:t>Total investments</a:t>
                      </a:r>
                    </a:p>
                  </a:txBody>
                  <a:tcPr marL="0" marR="0" marT="0"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B8CCE4"/>
                    </a:solidFill>
                  </a:tcPr>
                </a:tc>
                <a:tc>
                  <a:txBody>
                    <a:bodyPr/>
                    <a:lstStyle/>
                    <a:p>
                      <a:pPr algn="r" fontAlgn="b"/>
                      <a:r>
                        <a:rPr lang="en-US" sz="1400" b="1" i="0" u="none" strike="noStrike">
                          <a:solidFill>
                            <a:srgbClr val="000000"/>
                          </a:solidFill>
                          <a:effectLst/>
                          <a:latin typeface="Calibri" panose="020F0502020204030204" pitchFamily="34" charset="0"/>
                        </a:rPr>
                        <a:t>3 131</a:t>
                      </a:r>
                    </a:p>
                  </a:txBody>
                  <a:tcPr marL="0" marR="0" marT="0"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B8CCE4"/>
                    </a:solidFill>
                  </a:tcPr>
                </a:tc>
                <a:tc>
                  <a:txBody>
                    <a:bodyPr/>
                    <a:lstStyle/>
                    <a:p>
                      <a:pPr algn="r" fontAlgn="b"/>
                      <a:r>
                        <a:rPr lang="en-US" sz="1400" b="1" i="0" u="none" strike="noStrike">
                          <a:solidFill>
                            <a:srgbClr val="000000"/>
                          </a:solidFill>
                          <a:effectLst/>
                          <a:latin typeface="Calibri" panose="020F0502020204030204" pitchFamily="34" charset="0"/>
                        </a:rPr>
                        <a:t>5 980</a:t>
                      </a:r>
                    </a:p>
                  </a:txBody>
                  <a:tcPr marL="0" marR="0" marT="0"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B8CCE4"/>
                    </a:solidFill>
                  </a:tcPr>
                </a:tc>
                <a:tc>
                  <a:txBody>
                    <a:bodyPr/>
                    <a:lstStyle/>
                    <a:p>
                      <a:pPr algn="r" fontAlgn="b"/>
                      <a:r>
                        <a:rPr lang="en-US" sz="1400" b="1" i="0" u="none" strike="noStrike">
                          <a:solidFill>
                            <a:srgbClr val="000000"/>
                          </a:solidFill>
                          <a:effectLst/>
                          <a:latin typeface="Calibri" panose="020F0502020204030204" pitchFamily="34" charset="0"/>
                        </a:rPr>
                        <a:t>115</a:t>
                      </a:r>
                    </a:p>
                  </a:txBody>
                  <a:tcPr marL="0" marR="0" marT="0"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B8CCE4"/>
                    </a:solidFill>
                  </a:tcPr>
                </a:tc>
                <a:tc>
                  <a:txBody>
                    <a:bodyPr/>
                    <a:lstStyle/>
                    <a:p>
                      <a:pPr algn="r" fontAlgn="b"/>
                      <a:r>
                        <a:rPr lang="en-US" sz="1400" b="1" i="0" u="none" strike="noStrike">
                          <a:solidFill>
                            <a:srgbClr val="000000"/>
                          </a:solidFill>
                          <a:effectLst/>
                          <a:latin typeface="Calibri" panose="020F0502020204030204" pitchFamily="34" charset="0"/>
                        </a:rPr>
                        <a:t>0</a:t>
                      </a:r>
                    </a:p>
                  </a:txBody>
                  <a:tcPr marL="0" marR="0" marT="0"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B8CCE4"/>
                    </a:solidFill>
                  </a:tcPr>
                </a:tc>
                <a:tc>
                  <a:txBody>
                    <a:bodyPr/>
                    <a:lstStyle/>
                    <a:p>
                      <a:pPr algn="r" fontAlgn="b"/>
                      <a:r>
                        <a:rPr lang="en-US" sz="1400" b="1" i="0" u="none" strike="noStrike">
                          <a:solidFill>
                            <a:srgbClr val="000000"/>
                          </a:solidFill>
                          <a:effectLst/>
                          <a:latin typeface="Calibri" panose="020F0502020204030204" pitchFamily="34" charset="0"/>
                        </a:rPr>
                        <a:t>0</a:t>
                      </a:r>
                    </a:p>
                  </a:txBody>
                  <a:tcPr marL="0" marR="0" marT="0"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B8CCE4"/>
                    </a:solidFill>
                  </a:tcPr>
                </a:tc>
                <a:tc>
                  <a:txBody>
                    <a:bodyPr/>
                    <a:lstStyle/>
                    <a:p>
                      <a:pPr algn="r" fontAlgn="b"/>
                      <a:r>
                        <a:rPr lang="en-US" sz="1400" b="1" i="0" u="none" strike="noStrike">
                          <a:solidFill>
                            <a:srgbClr val="000000"/>
                          </a:solidFill>
                          <a:effectLst/>
                          <a:latin typeface="Calibri" panose="020F0502020204030204" pitchFamily="34" charset="0"/>
                        </a:rPr>
                        <a:t>9 226</a:t>
                      </a:r>
                    </a:p>
                  </a:txBody>
                  <a:tcPr marL="0" marR="0" marT="0"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B8CCE4"/>
                    </a:solidFill>
                  </a:tcPr>
                </a:tc>
                <a:extLst>
                  <a:ext uri="{0D108BD9-81ED-4DB2-BD59-A6C34878D82A}">
                    <a16:rowId xmlns:a16="http://schemas.microsoft.com/office/drawing/2014/main" val="10003"/>
                  </a:ext>
                </a:extLst>
              </a:tr>
              <a:tr h="176854">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w="6350" cap="flat" cmpd="sng" algn="ctr">
                      <a:solidFill>
                        <a:srgbClr val="95B3D7"/>
                      </a:solidFill>
                      <a:prstDash val="solid"/>
                      <a:round/>
                      <a:headEnd type="none" w="med" len="med"/>
                      <a:tailEnd type="none" w="med" len="med"/>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w="6350" cap="flat" cmpd="sng" algn="ctr">
                      <a:solidFill>
                        <a:srgbClr val="95B3D7"/>
                      </a:solidFill>
                      <a:prstDash val="solid"/>
                      <a:round/>
                      <a:headEnd type="none" w="med" len="med"/>
                      <a:tailEnd type="none" w="med" len="med"/>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w="6350" cap="flat" cmpd="sng" algn="ctr">
                      <a:solidFill>
                        <a:srgbClr val="95B3D7"/>
                      </a:solidFill>
                      <a:prstDash val="solid"/>
                      <a:round/>
                      <a:headEnd type="none" w="med" len="med"/>
                      <a:tailEnd type="none" w="med" len="med"/>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w="6350" cap="flat" cmpd="sng" algn="ctr">
                      <a:solidFill>
                        <a:srgbClr val="95B3D7"/>
                      </a:solidFill>
                      <a:prstDash val="solid"/>
                      <a:round/>
                      <a:headEnd type="none" w="med" len="med"/>
                      <a:tailEnd type="none" w="med" len="med"/>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w="6350" cap="flat" cmpd="sng" algn="ctr">
                      <a:solidFill>
                        <a:srgbClr val="95B3D7"/>
                      </a:solidFill>
                      <a:prstDash val="solid"/>
                      <a:round/>
                      <a:headEnd type="none" w="med" len="med"/>
                      <a:tailEnd type="none" w="med" len="med"/>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w="6350" cap="flat" cmpd="sng" algn="ctr">
                      <a:solidFill>
                        <a:srgbClr val="95B3D7"/>
                      </a:solidFill>
                      <a:prstDash val="solid"/>
                      <a:round/>
                      <a:headEnd type="none" w="med" len="med"/>
                      <a:tailEnd type="none" w="med" len="med"/>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w="6350" cap="flat" cmpd="sng" algn="ctr">
                      <a:solidFill>
                        <a:srgbClr val="95B3D7"/>
                      </a:solidFill>
                      <a:prstDash val="solid"/>
                      <a:round/>
                      <a:headEnd type="none" w="med" len="med"/>
                      <a:tailEnd type="none" w="med" len="med"/>
                    </a:lnT>
                    <a:lnB>
                      <a:noFill/>
                    </a:lnB>
                  </a:tcPr>
                </a:tc>
                <a:extLst>
                  <a:ext uri="{0D108BD9-81ED-4DB2-BD59-A6C34878D82A}">
                    <a16:rowId xmlns:a16="http://schemas.microsoft.com/office/drawing/2014/main" val="10004"/>
                  </a:ext>
                </a:extLst>
              </a:tr>
              <a:tr h="221067">
                <a:tc>
                  <a:txBody>
                    <a:bodyPr/>
                    <a:lstStyle/>
                    <a:p>
                      <a:pPr algn="l" fontAlgn="b"/>
                      <a:r>
                        <a:rPr lang="en-US" sz="1400" b="1" i="0" u="none" strike="noStrike">
                          <a:solidFill>
                            <a:srgbClr val="000000"/>
                          </a:solidFill>
                          <a:effectLst/>
                          <a:latin typeface="Calibri" panose="020F0502020204030204" pitchFamily="34" charset="0"/>
                        </a:rPr>
                        <a:t>Number of loans issued (thsd)</a:t>
                      </a:r>
                    </a:p>
                  </a:txBody>
                  <a:tcPr marL="0" marR="0" marT="0" marB="0" anchor="b">
                    <a:lnL>
                      <a:noFill/>
                    </a:lnL>
                    <a:lnR>
                      <a:noFill/>
                    </a:lnR>
                    <a:lnT>
                      <a:noFill/>
                    </a:lnT>
                    <a:lnB w="6350" cap="flat" cmpd="sng" algn="ctr">
                      <a:solidFill>
                        <a:srgbClr val="95B3D7"/>
                      </a:solidFill>
                      <a:prstDash val="solid"/>
                      <a:round/>
                      <a:headEnd type="none" w="med" len="med"/>
                      <a:tailEnd type="none" w="med" len="med"/>
                    </a:lnB>
                  </a:tcPr>
                </a:tc>
                <a:tc>
                  <a:txBody>
                    <a:bodyPr/>
                    <a:lstStyle/>
                    <a:p>
                      <a:pPr algn="r" fontAlgn="b"/>
                      <a:r>
                        <a:rPr lang="en-US" sz="1400" b="1" i="0" u="none" strike="noStrike">
                          <a:solidFill>
                            <a:srgbClr val="000000"/>
                          </a:solidFill>
                          <a:effectLst/>
                          <a:latin typeface="Calibri" panose="020F0502020204030204" pitchFamily="34" charset="0"/>
                        </a:rPr>
                        <a:t>1</a:t>
                      </a:r>
                    </a:p>
                  </a:txBody>
                  <a:tcPr marL="0" marR="0" marT="0" marB="0" anchor="b">
                    <a:lnL>
                      <a:noFill/>
                    </a:lnL>
                    <a:lnR>
                      <a:noFill/>
                    </a:lnR>
                    <a:lnT>
                      <a:noFill/>
                    </a:lnT>
                    <a:lnB w="6350" cap="flat" cmpd="sng" algn="ctr">
                      <a:solidFill>
                        <a:srgbClr val="95B3D7"/>
                      </a:solidFill>
                      <a:prstDash val="solid"/>
                      <a:round/>
                      <a:headEnd type="none" w="med" len="med"/>
                      <a:tailEnd type="none" w="med" len="med"/>
                    </a:lnB>
                  </a:tcPr>
                </a:tc>
                <a:tc>
                  <a:txBody>
                    <a:bodyPr/>
                    <a:lstStyle/>
                    <a:p>
                      <a:pPr algn="r" fontAlgn="b"/>
                      <a:r>
                        <a:rPr lang="en-US" sz="1400" b="1" i="0" u="none" strike="noStrike">
                          <a:solidFill>
                            <a:srgbClr val="000000"/>
                          </a:solidFill>
                          <a:effectLst/>
                          <a:latin typeface="Calibri" panose="020F0502020204030204" pitchFamily="34" charset="0"/>
                        </a:rPr>
                        <a:t>27</a:t>
                      </a:r>
                    </a:p>
                  </a:txBody>
                  <a:tcPr marL="0" marR="0" marT="0" marB="0" anchor="b">
                    <a:lnL>
                      <a:noFill/>
                    </a:lnL>
                    <a:lnR>
                      <a:noFill/>
                    </a:lnR>
                    <a:lnT>
                      <a:noFill/>
                    </a:lnT>
                    <a:lnB w="6350" cap="flat" cmpd="sng" algn="ctr">
                      <a:solidFill>
                        <a:srgbClr val="95B3D7"/>
                      </a:solidFill>
                      <a:prstDash val="solid"/>
                      <a:round/>
                      <a:headEnd type="none" w="med" len="med"/>
                      <a:tailEnd type="none" w="med" len="med"/>
                    </a:lnB>
                  </a:tcPr>
                </a:tc>
                <a:tc>
                  <a:txBody>
                    <a:bodyPr/>
                    <a:lstStyle/>
                    <a:p>
                      <a:pPr algn="r" fontAlgn="b"/>
                      <a:r>
                        <a:rPr lang="en-US" sz="1400" b="1" i="0" u="none" strike="noStrike">
                          <a:solidFill>
                            <a:srgbClr val="000000"/>
                          </a:solidFill>
                          <a:effectLst/>
                          <a:latin typeface="Calibri" panose="020F0502020204030204" pitchFamily="34" charset="0"/>
                        </a:rPr>
                        <a:t>51</a:t>
                      </a:r>
                    </a:p>
                  </a:txBody>
                  <a:tcPr marL="0" marR="0" marT="0" marB="0" anchor="b">
                    <a:lnL>
                      <a:noFill/>
                    </a:lnL>
                    <a:lnR>
                      <a:noFill/>
                    </a:lnR>
                    <a:lnT>
                      <a:noFill/>
                    </a:lnT>
                    <a:lnB w="6350" cap="flat" cmpd="sng" algn="ctr">
                      <a:solidFill>
                        <a:srgbClr val="95B3D7"/>
                      </a:solidFill>
                      <a:prstDash val="solid"/>
                      <a:round/>
                      <a:headEnd type="none" w="med" len="med"/>
                      <a:tailEnd type="none" w="med" len="med"/>
                    </a:lnB>
                  </a:tcPr>
                </a:tc>
                <a:tc>
                  <a:txBody>
                    <a:bodyPr/>
                    <a:lstStyle/>
                    <a:p>
                      <a:pPr algn="r" fontAlgn="b"/>
                      <a:r>
                        <a:rPr lang="en-US" sz="1400" b="1" i="0" u="none" strike="noStrike">
                          <a:solidFill>
                            <a:srgbClr val="000000"/>
                          </a:solidFill>
                          <a:effectLst/>
                          <a:latin typeface="Calibri" panose="020F0502020204030204" pitchFamily="34" charset="0"/>
                        </a:rPr>
                        <a:t>62</a:t>
                      </a:r>
                    </a:p>
                  </a:txBody>
                  <a:tcPr marL="0" marR="0" marT="0" marB="0" anchor="b">
                    <a:lnL>
                      <a:noFill/>
                    </a:lnL>
                    <a:lnR>
                      <a:noFill/>
                    </a:lnR>
                    <a:lnT>
                      <a:noFill/>
                    </a:lnT>
                    <a:lnB w="6350" cap="flat" cmpd="sng" algn="ctr">
                      <a:solidFill>
                        <a:srgbClr val="95B3D7"/>
                      </a:solidFill>
                      <a:prstDash val="solid"/>
                      <a:round/>
                      <a:headEnd type="none" w="med" len="med"/>
                      <a:tailEnd type="none" w="med" len="med"/>
                    </a:lnB>
                  </a:tcPr>
                </a:tc>
                <a:tc>
                  <a:txBody>
                    <a:bodyPr/>
                    <a:lstStyle/>
                    <a:p>
                      <a:pPr algn="r" fontAlgn="b"/>
                      <a:r>
                        <a:rPr lang="en-US" sz="1400" b="1" i="0" u="none" strike="noStrike">
                          <a:solidFill>
                            <a:srgbClr val="000000"/>
                          </a:solidFill>
                          <a:effectLst/>
                          <a:latin typeface="Calibri" panose="020F0502020204030204" pitchFamily="34" charset="0"/>
                        </a:rPr>
                        <a:t>67</a:t>
                      </a:r>
                    </a:p>
                  </a:txBody>
                  <a:tcPr marL="0" marR="0" marT="0" marB="0" anchor="b">
                    <a:lnL>
                      <a:noFill/>
                    </a:lnL>
                    <a:lnR>
                      <a:noFill/>
                    </a:lnR>
                    <a:lnT>
                      <a:noFill/>
                    </a:lnT>
                    <a:lnB w="6350" cap="flat" cmpd="sng" algn="ctr">
                      <a:solidFill>
                        <a:srgbClr val="95B3D7"/>
                      </a:solidFill>
                      <a:prstDash val="solid"/>
                      <a:round/>
                      <a:headEnd type="none" w="med" len="med"/>
                      <a:tailEnd type="none" w="med" len="med"/>
                    </a:lnB>
                  </a:tcPr>
                </a:tc>
                <a:tc>
                  <a:txBody>
                    <a:bodyPr/>
                    <a:lstStyle/>
                    <a:p>
                      <a:pPr algn="r" fontAlgn="b"/>
                      <a:r>
                        <a:rPr lang="en-US" sz="1400" b="1" i="0" u="none" strike="noStrike">
                          <a:solidFill>
                            <a:srgbClr val="000000"/>
                          </a:solidFill>
                          <a:effectLst/>
                          <a:latin typeface="Calibri" panose="020F0502020204030204" pitchFamily="34" charset="0"/>
                        </a:rPr>
                        <a:t>208</a:t>
                      </a:r>
                    </a:p>
                  </a:txBody>
                  <a:tcPr marL="0" marR="0" marT="0" marB="0" anchor="b">
                    <a:lnL>
                      <a:noFill/>
                    </a:lnL>
                    <a:lnR>
                      <a:noFill/>
                    </a:lnR>
                    <a:lnT>
                      <a:noFill/>
                    </a:lnT>
                    <a:lnB w="6350" cap="flat" cmpd="sng" algn="ctr">
                      <a:solidFill>
                        <a:srgbClr val="95B3D7"/>
                      </a:solidFill>
                      <a:prstDash val="solid"/>
                      <a:round/>
                      <a:headEnd type="none" w="med" len="med"/>
                      <a:tailEnd type="none" w="med" len="med"/>
                    </a:lnB>
                  </a:tcPr>
                </a:tc>
                <a:extLst>
                  <a:ext uri="{0D108BD9-81ED-4DB2-BD59-A6C34878D82A}">
                    <a16:rowId xmlns:a16="http://schemas.microsoft.com/office/drawing/2014/main" val="10005"/>
                  </a:ext>
                </a:extLst>
              </a:tr>
              <a:tr h="221067">
                <a:tc>
                  <a:txBody>
                    <a:bodyPr/>
                    <a:lstStyle/>
                    <a:p>
                      <a:pPr algn="l" fontAlgn="b"/>
                      <a:r>
                        <a:rPr lang="en-US" sz="1400" b="1" i="0" u="none" strike="noStrike">
                          <a:solidFill>
                            <a:srgbClr val="000000"/>
                          </a:solidFill>
                          <a:effectLst/>
                          <a:latin typeface="Calibri" panose="020F0502020204030204" pitchFamily="34" charset="0"/>
                        </a:rPr>
                        <a:t>Amount disbursed</a:t>
                      </a:r>
                    </a:p>
                  </a:txBody>
                  <a:tcPr marL="0" marR="0" marT="0"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r" fontAlgn="b"/>
                      <a:r>
                        <a:rPr lang="en-US" sz="1400" b="1" i="0" u="none" strike="noStrike">
                          <a:solidFill>
                            <a:srgbClr val="000000"/>
                          </a:solidFill>
                          <a:effectLst/>
                          <a:latin typeface="Calibri" panose="020F0502020204030204" pitchFamily="34" charset="0"/>
                        </a:rPr>
                        <a:t>1 684</a:t>
                      </a:r>
                    </a:p>
                  </a:txBody>
                  <a:tcPr marL="0" marR="0" marT="0"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r" fontAlgn="b"/>
                      <a:r>
                        <a:rPr lang="en-US" sz="1400" b="1" i="0" u="none" strike="noStrike">
                          <a:solidFill>
                            <a:srgbClr val="000000"/>
                          </a:solidFill>
                          <a:effectLst/>
                          <a:latin typeface="Calibri" panose="020F0502020204030204" pitchFamily="34" charset="0"/>
                        </a:rPr>
                        <a:t>37 647</a:t>
                      </a:r>
                    </a:p>
                  </a:txBody>
                  <a:tcPr marL="0" marR="0" marT="0"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r" fontAlgn="b"/>
                      <a:r>
                        <a:rPr lang="en-US" sz="1400" b="1" i="0" u="none" strike="noStrike">
                          <a:solidFill>
                            <a:srgbClr val="000000"/>
                          </a:solidFill>
                          <a:effectLst/>
                          <a:latin typeface="Calibri" panose="020F0502020204030204" pitchFamily="34" charset="0"/>
                        </a:rPr>
                        <a:t>70 956</a:t>
                      </a:r>
                    </a:p>
                  </a:txBody>
                  <a:tcPr marL="0" marR="0" marT="0"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r" fontAlgn="b"/>
                      <a:r>
                        <a:rPr lang="en-US" sz="1400" b="1" i="0" u="none" strike="noStrike">
                          <a:solidFill>
                            <a:srgbClr val="000000"/>
                          </a:solidFill>
                          <a:effectLst/>
                          <a:latin typeface="Calibri" panose="020F0502020204030204" pitchFamily="34" charset="0"/>
                        </a:rPr>
                        <a:t>86 158</a:t>
                      </a:r>
                    </a:p>
                  </a:txBody>
                  <a:tcPr marL="0" marR="0" marT="0"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r" fontAlgn="b"/>
                      <a:r>
                        <a:rPr lang="en-US" sz="1400" b="1" i="0" u="none" strike="noStrike">
                          <a:solidFill>
                            <a:srgbClr val="000000"/>
                          </a:solidFill>
                          <a:effectLst/>
                          <a:latin typeface="Calibri" panose="020F0502020204030204" pitchFamily="34" charset="0"/>
                        </a:rPr>
                        <a:t>93 142</a:t>
                      </a:r>
                    </a:p>
                  </a:txBody>
                  <a:tcPr marL="0" marR="0" marT="0"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r" fontAlgn="b"/>
                      <a:r>
                        <a:rPr lang="en-US" sz="1400" b="1" i="0" u="none" strike="noStrike">
                          <a:solidFill>
                            <a:srgbClr val="000000"/>
                          </a:solidFill>
                          <a:effectLst/>
                          <a:latin typeface="Calibri" panose="020F0502020204030204" pitchFamily="34" charset="0"/>
                        </a:rPr>
                        <a:t>289 586</a:t>
                      </a:r>
                    </a:p>
                  </a:txBody>
                  <a:tcPr marL="0" marR="0" marT="0"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extLst>
                  <a:ext uri="{0D108BD9-81ED-4DB2-BD59-A6C34878D82A}">
                    <a16:rowId xmlns:a16="http://schemas.microsoft.com/office/drawing/2014/main" val="10006"/>
                  </a:ext>
                </a:extLst>
              </a:tr>
              <a:tr h="221067">
                <a:tc>
                  <a:txBody>
                    <a:bodyPr/>
                    <a:lstStyle/>
                    <a:p>
                      <a:pPr algn="l" fontAlgn="b"/>
                      <a:r>
                        <a:rPr lang="en-US" sz="1400" b="1" i="0" u="none" strike="noStrike">
                          <a:solidFill>
                            <a:srgbClr val="000000"/>
                          </a:solidFill>
                          <a:effectLst/>
                          <a:latin typeface="Calibri" panose="020F0502020204030204" pitchFamily="34" charset="0"/>
                        </a:rPr>
                        <a:t>Net portfolio (EoY)</a:t>
                      </a:r>
                    </a:p>
                  </a:txBody>
                  <a:tcPr marL="0" marR="0" marT="0"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r" fontAlgn="b"/>
                      <a:r>
                        <a:rPr lang="en-US" sz="1400" b="1" i="0" u="none" strike="noStrike">
                          <a:solidFill>
                            <a:srgbClr val="000000"/>
                          </a:solidFill>
                          <a:effectLst/>
                          <a:latin typeface="Calibri" panose="020F0502020204030204" pitchFamily="34" charset="0"/>
                        </a:rPr>
                        <a:t>759</a:t>
                      </a:r>
                    </a:p>
                  </a:txBody>
                  <a:tcPr marL="0" marR="0" marT="0"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r" fontAlgn="b"/>
                      <a:r>
                        <a:rPr lang="en-US" sz="1400" b="1" i="0" u="none" strike="noStrike">
                          <a:solidFill>
                            <a:srgbClr val="000000"/>
                          </a:solidFill>
                          <a:effectLst/>
                          <a:latin typeface="Calibri" panose="020F0502020204030204" pitchFamily="34" charset="0"/>
                        </a:rPr>
                        <a:t>6 363</a:t>
                      </a:r>
                    </a:p>
                  </a:txBody>
                  <a:tcPr marL="0" marR="0" marT="0"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r" fontAlgn="b"/>
                      <a:r>
                        <a:rPr lang="en-US" sz="1400" b="1" i="0" u="none" strike="noStrike">
                          <a:solidFill>
                            <a:srgbClr val="000000"/>
                          </a:solidFill>
                          <a:effectLst/>
                          <a:latin typeface="Calibri" panose="020F0502020204030204" pitchFamily="34" charset="0"/>
                        </a:rPr>
                        <a:t>9 097</a:t>
                      </a:r>
                    </a:p>
                  </a:txBody>
                  <a:tcPr marL="0" marR="0" marT="0"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r" fontAlgn="b"/>
                      <a:r>
                        <a:rPr lang="en-US" sz="1400" b="1" i="0" u="none" strike="noStrike">
                          <a:solidFill>
                            <a:srgbClr val="000000"/>
                          </a:solidFill>
                          <a:effectLst/>
                          <a:latin typeface="Calibri" panose="020F0502020204030204" pitchFamily="34" charset="0"/>
                        </a:rPr>
                        <a:t>10 702</a:t>
                      </a:r>
                    </a:p>
                  </a:txBody>
                  <a:tcPr marL="0" marR="0" marT="0"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r" fontAlgn="b"/>
                      <a:r>
                        <a:rPr lang="en-US" sz="1400" b="1" i="0" u="none" strike="noStrike">
                          <a:solidFill>
                            <a:srgbClr val="000000"/>
                          </a:solidFill>
                          <a:effectLst/>
                          <a:latin typeface="Calibri" panose="020F0502020204030204" pitchFamily="34" charset="0"/>
                        </a:rPr>
                        <a:t>11 019</a:t>
                      </a:r>
                    </a:p>
                  </a:txBody>
                  <a:tcPr marL="0" marR="0" marT="0"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r" fontAlgn="b"/>
                      <a:r>
                        <a:rPr lang="en-US" sz="1400" b="1" i="0" u="none" strike="noStrike">
                          <a:solidFill>
                            <a:srgbClr val="000000"/>
                          </a:solidFill>
                          <a:effectLst/>
                          <a:latin typeface="Calibri" panose="020F0502020204030204" pitchFamily="34" charset="0"/>
                        </a:rPr>
                        <a:t>11 019</a:t>
                      </a:r>
                    </a:p>
                  </a:txBody>
                  <a:tcPr marL="0" marR="0" marT="0"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extLst>
                  <a:ext uri="{0D108BD9-81ED-4DB2-BD59-A6C34878D82A}">
                    <a16:rowId xmlns:a16="http://schemas.microsoft.com/office/drawing/2014/main" val="10007"/>
                  </a:ext>
                </a:extLst>
              </a:tr>
              <a:tr h="221067">
                <a:tc>
                  <a:txBody>
                    <a:bodyPr/>
                    <a:lstStyle/>
                    <a:p>
                      <a:pPr algn="l" fontAlgn="b"/>
                      <a:r>
                        <a:rPr lang="en-US" sz="1400" b="1" i="0" u="none" strike="noStrike">
                          <a:solidFill>
                            <a:srgbClr val="000000"/>
                          </a:solidFill>
                          <a:effectLst/>
                          <a:latin typeface="Calibri" panose="020F0502020204030204" pitchFamily="34" charset="0"/>
                        </a:rPr>
                        <a:t>Revenue</a:t>
                      </a:r>
                    </a:p>
                  </a:txBody>
                  <a:tcPr marL="0" marR="0" marT="0"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r" fontAlgn="b"/>
                      <a:r>
                        <a:rPr lang="en-US" sz="1400" b="1" i="0" u="none" strike="noStrike">
                          <a:solidFill>
                            <a:srgbClr val="000000"/>
                          </a:solidFill>
                          <a:effectLst/>
                          <a:latin typeface="Calibri" panose="020F0502020204030204" pitchFamily="34" charset="0"/>
                        </a:rPr>
                        <a:t>348</a:t>
                      </a:r>
                    </a:p>
                  </a:txBody>
                  <a:tcPr marL="0" marR="0" marT="0"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r" fontAlgn="b"/>
                      <a:r>
                        <a:rPr lang="en-US" sz="1400" b="1" i="0" u="none" strike="noStrike">
                          <a:solidFill>
                            <a:srgbClr val="000000"/>
                          </a:solidFill>
                          <a:effectLst/>
                          <a:latin typeface="Calibri" panose="020F0502020204030204" pitchFamily="34" charset="0"/>
                        </a:rPr>
                        <a:t>10 255</a:t>
                      </a:r>
                    </a:p>
                  </a:txBody>
                  <a:tcPr marL="0" marR="0" marT="0"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r" fontAlgn="b"/>
                      <a:r>
                        <a:rPr lang="en-US" sz="1400" b="1" i="0" u="none" strike="noStrike">
                          <a:solidFill>
                            <a:srgbClr val="000000"/>
                          </a:solidFill>
                          <a:effectLst/>
                          <a:latin typeface="Calibri" panose="020F0502020204030204" pitchFamily="34" charset="0"/>
                        </a:rPr>
                        <a:t>21 070</a:t>
                      </a:r>
                    </a:p>
                  </a:txBody>
                  <a:tcPr marL="0" marR="0" marT="0"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r" fontAlgn="b"/>
                      <a:r>
                        <a:rPr lang="en-US" sz="1400" b="1" i="0" u="none" strike="noStrike">
                          <a:solidFill>
                            <a:srgbClr val="000000"/>
                          </a:solidFill>
                          <a:effectLst/>
                          <a:latin typeface="Calibri" panose="020F0502020204030204" pitchFamily="34" charset="0"/>
                        </a:rPr>
                        <a:t>26 065</a:t>
                      </a:r>
                    </a:p>
                  </a:txBody>
                  <a:tcPr marL="0" marR="0" marT="0"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r" fontAlgn="b"/>
                      <a:r>
                        <a:rPr lang="en-US" sz="1400" b="1" i="0" u="none" strike="noStrike">
                          <a:solidFill>
                            <a:srgbClr val="000000"/>
                          </a:solidFill>
                          <a:effectLst/>
                          <a:latin typeface="Calibri" panose="020F0502020204030204" pitchFamily="34" charset="0"/>
                        </a:rPr>
                        <a:t>28 512</a:t>
                      </a:r>
                    </a:p>
                  </a:txBody>
                  <a:tcPr marL="0" marR="0" marT="0"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r" fontAlgn="b"/>
                      <a:r>
                        <a:rPr lang="en-US" sz="1400" b="1" i="0" u="none" strike="noStrike">
                          <a:solidFill>
                            <a:srgbClr val="000000"/>
                          </a:solidFill>
                          <a:effectLst/>
                          <a:latin typeface="Calibri" panose="020F0502020204030204" pitchFamily="34" charset="0"/>
                        </a:rPr>
                        <a:t>86 250</a:t>
                      </a:r>
                    </a:p>
                  </a:txBody>
                  <a:tcPr marL="0" marR="0" marT="0"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extLst>
                  <a:ext uri="{0D108BD9-81ED-4DB2-BD59-A6C34878D82A}">
                    <a16:rowId xmlns:a16="http://schemas.microsoft.com/office/drawing/2014/main" val="10008"/>
                  </a:ext>
                </a:extLst>
              </a:tr>
              <a:tr h="221067">
                <a:tc>
                  <a:txBody>
                    <a:bodyPr/>
                    <a:lstStyle/>
                    <a:p>
                      <a:pPr algn="l" fontAlgn="b"/>
                      <a:r>
                        <a:rPr lang="en-US" sz="1400" b="1" i="0" u="none" strike="noStrike" dirty="0">
                          <a:solidFill>
                            <a:srgbClr val="000000"/>
                          </a:solidFill>
                          <a:effectLst/>
                          <a:latin typeface="Calibri" panose="020F0502020204030204" pitchFamily="34" charset="0"/>
                        </a:rPr>
                        <a:t>G&amp;A **</a:t>
                      </a:r>
                    </a:p>
                  </a:txBody>
                  <a:tcPr marL="0" marR="0" marT="0"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noFill/>
                  </a:tcPr>
                </a:tc>
                <a:tc>
                  <a:txBody>
                    <a:bodyPr/>
                    <a:lstStyle/>
                    <a:p>
                      <a:pPr algn="r" fontAlgn="b"/>
                      <a:r>
                        <a:rPr lang="en-US" sz="1400" b="1" i="0" u="none" strike="noStrike">
                          <a:solidFill>
                            <a:srgbClr val="000000"/>
                          </a:solidFill>
                          <a:effectLst/>
                          <a:latin typeface="Calibri" panose="020F0502020204030204" pitchFamily="34" charset="0"/>
                        </a:rPr>
                        <a:t>-803</a:t>
                      </a:r>
                    </a:p>
                  </a:txBody>
                  <a:tcPr marL="0" marR="0" marT="0"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noFill/>
                  </a:tcPr>
                </a:tc>
                <a:tc>
                  <a:txBody>
                    <a:bodyPr/>
                    <a:lstStyle/>
                    <a:p>
                      <a:pPr algn="r" fontAlgn="b"/>
                      <a:r>
                        <a:rPr lang="en-US" sz="1400" b="1" i="0" u="none" strike="noStrike">
                          <a:solidFill>
                            <a:srgbClr val="000000"/>
                          </a:solidFill>
                          <a:effectLst/>
                          <a:latin typeface="Calibri" panose="020F0502020204030204" pitchFamily="34" charset="0"/>
                        </a:rPr>
                        <a:t>-3 250</a:t>
                      </a:r>
                    </a:p>
                  </a:txBody>
                  <a:tcPr marL="0" marR="0" marT="0"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noFill/>
                  </a:tcPr>
                </a:tc>
                <a:tc>
                  <a:txBody>
                    <a:bodyPr/>
                    <a:lstStyle/>
                    <a:p>
                      <a:pPr algn="r" fontAlgn="b"/>
                      <a:r>
                        <a:rPr lang="en-US" sz="1400" b="1" i="0" u="none" strike="noStrike">
                          <a:solidFill>
                            <a:srgbClr val="000000"/>
                          </a:solidFill>
                          <a:effectLst/>
                          <a:latin typeface="Calibri" panose="020F0502020204030204" pitchFamily="34" charset="0"/>
                        </a:rPr>
                        <a:t>-3 359</a:t>
                      </a:r>
                    </a:p>
                  </a:txBody>
                  <a:tcPr marL="0" marR="0" marT="0"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noFill/>
                  </a:tcPr>
                </a:tc>
                <a:tc>
                  <a:txBody>
                    <a:bodyPr/>
                    <a:lstStyle/>
                    <a:p>
                      <a:pPr algn="r" fontAlgn="b"/>
                      <a:r>
                        <a:rPr lang="en-US" sz="1400" b="1" i="0" u="none" strike="noStrike">
                          <a:solidFill>
                            <a:srgbClr val="000000"/>
                          </a:solidFill>
                          <a:effectLst/>
                          <a:latin typeface="Calibri" panose="020F0502020204030204" pitchFamily="34" charset="0"/>
                        </a:rPr>
                        <a:t>-3 281</a:t>
                      </a:r>
                    </a:p>
                  </a:txBody>
                  <a:tcPr marL="0" marR="0" marT="0"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noFill/>
                  </a:tcPr>
                </a:tc>
                <a:tc>
                  <a:txBody>
                    <a:bodyPr/>
                    <a:lstStyle/>
                    <a:p>
                      <a:pPr algn="r" fontAlgn="b"/>
                      <a:r>
                        <a:rPr lang="en-US" sz="1400" b="1" i="0" u="none" strike="noStrike">
                          <a:solidFill>
                            <a:srgbClr val="000000"/>
                          </a:solidFill>
                          <a:effectLst/>
                          <a:latin typeface="Calibri" panose="020F0502020204030204" pitchFamily="34" charset="0"/>
                        </a:rPr>
                        <a:t>-3 355</a:t>
                      </a:r>
                    </a:p>
                  </a:txBody>
                  <a:tcPr marL="0" marR="0" marT="0"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noFill/>
                  </a:tcPr>
                </a:tc>
                <a:tc>
                  <a:txBody>
                    <a:bodyPr/>
                    <a:lstStyle/>
                    <a:p>
                      <a:pPr algn="r" fontAlgn="b"/>
                      <a:r>
                        <a:rPr lang="en-US" sz="1400" b="1" i="0" u="none" strike="noStrike">
                          <a:solidFill>
                            <a:srgbClr val="000000"/>
                          </a:solidFill>
                          <a:effectLst/>
                          <a:latin typeface="Calibri" panose="020F0502020204030204" pitchFamily="34" charset="0"/>
                        </a:rPr>
                        <a:t>-14 049</a:t>
                      </a:r>
                    </a:p>
                  </a:txBody>
                  <a:tcPr marL="0" marR="0" marT="0"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noFill/>
                  </a:tcPr>
                </a:tc>
                <a:extLst>
                  <a:ext uri="{0D108BD9-81ED-4DB2-BD59-A6C34878D82A}">
                    <a16:rowId xmlns:a16="http://schemas.microsoft.com/office/drawing/2014/main" val="10013"/>
                  </a:ext>
                </a:extLst>
              </a:tr>
              <a:tr h="221067">
                <a:tc>
                  <a:txBody>
                    <a:bodyPr/>
                    <a:lstStyle/>
                    <a:p>
                      <a:pPr algn="l" fontAlgn="b"/>
                      <a:r>
                        <a:rPr lang="en-US" sz="1400" b="1" i="0" u="none" strike="noStrike" dirty="0">
                          <a:solidFill>
                            <a:srgbClr val="000000"/>
                          </a:solidFill>
                          <a:effectLst/>
                          <a:latin typeface="Calibri" panose="020F0502020204030204" pitchFamily="34" charset="0"/>
                        </a:rPr>
                        <a:t>One-off </a:t>
                      </a:r>
                      <a:r>
                        <a:rPr lang="en-US" sz="1400" b="1" i="0" u="none" strike="noStrike" dirty="0" smtClean="0">
                          <a:solidFill>
                            <a:srgbClr val="000000"/>
                          </a:solidFill>
                          <a:effectLst/>
                          <a:latin typeface="Calibri" panose="020F0502020204030204" pitchFamily="34" charset="0"/>
                        </a:rPr>
                        <a:t>expenses </a:t>
                      </a:r>
                      <a:r>
                        <a:rPr lang="en-US" sz="1400" b="1" i="0" u="none" strike="noStrike" dirty="0">
                          <a:solidFill>
                            <a:srgbClr val="000000"/>
                          </a:solidFill>
                          <a:effectLst/>
                          <a:latin typeface="Calibri" panose="020F0502020204030204" pitchFamily="34" charset="0"/>
                        </a:rPr>
                        <a:t>***</a:t>
                      </a:r>
                    </a:p>
                  </a:txBody>
                  <a:tcPr marL="0" marR="0" marT="0"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noFill/>
                  </a:tcPr>
                </a:tc>
                <a:tc>
                  <a:txBody>
                    <a:bodyPr/>
                    <a:lstStyle/>
                    <a:p>
                      <a:pPr algn="r" fontAlgn="b"/>
                      <a:r>
                        <a:rPr lang="en-US" sz="1400" b="1" i="0" u="none" strike="noStrike">
                          <a:solidFill>
                            <a:srgbClr val="000000"/>
                          </a:solidFill>
                          <a:effectLst/>
                          <a:latin typeface="Calibri" panose="020F0502020204030204" pitchFamily="34" charset="0"/>
                        </a:rPr>
                        <a:t>-1 113</a:t>
                      </a:r>
                    </a:p>
                  </a:txBody>
                  <a:tcPr marL="0" marR="0" marT="0"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noFill/>
                  </a:tcPr>
                </a:tc>
                <a:tc>
                  <a:txBody>
                    <a:bodyPr/>
                    <a:lstStyle/>
                    <a:p>
                      <a:pPr algn="r" fontAlgn="b"/>
                      <a:r>
                        <a:rPr lang="en-US" sz="1400" b="1" i="0" u="none" strike="noStrike">
                          <a:solidFill>
                            <a:srgbClr val="000000"/>
                          </a:solidFill>
                          <a:effectLst/>
                          <a:latin typeface="Calibri" panose="020F0502020204030204" pitchFamily="34" charset="0"/>
                        </a:rPr>
                        <a:t>0</a:t>
                      </a:r>
                    </a:p>
                  </a:txBody>
                  <a:tcPr marL="0" marR="0" marT="0"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noFill/>
                  </a:tcPr>
                </a:tc>
                <a:tc>
                  <a:txBody>
                    <a:bodyPr/>
                    <a:lstStyle/>
                    <a:p>
                      <a:pPr algn="r" fontAlgn="b"/>
                      <a:r>
                        <a:rPr lang="en-US" sz="1400" b="1" i="0" u="none" strike="noStrike">
                          <a:solidFill>
                            <a:srgbClr val="000000"/>
                          </a:solidFill>
                          <a:effectLst/>
                          <a:latin typeface="Calibri" panose="020F0502020204030204" pitchFamily="34" charset="0"/>
                        </a:rPr>
                        <a:t>0</a:t>
                      </a:r>
                    </a:p>
                  </a:txBody>
                  <a:tcPr marL="0" marR="0" marT="0"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noFill/>
                  </a:tcPr>
                </a:tc>
                <a:tc>
                  <a:txBody>
                    <a:bodyPr/>
                    <a:lstStyle/>
                    <a:p>
                      <a:pPr algn="r" fontAlgn="b"/>
                      <a:r>
                        <a:rPr lang="en-US" sz="1400" b="1" i="0" u="none" strike="noStrike">
                          <a:solidFill>
                            <a:srgbClr val="000000"/>
                          </a:solidFill>
                          <a:effectLst/>
                          <a:latin typeface="Calibri" panose="020F0502020204030204" pitchFamily="34" charset="0"/>
                        </a:rPr>
                        <a:t>0</a:t>
                      </a:r>
                    </a:p>
                  </a:txBody>
                  <a:tcPr marL="0" marR="0" marT="0"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noFill/>
                  </a:tcPr>
                </a:tc>
                <a:tc>
                  <a:txBody>
                    <a:bodyPr/>
                    <a:lstStyle/>
                    <a:p>
                      <a:pPr algn="r" fontAlgn="b"/>
                      <a:r>
                        <a:rPr lang="en-US" sz="1400" b="1" i="0" u="none" strike="noStrike">
                          <a:solidFill>
                            <a:srgbClr val="000000"/>
                          </a:solidFill>
                          <a:effectLst/>
                          <a:latin typeface="Calibri" panose="020F0502020204030204" pitchFamily="34" charset="0"/>
                        </a:rPr>
                        <a:t>0</a:t>
                      </a:r>
                    </a:p>
                  </a:txBody>
                  <a:tcPr marL="0" marR="0" marT="0"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noFill/>
                  </a:tcPr>
                </a:tc>
                <a:tc>
                  <a:txBody>
                    <a:bodyPr/>
                    <a:lstStyle/>
                    <a:p>
                      <a:pPr algn="r" fontAlgn="b"/>
                      <a:r>
                        <a:rPr lang="en-US" sz="1400" b="1" i="0" u="none" strike="noStrike">
                          <a:solidFill>
                            <a:srgbClr val="000000"/>
                          </a:solidFill>
                          <a:effectLst/>
                          <a:latin typeface="Calibri" panose="020F0502020204030204" pitchFamily="34" charset="0"/>
                        </a:rPr>
                        <a:t>-1 113</a:t>
                      </a:r>
                    </a:p>
                  </a:txBody>
                  <a:tcPr marL="0" marR="0" marT="0"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noFill/>
                  </a:tcPr>
                </a:tc>
                <a:extLst>
                  <a:ext uri="{0D108BD9-81ED-4DB2-BD59-A6C34878D82A}">
                    <a16:rowId xmlns:a16="http://schemas.microsoft.com/office/drawing/2014/main" val="10014"/>
                  </a:ext>
                </a:extLst>
              </a:tr>
              <a:tr h="221067">
                <a:tc>
                  <a:txBody>
                    <a:bodyPr/>
                    <a:lstStyle/>
                    <a:p>
                      <a:pPr algn="l" fontAlgn="b"/>
                      <a:r>
                        <a:rPr lang="en-US" sz="1400" b="1" i="0" u="none" strike="noStrike">
                          <a:solidFill>
                            <a:srgbClr val="000000"/>
                          </a:solidFill>
                          <a:effectLst/>
                          <a:latin typeface="Calibri" panose="020F0502020204030204" pitchFamily="34" charset="0"/>
                        </a:rPr>
                        <a:t>Net profit after taxes</a:t>
                      </a:r>
                    </a:p>
                  </a:txBody>
                  <a:tcPr marL="0" marR="0" marT="0"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B8CCE4"/>
                    </a:solidFill>
                  </a:tcPr>
                </a:tc>
                <a:tc>
                  <a:txBody>
                    <a:bodyPr/>
                    <a:lstStyle/>
                    <a:p>
                      <a:pPr algn="r" fontAlgn="b"/>
                      <a:r>
                        <a:rPr lang="en-US" sz="1400" b="1" i="0" u="none" strike="noStrike">
                          <a:solidFill>
                            <a:srgbClr val="000000"/>
                          </a:solidFill>
                          <a:effectLst/>
                          <a:latin typeface="Calibri" panose="020F0502020204030204" pitchFamily="34" charset="0"/>
                        </a:rPr>
                        <a:t>-1 141</a:t>
                      </a:r>
                    </a:p>
                  </a:txBody>
                  <a:tcPr marL="0" marR="0" marT="0"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B8CCE4"/>
                    </a:solidFill>
                  </a:tcPr>
                </a:tc>
                <a:tc>
                  <a:txBody>
                    <a:bodyPr/>
                    <a:lstStyle/>
                    <a:p>
                      <a:pPr algn="r" fontAlgn="b"/>
                      <a:r>
                        <a:rPr lang="en-US" sz="1400" b="1" i="0" u="none" strike="noStrike">
                          <a:solidFill>
                            <a:srgbClr val="000000"/>
                          </a:solidFill>
                          <a:effectLst/>
                          <a:latin typeface="Calibri" panose="020F0502020204030204" pitchFamily="34" charset="0"/>
                        </a:rPr>
                        <a:t>205</a:t>
                      </a:r>
                    </a:p>
                  </a:txBody>
                  <a:tcPr marL="0" marR="0" marT="0"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B8CCE4"/>
                    </a:solidFill>
                  </a:tcPr>
                </a:tc>
                <a:tc>
                  <a:txBody>
                    <a:bodyPr/>
                    <a:lstStyle/>
                    <a:p>
                      <a:pPr algn="r" fontAlgn="b"/>
                      <a:r>
                        <a:rPr lang="en-US" sz="1400" b="1" i="0" u="none" strike="noStrike">
                          <a:solidFill>
                            <a:srgbClr val="000000"/>
                          </a:solidFill>
                          <a:effectLst/>
                          <a:latin typeface="Calibri" panose="020F0502020204030204" pitchFamily="34" charset="0"/>
                        </a:rPr>
                        <a:t>4 617</a:t>
                      </a:r>
                    </a:p>
                  </a:txBody>
                  <a:tcPr marL="0" marR="0" marT="0"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B8CCE4"/>
                    </a:solidFill>
                  </a:tcPr>
                </a:tc>
                <a:tc>
                  <a:txBody>
                    <a:bodyPr/>
                    <a:lstStyle/>
                    <a:p>
                      <a:pPr algn="r" fontAlgn="b"/>
                      <a:r>
                        <a:rPr lang="en-US" sz="1400" b="1" i="0" u="none" strike="noStrike">
                          <a:solidFill>
                            <a:srgbClr val="000000"/>
                          </a:solidFill>
                          <a:effectLst/>
                          <a:latin typeface="Calibri" panose="020F0502020204030204" pitchFamily="34" charset="0"/>
                        </a:rPr>
                        <a:t>6 876</a:t>
                      </a:r>
                    </a:p>
                  </a:txBody>
                  <a:tcPr marL="0" marR="0" marT="0"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B8CCE4"/>
                    </a:solidFill>
                  </a:tcPr>
                </a:tc>
                <a:tc>
                  <a:txBody>
                    <a:bodyPr/>
                    <a:lstStyle/>
                    <a:p>
                      <a:pPr algn="r" fontAlgn="b"/>
                      <a:r>
                        <a:rPr lang="en-US" sz="1400" b="1" i="0" u="none" strike="noStrike">
                          <a:solidFill>
                            <a:srgbClr val="000000"/>
                          </a:solidFill>
                          <a:effectLst/>
                          <a:latin typeface="Calibri" panose="020F0502020204030204" pitchFamily="34" charset="0"/>
                        </a:rPr>
                        <a:t>8 050</a:t>
                      </a:r>
                    </a:p>
                  </a:txBody>
                  <a:tcPr marL="0" marR="0" marT="0"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B8CCE4"/>
                    </a:solidFill>
                  </a:tcPr>
                </a:tc>
                <a:tc>
                  <a:txBody>
                    <a:bodyPr/>
                    <a:lstStyle/>
                    <a:p>
                      <a:pPr algn="r" fontAlgn="b"/>
                      <a:r>
                        <a:rPr lang="en-US" sz="1400" b="1" i="0" u="none" strike="noStrike">
                          <a:solidFill>
                            <a:srgbClr val="000000"/>
                          </a:solidFill>
                          <a:effectLst/>
                          <a:latin typeface="Calibri" panose="020F0502020204030204" pitchFamily="34" charset="0"/>
                        </a:rPr>
                        <a:t>18 607</a:t>
                      </a:r>
                    </a:p>
                  </a:txBody>
                  <a:tcPr marL="0" marR="0" marT="0"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B8CCE4"/>
                    </a:solidFill>
                  </a:tcPr>
                </a:tc>
                <a:extLst>
                  <a:ext uri="{0D108BD9-81ED-4DB2-BD59-A6C34878D82A}">
                    <a16:rowId xmlns:a16="http://schemas.microsoft.com/office/drawing/2014/main" val="10009"/>
                  </a:ext>
                </a:extLst>
              </a:tr>
              <a:tr h="221067">
                <a:tc>
                  <a:txBody>
                    <a:bodyPr/>
                    <a:lstStyle/>
                    <a:p>
                      <a:pPr algn="l" fontAlgn="b"/>
                      <a:r>
                        <a:rPr lang="en-US" sz="1400" b="1" i="0" u="none" strike="noStrike">
                          <a:solidFill>
                            <a:srgbClr val="000000"/>
                          </a:solidFill>
                          <a:effectLst/>
                          <a:latin typeface="Calibri" panose="020F0502020204030204" pitchFamily="34" charset="0"/>
                        </a:rPr>
                        <a:t>ROE (yearly)</a:t>
                      </a:r>
                    </a:p>
                  </a:txBody>
                  <a:tcPr marL="0" marR="0" marT="0"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CE6F1"/>
                    </a:solidFill>
                  </a:tcPr>
                </a:tc>
                <a:tc>
                  <a:txBody>
                    <a:bodyPr/>
                    <a:lstStyle/>
                    <a:p>
                      <a:pPr algn="r" fontAlgn="b"/>
                      <a:r>
                        <a:rPr lang="en-US" sz="1400" b="1" i="0" u="none" strike="noStrike">
                          <a:solidFill>
                            <a:srgbClr val="000000"/>
                          </a:solidFill>
                          <a:effectLst/>
                          <a:latin typeface="Calibri" panose="020F0502020204030204" pitchFamily="34" charset="0"/>
                        </a:rPr>
                        <a:t>-65%</a:t>
                      </a:r>
                    </a:p>
                  </a:txBody>
                  <a:tcPr marL="0" marR="0" marT="0"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CE6F1"/>
                    </a:solidFill>
                  </a:tcPr>
                </a:tc>
                <a:tc>
                  <a:txBody>
                    <a:bodyPr/>
                    <a:lstStyle/>
                    <a:p>
                      <a:pPr algn="r" fontAlgn="b"/>
                      <a:r>
                        <a:rPr lang="en-US" sz="1400" b="1" i="0" u="none" strike="noStrike">
                          <a:solidFill>
                            <a:srgbClr val="000000"/>
                          </a:solidFill>
                          <a:effectLst/>
                          <a:latin typeface="Calibri" panose="020F0502020204030204" pitchFamily="34" charset="0"/>
                        </a:rPr>
                        <a:t>3%</a:t>
                      </a:r>
                    </a:p>
                  </a:txBody>
                  <a:tcPr marL="0" marR="0" marT="0"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CE6F1"/>
                    </a:solidFill>
                  </a:tcPr>
                </a:tc>
                <a:tc>
                  <a:txBody>
                    <a:bodyPr/>
                    <a:lstStyle/>
                    <a:p>
                      <a:pPr algn="r" fontAlgn="b"/>
                      <a:r>
                        <a:rPr lang="en-US" sz="1400" b="1" i="0" u="none" strike="noStrike">
                          <a:solidFill>
                            <a:srgbClr val="000000"/>
                          </a:solidFill>
                          <a:effectLst/>
                          <a:latin typeface="Calibri" panose="020F0502020204030204" pitchFamily="34" charset="0"/>
                        </a:rPr>
                        <a:t>48%</a:t>
                      </a:r>
                    </a:p>
                  </a:txBody>
                  <a:tcPr marL="0" marR="0" marT="0"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CE6F1"/>
                    </a:solidFill>
                  </a:tcPr>
                </a:tc>
                <a:tc>
                  <a:txBody>
                    <a:bodyPr/>
                    <a:lstStyle/>
                    <a:p>
                      <a:pPr algn="r" fontAlgn="b"/>
                      <a:r>
                        <a:rPr lang="en-US" sz="1400" b="1" i="0" u="none" strike="noStrike">
                          <a:solidFill>
                            <a:srgbClr val="000000"/>
                          </a:solidFill>
                          <a:effectLst/>
                          <a:latin typeface="Calibri" panose="020F0502020204030204" pitchFamily="34" charset="0"/>
                        </a:rPr>
                        <a:t>72%</a:t>
                      </a:r>
                    </a:p>
                  </a:txBody>
                  <a:tcPr marL="0" marR="0" marT="0"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CE6F1"/>
                    </a:solidFill>
                  </a:tcPr>
                </a:tc>
                <a:tc>
                  <a:txBody>
                    <a:bodyPr/>
                    <a:lstStyle/>
                    <a:p>
                      <a:pPr algn="r" fontAlgn="b"/>
                      <a:r>
                        <a:rPr lang="en-US" sz="1400" b="1" i="0" u="none" strike="noStrike">
                          <a:solidFill>
                            <a:srgbClr val="000000"/>
                          </a:solidFill>
                          <a:effectLst/>
                          <a:latin typeface="Calibri" panose="020F0502020204030204" pitchFamily="34" charset="0"/>
                        </a:rPr>
                        <a:t>84%</a:t>
                      </a:r>
                    </a:p>
                  </a:txBody>
                  <a:tcPr marL="0" marR="0" marT="0"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CE6F1"/>
                    </a:solidFill>
                  </a:tcPr>
                </a:tc>
                <a:tc>
                  <a:txBody>
                    <a:bodyPr/>
                    <a:lstStyle/>
                    <a:p>
                      <a:pPr algn="r" fontAlgn="b"/>
                      <a:r>
                        <a:rPr lang="en-US" sz="1400" b="1" i="0" u="none" strike="noStrike">
                          <a:solidFill>
                            <a:srgbClr val="000000"/>
                          </a:solidFill>
                          <a:effectLst/>
                          <a:latin typeface="Calibri" panose="020F0502020204030204" pitchFamily="34" charset="0"/>
                        </a:rPr>
                        <a:t>53%</a:t>
                      </a:r>
                    </a:p>
                  </a:txBody>
                  <a:tcPr marL="0" marR="0" marT="0"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CE6F1"/>
                    </a:solidFill>
                  </a:tcPr>
                </a:tc>
                <a:extLst>
                  <a:ext uri="{0D108BD9-81ED-4DB2-BD59-A6C34878D82A}">
                    <a16:rowId xmlns:a16="http://schemas.microsoft.com/office/drawing/2014/main" val="10010"/>
                  </a:ext>
                </a:extLst>
              </a:tr>
              <a:tr h="221067">
                <a:tc>
                  <a:txBody>
                    <a:bodyPr/>
                    <a:lstStyle/>
                    <a:p>
                      <a:pPr algn="l" fontAlgn="b"/>
                      <a:r>
                        <a:rPr lang="en-US" sz="1400" b="1" i="0" u="none" strike="noStrike" dirty="0">
                          <a:solidFill>
                            <a:srgbClr val="000000"/>
                          </a:solidFill>
                          <a:effectLst/>
                          <a:latin typeface="Calibri" panose="020F0502020204030204" pitchFamily="34" charset="0"/>
                        </a:rPr>
                        <a:t>ROAA (yearly)</a:t>
                      </a:r>
                    </a:p>
                  </a:txBody>
                  <a:tcPr marL="0" marR="0" marT="0"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CE6F1"/>
                    </a:solidFill>
                  </a:tcPr>
                </a:tc>
                <a:tc>
                  <a:txBody>
                    <a:bodyPr/>
                    <a:lstStyle/>
                    <a:p>
                      <a:pPr algn="r" fontAlgn="b"/>
                      <a:r>
                        <a:rPr lang="en-US" sz="1400" b="1" i="0" u="none" strike="noStrike">
                          <a:solidFill>
                            <a:srgbClr val="000000"/>
                          </a:solidFill>
                          <a:effectLst/>
                          <a:latin typeface="Calibri" panose="020F0502020204030204" pitchFamily="34" charset="0"/>
                        </a:rPr>
                        <a:t>-97%</a:t>
                      </a:r>
                    </a:p>
                  </a:txBody>
                  <a:tcPr marL="0" marR="0" marT="0"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CE6F1"/>
                    </a:solidFill>
                  </a:tcPr>
                </a:tc>
                <a:tc>
                  <a:txBody>
                    <a:bodyPr/>
                    <a:lstStyle/>
                    <a:p>
                      <a:pPr algn="r" fontAlgn="b"/>
                      <a:r>
                        <a:rPr lang="en-US" sz="1400" b="1" i="0" u="none" strike="noStrike">
                          <a:solidFill>
                            <a:srgbClr val="000000"/>
                          </a:solidFill>
                          <a:effectLst/>
                          <a:latin typeface="Calibri" panose="020F0502020204030204" pitchFamily="34" charset="0"/>
                        </a:rPr>
                        <a:t>4%</a:t>
                      </a:r>
                    </a:p>
                  </a:txBody>
                  <a:tcPr marL="0" marR="0" marT="0"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CE6F1"/>
                    </a:solidFill>
                  </a:tcPr>
                </a:tc>
                <a:tc>
                  <a:txBody>
                    <a:bodyPr/>
                    <a:lstStyle/>
                    <a:p>
                      <a:pPr algn="r" fontAlgn="b"/>
                      <a:r>
                        <a:rPr lang="en-US" sz="1400" b="1" i="0" u="none" strike="noStrike">
                          <a:solidFill>
                            <a:srgbClr val="000000"/>
                          </a:solidFill>
                          <a:effectLst/>
                          <a:latin typeface="Calibri" panose="020F0502020204030204" pitchFamily="34" charset="0"/>
                        </a:rPr>
                        <a:t>47%</a:t>
                      </a:r>
                    </a:p>
                  </a:txBody>
                  <a:tcPr marL="0" marR="0" marT="0"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CE6F1"/>
                    </a:solidFill>
                  </a:tcPr>
                </a:tc>
                <a:tc>
                  <a:txBody>
                    <a:bodyPr/>
                    <a:lstStyle/>
                    <a:p>
                      <a:pPr algn="r" fontAlgn="b"/>
                      <a:r>
                        <a:rPr lang="en-US" sz="1400" b="1" i="0" u="none" strike="noStrike">
                          <a:solidFill>
                            <a:srgbClr val="000000"/>
                          </a:solidFill>
                          <a:effectLst/>
                          <a:latin typeface="Calibri" panose="020F0502020204030204" pitchFamily="34" charset="0"/>
                        </a:rPr>
                        <a:t>57%</a:t>
                      </a:r>
                    </a:p>
                  </a:txBody>
                  <a:tcPr marL="0" marR="0" marT="0"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CE6F1"/>
                    </a:solidFill>
                  </a:tcPr>
                </a:tc>
                <a:tc>
                  <a:txBody>
                    <a:bodyPr/>
                    <a:lstStyle/>
                    <a:p>
                      <a:pPr algn="r" fontAlgn="b"/>
                      <a:r>
                        <a:rPr lang="en-US" sz="1400" b="1" i="0" u="none" strike="noStrike">
                          <a:solidFill>
                            <a:srgbClr val="000000"/>
                          </a:solidFill>
                          <a:effectLst/>
                          <a:latin typeface="Calibri" panose="020F0502020204030204" pitchFamily="34" charset="0"/>
                        </a:rPr>
                        <a:t>61%</a:t>
                      </a:r>
                    </a:p>
                  </a:txBody>
                  <a:tcPr marL="0" marR="0" marT="0"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CE6F1"/>
                    </a:solidFill>
                  </a:tcPr>
                </a:tc>
                <a:tc>
                  <a:txBody>
                    <a:bodyPr/>
                    <a:lstStyle/>
                    <a:p>
                      <a:pPr algn="r" fontAlgn="b"/>
                      <a:r>
                        <a:rPr lang="en-US" sz="1400" b="1" i="0" u="none" strike="noStrike" dirty="0">
                          <a:solidFill>
                            <a:srgbClr val="000000"/>
                          </a:solidFill>
                          <a:effectLst/>
                          <a:latin typeface="Calibri" panose="020F0502020204030204" pitchFamily="34" charset="0"/>
                        </a:rPr>
                        <a:t>39%</a:t>
                      </a:r>
                    </a:p>
                  </a:txBody>
                  <a:tcPr marL="0" marR="0" marT="0"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CE6F1"/>
                    </a:solidFill>
                  </a:tcPr>
                </a:tc>
                <a:extLst>
                  <a:ext uri="{0D108BD9-81ED-4DB2-BD59-A6C34878D82A}">
                    <a16:rowId xmlns:a16="http://schemas.microsoft.com/office/drawing/2014/main" val="10011"/>
                  </a:ext>
                </a:extLst>
              </a:tr>
              <a:tr h="176854">
                <a:tc>
                  <a:txBody>
                    <a:bodyPr/>
                    <a:lstStyle/>
                    <a:p>
                      <a:pPr algn="l" fontAlgn="b"/>
                      <a:r>
                        <a:rPr lang="en-US" sz="1100" b="0" i="0" u="none" strike="noStrike" dirty="0">
                          <a:solidFill>
                            <a:srgbClr val="000000"/>
                          </a:solidFill>
                          <a:effectLst/>
                          <a:latin typeface="Calibri" panose="020F0502020204030204" pitchFamily="34" charset="0"/>
                        </a:rPr>
                        <a:t>* - normalized year with no </a:t>
                      </a:r>
                      <a:r>
                        <a:rPr lang="en-US" sz="1100" b="0" i="0" u="none" strike="noStrike" dirty="0" smtClean="0">
                          <a:solidFill>
                            <a:srgbClr val="000000"/>
                          </a:solidFill>
                          <a:effectLst/>
                          <a:latin typeface="Calibri" panose="020F0502020204030204" pitchFamily="34" charset="0"/>
                        </a:rPr>
                        <a:t>new</a:t>
                      </a:r>
                      <a:r>
                        <a:rPr lang="en-US" sz="1100" b="0" i="0" u="none" strike="noStrike" baseline="0" dirty="0" smtClean="0">
                          <a:solidFill>
                            <a:srgbClr val="000000"/>
                          </a:solidFill>
                          <a:effectLst/>
                          <a:latin typeface="Calibri" panose="020F0502020204030204" pitchFamily="34" charset="0"/>
                        </a:rPr>
                        <a:t> clients </a:t>
                      </a:r>
                      <a:r>
                        <a:rPr lang="en-US" sz="1100" b="0" i="0" u="none" strike="noStrike" dirty="0" smtClean="0">
                          <a:solidFill>
                            <a:srgbClr val="000000"/>
                          </a:solidFill>
                          <a:effectLst/>
                          <a:latin typeface="Calibri" panose="020F0502020204030204" pitchFamily="34" charset="0"/>
                        </a:rPr>
                        <a:t>growth</a:t>
                      </a:r>
                      <a:endParaRPr lang="en-US" sz="1100" b="0" i="0" u="none" strike="noStrike" dirty="0">
                        <a:solidFill>
                          <a:srgbClr val="000000"/>
                        </a:solidFill>
                        <a:effectLst/>
                        <a:latin typeface="Calibri" panose="020F0502020204030204" pitchFamily="34" charset="0"/>
                      </a:endParaRPr>
                    </a:p>
                  </a:txBody>
                  <a:tcPr marL="0" marR="0" marT="0"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l" fontAlgn="b"/>
                      <a:endParaRPr lang="en-US" sz="1100" b="0" i="0" u="none" strike="noStrike" dirty="0">
                        <a:solidFill>
                          <a:srgbClr val="000000"/>
                        </a:solidFill>
                        <a:effectLst/>
                        <a:latin typeface="Calibri" panose="020F0502020204030204" pitchFamily="34" charset="0"/>
                      </a:endParaRPr>
                    </a:p>
                  </a:txBody>
                  <a:tcPr marL="0" marR="0" marT="0"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l" fontAlgn="b"/>
                      <a:endParaRPr lang="en-US" sz="1100" b="0" i="0" u="none" strike="noStrike" dirty="0">
                        <a:solidFill>
                          <a:srgbClr val="000000"/>
                        </a:solidFill>
                        <a:effectLst/>
                        <a:latin typeface="Calibri" panose="020F0502020204030204" pitchFamily="34" charset="0"/>
                      </a:endParaRPr>
                    </a:p>
                  </a:txBody>
                  <a:tcPr marL="0" marR="0" marT="0"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l" fontAlgn="b"/>
                      <a:endParaRPr lang="en-US" sz="1100" b="0" i="0" u="none" strike="noStrike" dirty="0">
                        <a:solidFill>
                          <a:srgbClr val="000000"/>
                        </a:solidFill>
                        <a:effectLst/>
                        <a:latin typeface="Calibri" panose="020F0502020204030204" pitchFamily="34" charset="0"/>
                      </a:endParaRPr>
                    </a:p>
                  </a:txBody>
                  <a:tcPr marL="0" marR="0" marT="0"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l" fontAlgn="b"/>
                      <a:endParaRPr lang="en-US" sz="1100" b="0" i="0" u="none" strike="noStrike" dirty="0">
                        <a:solidFill>
                          <a:srgbClr val="000000"/>
                        </a:solidFill>
                        <a:effectLst/>
                        <a:latin typeface="Calibri" panose="020F0502020204030204" pitchFamily="34" charset="0"/>
                      </a:endParaRPr>
                    </a:p>
                  </a:txBody>
                  <a:tcPr marL="0" marR="0" marT="0"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l" fontAlgn="b"/>
                      <a:endParaRPr lang="en-US" sz="1100" b="0" i="0" u="none" strike="noStrike" dirty="0">
                        <a:solidFill>
                          <a:srgbClr val="000000"/>
                        </a:solidFill>
                        <a:effectLst/>
                        <a:latin typeface="Calibri" panose="020F0502020204030204" pitchFamily="34" charset="0"/>
                      </a:endParaRPr>
                    </a:p>
                  </a:txBody>
                  <a:tcPr marL="0" marR="0" marT="0"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l" fontAlgn="b"/>
                      <a:endParaRPr lang="en-US" sz="1100" b="0" i="0" u="none" strike="noStrike" dirty="0">
                        <a:solidFill>
                          <a:srgbClr val="000000"/>
                        </a:solidFill>
                        <a:effectLst/>
                        <a:latin typeface="Calibri" panose="020F0502020204030204" pitchFamily="34" charset="0"/>
                      </a:endParaRPr>
                    </a:p>
                  </a:txBody>
                  <a:tcPr marL="0" marR="0" marT="0"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extLst>
                  <a:ext uri="{0D108BD9-81ED-4DB2-BD59-A6C34878D82A}">
                    <a16:rowId xmlns:a16="http://schemas.microsoft.com/office/drawing/2014/main" val="10012"/>
                  </a:ext>
                </a:extLst>
              </a:tr>
              <a:tr h="176854">
                <a:tc>
                  <a:txBody>
                    <a:bodyPr/>
                    <a:lstStyle/>
                    <a:p>
                      <a:pPr algn="l" fontAlgn="b"/>
                      <a:r>
                        <a:rPr lang="en-US" sz="1100" b="0" i="0" u="none" strike="noStrike" dirty="0" smtClean="0">
                          <a:solidFill>
                            <a:srgbClr val="000000"/>
                          </a:solidFill>
                          <a:effectLst/>
                          <a:latin typeface="Calibri" panose="020F0502020204030204" pitchFamily="34" charset="0"/>
                        </a:rPr>
                        <a:t>** - see slide 63 for</a:t>
                      </a:r>
                      <a:r>
                        <a:rPr lang="en-US" sz="1100" b="0" i="0" u="none" strike="noStrike" baseline="0" dirty="0" smtClean="0">
                          <a:solidFill>
                            <a:srgbClr val="000000"/>
                          </a:solidFill>
                          <a:effectLst/>
                          <a:latin typeface="Calibri" panose="020F0502020204030204" pitchFamily="34" charset="0"/>
                        </a:rPr>
                        <a:t> details</a:t>
                      </a:r>
                      <a:endParaRPr lang="en-US" sz="1100" b="0" i="0" u="none" strike="noStrike" dirty="0">
                        <a:solidFill>
                          <a:srgbClr val="000000"/>
                        </a:solidFill>
                        <a:effectLst/>
                        <a:latin typeface="Calibri" panose="020F0502020204030204" pitchFamily="34" charset="0"/>
                      </a:endParaRPr>
                    </a:p>
                  </a:txBody>
                  <a:tcPr marL="0" marR="0" marT="0"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l" fontAlgn="b"/>
                      <a:endParaRPr lang="en-US" sz="1100" b="0" i="0" u="none" strike="noStrike" dirty="0">
                        <a:solidFill>
                          <a:srgbClr val="000000"/>
                        </a:solidFill>
                        <a:effectLst/>
                        <a:latin typeface="Calibri" panose="020F0502020204030204" pitchFamily="34" charset="0"/>
                      </a:endParaRPr>
                    </a:p>
                  </a:txBody>
                  <a:tcPr marL="0" marR="0" marT="0"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l" fontAlgn="b"/>
                      <a:endParaRPr lang="en-US" sz="1100" b="0" i="0" u="none" strike="noStrike" dirty="0">
                        <a:solidFill>
                          <a:srgbClr val="000000"/>
                        </a:solidFill>
                        <a:effectLst/>
                        <a:latin typeface="Calibri" panose="020F0502020204030204" pitchFamily="34" charset="0"/>
                      </a:endParaRPr>
                    </a:p>
                  </a:txBody>
                  <a:tcPr marL="0" marR="0" marT="0"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l" fontAlgn="b"/>
                      <a:endParaRPr lang="en-US" sz="1100" b="0" i="0" u="none" strike="noStrike" dirty="0">
                        <a:solidFill>
                          <a:srgbClr val="000000"/>
                        </a:solidFill>
                        <a:effectLst/>
                        <a:latin typeface="Calibri" panose="020F0502020204030204" pitchFamily="34" charset="0"/>
                      </a:endParaRPr>
                    </a:p>
                  </a:txBody>
                  <a:tcPr marL="0" marR="0" marT="0"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l" fontAlgn="b"/>
                      <a:endParaRPr lang="en-US" sz="1100" b="0" i="0" u="none" strike="noStrike" dirty="0">
                        <a:solidFill>
                          <a:srgbClr val="000000"/>
                        </a:solidFill>
                        <a:effectLst/>
                        <a:latin typeface="Calibri" panose="020F0502020204030204" pitchFamily="34" charset="0"/>
                      </a:endParaRPr>
                    </a:p>
                  </a:txBody>
                  <a:tcPr marL="0" marR="0" marT="0"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l" fontAlgn="b"/>
                      <a:endParaRPr lang="en-US" sz="1100" b="0" i="0" u="none" strike="noStrike" dirty="0">
                        <a:solidFill>
                          <a:srgbClr val="000000"/>
                        </a:solidFill>
                        <a:effectLst/>
                        <a:latin typeface="Calibri" panose="020F0502020204030204" pitchFamily="34" charset="0"/>
                      </a:endParaRPr>
                    </a:p>
                  </a:txBody>
                  <a:tcPr marL="0" marR="0" marT="0"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l" fontAlgn="b"/>
                      <a:endParaRPr lang="en-US" sz="1100" b="0" i="0" u="none" strike="noStrike" dirty="0">
                        <a:solidFill>
                          <a:srgbClr val="000000"/>
                        </a:solidFill>
                        <a:effectLst/>
                        <a:latin typeface="Calibri" panose="020F0502020204030204" pitchFamily="34" charset="0"/>
                      </a:endParaRPr>
                    </a:p>
                  </a:txBody>
                  <a:tcPr marL="0" marR="0" marT="0"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extLst>
                  <a:ext uri="{0D108BD9-81ED-4DB2-BD59-A6C34878D82A}">
                    <a16:rowId xmlns:a16="http://schemas.microsoft.com/office/drawing/2014/main" val="10015"/>
                  </a:ext>
                </a:extLst>
              </a:tr>
              <a:tr h="176854">
                <a:tc>
                  <a:txBody>
                    <a:bodyPr/>
                    <a:lstStyle/>
                    <a:p>
                      <a:pPr algn="l" fontAlgn="b"/>
                      <a:r>
                        <a:rPr lang="en-US" sz="1100" b="0" i="0" u="none" strike="noStrike" dirty="0" smtClean="0">
                          <a:solidFill>
                            <a:srgbClr val="000000"/>
                          </a:solidFill>
                          <a:effectLst/>
                          <a:latin typeface="Calibri" panose="020F0502020204030204" pitchFamily="34" charset="0"/>
                        </a:rPr>
                        <a:t>*** -</a:t>
                      </a:r>
                      <a:r>
                        <a:rPr lang="en-US" sz="1100" b="0" i="0" u="none" strike="noStrike" baseline="0" dirty="0" smtClean="0">
                          <a:solidFill>
                            <a:srgbClr val="000000"/>
                          </a:solidFill>
                          <a:effectLst/>
                          <a:latin typeface="Calibri" panose="020F0502020204030204" pitchFamily="34" charset="0"/>
                        </a:rPr>
                        <a:t> see slide 64 for details</a:t>
                      </a:r>
                      <a:endParaRPr lang="en-US" sz="1100" b="0" i="0" u="none" strike="noStrike" dirty="0">
                        <a:solidFill>
                          <a:srgbClr val="000000"/>
                        </a:solidFill>
                        <a:effectLst/>
                        <a:latin typeface="Calibri" panose="020F0502020204030204" pitchFamily="34" charset="0"/>
                      </a:endParaRPr>
                    </a:p>
                  </a:txBody>
                  <a:tcPr marL="0" marR="0" marT="0" marB="0" anchor="b">
                    <a:lnL>
                      <a:noFill/>
                    </a:lnL>
                    <a:lnR>
                      <a:noFill/>
                    </a:lnR>
                    <a:lnT w="6350" cap="flat" cmpd="sng" algn="ctr">
                      <a:solidFill>
                        <a:srgbClr val="95B3D7"/>
                      </a:solidFill>
                      <a:prstDash val="solid"/>
                      <a:round/>
                      <a:headEnd type="none" w="med" len="med"/>
                      <a:tailEnd type="none" w="med" len="med"/>
                    </a:lnT>
                    <a:lnB>
                      <a:noFill/>
                    </a:lnB>
                  </a:tcPr>
                </a:tc>
                <a:tc>
                  <a:txBody>
                    <a:bodyPr/>
                    <a:lstStyle/>
                    <a:p>
                      <a:pPr algn="l" fontAlgn="b"/>
                      <a:endParaRPr lang="en-US" sz="1100" b="0" i="0" u="none" strike="noStrike" dirty="0">
                        <a:solidFill>
                          <a:srgbClr val="000000"/>
                        </a:solidFill>
                        <a:effectLst/>
                        <a:latin typeface="Calibri" panose="020F0502020204030204" pitchFamily="34" charset="0"/>
                      </a:endParaRPr>
                    </a:p>
                  </a:txBody>
                  <a:tcPr marL="0" marR="0" marT="0" marB="0" anchor="b">
                    <a:lnL>
                      <a:noFill/>
                    </a:lnL>
                    <a:lnR>
                      <a:noFill/>
                    </a:lnR>
                    <a:lnT w="6350" cap="flat" cmpd="sng" algn="ctr">
                      <a:solidFill>
                        <a:srgbClr val="95B3D7"/>
                      </a:solidFill>
                      <a:prstDash val="solid"/>
                      <a:round/>
                      <a:headEnd type="none" w="med" len="med"/>
                      <a:tailEnd type="none" w="med" len="med"/>
                    </a:lnT>
                    <a:lnB>
                      <a:noFill/>
                    </a:lnB>
                  </a:tcPr>
                </a:tc>
                <a:tc>
                  <a:txBody>
                    <a:bodyPr/>
                    <a:lstStyle/>
                    <a:p>
                      <a:pPr algn="l" fontAlgn="b"/>
                      <a:endParaRPr lang="en-US" sz="1100" b="0" i="0" u="none" strike="noStrike" dirty="0">
                        <a:solidFill>
                          <a:srgbClr val="000000"/>
                        </a:solidFill>
                        <a:effectLst/>
                        <a:latin typeface="Calibri" panose="020F0502020204030204" pitchFamily="34" charset="0"/>
                      </a:endParaRPr>
                    </a:p>
                  </a:txBody>
                  <a:tcPr marL="0" marR="0" marT="0" marB="0" anchor="b">
                    <a:lnL>
                      <a:noFill/>
                    </a:lnL>
                    <a:lnR>
                      <a:noFill/>
                    </a:lnR>
                    <a:lnT w="6350" cap="flat" cmpd="sng" algn="ctr">
                      <a:solidFill>
                        <a:srgbClr val="95B3D7"/>
                      </a:solidFill>
                      <a:prstDash val="solid"/>
                      <a:round/>
                      <a:headEnd type="none" w="med" len="med"/>
                      <a:tailEnd type="none" w="med" len="med"/>
                    </a:lnT>
                    <a:lnB>
                      <a:noFill/>
                    </a:lnB>
                  </a:tcPr>
                </a:tc>
                <a:tc>
                  <a:txBody>
                    <a:bodyPr/>
                    <a:lstStyle/>
                    <a:p>
                      <a:pPr algn="l" fontAlgn="b"/>
                      <a:endParaRPr lang="en-US" sz="1100" b="0" i="0" u="none" strike="noStrike" dirty="0">
                        <a:solidFill>
                          <a:srgbClr val="000000"/>
                        </a:solidFill>
                        <a:effectLst/>
                        <a:latin typeface="Calibri" panose="020F0502020204030204" pitchFamily="34" charset="0"/>
                      </a:endParaRPr>
                    </a:p>
                  </a:txBody>
                  <a:tcPr marL="0" marR="0" marT="0" marB="0" anchor="b">
                    <a:lnL>
                      <a:noFill/>
                    </a:lnL>
                    <a:lnR>
                      <a:noFill/>
                    </a:lnR>
                    <a:lnT w="6350" cap="flat" cmpd="sng" algn="ctr">
                      <a:solidFill>
                        <a:srgbClr val="95B3D7"/>
                      </a:solidFill>
                      <a:prstDash val="solid"/>
                      <a:round/>
                      <a:headEnd type="none" w="med" len="med"/>
                      <a:tailEnd type="none" w="med" len="med"/>
                    </a:lnT>
                    <a:lnB>
                      <a:noFill/>
                    </a:lnB>
                  </a:tcPr>
                </a:tc>
                <a:tc>
                  <a:txBody>
                    <a:bodyPr/>
                    <a:lstStyle/>
                    <a:p>
                      <a:pPr algn="l" fontAlgn="b"/>
                      <a:endParaRPr lang="en-US" sz="1100" b="0" i="0" u="none" strike="noStrike" dirty="0">
                        <a:solidFill>
                          <a:srgbClr val="000000"/>
                        </a:solidFill>
                        <a:effectLst/>
                        <a:latin typeface="Calibri" panose="020F0502020204030204" pitchFamily="34" charset="0"/>
                      </a:endParaRPr>
                    </a:p>
                  </a:txBody>
                  <a:tcPr marL="0" marR="0" marT="0" marB="0" anchor="b">
                    <a:lnL>
                      <a:noFill/>
                    </a:lnL>
                    <a:lnR>
                      <a:noFill/>
                    </a:lnR>
                    <a:lnT w="6350" cap="flat" cmpd="sng" algn="ctr">
                      <a:solidFill>
                        <a:srgbClr val="95B3D7"/>
                      </a:solidFill>
                      <a:prstDash val="solid"/>
                      <a:round/>
                      <a:headEnd type="none" w="med" len="med"/>
                      <a:tailEnd type="none" w="med" len="med"/>
                    </a:lnT>
                    <a:lnB>
                      <a:noFill/>
                    </a:lnB>
                  </a:tcPr>
                </a:tc>
                <a:tc>
                  <a:txBody>
                    <a:bodyPr/>
                    <a:lstStyle/>
                    <a:p>
                      <a:pPr algn="l" fontAlgn="b"/>
                      <a:endParaRPr lang="en-US" sz="1100" b="0" i="0" u="none" strike="noStrike" dirty="0">
                        <a:solidFill>
                          <a:srgbClr val="000000"/>
                        </a:solidFill>
                        <a:effectLst/>
                        <a:latin typeface="Calibri" panose="020F0502020204030204" pitchFamily="34" charset="0"/>
                      </a:endParaRPr>
                    </a:p>
                  </a:txBody>
                  <a:tcPr marL="0" marR="0" marT="0" marB="0" anchor="b">
                    <a:lnL>
                      <a:noFill/>
                    </a:lnL>
                    <a:lnR>
                      <a:noFill/>
                    </a:lnR>
                    <a:lnT w="6350" cap="flat" cmpd="sng" algn="ctr">
                      <a:solidFill>
                        <a:srgbClr val="95B3D7"/>
                      </a:solidFill>
                      <a:prstDash val="solid"/>
                      <a:round/>
                      <a:headEnd type="none" w="med" len="med"/>
                      <a:tailEnd type="none" w="med" len="med"/>
                    </a:lnT>
                    <a:lnB>
                      <a:noFill/>
                    </a:lnB>
                  </a:tcPr>
                </a:tc>
                <a:tc>
                  <a:txBody>
                    <a:bodyPr/>
                    <a:lstStyle/>
                    <a:p>
                      <a:pPr algn="l" fontAlgn="b"/>
                      <a:endParaRPr lang="en-US" sz="1100" b="0" i="0" u="none" strike="noStrike" dirty="0">
                        <a:solidFill>
                          <a:srgbClr val="000000"/>
                        </a:solidFill>
                        <a:effectLst/>
                        <a:latin typeface="Calibri" panose="020F0502020204030204" pitchFamily="34" charset="0"/>
                      </a:endParaRPr>
                    </a:p>
                  </a:txBody>
                  <a:tcPr marL="0" marR="0" marT="0" marB="0" anchor="b">
                    <a:lnL>
                      <a:noFill/>
                    </a:lnL>
                    <a:lnR>
                      <a:noFill/>
                    </a:lnR>
                    <a:lnT w="6350" cap="flat" cmpd="sng" algn="ctr">
                      <a:solidFill>
                        <a:srgbClr val="95B3D7"/>
                      </a:solidFill>
                      <a:prstDash val="solid"/>
                      <a:round/>
                      <a:headEnd type="none" w="med" len="med"/>
                      <a:tailEnd type="none" w="med" len="med"/>
                    </a:lnT>
                    <a:lnB>
                      <a:noFill/>
                    </a:lnB>
                  </a:tcPr>
                </a:tc>
                <a:extLst>
                  <a:ext uri="{0D108BD9-81ED-4DB2-BD59-A6C34878D82A}">
                    <a16:rowId xmlns:a16="http://schemas.microsoft.com/office/drawing/2014/main" val="10016"/>
                  </a:ext>
                </a:extLst>
              </a:tr>
            </a:tbl>
          </a:graphicData>
        </a:graphic>
      </p:graphicFrame>
    </p:spTree>
    <p:extLst>
      <p:ext uri="{BB962C8B-B14F-4D97-AF65-F5344CB8AC3E}">
        <p14:creationId xmlns:p14="http://schemas.microsoft.com/office/powerpoint/2010/main" val="235859197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Текст 5"/>
          <p:cNvSpPr>
            <a:spLocks noGrp="1"/>
          </p:cNvSpPr>
          <p:nvPr>
            <p:ph type="body" idx="1"/>
          </p:nvPr>
        </p:nvSpPr>
        <p:spPr/>
        <p:txBody>
          <a:bodyPr/>
          <a:lstStyle/>
          <a:p>
            <a:r>
              <a:rPr lang="en-US" dirty="0"/>
              <a:t>2. Market </a:t>
            </a:r>
            <a:r>
              <a:rPr lang="en-US" dirty="0" smtClean="0"/>
              <a:t>overview</a:t>
            </a:r>
            <a:endParaRPr lang="en-US" dirty="0"/>
          </a:p>
        </p:txBody>
      </p:sp>
      <p:sp>
        <p:nvSpPr>
          <p:cNvPr id="4" name="Номер слайда 3"/>
          <p:cNvSpPr>
            <a:spLocks noGrp="1"/>
          </p:cNvSpPr>
          <p:nvPr>
            <p:ph type="sldNum" sz="quarter" idx="12"/>
          </p:nvPr>
        </p:nvSpPr>
        <p:spPr/>
        <p:txBody>
          <a:bodyPr/>
          <a:lstStyle/>
          <a:p>
            <a:fld id="{D7F305DA-160D-498F-B102-A1D8643B4A2C}" type="slidenum">
              <a:rPr lang="ru-RU" smtClean="0"/>
              <a:pPr/>
              <a:t>6</a:t>
            </a:fld>
            <a:endParaRPr lang="ru-RU"/>
          </a:p>
        </p:txBody>
      </p:sp>
    </p:spTree>
    <p:extLst>
      <p:ext uri="{BB962C8B-B14F-4D97-AF65-F5344CB8AC3E}">
        <p14:creationId xmlns:p14="http://schemas.microsoft.com/office/powerpoint/2010/main" val="2350423027"/>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Balance sheet</a:t>
            </a:r>
            <a:endParaRPr lang="ru-RU" dirty="0"/>
          </a:p>
        </p:txBody>
      </p:sp>
      <p:sp>
        <p:nvSpPr>
          <p:cNvPr id="8" name="Номер слайда 7"/>
          <p:cNvSpPr>
            <a:spLocks noGrp="1"/>
          </p:cNvSpPr>
          <p:nvPr>
            <p:ph type="sldNum" sz="quarter" idx="12"/>
          </p:nvPr>
        </p:nvSpPr>
        <p:spPr/>
        <p:txBody>
          <a:bodyPr/>
          <a:lstStyle/>
          <a:p>
            <a:fld id="{D7F305DA-160D-498F-B102-A1D8643B4A2C}" type="slidenum">
              <a:rPr lang="ru-RU" smtClean="0"/>
              <a:pPr/>
              <a:t>60</a:t>
            </a:fld>
            <a:endParaRPr lang="ru-RU"/>
          </a:p>
        </p:txBody>
      </p:sp>
      <p:sp>
        <p:nvSpPr>
          <p:cNvPr id="6" name="Rectangle 2"/>
          <p:cNvSpPr>
            <a:spLocks noChangeArrowheads="1"/>
          </p:cNvSpPr>
          <p:nvPr/>
        </p:nvSpPr>
        <p:spPr bwMode="auto">
          <a:xfrm>
            <a:off x="108520" y="55354"/>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graphicFrame>
        <p:nvGraphicFramePr>
          <p:cNvPr id="3" name="Таблица 2"/>
          <p:cNvGraphicFramePr>
            <a:graphicFrameLocks noGrp="1"/>
          </p:cNvGraphicFramePr>
          <p:nvPr>
            <p:extLst>
              <p:ext uri="{D42A27DB-BD31-4B8C-83A1-F6EECF244321}">
                <p14:modId xmlns:p14="http://schemas.microsoft.com/office/powerpoint/2010/main" val="1637900233"/>
              </p:ext>
            </p:extLst>
          </p:nvPr>
        </p:nvGraphicFramePr>
        <p:xfrm>
          <a:off x="251522" y="836712"/>
          <a:ext cx="8640957" cy="3779520"/>
        </p:xfrm>
        <a:graphic>
          <a:graphicData uri="http://schemas.openxmlformats.org/drawingml/2006/table">
            <a:tbl>
              <a:tblPr/>
              <a:tblGrid>
                <a:gridCol w="3521907">
                  <a:extLst>
                    <a:ext uri="{9D8B030D-6E8A-4147-A177-3AD203B41FA5}">
                      <a16:colId xmlns:a16="http://schemas.microsoft.com/office/drawing/2014/main" val="20000"/>
                    </a:ext>
                  </a:extLst>
                </a:gridCol>
                <a:gridCol w="1023810">
                  <a:extLst>
                    <a:ext uri="{9D8B030D-6E8A-4147-A177-3AD203B41FA5}">
                      <a16:colId xmlns:a16="http://schemas.microsoft.com/office/drawing/2014/main" val="20001"/>
                    </a:ext>
                  </a:extLst>
                </a:gridCol>
                <a:gridCol w="1023810">
                  <a:extLst>
                    <a:ext uri="{9D8B030D-6E8A-4147-A177-3AD203B41FA5}">
                      <a16:colId xmlns:a16="http://schemas.microsoft.com/office/drawing/2014/main" val="20002"/>
                    </a:ext>
                  </a:extLst>
                </a:gridCol>
                <a:gridCol w="1023810">
                  <a:extLst>
                    <a:ext uri="{9D8B030D-6E8A-4147-A177-3AD203B41FA5}">
                      <a16:colId xmlns:a16="http://schemas.microsoft.com/office/drawing/2014/main" val="20003"/>
                    </a:ext>
                  </a:extLst>
                </a:gridCol>
                <a:gridCol w="1023810">
                  <a:extLst>
                    <a:ext uri="{9D8B030D-6E8A-4147-A177-3AD203B41FA5}">
                      <a16:colId xmlns:a16="http://schemas.microsoft.com/office/drawing/2014/main" val="20004"/>
                    </a:ext>
                  </a:extLst>
                </a:gridCol>
                <a:gridCol w="1023810">
                  <a:extLst>
                    <a:ext uri="{9D8B030D-6E8A-4147-A177-3AD203B41FA5}">
                      <a16:colId xmlns:a16="http://schemas.microsoft.com/office/drawing/2014/main" val="20005"/>
                    </a:ext>
                  </a:extLst>
                </a:gridCol>
              </a:tblGrid>
              <a:tr h="226298">
                <a:tc>
                  <a:txBody>
                    <a:bodyPr/>
                    <a:lstStyle/>
                    <a:p>
                      <a:pPr algn="l" fontAlgn="b"/>
                      <a:r>
                        <a:rPr lang="en-US" sz="1600" b="1" i="0" u="none" strike="noStrike" dirty="0">
                          <a:solidFill>
                            <a:srgbClr val="000000"/>
                          </a:solidFill>
                          <a:effectLst/>
                          <a:latin typeface="Calibri" panose="020F0502020204030204" pitchFamily="34" charset="0"/>
                        </a:rPr>
                        <a:t>Balance Sheet (EOY)</a:t>
                      </a:r>
                    </a:p>
                  </a:txBody>
                  <a:tcPr marL="0" marR="0" marT="0" marB="0" anchor="b">
                    <a:lnL>
                      <a:noFill/>
                    </a:lnL>
                    <a:lnR>
                      <a:noFill/>
                    </a:lnR>
                    <a:lnT>
                      <a:noFill/>
                    </a:lnT>
                    <a:lnB>
                      <a:noFill/>
                    </a:lnB>
                    <a:solidFill>
                      <a:srgbClr val="DCE6F1"/>
                    </a:solidFill>
                  </a:tcPr>
                </a:tc>
                <a:tc>
                  <a:txBody>
                    <a:bodyPr/>
                    <a:lstStyle/>
                    <a:p>
                      <a:pPr algn="l" fontAlgn="b"/>
                      <a:r>
                        <a:rPr lang="en-US" sz="1600" b="1" i="0" u="none" strike="noStrike">
                          <a:solidFill>
                            <a:srgbClr val="000000"/>
                          </a:solidFill>
                          <a:effectLst/>
                          <a:latin typeface="Calibri" panose="020F0502020204030204" pitchFamily="34" charset="0"/>
                        </a:rPr>
                        <a:t>Timeline</a:t>
                      </a:r>
                    </a:p>
                  </a:txBody>
                  <a:tcPr marL="0" marR="0" marT="0" marB="0" anchor="b">
                    <a:lnL>
                      <a:noFill/>
                    </a:lnL>
                    <a:lnR>
                      <a:noFill/>
                    </a:lnR>
                    <a:lnT>
                      <a:noFill/>
                    </a:lnT>
                    <a:lnB>
                      <a:noFill/>
                    </a:lnB>
                    <a:solidFill>
                      <a:srgbClr val="DCE6F1"/>
                    </a:solidFill>
                  </a:tcPr>
                </a:tc>
                <a:tc>
                  <a:txBody>
                    <a:bodyPr/>
                    <a:lstStyle/>
                    <a:p>
                      <a:pPr algn="l" fontAlgn="b"/>
                      <a:r>
                        <a:rPr lang="en-US" sz="1600" b="1" i="0" u="none" strike="noStrike">
                          <a:solidFill>
                            <a:srgbClr val="000000"/>
                          </a:solidFill>
                          <a:effectLst/>
                          <a:latin typeface="Calibri" panose="020F0502020204030204" pitchFamily="34" charset="0"/>
                        </a:rPr>
                        <a:t> </a:t>
                      </a:r>
                    </a:p>
                  </a:txBody>
                  <a:tcPr marL="0" marR="0" marT="0" marB="0" anchor="b">
                    <a:lnL>
                      <a:noFill/>
                    </a:lnL>
                    <a:lnR>
                      <a:noFill/>
                    </a:lnR>
                    <a:lnT>
                      <a:noFill/>
                    </a:lnT>
                    <a:lnB>
                      <a:noFill/>
                    </a:lnB>
                    <a:solidFill>
                      <a:srgbClr val="DCE6F1"/>
                    </a:solidFill>
                  </a:tcPr>
                </a:tc>
                <a:tc>
                  <a:txBody>
                    <a:bodyPr/>
                    <a:lstStyle/>
                    <a:p>
                      <a:pPr algn="l" fontAlgn="b"/>
                      <a:r>
                        <a:rPr lang="en-US" sz="1600" b="1" i="0" u="none" strike="noStrike">
                          <a:solidFill>
                            <a:srgbClr val="000000"/>
                          </a:solidFill>
                          <a:effectLst/>
                          <a:latin typeface="Calibri" panose="020F0502020204030204" pitchFamily="34" charset="0"/>
                        </a:rPr>
                        <a:t> </a:t>
                      </a:r>
                    </a:p>
                  </a:txBody>
                  <a:tcPr marL="0" marR="0" marT="0" marB="0" anchor="b">
                    <a:lnL>
                      <a:noFill/>
                    </a:lnL>
                    <a:lnR>
                      <a:noFill/>
                    </a:lnR>
                    <a:lnT>
                      <a:noFill/>
                    </a:lnT>
                    <a:lnB>
                      <a:noFill/>
                    </a:lnB>
                    <a:solidFill>
                      <a:srgbClr val="DCE6F1"/>
                    </a:solidFill>
                  </a:tcPr>
                </a:tc>
                <a:tc>
                  <a:txBody>
                    <a:bodyPr/>
                    <a:lstStyle/>
                    <a:p>
                      <a:pPr algn="l" fontAlgn="b"/>
                      <a:r>
                        <a:rPr lang="en-US" sz="1600" b="1" i="0" u="none" strike="noStrike">
                          <a:solidFill>
                            <a:srgbClr val="000000"/>
                          </a:solidFill>
                          <a:effectLst/>
                          <a:latin typeface="Calibri" panose="020F0502020204030204" pitchFamily="34" charset="0"/>
                        </a:rPr>
                        <a:t> </a:t>
                      </a:r>
                    </a:p>
                  </a:txBody>
                  <a:tcPr marL="0" marR="0" marT="0" marB="0" anchor="b">
                    <a:lnL>
                      <a:noFill/>
                    </a:lnL>
                    <a:lnR>
                      <a:noFill/>
                    </a:lnR>
                    <a:lnT>
                      <a:noFill/>
                    </a:lnT>
                    <a:lnB>
                      <a:noFill/>
                    </a:lnB>
                    <a:solidFill>
                      <a:srgbClr val="DCE6F1"/>
                    </a:solidFill>
                  </a:tcPr>
                </a:tc>
                <a:tc>
                  <a:txBody>
                    <a:bodyPr/>
                    <a:lstStyle/>
                    <a:p>
                      <a:pPr algn="l" fontAlgn="b"/>
                      <a:r>
                        <a:rPr lang="en-US" sz="1600" b="1" i="0" u="none" strike="noStrike">
                          <a:solidFill>
                            <a:srgbClr val="000000"/>
                          </a:solidFill>
                          <a:effectLst/>
                          <a:latin typeface="Calibri" panose="020F0502020204030204" pitchFamily="34" charset="0"/>
                        </a:rPr>
                        <a:t> </a:t>
                      </a:r>
                    </a:p>
                  </a:txBody>
                  <a:tcPr marL="0" marR="0" marT="0" marB="0" anchor="b">
                    <a:lnL>
                      <a:noFill/>
                    </a:lnL>
                    <a:lnR>
                      <a:noFill/>
                    </a:lnR>
                    <a:lnT>
                      <a:noFill/>
                    </a:lnT>
                    <a:lnB>
                      <a:noFill/>
                    </a:lnB>
                    <a:solidFill>
                      <a:srgbClr val="DCE6F1"/>
                    </a:solidFill>
                  </a:tcPr>
                </a:tc>
                <a:extLst>
                  <a:ext uri="{0D108BD9-81ED-4DB2-BD59-A6C34878D82A}">
                    <a16:rowId xmlns:a16="http://schemas.microsoft.com/office/drawing/2014/main" val="10000"/>
                  </a:ext>
                </a:extLst>
              </a:tr>
              <a:tr h="226298">
                <a:tc>
                  <a:txBody>
                    <a:bodyPr/>
                    <a:lstStyle/>
                    <a:p>
                      <a:pPr algn="l" fontAlgn="b"/>
                      <a:r>
                        <a:rPr lang="en-US" sz="1600" b="1" i="0" u="none" strike="noStrike">
                          <a:solidFill>
                            <a:srgbClr val="000000"/>
                          </a:solidFill>
                          <a:effectLst/>
                          <a:latin typeface="Calibri" panose="020F0502020204030204" pitchFamily="34" charset="0"/>
                        </a:rPr>
                        <a:t>thsd USD</a:t>
                      </a:r>
                    </a:p>
                  </a:txBody>
                  <a:tcPr marL="0" marR="0" marT="0" marB="0" anchor="b">
                    <a:lnL>
                      <a:noFill/>
                    </a:lnL>
                    <a:lnR>
                      <a:noFill/>
                    </a:lnR>
                    <a:lnT>
                      <a:noFill/>
                    </a:lnT>
                    <a:lnB w="6350" cap="flat" cmpd="sng" algn="ctr">
                      <a:solidFill>
                        <a:srgbClr val="95B3D7"/>
                      </a:solidFill>
                      <a:prstDash val="solid"/>
                      <a:round/>
                      <a:headEnd type="none" w="med" len="med"/>
                      <a:tailEnd type="none" w="med" len="med"/>
                    </a:lnB>
                    <a:solidFill>
                      <a:srgbClr val="DCE6F1"/>
                    </a:solidFill>
                  </a:tcPr>
                </a:tc>
                <a:tc>
                  <a:txBody>
                    <a:bodyPr/>
                    <a:lstStyle/>
                    <a:p>
                      <a:pPr algn="ctr" fontAlgn="b"/>
                      <a:r>
                        <a:rPr lang="en-US" sz="1600" b="1" i="0" u="none" strike="noStrike">
                          <a:solidFill>
                            <a:srgbClr val="000000"/>
                          </a:solidFill>
                          <a:effectLst/>
                          <a:latin typeface="Calibri" panose="020F0502020204030204" pitchFamily="34" charset="0"/>
                        </a:rPr>
                        <a:t>Year 1</a:t>
                      </a:r>
                    </a:p>
                  </a:txBody>
                  <a:tcPr marL="0" marR="0" marT="0" marB="0" anchor="b">
                    <a:lnL>
                      <a:noFill/>
                    </a:lnL>
                    <a:lnR>
                      <a:noFill/>
                    </a:lnR>
                    <a:lnT>
                      <a:noFill/>
                    </a:lnT>
                    <a:lnB w="6350" cap="flat" cmpd="sng" algn="ctr">
                      <a:solidFill>
                        <a:srgbClr val="95B3D7"/>
                      </a:solidFill>
                      <a:prstDash val="solid"/>
                      <a:round/>
                      <a:headEnd type="none" w="med" len="med"/>
                      <a:tailEnd type="none" w="med" len="med"/>
                    </a:lnB>
                    <a:solidFill>
                      <a:srgbClr val="DCE6F1"/>
                    </a:solidFill>
                  </a:tcPr>
                </a:tc>
                <a:tc>
                  <a:txBody>
                    <a:bodyPr/>
                    <a:lstStyle/>
                    <a:p>
                      <a:pPr algn="ctr" fontAlgn="b"/>
                      <a:r>
                        <a:rPr lang="en-US" sz="1600" b="1" i="0" u="none" strike="noStrike">
                          <a:solidFill>
                            <a:srgbClr val="000000"/>
                          </a:solidFill>
                          <a:effectLst/>
                          <a:latin typeface="Calibri" panose="020F0502020204030204" pitchFamily="34" charset="0"/>
                        </a:rPr>
                        <a:t>Year 2</a:t>
                      </a:r>
                    </a:p>
                  </a:txBody>
                  <a:tcPr marL="0" marR="0" marT="0" marB="0" anchor="b">
                    <a:lnL>
                      <a:noFill/>
                    </a:lnL>
                    <a:lnR>
                      <a:noFill/>
                    </a:lnR>
                    <a:lnT>
                      <a:noFill/>
                    </a:lnT>
                    <a:lnB w="6350" cap="flat" cmpd="sng" algn="ctr">
                      <a:solidFill>
                        <a:srgbClr val="95B3D7"/>
                      </a:solidFill>
                      <a:prstDash val="solid"/>
                      <a:round/>
                      <a:headEnd type="none" w="med" len="med"/>
                      <a:tailEnd type="none" w="med" len="med"/>
                    </a:lnB>
                    <a:solidFill>
                      <a:srgbClr val="DCE6F1"/>
                    </a:solidFill>
                  </a:tcPr>
                </a:tc>
                <a:tc>
                  <a:txBody>
                    <a:bodyPr/>
                    <a:lstStyle/>
                    <a:p>
                      <a:pPr algn="ctr" fontAlgn="b"/>
                      <a:r>
                        <a:rPr lang="en-US" sz="1600" b="1" i="0" u="none" strike="noStrike">
                          <a:solidFill>
                            <a:srgbClr val="000000"/>
                          </a:solidFill>
                          <a:effectLst/>
                          <a:latin typeface="Calibri" panose="020F0502020204030204" pitchFamily="34" charset="0"/>
                        </a:rPr>
                        <a:t>Year 3</a:t>
                      </a:r>
                    </a:p>
                  </a:txBody>
                  <a:tcPr marL="0" marR="0" marT="0" marB="0" anchor="b">
                    <a:lnL>
                      <a:noFill/>
                    </a:lnL>
                    <a:lnR>
                      <a:noFill/>
                    </a:lnR>
                    <a:lnT>
                      <a:noFill/>
                    </a:lnT>
                    <a:lnB w="6350" cap="flat" cmpd="sng" algn="ctr">
                      <a:solidFill>
                        <a:srgbClr val="95B3D7"/>
                      </a:solidFill>
                      <a:prstDash val="solid"/>
                      <a:round/>
                      <a:headEnd type="none" w="med" len="med"/>
                      <a:tailEnd type="none" w="med" len="med"/>
                    </a:lnB>
                    <a:solidFill>
                      <a:srgbClr val="DCE6F1"/>
                    </a:solidFill>
                  </a:tcPr>
                </a:tc>
                <a:tc>
                  <a:txBody>
                    <a:bodyPr/>
                    <a:lstStyle/>
                    <a:p>
                      <a:pPr algn="ctr" fontAlgn="b"/>
                      <a:r>
                        <a:rPr lang="en-US" sz="1600" b="1" i="0" u="none" strike="noStrike">
                          <a:solidFill>
                            <a:srgbClr val="000000"/>
                          </a:solidFill>
                          <a:effectLst/>
                          <a:latin typeface="Calibri" panose="020F0502020204030204" pitchFamily="34" charset="0"/>
                        </a:rPr>
                        <a:t>Year 4</a:t>
                      </a:r>
                    </a:p>
                  </a:txBody>
                  <a:tcPr marL="0" marR="0" marT="0" marB="0" anchor="b">
                    <a:lnL>
                      <a:noFill/>
                    </a:lnL>
                    <a:lnR>
                      <a:noFill/>
                    </a:lnR>
                    <a:lnT>
                      <a:noFill/>
                    </a:lnT>
                    <a:lnB w="6350" cap="flat" cmpd="sng" algn="ctr">
                      <a:solidFill>
                        <a:srgbClr val="95B3D7"/>
                      </a:solidFill>
                      <a:prstDash val="solid"/>
                      <a:round/>
                      <a:headEnd type="none" w="med" len="med"/>
                      <a:tailEnd type="none" w="med" len="med"/>
                    </a:lnB>
                    <a:solidFill>
                      <a:srgbClr val="DCE6F1"/>
                    </a:solidFill>
                  </a:tcPr>
                </a:tc>
                <a:tc>
                  <a:txBody>
                    <a:bodyPr/>
                    <a:lstStyle/>
                    <a:p>
                      <a:pPr algn="ctr" fontAlgn="b"/>
                      <a:r>
                        <a:rPr lang="en-US" sz="1600" b="1" i="0" u="none" strike="noStrike">
                          <a:solidFill>
                            <a:srgbClr val="000000"/>
                          </a:solidFill>
                          <a:effectLst/>
                          <a:latin typeface="Calibri" panose="020F0502020204030204" pitchFamily="34" charset="0"/>
                        </a:rPr>
                        <a:t>Year 5</a:t>
                      </a:r>
                    </a:p>
                  </a:txBody>
                  <a:tcPr marL="0" marR="0" marT="0" marB="0" anchor="b">
                    <a:lnL>
                      <a:noFill/>
                    </a:lnL>
                    <a:lnR>
                      <a:noFill/>
                    </a:lnR>
                    <a:lnT>
                      <a:noFill/>
                    </a:lnT>
                    <a:lnB w="6350" cap="flat" cmpd="sng" algn="ctr">
                      <a:solidFill>
                        <a:srgbClr val="95B3D7"/>
                      </a:solidFill>
                      <a:prstDash val="solid"/>
                      <a:round/>
                      <a:headEnd type="none" w="med" len="med"/>
                      <a:tailEnd type="none" w="med" len="med"/>
                    </a:lnB>
                    <a:solidFill>
                      <a:srgbClr val="DCE6F1"/>
                    </a:solidFill>
                  </a:tcPr>
                </a:tc>
                <a:extLst>
                  <a:ext uri="{0D108BD9-81ED-4DB2-BD59-A6C34878D82A}">
                    <a16:rowId xmlns:a16="http://schemas.microsoft.com/office/drawing/2014/main" val="10001"/>
                  </a:ext>
                </a:extLst>
              </a:tr>
              <a:tr h="226298">
                <a:tc>
                  <a:txBody>
                    <a:bodyPr/>
                    <a:lstStyle/>
                    <a:p>
                      <a:pPr algn="l" fontAlgn="b"/>
                      <a:r>
                        <a:rPr lang="en-US" sz="1600" b="1" i="0" u="none" strike="noStrike">
                          <a:solidFill>
                            <a:srgbClr val="000000"/>
                          </a:solidFill>
                          <a:effectLst/>
                          <a:latin typeface="Calibri" panose="020F0502020204030204" pitchFamily="34" charset="0"/>
                        </a:rPr>
                        <a:t>Assets</a:t>
                      </a:r>
                    </a:p>
                  </a:txBody>
                  <a:tcPr marL="0" marR="0" marT="0" marB="0" anchor="b">
                    <a:lnL>
                      <a:noFill/>
                    </a:lnL>
                    <a:lnR>
                      <a:noFill/>
                    </a:lnR>
                    <a:lnT w="6350" cap="flat" cmpd="sng" algn="ctr">
                      <a:solidFill>
                        <a:srgbClr val="95B3D7"/>
                      </a:solidFill>
                      <a:prstDash val="solid"/>
                      <a:round/>
                      <a:headEnd type="none" w="med" len="med"/>
                      <a:tailEnd type="none" w="med" len="med"/>
                    </a:lnT>
                    <a:lnB>
                      <a:noFill/>
                    </a:lnB>
                    <a:solidFill>
                      <a:srgbClr val="B8CCE4"/>
                    </a:solidFill>
                  </a:tcPr>
                </a:tc>
                <a:tc>
                  <a:txBody>
                    <a:bodyPr/>
                    <a:lstStyle/>
                    <a:p>
                      <a:pPr algn="r" fontAlgn="b"/>
                      <a:r>
                        <a:rPr lang="en-US" sz="1600" b="1" i="0" u="none" strike="noStrike">
                          <a:solidFill>
                            <a:srgbClr val="000000"/>
                          </a:solidFill>
                          <a:effectLst/>
                          <a:latin typeface="Calibri" panose="020F0502020204030204" pitchFamily="34" charset="0"/>
                        </a:rPr>
                        <a:t>2 357</a:t>
                      </a:r>
                    </a:p>
                  </a:txBody>
                  <a:tcPr marL="0" marR="0" marT="0" marB="0" anchor="b">
                    <a:lnL>
                      <a:noFill/>
                    </a:lnL>
                    <a:lnR>
                      <a:noFill/>
                    </a:lnR>
                    <a:lnT w="6350" cap="flat" cmpd="sng" algn="ctr">
                      <a:solidFill>
                        <a:srgbClr val="95B3D7"/>
                      </a:solidFill>
                      <a:prstDash val="solid"/>
                      <a:round/>
                      <a:headEnd type="none" w="med" len="med"/>
                      <a:tailEnd type="none" w="med" len="med"/>
                    </a:lnT>
                    <a:lnB>
                      <a:noFill/>
                    </a:lnB>
                    <a:solidFill>
                      <a:srgbClr val="B8CCE4"/>
                    </a:solidFill>
                  </a:tcPr>
                </a:tc>
                <a:tc>
                  <a:txBody>
                    <a:bodyPr/>
                    <a:lstStyle/>
                    <a:p>
                      <a:pPr algn="r" fontAlgn="b"/>
                      <a:r>
                        <a:rPr lang="en-US" sz="1600" b="1" i="0" u="none" strike="noStrike">
                          <a:solidFill>
                            <a:srgbClr val="000000"/>
                          </a:solidFill>
                          <a:effectLst/>
                          <a:latin typeface="Calibri" panose="020F0502020204030204" pitchFamily="34" charset="0"/>
                        </a:rPr>
                        <a:t>8 543</a:t>
                      </a:r>
                    </a:p>
                  </a:txBody>
                  <a:tcPr marL="0" marR="0" marT="0" marB="0" anchor="b">
                    <a:lnL>
                      <a:noFill/>
                    </a:lnL>
                    <a:lnR>
                      <a:noFill/>
                    </a:lnR>
                    <a:lnT w="6350" cap="flat" cmpd="sng" algn="ctr">
                      <a:solidFill>
                        <a:srgbClr val="95B3D7"/>
                      </a:solidFill>
                      <a:prstDash val="solid"/>
                      <a:round/>
                      <a:headEnd type="none" w="med" len="med"/>
                      <a:tailEnd type="none" w="med" len="med"/>
                    </a:lnT>
                    <a:lnB>
                      <a:noFill/>
                    </a:lnB>
                    <a:solidFill>
                      <a:srgbClr val="B8CCE4"/>
                    </a:solidFill>
                  </a:tcPr>
                </a:tc>
                <a:tc>
                  <a:txBody>
                    <a:bodyPr/>
                    <a:lstStyle/>
                    <a:p>
                      <a:pPr algn="r" fontAlgn="b"/>
                      <a:r>
                        <a:rPr lang="en-US" sz="1600" b="1" i="0" u="none" strike="noStrike">
                          <a:solidFill>
                            <a:srgbClr val="000000"/>
                          </a:solidFill>
                          <a:effectLst/>
                          <a:latin typeface="Calibri" panose="020F0502020204030204" pitchFamily="34" charset="0"/>
                        </a:rPr>
                        <a:t>11 250</a:t>
                      </a:r>
                    </a:p>
                  </a:txBody>
                  <a:tcPr marL="0" marR="0" marT="0" marB="0" anchor="b">
                    <a:lnL>
                      <a:noFill/>
                    </a:lnL>
                    <a:lnR>
                      <a:noFill/>
                    </a:lnR>
                    <a:lnT w="6350" cap="flat" cmpd="sng" algn="ctr">
                      <a:solidFill>
                        <a:srgbClr val="95B3D7"/>
                      </a:solidFill>
                      <a:prstDash val="solid"/>
                      <a:round/>
                      <a:headEnd type="none" w="med" len="med"/>
                      <a:tailEnd type="none" w="med" len="med"/>
                    </a:lnT>
                    <a:lnB>
                      <a:noFill/>
                    </a:lnB>
                    <a:solidFill>
                      <a:srgbClr val="B8CCE4"/>
                    </a:solidFill>
                  </a:tcPr>
                </a:tc>
                <a:tc>
                  <a:txBody>
                    <a:bodyPr/>
                    <a:lstStyle/>
                    <a:p>
                      <a:pPr algn="r" fontAlgn="b"/>
                      <a:r>
                        <a:rPr lang="en-US" sz="1600" b="1" i="0" u="none" strike="noStrike">
                          <a:solidFill>
                            <a:srgbClr val="000000"/>
                          </a:solidFill>
                          <a:effectLst/>
                          <a:latin typeface="Calibri" panose="020F0502020204030204" pitchFamily="34" charset="0"/>
                        </a:rPr>
                        <a:t>12 969</a:t>
                      </a:r>
                    </a:p>
                  </a:txBody>
                  <a:tcPr marL="0" marR="0" marT="0" marB="0" anchor="b">
                    <a:lnL>
                      <a:noFill/>
                    </a:lnL>
                    <a:lnR>
                      <a:noFill/>
                    </a:lnR>
                    <a:lnT w="6350" cap="flat" cmpd="sng" algn="ctr">
                      <a:solidFill>
                        <a:srgbClr val="95B3D7"/>
                      </a:solidFill>
                      <a:prstDash val="solid"/>
                      <a:round/>
                      <a:headEnd type="none" w="med" len="med"/>
                      <a:tailEnd type="none" w="med" len="med"/>
                    </a:lnT>
                    <a:lnB>
                      <a:noFill/>
                    </a:lnB>
                    <a:solidFill>
                      <a:srgbClr val="B8CCE4"/>
                    </a:solidFill>
                  </a:tcPr>
                </a:tc>
                <a:tc>
                  <a:txBody>
                    <a:bodyPr/>
                    <a:lstStyle/>
                    <a:p>
                      <a:pPr algn="r" fontAlgn="b"/>
                      <a:r>
                        <a:rPr lang="en-US" sz="1600" b="1" i="0" u="none" strike="noStrike">
                          <a:solidFill>
                            <a:srgbClr val="000000"/>
                          </a:solidFill>
                          <a:effectLst/>
                          <a:latin typeface="Calibri" panose="020F0502020204030204" pitchFamily="34" charset="0"/>
                        </a:rPr>
                        <a:t>13 210</a:t>
                      </a:r>
                    </a:p>
                  </a:txBody>
                  <a:tcPr marL="0" marR="0" marT="0" marB="0" anchor="b">
                    <a:lnL>
                      <a:noFill/>
                    </a:lnL>
                    <a:lnR>
                      <a:noFill/>
                    </a:lnR>
                    <a:lnT w="6350" cap="flat" cmpd="sng" algn="ctr">
                      <a:solidFill>
                        <a:srgbClr val="95B3D7"/>
                      </a:solidFill>
                      <a:prstDash val="solid"/>
                      <a:round/>
                      <a:headEnd type="none" w="med" len="med"/>
                      <a:tailEnd type="none" w="med" len="med"/>
                    </a:lnT>
                    <a:lnB>
                      <a:noFill/>
                    </a:lnB>
                    <a:solidFill>
                      <a:srgbClr val="B8CCE4"/>
                    </a:solidFill>
                  </a:tcPr>
                </a:tc>
                <a:extLst>
                  <a:ext uri="{0D108BD9-81ED-4DB2-BD59-A6C34878D82A}">
                    <a16:rowId xmlns:a16="http://schemas.microsoft.com/office/drawing/2014/main" val="10002"/>
                  </a:ext>
                </a:extLst>
              </a:tr>
              <a:tr h="226298">
                <a:tc>
                  <a:txBody>
                    <a:bodyPr/>
                    <a:lstStyle/>
                    <a:p>
                      <a:pPr algn="l" fontAlgn="b"/>
                      <a:r>
                        <a:rPr lang="en-US" sz="1600" b="0" i="0" u="none" strike="noStrike">
                          <a:solidFill>
                            <a:srgbClr val="000000"/>
                          </a:solidFill>
                          <a:effectLst/>
                          <a:latin typeface="Calibri" panose="020F0502020204030204" pitchFamily="34" charset="0"/>
                        </a:rPr>
                        <a:t>Liquid assets</a:t>
                      </a:r>
                    </a:p>
                  </a:txBody>
                  <a:tcPr marL="0" marR="0" marT="0" marB="0" anchor="b">
                    <a:lnL>
                      <a:noFill/>
                    </a:lnL>
                    <a:lnR>
                      <a:noFill/>
                    </a:lnR>
                    <a:lnT>
                      <a:noFill/>
                    </a:lnT>
                    <a:lnB>
                      <a:noFill/>
                    </a:lnB>
                  </a:tcPr>
                </a:tc>
                <a:tc>
                  <a:txBody>
                    <a:bodyPr/>
                    <a:lstStyle/>
                    <a:p>
                      <a:pPr algn="r" fontAlgn="b"/>
                      <a:r>
                        <a:rPr lang="en-US" sz="1600" b="0" i="0" u="none" strike="noStrike">
                          <a:solidFill>
                            <a:srgbClr val="000000"/>
                          </a:solidFill>
                          <a:effectLst/>
                          <a:latin typeface="Calibri" panose="020F0502020204030204" pitchFamily="34" charset="0"/>
                        </a:rPr>
                        <a:t>621</a:t>
                      </a:r>
                    </a:p>
                  </a:txBody>
                  <a:tcPr marL="0" marR="0" marT="0" marB="0" anchor="b">
                    <a:lnL>
                      <a:noFill/>
                    </a:lnL>
                    <a:lnR>
                      <a:noFill/>
                    </a:lnR>
                    <a:lnT>
                      <a:noFill/>
                    </a:lnT>
                    <a:lnB>
                      <a:noFill/>
                    </a:lnB>
                  </a:tcPr>
                </a:tc>
                <a:tc>
                  <a:txBody>
                    <a:bodyPr/>
                    <a:lstStyle/>
                    <a:p>
                      <a:pPr algn="r" fontAlgn="b"/>
                      <a:r>
                        <a:rPr lang="en-US" sz="1600" b="0" i="0" u="none" strike="noStrike">
                          <a:solidFill>
                            <a:srgbClr val="000000"/>
                          </a:solidFill>
                          <a:effectLst/>
                          <a:latin typeface="Calibri" panose="020F0502020204030204" pitchFamily="34" charset="0"/>
                        </a:rPr>
                        <a:t>1 280</a:t>
                      </a:r>
                    </a:p>
                  </a:txBody>
                  <a:tcPr marL="0" marR="0" marT="0" marB="0" anchor="b">
                    <a:lnL>
                      <a:noFill/>
                    </a:lnL>
                    <a:lnR>
                      <a:noFill/>
                    </a:lnR>
                    <a:lnT>
                      <a:noFill/>
                    </a:lnT>
                    <a:lnB>
                      <a:noFill/>
                    </a:lnB>
                  </a:tcPr>
                </a:tc>
                <a:tc>
                  <a:txBody>
                    <a:bodyPr/>
                    <a:lstStyle/>
                    <a:p>
                      <a:pPr algn="r" fontAlgn="b"/>
                      <a:r>
                        <a:rPr lang="en-US" sz="1600" b="0" i="0" u="none" strike="noStrike">
                          <a:solidFill>
                            <a:srgbClr val="000000"/>
                          </a:solidFill>
                          <a:effectLst/>
                          <a:latin typeface="Calibri" panose="020F0502020204030204" pitchFamily="34" charset="0"/>
                        </a:rPr>
                        <a:t>1 474</a:t>
                      </a:r>
                    </a:p>
                  </a:txBody>
                  <a:tcPr marL="0" marR="0" marT="0" marB="0" anchor="b">
                    <a:lnL>
                      <a:noFill/>
                    </a:lnL>
                    <a:lnR>
                      <a:noFill/>
                    </a:lnR>
                    <a:lnT>
                      <a:noFill/>
                    </a:lnT>
                    <a:lnB>
                      <a:noFill/>
                    </a:lnB>
                  </a:tcPr>
                </a:tc>
                <a:tc>
                  <a:txBody>
                    <a:bodyPr/>
                    <a:lstStyle/>
                    <a:p>
                      <a:pPr algn="r" fontAlgn="b"/>
                      <a:r>
                        <a:rPr lang="en-US" sz="1600" b="0" i="0" u="none" strike="noStrike">
                          <a:solidFill>
                            <a:srgbClr val="000000"/>
                          </a:solidFill>
                          <a:effectLst/>
                          <a:latin typeface="Calibri" panose="020F0502020204030204" pitchFamily="34" charset="0"/>
                        </a:rPr>
                        <a:t>1 682</a:t>
                      </a:r>
                    </a:p>
                  </a:txBody>
                  <a:tcPr marL="0" marR="0" marT="0" marB="0" anchor="b">
                    <a:lnL>
                      <a:noFill/>
                    </a:lnL>
                    <a:lnR>
                      <a:noFill/>
                    </a:lnR>
                    <a:lnT>
                      <a:noFill/>
                    </a:lnT>
                    <a:lnB>
                      <a:noFill/>
                    </a:lnB>
                  </a:tcPr>
                </a:tc>
                <a:tc>
                  <a:txBody>
                    <a:bodyPr/>
                    <a:lstStyle/>
                    <a:p>
                      <a:pPr algn="r" fontAlgn="b"/>
                      <a:r>
                        <a:rPr lang="en-US" sz="1600" b="0" i="0" u="none" strike="noStrike">
                          <a:solidFill>
                            <a:srgbClr val="000000"/>
                          </a:solidFill>
                          <a:effectLst/>
                          <a:latin typeface="Calibri" panose="020F0502020204030204" pitchFamily="34" charset="0"/>
                        </a:rPr>
                        <a:t>1 742</a:t>
                      </a:r>
                    </a:p>
                  </a:txBody>
                  <a:tcPr marL="0" marR="0" marT="0" marB="0" anchor="b">
                    <a:lnL>
                      <a:noFill/>
                    </a:lnL>
                    <a:lnR>
                      <a:noFill/>
                    </a:lnR>
                    <a:lnT>
                      <a:noFill/>
                    </a:lnT>
                    <a:lnB>
                      <a:noFill/>
                    </a:lnB>
                  </a:tcPr>
                </a:tc>
                <a:extLst>
                  <a:ext uri="{0D108BD9-81ED-4DB2-BD59-A6C34878D82A}">
                    <a16:rowId xmlns:a16="http://schemas.microsoft.com/office/drawing/2014/main" val="10003"/>
                  </a:ext>
                </a:extLst>
              </a:tr>
              <a:tr h="226298">
                <a:tc>
                  <a:txBody>
                    <a:bodyPr/>
                    <a:lstStyle/>
                    <a:p>
                      <a:pPr algn="l" fontAlgn="b"/>
                      <a:r>
                        <a:rPr lang="en-US" sz="1600" b="0" i="0" u="none" strike="noStrike">
                          <a:solidFill>
                            <a:srgbClr val="000000"/>
                          </a:solidFill>
                          <a:effectLst/>
                          <a:latin typeface="Calibri" panose="020F0502020204030204" pitchFamily="34" charset="0"/>
                        </a:rPr>
                        <a:t>Loans to individuals (net of provisions)</a:t>
                      </a:r>
                    </a:p>
                  </a:txBody>
                  <a:tcPr marL="0" marR="0" marT="0" marB="0" anchor="b">
                    <a:lnL>
                      <a:noFill/>
                    </a:lnL>
                    <a:lnR>
                      <a:noFill/>
                    </a:lnR>
                    <a:lnT>
                      <a:noFill/>
                    </a:lnT>
                    <a:lnB>
                      <a:noFill/>
                    </a:lnB>
                  </a:tcPr>
                </a:tc>
                <a:tc>
                  <a:txBody>
                    <a:bodyPr/>
                    <a:lstStyle/>
                    <a:p>
                      <a:pPr algn="r" fontAlgn="b"/>
                      <a:r>
                        <a:rPr lang="en-US" sz="1600" b="0" i="0" u="none" strike="noStrike">
                          <a:solidFill>
                            <a:srgbClr val="000000"/>
                          </a:solidFill>
                          <a:effectLst/>
                          <a:latin typeface="Calibri" panose="020F0502020204030204" pitchFamily="34" charset="0"/>
                        </a:rPr>
                        <a:t>994</a:t>
                      </a:r>
                    </a:p>
                  </a:txBody>
                  <a:tcPr marL="0" marR="0" marT="0" marB="0" anchor="b">
                    <a:lnL>
                      <a:noFill/>
                    </a:lnL>
                    <a:lnR>
                      <a:noFill/>
                    </a:lnR>
                    <a:lnT>
                      <a:noFill/>
                    </a:lnT>
                    <a:lnB>
                      <a:noFill/>
                    </a:lnB>
                  </a:tcPr>
                </a:tc>
                <a:tc>
                  <a:txBody>
                    <a:bodyPr/>
                    <a:lstStyle/>
                    <a:p>
                      <a:pPr algn="r" fontAlgn="b"/>
                      <a:r>
                        <a:rPr lang="en-US" sz="1600" b="0" i="0" u="none" strike="noStrike">
                          <a:solidFill>
                            <a:srgbClr val="000000"/>
                          </a:solidFill>
                          <a:effectLst/>
                          <a:latin typeface="Calibri" panose="020F0502020204030204" pitchFamily="34" charset="0"/>
                        </a:rPr>
                        <a:t>6 593</a:t>
                      </a:r>
                    </a:p>
                  </a:txBody>
                  <a:tcPr marL="0" marR="0" marT="0" marB="0" anchor="b">
                    <a:lnL>
                      <a:noFill/>
                    </a:lnL>
                    <a:lnR>
                      <a:noFill/>
                    </a:lnR>
                    <a:lnT>
                      <a:noFill/>
                    </a:lnT>
                    <a:lnB>
                      <a:noFill/>
                    </a:lnB>
                  </a:tcPr>
                </a:tc>
                <a:tc>
                  <a:txBody>
                    <a:bodyPr/>
                    <a:lstStyle/>
                    <a:p>
                      <a:pPr algn="r" fontAlgn="b"/>
                      <a:r>
                        <a:rPr lang="en-US" sz="1600" b="0" i="0" u="none" strike="noStrike">
                          <a:solidFill>
                            <a:srgbClr val="000000"/>
                          </a:solidFill>
                          <a:effectLst/>
                          <a:latin typeface="Calibri" panose="020F0502020204030204" pitchFamily="34" charset="0"/>
                        </a:rPr>
                        <a:t>9 180</a:t>
                      </a:r>
                    </a:p>
                  </a:txBody>
                  <a:tcPr marL="0" marR="0" marT="0" marB="0" anchor="b">
                    <a:lnL>
                      <a:noFill/>
                    </a:lnL>
                    <a:lnR>
                      <a:noFill/>
                    </a:lnR>
                    <a:lnT>
                      <a:noFill/>
                    </a:lnT>
                    <a:lnB>
                      <a:noFill/>
                    </a:lnB>
                  </a:tcPr>
                </a:tc>
                <a:tc>
                  <a:txBody>
                    <a:bodyPr/>
                    <a:lstStyle/>
                    <a:p>
                      <a:pPr algn="r" fontAlgn="b"/>
                      <a:r>
                        <a:rPr lang="en-US" sz="1600" b="0" i="0" u="none" strike="noStrike">
                          <a:solidFill>
                            <a:srgbClr val="000000"/>
                          </a:solidFill>
                          <a:effectLst/>
                          <a:latin typeface="Calibri" panose="020F0502020204030204" pitchFamily="34" charset="0"/>
                        </a:rPr>
                        <a:t>10 764</a:t>
                      </a:r>
                    </a:p>
                  </a:txBody>
                  <a:tcPr marL="0" marR="0" marT="0" marB="0" anchor="b">
                    <a:lnL>
                      <a:noFill/>
                    </a:lnL>
                    <a:lnR>
                      <a:noFill/>
                    </a:lnR>
                    <a:lnT>
                      <a:noFill/>
                    </a:lnT>
                    <a:lnB>
                      <a:noFill/>
                    </a:lnB>
                  </a:tcPr>
                </a:tc>
                <a:tc>
                  <a:txBody>
                    <a:bodyPr/>
                    <a:lstStyle/>
                    <a:p>
                      <a:pPr algn="r" fontAlgn="b"/>
                      <a:r>
                        <a:rPr lang="en-US" sz="1600" b="0" i="0" u="none" strike="noStrike">
                          <a:solidFill>
                            <a:srgbClr val="000000"/>
                          </a:solidFill>
                          <a:effectLst/>
                          <a:latin typeface="Calibri" panose="020F0502020204030204" pitchFamily="34" charset="0"/>
                        </a:rPr>
                        <a:t>11 019</a:t>
                      </a:r>
                    </a:p>
                  </a:txBody>
                  <a:tcPr marL="0" marR="0" marT="0" marB="0" anchor="b">
                    <a:lnL>
                      <a:noFill/>
                    </a:lnL>
                    <a:lnR>
                      <a:noFill/>
                    </a:lnR>
                    <a:lnT>
                      <a:noFill/>
                    </a:lnT>
                    <a:lnB>
                      <a:noFill/>
                    </a:lnB>
                  </a:tcPr>
                </a:tc>
                <a:extLst>
                  <a:ext uri="{0D108BD9-81ED-4DB2-BD59-A6C34878D82A}">
                    <a16:rowId xmlns:a16="http://schemas.microsoft.com/office/drawing/2014/main" val="10004"/>
                  </a:ext>
                </a:extLst>
              </a:tr>
              <a:tr h="169724">
                <a:tc>
                  <a:txBody>
                    <a:bodyPr/>
                    <a:lstStyle/>
                    <a:p>
                      <a:pPr algn="l" fontAlgn="b"/>
                      <a:r>
                        <a:rPr lang="en-US" sz="1200" b="0" i="0" u="none" strike="noStrike">
                          <a:solidFill>
                            <a:srgbClr val="000000"/>
                          </a:solidFill>
                          <a:effectLst/>
                          <a:latin typeface="Calibri" panose="020F0502020204030204" pitchFamily="34" charset="0"/>
                        </a:rPr>
                        <a:t>PDL</a:t>
                      </a:r>
                    </a:p>
                  </a:txBody>
                  <a:tcPr marL="171450" marR="0" marT="0"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1 078</a:t>
                      </a:r>
                    </a:p>
                  </a:txBody>
                  <a:tcPr marL="0" marR="0" marT="0"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8 735</a:t>
                      </a:r>
                    </a:p>
                  </a:txBody>
                  <a:tcPr marL="0" marR="0" marT="0"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15 263</a:t>
                      </a:r>
                    </a:p>
                  </a:txBody>
                  <a:tcPr marL="0" marR="0" marT="0"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21 643</a:t>
                      </a:r>
                    </a:p>
                  </a:txBody>
                  <a:tcPr marL="0" marR="0" marT="0"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27 093</a:t>
                      </a:r>
                    </a:p>
                  </a:txBody>
                  <a:tcPr marL="0" marR="0" marT="0" marB="0" anchor="b">
                    <a:lnL>
                      <a:noFill/>
                    </a:lnL>
                    <a:lnR>
                      <a:noFill/>
                    </a:lnR>
                    <a:lnT>
                      <a:noFill/>
                    </a:lnT>
                    <a:lnB>
                      <a:noFill/>
                    </a:lnB>
                  </a:tcPr>
                </a:tc>
                <a:extLst>
                  <a:ext uri="{0D108BD9-81ED-4DB2-BD59-A6C34878D82A}">
                    <a16:rowId xmlns:a16="http://schemas.microsoft.com/office/drawing/2014/main" val="10005"/>
                  </a:ext>
                </a:extLst>
              </a:tr>
              <a:tr h="169724">
                <a:tc>
                  <a:txBody>
                    <a:bodyPr/>
                    <a:lstStyle/>
                    <a:p>
                      <a:pPr algn="l" fontAlgn="b"/>
                      <a:r>
                        <a:rPr lang="en-US" sz="1200" b="0" i="0" u="none" strike="noStrike">
                          <a:solidFill>
                            <a:srgbClr val="000000"/>
                          </a:solidFill>
                          <a:effectLst/>
                          <a:latin typeface="Calibri" panose="020F0502020204030204" pitchFamily="34" charset="0"/>
                        </a:rPr>
                        <a:t>Risk provisions - PDL</a:t>
                      </a:r>
                    </a:p>
                  </a:txBody>
                  <a:tcPr marL="171450" marR="0" marT="0"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-84</a:t>
                      </a:r>
                    </a:p>
                  </a:txBody>
                  <a:tcPr marL="0" marR="0" marT="0"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-2 141</a:t>
                      </a:r>
                    </a:p>
                  </a:txBody>
                  <a:tcPr marL="0" marR="0" marT="0"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-6 083</a:t>
                      </a:r>
                    </a:p>
                  </a:txBody>
                  <a:tcPr marL="0" marR="0" marT="0"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-10 878</a:t>
                      </a:r>
                    </a:p>
                  </a:txBody>
                  <a:tcPr marL="0" marR="0" marT="0"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-16 074</a:t>
                      </a:r>
                    </a:p>
                  </a:txBody>
                  <a:tcPr marL="0" marR="0" marT="0" marB="0" anchor="b">
                    <a:lnL>
                      <a:noFill/>
                    </a:lnL>
                    <a:lnR>
                      <a:noFill/>
                    </a:lnR>
                    <a:lnT>
                      <a:noFill/>
                    </a:lnT>
                    <a:lnB>
                      <a:noFill/>
                    </a:lnB>
                  </a:tcPr>
                </a:tc>
                <a:extLst>
                  <a:ext uri="{0D108BD9-81ED-4DB2-BD59-A6C34878D82A}">
                    <a16:rowId xmlns:a16="http://schemas.microsoft.com/office/drawing/2014/main" val="10007"/>
                  </a:ext>
                </a:extLst>
              </a:tr>
              <a:tr h="226298">
                <a:tc>
                  <a:txBody>
                    <a:bodyPr/>
                    <a:lstStyle/>
                    <a:p>
                      <a:pPr algn="l" fontAlgn="b"/>
                      <a:r>
                        <a:rPr lang="en-US" sz="1600" b="0" i="0" u="none" strike="noStrike" dirty="0" smtClean="0">
                          <a:solidFill>
                            <a:srgbClr val="000000"/>
                          </a:solidFill>
                          <a:effectLst/>
                          <a:latin typeface="Calibri" panose="020F0502020204030204" pitchFamily="34" charset="0"/>
                        </a:rPr>
                        <a:t>Noncurrent assets</a:t>
                      </a:r>
                      <a:endParaRPr lang="en-US" sz="1600" b="0" i="0" u="none" strike="noStrike" dirty="0">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r" fontAlgn="b"/>
                      <a:r>
                        <a:rPr lang="en-US" sz="1600" b="0" i="0" u="none" strike="noStrike">
                          <a:solidFill>
                            <a:srgbClr val="000000"/>
                          </a:solidFill>
                          <a:effectLst/>
                          <a:latin typeface="Calibri" panose="020F0502020204030204" pitchFamily="34" charset="0"/>
                        </a:rPr>
                        <a:t>743</a:t>
                      </a:r>
                    </a:p>
                  </a:txBody>
                  <a:tcPr marL="0" marR="0" marT="0" marB="0" anchor="b">
                    <a:lnL>
                      <a:noFill/>
                    </a:lnL>
                    <a:lnR>
                      <a:noFill/>
                    </a:lnR>
                    <a:lnT>
                      <a:noFill/>
                    </a:lnT>
                    <a:lnB>
                      <a:noFill/>
                    </a:lnB>
                  </a:tcPr>
                </a:tc>
                <a:tc>
                  <a:txBody>
                    <a:bodyPr/>
                    <a:lstStyle/>
                    <a:p>
                      <a:pPr algn="r" fontAlgn="b"/>
                      <a:r>
                        <a:rPr lang="en-US" sz="1600" b="0" i="0" u="none" strike="noStrike">
                          <a:solidFill>
                            <a:srgbClr val="000000"/>
                          </a:solidFill>
                          <a:effectLst/>
                          <a:latin typeface="Calibri" panose="020F0502020204030204" pitchFamily="34" charset="0"/>
                        </a:rPr>
                        <a:t>669</a:t>
                      </a:r>
                    </a:p>
                  </a:txBody>
                  <a:tcPr marL="0" marR="0" marT="0" marB="0" anchor="b">
                    <a:lnL>
                      <a:noFill/>
                    </a:lnL>
                    <a:lnR>
                      <a:noFill/>
                    </a:lnR>
                    <a:lnT>
                      <a:noFill/>
                    </a:lnT>
                    <a:lnB>
                      <a:noFill/>
                    </a:lnB>
                  </a:tcPr>
                </a:tc>
                <a:tc>
                  <a:txBody>
                    <a:bodyPr/>
                    <a:lstStyle/>
                    <a:p>
                      <a:pPr algn="r" fontAlgn="b"/>
                      <a:r>
                        <a:rPr lang="en-US" sz="1600" b="0" i="0" u="none" strike="noStrike">
                          <a:solidFill>
                            <a:srgbClr val="000000"/>
                          </a:solidFill>
                          <a:effectLst/>
                          <a:latin typeface="Calibri" panose="020F0502020204030204" pitchFamily="34" charset="0"/>
                        </a:rPr>
                        <a:t>596</a:t>
                      </a:r>
                    </a:p>
                  </a:txBody>
                  <a:tcPr marL="0" marR="0" marT="0" marB="0" anchor="b">
                    <a:lnL>
                      <a:noFill/>
                    </a:lnL>
                    <a:lnR>
                      <a:noFill/>
                    </a:lnR>
                    <a:lnT>
                      <a:noFill/>
                    </a:lnT>
                    <a:lnB>
                      <a:noFill/>
                    </a:lnB>
                  </a:tcPr>
                </a:tc>
                <a:tc>
                  <a:txBody>
                    <a:bodyPr/>
                    <a:lstStyle/>
                    <a:p>
                      <a:pPr algn="r" fontAlgn="b"/>
                      <a:r>
                        <a:rPr lang="en-US" sz="1600" b="0" i="0" u="none" strike="noStrike">
                          <a:solidFill>
                            <a:srgbClr val="000000"/>
                          </a:solidFill>
                          <a:effectLst/>
                          <a:latin typeface="Calibri" panose="020F0502020204030204" pitchFamily="34" charset="0"/>
                        </a:rPr>
                        <a:t>522</a:t>
                      </a:r>
                    </a:p>
                  </a:txBody>
                  <a:tcPr marL="0" marR="0" marT="0" marB="0" anchor="b">
                    <a:lnL>
                      <a:noFill/>
                    </a:lnL>
                    <a:lnR>
                      <a:noFill/>
                    </a:lnR>
                    <a:lnT>
                      <a:noFill/>
                    </a:lnT>
                    <a:lnB>
                      <a:noFill/>
                    </a:lnB>
                  </a:tcPr>
                </a:tc>
                <a:tc>
                  <a:txBody>
                    <a:bodyPr/>
                    <a:lstStyle/>
                    <a:p>
                      <a:pPr algn="r" fontAlgn="b"/>
                      <a:r>
                        <a:rPr lang="en-US" sz="1600" b="0" i="0" u="none" strike="noStrike">
                          <a:solidFill>
                            <a:srgbClr val="000000"/>
                          </a:solidFill>
                          <a:effectLst/>
                          <a:latin typeface="Calibri" panose="020F0502020204030204" pitchFamily="34" charset="0"/>
                        </a:rPr>
                        <a:t>449</a:t>
                      </a:r>
                    </a:p>
                  </a:txBody>
                  <a:tcPr marL="0" marR="0" marT="0" marB="0" anchor="b">
                    <a:lnL>
                      <a:noFill/>
                    </a:lnL>
                    <a:lnR>
                      <a:noFill/>
                    </a:lnR>
                    <a:lnT>
                      <a:noFill/>
                    </a:lnT>
                    <a:lnB>
                      <a:noFill/>
                    </a:lnB>
                  </a:tcPr>
                </a:tc>
                <a:extLst>
                  <a:ext uri="{0D108BD9-81ED-4DB2-BD59-A6C34878D82A}">
                    <a16:rowId xmlns:a16="http://schemas.microsoft.com/office/drawing/2014/main" val="10009"/>
                  </a:ext>
                </a:extLst>
              </a:tr>
              <a:tr h="226298">
                <a:tc>
                  <a:txBody>
                    <a:bodyPr/>
                    <a:lstStyle/>
                    <a:p>
                      <a:pPr algn="l" fontAlgn="b"/>
                      <a:endParaRPr lang="en-US" sz="16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6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6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6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6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6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extLst>
                  <a:ext uri="{0D108BD9-81ED-4DB2-BD59-A6C34878D82A}">
                    <a16:rowId xmlns:a16="http://schemas.microsoft.com/office/drawing/2014/main" val="10010"/>
                  </a:ext>
                </a:extLst>
              </a:tr>
              <a:tr h="226298">
                <a:tc>
                  <a:txBody>
                    <a:bodyPr/>
                    <a:lstStyle/>
                    <a:p>
                      <a:pPr algn="l" fontAlgn="b"/>
                      <a:r>
                        <a:rPr lang="en-US" sz="1600" b="1" i="0" u="none" strike="noStrike">
                          <a:solidFill>
                            <a:srgbClr val="000000"/>
                          </a:solidFill>
                          <a:effectLst/>
                          <a:latin typeface="Calibri" panose="020F0502020204030204" pitchFamily="34" charset="0"/>
                        </a:rPr>
                        <a:t>Liabilities</a:t>
                      </a:r>
                    </a:p>
                  </a:txBody>
                  <a:tcPr marL="0" marR="0" marT="0" marB="0" anchor="b">
                    <a:lnL>
                      <a:noFill/>
                    </a:lnL>
                    <a:lnR>
                      <a:noFill/>
                    </a:lnR>
                    <a:lnT>
                      <a:noFill/>
                    </a:lnT>
                    <a:lnB>
                      <a:noFill/>
                    </a:lnB>
                    <a:solidFill>
                      <a:srgbClr val="B8CCE4"/>
                    </a:solidFill>
                  </a:tcPr>
                </a:tc>
                <a:tc>
                  <a:txBody>
                    <a:bodyPr/>
                    <a:lstStyle/>
                    <a:p>
                      <a:pPr algn="r" fontAlgn="b"/>
                      <a:r>
                        <a:rPr lang="en-US" sz="1600" b="1" i="0" u="none" strike="noStrike">
                          <a:solidFill>
                            <a:srgbClr val="000000"/>
                          </a:solidFill>
                          <a:effectLst/>
                          <a:latin typeface="Calibri" panose="020F0502020204030204" pitchFamily="34" charset="0"/>
                        </a:rPr>
                        <a:t>1 901</a:t>
                      </a:r>
                    </a:p>
                  </a:txBody>
                  <a:tcPr marL="0" marR="0" marT="0" marB="0" anchor="b">
                    <a:lnL>
                      <a:noFill/>
                    </a:lnL>
                    <a:lnR>
                      <a:noFill/>
                    </a:lnR>
                    <a:lnT>
                      <a:noFill/>
                    </a:lnT>
                    <a:lnB>
                      <a:noFill/>
                    </a:lnB>
                    <a:solidFill>
                      <a:srgbClr val="B8CCE4"/>
                    </a:solidFill>
                  </a:tcPr>
                </a:tc>
                <a:tc>
                  <a:txBody>
                    <a:bodyPr/>
                    <a:lstStyle/>
                    <a:p>
                      <a:pPr algn="r" fontAlgn="b"/>
                      <a:r>
                        <a:rPr lang="en-US" sz="1600" b="1" i="0" u="none" strike="noStrike">
                          <a:solidFill>
                            <a:srgbClr val="000000"/>
                          </a:solidFill>
                          <a:effectLst/>
                          <a:latin typeface="Calibri" panose="020F0502020204030204" pitchFamily="34" charset="0"/>
                        </a:rPr>
                        <a:t>6 954</a:t>
                      </a:r>
                    </a:p>
                  </a:txBody>
                  <a:tcPr marL="0" marR="0" marT="0" marB="0" anchor="b">
                    <a:lnL>
                      <a:noFill/>
                    </a:lnL>
                    <a:lnR>
                      <a:noFill/>
                    </a:lnR>
                    <a:lnT>
                      <a:noFill/>
                    </a:lnT>
                    <a:lnB>
                      <a:noFill/>
                    </a:lnB>
                    <a:solidFill>
                      <a:srgbClr val="B8CCE4"/>
                    </a:solidFill>
                  </a:tcPr>
                </a:tc>
                <a:tc>
                  <a:txBody>
                    <a:bodyPr/>
                    <a:lstStyle/>
                    <a:p>
                      <a:pPr algn="r" fontAlgn="b"/>
                      <a:r>
                        <a:rPr lang="en-US" sz="1600" b="1" i="0" u="none" strike="noStrike">
                          <a:solidFill>
                            <a:srgbClr val="000000"/>
                          </a:solidFill>
                          <a:effectLst/>
                          <a:latin typeface="Calibri" panose="020F0502020204030204" pitchFamily="34" charset="0"/>
                        </a:rPr>
                        <a:t>7 069</a:t>
                      </a:r>
                    </a:p>
                  </a:txBody>
                  <a:tcPr marL="0" marR="0" marT="0" marB="0" anchor="b">
                    <a:lnL>
                      <a:noFill/>
                    </a:lnL>
                    <a:lnR>
                      <a:noFill/>
                    </a:lnR>
                    <a:lnT>
                      <a:noFill/>
                    </a:lnT>
                    <a:lnB>
                      <a:noFill/>
                    </a:lnB>
                    <a:solidFill>
                      <a:srgbClr val="B8CCE4"/>
                    </a:solidFill>
                  </a:tcPr>
                </a:tc>
                <a:tc>
                  <a:txBody>
                    <a:bodyPr/>
                    <a:lstStyle/>
                    <a:p>
                      <a:pPr algn="r" fontAlgn="b"/>
                      <a:r>
                        <a:rPr lang="en-US" sz="1600" b="1" i="0" u="none" strike="noStrike">
                          <a:solidFill>
                            <a:srgbClr val="000000"/>
                          </a:solidFill>
                          <a:effectLst/>
                          <a:latin typeface="Calibri" panose="020F0502020204030204" pitchFamily="34" charset="0"/>
                        </a:rPr>
                        <a:t>7 069</a:t>
                      </a:r>
                    </a:p>
                  </a:txBody>
                  <a:tcPr marL="0" marR="0" marT="0" marB="0" anchor="b">
                    <a:lnL>
                      <a:noFill/>
                    </a:lnL>
                    <a:lnR>
                      <a:noFill/>
                    </a:lnR>
                    <a:lnT>
                      <a:noFill/>
                    </a:lnT>
                    <a:lnB>
                      <a:noFill/>
                    </a:lnB>
                    <a:solidFill>
                      <a:srgbClr val="B8CCE4"/>
                    </a:solidFill>
                  </a:tcPr>
                </a:tc>
                <a:tc>
                  <a:txBody>
                    <a:bodyPr/>
                    <a:lstStyle/>
                    <a:p>
                      <a:pPr algn="r" fontAlgn="b"/>
                      <a:r>
                        <a:rPr lang="en-US" sz="1600" b="1" i="0" u="none" strike="noStrike">
                          <a:solidFill>
                            <a:srgbClr val="000000"/>
                          </a:solidFill>
                          <a:effectLst/>
                          <a:latin typeface="Calibri" panose="020F0502020204030204" pitchFamily="34" charset="0"/>
                        </a:rPr>
                        <a:t>7 069</a:t>
                      </a:r>
                    </a:p>
                  </a:txBody>
                  <a:tcPr marL="0" marR="0" marT="0" marB="0" anchor="b">
                    <a:lnL>
                      <a:noFill/>
                    </a:lnL>
                    <a:lnR>
                      <a:noFill/>
                    </a:lnR>
                    <a:lnT>
                      <a:noFill/>
                    </a:lnT>
                    <a:lnB>
                      <a:noFill/>
                    </a:lnB>
                    <a:solidFill>
                      <a:srgbClr val="B8CCE4"/>
                    </a:solidFill>
                  </a:tcPr>
                </a:tc>
                <a:extLst>
                  <a:ext uri="{0D108BD9-81ED-4DB2-BD59-A6C34878D82A}">
                    <a16:rowId xmlns:a16="http://schemas.microsoft.com/office/drawing/2014/main" val="10011"/>
                  </a:ext>
                </a:extLst>
              </a:tr>
              <a:tr h="226298">
                <a:tc>
                  <a:txBody>
                    <a:bodyPr/>
                    <a:lstStyle/>
                    <a:p>
                      <a:pPr algn="l" fontAlgn="b"/>
                      <a:r>
                        <a:rPr lang="en-US" sz="1600" b="0" i="0" u="none" strike="noStrike" dirty="0" smtClean="0">
                          <a:solidFill>
                            <a:srgbClr val="000000"/>
                          </a:solidFill>
                          <a:effectLst/>
                          <a:latin typeface="Calibri" panose="020F0502020204030204" pitchFamily="34" charset="0"/>
                        </a:rPr>
                        <a:t>Loans</a:t>
                      </a:r>
                      <a:endParaRPr lang="en-US" sz="1600" b="0" i="0" u="none" strike="noStrike" dirty="0">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r" fontAlgn="b"/>
                      <a:r>
                        <a:rPr lang="en-US" sz="1600" b="0" i="0" u="none" strike="noStrike">
                          <a:solidFill>
                            <a:srgbClr val="000000"/>
                          </a:solidFill>
                          <a:effectLst/>
                          <a:latin typeface="Calibri" panose="020F0502020204030204" pitchFamily="34" charset="0"/>
                        </a:rPr>
                        <a:t>1 901</a:t>
                      </a:r>
                    </a:p>
                  </a:txBody>
                  <a:tcPr marL="0" marR="0" marT="0" marB="0" anchor="b">
                    <a:lnL>
                      <a:noFill/>
                    </a:lnL>
                    <a:lnR>
                      <a:noFill/>
                    </a:lnR>
                    <a:lnT>
                      <a:noFill/>
                    </a:lnT>
                    <a:lnB>
                      <a:noFill/>
                    </a:lnB>
                  </a:tcPr>
                </a:tc>
                <a:tc>
                  <a:txBody>
                    <a:bodyPr/>
                    <a:lstStyle/>
                    <a:p>
                      <a:pPr algn="r" fontAlgn="b"/>
                      <a:r>
                        <a:rPr lang="en-US" sz="1600" b="0" i="0" u="none" strike="noStrike">
                          <a:solidFill>
                            <a:srgbClr val="000000"/>
                          </a:solidFill>
                          <a:effectLst/>
                          <a:latin typeface="Calibri" panose="020F0502020204030204" pitchFamily="34" charset="0"/>
                        </a:rPr>
                        <a:t>6 954</a:t>
                      </a:r>
                    </a:p>
                  </a:txBody>
                  <a:tcPr marL="0" marR="0" marT="0" marB="0" anchor="b">
                    <a:lnL>
                      <a:noFill/>
                    </a:lnL>
                    <a:lnR>
                      <a:noFill/>
                    </a:lnR>
                    <a:lnT>
                      <a:noFill/>
                    </a:lnT>
                    <a:lnB>
                      <a:noFill/>
                    </a:lnB>
                  </a:tcPr>
                </a:tc>
                <a:tc>
                  <a:txBody>
                    <a:bodyPr/>
                    <a:lstStyle/>
                    <a:p>
                      <a:pPr algn="r" fontAlgn="b"/>
                      <a:r>
                        <a:rPr lang="en-US" sz="1600" b="0" i="0" u="none" strike="noStrike">
                          <a:solidFill>
                            <a:srgbClr val="000000"/>
                          </a:solidFill>
                          <a:effectLst/>
                          <a:latin typeface="Calibri" panose="020F0502020204030204" pitchFamily="34" charset="0"/>
                        </a:rPr>
                        <a:t>7 069</a:t>
                      </a:r>
                    </a:p>
                  </a:txBody>
                  <a:tcPr marL="0" marR="0" marT="0" marB="0" anchor="b">
                    <a:lnL>
                      <a:noFill/>
                    </a:lnL>
                    <a:lnR>
                      <a:noFill/>
                    </a:lnR>
                    <a:lnT>
                      <a:noFill/>
                    </a:lnT>
                    <a:lnB>
                      <a:noFill/>
                    </a:lnB>
                  </a:tcPr>
                </a:tc>
                <a:tc>
                  <a:txBody>
                    <a:bodyPr/>
                    <a:lstStyle/>
                    <a:p>
                      <a:pPr algn="r" fontAlgn="b"/>
                      <a:r>
                        <a:rPr lang="en-US" sz="1600" b="0" i="0" u="none" strike="noStrike">
                          <a:solidFill>
                            <a:srgbClr val="000000"/>
                          </a:solidFill>
                          <a:effectLst/>
                          <a:latin typeface="Calibri" panose="020F0502020204030204" pitchFamily="34" charset="0"/>
                        </a:rPr>
                        <a:t>7 069</a:t>
                      </a:r>
                    </a:p>
                  </a:txBody>
                  <a:tcPr marL="0" marR="0" marT="0" marB="0" anchor="b">
                    <a:lnL>
                      <a:noFill/>
                    </a:lnL>
                    <a:lnR>
                      <a:noFill/>
                    </a:lnR>
                    <a:lnT>
                      <a:noFill/>
                    </a:lnT>
                    <a:lnB>
                      <a:noFill/>
                    </a:lnB>
                  </a:tcPr>
                </a:tc>
                <a:tc>
                  <a:txBody>
                    <a:bodyPr/>
                    <a:lstStyle/>
                    <a:p>
                      <a:pPr algn="r" fontAlgn="b"/>
                      <a:r>
                        <a:rPr lang="en-US" sz="1600" b="0" i="0" u="none" strike="noStrike">
                          <a:solidFill>
                            <a:srgbClr val="000000"/>
                          </a:solidFill>
                          <a:effectLst/>
                          <a:latin typeface="Calibri" panose="020F0502020204030204" pitchFamily="34" charset="0"/>
                        </a:rPr>
                        <a:t>7 069</a:t>
                      </a:r>
                    </a:p>
                  </a:txBody>
                  <a:tcPr marL="0" marR="0" marT="0" marB="0" anchor="b">
                    <a:lnL>
                      <a:noFill/>
                    </a:lnL>
                    <a:lnR>
                      <a:noFill/>
                    </a:lnR>
                    <a:lnT>
                      <a:noFill/>
                    </a:lnT>
                    <a:lnB>
                      <a:noFill/>
                    </a:lnB>
                  </a:tcPr>
                </a:tc>
                <a:extLst>
                  <a:ext uri="{0D108BD9-81ED-4DB2-BD59-A6C34878D82A}">
                    <a16:rowId xmlns:a16="http://schemas.microsoft.com/office/drawing/2014/main" val="10012"/>
                  </a:ext>
                </a:extLst>
              </a:tr>
              <a:tr h="226298">
                <a:tc>
                  <a:txBody>
                    <a:bodyPr/>
                    <a:lstStyle/>
                    <a:p>
                      <a:pPr algn="l" fontAlgn="b"/>
                      <a:r>
                        <a:rPr lang="en-US" sz="1600" b="0" i="0" u="none" strike="noStrike">
                          <a:solidFill>
                            <a:srgbClr val="000000"/>
                          </a:solidFill>
                          <a:effectLst/>
                          <a:latin typeface="Calibri" panose="020F0502020204030204" pitchFamily="34" charset="0"/>
                        </a:rPr>
                        <a:t>External debt financing (COF = 15%)</a:t>
                      </a:r>
                    </a:p>
                  </a:txBody>
                  <a:tcPr marL="0" marR="0" marT="0" marB="0" anchor="b">
                    <a:lnL>
                      <a:noFill/>
                    </a:lnL>
                    <a:lnR>
                      <a:noFill/>
                    </a:lnR>
                    <a:lnT>
                      <a:noFill/>
                    </a:lnT>
                    <a:lnB>
                      <a:noFill/>
                    </a:lnB>
                  </a:tcPr>
                </a:tc>
                <a:tc>
                  <a:txBody>
                    <a:bodyPr/>
                    <a:lstStyle/>
                    <a:p>
                      <a:pPr algn="r" fontAlgn="b"/>
                      <a:r>
                        <a:rPr lang="en-US" sz="1600" b="0" i="0" u="none" strike="noStrike">
                          <a:solidFill>
                            <a:srgbClr val="000000"/>
                          </a:solidFill>
                          <a:effectLst/>
                          <a:latin typeface="Calibri" panose="020F0502020204030204" pitchFamily="34" charset="0"/>
                        </a:rPr>
                        <a:t>0</a:t>
                      </a:r>
                    </a:p>
                  </a:txBody>
                  <a:tcPr marL="0" marR="0" marT="0" marB="0" anchor="b">
                    <a:lnL>
                      <a:noFill/>
                    </a:lnL>
                    <a:lnR>
                      <a:noFill/>
                    </a:lnR>
                    <a:lnT>
                      <a:noFill/>
                    </a:lnT>
                    <a:lnB>
                      <a:noFill/>
                    </a:lnB>
                  </a:tcPr>
                </a:tc>
                <a:tc>
                  <a:txBody>
                    <a:bodyPr/>
                    <a:lstStyle/>
                    <a:p>
                      <a:pPr algn="r" fontAlgn="b"/>
                      <a:r>
                        <a:rPr lang="en-US" sz="1600" b="0" i="0" u="none" strike="noStrike">
                          <a:solidFill>
                            <a:srgbClr val="000000"/>
                          </a:solidFill>
                          <a:effectLst/>
                          <a:latin typeface="Calibri" panose="020F0502020204030204" pitchFamily="34" charset="0"/>
                        </a:rPr>
                        <a:t>0</a:t>
                      </a:r>
                    </a:p>
                  </a:txBody>
                  <a:tcPr marL="0" marR="0" marT="0" marB="0" anchor="b">
                    <a:lnL>
                      <a:noFill/>
                    </a:lnL>
                    <a:lnR>
                      <a:noFill/>
                    </a:lnR>
                    <a:lnT>
                      <a:noFill/>
                    </a:lnT>
                    <a:lnB>
                      <a:noFill/>
                    </a:lnB>
                  </a:tcPr>
                </a:tc>
                <a:tc>
                  <a:txBody>
                    <a:bodyPr/>
                    <a:lstStyle/>
                    <a:p>
                      <a:pPr algn="r" fontAlgn="b"/>
                      <a:r>
                        <a:rPr lang="en-US" sz="1600" b="0" i="0" u="none" strike="noStrike">
                          <a:solidFill>
                            <a:srgbClr val="000000"/>
                          </a:solidFill>
                          <a:effectLst/>
                          <a:latin typeface="Calibri" panose="020F0502020204030204" pitchFamily="34" charset="0"/>
                        </a:rPr>
                        <a:t>0</a:t>
                      </a:r>
                    </a:p>
                  </a:txBody>
                  <a:tcPr marL="0" marR="0" marT="0" marB="0" anchor="b">
                    <a:lnL>
                      <a:noFill/>
                    </a:lnL>
                    <a:lnR>
                      <a:noFill/>
                    </a:lnR>
                    <a:lnT>
                      <a:noFill/>
                    </a:lnT>
                    <a:lnB>
                      <a:noFill/>
                    </a:lnB>
                  </a:tcPr>
                </a:tc>
                <a:tc>
                  <a:txBody>
                    <a:bodyPr/>
                    <a:lstStyle/>
                    <a:p>
                      <a:pPr algn="r" fontAlgn="b"/>
                      <a:r>
                        <a:rPr lang="en-US" sz="1600" b="0" i="0" u="none" strike="noStrike">
                          <a:solidFill>
                            <a:srgbClr val="000000"/>
                          </a:solidFill>
                          <a:effectLst/>
                          <a:latin typeface="Calibri" panose="020F0502020204030204" pitchFamily="34" charset="0"/>
                        </a:rPr>
                        <a:t>0</a:t>
                      </a:r>
                    </a:p>
                  </a:txBody>
                  <a:tcPr marL="0" marR="0" marT="0" marB="0" anchor="b">
                    <a:lnL>
                      <a:noFill/>
                    </a:lnL>
                    <a:lnR>
                      <a:noFill/>
                    </a:lnR>
                    <a:lnT>
                      <a:noFill/>
                    </a:lnT>
                    <a:lnB>
                      <a:noFill/>
                    </a:lnB>
                  </a:tcPr>
                </a:tc>
                <a:tc>
                  <a:txBody>
                    <a:bodyPr/>
                    <a:lstStyle/>
                    <a:p>
                      <a:pPr algn="r" fontAlgn="b"/>
                      <a:r>
                        <a:rPr lang="en-US" sz="1600" b="0" i="0" u="none" strike="noStrike">
                          <a:solidFill>
                            <a:srgbClr val="000000"/>
                          </a:solidFill>
                          <a:effectLst/>
                          <a:latin typeface="Calibri" panose="020F0502020204030204" pitchFamily="34" charset="0"/>
                        </a:rPr>
                        <a:t>0</a:t>
                      </a:r>
                    </a:p>
                  </a:txBody>
                  <a:tcPr marL="0" marR="0" marT="0" marB="0" anchor="b">
                    <a:lnL>
                      <a:noFill/>
                    </a:lnL>
                    <a:lnR>
                      <a:noFill/>
                    </a:lnR>
                    <a:lnT>
                      <a:noFill/>
                    </a:lnT>
                    <a:lnB>
                      <a:noFill/>
                    </a:lnB>
                  </a:tcPr>
                </a:tc>
                <a:extLst>
                  <a:ext uri="{0D108BD9-81ED-4DB2-BD59-A6C34878D82A}">
                    <a16:rowId xmlns:a16="http://schemas.microsoft.com/office/drawing/2014/main" val="10013"/>
                  </a:ext>
                </a:extLst>
              </a:tr>
              <a:tr h="226298">
                <a:tc>
                  <a:txBody>
                    <a:bodyPr/>
                    <a:lstStyle/>
                    <a:p>
                      <a:pPr algn="l" fontAlgn="b"/>
                      <a:endParaRPr lang="en-US" sz="16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6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6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6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6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6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extLst>
                  <a:ext uri="{0D108BD9-81ED-4DB2-BD59-A6C34878D82A}">
                    <a16:rowId xmlns:a16="http://schemas.microsoft.com/office/drawing/2014/main" val="10014"/>
                  </a:ext>
                </a:extLst>
              </a:tr>
              <a:tr h="226298">
                <a:tc>
                  <a:txBody>
                    <a:bodyPr/>
                    <a:lstStyle/>
                    <a:p>
                      <a:pPr algn="l" fontAlgn="b"/>
                      <a:r>
                        <a:rPr lang="en-US" sz="1600" b="1" i="0" u="none" strike="noStrike">
                          <a:solidFill>
                            <a:srgbClr val="000000"/>
                          </a:solidFill>
                          <a:effectLst/>
                          <a:latin typeface="Calibri" panose="020F0502020204030204" pitchFamily="34" charset="0"/>
                        </a:rPr>
                        <a:t>Shareholders' equity</a:t>
                      </a:r>
                    </a:p>
                  </a:txBody>
                  <a:tcPr marL="0" marR="0" marT="0" marB="0" anchor="b">
                    <a:lnL>
                      <a:noFill/>
                    </a:lnL>
                    <a:lnR>
                      <a:noFill/>
                    </a:lnR>
                    <a:lnT>
                      <a:noFill/>
                    </a:lnT>
                    <a:lnB>
                      <a:noFill/>
                    </a:lnB>
                    <a:solidFill>
                      <a:srgbClr val="B8CCE4"/>
                    </a:solidFill>
                  </a:tcPr>
                </a:tc>
                <a:tc>
                  <a:txBody>
                    <a:bodyPr/>
                    <a:lstStyle/>
                    <a:p>
                      <a:pPr algn="r" fontAlgn="b"/>
                      <a:r>
                        <a:rPr lang="en-US" sz="1600" b="1" i="0" u="none" strike="noStrike">
                          <a:solidFill>
                            <a:srgbClr val="000000"/>
                          </a:solidFill>
                          <a:effectLst/>
                          <a:latin typeface="Calibri" panose="020F0502020204030204" pitchFamily="34" charset="0"/>
                        </a:rPr>
                        <a:t>456</a:t>
                      </a:r>
                    </a:p>
                  </a:txBody>
                  <a:tcPr marL="0" marR="0" marT="0" marB="0" anchor="b">
                    <a:lnL>
                      <a:noFill/>
                    </a:lnL>
                    <a:lnR>
                      <a:noFill/>
                    </a:lnR>
                    <a:lnT>
                      <a:noFill/>
                    </a:lnT>
                    <a:lnB>
                      <a:noFill/>
                    </a:lnB>
                    <a:solidFill>
                      <a:srgbClr val="B8CCE4"/>
                    </a:solidFill>
                  </a:tcPr>
                </a:tc>
                <a:tc>
                  <a:txBody>
                    <a:bodyPr/>
                    <a:lstStyle/>
                    <a:p>
                      <a:pPr algn="r" fontAlgn="b"/>
                      <a:r>
                        <a:rPr lang="en-US" sz="1600" b="1" i="0" u="none" strike="noStrike">
                          <a:solidFill>
                            <a:srgbClr val="000000"/>
                          </a:solidFill>
                          <a:effectLst/>
                          <a:latin typeface="Calibri" panose="020F0502020204030204" pitchFamily="34" charset="0"/>
                        </a:rPr>
                        <a:t>1 589</a:t>
                      </a:r>
                    </a:p>
                  </a:txBody>
                  <a:tcPr marL="0" marR="0" marT="0" marB="0" anchor="b">
                    <a:lnL>
                      <a:noFill/>
                    </a:lnL>
                    <a:lnR>
                      <a:noFill/>
                    </a:lnR>
                    <a:lnT>
                      <a:noFill/>
                    </a:lnT>
                    <a:lnB>
                      <a:noFill/>
                    </a:lnB>
                    <a:solidFill>
                      <a:srgbClr val="B8CCE4"/>
                    </a:solidFill>
                  </a:tcPr>
                </a:tc>
                <a:tc>
                  <a:txBody>
                    <a:bodyPr/>
                    <a:lstStyle/>
                    <a:p>
                      <a:pPr algn="r" fontAlgn="b"/>
                      <a:r>
                        <a:rPr lang="en-US" sz="1600" b="1" i="0" u="none" strike="noStrike">
                          <a:solidFill>
                            <a:srgbClr val="000000"/>
                          </a:solidFill>
                          <a:effectLst/>
                          <a:latin typeface="Calibri" panose="020F0502020204030204" pitchFamily="34" charset="0"/>
                        </a:rPr>
                        <a:t>4 181</a:t>
                      </a:r>
                    </a:p>
                  </a:txBody>
                  <a:tcPr marL="0" marR="0" marT="0" marB="0" anchor="b">
                    <a:lnL>
                      <a:noFill/>
                    </a:lnL>
                    <a:lnR>
                      <a:noFill/>
                    </a:lnR>
                    <a:lnT>
                      <a:noFill/>
                    </a:lnT>
                    <a:lnB>
                      <a:noFill/>
                    </a:lnB>
                    <a:solidFill>
                      <a:srgbClr val="B8CCE4"/>
                    </a:solidFill>
                  </a:tcPr>
                </a:tc>
                <a:tc>
                  <a:txBody>
                    <a:bodyPr/>
                    <a:lstStyle/>
                    <a:p>
                      <a:pPr algn="r" fontAlgn="b"/>
                      <a:r>
                        <a:rPr lang="en-US" sz="1600" b="1" i="0" u="none" strike="noStrike">
                          <a:solidFill>
                            <a:srgbClr val="000000"/>
                          </a:solidFill>
                          <a:effectLst/>
                          <a:latin typeface="Calibri" panose="020F0502020204030204" pitchFamily="34" charset="0"/>
                        </a:rPr>
                        <a:t>5 900</a:t>
                      </a:r>
                    </a:p>
                  </a:txBody>
                  <a:tcPr marL="0" marR="0" marT="0" marB="0" anchor="b">
                    <a:lnL>
                      <a:noFill/>
                    </a:lnL>
                    <a:lnR>
                      <a:noFill/>
                    </a:lnR>
                    <a:lnT>
                      <a:noFill/>
                    </a:lnT>
                    <a:lnB>
                      <a:noFill/>
                    </a:lnB>
                    <a:solidFill>
                      <a:srgbClr val="B8CCE4"/>
                    </a:solidFill>
                  </a:tcPr>
                </a:tc>
                <a:tc>
                  <a:txBody>
                    <a:bodyPr/>
                    <a:lstStyle/>
                    <a:p>
                      <a:pPr algn="r" fontAlgn="b"/>
                      <a:r>
                        <a:rPr lang="en-US" sz="1600" b="1" i="0" u="none" strike="noStrike">
                          <a:solidFill>
                            <a:srgbClr val="000000"/>
                          </a:solidFill>
                          <a:effectLst/>
                          <a:latin typeface="Calibri" panose="020F0502020204030204" pitchFamily="34" charset="0"/>
                        </a:rPr>
                        <a:t>6 142</a:t>
                      </a:r>
                    </a:p>
                  </a:txBody>
                  <a:tcPr marL="0" marR="0" marT="0" marB="0" anchor="b">
                    <a:lnL>
                      <a:noFill/>
                    </a:lnL>
                    <a:lnR>
                      <a:noFill/>
                    </a:lnR>
                    <a:lnT>
                      <a:noFill/>
                    </a:lnT>
                    <a:lnB>
                      <a:noFill/>
                    </a:lnB>
                    <a:solidFill>
                      <a:srgbClr val="B8CCE4"/>
                    </a:solidFill>
                  </a:tcPr>
                </a:tc>
                <a:extLst>
                  <a:ext uri="{0D108BD9-81ED-4DB2-BD59-A6C34878D82A}">
                    <a16:rowId xmlns:a16="http://schemas.microsoft.com/office/drawing/2014/main" val="10015"/>
                  </a:ext>
                </a:extLst>
              </a:tr>
              <a:tr h="226298">
                <a:tc>
                  <a:txBody>
                    <a:bodyPr/>
                    <a:lstStyle/>
                    <a:p>
                      <a:pPr algn="l" fontAlgn="b"/>
                      <a:r>
                        <a:rPr lang="en-US" sz="1600" b="0" i="0" u="none" strike="noStrike">
                          <a:solidFill>
                            <a:srgbClr val="000000"/>
                          </a:solidFill>
                          <a:effectLst/>
                          <a:latin typeface="Calibri" panose="020F0502020204030204" pitchFamily="34" charset="0"/>
                        </a:rPr>
                        <a:t>Contributed equity</a:t>
                      </a:r>
                    </a:p>
                  </a:txBody>
                  <a:tcPr marL="0" marR="0" marT="0" marB="0" anchor="b">
                    <a:lnL>
                      <a:noFill/>
                    </a:lnL>
                    <a:lnR>
                      <a:noFill/>
                    </a:lnR>
                    <a:lnT>
                      <a:noFill/>
                    </a:lnT>
                    <a:lnB>
                      <a:noFill/>
                    </a:lnB>
                  </a:tcPr>
                </a:tc>
                <a:tc>
                  <a:txBody>
                    <a:bodyPr/>
                    <a:lstStyle/>
                    <a:p>
                      <a:pPr algn="r" fontAlgn="b"/>
                      <a:r>
                        <a:rPr lang="en-US" sz="1600" b="0" i="0" u="none" strike="noStrike">
                          <a:solidFill>
                            <a:srgbClr val="000000"/>
                          </a:solidFill>
                          <a:effectLst/>
                          <a:latin typeface="Calibri" panose="020F0502020204030204" pitchFamily="34" charset="0"/>
                        </a:rPr>
                        <a:t>1 597</a:t>
                      </a:r>
                    </a:p>
                  </a:txBody>
                  <a:tcPr marL="0" marR="0" marT="0" marB="0" anchor="b">
                    <a:lnL>
                      <a:noFill/>
                    </a:lnL>
                    <a:lnR>
                      <a:noFill/>
                    </a:lnR>
                    <a:lnT>
                      <a:noFill/>
                    </a:lnT>
                    <a:lnB>
                      <a:noFill/>
                    </a:lnB>
                  </a:tcPr>
                </a:tc>
                <a:tc>
                  <a:txBody>
                    <a:bodyPr/>
                    <a:lstStyle/>
                    <a:p>
                      <a:pPr algn="r" fontAlgn="b"/>
                      <a:r>
                        <a:rPr lang="en-US" sz="1600" b="0" i="0" u="none" strike="noStrike">
                          <a:solidFill>
                            <a:srgbClr val="000000"/>
                          </a:solidFill>
                          <a:effectLst/>
                          <a:latin typeface="Calibri" panose="020F0502020204030204" pitchFamily="34" charset="0"/>
                        </a:rPr>
                        <a:t>2 525</a:t>
                      </a:r>
                    </a:p>
                  </a:txBody>
                  <a:tcPr marL="0" marR="0" marT="0" marB="0" anchor="b">
                    <a:lnL>
                      <a:noFill/>
                    </a:lnL>
                    <a:lnR>
                      <a:noFill/>
                    </a:lnR>
                    <a:lnT>
                      <a:noFill/>
                    </a:lnT>
                    <a:lnB>
                      <a:noFill/>
                    </a:lnB>
                  </a:tcPr>
                </a:tc>
                <a:tc>
                  <a:txBody>
                    <a:bodyPr/>
                    <a:lstStyle/>
                    <a:p>
                      <a:pPr algn="r" fontAlgn="b"/>
                      <a:r>
                        <a:rPr lang="en-US" sz="1600" b="0" i="0" u="none" strike="noStrike">
                          <a:solidFill>
                            <a:srgbClr val="000000"/>
                          </a:solidFill>
                          <a:effectLst/>
                          <a:latin typeface="Calibri" panose="020F0502020204030204" pitchFamily="34" charset="0"/>
                        </a:rPr>
                        <a:t>2 525</a:t>
                      </a:r>
                    </a:p>
                  </a:txBody>
                  <a:tcPr marL="0" marR="0" marT="0" marB="0" anchor="b">
                    <a:lnL>
                      <a:noFill/>
                    </a:lnL>
                    <a:lnR>
                      <a:noFill/>
                    </a:lnR>
                    <a:lnT>
                      <a:noFill/>
                    </a:lnT>
                    <a:lnB>
                      <a:noFill/>
                    </a:lnB>
                  </a:tcPr>
                </a:tc>
                <a:tc>
                  <a:txBody>
                    <a:bodyPr/>
                    <a:lstStyle/>
                    <a:p>
                      <a:pPr algn="r" fontAlgn="b"/>
                      <a:r>
                        <a:rPr lang="en-US" sz="1600" b="0" i="0" u="none" strike="noStrike">
                          <a:solidFill>
                            <a:srgbClr val="000000"/>
                          </a:solidFill>
                          <a:effectLst/>
                          <a:latin typeface="Calibri" panose="020F0502020204030204" pitchFamily="34" charset="0"/>
                        </a:rPr>
                        <a:t>2 525</a:t>
                      </a:r>
                    </a:p>
                  </a:txBody>
                  <a:tcPr marL="0" marR="0" marT="0" marB="0" anchor="b">
                    <a:lnL>
                      <a:noFill/>
                    </a:lnL>
                    <a:lnR>
                      <a:noFill/>
                    </a:lnR>
                    <a:lnT>
                      <a:noFill/>
                    </a:lnT>
                    <a:lnB>
                      <a:noFill/>
                    </a:lnB>
                  </a:tcPr>
                </a:tc>
                <a:tc>
                  <a:txBody>
                    <a:bodyPr/>
                    <a:lstStyle/>
                    <a:p>
                      <a:pPr algn="r" fontAlgn="b"/>
                      <a:r>
                        <a:rPr lang="en-US" sz="1600" b="0" i="0" u="none" strike="noStrike">
                          <a:solidFill>
                            <a:srgbClr val="000000"/>
                          </a:solidFill>
                          <a:effectLst/>
                          <a:latin typeface="Calibri" panose="020F0502020204030204" pitchFamily="34" charset="0"/>
                        </a:rPr>
                        <a:t>2 525</a:t>
                      </a:r>
                    </a:p>
                  </a:txBody>
                  <a:tcPr marL="0" marR="0" marT="0" marB="0" anchor="b">
                    <a:lnL>
                      <a:noFill/>
                    </a:lnL>
                    <a:lnR>
                      <a:noFill/>
                    </a:lnR>
                    <a:lnT>
                      <a:noFill/>
                    </a:lnT>
                    <a:lnB>
                      <a:noFill/>
                    </a:lnB>
                  </a:tcPr>
                </a:tc>
                <a:extLst>
                  <a:ext uri="{0D108BD9-81ED-4DB2-BD59-A6C34878D82A}">
                    <a16:rowId xmlns:a16="http://schemas.microsoft.com/office/drawing/2014/main" val="10016"/>
                  </a:ext>
                </a:extLst>
              </a:tr>
              <a:tr h="226298">
                <a:tc>
                  <a:txBody>
                    <a:bodyPr/>
                    <a:lstStyle/>
                    <a:p>
                      <a:pPr algn="l" fontAlgn="b"/>
                      <a:r>
                        <a:rPr lang="en-US" sz="1600" b="0" i="0" u="none" strike="noStrike">
                          <a:solidFill>
                            <a:srgbClr val="000000"/>
                          </a:solidFill>
                          <a:effectLst/>
                          <a:latin typeface="Calibri" panose="020F0502020204030204" pitchFamily="34" charset="0"/>
                        </a:rPr>
                        <a:t>Retained earnings</a:t>
                      </a:r>
                    </a:p>
                  </a:txBody>
                  <a:tcPr marL="0" marR="0" marT="0" marB="0" anchor="b">
                    <a:lnL>
                      <a:noFill/>
                    </a:lnL>
                    <a:lnR>
                      <a:noFill/>
                    </a:lnR>
                    <a:lnT>
                      <a:noFill/>
                    </a:lnT>
                    <a:lnB>
                      <a:noFill/>
                    </a:lnB>
                  </a:tcPr>
                </a:tc>
                <a:tc>
                  <a:txBody>
                    <a:bodyPr/>
                    <a:lstStyle/>
                    <a:p>
                      <a:pPr algn="r" fontAlgn="b"/>
                      <a:r>
                        <a:rPr lang="en-US" sz="1600" b="0" i="0" u="none" strike="noStrike">
                          <a:solidFill>
                            <a:srgbClr val="000000"/>
                          </a:solidFill>
                          <a:effectLst/>
                          <a:latin typeface="Calibri" panose="020F0502020204030204" pitchFamily="34" charset="0"/>
                        </a:rPr>
                        <a:t>-1 141</a:t>
                      </a:r>
                    </a:p>
                  </a:txBody>
                  <a:tcPr marL="0" marR="0" marT="0" marB="0" anchor="b">
                    <a:lnL>
                      <a:noFill/>
                    </a:lnL>
                    <a:lnR>
                      <a:noFill/>
                    </a:lnR>
                    <a:lnT>
                      <a:noFill/>
                    </a:lnT>
                    <a:lnB>
                      <a:noFill/>
                    </a:lnB>
                  </a:tcPr>
                </a:tc>
                <a:tc>
                  <a:txBody>
                    <a:bodyPr/>
                    <a:lstStyle/>
                    <a:p>
                      <a:pPr algn="r" fontAlgn="b"/>
                      <a:r>
                        <a:rPr lang="en-US" sz="1600" b="0" i="0" u="none" strike="noStrike">
                          <a:solidFill>
                            <a:srgbClr val="000000"/>
                          </a:solidFill>
                          <a:effectLst/>
                          <a:latin typeface="Calibri" panose="020F0502020204030204" pitchFamily="34" charset="0"/>
                        </a:rPr>
                        <a:t>-936</a:t>
                      </a:r>
                    </a:p>
                  </a:txBody>
                  <a:tcPr marL="0" marR="0" marT="0" marB="0" anchor="b">
                    <a:lnL>
                      <a:noFill/>
                    </a:lnL>
                    <a:lnR>
                      <a:noFill/>
                    </a:lnR>
                    <a:lnT>
                      <a:noFill/>
                    </a:lnT>
                    <a:lnB>
                      <a:noFill/>
                    </a:lnB>
                  </a:tcPr>
                </a:tc>
                <a:tc>
                  <a:txBody>
                    <a:bodyPr/>
                    <a:lstStyle/>
                    <a:p>
                      <a:pPr algn="r" fontAlgn="b"/>
                      <a:r>
                        <a:rPr lang="en-US" sz="1600" b="0" i="0" u="none" strike="noStrike">
                          <a:solidFill>
                            <a:srgbClr val="000000"/>
                          </a:solidFill>
                          <a:effectLst/>
                          <a:latin typeface="Calibri" panose="020F0502020204030204" pitchFamily="34" charset="0"/>
                        </a:rPr>
                        <a:t>1 656</a:t>
                      </a:r>
                    </a:p>
                  </a:txBody>
                  <a:tcPr marL="0" marR="0" marT="0" marB="0" anchor="b">
                    <a:lnL>
                      <a:noFill/>
                    </a:lnL>
                    <a:lnR>
                      <a:noFill/>
                    </a:lnR>
                    <a:lnT>
                      <a:noFill/>
                    </a:lnT>
                    <a:lnB>
                      <a:noFill/>
                    </a:lnB>
                  </a:tcPr>
                </a:tc>
                <a:tc>
                  <a:txBody>
                    <a:bodyPr/>
                    <a:lstStyle/>
                    <a:p>
                      <a:pPr algn="r" fontAlgn="b"/>
                      <a:r>
                        <a:rPr lang="en-US" sz="1600" b="0" i="0" u="none" strike="noStrike">
                          <a:solidFill>
                            <a:srgbClr val="000000"/>
                          </a:solidFill>
                          <a:effectLst/>
                          <a:latin typeface="Calibri" panose="020F0502020204030204" pitchFamily="34" charset="0"/>
                        </a:rPr>
                        <a:t>3 375</a:t>
                      </a:r>
                    </a:p>
                  </a:txBody>
                  <a:tcPr marL="0" marR="0" marT="0" marB="0" anchor="b">
                    <a:lnL>
                      <a:noFill/>
                    </a:lnL>
                    <a:lnR>
                      <a:noFill/>
                    </a:lnR>
                    <a:lnT>
                      <a:noFill/>
                    </a:lnT>
                    <a:lnB>
                      <a:noFill/>
                    </a:lnB>
                  </a:tcPr>
                </a:tc>
                <a:tc>
                  <a:txBody>
                    <a:bodyPr/>
                    <a:lstStyle/>
                    <a:p>
                      <a:pPr algn="r" fontAlgn="b"/>
                      <a:r>
                        <a:rPr lang="en-US" sz="1600" b="0" i="0" u="none" strike="noStrike" dirty="0">
                          <a:solidFill>
                            <a:srgbClr val="000000"/>
                          </a:solidFill>
                          <a:effectLst/>
                          <a:latin typeface="Calibri" panose="020F0502020204030204" pitchFamily="34" charset="0"/>
                        </a:rPr>
                        <a:t>3 617</a:t>
                      </a:r>
                    </a:p>
                  </a:txBody>
                  <a:tcPr marL="0" marR="0" marT="0" marB="0" anchor="b">
                    <a:lnL>
                      <a:noFill/>
                    </a:lnL>
                    <a:lnR>
                      <a:noFill/>
                    </a:lnR>
                    <a:lnT>
                      <a:noFill/>
                    </a:lnT>
                    <a:lnB>
                      <a:noFill/>
                    </a:lnB>
                  </a:tcPr>
                </a:tc>
                <a:extLst>
                  <a:ext uri="{0D108BD9-81ED-4DB2-BD59-A6C34878D82A}">
                    <a16:rowId xmlns:a16="http://schemas.microsoft.com/office/drawing/2014/main" val="10017"/>
                  </a:ext>
                </a:extLst>
              </a:tr>
            </a:tbl>
          </a:graphicData>
        </a:graphic>
      </p:graphicFrame>
    </p:spTree>
    <p:extLst>
      <p:ext uri="{BB962C8B-B14F-4D97-AF65-F5344CB8AC3E}">
        <p14:creationId xmlns:p14="http://schemas.microsoft.com/office/powerpoint/2010/main" val="725112925"/>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P&amp;L Statement</a:t>
            </a:r>
            <a:endParaRPr lang="ru-RU" dirty="0"/>
          </a:p>
        </p:txBody>
      </p:sp>
      <p:sp>
        <p:nvSpPr>
          <p:cNvPr id="5" name="Номер слайда 4"/>
          <p:cNvSpPr>
            <a:spLocks noGrp="1"/>
          </p:cNvSpPr>
          <p:nvPr>
            <p:ph type="sldNum" sz="quarter" idx="12"/>
          </p:nvPr>
        </p:nvSpPr>
        <p:spPr/>
        <p:txBody>
          <a:bodyPr/>
          <a:lstStyle/>
          <a:p>
            <a:fld id="{D7F305DA-160D-498F-B102-A1D8643B4A2C}" type="slidenum">
              <a:rPr lang="ru-RU" smtClean="0"/>
              <a:pPr/>
              <a:t>61</a:t>
            </a:fld>
            <a:endParaRPr lang="ru-RU"/>
          </a:p>
        </p:txBody>
      </p:sp>
      <p:sp>
        <p:nvSpPr>
          <p:cNvPr id="6" name="Rectangle 2"/>
          <p:cNvSpPr>
            <a:spLocks noChangeArrowheads="1"/>
          </p:cNvSpPr>
          <p:nvPr/>
        </p:nvSpPr>
        <p:spPr bwMode="auto">
          <a:xfrm>
            <a:off x="-108520" y="7232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graphicFrame>
        <p:nvGraphicFramePr>
          <p:cNvPr id="7" name="Таблица 6"/>
          <p:cNvGraphicFramePr>
            <a:graphicFrameLocks noGrp="1"/>
          </p:cNvGraphicFramePr>
          <p:nvPr>
            <p:extLst>
              <p:ext uri="{D42A27DB-BD31-4B8C-83A1-F6EECF244321}">
                <p14:modId xmlns:p14="http://schemas.microsoft.com/office/powerpoint/2010/main" val="3330866794"/>
              </p:ext>
            </p:extLst>
          </p:nvPr>
        </p:nvGraphicFramePr>
        <p:xfrm>
          <a:off x="251517" y="836714"/>
          <a:ext cx="8640962" cy="4975968"/>
        </p:xfrm>
        <a:graphic>
          <a:graphicData uri="http://schemas.openxmlformats.org/drawingml/2006/table">
            <a:tbl>
              <a:tblPr/>
              <a:tblGrid>
                <a:gridCol w="3147188">
                  <a:extLst>
                    <a:ext uri="{9D8B030D-6E8A-4147-A177-3AD203B41FA5}">
                      <a16:colId xmlns:a16="http://schemas.microsoft.com/office/drawing/2014/main" val="20000"/>
                    </a:ext>
                  </a:extLst>
                </a:gridCol>
                <a:gridCol w="915629">
                  <a:extLst>
                    <a:ext uri="{9D8B030D-6E8A-4147-A177-3AD203B41FA5}">
                      <a16:colId xmlns:a16="http://schemas.microsoft.com/office/drawing/2014/main" val="20001"/>
                    </a:ext>
                  </a:extLst>
                </a:gridCol>
                <a:gridCol w="915629">
                  <a:extLst>
                    <a:ext uri="{9D8B030D-6E8A-4147-A177-3AD203B41FA5}">
                      <a16:colId xmlns:a16="http://schemas.microsoft.com/office/drawing/2014/main" val="20002"/>
                    </a:ext>
                  </a:extLst>
                </a:gridCol>
                <a:gridCol w="915629">
                  <a:extLst>
                    <a:ext uri="{9D8B030D-6E8A-4147-A177-3AD203B41FA5}">
                      <a16:colId xmlns:a16="http://schemas.microsoft.com/office/drawing/2014/main" val="20003"/>
                    </a:ext>
                  </a:extLst>
                </a:gridCol>
                <a:gridCol w="915629">
                  <a:extLst>
                    <a:ext uri="{9D8B030D-6E8A-4147-A177-3AD203B41FA5}">
                      <a16:colId xmlns:a16="http://schemas.microsoft.com/office/drawing/2014/main" val="20004"/>
                    </a:ext>
                  </a:extLst>
                </a:gridCol>
                <a:gridCol w="915629">
                  <a:extLst>
                    <a:ext uri="{9D8B030D-6E8A-4147-A177-3AD203B41FA5}">
                      <a16:colId xmlns:a16="http://schemas.microsoft.com/office/drawing/2014/main" val="20005"/>
                    </a:ext>
                  </a:extLst>
                </a:gridCol>
                <a:gridCol w="915629">
                  <a:extLst>
                    <a:ext uri="{9D8B030D-6E8A-4147-A177-3AD203B41FA5}">
                      <a16:colId xmlns:a16="http://schemas.microsoft.com/office/drawing/2014/main" val="20006"/>
                    </a:ext>
                  </a:extLst>
                </a:gridCol>
              </a:tblGrid>
              <a:tr h="219558">
                <a:tc>
                  <a:txBody>
                    <a:bodyPr/>
                    <a:lstStyle/>
                    <a:p>
                      <a:pPr algn="l" fontAlgn="b"/>
                      <a:r>
                        <a:rPr lang="en-US" sz="1400" b="1" i="0" u="none" strike="noStrike" dirty="0">
                          <a:solidFill>
                            <a:srgbClr val="000000"/>
                          </a:solidFill>
                          <a:effectLst/>
                          <a:latin typeface="Calibri" panose="020F0502020204030204" pitchFamily="34" charset="0"/>
                        </a:rPr>
                        <a:t>P&amp;L</a:t>
                      </a:r>
                    </a:p>
                  </a:txBody>
                  <a:tcPr marL="0" marR="0" marT="0" marB="0" anchor="b">
                    <a:lnL>
                      <a:noFill/>
                    </a:lnL>
                    <a:lnR>
                      <a:noFill/>
                    </a:lnR>
                    <a:lnT>
                      <a:noFill/>
                    </a:lnT>
                    <a:lnB>
                      <a:noFill/>
                    </a:lnB>
                    <a:solidFill>
                      <a:srgbClr val="DCE6F1"/>
                    </a:solidFill>
                  </a:tcPr>
                </a:tc>
                <a:tc>
                  <a:txBody>
                    <a:bodyPr/>
                    <a:lstStyle/>
                    <a:p>
                      <a:pPr algn="l" fontAlgn="b"/>
                      <a:r>
                        <a:rPr lang="en-US" sz="1400" b="1" i="0" u="none" strike="noStrike">
                          <a:solidFill>
                            <a:srgbClr val="000000"/>
                          </a:solidFill>
                          <a:effectLst/>
                          <a:latin typeface="Calibri" panose="020F0502020204030204" pitchFamily="34" charset="0"/>
                        </a:rPr>
                        <a:t> </a:t>
                      </a:r>
                    </a:p>
                  </a:txBody>
                  <a:tcPr marL="0" marR="0" marT="0" marB="0" anchor="b">
                    <a:lnL>
                      <a:noFill/>
                    </a:lnL>
                    <a:lnR>
                      <a:noFill/>
                    </a:lnR>
                    <a:lnT>
                      <a:noFill/>
                    </a:lnT>
                    <a:lnB>
                      <a:noFill/>
                    </a:lnB>
                    <a:solidFill>
                      <a:srgbClr val="DCE6F1"/>
                    </a:solidFill>
                  </a:tcPr>
                </a:tc>
                <a:tc>
                  <a:txBody>
                    <a:bodyPr/>
                    <a:lstStyle/>
                    <a:p>
                      <a:pPr algn="l" fontAlgn="b"/>
                      <a:r>
                        <a:rPr lang="en-US" sz="1400" b="1" i="0" u="none" strike="noStrike">
                          <a:solidFill>
                            <a:srgbClr val="000000"/>
                          </a:solidFill>
                          <a:effectLst/>
                          <a:latin typeface="Calibri" panose="020F0502020204030204" pitchFamily="34" charset="0"/>
                        </a:rPr>
                        <a:t> </a:t>
                      </a:r>
                    </a:p>
                  </a:txBody>
                  <a:tcPr marL="0" marR="0" marT="0" marB="0" anchor="b">
                    <a:lnL>
                      <a:noFill/>
                    </a:lnL>
                    <a:lnR>
                      <a:noFill/>
                    </a:lnR>
                    <a:lnT>
                      <a:noFill/>
                    </a:lnT>
                    <a:lnB>
                      <a:noFill/>
                    </a:lnB>
                    <a:solidFill>
                      <a:srgbClr val="DCE6F1"/>
                    </a:solidFill>
                  </a:tcPr>
                </a:tc>
                <a:tc>
                  <a:txBody>
                    <a:bodyPr/>
                    <a:lstStyle/>
                    <a:p>
                      <a:pPr algn="l" fontAlgn="b"/>
                      <a:r>
                        <a:rPr lang="en-US" sz="1400" b="1" i="0" u="none" strike="noStrike">
                          <a:solidFill>
                            <a:srgbClr val="000000"/>
                          </a:solidFill>
                          <a:effectLst/>
                          <a:latin typeface="Calibri" panose="020F0502020204030204" pitchFamily="34" charset="0"/>
                        </a:rPr>
                        <a:t> </a:t>
                      </a:r>
                    </a:p>
                  </a:txBody>
                  <a:tcPr marL="0" marR="0" marT="0" marB="0" anchor="b">
                    <a:lnL>
                      <a:noFill/>
                    </a:lnL>
                    <a:lnR>
                      <a:noFill/>
                    </a:lnR>
                    <a:lnT>
                      <a:noFill/>
                    </a:lnT>
                    <a:lnB>
                      <a:noFill/>
                    </a:lnB>
                    <a:solidFill>
                      <a:srgbClr val="DCE6F1"/>
                    </a:solidFill>
                  </a:tcPr>
                </a:tc>
                <a:tc>
                  <a:txBody>
                    <a:bodyPr/>
                    <a:lstStyle/>
                    <a:p>
                      <a:pPr algn="l" fontAlgn="b"/>
                      <a:r>
                        <a:rPr lang="en-US" sz="1400" b="1" i="0" u="none" strike="noStrike">
                          <a:solidFill>
                            <a:srgbClr val="000000"/>
                          </a:solidFill>
                          <a:effectLst/>
                          <a:latin typeface="Calibri" panose="020F0502020204030204" pitchFamily="34" charset="0"/>
                        </a:rPr>
                        <a:t>Timeline</a:t>
                      </a:r>
                    </a:p>
                  </a:txBody>
                  <a:tcPr marL="0" marR="0" marT="0" marB="0" anchor="b">
                    <a:lnL>
                      <a:noFill/>
                    </a:lnL>
                    <a:lnR>
                      <a:noFill/>
                    </a:lnR>
                    <a:lnT>
                      <a:noFill/>
                    </a:lnT>
                    <a:lnB>
                      <a:noFill/>
                    </a:lnB>
                    <a:solidFill>
                      <a:srgbClr val="DCE6F1"/>
                    </a:solidFill>
                  </a:tcPr>
                </a:tc>
                <a:tc>
                  <a:txBody>
                    <a:bodyPr/>
                    <a:lstStyle/>
                    <a:p>
                      <a:pPr algn="l" fontAlgn="b"/>
                      <a:r>
                        <a:rPr lang="en-US" sz="1400" b="1" i="0" u="none" strike="noStrike">
                          <a:solidFill>
                            <a:srgbClr val="000000"/>
                          </a:solidFill>
                          <a:effectLst/>
                          <a:latin typeface="Calibri" panose="020F0502020204030204" pitchFamily="34" charset="0"/>
                        </a:rPr>
                        <a:t> </a:t>
                      </a:r>
                    </a:p>
                  </a:txBody>
                  <a:tcPr marL="0" marR="0" marT="0" marB="0" anchor="b">
                    <a:lnL>
                      <a:noFill/>
                    </a:lnL>
                    <a:lnR>
                      <a:noFill/>
                    </a:lnR>
                    <a:lnT>
                      <a:noFill/>
                    </a:lnT>
                    <a:lnB>
                      <a:noFill/>
                    </a:lnB>
                    <a:solidFill>
                      <a:srgbClr val="DCE6F1"/>
                    </a:solidFill>
                  </a:tcPr>
                </a:tc>
                <a:tc>
                  <a:txBody>
                    <a:bodyPr/>
                    <a:lstStyle/>
                    <a:p>
                      <a:pPr algn="l" fontAlgn="b"/>
                      <a:r>
                        <a:rPr lang="en-US" sz="1400" b="1" i="0" u="none" strike="noStrike">
                          <a:solidFill>
                            <a:srgbClr val="000000"/>
                          </a:solidFill>
                          <a:effectLst/>
                          <a:latin typeface="Calibri" panose="020F0502020204030204" pitchFamily="34" charset="0"/>
                        </a:rPr>
                        <a:t> </a:t>
                      </a:r>
                    </a:p>
                  </a:txBody>
                  <a:tcPr marL="0" marR="0" marT="0" marB="0" anchor="b">
                    <a:lnL>
                      <a:noFill/>
                    </a:lnL>
                    <a:lnR>
                      <a:noFill/>
                    </a:lnR>
                    <a:lnT>
                      <a:noFill/>
                    </a:lnT>
                    <a:lnB>
                      <a:noFill/>
                    </a:lnB>
                    <a:solidFill>
                      <a:srgbClr val="DCE6F1"/>
                    </a:solidFill>
                  </a:tcPr>
                </a:tc>
                <a:extLst>
                  <a:ext uri="{0D108BD9-81ED-4DB2-BD59-A6C34878D82A}">
                    <a16:rowId xmlns:a16="http://schemas.microsoft.com/office/drawing/2014/main" val="10000"/>
                  </a:ext>
                </a:extLst>
              </a:tr>
              <a:tr h="219558">
                <a:tc>
                  <a:txBody>
                    <a:bodyPr/>
                    <a:lstStyle/>
                    <a:p>
                      <a:pPr algn="l" fontAlgn="b"/>
                      <a:r>
                        <a:rPr lang="en-US" sz="1400" b="1" i="0" u="none" strike="noStrike">
                          <a:solidFill>
                            <a:srgbClr val="000000"/>
                          </a:solidFill>
                          <a:effectLst/>
                          <a:latin typeface="Calibri" panose="020F0502020204030204" pitchFamily="34" charset="0"/>
                        </a:rPr>
                        <a:t>thsd USD</a:t>
                      </a:r>
                    </a:p>
                  </a:txBody>
                  <a:tcPr marL="0" marR="0" marT="0" marB="0" anchor="b">
                    <a:lnL>
                      <a:noFill/>
                    </a:lnL>
                    <a:lnR>
                      <a:noFill/>
                    </a:lnR>
                    <a:lnT>
                      <a:noFill/>
                    </a:lnT>
                    <a:lnB w="6350" cap="flat" cmpd="sng" algn="ctr">
                      <a:solidFill>
                        <a:srgbClr val="95B3D7"/>
                      </a:solidFill>
                      <a:prstDash val="solid"/>
                      <a:round/>
                      <a:headEnd type="none" w="med" len="med"/>
                      <a:tailEnd type="none" w="med" len="med"/>
                    </a:lnB>
                    <a:solidFill>
                      <a:srgbClr val="DCE6F1"/>
                    </a:solidFill>
                  </a:tcPr>
                </a:tc>
                <a:tc>
                  <a:txBody>
                    <a:bodyPr/>
                    <a:lstStyle/>
                    <a:p>
                      <a:pPr algn="ctr" fontAlgn="b"/>
                      <a:r>
                        <a:rPr lang="en-US" sz="1400" b="1" i="0" u="none" strike="noStrike">
                          <a:solidFill>
                            <a:srgbClr val="000000"/>
                          </a:solidFill>
                          <a:effectLst/>
                          <a:latin typeface="Calibri" panose="020F0502020204030204" pitchFamily="34" charset="0"/>
                        </a:rPr>
                        <a:t>Year 1</a:t>
                      </a:r>
                    </a:p>
                  </a:txBody>
                  <a:tcPr marL="0" marR="0" marT="0" marB="0" anchor="b">
                    <a:lnL>
                      <a:noFill/>
                    </a:lnL>
                    <a:lnR>
                      <a:noFill/>
                    </a:lnR>
                    <a:lnT>
                      <a:noFill/>
                    </a:lnT>
                    <a:lnB w="6350" cap="flat" cmpd="sng" algn="ctr">
                      <a:solidFill>
                        <a:srgbClr val="95B3D7"/>
                      </a:solidFill>
                      <a:prstDash val="solid"/>
                      <a:round/>
                      <a:headEnd type="none" w="med" len="med"/>
                      <a:tailEnd type="none" w="med" len="med"/>
                    </a:lnB>
                    <a:solidFill>
                      <a:srgbClr val="DCE6F1"/>
                    </a:solidFill>
                  </a:tcPr>
                </a:tc>
                <a:tc>
                  <a:txBody>
                    <a:bodyPr/>
                    <a:lstStyle/>
                    <a:p>
                      <a:pPr algn="ctr" fontAlgn="b"/>
                      <a:r>
                        <a:rPr lang="en-US" sz="1400" b="1" i="0" u="none" strike="noStrike">
                          <a:solidFill>
                            <a:srgbClr val="000000"/>
                          </a:solidFill>
                          <a:effectLst/>
                          <a:latin typeface="Calibri" panose="020F0502020204030204" pitchFamily="34" charset="0"/>
                        </a:rPr>
                        <a:t>Year 2</a:t>
                      </a:r>
                    </a:p>
                  </a:txBody>
                  <a:tcPr marL="0" marR="0" marT="0" marB="0" anchor="b">
                    <a:lnL>
                      <a:noFill/>
                    </a:lnL>
                    <a:lnR>
                      <a:noFill/>
                    </a:lnR>
                    <a:lnT>
                      <a:noFill/>
                    </a:lnT>
                    <a:lnB w="6350" cap="flat" cmpd="sng" algn="ctr">
                      <a:solidFill>
                        <a:srgbClr val="95B3D7"/>
                      </a:solidFill>
                      <a:prstDash val="solid"/>
                      <a:round/>
                      <a:headEnd type="none" w="med" len="med"/>
                      <a:tailEnd type="none" w="med" len="med"/>
                    </a:lnB>
                    <a:solidFill>
                      <a:srgbClr val="DCE6F1"/>
                    </a:solidFill>
                  </a:tcPr>
                </a:tc>
                <a:tc>
                  <a:txBody>
                    <a:bodyPr/>
                    <a:lstStyle/>
                    <a:p>
                      <a:pPr algn="ctr" fontAlgn="b"/>
                      <a:r>
                        <a:rPr lang="en-US" sz="1400" b="1" i="0" u="none" strike="noStrike">
                          <a:solidFill>
                            <a:srgbClr val="000000"/>
                          </a:solidFill>
                          <a:effectLst/>
                          <a:latin typeface="Calibri" panose="020F0502020204030204" pitchFamily="34" charset="0"/>
                        </a:rPr>
                        <a:t>Year 3</a:t>
                      </a:r>
                    </a:p>
                  </a:txBody>
                  <a:tcPr marL="0" marR="0" marT="0" marB="0" anchor="b">
                    <a:lnL>
                      <a:noFill/>
                    </a:lnL>
                    <a:lnR>
                      <a:noFill/>
                    </a:lnR>
                    <a:lnT>
                      <a:noFill/>
                    </a:lnT>
                    <a:lnB w="6350" cap="flat" cmpd="sng" algn="ctr">
                      <a:solidFill>
                        <a:srgbClr val="95B3D7"/>
                      </a:solidFill>
                      <a:prstDash val="solid"/>
                      <a:round/>
                      <a:headEnd type="none" w="med" len="med"/>
                      <a:tailEnd type="none" w="med" len="med"/>
                    </a:lnB>
                    <a:solidFill>
                      <a:srgbClr val="DCE6F1"/>
                    </a:solidFill>
                  </a:tcPr>
                </a:tc>
                <a:tc>
                  <a:txBody>
                    <a:bodyPr/>
                    <a:lstStyle/>
                    <a:p>
                      <a:pPr algn="ctr" fontAlgn="b"/>
                      <a:r>
                        <a:rPr lang="en-US" sz="1400" b="1" i="0" u="none" strike="noStrike">
                          <a:solidFill>
                            <a:srgbClr val="000000"/>
                          </a:solidFill>
                          <a:effectLst/>
                          <a:latin typeface="Calibri" panose="020F0502020204030204" pitchFamily="34" charset="0"/>
                        </a:rPr>
                        <a:t>Year 4</a:t>
                      </a:r>
                    </a:p>
                  </a:txBody>
                  <a:tcPr marL="0" marR="0" marT="0" marB="0" anchor="b">
                    <a:lnL>
                      <a:noFill/>
                    </a:lnL>
                    <a:lnR>
                      <a:noFill/>
                    </a:lnR>
                    <a:lnT>
                      <a:noFill/>
                    </a:lnT>
                    <a:lnB w="6350" cap="flat" cmpd="sng" algn="ctr">
                      <a:solidFill>
                        <a:srgbClr val="95B3D7"/>
                      </a:solidFill>
                      <a:prstDash val="solid"/>
                      <a:round/>
                      <a:headEnd type="none" w="med" len="med"/>
                      <a:tailEnd type="none" w="med" len="med"/>
                    </a:lnB>
                    <a:solidFill>
                      <a:srgbClr val="DCE6F1"/>
                    </a:solidFill>
                  </a:tcPr>
                </a:tc>
                <a:tc>
                  <a:txBody>
                    <a:bodyPr/>
                    <a:lstStyle/>
                    <a:p>
                      <a:pPr algn="ctr" fontAlgn="b"/>
                      <a:r>
                        <a:rPr lang="en-US" sz="1400" b="1" i="0" u="none" strike="noStrike">
                          <a:solidFill>
                            <a:srgbClr val="000000"/>
                          </a:solidFill>
                          <a:effectLst/>
                          <a:latin typeface="Calibri" panose="020F0502020204030204" pitchFamily="34" charset="0"/>
                        </a:rPr>
                        <a:t>Year 5</a:t>
                      </a:r>
                    </a:p>
                  </a:txBody>
                  <a:tcPr marL="0" marR="0" marT="0" marB="0" anchor="b">
                    <a:lnL>
                      <a:noFill/>
                    </a:lnL>
                    <a:lnR>
                      <a:noFill/>
                    </a:lnR>
                    <a:lnT>
                      <a:noFill/>
                    </a:lnT>
                    <a:lnB w="6350" cap="flat" cmpd="sng" algn="ctr">
                      <a:solidFill>
                        <a:srgbClr val="95B3D7"/>
                      </a:solidFill>
                      <a:prstDash val="solid"/>
                      <a:round/>
                      <a:headEnd type="none" w="med" len="med"/>
                      <a:tailEnd type="none" w="med" len="med"/>
                    </a:lnB>
                    <a:solidFill>
                      <a:srgbClr val="DCE6F1"/>
                    </a:solidFill>
                  </a:tcPr>
                </a:tc>
                <a:tc>
                  <a:txBody>
                    <a:bodyPr/>
                    <a:lstStyle/>
                    <a:p>
                      <a:pPr algn="ctr" fontAlgn="b"/>
                      <a:r>
                        <a:rPr lang="en-US" sz="1400" b="1" i="0" u="none" strike="noStrike">
                          <a:solidFill>
                            <a:srgbClr val="000000"/>
                          </a:solidFill>
                          <a:effectLst/>
                          <a:latin typeface="Calibri" panose="020F0502020204030204" pitchFamily="34" charset="0"/>
                        </a:rPr>
                        <a:t>Total</a:t>
                      </a:r>
                    </a:p>
                  </a:txBody>
                  <a:tcPr marL="0" marR="0" marT="0" marB="0" anchor="b">
                    <a:lnL>
                      <a:noFill/>
                    </a:lnL>
                    <a:lnR>
                      <a:noFill/>
                    </a:lnR>
                    <a:lnT>
                      <a:noFill/>
                    </a:lnT>
                    <a:lnB w="6350" cap="flat" cmpd="sng" algn="ctr">
                      <a:solidFill>
                        <a:srgbClr val="95B3D7"/>
                      </a:solidFill>
                      <a:prstDash val="solid"/>
                      <a:round/>
                      <a:headEnd type="none" w="med" len="med"/>
                      <a:tailEnd type="none" w="med" len="med"/>
                    </a:lnB>
                    <a:solidFill>
                      <a:srgbClr val="DCE6F1"/>
                    </a:solidFill>
                  </a:tcPr>
                </a:tc>
                <a:extLst>
                  <a:ext uri="{0D108BD9-81ED-4DB2-BD59-A6C34878D82A}">
                    <a16:rowId xmlns:a16="http://schemas.microsoft.com/office/drawing/2014/main" val="10001"/>
                  </a:ext>
                </a:extLst>
              </a:tr>
              <a:tr h="219558">
                <a:tc>
                  <a:txBody>
                    <a:bodyPr/>
                    <a:lstStyle/>
                    <a:p>
                      <a:pPr algn="l" fontAlgn="b"/>
                      <a:r>
                        <a:rPr lang="en-US" sz="1400" b="1" i="0" u="none" strike="noStrike">
                          <a:solidFill>
                            <a:srgbClr val="000000"/>
                          </a:solidFill>
                          <a:effectLst/>
                          <a:latin typeface="Calibri" panose="020F0502020204030204" pitchFamily="34" charset="0"/>
                        </a:rPr>
                        <a:t>Revenue</a:t>
                      </a:r>
                    </a:p>
                  </a:txBody>
                  <a:tcPr marL="0" marR="0" marT="0"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r" fontAlgn="b"/>
                      <a:r>
                        <a:rPr lang="en-US" sz="1400" b="1" i="0" u="none" strike="noStrike">
                          <a:solidFill>
                            <a:srgbClr val="000000"/>
                          </a:solidFill>
                          <a:effectLst/>
                          <a:latin typeface="Calibri" panose="020F0502020204030204" pitchFamily="34" charset="0"/>
                        </a:rPr>
                        <a:t>348</a:t>
                      </a:r>
                    </a:p>
                  </a:txBody>
                  <a:tcPr marL="0" marR="0" marT="0"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r" fontAlgn="b"/>
                      <a:r>
                        <a:rPr lang="en-US" sz="1400" b="1" i="0" u="none" strike="noStrike">
                          <a:solidFill>
                            <a:srgbClr val="000000"/>
                          </a:solidFill>
                          <a:effectLst/>
                          <a:latin typeface="Calibri" panose="020F0502020204030204" pitchFamily="34" charset="0"/>
                        </a:rPr>
                        <a:t>10 255</a:t>
                      </a:r>
                    </a:p>
                  </a:txBody>
                  <a:tcPr marL="0" marR="0" marT="0"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r" fontAlgn="b"/>
                      <a:r>
                        <a:rPr lang="en-US" sz="1400" b="1" i="0" u="none" strike="noStrike">
                          <a:solidFill>
                            <a:srgbClr val="000000"/>
                          </a:solidFill>
                          <a:effectLst/>
                          <a:latin typeface="Calibri" panose="020F0502020204030204" pitchFamily="34" charset="0"/>
                        </a:rPr>
                        <a:t>21 070</a:t>
                      </a:r>
                    </a:p>
                  </a:txBody>
                  <a:tcPr marL="0" marR="0" marT="0"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r" fontAlgn="b"/>
                      <a:r>
                        <a:rPr lang="en-US" sz="1400" b="1" i="0" u="none" strike="noStrike">
                          <a:solidFill>
                            <a:srgbClr val="000000"/>
                          </a:solidFill>
                          <a:effectLst/>
                          <a:latin typeface="Calibri" panose="020F0502020204030204" pitchFamily="34" charset="0"/>
                        </a:rPr>
                        <a:t>26 065</a:t>
                      </a:r>
                    </a:p>
                  </a:txBody>
                  <a:tcPr marL="0" marR="0" marT="0"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r" fontAlgn="b"/>
                      <a:r>
                        <a:rPr lang="en-US" sz="1400" b="1" i="0" u="none" strike="noStrike">
                          <a:solidFill>
                            <a:srgbClr val="000000"/>
                          </a:solidFill>
                          <a:effectLst/>
                          <a:latin typeface="Calibri" panose="020F0502020204030204" pitchFamily="34" charset="0"/>
                        </a:rPr>
                        <a:t>28 512</a:t>
                      </a:r>
                    </a:p>
                  </a:txBody>
                  <a:tcPr marL="0" marR="0" marT="0"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r" fontAlgn="b"/>
                      <a:r>
                        <a:rPr lang="en-US" sz="1400" b="1" i="0" u="none" strike="noStrike">
                          <a:solidFill>
                            <a:srgbClr val="000000"/>
                          </a:solidFill>
                          <a:effectLst/>
                          <a:latin typeface="Calibri" panose="020F0502020204030204" pitchFamily="34" charset="0"/>
                        </a:rPr>
                        <a:t>86 250</a:t>
                      </a:r>
                    </a:p>
                  </a:txBody>
                  <a:tcPr marL="0" marR="0" marT="0"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extLst>
                  <a:ext uri="{0D108BD9-81ED-4DB2-BD59-A6C34878D82A}">
                    <a16:rowId xmlns:a16="http://schemas.microsoft.com/office/drawing/2014/main" val="10002"/>
                  </a:ext>
                </a:extLst>
              </a:tr>
              <a:tr h="219558">
                <a:tc>
                  <a:txBody>
                    <a:bodyPr/>
                    <a:lstStyle/>
                    <a:p>
                      <a:pPr algn="l" fontAlgn="b"/>
                      <a:r>
                        <a:rPr lang="en-US" sz="1400" b="0" i="0" u="none" strike="noStrike">
                          <a:solidFill>
                            <a:srgbClr val="000000"/>
                          </a:solidFill>
                          <a:effectLst/>
                          <a:latin typeface="Calibri" panose="020F0502020204030204" pitchFamily="34" charset="0"/>
                        </a:rPr>
                        <a:t> </a:t>
                      </a:r>
                    </a:p>
                  </a:txBody>
                  <a:tcPr marL="342900" marR="0" marT="0" marB="0" anchor="b">
                    <a:lnL>
                      <a:noFill/>
                    </a:lnL>
                    <a:lnR>
                      <a:noFill/>
                    </a:lnR>
                    <a:lnT w="6350" cap="flat" cmpd="sng" algn="ctr">
                      <a:solidFill>
                        <a:srgbClr val="95B3D7"/>
                      </a:solidFill>
                      <a:prstDash val="solid"/>
                      <a:round/>
                      <a:headEnd type="none" w="med" len="med"/>
                      <a:tailEnd type="none" w="med" len="med"/>
                    </a:lnT>
                    <a:lnB>
                      <a:noFill/>
                    </a:lnB>
                  </a:tcPr>
                </a:tc>
                <a:tc>
                  <a:txBody>
                    <a:bodyPr/>
                    <a:lstStyle/>
                    <a:p>
                      <a:pPr algn="l" fontAlgn="b"/>
                      <a:r>
                        <a:rPr lang="en-US" sz="1400" b="0" i="0" u="none" strike="noStrike">
                          <a:solidFill>
                            <a:srgbClr val="000000"/>
                          </a:solidFill>
                          <a:effectLst/>
                          <a:latin typeface="Calibri" panose="020F0502020204030204" pitchFamily="34" charset="0"/>
                        </a:rPr>
                        <a:t> </a:t>
                      </a:r>
                    </a:p>
                  </a:txBody>
                  <a:tcPr marL="0" marR="0" marT="0" marB="0" anchor="b">
                    <a:lnL>
                      <a:noFill/>
                    </a:lnL>
                    <a:lnR>
                      <a:noFill/>
                    </a:lnR>
                    <a:lnT w="6350" cap="flat" cmpd="sng" algn="ctr">
                      <a:solidFill>
                        <a:srgbClr val="95B3D7"/>
                      </a:solidFill>
                      <a:prstDash val="solid"/>
                      <a:round/>
                      <a:headEnd type="none" w="med" len="med"/>
                      <a:tailEnd type="none" w="med" len="med"/>
                    </a:lnT>
                    <a:lnB>
                      <a:noFill/>
                    </a:lnB>
                  </a:tcPr>
                </a:tc>
                <a:tc>
                  <a:txBody>
                    <a:bodyPr/>
                    <a:lstStyle/>
                    <a:p>
                      <a:pPr algn="l" fontAlgn="b"/>
                      <a:r>
                        <a:rPr lang="en-US" sz="1400" b="0" i="0" u="none" strike="noStrike">
                          <a:solidFill>
                            <a:srgbClr val="000000"/>
                          </a:solidFill>
                          <a:effectLst/>
                          <a:latin typeface="Calibri" panose="020F0502020204030204" pitchFamily="34" charset="0"/>
                        </a:rPr>
                        <a:t> </a:t>
                      </a:r>
                    </a:p>
                  </a:txBody>
                  <a:tcPr marL="0" marR="0" marT="0" marB="0" anchor="b">
                    <a:lnL>
                      <a:noFill/>
                    </a:lnL>
                    <a:lnR>
                      <a:noFill/>
                    </a:lnR>
                    <a:lnT w="6350" cap="flat" cmpd="sng" algn="ctr">
                      <a:solidFill>
                        <a:srgbClr val="95B3D7"/>
                      </a:solidFill>
                      <a:prstDash val="solid"/>
                      <a:round/>
                      <a:headEnd type="none" w="med" len="med"/>
                      <a:tailEnd type="none" w="med" len="med"/>
                    </a:lnT>
                    <a:lnB>
                      <a:noFill/>
                    </a:lnB>
                  </a:tcPr>
                </a:tc>
                <a:tc>
                  <a:txBody>
                    <a:bodyPr/>
                    <a:lstStyle/>
                    <a:p>
                      <a:pPr algn="l" fontAlgn="b"/>
                      <a:r>
                        <a:rPr lang="en-US" sz="1400" b="0" i="0" u="none" strike="noStrike">
                          <a:solidFill>
                            <a:srgbClr val="000000"/>
                          </a:solidFill>
                          <a:effectLst/>
                          <a:latin typeface="Calibri" panose="020F0502020204030204" pitchFamily="34" charset="0"/>
                        </a:rPr>
                        <a:t> </a:t>
                      </a:r>
                    </a:p>
                  </a:txBody>
                  <a:tcPr marL="0" marR="0" marT="0" marB="0" anchor="b">
                    <a:lnL>
                      <a:noFill/>
                    </a:lnL>
                    <a:lnR>
                      <a:noFill/>
                    </a:lnR>
                    <a:lnT w="6350" cap="flat" cmpd="sng" algn="ctr">
                      <a:solidFill>
                        <a:srgbClr val="95B3D7"/>
                      </a:solidFill>
                      <a:prstDash val="solid"/>
                      <a:round/>
                      <a:headEnd type="none" w="med" len="med"/>
                      <a:tailEnd type="none" w="med" len="med"/>
                    </a:lnT>
                    <a:lnB>
                      <a:noFill/>
                    </a:lnB>
                  </a:tcPr>
                </a:tc>
                <a:tc>
                  <a:txBody>
                    <a:bodyPr/>
                    <a:lstStyle/>
                    <a:p>
                      <a:pPr algn="l" fontAlgn="b"/>
                      <a:r>
                        <a:rPr lang="en-US" sz="1400" b="0" i="0" u="none" strike="noStrike">
                          <a:solidFill>
                            <a:srgbClr val="000000"/>
                          </a:solidFill>
                          <a:effectLst/>
                          <a:latin typeface="Calibri" panose="020F0502020204030204" pitchFamily="34" charset="0"/>
                        </a:rPr>
                        <a:t> </a:t>
                      </a:r>
                    </a:p>
                  </a:txBody>
                  <a:tcPr marL="0" marR="0" marT="0" marB="0" anchor="b">
                    <a:lnL>
                      <a:noFill/>
                    </a:lnL>
                    <a:lnR>
                      <a:noFill/>
                    </a:lnR>
                    <a:lnT w="6350" cap="flat" cmpd="sng" algn="ctr">
                      <a:solidFill>
                        <a:srgbClr val="95B3D7"/>
                      </a:solidFill>
                      <a:prstDash val="solid"/>
                      <a:round/>
                      <a:headEnd type="none" w="med" len="med"/>
                      <a:tailEnd type="none" w="med" len="med"/>
                    </a:lnT>
                    <a:lnB>
                      <a:noFill/>
                    </a:lnB>
                  </a:tcPr>
                </a:tc>
                <a:tc>
                  <a:txBody>
                    <a:bodyPr/>
                    <a:lstStyle/>
                    <a:p>
                      <a:pPr algn="l" fontAlgn="b"/>
                      <a:r>
                        <a:rPr lang="en-US" sz="1400" b="0" i="0" u="none" strike="noStrike">
                          <a:solidFill>
                            <a:srgbClr val="000000"/>
                          </a:solidFill>
                          <a:effectLst/>
                          <a:latin typeface="Calibri" panose="020F0502020204030204" pitchFamily="34" charset="0"/>
                        </a:rPr>
                        <a:t> </a:t>
                      </a:r>
                    </a:p>
                  </a:txBody>
                  <a:tcPr marL="0" marR="0" marT="0" marB="0" anchor="b">
                    <a:lnL>
                      <a:noFill/>
                    </a:lnL>
                    <a:lnR>
                      <a:noFill/>
                    </a:lnR>
                    <a:lnT w="6350" cap="flat" cmpd="sng" algn="ctr">
                      <a:solidFill>
                        <a:srgbClr val="95B3D7"/>
                      </a:solidFill>
                      <a:prstDash val="solid"/>
                      <a:round/>
                      <a:headEnd type="none" w="med" len="med"/>
                      <a:tailEnd type="none" w="med" len="med"/>
                    </a:lnT>
                    <a:lnB>
                      <a:noFill/>
                    </a:lnB>
                  </a:tcPr>
                </a:tc>
                <a:tc>
                  <a:txBody>
                    <a:bodyPr/>
                    <a:lstStyle/>
                    <a:p>
                      <a:pPr algn="l" fontAlgn="b"/>
                      <a:r>
                        <a:rPr lang="en-US" sz="1400" b="0" i="0" u="none" strike="noStrike">
                          <a:solidFill>
                            <a:srgbClr val="000000"/>
                          </a:solidFill>
                          <a:effectLst/>
                          <a:latin typeface="Calibri" panose="020F0502020204030204" pitchFamily="34" charset="0"/>
                        </a:rPr>
                        <a:t> </a:t>
                      </a:r>
                    </a:p>
                  </a:txBody>
                  <a:tcPr marL="0" marR="0" marT="0" marB="0" anchor="b">
                    <a:lnL>
                      <a:noFill/>
                    </a:lnL>
                    <a:lnR>
                      <a:noFill/>
                    </a:lnR>
                    <a:lnT w="6350" cap="flat" cmpd="sng" algn="ctr">
                      <a:solidFill>
                        <a:srgbClr val="95B3D7"/>
                      </a:solidFill>
                      <a:prstDash val="solid"/>
                      <a:round/>
                      <a:headEnd type="none" w="med" len="med"/>
                      <a:tailEnd type="none" w="med" len="med"/>
                    </a:lnT>
                    <a:lnB>
                      <a:noFill/>
                    </a:lnB>
                  </a:tcPr>
                </a:tc>
                <a:extLst>
                  <a:ext uri="{0D108BD9-81ED-4DB2-BD59-A6C34878D82A}">
                    <a16:rowId xmlns:a16="http://schemas.microsoft.com/office/drawing/2014/main" val="10003"/>
                  </a:ext>
                </a:extLst>
              </a:tr>
              <a:tr h="219558">
                <a:tc>
                  <a:txBody>
                    <a:bodyPr/>
                    <a:lstStyle/>
                    <a:p>
                      <a:pPr algn="l" fontAlgn="b"/>
                      <a:r>
                        <a:rPr lang="en-US" sz="1400" b="1" i="0" u="none" strike="noStrike">
                          <a:solidFill>
                            <a:srgbClr val="000000"/>
                          </a:solidFill>
                          <a:effectLst/>
                          <a:latin typeface="Calibri" panose="020F0502020204030204" pitchFamily="34" charset="0"/>
                        </a:rPr>
                        <a:t>Risk provisions</a:t>
                      </a:r>
                    </a:p>
                  </a:txBody>
                  <a:tcPr marL="0" marR="0" marT="0" marB="0" anchor="b">
                    <a:lnL>
                      <a:noFill/>
                    </a:lnL>
                    <a:lnR>
                      <a:noFill/>
                    </a:lnR>
                    <a:lnT>
                      <a:noFill/>
                    </a:lnT>
                    <a:lnB w="6350" cap="flat" cmpd="sng" algn="ctr">
                      <a:solidFill>
                        <a:srgbClr val="95B3D7"/>
                      </a:solidFill>
                      <a:prstDash val="solid"/>
                      <a:round/>
                      <a:headEnd type="none" w="med" len="med"/>
                      <a:tailEnd type="none" w="med" len="med"/>
                    </a:lnB>
                  </a:tcPr>
                </a:tc>
                <a:tc>
                  <a:txBody>
                    <a:bodyPr/>
                    <a:lstStyle/>
                    <a:p>
                      <a:pPr algn="r" fontAlgn="b"/>
                      <a:r>
                        <a:rPr lang="en-US" sz="1400" b="1" i="0" u="none" strike="noStrike">
                          <a:solidFill>
                            <a:srgbClr val="000000"/>
                          </a:solidFill>
                          <a:effectLst/>
                          <a:latin typeface="Calibri" panose="020F0502020204030204" pitchFamily="34" charset="0"/>
                        </a:rPr>
                        <a:t>-84</a:t>
                      </a:r>
                    </a:p>
                  </a:txBody>
                  <a:tcPr marL="0" marR="0" marT="0" marB="0" anchor="b">
                    <a:lnL>
                      <a:noFill/>
                    </a:lnL>
                    <a:lnR>
                      <a:noFill/>
                    </a:lnR>
                    <a:lnT>
                      <a:noFill/>
                    </a:lnT>
                    <a:lnB w="6350" cap="flat" cmpd="sng" algn="ctr">
                      <a:solidFill>
                        <a:srgbClr val="95B3D7"/>
                      </a:solidFill>
                      <a:prstDash val="solid"/>
                      <a:round/>
                      <a:headEnd type="none" w="med" len="med"/>
                      <a:tailEnd type="none" w="med" len="med"/>
                    </a:lnB>
                  </a:tcPr>
                </a:tc>
                <a:tc>
                  <a:txBody>
                    <a:bodyPr/>
                    <a:lstStyle/>
                    <a:p>
                      <a:pPr algn="r" fontAlgn="b"/>
                      <a:r>
                        <a:rPr lang="en-US" sz="1400" b="1" i="0" u="none" strike="noStrike">
                          <a:solidFill>
                            <a:srgbClr val="000000"/>
                          </a:solidFill>
                          <a:effectLst/>
                          <a:latin typeface="Calibri" panose="020F0502020204030204" pitchFamily="34" charset="0"/>
                        </a:rPr>
                        <a:t>-2 057</a:t>
                      </a:r>
                    </a:p>
                  </a:txBody>
                  <a:tcPr marL="0" marR="0" marT="0" marB="0" anchor="b">
                    <a:lnL>
                      <a:noFill/>
                    </a:lnL>
                    <a:lnR>
                      <a:noFill/>
                    </a:lnR>
                    <a:lnT>
                      <a:noFill/>
                    </a:lnT>
                    <a:lnB w="6350" cap="flat" cmpd="sng" algn="ctr">
                      <a:solidFill>
                        <a:srgbClr val="95B3D7"/>
                      </a:solidFill>
                      <a:prstDash val="solid"/>
                      <a:round/>
                      <a:headEnd type="none" w="med" len="med"/>
                      <a:tailEnd type="none" w="med" len="med"/>
                    </a:lnB>
                  </a:tcPr>
                </a:tc>
                <a:tc>
                  <a:txBody>
                    <a:bodyPr/>
                    <a:lstStyle/>
                    <a:p>
                      <a:pPr algn="r" fontAlgn="b"/>
                      <a:r>
                        <a:rPr lang="en-US" sz="1400" b="1" i="0" u="none" strike="noStrike">
                          <a:solidFill>
                            <a:srgbClr val="000000"/>
                          </a:solidFill>
                          <a:effectLst/>
                          <a:latin typeface="Calibri" panose="020F0502020204030204" pitchFamily="34" charset="0"/>
                        </a:rPr>
                        <a:t>-3 941</a:t>
                      </a:r>
                    </a:p>
                  </a:txBody>
                  <a:tcPr marL="0" marR="0" marT="0" marB="0" anchor="b">
                    <a:lnL>
                      <a:noFill/>
                    </a:lnL>
                    <a:lnR>
                      <a:noFill/>
                    </a:lnR>
                    <a:lnT>
                      <a:noFill/>
                    </a:lnT>
                    <a:lnB w="6350" cap="flat" cmpd="sng" algn="ctr">
                      <a:solidFill>
                        <a:srgbClr val="95B3D7"/>
                      </a:solidFill>
                      <a:prstDash val="solid"/>
                      <a:round/>
                      <a:headEnd type="none" w="med" len="med"/>
                      <a:tailEnd type="none" w="med" len="med"/>
                    </a:lnB>
                  </a:tcPr>
                </a:tc>
                <a:tc>
                  <a:txBody>
                    <a:bodyPr/>
                    <a:lstStyle/>
                    <a:p>
                      <a:pPr algn="r" fontAlgn="b"/>
                      <a:r>
                        <a:rPr lang="en-US" sz="1400" b="1" i="0" u="none" strike="noStrike">
                          <a:solidFill>
                            <a:srgbClr val="000000"/>
                          </a:solidFill>
                          <a:effectLst/>
                          <a:latin typeface="Calibri" panose="020F0502020204030204" pitchFamily="34" charset="0"/>
                        </a:rPr>
                        <a:t>-4 796</a:t>
                      </a:r>
                    </a:p>
                  </a:txBody>
                  <a:tcPr marL="0" marR="0" marT="0" marB="0" anchor="b">
                    <a:lnL>
                      <a:noFill/>
                    </a:lnL>
                    <a:lnR>
                      <a:noFill/>
                    </a:lnR>
                    <a:lnT>
                      <a:noFill/>
                    </a:lnT>
                    <a:lnB w="6350" cap="flat" cmpd="sng" algn="ctr">
                      <a:solidFill>
                        <a:srgbClr val="95B3D7"/>
                      </a:solidFill>
                      <a:prstDash val="solid"/>
                      <a:round/>
                      <a:headEnd type="none" w="med" len="med"/>
                      <a:tailEnd type="none" w="med" len="med"/>
                    </a:lnB>
                  </a:tcPr>
                </a:tc>
                <a:tc>
                  <a:txBody>
                    <a:bodyPr/>
                    <a:lstStyle/>
                    <a:p>
                      <a:pPr algn="r" fontAlgn="b"/>
                      <a:r>
                        <a:rPr lang="en-US" sz="1400" b="1" i="0" u="none" strike="noStrike">
                          <a:solidFill>
                            <a:srgbClr val="000000"/>
                          </a:solidFill>
                          <a:effectLst/>
                          <a:latin typeface="Calibri" panose="020F0502020204030204" pitchFamily="34" charset="0"/>
                        </a:rPr>
                        <a:t>-5 196</a:t>
                      </a:r>
                    </a:p>
                  </a:txBody>
                  <a:tcPr marL="0" marR="0" marT="0" marB="0" anchor="b">
                    <a:lnL>
                      <a:noFill/>
                    </a:lnL>
                    <a:lnR>
                      <a:noFill/>
                    </a:lnR>
                    <a:lnT>
                      <a:noFill/>
                    </a:lnT>
                    <a:lnB w="6350" cap="flat" cmpd="sng" algn="ctr">
                      <a:solidFill>
                        <a:srgbClr val="95B3D7"/>
                      </a:solidFill>
                      <a:prstDash val="solid"/>
                      <a:round/>
                      <a:headEnd type="none" w="med" len="med"/>
                      <a:tailEnd type="none" w="med" len="med"/>
                    </a:lnB>
                  </a:tcPr>
                </a:tc>
                <a:tc>
                  <a:txBody>
                    <a:bodyPr/>
                    <a:lstStyle/>
                    <a:p>
                      <a:pPr algn="r" fontAlgn="b"/>
                      <a:r>
                        <a:rPr lang="en-US" sz="1400" b="1" i="0" u="none" strike="noStrike">
                          <a:solidFill>
                            <a:srgbClr val="000000"/>
                          </a:solidFill>
                          <a:effectLst/>
                          <a:latin typeface="Calibri" panose="020F0502020204030204" pitchFamily="34" charset="0"/>
                        </a:rPr>
                        <a:t>-16 074</a:t>
                      </a:r>
                    </a:p>
                  </a:txBody>
                  <a:tcPr marL="0" marR="0" marT="0" marB="0" anchor="b">
                    <a:lnL>
                      <a:noFill/>
                    </a:lnL>
                    <a:lnR>
                      <a:noFill/>
                    </a:lnR>
                    <a:lnT>
                      <a:noFill/>
                    </a:lnT>
                    <a:lnB w="6350" cap="flat" cmpd="sng" algn="ctr">
                      <a:solidFill>
                        <a:srgbClr val="95B3D7"/>
                      </a:solidFill>
                      <a:prstDash val="solid"/>
                      <a:round/>
                      <a:headEnd type="none" w="med" len="med"/>
                      <a:tailEnd type="none" w="med" len="med"/>
                    </a:lnB>
                  </a:tcPr>
                </a:tc>
                <a:extLst>
                  <a:ext uri="{0D108BD9-81ED-4DB2-BD59-A6C34878D82A}">
                    <a16:rowId xmlns:a16="http://schemas.microsoft.com/office/drawing/2014/main" val="10004"/>
                  </a:ext>
                </a:extLst>
              </a:tr>
              <a:tr h="172510">
                <a:tc>
                  <a:txBody>
                    <a:bodyPr/>
                    <a:lstStyle/>
                    <a:p>
                      <a:pPr algn="l" fontAlgn="b"/>
                      <a:r>
                        <a:rPr lang="en-US" sz="1200" b="0" i="1" u="none" strike="noStrike">
                          <a:solidFill>
                            <a:srgbClr val="000000"/>
                          </a:solidFill>
                          <a:effectLst/>
                          <a:latin typeface="Calibri" panose="020F0502020204030204" pitchFamily="34" charset="0"/>
                        </a:rPr>
                        <a:t>% of revenue</a:t>
                      </a:r>
                    </a:p>
                  </a:txBody>
                  <a:tcPr marL="342900" marR="0" marT="0" marB="0" anchor="b">
                    <a:lnL>
                      <a:noFill/>
                    </a:lnL>
                    <a:lnR>
                      <a:noFill/>
                    </a:lnR>
                    <a:lnT w="6350" cap="flat" cmpd="sng" algn="ctr">
                      <a:solidFill>
                        <a:srgbClr val="95B3D7"/>
                      </a:solidFill>
                      <a:prstDash val="solid"/>
                      <a:round/>
                      <a:headEnd type="none" w="med" len="med"/>
                      <a:tailEnd type="none" w="med" len="med"/>
                    </a:lnT>
                    <a:lnB>
                      <a:noFill/>
                    </a:lnB>
                  </a:tcPr>
                </a:tc>
                <a:tc>
                  <a:txBody>
                    <a:bodyPr/>
                    <a:lstStyle/>
                    <a:p>
                      <a:pPr algn="r" fontAlgn="b"/>
                      <a:r>
                        <a:rPr lang="en-US" sz="1200" b="0" i="1" u="none" strike="noStrike">
                          <a:solidFill>
                            <a:srgbClr val="000000"/>
                          </a:solidFill>
                          <a:effectLst/>
                          <a:latin typeface="Calibri" panose="020F0502020204030204" pitchFamily="34" charset="0"/>
                        </a:rPr>
                        <a:t>-24%</a:t>
                      </a:r>
                    </a:p>
                  </a:txBody>
                  <a:tcPr marL="0" marR="0" marT="0" marB="0" anchor="b">
                    <a:lnL>
                      <a:noFill/>
                    </a:lnL>
                    <a:lnR>
                      <a:noFill/>
                    </a:lnR>
                    <a:lnT w="6350" cap="flat" cmpd="sng" algn="ctr">
                      <a:solidFill>
                        <a:srgbClr val="95B3D7"/>
                      </a:solidFill>
                      <a:prstDash val="solid"/>
                      <a:round/>
                      <a:headEnd type="none" w="med" len="med"/>
                      <a:tailEnd type="none" w="med" len="med"/>
                    </a:lnT>
                    <a:lnB>
                      <a:noFill/>
                    </a:lnB>
                  </a:tcPr>
                </a:tc>
                <a:tc>
                  <a:txBody>
                    <a:bodyPr/>
                    <a:lstStyle/>
                    <a:p>
                      <a:pPr algn="r" fontAlgn="b"/>
                      <a:r>
                        <a:rPr lang="en-US" sz="1200" b="0" i="1" u="none" strike="noStrike">
                          <a:solidFill>
                            <a:srgbClr val="000000"/>
                          </a:solidFill>
                          <a:effectLst/>
                          <a:latin typeface="Calibri" panose="020F0502020204030204" pitchFamily="34" charset="0"/>
                        </a:rPr>
                        <a:t>-20%</a:t>
                      </a:r>
                    </a:p>
                  </a:txBody>
                  <a:tcPr marL="0" marR="0" marT="0" marB="0" anchor="b">
                    <a:lnL>
                      <a:noFill/>
                    </a:lnL>
                    <a:lnR>
                      <a:noFill/>
                    </a:lnR>
                    <a:lnT w="6350" cap="flat" cmpd="sng" algn="ctr">
                      <a:solidFill>
                        <a:srgbClr val="95B3D7"/>
                      </a:solidFill>
                      <a:prstDash val="solid"/>
                      <a:round/>
                      <a:headEnd type="none" w="med" len="med"/>
                      <a:tailEnd type="none" w="med" len="med"/>
                    </a:lnT>
                    <a:lnB>
                      <a:noFill/>
                    </a:lnB>
                  </a:tcPr>
                </a:tc>
                <a:tc>
                  <a:txBody>
                    <a:bodyPr/>
                    <a:lstStyle/>
                    <a:p>
                      <a:pPr algn="r" fontAlgn="b"/>
                      <a:r>
                        <a:rPr lang="en-US" sz="1200" b="0" i="1" u="none" strike="noStrike">
                          <a:solidFill>
                            <a:srgbClr val="000000"/>
                          </a:solidFill>
                          <a:effectLst/>
                          <a:latin typeface="Calibri" panose="020F0502020204030204" pitchFamily="34" charset="0"/>
                        </a:rPr>
                        <a:t>-19%</a:t>
                      </a:r>
                    </a:p>
                  </a:txBody>
                  <a:tcPr marL="0" marR="0" marT="0" marB="0" anchor="b">
                    <a:lnL>
                      <a:noFill/>
                    </a:lnL>
                    <a:lnR>
                      <a:noFill/>
                    </a:lnR>
                    <a:lnT w="6350" cap="flat" cmpd="sng" algn="ctr">
                      <a:solidFill>
                        <a:srgbClr val="95B3D7"/>
                      </a:solidFill>
                      <a:prstDash val="solid"/>
                      <a:round/>
                      <a:headEnd type="none" w="med" len="med"/>
                      <a:tailEnd type="none" w="med" len="med"/>
                    </a:lnT>
                    <a:lnB>
                      <a:noFill/>
                    </a:lnB>
                  </a:tcPr>
                </a:tc>
                <a:tc>
                  <a:txBody>
                    <a:bodyPr/>
                    <a:lstStyle/>
                    <a:p>
                      <a:pPr algn="r" fontAlgn="b"/>
                      <a:r>
                        <a:rPr lang="en-US" sz="1200" b="0" i="1" u="none" strike="noStrike">
                          <a:solidFill>
                            <a:srgbClr val="000000"/>
                          </a:solidFill>
                          <a:effectLst/>
                          <a:latin typeface="Calibri" panose="020F0502020204030204" pitchFamily="34" charset="0"/>
                        </a:rPr>
                        <a:t>-18%</a:t>
                      </a:r>
                    </a:p>
                  </a:txBody>
                  <a:tcPr marL="0" marR="0" marT="0" marB="0" anchor="b">
                    <a:lnL>
                      <a:noFill/>
                    </a:lnL>
                    <a:lnR>
                      <a:noFill/>
                    </a:lnR>
                    <a:lnT w="6350" cap="flat" cmpd="sng" algn="ctr">
                      <a:solidFill>
                        <a:srgbClr val="95B3D7"/>
                      </a:solidFill>
                      <a:prstDash val="solid"/>
                      <a:round/>
                      <a:headEnd type="none" w="med" len="med"/>
                      <a:tailEnd type="none" w="med" len="med"/>
                    </a:lnT>
                    <a:lnB>
                      <a:noFill/>
                    </a:lnB>
                  </a:tcPr>
                </a:tc>
                <a:tc>
                  <a:txBody>
                    <a:bodyPr/>
                    <a:lstStyle/>
                    <a:p>
                      <a:pPr algn="r" fontAlgn="b"/>
                      <a:r>
                        <a:rPr lang="en-US" sz="1200" b="0" i="1" u="none" strike="noStrike">
                          <a:solidFill>
                            <a:srgbClr val="000000"/>
                          </a:solidFill>
                          <a:effectLst/>
                          <a:latin typeface="Calibri" panose="020F0502020204030204" pitchFamily="34" charset="0"/>
                        </a:rPr>
                        <a:t>-18%</a:t>
                      </a:r>
                    </a:p>
                  </a:txBody>
                  <a:tcPr marL="0" marR="0" marT="0" marB="0" anchor="b">
                    <a:lnL>
                      <a:noFill/>
                    </a:lnL>
                    <a:lnR>
                      <a:noFill/>
                    </a:lnR>
                    <a:lnT w="6350" cap="flat" cmpd="sng" algn="ctr">
                      <a:solidFill>
                        <a:srgbClr val="95B3D7"/>
                      </a:solidFill>
                      <a:prstDash val="solid"/>
                      <a:round/>
                      <a:headEnd type="none" w="med" len="med"/>
                      <a:tailEnd type="none" w="med" len="med"/>
                    </a:lnT>
                    <a:lnB>
                      <a:noFill/>
                    </a:lnB>
                  </a:tcPr>
                </a:tc>
                <a:tc>
                  <a:txBody>
                    <a:bodyPr/>
                    <a:lstStyle/>
                    <a:p>
                      <a:pPr algn="r" fontAlgn="b"/>
                      <a:r>
                        <a:rPr lang="en-US" sz="1200" b="0" i="1" u="none" strike="noStrike">
                          <a:solidFill>
                            <a:srgbClr val="000000"/>
                          </a:solidFill>
                          <a:effectLst/>
                          <a:latin typeface="Calibri" panose="020F0502020204030204" pitchFamily="34" charset="0"/>
                        </a:rPr>
                        <a:t>-19%</a:t>
                      </a:r>
                    </a:p>
                  </a:txBody>
                  <a:tcPr marL="0" marR="0" marT="0" marB="0" anchor="b">
                    <a:lnL>
                      <a:noFill/>
                    </a:lnL>
                    <a:lnR>
                      <a:noFill/>
                    </a:lnR>
                    <a:lnT w="6350" cap="flat" cmpd="sng" algn="ctr">
                      <a:solidFill>
                        <a:srgbClr val="95B3D7"/>
                      </a:solidFill>
                      <a:prstDash val="solid"/>
                      <a:round/>
                      <a:headEnd type="none" w="med" len="med"/>
                      <a:tailEnd type="none" w="med" len="med"/>
                    </a:lnT>
                    <a:lnB>
                      <a:noFill/>
                    </a:lnB>
                  </a:tcPr>
                </a:tc>
                <a:extLst>
                  <a:ext uri="{0D108BD9-81ED-4DB2-BD59-A6C34878D82A}">
                    <a16:rowId xmlns:a16="http://schemas.microsoft.com/office/drawing/2014/main" val="10005"/>
                  </a:ext>
                </a:extLst>
              </a:tr>
              <a:tr h="219558">
                <a:tc>
                  <a:txBody>
                    <a:bodyPr/>
                    <a:lstStyle/>
                    <a:p>
                      <a:pPr algn="l" fontAlgn="b"/>
                      <a:r>
                        <a:rPr lang="en-US" sz="1400" b="1" i="0" u="none" strike="noStrike">
                          <a:solidFill>
                            <a:srgbClr val="000000"/>
                          </a:solidFill>
                          <a:effectLst/>
                          <a:latin typeface="Calibri" panose="020F0502020204030204" pitchFamily="34" charset="0"/>
                        </a:rPr>
                        <a:t>Acquisition costs - marketing </a:t>
                      </a:r>
                    </a:p>
                  </a:txBody>
                  <a:tcPr marL="0" marR="0" marT="0" marB="0" anchor="b">
                    <a:lnL>
                      <a:noFill/>
                    </a:lnL>
                    <a:lnR>
                      <a:noFill/>
                    </a:lnR>
                    <a:lnT w="6350" cap="flat" cmpd="sng" algn="ctr">
                      <a:no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r" fontAlgn="b"/>
                      <a:r>
                        <a:rPr lang="en-US" sz="1400" b="1" i="0" u="none" strike="noStrike">
                          <a:solidFill>
                            <a:srgbClr val="000000"/>
                          </a:solidFill>
                          <a:effectLst/>
                          <a:latin typeface="Calibri" panose="020F0502020204030204" pitchFamily="34" charset="0"/>
                        </a:rPr>
                        <a:t>-192</a:t>
                      </a:r>
                    </a:p>
                  </a:txBody>
                  <a:tcPr marL="0" marR="0" marT="0" marB="0" anchor="b">
                    <a:lnL>
                      <a:noFill/>
                    </a:lnL>
                    <a:lnR>
                      <a:noFill/>
                    </a:lnR>
                    <a:lnT w="6350" cap="flat" cmpd="sng" algn="ctr">
                      <a:no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r" fontAlgn="b"/>
                      <a:r>
                        <a:rPr lang="en-US" sz="1400" b="1" i="0" u="none" strike="noStrike">
                          <a:solidFill>
                            <a:srgbClr val="000000"/>
                          </a:solidFill>
                          <a:effectLst/>
                          <a:latin typeface="Calibri" panose="020F0502020204030204" pitchFamily="34" charset="0"/>
                        </a:rPr>
                        <a:t>-3 826</a:t>
                      </a:r>
                    </a:p>
                  </a:txBody>
                  <a:tcPr marL="0" marR="0" marT="0" marB="0" anchor="b">
                    <a:lnL>
                      <a:noFill/>
                    </a:lnL>
                    <a:lnR>
                      <a:noFill/>
                    </a:lnR>
                    <a:lnT w="6350" cap="flat" cmpd="sng" algn="ctr">
                      <a:no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r" fontAlgn="b"/>
                      <a:r>
                        <a:rPr lang="en-US" sz="1400" b="1" i="0" u="none" strike="noStrike">
                          <a:solidFill>
                            <a:srgbClr val="000000"/>
                          </a:solidFill>
                          <a:effectLst/>
                          <a:latin typeface="Calibri" panose="020F0502020204030204" pitchFamily="34" charset="0"/>
                        </a:rPr>
                        <a:t>-6 738</a:t>
                      </a:r>
                    </a:p>
                  </a:txBody>
                  <a:tcPr marL="0" marR="0" marT="0" marB="0" anchor="b">
                    <a:lnL>
                      <a:noFill/>
                    </a:lnL>
                    <a:lnR>
                      <a:noFill/>
                    </a:lnR>
                    <a:lnT w="6350" cap="flat" cmpd="sng" algn="ctr">
                      <a:no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r" fontAlgn="b"/>
                      <a:r>
                        <a:rPr lang="en-US" sz="1400" b="1" i="0" u="none" strike="noStrike">
                          <a:solidFill>
                            <a:srgbClr val="000000"/>
                          </a:solidFill>
                          <a:effectLst/>
                          <a:latin typeface="Calibri" panose="020F0502020204030204" pitchFamily="34" charset="0"/>
                        </a:rPr>
                        <a:t>-8 076</a:t>
                      </a:r>
                    </a:p>
                  </a:txBody>
                  <a:tcPr marL="0" marR="0" marT="0" marB="0" anchor="b">
                    <a:lnL>
                      <a:noFill/>
                    </a:lnL>
                    <a:lnR>
                      <a:noFill/>
                    </a:lnR>
                    <a:lnT w="6350" cap="flat" cmpd="sng" algn="ctr">
                      <a:no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r" fontAlgn="b"/>
                      <a:r>
                        <a:rPr lang="en-US" sz="1400" b="1" i="0" u="none" strike="noStrike">
                          <a:solidFill>
                            <a:srgbClr val="000000"/>
                          </a:solidFill>
                          <a:effectLst/>
                          <a:latin typeface="Calibri" panose="020F0502020204030204" pitchFamily="34" charset="0"/>
                        </a:rPr>
                        <a:t>-8 616</a:t>
                      </a:r>
                    </a:p>
                  </a:txBody>
                  <a:tcPr marL="0" marR="0" marT="0" marB="0" anchor="b">
                    <a:lnL>
                      <a:noFill/>
                    </a:lnL>
                    <a:lnR>
                      <a:noFill/>
                    </a:lnR>
                    <a:lnT w="6350" cap="flat" cmpd="sng" algn="ctr">
                      <a:no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r" fontAlgn="b"/>
                      <a:r>
                        <a:rPr lang="en-US" sz="1400" b="1" i="0" u="none" strike="noStrike">
                          <a:solidFill>
                            <a:srgbClr val="000000"/>
                          </a:solidFill>
                          <a:effectLst/>
                          <a:latin typeface="Calibri" panose="020F0502020204030204" pitchFamily="34" charset="0"/>
                        </a:rPr>
                        <a:t>-27 448</a:t>
                      </a:r>
                    </a:p>
                  </a:txBody>
                  <a:tcPr marL="0" marR="0" marT="0" marB="0" anchor="b">
                    <a:lnL>
                      <a:noFill/>
                    </a:lnL>
                    <a:lnR>
                      <a:noFill/>
                    </a:lnR>
                    <a:lnT w="6350" cap="flat" cmpd="sng" algn="ctr">
                      <a:noFill/>
                      <a:prstDash val="solid"/>
                      <a:round/>
                      <a:headEnd type="none" w="med" len="med"/>
                      <a:tailEnd type="none" w="med" len="med"/>
                    </a:lnT>
                    <a:lnB w="6350" cap="flat" cmpd="sng" algn="ctr">
                      <a:solidFill>
                        <a:srgbClr val="95B3D7"/>
                      </a:solidFill>
                      <a:prstDash val="solid"/>
                      <a:round/>
                      <a:headEnd type="none" w="med" len="med"/>
                      <a:tailEnd type="none" w="med" len="med"/>
                    </a:lnB>
                  </a:tcPr>
                </a:tc>
                <a:extLst>
                  <a:ext uri="{0D108BD9-81ED-4DB2-BD59-A6C34878D82A}">
                    <a16:rowId xmlns:a16="http://schemas.microsoft.com/office/drawing/2014/main" val="10007"/>
                  </a:ext>
                </a:extLst>
              </a:tr>
              <a:tr h="172510">
                <a:tc>
                  <a:txBody>
                    <a:bodyPr/>
                    <a:lstStyle/>
                    <a:p>
                      <a:pPr algn="l" fontAlgn="b"/>
                      <a:r>
                        <a:rPr lang="en-US" sz="1200" b="0" i="1" u="none" strike="noStrike">
                          <a:solidFill>
                            <a:srgbClr val="000000"/>
                          </a:solidFill>
                          <a:effectLst/>
                          <a:latin typeface="Calibri" panose="020F0502020204030204" pitchFamily="34" charset="0"/>
                        </a:rPr>
                        <a:t>% of revenue</a:t>
                      </a:r>
                    </a:p>
                  </a:txBody>
                  <a:tcPr marL="342900" marR="0" marT="0" marB="0" anchor="b">
                    <a:lnL>
                      <a:noFill/>
                    </a:lnL>
                    <a:lnR>
                      <a:noFill/>
                    </a:lnR>
                    <a:lnT w="6350" cap="flat" cmpd="sng" algn="ctr">
                      <a:solidFill>
                        <a:srgbClr val="95B3D7"/>
                      </a:solidFill>
                      <a:prstDash val="solid"/>
                      <a:round/>
                      <a:headEnd type="none" w="med" len="med"/>
                      <a:tailEnd type="none" w="med" len="med"/>
                    </a:lnT>
                    <a:lnB>
                      <a:noFill/>
                    </a:lnB>
                  </a:tcPr>
                </a:tc>
                <a:tc>
                  <a:txBody>
                    <a:bodyPr/>
                    <a:lstStyle/>
                    <a:p>
                      <a:pPr algn="r" fontAlgn="b"/>
                      <a:r>
                        <a:rPr lang="en-US" sz="1200" b="0" i="1" u="none" strike="noStrike">
                          <a:solidFill>
                            <a:srgbClr val="000000"/>
                          </a:solidFill>
                          <a:effectLst/>
                          <a:latin typeface="Calibri" panose="020F0502020204030204" pitchFamily="34" charset="0"/>
                        </a:rPr>
                        <a:t>-55%</a:t>
                      </a:r>
                    </a:p>
                  </a:txBody>
                  <a:tcPr marL="0" marR="0" marT="0" marB="0" anchor="b">
                    <a:lnL>
                      <a:noFill/>
                    </a:lnL>
                    <a:lnR>
                      <a:noFill/>
                    </a:lnR>
                    <a:lnT w="6350" cap="flat" cmpd="sng" algn="ctr">
                      <a:solidFill>
                        <a:srgbClr val="95B3D7"/>
                      </a:solidFill>
                      <a:prstDash val="solid"/>
                      <a:round/>
                      <a:headEnd type="none" w="med" len="med"/>
                      <a:tailEnd type="none" w="med" len="med"/>
                    </a:lnT>
                    <a:lnB>
                      <a:noFill/>
                    </a:lnB>
                  </a:tcPr>
                </a:tc>
                <a:tc>
                  <a:txBody>
                    <a:bodyPr/>
                    <a:lstStyle/>
                    <a:p>
                      <a:pPr algn="r" fontAlgn="b"/>
                      <a:r>
                        <a:rPr lang="en-US" sz="1200" b="0" i="1" u="none" strike="noStrike">
                          <a:solidFill>
                            <a:srgbClr val="000000"/>
                          </a:solidFill>
                          <a:effectLst/>
                          <a:latin typeface="Calibri" panose="020F0502020204030204" pitchFamily="34" charset="0"/>
                        </a:rPr>
                        <a:t>-37%</a:t>
                      </a:r>
                    </a:p>
                  </a:txBody>
                  <a:tcPr marL="0" marR="0" marT="0" marB="0" anchor="b">
                    <a:lnL>
                      <a:noFill/>
                    </a:lnL>
                    <a:lnR>
                      <a:noFill/>
                    </a:lnR>
                    <a:lnT w="6350" cap="flat" cmpd="sng" algn="ctr">
                      <a:solidFill>
                        <a:srgbClr val="95B3D7"/>
                      </a:solidFill>
                      <a:prstDash val="solid"/>
                      <a:round/>
                      <a:headEnd type="none" w="med" len="med"/>
                      <a:tailEnd type="none" w="med" len="med"/>
                    </a:lnT>
                    <a:lnB>
                      <a:noFill/>
                    </a:lnB>
                  </a:tcPr>
                </a:tc>
                <a:tc>
                  <a:txBody>
                    <a:bodyPr/>
                    <a:lstStyle/>
                    <a:p>
                      <a:pPr algn="r" fontAlgn="b"/>
                      <a:r>
                        <a:rPr lang="en-US" sz="1200" b="0" i="1" u="none" strike="noStrike">
                          <a:solidFill>
                            <a:srgbClr val="000000"/>
                          </a:solidFill>
                          <a:effectLst/>
                          <a:latin typeface="Calibri" panose="020F0502020204030204" pitchFamily="34" charset="0"/>
                        </a:rPr>
                        <a:t>-32%</a:t>
                      </a:r>
                    </a:p>
                  </a:txBody>
                  <a:tcPr marL="0" marR="0" marT="0" marB="0" anchor="b">
                    <a:lnL>
                      <a:noFill/>
                    </a:lnL>
                    <a:lnR>
                      <a:noFill/>
                    </a:lnR>
                    <a:lnT w="6350" cap="flat" cmpd="sng" algn="ctr">
                      <a:solidFill>
                        <a:srgbClr val="95B3D7"/>
                      </a:solidFill>
                      <a:prstDash val="solid"/>
                      <a:round/>
                      <a:headEnd type="none" w="med" len="med"/>
                      <a:tailEnd type="none" w="med" len="med"/>
                    </a:lnT>
                    <a:lnB>
                      <a:noFill/>
                    </a:lnB>
                  </a:tcPr>
                </a:tc>
                <a:tc>
                  <a:txBody>
                    <a:bodyPr/>
                    <a:lstStyle/>
                    <a:p>
                      <a:pPr algn="r" fontAlgn="b"/>
                      <a:r>
                        <a:rPr lang="en-US" sz="1200" b="0" i="1" u="none" strike="noStrike">
                          <a:solidFill>
                            <a:srgbClr val="000000"/>
                          </a:solidFill>
                          <a:effectLst/>
                          <a:latin typeface="Calibri" panose="020F0502020204030204" pitchFamily="34" charset="0"/>
                        </a:rPr>
                        <a:t>-31%</a:t>
                      </a:r>
                    </a:p>
                  </a:txBody>
                  <a:tcPr marL="0" marR="0" marT="0" marB="0" anchor="b">
                    <a:lnL>
                      <a:noFill/>
                    </a:lnL>
                    <a:lnR>
                      <a:noFill/>
                    </a:lnR>
                    <a:lnT w="6350" cap="flat" cmpd="sng" algn="ctr">
                      <a:solidFill>
                        <a:srgbClr val="95B3D7"/>
                      </a:solidFill>
                      <a:prstDash val="solid"/>
                      <a:round/>
                      <a:headEnd type="none" w="med" len="med"/>
                      <a:tailEnd type="none" w="med" len="med"/>
                    </a:lnT>
                    <a:lnB>
                      <a:noFill/>
                    </a:lnB>
                  </a:tcPr>
                </a:tc>
                <a:tc>
                  <a:txBody>
                    <a:bodyPr/>
                    <a:lstStyle/>
                    <a:p>
                      <a:pPr algn="r" fontAlgn="b"/>
                      <a:r>
                        <a:rPr lang="en-US" sz="1200" b="0" i="1" u="none" strike="noStrike">
                          <a:solidFill>
                            <a:srgbClr val="000000"/>
                          </a:solidFill>
                          <a:effectLst/>
                          <a:latin typeface="Calibri" panose="020F0502020204030204" pitchFamily="34" charset="0"/>
                        </a:rPr>
                        <a:t>-30%</a:t>
                      </a:r>
                    </a:p>
                  </a:txBody>
                  <a:tcPr marL="0" marR="0" marT="0" marB="0" anchor="b">
                    <a:lnL>
                      <a:noFill/>
                    </a:lnL>
                    <a:lnR>
                      <a:noFill/>
                    </a:lnR>
                    <a:lnT w="6350" cap="flat" cmpd="sng" algn="ctr">
                      <a:solidFill>
                        <a:srgbClr val="95B3D7"/>
                      </a:solidFill>
                      <a:prstDash val="solid"/>
                      <a:round/>
                      <a:headEnd type="none" w="med" len="med"/>
                      <a:tailEnd type="none" w="med" len="med"/>
                    </a:lnT>
                    <a:lnB>
                      <a:noFill/>
                    </a:lnB>
                  </a:tcPr>
                </a:tc>
                <a:tc>
                  <a:txBody>
                    <a:bodyPr/>
                    <a:lstStyle/>
                    <a:p>
                      <a:pPr algn="r" fontAlgn="b"/>
                      <a:r>
                        <a:rPr lang="en-US" sz="1200" b="0" i="1" u="none" strike="noStrike">
                          <a:solidFill>
                            <a:srgbClr val="000000"/>
                          </a:solidFill>
                          <a:effectLst/>
                          <a:latin typeface="Calibri" panose="020F0502020204030204" pitchFamily="34" charset="0"/>
                        </a:rPr>
                        <a:t>-32%</a:t>
                      </a:r>
                    </a:p>
                  </a:txBody>
                  <a:tcPr marL="0" marR="0" marT="0" marB="0" anchor="b">
                    <a:lnL>
                      <a:noFill/>
                    </a:lnL>
                    <a:lnR>
                      <a:noFill/>
                    </a:lnR>
                    <a:lnT w="6350" cap="flat" cmpd="sng" algn="ctr">
                      <a:solidFill>
                        <a:srgbClr val="95B3D7"/>
                      </a:solidFill>
                      <a:prstDash val="solid"/>
                      <a:round/>
                      <a:headEnd type="none" w="med" len="med"/>
                      <a:tailEnd type="none" w="med" len="med"/>
                    </a:lnT>
                    <a:lnB>
                      <a:noFill/>
                    </a:lnB>
                  </a:tcPr>
                </a:tc>
                <a:extLst>
                  <a:ext uri="{0D108BD9-81ED-4DB2-BD59-A6C34878D82A}">
                    <a16:rowId xmlns:a16="http://schemas.microsoft.com/office/drawing/2014/main" val="10008"/>
                  </a:ext>
                </a:extLst>
              </a:tr>
              <a:tr h="219558">
                <a:tc>
                  <a:txBody>
                    <a:bodyPr/>
                    <a:lstStyle/>
                    <a:p>
                      <a:pPr algn="l" fontAlgn="b"/>
                      <a:r>
                        <a:rPr lang="en-US" sz="1400" b="1" i="0" u="none" strike="noStrike">
                          <a:solidFill>
                            <a:srgbClr val="000000"/>
                          </a:solidFill>
                          <a:effectLst/>
                          <a:latin typeface="Calibri" panose="020F0502020204030204" pitchFamily="34" charset="0"/>
                        </a:rPr>
                        <a:t>Acquisition costs - other</a:t>
                      </a:r>
                    </a:p>
                  </a:txBody>
                  <a:tcPr marL="0" marR="0" marT="0" marB="0" anchor="b">
                    <a:lnL>
                      <a:noFill/>
                    </a:lnL>
                    <a:lnR>
                      <a:noFill/>
                    </a:lnR>
                    <a:lnT>
                      <a:noFill/>
                    </a:lnT>
                    <a:lnB w="6350" cap="flat" cmpd="sng" algn="ctr">
                      <a:solidFill>
                        <a:srgbClr val="95B3D7"/>
                      </a:solidFill>
                      <a:prstDash val="solid"/>
                      <a:round/>
                      <a:headEnd type="none" w="med" len="med"/>
                      <a:tailEnd type="none" w="med" len="med"/>
                    </a:lnB>
                  </a:tcPr>
                </a:tc>
                <a:tc>
                  <a:txBody>
                    <a:bodyPr/>
                    <a:lstStyle/>
                    <a:p>
                      <a:pPr algn="r" fontAlgn="b"/>
                      <a:r>
                        <a:rPr lang="en-US" sz="1400" b="1" i="0" u="none" strike="noStrike">
                          <a:solidFill>
                            <a:srgbClr val="000000"/>
                          </a:solidFill>
                          <a:effectLst/>
                          <a:latin typeface="Calibri" panose="020F0502020204030204" pitchFamily="34" charset="0"/>
                        </a:rPr>
                        <a:t>-9</a:t>
                      </a:r>
                    </a:p>
                  </a:txBody>
                  <a:tcPr marL="0" marR="0" marT="0" marB="0" anchor="b">
                    <a:lnL>
                      <a:noFill/>
                    </a:lnL>
                    <a:lnR>
                      <a:noFill/>
                    </a:lnR>
                    <a:lnT>
                      <a:noFill/>
                    </a:lnT>
                    <a:lnB w="6350" cap="flat" cmpd="sng" algn="ctr">
                      <a:solidFill>
                        <a:srgbClr val="95B3D7"/>
                      </a:solidFill>
                      <a:prstDash val="solid"/>
                      <a:round/>
                      <a:headEnd type="none" w="med" len="med"/>
                      <a:tailEnd type="none" w="med" len="med"/>
                    </a:lnB>
                  </a:tcPr>
                </a:tc>
                <a:tc>
                  <a:txBody>
                    <a:bodyPr/>
                    <a:lstStyle/>
                    <a:p>
                      <a:pPr algn="r" fontAlgn="b"/>
                      <a:r>
                        <a:rPr lang="en-US" sz="1400" b="1" i="0" u="none" strike="noStrike">
                          <a:solidFill>
                            <a:srgbClr val="000000"/>
                          </a:solidFill>
                          <a:effectLst/>
                          <a:latin typeface="Calibri" panose="020F0502020204030204" pitchFamily="34" charset="0"/>
                        </a:rPr>
                        <a:t>-459</a:t>
                      </a:r>
                    </a:p>
                  </a:txBody>
                  <a:tcPr marL="0" marR="0" marT="0" marB="0" anchor="b">
                    <a:lnL>
                      <a:noFill/>
                    </a:lnL>
                    <a:lnR>
                      <a:noFill/>
                    </a:lnR>
                    <a:lnT>
                      <a:noFill/>
                    </a:lnT>
                    <a:lnB w="6350" cap="flat" cmpd="sng" algn="ctr">
                      <a:solidFill>
                        <a:srgbClr val="95B3D7"/>
                      </a:solidFill>
                      <a:prstDash val="solid"/>
                      <a:round/>
                      <a:headEnd type="none" w="med" len="med"/>
                      <a:tailEnd type="none" w="med" len="med"/>
                    </a:lnB>
                  </a:tcPr>
                </a:tc>
                <a:tc>
                  <a:txBody>
                    <a:bodyPr/>
                    <a:lstStyle/>
                    <a:p>
                      <a:pPr algn="r" fontAlgn="b"/>
                      <a:r>
                        <a:rPr lang="en-US" sz="1400" b="1" i="0" u="none" strike="noStrike">
                          <a:solidFill>
                            <a:srgbClr val="000000"/>
                          </a:solidFill>
                          <a:effectLst/>
                          <a:latin typeface="Calibri" panose="020F0502020204030204" pitchFamily="34" charset="0"/>
                        </a:rPr>
                        <a:t>-604</a:t>
                      </a:r>
                    </a:p>
                  </a:txBody>
                  <a:tcPr marL="0" marR="0" marT="0" marB="0" anchor="b">
                    <a:lnL>
                      <a:noFill/>
                    </a:lnL>
                    <a:lnR>
                      <a:noFill/>
                    </a:lnR>
                    <a:lnT>
                      <a:noFill/>
                    </a:lnT>
                    <a:lnB w="6350" cap="flat" cmpd="sng" algn="ctr">
                      <a:solidFill>
                        <a:srgbClr val="95B3D7"/>
                      </a:solidFill>
                      <a:prstDash val="solid"/>
                      <a:round/>
                      <a:headEnd type="none" w="med" len="med"/>
                      <a:tailEnd type="none" w="med" len="med"/>
                    </a:lnB>
                  </a:tcPr>
                </a:tc>
                <a:tc>
                  <a:txBody>
                    <a:bodyPr/>
                    <a:lstStyle/>
                    <a:p>
                      <a:pPr algn="r" fontAlgn="b"/>
                      <a:r>
                        <a:rPr lang="en-US" sz="1400" b="1" i="0" u="none" strike="noStrike">
                          <a:solidFill>
                            <a:srgbClr val="000000"/>
                          </a:solidFill>
                          <a:effectLst/>
                          <a:latin typeface="Calibri" panose="020F0502020204030204" pitchFamily="34" charset="0"/>
                        </a:rPr>
                        <a:t>-726</a:t>
                      </a:r>
                    </a:p>
                  </a:txBody>
                  <a:tcPr marL="0" marR="0" marT="0" marB="0" anchor="b">
                    <a:lnL>
                      <a:noFill/>
                    </a:lnL>
                    <a:lnR>
                      <a:noFill/>
                    </a:lnR>
                    <a:lnT>
                      <a:noFill/>
                    </a:lnT>
                    <a:lnB w="6350" cap="flat" cmpd="sng" algn="ctr">
                      <a:solidFill>
                        <a:srgbClr val="95B3D7"/>
                      </a:solidFill>
                      <a:prstDash val="solid"/>
                      <a:round/>
                      <a:headEnd type="none" w="med" len="med"/>
                      <a:tailEnd type="none" w="med" len="med"/>
                    </a:lnB>
                  </a:tcPr>
                </a:tc>
                <a:tc>
                  <a:txBody>
                    <a:bodyPr/>
                    <a:lstStyle/>
                    <a:p>
                      <a:pPr algn="r" fontAlgn="b"/>
                      <a:r>
                        <a:rPr lang="en-US" sz="1400" b="1" i="0" u="none" strike="noStrike">
                          <a:solidFill>
                            <a:srgbClr val="000000"/>
                          </a:solidFill>
                          <a:effectLst/>
                          <a:latin typeface="Calibri" panose="020F0502020204030204" pitchFamily="34" charset="0"/>
                        </a:rPr>
                        <a:t>-767</a:t>
                      </a:r>
                    </a:p>
                  </a:txBody>
                  <a:tcPr marL="0" marR="0" marT="0" marB="0" anchor="b">
                    <a:lnL>
                      <a:noFill/>
                    </a:lnL>
                    <a:lnR>
                      <a:noFill/>
                    </a:lnR>
                    <a:lnT>
                      <a:noFill/>
                    </a:lnT>
                    <a:lnB w="6350" cap="flat" cmpd="sng" algn="ctr">
                      <a:solidFill>
                        <a:srgbClr val="95B3D7"/>
                      </a:solidFill>
                      <a:prstDash val="solid"/>
                      <a:round/>
                      <a:headEnd type="none" w="med" len="med"/>
                      <a:tailEnd type="none" w="med" len="med"/>
                    </a:lnB>
                  </a:tcPr>
                </a:tc>
                <a:tc>
                  <a:txBody>
                    <a:bodyPr/>
                    <a:lstStyle/>
                    <a:p>
                      <a:pPr algn="r" fontAlgn="b"/>
                      <a:r>
                        <a:rPr lang="en-US" sz="1400" b="1" i="0" u="none" strike="noStrike">
                          <a:solidFill>
                            <a:srgbClr val="000000"/>
                          </a:solidFill>
                          <a:effectLst/>
                          <a:latin typeface="Calibri" panose="020F0502020204030204" pitchFamily="34" charset="0"/>
                        </a:rPr>
                        <a:t>-2 564</a:t>
                      </a:r>
                    </a:p>
                  </a:txBody>
                  <a:tcPr marL="0" marR="0" marT="0" marB="0" anchor="b">
                    <a:lnL>
                      <a:noFill/>
                    </a:lnL>
                    <a:lnR>
                      <a:noFill/>
                    </a:lnR>
                    <a:lnT>
                      <a:noFill/>
                    </a:lnT>
                    <a:lnB w="6350" cap="flat" cmpd="sng" algn="ctr">
                      <a:solidFill>
                        <a:srgbClr val="95B3D7"/>
                      </a:solidFill>
                      <a:prstDash val="solid"/>
                      <a:round/>
                      <a:headEnd type="none" w="med" len="med"/>
                      <a:tailEnd type="none" w="med" len="med"/>
                    </a:lnB>
                  </a:tcPr>
                </a:tc>
                <a:extLst>
                  <a:ext uri="{0D108BD9-81ED-4DB2-BD59-A6C34878D82A}">
                    <a16:rowId xmlns:a16="http://schemas.microsoft.com/office/drawing/2014/main" val="10009"/>
                  </a:ext>
                </a:extLst>
              </a:tr>
              <a:tr h="172510">
                <a:tc>
                  <a:txBody>
                    <a:bodyPr/>
                    <a:lstStyle/>
                    <a:p>
                      <a:pPr algn="l" fontAlgn="b"/>
                      <a:r>
                        <a:rPr lang="en-US" sz="1200" b="0" i="1" u="none" strike="noStrike">
                          <a:solidFill>
                            <a:srgbClr val="000000"/>
                          </a:solidFill>
                          <a:effectLst/>
                          <a:latin typeface="Calibri" panose="020F0502020204030204" pitchFamily="34" charset="0"/>
                        </a:rPr>
                        <a:t>% of revenue</a:t>
                      </a:r>
                    </a:p>
                  </a:txBody>
                  <a:tcPr marL="342900" marR="0" marT="0" marB="0" anchor="b">
                    <a:lnL>
                      <a:noFill/>
                    </a:lnL>
                    <a:lnR>
                      <a:noFill/>
                    </a:lnR>
                    <a:lnT w="6350" cap="flat" cmpd="sng" algn="ctr">
                      <a:solidFill>
                        <a:srgbClr val="95B3D7"/>
                      </a:solidFill>
                      <a:prstDash val="solid"/>
                      <a:round/>
                      <a:headEnd type="none" w="med" len="med"/>
                      <a:tailEnd type="none" w="med" len="med"/>
                    </a:lnT>
                    <a:lnB>
                      <a:noFill/>
                    </a:lnB>
                  </a:tcPr>
                </a:tc>
                <a:tc>
                  <a:txBody>
                    <a:bodyPr/>
                    <a:lstStyle/>
                    <a:p>
                      <a:pPr algn="r" fontAlgn="b"/>
                      <a:r>
                        <a:rPr lang="en-US" sz="1200" b="0" i="1" u="none" strike="noStrike">
                          <a:solidFill>
                            <a:srgbClr val="000000"/>
                          </a:solidFill>
                          <a:effectLst/>
                          <a:latin typeface="Calibri" panose="020F0502020204030204" pitchFamily="34" charset="0"/>
                        </a:rPr>
                        <a:t>-3%</a:t>
                      </a:r>
                    </a:p>
                  </a:txBody>
                  <a:tcPr marL="0" marR="0" marT="0" marB="0" anchor="b">
                    <a:lnL>
                      <a:noFill/>
                    </a:lnL>
                    <a:lnR>
                      <a:noFill/>
                    </a:lnR>
                    <a:lnT w="6350" cap="flat" cmpd="sng" algn="ctr">
                      <a:solidFill>
                        <a:srgbClr val="95B3D7"/>
                      </a:solidFill>
                      <a:prstDash val="solid"/>
                      <a:round/>
                      <a:headEnd type="none" w="med" len="med"/>
                      <a:tailEnd type="none" w="med" len="med"/>
                    </a:lnT>
                    <a:lnB>
                      <a:noFill/>
                    </a:lnB>
                  </a:tcPr>
                </a:tc>
                <a:tc>
                  <a:txBody>
                    <a:bodyPr/>
                    <a:lstStyle/>
                    <a:p>
                      <a:pPr algn="r" fontAlgn="b"/>
                      <a:r>
                        <a:rPr lang="en-US" sz="1200" b="0" i="1" u="none" strike="noStrike">
                          <a:solidFill>
                            <a:srgbClr val="000000"/>
                          </a:solidFill>
                          <a:effectLst/>
                          <a:latin typeface="Calibri" panose="020F0502020204030204" pitchFamily="34" charset="0"/>
                        </a:rPr>
                        <a:t>-4%</a:t>
                      </a:r>
                    </a:p>
                  </a:txBody>
                  <a:tcPr marL="0" marR="0" marT="0" marB="0" anchor="b">
                    <a:lnL>
                      <a:noFill/>
                    </a:lnL>
                    <a:lnR>
                      <a:noFill/>
                    </a:lnR>
                    <a:lnT w="6350" cap="flat" cmpd="sng" algn="ctr">
                      <a:solidFill>
                        <a:srgbClr val="95B3D7"/>
                      </a:solidFill>
                      <a:prstDash val="solid"/>
                      <a:round/>
                      <a:headEnd type="none" w="med" len="med"/>
                      <a:tailEnd type="none" w="med" len="med"/>
                    </a:lnT>
                    <a:lnB>
                      <a:noFill/>
                    </a:lnB>
                  </a:tcPr>
                </a:tc>
                <a:tc>
                  <a:txBody>
                    <a:bodyPr/>
                    <a:lstStyle/>
                    <a:p>
                      <a:pPr algn="r" fontAlgn="b"/>
                      <a:r>
                        <a:rPr lang="en-US" sz="1200" b="0" i="1" u="none" strike="noStrike">
                          <a:solidFill>
                            <a:srgbClr val="000000"/>
                          </a:solidFill>
                          <a:effectLst/>
                          <a:latin typeface="Calibri" panose="020F0502020204030204" pitchFamily="34" charset="0"/>
                        </a:rPr>
                        <a:t>-3%</a:t>
                      </a:r>
                    </a:p>
                  </a:txBody>
                  <a:tcPr marL="0" marR="0" marT="0" marB="0" anchor="b">
                    <a:lnL>
                      <a:noFill/>
                    </a:lnL>
                    <a:lnR>
                      <a:noFill/>
                    </a:lnR>
                    <a:lnT w="6350" cap="flat" cmpd="sng" algn="ctr">
                      <a:solidFill>
                        <a:srgbClr val="95B3D7"/>
                      </a:solidFill>
                      <a:prstDash val="solid"/>
                      <a:round/>
                      <a:headEnd type="none" w="med" len="med"/>
                      <a:tailEnd type="none" w="med" len="med"/>
                    </a:lnT>
                    <a:lnB>
                      <a:noFill/>
                    </a:lnB>
                  </a:tcPr>
                </a:tc>
                <a:tc>
                  <a:txBody>
                    <a:bodyPr/>
                    <a:lstStyle/>
                    <a:p>
                      <a:pPr algn="r" fontAlgn="b"/>
                      <a:r>
                        <a:rPr lang="en-US" sz="1200" b="0" i="1" u="none" strike="noStrike">
                          <a:solidFill>
                            <a:srgbClr val="000000"/>
                          </a:solidFill>
                          <a:effectLst/>
                          <a:latin typeface="Calibri" panose="020F0502020204030204" pitchFamily="34" charset="0"/>
                        </a:rPr>
                        <a:t>-3%</a:t>
                      </a:r>
                    </a:p>
                  </a:txBody>
                  <a:tcPr marL="0" marR="0" marT="0" marB="0" anchor="b">
                    <a:lnL>
                      <a:noFill/>
                    </a:lnL>
                    <a:lnR>
                      <a:noFill/>
                    </a:lnR>
                    <a:lnT w="6350" cap="flat" cmpd="sng" algn="ctr">
                      <a:solidFill>
                        <a:srgbClr val="95B3D7"/>
                      </a:solidFill>
                      <a:prstDash val="solid"/>
                      <a:round/>
                      <a:headEnd type="none" w="med" len="med"/>
                      <a:tailEnd type="none" w="med" len="med"/>
                    </a:lnT>
                    <a:lnB>
                      <a:noFill/>
                    </a:lnB>
                  </a:tcPr>
                </a:tc>
                <a:tc>
                  <a:txBody>
                    <a:bodyPr/>
                    <a:lstStyle/>
                    <a:p>
                      <a:pPr algn="r" fontAlgn="b"/>
                      <a:r>
                        <a:rPr lang="en-US" sz="1200" b="0" i="1" u="none" strike="noStrike">
                          <a:solidFill>
                            <a:srgbClr val="000000"/>
                          </a:solidFill>
                          <a:effectLst/>
                          <a:latin typeface="Calibri" panose="020F0502020204030204" pitchFamily="34" charset="0"/>
                        </a:rPr>
                        <a:t>-3%</a:t>
                      </a:r>
                    </a:p>
                  </a:txBody>
                  <a:tcPr marL="0" marR="0" marT="0" marB="0" anchor="b">
                    <a:lnL>
                      <a:noFill/>
                    </a:lnL>
                    <a:lnR>
                      <a:noFill/>
                    </a:lnR>
                    <a:lnT w="6350" cap="flat" cmpd="sng" algn="ctr">
                      <a:solidFill>
                        <a:srgbClr val="95B3D7"/>
                      </a:solidFill>
                      <a:prstDash val="solid"/>
                      <a:round/>
                      <a:headEnd type="none" w="med" len="med"/>
                      <a:tailEnd type="none" w="med" len="med"/>
                    </a:lnT>
                    <a:lnB>
                      <a:noFill/>
                    </a:lnB>
                  </a:tcPr>
                </a:tc>
                <a:tc>
                  <a:txBody>
                    <a:bodyPr/>
                    <a:lstStyle/>
                    <a:p>
                      <a:pPr algn="r" fontAlgn="b"/>
                      <a:r>
                        <a:rPr lang="en-US" sz="1200" b="0" i="1" u="none" strike="noStrike">
                          <a:solidFill>
                            <a:srgbClr val="000000"/>
                          </a:solidFill>
                          <a:effectLst/>
                          <a:latin typeface="Calibri" panose="020F0502020204030204" pitchFamily="34" charset="0"/>
                        </a:rPr>
                        <a:t>-3%</a:t>
                      </a:r>
                    </a:p>
                  </a:txBody>
                  <a:tcPr marL="0" marR="0" marT="0" marB="0" anchor="b">
                    <a:lnL>
                      <a:noFill/>
                    </a:lnL>
                    <a:lnR>
                      <a:noFill/>
                    </a:lnR>
                    <a:lnT w="6350" cap="flat" cmpd="sng" algn="ctr">
                      <a:solidFill>
                        <a:srgbClr val="95B3D7"/>
                      </a:solidFill>
                      <a:prstDash val="solid"/>
                      <a:round/>
                      <a:headEnd type="none" w="med" len="med"/>
                      <a:tailEnd type="none" w="med" len="med"/>
                    </a:lnT>
                    <a:lnB>
                      <a:noFill/>
                    </a:lnB>
                  </a:tcPr>
                </a:tc>
                <a:extLst>
                  <a:ext uri="{0D108BD9-81ED-4DB2-BD59-A6C34878D82A}">
                    <a16:rowId xmlns:a16="http://schemas.microsoft.com/office/drawing/2014/main" val="10010"/>
                  </a:ext>
                </a:extLst>
              </a:tr>
              <a:tr h="219558">
                <a:tc>
                  <a:txBody>
                    <a:bodyPr/>
                    <a:lstStyle/>
                    <a:p>
                      <a:pPr algn="l" fontAlgn="b"/>
                      <a:r>
                        <a:rPr lang="en-US" sz="1400" b="1" i="0" u="none" strike="noStrike">
                          <a:solidFill>
                            <a:srgbClr val="000000"/>
                          </a:solidFill>
                          <a:effectLst/>
                          <a:latin typeface="Calibri" panose="020F0502020204030204" pitchFamily="34" charset="0"/>
                        </a:rPr>
                        <a:t>Support costs</a:t>
                      </a:r>
                    </a:p>
                  </a:txBody>
                  <a:tcPr marL="0" marR="0" marT="0" marB="0" anchor="b">
                    <a:lnL>
                      <a:noFill/>
                    </a:lnL>
                    <a:lnR>
                      <a:noFill/>
                    </a:lnR>
                    <a:lnT>
                      <a:noFill/>
                    </a:lnT>
                    <a:lnB w="6350" cap="flat" cmpd="sng" algn="ctr">
                      <a:solidFill>
                        <a:srgbClr val="95B3D7"/>
                      </a:solidFill>
                      <a:prstDash val="solid"/>
                      <a:round/>
                      <a:headEnd type="none" w="med" len="med"/>
                      <a:tailEnd type="none" w="med" len="med"/>
                    </a:lnB>
                  </a:tcPr>
                </a:tc>
                <a:tc>
                  <a:txBody>
                    <a:bodyPr/>
                    <a:lstStyle/>
                    <a:p>
                      <a:pPr algn="r" fontAlgn="b"/>
                      <a:r>
                        <a:rPr lang="en-US" sz="1400" b="1" i="0" u="none" strike="noStrike">
                          <a:solidFill>
                            <a:srgbClr val="000000"/>
                          </a:solidFill>
                          <a:effectLst/>
                          <a:latin typeface="Calibri" panose="020F0502020204030204" pitchFamily="34" charset="0"/>
                        </a:rPr>
                        <a:t>-29</a:t>
                      </a:r>
                    </a:p>
                  </a:txBody>
                  <a:tcPr marL="0" marR="0" marT="0" marB="0" anchor="b">
                    <a:lnL>
                      <a:noFill/>
                    </a:lnL>
                    <a:lnR>
                      <a:noFill/>
                    </a:lnR>
                    <a:lnT>
                      <a:noFill/>
                    </a:lnT>
                    <a:lnB w="6350" cap="flat" cmpd="sng" algn="ctr">
                      <a:solidFill>
                        <a:srgbClr val="95B3D7"/>
                      </a:solidFill>
                      <a:prstDash val="solid"/>
                      <a:round/>
                      <a:headEnd type="none" w="med" len="med"/>
                      <a:tailEnd type="none" w="med" len="med"/>
                    </a:lnB>
                  </a:tcPr>
                </a:tc>
                <a:tc>
                  <a:txBody>
                    <a:bodyPr/>
                    <a:lstStyle/>
                    <a:p>
                      <a:pPr algn="r" fontAlgn="b"/>
                      <a:r>
                        <a:rPr lang="en-US" sz="1400" b="1" i="0" u="none" strike="noStrike">
                          <a:solidFill>
                            <a:srgbClr val="000000"/>
                          </a:solidFill>
                          <a:effectLst/>
                          <a:latin typeface="Calibri" panose="020F0502020204030204" pitchFamily="34" charset="0"/>
                        </a:rPr>
                        <a:t>-355</a:t>
                      </a:r>
                    </a:p>
                  </a:txBody>
                  <a:tcPr marL="0" marR="0" marT="0" marB="0" anchor="b">
                    <a:lnL>
                      <a:noFill/>
                    </a:lnL>
                    <a:lnR>
                      <a:noFill/>
                    </a:lnR>
                    <a:lnT>
                      <a:noFill/>
                    </a:lnT>
                    <a:lnB w="6350" cap="flat" cmpd="sng" algn="ctr">
                      <a:solidFill>
                        <a:srgbClr val="95B3D7"/>
                      </a:solidFill>
                      <a:prstDash val="solid"/>
                      <a:round/>
                      <a:headEnd type="none" w="med" len="med"/>
                      <a:tailEnd type="none" w="med" len="med"/>
                    </a:lnB>
                  </a:tcPr>
                </a:tc>
                <a:tc>
                  <a:txBody>
                    <a:bodyPr/>
                    <a:lstStyle/>
                    <a:p>
                      <a:pPr algn="r" fontAlgn="b"/>
                      <a:r>
                        <a:rPr lang="en-US" sz="1400" b="1" i="0" u="none" strike="noStrike">
                          <a:solidFill>
                            <a:srgbClr val="000000"/>
                          </a:solidFill>
                          <a:effectLst/>
                          <a:latin typeface="Calibri" panose="020F0502020204030204" pitchFamily="34" charset="0"/>
                        </a:rPr>
                        <a:t>-659</a:t>
                      </a:r>
                    </a:p>
                  </a:txBody>
                  <a:tcPr marL="0" marR="0" marT="0" marB="0" anchor="b">
                    <a:lnL>
                      <a:noFill/>
                    </a:lnL>
                    <a:lnR>
                      <a:noFill/>
                    </a:lnR>
                    <a:lnT>
                      <a:noFill/>
                    </a:lnT>
                    <a:lnB w="6350" cap="flat" cmpd="sng" algn="ctr">
                      <a:solidFill>
                        <a:srgbClr val="95B3D7"/>
                      </a:solidFill>
                      <a:prstDash val="solid"/>
                      <a:round/>
                      <a:headEnd type="none" w="med" len="med"/>
                      <a:tailEnd type="none" w="med" len="med"/>
                    </a:lnB>
                  </a:tcPr>
                </a:tc>
                <a:tc>
                  <a:txBody>
                    <a:bodyPr/>
                    <a:lstStyle/>
                    <a:p>
                      <a:pPr algn="r" fontAlgn="b"/>
                      <a:r>
                        <a:rPr lang="en-US" sz="1400" b="1" i="0" u="none" strike="noStrike">
                          <a:solidFill>
                            <a:srgbClr val="000000"/>
                          </a:solidFill>
                          <a:effectLst/>
                          <a:latin typeface="Calibri" panose="020F0502020204030204" pitchFamily="34" charset="0"/>
                        </a:rPr>
                        <a:t>-812</a:t>
                      </a:r>
                    </a:p>
                  </a:txBody>
                  <a:tcPr marL="0" marR="0" marT="0" marB="0" anchor="b">
                    <a:lnL>
                      <a:noFill/>
                    </a:lnL>
                    <a:lnR>
                      <a:noFill/>
                    </a:lnR>
                    <a:lnT>
                      <a:noFill/>
                    </a:lnT>
                    <a:lnB w="6350" cap="flat" cmpd="sng" algn="ctr">
                      <a:solidFill>
                        <a:srgbClr val="95B3D7"/>
                      </a:solidFill>
                      <a:prstDash val="solid"/>
                      <a:round/>
                      <a:headEnd type="none" w="med" len="med"/>
                      <a:tailEnd type="none" w="med" len="med"/>
                    </a:lnB>
                  </a:tcPr>
                </a:tc>
                <a:tc>
                  <a:txBody>
                    <a:bodyPr/>
                    <a:lstStyle/>
                    <a:p>
                      <a:pPr algn="r" fontAlgn="b"/>
                      <a:r>
                        <a:rPr lang="en-US" sz="1400" b="1" i="0" u="none" strike="noStrike">
                          <a:solidFill>
                            <a:srgbClr val="000000"/>
                          </a:solidFill>
                          <a:effectLst/>
                          <a:latin typeface="Calibri" panose="020F0502020204030204" pitchFamily="34" charset="0"/>
                        </a:rPr>
                        <a:t>-843</a:t>
                      </a:r>
                    </a:p>
                  </a:txBody>
                  <a:tcPr marL="0" marR="0" marT="0" marB="0" anchor="b">
                    <a:lnL>
                      <a:noFill/>
                    </a:lnL>
                    <a:lnR>
                      <a:noFill/>
                    </a:lnR>
                    <a:lnT>
                      <a:noFill/>
                    </a:lnT>
                    <a:lnB w="6350" cap="flat" cmpd="sng" algn="ctr">
                      <a:solidFill>
                        <a:srgbClr val="95B3D7"/>
                      </a:solidFill>
                      <a:prstDash val="solid"/>
                      <a:round/>
                      <a:headEnd type="none" w="med" len="med"/>
                      <a:tailEnd type="none" w="med" len="med"/>
                    </a:lnB>
                  </a:tcPr>
                </a:tc>
                <a:tc>
                  <a:txBody>
                    <a:bodyPr/>
                    <a:lstStyle/>
                    <a:p>
                      <a:pPr algn="r" fontAlgn="b"/>
                      <a:r>
                        <a:rPr lang="en-US" sz="1400" b="1" i="0" u="none" strike="noStrike">
                          <a:solidFill>
                            <a:srgbClr val="000000"/>
                          </a:solidFill>
                          <a:effectLst/>
                          <a:latin typeface="Calibri" panose="020F0502020204030204" pitchFamily="34" charset="0"/>
                        </a:rPr>
                        <a:t>-2 698</a:t>
                      </a:r>
                    </a:p>
                  </a:txBody>
                  <a:tcPr marL="0" marR="0" marT="0" marB="0" anchor="b">
                    <a:lnL>
                      <a:noFill/>
                    </a:lnL>
                    <a:lnR>
                      <a:noFill/>
                    </a:lnR>
                    <a:lnT>
                      <a:noFill/>
                    </a:lnT>
                    <a:lnB w="6350" cap="flat" cmpd="sng" algn="ctr">
                      <a:solidFill>
                        <a:srgbClr val="95B3D7"/>
                      </a:solidFill>
                      <a:prstDash val="solid"/>
                      <a:round/>
                      <a:headEnd type="none" w="med" len="med"/>
                      <a:tailEnd type="none" w="med" len="med"/>
                    </a:lnB>
                  </a:tcPr>
                </a:tc>
                <a:extLst>
                  <a:ext uri="{0D108BD9-81ED-4DB2-BD59-A6C34878D82A}">
                    <a16:rowId xmlns:a16="http://schemas.microsoft.com/office/drawing/2014/main" val="10011"/>
                  </a:ext>
                </a:extLst>
              </a:tr>
              <a:tr h="172510">
                <a:tc>
                  <a:txBody>
                    <a:bodyPr/>
                    <a:lstStyle/>
                    <a:p>
                      <a:pPr algn="l" fontAlgn="b"/>
                      <a:r>
                        <a:rPr lang="en-US" sz="1200" b="0" i="1" u="none" strike="noStrike">
                          <a:solidFill>
                            <a:srgbClr val="000000"/>
                          </a:solidFill>
                          <a:effectLst/>
                          <a:latin typeface="Calibri" panose="020F0502020204030204" pitchFamily="34" charset="0"/>
                        </a:rPr>
                        <a:t>% of revenue</a:t>
                      </a:r>
                    </a:p>
                  </a:txBody>
                  <a:tcPr marL="342900" marR="0" marT="0" marB="0" anchor="b">
                    <a:lnL>
                      <a:noFill/>
                    </a:lnL>
                    <a:lnR>
                      <a:noFill/>
                    </a:lnR>
                    <a:lnT w="6350" cap="flat" cmpd="sng" algn="ctr">
                      <a:solidFill>
                        <a:srgbClr val="95B3D7"/>
                      </a:solidFill>
                      <a:prstDash val="solid"/>
                      <a:round/>
                      <a:headEnd type="none" w="med" len="med"/>
                      <a:tailEnd type="none" w="med" len="med"/>
                    </a:lnT>
                    <a:lnB>
                      <a:noFill/>
                    </a:lnB>
                  </a:tcPr>
                </a:tc>
                <a:tc>
                  <a:txBody>
                    <a:bodyPr/>
                    <a:lstStyle/>
                    <a:p>
                      <a:pPr algn="r" fontAlgn="b"/>
                      <a:r>
                        <a:rPr lang="en-US" sz="1200" b="0" i="1" u="none" strike="noStrike">
                          <a:solidFill>
                            <a:srgbClr val="000000"/>
                          </a:solidFill>
                          <a:effectLst/>
                          <a:latin typeface="Calibri" panose="020F0502020204030204" pitchFamily="34" charset="0"/>
                        </a:rPr>
                        <a:t>-8%</a:t>
                      </a:r>
                    </a:p>
                  </a:txBody>
                  <a:tcPr marL="0" marR="0" marT="0" marB="0" anchor="b">
                    <a:lnL>
                      <a:noFill/>
                    </a:lnL>
                    <a:lnR>
                      <a:noFill/>
                    </a:lnR>
                    <a:lnT w="6350" cap="flat" cmpd="sng" algn="ctr">
                      <a:solidFill>
                        <a:srgbClr val="95B3D7"/>
                      </a:solidFill>
                      <a:prstDash val="solid"/>
                      <a:round/>
                      <a:headEnd type="none" w="med" len="med"/>
                      <a:tailEnd type="none" w="med" len="med"/>
                    </a:lnT>
                    <a:lnB>
                      <a:noFill/>
                    </a:lnB>
                  </a:tcPr>
                </a:tc>
                <a:tc>
                  <a:txBody>
                    <a:bodyPr/>
                    <a:lstStyle/>
                    <a:p>
                      <a:pPr algn="r" fontAlgn="b"/>
                      <a:r>
                        <a:rPr lang="en-US" sz="1200" b="0" i="1" u="none" strike="noStrike">
                          <a:solidFill>
                            <a:srgbClr val="000000"/>
                          </a:solidFill>
                          <a:effectLst/>
                          <a:latin typeface="Calibri" panose="020F0502020204030204" pitchFamily="34" charset="0"/>
                        </a:rPr>
                        <a:t>-3%</a:t>
                      </a:r>
                    </a:p>
                  </a:txBody>
                  <a:tcPr marL="0" marR="0" marT="0" marB="0" anchor="b">
                    <a:lnL>
                      <a:noFill/>
                    </a:lnL>
                    <a:lnR>
                      <a:noFill/>
                    </a:lnR>
                    <a:lnT w="6350" cap="flat" cmpd="sng" algn="ctr">
                      <a:solidFill>
                        <a:srgbClr val="95B3D7"/>
                      </a:solidFill>
                      <a:prstDash val="solid"/>
                      <a:round/>
                      <a:headEnd type="none" w="med" len="med"/>
                      <a:tailEnd type="none" w="med" len="med"/>
                    </a:lnT>
                    <a:lnB>
                      <a:noFill/>
                    </a:lnB>
                  </a:tcPr>
                </a:tc>
                <a:tc>
                  <a:txBody>
                    <a:bodyPr/>
                    <a:lstStyle/>
                    <a:p>
                      <a:pPr algn="r" fontAlgn="b"/>
                      <a:r>
                        <a:rPr lang="en-US" sz="1200" b="0" i="1" u="none" strike="noStrike">
                          <a:solidFill>
                            <a:srgbClr val="000000"/>
                          </a:solidFill>
                          <a:effectLst/>
                          <a:latin typeface="Calibri" panose="020F0502020204030204" pitchFamily="34" charset="0"/>
                        </a:rPr>
                        <a:t>-3%</a:t>
                      </a:r>
                    </a:p>
                  </a:txBody>
                  <a:tcPr marL="0" marR="0" marT="0" marB="0" anchor="b">
                    <a:lnL>
                      <a:noFill/>
                    </a:lnL>
                    <a:lnR>
                      <a:noFill/>
                    </a:lnR>
                    <a:lnT w="6350" cap="flat" cmpd="sng" algn="ctr">
                      <a:solidFill>
                        <a:srgbClr val="95B3D7"/>
                      </a:solidFill>
                      <a:prstDash val="solid"/>
                      <a:round/>
                      <a:headEnd type="none" w="med" len="med"/>
                      <a:tailEnd type="none" w="med" len="med"/>
                    </a:lnT>
                    <a:lnB>
                      <a:noFill/>
                    </a:lnB>
                  </a:tcPr>
                </a:tc>
                <a:tc>
                  <a:txBody>
                    <a:bodyPr/>
                    <a:lstStyle/>
                    <a:p>
                      <a:pPr algn="r" fontAlgn="b"/>
                      <a:r>
                        <a:rPr lang="en-US" sz="1200" b="0" i="1" u="none" strike="noStrike">
                          <a:solidFill>
                            <a:srgbClr val="000000"/>
                          </a:solidFill>
                          <a:effectLst/>
                          <a:latin typeface="Calibri" panose="020F0502020204030204" pitchFamily="34" charset="0"/>
                        </a:rPr>
                        <a:t>-3%</a:t>
                      </a:r>
                    </a:p>
                  </a:txBody>
                  <a:tcPr marL="0" marR="0" marT="0" marB="0" anchor="b">
                    <a:lnL>
                      <a:noFill/>
                    </a:lnL>
                    <a:lnR>
                      <a:noFill/>
                    </a:lnR>
                    <a:lnT w="6350" cap="flat" cmpd="sng" algn="ctr">
                      <a:solidFill>
                        <a:srgbClr val="95B3D7"/>
                      </a:solidFill>
                      <a:prstDash val="solid"/>
                      <a:round/>
                      <a:headEnd type="none" w="med" len="med"/>
                      <a:tailEnd type="none" w="med" len="med"/>
                    </a:lnT>
                    <a:lnB>
                      <a:noFill/>
                    </a:lnB>
                  </a:tcPr>
                </a:tc>
                <a:tc>
                  <a:txBody>
                    <a:bodyPr/>
                    <a:lstStyle/>
                    <a:p>
                      <a:pPr algn="r" fontAlgn="b"/>
                      <a:r>
                        <a:rPr lang="en-US" sz="1200" b="0" i="1" u="none" strike="noStrike">
                          <a:solidFill>
                            <a:srgbClr val="000000"/>
                          </a:solidFill>
                          <a:effectLst/>
                          <a:latin typeface="Calibri" panose="020F0502020204030204" pitchFamily="34" charset="0"/>
                        </a:rPr>
                        <a:t>-3%</a:t>
                      </a:r>
                    </a:p>
                  </a:txBody>
                  <a:tcPr marL="0" marR="0" marT="0" marB="0" anchor="b">
                    <a:lnL>
                      <a:noFill/>
                    </a:lnL>
                    <a:lnR>
                      <a:noFill/>
                    </a:lnR>
                    <a:lnT w="6350" cap="flat" cmpd="sng" algn="ctr">
                      <a:solidFill>
                        <a:srgbClr val="95B3D7"/>
                      </a:solidFill>
                      <a:prstDash val="solid"/>
                      <a:round/>
                      <a:headEnd type="none" w="med" len="med"/>
                      <a:tailEnd type="none" w="med" len="med"/>
                    </a:lnT>
                    <a:lnB>
                      <a:noFill/>
                    </a:lnB>
                  </a:tcPr>
                </a:tc>
                <a:tc>
                  <a:txBody>
                    <a:bodyPr/>
                    <a:lstStyle/>
                    <a:p>
                      <a:pPr algn="r" fontAlgn="b"/>
                      <a:r>
                        <a:rPr lang="en-US" sz="1200" b="0" i="1" u="none" strike="noStrike">
                          <a:solidFill>
                            <a:srgbClr val="000000"/>
                          </a:solidFill>
                          <a:effectLst/>
                          <a:latin typeface="Calibri" panose="020F0502020204030204" pitchFamily="34" charset="0"/>
                        </a:rPr>
                        <a:t>-3%</a:t>
                      </a:r>
                    </a:p>
                  </a:txBody>
                  <a:tcPr marL="0" marR="0" marT="0" marB="0" anchor="b">
                    <a:lnL>
                      <a:noFill/>
                    </a:lnL>
                    <a:lnR>
                      <a:noFill/>
                    </a:lnR>
                    <a:lnT w="6350" cap="flat" cmpd="sng" algn="ctr">
                      <a:solidFill>
                        <a:srgbClr val="95B3D7"/>
                      </a:solidFill>
                      <a:prstDash val="solid"/>
                      <a:round/>
                      <a:headEnd type="none" w="med" len="med"/>
                      <a:tailEnd type="none" w="med" len="med"/>
                    </a:lnT>
                    <a:lnB>
                      <a:noFill/>
                    </a:lnB>
                  </a:tcPr>
                </a:tc>
                <a:extLst>
                  <a:ext uri="{0D108BD9-81ED-4DB2-BD59-A6C34878D82A}">
                    <a16:rowId xmlns:a16="http://schemas.microsoft.com/office/drawing/2014/main" val="10012"/>
                  </a:ext>
                </a:extLst>
              </a:tr>
              <a:tr h="219558">
                <a:tc>
                  <a:txBody>
                    <a:bodyPr/>
                    <a:lstStyle/>
                    <a:p>
                      <a:pPr algn="l" fontAlgn="b"/>
                      <a:r>
                        <a:rPr lang="en-US" sz="1400" b="1" i="0" u="none" strike="noStrike">
                          <a:solidFill>
                            <a:srgbClr val="000000"/>
                          </a:solidFill>
                          <a:effectLst/>
                          <a:latin typeface="Calibri" panose="020F0502020204030204" pitchFamily="34" charset="0"/>
                        </a:rPr>
                        <a:t>VAT</a:t>
                      </a:r>
                    </a:p>
                  </a:txBody>
                  <a:tcPr marL="0" marR="0" marT="0" marB="0" anchor="b">
                    <a:lnL>
                      <a:noFill/>
                    </a:lnL>
                    <a:lnR>
                      <a:noFill/>
                    </a:lnR>
                    <a:lnT>
                      <a:noFill/>
                    </a:lnT>
                    <a:lnB w="6350" cap="flat" cmpd="sng" algn="ctr">
                      <a:solidFill>
                        <a:srgbClr val="95B3D7"/>
                      </a:solidFill>
                      <a:prstDash val="solid"/>
                      <a:round/>
                      <a:headEnd type="none" w="med" len="med"/>
                      <a:tailEnd type="none" w="med" len="med"/>
                    </a:lnB>
                  </a:tcPr>
                </a:tc>
                <a:tc>
                  <a:txBody>
                    <a:bodyPr/>
                    <a:lstStyle/>
                    <a:p>
                      <a:pPr algn="r" fontAlgn="b"/>
                      <a:r>
                        <a:rPr lang="en-US" sz="1400" b="1" i="0" u="none" strike="noStrike">
                          <a:solidFill>
                            <a:srgbClr val="000000"/>
                          </a:solidFill>
                          <a:effectLst/>
                          <a:latin typeface="Calibri" panose="020F0502020204030204" pitchFamily="34" charset="0"/>
                        </a:rPr>
                        <a:t>0</a:t>
                      </a:r>
                    </a:p>
                  </a:txBody>
                  <a:tcPr marL="0" marR="0" marT="0" marB="0" anchor="b">
                    <a:lnL>
                      <a:noFill/>
                    </a:lnL>
                    <a:lnR>
                      <a:noFill/>
                    </a:lnR>
                    <a:lnT>
                      <a:noFill/>
                    </a:lnT>
                    <a:lnB w="6350" cap="flat" cmpd="sng" algn="ctr">
                      <a:solidFill>
                        <a:srgbClr val="95B3D7"/>
                      </a:solidFill>
                      <a:prstDash val="solid"/>
                      <a:round/>
                      <a:headEnd type="none" w="med" len="med"/>
                      <a:tailEnd type="none" w="med" len="med"/>
                    </a:lnB>
                  </a:tcPr>
                </a:tc>
                <a:tc>
                  <a:txBody>
                    <a:bodyPr/>
                    <a:lstStyle/>
                    <a:p>
                      <a:pPr algn="r" fontAlgn="b"/>
                      <a:r>
                        <a:rPr lang="en-US" sz="1400" b="1" i="0" u="none" strike="noStrike">
                          <a:solidFill>
                            <a:srgbClr val="000000"/>
                          </a:solidFill>
                          <a:effectLst/>
                          <a:latin typeface="Calibri" panose="020F0502020204030204" pitchFamily="34" charset="0"/>
                        </a:rPr>
                        <a:t>0</a:t>
                      </a:r>
                    </a:p>
                  </a:txBody>
                  <a:tcPr marL="0" marR="0" marT="0" marB="0" anchor="b">
                    <a:lnL>
                      <a:noFill/>
                    </a:lnL>
                    <a:lnR>
                      <a:noFill/>
                    </a:lnR>
                    <a:lnT>
                      <a:noFill/>
                    </a:lnT>
                    <a:lnB w="6350" cap="flat" cmpd="sng" algn="ctr">
                      <a:solidFill>
                        <a:srgbClr val="95B3D7"/>
                      </a:solidFill>
                      <a:prstDash val="solid"/>
                      <a:round/>
                      <a:headEnd type="none" w="med" len="med"/>
                      <a:tailEnd type="none" w="med" len="med"/>
                    </a:lnB>
                  </a:tcPr>
                </a:tc>
                <a:tc>
                  <a:txBody>
                    <a:bodyPr/>
                    <a:lstStyle/>
                    <a:p>
                      <a:pPr algn="r" fontAlgn="b"/>
                      <a:r>
                        <a:rPr lang="en-US" sz="1400" b="1" i="0" u="none" strike="noStrike">
                          <a:solidFill>
                            <a:srgbClr val="000000"/>
                          </a:solidFill>
                          <a:effectLst/>
                          <a:latin typeface="Calibri" panose="020F0502020204030204" pitchFamily="34" charset="0"/>
                        </a:rPr>
                        <a:t>-54</a:t>
                      </a:r>
                    </a:p>
                  </a:txBody>
                  <a:tcPr marL="0" marR="0" marT="0" marB="0" anchor="b">
                    <a:lnL>
                      <a:noFill/>
                    </a:lnL>
                    <a:lnR>
                      <a:noFill/>
                    </a:lnR>
                    <a:lnT>
                      <a:noFill/>
                    </a:lnT>
                    <a:lnB w="6350" cap="flat" cmpd="sng" algn="ctr">
                      <a:solidFill>
                        <a:srgbClr val="95B3D7"/>
                      </a:solidFill>
                      <a:prstDash val="solid"/>
                      <a:round/>
                      <a:headEnd type="none" w="med" len="med"/>
                      <a:tailEnd type="none" w="med" len="med"/>
                    </a:lnB>
                  </a:tcPr>
                </a:tc>
                <a:tc>
                  <a:txBody>
                    <a:bodyPr/>
                    <a:lstStyle/>
                    <a:p>
                      <a:pPr algn="r" fontAlgn="b"/>
                      <a:r>
                        <a:rPr lang="en-US" sz="1400" b="1" i="0" u="none" strike="noStrike">
                          <a:solidFill>
                            <a:srgbClr val="000000"/>
                          </a:solidFill>
                          <a:effectLst/>
                          <a:latin typeface="Calibri" panose="020F0502020204030204" pitchFamily="34" charset="0"/>
                        </a:rPr>
                        <a:t>-114</a:t>
                      </a:r>
                    </a:p>
                  </a:txBody>
                  <a:tcPr marL="0" marR="0" marT="0" marB="0" anchor="b">
                    <a:lnL>
                      <a:noFill/>
                    </a:lnL>
                    <a:lnR>
                      <a:noFill/>
                    </a:lnR>
                    <a:lnT>
                      <a:noFill/>
                    </a:lnT>
                    <a:lnB w="6350" cap="flat" cmpd="sng" algn="ctr">
                      <a:solidFill>
                        <a:srgbClr val="95B3D7"/>
                      </a:solidFill>
                      <a:prstDash val="solid"/>
                      <a:round/>
                      <a:headEnd type="none" w="med" len="med"/>
                      <a:tailEnd type="none" w="med" len="med"/>
                    </a:lnB>
                  </a:tcPr>
                </a:tc>
                <a:tc>
                  <a:txBody>
                    <a:bodyPr/>
                    <a:lstStyle/>
                    <a:p>
                      <a:pPr algn="r" fontAlgn="b"/>
                      <a:r>
                        <a:rPr lang="en-US" sz="1400" b="1" i="0" u="none" strike="noStrike">
                          <a:solidFill>
                            <a:srgbClr val="000000"/>
                          </a:solidFill>
                          <a:effectLst/>
                          <a:latin typeface="Calibri" panose="020F0502020204030204" pitchFamily="34" charset="0"/>
                        </a:rPr>
                        <a:t>-148</a:t>
                      </a:r>
                    </a:p>
                  </a:txBody>
                  <a:tcPr marL="0" marR="0" marT="0" marB="0" anchor="b">
                    <a:lnL>
                      <a:noFill/>
                    </a:lnL>
                    <a:lnR>
                      <a:noFill/>
                    </a:lnR>
                    <a:lnT>
                      <a:noFill/>
                    </a:lnT>
                    <a:lnB w="6350" cap="flat" cmpd="sng" algn="ctr">
                      <a:solidFill>
                        <a:srgbClr val="95B3D7"/>
                      </a:solidFill>
                      <a:prstDash val="solid"/>
                      <a:round/>
                      <a:headEnd type="none" w="med" len="med"/>
                      <a:tailEnd type="none" w="med" len="med"/>
                    </a:lnB>
                  </a:tcPr>
                </a:tc>
                <a:tc>
                  <a:txBody>
                    <a:bodyPr/>
                    <a:lstStyle/>
                    <a:p>
                      <a:pPr algn="r" fontAlgn="b"/>
                      <a:r>
                        <a:rPr lang="en-US" sz="1400" b="1" i="0" u="none" strike="noStrike">
                          <a:solidFill>
                            <a:srgbClr val="000000"/>
                          </a:solidFill>
                          <a:effectLst/>
                          <a:latin typeface="Calibri" panose="020F0502020204030204" pitchFamily="34" charset="0"/>
                        </a:rPr>
                        <a:t>-315</a:t>
                      </a:r>
                    </a:p>
                  </a:txBody>
                  <a:tcPr marL="0" marR="0" marT="0" marB="0" anchor="b">
                    <a:lnL>
                      <a:noFill/>
                    </a:lnL>
                    <a:lnR>
                      <a:noFill/>
                    </a:lnR>
                    <a:lnT>
                      <a:noFill/>
                    </a:lnT>
                    <a:lnB w="6350" cap="flat" cmpd="sng" algn="ctr">
                      <a:solidFill>
                        <a:srgbClr val="95B3D7"/>
                      </a:solidFill>
                      <a:prstDash val="solid"/>
                      <a:round/>
                      <a:headEnd type="none" w="med" len="med"/>
                      <a:tailEnd type="none" w="med" len="med"/>
                    </a:lnB>
                  </a:tcPr>
                </a:tc>
                <a:extLst>
                  <a:ext uri="{0D108BD9-81ED-4DB2-BD59-A6C34878D82A}">
                    <a16:rowId xmlns:a16="http://schemas.microsoft.com/office/drawing/2014/main" val="10013"/>
                  </a:ext>
                </a:extLst>
              </a:tr>
              <a:tr h="219558">
                <a:tc>
                  <a:txBody>
                    <a:bodyPr/>
                    <a:lstStyle/>
                    <a:p>
                      <a:pPr algn="l" fontAlgn="b"/>
                      <a:r>
                        <a:rPr lang="en-US" sz="1400" b="1" i="0" u="none" strike="noStrike" dirty="0">
                          <a:solidFill>
                            <a:srgbClr val="000000"/>
                          </a:solidFill>
                          <a:effectLst/>
                          <a:latin typeface="Calibri" panose="020F0502020204030204" pitchFamily="34" charset="0"/>
                        </a:rPr>
                        <a:t>Operating profit (before fixed costs)</a:t>
                      </a:r>
                    </a:p>
                  </a:txBody>
                  <a:tcPr marL="0" marR="0" marT="0"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CE6F1"/>
                    </a:solidFill>
                  </a:tcPr>
                </a:tc>
                <a:tc>
                  <a:txBody>
                    <a:bodyPr/>
                    <a:lstStyle/>
                    <a:p>
                      <a:pPr algn="r" fontAlgn="b"/>
                      <a:r>
                        <a:rPr lang="en-US" sz="1400" b="1" i="0" u="none" strike="noStrike">
                          <a:solidFill>
                            <a:srgbClr val="000000"/>
                          </a:solidFill>
                          <a:effectLst/>
                          <a:latin typeface="Calibri" panose="020F0502020204030204" pitchFamily="34" charset="0"/>
                        </a:rPr>
                        <a:t>33</a:t>
                      </a:r>
                    </a:p>
                  </a:txBody>
                  <a:tcPr marL="0" marR="0" marT="0"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CE6F1"/>
                    </a:solidFill>
                  </a:tcPr>
                </a:tc>
                <a:tc>
                  <a:txBody>
                    <a:bodyPr/>
                    <a:lstStyle/>
                    <a:p>
                      <a:pPr algn="r" fontAlgn="b"/>
                      <a:r>
                        <a:rPr lang="en-US" sz="1400" b="1" i="0" u="none" strike="noStrike">
                          <a:solidFill>
                            <a:srgbClr val="000000"/>
                          </a:solidFill>
                          <a:effectLst/>
                          <a:latin typeface="Calibri" panose="020F0502020204030204" pitchFamily="34" charset="0"/>
                        </a:rPr>
                        <a:t>3 557</a:t>
                      </a:r>
                    </a:p>
                  </a:txBody>
                  <a:tcPr marL="0" marR="0" marT="0"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CE6F1"/>
                    </a:solidFill>
                  </a:tcPr>
                </a:tc>
                <a:tc>
                  <a:txBody>
                    <a:bodyPr/>
                    <a:lstStyle/>
                    <a:p>
                      <a:pPr algn="r" fontAlgn="b"/>
                      <a:r>
                        <a:rPr lang="en-US" sz="1400" b="1" i="0" u="none" strike="noStrike">
                          <a:solidFill>
                            <a:srgbClr val="000000"/>
                          </a:solidFill>
                          <a:effectLst/>
                          <a:latin typeface="Calibri" panose="020F0502020204030204" pitchFamily="34" charset="0"/>
                        </a:rPr>
                        <a:t>9 075</a:t>
                      </a:r>
                    </a:p>
                  </a:txBody>
                  <a:tcPr marL="0" marR="0" marT="0"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CE6F1"/>
                    </a:solidFill>
                  </a:tcPr>
                </a:tc>
                <a:tc>
                  <a:txBody>
                    <a:bodyPr/>
                    <a:lstStyle/>
                    <a:p>
                      <a:pPr algn="r" fontAlgn="b"/>
                      <a:r>
                        <a:rPr lang="en-US" sz="1400" b="1" i="0" u="none" strike="noStrike">
                          <a:solidFill>
                            <a:srgbClr val="000000"/>
                          </a:solidFill>
                          <a:effectLst/>
                          <a:latin typeface="Calibri" panose="020F0502020204030204" pitchFamily="34" charset="0"/>
                        </a:rPr>
                        <a:t>11 542</a:t>
                      </a:r>
                    </a:p>
                  </a:txBody>
                  <a:tcPr marL="0" marR="0" marT="0"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CE6F1"/>
                    </a:solidFill>
                  </a:tcPr>
                </a:tc>
                <a:tc>
                  <a:txBody>
                    <a:bodyPr/>
                    <a:lstStyle/>
                    <a:p>
                      <a:pPr algn="r" fontAlgn="b"/>
                      <a:r>
                        <a:rPr lang="en-US" sz="1400" b="1" i="0" u="none" strike="noStrike">
                          <a:solidFill>
                            <a:srgbClr val="000000"/>
                          </a:solidFill>
                          <a:effectLst/>
                          <a:latin typeface="Calibri" panose="020F0502020204030204" pitchFamily="34" charset="0"/>
                        </a:rPr>
                        <a:t>12 942</a:t>
                      </a:r>
                    </a:p>
                  </a:txBody>
                  <a:tcPr marL="0" marR="0" marT="0"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CE6F1"/>
                    </a:solidFill>
                  </a:tcPr>
                </a:tc>
                <a:tc>
                  <a:txBody>
                    <a:bodyPr/>
                    <a:lstStyle/>
                    <a:p>
                      <a:pPr algn="r" fontAlgn="b"/>
                      <a:r>
                        <a:rPr lang="en-US" sz="1400" b="1" i="0" u="none" strike="noStrike">
                          <a:solidFill>
                            <a:srgbClr val="000000"/>
                          </a:solidFill>
                          <a:effectLst/>
                          <a:latin typeface="Calibri" panose="020F0502020204030204" pitchFamily="34" charset="0"/>
                        </a:rPr>
                        <a:t>37 150</a:t>
                      </a:r>
                    </a:p>
                  </a:txBody>
                  <a:tcPr marL="0" marR="0" marT="0"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CE6F1"/>
                    </a:solidFill>
                  </a:tcPr>
                </a:tc>
                <a:extLst>
                  <a:ext uri="{0D108BD9-81ED-4DB2-BD59-A6C34878D82A}">
                    <a16:rowId xmlns:a16="http://schemas.microsoft.com/office/drawing/2014/main" val="10015"/>
                  </a:ext>
                </a:extLst>
              </a:tr>
              <a:tr h="172510">
                <a:tc>
                  <a:txBody>
                    <a:bodyPr/>
                    <a:lstStyle/>
                    <a:p>
                      <a:pPr algn="l" fontAlgn="b"/>
                      <a:r>
                        <a:rPr lang="en-US" sz="1200" b="0" i="1" u="none" strike="noStrike">
                          <a:solidFill>
                            <a:srgbClr val="000000"/>
                          </a:solidFill>
                          <a:effectLst/>
                          <a:latin typeface="Calibri" panose="020F0502020204030204" pitchFamily="34" charset="0"/>
                        </a:rPr>
                        <a:t>% of revenue</a:t>
                      </a:r>
                    </a:p>
                  </a:txBody>
                  <a:tcPr marL="342900" marR="0" marT="0" marB="0" anchor="b">
                    <a:lnL>
                      <a:noFill/>
                    </a:lnL>
                    <a:lnR>
                      <a:noFill/>
                    </a:lnR>
                    <a:lnT w="6350" cap="flat" cmpd="sng" algn="ctr">
                      <a:solidFill>
                        <a:srgbClr val="95B3D7"/>
                      </a:solidFill>
                      <a:prstDash val="solid"/>
                      <a:round/>
                      <a:headEnd type="none" w="med" len="med"/>
                      <a:tailEnd type="none" w="med" len="med"/>
                    </a:lnT>
                    <a:lnB>
                      <a:noFill/>
                    </a:lnB>
                    <a:solidFill>
                      <a:srgbClr val="DCE6F1"/>
                    </a:solidFill>
                  </a:tcPr>
                </a:tc>
                <a:tc>
                  <a:txBody>
                    <a:bodyPr/>
                    <a:lstStyle/>
                    <a:p>
                      <a:pPr algn="r" fontAlgn="b"/>
                      <a:r>
                        <a:rPr lang="en-US" sz="1200" b="0" i="1" u="none" strike="noStrike">
                          <a:solidFill>
                            <a:srgbClr val="000000"/>
                          </a:solidFill>
                          <a:effectLst/>
                          <a:latin typeface="Calibri" panose="020F0502020204030204" pitchFamily="34" charset="0"/>
                        </a:rPr>
                        <a:t>10%</a:t>
                      </a:r>
                    </a:p>
                  </a:txBody>
                  <a:tcPr marL="0" marR="0" marT="0" marB="0" anchor="b">
                    <a:lnL>
                      <a:noFill/>
                    </a:lnL>
                    <a:lnR>
                      <a:noFill/>
                    </a:lnR>
                    <a:lnT w="6350" cap="flat" cmpd="sng" algn="ctr">
                      <a:solidFill>
                        <a:srgbClr val="95B3D7"/>
                      </a:solidFill>
                      <a:prstDash val="solid"/>
                      <a:round/>
                      <a:headEnd type="none" w="med" len="med"/>
                      <a:tailEnd type="none" w="med" len="med"/>
                    </a:lnT>
                    <a:lnB>
                      <a:noFill/>
                    </a:lnB>
                    <a:solidFill>
                      <a:srgbClr val="DCE6F1"/>
                    </a:solidFill>
                  </a:tcPr>
                </a:tc>
                <a:tc>
                  <a:txBody>
                    <a:bodyPr/>
                    <a:lstStyle/>
                    <a:p>
                      <a:pPr algn="r" fontAlgn="b"/>
                      <a:r>
                        <a:rPr lang="en-US" sz="1200" b="0" i="1" u="none" strike="noStrike">
                          <a:solidFill>
                            <a:srgbClr val="000000"/>
                          </a:solidFill>
                          <a:effectLst/>
                          <a:latin typeface="Calibri" panose="020F0502020204030204" pitchFamily="34" charset="0"/>
                        </a:rPr>
                        <a:t>35%</a:t>
                      </a:r>
                    </a:p>
                  </a:txBody>
                  <a:tcPr marL="0" marR="0" marT="0" marB="0" anchor="b">
                    <a:lnL>
                      <a:noFill/>
                    </a:lnL>
                    <a:lnR>
                      <a:noFill/>
                    </a:lnR>
                    <a:lnT w="6350" cap="flat" cmpd="sng" algn="ctr">
                      <a:solidFill>
                        <a:srgbClr val="95B3D7"/>
                      </a:solidFill>
                      <a:prstDash val="solid"/>
                      <a:round/>
                      <a:headEnd type="none" w="med" len="med"/>
                      <a:tailEnd type="none" w="med" len="med"/>
                    </a:lnT>
                    <a:lnB>
                      <a:noFill/>
                    </a:lnB>
                    <a:solidFill>
                      <a:srgbClr val="DCE6F1"/>
                    </a:solidFill>
                  </a:tcPr>
                </a:tc>
                <a:tc>
                  <a:txBody>
                    <a:bodyPr/>
                    <a:lstStyle/>
                    <a:p>
                      <a:pPr algn="r" fontAlgn="b"/>
                      <a:r>
                        <a:rPr lang="en-US" sz="1200" b="0" i="1" u="none" strike="noStrike">
                          <a:solidFill>
                            <a:srgbClr val="000000"/>
                          </a:solidFill>
                          <a:effectLst/>
                          <a:latin typeface="Calibri" panose="020F0502020204030204" pitchFamily="34" charset="0"/>
                        </a:rPr>
                        <a:t>43%</a:t>
                      </a:r>
                    </a:p>
                  </a:txBody>
                  <a:tcPr marL="0" marR="0" marT="0" marB="0" anchor="b">
                    <a:lnL>
                      <a:noFill/>
                    </a:lnL>
                    <a:lnR>
                      <a:noFill/>
                    </a:lnR>
                    <a:lnT w="6350" cap="flat" cmpd="sng" algn="ctr">
                      <a:solidFill>
                        <a:srgbClr val="95B3D7"/>
                      </a:solidFill>
                      <a:prstDash val="solid"/>
                      <a:round/>
                      <a:headEnd type="none" w="med" len="med"/>
                      <a:tailEnd type="none" w="med" len="med"/>
                    </a:lnT>
                    <a:lnB>
                      <a:noFill/>
                    </a:lnB>
                    <a:solidFill>
                      <a:srgbClr val="DCE6F1"/>
                    </a:solidFill>
                  </a:tcPr>
                </a:tc>
                <a:tc>
                  <a:txBody>
                    <a:bodyPr/>
                    <a:lstStyle/>
                    <a:p>
                      <a:pPr algn="r" fontAlgn="b"/>
                      <a:r>
                        <a:rPr lang="en-US" sz="1200" b="0" i="1" u="none" strike="noStrike">
                          <a:solidFill>
                            <a:srgbClr val="000000"/>
                          </a:solidFill>
                          <a:effectLst/>
                          <a:latin typeface="Calibri" panose="020F0502020204030204" pitchFamily="34" charset="0"/>
                        </a:rPr>
                        <a:t>44%</a:t>
                      </a:r>
                    </a:p>
                  </a:txBody>
                  <a:tcPr marL="0" marR="0" marT="0" marB="0" anchor="b">
                    <a:lnL>
                      <a:noFill/>
                    </a:lnL>
                    <a:lnR>
                      <a:noFill/>
                    </a:lnR>
                    <a:lnT w="6350" cap="flat" cmpd="sng" algn="ctr">
                      <a:solidFill>
                        <a:srgbClr val="95B3D7"/>
                      </a:solidFill>
                      <a:prstDash val="solid"/>
                      <a:round/>
                      <a:headEnd type="none" w="med" len="med"/>
                      <a:tailEnd type="none" w="med" len="med"/>
                    </a:lnT>
                    <a:lnB>
                      <a:noFill/>
                    </a:lnB>
                    <a:solidFill>
                      <a:srgbClr val="DCE6F1"/>
                    </a:solidFill>
                  </a:tcPr>
                </a:tc>
                <a:tc>
                  <a:txBody>
                    <a:bodyPr/>
                    <a:lstStyle/>
                    <a:p>
                      <a:pPr algn="r" fontAlgn="b"/>
                      <a:r>
                        <a:rPr lang="en-US" sz="1200" b="0" i="1" u="none" strike="noStrike">
                          <a:solidFill>
                            <a:srgbClr val="000000"/>
                          </a:solidFill>
                          <a:effectLst/>
                          <a:latin typeface="Calibri" panose="020F0502020204030204" pitchFamily="34" charset="0"/>
                        </a:rPr>
                        <a:t>45%</a:t>
                      </a:r>
                    </a:p>
                  </a:txBody>
                  <a:tcPr marL="0" marR="0" marT="0" marB="0" anchor="b">
                    <a:lnL>
                      <a:noFill/>
                    </a:lnL>
                    <a:lnR>
                      <a:noFill/>
                    </a:lnR>
                    <a:lnT w="6350" cap="flat" cmpd="sng" algn="ctr">
                      <a:solidFill>
                        <a:srgbClr val="95B3D7"/>
                      </a:solidFill>
                      <a:prstDash val="solid"/>
                      <a:round/>
                      <a:headEnd type="none" w="med" len="med"/>
                      <a:tailEnd type="none" w="med" len="med"/>
                    </a:lnT>
                    <a:lnB>
                      <a:noFill/>
                    </a:lnB>
                    <a:solidFill>
                      <a:srgbClr val="DCE6F1"/>
                    </a:solidFill>
                  </a:tcPr>
                </a:tc>
                <a:tc>
                  <a:txBody>
                    <a:bodyPr/>
                    <a:lstStyle/>
                    <a:p>
                      <a:pPr algn="r" fontAlgn="b"/>
                      <a:r>
                        <a:rPr lang="en-US" sz="1200" b="0" i="1" u="none" strike="noStrike">
                          <a:solidFill>
                            <a:srgbClr val="000000"/>
                          </a:solidFill>
                          <a:effectLst/>
                          <a:latin typeface="Calibri" panose="020F0502020204030204" pitchFamily="34" charset="0"/>
                        </a:rPr>
                        <a:t>43%</a:t>
                      </a:r>
                    </a:p>
                  </a:txBody>
                  <a:tcPr marL="0" marR="0" marT="0" marB="0" anchor="b">
                    <a:lnL>
                      <a:noFill/>
                    </a:lnL>
                    <a:lnR>
                      <a:noFill/>
                    </a:lnR>
                    <a:lnT w="6350" cap="flat" cmpd="sng" algn="ctr">
                      <a:solidFill>
                        <a:srgbClr val="95B3D7"/>
                      </a:solidFill>
                      <a:prstDash val="solid"/>
                      <a:round/>
                      <a:headEnd type="none" w="med" len="med"/>
                      <a:tailEnd type="none" w="med" len="med"/>
                    </a:lnT>
                    <a:lnB>
                      <a:noFill/>
                    </a:lnB>
                    <a:solidFill>
                      <a:srgbClr val="DCE6F1"/>
                    </a:solidFill>
                  </a:tcPr>
                </a:tc>
                <a:extLst>
                  <a:ext uri="{0D108BD9-81ED-4DB2-BD59-A6C34878D82A}">
                    <a16:rowId xmlns:a16="http://schemas.microsoft.com/office/drawing/2014/main" val="10016"/>
                  </a:ext>
                </a:extLst>
              </a:tr>
              <a:tr h="219558">
                <a:tc>
                  <a:txBody>
                    <a:bodyPr/>
                    <a:lstStyle/>
                    <a:p>
                      <a:pPr algn="l" fontAlgn="b"/>
                      <a:r>
                        <a:rPr lang="en-US" sz="1400" b="1" i="0" u="none" strike="noStrike" dirty="0" smtClean="0">
                          <a:solidFill>
                            <a:srgbClr val="000000"/>
                          </a:solidFill>
                          <a:effectLst/>
                          <a:latin typeface="Calibri" panose="020F0502020204030204" pitchFamily="34" charset="0"/>
                        </a:rPr>
                        <a:t>G&amp;A</a:t>
                      </a:r>
                      <a:endParaRPr lang="en-US" sz="1400" b="1" i="0" u="none" strike="noStrike" dirty="0">
                        <a:solidFill>
                          <a:srgbClr val="000000"/>
                        </a:solidFill>
                        <a:effectLst/>
                        <a:latin typeface="Calibri" panose="020F0502020204030204" pitchFamily="34" charset="0"/>
                      </a:endParaRPr>
                    </a:p>
                  </a:txBody>
                  <a:tcPr marL="0" marR="0" marT="0" marB="0" anchor="b">
                    <a:lnL>
                      <a:noFill/>
                    </a:lnL>
                    <a:lnR>
                      <a:noFill/>
                    </a:lnR>
                    <a:lnT>
                      <a:noFill/>
                    </a:lnT>
                    <a:lnB w="6350" cap="flat" cmpd="sng" algn="ctr">
                      <a:solidFill>
                        <a:srgbClr val="95B3D7"/>
                      </a:solidFill>
                      <a:prstDash val="solid"/>
                      <a:round/>
                      <a:headEnd type="none" w="med" len="med"/>
                      <a:tailEnd type="none" w="med" len="med"/>
                    </a:lnB>
                  </a:tcPr>
                </a:tc>
                <a:tc>
                  <a:txBody>
                    <a:bodyPr/>
                    <a:lstStyle/>
                    <a:p>
                      <a:pPr algn="r" fontAlgn="b"/>
                      <a:r>
                        <a:rPr lang="en-US" sz="1400" b="1" i="0" u="none" strike="noStrike">
                          <a:solidFill>
                            <a:srgbClr val="000000"/>
                          </a:solidFill>
                          <a:effectLst/>
                          <a:latin typeface="Calibri" panose="020F0502020204030204" pitchFamily="34" charset="0"/>
                        </a:rPr>
                        <a:t>-803</a:t>
                      </a:r>
                    </a:p>
                  </a:txBody>
                  <a:tcPr marL="0" marR="0" marT="0" marB="0" anchor="b">
                    <a:lnL>
                      <a:noFill/>
                    </a:lnL>
                    <a:lnR>
                      <a:noFill/>
                    </a:lnR>
                    <a:lnT>
                      <a:noFill/>
                    </a:lnT>
                    <a:lnB w="6350" cap="flat" cmpd="sng" algn="ctr">
                      <a:solidFill>
                        <a:srgbClr val="95B3D7"/>
                      </a:solidFill>
                      <a:prstDash val="solid"/>
                      <a:round/>
                      <a:headEnd type="none" w="med" len="med"/>
                      <a:tailEnd type="none" w="med" len="med"/>
                    </a:lnB>
                  </a:tcPr>
                </a:tc>
                <a:tc>
                  <a:txBody>
                    <a:bodyPr/>
                    <a:lstStyle/>
                    <a:p>
                      <a:pPr algn="r" fontAlgn="b"/>
                      <a:r>
                        <a:rPr lang="en-US" sz="1400" b="1" i="0" u="none" strike="noStrike">
                          <a:solidFill>
                            <a:srgbClr val="000000"/>
                          </a:solidFill>
                          <a:effectLst/>
                          <a:latin typeface="Calibri" panose="020F0502020204030204" pitchFamily="34" charset="0"/>
                        </a:rPr>
                        <a:t>-3 250</a:t>
                      </a:r>
                    </a:p>
                  </a:txBody>
                  <a:tcPr marL="0" marR="0" marT="0" marB="0" anchor="b">
                    <a:lnL>
                      <a:noFill/>
                    </a:lnL>
                    <a:lnR>
                      <a:noFill/>
                    </a:lnR>
                    <a:lnT>
                      <a:noFill/>
                    </a:lnT>
                    <a:lnB w="6350" cap="flat" cmpd="sng" algn="ctr">
                      <a:solidFill>
                        <a:srgbClr val="95B3D7"/>
                      </a:solidFill>
                      <a:prstDash val="solid"/>
                      <a:round/>
                      <a:headEnd type="none" w="med" len="med"/>
                      <a:tailEnd type="none" w="med" len="med"/>
                    </a:lnB>
                  </a:tcPr>
                </a:tc>
                <a:tc>
                  <a:txBody>
                    <a:bodyPr/>
                    <a:lstStyle/>
                    <a:p>
                      <a:pPr algn="r" fontAlgn="b"/>
                      <a:r>
                        <a:rPr lang="en-US" sz="1400" b="1" i="0" u="none" strike="noStrike">
                          <a:solidFill>
                            <a:srgbClr val="000000"/>
                          </a:solidFill>
                          <a:effectLst/>
                          <a:latin typeface="Calibri" panose="020F0502020204030204" pitchFamily="34" charset="0"/>
                        </a:rPr>
                        <a:t>-3 359</a:t>
                      </a:r>
                    </a:p>
                  </a:txBody>
                  <a:tcPr marL="0" marR="0" marT="0" marB="0" anchor="b">
                    <a:lnL>
                      <a:noFill/>
                    </a:lnL>
                    <a:lnR>
                      <a:noFill/>
                    </a:lnR>
                    <a:lnT>
                      <a:noFill/>
                    </a:lnT>
                    <a:lnB w="6350" cap="flat" cmpd="sng" algn="ctr">
                      <a:solidFill>
                        <a:srgbClr val="95B3D7"/>
                      </a:solidFill>
                      <a:prstDash val="solid"/>
                      <a:round/>
                      <a:headEnd type="none" w="med" len="med"/>
                      <a:tailEnd type="none" w="med" len="med"/>
                    </a:lnB>
                  </a:tcPr>
                </a:tc>
                <a:tc>
                  <a:txBody>
                    <a:bodyPr/>
                    <a:lstStyle/>
                    <a:p>
                      <a:pPr algn="r" fontAlgn="b"/>
                      <a:r>
                        <a:rPr lang="en-US" sz="1400" b="1" i="0" u="none" strike="noStrike">
                          <a:solidFill>
                            <a:srgbClr val="000000"/>
                          </a:solidFill>
                          <a:effectLst/>
                          <a:latin typeface="Calibri" panose="020F0502020204030204" pitchFamily="34" charset="0"/>
                        </a:rPr>
                        <a:t>-3 281</a:t>
                      </a:r>
                    </a:p>
                  </a:txBody>
                  <a:tcPr marL="0" marR="0" marT="0" marB="0" anchor="b">
                    <a:lnL>
                      <a:noFill/>
                    </a:lnL>
                    <a:lnR>
                      <a:noFill/>
                    </a:lnR>
                    <a:lnT>
                      <a:noFill/>
                    </a:lnT>
                    <a:lnB w="6350" cap="flat" cmpd="sng" algn="ctr">
                      <a:solidFill>
                        <a:srgbClr val="95B3D7"/>
                      </a:solidFill>
                      <a:prstDash val="solid"/>
                      <a:round/>
                      <a:headEnd type="none" w="med" len="med"/>
                      <a:tailEnd type="none" w="med" len="med"/>
                    </a:lnB>
                  </a:tcPr>
                </a:tc>
                <a:tc>
                  <a:txBody>
                    <a:bodyPr/>
                    <a:lstStyle/>
                    <a:p>
                      <a:pPr algn="r" fontAlgn="b"/>
                      <a:r>
                        <a:rPr lang="en-US" sz="1400" b="1" i="0" u="none" strike="noStrike">
                          <a:solidFill>
                            <a:srgbClr val="000000"/>
                          </a:solidFill>
                          <a:effectLst/>
                          <a:latin typeface="Calibri" panose="020F0502020204030204" pitchFamily="34" charset="0"/>
                        </a:rPr>
                        <a:t>-3 355</a:t>
                      </a:r>
                    </a:p>
                  </a:txBody>
                  <a:tcPr marL="0" marR="0" marT="0" marB="0" anchor="b">
                    <a:lnL>
                      <a:noFill/>
                    </a:lnL>
                    <a:lnR>
                      <a:noFill/>
                    </a:lnR>
                    <a:lnT>
                      <a:noFill/>
                    </a:lnT>
                    <a:lnB w="6350" cap="flat" cmpd="sng" algn="ctr">
                      <a:solidFill>
                        <a:srgbClr val="95B3D7"/>
                      </a:solidFill>
                      <a:prstDash val="solid"/>
                      <a:round/>
                      <a:headEnd type="none" w="med" len="med"/>
                      <a:tailEnd type="none" w="med" len="med"/>
                    </a:lnB>
                  </a:tcPr>
                </a:tc>
                <a:tc>
                  <a:txBody>
                    <a:bodyPr/>
                    <a:lstStyle/>
                    <a:p>
                      <a:pPr algn="r" fontAlgn="b"/>
                      <a:r>
                        <a:rPr lang="en-US" sz="1400" b="1" i="0" u="none" strike="noStrike">
                          <a:solidFill>
                            <a:srgbClr val="000000"/>
                          </a:solidFill>
                          <a:effectLst/>
                          <a:latin typeface="Calibri" panose="020F0502020204030204" pitchFamily="34" charset="0"/>
                        </a:rPr>
                        <a:t>-14 049</a:t>
                      </a:r>
                    </a:p>
                  </a:txBody>
                  <a:tcPr marL="0" marR="0" marT="0" marB="0" anchor="b">
                    <a:lnL>
                      <a:noFill/>
                    </a:lnL>
                    <a:lnR>
                      <a:noFill/>
                    </a:lnR>
                    <a:lnT>
                      <a:noFill/>
                    </a:lnT>
                    <a:lnB w="6350" cap="flat" cmpd="sng" algn="ctr">
                      <a:solidFill>
                        <a:srgbClr val="95B3D7"/>
                      </a:solidFill>
                      <a:prstDash val="solid"/>
                      <a:round/>
                      <a:headEnd type="none" w="med" len="med"/>
                      <a:tailEnd type="none" w="med" len="med"/>
                    </a:lnB>
                  </a:tcPr>
                </a:tc>
                <a:extLst>
                  <a:ext uri="{0D108BD9-81ED-4DB2-BD59-A6C34878D82A}">
                    <a16:rowId xmlns:a16="http://schemas.microsoft.com/office/drawing/2014/main" val="10017"/>
                  </a:ext>
                </a:extLst>
              </a:tr>
              <a:tr h="172510">
                <a:tc>
                  <a:txBody>
                    <a:bodyPr/>
                    <a:lstStyle/>
                    <a:p>
                      <a:pPr algn="l" fontAlgn="b"/>
                      <a:r>
                        <a:rPr lang="en-US" sz="1200" b="0" i="1" u="none" strike="noStrike" dirty="0">
                          <a:solidFill>
                            <a:srgbClr val="000000"/>
                          </a:solidFill>
                          <a:effectLst/>
                          <a:latin typeface="Calibri" panose="020F0502020204030204" pitchFamily="34" charset="0"/>
                        </a:rPr>
                        <a:t>% of revenue</a:t>
                      </a:r>
                    </a:p>
                  </a:txBody>
                  <a:tcPr marL="342900" marR="0" marT="0" marB="0" anchor="b">
                    <a:lnL>
                      <a:noFill/>
                    </a:lnL>
                    <a:lnR>
                      <a:noFill/>
                    </a:lnR>
                    <a:lnT w="6350" cap="flat" cmpd="sng" algn="ctr">
                      <a:solidFill>
                        <a:srgbClr val="95B3D7"/>
                      </a:solidFill>
                      <a:prstDash val="solid"/>
                      <a:round/>
                      <a:headEnd type="none" w="med" len="med"/>
                      <a:tailEnd type="none" w="med" len="med"/>
                    </a:lnT>
                    <a:lnB>
                      <a:noFill/>
                    </a:lnB>
                  </a:tcPr>
                </a:tc>
                <a:tc>
                  <a:txBody>
                    <a:bodyPr/>
                    <a:lstStyle/>
                    <a:p>
                      <a:pPr algn="r" fontAlgn="b"/>
                      <a:r>
                        <a:rPr lang="en-US" sz="1200" b="0" i="1" u="none" strike="noStrike">
                          <a:solidFill>
                            <a:srgbClr val="000000"/>
                          </a:solidFill>
                          <a:effectLst/>
                          <a:latin typeface="Calibri" panose="020F0502020204030204" pitchFamily="34" charset="0"/>
                        </a:rPr>
                        <a:t>-231%</a:t>
                      </a:r>
                    </a:p>
                  </a:txBody>
                  <a:tcPr marL="0" marR="0" marT="0" marB="0" anchor="b">
                    <a:lnL>
                      <a:noFill/>
                    </a:lnL>
                    <a:lnR>
                      <a:noFill/>
                    </a:lnR>
                    <a:lnT w="6350" cap="flat" cmpd="sng" algn="ctr">
                      <a:solidFill>
                        <a:srgbClr val="95B3D7"/>
                      </a:solidFill>
                      <a:prstDash val="solid"/>
                      <a:round/>
                      <a:headEnd type="none" w="med" len="med"/>
                      <a:tailEnd type="none" w="med" len="med"/>
                    </a:lnT>
                    <a:lnB>
                      <a:noFill/>
                    </a:lnB>
                  </a:tcPr>
                </a:tc>
                <a:tc>
                  <a:txBody>
                    <a:bodyPr/>
                    <a:lstStyle/>
                    <a:p>
                      <a:pPr algn="r" fontAlgn="b"/>
                      <a:r>
                        <a:rPr lang="en-US" sz="1200" b="0" i="1" u="none" strike="noStrike">
                          <a:solidFill>
                            <a:srgbClr val="000000"/>
                          </a:solidFill>
                          <a:effectLst/>
                          <a:latin typeface="Calibri" panose="020F0502020204030204" pitchFamily="34" charset="0"/>
                        </a:rPr>
                        <a:t>-32%</a:t>
                      </a:r>
                    </a:p>
                  </a:txBody>
                  <a:tcPr marL="0" marR="0" marT="0" marB="0" anchor="b">
                    <a:lnL>
                      <a:noFill/>
                    </a:lnL>
                    <a:lnR>
                      <a:noFill/>
                    </a:lnR>
                    <a:lnT w="6350" cap="flat" cmpd="sng" algn="ctr">
                      <a:solidFill>
                        <a:srgbClr val="95B3D7"/>
                      </a:solidFill>
                      <a:prstDash val="solid"/>
                      <a:round/>
                      <a:headEnd type="none" w="med" len="med"/>
                      <a:tailEnd type="none" w="med" len="med"/>
                    </a:lnT>
                    <a:lnB>
                      <a:noFill/>
                    </a:lnB>
                  </a:tcPr>
                </a:tc>
                <a:tc>
                  <a:txBody>
                    <a:bodyPr/>
                    <a:lstStyle/>
                    <a:p>
                      <a:pPr algn="r" fontAlgn="b"/>
                      <a:r>
                        <a:rPr lang="en-US" sz="1200" b="0" i="1" u="none" strike="noStrike">
                          <a:solidFill>
                            <a:srgbClr val="000000"/>
                          </a:solidFill>
                          <a:effectLst/>
                          <a:latin typeface="Calibri" panose="020F0502020204030204" pitchFamily="34" charset="0"/>
                        </a:rPr>
                        <a:t>-16%</a:t>
                      </a:r>
                    </a:p>
                  </a:txBody>
                  <a:tcPr marL="0" marR="0" marT="0" marB="0" anchor="b">
                    <a:lnL>
                      <a:noFill/>
                    </a:lnL>
                    <a:lnR>
                      <a:noFill/>
                    </a:lnR>
                    <a:lnT w="6350" cap="flat" cmpd="sng" algn="ctr">
                      <a:solidFill>
                        <a:srgbClr val="95B3D7"/>
                      </a:solidFill>
                      <a:prstDash val="solid"/>
                      <a:round/>
                      <a:headEnd type="none" w="med" len="med"/>
                      <a:tailEnd type="none" w="med" len="med"/>
                    </a:lnT>
                    <a:lnB>
                      <a:noFill/>
                    </a:lnB>
                  </a:tcPr>
                </a:tc>
                <a:tc>
                  <a:txBody>
                    <a:bodyPr/>
                    <a:lstStyle/>
                    <a:p>
                      <a:pPr algn="r" fontAlgn="b"/>
                      <a:r>
                        <a:rPr lang="en-US" sz="1200" b="0" i="1" u="none" strike="noStrike">
                          <a:solidFill>
                            <a:srgbClr val="000000"/>
                          </a:solidFill>
                          <a:effectLst/>
                          <a:latin typeface="Calibri" panose="020F0502020204030204" pitchFamily="34" charset="0"/>
                        </a:rPr>
                        <a:t>-13%</a:t>
                      </a:r>
                    </a:p>
                  </a:txBody>
                  <a:tcPr marL="0" marR="0" marT="0" marB="0" anchor="b">
                    <a:lnL>
                      <a:noFill/>
                    </a:lnL>
                    <a:lnR>
                      <a:noFill/>
                    </a:lnR>
                    <a:lnT w="6350" cap="flat" cmpd="sng" algn="ctr">
                      <a:solidFill>
                        <a:srgbClr val="95B3D7"/>
                      </a:solidFill>
                      <a:prstDash val="solid"/>
                      <a:round/>
                      <a:headEnd type="none" w="med" len="med"/>
                      <a:tailEnd type="none" w="med" len="med"/>
                    </a:lnT>
                    <a:lnB>
                      <a:noFill/>
                    </a:lnB>
                  </a:tcPr>
                </a:tc>
                <a:tc>
                  <a:txBody>
                    <a:bodyPr/>
                    <a:lstStyle/>
                    <a:p>
                      <a:pPr algn="r" fontAlgn="b"/>
                      <a:r>
                        <a:rPr lang="en-US" sz="1200" b="0" i="1" u="none" strike="noStrike">
                          <a:solidFill>
                            <a:srgbClr val="000000"/>
                          </a:solidFill>
                          <a:effectLst/>
                          <a:latin typeface="Calibri" panose="020F0502020204030204" pitchFamily="34" charset="0"/>
                        </a:rPr>
                        <a:t>-12%</a:t>
                      </a:r>
                    </a:p>
                  </a:txBody>
                  <a:tcPr marL="0" marR="0" marT="0" marB="0" anchor="b">
                    <a:lnL>
                      <a:noFill/>
                    </a:lnL>
                    <a:lnR>
                      <a:noFill/>
                    </a:lnR>
                    <a:lnT w="6350" cap="flat" cmpd="sng" algn="ctr">
                      <a:solidFill>
                        <a:srgbClr val="95B3D7"/>
                      </a:solidFill>
                      <a:prstDash val="solid"/>
                      <a:round/>
                      <a:headEnd type="none" w="med" len="med"/>
                      <a:tailEnd type="none" w="med" len="med"/>
                    </a:lnT>
                    <a:lnB>
                      <a:noFill/>
                    </a:lnB>
                  </a:tcPr>
                </a:tc>
                <a:tc>
                  <a:txBody>
                    <a:bodyPr/>
                    <a:lstStyle/>
                    <a:p>
                      <a:pPr algn="r" fontAlgn="b"/>
                      <a:r>
                        <a:rPr lang="en-US" sz="1200" b="0" i="1" u="none" strike="noStrike">
                          <a:solidFill>
                            <a:srgbClr val="000000"/>
                          </a:solidFill>
                          <a:effectLst/>
                          <a:latin typeface="Calibri" panose="020F0502020204030204" pitchFamily="34" charset="0"/>
                        </a:rPr>
                        <a:t>-16%</a:t>
                      </a:r>
                    </a:p>
                  </a:txBody>
                  <a:tcPr marL="0" marR="0" marT="0" marB="0" anchor="b">
                    <a:lnL>
                      <a:noFill/>
                    </a:lnL>
                    <a:lnR>
                      <a:noFill/>
                    </a:lnR>
                    <a:lnT w="6350" cap="flat" cmpd="sng" algn="ctr">
                      <a:solidFill>
                        <a:srgbClr val="95B3D7"/>
                      </a:solidFill>
                      <a:prstDash val="solid"/>
                      <a:round/>
                      <a:headEnd type="none" w="med" len="med"/>
                      <a:tailEnd type="none" w="med" len="med"/>
                    </a:lnT>
                    <a:lnB>
                      <a:noFill/>
                    </a:lnB>
                  </a:tcPr>
                </a:tc>
                <a:extLst>
                  <a:ext uri="{0D108BD9-81ED-4DB2-BD59-A6C34878D82A}">
                    <a16:rowId xmlns:a16="http://schemas.microsoft.com/office/drawing/2014/main" val="10018"/>
                  </a:ext>
                </a:extLst>
              </a:tr>
              <a:tr h="219558">
                <a:tc>
                  <a:txBody>
                    <a:bodyPr/>
                    <a:lstStyle/>
                    <a:p>
                      <a:pPr algn="l" fontAlgn="b"/>
                      <a:r>
                        <a:rPr lang="en-US" sz="1400" b="1" i="0" u="none" strike="noStrike" dirty="0" smtClean="0">
                          <a:solidFill>
                            <a:srgbClr val="000000"/>
                          </a:solidFill>
                          <a:effectLst/>
                          <a:latin typeface="Calibri" panose="020F0502020204030204" pitchFamily="34" charset="0"/>
                        </a:rPr>
                        <a:t>One-off expenses</a:t>
                      </a:r>
                      <a:endParaRPr lang="en-US" sz="1400" b="1" i="0" u="none" strike="noStrike" dirty="0">
                        <a:solidFill>
                          <a:srgbClr val="000000"/>
                        </a:solidFill>
                        <a:effectLst/>
                        <a:latin typeface="Calibri" panose="020F0502020204030204" pitchFamily="34" charset="0"/>
                      </a:endParaRPr>
                    </a:p>
                  </a:txBody>
                  <a:tcPr marL="0" marR="0" marT="0" marB="0" anchor="b">
                    <a:lnL>
                      <a:noFill/>
                    </a:lnL>
                    <a:lnR>
                      <a:noFill/>
                    </a:lnR>
                    <a:lnT>
                      <a:noFill/>
                    </a:lnT>
                    <a:lnB w="6350" cap="flat" cmpd="sng" algn="ctr">
                      <a:noFill/>
                      <a:prstDash val="solid"/>
                      <a:round/>
                      <a:headEnd type="none" w="med" len="med"/>
                      <a:tailEnd type="none" w="med" len="med"/>
                    </a:lnB>
                  </a:tcPr>
                </a:tc>
                <a:tc>
                  <a:txBody>
                    <a:bodyPr/>
                    <a:lstStyle/>
                    <a:p>
                      <a:pPr algn="r" fontAlgn="b"/>
                      <a:r>
                        <a:rPr lang="en-US" sz="1400" b="1" i="0" u="none" strike="noStrike">
                          <a:solidFill>
                            <a:srgbClr val="000000"/>
                          </a:solidFill>
                          <a:effectLst/>
                          <a:latin typeface="Calibri" panose="020F0502020204030204" pitchFamily="34" charset="0"/>
                        </a:rPr>
                        <a:t>-346</a:t>
                      </a:r>
                    </a:p>
                  </a:txBody>
                  <a:tcPr marL="0" marR="0" marT="0" marB="0" anchor="b">
                    <a:lnL>
                      <a:noFill/>
                    </a:lnL>
                    <a:lnR>
                      <a:noFill/>
                    </a:lnR>
                    <a:lnT>
                      <a:noFill/>
                    </a:lnT>
                    <a:lnB w="6350" cap="flat" cmpd="sng" algn="ctr">
                      <a:noFill/>
                      <a:prstDash val="solid"/>
                      <a:round/>
                      <a:headEnd type="none" w="med" len="med"/>
                      <a:tailEnd type="none" w="med" len="med"/>
                    </a:lnB>
                  </a:tcPr>
                </a:tc>
                <a:tc>
                  <a:txBody>
                    <a:bodyPr/>
                    <a:lstStyle/>
                    <a:p>
                      <a:pPr algn="r" fontAlgn="b"/>
                      <a:r>
                        <a:rPr lang="en-US" sz="1400" b="1" i="0" u="none" strike="noStrike">
                          <a:solidFill>
                            <a:srgbClr val="000000"/>
                          </a:solidFill>
                          <a:effectLst/>
                          <a:latin typeface="Calibri" panose="020F0502020204030204" pitchFamily="34" charset="0"/>
                        </a:rPr>
                        <a:t>0</a:t>
                      </a:r>
                    </a:p>
                  </a:txBody>
                  <a:tcPr marL="0" marR="0" marT="0" marB="0" anchor="b">
                    <a:lnL>
                      <a:noFill/>
                    </a:lnL>
                    <a:lnR>
                      <a:noFill/>
                    </a:lnR>
                    <a:lnT>
                      <a:noFill/>
                    </a:lnT>
                    <a:lnB w="6350" cap="flat" cmpd="sng" algn="ctr">
                      <a:noFill/>
                      <a:prstDash val="solid"/>
                      <a:round/>
                      <a:headEnd type="none" w="med" len="med"/>
                      <a:tailEnd type="none" w="med" len="med"/>
                    </a:lnB>
                  </a:tcPr>
                </a:tc>
                <a:tc>
                  <a:txBody>
                    <a:bodyPr/>
                    <a:lstStyle/>
                    <a:p>
                      <a:pPr algn="r" fontAlgn="b"/>
                      <a:r>
                        <a:rPr lang="en-US" sz="1400" b="1" i="0" u="none" strike="noStrike">
                          <a:solidFill>
                            <a:srgbClr val="000000"/>
                          </a:solidFill>
                          <a:effectLst/>
                          <a:latin typeface="Calibri" panose="020F0502020204030204" pitchFamily="34" charset="0"/>
                        </a:rPr>
                        <a:t>0</a:t>
                      </a:r>
                    </a:p>
                  </a:txBody>
                  <a:tcPr marL="0" marR="0" marT="0" marB="0" anchor="b">
                    <a:lnL>
                      <a:noFill/>
                    </a:lnL>
                    <a:lnR>
                      <a:noFill/>
                    </a:lnR>
                    <a:lnT>
                      <a:noFill/>
                    </a:lnT>
                    <a:lnB w="6350" cap="flat" cmpd="sng" algn="ctr">
                      <a:noFill/>
                      <a:prstDash val="solid"/>
                      <a:round/>
                      <a:headEnd type="none" w="med" len="med"/>
                      <a:tailEnd type="none" w="med" len="med"/>
                    </a:lnB>
                  </a:tcPr>
                </a:tc>
                <a:tc>
                  <a:txBody>
                    <a:bodyPr/>
                    <a:lstStyle/>
                    <a:p>
                      <a:pPr algn="r" fontAlgn="b"/>
                      <a:r>
                        <a:rPr lang="en-US" sz="1400" b="1" i="0" u="none" strike="noStrike">
                          <a:solidFill>
                            <a:srgbClr val="000000"/>
                          </a:solidFill>
                          <a:effectLst/>
                          <a:latin typeface="Calibri" panose="020F0502020204030204" pitchFamily="34" charset="0"/>
                        </a:rPr>
                        <a:t>0</a:t>
                      </a:r>
                    </a:p>
                  </a:txBody>
                  <a:tcPr marL="0" marR="0" marT="0" marB="0" anchor="b">
                    <a:lnL>
                      <a:noFill/>
                    </a:lnL>
                    <a:lnR>
                      <a:noFill/>
                    </a:lnR>
                    <a:lnT>
                      <a:noFill/>
                    </a:lnT>
                    <a:lnB w="6350" cap="flat" cmpd="sng" algn="ctr">
                      <a:noFill/>
                      <a:prstDash val="solid"/>
                      <a:round/>
                      <a:headEnd type="none" w="med" len="med"/>
                      <a:tailEnd type="none" w="med" len="med"/>
                    </a:lnB>
                  </a:tcPr>
                </a:tc>
                <a:tc>
                  <a:txBody>
                    <a:bodyPr/>
                    <a:lstStyle/>
                    <a:p>
                      <a:pPr algn="r" fontAlgn="b"/>
                      <a:r>
                        <a:rPr lang="en-US" sz="1400" b="1" i="0" u="none" strike="noStrike">
                          <a:solidFill>
                            <a:srgbClr val="000000"/>
                          </a:solidFill>
                          <a:effectLst/>
                          <a:latin typeface="Calibri" panose="020F0502020204030204" pitchFamily="34" charset="0"/>
                        </a:rPr>
                        <a:t>0</a:t>
                      </a:r>
                    </a:p>
                  </a:txBody>
                  <a:tcPr marL="0" marR="0" marT="0" marB="0" anchor="b">
                    <a:lnL>
                      <a:noFill/>
                    </a:lnL>
                    <a:lnR>
                      <a:noFill/>
                    </a:lnR>
                    <a:lnT>
                      <a:noFill/>
                    </a:lnT>
                    <a:lnB w="6350" cap="flat" cmpd="sng" algn="ctr">
                      <a:noFill/>
                      <a:prstDash val="solid"/>
                      <a:round/>
                      <a:headEnd type="none" w="med" len="med"/>
                      <a:tailEnd type="none" w="med" len="med"/>
                    </a:lnB>
                  </a:tcPr>
                </a:tc>
                <a:tc>
                  <a:txBody>
                    <a:bodyPr/>
                    <a:lstStyle/>
                    <a:p>
                      <a:pPr algn="r" fontAlgn="b"/>
                      <a:r>
                        <a:rPr lang="en-US" sz="1400" b="1" i="0" u="none" strike="noStrike">
                          <a:solidFill>
                            <a:srgbClr val="000000"/>
                          </a:solidFill>
                          <a:effectLst/>
                          <a:latin typeface="Calibri" panose="020F0502020204030204" pitchFamily="34" charset="0"/>
                        </a:rPr>
                        <a:t>-346</a:t>
                      </a:r>
                    </a:p>
                  </a:txBody>
                  <a:tcPr marL="0" marR="0" marT="0" marB="0" anchor="b">
                    <a:lnL>
                      <a:noFill/>
                    </a:lnL>
                    <a:lnR>
                      <a:noFill/>
                    </a:lnR>
                    <a:lnT>
                      <a:noFill/>
                    </a:lnT>
                    <a:lnB w="6350" cap="flat" cmpd="sng" algn="ctr">
                      <a:noFill/>
                      <a:prstDash val="solid"/>
                      <a:round/>
                      <a:headEnd type="none" w="med" len="med"/>
                      <a:tailEnd type="none" w="med" len="med"/>
                    </a:lnB>
                  </a:tcPr>
                </a:tc>
                <a:extLst>
                  <a:ext uri="{0D108BD9-81ED-4DB2-BD59-A6C34878D82A}">
                    <a16:rowId xmlns:a16="http://schemas.microsoft.com/office/drawing/2014/main" val="10025"/>
                  </a:ext>
                </a:extLst>
              </a:tr>
              <a:tr h="219558">
                <a:tc>
                  <a:txBody>
                    <a:bodyPr/>
                    <a:lstStyle/>
                    <a:p>
                      <a:pPr algn="l" fontAlgn="b"/>
                      <a:r>
                        <a:rPr lang="en-US" sz="1400" b="1" i="0" u="none" strike="noStrike" dirty="0">
                          <a:solidFill>
                            <a:srgbClr val="000000"/>
                          </a:solidFill>
                          <a:effectLst/>
                          <a:latin typeface="Calibri" panose="020F0502020204030204" pitchFamily="34" charset="0"/>
                        </a:rPr>
                        <a:t>Depreciation and amortization</a:t>
                      </a:r>
                    </a:p>
                  </a:txBody>
                  <a:tcPr marL="0" marR="0" marT="0" marB="0" anchor="b">
                    <a:lnL>
                      <a:noFill/>
                    </a:lnL>
                    <a:lnR>
                      <a:noFill/>
                    </a:lnR>
                    <a:lnT>
                      <a:noFill/>
                    </a:lnT>
                    <a:lnB w="6350" cap="flat" cmpd="sng" algn="ctr">
                      <a:solidFill>
                        <a:srgbClr val="95B3D7"/>
                      </a:solidFill>
                      <a:prstDash val="solid"/>
                      <a:round/>
                      <a:headEnd type="none" w="med" len="med"/>
                      <a:tailEnd type="none" w="med" len="med"/>
                    </a:lnB>
                  </a:tcPr>
                </a:tc>
                <a:tc>
                  <a:txBody>
                    <a:bodyPr/>
                    <a:lstStyle/>
                    <a:p>
                      <a:pPr algn="r" fontAlgn="b"/>
                      <a:r>
                        <a:rPr lang="en-US" sz="1400" b="1" i="0" u="none" strike="noStrike">
                          <a:solidFill>
                            <a:srgbClr val="000000"/>
                          </a:solidFill>
                          <a:effectLst/>
                          <a:latin typeface="Calibri" panose="020F0502020204030204" pitchFamily="34" charset="0"/>
                        </a:rPr>
                        <a:t>-24</a:t>
                      </a:r>
                    </a:p>
                  </a:txBody>
                  <a:tcPr marL="0" marR="0" marT="0" marB="0" anchor="b">
                    <a:lnL>
                      <a:noFill/>
                    </a:lnL>
                    <a:lnR>
                      <a:noFill/>
                    </a:lnR>
                    <a:lnT>
                      <a:noFill/>
                    </a:lnT>
                    <a:lnB w="6350" cap="flat" cmpd="sng" algn="ctr">
                      <a:solidFill>
                        <a:srgbClr val="95B3D7"/>
                      </a:solidFill>
                      <a:prstDash val="solid"/>
                      <a:round/>
                      <a:headEnd type="none" w="med" len="med"/>
                      <a:tailEnd type="none" w="med" len="med"/>
                    </a:lnB>
                  </a:tcPr>
                </a:tc>
                <a:tc>
                  <a:txBody>
                    <a:bodyPr/>
                    <a:lstStyle/>
                    <a:p>
                      <a:pPr algn="r" fontAlgn="b"/>
                      <a:r>
                        <a:rPr lang="en-US" sz="1400" b="1" i="0" u="none" strike="noStrike">
                          <a:solidFill>
                            <a:srgbClr val="000000"/>
                          </a:solidFill>
                          <a:effectLst/>
                          <a:latin typeface="Calibri" panose="020F0502020204030204" pitchFamily="34" charset="0"/>
                        </a:rPr>
                        <a:t>-73</a:t>
                      </a:r>
                    </a:p>
                  </a:txBody>
                  <a:tcPr marL="0" marR="0" marT="0" marB="0" anchor="b">
                    <a:lnL>
                      <a:noFill/>
                    </a:lnL>
                    <a:lnR>
                      <a:noFill/>
                    </a:lnR>
                    <a:lnT>
                      <a:noFill/>
                    </a:lnT>
                    <a:lnB w="6350" cap="flat" cmpd="sng" algn="ctr">
                      <a:solidFill>
                        <a:srgbClr val="95B3D7"/>
                      </a:solidFill>
                      <a:prstDash val="solid"/>
                      <a:round/>
                      <a:headEnd type="none" w="med" len="med"/>
                      <a:tailEnd type="none" w="med" len="med"/>
                    </a:lnB>
                  </a:tcPr>
                </a:tc>
                <a:tc>
                  <a:txBody>
                    <a:bodyPr/>
                    <a:lstStyle/>
                    <a:p>
                      <a:pPr algn="r" fontAlgn="b"/>
                      <a:r>
                        <a:rPr lang="en-US" sz="1400" b="1" i="0" u="none" strike="noStrike">
                          <a:solidFill>
                            <a:srgbClr val="000000"/>
                          </a:solidFill>
                          <a:effectLst/>
                          <a:latin typeface="Calibri" panose="020F0502020204030204" pitchFamily="34" charset="0"/>
                        </a:rPr>
                        <a:t>-73</a:t>
                      </a:r>
                    </a:p>
                  </a:txBody>
                  <a:tcPr marL="0" marR="0" marT="0" marB="0" anchor="b">
                    <a:lnL>
                      <a:noFill/>
                    </a:lnL>
                    <a:lnR>
                      <a:noFill/>
                    </a:lnR>
                    <a:lnT>
                      <a:noFill/>
                    </a:lnT>
                    <a:lnB w="6350" cap="flat" cmpd="sng" algn="ctr">
                      <a:solidFill>
                        <a:srgbClr val="95B3D7"/>
                      </a:solidFill>
                      <a:prstDash val="solid"/>
                      <a:round/>
                      <a:headEnd type="none" w="med" len="med"/>
                      <a:tailEnd type="none" w="med" len="med"/>
                    </a:lnB>
                  </a:tcPr>
                </a:tc>
                <a:tc>
                  <a:txBody>
                    <a:bodyPr/>
                    <a:lstStyle/>
                    <a:p>
                      <a:pPr algn="r" fontAlgn="b"/>
                      <a:r>
                        <a:rPr lang="en-US" sz="1400" b="1" i="0" u="none" strike="noStrike">
                          <a:solidFill>
                            <a:srgbClr val="000000"/>
                          </a:solidFill>
                          <a:effectLst/>
                          <a:latin typeface="Calibri" panose="020F0502020204030204" pitchFamily="34" charset="0"/>
                        </a:rPr>
                        <a:t>-73</a:t>
                      </a:r>
                    </a:p>
                  </a:txBody>
                  <a:tcPr marL="0" marR="0" marT="0" marB="0" anchor="b">
                    <a:lnL>
                      <a:noFill/>
                    </a:lnL>
                    <a:lnR>
                      <a:noFill/>
                    </a:lnR>
                    <a:lnT>
                      <a:noFill/>
                    </a:lnT>
                    <a:lnB w="6350" cap="flat" cmpd="sng" algn="ctr">
                      <a:solidFill>
                        <a:srgbClr val="95B3D7"/>
                      </a:solidFill>
                      <a:prstDash val="solid"/>
                      <a:round/>
                      <a:headEnd type="none" w="med" len="med"/>
                      <a:tailEnd type="none" w="med" len="med"/>
                    </a:lnB>
                  </a:tcPr>
                </a:tc>
                <a:tc>
                  <a:txBody>
                    <a:bodyPr/>
                    <a:lstStyle/>
                    <a:p>
                      <a:pPr algn="r" fontAlgn="b"/>
                      <a:r>
                        <a:rPr lang="en-US" sz="1400" b="1" i="0" u="none" strike="noStrike">
                          <a:solidFill>
                            <a:srgbClr val="000000"/>
                          </a:solidFill>
                          <a:effectLst/>
                          <a:latin typeface="Calibri" panose="020F0502020204030204" pitchFamily="34" charset="0"/>
                        </a:rPr>
                        <a:t>-73</a:t>
                      </a:r>
                    </a:p>
                  </a:txBody>
                  <a:tcPr marL="0" marR="0" marT="0" marB="0" anchor="b">
                    <a:lnL>
                      <a:noFill/>
                    </a:lnL>
                    <a:lnR>
                      <a:noFill/>
                    </a:lnR>
                    <a:lnT>
                      <a:noFill/>
                    </a:lnT>
                    <a:lnB w="6350" cap="flat" cmpd="sng" algn="ctr">
                      <a:solidFill>
                        <a:srgbClr val="95B3D7"/>
                      </a:solidFill>
                      <a:prstDash val="solid"/>
                      <a:round/>
                      <a:headEnd type="none" w="med" len="med"/>
                      <a:tailEnd type="none" w="med" len="med"/>
                    </a:lnB>
                  </a:tcPr>
                </a:tc>
                <a:tc>
                  <a:txBody>
                    <a:bodyPr/>
                    <a:lstStyle/>
                    <a:p>
                      <a:pPr algn="r" fontAlgn="b"/>
                      <a:r>
                        <a:rPr lang="en-US" sz="1400" b="1" i="0" u="none" strike="noStrike">
                          <a:solidFill>
                            <a:srgbClr val="000000"/>
                          </a:solidFill>
                          <a:effectLst/>
                          <a:latin typeface="Calibri" panose="020F0502020204030204" pitchFamily="34" charset="0"/>
                        </a:rPr>
                        <a:t>-318</a:t>
                      </a:r>
                    </a:p>
                  </a:txBody>
                  <a:tcPr marL="0" marR="0" marT="0" marB="0" anchor="b">
                    <a:lnL>
                      <a:noFill/>
                    </a:lnL>
                    <a:lnR>
                      <a:noFill/>
                    </a:lnR>
                    <a:lnT>
                      <a:noFill/>
                    </a:lnT>
                    <a:lnB w="6350" cap="flat" cmpd="sng" algn="ctr">
                      <a:solidFill>
                        <a:srgbClr val="95B3D7"/>
                      </a:solidFill>
                      <a:prstDash val="solid"/>
                      <a:round/>
                      <a:headEnd type="none" w="med" len="med"/>
                      <a:tailEnd type="none" w="med" len="med"/>
                    </a:lnB>
                  </a:tcPr>
                </a:tc>
                <a:extLst>
                  <a:ext uri="{0D108BD9-81ED-4DB2-BD59-A6C34878D82A}">
                    <a16:rowId xmlns:a16="http://schemas.microsoft.com/office/drawing/2014/main" val="10019"/>
                  </a:ext>
                </a:extLst>
              </a:tr>
              <a:tr h="219558">
                <a:tc>
                  <a:txBody>
                    <a:bodyPr/>
                    <a:lstStyle/>
                    <a:p>
                      <a:pPr algn="l" fontAlgn="b"/>
                      <a:r>
                        <a:rPr lang="en-US" sz="1400" b="1" i="0" u="none" strike="noStrike" dirty="0">
                          <a:solidFill>
                            <a:srgbClr val="000000"/>
                          </a:solidFill>
                          <a:effectLst/>
                          <a:latin typeface="Calibri" panose="020F0502020204030204" pitchFamily="34" charset="0"/>
                        </a:rPr>
                        <a:t>Profit before Taxes</a:t>
                      </a:r>
                    </a:p>
                  </a:txBody>
                  <a:tcPr marL="0" marR="0" marT="0"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B8CCE4"/>
                    </a:solidFill>
                  </a:tcPr>
                </a:tc>
                <a:tc>
                  <a:txBody>
                    <a:bodyPr/>
                    <a:lstStyle/>
                    <a:p>
                      <a:pPr algn="r" fontAlgn="b"/>
                      <a:r>
                        <a:rPr lang="en-US" sz="1400" b="1" i="0" u="none" strike="noStrike">
                          <a:solidFill>
                            <a:srgbClr val="000000"/>
                          </a:solidFill>
                          <a:effectLst/>
                          <a:latin typeface="Calibri" panose="020F0502020204030204" pitchFamily="34" charset="0"/>
                        </a:rPr>
                        <a:t>-1 140</a:t>
                      </a:r>
                    </a:p>
                  </a:txBody>
                  <a:tcPr marL="0" marR="0" marT="0"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B8CCE4"/>
                    </a:solidFill>
                  </a:tcPr>
                </a:tc>
                <a:tc>
                  <a:txBody>
                    <a:bodyPr/>
                    <a:lstStyle/>
                    <a:p>
                      <a:pPr algn="r" fontAlgn="b"/>
                      <a:r>
                        <a:rPr lang="en-US" sz="1400" b="1" i="0" u="none" strike="noStrike">
                          <a:solidFill>
                            <a:srgbClr val="000000"/>
                          </a:solidFill>
                          <a:effectLst/>
                          <a:latin typeface="Calibri" panose="020F0502020204030204" pitchFamily="34" charset="0"/>
                        </a:rPr>
                        <a:t>234</a:t>
                      </a:r>
                    </a:p>
                  </a:txBody>
                  <a:tcPr marL="0" marR="0" marT="0"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B8CCE4"/>
                    </a:solidFill>
                  </a:tcPr>
                </a:tc>
                <a:tc>
                  <a:txBody>
                    <a:bodyPr/>
                    <a:lstStyle/>
                    <a:p>
                      <a:pPr algn="r" fontAlgn="b"/>
                      <a:r>
                        <a:rPr lang="en-US" sz="1400" b="1" i="0" u="none" strike="noStrike">
                          <a:solidFill>
                            <a:srgbClr val="000000"/>
                          </a:solidFill>
                          <a:effectLst/>
                          <a:latin typeface="Calibri" panose="020F0502020204030204" pitchFamily="34" charset="0"/>
                        </a:rPr>
                        <a:t>5 642</a:t>
                      </a:r>
                    </a:p>
                  </a:txBody>
                  <a:tcPr marL="0" marR="0" marT="0"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B8CCE4"/>
                    </a:solidFill>
                  </a:tcPr>
                </a:tc>
                <a:tc>
                  <a:txBody>
                    <a:bodyPr/>
                    <a:lstStyle/>
                    <a:p>
                      <a:pPr algn="r" fontAlgn="b"/>
                      <a:r>
                        <a:rPr lang="en-US" sz="1400" b="1" i="0" u="none" strike="noStrike">
                          <a:solidFill>
                            <a:srgbClr val="000000"/>
                          </a:solidFill>
                          <a:effectLst/>
                          <a:latin typeface="Calibri" panose="020F0502020204030204" pitchFamily="34" charset="0"/>
                        </a:rPr>
                        <a:t>8 188</a:t>
                      </a:r>
                    </a:p>
                  </a:txBody>
                  <a:tcPr marL="0" marR="0" marT="0"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B8CCE4"/>
                    </a:solidFill>
                  </a:tcPr>
                </a:tc>
                <a:tc>
                  <a:txBody>
                    <a:bodyPr/>
                    <a:lstStyle/>
                    <a:p>
                      <a:pPr algn="r" fontAlgn="b"/>
                      <a:r>
                        <a:rPr lang="en-US" sz="1400" b="1" i="0" u="none" strike="noStrike">
                          <a:solidFill>
                            <a:srgbClr val="000000"/>
                          </a:solidFill>
                          <a:effectLst/>
                          <a:latin typeface="Calibri" panose="020F0502020204030204" pitchFamily="34" charset="0"/>
                        </a:rPr>
                        <a:t>9 514</a:t>
                      </a:r>
                    </a:p>
                  </a:txBody>
                  <a:tcPr marL="0" marR="0" marT="0"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B8CCE4"/>
                    </a:solidFill>
                  </a:tcPr>
                </a:tc>
                <a:tc>
                  <a:txBody>
                    <a:bodyPr/>
                    <a:lstStyle/>
                    <a:p>
                      <a:pPr algn="r" fontAlgn="b"/>
                      <a:r>
                        <a:rPr lang="en-US" sz="1400" b="1" i="0" u="none" strike="noStrike">
                          <a:solidFill>
                            <a:srgbClr val="000000"/>
                          </a:solidFill>
                          <a:effectLst/>
                          <a:latin typeface="Calibri" panose="020F0502020204030204" pitchFamily="34" charset="0"/>
                        </a:rPr>
                        <a:t>22 437</a:t>
                      </a:r>
                    </a:p>
                  </a:txBody>
                  <a:tcPr marL="0" marR="0" marT="0"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B8CCE4"/>
                    </a:solidFill>
                  </a:tcPr>
                </a:tc>
                <a:extLst>
                  <a:ext uri="{0D108BD9-81ED-4DB2-BD59-A6C34878D82A}">
                    <a16:rowId xmlns:a16="http://schemas.microsoft.com/office/drawing/2014/main" val="10020"/>
                  </a:ext>
                </a:extLst>
              </a:tr>
              <a:tr h="172510">
                <a:tc>
                  <a:txBody>
                    <a:bodyPr/>
                    <a:lstStyle/>
                    <a:p>
                      <a:pPr algn="l" fontAlgn="b"/>
                      <a:r>
                        <a:rPr lang="en-US" sz="1200" b="0" i="1" u="none" strike="noStrike">
                          <a:solidFill>
                            <a:srgbClr val="000000"/>
                          </a:solidFill>
                          <a:effectLst/>
                          <a:latin typeface="Calibri" panose="020F0502020204030204" pitchFamily="34" charset="0"/>
                        </a:rPr>
                        <a:t>% of revenue</a:t>
                      </a:r>
                    </a:p>
                  </a:txBody>
                  <a:tcPr marL="342900" marR="0" marT="0" marB="0" anchor="b">
                    <a:lnL>
                      <a:noFill/>
                    </a:lnL>
                    <a:lnR>
                      <a:noFill/>
                    </a:lnR>
                    <a:lnT w="6350" cap="flat" cmpd="sng" algn="ctr">
                      <a:solidFill>
                        <a:srgbClr val="95B3D7"/>
                      </a:solidFill>
                      <a:prstDash val="solid"/>
                      <a:round/>
                      <a:headEnd type="none" w="med" len="med"/>
                      <a:tailEnd type="none" w="med" len="med"/>
                    </a:lnT>
                    <a:lnB>
                      <a:noFill/>
                    </a:lnB>
                    <a:solidFill>
                      <a:srgbClr val="B8CCE4"/>
                    </a:solidFill>
                  </a:tcPr>
                </a:tc>
                <a:tc>
                  <a:txBody>
                    <a:bodyPr/>
                    <a:lstStyle/>
                    <a:p>
                      <a:pPr algn="r" fontAlgn="b"/>
                      <a:r>
                        <a:rPr lang="en-US" sz="1200" b="0" i="1" u="none" strike="noStrike">
                          <a:solidFill>
                            <a:srgbClr val="000000"/>
                          </a:solidFill>
                          <a:effectLst/>
                          <a:latin typeface="Calibri" panose="020F0502020204030204" pitchFamily="34" charset="0"/>
                        </a:rPr>
                        <a:t>-328%</a:t>
                      </a:r>
                    </a:p>
                  </a:txBody>
                  <a:tcPr marL="0" marR="0" marT="0" marB="0" anchor="b">
                    <a:lnL>
                      <a:noFill/>
                    </a:lnL>
                    <a:lnR>
                      <a:noFill/>
                    </a:lnR>
                    <a:lnT w="6350" cap="flat" cmpd="sng" algn="ctr">
                      <a:solidFill>
                        <a:srgbClr val="95B3D7"/>
                      </a:solidFill>
                      <a:prstDash val="solid"/>
                      <a:round/>
                      <a:headEnd type="none" w="med" len="med"/>
                      <a:tailEnd type="none" w="med" len="med"/>
                    </a:lnT>
                    <a:lnB>
                      <a:noFill/>
                    </a:lnB>
                    <a:solidFill>
                      <a:srgbClr val="B8CCE4"/>
                    </a:solidFill>
                  </a:tcPr>
                </a:tc>
                <a:tc>
                  <a:txBody>
                    <a:bodyPr/>
                    <a:lstStyle/>
                    <a:p>
                      <a:pPr algn="r" fontAlgn="b"/>
                      <a:r>
                        <a:rPr lang="en-US" sz="1200" b="0" i="1" u="none" strike="noStrike">
                          <a:solidFill>
                            <a:srgbClr val="000000"/>
                          </a:solidFill>
                          <a:effectLst/>
                          <a:latin typeface="Calibri" panose="020F0502020204030204" pitchFamily="34" charset="0"/>
                        </a:rPr>
                        <a:t>2%</a:t>
                      </a:r>
                    </a:p>
                  </a:txBody>
                  <a:tcPr marL="0" marR="0" marT="0" marB="0" anchor="b">
                    <a:lnL>
                      <a:noFill/>
                    </a:lnL>
                    <a:lnR>
                      <a:noFill/>
                    </a:lnR>
                    <a:lnT w="6350" cap="flat" cmpd="sng" algn="ctr">
                      <a:solidFill>
                        <a:srgbClr val="95B3D7"/>
                      </a:solidFill>
                      <a:prstDash val="solid"/>
                      <a:round/>
                      <a:headEnd type="none" w="med" len="med"/>
                      <a:tailEnd type="none" w="med" len="med"/>
                    </a:lnT>
                    <a:lnB>
                      <a:noFill/>
                    </a:lnB>
                    <a:solidFill>
                      <a:srgbClr val="B8CCE4"/>
                    </a:solidFill>
                  </a:tcPr>
                </a:tc>
                <a:tc>
                  <a:txBody>
                    <a:bodyPr/>
                    <a:lstStyle/>
                    <a:p>
                      <a:pPr algn="r" fontAlgn="b"/>
                      <a:r>
                        <a:rPr lang="en-US" sz="1200" b="0" i="1" u="none" strike="noStrike">
                          <a:solidFill>
                            <a:srgbClr val="000000"/>
                          </a:solidFill>
                          <a:effectLst/>
                          <a:latin typeface="Calibri" panose="020F0502020204030204" pitchFamily="34" charset="0"/>
                        </a:rPr>
                        <a:t>27%</a:t>
                      </a:r>
                    </a:p>
                  </a:txBody>
                  <a:tcPr marL="0" marR="0" marT="0" marB="0" anchor="b">
                    <a:lnL>
                      <a:noFill/>
                    </a:lnL>
                    <a:lnR>
                      <a:noFill/>
                    </a:lnR>
                    <a:lnT w="6350" cap="flat" cmpd="sng" algn="ctr">
                      <a:solidFill>
                        <a:srgbClr val="95B3D7"/>
                      </a:solidFill>
                      <a:prstDash val="solid"/>
                      <a:round/>
                      <a:headEnd type="none" w="med" len="med"/>
                      <a:tailEnd type="none" w="med" len="med"/>
                    </a:lnT>
                    <a:lnB>
                      <a:noFill/>
                    </a:lnB>
                    <a:solidFill>
                      <a:srgbClr val="B8CCE4"/>
                    </a:solidFill>
                  </a:tcPr>
                </a:tc>
                <a:tc>
                  <a:txBody>
                    <a:bodyPr/>
                    <a:lstStyle/>
                    <a:p>
                      <a:pPr algn="r" fontAlgn="b"/>
                      <a:r>
                        <a:rPr lang="en-US" sz="1200" b="0" i="1" u="none" strike="noStrike">
                          <a:solidFill>
                            <a:srgbClr val="000000"/>
                          </a:solidFill>
                          <a:effectLst/>
                          <a:latin typeface="Calibri" panose="020F0502020204030204" pitchFamily="34" charset="0"/>
                        </a:rPr>
                        <a:t>31%</a:t>
                      </a:r>
                    </a:p>
                  </a:txBody>
                  <a:tcPr marL="0" marR="0" marT="0" marB="0" anchor="b">
                    <a:lnL>
                      <a:noFill/>
                    </a:lnL>
                    <a:lnR>
                      <a:noFill/>
                    </a:lnR>
                    <a:lnT w="6350" cap="flat" cmpd="sng" algn="ctr">
                      <a:solidFill>
                        <a:srgbClr val="95B3D7"/>
                      </a:solidFill>
                      <a:prstDash val="solid"/>
                      <a:round/>
                      <a:headEnd type="none" w="med" len="med"/>
                      <a:tailEnd type="none" w="med" len="med"/>
                    </a:lnT>
                    <a:lnB>
                      <a:noFill/>
                    </a:lnB>
                    <a:solidFill>
                      <a:srgbClr val="B8CCE4"/>
                    </a:solidFill>
                  </a:tcPr>
                </a:tc>
                <a:tc>
                  <a:txBody>
                    <a:bodyPr/>
                    <a:lstStyle/>
                    <a:p>
                      <a:pPr algn="r" fontAlgn="b"/>
                      <a:r>
                        <a:rPr lang="en-US" sz="1200" b="0" i="1" u="none" strike="noStrike">
                          <a:solidFill>
                            <a:srgbClr val="000000"/>
                          </a:solidFill>
                          <a:effectLst/>
                          <a:latin typeface="Calibri" panose="020F0502020204030204" pitchFamily="34" charset="0"/>
                        </a:rPr>
                        <a:t>33%</a:t>
                      </a:r>
                    </a:p>
                  </a:txBody>
                  <a:tcPr marL="0" marR="0" marT="0" marB="0" anchor="b">
                    <a:lnL>
                      <a:noFill/>
                    </a:lnL>
                    <a:lnR>
                      <a:noFill/>
                    </a:lnR>
                    <a:lnT w="6350" cap="flat" cmpd="sng" algn="ctr">
                      <a:solidFill>
                        <a:srgbClr val="95B3D7"/>
                      </a:solidFill>
                      <a:prstDash val="solid"/>
                      <a:round/>
                      <a:headEnd type="none" w="med" len="med"/>
                      <a:tailEnd type="none" w="med" len="med"/>
                    </a:lnT>
                    <a:lnB>
                      <a:noFill/>
                    </a:lnB>
                    <a:solidFill>
                      <a:srgbClr val="B8CCE4"/>
                    </a:solidFill>
                  </a:tcPr>
                </a:tc>
                <a:tc>
                  <a:txBody>
                    <a:bodyPr/>
                    <a:lstStyle/>
                    <a:p>
                      <a:pPr algn="r" fontAlgn="b"/>
                      <a:r>
                        <a:rPr lang="en-US" sz="1200" b="0" i="1" u="none" strike="noStrike">
                          <a:solidFill>
                            <a:srgbClr val="000000"/>
                          </a:solidFill>
                          <a:effectLst/>
                          <a:latin typeface="Calibri" panose="020F0502020204030204" pitchFamily="34" charset="0"/>
                        </a:rPr>
                        <a:t>26%</a:t>
                      </a:r>
                    </a:p>
                  </a:txBody>
                  <a:tcPr marL="0" marR="0" marT="0" marB="0" anchor="b">
                    <a:lnL>
                      <a:noFill/>
                    </a:lnL>
                    <a:lnR>
                      <a:noFill/>
                    </a:lnR>
                    <a:lnT w="6350" cap="flat" cmpd="sng" algn="ctr">
                      <a:solidFill>
                        <a:srgbClr val="95B3D7"/>
                      </a:solidFill>
                      <a:prstDash val="solid"/>
                      <a:round/>
                      <a:headEnd type="none" w="med" len="med"/>
                      <a:tailEnd type="none" w="med" len="med"/>
                    </a:lnT>
                    <a:lnB>
                      <a:noFill/>
                    </a:lnB>
                    <a:solidFill>
                      <a:srgbClr val="B8CCE4"/>
                    </a:solidFill>
                  </a:tcPr>
                </a:tc>
                <a:extLst>
                  <a:ext uri="{0D108BD9-81ED-4DB2-BD59-A6C34878D82A}">
                    <a16:rowId xmlns:a16="http://schemas.microsoft.com/office/drawing/2014/main" val="10021"/>
                  </a:ext>
                </a:extLst>
              </a:tr>
              <a:tr h="219558">
                <a:tc>
                  <a:txBody>
                    <a:bodyPr/>
                    <a:lstStyle/>
                    <a:p>
                      <a:pPr algn="l" fontAlgn="b"/>
                      <a:r>
                        <a:rPr lang="en-US" sz="1400" b="1" i="0" u="none" strike="noStrike">
                          <a:solidFill>
                            <a:srgbClr val="000000"/>
                          </a:solidFill>
                          <a:effectLst/>
                          <a:latin typeface="Calibri" panose="020F0502020204030204" pitchFamily="34" charset="0"/>
                        </a:rPr>
                        <a:t>Income tax</a:t>
                      </a:r>
                    </a:p>
                  </a:txBody>
                  <a:tcPr marL="0" marR="0" marT="0" marB="0" anchor="b">
                    <a:lnL>
                      <a:noFill/>
                    </a:lnL>
                    <a:lnR>
                      <a:noFill/>
                    </a:lnR>
                    <a:lnT>
                      <a:noFill/>
                    </a:lnT>
                    <a:lnB w="6350" cap="flat" cmpd="sng" algn="ctr">
                      <a:solidFill>
                        <a:srgbClr val="95B3D7"/>
                      </a:solidFill>
                      <a:prstDash val="solid"/>
                      <a:round/>
                      <a:headEnd type="none" w="med" len="med"/>
                      <a:tailEnd type="none" w="med" len="med"/>
                    </a:lnB>
                  </a:tcPr>
                </a:tc>
                <a:tc>
                  <a:txBody>
                    <a:bodyPr/>
                    <a:lstStyle/>
                    <a:p>
                      <a:pPr algn="r" fontAlgn="b"/>
                      <a:r>
                        <a:rPr lang="en-US" sz="1400" b="1" i="0" u="none" strike="noStrike">
                          <a:solidFill>
                            <a:srgbClr val="000000"/>
                          </a:solidFill>
                          <a:effectLst/>
                          <a:latin typeface="Calibri" panose="020F0502020204030204" pitchFamily="34" charset="0"/>
                        </a:rPr>
                        <a:t>-1</a:t>
                      </a:r>
                    </a:p>
                  </a:txBody>
                  <a:tcPr marL="0" marR="0" marT="0" marB="0" anchor="b">
                    <a:lnL>
                      <a:noFill/>
                    </a:lnL>
                    <a:lnR>
                      <a:noFill/>
                    </a:lnR>
                    <a:lnT>
                      <a:noFill/>
                    </a:lnT>
                    <a:lnB w="6350" cap="flat" cmpd="sng" algn="ctr">
                      <a:solidFill>
                        <a:srgbClr val="95B3D7"/>
                      </a:solidFill>
                      <a:prstDash val="solid"/>
                      <a:round/>
                      <a:headEnd type="none" w="med" len="med"/>
                      <a:tailEnd type="none" w="med" len="med"/>
                    </a:lnB>
                  </a:tcPr>
                </a:tc>
                <a:tc>
                  <a:txBody>
                    <a:bodyPr/>
                    <a:lstStyle/>
                    <a:p>
                      <a:pPr algn="r" fontAlgn="b"/>
                      <a:r>
                        <a:rPr lang="en-US" sz="1400" b="1" i="0" u="none" strike="noStrike">
                          <a:solidFill>
                            <a:srgbClr val="000000"/>
                          </a:solidFill>
                          <a:effectLst/>
                          <a:latin typeface="Calibri" panose="020F0502020204030204" pitchFamily="34" charset="0"/>
                        </a:rPr>
                        <a:t>-29</a:t>
                      </a:r>
                    </a:p>
                  </a:txBody>
                  <a:tcPr marL="0" marR="0" marT="0" marB="0" anchor="b">
                    <a:lnL>
                      <a:noFill/>
                    </a:lnL>
                    <a:lnR>
                      <a:noFill/>
                    </a:lnR>
                    <a:lnT>
                      <a:noFill/>
                    </a:lnT>
                    <a:lnB w="6350" cap="flat" cmpd="sng" algn="ctr">
                      <a:solidFill>
                        <a:srgbClr val="95B3D7"/>
                      </a:solidFill>
                      <a:prstDash val="solid"/>
                      <a:round/>
                      <a:headEnd type="none" w="med" len="med"/>
                      <a:tailEnd type="none" w="med" len="med"/>
                    </a:lnB>
                  </a:tcPr>
                </a:tc>
                <a:tc>
                  <a:txBody>
                    <a:bodyPr/>
                    <a:lstStyle/>
                    <a:p>
                      <a:pPr algn="r" fontAlgn="b"/>
                      <a:r>
                        <a:rPr lang="en-US" sz="1400" b="1" i="0" u="none" strike="noStrike">
                          <a:solidFill>
                            <a:srgbClr val="000000"/>
                          </a:solidFill>
                          <a:effectLst/>
                          <a:latin typeface="Calibri" panose="020F0502020204030204" pitchFamily="34" charset="0"/>
                        </a:rPr>
                        <a:t>-1 025</a:t>
                      </a:r>
                    </a:p>
                  </a:txBody>
                  <a:tcPr marL="0" marR="0" marT="0" marB="0" anchor="b">
                    <a:lnL>
                      <a:noFill/>
                    </a:lnL>
                    <a:lnR>
                      <a:noFill/>
                    </a:lnR>
                    <a:lnT>
                      <a:noFill/>
                    </a:lnT>
                    <a:lnB w="6350" cap="flat" cmpd="sng" algn="ctr">
                      <a:solidFill>
                        <a:srgbClr val="95B3D7"/>
                      </a:solidFill>
                      <a:prstDash val="solid"/>
                      <a:round/>
                      <a:headEnd type="none" w="med" len="med"/>
                      <a:tailEnd type="none" w="med" len="med"/>
                    </a:lnB>
                  </a:tcPr>
                </a:tc>
                <a:tc>
                  <a:txBody>
                    <a:bodyPr/>
                    <a:lstStyle/>
                    <a:p>
                      <a:pPr algn="r" fontAlgn="b"/>
                      <a:r>
                        <a:rPr lang="en-US" sz="1400" b="1" i="0" u="none" strike="noStrike">
                          <a:solidFill>
                            <a:srgbClr val="000000"/>
                          </a:solidFill>
                          <a:effectLst/>
                          <a:latin typeface="Calibri" panose="020F0502020204030204" pitchFamily="34" charset="0"/>
                        </a:rPr>
                        <a:t>-1 312</a:t>
                      </a:r>
                    </a:p>
                  </a:txBody>
                  <a:tcPr marL="0" marR="0" marT="0" marB="0" anchor="b">
                    <a:lnL>
                      <a:noFill/>
                    </a:lnL>
                    <a:lnR>
                      <a:noFill/>
                    </a:lnR>
                    <a:lnT>
                      <a:noFill/>
                    </a:lnT>
                    <a:lnB w="6350" cap="flat" cmpd="sng" algn="ctr">
                      <a:solidFill>
                        <a:srgbClr val="95B3D7"/>
                      </a:solidFill>
                      <a:prstDash val="solid"/>
                      <a:round/>
                      <a:headEnd type="none" w="med" len="med"/>
                      <a:tailEnd type="none" w="med" len="med"/>
                    </a:lnB>
                  </a:tcPr>
                </a:tc>
                <a:tc>
                  <a:txBody>
                    <a:bodyPr/>
                    <a:lstStyle/>
                    <a:p>
                      <a:pPr algn="r" fontAlgn="b"/>
                      <a:r>
                        <a:rPr lang="en-US" sz="1400" b="1" i="0" u="none" strike="noStrike">
                          <a:solidFill>
                            <a:srgbClr val="000000"/>
                          </a:solidFill>
                          <a:effectLst/>
                          <a:latin typeface="Calibri" panose="020F0502020204030204" pitchFamily="34" charset="0"/>
                        </a:rPr>
                        <a:t>-1 464</a:t>
                      </a:r>
                    </a:p>
                  </a:txBody>
                  <a:tcPr marL="0" marR="0" marT="0" marB="0" anchor="b">
                    <a:lnL>
                      <a:noFill/>
                    </a:lnL>
                    <a:lnR>
                      <a:noFill/>
                    </a:lnR>
                    <a:lnT>
                      <a:noFill/>
                    </a:lnT>
                    <a:lnB w="6350" cap="flat" cmpd="sng" algn="ctr">
                      <a:solidFill>
                        <a:srgbClr val="95B3D7"/>
                      </a:solidFill>
                      <a:prstDash val="solid"/>
                      <a:round/>
                      <a:headEnd type="none" w="med" len="med"/>
                      <a:tailEnd type="none" w="med" len="med"/>
                    </a:lnB>
                  </a:tcPr>
                </a:tc>
                <a:tc>
                  <a:txBody>
                    <a:bodyPr/>
                    <a:lstStyle/>
                    <a:p>
                      <a:pPr algn="r" fontAlgn="b"/>
                      <a:r>
                        <a:rPr lang="en-US" sz="1400" b="1" i="0" u="none" strike="noStrike">
                          <a:solidFill>
                            <a:srgbClr val="000000"/>
                          </a:solidFill>
                          <a:effectLst/>
                          <a:latin typeface="Calibri" panose="020F0502020204030204" pitchFamily="34" charset="0"/>
                        </a:rPr>
                        <a:t>-3 830</a:t>
                      </a:r>
                    </a:p>
                  </a:txBody>
                  <a:tcPr marL="0" marR="0" marT="0" marB="0" anchor="b">
                    <a:lnL>
                      <a:noFill/>
                    </a:lnL>
                    <a:lnR>
                      <a:noFill/>
                    </a:lnR>
                    <a:lnT>
                      <a:noFill/>
                    </a:lnT>
                    <a:lnB w="6350" cap="flat" cmpd="sng" algn="ctr">
                      <a:solidFill>
                        <a:srgbClr val="95B3D7"/>
                      </a:solidFill>
                      <a:prstDash val="solid"/>
                      <a:round/>
                      <a:headEnd type="none" w="med" len="med"/>
                      <a:tailEnd type="none" w="med" len="med"/>
                    </a:lnB>
                  </a:tcPr>
                </a:tc>
                <a:extLst>
                  <a:ext uri="{0D108BD9-81ED-4DB2-BD59-A6C34878D82A}">
                    <a16:rowId xmlns:a16="http://schemas.microsoft.com/office/drawing/2014/main" val="10022"/>
                  </a:ext>
                </a:extLst>
              </a:tr>
              <a:tr h="219558">
                <a:tc>
                  <a:txBody>
                    <a:bodyPr/>
                    <a:lstStyle/>
                    <a:p>
                      <a:pPr algn="l" fontAlgn="b"/>
                      <a:r>
                        <a:rPr lang="en-US" sz="1400" b="1" i="0" u="none" strike="noStrike">
                          <a:solidFill>
                            <a:srgbClr val="000000"/>
                          </a:solidFill>
                          <a:effectLst/>
                          <a:latin typeface="Calibri" panose="020F0502020204030204" pitchFamily="34" charset="0"/>
                        </a:rPr>
                        <a:t>Profit after Taxes</a:t>
                      </a:r>
                    </a:p>
                  </a:txBody>
                  <a:tcPr marL="0" marR="0" marT="0"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B8CCE4"/>
                    </a:solidFill>
                  </a:tcPr>
                </a:tc>
                <a:tc>
                  <a:txBody>
                    <a:bodyPr/>
                    <a:lstStyle/>
                    <a:p>
                      <a:pPr algn="r" fontAlgn="b"/>
                      <a:r>
                        <a:rPr lang="en-US" sz="1400" b="1" i="0" u="none" strike="noStrike">
                          <a:solidFill>
                            <a:srgbClr val="000000"/>
                          </a:solidFill>
                          <a:effectLst/>
                          <a:latin typeface="Calibri" panose="020F0502020204030204" pitchFamily="34" charset="0"/>
                        </a:rPr>
                        <a:t>-1 141</a:t>
                      </a:r>
                    </a:p>
                  </a:txBody>
                  <a:tcPr marL="0" marR="0" marT="0"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B8CCE4"/>
                    </a:solidFill>
                  </a:tcPr>
                </a:tc>
                <a:tc>
                  <a:txBody>
                    <a:bodyPr/>
                    <a:lstStyle/>
                    <a:p>
                      <a:pPr algn="r" fontAlgn="b"/>
                      <a:r>
                        <a:rPr lang="en-US" sz="1400" b="1" i="0" u="none" strike="noStrike">
                          <a:solidFill>
                            <a:srgbClr val="000000"/>
                          </a:solidFill>
                          <a:effectLst/>
                          <a:latin typeface="Calibri" panose="020F0502020204030204" pitchFamily="34" charset="0"/>
                        </a:rPr>
                        <a:t>205</a:t>
                      </a:r>
                    </a:p>
                  </a:txBody>
                  <a:tcPr marL="0" marR="0" marT="0"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B8CCE4"/>
                    </a:solidFill>
                  </a:tcPr>
                </a:tc>
                <a:tc>
                  <a:txBody>
                    <a:bodyPr/>
                    <a:lstStyle/>
                    <a:p>
                      <a:pPr algn="r" fontAlgn="b"/>
                      <a:r>
                        <a:rPr lang="en-US" sz="1400" b="1" i="0" u="none" strike="noStrike">
                          <a:solidFill>
                            <a:srgbClr val="000000"/>
                          </a:solidFill>
                          <a:effectLst/>
                          <a:latin typeface="Calibri" panose="020F0502020204030204" pitchFamily="34" charset="0"/>
                        </a:rPr>
                        <a:t>4 617</a:t>
                      </a:r>
                    </a:p>
                  </a:txBody>
                  <a:tcPr marL="0" marR="0" marT="0"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B8CCE4"/>
                    </a:solidFill>
                  </a:tcPr>
                </a:tc>
                <a:tc>
                  <a:txBody>
                    <a:bodyPr/>
                    <a:lstStyle/>
                    <a:p>
                      <a:pPr algn="r" fontAlgn="b"/>
                      <a:r>
                        <a:rPr lang="en-US" sz="1400" b="1" i="0" u="none" strike="noStrike">
                          <a:solidFill>
                            <a:srgbClr val="000000"/>
                          </a:solidFill>
                          <a:effectLst/>
                          <a:latin typeface="Calibri" panose="020F0502020204030204" pitchFamily="34" charset="0"/>
                        </a:rPr>
                        <a:t>6 876</a:t>
                      </a:r>
                    </a:p>
                  </a:txBody>
                  <a:tcPr marL="0" marR="0" marT="0"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B8CCE4"/>
                    </a:solidFill>
                  </a:tcPr>
                </a:tc>
                <a:tc>
                  <a:txBody>
                    <a:bodyPr/>
                    <a:lstStyle/>
                    <a:p>
                      <a:pPr algn="r" fontAlgn="b"/>
                      <a:r>
                        <a:rPr lang="en-US" sz="1400" b="1" i="0" u="none" strike="noStrike">
                          <a:solidFill>
                            <a:srgbClr val="000000"/>
                          </a:solidFill>
                          <a:effectLst/>
                          <a:latin typeface="Calibri" panose="020F0502020204030204" pitchFamily="34" charset="0"/>
                        </a:rPr>
                        <a:t>8 050</a:t>
                      </a:r>
                    </a:p>
                  </a:txBody>
                  <a:tcPr marL="0" marR="0" marT="0"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B8CCE4"/>
                    </a:solidFill>
                  </a:tcPr>
                </a:tc>
                <a:tc>
                  <a:txBody>
                    <a:bodyPr/>
                    <a:lstStyle/>
                    <a:p>
                      <a:pPr algn="r" fontAlgn="b"/>
                      <a:r>
                        <a:rPr lang="en-US" sz="1400" b="1" i="0" u="none" strike="noStrike">
                          <a:solidFill>
                            <a:srgbClr val="000000"/>
                          </a:solidFill>
                          <a:effectLst/>
                          <a:latin typeface="Calibri" panose="020F0502020204030204" pitchFamily="34" charset="0"/>
                        </a:rPr>
                        <a:t>18 607</a:t>
                      </a:r>
                    </a:p>
                  </a:txBody>
                  <a:tcPr marL="0" marR="0" marT="0"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B8CCE4"/>
                    </a:solidFill>
                  </a:tcPr>
                </a:tc>
                <a:extLst>
                  <a:ext uri="{0D108BD9-81ED-4DB2-BD59-A6C34878D82A}">
                    <a16:rowId xmlns:a16="http://schemas.microsoft.com/office/drawing/2014/main" val="10023"/>
                  </a:ext>
                </a:extLst>
              </a:tr>
              <a:tr h="172510">
                <a:tc>
                  <a:txBody>
                    <a:bodyPr/>
                    <a:lstStyle/>
                    <a:p>
                      <a:pPr algn="l" fontAlgn="b"/>
                      <a:r>
                        <a:rPr lang="en-US" sz="1200" b="0" i="1" u="none" strike="noStrike">
                          <a:solidFill>
                            <a:srgbClr val="000000"/>
                          </a:solidFill>
                          <a:effectLst/>
                          <a:latin typeface="Calibri" panose="020F0502020204030204" pitchFamily="34" charset="0"/>
                        </a:rPr>
                        <a:t>% of revenue</a:t>
                      </a:r>
                    </a:p>
                  </a:txBody>
                  <a:tcPr marL="342900" marR="0" marT="0" marB="0" anchor="b">
                    <a:lnL>
                      <a:noFill/>
                    </a:lnL>
                    <a:lnR>
                      <a:noFill/>
                    </a:lnR>
                    <a:lnT w="6350" cap="flat" cmpd="sng" algn="ctr">
                      <a:solidFill>
                        <a:srgbClr val="95B3D7"/>
                      </a:solidFill>
                      <a:prstDash val="solid"/>
                      <a:round/>
                      <a:headEnd type="none" w="med" len="med"/>
                      <a:tailEnd type="none" w="med" len="med"/>
                    </a:lnT>
                    <a:lnB>
                      <a:noFill/>
                    </a:lnB>
                    <a:solidFill>
                      <a:srgbClr val="B8CCE4"/>
                    </a:solidFill>
                  </a:tcPr>
                </a:tc>
                <a:tc>
                  <a:txBody>
                    <a:bodyPr/>
                    <a:lstStyle/>
                    <a:p>
                      <a:pPr algn="r" fontAlgn="b"/>
                      <a:r>
                        <a:rPr lang="en-US" sz="1200" b="0" i="1" u="none" strike="noStrike">
                          <a:solidFill>
                            <a:srgbClr val="000000"/>
                          </a:solidFill>
                          <a:effectLst/>
                          <a:latin typeface="Calibri" panose="020F0502020204030204" pitchFamily="34" charset="0"/>
                        </a:rPr>
                        <a:t>-328%</a:t>
                      </a:r>
                    </a:p>
                  </a:txBody>
                  <a:tcPr marL="0" marR="0" marT="0" marB="0" anchor="b">
                    <a:lnL>
                      <a:noFill/>
                    </a:lnL>
                    <a:lnR>
                      <a:noFill/>
                    </a:lnR>
                    <a:lnT w="6350" cap="flat" cmpd="sng" algn="ctr">
                      <a:solidFill>
                        <a:srgbClr val="95B3D7"/>
                      </a:solidFill>
                      <a:prstDash val="solid"/>
                      <a:round/>
                      <a:headEnd type="none" w="med" len="med"/>
                      <a:tailEnd type="none" w="med" len="med"/>
                    </a:lnT>
                    <a:lnB>
                      <a:noFill/>
                    </a:lnB>
                    <a:solidFill>
                      <a:srgbClr val="B8CCE4"/>
                    </a:solidFill>
                  </a:tcPr>
                </a:tc>
                <a:tc>
                  <a:txBody>
                    <a:bodyPr/>
                    <a:lstStyle/>
                    <a:p>
                      <a:pPr algn="r" fontAlgn="b"/>
                      <a:r>
                        <a:rPr lang="en-US" sz="1200" b="0" i="1" u="none" strike="noStrike">
                          <a:solidFill>
                            <a:srgbClr val="000000"/>
                          </a:solidFill>
                          <a:effectLst/>
                          <a:latin typeface="Calibri" panose="020F0502020204030204" pitchFamily="34" charset="0"/>
                        </a:rPr>
                        <a:t>2%</a:t>
                      </a:r>
                    </a:p>
                  </a:txBody>
                  <a:tcPr marL="0" marR="0" marT="0" marB="0" anchor="b">
                    <a:lnL>
                      <a:noFill/>
                    </a:lnL>
                    <a:lnR>
                      <a:noFill/>
                    </a:lnR>
                    <a:lnT w="6350" cap="flat" cmpd="sng" algn="ctr">
                      <a:solidFill>
                        <a:srgbClr val="95B3D7"/>
                      </a:solidFill>
                      <a:prstDash val="solid"/>
                      <a:round/>
                      <a:headEnd type="none" w="med" len="med"/>
                      <a:tailEnd type="none" w="med" len="med"/>
                    </a:lnT>
                    <a:lnB>
                      <a:noFill/>
                    </a:lnB>
                    <a:solidFill>
                      <a:srgbClr val="B8CCE4"/>
                    </a:solidFill>
                  </a:tcPr>
                </a:tc>
                <a:tc>
                  <a:txBody>
                    <a:bodyPr/>
                    <a:lstStyle/>
                    <a:p>
                      <a:pPr algn="r" fontAlgn="b"/>
                      <a:r>
                        <a:rPr lang="en-US" sz="1200" b="0" i="1" u="none" strike="noStrike">
                          <a:solidFill>
                            <a:srgbClr val="000000"/>
                          </a:solidFill>
                          <a:effectLst/>
                          <a:latin typeface="Calibri" panose="020F0502020204030204" pitchFamily="34" charset="0"/>
                        </a:rPr>
                        <a:t>22%</a:t>
                      </a:r>
                    </a:p>
                  </a:txBody>
                  <a:tcPr marL="0" marR="0" marT="0" marB="0" anchor="b">
                    <a:lnL>
                      <a:noFill/>
                    </a:lnL>
                    <a:lnR>
                      <a:noFill/>
                    </a:lnR>
                    <a:lnT w="6350" cap="flat" cmpd="sng" algn="ctr">
                      <a:solidFill>
                        <a:srgbClr val="95B3D7"/>
                      </a:solidFill>
                      <a:prstDash val="solid"/>
                      <a:round/>
                      <a:headEnd type="none" w="med" len="med"/>
                      <a:tailEnd type="none" w="med" len="med"/>
                    </a:lnT>
                    <a:lnB>
                      <a:noFill/>
                    </a:lnB>
                    <a:solidFill>
                      <a:srgbClr val="B8CCE4"/>
                    </a:solidFill>
                  </a:tcPr>
                </a:tc>
                <a:tc>
                  <a:txBody>
                    <a:bodyPr/>
                    <a:lstStyle/>
                    <a:p>
                      <a:pPr algn="r" fontAlgn="b"/>
                      <a:r>
                        <a:rPr lang="en-US" sz="1200" b="0" i="1" u="none" strike="noStrike">
                          <a:solidFill>
                            <a:srgbClr val="000000"/>
                          </a:solidFill>
                          <a:effectLst/>
                          <a:latin typeface="Calibri" panose="020F0502020204030204" pitchFamily="34" charset="0"/>
                        </a:rPr>
                        <a:t>26%</a:t>
                      </a:r>
                    </a:p>
                  </a:txBody>
                  <a:tcPr marL="0" marR="0" marT="0" marB="0" anchor="b">
                    <a:lnL>
                      <a:noFill/>
                    </a:lnL>
                    <a:lnR>
                      <a:noFill/>
                    </a:lnR>
                    <a:lnT w="6350" cap="flat" cmpd="sng" algn="ctr">
                      <a:solidFill>
                        <a:srgbClr val="95B3D7"/>
                      </a:solidFill>
                      <a:prstDash val="solid"/>
                      <a:round/>
                      <a:headEnd type="none" w="med" len="med"/>
                      <a:tailEnd type="none" w="med" len="med"/>
                    </a:lnT>
                    <a:lnB>
                      <a:noFill/>
                    </a:lnB>
                    <a:solidFill>
                      <a:srgbClr val="B8CCE4"/>
                    </a:solidFill>
                  </a:tcPr>
                </a:tc>
                <a:tc>
                  <a:txBody>
                    <a:bodyPr/>
                    <a:lstStyle/>
                    <a:p>
                      <a:pPr algn="r" fontAlgn="b"/>
                      <a:r>
                        <a:rPr lang="en-US" sz="1200" b="0" i="1" u="none" strike="noStrike">
                          <a:solidFill>
                            <a:srgbClr val="000000"/>
                          </a:solidFill>
                          <a:effectLst/>
                          <a:latin typeface="Calibri" panose="020F0502020204030204" pitchFamily="34" charset="0"/>
                        </a:rPr>
                        <a:t>28%</a:t>
                      </a:r>
                    </a:p>
                  </a:txBody>
                  <a:tcPr marL="0" marR="0" marT="0" marB="0" anchor="b">
                    <a:lnL>
                      <a:noFill/>
                    </a:lnL>
                    <a:lnR>
                      <a:noFill/>
                    </a:lnR>
                    <a:lnT w="6350" cap="flat" cmpd="sng" algn="ctr">
                      <a:solidFill>
                        <a:srgbClr val="95B3D7"/>
                      </a:solidFill>
                      <a:prstDash val="solid"/>
                      <a:round/>
                      <a:headEnd type="none" w="med" len="med"/>
                      <a:tailEnd type="none" w="med" len="med"/>
                    </a:lnT>
                    <a:lnB>
                      <a:noFill/>
                    </a:lnB>
                    <a:solidFill>
                      <a:srgbClr val="B8CCE4"/>
                    </a:solidFill>
                  </a:tcPr>
                </a:tc>
                <a:tc>
                  <a:txBody>
                    <a:bodyPr/>
                    <a:lstStyle/>
                    <a:p>
                      <a:pPr algn="r" fontAlgn="b"/>
                      <a:r>
                        <a:rPr lang="en-US" sz="1200" b="0" i="1" u="none" strike="noStrike" dirty="0">
                          <a:solidFill>
                            <a:srgbClr val="000000"/>
                          </a:solidFill>
                          <a:effectLst/>
                          <a:latin typeface="Calibri" panose="020F0502020204030204" pitchFamily="34" charset="0"/>
                        </a:rPr>
                        <a:t>22%</a:t>
                      </a:r>
                    </a:p>
                  </a:txBody>
                  <a:tcPr marL="0" marR="0" marT="0" marB="0" anchor="b">
                    <a:lnL>
                      <a:noFill/>
                    </a:lnL>
                    <a:lnR>
                      <a:noFill/>
                    </a:lnR>
                    <a:lnT w="6350" cap="flat" cmpd="sng" algn="ctr">
                      <a:solidFill>
                        <a:srgbClr val="95B3D7"/>
                      </a:solidFill>
                      <a:prstDash val="solid"/>
                      <a:round/>
                      <a:headEnd type="none" w="med" len="med"/>
                      <a:tailEnd type="none" w="med" len="med"/>
                    </a:lnT>
                    <a:lnB>
                      <a:noFill/>
                    </a:lnB>
                    <a:solidFill>
                      <a:srgbClr val="B8CCE4"/>
                    </a:solidFill>
                  </a:tcPr>
                </a:tc>
                <a:extLst>
                  <a:ext uri="{0D108BD9-81ED-4DB2-BD59-A6C34878D82A}">
                    <a16:rowId xmlns:a16="http://schemas.microsoft.com/office/drawing/2014/main" val="10024"/>
                  </a:ext>
                </a:extLst>
              </a:tr>
            </a:tbl>
          </a:graphicData>
        </a:graphic>
      </p:graphicFrame>
    </p:spTree>
    <p:extLst>
      <p:ext uri="{BB962C8B-B14F-4D97-AF65-F5344CB8AC3E}">
        <p14:creationId xmlns:p14="http://schemas.microsoft.com/office/powerpoint/2010/main" val="3015621870"/>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Cash flow Statement</a:t>
            </a:r>
            <a:endParaRPr lang="ru-RU" dirty="0"/>
          </a:p>
        </p:txBody>
      </p:sp>
      <p:sp>
        <p:nvSpPr>
          <p:cNvPr id="7" name="Номер слайда 6"/>
          <p:cNvSpPr>
            <a:spLocks noGrp="1"/>
          </p:cNvSpPr>
          <p:nvPr>
            <p:ph type="sldNum" sz="quarter" idx="12"/>
          </p:nvPr>
        </p:nvSpPr>
        <p:spPr/>
        <p:txBody>
          <a:bodyPr/>
          <a:lstStyle/>
          <a:p>
            <a:fld id="{D7F305DA-160D-498F-B102-A1D8643B4A2C}" type="slidenum">
              <a:rPr lang="ru-RU" smtClean="0"/>
              <a:pPr/>
              <a:t>62</a:t>
            </a:fld>
            <a:endParaRPr lang="ru-RU"/>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graphicFrame>
        <p:nvGraphicFramePr>
          <p:cNvPr id="5" name="Таблица 4"/>
          <p:cNvGraphicFramePr>
            <a:graphicFrameLocks noGrp="1"/>
          </p:cNvGraphicFramePr>
          <p:nvPr>
            <p:extLst>
              <p:ext uri="{D42A27DB-BD31-4B8C-83A1-F6EECF244321}">
                <p14:modId xmlns:p14="http://schemas.microsoft.com/office/powerpoint/2010/main" val="3097121532"/>
              </p:ext>
            </p:extLst>
          </p:nvPr>
        </p:nvGraphicFramePr>
        <p:xfrm>
          <a:off x="709682" y="1216917"/>
          <a:ext cx="7724636" cy="4182222"/>
        </p:xfrm>
        <a:graphic>
          <a:graphicData uri="http://schemas.openxmlformats.org/drawingml/2006/table">
            <a:tbl>
              <a:tblPr/>
              <a:tblGrid>
                <a:gridCol w="2226674">
                  <a:extLst>
                    <a:ext uri="{9D8B030D-6E8A-4147-A177-3AD203B41FA5}">
                      <a16:colId xmlns:a16="http://schemas.microsoft.com/office/drawing/2014/main" val="20000"/>
                    </a:ext>
                  </a:extLst>
                </a:gridCol>
                <a:gridCol w="916327">
                  <a:extLst>
                    <a:ext uri="{9D8B030D-6E8A-4147-A177-3AD203B41FA5}">
                      <a16:colId xmlns:a16="http://schemas.microsoft.com/office/drawing/2014/main" val="20002"/>
                    </a:ext>
                  </a:extLst>
                </a:gridCol>
                <a:gridCol w="916327">
                  <a:extLst>
                    <a:ext uri="{9D8B030D-6E8A-4147-A177-3AD203B41FA5}">
                      <a16:colId xmlns:a16="http://schemas.microsoft.com/office/drawing/2014/main" val="20003"/>
                    </a:ext>
                  </a:extLst>
                </a:gridCol>
                <a:gridCol w="916327">
                  <a:extLst>
                    <a:ext uri="{9D8B030D-6E8A-4147-A177-3AD203B41FA5}">
                      <a16:colId xmlns:a16="http://schemas.microsoft.com/office/drawing/2014/main" val="20004"/>
                    </a:ext>
                  </a:extLst>
                </a:gridCol>
                <a:gridCol w="916327">
                  <a:extLst>
                    <a:ext uri="{9D8B030D-6E8A-4147-A177-3AD203B41FA5}">
                      <a16:colId xmlns:a16="http://schemas.microsoft.com/office/drawing/2014/main" val="20005"/>
                    </a:ext>
                  </a:extLst>
                </a:gridCol>
                <a:gridCol w="916327">
                  <a:extLst>
                    <a:ext uri="{9D8B030D-6E8A-4147-A177-3AD203B41FA5}">
                      <a16:colId xmlns:a16="http://schemas.microsoft.com/office/drawing/2014/main" val="20006"/>
                    </a:ext>
                  </a:extLst>
                </a:gridCol>
                <a:gridCol w="916327">
                  <a:extLst>
                    <a:ext uri="{9D8B030D-6E8A-4147-A177-3AD203B41FA5}">
                      <a16:colId xmlns:a16="http://schemas.microsoft.com/office/drawing/2014/main" val="20007"/>
                    </a:ext>
                  </a:extLst>
                </a:gridCol>
              </a:tblGrid>
              <a:tr h="190101">
                <a:tc>
                  <a:txBody>
                    <a:bodyPr/>
                    <a:lstStyle/>
                    <a:p>
                      <a:pPr algn="l" fontAlgn="b"/>
                      <a:r>
                        <a:rPr lang="en-US" sz="1200" b="1" i="0" u="none" strike="noStrike" dirty="0">
                          <a:solidFill>
                            <a:srgbClr val="000000"/>
                          </a:solidFill>
                          <a:effectLst/>
                          <a:latin typeface="Calibri" panose="020F0502020204030204" pitchFamily="34" charset="0"/>
                        </a:rPr>
                        <a:t>Cash flow statement</a:t>
                      </a:r>
                    </a:p>
                  </a:txBody>
                  <a:tcPr marL="0" marR="0" marT="0" marB="0" anchor="b">
                    <a:lnL>
                      <a:noFill/>
                    </a:lnL>
                    <a:lnR>
                      <a:noFill/>
                    </a:lnR>
                    <a:lnT>
                      <a:noFill/>
                    </a:lnT>
                    <a:lnB>
                      <a:noFill/>
                    </a:lnB>
                    <a:solidFill>
                      <a:srgbClr val="DCE6F1"/>
                    </a:solidFill>
                  </a:tcPr>
                </a:tc>
                <a:tc>
                  <a:txBody>
                    <a:bodyPr/>
                    <a:lstStyle/>
                    <a:p>
                      <a:pPr algn="l" fontAlgn="b"/>
                      <a:r>
                        <a:rPr lang="en-US" sz="1200" b="1" i="0" u="none" strike="noStrike" dirty="0">
                          <a:solidFill>
                            <a:srgbClr val="000000"/>
                          </a:solidFill>
                          <a:effectLst/>
                          <a:latin typeface="Calibri" panose="020F0502020204030204" pitchFamily="34" charset="0"/>
                        </a:rPr>
                        <a:t> </a:t>
                      </a:r>
                    </a:p>
                  </a:txBody>
                  <a:tcPr marL="0" marR="0" marT="0" marB="0" anchor="b">
                    <a:lnL>
                      <a:noFill/>
                    </a:lnL>
                    <a:lnR>
                      <a:noFill/>
                    </a:lnR>
                    <a:lnT>
                      <a:noFill/>
                    </a:lnT>
                    <a:lnB>
                      <a:noFill/>
                    </a:lnB>
                    <a:solidFill>
                      <a:srgbClr val="DCE6F1"/>
                    </a:solidFill>
                  </a:tcPr>
                </a:tc>
                <a:tc>
                  <a:txBody>
                    <a:bodyPr/>
                    <a:lstStyle/>
                    <a:p>
                      <a:pPr algn="l" fontAlgn="b"/>
                      <a:r>
                        <a:rPr lang="en-US" sz="1200" b="1" i="0" u="none" strike="noStrike">
                          <a:solidFill>
                            <a:srgbClr val="000000"/>
                          </a:solidFill>
                          <a:effectLst/>
                          <a:latin typeface="Calibri" panose="020F0502020204030204" pitchFamily="34" charset="0"/>
                        </a:rPr>
                        <a:t> </a:t>
                      </a:r>
                    </a:p>
                  </a:txBody>
                  <a:tcPr marL="0" marR="0" marT="0" marB="0" anchor="b">
                    <a:lnL>
                      <a:noFill/>
                    </a:lnL>
                    <a:lnR>
                      <a:noFill/>
                    </a:lnR>
                    <a:lnT>
                      <a:noFill/>
                    </a:lnT>
                    <a:lnB>
                      <a:noFill/>
                    </a:lnB>
                    <a:solidFill>
                      <a:srgbClr val="DCE6F1"/>
                    </a:solidFill>
                  </a:tcPr>
                </a:tc>
                <a:tc>
                  <a:txBody>
                    <a:bodyPr/>
                    <a:lstStyle/>
                    <a:p>
                      <a:pPr algn="ctr" fontAlgn="b"/>
                      <a:r>
                        <a:rPr lang="en-US" sz="1200" b="1" i="0" u="none" strike="noStrike">
                          <a:solidFill>
                            <a:srgbClr val="000000"/>
                          </a:solidFill>
                          <a:effectLst/>
                          <a:latin typeface="Calibri" panose="020F0502020204030204" pitchFamily="34" charset="0"/>
                        </a:rPr>
                        <a:t>Timeline</a:t>
                      </a:r>
                    </a:p>
                  </a:txBody>
                  <a:tcPr marL="0" marR="0" marT="0" marB="0" anchor="b">
                    <a:lnL>
                      <a:noFill/>
                    </a:lnL>
                    <a:lnR>
                      <a:noFill/>
                    </a:lnR>
                    <a:lnT>
                      <a:noFill/>
                    </a:lnT>
                    <a:lnB>
                      <a:noFill/>
                    </a:lnB>
                    <a:solidFill>
                      <a:srgbClr val="DCE6F1"/>
                    </a:solidFill>
                  </a:tcPr>
                </a:tc>
                <a:tc>
                  <a:txBody>
                    <a:bodyPr/>
                    <a:lstStyle/>
                    <a:p>
                      <a:pPr algn="l" fontAlgn="b"/>
                      <a:r>
                        <a:rPr lang="en-US" sz="1200" b="1" i="0" u="none" strike="noStrike">
                          <a:solidFill>
                            <a:srgbClr val="000000"/>
                          </a:solidFill>
                          <a:effectLst/>
                          <a:latin typeface="Calibri" panose="020F0502020204030204" pitchFamily="34" charset="0"/>
                        </a:rPr>
                        <a:t> </a:t>
                      </a:r>
                    </a:p>
                  </a:txBody>
                  <a:tcPr marL="0" marR="0" marT="0" marB="0" anchor="b">
                    <a:lnL>
                      <a:noFill/>
                    </a:lnL>
                    <a:lnR>
                      <a:noFill/>
                    </a:lnR>
                    <a:lnT>
                      <a:noFill/>
                    </a:lnT>
                    <a:lnB>
                      <a:noFill/>
                    </a:lnB>
                    <a:solidFill>
                      <a:srgbClr val="DCE6F1"/>
                    </a:solidFill>
                  </a:tcPr>
                </a:tc>
                <a:tc>
                  <a:txBody>
                    <a:bodyPr/>
                    <a:lstStyle/>
                    <a:p>
                      <a:pPr algn="l" fontAlgn="b"/>
                      <a:r>
                        <a:rPr lang="en-US" sz="1200" b="1" i="0" u="none" strike="noStrike">
                          <a:solidFill>
                            <a:srgbClr val="000000"/>
                          </a:solidFill>
                          <a:effectLst/>
                          <a:latin typeface="Calibri" panose="020F0502020204030204" pitchFamily="34" charset="0"/>
                        </a:rPr>
                        <a:t> </a:t>
                      </a:r>
                    </a:p>
                  </a:txBody>
                  <a:tcPr marL="0" marR="0" marT="0" marB="0" anchor="b">
                    <a:lnL>
                      <a:noFill/>
                    </a:lnL>
                    <a:lnR>
                      <a:noFill/>
                    </a:lnR>
                    <a:lnT>
                      <a:noFill/>
                    </a:lnT>
                    <a:lnB>
                      <a:noFill/>
                    </a:lnB>
                    <a:solidFill>
                      <a:srgbClr val="DCE6F1"/>
                    </a:solidFill>
                  </a:tcPr>
                </a:tc>
                <a:tc>
                  <a:txBody>
                    <a:bodyPr/>
                    <a:lstStyle/>
                    <a:p>
                      <a:pPr algn="l" fontAlgn="b"/>
                      <a:r>
                        <a:rPr lang="en-US" sz="1200" b="1" i="0" u="none" strike="noStrike">
                          <a:solidFill>
                            <a:srgbClr val="000000"/>
                          </a:solidFill>
                          <a:effectLst/>
                          <a:latin typeface="Calibri" panose="020F0502020204030204" pitchFamily="34" charset="0"/>
                        </a:rPr>
                        <a:t> </a:t>
                      </a:r>
                    </a:p>
                  </a:txBody>
                  <a:tcPr marL="0" marR="0" marT="0" marB="0" anchor="b">
                    <a:lnL>
                      <a:noFill/>
                    </a:lnL>
                    <a:lnR>
                      <a:noFill/>
                    </a:lnR>
                    <a:lnT>
                      <a:noFill/>
                    </a:lnT>
                    <a:lnB>
                      <a:noFill/>
                    </a:lnB>
                    <a:solidFill>
                      <a:srgbClr val="DCE6F1"/>
                    </a:solidFill>
                  </a:tcPr>
                </a:tc>
                <a:extLst>
                  <a:ext uri="{0D108BD9-81ED-4DB2-BD59-A6C34878D82A}">
                    <a16:rowId xmlns:a16="http://schemas.microsoft.com/office/drawing/2014/main" val="10000"/>
                  </a:ext>
                </a:extLst>
              </a:tr>
              <a:tr h="190101">
                <a:tc>
                  <a:txBody>
                    <a:bodyPr/>
                    <a:lstStyle/>
                    <a:p>
                      <a:pPr algn="l" fontAlgn="b"/>
                      <a:r>
                        <a:rPr lang="en-US" sz="1200" b="1" i="0" u="none" strike="noStrike" dirty="0" err="1">
                          <a:solidFill>
                            <a:srgbClr val="000000"/>
                          </a:solidFill>
                          <a:effectLst/>
                          <a:latin typeface="Calibri" panose="020F0502020204030204" pitchFamily="34" charset="0"/>
                        </a:rPr>
                        <a:t>thsd</a:t>
                      </a:r>
                      <a:r>
                        <a:rPr lang="en-US" sz="1200" b="1" i="0" u="none" strike="noStrike" dirty="0">
                          <a:solidFill>
                            <a:srgbClr val="000000"/>
                          </a:solidFill>
                          <a:effectLst/>
                          <a:latin typeface="Calibri" panose="020F0502020204030204" pitchFamily="34" charset="0"/>
                        </a:rPr>
                        <a:t> USD</a:t>
                      </a:r>
                    </a:p>
                  </a:txBody>
                  <a:tcPr marL="0" marR="0" marT="0" marB="0" anchor="b">
                    <a:lnL>
                      <a:noFill/>
                    </a:lnL>
                    <a:lnR>
                      <a:noFill/>
                    </a:lnR>
                    <a:lnT>
                      <a:noFill/>
                    </a:lnT>
                    <a:lnB w="6350" cap="flat" cmpd="sng" algn="ctr">
                      <a:solidFill>
                        <a:srgbClr val="95B3D7"/>
                      </a:solidFill>
                      <a:prstDash val="solid"/>
                      <a:round/>
                      <a:headEnd type="none" w="med" len="med"/>
                      <a:tailEnd type="none" w="med" len="med"/>
                    </a:lnB>
                    <a:solidFill>
                      <a:srgbClr val="DCE6F1"/>
                    </a:solidFill>
                  </a:tcPr>
                </a:tc>
                <a:tc>
                  <a:txBody>
                    <a:bodyPr/>
                    <a:lstStyle/>
                    <a:p>
                      <a:pPr algn="ctr" fontAlgn="b"/>
                      <a:r>
                        <a:rPr lang="en-US" sz="1200" b="1" i="0" u="none" strike="noStrike">
                          <a:solidFill>
                            <a:srgbClr val="000000"/>
                          </a:solidFill>
                          <a:effectLst/>
                          <a:latin typeface="Calibri" panose="020F0502020204030204" pitchFamily="34" charset="0"/>
                        </a:rPr>
                        <a:t>Year 1</a:t>
                      </a:r>
                    </a:p>
                  </a:txBody>
                  <a:tcPr marL="0" marR="0" marT="0" marB="0" anchor="b">
                    <a:lnL>
                      <a:noFill/>
                    </a:lnL>
                    <a:lnR>
                      <a:noFill/>
                    </a:lnR>
                    <a:lnT>
                      <a:noFill/>
                    </a:lnT>
                    <a:lnB w="6350" cap="flat" cmpd="sng" algn="ctr">
                      <a:solidFill>
                        <a:srgbClr val="95B3D7"/>
                      </a:solidFill>
                      <a:prstDash val="solid"/>
                      <a:round/>
                      <a:headEnd type="none" w="med" len="med"/>
                      <a:tailEnd type="none" w="med" len="med"/>
                    </a:lnB>
                    <a:solidFill>
                      <a:srgbClr val="DCE6F1"/>
                    </a:solidFill>
                  </a:tcPr>
                </a:tc>
                <a:tc>
                  <a:txBody>
                    <a:bodyPr/>
                    <a:lstStyle/>
                    <a:p>
                      <a:pPr algn="ctr" fontAlgn="b"/>
                      <a:r>
                        <a:rPr lang="en-US" sz="1200" b="1" i="0" u="none" strike="noStrike">
                          <a:solidFill>
                            <a:srgbClr val="000000"/>
                          </a:solidFill>
                          <a:effectLst/>
                          <a:latin typeface="Calibri" panose="020F0502020204030204" pitchFamily="34" charset="0"/>
                        </a:rPr>
                        <a:t>Year 2</a:t>
                      </a:r>
                    </a:p>
                  </a:txBody>
                  <a:tcPr marL="0" marR="0" marT="0" marB="0" anchor="b">
                    <a:lnL>
                      <a:noFill/>
                    </a:lnL>
                    <a:lnR>
                      <a:noFill/>
                    </a:lnR>
                    <a:lnT>
                      <a:noFill/>
                    </a:lnT>
                    <a:lnB w="6350" cap="flat" cmpd="sng" algn="ctr">
                      <a:solidFill>
                        <a:srgbClr val="95B3D7"/>
                      </a:solidFill>
                      <a:prstDash val="solid"/>
                      <a:round/>
                      <a:headEnd type="none" w="med" len="med"/>
                      <a:tailEnd type="none" w="med" len="med"/>
                    </a:lnB>
                    <a:solidFill>
                      <a:srgbClr val="DCE6F1"/>
                    </a:solidFill>
                  </a:tcPr>
                </a:tc>
                <a:tc>
                  <a:txBody>
                    <a:bodyPr/>
                    <a:lstStyle/>
                    <a:p>
                      <a:pPr algn="ctr" fontAlgn="b"/>
                      <a:r>
                        <a:rPr lang="en-US" sz="1200" b="1" i="0" u="none" strike="noStrike">
                          <a:solidFill>
                            <a:srgbClr val="000000"/>
                          </a:solidFill>
                          <a:effectLst/>
                          <a:latin typeface="Calibri" panose="020F0502020204030204" pitchFamily="34" charset="0"/>
                        </a:rPr>
                        <a:t>Year 3</a:t>
                      </a:r>
                    </a:p>
                  </a:txBody>
                  <a:tcPr marL="0" marR="0" marT="0" marB="0" anchor="b">
                    <a:lnL>
                      <a:noFill/>
                    </a:lnL>
                    <a:lnR>
                      <a:noFill/>
                    </a:lnR>
                    <a:lnT>
                      <a:noFill/>
                    </a:lnT>
                    <a:lnB w="6350" cap="flat" cmpd="sng" algn="ctr">
                      <a:solidFill>
                        <a:srgbClr val="95B3D7"/>
                      </a:solidFill>
                      <a:prstDash val="solid"/>
                      <a:round/>
                      <a:headEnd type="none" w="med" len="med"/>
                      <a:tailEnd type="none" w="med" len="med"/>
                    </a:lnB>
                    <a:solidFill>
                      <a:srgbClr val="DCE6F1"/>
                    </a:solidFill>
                  </a:tcPr>
                </a:tc>
                <a:tc>
                  <a:txBody>
                    <a:bodyPr/>
                    <a:lstStyle/>
                    <a:p>
                      <a:pPr algn="ctr" fontAlgn="b"/>
                      <a:r>
                        <a:rPr lang="en-US" sz="1200" b="1" i="0" u="none" strike="noStrike">
                          <a:solidFill>
                            <a:srgbClr val="000000"/>
                          </a:solidFill>
                          <a:effectLst/>
                          <a:latin typeface="Calibri" panose="020F0502020204030204" pitchFamily="34" charset="0"/>
                        </a:rPr>
                        <a:t>Year 4</a:t>
                      </a:r>
                    </a:p>
                  </a:txBody>
                  <a:tcPr marL="0" marR="0" marT="0" marB="0" anchor="b">
                    <a:lnL>
                      <a:noFill/>
                    </a:lnL>
                    <a:lnR>
                      <a:noFill/>
                    </a:lnR>
                    <a:lnT>
                      <a:noFill/>
                    </a:lnT>
                    <a:lnB w="6350" cap="flat" cmpd="sng" algn="ctr">
                      <a:solidFill>
                        <a:srgbClr val="95B3D7"/>
                      </a:solidFill>
                      <a:prstDash val="solid"/>
                      <a:round/>
                      <a:headEnd type="none" w="med" len="med"/>
                      <a:tailEnd type="none" w="med" len="med"/>
                    </a:lnB>
                    <a:solidFill>
                      <a:srgbClr val="DCE6F1"/>
                    </a:solidFill>
                  </a:tcPr>
                </a:tc>
                <a:tc>
                  <a:txBody>
                    <a:bodyPr/>
                    <a:lstStyle/>
                    <a:p>
                      <a:pPr algn="ctr" fontAlgn="b"/>
                      <a:r>
                        <a:rPr lang="en-US" sz="1200" b="1" i="0" u="none" strike="noStrike">
                          <a:solidFill>
                            <a:srgbClr val="000000"/>
                          </a:solidFill>
                          <a:effectLst/>
                          <a:latin typeface="Calibri" panose="020F0502020204030204" pitchFamily="34" charset="0"/>
                        </a:rPr>
                        <a:t>Year 5</a:t>
                      </a:r>
                    </a:p>
                  </a:txBody>
                  <a:tcPr marL="0" marR="0" marT="0" marB="0" anchor="b">
                    <a:lnL>
                      <a:noFill/>
                    </a:lnL>
                    <a:lnR>
                      <a:noFill/>
                    </a:lnR>
                    <a:lnT>
                      <a:noFill/>
                    </a:lnT>
                    <a:lnB w="6350" cap="flat" cmpd="sng" algn="ctr">
                      <a:solidFill>
                        <a:srgbClr val="95B3D7"/>
                      </a:solidFill>
                      <a:prstDash val="solid"/>
                      <a:round/>
                      <a:headEnd type="none" w="med" len="med"/>
                      <a:tailEnd type="none" w="med" len="med"/>
                    </a:lnB>
                    <a:solidFill>
                      <a:srgbClr val="DCE6F1"/>
                    </a:solidFill>
                  </a:tcPr>
                </a:tc>
                <a:tc>
                  <a:txBody>
                    <a:bodyPr/>
                    <a:lstStyle/>
                    <a:p>
                      <a:pPr algn="ctr" fontAlgn="b"/>
                      <a:r>
                        <a:rPr lang="en-US" sz="1200" b="1" i="0" u="none" strike="noStrike">
                          <a:solidFill>
                            <a:srgbClr val="000000"/>
                          </a:solidFill>
                          <a:effectLst/>
                          <a:latin typeface="Calibri" panose="020F0502020204030204" pitchFamily="34" charset="0"/>
                        </a:rPr>
                        <a:t>Total</a:t>
                      </a:r>
                    </a:p>
                  </a:txBody>
                  <a:tcPr marL="0" marR="0" marT="0" marB="0" anchor="b">
                    <a:lnL>
                      <a:noFill/>
                    </a:lnL>
                    <a:lnR>
                      <a:noFill/>
                    </a:lnR>
                    <a:lnT>
                      <a:noFill/>
                    </a:lnT>
                    <a:lnB w="6350" cap="flat" cmpd="sng" algn="ctr">
                      <a:solidFill>
                        <a:srgbClr val="95B3D7"/>
                      </a:solidFill>
                      <a:prstDash val="solid"/>
                      <a:round/>
                      <a:headEnd type="none" w="med" len="med"/>
                      <a:tailEnd type="none" w="med" len="med"/>
                    </a:lnB>
                    <a:solidFill>
                      <a:srgbClr val="DCE6F1"/>
                    </a:solidFill>
                  </a:tcPr>
                </a:tc>
                <a:extLst>
                  <a:ext uri="{0D108BD9-81ED-4DB2-BD59-A6C34878D82A}">
                    <a16:rowId xmlns:a16="http://schemas.microsoft.com/office/drawing/2014/main" val="10001"/>
                  </a:ext>
                </a:extLst>
              </a:tr>
              <a:tr h="190101">
                <a:tc>
                  <a:txBody>
                    <a:bodyPr/>
                    <a:lstStyle/>
                    <a:p>
                      <a:pPr algn="l" fontAlgn="b"/>
                      <a:r>
                        <a:rPr lang="en-US" sz="1200" b="1" i="0" u="none" strike="noStrike" dirty="0">
                          <a:solidFill>
                            <a:srgbClr val="000000"/>
                          </a:solidFill>
                          <a:effectLst/>
                          <a:latin typeface="Calibri" panose="020F0502020204030204" pitchFamily="34" charset="0"/>
                        </a:rPr>
                        <a:t>Cash flow from operations</a:t>
                      </a:r>
                    </a:p>
                  </a:txBody>
                  <a:tcPr marL="0" marR="0" marT="0" marB="0" anchor="b">
                    <a:lnL>
                      <a:noFill/>
                    </a:lnL>
                    <a:lnR>
                      <a:noFill/>
                    </a:lnR>
                    <a:lnT w="6350" cap="flat" cmpd="sng" algn="ctr">
                      <a:solidFill>
                        <a:srgbClr val="95B3D7"/>
                      </a:solidFill>
                      <a:prstDash val="solid"/>
                      <a:round/>
                      <a:headEnd type="none" w="med" len="med"/>
                      <a:tailEnd type="none" w="med" len="med"/>
                    </a:lnT>
                    <a:lnB>
                      <a:noFill/>
                    </a:lnB>
                    <a:solidFill>
                      <a:srgbClr val="B8CCE4"/>
                    </a:solidFill>
                  </a:tcPr>
                </a:tc>
                <a:tc>
                  <a:txBody>
                    <a:bodyPr/>
                    <a:lstStyle/>
                    <a:p>
                      <a:pPr algn="r" fontAlgn="b"/>
                      <a:r>
                        <a:rPr lang="en-US" sz="1200" b="1" i="0" u="none" strike="noStrike">
                          <a:solidFill>
                            <a:srgbClr val="000000"/>
                          </a:solidFill>
                          <a:effectLst/>
                          <a:latin typeface="Calibri" panose="020F0502020204030204" pitchFamily="34" charset="0"/>
                        </a:rPr>
                        <a:t>-687</a:t>
                      </a:r>
                    </a:p>
                  </a:txBody>
                  <a:tcPr marL="0" marR="0" marT="0" marB="0" anchor="b">
                    <a:lnL>
                      <a:noFill/>
                    </a:lnL>
                    <a:lnR>
                      <a:noFill/>
                    </a:lnR>
                    <a:lnT w="6350" cap="flat" cmpd="sng" algn="ctr">
                      <a:solidFill>
                        <a:srgbClr val="95B3D7"/>
                      </a:solidFill>
                      <a:prstDash val="solid"/>
                      <a:round/>
                      <a:headEnd type="none" w="med" len="med"/>
                      <a:tailEnd type="none" w="med" len="med"/>
                    </a:lnT>
                    <a:lnB>
                      <a:noFill/>
                    </a:lnB>
                    <a:solidFill>
                      <a:srgbClr val="B8CCE4"/>
                    </a:solidFill>
                  </a:tcPr>
                </a:tc>
                <a:tc>
                  <a:txBody>
                    <a:bodyPr/>
                    <a:lstStyle/>
                    <a:p>
                      <a:pPr algn="r" fontAlgn="b"/>
                      <a:r>
                        <a:rPr lang="en-US" sz="1200" b="1" i="0" u="none" strike="noStrike">
                          <a:solidFill>
                            <a:srgbClr val="000000"/>
                          </a:solidFill>
                          <a:effectLst/>
                          <a:latin typeface="Calibri" panose="020F0502020204030204" pitchFamily="34" charset="0"/>
                        </a:rPr>
                        <a:t>2 336</a:t>
                      </a:r>
                    </a:p>
                  </a:txBody>
                  <a:tcPr marL="0" marR="0" marT="0" marB="0" anchor="b">
                    <a:lnL>
                      <a:noFill/>
                    </a:lnL>
                    <a:lnR>
                      <a:noFill/>
                    </a:lnR>
                    <a:lnT w="6350" cap="flat" cmpd="sng" algn="ctr">
                      <a:solidFill>
                        <a:srgbClr val="95B3D7"/>
                      </a:solidFill>
                      <a:prstDash val="solid"/>
                      <a:round/>
                      <a:headEnd type="none" w="med" len="med"/>
                      <a:tailEnd type="none" w="med" len="med"/>
                    </a:lnT>
                    <a:lnB>
                      <a:noFill/>
                    </a:lnB>
                    <a:solidFill>
                      <a:srgbClr val="B8CCE4"/>
                    </a:solidFill>
                  </a:tcPr>
                </a:tc>
                <a:tc>
                  <a:txBody>
                    <a:bodyPr/>
                    <a:lstStyle/>
                    <a:p>
                      <a:pPr algn="r" fontAlgn="b"/>
                      <a:r>
                        <a:rPr lang="en-US" sz="1200" b="1" i="0" u="none" strike="noStrike">
                          <a:solidFill>
                            <a:srgbClr val="000000"/>
                          </a:solidFill>
                          <a:effectLst/>
                          <a:latin typeface="Calibri" panose="020F0502020204030204" pitchFamily="34" charset="0"/>
                        </a:rPr>
                        <a:t>8 632</a:t>
                      </a:r>
                    </a:p>
                  </a:txBody>
                  <a:tcPr marL="0" marR="0" marT="0" marB="0" anchor="b">
                    <a:lnL>
                      <a:noFill/>
                    </a:lnL>
                    <a:lnR>
                      <a:noFill/>
                    </a:lnR>
                    <a:lnT w="6350" cap="flat" cmpd="sng" algn="ctr">
                      <a:solidFill>
                        <a:srgbClr val="95B3D7"/>
                      </a:solidFill>
                      <a:prstDash val="solid"/>
                      <a:round/>
                      <a:headEnd type="none" w="med" len="med"/>
                      <a:tailEnd type="none" w="med" len="med"/>
                    </a:lnT>
                    <a:lnB>
                      <a:noFill/>
                    </a:lnB>
                    <a:solidFill>
                      <a:srgbClr val="B8CCE4"/>
                    </a:solidFill>
                  </a:tcPr>
                </a:tc>
                <a:tc>
                  <a:txBody>
                    <a:bodyPr/>
                    <a:lstStyle/>
                    <a:p>
                      <a:pPr algn="r" fontAlgn="b"/>
                      <a:r>
                        <a:rPr lang="en-US" sz="1200" b="1" i="0" u="none" strike="noStrike">
                          <a:solidFill>
                            <a:srgbClr val="000000"/>
                          </a:solidFill>
                          <a:effectLst/>
                          <a:latin typeface="Calibri" panose="020F0502020204030204" pitchFamily="34" charset="0"/>
                        </a:rPr>
                        <a:t>11 745</a:t>
                      </a:r>
                    </a:p>
                  </a:txBody>
                  <a:tcPr marL="0" marR="0" marT="0" marB="0" anchor="b">
                    <a:lnL>
                      <a:noFill/>
                    </a:lnL>
                    <a:lnR>
                      <a:noFill/>
                    </a:lnR>
                    <a:lnT w="6350" cap="flat" cmpd="sng" algn="ctr">
                      <a:solidFill>
                        <a:srgbClr val="95B3D7"/>
                      </a:solidFill>
                      <a:prstDash val="solid"/>
                      <a:round/>
                      <a:headEnd type="none" w="med" len="med"/>
                      <a:tailEnd type="none" w="med" len="med"/>
                    </a:lnT>
                    <a:lnB>
                      <a:noFill/>
                    </a:lnB>
                    <a:solidFill>
                      <a:srgbClr val="B8CCE4"/>
                    </a:solidFill>
                  </a:tcPr>
                </a:tc>
                <a:tc>
                  <a:txBody>
                    <a:bodyPr/>
                    <a:lstStyle/>
                    <a:p>
                      <a:pPr algn="r" fontAlgn="b"/>
                      <a:r>
                        <a:rPr lang="en-US" sz="1200" b="1" i="0" u="none" strike="noStrike">
                          <a:solidFill>
                            <a:srgbClr val="000000"/>
                          </a:solidFill>
                          <a:effectLst/>
                          <a:latin typeface="Calibri" panose="020F0502020204030204" pitchFamily="34" charset="0"/>
                        </a:rPr>
                        <a:t>13 319</a:t>
                      </a:r>
                    </a:p>
                  </a:txBody>
                  <a:tcPr marL="0" marR="0" marT="0" marB="0" anchor="b">
                    <a:lnL>
                      <a:noFill/>
                    </a:lnL>
                    <a:lnR>
                      <a:noFill/>
                    </a:lnR>
                    <a:lnT w="6350" cap="flat" cmpd="sng" algn="ctr">
                      <a:solidFill>
                        <a:srgbClr val="95B3D7"/>
                      </a:solidFill>
                      <a:prstDash val="solid"/>
                      <a:round/>
                      <a:headEnd type="none" w="med" len="med"/>
                      <a:tailEnd type="none" w="med" len="med"/>
                    </a:lnT>
                    <a:lnB>
                      <a:noFill/>
                    </a:lnB>
                    <a:solidFill>
                      <a:srgbClr val="B8CCE4"/>
                    </a:solidFill>
                  </a:tcPr>
                </a:tc>
                <a:tc>
                  <a:txBody>
                    <a:bodyPr/>
                    <a:lstStyle/>
                    <a:p>
                      <a:pPr algn="r" fontAlgn="b"/>
                      <a:r>
                        <a:rPr lang="en-US" sz="1200" b="1" i="0" u="none" strike="noStrike">
                          <a:solidFill>
                            <a:srgbClr val="000000"/>
                          </a:solidFill>
                          <a:effectLst/>
                          <a:latin typeface="Calibri" panose="020F0502020204030204" pitchFamily="34" charset="0"/>
                        </a:rPr>
                        <a:t>35 345</a:t>
                      </a:r>
                    </a:p>
                  </a:txBody>
                  <a:tcPr marL="0" marR="0" marT="0" marB="0" anchor="b">
                    <a:lnL>
                      <a:noFill/>
                    </a:lnL>
                    <a:lnR>
                      <a:noFill/>
                    </a:lnR>
                    <a:lnT w="6350" cap="flat" cmpd="sng" algn="ctr">
                      <a:solidFill>
                        <a:srgbClr val="95B3D7"/>
                      </a:solidFill>
                      <a:prstDash val="solid"/>
                      <a:round/>
                      <a:headEnd type="none" w="med" len="med"/>
                      <a:tailEnd type="none" w="med" len="med"/>
                    </a:lnT>
                    <a:lnB>
                      <a:noFill/>
                    </a:lnB>
                    <a:solidFill>
                      <a:srgbClr val="B8CCE4"/>
                    </a:solidFill>
                  </a:tcPr>
                </a:tc>
                <a:extLst>
                  <a:ext uri="{0D108BD9-81ED-4DB2-BD59-A6C34878D82A}">
                    <a16:rowId xmlns:a16="http://schemas.microsoft.com/office/drawing/2014/main" val="10002"/>
                  </a:ext>
                </a:extLst>
              </a:tr>
              <a:tr h="190101">
                <a:tc>
                  <a:txBody>
                    <a:bodyPr/>
                    <a:lstStyle/>
                    <a:p>
                      <a:pPr algn="l" fontAlgn="b"/>
                      <a:r>
                        <a:rPr lang="en-US" sz="1200" b="0" i="0" u="none" strike="noStrike" dirty="0">
                          <a:solidFill>
                            <a:srgbClr val="000000"/>
                          </a:solidFill>
                          <a:effectLst/>
                          <a:latin typeface="Calibri" panose="020F0502020204030204" pitchFamily="34" charset="0"/>
                        </a:rPr>
                        <a:t>Income</a:t>
                      </a:r>
                    </a:p>
                  </a:txBody>
                  <a:tcPr marL="0" marR="0" marT="0"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348</a:t>
                      </a:r>
                    </a:p>
                  </a:txBody>
                  <a:tcPr marL="0" marR="0" marT="0"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10 255</a:t>
                      </a:r>
                    </a:p>
                  </a:txBody>
                  <a:tcPr marL="0" marR="0" marT="0"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21 070</a:t>
                      </a:r>
                    </a:p>
                  </a:txBody>
                  <a:tcPr marL="0" marR="0" marT="0"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26 065</a:t>
                      </a:r>
                    </a:p>
                  </a:txBody>
                  <a:tcPr marL="0" marR="0" marT="0"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28 512</a:t>
                      </a:r>
                    </a:p>
                  </a:txBody>
                  <a:tcPr marL="0" marR="0" marT="0"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86 250</a:t>
                      </a:r>
                    </a:p>
                  </a:txBody>
                  <a:tcPr marL="0" marR="0" marT="0" marB="0" anchor="b">
                    <a:lnL>
                      <a:noFill/>
                    </a:lnL>
                    <a:lnR>
                      <a:noFill/>
                    </a:lnR>
                    <a:lnT>
                      <a:noFill/>
                    </a:lnT>
                    <a:lnB>
                      <a:noFill/>
                    </a:lnB>
                  </a:tcPr>
                </a:tc>
                <a:extLst>
                  <a:ext uri="{0D108BD9-81ED-4DB2-BD59-A6C34878D82A}">
                    <a16:rowId xmlns:a16="http://schemas.microsoft.com/office/drawing/2014/main" val="10003"/>
                  </a:ext>
                </a:extLst>
              </a:tr>
              <a:tr h="190101">
                <a:tc>
                  <a:txBody>
                    <a:bodyPr/>
                    <a:lstStyle/>
                    <a:p>
                      <a:pPr algn="l" fontAlgn="b"/>
                      <a:r>
                        <a:rPr lang="en-US" sz="1200" b="0" i="0" u="none" strike="noStrike" dirty="0">
                          <a:solidFill>
                            <a:srgbClr val="000000"/>
                          </a:solidFill>
                          <a:effectLst/>
                          <a:latin typeface="Calibri" panose="020F0502020204030204" pitchFamily="34" charset="0"/>
                        </a:rPr>
                        <a:t>Acquisition costs</a:t>
                      </a:r>
                    </a:p>
                  </a:txBody>
                  <a:tcPr marL="0" marR="0" marT="0"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-201</a:t>
                      </a:r>
                    </a:p>
                  </a:txBody>
                  <a:tcPr marL="0" marR="0" marT="0"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-4 285</a:t>
                      </a:r>
                    </a:p>
                  </a:txBody>
                  <a:tcPr marL="0" marR="0" marT="0"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-7 342</a:t>
                      </a:r>
                    </a:p>
                  </a:txBody>
                  <a:tcPr marL="0" marR="0" marT="0"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-8 802</a:t>
                      </a:r>
                    </a:p>
                  </a:txBody>
                  <a:tcPr marL="0" marR="0" marT="0"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-9 383</a:t>
                      </a:r>
                    </a:p>
                  </a:txBody>
                  <a:tcPr marL="0" marR="0" marT="0"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-30 012</a:t>
                      </a:r>
                    </a:p>
                  </a:txBody>
                  <a:tcPr marL="0" marR="0" marT="0" marB="0" anchor="b">
                    <a:lnL>
                      <a:noFill/>
                    </a:lnL>
                    <a:lnR>
                      <a:noFill/>
                    </a:lnR>
                    <a:lnT>
                      <a:noFill/>
                    </a:lnT>
                    <a:lnB>
                      <a:noFill/>
                    </a:lnB>
                  </a:tcPr>
                </a:tc>
                <a:extLst>
                  <a:ext uri="{0D108BD9-81ED-4DB2-BD59-A6C34878D82A}">
                    <a16:rowId xmlns:a16="http://schemas.microsoft.com/office/drawing/2014/main" val="10005"/>
                  </a:ext>
                </a:extLst>
              </a:tr>
              <a:tr h="190101">
                <a:tc>
                  <a:txBody>
                    <a:bodyPr/>
                    <a:lstStyle/>
                    <a:p>
                      <a:pPr algn="l" fontAlgn="b"/>
                      <a:r>
                        <a:rPr lang="en-US" sz="1200" b="0" i="0" u="none" strike="noStrike">
                          <a:solidFill>
                            <a:srgbClr val="000000"/>
                          </a:solidFill>
                          <a:effectLst/>
                          <a:latin typeface="Calibri" panose="020F0502020204030204" pitchFamily="34" charset="0"/>
                        </a:rPr>
                        <a:t>Support costs</a:t>
                      </a:r>
                    </a:p>
                  </a:txBody>
                  <a:tcPr marL="0" marR="0" marT="0"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-29</a:t>
                      </a:r>
                    </a:p>
                  </a:txBody>
                  <a:tcPr marL="0" marR="0" marT="0"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-355</a:t>
                      </a:r>
                    </a:p>
                  </a:txBody>
                  <a:tcPr marL="0" marR="0" marT="0"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-659</a:t>
                      </a:r>
                    </a:p>
                  </a:txBody>
                  <a:tcPr marL="0" marR="0" marT="0"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-812</a:t>
                      </a:r>
                    </a:p>
                  </a:txBody>
                  <a:tcPr marL="0" marR="0" marT="0"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-843</a:t>
                      </a:r>
                    </a:p>
                  </a:txBody>
                  <a:tcPr marL="0" marR="0" marT="0"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-2 698</a:t>
                      </a:r>
                    </a:p>
                  </a:txBody>
                  <a:tcPr marL="0" marR="0" marT="0" marB="0" anchor="b">
                    <a:lnL>
                      <a:noFill/>
                    </a:lnL>
                    <a:lnR>
                      <a:noFill/>
                    </a:lnR>
                    <a:lnT>
                      <a:noFill/>
                    </a:lnT>
                    <a:lnB>
                      <a:noFill/>
                    </a:lnB>
                  </a:tcPr>
                </a:tc>
                <a:extLst>
                  <a:ext uri="{0D108BD9-81ED-4DB2-BD59-A6C34878D82A}">
                    <a16:rowId xmlns:a16="http://schemas.microsoft.com/office/drawing/2014/main" val="10006"/>
                  </a:ext>
                </a:extLst>
              </a:tr>
              <a:tr h="190101">
                <a:tc>
                  <a:txBody>
                    <a:bodyPr/>
                    <a:lstStyle/>
                    <a:p>
                      <a:pPr algn="l" fontAlgn="b"/>
                      <a:r>
                        <a:rPr lang="en-US" sz="1200" b="0" i="0" u="none" strike="noStrike" dirty="0" smtClean="0">
                          <a:solidFill>
                            <a:srgbClr val="000000"/>
                          </a:solidFill>
                          <a:effectLst/>
                          <a:latin typeface="Calibri" panose="020F0502020204030204" pitchFamily="34" charset="0"/>
                        </a:rPr>
                        <a:t>G&amp;A</a:t>
                      </a:r>
                      <a:endParaRPr lang="en-US" sz="1200" b="0" i="0" u="none" strike="noStrike" dirty="0">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-803</a:t>
                      </a:r>
                    </a:p>
                  </a:txBody>
                  <a:tcPr marL="0" marR="0" marT="0"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-3 250</a:t>
                      </a:r>
                    </a:p>
                  </a:txBody>
                  <a:tcPr marL="0" marR="0" marT="0"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-3 359</a:t>
                      </a:r>
                    </a:p>
                  </a:txBody>
                  <a:tcPr marL="0" marR="0" marT="0"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-3 281</a:t>
                      </a:r>
                    </a:p>
                  </a:txBody>
                  <a:tcPr marL="0" marR="0" marT="0"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-3 355</a:t>
                      </a:r>
                    </a:p>
                  </a:txBody>
                  <a:tcPr marL="0" marR="0" marT="0"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-14 049</a:t>
                      </a:r>
                    </a:p>
                  </a:txBody>
                  <a:tcPr marL="0" marR="0" marT="0" marB="0" anchor="b">
                    <a:lnL>
                      <a:noFill/>
                    </a:lnL>
                    <a:lnR>
                      <a:noFill/>
                    </a:lnR>
                    <a:lnT>
                      <a:noFill/>
                    </a:lnT>
                    <a:lnB>
                      <a:noFill/>
                    </a:lnB>
                  </a:tcPr>
                </a:tc>
                <a:extLst>
                  <a:ext uri="{0D108BD9-81ED-4DB2-BD59-A6C34878D82A}">
                    <a16:rowId xmlns:a16="http://schemas.microsoft.com/office/drawing/2014/main" val="10007"/>
                  </a:ext>
                </a:extLst>
              </a:tr>
              <a:tr h="190101">
                <a:tc>
                  <a:txBody>
                    <a:bodyPr/>
                    <a:lstStyle/>
                    <a:p>
                      <a:pPr algn="l" fontAlgn="b"/>
                      <a:r>
                        <a:rPr lang="en-US" sz="1200" b="0" i="0" u="none" strike="noStrike">
                          <a:solidFill>
                            <a:srgbClr val="000000"/>
                          </a:solidFill>
                          <a:effectLst/>
                          <a:latin typeface="Calibri" panose="020F0502020204030204" pitchFamily="34" charset="0"/>
                        </a:rPr>
                        <a:t>VAT</a:t>
                      </a:r>
                    </a:p>
                  </a:txBody>
                  <a:tcPr marL="0" marR="0" marT="0"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0</a:t>
                      </a:r>
                    </a:p>
                  </a:txBody>
                  <a:tcPr marL="0" marR="0" marT="0"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0</a:t>
                      </a:r>
                    </a:p>
                  </a:txBody>
                  <a:tcPr marL="0" marR="0" marT="0"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-54</a:t>
                      </a:r>
                    </a:p>
                  </a:txBody>
                  <a:tcPr marL="0" marR="0" marT="0"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-114</a:t>
                      </a:r>
                    </a:p>
                  </a:txBody>
                  <a:tcPr marL="0" marR="0" marT="0"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-148</a:t>
                      </a:r>
                    </a:p>
                  </a:txBody>
                  <a:tcPr marL="0" marR="0" marT="0"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-315</a:t>
                      </a:r>
                    </a:p>
                  </a:txBody>
                  <a:tcPr marL="0" marR="0" marT="0" marB="0" anchor="b">
                    <a:lnL>
                      <a:noFill/>
                    </a:lnL>
                    <a:lnR>
                      <a:noFill/>
                    </a:lnR>
                    <a:lnT>
                      <a:noFill/>
                    </a:lnT>
                    <a:lnB>
                      <a:noFill/>
                    </a:lnB>
                  </a:tcPr>
                </a:tc>
                <a:extLst>
                  <a:ext uri="{0D108BD9-81ED-4DB2-BD59-A6C34878D82A}">
                    <a16:rowId xmlns:a16="http://schemas.microsoft.com/office/drawing/2014/main" val="10008"/>
                  </a:ext>
                </a:extLst>
              </a:tr>
              <a:tr h="190101">
                <a:tc>
                  <a:txBody>
                    <a:bodyPr/>
                    <a:lstStyle/>
                    <a:p>
                      <a:pPr algn="l" fontAlgn="b"/>
                      <a:r>
                        <a:rPr lang="en-US" sz="1200" b="0" i="0" u="none" strike="noStrike">
                          <a:solidFill>
                            <a:srgbClr val="000000"/>
                          </a:solidFill>
                          <a:effectLst/>
                          <a:latin typeface="Calibri" panose="020F0502020204030204" pitchFamily="34" charset="0"/>
                        </a:rPr>
                        <a:t>CIT</a:t>
                      </a:r>
                    </a:p>
                  </a:txBody>
                  <a:tcPr marL="0" marR="0" marT="0"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-1</a:t>
                      </a:r>
                    </a:p>
                  </a:txBody>
                  <a:tcPr marL="0" marR="0" marT="0"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-29</a:t>
                      </a:r>
                    </a:p>
                  </a:txBody>
                  <a:tcPr marL="0" marR="0" marT="0"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-1 025</a:t>
                      </a:r>
                    </a:p>
                  </a:txBody>
                  <a:tcPr marL="0" marR="0" marT="0"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-1 312</a:t>
                      </a:r>
                    </a:p>
                  </a:txBody>
                  <a:tcPr marL="0" marR="0" marT="0"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-1 464</a:t>
                      </a:r>
                    </a:p>
                  </a:txBody>
                  <a:tcPr marL="0" marR="0" marT="0"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-3 830</a:t>
                      </a:r>
                    </a:p>
                  </a:txBody>
                  <a:tcPr marL="0" marR="0" marT="0" marB="0" anchor="b">
                    <a:lnL>
                      <a:noFill/>
                    </a:lnL>
                    <a:lnR>
                      <a:noFill/>
                    </a:lnR>
                    <a:lnT>
                      <a:noFill/>
                    </a:lnT>
                    <a:lnB>
                      <a:noFill/>
                    </a:lnB>
                  </a:tcPr>
                </a:tc>
                <a:extLst>
                  <a:ext uri="{0D108BD9-81ED-4DB2-BD59-A6C34878D82A}">
                    <a16:rowId xmlns:a16="http://schemas.microsoft.com/office/drawing/2014/main" val="10009"/>
                  </a:ext>
                </a:extLst>
              </a:tr>
              <a:tr h="190101">
                <a:tc>
                  <a:txBody>
                    <a:bodyPr/>
                    <a:lstStyle/>
                    <a:p>
                      <a:pPr algn="l" fontAlgn="b"/>
                      <a:endParaRPr lang="en-US" sz="12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2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2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2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2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2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2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extLst>
                  <a:ext uri="{0D108BD9-81ED-4DB2-BD59-A6C34878D82A}">
                    <a16:rowId xmlns:a16="http://schemas.microsoft.com/office/drawing/2014/main" val="10010"/>
                  </a:ext>
                </a:extLst>
              </a:tr>
              <a:tr h="190101">
                <a:tc>
                  <a:txBody>
                    <a:bodyPr/>
                    <a:lstStyle/>
                    <a:p>
                      <a:pPr algn="l" fontAlgn="b"/>
                      <a:r>
                        <a:rPr lang="en-US" sz="1200" b="1" i="0" u="none" strike="noStrike">
                          <a:solidFill>
                            <a:srgbClr val="000000"/>
                          </a:solidFill>
                          <a:effectLst/>
                          <a:latin typeface="Calibri" panose="020F0502020204030204" pitchFamily="34" charset="0"/>
                        </a:rPr>
                        <a:t>Cash flow from investing</a:t>
                      </a:r>
                    </a:p>
                  </a:txBody>
                  <a:tcPr marL="0" marR="0" marT="0" marB="0" anchor="b">
                    <a:lnL>
                      <a:noFill/>
                    </a:lnL>
                    <a:lnR>
                      <a:noFill/>
                    </a:lnR>
                    <a:lnT>
                      <a:noFill/>
                    </a:lnT>
                    <a:lnB>
                      <a:noFill/>
                    </a:lnB>
                    <a:solidFill>
                      <a:srgbClr val="B8CCE4"/>
                    </a:solidFill>
                  </a:tcPr>
                </a:tc>
                <a:tc>
                  <a:txBody>
                    <a:bodyPr/>
                    <a:lstStyle/>
                    <a:p>
                      <a:pPr algn="r" fontAlgn="b"/>
                      <a:r>
                        <a:rPr lang="en-US" sz="1200" b="1" i="0" u="none" strike="noStrike">
                          <a:solidFill>
                            <a:srgbClr val="000000"/>
                          </a:solidFill>
                          <a:effectLst/>
                          <a:latin typeface="Calibri" panose="020F0502020204030204" pitchFamily="34" charset="0"/>
                        </a:rPr>
                        <a:t>-2 191</a:t>
                      </a:r>
                    </a:p>
                  </a:txBody>
                  <a:tcPr marL="0" marR="0" marT="0" marB="0" anchor="b">
                    <a:lnL>
                      <a:noFill/>
                    </a:lnL>
                    <a:lnR>
                      <a:noFill/>
                    </a:lnR>
                    <a:lnT>
                      <a:noFill/>
                    </a:lnT>
                    <a:lnB>
                      <a:noFill/>
                    </a:lnB>
                    <a:solidFill>
                      <a:srgbClr val="B8CCE4"/>
                    </a:solidFill>
                  </a:tcPr>
                </a:tc>
                <a:tc>
                  <a:txBody>
                    <a:bodyPr/>
                    <a:lstStyle/>
                    <a:p>
                      <a:pPr algn="r" fontAlgn="b"/>
                      <a:r>
                        <a:rPr lang="en-US" sz="1200" b="1" i="0" u="none" strike="noStrike">
                          <a:solidFill>
                            <a:srgbClr val="000000"/>
                          </a:solidFill>
                          <a:effectLst/>
                          <a:latin typeface="Calibri" panose="020F0502020204030204" pitchFamily="34" charset="0"/>
                        </a:rPr>
                        <a:t>-7 657</a:t>
                      </a:r>
                    </a:p>
                  </a:txBody>
                  <a:tcPr marL="0" marR="0" marT="0" marB="0" anchor="b">
                    <a:lnL>
                      <a:noFill/>
                    </a:lnL>
                    <a:lnR>
                      <a:noFill/>
                    </a:lnR>
                    <a:lnT>
                      <a:noFill/>
                    </a:lnT>
                    <a:lnB>
                      <a:noFill/>
                    </a:lnB>
                    <a:solidFill>
                      <a:srgbClr val="B8CCE4"/>
                    </a:solidFill>
                  </a:tcPr>
                </a:tc>
                <a:tc>
                  <a:txBody>
                    <a:bodyPr/>
                    <a:lstStyle/>
                    <a:p>
                      <a:pPr algn="r" fontAlgn="b"/>
                      <a:r>
                        <a:rPr lang="en-US" sz="1200" b="1" i="0" u="none" strike="noStrike">
                          <a:solidFill>
                            <a:srgbClr val="000000"/>
                          </a:solidFill>
                          <a:effectLst/>
                          <a:latin typeface="Calibri" panose="020F0502020204030204" pitchFamily="34" charset="0"/>
                        </a:rPr>
                        <a:t>-6 528</a:t>
                      </a:r>
                    </a:p>
                  </a:txBody>
                  <a:tcPr marL="0" marR="0" marT="0" marB="0" anchor="b">
                    <a:lnL>
                      <a:noFill/>
                    </a:lnL>
                    <a:lnR>
                      <a:noFill/>
                    </a:lnR>
                    <a:lnT>
                      <a:noFill/>
                    </a:lnT>
                    <a:lnB>
                      <a:noFill/>
                    </a:lnB>
                    <a:solidFill>
                      <a:srgbClr val="B8CCE4"/>
                    </a:solidFill>
                  </a:tcPr>
                </a:tc>
                <a:tc>
                  <a:txBody>
                    <a:bodyPr/>
                    <a:lstStyle/>
                    <a:p>
                      <a:pPr algn="r" fontAlgn="b"/>
                      <a:r>
                        <a:rPr lang="en-US" sz="1200" b="1" i="0" u="none" strike="noStrike">
                          <a:solidFill>
                            <a:srgbClr val="000000"/>
                          </a:solidFill>
                          <a:effectLst/>
                          <a:latin typeface="Calibri" panose="020F0502020204030204" pitchFamily="34" charset="0"/>
                        </a:rPr>
                        <a:t>-6 380</a:t>
                      </a:r>
                    </a:p>
                  </a:txBody>
                  <a:tcPr marL="0" marR="0" marT="0" marB="0" anchor="b">
                    <a:lnL>
                      <a:noFill/>
                    </a:lnL>
                    <a:lnR>
                      <a:noFill/>
                    </a:lnR>
                    <a:lnT>
                      <a:noFill/>
                    </a:lnT>
                    <a:lnB>
                      <a:noFill/>
                    </a:lnB>
                    <a:solidFill>
                      <a:srgbClr val="B8CCE4"/>
                    </a:solidFill>
                  </a:tcPr>
                </a:tc>
                <a:tc>
                  <a:txBody>
                    <a:bodyPr/>
                    <a:lstStyle/>
                    <a:p>
                      <a:pPr algn="r" fontAlgn="b"/>
                      <a:r>
                        <a:rPr lang="en-US" sz="1200" b="1" i="0" u="none" strike="noStrike">
                          <a:solidFill>
                            <a:srgbClr val="000000"/>
                          </a:solidFill>
                          <a:effectLst/>
                          <a:latin typeface="Calibri" panose="020F0502020204030204" pitchFamily="34" charset="0"/>
                        </a:rPr>
                        <a:t>-5 451</a:t>
                      </a:r>
                    </a:p>
                  </a:txBody>
                  <a:tcPr marL="0" marR="0" marT="0" marB="0" anchor="b">
                    <a:lnL>
                      <a:noFill/>
                    </a:lnL>
                    <a:lnR>
                      <a:noFill/>
                    </a:lnR>
                    <a:lnT>
                      <a:noFill/>
                    </a:lnT>
                    <a:lnB>
                      <a:noFill/>
                    </a:lnB>
                    <a:solidFill>
                      <a:srgbClr val="B8CCE4"/>
                    </a:solidFill>
                  </a:tcPr>
                </a:tc>
                <a:tc>
                  <a:txBody>
                    <a:bodyPr/>
                    <a:lstStyle/>
                    <a:p>
                      <a:pPr algn="r" fontAlgn="b"/>
                      <a:r>
                        <a:rPr lang="en-US" sz="1200" b="1" i="0" u="none" strike="noStrike">
                          <a:solidFill>
                            <a:srgbClr val="000000"/>
                          </a:solidFill>
                          <a:effectLst/>
                          <a:latin typeface="Calibri" panose="020F0502020204030204" pitchFamily="34" charset="0"/>
                        </a:rPr>
                        <a:t>-28 206</a:t>
                      </a:r>
                    </a:p>
                  </a:txBody>
                  <a:tcPr marL="0" marR="0" marT="0" marB="0" anchor="b">
                    <a:lnL>
                      <a:noFill/>
                    </a:lnL>
                    <a:lnR>
                      <a:noFill/>
                    </a:lnR>
                    <a:lnT>
                      <a:noFill/>
                    </a:lnT>
                    <a:lnB>
                      <a:noFill/>
                    </a:lnB>
                    <a:solidFill>
                      <a:srgbClr val="B8CCE4"/>
                    </a:solidFill>
                  </a:tcPr>
                </a:tc>
                <a:extLst>
                  <a:ext uri="{0D108BD9-81ED-4DB2-BD59-A6C34878D82A}">
                    <a16:rowId xmlns:a16="http://schemas.microsoft.com/office/drawing/2014/main" val="10011"/>
                  </a:ext>
                </a:extLst>
              </a:tr>
              <a:tr h="190101">
                <a:tc>
                  <a:txBody>
                    <a:bodyPr/>
                    <a:lstStyle/>
                    <a:p>
                      <a:pPr algn="l" fontAlgn="b"/>
                      <a:r>
                        <a:rPr lang="en-US" sz="1200" b="0" i="0" u="none" strike="noStrike">
                          <a:solidFill>
                            <a:srgbClr val="000000"/>
                          </a:solidFill>
                          <a:effectLst/>
                          <a:latin typeface="Calibri" panose="020F0502020204030204" pitchFamily="34" charset="0"/>
                        </a:rPr>
                        <a:t>PDL Loans disbursed</a:t>
                      </a:r>
                    </a:p>
                  </a:txBody>
                  <a:tcPr marL="0" marR="0" marT="0"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-2 027</a:t>
                      </a:r>
                    </a:p>
                  </a:txBody>
                  <a:tcPr marL="0" marR="0" marT="0"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-48 684</a:t>
                      </a:r>
                    </a:p>
                  </a:txBody>
                  <a:tcPr marL="0" marR="0" marT="0"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-92 945</a:t>
                      </a:r>
                    </a:p>
                  </a:txBody>
                  <a:tcPr marL="0" marR="0" marT="0"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-113 040</a:t>
                      </a:r>
                    </a:p>
                  </a:txBody>
                  <a:tcPr marL="0" marR="0" marT="0"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-122 420</a:t>
                      </a:r>
                    </a:p>
                  </a:txBody>
                  <a:tcPr marL="0" marR="0" marT="0"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-379 116</a:t>
                      </a:r>
                    </a:p>
                  </a:txBody>
                  <a:tcPr marL="0" marR="0" marT="0" marB="0" anchor="b">
                    <a:lnL>
                      <a:noFill/>
                    </a:lnL>
                    <a:lnR>
                      <a:noFill/>
                    </a:lnR>
                    <a:lnT>
                      <a:noFill/>
                    </a:lnT>
                    <a:lnB>
                      <a:noFill/>
                    </a:lnB>
                  </a:tcPr>
                </a:tc>
                <a:extLst>
                  <a:ext uri="{0D108BD9-81ED-4DB2-BD59-A6C34878D82A}">
                    <a16:rowId xmlns:a16="http://schemas.microsoft.com/office/drawing/2014/main" val="10012"/>
                  </a:ext>
                </a:extLst>
              </a:tr>
              <a:tr h="190101">
                <a:tc>
                  <a:txBody>
                    <a:bodyPr/>
                    <a:lstStyle/>
                    <a:p>
                      <a:pPr algn="l" fontAlgn="b"/>
                      <a:r>
                        <a:rPr lang="en-US" sz="1200" b="0" i="0" u="none" strike="noStrike">
                          <a:solidFill>
                            <a:srgbClr val="000000"/>
                          </a:solidFill>
                          <a:effectLst/>
                          <a:latin typeface="Calibri" panose="020F0502020204030204" pitchFamily="34" charset="0"/>
                        </a:rPr>
                        <a:t>PDL Loans repaid</a:t>
                      </a:r>
                    </a:p>
                  </a:txBody>
                  <a:tcPr marL="0" marR="0" marT="0"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949</a:t>
                      </a:r>
                    </a:p>
                  </a:txBody>
                  <a:tcPr marL="0" marR="0" marT="0"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41 028</a:t>
                      </a:r>
                    </a:p>
                  </a:txBody>
                  <a:tcPr marL="0" marR="0" marT="0"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86 417</a:t>
                      </a:r>
                    </a:p>
                  </a:txBody>
                  <a:tcPr marL="0" marR="0" marT="0"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106 660</a:t>
                      </a:r>
                    </a:p>
                  </a:txBody>
                  <a:tcPr marL="0" marR="0" marT="0"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116 969</a:t>
                      </a:r>
                    </a:p>
                  </a:txBody>
                  <a:tcPr marL="0" marR="0" marT="0"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352 023</a:t>
                      </a:r>
                    </a:p>
                  </a:txBody>
                  <a:tcPr marL="0" marR="0" marT="0" marB="0" anchor="b">
                    <a:lnL>
                      <a:noFill/>
                    </a:lnL>
                    <a:lnR>
                      <a:noFill/>
                    </a:lnR>
                    <a:lnT>
                      <a:noFill/>
                    </a:lnT>
                    <a:lnB>
                      <a:noFill/>
                    </a:lnB>
                  </a:tcPr>
                </a:tc>
                <a:extLst>
                  <a:ext uri="{0D108BD9-81ED-4DB2-BD59-A6C34878D82A}">
                    <a16:rowId xmlns:a16="http://schemas.microsoft.com/office/drawing/2014/main" val="10013"/>
                  </a:ext>
                </a:extLst>
              </a:tr>
              <a:tr h="190101">
                <a:tc>
                  <a:txBody>
                    <a:bodyPr/>
                    <a:lstStyle/>
                    <a:p>
                      <a:pPr algn="l" fontAlgn="b"/>
                      <a:r>
                        <a:rPr lang="en-US" sz="1200" b="0" i="0" u="none" strike="noStrike" dirty="0" smtClean="0">
                          <a:solidFill>
                            <a:srgbClr val="000000"/>
                          </a:solidFill>
                          <a:effectLst/>
                          <a:latin typeface="Calibri" panose="020F0502020204030204" pitchFamily="34" charset="0"/>
                        </a:rPr>
                        <a:t>One-off</a:t>
                      </a:r>
                      <a:r>
                        <a:rPr lang="en-US" sz="1200" b="0" i="0" u="none" strike="noStrike" baseline="0" dirty="0" smtClean="0">
                          <a:solidFill>
                            <a:srgbClr val="000000"/>
                          </a:solidFill>
                          <a:effectLst/>
                          <a:latin typeface="Calibri" panose="020F0502020204030204" pitchFamily="34" charset="0"/>
                        </a:rPr>
                        <a:t> expenses</a:t>
                      </a:r>
                      <a:endParaRPr lang="en-US" sz="1200" b="0" i="0" u="none" strike="noStrike" dirty="0">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-1 113</a:t>
                      </a:r>
                    </a:p>
                  </a:txBody>
                  <a:tcPr marL="0" marR="0" marT="0"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0</a:t>
                      </a:r>
                    </a:p>
                  </a:txBody>
                  <a:tcPr marL="0" marR="0" marT="0"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0</a:t>
                      </a:r>
                    </a:p>
                  </a:txBody>
                  <a:tcPr marL="0" marR="0" marT="0"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0</a:t>
                      </a:r>
                    </a:p>
                  </a:txBody>
                  <a:tcPr marL="0" marR="0" marT="0"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0</a:t>
                      </a:r>
                    </a:p>
                  </a:txBody>
                  <a:tcPr marL="0" marR="0" marT="0"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-1 113</a:t>
                      </a:r>
                    </a:p>
                  </a:txBody>
                  <a:tcPr marL="0" marR="0" marT="0" marB="0" anchor="b">
                    <a:lnL>
                      <a:noFill/>
                    </a:lnL>
                    <a:lnR>
                      <a:noFill/>
                    </a:lnR>
                    <a:lnT>
                      <a:noFill/>
                    </a:lnT>
                    <a:lnB>
                      <a:noFill/>
                    </a:lnB>
                  </a:tcPr>
                </a:tc>
                <a:extLst>
                  <a:ext uri="{0D108BD9-81ED-4DB2-BD59-A6C34878D82A}">
                    <a16:rowId xmlns:a16="http://schemas.microsoft.com/office/drawing/2014/main" val="10016"/>
                  </a:ext>
                </a:extLst>
              </a:tr>
              <a:tr h="190101">
                <a:tc>
                  <a:txBody>
                    <a:bodyPr/>
                    <a:lstStyle/>
                    <a:p>
                      <a:pPr algn="l" fontAlgn="b"/>
                      <a:endParaRPr lang="en-US" sz="12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2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2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2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2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2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2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extLst>
                  <a:ext uri="{0D108BD9-81ED-4DB2-BD59-A6C34878D82A}">
                    <a16:rowId xmlns:a16="http://schemas.microsoft.com/office/drawing/2014/main" val="10017"/>
                  </a:ext>
                </a:extLst>
              </a:tr>
              <a:tr h="190101">
                <a:tc>
                  <a:txBody>
                    <a:bodyPr/>
                    <a:lstStyle/>
                    <a:p>
                      <a:pPr algn="l" fontAlgn="b"/>
                      <a:r>
                        <a:rPr lang="en-US" sz="1200" b="1" i="0" u="none" strike="noStrike">
                          <a:solidFill>
                            <a:srgbClr val="000000"/>
                          </a:solidFill>
                          <a:effectLst/>
                          <a:latin typeface="Calibri" panose="020F0502020204030204" pitchFamily="34" charset="0"/>
                        </a:rPr>
                        <a:t>Cash flow from financing</a:t>
                      </a:r>
                    </a:p>
                  </a:txBody>
                  <a:tcPr marL="0" marR="0" marT="0" marB="0" anchor="b">
                    <a:lnL>
                      <a:noFill/>
                    </a:lnL>
                    <a:lnR>
                      <a:noFill/>
                    </a:lnR>
                    <a:lnT>
                      <a:noFill/>
                    </a:lnT>
                    <a:lnB>
                      <a:noFill/>
                    </a:lnB>
                    <a:solidFill>
                      <a:srgbClr val="B8CCE4"/>
                    </a:solidFill>
                  </a:tcPr>
                </a:tc>
                <a:tc>
                  <a:txBody>
                    <a:bodyPr/>
                    <a:lstStyle/>
                    <a:p>
                      <a:pPr algn="r" fontAlgn="b"/>
                      <a:r>
                        <a:rPr lang="en-US" sz="1200" b="1" i="0" u="none" strike="noStrike">
                          <a:solidFill>
                            <a:srgbClr val="000000"/>
                          </a:solidFill>
                          <a:effectLst/>
                          <a:latin typeface="Calibri" panose="020F0502020204030204" pitchFamily="34" charset="0"/>
                        </a:rPr>
                        <a:t>3 131</a:t>
                      </a:r>
                    </a:p>
                  </a:txBody>
                  <a:tcPr marL="0" marR="0" marT="0" marB="0" anchor="b">
                    <a:lnL>
                      <a:noFill/>
                    </a:lnL>
                    <a:lnR>
                      <a:noFill/>
                    </a:lnR>
                    <a:lnT>
                      <a:noFill/>
                    </a:lnT>
                    <a:lnB>
                      <a:noFill/>
                    </a:lnB>
                    <a:solidFill>
                      <a:srgbClr val="B8CCE4"/>
                    </a:solidFill>
                  </a:tcPr>
                </a:tc>
                <a:tc>
                  <a:txBody>
                    <a:bodyPr/>
                    <a:lstStyle/>
                    <a:p>
                      <a:pPr algn="r" fontAlgn="b"/>
                      <a:r>
                        <a:rPr lang="en-US" sz="1200" b="1" i="0" u="none" strike="noStrike">
                          <a:solidFill>
                            <a:srgbClr val="000000"/>
                          </a:solidFill>
                          <a:effectLst/>
                          <a:latin typeface="Calibri" panose="020F0502020204030204" pitchFamily="34" charset="0"/>
                        </a:rPr>
                        <a:t>5 980</a:t>
                      </a:r>
                    </a:p>
                  </a:txBody>
                  <a:tcPr marL="0" marR="0" marT="0" marB="0" anchor="b">
                    <a:lnL>
                      <a:noFill/>
                    </a:lnL>
                    <a:lnR>
                      <a:noFill/>
                    </a:lnR>
                    <a:lnT>
                      <a:noFill/>
                    </a:lnT>
                    <a:lnB>
                      <a:noFill/>
                    </a:lnB>
                    <a:solidFill>
                      <a:srgbClr val="B8CCE4"/>
                    </a:solidFill>
                  </a:tcPr>
                </a:tc>
                <a:tc>
                  <a:txBody>
                    <a:bodyPr/>
                    <a:lstStyle/>
                    <a:p>
                      <a:pPr algn="r" fontAlgn="b"/>
                      <a:r>
                        <a:rPr lang="en-US" sz="1200" b="1" i="0" u="none" strike="noStrike">
                          <a:solidFill>
                            <a:srgbClr val="000000"/>
                          </a:solidFill>
                          <a:effectLst/>
                          <a:latin typeface="Calibri" panose="020F0502020204030204" pitchFamily="34" charset="0"/>
                        </a:rPr>
                        <a:t>-1 910</a:t>
                      </a:r>
                    </a:p>
                  </a:txBody>
                  <a:tcPr marL="0" marR="0" marT="0" marB="0" anchor="b">
                    <a:lnL>
                      <a:noFill/>
                    </a:lnL>
                    <a:lnR>
                      <a:noFill/>
                    </a:lnR>
                    <a:lnT>
                      <a:noFill/>
                    </a:lnT>
                    <a:lnB>
                      <a:noFill/>
                    </a:lnB>
                    <a:solidFill>
                      <a:srgbClr val="B8CCE4"/>
                    </a:solidFill>
                  </a:tcPr>
                </a:tc>
                <a:tc>
                  <a:txBody>
                    <a:bodyPr/>
                    <a:lstStyle/>
                    <a:p>
                      <a:pPr algn="r" fontAlgn="b"/>
                      <a:r>
                        <a:rPr lang="en-US" sz="1200" b="1" i="0" u="none" strike="noStrike">
                          <a:solidFill>
                            <a:srgbClr val="000000"/>
                          </a:solidFill>
                          <a:effectLst/>
                          <a:latin typeface="Calibri" panose="020F0502020204030204" pitchFamily="34" charset="0"/>
                        </a:rPr>
                        <a:t>-5 157</a:t>
                      </a:r>
                    </a:p>
                  </a:txBody>
                  <a:tcPr marL="0" marR="0" marT="0" marB="0" anchor="b">
                    <a:lnL>
                      <a:noFill/>
                    </a:lnL>
                    <a:lnR>
                      <a:noFill/>
                    </a:lnR>
                    <a:lnT>
                      <a:noFill/>
                    </a:lnT>
                    <a:lnB>
                      <a:noFill/>
                    </a:lnB>
                    <a:solidFill>
                      <a:srgbClr val="B8CCE4"/>
                    </a:solidFill>
                  </a:tcPr>
                </a:tc>
                <a:tc>
                  <a:txBody>
                    <a:bodyPr/>
                    <a:lstStyle/>
                    <a:p>
                      <a:pPr algn="r" fontAlgn="b"/>
                      <a:r>
                        <a:rPr lang="en-US" sz="1200" b="1" i="0" u="none" strike="noStrike">
                          <a:solidFill>
                            <a:srgbClr val="000000"/>
                          </a:solidFill>
                          <a:effectLst/>
                          <a:latin typeface="Calibri" panose="020F0502020204030204" pitchFamily="34" charset="0"/>
                        </a:rPr>
                        <a:t>-7 808</a:t>
                      </a:r>
                    </a:p>
                  </a:txBody>
                  <a:tcPr marL="0" marR="0" marT="0" marB="0" anchor="b">
                    <a:lnL>
                      <a:noFill/>
                    </a:lnL>
                    <a:lnR>
                      <a:noFill/>
                    </a:lnR>
                    <a:lnT>
                      <a:noFill/>
                    </a:lnT>
                    <a:lnB>
                      <a:noFill/>
                    </a:lnB>
                    <a:solidFill>
                      <a:srgbClr val="B8CCE4"/>
                    </a:solidFill>
                  </a:tcPr>
                </a:tc>
                <a:tc>
                  <a:txBody>
                    <a:bodyPr/>
                    <a:lstStyle/>
                    <a:p>
                      <a:pPr algn="r" fontAlgn="b"/>
                      <a:r>
                        <a:rPr lang="en-US" sz="1200" b="1" i="0" u="none" strike="noStrike">
                          <a:solidFill>
                            <a:srgbClr val="000000"/>
                          </a:solidFill>
                          <a:effectLst/>
                          <a:latin typeface="Calibri" panose="020F0502020204030204" pitchFamily="34" charset="0"/>
                        </a:rPr>
                        <a:t>-5 764</a:t>
                      </a:r>
                    </a:p>
                  </a:txBody>
                  <a:tcPr marL="0" marR="0" marT="0" marB="0" anchor="b">
                    <a:lnL>
                      <a:noFill/>
                    </a:lnL>
                    <a:lnR>
                      <a:noFill/>
                    </a:lnR>
                    <a:lnT>
                      <a:noFill/>
                    </a:lnT>
                    <a:lnB>
                      <a:noFill/>
                    </a:lnB>
                    <a:solidFill>
                      <a:srgbClr val="B8CCE4"/>
                    </a:solidFill>
                  </a:tcPr>
                </a:tc>
                <a:extLst>
                  <a:ext uri="{0D108BD9-81ED-4DB2-BD59-A6C34878D82A}">
                    <a16:rowId xmlns:a16="http://schemas.microsoft.com/office/drawing/2014/main" val="10018"/>
                  </a:ext>
                </a:extLst>
              </a:tr>
              <a:tr h="190101">
                <a:tc>
                  <a:txBody>
                    <a:bodyPr/>
                    <a:lstStyle/>
                    <a:p>
                      <a:pPr algn="l" fontAlgn="b"/>
                      <a:r>
                        <a:rPr lang="en-US" sz="1200" b="0" i="0" u="none" strike="noStrike">
                          <a:solidFill>
                            <a:srgbClr val="000000"/>
                          </a:solidFill>
                          <a:effectLst/>
                          <a:latin typeface="Calibri" panose="020F0502020204030204" pitchFamily="34" charset="0"/>
                        </a:rPr>
                        <a:t>Contributed equity</a:t>
                      </a:r>
                    </a:p>
                  </a:txBody>
                  <a:tcPr marL="0" marR="0" marT="0"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1 230</a:t>
                      </a:r>
                    </a:p>
                  </a:txBody>
                  <a:tcPr marL="0" marR="0" marT="0"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927</a:t>
                      </a:r>
                    </a:p>
                  </a:txBody>
                  <a:tcPr marL="0" marR="0" marT="0"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0</a:t>
                      </a:r>
                    </a:p>
                  </a:txBody>
                  <a:tcPr marL="0" marR="0" marT="0"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0</a:t>
                      </a:r>
                    </a:p>
                  </a:txBody>
                  <a:tcPr marL="0" marR="0" marT="0"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0</a:t>
                      </a:r>
                    </a:p>
                  </a:txBody>
                  <a:tcPr marL="0" marR="0" marT="0"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2 158</a:t>
                      </a:r>
                    </a:p>
                  </a:txBody>
                  <a:tcPr marL="0" marR="0" marT="0" marB="0" anchor="b">
                    <a:lnL>
                      <a:noFill/>
                    </a:lnL>
                    <a:lnR>
                      <a:noFill/>
                    </a:lnR>
                    <a:lnT>
                      <a:noFill/>
                    </a:lnT>
                    <a:lnB>
                      <a:noFill/>
                    </a:lnB>
                  </a:tcPr>
                </a:tc>
                <a:extLst>
                  <a:ext uri="{0D108BD9-81ED-4DB2-BD59-A6C34878D82A}">
                    <a16:rowId xmlns:a16="http://schemas.microsoft.com/office/drawing/2014/main" val="10019"/>
                  </a:ext>
                </a:extLst>
              </a:tr>
              <a:tr h="190101">
                <a:tc>
                  <a:txBody>
                    <a:bodyPr/>
                    <a:lstStyle/>
                    <a:p>
                      <a:pPr algn="l" fontAlgn="b"/>
                      <a:r>
                        <a:rPr lang="en-US" sz="1200" b="0" i="0" u="none" strike="noStrike" dirty="0" smtClean="0">
                          <a:solidFill>
                            <a:srgbClr val="000000"/>
                          </a:solidFill>
                          <a:effectLst/>
                          <a:latin typeface="Calibri" panose="020F0502020204030204" pitchFamily="34" charset="0"/>
                        </a:rPr>
                        <a:t>Loans</a:t>
                      </a:r>
                      <a:endParaRPr lang="en-US" sz="1200" b="0" i="0" u="none" strike="noStrike" dirty="0">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1 901</a:t>
                      </a:r>
                    </a:p>
                  </a:txBody>
                  <a:tcPr marL="0" marR="0" marT="0"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5 053</a:t>
                      </a:r>
                    </a:p>
                  </a:txBody>
                  <a:tcPr marL="0" marR="0" marT="0"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115</a:t>
                      </a:r>
                    </a:p>
                  </a:txBody>
                  <a:tcPr marL="0" marR="0" marT="0"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0</a:t>
                      </a:r>
                    </a:p>
                  </a:txBody>
                  <a:tcPr marL="0" marR="0" marT="0"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0</a:t>
                      </a:r>
                    </a:p>
                  </a:txBody>
                  <a:tcPr marL="0" marR="0" marT="0"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7 069</a:t>
                      </a:r>
                    </a:p>
                  </a:txBody>
                  <a:tcPr marL="0" marR="0" marT="0" marB="0" anchor="b">
                    <a:lnL>
                      <a:noFill/>
                    </a:lnL>
                    <a:lnR>
                      <a:noFill/>
                    </a:lnR>
                    <a:lnT>
                      <a:noFill/>
                    </a:lnT>
                    <a:lnB>
                      <a:noFill/>
                    </a:lnB>
                  </a:tcPr>
                </a:tc>
                <a:extLst>
                  <a:ext uri="{0D108BD9-81ED-4DB2-BD59-A6C34878D82A}">
                    <a16:rowId xmlns:a16="http://schemas.microsoft.com/office/drawing/2014/main" val="10020"/>
                  </a:ext>
                </a:extLst>
              </a:tr>
              <a:tr h="190101">
                <a:tc>
                  <a:txBody>
                    <a:bodyPr/>
                    <a:lstStyle/>
                    <a:p>
                      <a:pPr algn="l" fontAlgn="b"/>
                      <a:r>
                        <a:rPr lang="en-US" sz="1200" b="0" i="0" u="none" strike="noStrike">
                          <a:solidFill>
                            <a:srgbClr val="000000"/>
                          </a:solidFill>
                          <a:effectLst/>
                          <a:latin typeface="Calibri" panose="020F0502020204030204" pitchFamily="34" charset="0"/>
                        </a:rPr>
                        <a:t>External debt financing</a:t>
                      </a:r>
                    </a:p>
                  </a:txBody>
                  <a:tcPr marL="0" marR="0" marT="0"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0</a:t>
                      </a:r>
                    </a:p>
                  </a:txBody>
                  <a:tcPr marL="0" marR="0" marT="0"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0</a:t>
                      </a:r>
                    </a:p>
                  </a:txBody>
                  <a:tcPr marL="0" marR="0" marT="0"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0</a:t>
                      </a:r>
                    </a:p>
                  </a:txBody>
                  <a:tcPr marL="0" marR="0" marT="0"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0</a:t>
                      </a:r>
                    </a:p>
                  </a:txBody>
                  <a:tcPr marL="0" marR="0" marT="0"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0</a:t>
                      </a:r>
                    </a:p>
                  </a:txBody>
                  <a:tcPr marL="0" marR="0" marT="0"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0</a:t>
                      </a:r>
                    </a:p>
                  </a:txBody>
                  <a:tcPr marL="0" marR="0" marT="0" marB="0" anchor="b">
                    <a:lnL>
                      <a:noFill/>
                    </a:lnL>
                    <a:lnR>
                      <a:noFill/>
                    </a:lnR>
                    <a:lnT>
                      <a:noFill/>
                    </a:lnT>
                    <a:lnB>
                      <a:noFill/>
                    </a:lnB>
                  </a:tcPr>
                </a:tc>
                <a:extLst>
                  <a:ext uri="{0D108BD9-81ED-4DB2-BD59-A6C34878D82A}">
                    <a16:rowId xmlns:a16="http://schemas.microsoft.com/office/drawing/2014/main" val="10021"/>
                  </a:ext>
                </a:extLst>
              </a:tr>
              <a:tr h="190101">
                <a:tc>
                  <a:txBody>
                    <a:bodyPr/>
                    <a:lstStyle/>
                    <a:p>
                      <a:pPr algn="l" fontAlgn="b"/>
                      <a:r>
                        <a:rPr lang="en-US" sz="1200" b="0" i="0" u="none" strike="noStrike">
                          <a:solidFill>
                            <a:srgbClr val="000000"/>
                          </a:solidFill>
                          <a:effectLst/>
                          <a:latin typeface="Calibri" panose="020F0502020204030204" pitchFamily="34" charset="0"/>
                        </a:rPr>
                        <a:t>Dividends paid</a:t>
                      </a:r>
                    </a:p>
                  </a:txBody>
                  <a:tcPr marL="0" marR="0" marT="0"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0</a:t>
                      </a:r>
                    </a:p>
                  </a:txBody>
                  <a:tcPr marL="0" marR="0" marT="0"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0</a:t>
                      </a:r>
                    </a:p>
                  </a:txBody>
                  <a:tcPr marL="0" marR="0" marT="0"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-2 025</a:t>
                      </a:r>
                    </a:p>
                  </a:txBody>
                  <a:tcPr marL="0" marR="0" marT="0"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-5 157</a:t>
                      </a:r>
                    </a:p>
                  </a:txBody>
                  <a:tcPr marL="0" marR="0" marT="0"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-7 808</a:t>
                      </a:r>
                    </a:p>
                  </a:txBody>
                  <a:tcPr marL="0" marR="0" marT="0"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-14 990</a:t>
                      </a:r>
                    </a:p>
                  </a:txBody>
                  <a:tcPr marL="0" marR="0" marT="0" marB="0" anchor="b">
                    <a:lnL>
                      <a:noFill/>
                    </a:lnL>
                    <a:lnR>
                      <a:noFill/>
                    </a:lnR>
                    <a:lnT>
                      <a:noFill/>
                    </a:lnT>
                    <a:lnB>
                      <a:noFill/>
                    </a:lnB>
                  </a:tcPr>
                </a:tc>
                <a:extLst>
                  <a:ext uri="{0D108BD9-81ED-4DB2-BD59-A6C34878D82A}">
                    <a16:rowId xmlns:a16="http://schemas.microsoft.com/office/drawing/2014/main" val="10022"/>
                  </a:ext>
                </a:extLst>
              </a:tr>
              <a:tr h="190101">
                <a:tc>
                  <a:txBody>
                    <a:bodyPr/>
                    <a:lstStyle/>
                    <a:p>
                      <a:pPr algn="l" fontAlgn="b"/>
                      <a:endParaRPr lang="en-US" sz="12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2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2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2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2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2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2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extLst>
                  <a:ext uri="{0D108BD9-81ED-4DB2-BD59-A6C34878D82A}">
                    <a16:rowId xmlns:a16="http://schemas.microsoft.com/office/drawing/2014/main" val="10023"/>
                  </a:ext>
                </a:extLst>
              </a:tr>
              <a:tr h="190101">
                <a:tc>
                  <a:txBody>
                    <a:bodyPr/>
                    <a:lstStyle/>
                    <a:p>
                      <a:pPr algn="l" fontAlgn="b"/>
                      <a:r>
                        <a:rPr lang="en-US" sz="1200" b="1" i="0" u="none" strike="noStrike">
                          <a:solidFill>
                            <a:srgbClr val="000000"/>
                          </a:solidFill>
                          <a:effectLst/>
                          <a:latin typeface="Calibri" panose="020F0502020204030204" pitchFamily="34" charset="0"/>
                        </a:rPr>
                        <a:t>Cash flow total</a:t>
                      </a:r>
                    </a:p>
                  </a:txBody>
                  <a:tcPr marL="0" marR="0" marT="0" marB="0" anchor="b">
                    <a:lnL>
                      <a:noFill/>
                    </a:lnL>
                    <a:lnR>
                      <a:noFill/>
                    </a:lnR>
                    <a:lnT>
                      <a:noFill/>
                    </a:lnT>
                    <a:lnB>
                      <a:noFill/>
                    </a:lnB>
                    <a:solidFill>
                      <a:srgbClr val="B8CCE4"/>
                    </a:solidFill>
                  </a:tcPr>
                </a:tc>
                <a:tc>
                  <a:txBody>
                    <a:bodyPr/>
                    <a:lstStyle/>
                    <a:p>
                      <a:pPr algn="r" fontAlgn="b"/>
                      <a:r>
                        <a:rPr lang="en-US" sz="1200" b="1" i="0" u="none" strike="noStrike">
                          <a:solidFill>
                            <a:srgbClr val="000000"/>
                          </a:solidFill>
                          <a:effectLst/>
                          <a:latin typeface="Calibri" panose="020F0502020204030204" pitchFamily="34" charset="0"/>
                        </a:rPr>
                        <a:t>254</a:t>
                      </a:r>
                    </a:p>
                  </a:txBody>
                  <a:tcPr marL="0" marR="0" marT="0" marB="0" anchor="b">
                    <a:lnL>
                      <a:noFill/>
                    </a:lnL>
                    <a:lnR>
                      <a:noFill/>
                    </a:lnR>
                    <a:lnT>
                      <a:noFill/>
                    </a:lnT>
                    <a:lnB>
                      <a:noFill/>
                    </a:lnB>
                    <a:solidFill>
                      <a:srgbClr val="B8CCE4"/>
                    </a:solidFill>
                  </a:tcPr>
                </a:tc>
                <a:tc>
                  <a:txBody>
                    <a:bodyPr/>
                    <a:lstStyle/>
                    <a:p>
                      <a:pPr algn="r" fontAlgn="b"/>
                      <a:r>
                        <a:rPr lang="en-US" sz="1200" b="1" i="0" u="none" strike="noStrike">
                          <a:solidFill>
                            <a:srgbClr val="000000"/>
                          </a:solidFill>
                          <a:effectLst/>
                          <a:latin typeface="Calibri" panose="020F0502020204030204" pitchFamily="34" charset="0"/>
                        </a:rPr>
                        <a:t>659</a:t>
                      </a:r>
                    </a:p>
                  </a:txBody>
                  <a:tcPr marL="0" marR="0" marT="0" marB="0" anchor="b">
                    <a:lnL>
                      <a:noFill/>
                    </a:lnL>
                    <a:lnR>
                      <a:noFill/>
                    </a:lnR>
                    <a:lnT>
                      <a:noFill/>
                    </a:lnT>
                    <a:lnB>
                      <a:noFill/>
                    </a:lnB>
                    <a:solidFill>
                      <a:srgbClr val="B8CCE4"/>
                    </a:solidFill>
                  </a:tcPr>
                </a:tc>
                <a:tc>
                  <a:txBody>
                    <a:bodyPr/>
                    <a:lstStyle/>
                    <a:p>
                      <a:pPr algn="r" fontAlgn="b"/>
                      <a:r>
                        <a:rPr lang="en-US" sz="1200" b="1" i="0" u="none" strike="noStrike">
                          <a:solidFill>
                            <a:srgbClr val="000000"/>
                          </a:solidFill>
                          <a:effectLst/>
                          <a:latin typeface="Calibri" panose="020F0502020204030204" pitchFamily="34" charset="0"/>
                        </a:rPr>
                        <a:t>194</a:t>
                      </a:r>
                    </a:p>
                  </a:txBody>
                  <a:tcPr marL="0" marR="0" marT="0" marB="0" anchor="b">
                    <a:lnL>
                      <a:noFill/>
                    </a:lnL>
                    <a:lnR>
                      <a:noFill/>
                    </a:lnR>
                    <a:lnT>
                      <a:noFill/>
                    </a:lnT>
                    <a:lnB>
                      <a:noFill/>
                    </a:lnB>
                    <a:solidFill>
                      <a:srgbClr val="B8CCE4"/>
                    </a:solidFill>
                  </a:tcPr>
                </a:tc>
                <a:tc>
                  <a:txBody>
                    <a:bodyPr/>
                    <a:lstStyle/>
                    <a:p>
                      <a:pPr algn="r" fontAlgn="b"/>
                      <a:r>
                        <a:rPr lang="en-US" sz="1200" b="1" i="0" u="none" strike="noStrike">
                          <a:solidFill>
                            <a:srgbClr val="000000"/>
                          </a:solidFill>
                          <a:effectLst/>
                          <a:latin typeface="Calibri" panose="020F0502020204030204" pitchFamily="34" charset="0"/>
                        </a:rPr>
                        <a:t>208</a:t>
                      </a:r>
                    </a:p>
                  </a:txBody>
                  <a:tcPr marL="0" marR="0" marT="0" marB="0" anchor="b">
                    <a:lnL>
                      <a:noFill/>
                    </a:lnL>
                    <a:lnR>
                      <a:noFill/>
                    </a:lnR>
                    <a:lnT>
                      <a:noFill/>
                    </a:lnT>
                    <a:lnB>
                      <a:noFill/>
                    </a:lnB>
                    <a:solidFill>
                      <a:srgbClr val="B8CCE4"/>
                    </a:solidFill>
                  </a:tcPr>
                </a:tc>
                <a:tc>
                  <a:txBody>
                    <a:bodyPr/>
                    <a:lstStyle/>
                    <a:p>
                      <a:pPr algn="r" fontAlgn="b"/>
                      <a:r>
                        <a:rPr lang="en-US" sz="1200" b="1" i="0" u="none" strike="noStrike">
                          <a:solidFill>
                            <a:srgbClr val="000000"/>
                          </a:solidFill>
                          <a:effectLst/>
                          <a:latin typeface="Calibri" panose="020F0502020204030204" pitchFamily="34" charset="0"/>
                        </a:rPr>
                        <a:t>60</a:t>
                      </a:r>
                    </a:p>
                  </a:txBody>
                  <a:tcPr marL="0" marR="0" marT="0" marB="0" anchor="b">
                    <a:lnL>
                      <a:noFill/>
                    </a:lnL>
                    <a:lnR>
                      <a:noFill/>
                    </a:lnR>
                    <a:lnT>
                      <a:noFill/>
                    </a:lnT>
                    <a:lnB>
                      <a:noFill/>
                    </a:lnB>
                    <a:solidFill>
                      <a:srgbClr val="B8CCE4"/>
                    </a:solidFill>
                  </a:tcPr>
                </a:tc>
                <a:tc>
                  <a:txBody>
                    <a:bodyPr/>
                    <a:lstStyle/>
                    <a:p>
                      <a:pPr algn="r" fontAlgn="b"/>
                      <a:r>
                        <a:rPr lang="en-US" sz="1200" b="1" i="0" u="none" strike="noStrike" dirty="0">
                          <a:solidFill>
                            <a:srgbClr val="000000"/>
                          </a:solidFill>
                          <a:effectLst/>
                          <a:latin typeface="Calibri" panose="020F0502020204030204" pitchFamily="34" charset="0"/>
                        </a:rPr>
                        <a:t>1 375</a:t>
                      </a:r>
                    </a:p>
                  </a:txBody>
                  <a:tcPr marL="0" marR="0" marT="0" marB="0" anchor="b">
                    <a:lnL>
                      <a:noFill/>
                    </a:lnL>
                    <a:lnR>
                      <a:noFill/>
                    </a:lnR>
                    <a:lnT>
                      <a:noFill/>
                    </a:lnT>
                    <a:lnB>
                      <a:noFill/>
                    </a:lnB>
                    <a:solidFill>
                      <a:srgbClr val="B8CCE4"/>
                    </a:solidFill>
                  </a:tcPr>
                </a:tc>
                <a:extLst>
                  <a:ext uri="{0D108BD9-81ED-4DB2-BD59-A6C34878D82A}">
                    <a16:rowId xmlns:a16="http://schemas.microsoft.com/office/drawing/2014/main" val="10024"/>
                  </a:ext>
                </a:extLst>
              </a:tr>
            </a:tbl>
          </a:graphicData>
        </a:graphic>
      </p:graphicFrame>
    </p:spTree>
    <p:extLst>
      <p:ext uri="{BB962C8B-B14F-4D97-AF65-F5344CB8AC3E}">
        <p14:creationId xmlns:p14="http://schemas.microsoft.com/office/powerpoint/2010/main" val="3182111405"/>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G&amp;A expenses budget</a:t>
            </a:r>
            <a:endParaRPr lang="en-US" dirty="0"/>
          </a:p>
        </p:txBody>
      </p:sp>
      <p:sp>
        <p:nvSpPr>
          <p:cNvPr id="3" name="Номер слайда 2"/>
          <p:cNvSpPr>
            <a:spLocks noGrp="1"/>
          </p:cNvSpPr>
          <p:nvPr>
            <p:ph type="sldNum" sz="quarter" idx="12"/>
          </p:nvPr>
        </p:nvSpPr>
        <p:spPr/>
        <p:txBody>
          <a:bodyPr/>
          <a:lstStyle/>
          <a:p>
            <a:fld id="{D7F305DA-160D-498F-B102-A1D8643B4A2C}" type="slidenum">
              <a:rPr lang="ru-RU" smtClean="0"/>
              <a:pPr/>
              <a:t>63</a:t>
            </a:fld>
            <a:endParaRPr lang="ru-RU"/>
          </a:p>
        </p:txBody>
      </p:sp>
      <p:graphicFrame>
        <p:nvGraphicFramePr>
          <p:cNvPr id="4" name="Таблица 3"/>
          <p:cNvGraphicFramePr>
            <a:graphicFrameLocks noGrp="1"/>
          </p:cNvGraphicFramePr>
          <p:nvPr>
            <p:extLst>
              <p:ext uri="{D42A27DB-BD31-4B8C-83A1-F6EECF244321}">
                <p14:modId xmlns:p14="http://schemas.microsoft.com/office/powerpoint/2010/main" val="1501883645"/>
              </p:ext>
            </p:extLst>
          </p:nvPr>
        </p:nvGraphicFramePr>
        <p:xfrm>
          <a:off x="1091880" y="1484784"/>
          <a:ext cx="6960241" cy="3087227"/>
        </p:xfrm>
        <a:graphic>
          <a:graphicData uri="http://schemas.openxmlformats.org/drawingml/2006/table">
            <a:tbl>
              <a:tblPr/>
              <a:tblGrid>
                <a:gridCol w="1864657">
                  <a:extLst>
                    <a:ext uri="{9D8B030D-6E8A-4147-A177-3AD203B41FA5}">
                      <a16:colId xmlns:a16="http://schemas.microsoft.com/office/drawing/2014/main" val="20000"/>
                    </a:ext>
                  </a:extLst>
                </a:gridCol>
                <a:gridCol w="849264">
                  <a:extLst>
                    <a:ext uri="{9D8B030D-6E8A-4147-A177-3AD203B41FA5}">
                      <a16:colId xmlns:a16="http://schemas.microsoft.com/office/drawing/2014/main" val="20001"/>
                    </a:ext>
                  </a:extLst>
                </a:gridCol>
                <a:gridCol w="849264">
                  <a:extLst>
                    <a:ext uri="{9D8B030D-6E8A-4147-A177-3AD203B41FA5}">
                      <a16:colId xmlns:a16="http://schemas.microsoft.com/office/drawing/2014/main" val="20002"/>
                    </a:ext>
                  </a:extLst>
                </a:gridCol>
                <a:gridCol w="849264">
                  <a:extLst>
                    <a:ext uri="{9D8B030D-6E8A-4147-A177-3AD203B41FA5}">
                      <a16:colId xmlns:a16="http://schemas.microsoft.com/office/drawing/2014/main" val="20003"/>
                    </a:ext>
                  </a:extLst>
                </a:gridCol>
                <a:gridCol w="849264">
                  <a:extLst>
                    <a:ext uri="{9D8B030D-6E8A-4147-A177-3AD203B41FA5}">
                      <a16:colId xmlns:a16="http://schemas.microsoft.com/office/drawing/2014/main" val="20004"/>
                    </a:ext>
                  </a:extLst>
                </a:gridCol>
                <a:gridCol w="849264">
                  <a:extLst>
                    <a:ext uri="{9D8B030D-6E8A-4147-A177-3AD203B41FA5}">
                      <a16:colId xmlns:a16="http://schemas.microsoft.com/office/drawing/2014/main" val="20005"/>
                    </a:ext>
                  </a:extLst>
                </a:gridCol>
                <a:gridCol w="849264">
                  <a:extLst>
                    <a:ext uri="{9D8B030D-6E8A-4147-A177-3AD203B41FA5}">
                      <a16:colId xmlns:a16="http://schemas.microsoft.com/office/drawing/2014/main" val="20006"/>
                    </a:ext>
                  </a:extLst>
                </a:gridCol>
              </a:tblGrid>
              <a:tr h="280657">
                <a:tc>
                  <a:txBody>
                    <a:bodyPr/>
                    <a:lstStyle/>
                    <a:p>
                      <a:pPr algn="l" fontAlgn="b"/>
                      <a:r>
                        <a:rPr lang="en-US" sz="1400" b="1" i="0" u="none" strike="noStrike" dirty="0" smtClean="0">
                          <a:solidFill>
                            <a:srgbClr val="000000"/>
                          </a:solidFill>
                          <a:effectLst/>
                          <a:latin typeface="Calibri" panose="020F0502020204030204" pitchFamily="34" charset="0"/>
                        </a:rPr>
                        <a:t>G&amp;A, </a:t>
                      </a:r>
                      <a:r>
                        <a:rPr lang="en-US" sz="1400" b="1" i="0" u="none" strike="noStrike" dirty="0" err="1">
                          <a:solidFill>
                            <a:srgbClr val="000000"/>
                          </a:solidFill>
                          <a:effectLst/>
                          <a:latin typeface="Calibri" panose="020F0502020204030204" pitchFamily="34" charset="0"/>
                        </a:rPr>
                        <a:t>thsd</a:t>
                      </a:r>
                      <a:r>
                        <a:rPr lang="en-US" sz="1400" b="1" i="0" u="none" strike="noStrike" dirty="0">
                          <a:solidFill>
                            <a:srgbClr val="000000"/>
                          </a:solidFill>
                          <a:effectLst/>
                          <a:latin typeface="Calibri" panose="020F0502020204030204" pitchFamily="34" charset="0"/>
                        </a:rPr>
                        <a:t> USD</a:t>
                      </a:r>
                    </a:p>
                  </a:txBody>
                  <a:tcPr marL="0" marR="0" marT="0" marB="0" anchor="b">
                    <a:lnL>
                      <a:noFill/>
                    </a:lnL>
                    <a:lnR>
                      <a:noFill/>
                    </a:lnR>
                    <a:lnT>
                      <a:noFill/>
                    </a:lnT>
                    <a:lnB>
                      <a:noFill/>
                    </a:lnB>
                    <a:solidFill>
                      <a:srgbClr val="DCE6F1"/>
                    </a:solidFill>
                  </a:tcPr>
                </a:tc>
                <a:tc>
                  <a:txBody>
                    <a:bodyPr/>
                    <a:lstStyle/>
                    <a:p>
                      <a:pPr algn="l" fontAlgn="b"/>
                      <a:endParaRPr lang="en-US" sz="1400" b="1" i="0" u="none" strike="noStrike" dirty="0">
                        <a:solidFill>
                          <a:srgbClr val="000000"/>
                        </a:solidFill>
                        <a:effectLst/>
                        <a:latin typeface="Calibri" panose="020F0502020204030204" pitchFamily="34" charset="0"/>
                      </a:endParaRPr>
                    </a:p>
                  </a:txBody>
                  <a:tcPr marL="0" marR="0" marT="0" marB="0" anchor="b">
                    <a:lnL>
                      <a:noFill/>
                    </a:lnL>
                    <a:lnR>
                      <a:noFill/>
                    </a:lnR>
                    <a:lnT>
                      <a:noFill/>
                    </a:lnT>
                    <a:lnB>
                      <a:noFill/>
                    </a:lnB>
                    <a:solidFill>
                      <a:srgbClr val="DCE6F1"/>
                    </a:solidFill>
                  </a:tcPr>
                </a:tc>
                <a:tc>
                  <a:txBody>
                    <a:bodyPr/>
                    <a:lstStyle/>
                    <a:p>
                      <a:pPr algn="l" fontAlgn="b"/>
                      <a:endParaRPr lang="en-US" sz="1400" b="1"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solidFill>
                      <a:srgbClr val="DCE6F1"/>
                    </a:solidFill>
                  </a:tcPr>
                </a:tc>
                <a:tc>
                  <a:txBody>
                    <a:bodyPr/>
                    <a:lstStyle/>
                    <a:p>
                      <a:pPr marL="0" marR="0" indent="0" algn="r" defTabSz="914400" rtl="0" eaLnBrk="1" fontAlgn="b" latinLnBrk="0" hangingPunct="1">
                        <a:lnSpc>
                          <a:spcPct val="100000"/>
                        </a:lnSpc>
                        <a:spcBef>
                          <a:spcPts val="0"/>
                        </a:spcBef>
                        <a:spcAft>
                          <a:spcPts val="0"/>
                        </a:spcAft>
                        <a:buClrTx/>
                        <a:buSzTx/>
                        <a:buFontTx/>
                        <a:buNone/>
                        <a:tabLst/>
                        <a:defRPr/>
                      </a:pPr>
                      <a:r>
                        <a:rPr lang="en-US" sz="1400" b="1" i="0" u="none" strike="noStrike" dirty="0" smtClean="0">
                          <a:solidFill>
                            <a:srgbClr val="000000"/>
                          </a:solidFill>
                          <a:effectLst/>
                          <a:latin typeface="Calibri" panose="020F0502020204030204" pitchFamily="34" charset="0"/>
                        </a:rPr>
                        <a:t>Timeline</a:t>
                      </a:r>
                    </a:p>
                  </a:txBody>
                  <a:tcPr marL="0" marR="0" marT="0" marB="0" anchor="b">
                    <a:lnL>
                      <a:noFill/>
                    </a:lnL>
                    <a:lnR>
                      <a:noFill/>
                    </a:lnR>
                    <a:lnT>
                      <a:noFill/>
                    </a:lnT>
                    <a:lnB>
                      <a:noFill/>
                    </a:lnB>
                    <a:solidFill>
                      <a:srgbClr val="DCE6F1"/>
                    </a:solidFill>
                  </a:tcPr>
                </a:tc>
                <a:tc>
                  <a:txBody>
                    <a:bodyPr/>
                    <a:lstStyle/>
                    <a:p>
                      <a:pPr algn="l" fontAlgn="b"/>
                      <a:endParaRPr lang="en-US" sz="1400" b="1"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solidFill>
                      <a:srgbClr val="DCE6F1"/>
                    </a:solidFill>
                  </a:tcPr>
                </a:tc>
                <a:tc>
                  <a:txBody>
                    <a:bodyPr/>
                    <a:lstStyle/>
                    <a:p>
                      <a:pPr algn="l" fontAlgn="b"/>
                      <a:endParaRPr lang="en-US" sz="1400" b="1"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solidFill>
                      <a:srgbClr val="DCE6F1"/>
                    </a:solidFill>
                  </a:tcPr>
                </a:tc>
                <a:tc>
                  <a:txBody>
                    <a:bodyPr/>
                    <a:lstStyle/>
                    <a:p>
                      <a:pPr algn="l" fontAlgn="b"/>
                      <a:endParaRPr lang="en-US" sz="1400" b="1"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solidFill>
                      <a:srgbClr val="DCE6F1"/>
                    </a:solidFill>
                  </a:tcPr>
                </a:tc>
                <a:extLst>
                  <a:ext uri="{0D108BD9-81ED-4DB2-BD59-A6C34878D82A}">
                    <a16:rowId xmlns:a16="http://schemas.microsoft.com/office/drawing/2014/main" val="10000"/>
                  </a:ext>
                </a:extLst>
              </a:tr>
              <a:tr h="280657">
                <a:tc>
                  <a:txBody>
                    <a:bodyPr/>
                    <a:lstStyle/>
                    <a:p>
                      <a:pPr algn="l" fontAlgn="b"/>
                      <a:endParaRPr lang="en-US" sz="1400" b="1"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solidFill>
                      <a:srgbClr val="DCE6F1"/>
                    </a:solidFill>
                  </a:tcPr>
                </a:tc>
                <a:tc>
                  <a:txBody>
                    <a:bodyPr/>
                    <a:lstStyle/>
                    <a:p>
                      <a:pPr algn="ctr" fontAlgn="b"/>
                      <a:r>
                        <a:rPr lang="en-US" sz="1400" b="1" i="0" u="none" strike="noStrike">
                          <a:solidFill>
                            <a:srgbClr val="000000"/>
                          </a:solidFill>
                          <a:effectLst/>
                          <a:latin typeface="Calibri" panose="020F0502020204030204" pitchFamily="34" charset="0"/>
                        </a:rPr>
                        <a:t>2015</a:t>
                      </a:r>
                    </a:p>
                  </a:txBody>
                  <a:tcPr marL="0" marR="0" marT="0" marB="0" anchor="b">
                    <a:lnL>
                      <a:noFill/>
                    </a:lnL>
                    <a:lnR>
                      <a:noFill/>
                    </a:lnR>
                    <a:lnT>
                      <a:noFill/>
                    </a:lnT>
                    <a:lnB>
                      <a:noFill/>
                    </a:lnB>
                    <a:solidFill>
                      <a:srgbClr val="DCE6F1"/>
                    </a:solidFill>
                  </a:tcPr>
                </a:tc>
                <a:tc>
                  <a:txBody>
                    <a:bodyPr/>
                    <a:lstStyle/>
                    <a:p>
                      <a:pPr algn="ctr" fontAlgn="b"/>
                      <a:r>
                        <a:rPr lang="en-US" sz="1400" b="1" i="0" u="none" strike="noStrike">
                          <a:solidFill>
                            <a:srgbClr val="000000"/>
                          </a:solidFill>
                          <a:effectLst/>
                          <a:latin typeface="Calibri" panose="020F0502020204030204" pitchFamily="34" charset="0"/>
                        </a:rPr>
                        <a:t>2016</a:t>
                      </a:r>
                    </a:p>
                  </a:txBody>
                  <a:tcPr marL="0" marR="0" marT="0" marB="0" anchor="b">
                    <a:lnL>
                      <a:noFill/>
                    </a:lnL>
                    <a:lnR>
                      <a:noFill/>
                    </a:lnR>
                    <a:lnT>
                      <a:noFill/>
                    </a:lnT>
                    <a:lnB>
                      <a:noFill/>
                    </a:lnB>
                    <a:solidFill>
                      <a:srgbClr val="DCE6F1"/>
                    </a:solidFill>
                  </a:tcPr>
                </a:tc>
                <a:tc>
                  <a:txBody>
                    <a:bodyPr/>
                    <a:lstStyle/>
                    <a:p>
                      <a:pPr algn="ctr" fontAlgn="b"/>
                      <a:r>
                        <a:rPr lang="en-US" sz="1400" b="1" i="0" u="none" strike="noStrike">
                          <a:solidFill>
                            <a:srgbClr val="000000"/>
                          </a:solidFill>
                          <a:effectLst/>
                          <a:latin typeface="Calibri" panose="020F0502020204030204" pitchFamily="34" charset="0"/>
                        </a:rPr>
                        <a:t>2017</a:t>
                      </a:r>
                    </a:p>
                  </a:txBody>
                  <a:tcPr marL="0" marR="0" marT="0" marB="0" anchor="b">
                    <a:lnL>
                      <a:noFill/>
                    </a:lnL>
                    <a:lnR>
                      <a:noFill/>
                    </a:lnR>
                    <a:lnT>
                      <a:noFill/>
                    </a:lnT>
                    <a:lnB>
                      <a:noFill/>
                    </a:lnB>
                    <a:solidFill>
                      <a:srgbClr val="DCE6F1"/>
                    </a:solidFill>
                  </a:tcPr>
                </a:tc>
                <a:tc>
                  <a:txBody>
                    <a:bodyPr/>
                    <a:lstStyle/>
                    <a:p>
                      <a:pPr algn="ctr" fontAlgn="b"/>
                      <a:r>
                        <a:rPr lang="en-US" sz="1400" b="1" i="0" u="none" strike="noStrike">
                          <a:solidFill>
                            <a:srgbClr val="000000"/>
                          </a:solidFill>
                          <a:effectLst/>
                          <a:latin typeface="Calibri" panose="020F0502020204030204" pitchFamily="34" charset="0"/>
                        </a:rPr>
                        <a:t>2018</a:t>
                      </a:r>
                    </a:p>
                  </a:txBody>
                  <a:tcPr marL="0" marR="0" marT="0" marB="0" anchor="b">
                    <a:lnL>
                      <a:noFill/>
                    </a:lnL>
                    <a:lnR>
                      <a:noFill/>
                    </a:lnR>
                    <a:lnT>
                      <a:noFill/>
                    </a:lnT>
                    <a:lnB>
                      <a:noFill/>
                    </a:lnB>
                    <a:solidFill>
                      <a:srgbClr val="DCE6F1"/>
                    </a:solidFill>
                  </a:tcPr>
                </a:tc>
                <a:tc>
                  <a:txBody>
                    <a:bodyPr/>
                    <a:lstStyle/>
                    <a:p>
                      <a:pPr algn="ctr" fontAlgn="b"/>
                      <a:r>
                        <a:rPr lang="en-US" sz="1400" b="1" i="0" u="none" strike="noStrike">
                          <a:solidFill>
                            <a:srgbClr val="000000"/>
                          </a:solidFill>
                          <a:effectLst/>
                          <a:latin typeface="Calibri" panose="020F0502020204030204" pitchFamily="34" charset="0"/>
                        </a:rPr>
                        <a:t>2019</a:t>
                      </a:r>
                    </a:p>
                  </a:txBody>
                  <a:tcPr marL="0" marR="0" marT="0" marB="0" anchor="b">
                    <a:lnL>
                      <a:noFill/>
                    </a:lnL>
                    <a:lnR>
                      <a:noFill/>
                    </a:lnR>
                    <a:lnT>
                      <a:noFill/>
                    </a:lnT>
                    <a:lnB>
                      <a:noFill/>
                    </a:lnB>
                    <a:solidFill>
                      <a:srgbClr val="DCE6F1"/>
                    </a:solidFill>
                  </a:tcPr>
                </a:tc>
                <a:tc>
                  <a:txBody>
                    <a:bodyPr/>
                    <a:lstStyle/>
                    <a:p>
                      <a:pPr algn="ctr" fontAlgn="b"/>
                      <a:r>
                        <a:rPr lang="en-US" sz="1400" b="1" i="0" u="none" strike="noStrike">
                          <a:solidFill>
                            <a:srgbClr val="000000"/>
                          </a:solidFill>
                          <a:effectLst/>
                          <a:latin typeface="Calibri" panose="020F0502020204030204" pitchFamily="34" charset="0"/>
                        </a:rPr>
                        <a:t>Total</a:t>
                      </a:r>
                    </a:p>
                  </a:txBody>
                  <a:tcPr marL="0" marR="0" marT="0" marB="0" anchor="b">
                    <a:lnL>
                      <a:noFill/>
                    </a:lnL>
                    <a:lnR>
                      <a:noFill/>
                    </a:lnR>
                    <a:lnT>
                      <a:noFill/>
                    </a:lnT>
                    <a:lnB>
                      <a:noFill/>
                    </a:lnB>
                    <a:solidFill>
                      <a:srgbClr val="DCE6F1"/>
                    </a:solidFill>
                  </a:tcPr>
                </a:tc>
                <a:extLst>
                  <a:ext uri="{0D108BD9-81ED-4DB2-BD59-A6C34878D82A}">
                    <a16:rowId xmlns:a16="http://schemas.microsoft.com/office/drawing/2014/main" val="10001"/>
                  </a:ext>
                </a:extLst>
              </a:tr>
              <a:tr h="280657">
                <a:tc>
                  <a:txBody>
                    <a:bodyPr/>
                    <a:lstStyle/>
                    <a:p>
                      <a:pPr algn="l" fontAlgn="b"/>
                      <a:r>
                        <a:rPr lang="en-US" sz="1400" b="1" i="0" u="none" strike="noStrike">
                          <a:solidFill>
                            <a:srgbClr val="000000"/>
                          </a:solidFill>
                          <a:effectLst/>
                          <a:latin typeface="Calibri" panose="020F0502020204030204" pitchFamily="34" charset="0"/>
                        </a:rPr>
                        <a:t>Expenses category</a:t>
                      </a:r>
                    </a:p>
                  </a:txBody>
                  <a:tcPr marL="0" marR="0" marT="0" marB="0" anchor="b">
                    <a:lnL>
                      <a:noFill/>
                    </a:lnL>
                    <a:lnR>
                      <a:noFill/>
                    </a:lnR>
                    <a:lnT>
                      <a:noFill/>
                    </a:lnT>
                    <a:lnB w="6350" cap="flat" cmpd="sng" algn="ctr">
                      <a:solidFill>
                        <a:srgbClr val="95B3D7"/>
                      </a:solidFill>
                      <a:prstDash val="solid"/>
                      <a:round/>
                      <a:headEnd type="none" w="med" len="med"/>
                      <a:tailEnd type="none" w="med" len="med"/>
                    </a:lnB>
                    <a:solidFill>
                      <a:srgbClr val="DCE6F1"/>
                    </a:solidFill>
                  </a:tcPr>
                </a:tc>
                <a:tc>
                  <a:txBody>
                    <a:bodyPr/>
                    <a:lstStyle/>
                    <a:p>
                      <a:pPr algn="l" fontAlgn="b"/>
                      <a:endParaRPr lang="en-US" sz="1400" b="1" i="0" u="none" strike="noStrike">
                        <a:solidFill>
                          <a:srgbClr val="000000"/>
                        </a:solidFill>
                        <a:effectLst/>
                        <a:latin typeface="Calibri" panose="020F0502020204030204" pitchFamily="34" charset="0"/>
                      </a:endParaRPr>
                    </a:p>
                  </a:txBody>
                  <a:tcPr marL="0" marR="0" marT="0" marB="0" anchor="b">
                    <a:lnL>
                      <a:noFill/>
                    </a:lnL>
                    <a:lnR>
                      <a:noFill/>
                    </a:lnR>
                    <a:lnT>
                      <a:noFill/>
                    </a:lnT>
                    <a:lnB w="6350" cap="flat" cmpd="sng" algn="ctr">
                      <a:solidFill>
                        <a:srgbClr val="95B3D7"/>
                      </a:solidFill>
                      <a:prstDash val="solid"/>
                      <a:round/>
                      <a:headEnd type="none" w="med" len="med"/>
                      <a:tailEnd type="none" w="med" len="med"/>
                    </a:lnB>
                    <a:solidFill>
                      <a:srgbClr val="DCE6F1"/>
                    </a:solidFill>
                  </a:tcPr>
                </a:tc>
                <a:tc>
                  <a:txBody>
                    <a:bodyPr/>
                    <a:lstStyle/>
                    <a:p>
                      <a:pPr algn="l" fontAlgn="b"/>
                      <a:endParaRPr lang="en-US" sz="1400" b="1" i="0" u="none" strike="noStrike">
                        <a:solidFill>
                          <a:srgbClr val="000000"/>
                        </a:solidFill>
                        <a:effectLst/>
                        <a:latin typeface="Calibri" panose="020F0502020204030204" pitchFamily="34" charset="0"/>
                      </a:endParaRPr>
                    </a:p>
                  </a:txBody>
                  <a:tcPr marL="0" marR="0" marT="0" marB="0" anchor="b">
                    <a:lnL>
                      <a:noFill/>
                    </a:lnL>
                    <a:lnR>
                      <a:noFill/>
                    </a:lnR>
                    <a:lnT>
                      <a:noFill/>
                    </a:lnT>
                    <a:lnB w="6350" cap="flat" cmpd="sng" algn="ctr">
                      <a:solidFill>
                        <a:srgbClr val="95B3D7"/>
                      </a:solidFill>
                      <a:prstDash val="solid"/>
                      <a:round/>
                      <a:headEnd type="none" w="med" len="med"/>
                      <a:tailEnd type="none" w="med" len="med"/>
                    </a:lnB>
                    <a:solidFill>
                      <a:srgbClr val="DCE6F1"/>
                    </a:solidFill>
                  </a:tcPr>
                </a:tc>
                <a:tc>
                  <a:txBody>
                    <a:bodyPr/>
                    <a:lstStyle/>
                    <a:p>
                      <a:pPr algn="l" fontAlgn="b"/>
                      <a:endParaRPr lang="en-US" sz="1400" b="1" i="0" u="none" strike="noStrike">
                        <a:solidFill>
                          <a:srgbClr val="000000"/>
                        </a:solidFill>
                        <a:effectLst/>
                        <a:latin typeface="Calibri" panose="020F0502020204030204" pitchFamily="34" charset="0"/>
                      </a:endParaRPr>
                    </a:p>
                  </a:txBody>
                  <a:tcPr marL="0" marR="0" marT="0" marB="0" anchor="b">
                    <a:lnL>
                      <a:noFill/>
                    </a:lnL>
                    <a:lnR>
                      <a:noFill/>
                    </a:lnR>
                    <a:lnT>
                      <a:noFill/>
                    </a:lnT>
                    <a:lnB w="6350" cap="flat" cmpd="sng" algn="ctr">
                      <a:solidFill>
                        <a:srgbClr val="95B3D7"/>
                      </a:solidFill>
                      <a:prstDash val="solid"/>
                      <a:round/>
                      <a:headEnd type="none" w="med" len="med"/>
                      <a:tailEnd type="none" w="med" len="med"/>
                    </a:lnB>
                    <a:solidFill>
                      <a:srgbClr val="DCE6F1"/>
                    </a:solidFill>
                  </a:tcPr>
                </a:tc>
                <a:tc>
                  <a:txBody>
                    <a:bodyPr/>
                    <a:lstStyle/>
                    <a:p>
                      <a:pPr algn="l" fontAlgn="b"/>
                      <a:endParaRPr lang="en-US" sz="1400" b="1" i="0" u="none" strike="noStrike">
                        <a:solidFill>
                          <a:srgbClr val="000000"/>
                        </a:solidFill>
                        <a:effectLst/>
                        <a:latin typeface="Calibri" panose="020F0502020204030204" pitchFamily="34" charset="0"/>
                      </a:endParaRPr>
                    </a:p>
                  </a:txBody>
                  <a:tcPr marL="0" marR="0" marT="0" marB="0" anchor="b">
                    <a:lnL>
                      <a:noFill/>
                    </a:lnL>
                    <a:lnR>
                      <a:noFill/>
                    </a:lnR>
                    <a:lnT>
                      <a:noFill/>
                    </a:lnT>
                    <a:lnB w="6350" cap="flat" cmpd="sng" algn="ctr">
                      <a:solidFill>
                        <a:srgbClr val="95B3D7"/>
                      </a:solidFill>
                      <a:prstDash val="solid"/>
                      <a:round/>
                      <a:headEnd type="none" w="med" len="med"/>
                      <a:tailEnd type="none" w="med" len="med"/>
                    </a:lnB>
                    <a:solidFill>
                      <a:srgbClr val="DCE6F1"/>
                    </a:solidFill>
                  </a:tcPr>
                </a:tc>
                <a:tc>
                  <a:txBody>
                    <a:bodyPr/>
                    <a:lstStyle/>
                    <a:p>
                      <a:pPr algn="l" fontAlgn="b"/>
                      <a:endParaRPr lang="en-US" sz="1400" b="1" i="0" u="none" strike="noStrike">
                        <a:solidFill>
                          <a:srgbClr val="000000"/>
                        </a:solidFill>
                        <a:effectLst/>
                        <a:latin typeface="Calibri" panose="020F0502020204030204" pitchFamily="34" charset="0"/>
                      </a:endParaRPr>
                    </a:p>
                  </a:txBody>
                  <a:tcPr marL="0" marR="0" marT="0" marB="0" anchor="b">
                    <a:lnL>
                      <a:noFill/>
                    </a:lnL>
                    <a:lnR>
                      <a:noFill/>
                    </a:lnR>
                    <a:lnT>
                      <a:noFill/>
                    </a:lnT>
                    <a:lnB w="6350" cap="flat" cmpd="sng" algn="ctr">
                      <a:solidFill>
                        <a:srgbClr val="95B3D7"/>
                      </a:solidFill>
                      <a:prstDash val="solid"/>
                      <a:round/>
                      <a:headEnd type="none" w="med" len="med"/>
                      <a:tailEnd type="none" w="med" len="med"/>
                    </a:lnB>
                    <a:solidFill>
                      <a:srgbClr val="DCE6F1"/>
                    </a:solidFill>
                  </a:tcPr>
                </a:tc>
                <a:tc>
                  <a:txBody>
                    <a:bodyPr/>
                    <a:lstStyle/>
                    <a:p>
                      <a:pPr algn="ctr" fontAlgn="b"/>
                      <a:endParaRPr lang="en-US" sz="1400" b="1" i="0" u="none" strike="noStrike">
                        <a:solidFill>
                          <a:srgbClr val="000000"/>
                        </a:solidFill>
                        <a:effectLst/>
                        <a:latin typeface="Calibri" panose="020F0502020204030204" pitchFamily="34" charset="0"/>
                      </a:endParaRPr>
                    </a:p>
                  </a:txBody>
                  <a:tcPr marL="0" marR="0" marT="0" marB="0" anchor="b">
                    <a:lnL>
                      <a:noFill/>
                    </a:lnL>
                    <a:lnR>
                      <a:noFill/>
                    </a:lnR>
                    <a:lnT>
                      <a:noFill/>
                    </a:lnT>
                    <a:lnB w="6350" cap="flat" cmpd="sng" algn="ctr">
                      <a:solidFill>
                        <a:srgbClr val="95B3D7"/>
                      </a:solidFill>
                      <a:prstDash val="solid"/>
                      <a:round/>
                      <a:headEnd type="none" w="med" len="med"/>
                      <a:tailEnd type="none" w="med" len="med"/>
                    </a:lnB>
                    <a:solidFill>
                      <a:srgbClr val="DCE6F1"/>
                    </a:solidFill>
                  </a:tcPr>
                </a:tc>
                <a:extLst>
                  <a:ext uri="{0D108BD9-81ED-4DB2-BD59-A6C34878D82A}">
                    <a16:rowId xmlns:a16="http://schemas.microsoft.com/office/drawing/2014/main" val="10002"/>
                  </a:ext>
                </a:extLst>
              </a:tr>
              <a:tr h="280657">
                <a:tc>
                  <a:txBody>
                    <a:bodyPr/>
                    <a:lstStyle/>
                    <a:p>
                      <a:pPr algn="l" fontAlgn="b"/>
                      <a:r>
                        <a:rPr lang="en-US" sz="1400" b="1" i="0" u="none" strike="noStrike">
                          <a:solidFill>
                            <a:srgbClr val="000000"/>
                          </a:solidFill>
                          <a:effectLst/>
                          <a:latin typeface="Calibri" panose="020F0502020204030204" pitchFamily="34" charset="0"/>
                        </a:rPr>
                        <a:t>Salary</a:t>
                      </a:r>
                    </a:p>
                  </a:txBody>
                  <a:tcPr marL="0" marR="0" marT="0"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r" fontAlgn="b"/>
                      <a:r>
                        <a:rPr lang="en-US" sz="1400" b="1" i="0" u="none" strike="noStrike">
                          <a:solidFill>
                            <a:srgbClr val="000000"/>
                          </a:solidFill>
                          <a:effectLst/>
                          <a:latin typeface="Calibri" panose="020F0502020204030204" pitchFamily="34" charset="0"/>
                        </a:rPr>
                        <a:t>370</a:t>
                      </a:r>
                    </a:p>
                  </a:txBody>
                  <a:tcPr marL="0" marR="0" marT="0"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r" fontAlgn="b"/>
                      <a:r>
                        <a:rPr lang="en-US" sz="1400" b="1" i="0" u="none" strike="noStrike">
                          <a:solidFill>
                            <a:srgbClr val="000000"/>
                          </a:solidFill>
                          <a:effectLst/>
                          <a:latin typeface="Calibri" panose="020F0502020204030204" pitchFamily="34" charset="0"/>
                        </a:rPr>
                        <a:t>1 841</a:t>
                      </a:r>
                    </a:p>
                  </a:txBody>
                  <a:tcPr marL="0" marR="0" marT="0"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r" fontAlgn="b"/>
                      <a:r>
                        <a:rPr lang="en-US" sz="1400" b="1" i="0" u="none" strike="noStrike">
                          <a:solidFill>
                            <a:srgbClr val="000000"/>
                          </a:solidFill>
                          <a:effectLst/>
                          <a:latin typeface="Calibri" panose="020F0502020204030204" pitchFamily="34" charset="0"/>
                        </a:rPr>
                        <a:t>2 151</a:t>
                      </a:r>
                    </a:p>
                  </a:txBody>
                  <a:tcPr marL="0" marR="0" marT="0"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r" fontAlgn="b"/>
                      <a:r>
                        <a:rPr lang="en-US" sz="1400" b="1" i="0" u="none" strike="noStrike">
                          <a:solidFill>
                            <a:srgbClr val="000000"/>
                          </a:solidFill>
                          <a:effectLst/>
                          <a:latin typeface="Calibri" panose="020F0502020204030204" pitchFamily="34" charset="0"/>
                        </a:rPr>
                        <a:t>2 206</a:t>
                      </a:r>
                    </a:p>
                  </a:txBody>
                  <a:tcPr marL="0" marR="0" marT="0"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r" fontAlgn="b"/>
                      <a:r>
                        <a:rPr lang="en-US" sz="1400" b="1" i="0" u="none" strike="noStrike">
                          <a:solidFill>
                            <a:srgbClr val="000000"/>
                          </a:solidFill>
                          <a:effectLst/>
                          <a:latin typeface="Calibri" panose="020F0502020204030204" pitchFamily="34" charset="0"/>
                        </a:rPr>
                        <a:t>2 280</a:t>
                      </a:r>
                    </a:p>
                  </a:txBody>
                  <a:tcPr marL="0" marR="0" marT="0"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r" fontAlgn="b"/>
                      <a:r>
                        <a:rPr lang="en-US" sz="1400" b="1" i="0" u="none" strike="noStrike">
                          <a:solidFill>
                            <a:srgbClr val="000000"/>
                          </a:solidFill>
                          <a:effectLst/>
                          <a:latin typeface="Calibri" panose="020F0502020204030204" pitchFamily="34" charset="0"/>
                        </a:rPr>
                        <a:t>8 848</a:t>
                      </a:r>
                    </a:p>
                  </a:txBody>
                  <a:tcPr marL="0" marR="0" marT="0"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extLst>
                  <a:ext uri="{0D108BD9-81ED-4DB2-BD59-A6C34878D82A}">
                    <a16:rowId xmlns:a16="http://schemas.microsoft.com/office/drawing/2014/main" val="10003"/>
                  </a:ext>
                </a:extLst>
              </a:tr>
              <a:tr h="280657">
                <a:tc>
                  <a:txBody>
                    <a:bodyPr/>
                    <a:lstStyle/>
                    <a:p>
                      <a:pPr algn="l" fontAlgn="b"/>
                      <a:r>
                        <a:rPr lang="en-US" sz="1400" b="1" i="0" u="none" strike="noStrike" dirty="0">
                          <a:solidFill>
                            <a:srgbClr val="000000"/>
                          </a:solidFill>
                          <a:effectLst/>
                          <a:latin typeface="Calibri" panose="020F0502020204030204" pitchFamily="34" charset="0"/>
                        </a:rPr>
                        <a:t>Rent</a:t>
                      </a:r>
                    </a:p>
                  </a:txBody>
                  <a:tcPr marL="0" marR="0" marT="0"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r" fontAlgn="b"/>
                      <a:r>
                        <a:rPr lang="en-US" sz="1400" b="1" i="0" u="none" strike="noStrike">
                          <a:solidFill>
                            <a:srgbClr val="000000"/>
                          </a:solidFill>
                          <a:effectLst/>
                          <a:latin typeface="Calibri" panose="020F0502020204030204" pitchFamily="34" charset="0"/>
                        </a:rPr>
                        <a:t>65</a:t>
                      </a:r>
                    </a:p>
                  </a:txBody>
                  <a:tcPr marL="0" marR="0" marT="0"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r" fontAlgn="b"/>
                      <a:r>
                        <a:rPr lang="en-US" sz="1400" b="1" i="0" u="none" strike="noStrike">
                          <a:solidFill>
                            <a:srgbClr val="000000"/>
                          </a:solidFill>
                          <a:effectLst/>
                          <a:latin typeface="Calibri" panose="020F0502020204030204" pitchFamily="34" charset="0"/>
                        </a:rPr>
                        <a:t>422</a:t>
                      </a:r>
                    </a:p>
                  </a:txBody>
                  <a:tcPr marL="0" marR="0" marT="0"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r" fontAlgn="b"/>
                      <a:r>
                        <a:rPr lang="en-US" sz="1400" b="1" i="0" u="none" strike="noStrike">
                          <a:solidFill>
                            <a:srgbClr val="000000"/>
                          </a:solidFill>
                          <a:effectLst/>
                          <a:latin typeface="Calibri" panose="020F0502020204030204" pitchFamily="34" charset="0"/>
                        </a:rPr>
                        <a:t>422</a:t>
                      </a:r>
                    </a:p>
                  </a:txBody>
                  <a:tcPr marL="0" marR="0" marT="0"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r" fontAlgn="b"/>
                      <a:r>
                        <a:rPr lang="en-US" sz="1400" b="1" i="0" u="none" strike="noStrike">
                          <a:solidFill>
                            <a:srgbClr val="000000"/>
                          </a:solidFill>
                          <a:effectLst/>
                          <a:latin typeface="Calibri" panose="020F0502020204030204" pitchFamily="34" charset="0"/>
                        </a:rPr>
                        <a:t>422</a:t>
                      </a:r>
                    </a:p>
                  </a:txBody>
                  <a:tcPr marL="0" marR="0" marT="0"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r" fontAlgn="b"/>
                      <a:r>
                        <a:rPr lang="en-US" sz="1400" b="1" i="0" u="none" strike="noStrike">
                          <a:solidFill>
                            <a:srgbClr val="000000"/>
                          </a:solidFill>
                          <a:effectLst/>
                          <a:latin typeface="Calibri" panose="020F0502020204030204" pitchFamily="34" charset="0"/>
                        </a:rPr>
                        <a:t>422</a:t>
                      </a:r>
                    </a:p>
                  </a:txBody>
                  <a:tcPr marL="0" marR="0" marT="0"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r" fontAlgn="b"/>
                      <a:r>
                        <a:rPr lang="en-US" sz="1400" b="1" i="0" u="none" strike="noStrike">
                          <a:solidFill>
                            <a:srgbClr val="000000"/>
                          </a:solidFill>
                          <a:effectLst/>
                          <a:latin typeface="Calibri" panose="020F0502020204030204" pitchFamily="34" charset="0"/>
                        </a:rPr>
                        <a:t>1 755</a:t>
                      </a:r>
                    </a:p>
                  </a:txBody>
                  <a:tcPr marL="0" marR="0" marT="0"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extLst>
                  <a:ext uri="{0D108BD9-81ED-4DB2-BD59-A6C34878D82A}">
                    <a16:rowId xmlns:a16="http://schemas.microsoft.com/office/drawing/2014/main" val="10004"/>
                  </a:ext>
                </a:extLst>
              </a:tr>
              <a:tr h="280657">
                <a:tc>
                  <a:txBody>
                    <a:bodyPr/>
                    <a:lstStyle/>
                    <a:p>
                      <a:pPr algn="l" fontAlgn="b"/>
                      <a:r>
                        <a:rPr lang="en-US" sz="1400" b="1" i="0" u="none" strike="noStrike">
                          <a:solidFill>
                            <a:srgbClr val="000000"/>
                          </a:solidFill>
                          <a:effectLst/>
                          <a:latin typeface="Calibri" panose="020F0502020204030204" pitchFamily="34" charset="0"/>
                        </a:rPr>
                        <a:t>Marketing &amp; PR</a:t>
                      </a:r>
                    </a:p>
                  </a:txBody>
                  <a:tcPr marL="0" marR="0" marT="0"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r" fontAlgn="b"/>
                      <a:r>
                        <a:rPr lang="en-US" sz="1400" b="1" i="0" u="none" strike="noStrike">
                          <a:solidFill>
                            <a:srgbClr val="000000"/>
                          </a:solidFill>
                          <a:effectLst/>
                          <a:latin typeface="Calibri" panose="020F0502020204030204" pitchFamily="34" charset="0"/>
                        </a:rPr>
                        <a:t>125</a:t>
                      </a:r>
                    </a:p>
                  </a:txBody>
                  <a:tcPr marL="0" marR="0" marT="0"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r" fontAlgn="b"/>
                      <a:r>
                        <a:rPr lang="en-US" sz="1400" b="1" i="0" u="none" strike="noStrike">
                          <a:solidFill>
                            <a:srgbClr val="000000"/>
                          </a:solidFill>
                          <a:effectLst/>
                          <a:latin typeface="Calibri" panose="020F0502020204030204" pitchFamily="34" charset="0"/>
                        </a:rPr>
                        <a:t>270</a:t>
                      </a:r>
                    </a:p>
                  </a:txBody>
                  <a:tcPr marL="0" marR="0" marT="0"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r" fontAlgn="b"/>
                      <a:r>
                        <a:rPr lang="en-US" sz="1400" b="1" i="0" u="none" strike="noStrike">
                          <a:solidFill>
                            <a:srgbClr val="000000"/>
                          </a:solidFill>
                          <a:effectLst/>
                          <a:latin typeface="Calibri" panose="020F0502020204030204" pitchFamily="34" charset="0"/>
                        </a:rPr>
                        <a:t>270</a:t>
                      </a:r>
                    </a:p>
                  </a:txBody>
                  <a:tcPr marL="0" marR="0" marT="0"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r" fontAlgn="b"/>
                      <a:r>
                        <a:rPr lang="en-US" sz="1400" b="1" i="0" u="none" strike="noStrike">
                          <a:solidFill>
                            <a:srgbClr val="000000"/>
                          </a:solidFill>
                          <a:effectLst/>
                          <a:latin typeface="Calibri" panose="020F0502020204030204" pitchFamily="34" charset="0"/>
                        </a:rPr>
                        <a:t>270</a:t>
                      </a:r>
                    </a:p>
                  </a:txBody>
                  <a:tcPr marL="0" marR="0" marT="0"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r" fontAlgn="b"/>
                      <a:r>
                        <a:rPr lang="en-US" sz="1400" b="1" i="0" u="none" strike="noStrike">
                          <a:solidFill>
                            <a:srgbClr val="000000"/>
                          </a:solidFill>
                          <a:effectLst/>
                          <a:latin typeface="Calibri" panose="020F0502020204030204" pitchFamily="34" charset="0"/>
                        </a:rPr>
                        <a:t>270</a:t>
                      </a:r>
                    </a:p>
                  </a:txBody>
                  <a:tcPr marL="0" marR="0" marT="0"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r" fontAlgn="b"/>
                      <a:r>
                        <a:rPr lang="en-US" sz="1400" b="1" i="0" u="none" strike="noStrike">
                          <a:solidFill>
                            <a:srgbClr val="000000"/>
                          </a:solidFill>
                          <a:effectLst/>
                          <a:latin typeface="Calibri" panose="020F0502020204030204" pitchFamily="34" charset="0"/>
                        </a:rPr>
                        <a:t>1 205</a:t>
                      </a:r>
                    </a:p>
                  </a:txBody>
                  <a:tcPr marL="0" marR="0" marT="0"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extLst>
                  <a:ext uri="{0D108BD9-81ED-4DB2-BD59-A6C34878D82A}">
                    <a16:rowId xmlns:a16="http://schemas.microsoft.com/office/drawing/2014/main" val="10005"/>
                  </a:ext>
                </a:extLst>
              </a:tr>
              <a:tr h="280657">
                <a:tc>
                  <a:txBody>
                    <a:bodyPr/>
                    <a:lstStyle/>
                    <a:p>
                      <a:pPr algn="l" fontAlgn="b"/>
                      <a:r>
                        <a:rPr lang="en-US" sz="1400" b="1" i="0" u="none" strike="noStrike">
                          <a:solidFill>
                            <a:srgbClr val="000000"/>
                          </a:solidFill>
                          <a:effectLst/>
                          <a:latin typeface="Calibri" panose="020F0502020204030204" pitchFamily="34" charset="0"/>
                        </a:rPr>
                        <a:t>IT</a:t>
                      </a:r>
                    </a:p>
                  </a:txBody>
                  <a:tcPr marL="0" marR="0" marT="0"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r" fontAlgn="b"/>
                      <a:r>
                        <a:rPr lang="en-US" sz="1400" b="1" i="0" u="none" strike="noStrike">
                          <a:solidFill>
                            <a:srgbClr val="000000"/>
                          </a:solidFill>
                          <a:effectLst/>
                          <a:latin typeface="Calibri" panose="020F0502020204030204" pitchFamily="34" charset="0"/>
                        </a:rPr>
                        <a:t>28</a:t>
                      </a:r>
                    </a:p>
                  </a:txBody>
                  <a:tcPr marL="0" marR="0" marT="0"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r" fontAlgn="b"/>
                      <a:r>
                        <a:rPr lang="en-US" sz="1400" b="1" i="0" u="none" strike="noStrike">
                          <a:solidFill>
                            <a:srgbClr val="000000"/>
                          </a:solidFill>
                          <a:effectLst/>
                          <a:latin typeface="Calibri" panose="020F0502020204030204" pitchFamily="34" charset="0"/>
                        </a:rPr>
                        <a:t>206</a:t>
                      </a:r>
                    </a:p>
                  </a:txBody>
                  <a:tcPr marL="0" marR="0" marT="0"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r" fontAlgn="b"/>
                      <a:r>
                        <a:rPr lang="en-US" sz="1400" b="1" i="0" u="none" strike="noStrike">
                          <a:solidFill>
                            <a:srgbClr val="000000"/>
                          </a:solidFill>
                          <a:effectLst/>
                          <a:latin typeface="Calibri" panose="020F0502020204030204" pitchFamily="34" charset="0"/>
                        </a:rPr>
                        <a:t>126</a:t>
                      </a:r>
                    </a:p>
                  </a:txBody>
                  <a:tcPr marL="0" marR="0" marT="0"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r" fontAlgn="b"/>
                      <a:r>
                        <a:rPr lang="en-US" sz="1400" b="1" i="0" u="none" strike="noStrike">
                          <a:solidFill>
                            <a:srgbClr val="000000"/>
                          </a:solidFill>
                          <a:effectLst/>
                          <a:latin typeface="Calibri" panose="020F0502020204030204" pitchFamily="34" charset="0"/>
                        </a:rPr>
                        <a:t>126</a:t>
                      </a:r>
                    </a:p>
                  </a:txBody>
                  <a:tcPr marL="0" marR="0" marT="0"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r" fontAlgn="b"/>
                      <a:r>
                        <a:rPr lang="en-US" sz="1400" b="1" i="0" u="none" strike="noStrike">
                          <a:solidFill>
                            <a:srgbClr val="000000"/>
                          </a:solidFill>
                          <a:effectLst/>
                          <a:latin typeface="Calibri" panose="020F0502020204030204" pitchFamily="34" charset="0"/>
                        </a:rPr>
                        <a:t>126</a:t>
                      </a:r>
                    </a:p>
                  </a:txBody>
                  <a:tcPr marL="0" marR="0" marT="0"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r" fontAlgn="b"/>
                      <a:r>
                        <a:rPr lang="en-US" sz="1400" b="1" i="0" u="none" strike="noStrike">
                          <a:solidFill>
                            <a:srgbClr val="000000"/>
                          </a:solidFill>
                          <a:effectLst/>
                          <a:latin typeface="Calibri" panose="020F0502020204030204" pitchFamily="34" charset="0"/>
                        </a:rPr>
                        <a:t>612</a:t>
                      </a:r>
                    </a:p>
                  </a:txBody>
                  <a:tcPr marL="0" marR="0" marT="0"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extLst>
                  <a:ext uri="{0D108BD9-81ED-4DB2-BD59-A6C34878D82A}">
                    <a16:rowId xmlns:a16="http://schemas.microsoft.com/office/drawing/2014/main" val="10006"/>
                  </a:ext>
                </a:extLst>
              </a:tr>
              <a:tr h="280657">
                <a:tc>
                  <a:txBody>
                    <a:bodyPr/>
                    <a:lstStyle/>
                    <a:p>
                      <a:pPr algn="l" fontAlgn="b"/>
                      <a:r>
                        <a:rPr lang="en-US" sz="1400" b="1" i="0" u="none" strike="noStrike">
                          <a:solidFill>
                            <a:srgbClr val="000000"/>
                          </a:solidFill>
                          <a:effectLst/>
                          <a:latin typeface="Calibri" panose="020F0502020204030204" pitchFamily="34" charset="0"/>
                        </a:rPr>
                        <a:t>Legal</a:t>
                      </a:r>
                    </a:p>
                  </a:txBody>
                  <a:tcPr marL="0" marR="0" marT="0"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r" fontAlgn="b"/>
                      <a:r>
                        <a:rPr lang="en-US" sz="1400" b="1" i="0" u="none" strike="noStrike">
                          <a:solidFill>
                            <a:srgbClr val="000000"/>
                          </a:solidFill>
                          <a:effectLst/>
                          <a:latin typeface="Calibri" panose="020F0502020204030204" pitchFamily="34" charset="0"/>
                        </a:rPr>
                        <a:t>75</a:t>
                      </a:r>
                    </a:p>
                  </a:txBody>
                  <a:tcPr marL="0" marR="0" marT="0"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r" fontAlgn="b"/>
                      <a:r>
                        <a:rPr lang="en-US" sz="1400" b="1" i="0" u="none" strike="noStrike">
                          <a:solidFill>
                            <a:srgbClr val="000000"/>
                          </a:solidFill>
                          <a:effectLst/>
                          <a:latin typeface="Calibri" panose="020F0502020204030204" pitchFamily="34" charset="0"/>
                        </a:rPr>
                        <a:t>60</a:t>
                      </a:r>
                    </a:p>
                  </a:txBody>
                  <a:tcPr marL="0" marR="0" marT="0"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r" fontAlgn="b"/>
                      <a:r>
                        <a:rPr lang="en-US" sz="1400" b="1" i="0" u="none" strike="noStrike">
                          <a:solidFill>
                            <a:srgbClr val="000000"/>
                          </a:solidFill>
                          <a:effectLst/>
                          <a:latin typeface="Calibri" panose="020F0502020204030204" pitchFamily="34" charset="0"/>
                        </a:rPr>
                        <a:t>60</a:t>
                      </a:r>
                    </a:p>
                  </a:txBody>
                  <a:tcPr marL="0" marR="0" marT="0"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r" fontAlgn="b"/>
                      <a:r>
                        <a:rPr lang="en-US" sz="1400" b="1" i="0" u="none" strike="noStrike">
                          <a:solidFill>
                            <a:srgbClr val="000000"/>
                          </a:solidFill>
                          <a:effectLst/>
                          <a:latin typeface="Calibri" panose="020F0502020204030204" pitchFamily="34" charset="0"/>
                        </a:rPr>
                        <a:t>60</a:t>
                      </a:r>
                    </a:p>
                  </a:txBody>
                  <a:tcPr marL="0" marR="0" marT="0"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r" fontAlgn="b"/>
                      <a:r>
                        <a:rPr lang="en-US" sz="1400" b="1" i="0" u="none" strike="noStrike">
                          <a:solidFill>
                            <a:srgbClr val="000000"/>
                          </a:solidFill>
                          <a:effectLst/>
                          <a:latin typeface="Calibri" panose="020F0502020204030204" pitchFamily="34" charset="0"/>
                        </a:rPr>
                        <a:t>60</a:t>
                      </a:r>
                    </a:p>
                  </a:txBody>
                  <a:tcPr marL="0" marR="0" marT="0"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r" fontAlgn="b"/>
                      <a:r>
                        <a:rPr lang="en-US" sz="1400" b="1" i="0" u="none" strike="noStrike">
                          <a:solidFill>
                            <a:srgbClr val="000000"/>
                          </a:solidFill>
                          <a:effectLst/>
                          <a:latin typeface="Calibri" panose="020F0502020204030204" pitchFamily="34" charset="0"/>
                        </a:rPr>
                        <a:t>315</a:t>
                      </a:r>
                    </a:p>
                  </a:txBody>
                  <a:tcPr marL="0" marR="0" marT="0"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extLst>
                  <a:ext uri="{0D108BD9-81ED-4DB2-BD59-A6C34878D82A}">
                    <a16:rowId xmlns:a16="http://schemas.microsoft.com/office/drawing/2014/main" val="10007"/>
                  </a:ext>
                </a:extLst>
              </a:tr>
              <a:tr h="280657">
                <a:tc>
                  <a:txBody>
                    <a:bodyPr/>
                    <a:lstStyle/>
                    <a:p>
                      <a:pPr algn="l" fontAlgn="b"/>
                      <a:r>
                        <a:rPr lang="en-US" sz="1400" b="1" i="0" u="none" strike="noStrike">
                          <a:solidFill>
                            <a:srgbClr val="000000"/>
                          </a:solidFill>
                          <a:effectLst/>
                          <a:latin typeface="Calibri" panose="020F0502020204030204" pitchFamily="34" charset="0"/>
                        </a:rPr>
                        <a:t>Travel</a:t>
                      </a:r>
                    </a:p>
                  </a:txBody>
                  <a:tcPr marL="0" marR="0" marT="0"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r" fontAlgn="b"/>
                      <a:r>
                        <a:rPr lang="en-US" sz="1400" b="1" i="0" u="none" strike="noStrike">
                          <a:solidFill>
                            <a:srgbClr val="000000"/>
                          </a:solidFill>
                          <a:effectLst/>
                          <a:latin typeface="Calibri" panose="020F0502020204030204" pitchFamily="34" charset="0"/>
                        </a:rPr>
                        <a:t>25</a:t>
                      </a:r>
                    </a:p>
                  </a:txBody>
                  <a:tcPr marL="0" marR="0" marT="0"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r" fontAlgn="b"/>
                      <a:r>
                        <a:rPr lang="en-US" sz="1400" b="1" i="0" u="none" strike="noStrike">
                          <a:solidFill>
                            <a:srgbClr val="000000"/>
                          </a:solidFill>
                          <a:effectLst/>
                          <a:latin typeface="Calibri" panose="020F0502020204030204" pitchFamily="34" charset="0"/>
                        </a:rPr>
                        <a:t>60</a:t>
                      </a:r>
                    </a:p>
                  </a:txBody>
                  <a:tcPr marL="0" marR="0" marT="0"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r" fontAlgn="b"/>
                      <a:r>
                        <a:rPr lang="en-US" sz="1400" b="1" i="0" u="none" strike="noStrike">
                          <a:solidFill>
                            <a:srgbClr val="000000"/>
                          </a:solidFill>
                          <a:effectLst/>
                          <a:latin typeface="Calibri" panose="020F0502020204030204" pitchFamily="34" charset="0"/>
                        </a:rPr>
                        <a:t>60</a:t>
                      </a:r>
                    </a:p>
                  </a:txBody>
                  <a:tcPr marL="0" marR="0" marT="0"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r" fontAlgn="b"/>
                      <a:r>
                        <a:rPr lang="en-US" sz="1400" b="1" i="0" u="none" strike="noStrike">
                          <a:solidFill>
                            <a:srgbClr val="000000"/>
                          </a:solidFill>
                          <a:effectLst/>
                          <a:latin typeface="Calibri" panose="020F0502020204030204" pitchFamily="34" charset="0"/>
                        </a:rPr>
                        <a:t>60</a:t>
                      </a:r>
                    </a:p>
                  </a:txBody>
                  <a:tcPr marL="0" marR="0" marT="0"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r" fontAlgn="b"/>
                      <a:r>
                        <a:rPr lang="en-US" sz="1400" b="1" i="0" u="none" strike="noStrike">
                          <a:solidFill>
                            <a:srgbClr val="000000"/>
                          </a:solidFill>
                          <a:effectLst/>
                          <a:latin typeface="Calibri" panose="020F0502020204030204" pitchFamily="34" charset="0"/>
                        </a:rPr>
                        <a:t>60</a:t>
                      </a:r>
                    </a:p>
                  </a:txBody>
                  <a:tcPr marL="0" marR="0" marT="0"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r" fontAlgn="b"/>
                      <a:r>
                        <a:rPr lang="en-US" sz="1400" b="1" i="0" u="none" strike="noStrike">
                          <a:solidFill>
                            <a:srgbClr val="000000"/>
                          </a:solidFill>
                          <a:effectLst/>
                          <a:latin typeface="Calibri" panose="020F0502020204030204" pitchFamily="34" charset="0"/>
                        </a:rPr>
                        <a:t>265</a:t>
                      </a:r>
                    </a:p>
                  </a:txBody>
                  <a:tcPr marL="0" marR="0" marT="0"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extLst>
                  <a:ext uri="{0D108BD9-81ED-4DB2-BD59-A6C34878D82A}">
                    <a16:rowId xmlns:a16="http://schemas.microsoft.com/office/drawing/2014/main" val="10008"/>
                  </a:ext>
                </a:extLst>
              </a:tr>
              <a:tr h="280657">
                <a:tc>
                  <a:txBody>
                    <a:bodyPr/>
                    <a:lstStyle/>
                    <a:p>
                      <a:pPr algn="l" fontAlgn="b"/>
                      <a:r>
                        <a:rPr lang="en-US" sz="1400" b="1" i="0" u="none" strike="noStrike">
                          <a:solidFill>
                            <a:srgbClr val="000000"/>
                          </a:solidFill>
                          <a:effectLst/>
                          <a:latin typeface="Calibri" panose="020F0502020204030204" pitchFamily="34" charset="0"/>
                        </a:rPr>
                        <a:t>Contingency</a:t>
                      </a:r>
                    </a:p>
                  </a:txBody>
                  <a:tcPr marL="0" marR="0" marT="0"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r" fontAlgn="b"/>
                      <a:r>
                        <a:rPr lang="en-US" sz="1400" b="1" i="0" u="none" strike="noStrike">
                          <a:solidFill>
                            <a:srgbClr val="000000"/>
                          </a:solidFill>
                          <a:effectLst/>
                          <a:latin typeface="Calibri" panose="020F0502020204030204" pitchFamily="34" charset="0"/>
                        </a:rPr>
                        <a:t>115</a:t>
                      </a:r>
                    </a:p>
                  </a:txBody>
                  <a:tcPr marL="0" marR="0" marT="0"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r" fontAlgn="b"/>
                      <a:r>
                        <a:rPr lang="en-US" sz="1400" b="1" i="0" u="none" strike="noStrike">
                          <a:solidFill>
                            <a:srgbClr val="000000"/>
                          </a:solidFill>
                          <a:effectLst/>
                          <a:latin typeface="Calibri" panose="020F0502020204030204" pitchFamily="34" charset="0"/>
                        </a:rPr>
                        <a:t>391</a:t>
                      </a:r>
                    </a:p>
                  </a:txBody>
                  <a:tcPr marL="0" marR="0" marT="0"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r" fontAlgn="b"/>
                      <a:r>
                        <a:rPr lang="en-US" sz="1400" b="1" i="0" u="none" strike="noStrike">
                          <a:solidFill>
                            <a:srgbClr val="000000"/>
                          </a:solidFill>
                          <a:effectLst/>
                          <a:latin typeface="Calibri" panose="020F0502020204030204" pitchFamily="34" charset="0"/>
                        </a:rPr>
                        <a:t>270</a:t>
                      </a:r>
                    </a:p>
                  </a:txBody>
                  <a:tcPr marL="0" marR="0" marT="0"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r" fontAlgn="b"/>
                      <a:r>
                        <a:rPr lang="en-US" sz="1400" b="1" i="0" u="none" strike="noStrike">
                          <a:solidFill>
                            <a:srgbClr val="000000"/>
                          </a:solidFill>
                          <a:effectLst/>
                          <a:latin typeface="Calibri" panose="020F0502020204030204" pitchFamily="34" charset="0"/>
                        </a:rPr>
                        <a:t>137</a:t>
                      </a:r>
                    </a:p>
                  </a:txBody>
                  <a:tcPr marL="0" marR="0" marT="0"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r" fontAlgn="b"/>
                      <a:r>
                        <a:rPr lang="en-US" sz="1400" b="1" i="0" u="none" strike="noStrike">
                          <a:solidFill>
                            <a:srgbClr val="000000"/>
                          </a:solidFill>
                          <a:effectLst/>
                          <a:latin typeface="Calibri" panose="020F0502020204030204" pitchFamily="34" charset="0"/>
                        </a:rPr>
                        <a:t>137</a:t>
                      </a:r>
                    </a:p>
                  </a:txBody>
                  <a:tcPr marL="0" marR="0" marT="0"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r" fontAlgn="b"/>
                      <a:r>
                        <a:rPr lang="en-US" sz="1400" b="1" i="0" u="none" strike="noStrike">
                          <a:solidFill>
                            <a:srgbClr val="000000"/>
                          </a:solidFill>
                          <a:effectLst/>
                          <a:latin typeface="Calibri" panose="020F0502020204030204" pitchFamily="34" charset="0"/>
                        </a:rPr>
                        <a:t>1 049</a:t>
                      </a:r>
                    </a:p>
                  </a:txBody>
                  <a:tcPr marL="0" marR="0" marT="0"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extLst>
                  <a:ext uri="{0D108BD9-81ED-4DB2-BD59-A6C34878D82A}">
                    <a16:rowId xmlns:a16="http://schemas.microsoft.com/office/drawing/2014/main" val="10009"/>
                  </a:ext>
                </a:extLst>
              </a:tr>
              <a:tr h="280657">
                <a:tc>
                  <a:txBody>
                    <a:bodyPr/>
                    <a:lstStyle/>
                    <a:p>
                      <a:pPr algn="l" fontAlgn="b"/>
                      <a:r>
                        <a:rPr lang="en-US" sz="1400" b="1" i="0" u="none" strike="noStrike">
                          <a:solidFill>
                            <a:srgbClr val="000000"/>
                          </a:solidFill>
                          <a:effectLst/>
                          <a:latin typeface="Calibri" panose="020F0502020204030204" pitchFamily="34" charset="0"/>
                        </a:rPr>
                        <a:t>Total</a:t>
                      </a:r>
                    </a:p>
                  </a:txBody>
                  <a:tcPr marL="0" marR="0" marT="0" marB="0" anchor="b">
                    <a:lnL>
                      <a:noFill/>
                    </a:lnL>
                    <a:lnR>
                      <a:noFill/>
                    </a:lnR>
                    <a:lnT w="6350" cap="flat" cmpd="sng" algn="ctr">
                      <a:solidFill>
                        <a:srgbClr val="95B3D7"/>
                      </a:solidFill>
                      <a:prstDash val="solid"/>
                      <a:round/>
                      <a:headEnd type="none" w="med" len="med"/>
                      <a:tailEnd type="none" w="med" len="med"/>
                    </a:lnT>
                    <a:lnB>
                      <a:noFill/>
                    </a:lnB>
                    <a:solidFill>
                      <a:srgbClr val="DCE6F1"/>
                    </a:solidFill>
                  </a:tcPr>
                </a:tc>
                <a:tc>
                  <a:txBody>
                    <a:bodyPr/>
                    <a:lstStyle/>
                    <a:p>
                      <a:pPr algn="r" fontAlgn="b"/>
                      <a:r>
                        <a:rPr lang="en-US" sz="1400" b="1" i="0" u="none" strike="noStrike">
                          <a:solidFill>
                            <a:srgbClr val="000000"/>
                          </a:solidFill>
                          <a:effectLst/>
                          <a:latin typeface="Calibri" panose="020F0502020204030204" pitchFamily="34" charset="0"/>
                        </a:rPr>
                        <a:t>803</a:t>
                      </a:r>
                    </a:p>
                  </a:txBody>
                  <a:tcPr marL="0" marR="0" marT="0" marB="0" anchor="b">
                    <a:lnL>
                      <a:noFill/>
                    </a:lnL>
                    <a:lnR>
                      <a:noFill/>
                    </a:lnR>
                    <a:lnT w="6350" cap="flat" cmpd="sng" algn="ctr">
                      <a:solidFill>
                        <a:srgbClr val="95B3D7"/>
                      </a:solidFill>
                      <a:prstDash val="solid"/>
                      <a:round/>
                      <a:headEnd type="none" w="med" len="med"/>
                      <a:tailEnd type="none" w="med" len="med"/>
                    </a:lnT>
                    <a:lnB>
                      <a:noFill/>
                    </a:lnB>
                    <a:solidFill>
                      <a:srgbClr val="DCE6F1"/>
                    </a:solidFill>
                  </a:tcPr>
                </a:tc>
                <a:tc>
                  <a:txBody>
                    <a:bodyPr/>
                    <a:lstStyle/>
                    <a:p>
                      <a:pPr algn="r" fontAlgn="b"/>
                      <a:r>
                        <a:rPr lang="en-US" sz="1400" b="1" i="0" u="none" strike="noStrike">
                          <a:solidFill>
                            <a:srgbClr val="000000"/>
                          </a:solidFill>
                          <a:effectLst/>
                          <a:latin typeface="Calibri" panose="020F0502020204030204" pitchFamily="34" charset="0"/>
                        </a:rPr>
                        <a:t>3 250</a:t>
                      </a:r>
                    </a:p>
                  </a:txBody>
                  <a:tcPr marL="0" marR="0" marT="0" marB="0" anchor="b">
                    <a:lnL>
                      <a:noFill/>
                    </a:lnL>
                    <a:lnR>
                      <a:noFill/>
                    </a:lnR>
                    <a:lnT w="6350" cap="flat" cmpd="sng" algn="ctr">
                      <a:solidFill>
                        <a:srgbClr val="95B3D7"/>
                      </a:solidFill>
                      <a:prstDash val="solid"/>
                      <a:round/>
                      <a:headEnd type="none" w="med" len="med"/>
                      <a:tailEnd type="none" w="med" len="med"/>
                    </a:lnT>
                    <a:lnB>
                      <a:noFill/>
                    </a:lnB>
                    <a:solidFill>
                      <a:srgbClr val="DCE6F1"/>
                    </a:solidFill>
                  </a:tcPr>
                </a:tc>
                <a:tc>
                  <a:txBody>
                    <a:bodyPr/>
                    <a:lstStyle/>
                    <a:p>
                      <a:pPr algn="r" fontAlgn="b"/>
                      <a:r>
                        <a:rPr lang="en-US" sz="1400" b="1" i="0" u="none" strike="noStrike">
                          <a:solidFill>
                            <a:srgbClr val="000000"/>
                          </a:solidFill>
                          <a:effectLst/>
                          <a:latin typeface="Calibri" panose="020F0502020204030204" pitchFamily="34" charset="0"/>
                        </a:rPr>
                        <a:t>3 359</a:t>
                      </a:r>
                    </a:p>
                  </a:txBody>
                  <a:tcPr marL="0" marR="0" marT="0" marB="0" anchor="b">
                    <a:lnL>
                      <a:noFill/>
                    </a:lnL>
                    <a:lnR>
                      <a:noFill/>
                    </a:lnR>
                    <a:lnT w="6350" cap="flat" cmpd="sng" algn="ctr">
                      <a:solidFill>
                        <a:srgbClr val="95B3D7"/>
                      </a:solidFill>
                      <a:prstDash val="solid"/>
                      <a:round/>
                      <a:headEnd type="none" w="med" len="med"/>
                      <a:tailEnd type="none" w="med" len="med"/>
                    </a:lnT>
                    <a:lnB>
                      <a:noFill/>
                    </a:lnB>
                    <a:solidFill>
                      <a:srgbClr val="DCE6F1"/>
                    </a:solidFill>
                  </a:tcPr>
                </a:tc>
                <a:tc>
                  <a:txBody>
                    <a:bodyPr/>
                    <a:lstStyle/>
                    <a:p>
                      <a:pPr algn="r" fontAlgn="b"/>
                      <a:r>
                        <a:rPr lang="en-US" sz="1400" b="1" i="0" u="none" strike="noStrike">
                          <a:solidFill>
                            <a:srgbClr val="000000"/>
                          </a:solidFill>
                          <a:effectLst/>
                          <a:latin typeface="Calibri" panose="020F0502020204030204" pitchFamily="34" charset="0"/>
                        </a:rPr>
                        <a:t>3 281</a:t>
                      </a:r>
                    </a:p>
                  </a:txBody>
                  <a:tcPr marL="0" marR="0" marT="0" marB="0" anchor="b">
                    <a:lnL>
                      <a:noFill/>
                    </a:lnL>
                    <a:lnR>
                      <a:noFill/>
                    </a:lnR>
                    <a:lnT w="6350" cap="flat" cmpd="sng" algn="ctr">
                      <a:solidFill>
                        <a:srgbClr val="95B3D7"/>
                      </a:solidFill>
                      <a:prstDash val="solid"/>
                      <a:round/>
                      <a:headEnd type="none" w="med" len="med"/>
                      <a:tailEnd type="none" w="med" len="med"/>
                    </a:lnT>
                    <a:lnB>
                      <a:noFill/>
                    </a:lnB>
                    <a:solidFill>
                      <a:srgbClr val="DCE6F1"/>
                    </a:solidFill>
                  </a:tcPr>
                </a:tc>
                <a:tc>
                  <a:txBody>
                    <a:bodyPr/>
                    <a:lstStyle/>
                    <a:p>
                      <a:pPr algn="r" fontAlgn="b"/>
                      <a:r>
                        <a:rPr lang="en-US" sz="1400" b="1" i="0" u="none" strike="noStrike">
                          <a:solidFill>
                            <a:srgbClr val="000000"/>
                          </a:solidFill>
                          <a:effectLst/>
                          <a:latin typeface="Calibri" panose="020F0502020204030204" pitchFamily="34" charset="0"/>
                        </a:rPr>
                        <a:t>3 355</a:t>
                      </a:r>
                    </a:p>
                  </a:txBody>
                  <a:tcPr marL="0" marR="0" marT="0" marB="0" anchor="b">
                    <a:lnL>
                      <a:noFill/>
                    </a:lnL>
                    <a:lnR>
                      <a:noFill/>
                    </a:lnR>
                    <a:lnT w="6350" cap="flat" cmpd="sng" algn="ctr">
                      <a:solidFill>
                        <a:srgbClr val="95B3D7"/>
                      </a:solidFill>
                      <a:prstDash val="solid"/>
                      <a:round/>
                      <a:headEnd type="none" w="med" len="med"/>
                      <a:tailEnd type="none" w="med" len="med"/>
                    </a:lnT>
                    <a:lnB>
                      <a:noFill/>
                    </a:lnB>
                    <a:solidFill>
                      <a:srgbClr val="DCE6F1"/>
                    </a:solidFill>
                  </a:tcPr>
                </a:tc>
                <a:tc>
                  <a:txBody>
                    <a:bodyPr/>
                    <a:lstStyle/>
                    <a:p>
                      <a:pPr algn="r" fontAlgn="b"/>
                      <a:r>
                        <a:rPr lang="en-US" sz="1400" b="1" i="0" u="none" strike="noStrike" dirty="0">
                          <a:solidFill>
                            <a:srgbClr val="000000"/>
                          </a:solidFill>
                          <a:effectLst/>
                          <a:latin typeface="Calibri" panose="020F0502020204030204" pitchFamily="34" charset="0"/>
                        </a:rPr>
                        <a:t>14 049</a:t>
                      </a:r>
                    </a:p>
                  </a:txBody>
                  <a:tcPr marL="0" marR="0" marT="0" marB="0" anchor="b">
                    <a:lnL>
                      <a:noFill/>
                    </a:lnL>
                    <a:lnR>
                      <a:noFill/>
                    </a:lnR>
                    <a:lnT w="6350" cap="flat" cmpd="sng" algn="ctr">
                      <a:solidFill>
                        <a:srgbClr val="95B3D7"/>
                      </a:solidFill>
                      <a:prstDash val="solid"/>
                      <a:round/>
                      <a:headEnd type="none" w="med" len="med"/>
                      <a:tailEnd type="none" w="med" len="med"/>
                    </a:lnT>
                    <a:lnB>
                      <a:noFill/>
                    </a:lnB>
                    <a:solidFill>
                      <a:srgbClr val="DCE6F1"/>
                    </a:solidFill>
                  </a:tcPr>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274713602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One-off costs budget</a:t>
            </a:r>
            <a:endParaRPr lang="en-US" dirty="0"/>
          </a:p>
        </p:txBody>
      </p:sp>
      <p:sp>
        <p:nvSpPr>
          <p:cNvPr id="3" name="Номер слайда 2"/>
          <p:cNvSpPr>
            <a:spLocks noGrp="1"/>
          </p:cNvSpPr>
          <p:nvPr>
            <p:ph type="sldNum" sz="quarter" idx="12"/>
          </p:nvPr>
        </p:nvSpPr>
        <p:spPr/>
        <p:txBody>
          <a:bodyPr/>
          <a:lstStyle/>
          <a:p>
            <a:fld id="{D7F305DA-160D-498F-B102-A1D8643B4A2C}" type="slidenum">
              <a:rPr lang="ru-RU" smtClean="0"/>
              <a:pPr/>
              <a:t>64</a:t>
            </a:fld>
            <a:endParaRPr lang="ru-RU"/>
          </a:p>
        </p:txBody>
      </p:sp>
      <p:graphicFrame>
        <p:nvGraphicFramePr>
          <p:cNvPr id="5" name="Таблица 4"/>
          <p:cNvGraphicFramePr>
            <a:graphicFrameLocks noGrp="1"/>
          </p:cNvGraphicFramePr>
          <p:nvPr>
            <p:extLst>
              <p:ext uri="{D42A27DB-BD31-4B8C-83A1-F6EECF244321}">
                <p14:modId xmlns:p14="http://schemas.microsoft.com/office/powerpoint/2010/main" val="107210720"/>
              </p:ext>
            </p:extLst>
          </p:nvPr>
        </p:nvGraphicFramePr>
        <p:xfrm>
          <a:off x="1291353" y="1142984"/>
          <a:ext cx="6561294" cy="4449021"/>
        </p:xfrm>
        <a:graphic>
          <a:graphicData uri="http://schemas.openxmlformats.org/drawingml/2006/table">
            <a:tbl>
              <a:tblPr/>
              <a:tblGrid>
                <a:gridCol w="3695345">
                  <a:extLst>
                    <a:ext uri="{9D8B030D-6E8A-4147-A177-3AD203B41FA5}">
                      <a16:colId xmlns:a16="http://schemas.microsoft.com/office/drawing/2014/main" val="20000"/>
                    </a:ext>
                  </a:extLst>
                </a:gridCol>
                <a:gridCol w="1080000">
                  <a:extLst>
                    <a:ext uri="{9D8B030D-6E8A-4147-A177-3AD203B41FA5}">
                      <a16:colId xmlns:a16="http://schemas.microsoft.com/office/drawing/2014/main" val="20001"/>
                    </a:ext>
                  </a:extLst>
                </a:gridCol>
                <a:gridCol w="210885">
                  <a:extLst>
                    <a:ext uri="{9D8B030D-6E8A-4147-A177-3AD203B41FA5}">
                      <a16:colId xmlns:a16="http://schemas.microsoft.com/office/drawing/2014/main" val="20002"/>
                    </a:ext>
                  </a:extLst>
                </a:gridCol>
                <a:gridCol w="1575064">
                  <a:extLst>
                    <a:ext uri="{9D8B030D-6E8A-4147-A177-3AD203B41FA5}">
                      <a16:colId xmlns:a16="http://schemas.microsoft.com/office/drawing/2014/main" val="20003"/>
                    </a:ext>
                  </a:extLst>
                </a:gridCol>
              </a:tblGrid>
              <a:tr h="234159">
                <a:tc>
                  <a:txBody>
                    <a:bodyPr/>
                    <a:lstStyle/>
                    <a:p>
                      <a:pPr algn="l" fontAlgn="b"/>
                      <a:r>
                        <a:rPr lang="en-US" sz="1200" b="1" i="0" u="none" strike="noStrike" dirty="0">
                          <a:solidFill>
                            <a:srgbClr val="000000"/>
                          </a:solidFill>
                          <a:effectLst/>
                          <a:latin typeface="Calibri" panose="020F0502020204030204" pitchFamily="34" charset="0"/>
                        </a:rPr>
                        <a:t>One-off </a:t>
                      </a:r>
                      <a:r>
                        <a:rPr lang="en-US" sz="1200" b="1" i="0" u="none" strike="noStrike" dirty="0" smtClean="0">
                          <a:solidFill>
                            <a:srgbClr val="000000"/>
                          </a:solidFill>
                          <a:effectLst/>
                          <a:latin typeface="Calibri" panose="020F0502020204030204" pitchFamily="34" charset="0"/>
                        </a:rPr>
                        <a:t>expenses, </a:t>
                      </a:r>
                      <a:r>
                        <a:rPr lang="en-US" sz="1200" b="1" i="0" u="none" strike="noStrike" dirty="0" err="1">
                          <a:solidFill>
                            <a:srgbClr val="000000"/>
                          </a:solidFill>
                          <a:effectLst/>
                          <a:latin typeface="Calibri" panose="020F0502020204030204" pitchFamily="34" charset="0"/>
                        </a:rPr>
                        <a:t>thsd</a:t>
                      </a:r>
                      <a:r>
                        <a:rPr lang="en-US" sz="1200" b="1" i="0" u="none" strike="noStrike" dirty="0">
                          <a:solidFill>
                            <a:srgbClr val="000000"/>
                          </a:solidFill>
                          <a:effectLst/>
                          <a:latin typeface="Calibri" panose="020F0502020204030204" pitchFamily="34" charset="0"/>
                        </a:rPr>
                        <a:t> USD</a:t>
                      </a:r>
                    </a:p>
                  </a:txBody>
                  <a:tcPr marL="0" marR="0" marT="0" marB="0" anchor="b">
                    <a:lnL>
                      <a:noFill/>
                    </a:lnL>
                    <a:lnR>
                      <a:noFill/>
                    </a:lnR>
                    <a:lnT>
                      <a:noFill/>
                    </a:lnT>
                    <a:lnB>
                      <a:noFill/>
                    </a:lnB>
                    <a:solidFill>
                      <a:srgbClr val="DCE6F1"/>
                    </a:solidFill>
                  </a:tcPr>
                </a:tc>
                <a:tc>
                  <a:txBody>
                    <a:bodyPr/>
                    <a:lstStyle/>
                    <a:p>
                      <a:pPr algn="l" fontAlgn="b"/>
                      <a:endParaRPr lang="en-US" sz="1200" b="1" i="0" u="none" strike="noStrike" dirty="0">
                        <a:solidFill>
                          <a:srgbClr val="000000"/>
                        </a:solidFill>
                        <a:effectLst/>
                        <a:latin typeface="Calibri" panose="020F0502020204030204" pitchFamily="34" charset="0"/>
                      </a:endParaRPr>
                    </a:p>
                  </a:txBody>
                  <a:tcPr marL="0" marR="0" marT="0" marB="0" anchor="b">
                    <a:lnL>
                      <a:noFill/>
                    </a:lnL>
                    <a:lnR>
                      <a:noFill/>
                    </a:lnR>
                    <a:lnT>
                      <a:noFill/>
                    </a:lnT>
                    <a:lnB>
                      <a:noFill/>
                    </a:lnB>
                    <a:solidFill>
                      <a:srgbClr val="DCE6F1"/>
                    </a:solidFill>
                  </a:tcPr>
                </a:tc>
                <a:tc>
                  <a:txBody>
                    <a:bodyPr/>
                    <a:lstStyle/>
                    <a:p>
                      <a:pPr algn="l" fontAlgn="b"/>
                      <a:endParaRPr lang="en-US" sz="1200" b="1" i="0" u="none" strike="noStrike" dirty="0">
                        <a:solidFill>
                          <a:srgbClr val="000000"/>
                        </a:solidFill>
                        <a:effectLst/>
                        <a:latin typeface="Calibri" panose="020F0502020204030204" pitchFamily="34" charset="0"/>
                      </a:endParaRPr>
                    </a:p>
                  </a:txBody>
                  <a:tcPr marL="0" marR="0" marT="0" marB="0" anchor="b">
                    <a:lnL>
                      <a:noFill/>
                    </a:lnL>
                    <a:lnR>
                      <a:noFill/>
                    </a:lnR>
                    <a:lnT>
                      <a:noFill/>
                    </a:lnT>
                    <a:lnB>
                      <a:noFill/>
                    </a:lnB>
                    <a:solidFill>
                      <a:srgbClr val="DCE6F1"/>
                    </a:solidFill>
                  </a:tcPr>
                </a:tc>
                <a:tc>
                  <a:txBody>
                    <a:bodyPr/>
                    <a:lstStyle/>
                    <a:p>
                      <a:pPr algn="l" fontAlgn="b"/>
                      <a:endParaRPr lang="en-US" sz="1200" b="1" i="0" u="none" strike="noStrike" dirty="0">
                        <a:solidFill>
                          <a:srgbClr val="000000"/>
                        </a:solidFill>
                        <a:effectLst/>
                        <a:latin typeface="Calibri" panose="020F0502020204030204" pitchFamily="34" charset="0"/>
                      </a:endParaRPr>
                    </a:p>
                  </a:txBody>
                  <a:tcPr marL="0" marR="0" marT="0" marB="0" anchor="b">
                    <a:lnL>
                      <a:noFill/>
                    </a:lnL>
                    <a:lnR>
                      <a:noFill/>
                    </a:lnR>
                    <a:lnT>
                      <a:noFill/>
                    </a:lnT>
                    <a:lnB>
                      <a:noFill/>
                    </a:lnB>
                    <a:solidFill>
                      <a:srgbClr val="DCE6F1"/>
                    </a:solidFill>
                  </a:tcPr>
                </a:tc>
                <a:extLst>
                  <a:ext uri="{0D108BD9-81ED-4DB2-BD59-A6C34878D82A}">
                    <a16:rowId xmlns:a16="http://schemas.microsoft.com/office/drawing/2014/main" val="10000"/>
                  </a:ext>
                </a:extLst>
              </a:tr>
              <a:tr h="234159">
                <a:tc>
                  <a:txBody>
                    <a:bodyPr/>
                    <a:lstStyle/>
                    <a:p>
                      <a:pPr algn="l" fontAlgn="b"/>
                      <a:endParaRPr lang="en-US" sz="1200" b="1"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solidFill>
                      <a:srgbClr val="DCE6F1"/>
                    </a:solidFill>
                  </a:tcPr>
                </a:tc>
                <a:tc>
                  <a:txBody>
                    <a:bodyPr/>
                    <a:lstStyle/>
                    <a:p>
                      <a:pPr algn="r" fontAlgn="b"/>
                      <a:r>
                        <a:rPr lang="en-US" sz="1200" b="1" i="0" u="none" strike="noStrike" dirty="0">
                          <a:solidFill>
                            <a:srgbClr val="000000"/>
                          </a:solidFill>
                          <a:effectLst/>
                          <a:latin typeface="Calibri" panose="020F0502020204030204" pitchFamily="34" charset="0"/>
                        </a:rPr>
                        <a:t>2015</a:t>
                      </a:r>
                    </a:p>
                  </a:txBody>
                  <a:tcPr marL="0" marR="0" marT="0" marB="0" anchor="b">
                    <a:lnL>
                      <a:noFill/>
                    </a:lnL>
                    <a:lnR>
                      <a:noFill/>
                    </a:lnR>
                    <a:lnT>
                      <a:noFill/>
                    </a:lnT>
                    <a:lnB>
                      <a:noFill/>
                    </a:lnB>
                    <a:solidFill>
                      <a:srgbClr val="DCE6F1"/>
                    </a:solidFill>
                  </a:tcPr>
                </a:tc>
                <a:tc>
                  <a:txBody>
                    <a:bodyPr/>
                    <a:lstStyle/>
                    <a:p>
                      <a:pPr algn="ctr" fontAlgn="b"/>
                      <a:endParaRPr lang="en-US" sz="1200" b="1" i="0" u="none" strike="noStrike" dirty="0">
                        <a:solidFill>
                          <a:srgbClr val="000000"/>
                        </a:solidFill>
                        <a:effectLst/>
                        <a:latin typeface="Calibri" panose="020F0502020204030204" pitchFamily="34" charset="0"/>
                      </a:endParaRPr>
                    </a:p>
                  </a:txBody>
                  <a:tcPr marL="0" marR="0" marT="0" marB="0" anchor="b">
                    <a:lnL>
                      <a:noFill/>
                    </a:lnL>
                    <a:lnR>
                      <a:noFill/>
                    </a:lnR>
                    <a:lnT>
                      <a:noFill/>
                    </a:lnT>
                    <a:lnB>
                      <a:noFill/>
                    </a:lnB>
                    <a:solidFill>
                      <a:srgbClr val="DCE6F1"/>
                    </a:solidFill>
                  </a:tcPr>
                </a:tc>
                <a:tc>
                  <a:txBody>
                    <a:bodyPr/>
                    <a:lstStyle/>
                    <a:p>
                      <a:pPr algn="ctr" fontAlgn="b"/>
                      <a:r>
                        <a:rPr lang="en-US" sz="1200" b="1" i="0" u="none" strike="noStrike" dirty="0" smtClean="0">
                          <a:solidFill>
                            <a:srgbClr val="000000"/>
                          </a:solidFill>
                          <a:effectLst/>
                          <a:latin typeface="Calibri" panose="020F0502020204030204" pitchFamily="34" charset="0"/>
                        </a:rPr>
                        <a:t>Type</a:t>
                      </a:r>
                      <a:endParaRPr lang="en-US" sz="1200" b="1" i="0" u="none" strike="noStrike" dirty="0">
                        <a:solidFill>
                          <a:srgbClr val="000000"/>
                        </a:solidFill>
                        <a:effectLst/>
                        <a:latin typeface="Calibri" panose="020F0502020204030204" pitchFamily="34" charset="0"/>
                      </a:endParaRPr>
                    </a:p>
                  </a:txBody>
                  <a:tcPr marL="0" marR="0" marT="0" marB="0" anchor="b">
                    <a:lnL>
                      <a:noFill/>
                    </a:lnL>
                    <a:lnR>
                      <a:noFill/>
                    </a:lnR>
                    <a:lnT>
                      <a:noFill/>
                    </a:lnT>
                    <a:lnB>
                      <a:noFill/>
                    </a:lnB>
                    <a:solidFill>
                      <a:srgbClr val="DCE6F1"/>
                    </a:solidFill>
                  </a:tcPr>
                </a:tc>
                <a:extLst>
                  <a:ext uri="{0D108BD9-81ED-4DB2-BD59-A6C34878D82A}">
                    <a16:rowId xmlns:a16="http://schemas.microsoft.com/office/drawing/2014/main" val="10001"/>
                  </a:ext>
                </a:extLst>
              </a:tr>
              <a:tr h="234159">
                <a:tc>
                  <a:txBody>
                    <a:bodyPr/>
                    <a:lstStyle/>
                    <a:p>
                      <a:pPr algn="l" fontAlgn="b"/>
                      <a:r>
                        <a:rPr lang="en-US" sz="1200" b="1" i="0" u="none" strike="noStrike">
                          <a:solidFill>
                            <a:srgbClr val="000000"/>
                          </a:solidFill>
                          <a:effectLst/>
                          <a:latin typeface="Calibri" panose="020F0502020204030204" pitchFamily="34" charset="0"/>
                        </a:rPr>
                        <a:t>Expenses category</a:t>
                      </a:r>
                    </a:p>
                  </a:txBody>
                  <a:tcPr marL="0" marR="0" marT="0" marB="0" anchor="b">
                    <a:lnL>
                      <a:noFill/>
                    </a:lnL>
                    <a:lnR>
                      <a:noFill/>
                    </a:lnR>
                    <a:lnT>
                      <a:noFill/>
                    </a:lnT>
                    <a:lnB w="6350" cap="flat" cmpd="sng" algn="ctr">
                      <a:solidFill>
                        <a:srgbClr val="95B3D7"/>
                      </a:solidFill>
                      <a:prstDash val="solid"/>
                      <a:round/>
                      <a:headEnd type="none" w="med" len="med"/>
                      <a:tailEnd type="none" w="med" len="med"/>
                    </a:lnB>
                    <a:solidFill>
                      <a:srgbClr val="DCE6F1"/>
                    </a:solidFill>
                  </a:tcPr>
                </a:tc>
                <a:tc>
                  <a:txBody>
                    <a:bodyPr/>
                    <a:lstStyle/>
                    <a:p>
                      <a:pPr algn="l" fontAlgn="b"/>
                      <a:endParaRPr lang="en-US" sz="1200" b="1" i="0" u="none" strike="noStrike">
                        <a:solidFill>
                          <a:srgbClr val="000000"/>
                        </a:solidFill>
                        <a:effectLst/>
                        <a:latin typeface="Calibri" panose="020F0502020204030204" pitchFamily="34" charset="0"/>
                      </a:endParaRPr>
                    </a:p>
                  </a:txBody>
                  <a:tcPr marL="0" marR="0" marT="0" marB="0" anchor="b">
                    <a:lnL>
                      <a:noFill/>
                    </a:lnL>
                    <a:lnR>
                      <a:noFill/>
                    </a:lnR>
                    <a:lnT>
                      <a:noFill/>
                    </a:lnT>
                    <a:lnB w="6350" cap="flat" cmpd="sng" algn="ctr">
                      <a:solidFill>
                        <a:srgbClr val="95B3D7"/>
                      </a:solidFill>
                      <a:prstDash val="solid"/>
                      <a:round/>
                      <a:headEnd type="none" w="med" len="med"/>
                      <a:tailEnd type="none" w="med" len="med"/>
                    </a:lnB>
                    <a:solidFill>
                      <a:srgbClr val="DCE6F1"/>
                    </a:solidFill>
                  </a:tcPr>
                </a:tc>
                <a:tc>
                  <a:txBody>
                    <a:bodyPr/>
                    <a:lstStyle/>
                    <a:p>
                      <a:pPr algn="l" fontAlgn="b"/>
                      <a:endParaRPr lang="en-US" sz="1200" b="1" i="0" u="none" strike="noStrike" dirty="0">
                        <a:solidFill>
                          <a:srgbClr val="000000"/>
                        </a:solidFill>
                        <a:effectLst/>
                        <a:latin typeface="Calibri" panose="020F0502020204030204" pitchFamily="34" charset="0"/>
                      </a:endParaRPr>
                    </a:p>
                  </a:txBody>
                  <a:tcPr marL="0" marR="0" marT="0" marB="0" anchor="b">
                    <a:lnL>
                      <a:noFill/>
                    </a:lnL>
                    <a:lnR>
                      <a:noFill/>
                    </a:lnR>
                    <a:lnT>
                      <a:noFill/>
                    </a:lnT>
                    <a:lnB w="6350" cap="flat" cmpd="sng" algn="ctr">
                      <a:solidFill>
                        <a:srgbClr val="95B3D7"/>
                      </a:solidFill>
                      <a:prstDash val="solid"/>
                      <a:round/>
                      <a:headEnd type="none" w="med" len="med"/>
                      <a:tailEnd type="none" w="med" len="med"/>
                    </a:lnB>
                    <a:solidFill>
                      <a:srgbClr val="DCE6F1"/>
                    </a:solidFill>
                  </a:tcPr>
                </a:tc>
                <a:tc>
                  <a:txBody>
                    <a:bodyPr/>
                    <a:lstStyle/>
                    <a:p>
                      <a:pPr algn="l" fontAlgn="b"/>
                      <a:endParaRPr lang="en-US" sz="1200" b="1" i="0" u="none" strike="noStrike">
                        <a:solidFill>
                          <a:srgbClr val="000000"/>
                        </a:solidFill>
                        <a:effectLst/>
                        <a:latin typeface="Calibri" panose="020F0502020204030204" pitchFamily="34" charset="0"/>
                      </a:endParaRPr>
                    </a:p>
                  </a:txBody>
                  <a:tcPr marL="0" marR="0" marT="0" marB="0" anchor="b">
                    <a:lnL>
                      <a:noFill/>
                    </a:lnL>
                    <a:lnR>
                      <a:noFill/>
                    </a:lnR>
                    <a:lnT>
                      <a:noFill/>
                    </a:lnT>
                    <a:lnB w="6350" cap="flat" cmpd="sng" algn="ctr">
                      <a:solidFill>
                        <a:srgbClr val="95B3D7"/>
                      </a:solidFill>
                      <a:prstDash val="solid"/>
                      <a:round/>
                      <a:headEnd type="none" w="med" len="med"/>
                      <a:tailEnd type="none" w="med" len="med"/>
                    </a:lnB>
                    <a:solidFill>
                      <a:srgbClr val="DCE6F1"/>
                    </a:solidFill>
                  </a:tcPr>
                </a:tc>
                <a:extLst>
                  <a:ext uri="{0D108BD9-81ED-4DB2-BD59-A6C34878D82A}">
                    <a16:rowId xmlns:a16="http://schemas.microsoft.com/office/drawing/2014/main" val="10002"/>
                  </a:ext>
                </a:extLst>
              </a:tr>
              <a:tr h="234159">
                <a:tc>
                  <a:txBody>
                    <a:bodyPr/>
                    <a:lstStyle/>
                    <a:p>
                      <a:pPr algn="l" fontAlgn="b"/>
                      <a:r>
                        <a:rPr lang="en-US" sz="1200" b="1" i="0" u="none" strike="noStrike">
                          <a:solidFill>
                            <a:srgbClr val="000000"/>
                          </a:solidFill>
                          <a:effectLst/>
                          <a:latin typeface="Calibri" panose="020F0502020204030204" pitchFamily="34" charset="0"/>
                        </a:rPr>
                        <a:t>Licensing</a:t>
                      </a:r>
                    </a:p>
                  </a:txBody>
                  <a:tcPr marL="0" marR="0" marT="0"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r" fontAlgn="b"/>
                      <a:r>
                        <a:rPr lang="ru-RU" sz="1200" b="1" i="0" u="none" strike="noStrike" dirty="0" smtClean="0">
                          <a:solidFill>
                            <a:srgbClr val="000000"/>
                          </a:solidFill>
                          <a:effectLst/>
                          <a:latin typeface="Calibri" panose="020F0502020204030204" pitchFamily="34" charset="0"/>
                        </a:rPr>
                        <a:t>530</a:t>
                      </a:r>
                    </a:p>
                  </a:txBody>
                  <a:tcPr marL="0" marR="0" marT="0"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r" fontAlgn="b"/>
                      <a:endParaRPr lang="en-US" sz="1200" b="1" i="0" u="none" strike="noStrike" dirty="0">
                        <a:solidFill>
                          <a:srgbClr val="000000"/>
                        </a:solidFill>
                        <a:effectLst/>
                        <a:latin typeface="Calibri" panose="020F0502020204030204" pitchFamily="34" charset="0"/>
                      </a:endParaRPr>
                    </a:p>
                  </a:txBody>
                  <a:tcPr marL="0" marR="0" marT="0"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r" fontAlgn="b"/>
                      <a:endParaRPr lang="en-US" sz="1200" b="1" i="0" u="none" strike="noStrike">
                        <a:solidFill>
                          <a:srgbClr val="000000"/>
                        </a:solidFill>
                        <a:effectLst/>
                        <a:latin typeface="Calibri" panose="020F0502020204030204" pitchFamily="34" charset="0"/>
                      </a:endParaRPr>
                    </a:p>
                  </a:txBody>
                  <a:tcPr marL="0" marR="0" marT="0"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extLst>
                  <a:ext uri="{0D108BD9-81ED-4DB2-BD59-A6C34878D82A}">
                    <a16:rowId xmlns:a16="http://schemas.microsoft.com/office/drawing/2014/main" val="10003"/>
                  </a:ext>
                </a:extLst>
              </a:tr>
              <a:tr h="234159">
                <a:tc>
                  <a:txBody>
                    <a:bodyPr/>
                    <a:lstStyle/>
                    <a:p>
                      <a:pPr algn="l" fontAlgn="b"/>
                      <a:r>
                        <a:rPr lang="en-US" sz="1200" b="0" i="0" u="none" strike="noStrike" dirty="0">
                          <a:solidFill>
                            <a:srgbClr val="000000"/>
                          </a:solidFill>
                          <a:effectLst/>
                          <a:latin typeface="Calibri" panose="020F0502020204030204" pitchFamily="34" charset="0"/>
                        </a:rPr>
                        <a:t>ML License </a:t>
                      </a:r>
                      <a:r>
                        <a:rPr lang="en-US" sz="1200" b="0" i="0" u="none" strike="noStrike" dirty="0" smtClean="0">
                          <a:solidFill>
                            <a:srgbClr val="000000"/>
                          </a:solidFill>
                          <a:effectLst/>
                          <a:latin typeface="Calibri" panose="020F0502020204030204" pitchFamily="34" charset="0"/>
                        </a:rPr>
                        <a:t>acquisition</a:t>
                      </a:r>
                      <a:endParaRPr lang="en-US" sz="1200" b="0" i="0" u="none" strike="noStrike" dirty="0">
                        <a:solidFill>
                          <a:srgbClr val="000000"/>
                        </a:solidFill>
                        <a:effectLst/>
                        <a:latin typeface="Calibri" panose="020F0502020204030204" pitchFamily="34" charset="0"/>
                      </a:endParaRPr>
                    </a:p>
                  </a:txBody>
                  <a:tcPr marL="73771" marR="0" marT="0" marB="0" anchor="b">
                    <a:lnL>
                      <a:noFill/>
                    </a:lnL>
                    <a:lnR>
                      <a:noFill/>
                    </a:lnR>
                    <a:lnT w="6350" cap="flat" cmpd="sng" algn="ctr">
                      <a:solidFill>
                        <a:srgbClr val="95B3D7"/>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Calibri" panose="020F0502020204030204" pitchFamily="34" charset="0"/>
                        </a:rPr>
                        <a:t>400</a:t>
                      </a:r>
                    </a:p>
                  </a:txBody>
                  <a:tcPr marL="0" marR="0" marT="0" marB="0" anchor="b">
                    <a:lnL>
                      <a:noFill/>
                    </a:lnL>
                    <a:lnR>
                      <a:noFill/>
                    </a:lnR>
                    <a:lnT w="6350" cap="flat" cmpd="sng" algn="ctr">
                      <a:solidFill>
                        <a:srgbClr val="95B3D7"/>
                      </a:solidFill>
                      <a:prstDash val="solid"/>
                      <a:round/>
                      <a:headEnd type="none" w="med" len="med"/>
                      <a:tailEnd type="none" w="med" len="med"/>
                    </a:lnT>
                    <a:lnB>
                      <a:noFill/>
                    </a:lnB>
                  </a:tcPr>
                </a:tc>
                <a:tc>
                  <a:txBody>
                    <a:bodyPr/>
                    <a:lstStyle/>
                    <a:p>
                      <a:pPr algn="r" fontAlgn="b"/>
                      <a:endParaRPr lang="en-US" sz="1200" b="0" i="0" u="none" strike="noStrike" dirty="0">
                        <a:solidFill>
                          <a:srgbClr val="000000"/>
                        </a:solidFill>
                        <a:effectLst/>
                        <a:latin typeface="Calibri" panose="020F0502020204030204" pitchFamily="34" charset="0"/>
                      </a:endParaRPr>
                    </a:p>
                  </a:txBody>
                  <a:tcPr marL="0" marR="0" marT="0" marB="0" anchor="b">
                    <a:lnL>
                      <a:noFill/>
                    </a:lnL>
                    <a:lnR>
                      <a:noFill/>
                    </a:lnR>
                    <a:lnT w="6350" cap="flat" cmpd="sng" algn="ctr">
                      <a:solidFill>
                        <a:srgbClr val="95B3D7"/>
                      </a:solidFill>
                      <a:prstDash val="solid"/>
                      <a:round/>
                      <a:headEnd type="none" w="med" len="med"/>
                      <a:tailEnd type="none" w="med" len="med"/>
                    </a:lnT>
                    <a:lnB>
                      <a:noFill/>
                    </a:lnB>
                  </a:tcPr>
                </a:tc>
                <a:tc>
                  <a:txBody>
                    <a:bodyPr/>
                    <a:lstStyle/>
                    <a:p>
                      <a:pPr algn="l" fontAlgn="b"/>
                      <a:r>
                        <a:rPr lang="en-US" sz="1200" b="0" i="0" u="none" strike="noStrike" dirty="0" smtClean="0">
                          <a:solidFill>
                            <a:srgbClr val="000000"/>
                          </a:solidFill>
                          <a:effectLst/>
                          <a:latin typeface="Calibri" panose="020F0502020204030204" pitchFamily="34" charset="0"/>
                        </a:rPr>
                        <a:t>Capitalized</a:t>
                      </a:r>
                      <a:endParaRPr lang="en-US" sz="1200" b="0" i="0" u="none" strike="noStrike" dirty="0">
                        <a:solidFill>
                          <a:srgbClr val="000000"/>
                        </a:solidFill>
                        <a:effectLst/>
                        <a:latin typeface="Calibri" panose="020F0502020204030204" pitchFamily="34" charset="0"/>
                      </a:endParaRPr>
                    </a:p>
                  </a:txBody>
                  <a:tcPr marL="0" marR="0" marT="0" marB="0" anchor="b">
                    <a:lnL>
                      <a:noFill/>
                    </a:lnL>
                    <a:lnR>
                      <a:noFill/>
                    </a:lnR>
                    <a:lnT w="6350" cap="flat" cmpd="sng" algn="ctr">
                      <a:solidFill>
                        <a:srgbClr val="95B3D7"/>
                      </a:solidFill>
                      <a:prstDash val="solid"/>
                      <a:round/>
                      <a:headEnd type="none" w="med" len="med"/>
                      <a:tailEnd type="none" w="med" len="med"/>
                    </a:lnT>
                    <a:lnB>
                      <a:noFill/>
                    </a:lnB>
                  </a:tcPr>
                </a:tc>
                <a:extLst>
                  <a:ext uri="{0D108BD9-81ED-4DB2-BD59-A6C34878D82A}">
                    <a16:rowId xmlns:a16="http://schemas.microsoft.com/office/drawing/2014/main" val="10004"/>
                  </a:ext>
                </a:extLst>
              </a:tr>
              <a:tr h="234159">
                <a:tc>
                  <a:txBody>
                    <a:bodyPr/>
                    <a:lstStyle/>
                    <a:p>
                      <a:pPr algn="l" fontAlgn="b"/>
                      <a:r>
                        <a:rPr lang="en-US" sz="1200" b="0" i="0" u="none" strike="noStrike" dirty="0" smtClean="0">
                          <a:solidFill>
                            <a:srgbClr val="000000"/>
                          </a:solidFill>
                          <a:effectLst/>
                          <a:latin typeface="Calibri" panose="020F0502020204030204" pitchFamily="34" charset="0"/>
                        </a:rPr>
                        <a:t>ML License acquisition (transaction expenses) </a:t>
                      </a:r>
                      <a:endParaRPr lang="en-US" sz="1200" b="0" i="0" u="none" strike="noStrike" dirty="0">
                        <a:solidFill>
                          <a:srgbClr val="000000"/>
                        </a:solidFill>
                        <a:effectLst/>
                        <a:latin typeface="Calibri" panose="020F0502020204030204" pitchFamily="34" charset="0"/>
                      </a:endParaRPr>
                    </a:p>
                  </a:txBody>
                  <a:tcPr marL="73771" marR="0" marT="0" marB="0" anchor="b">
                    <a:lnL>
                      <a:noFill/>
                    </a:lnL>
                    <a:lnR>
                      <a:noFill/>
                    </a:lnR>
                    <a:lnT>
                      <a:noFill/>
                    </a:lnT>
                    <a:lnB>
                      <a:noFill/>
                    </a:lnB>
                  </a:tcPr>
                </a:tc>
                <a:tc>
                  <a:txBody>
                    <a:bodyPr/>
                    <a:lstStyle/>
                    <a:p>
                      <a:pPr algn="r" fontAlgn="b"/>
                      <a:r>
                        <a:rPr lang="en-US" sz="1200" b="0" i="0" u="none" strike="noStrike" dirty="0">
                          <a:solidFill>
                            <a:srgbClr val="000000"/>
                          </a:solidFill>
                          <a:effectLst/>
                          <a:latin typeface="Calibri" panose="020F0502020204030204" pitchFamily="34" charset="0"/>
                        </a:rPr>
                        <a:t>100</a:t>
                      </a:r>
                    </a:p>
                  </a:txBody>
                  <a:tcPr marL="0" marR="0" marT="0" marB="0" anchor="b">
                    <a:lnL>
                      <a:noFill/>
                    </a:lnL>
                    <a:lnR>
                      <a:noFill/>
                    </a:lnR>
                    <a:lnT>
                      <a:noFill/>
                    </a:lnT>
                    <a:lnB>
                      <a:noFill/>
                    </a:lnB>
                  </a:tcPr>
                </a:tc>
                <a:tc>
                  <a:txBody>
                    <a:bodyPr/>
                    <a:lstStyle/>
                    <a:p>
                      <a:pPr algn="r" fontAlgn="b"/>
                      <a:endParaRPr lang="en-US" sz="1200" b="0" i="0" u="none" strike="noStrike" dirty="0">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r>
                        <a:rPr lang="en-US" sz="1200" b="0" i="0" u="none" strike="noStrike" dirty="0" smtClean="0">
                          <a:solidFill>
                            <a:srgbClr val="000000"/>
                          </a:solidFill>
                          <a:effectLst/>
                          <a:latin typeface="Calibri" panose="020F0502020204030204" pitchFamily="34" charset="0"/>
                        </a:rPr>
                        <a:t>Written-off to expenses</a:t>
                      </a:r>
                      <a:endParaRPr lang="en-US" sz="1200" b="0" i="0" u="none" strike="noStrike" dirty="0">
                        <a:solidFill>
                          <a:srgbClr val="000000"/>
                        </a:solidFill>
                        <a:effectLst/>
                        <a:latin typeface="Calibri" panose="020F0502020204030204" pitchFamily="34" charset="0"/>
                      </a:endParaRPr>
                    </a:p>
                  </a:txBody>
                  <a:tcPr marL="0" marR="0" marT="0" marB="0" anchor="b">
                    <a:lnL>
                      <a:noFill/>
                    </a:lnL>
                    <a:lnR>
                      <a:noFill/>
                    </a:lnR>
                    <a:lnT>
                      <a:noFill/>
                    </a:lnT>
                    <a:lnB>
                      <a:noFill/>
                    </a:lnB>
                  </a:tcPr>
                </a:tc>
                <a:extLst>
                  <a:ext uri="{0D108BD9-81ED-4DB2-BD59-A6C34878D82A}">
                    <a16:rowId xmlns:a16="http://schemas.microsoft.com/office/drawing/2014/main" val="10005"/>
                  </a:ext>
                </a:extLst>
              </a:tr>
              <a:tr h="234159">
                <a:tc>
                  <a:txBody>
                    <a:bodyPr/>
                    <a:lstStyle/>
                    <a:p>
                      <a:pPr algn="l" fontAlgn="b"/>
                      <a:r>
                        <a:rPr lang="en-US" sz="1200" b="0" i="0" u="none" strike="noStrike" dirty="0">
                          <a:solidFill>
                            <a:srgbClr val="000000"/>
                          </a:solidFill>
                          <a:effectLst/>
                          <a:latin typeface="Calibri" panose="020F0502020204030204" pitchFamily="34" charset="0"/>
                        </a:rPr>
                        <a:t>LGC registration</a:t>
                      </a:r>
                    </a:p>
                  </a:txBody>
                  <a:tcPr marL="73771" marR="0" marT="0" marB="0" anchor="b">
                    <a:lnL>
                      <a:noFill/>
                    </a:lnL>
                    <a:lnR>
                      <a:noFill/>
                    </a:lnR>
                    <a:lnT>
                      <a:noFill/>
                    </a:lnT>
                    <a:lnB>
                      <a:noFill/>
                    </a:lnB>
                  </a:tcPr>
                </a:tc>
                <a:tc>
                  <a:txBody>
                    <a:bodyPr/>
                    <a:lstStyle/>
                    <a:p>
                      <a:pPr algn="r" fontAlgn="b"/>
                      <a:r>
                        <a:rPr lang="en-US" sz="1200" b="0" i="0" u="none" strike="noStrike" dirty="0">
                          <a:solidFill>
                            <a:srgbClr val="000000"/>
                          </a:solidFill>
                          <a:effectLst/>
                          <a:latin typeface="Calibri" panose="020F0502020204030204" pitchFamily="34" charset="0"/>
                        </a:rPr>
                        <a:t>15</a:t>
                      </a:r>
                    </a:p>
                  </a:txBody>
                  <a:tcPr marL="0" marR="0" marT="0" marB="0" anchor="b">
                    <a:lnL>
                      <a:noFill/>
                    </a:lnL>
                    <a:lnR>
                      <a:noFill/>
                    </a:lnR>
                    <a:lnT>
                      <a:noFill/>
                    </a:lnT>
                    <a:lnB>
                      <a:noFill/>
                    </a:lnB>
                  </a:tcPr>
                </a:tc>
                <a:tc>
                  <a:txBody>
                    <a:bodyPr/>
                    <a:lstStyle/>
                    <a:p>
                      <a:pPr algn="r" fontAlgn="b"/>
                      <a:endParaRPr lang="en-US" sz="1200" b="0" i="0" u="none" strike="noStrike" dirty="0">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US" sz="1200" b="0" i="0" u="none" strike="noStrike" dirty="0" smtClean="0">
                          <a:solidFill>
                            <a:srgbClr val="000000"/>
                          </a:solidFill>
                          <a:effectLst/>
                          <a:latin typeface="Calibri" panose="020F0502020204030204" pitchFamily="34" charset="0"/>
                        </a:rPr>
                        <a:t>Written-off to expenses</a:t>
                      </a:r>
                    </a:p>
                  </a:txBody>
                  <a:tcPr marL="0" marR="0" marT="0" marB="0" anchor="b">
                    <a:lnL>
                      <a:noFill/>
                    </a:lnL>
                    <a:lnR>
                      <a:noFill/>
                    </a:lnR>
                    <a:lnT>
                      <a:noFill/>
                    </a:lnT>
                    <a:lnB>
                      <a:noFill/>
                    </a:lnB>
                  </a:tcPr>
                </a:tc>
                <a:extLst>
                  <a:ext uri="{0D108BD9-81ED-4DB2-BD59-A6C34878D82A}">
                    <a16:rowId xmlns:a16="http://schemas.microsoft.com/office/drawing/2014/main" val="10006"/>
                  </a:ext>
                </a:extLst>
              </a:tr>
              <a:tr h="234159">
                <a:tc>
                  <a:txBody>
                    <a:bodyPr/>
                    <a:lstStyle/>
                    <a:p>
                      <a:pPr algn="l" fontAlgn="b"/>
                      <a:r>
                        <a:rPr lang="en-US" sz="1200" b="0" i="0" u="none" strike="noStrike" dirty="0">
                          <a:solidFill>
                            <a:srgbClr val="000000"/>
                          </a:solidFill>
                          <a:effectLst/>
                          <a:latin typeface="Calibri" panose="020F0502020204030204" pitchFamily="34" charset="0"/>
                        </a:rPr>
                        <a:t>LGC parental company registration</a:t>
                      </a:r>
                    </a:p>
                  </a:txBody>
                  <a:tcPr marL="73771" marR="0" marT="0" marB="0" anchor="b">
                    <a:lnL>
                      <a:noFill/>
                    </a:lnL>
                    <a:lnR>
                      <a:noFill/>
                    </a:lnR>
                    <a:lnT>
                      <a:noFill/>
                    </a:lnT>
                    <a:lnB>
                      <a:noFill/>
                    </a:lnB>
                  </a:tcPr>
                </a:tc>
                <a:tc>
                  <a:txBody>
                    <a:bodyPr/>
                    <a:lstStyle/>
                    <a:p>
                      <a:pPr algn="r" fontAlgn="b"/>
                      <a:r>
                        <a:rPr lang="en-US" sz="1200" b="0" i="0" u="none" strike="noStrike" dirty="0">
                          <a:solidFill>
                            <a:srgbClr val="000000"/>
                          </a:solidFill>
                          <a:effectLst/>
                          <a:latin typeface="Calibri" panose="020F0502020204030204" pitchFamily="34" charset="0"/>
                        </a:rPr>
                        <a:t>15</a:t>
                      </a:r>
                    </a:p>
                  </a:txBody>
                  <a:tcPr marL="0" marR="0" marT="0" marB="0" anchor="b">
                    <a:lnL>
                      <a:noFill/>
                    </a:lnL>
                    <a:lnR>
                      <a:noFill/>
                    </a:lnR>
                    <a:lnT>
                      <a:noFill/>
                    </a:lnT>
                    <a:lnB>
                      <a:noFill/>
                    </a:lnB>
                  </a:tcPr>
                </a:tc>
                <a:tc>
                  <a:txBody>
                    <a:bodyPr/>
                    <a:lstStyle/>
                    <a:p>
                      <a:pPr algn="r" fontAlgn="b"/>
                      <a:endParaRPr lang="en-US" sz="1200" b="0" i="0" u="none" strike="noStrike" dirty="0">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US" sz="1200" b="0" i="0" u="none" strike="noStrike" dirty="0" smtClean="0">
                          <a:solidFill>
                            <a:srgbClr val="000000"/>
                          </a:solidFill>
                          <a:effectLst/>
                          <a:latin typeface="Calibri" panose="020F0502020204030204" pitchFamily="34" charset="0"/>
                        </a:rPr>
                        <a:t>Written-off to expenses</a:t>
                      </a:r>
                    </a:p>
                  </a:txBody>
                  <a:tcPr marL="0" marR="0" marT="0" marB="0" anchor="b">
                    <a:lnL>
                      <a:noFill/>
                    </a:lnL>
                    <a:lnR>
                      <a:noFill/>
                    </a:lnR>
                    <a:lnT>
                      <a:noFill/>
                    </a:lnT>
                    <a:lnB>
                      <a:noFill/>
                    </a:lnB>
                  </a:tcPr>
                </a:tc>
                <a:extLst>
                  <a:ext uri="{0D108BD9-81ED-4DB2-BD59-A6C34878D82A}">
                    <a16:rowId xmlns:a16="http://schemas.microsoft.com/office/drawing/2014/main" val="10007"/>
                  </a:ext>
                </a:extLst>
              </a:tr>
              <a:tr h="234159">
                <a:tc>
                  <a:txBody>
                    <a:bodyPr/>
                    <a:lstStyle/>
                    <a:p>
                      <a:pPr algn="l" fontAlgn="b"/>
                      <a:r>
                        <a:rPr lang="en-US" sz="1200" b="1" i="0" u="none" strike="noStrike" dirty="0">
                          <a:solidFill>
                            <a:srgbClr val="000000"/>
                          </a:solidFill>
                          <a:effectLst/>
                          <a:latin typeface="Calibri" panose="020F0502020204030204" pitchFamily="34" charset="0"/>
                        </a:rPr>
                        <a:t>Offices</a:t>
                      </a:r>
                    </a:p>
                  </a:txBody>
                  <a:tcPr marL="0" marR="0" marT="0" marB="0" anchor="b">
                    <a:lnL>
                      <a:noFill/>
                    </a:lnL>
                    <a:lnR>
                      <a:noFill/>
                    </a:lnR>
                    <a:lnT>
                      <a:noFill/>
                    </a:lnT>
                    <a:lnB w="6350" cap="flat" cmpd="sng" algn="ctr">
                      <a:solidFill>
                        <a:srgbClr val="95B3D7"/>
                      </a:solidFill>
                      <a:prstDash val="solid"/>
                      <a:round/>
                      <a:headEnd type="none" w="med" len="med"/>
                      <a:tailEnd type="none" w="med" len="med"/>
                    </a:lnB>
                  </a:tcPr>
                </a:tc>
                <a:tc>
                  <a:txBody>
                    <a:bodyPr/>
                    <a:lstStyle/>
                    <a:p>
                      <a:pPr algn="r" fontAlgn="b"/>
                      <a:r>
                        <a:rPr lang="en-US" sz="1200" b="1" i="0" u="none" strike="noStrike">
                          <a:solidFill>
                            <a:srgbClr val="000000"/>
                          </a:solidFill>
                          <a:effectLst/>
                          <a:latin typeface="Calibri" panose="020F0502020204030204" pitchFamily="34" charset="0"/>
                        </a:rPr>
                        <a:t>307</a:t>
                      </a:r>
                    </a:p>
                  </a:txBody>
                  <a:tcPr marL="0" marR="0" marT="0" marB="0" anchor="b">
                    <a:lnL>
                      <a:noFill/>
                    </a:lnL>
                    <a:lnR>
                      <a:noFill/>
                    </a:lnR>
                    <a:lnT>
                      <a:noFill/>
                    </a:lnT>
                    <a:lnB w="6350" cap="flat" cmpd="sng" algn="ctr">
                      <a:solidFill>
                        <a:srgbClr val="95B3D7"/>
                      </a:solidFill>
                      <a:prstDash val="solid"/>
                      <a:round/>
                      <a:headEnd type="none" w="med" len="med"/>
                      <a:tailEnd type="none" w="med" len="med"/>
                    </a:lnB>
                  </a:tcPr>
                </a:tc>
                <a:tc>
                  <a:txBody>
                    <a:bodyPr/>
                    <a:lstStyle/>
                    <a:p>
                      <a:pPr algn="r" fontAlgn="b"/>
                      <a:endParaRPr lang="en-US" sz="1200" b="1" i="0" u="none" strike="noStrike" dirty="0">
                        <a:solidFill>
                          <a:srgbClr val="000000"/>
                        </a:solidFill>
                        <a:effectLst/>
                        <a:latin typeface="Calibri" panose="020F0502020204030204" pitchFamily="34" charset="0"/>
                      </a:endParaRPr>
                    </a:p>
                  </a:txBody>
                  <a:tcPr marL="0" marR="0" marT="0" marB="0" anchor="b">
                    <a:lnL>
                      <a:noFill/>
                    </a:lnL>
                    <a:lnR>
                      <a:noFill/>
                    </a:lnR>
                    <a:lnT>
                      <a:noFill/>
                    </a:lnT>
                    <a:lnB w="6350" cap="flat" cmpd="sng" algn="ctr">
                      <a:solidFill>
                        <a:srgbClr val="95B3D7"/>
                      </a:solidFill>
                      <a:prstDash val="solid"/>
                      <a:round/>
                      <a:headEnd type="none" w="med" len="med"/>
                      <a:tailEnd type="none" w="med" len="med"/>
                    </a:lnB>
                  </a:tcPr>
                </a:tc>
                <a:tc>
                  <a:txBody>
                    <a:bodyPr/>
                    <a:lstStyle/>
                    <a:p>
                      <a:pPr algn="l" fontAlgn="b"/>
                      <a:r>
                        <a:rPr lang="en-US" sz="1200" b="0" i="0" u="none" strike="noStrike" dirty="0" smtClean="0">
                          <a:solidFill>
                            <a:srgbClr val="000000"/>
                          </a:solidFill>
                          <a:effectLst/>
                          <a:latin typeface="Calibri" panose="020F0502020204030204" pitchFamily="34" charset="0"/>
                        </a:rPr>
                        <a:t>Capitalized</a:t>
                      </a:r>
                      <a:endParaRPr lang="en-US" sz="1200" b="0" i="0" u="none" strike="noStrike" dirty="0">
                        <a:solidFill>
                          <a:srgbClr val="000000"/>
                        </a:solidFill>
                        <a:effectLst/>
                        <a:latin typeface="Calibri" panose="020F0502020204030204" pitchFamily="34" charset="0"/>
                      </a:endParaRPr>
                    </a:p>
                  </a:txBody>
                  <a:tcPr marL="0" marR="0" marT="0" marB="0" anchor="b">
                    <a:lnL>
                      <a:noFill/>
                    </a:lnL>
                    <a:lnR>
                      <a:noFill/>
                    </a:lnR>
                    <a:lnT>
                      <a:noFill/>
                    </a:lnT>
                    <a:lnB w="6350" cap="flat" cmpd="sng" algn="ctr">
                      <a:solidFill>
                        <a:srgbClr val="95B3D7"/>
                      </a:solidFill>
                      <a:prstDash val="solid"/>
                      <a:round/>
                      <a:headEnd type="none" w="med" len="med"/>
                      <a:tailEnd type="none" w="med" len="med"/>
                    </a:lnB>
                  </a:tcPr>
                </a:tc>
                <a:extLst>
                  <a:ext uri="{0D108BD9-81ED-4DB2-BD59-A6C34878D82A}">
                    <a16:rowId xmlns:a16="http://schemas.microsoft.com/office/drawing/2014/main" val="10008"/>
                  </a:ext>
                </a:extLst>
              </a:tr>
              <a:tr h="234159">
                <a:tc>
                  <a:txBody>
                    <a:bodyPr/>
                    <a:lstStyle/>
                    <a:p>
                      <a:pPr algn="l" fontAlgn="b"/>
                      <a:r>
                        <a:rPr lang="en-US" sz="1200" b="1" i="0" u="none" strike="noStrike" dirty="0">
                          <a:solidFill>
                            <a:srgbClr val="000000"/>
                          </a:solidFill>
                          <a:effectLst/>
                          <a:latin typeface="Calibri" panose="020F0502020204030204" pitchFamily="34" charset="0"/>
                        </a:rPr>
                        <a:t>IT</a:t>
                      </a:r>
                    </a:p>
                  </a:txBody>
                  <a:tcPr marL="0" marR="0" marT="0"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r" fontAlgn="b"/>
                      <a:r>
                        <a:rPr lang="en-US" sz="1200" b="1" i="0" u="none" strike="noStrike">
                          <a:solidFill>
                            <a:srgbClr val="000000"/>
                          </a:solidFill>
                          <a:effectLst/>
                          <a:latin typeface="Calibri" panose="020F0502020204030204" pitchFamily="34" charset="0"/>
                        </a:rPr>
                        <a:t>181</a:t>
                      </a:r>
                    </a:p>
                  </a:txBody>
                  <a:tcPr marL="0" marR="0" marT="0"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r" fontAlgn="b"/>
                      <a:endParaRPr lang="en-US" sz="1200" b="1" i="0" u="none" strike="noStrike">
                        <a:solidFill>
                          <a:srgbClr val="000000"/>
                        </a:solidFill>
                        <a:effectLst/>
                        <a:latin typeface="Calibri" panose="020F0502020204030204" pitchFamily="34" charset="0"/>
                      </a:endParaRPr>
                    </a:p>
                  </a:txBody>
                  <a:tcPr marL="0" marR="0" marT="0"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l" fontAlgn="b"/>
                      <a:endParaRPr lang="en-US" sz="1200" b="1" i="0" u="none" strike="noStrike" dirty="0">
                        <a:solidFill>
                          <a:srgbClr val="000000"/>
                        </a:solidFill>
                        <a:effectLst/>
                        <a:latin typeface="Calibri" panose="020F0502020204030204" pitchFamily="34" charset="0"/>
                      </a:endParaRPr>
                    </a:p>
                  </a:txBody>
                  <a:tcPr marL="0" marR="0" marT="0"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extLst>
                  <a:ext uri="{0D108BD9-81ED-4DB2-BD59-A6C34878D82A}">
                    <a16:rowId xmlns:a16="http://schemas.microsoft.com/office/drawing/2014/main" val="10009"/>
                  </a:ext>
                </a:extLst>
              </a:tr>
              <a:tr h="234159">
                <a:tc>
                  <a:txBody>
                    <a:bodyPr/>
                    <a:lstStyle/>
                    <a:p>
                      <a:pPr algn="l" fontAlgn="b"/>
                      <a:r>
                        <a:rPr lang="en-US" sz="1200" b="0" i="0" u="none" strike="noStrike" dirty="0">
                          <a:solidFill>
                            <a:srgbClr val="000000"/>
                          </a:solidFill>
                          <a:effectLst/>
                          <a:latin typeface="Calibri" panose="020F0502020204030204" pitchFamily="34" charset="0"/>
                        </a:rPr>
                        <a:t>Contact center licenses</a:t>
                      </a:r>
                    </a:p>
                  </a:txBody>
                  <a:tcPr marL="73771" marR="0" marT="0" marB="0" anchor="b">
                    <a:lnL>
                      <a:noFill/>
                    </a:lnL>
                    <a:lnR>
                      <a:noFill/>
                    </a:lnR>
                    <a:lnT w="6350" cap="flat" cmpd="sng" algn="ctr">
                      <a:solidFill>
                        <a:srgbClr val="95B3D7"/>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Calibri" panose="020F0502020204030204" pitchFamily="34" charset="0"/>
                        </a:rPr>
                        <a:t>5</a:t>
                      </a:r>
                    </a:p>
                  </a:txBody>
                  <a:tcPr marL="0" marR="0" marT="0" marB="0" anchor="b">
                    <a:lnL>
                      <a:noFill/>
                    </a:lnL>
                    <a:lnR>
                      <a:noFill/>
                    </a:lnR>
                    <a:lnT w="6350" cap="flat" cmpd="sng" algn="ctr">
                      <a:solidFill>
                        <a:srgbClr val="95B3D7"/>
                      </a:solidFill>
                      <a:prstDash val="solid"/>
                      <a:round/>
                      <a:headEnd type="none" w="med" len="med"/>
                      <a:tailEnd type="none" w="med" len="med"/>
                    </a:lnT>
                    <a:lnB>
                      <a:noFill/>
                    </a:lnB>
                  </a:tcPr>
                </a:tc>
                <a:tc>
                  <a:txBody>
                    <a:bodyPr/>
                    <a:lstStyle/>
                    <a:p>
                      <a:pPr algn="r" fontAlgn="b"/>
                      <a:endParaRPr lang="en-US" sz="1200" b="0" i="0" u="none" strike="noStrike">
                        <a:solidFill>
                          <a:srgbClr val="000000"/>
                        </a:solidFill>
                        <a:effectLst/>
                        <a:latin typeface="Calibri" panose="020F0502020204030204" pitchFamily="34" charset="0"/>
                      </a:endParaRPr>
                    </a:p>
                  </a:txBody>
                  <a:tcPr marL="0" marR="0" marT="0" marB="0" anchor="b">
                    <a:lnL>
                      <a:noFill/>
                    </a:lnL>
                    <a:lnR>
                      <a:noFill/>
                    </a:lnR>
                    <a:lnT w="6350" cap="flat" cmpd="sng" algn="ctr">
                      <a:solidFill>
                        <a:srgbClr val="95B3D7"/>
                      </a:solidFill>
                      <a:prstDash val="solid"/>
                      <a:round/>
                      <a:headEnd type="none" w="med" len="med"/>
                      <a:tailEnd type="none" w="med" len="med"/>
                    </a:lnT>
                    <a:lnB>
                      <a:noFill/>
                    </a:lnB>
                  </a:tcPr>
                </a:tc>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US" sz="1200" b="0" i="0" u="none" strike="noStrike" dirty="0" smtClean="0">
                          <a:solidFill>
                            <a:srgbClr val="000000"/>
                          </a:solidFill>
                          <a:effectLst/>
                          <a:latin typeface="Calibri" panose="020F0502020204030204" pitchFamily="34" charset="0"/>
                        </a:rPr>
                        <a:t>Capitalized</a:t>
                      </a:r>
                    </a:p>
                  </a:txBody>
                  <a:tcPr marL="0" marR="0" marT="0" marB="0" anchor="b">
                    <a:lnL>
                      <a:noFill/>
                    </a:lnL>
                    <a:lnR>
                      <a:noFill/>
                    </a:lnR>
                    <a:lnT w="6350" cap="flat" cmpd="sng" algn="ctr">
                      <a:solidFill>
                        <a:srgbClr val="95B3D7"/>
                      </a:solidFill>
                      <a:prstDash val="solid"/>
                      <a:round/>
                      <a:headEnd type="none" w="med" len="med"/>
                      <a:tailEnd type="none" w="med" len="med"/>
                    </a:lnT>
                    <a:lnB>
                      <a:noFill/>
                    </a:lnB>
                  </a:tcPr>
                </a:tc>
                <a:extLst>
                  <a:ext uri="{0D108BD9-81ED-4DB2-BD59-A6C34878D82A}">
                    <a16:rowId xmlns:a16="http://schemas.microsoft.com/office/drawing/2014/main" val="10010"/>
                  </a:ext>
                </a:extLst>
              </a:tr>
              <a:tr h="234159">
                <a:tc>
                  <a:txBody>
                    <a:bodyPr/>
                    <a:lstStyle/>
                    <a:p>
                      <a:pPr algn="l" fontAlgn="b"/>
                      <a:r>
                        <a:rPr lang="en-US" sz="1200" b="0" i="0" u="none" strike="noStrike" dirty="0">
                          <a:solidFill>
                            <a:srgbClr val="000000"/>
                          </a:solidFill>
                          <a:effectLst/>
                          <a:latin typeface="Calibri" panose="020F0502020204030204" pitchFamily="34" charset="0"/>
                        </a:rPr>
                        <a:t>Local General Ledger implementation</a:t>
                      </a:r>
                    </a:p>
                  </a:txBody>
                  <a:tcPr marL="73771" marR="0" marT="0"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40</a:t>
                      </a:r>
                    </a:p>
                  </a:txBody>
                  <a:tcPr marL="0" marR="0" marT="0" marB="0" anchor="b">
                    <a:lnL>
                      <a:noFill/>
                    </a:lnL>
                    <a:lnR>
                      <a:noFill/>
                    </a:lnR>
                    <a:lnT>
                      <a:noFill/>
                    </a:lnT>
                    <a:lnB>
                      <a:noFill/>
                    </a:lnB>
                  </a:tcPr>
                </a:tc>
                <a:tc>
                  <a:txBody>
                    <a:bodyPr/>
                    <a:lstStyle/>
                    <a:p>
                      <a:pPr algn="r" fontAlgn="b"/>
                      <a:endParaRPr lang="en-US" sz="12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US" sz="1200" b="0" i="0" u="none" strike="noStrike" dirty="0" smtClean="0">
                          <a:solidFill>
                            <a:srgbClr val="000000"/>
                          </a:solidFill>
                          <a:effectLst/>
                          <a:latin typeface="Calibri" panose="020F0502020204030204" pitchFamily="34" charset="0"/>
                        </a:rPr>
                        <a:t>Written-off to expenses</a:t>
                      </a:r>
                    </a:p>
                  </a:txBody>
                  <a:tcPr marL="0" marR="0" marT="0" marB="0" anchor="b">
                    <a:lnL>
                      <a:noFill/>
                    </a:lnL>
                    <a:lnR>
                      <a:noFill/>
                    </a:lnR>
                    <a:lnT>
                      <a:noFill/>
                    </a:lnT>
                    <a:lnB>
                      <a:noFill/>
                    </a:lnB>
                  </a:tcPr>
                </a:tc>
                <a:extLst>
                  <a:ext uri="{0D108BD9-81ED-4DB2-BD59-A6C34878D82A}">
                    <a16:rowId xmlns:a16="http://schemas.microsoft.com/office/drawing/2014/main" val="10011"/>
                  </a:ext>
                </a:extLst>
              </a:tr>
              <a:tr h="234159">
                <a:tc>
                  <a:txBody>
                    <a:bodyPr/>
                    <a:lstStyle/>
                    <a:p>
                      <a:pPr algn="l" fontAlgn="b"/>
                      <a:r>
                        <a:rPr lang="en-US" sz="1200" b="0" i="0" u="none" strike="noStrike" dirty="0">
                          <a:solidFill>
                            <a:srgbClr val="000000"/>
                          </a:solidFill>
                          <a:effectLst/>
                          <a:latin typeface="Calibri" panose="020F0502020204030204" pitchFamily="34" charset="0"/>
                        </a:rPr>
                        <a:t>Local General Ledger license</a:t>
                      </a:r>
                    </a:p>
                  </a:txBody>
                  <a:tcPr marL="73771" marR="0" marT="0"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40</a:t>
                      </a:r>
                    </a:p>
                  </a:txBody>
                  <a:tcPr marL="0" marR="0" marT="0" marB="0" anchor="b">
                    <a:lnL>
                      <a:noFill/>
                    </a:lnL>
                    <a:lnR>
                      <a:noFill/>
                    </a:lnR>
                    <a:lnT>
                      <a:noFill/>
                    </a:lnT>
                    <a:lnB>
                      <a:noFill/>
                    </a:lnB>
                  </a:tcPr>
                </a:tc>
                <a:tc>
                  <a:txBody>
                    <a:bodyPr/>
                    <a:lstStyle/>
                    <a:p>
                      <a:pPr algn="r" fontAlgn="b"/>
                      <a:endParaRPr lang="en-US" sz="12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US" sz="1200" b="0" i="0" u="none" strike="noStrike" dirty="0" smtClean="0">
                          <a:solidFill>
                            <a:srgbClr val="000000"/>
                          </a:solidFill>
                          <a:effectLst/>
                          <a:latin typeface="Calibri" panose="020F0502020204030204" pitchFamily="34" charset="0"/>
                        </a:rPr>
                        <a:t>Capitalized</a:t>
                      </a:r>
                    </a:p>
                  </a:txBody>
                  <a:tcPr marL="0" marR="0" marT="0" marB="0" anchor="b">
                    <a:lnL>
                      <a:noFill/>
                    </a:lnL>
                    <a:lnR>
                      <a:noFill/>
                    </a:lnR>
                    <a:lnT>
                      <a:noFill/>
                    </a:lnT>
                    <a:lnB>
                      <a:noFill/>
                    </a:lnB>
                  </a:tcPr>
                </a:tc>
                <a:extLst>
                  <a:ext uri="{0D108BD9-81ED-4DB2-BD59-A6C34878D82A}">
                    <a16:rowId xmlns:a16="http://schemas.microsoft.com/office/drawing/2014/main" val="10012"/>
                  </a:ext>
                </a:extLst>
              </a:tr>
              <a:tr h="234159">
                <a:tc>
                  <a:txBody>
                    <a:bodyPr/>
                    <a:lstStyle/>
                    <a:p>
                      <a:pPr algn="l" fontAlgn="b"/>
                      <a:r>
                        <a:rPr lang="en-US" sz="1200" b="0" i="0" u="none" strike="noStrike" dirty="0" err="1">
                          <a:solidFill>
                            <a:srgbClr val="000000"/>
                          </a:solidFill>
                          <a:effectLst/>
                          <a:latin typeface="Calibri" panose="020F0502020204030204" pitchFamily="34" charset="0"/>
                        </a:rPr>
                        <a:t>Terrasoft</a:t>
                      </a:r>
                      <a:r>
                        <a:rPr lang="en-US" sz="1200" b="0" i="0" u="none" strike="noStrike" dirty="0">
                          <a:solidFill>
                            <a:srgbClr val="000000"/>
                          </a:solidFill>
                          <a:effectLst/>
                          <a:latin typeface="Calibri" panose="020F0502020204030204" pitchFamily="34" charset="0"/>
                        </a:rPr>
                        <a:t> adaptation &amp; translation</a:t>
                      </a:r>
                    </a:p>
                  </a:txBody>
                  <a:tcPr marL="73771" marR="0" marT="0"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75</a:t>
                      </a:r>
                    </a:p>
                  </a:txBody>
                  <a:tcPr marL="0" marR="0" marT="0" marB="0" anchor="b">
                    <a:lnL>
                      <a:noFill/>
                    </a:lnL>
                    <a:lnR>
                      <a:noFill/>
                    </a:lnR>
                    <a:lnT>
                      <a:noFill/>
                    </a:lnT>
                    <a:lnB>
                      <a:noFill/>
                    </a:lnB>
                  </a:tcPr>
                </a:tc>
                <a:tc>
                  <a:txBody>
                    <a:bodyPr/>
                    <a:lstStyle/>
                    <a:p>
                      <a:pPr algn="r" fontAlgn="b"/>
                      <a:endParaRPr lang="en-US" sz="12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US" sz="1200" b="0" i="0" u="none" strike="noStrike" dirty="0" smtClean="0">
                          <a:solidFill>
                            <a:srgbClr val="000000"/>
                          </a:solidFill>
                          <a:effectLst/>
                          <a:latin typeface="Calibri" panose="020F0502020204030204" pitchFamily="34" charset="0"/>
                        </a:rPr>
                        <a:t>Capitalized</a:t>
                      </a:r>
                    </a:p>
                  </a:txBody>
                  <a:tcPr marL="0" marR="0" marT="0" marB="0" anchor="b">
                    <a:lnL>
                      <a:noFill/>
                    </a:lnL>
                    <a:lnR>
                      <a:noFill/>
                    </a:lnR>
                    <a:lnT>
                      <a:noFill/>
                    </a:lnT>
                    <a:lnB>
                      <a:noFill/>
                    </a:lnB>
                  </a:tcPr>
                </a:tc>
                <a:extLst>
                  <a:ext uri="{0D108BD9-81ED-4DB2-BD59-A6C34878D82A}">
                    <a16:rowId xmlns:a16="http://schemas.microsoft.com/office/drawing/2014/main" val="10013"/>
                  </a:ext>
                </a:extLst>
              </a:tr>
              <a:tr h="234159">
                <a:tc>
                  <a:txBody>
                    <a:bodyPr/>
                    <a:lstStyle/>
                    <a:p>
                      <a:pPr algn="l" fontAlgn="b"/>
                      <a:r>
                        <a:rPr lang="en-US" sz="1200" b="0" i="0" u="none" strike="noStrike" dirty="0">
                          <a:solidFill>
                            <a:srgbClr val="000000"/>
                          </a:solidFill>
                          <a:effectLst/>
                          <a:latin typeface="Calibri" panose="020F0502020204030204" pitchFamily="34" charset="0"/>
                        </a:rPr>
                        <a:t>Directories and comparison sites development</a:t>
                      </a:r>
                    </a:p>
                  </a:txBody>
                  <a:tcPr marL="73771" marR="0" marT="0"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20</a:t>
                      </a:r>
                    </a:p>
                  </a:txBody>
                  <a:tcPr marL="0" marR="0" marT="0" marB="0" anchor="b">
                    <a:lnL>
                      <a:noFill/>
                    </a:lnL>
                    <a:lnR>
                      <a:noFill/>
                    </a:lnR>
                    <a:lnT>
                      <a:noFill/>
                    </a:lnT>
                    <a:lnB>
                      <a:noFill/>
                    </a:lnB>
                  </a:tcPr>
                </a:tc>
                <a:tc>
                  <a:txBody>
                    <a:bodyPr/>
                    <a:lstStyle/>
                    <a:p>
                      <a:pPr algn="r" fontAlgn="b"/>
                      <a:endParaRPr lang="en-US" sz="12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US" sz="1200" b="0" i="0" u="none" strike="noStrike" dirty="0" smtClean="0">
                          <a:solidFill>
                            <a:srgbClr val="000000"/>
                          </a:solidFill>
                          <a:effectLst/>
                          <a:latin typeface="Calibri" panose="020F0502020204030204" pitchFamily="34" charset="0"/>
                        </a:rPr>
                        <a:t>Capitalized</a:t>
                      </a:r>
                    </a:p>
                  </a:txBody>
                  <a:tcPr marL="0" marR="0" marT="0" marB="0" anchor="b">
                    <a:lnL>
                      <a:noFill/>
                    </a:lnL>
                    <a:lnR>
                      <a:noFill/>
                    </a:lnR>
                    <a:lnT>
                      <a:noFill/>
                    </a:lnT>
                    <a:lnB>
                      <a:noFill/>
                    </a:lnB>
                  </a:tcPr>
                </a:tc>
                <a:extLst>
                  <a:ext uri="{0D108BD9-81ED-4DB2-BD59-A6C34878D82A}">
                    <a16:rowId xmlns:a16="http://schemas.microsoft.com/office/drawing/2014/main" val="10014"/>
                  </a:ext>
                </a:extLst>
              </a:tr>
              <a:tr h="234159">
                <a:tc>
                  <a:txBody>
                    <a:bodyPr/>
                    <a:lstStyle/>
                    <a:p>
                      <a:pPr algn="l" fontAlgn="b"/>
                      <a:r>
                        <a:rPr lang="en-US" sz="1200" b="0" i="0" u="none" strike="noStrike" dirty="0">
                          <a:solidFill>
                            <a:srgbClr val="000000"/>
                          </a:solidFill>
                          <a:effectLst/>
                          <a:latin typeface="Calibri" panose="020F0502020204030204" pitchFamily="34" charset="0"/>
                        </a:rPr>
                        <a:t>ML Web Site development</a:t>
                      </a:r>
                    </a:p>
                  </a:txBody>
                  <a:tcPr marL="73771" marR="0" marT="0" marB="0" anchor="b">
                    <a:lnL>
                      <a:noFill/>
                    </a:lnL>
                    <a:lnR>
                      <a:noFill/>
                    </a:lnR>
                    <a:lnT>
                      <a:noFill/>
                    </a:lnT>
                    <a:lnB>
                      <a:noFill/>
                    </a:lnB>
                  </a:tcPr>
                </a:tc>
                <a:tc>
                  <a:txBody>
                    <a:bodyPr/>
                    <a:lstStyle/>
                    <a:p>
                      <a:pPr algn="r" fontAlgn="b"/>
                      <a:r>
                        <a:rPr lang="en-US" sz="1200" b="0" i="0" u="none" strike="noStrike" dirty="0">
                          <a:solidFill>
                            <a:srgbClr val="000000"/>
                          </a:solidFill>
                          <a:effectLst/>
                          <a:latin typeface="Calibri" panose="020F0502020204030204" pitchFamily="34" charset="0"/>
                        </a:rPr>
                        <a:t>1</a:t>
                      </a:r>
                    </a:p>
                  </a:txBody>
                  <a:tcPr marL="0" marR="0" marT="0" marB="0" anchor="b">
                    <a:lnL>
                      <a:noFill/>
                    </a:lnL>
                    <a:lnR>
                      <a:noFill/>
                    </a:lnR>
                    <a:lnT>
                      <a:noFill/>
                    </a:lnT>
                    <a:lnB>
                      <a:noFill/>
                    </a:lnB>
                  </a:tcPr>
                </a:tc>
                <a:tc>
                  <a:txBody>
                    <a:bodyPr/>
                    <a:lstStyle/>
                    <a:p>
                      <a:pPr algn="r" fontAlgn="b"/>
                      <a:endParaRPr lang="en-US" sz="1200" b="0" i="0" u="none" strike="noStrike" dirty="0">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US" sz="1200" b="0" i="0" u="none" strike="noStrike" dirty="0" smtClean="0">
                          <a:solidFill>
                            <a:srgbClr val="000000"/>
                          </a:solidFill>
                          <a:effectLst/>
                          <a:latin typeface="Calibri" panose="020F0502020204030204" pitchFamily="34" charset="0"/>
                        </a:rPr>
                        <a:t>Capitalized</a:t>
                      </a:r>
                    </a:p>
                  </a:txBody>
                  <a:tcPr marL="0" marR="0" marT="0" marB="0" anchor="b">
                    <a:lnL>
                      <a:noFill/>
                    </a:lnL>
                    <a:lnR>
                      <a:noFill/>
                    </a:lnR>
                    <a:lnT>
                      <a:noFill/>
                    </a:lnT>
                    <a:lnB>
                      <a:noFill/>
                    </a:lnB>
                  </a:tcPr>
                </a:tc>
                <a:extLst>
                  <a:ext uri="{0D108BD9-81ED-4DB2-BD59-A6C34878D82A}">
                    <a16:rowId xmlns:a16="http://schemas.microsoft.com/office/drawing/2014/main" val="10015"/>
                  </a:ext>
                </a:extLst>
              </a:tr>
              <a:tr h="234159">
                <a:tc>
                  <a:txBody>
                    <a:bodyPr/>
                    <a:lstStyle/>
                    <a:p>
                      <a:pPr algn="l" fontAlgn="b"/>
                      <a:r>
                        <a:rPr lang="en-US" sz="1200" b="1" i="0" u="none" strike="noStrike" dirty="0">
                          <a:solidFill>
                            <a:srgbClr val="000000"/>
                          </a:solidFill>
                          <a:effectLst/>
                          <a:latin typeface="Calibri" panose="020F0502020204030204" pitchFamily="34" charset="0"/>
                        </a:rPr>
                        <a:t>Recruiting</a:t>
                      </a:r>
                    </a:p>
                  </a:txBody>
                  <a:tcPr marL="0" marR="0" marT="0" marB="0" anchor="b">
                    <a:lnL>
                      <a:noFill/>
                    </a:lnL>
                    <a:lnR>
                      <a:noFill/>
                    </a:lnR>
                    <a:lnT>
                      <a:noFill/>
                    </a:lnT>
                    <a:lnB w="6350" cap="flat" cmpd="sng" algn="ctr">
                      <a:solidFill>
                        <a:srgbClr val="95B3D7"/>
                      </a:solidFill>
                      <a:prstDash val="solid"/>
                      <a:round/>
                      <a:headEnd type="none" w="med" len="med"/>
                      <a:tailEnd type="none" w="med" len="med"/>
                    </a:lnB>
                  </a:tcPr>
                </a:tc>
                <a:tc>
                  <a:txBody>
                    <a:bodyPr/>
                    <a:lstStyle/>
                    <a:p>
                      <a:pPr algn="r" fontAlgn="b"/>
                      <a:r>
                        <a:rPr lang="en-US" sz="1200" b="1" i="0" u="none" strike="noStrike" dirty="0">
                          <a:solidFill>
                            <a:srgbClr val="000000"/>
                          </a:solidFill>
                          <a:effectLst/>
                          <a:latin typeface="Calibri" panose="020F0502020204030204" pitchFamily="34" charset="0"/>
                        </a:rPr>
                        <a:t>90</a:t>
                      </a:r>
                    </a:p>
                  </a:txBody>
                  <a:tcPr marL="0" marR="0" marT="0" marB="0" anchor="b">
                    <a:lnL>
                      <a:noFill/>
                    </a:lnL>
                    <a:lnR>
                      <a:noFill/>
                    </a:lnR>
                    <a:lnT>
                      <a:noFill/>
                    </a:lnT>
                    <a:lnB w="6350" cap="flat" cmpd="sng" algn="ctr">
                      <a:solidFill>
                        <a:srgbClr val="95B3D7"/>
                      </a:solidFill>
                      <a:prstDash val="solid"/>
                      <a:round/>
                      <a:headEnd type="none" w="med" len="med"/>
                      <a:tailEnd type="none" w="med" len="med"/>
                    </a:lnB>
                  </a:tcPr>
                </a:tc>
                <a:tc>
                  <a:txBody>
                    <a:bodyPr/>
                    <a:lstStyle/>
                    <a:p>
                      <a:pPr algn="r" fontAlgn="b"/>
                      <a:endParaRPr lang="en-US" sz="1200" b="1" i="0" u="none" strike="noStrike" dirty="0">
                        <a:solidFill>
                          <a:srgbClr val="000000"/>
                        </a:solidFill>
                        <a:effectLst/>
                        <a:latin typeface="Calibri" panose="020F0502020204030204" pitchFamily="34" charset="0"/>
                      </a:endParaRPr>
                    </a:p>
                  </a:txBody>
                  <a:tcPr marL="0" marR="0" marT="0" marB="0" anchor="b">
                    <a:lnL>
                      <a:noFill/>
                    </a:lnL>
                    <a:lnR>
                      <a:noFill/>
                    </a:lnR>
                    <a:lnT>
                      <a:noFill/>
                    </a:lnT>
                    <a:lnB w="6350" cap="flat" cmpd="sng" algn="ctr">
                      <a:solidFill>
                        <a:srgbClr val="95B3D7"/>
                      </a:solidFill>
                      <a:prstDash val="solid"/>
                      <a:round/>
                      <a:headEnd type="none" w="med" len="med"/>
                      <a:tailEnd type="none" w="med" len="med"/>
                    </a:lnB>
                  </a:tcPr>
                </a:tc>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US" sz="1200" b="0" i="0" u="none" strike="noStrike" dirty="0" smtClean="0">
                          <a:solidFill>
                            <a:srgbClr val="000000"/>
                          </a:solidFill>
                          <a:effectLst/>
                          <a:latin typeface="Calibri" panose="020F0502020204030204" pitchFamily="34" charset="0"/>
                        </a:rPr>
                        <a:t>Written-off to expenses</a:t>
                      </a:r>
                    </a:p>
                  </a:txBody>
                  <a:tcPr marL="0" marR="0" marT="0" marB="0" anchor="b">
                    <a:lnL>
                      <a:noFill/>
                    </a:lnL>
                    <a:lnR>
                      <a:noFill/>
                    </a:lnR>
                    <a:lnT>
                      <a:noFill/>
                    </a:lnT>
                    <a:lnB w="6350" cap="flat" cmpd="sng" algn="ctr">
                      <a:solidFill>
                        <a:srgbClr val="95B3D7"/>
                      </a:solidFill>
                      <a:prstDash val="solid"/>
                      <a:round/>
                      <a:headEnd type="none" w="med" len="med"/>
                      <a:tailEnd type="none" w="med" len="med"/>
                    </a:lnB>
                  </a:tcPr>
                </a:tc>
                <a:extLst>
                  <a:ext uri="{0D108BD9-81ED-4DB2-BD59-A6C34878D82A}">
                    <a16:rowId xmlns:a16="http://schemas.microsoft.com/office/drawing/2014/main" val="10016"/>
                  </a:ext>
                </a:extLst>
              </a:tr>
              <a:tr h="234159">
                <a:tc>
                  <a:txBody>
                    <a:bodyPr/>
                    <a:lstStyle/>
                    <a:p>
                      <a:pPr algn="l" fontAlgn="b"/>
                      <a:r>
                        <a:rPr lang="en-US" sz="1200" b="1" i="0" u="none" strike="noStrike" dirty="0">
                          <a:solidFill>
                            <a:srgbClr val="000000"/>
                          </a:solidFill>
                          <a:effectLst/>
                          <a:latin typeface="Calibri" panose="020F0502020204030204" pitchFamily="34" charset="0"/>
                        </a:rPr>
                        <a:t>Brand registration</a:t>
                      </a:r>
                    </a:p>
                  </a:txBody>
                  <a:tcPr marL="0" marR="0" marT="0"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r" fontAlgn="b"/>
                      <a:r>
                        <a:rPr lang="en-US" sz="1200" b="1" i="0" u="none" strike="noStrike" dirty="0">
                          <a:solidFill>
                            <a:srgbClr val="000000"/>
                          </a:solidFill>
                          <a:effectLst/>
                          <a:latin typeface="Calibri" panose="020F0502020204030204" pitchFamily="34" charset="0"/>
                        </a:rPr>
                        <a:t>5</a:t>
                      </a:r>
                    </a:p>
                  </a:txBody>
                  <a:tcPr marL="0" marR="0" marT="0"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r" fontAlgn="b"/>
                      <a:endParaRPr lang="en-US" sz="1200" b="1" i="0" u="none" strike="noStrike" dirty="0">
                        <a:solidFill>
                          <a:srgbClr val="000000"/>
                        </a:solidFill>
                        <a:effectLst/>
                        <a:latin typeface="Calibri" panose="020F0502020204030204" pitchFamily="34" charset="0"/>
                      </a:endParaRPr>
                    </a:p>
                  </a:txBody>
                  <a:tcPr marL="0" marR="0" marT="0"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US" sz="1200" b="0" i="0" u="none" strike="noStrike" dirty="0" smtClean="0">
                          <a:solidFill>
                            <a:srgbClr val="000000"/>
                          </a:solidFill>
                          <a:effectLst/>
                          <a:latin typeface="Calibri" panose="020F0502020204030204" pitchFamily="34" charset="0"/>
                        </a:rPr>
                        <a:t>Capitalized</a:t>
                      </a:r>
                    </a:p>
                  </a:txBody>
                  <a:tcPr marL="0" marR="0" marT="0"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extLst>
                  <a:ext uri="{0D108BD9-81ED-4DB2-BD59-A6C34878D82A}">
                    <a16:rowId xmlns:a16="http://schemas.microsoft.com/office/drawing/2014/main" val="10017"/>
                  </a:ext>
                </a:extLst>
              </a:tr>
              <a:tr h="234159">
                <a:tc>
                  <a:txBody>
                    <a:bodyPr/>
                    <a:lstStyle/>
                    <a:p>
                      <a:pPr algn="l" fontAlgn="b"/>
                      <a:r>
                        <a:rPr lang="en-US" sz="1200" b="1" i="0" u="none" strike="noStrike" dirty="0" smtClean="0">
                          <a:solidFill>
                            <a:srgbClr val="000000"/>
                          </a:solidFill>
                          <a:effectLst/>
                          <a:latin typeface="Calibri" panose="020F0502020204030204" pitchFamily="34" charset="0"/>
                        </a:rPr>
                        <a:t>Total</a:t>
                      </a:r>
                      <a:endParaRPr lang="en-US" sz="1200" b="1" i="0" u="none" strike="noStrike" dirty="0">
                        <a:solidFill>
                          <a:srgbClr val="000000"/>
                        </a:solidFill>
                        <a:effectLst/>
                        <a:latin typeface="Calibri" panose="020F0502020204030204" pitchFamily="34" charset="0"/>
                      </a:endParaRPr>
                    </a:p>
                  </a:txBody>
                  <a:tcPr marL="0" marR="0" marT="0"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B8CCE4"/>
                    </a:solidFill>
                  </a:tcPr>
                </a:tc>
                <a:tc>
                  <a:txBody>
                    <a:bodyPr/>
                    <a:lstStyle/>
                    <a:p>
                      <a:pPr algn="r" fontAlgn="b"/>
                      <a:r>
                        <a:rPr lang="en-US" sz="1200" b="1" i="0" u="none" strike="noStrike" dirty="0">
                          <a:solidFill>
                            <a:srgbClr val="000000"/>
                          </a:solidFill>
                          <a:effectLst/>
                          <a:latin typeface="Calibri" panose="020F0502020204030204" pitchFamily="34" charset="0"/>
                        </a:rPr>
                        <a:t>1 </a:t>
                      </a:r>
                      <a:r>
                        <a:rPr lang="ru-RU" sz="1200" b="1" i="0" u="none" strike="noStrike" dirty="0" smtClean="0">
                          <a:solidFill>
                            <a:srgbClr val="000000"/>
                          </a:solidFill>
                          <a:effectLst/>
                          <a:latin typeface="Calibri" panose="020F0502020204030204" pitchFamily="34" charset="0"/>
                        </a:rPr>
                        <a:t>113</a:t>
                      </a:r>
                      <a:endParaRPr lang="en-US" sz="1200" b="1" i="0" u="none" strike="noStrike" dirty="0">
                        <a:solidFill>
                          <a:srgbClr val="000000"/>
                        </a:solidFill>
                        <a:effectLst/>
                        <a:latin typeface="Calibri" panose="020F0502020204030204" pitchFamily="34" charset="0"/>
                      </a:endParaRPr>
                    </a:p>
                  </a:txBody>
                  <a:tcPr marL="0" marR="0" marT="0"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B8CCE4"/>
                    </a:solidFill>
                  </a:tcPr>
                </a:tc>
                <a:tc>
                  <a:txBody>
                    <a:bodyPr/>
                    <a:lstStyle/>
                    <a:p>
                      <a:pPr algn="r" fontAlgn="b"/>
                      <a:endParaRPr lang="en-US" sz="1200" b="1" i="0" u="none" strike="noStrike" dirty="0">
                        <a:solidFill>
                          <a:srgbClr val="000000"/>
                        </a:solidFill>
                        <a:effectLst/>
                        <a:latin typeface="Calibri" panose="020F0502020204030204" pitchFamily="34" charset="0"/>
                      </a:endParaRPr>
                    </a:p>
                  </a:txBody>
                  <a:tcPr marL="0" marR="0" marT="0"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B8CCE4"/>
                    </a:solidFill>
                  </a:tcPr>
                </a:tc>
                <a:tc>
                  <a:txBody>
                    <a:bodyPr/>
                    <a:lstStyle/>
                    <a:p>
                      <a:pPr algn="r" fontAlgn="b"/>
                      <a:endParaRPr lang="en-US" sz="1200" b="1" i="0" u="none" strike="noStrike" dirty="0">
                        <a:solidFill>
                          <a:srgbClr val="000000"/>
                        </a:solidFill>
                        <a:effectLst/>
                        <a:latin typeface="Calibri" panose="020F0502020204030204" pitchFamily="34" charset="0"/>
                      </a:endParaRPr>
                    </a:p>
                  </a:txBody>
                  <a:tcPr marL="0" marR="0" marT="0"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B8CCE4"/>
                    </a:solidFill>
                  </a:tcPr>
                </a:tc>
                <a:extLst>
                  <a:ext uri="{0D108BD9-81ED-4DB2-BD59-A6C34878D82A}">
                    <a16:rowId xmlns:a16="http://schemas.microsoft.com/office/drawing/2014/main" val="10018"/>
                  </a:ext>
                </a:extLst>
              </a:tr>
            </a:tbl>
          </a:graphicData>
        </a:graphic>
      </p:graphicFrame>
    </p:spTree>
    <p:extLst>
      <p:ext uri="{BB962C8B-B14F-4D97-AF65-F5344CB8AC3E}">
        <p14:creationId xmlns:p14="http://schemas.microsoft.com/office/powerpoint/2010/main" val="331249585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Текст 5"/>
          <p:cNvSpPr>
            <a:spLocks noGrp="1"/>
          </p:cNvSpPr>
          <p:nvPr>
            <p:ph type="body" idx="1"/>
          </p:nvPr>
        </p:nvSpPr>
        <p:spPr/>
        <p:txBody>
          <a:bodyPr/>
          <a:lstStyle/>
          <a:p>
            <a:r>
              <a:rPr lang="ru-RU" dirty="0"/>
              <a:t>9</a:t>
            </a:r>
            <a:r>
              <a:rPr lang="en-US" dirty="0"/>
              <a:t>. </a:t>
            </a:r>
            <a:r>
              <a:rPr lang="en-US" dirty="0" smtClean="0"/>
              <a:t>Project risks </a:t>
            </a:r>
            <a:r>
              <a:rPr lang="en-US" dirty="0"/>
              <a:t>and </a:t>
            </a:r>
            <a:r>
              <a:rPr lang="en-US" dirty="0" smtClean="0"/>
              <a:t>mitigation </a:t>
            </a:r>
            <a:endParaRPr lang="ru-RU" dirty="0"/>
          </a:p>
        </p:txBody>
      </p:sp>
      <p:sp>
        <p:nvSpPr>
          <p:cNvPr id="4" name="Номер слайда 3"/>
          <p:cNvSpPr>
            <a:spLocks noGrp="1"/>
          </p:cNvSpPr>
          <p:nvPr>
            <p:ph type="sldNum" sz="quarter" idx="12"/>
          </p:nvPr>
        </p:nvSpPr>
        <p:spPr/>
        <p:txBody>
          <a:bodyPr/>
          <a:lstStyle/>
          <a:p>
            <a:fld id="{D7F305DA-160D-498F-B102-A1D8643B4A2C}" type="slidenum">
              <a:rPr lang="ru-RU" smtClean="0"/>
              <a:pPr/>
              <a:t>65</a:t>
            </a:fld>
            <a:endParaRPr lang="ru-RU"/>
          </a:p>
        </p:txBody>
      </p:sp>
    </p:spTree>
    <p:extLst>
      <p:ext uri="{BB962C8B-B14F-4D97-AF65-F5344CB8AC3E}">
        <p14:creationId xmlns:p14="http://schemas.microsoft.com/office/powerpoint/2010/main" val="752220861"/>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Main identified risks and their mitigation 1/2</a:t>
            </a:r>
            <a:endParaRPr lang="ru-RU" dirty="0">
              <a:solidFill>
                <a:srgbClr val="FF0000"/>
              </a:solidFill>
            </a:endParaRPr>
          </a:p>
        </p:txBody>
      </p:sp>
      <p:sp>
        <p:nvSpPr>
          <p:cNvPr id="5" name="Номер слайда 4"/>
          <p:cNvSpPr>
            <a:spLocks noGrp="1"/>
          </p:cNvSpPr>
          <p:nvPr>
            <p:ph type="sldNum" sz="quarter" idx="12"/>
          </p:nvPr>
        </p:nvSpPr>
        <p:spPr/>
        <p:txBody>
          <a:bodyPr/>
          <a:lstStyle/>
          <a:p>
            <a:fld id="{D7F305DA-160D-498F-B102-A1D8643B4A2C}" type="slidenum">
              <a:rPr lang="ru-RU" smtClean="0"/>
              <a:pPr/>
              <a:t>66</a:t>
            </a:fld>
            <a:endParaRPr lang="ru-RU"/>
          </a:p>
        </p:txBody>
      </p:sp>
      <p:graphicFrame>
        <p:nvGraphicFramePr>
          <p:cNvPr id="7" name="Таблица 6"/>
          <p:cNvGraphicFramePr>
            <a:graphicFrameLocks noGrp="1"/>
          </p:cNvGraphicFramePr>
          <p:nvPr>
            <p:extLst>
              <p:ext uri="{D42A27DB-BD31-4B8C-83A1-F6EECF244321}">
                <p14:modId xmlns:p14="http://schemas.microsoft.com/office/powerpoint/2010/main" val="3701868845"/>
              </p:ext>
            </p:extLst>
          </p:nvPr>
        </p:nvGraphicFramePr>
        <p:xfrm>
          <a:off x="107504" y="692695"/>
          <a:ext cx="8921003" cy="5668130"/>
        </p:xfrm>
        <a:graphic>
          <a:graphicData uri="http://schemas.openxmlformats.org/drawingml/2006/table">
            <a:tbl>
              <a:tblPr firstRow="1" bandRow="1">
                <a:tableStyleId>{5C22544A-7EE6-4342-B048-85BDC9FD1C3A}</a:tableStyleId>
              </a:tblPr>
              <a:tblGrid>
                <a:gridCol w="298318">
                  <a:extLst>
                    <a:ext uri="{9D8B030D-6E8A-4147-A177-3AD203B41FA5}">
                      <a16:colId xmlns:a16="http://schemas.microsoft.com/office/drawing/2014/main" val="20000"/>
                    </a:ext>
                  </a:extLst>
                </a:gridCol>
                <a:gridCol w="894954">
                  <a:extLst>
                    <a:ext uri="{9D8B030D-6E8A-4147-A177-3AD203B41FA5}">
                      <a16:colId xmlns:a16="http://schemas.microsoft.com/office/drawing/2014/main" val="20001"/>
                    </a:ext>
                  </a:extLst>
                </a:gridCol>
                <a:gridCol w="2954646">
                  <a:extLst>
                    <a:ext uri="{9D8B030D-6E8A-4147-A177-3AD203B41FA5}">
                      <a16:colId xmlns:a16="http://schemas.microsoft.com/office/drawing/2014/main" val="20002"/>
                    </a:ext>
                  </a:extLst>
                </a:gridCol>
                <a:gridCol w="4773085">
                  <a:extLst>
                    <a:ext uri="{9D8B030D-6E8A-4147-A177-3AD203B41FA5}">
                      <a16:colId xmlns:a16="http://schemas.microsoft.com/office/drawing/2014/main" val="20003"/>
                    </a:ext>
                  </a:extLst>
                </a:gridCol>
              </a:tblGrid>
              <a:tr h="420403">
                <a:tc>
                  <a:txBody>
                    <a:bodyPr/>
                    <a:lstStyle/>
                    <a:p>
                      <a:pPr algn="ctr"/>
                      <a:r>
                        <a:rPr lang="en-US" sz="1400" dirty="0" smtClean="0"/>
                        <a:t>#</a:t>
                      </a:r>
                      <a:endParaRPr lang="ru-RU" sz="1400" dirty="0"/>
                    </a:p>
                  </a:txBody>
                  <a:tcPr/>
                </a:tc>
                <a:tc>
                  <a:txBody>
                    <a:bodyPr/>
                    <a:lstStyle/>
                    <a:p>
                      <a:pPr algn="ctr"/>
                      <a:r>
                        <a:rPr lang="en-US" sz="1400" dirty="0" smtClean="0"/>
                        <a:t>Risk type</a:t>
                      </a:r>
                      <a:endParaRPr lang="ru-RU" sz="1400" dirty="0"/>
                    </a:p>
                  </a:txBody>
                  <a:tcPr/>
                </a:tc>
                <a:tc>
                  <a:txBody>
                    <a:bodyPr/>
                    <a:lstStyle/>
                    <a:p>
                      <a:pPr algn="ctr"/>
                      <a:r>
                        <a:rPr lang="en-US" sz="1400" dirty="0" smtClean="0"/>
                        <a:t>Risk</a:t>
                      </a:r>
                      <a:endParaRPr lang="ru-RU" sz="1400" dirty="0"/>
                    </a:p>
                  </a:txBody>
                  <a:tcPr/>
                </a:tc>
                <a:tc>
                  <a:txBody>
                    <a:bodyPr/>
                    <a:lstStyle/>
                    <a:p>
                      <a:pPr algn="ctr"/>
                      <a:r>
                        <a:rPr lang="en-US" sz="1400" dirty="0" smtClean="0"/>
                        <a:t>Mitigation tool</a:t>
                      </a:r>
                      <a:endParaRPr lang="ru-RU" sz="1400" dirty="0"/>
                    </a:p>
                  </a:txBody>
                  <a:tcPr/>
                </a:tc>
                <a:extLst>
                  <a:ext uri="{0D108BD9-81ED-4DB2-BD59-A6C34878D82A}">
                    <a16:rowId xmlns:a16="http://schemas.microsoft.com/office/drawing/2014/main" val="10000"/>
                  </a:ext>
                </a:extLst>
              </a:tr>
              <a:tr h="608008">
                <a:tc>
                  <a:txBody>
                    <a:bodyPr/>
                    <a:lstStyle/>
                    <a:p>
                      <a:r>
                        <a:rPr lang="en-US" sz="1200" dirty="0" smtClean="0"/>
                        <a:t>1</a:t>
                      </a:r>
                      <a:endParaRPr lang="ru-RU" sz="1200" dirty="0"/>
                    </a:p>
                  </a:txBody>
                  <a:tcPr/>
                </a:tc>
                <a:tc>
                  <a:txBody>
                    <a:bodyPr/>
                    <a:lstStyle/>
                    <a:p>
                      <a:r>
                        <a:rPr lang="en-US" sz="1400" b="0" dirty="0" smtClean="0">
                          <a:solidFill>
                            <a:schemeClr val="tx1"/>
                          </a:solidFill>
                        </a:rPr>
                        <a:t>Ta</a:t>
                      </a:r>
                      <a:r>
                        <a:rPr lang="en-US" sz="1400" b="0" baseline="0" dirty="0" smtClean="0">
                          <a:solidFill>
                            <a:schemeClr val="tx1"/>
                          </a:solidFill>
                        </a:rPr>
                        <a:t>rget license</a:t>
                      </a:r>
                      <a:endParaRPr lang="ru-RU" sz="1400" b="0" dirty="0">
                        <a:solidFill>
                          <a:schemeClr val="tx1"/>
                        </a:solidFill>
                      </a:endParaRPr>
                    </a:p>
                  </a:txBody>
                  <a:tcPr/>
                </a:tc>
                <a:tc>
                  <a:txBody>
                    <a:bodyPr/>
                    <a:lstStyle/>
                    <a:p>
                      <a:r>
                        <a:rPr lang="en-US" sz="1400" dirty="0" smtClean="0">
                          <a:solidFill>
                            <a:schemeClr val="tx1"/>
                          </a:solidFill>
                        </a:rPr>
                        <a:t>Changing license seller position (will not be</a:t>
                      </a:r>
                      <a:r>
                        <a:rPr lang="en-US" sz="1400" baseline="0" dirty="0" smtClean="0">
                          <a:solidFill>
                            <a:schemeClr val="tx1"/>
                          </a:solidFill>
                        </a:rPr>
                        <a:t> </a:t>
                      </a:r>
                      <a:r>
                        <a:rPr lang="en-US" sz="1400" dirty="0" smtClean="0">
                          <a:solidFill>
                            <a:schemeClr val="tx1"/>
                          </a:solidFill>
                        </a:rPr>
                        <a:t>ready to sell / will increase price)</a:t>
                      </a:r>
                      <a:endParaRPr lang="en-US" sz="1400" dirty="0">
                        <a:solidFill>
                          <a:schemeClr val="tx1"/>
                        </a:solidFill>
                      </a:endParaRPr>
                    </a:p>
                  </a:txBody>
                  <a:tcPr/>
                </a:tc>
                <a:tc>
                  <a:txBody>
                    <a:bodyPr/>
                    <a:lstStyle/>
                    <a:p>
                      <a:pPr marL="0" indent="0" algn="l" defTabSz="914400" rtl="0" eaLnBrk="1" latinLnBrk="0" hangingPunct="1">
                        <a:buFontTx/>
                        <a:buNone/>
                      </a:pPr>
                      <a:r>
                        <a:rPr lang="en-US" sz="1400" kern="1200" dirty="0" smtClean="0">
                          <a:solidFill>
                            <a:schemeClr val="tx1"/>
                          </a:solidFill>
                          <a:latin typeface="+mn-lt"/>
                          <a:ea typeface="+mn-ea"/>
                          <a:cs typeface="+mn-cs"/>
                        </a:rPr>
                        <a:t>Identifying</a:t>
                      </a:r>
                      <a:r>
                        <a:rPr lang="en-US" sz="1400" kern="1200" baseline="0" dirty="0" smtClean="0">
                          <a:solidFill>
                            <a:schemeClr val="tx1"/>
                          </a:solidFill>
                          <a:latin typeface="+mn-lt"/>
                          <a:ea typeface="+mn-ea"/>
                          <a:cs typeface="+mn-cs"/>
                        </a:rPr>
                        <a:t> alternative sellers</a:t>
                      </a:r>
                      <a:endParaRPr lang="ru-RU" sz="1400" kern="1200" dirty="0">
                        <a:solidFill>
                          <a:schemeClr val="tx1"/>
                        </a:solidFill>
                        <a:latin typeface="+mn-lt"/>
                        <a:ea typeface="+mn-ea"/>
                        <a:cs typeface="+mn-cs"/>
                      </a:endParaRPr>
                    </a:p>
                  </a:txBody>
                  <a:tcPr/>
                </a:tc>
                <a:extLst>
                  <a:ext uri="{0D108BD9-81ED-4DB2-BD59-A6C34878D82A}">
                    <a16:rowId xmlns:a16="http://schemas.microsoft.com/office/drawing/2014/main" val="10001"/>
                  </a:ext>
                </a:extLst>
              </a:tr>
              <a:tr h="590741">
                <a:tc rowSpan="2">
                  <a:txBody>
                    <a:bodyPr/>
                    <a:lstStyle/>
                    <a:p>
                      <a:r>
                        <a:rPr lang="en-US" sz="1200" dirty="0" smtClean="0"/>
                        <a:t>2</a:t>
                      </a:r>
                      <a:endParaRPr lang="ru-RU" sz="1200" dirty="0"/>
                    </a:p>
                  </a:txBody>
                  <a:tcPr/>
                </a:tc>
                <a:tc rowSpan="2">
                  <a:txBody>
                    <a:bodyPr/>
                    <a:lstStyle/>
                    <a:p>
                      <a:r>
                        <a:rPr lang="en-US" sz="1400" b="0" dirty="0" smtClean="0">
                          <a:solidFill>
                            <a:schemeClr val="tx1"/>
                          </a:solidFill>
                        </a:rPr>
                        <a:t>Licensing</a:t>
                      </a:r>
                      <a:endParaRPr lang="ru-RU" sz="1400" b="0" dirty="0">
                        <a:solidFill>
                          <a:schemeClr val="tx1"/>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tx1"/>
                          </a:solidFill>
                        </a:rPr>
                        <a:t>Regulator wil</a:t>
                      </a:r>
                      <a:r>
                        <a:rPr lang="en-US" sz="1400" baseline="0" dirty="0" smtClean="0">
                          <a:solidFill>
                            <a:schemeClr val="tx1"/>
                          </a:solidFill>
                        </a:rPr>
                        <a:t>l not</a:t>
                      </a:r>
                      <a:r>
                        <a:rPr lang="ru-RU" sz="1400" baseline="0" dirty="0" smtClean="0">
                          <a:solidFill>
                            <a:schemeClr val="tx1"/>
                          </a:solidFill>
                        </a:rPr>
                        <a:t> </a:t>
                      </a:r>
                      <a:r>
                        <a:rPr lang="en-US" sz="1400" baseline="0" dirty="0" smtClean="0">
                          <a:solidFill>
                            <a:schemeClr val="tx1"/>
                          </a:solidFill>
                        </a:rPr>
                        <a:t>approve 100% company transfer</a:t>
                      </a:r>
                      <a:endParaRPr lang="ru-RU" sz="1400" dirty="0" smtClean="0">
                        <a:solidFill>
                          <a:schemeClr val="tx1"/>
                        </a:solidFill>
                      </a:endParaRPr>
                    </a:p>
                  </a:txBody>
                  <a:tcPr/>
                </a:tc>
                <a:tc>
                  <a:txBody>
                    <a:bodyPr/>
                    <a:lstStyle/>
                    <a:p>
                      <a:r>
                        <a:rPr lang="en-US" sz="1400" dirty="0" smtClean="0">
                          <a:solidFill>
                            <a:schemeClr val="tx1"/>
                          </a:solidFill>
                        </a:rPr>
                        <a:t>Buying</a:t>
                      </a:r>
                      <a:r>
                        <a:rPr lang="en-US" sz="1400" baseline="0" dirty="0" smtClean="0">
                          <a:solidFill>
                            <a:schemeClr val="tx1"/>
                          </a:solidFill>
                        </a:rPr>
                        <a:t> out portion of the company, with the option to buy out the rest</a:t>
                      </a:r>
                      <a:endParaRPr lang="ru-RU" sz="1400" dirty="0">
                        <a:solidFill>
                          <a:schemeClr val="tx1"/>
                        </a:solidFill>
                      </a:endParaRPr>
                    </a:p>
                  </a:txBody>
                  <a:tcPr/>
                </a:tc>
                <a:extLst>
                  <a:ext uri="{0D108BD9-81ED-4DB2-BD59-A6C34878D82A}">
                    <a16:rowId xmlns:a16="http://schemas.microsoft.com/office/drawing/2014/main" val="10002"/>
                  </a:ext>
                </a:extLst>
              </a:tr>
              <a:tr h="590741">
                <a:tc vMerge="1">
                  <a:txBody>
                    <a:bodyPr/>
                    <a:lstStyle/>
                    <a:p>
                      <a:endParaRPr lang="en-US"/>
                    </a:p>
                  </a:txBody>
                  <a:tcPr/>
                </a:tc>
                <a:tc vMerge="1">
                  <a:txBody>
                    <a:bodyPr/>
                    <a:lstStyle/>
                    <a:p>
                      <a:endParaRPr 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tx1"/>
                          </a:solidFill>
                        </a:rPr>
                        <a:t>Regulator will not approve license extension in a year</a:t>
                      </a:r>
                    </a:p>
                  </a:txBody>
                  <a:tcPr/>
                </a:tc>
                <a:tc>
                  <a:txBody>
                    <a:bodyPr/>
                    <a:lstStyle/>
                    <a:p>
                      <a:pPr marL="0" algn="l" defTabSz="914400" rtl="0" eaLnBrk="1" latinLnBrk="0" hangingPunct="1"/>
                      <a:r>
                        <a:rPr lang="en-US" sz="1400" kern="1200" baseline="0" dirty="0" smtClean="0">
                          <a:solidFill>
                            <a:schemeClr val="tx1"/>
                          </a:solidFill>
                          <a:latin typeface="+mn-lt"/>
                          <a:ea typeface="+mn-ea"/>
                          <a:cs typeface="+mn-cs"/>
                        </a:rPr>
                        <a:t>Establishing working relationship with Regulator</a:t>
                      </a:r>
                      <a:endParaRPr lang="ru-RU" sz="1400" kern="1200" baseline="0" dirty="0">
                        <a:solidFill>
                          <a:schemeClr val="tx1"/>
                        </a:solidFill>
                        <a:latin typeface="+mn-lt"/>
                        <a:ea typeface="+mn-ea"/>
                        <a:cs typeface="+mn-cs"/>
                      </a:endParaRPr>
                    </a:p>
                  </a:txBody>
                  <a:tcPr/>
                </a:tc>
                <a:extLst>
                  <a:ext uri="{0D108BD9-81ED-4DB2-BD59-A6C34878D82A}">
                    <a16:rowId xmlns:a16="http://schemas.microsoft.com/office/drawing/2014/main" val="10003"/>
                  </a:ext>
                </a:extLst>
              </a:tr>
              <a:tr h="540841">
                <a:tc rowSpan="2">
                  <a:txBody>
                    <a:bodyPr/>
                    <a:lstStyle/>
                    <a:p>
                      <a:r>
                        <a:rPr lang="en-US" sz="1200" dirty="0" smtClean="0"/>
                        <a:t>3</a:t>
                      </a:r>
                      <a:endParaRPr lang="ru-RU" sz="1200" dirty="0"/>
                    </a:p>
                  </a:txBody>
                  <a:tcPr/>
                </a:tc>
                <a:tc rowSpan="2">
                  <a:txBody>
                    <a:bodyPr/>
                    <a:lstStyle/>
                    <a:p>
                      <a:r>
                        <a:rPr lang="en-US" sz="1400" b="0" dirty="0" smtClean="0">
                          <a:solidFill>
                            <a:schemeClr val="tx1"/>
                          </a:solidFill>
                        </a:rPr>
                        <a:t>Target</a:t>
                      </a:r>
                      <a:r>
                        <a:rPr lang="en-US" sz="1400" b="0" baseline="0" dirty="0" smtClean="0">
                          <a:solidFill>
                            <a:schemeClr val="tx1"/>
                          </a:solidFill>
                        </a:rPr>
                        <a:t> business model</a:t>
                      </a:r>
                      <a:endParaRPr lang="ru-RU" sz="1400" b="0" dirty="0">
                        <a:solidFill>
                          <a:schemeClr val="tx1"/>
                        </a:solidFill>
                      </a:endParaRPr>
                    </a:p>
                  </a:txBody>
                  <a:tcPr/>
                </a:tc>
                <a:tc>
                  <a:txBody>
                    <a:bodyPr/>
                    <a:lstStyle/>
                    <a:p>
                      <a:pPr marL="0" algn="l" defTabSz="914400" rtl="0" eaLnBrk="1" latinLnBrk="0" hangingPunct="1"/>
                      <a:r>
                        <a:rPr lang="en-US" sz="1400" kern="1200" dirty="0" smtClean="0">
                          <a:solidFill>
                            <a:schemeClr val="tx1"/>
                          </a:solidFill>
                          <a:latin typeface="+mn-lt"/>
                          <a:ea typeface="+mn-ea"/>
                          <a:cs typeface="+mn-cs"/>
                        </a:rPr>
                        <a:t>Negative</a:t>
                      </a:r>
                      <a:r>
                        <a:rPr lang="en-US" sz="1400" kern="1200" baseline="0" dirty="0" smtClean="0">
                          <a:solidFill>
                            <a:schemeClr val="tx1"/>
                          </a:solidFill>
                          <a:latin typeface="+mn-lt"/>
                          <a:ea typeface="+mn-ea"/>
                          <a:cs typeface="+mn-cs"/>
                        </a:rPr>
                        <a:t> l</a:t>
                      </a:r>
                      <a:r>
                        <a:rPr lang="en-US" sz="1400" kern="1200" dirty="0" smtClean="0">
                          <a:solidFill>
                            <a:schemeClr val="tx1"/>
                          </a:solidFill>
                          <a:latin typeface="+mn-lt"/>
                          <a:ea typeface="+mn-ea"/>
                          <a:cs typeface="+mn-cs"/>
                        </a:rPr>
                        <a:t>egal opinion on Target business model</a:t>
                      </a:r>
                    </a:p>
                  </a:txBody>
                  <a:tcPr/>
                </a:tc>
                <a:tc>
                  <a:txBody>
                    <a:bodyPr/>
                    <a:lstStyle/>
                    <a:p>
                      <a:pPr marL="0" indent="0" algn="l" defTabSz="914400" rtl="0" eaLnBrk="1" latinLnBrk="0" hangingPunct="1">
                        <a:buFontTx/>
                        <a:buNone/>
                      </a:pPr>
                      <a:r>
                        <a:rPr lang="en-US" sz="1400" kern="1200" dirty="0" smtClean="0">
                          <a:solidFill>
                            <a:schemeClr val="tx1"/>
                          </a:solidFill>
                          <a:latin typeface="+mn-lt"/>
                          <a:ea typeface="+mn-ea"/>
                          <a:cs typeface="+mn-cs"/>
                        </a:rPr>
                        <a:t>Start</a:t>
                      </a:r>
                      <a:r>
                        <a:rPr lang="en-US" sz="1400" kern="1200" baseline="0" dirty="0" smtClean="0">
                          <a:solidFill>
                            <a:schemeClr val="tx1"/>
                          </a:solidFill>
                          <a:latin typeface="+mn-lt"/>
                          <a:ea typeface="+mn-ea"/>
                          <a:cs typeface="+mn-cs"/>
                        </a:rPr>
                        <a:t> working </a:t>
                      </a:r>
                      <a:r>
                        <a:rPr lang="en-US" sz="1400" kern="1200" dirty="0" smtClean="0">
                          <a:solidFill>
                            <a:schemeClr val="tx1"/>
                          </a:solidFill>
                          <a:latin typeface="+mn-lt"/>
                          <a:ea typeface="+mn-ea"/>
                          <a:cs typeface="+mn-cs"/>
                        </a:rPr>
                        <a:t>with existing business-model</a:t>
                      </a:r>
                      <a:endParaRPr lang="ru-RU" sz="1400" kern="1200" dirty="0" smtClean="0">
                        <a:solidFill>
                          <a:schemeClr val="tx1"/>
                        </a:solidFill>
                        <a:latin typeface="+mn-lt"/>
                        <a:ea typeface="+mn-ea"/>
                        <a:cs typeface="+mn-cs"/>
                      </a:endParaRPr>
                    </a:p>
                    <a:p>
                      <a:pPr marL="0" indent="0" algn="l" defTabSz="914400" rtl="0" eaLnBrk="1" latinLnBrk="0" hangingPunct="1">
                        <a:buFontTx/>
                        <a:buNone/>
                      </a:pPr>
                      <a:r>
                        <a:rPr lang="en-US" sz="1400" kern="1200" dirty="0" smtClean="0">
                          <a:solidFill>
                            <a:schemeClr val="tx1"/>
                          </a:solidFill>
                          <a:latin typeface="+mn-lt"/>
                          <a:ea typeface="+mn-ea"/>
                          <a:cs typeface="+mn-cs"/>
                        </a:rPr>
                        <a:t>Working</a:t>
                      </a:r>
                      <a:r>
                        <a:rPr lang="en-US" sz="1400" kern="1200" baseline="0" dirty="0" smtClean="0">
                          <a:solidFill>
                            <a:schemeClr val="tx1"/>
                          </a:solidFill>
                          <a:latin typeface="+mn-lt"/>
                          <a:ea typeface="+mn-ea"/>
                          <a:cs typeface="+mn-cs"/>
                        </a:rPr>
                        <a:t> with Legal to develop close-to-ideal business model</a:t>
                      </a:r>
                      <a:endParaRPr lang="en-US" sz="1400" kern="1200" dirty="0" smtClean="0">
                        <a:solidFill>
                          <a:schemeClr val="tx1"/>
                        </a:solidFill>
                        <a:latin typeface="+mn-lt"/>
                        <a:ea typeface="+mn-ea"/>
                        <a:cs typeface="+mn-cs"/>
                      </a:endParaRPr>
                    </a:p>
                  </a:txBody>
                  <a:tcPr/>
                </a:tc>
                <a:extLst>
                  <a:ext uri="{0D108BD9-81ED-4DB2-BD59-A6C34878D82A}">
                    <a16:rowId xmlns:a16="http://schemas.microsoft.com/office/drawing/2014/main" val="10004"/>
                  </a:ext>
                </a:extLst>
              </a:tr>
              <a:tr h="821406">
                <a:tc vMerge="1">
                  <a:txBody>
                    <a:bodyPr/>
                    <a:lstStyle/>
                    <a:p>
                      <a:endParaRPr lang="ru-RU" sz="1200" dirty="0"/>
                    </a:p>
                  </a:txBody>
                  <a:tcPr/>
                </a:tc>
                <a:tc vMerge="1">
                  <a:txBody>
                    <a:bodyPr/>
                    <a:lstStyle/>
                    <a:p>
                      <a:endParaRPr lang="ru-RU" sz="1000" dirty="0"/>
                    </a:p>
                  </a:txBody>
                  <a:tcPr/>
                </a:tc>
                <a:tc>
                  <a:txBody>
                    <a:bodyPr/>
                    <a:lstStyle/>
                    <a:p>
                      <a:pPr marL="0" algn="l" defTabSz="914400" rtl="0" eaLnBrk="1" latinLnBrk="0" hangingPunct="1"/>
                      <a:r>
                        <a:rPr lang="en-US" sz="1400" kern="1200" dirty="0" smtClean="0">
                          <a:solidFill>
                            <a:schemeClr val="tx1"/>
                          </a:solidFill>
                          <a:latin typeface="+mn-lt"/>
                          <a:ea typeface="+mn-ea"/>
                          <a:cs typeface="+mn-cs"/>
                        </a:rPr>
                        <a:t>Failure to achieve</a:t>
                      </a:r>
                      <a:r>
                        <a:rPr lang="en-US" sz="1400" kern="1200" baseline="0" dirty="0" smtClean="0">
                          <a:solidFill>
                            <a:schemeClr val="tx1"/>
                          </a:solidFill>
                          <a:latin typeface="+mn-lt"/>
                          <a:ea typeface="+mn-ea"/>
                          <a:cs typeface="+mn-cs"/>
                        </a:rPr>
                        <a:t> </a:t>
                      </a:r>
                      <a:r>
                        <a:rPr lang="en-US" sz="1400" kern="1200" dirty="0" smtClean="0">
                          <a:solidFill>
                            <a:schemeClr val="tx1"/>
                          </a:solidFill>
                          <a:latin typeface="+mn-lt"/>
                          <a:ea typeface="+mn-ea"/>
                          <a:cs typeface="+mn-cs"/>
                        </a:rPr>
                        <a:t>target</a:t>
                      </a:r>
                      <a:r>
                        <a:rPr lang="en-US" sz="1400" kern="1200" baseline="0" dirty="0" smtClean="0">
                          <a:solidFill>
                            <a:schemeClr val="tx1"/>
                          </a:solidFill>
                          <a:latin typeface="+mn-lt"/>
                          <a:ea typeface="+mn-ea"/>
                          <a:cs typeface="+mn-cs"/>
                        </a:rPr>
                        <a:t> volumes due to advertising channels limits</a:t>
                      </a:r>
                      <a:endParaRPr lang="ru-RU" sz="1400" kern="1200" dirty="0">
                        <a:solidFill>
                          <a:schemeClr val="tx1"/>
                        </a:solidFill>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kern="1200" baseline="0" dirty="0" smtClean="0">
                          <a:solidFill>
                            <a:schemeClr val="tx1"/>
                          </a:solidFill>
                          <a:latin typeface="+mn-lt"/>
                          <a:ea typeface="+mn-ea"/>
                          <a:cs typeface="+mn-cs"/>
                        </a:rPr>
                        <a:t>Launch of directories and comparison </a:t>
                      </a:r>
                      <a:r>
                        <a:rPr lang="en-US" sz="1400" kern="1200" baseline="0" dirty="0">
                          <a:solidFill>
                            <a:schemeClr val="tx1"/>
                          </a:solidFill>
                          <a:latin typeface="+mn-lt"/>
                          <a:ea typeface="+mn-ea"/>
                          <a:cs typeface="+mn-cs"/>
                        </a:rPr>
                        <a:t>site for </a:t>
                      </a:r>
                      <a:r>
                        <a:rPr lang="en-US" sz="1400" kern="1200" baseline="0" dirty="0" smtClean="0">
                          <a:solidFill>
                            <a:schemeClr val="tx1"/>
                          </a:solidFill>
                          <a:latin typeface="+mn-lt"/>
                          <a:ea typeface="+mn-ea"/>
                          <a:cs typeface="+mn-cs"/>
                        </a:rPr>
                        <a:t>lead generation.</a:t>
                      </a:r>
                      <a:endParaRPr lang="en-US" sz="1400" kern="1200" baseline="0" dirty="0">
                        <a:solidFill>
                          <a:schemeClr val="tx1"/>
                        </a:solidFill>
                        <a:latin typeface="+mn-lt"/>
                        <a:ea typeface="+mn-ea"/>
                        <a:cs typeface="+mn-cs"/>
                      </a:endParaRPr>
                    </a:p>
                  </a:txBody>
                  <a:tcPr/>
                </a:tc>
                <a:extLst>
                  <a:ext uri="{0D108BD9-81ED-4DB2-BD59-A6C34878D82A}">
                    <a16:rowId xmlns:a16="http://schemas.microsoft.com/office/drawing/2014/main" val="10005"/>
                  </a:ext>
                </a:extLst>
              </a:tr>
              <a:tr h="763540">
                <a:tc rowSpan="2">
                  <a:txBody>
                    <a:bodyPr/>
                    <a:lstStyle/>
                    <a:p>
                      <a:r>
                        <a:rPr lang="en-US" sz="1100" dirty="0" smtClean="0">
                          <a:solidFill>
                            <a:schemeClr val="tx1"/>
                          </a:solidFill>
                        </a:rPr>
                        <a:t>4</a:t>
                      </a:r>
                      <a:endParaRPr lang="ru-RU" sz="1100" dirty="0">
                        <a:solidFill>
                          <a:schemeClr val="tx1"/>
                        </a:solidFill>
                      </a:endParaRPr>
                    </a:p>
                  </a:txBody>
                  <a:tcPr/>
                </a:tc>
                <a:tc rowSpan="2">
                  <a:txBody>
                    <a:bodyPr/>
                    <a:lstStyle/>
                    <a:p>
                      <a:r>
                        <a:rPr lang="en-US" sz="1400" b="0" kern="1200" dirty="0" smtClean="0">
                          <a:solidFill>
                            <a:schemeClr val="tx1"/>
                          </a:solidFill>
                          <a:latin typeface="+mn-lt"/>
                          <a:ea typeface="+mn-ea"/>
                          <a:cs typeface="+mn-cs"/>
                        </a:rPr>
                        <a:t>Operational</a:t>
                      </a:r>
                      <a:endParaRPr lang="en-US" sz="1400" b="0" kern="1200" dirty="0">
                        <a:solidFill>
                          <a:schemeClr val="tx1"/>
                        </a:solidFill>
                        <a:latin typeface="+mn-lt"/>
                        <a:ea typeface="+mn-ea"/>
                        <a:cs typeface="+mn-cs"/>
                      </a:endParaRPr>
                    </a:p>
                  </a:txBody>
                  <a:tcPr/>
                </a:tc>
                <a:tc>
                  <a:txBody>
                    <a:bodyPr/>
                    <a:lstStyle/>
                    <a:p>
                      <a:r>
                        <a:rPr lang="en-US" sz="1400" dirty="0" smtClean="0">
                          <a:solidFill>
                            <a:schemeClr val="tx1"/>
                          </a:solidFill>
                        </a:rPr>
                        <a:t>Invalid and/or</a:t>
                      </a:r>
                      <a:r>
                        <a:rPr lang="en-US" sz="1400" baseline="0" dirty="0" smtClean="0">
                          <a:solidFill>
                            <a:schemeClr val="tx1"/>
                          </a:solidFill>
                        </a:rPr>
                        <a:t> incorrect personal data in online application (on web site or in CRM)</a:t>
                      </a:r>
                      <a:endParaRPr lang="ru-RU" sz="1400" dirty="0">
                        <a:solidFill>
                          <a:schemeClr val="tx1"/>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kern="1200" dirty="0" smtClean="0">
                          <a:solidFill>
                            <a:schemeClr val="tx1"/>
                          </a:solidFill>
                          <a:latin typeface="+mn-lt"/>
                          <a:ea typeface="+mn-ea"/>
                          <a:cs typeface="+mn-cs"/>
                        </a:rPr>
                        <a:t>Built-in auto online checks</a:t>
                      </a:r>
                    </a:p>
                    <a:p>
                      <a:pPr marL="0" marR="0" indent="0" algn="l" defTabSz="914400" rtl="0" eaLnBrk="1" fontAlgn="auto" latinLnBrk="0" hangingPunct="1">
                        <a:lnSpc>
                          <a:spcPct val="100000"/>
                        </a:lnSpc>
                        <a:spcBef>
                          <a:spcPts val="0"/>
                        </a:spcBef>
                        <a:spcAft>
                          <a:spcPts val="0"/>
                        </a:spcAft>
                        <a:buClrTx/>
                        <a:buSzTx/>
                        <a:buFontTx/>
                        <a:buNone/>
                        <a:tabLst/>
                        <a:defRPr/>
                      </a:pPr>
                      <a:r>
                        <a:rPr lang="en-US" sz="1400" kern="1200" dirty="0" smtClean="0">
                          <a:solidFill>
                            <a:schemeClr val="tx1"/>
                          </a:solidFill>
                          <a:latin typeface="+mn-lt"/>
                          <a:ea typeface="+mn-ea"/>
                          <a:cs typeface="+mn-cs"/>
                        </a:rPr>
                        <a:t>Obligatory</a:t>
                      </a:r>
                      <a:r>
                        <a:rPr lang="en-US" sz="1400" kern="1200" baseline="0" dirty="0" smtClean="0">
                          <a:solidFill>
                            <a:schemeClr val="tx1"/>
                          </a:solidFill>
                          <a:latin typeface="+mn-lt"/>
                          <a:ea typeface="+mn-ea"/>
                          <a:cs typeface="+mn-cs"/>
                        </a:rPr>
                        <a:t> m</a:t>
                      </a:r>
                      <a:r>
                        <a:rPr lang="en-US" sz="1400" kern="1200" dirty="0" smtClean="0">
                          <a:solidFill>
                            <a:schemeClr val="tx1"/>
                          </a:solidFill>
                          <a:latin typeface="+mn-lt"/>
                          <a:ea typeface="+mn-ea"/>
                          <a:cs typeface="+mn-cs"/>
                        </a:rPr>
                        <a:t>obile number SMS-verification procedure</a:t>
                      </a:r>
                      <a:endParaRPr lang="ru-RU" sz="1400" kern="1200" dirty="0">
                        <a:solidFill>
                          <a:schemeClr val="tx1"/>
                        </a:solidFill>
                        <a:latin typeface="+mn-lt"/>
                        <a:ea typeface="+mn-ea"/>
                        <a:cs typeface="+mn-cs"/>
                      </a:endParaRPr>
                    </a:p>
                  </a:txBody>
                  <a:tcPr/>
                </a:tc>
                <a:extLst>
                  <a:ext uri="{0D108BD9-81ED-4DB2-BD59-A6C34878D82A}">
                    <a16:rowId xmlns:a16="http://schemas.microsoft.com/office/drawing/2014/main" val="10006"/>
                  </a:ext>
                </a:extLst>
              </a:tr>
              <a:tr h="1208938">
                <a:tc vMerge="1">
                  <a:txBody>
                    <a:bodyPr/>
                    <a:lstStyle/>
                    <a:p>
                      <a:endParaRPr lang="ru-RU" sz="1100" dirty="0"/>
                    </a:p>
                  </a:txBody>
                  <a:tcPr/>
                </a:tc>
                <a:tc vMerge="1">
                  <a:txBody>
                    <a:bodyPr/>
                    <a:lstStyle/>
                    <a:p>
                      <a:endParaRPr lang="en-US" sz="1100" dirty="0"/>
                    </a:p>
                  </a:txBody>
                  <a:tcPr/>
                </a:tc>
                <a:tc>
                  <a:txBody>
                    <a:bodyPr/>
                    <a:lstStyle/>
                    <a:p>
                      <a:r>
                        <a:rPr lang="en-US" sz="1400" dirty="0" smtClean="0">
                          <a:solidFill>
                            <a:schemeClr val="tx1"/>
                          </a:solidFill>
                        </a:rPr>
                        <a:t>Signed paper application and/or</a:t>
                      </a:r>
                      <a:r>
                        <a:rPr lang="en-US" sz="1400" baseline="0" dirty="0" smtClean="0">
                          <a:solidFill>
                            <a:schemeClr val="tx1"/>
                          </a:solidFill>
                        </a:rPr>
                        <a:t> customer’s documents copies </a:t>
                      </a:r>
                      <a:r>
                        <a:rPr lang="en-US" sz="1400" dirty="0" smtClean="0">
                          <a:solidFill>
                            <a:schemeClr val="tx1"/>
                          </a:solidFill>
                        </a:rPr>
                        <a:t>loss</a:t>
                      </a:r>
                      <a:endParaRPr lang="ru-RU" sz="1400" dirty="0">
                        <a:solidFill>
                          <a:schemeClr val="tx1"/>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kern="1200" dirty="0" smtClean="0">
                          <a:solidFill>
                            <a:schemeClr val="tx1"/>
                          </a:solidFill>
                          <a:latin typeface="+mn-lt"/>
                          <a:ea typeface="+mn-ea"/>
                          <a:cs typeface="+mn-cs"/>
                        </a:rPr>
                        <a:t>Saving photos of the documents in CRM right after signing</a:t>
                      </a:r>
                    </a:p>
                    <a:p>
                      <a:pPr marL="0" marR="0" indent="0" algn="l" defTabSz="914400" rtl="0" eaLnBrk="1" fontAlgn="auto" latinLnBrk="0" hangingPunct="1">
                        <a:lnSpc>
                          <a:spcPct val="100000"/>
                        </a:lnSpc>
                        <a:spcBef>
                          <a:spcPts val="0"/>
                        </a:spcBef>
                        <a:spcAft>
                          <a:spcPts val="0"/>
                        </a:spcAft>
                        <a:buClrTx/>
                        <a:buSzTx/>
                        <a:buFontTx/>
                        <a:buNone/>
                        <a:tabLst/>
                        <a:defRPr/>
                      </a:pPr>
                      <a:r>
                        <a:rPr lang="en-US" sz="1400" kern="1200" dirty="0" smtClean="0">
                          <a:solidFill>
                            <a:schemeClr val="tx1"/>
                          </a:solidFill>
                          <a:latin typeface="+mn-lt"/>
                          <a:ea typeface="+mn-ea"/>
                          <a:cs typeface="+mn-cs"/>
                        </a:rPr>
                        <a:t>Control of the person,</a:t>
                      </a:r>
                      <a:r>
                        <a:rPr lang="en-US" sz="1400" kern="1200" baseline="0" dirty="0" smtClean="0">
                          <a:solidFill>
                            <a:schemeClr val="tx1"/>
                          </a:solidFill>
                          <a:latin typeface="+mn-lt"/>
                          <a:ea typeface="+mn-ea"/>
                          <a:cs typeface="+mn-cs"/>
                        </a:rPr>
                        <a:t> responsible for documents’ originals delivery </a:t>
                      </a:r>
                      <a:r>
                        <a:rPr lang="en-US" sz="1400" kern="1200" dirty="0" smtClean="0">
                          <a:solidFill>
                            <a:schemeClr val="tx1"/>
                          </a:solidFill>
                          <a:latin typeface="+mn-lt"/>
                          <a:ea typeface="+mn-ea"/>
                          <a:cs typeface="+mn-cs"/>
                        </a:rPr>
                        <a:t>in CRM</a:t>
                      </a:r>
                    </a:p>
                    <a:p>
                      <a:pPr marL="0" marR="0" indent="0" algn="l" defTabSz="914400" rtl="0" eaLnBrk="1" fontAlgn="auto" latinLnBrk="0" hangingPunct="1">
                        <a:lnSpc>
                          <a:spcPct val="100000"/>
                        </a:lnSpc>
                        <a:spcBef>
                          <a:spcPts val="0"/>
                        </a:spcBef>
                        <a:spcAft>
                          <a:spcPts val="0"/>
                        </a:spcAft>
                        <a:buClrTx/>
                        <a:buSzTx/>
                        <a:buFontTx/>
                        <a:buNone/>
                        <a:tabLst/>
                        <a:defRPr/>
                      </a:pPr>
                      <a:r>
                        <a:rPr lang="en-US" sz="1400" kern="1200" dirty="0" smtClean="0">
                          <a:solidFill>
                            <a:schemeClr val="tx1"/>
                          </a:solidFill>
                          <a:latin typeface="+mn-lt"/>
                          <a:ea typeface="+mn-ea"/>
                          <a:cs typeface="+mn-cs"/>
                        </a:rPr>
                        <a:t>Personal responsibility in case documents’ loss (manager</a:t>
                      </a:r>
                      <a:r>
                        <a:rPr lang="en-US" sz="1400" kern="1200" dirty="0" smtClean="0">
                          <a:solidFill>
                            <a:srgbClr val="FF0000"/>
                          </a:solidFill>
                          <a:latin typeface="+mn-lt"/>
                          <a:ea typeface="+mn-ea"/>
                          <a:cs typeface="+mn-cs"/>
                        </a:rPr>
                        <a:t> </a:t>
                      </a:r>
                      <a:r>
                        <a:rPr lang="en-US" sz="1400" kern="1200" dirty="0" smtClean="0">
                          <a:solidFill>
                            <a:schemeClr val="tx1"/>
                          </a:solidFill>
                          <a:latin typeface="+mn-lt"/>
                          <a:ea typeface="+mn-ea"/>
                          <a:cs typeface="+mn-cs"/>
                        </a:rPr>
                        <a:t>will have to provide </a:t>
                      </a:r>
                      <a:r>
                        <a:rPr lang="en-US" sz="1400" kern="1200" baseline="0" dirty="0" smtClean="0">
                          <a:solidFill>
                            <a:schemeClr val="tx1"/>
                          </a:solidFill>
                          <a:latin typeface="+mn-lt"/>
                          <a:ea typeface="+mn-ea"/>
                          <a:cs typeface="+mn-cs"/>
                        </a:rPr>
                        <a:t>new documents/copies)</a:t>
                      </a:r>
                      <a:endParaRPr lang="ru-RU" sz="1400" kern="1200" dirty="0">
                        <a:solidFill>
                          <a:schemeClr val="tx1"/>
                        </a:solidFill>
                        <a:latin typeface="+mn-lt"/>
                        <a:ea typeface="+mn-ea"/>
                        <a:cs typeface="+mn-cs"/>
                      </a:endParaRPr>
                    </a:p>
                  </a:txBody>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568151466"/>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Main identified risks and their mitigation 2/2</a:t>
            </a:r>
            <a:endParaRPr lang="ru-RU" dirty="0"/>
          </a:p>
        </p:txBody>
      </p:sp>
      <p:sp>
        <p:nvSpPr>
          <p:cNvPr id="5" name="Номер слайда 4"/>
          <p:cNvSpPr>
            <a:spLocks noGrp="1"/>
          </p:cNvSpPr>
          <p:nvPr>
            <p:ph type="sldNum" sz="quarter" idx="12"/>
          </p:nvPr>
        </p:nvSpPr>
        <p:spPr/>
        <p:txBody>
          <a:bodyPr/>
          <a:lstStyle/>
          <a:p>
            <a:fld id="{D7F305DA-160D-498F-B102-A1D8643B4A2C}" type="slidenum">
              <a:rPr lang="ru-RU" smtClean="0"/>
              <a:pPr/>
              <a:t>67</a:t>
            </a:fld>
            <a:endParaRPr lang="ru-RU"/>
          </a:p>
        </p:txBody>
      </p:sp>
      <p:graphicFrame>
        <p:nvGraphicFramePr>
          <p:cNvPr id="6" name="Таблица 6"/>
          <p:cNvGraphicFramePr>
            <a:graphicFrameLocks noGrp="1"/>
          </p:cNvGraphicFramePr>
          <p:nvPr>
            <p:extLst>
              <p:ext uri="{D42A27DB-BD31-4B8C-83A1-F6EECF244321}">
                <p14:modId xmlns:p14="http://schemas.microsoft.com/office/powerpoint/2010/main" val="856332410"/>
              </p:ext>
            </p:extLst>
          </p:nvPr>
        </p:nvGraphicFramePr>
        <p:xfrm>
          <a:off x="107504" y="692696"/>
          <a:ext cx="8879579" cy="1833880"/>
        </p:xfrm>
        <a:graphic>
          <a:graphicData uri="http://schemas.openxmlformats.org/drawingml/2006/table">
            <a:tbl>
              <a:tblPr firstRow="1" bandRow="1">
                <a:tableStyleId>{5C22544A-7EE6-4342-B048-85BDC9FD1C3A}</a:tableStyleId>
              </a:tblPr>
              <a:tblGrid>
                <a:gridCol w="288032">
                  <a:extLst>
                    <a:ext uri="{9D8B030D-6E8A-4147-A177-3AD203B41FA5}">
                      <a16:colId xmlns:a16="http://schemas.microsoft.com/office/drawing/2014/main" val="20000"/>
                    </a:ext>
                  </a:extLst>
                </a:gridCol>
                <a:gridCol w="870174">
                  <a:extLst>
                    <a:ext uri="{9D8B030D-6E8A-4147-A177-3AD203B41FA5}">
                      <a16:colId xmlns:a16="http://schemas.microsoft.com/office/drawing/2014/main" val="20001"/>
                    </a:ext>
                  </a:extLst>
                </a:gridCol>
                <a:gridCol w="2548052">
                  <a:extLst>
                    <a:ext uri="{9D8B030D-6E8A-4147-A177-3AD203B41FA5}">
                      <a16:colId xmlns:a16="http://schemas.microsoft.com/office/drawing/2014/main" val="20002"/>
                    </a:ext>
                  </a:extLst>
                </a:gridCol>
                <a:gridCol w="5173321">
                  <a:extLst>
                    <a:ext uri="{9D8B030D-6E8A-4147-A177-3AD203B41FA5}">
                      <a16:colId xmlns:a16="http://schemas.microsoft.com/office/drawing/2014/main" val="20003"/>
                    </a:ext>
                  </a:extLst>
                </a:gridCol>
              </a:tblGrid>
              <a:tr h="370840">
                <a:tc>
                  <a:txBody>
                    <a:bodyPr/>
                    <a:lstStyle/>
                    <a:p>
                      <a:pPr algn="ctr"/>
                      <a:r>
                        <a:rPr lang="en-US" sz="1400" dirty="0" smtClean="0"/>
                        <a:t>#</a:t>
                      </a:r>
                      <a:endParaRPr lang="ru-RU" sz="1400" dirty="0"/>
                    </a:p>
                  </a:txBody>
                  <a:tcPr/>
                </a:tc>
                <a:tc>
                  <a:txBody>
                    <a:bodyPr/>
                    <a:lstStyle/>
                    <a:p>
                      <a:pPr algn="ctr"/>
                      <a:r>
                        <a:rPr lang="en-US" sz="1400" dirty="0" smtClean="0"/>
                        <a:t>Risk type</a:t>
                      </a:r>
                      <a:endParaRPr lang="ru-RU" sz="1400" dirty="0"/>
                    </a:p>
                  </a:txBody>
                  <a:tcPr/>
                </a:tc>
                <a:tc>
                  <a:txBody>
                    <a:bodyPr/>
                    <a:lstStyle/>
                    <a:p>
                      <a:pPr algn="ctr"/>
                      <a:r>
                        <a:rPr lang="en-US" sz="1400" dirty="0" smtClean="0"/>
                        <a:t>Risk</a:t>
                      </a:r>
                      <a:endParaRPr lang="ru-RU" sz="1400" dirty="0"/>
                    </a:p>
                  </a:txBody>
                  <a:tcPr/>
                </a:tc>
                <a:tc>
                  <a:txBody>
                    <a:bodyPr/>
                    <a:lstStyle/>
                    <a:p>
                      <a:pPr algn="ctr"/>
                      <a:r>
                        <a:rPr lang="en-US" sz="1400" dirty="0" smtClean="0"/>
                        <a:t>Mitigation tool</a:t>
                      </a:r>
                      <a:endParaRPr lang="ru-RU" sz="1400" dirty="0"/>
                    </a:p>
                  </a:txBody>
                  <a:tcPr/>
                </a:tc>
                <a:extLst>
                  <a:ext uri="{0D108BD9-81ED-4DB2-BD59-A6C34878D82A}">
                    <a16:rowId xmlns:a16="http://schemas.microsoft.com/office/drawing/2014/main" val="10000"/>
                  </a:ext>
                </a:extLst>
              </a:tr>
              <a:tr h="370840">
                <a:tc rowSpan="2">
                  <a:txBody>
                    <a:bodyPr/>
                    <a:lstStyle/>
                    <a:p>
                      <a:r>
                        <a:rPr lang="ru-RU" sz="1400" dirty="0" smtClean="0">
                          <a:solidFill>
                            <a:schemeClr val="tx1"/>
                          </a:solidFill>
                        </a:rPr>
                        <a:t>5</a:t>
                      </a:r>
                      <a:endParaRPr lang="ru-RU" sz="1400" dirty="0">
                        <a:solidFill>
                          <a:schemeClr val="tx1"/>
                        </a:solidFill>
                      </a:endParaRPr>
                    </a:p>
                  </a:txBody>
                  <a:tcPr/>
                </a:tc>
                <a:tc rowSpan="2">
                  <a:txBody>
                    <a:bodyPr/>
                    <a:lstStyle/>
                    <a:p>
                      <a:r>
                        <a:rPr lang="en-US" sz="1400" dirty="0" smtClean="0">
                          <a:solidFill>
                            <a:schemeClr val="tx1"/>
                          </a:solidFill>
                        </a:rPr>
                        <a:t>Collections</a:t>
                      </a:r>
                      <a:endParaRPr lang="en-US" sz="1400" dirty="0">
                        <a:solidFill>
                          <a:schemeClr val="tx1"/>
                        </a:solidFill>
                      </a:endParaRPr>
                    </a:p>
                  </a:txBody>
                  <a:tcPr/>
                </a:tc>
                <a:tc>
                  <a:txBody>
                    <a:bodyPr/>
                    <a:lstStyle/>
                    <a:p>
                      <a:r>
                        <a:rPr lang="en-US" sz="1400" dirty="0" smtClean="0">
                          <a:solidFill>
                            <a:schemeClr val="tx1"/>
                          </a:solidFill>
                        </a:rPr>
                        <a:t>Customers unavailability</a:t>
                      </a:r>
                      <a:r>
                        <a:rPr lang="en-US" sz="1400" baseline="0" dirty="0" smtClean="0">
                          <a:solidFill>
                            <a:schemeClr val="tx1"/>
                          </a:solidFill>
                        </a:rPr>
                        <a:t> in case of committing delinquency</a:t>
                      </a:r>
                      <a:endParaRPr lang="ru-RU" sz="1400" dirty="0">
                        <a:solidFill>
                          <a:schemeClr val="tx1"/>
                        </a:solidFill>
                      </a:endParaRPr>
                    </a:p>
                  </a:txBody>
                  <a:tcPr/>
                </a:tc>
                <a:tc>
                  <a:txBody>
                    <a:bodyPr/>
                    <a:lstStyle/>
                    <a:p>
                      <a:pPr marL="58738" marR="0" indent="-58738" algn="l" defTabSz="914400" rtl="0" eaLnBrk="1" fontAlgn="auto" latinLnBrk="0" hangingPunct="1">
                        <a:lnSpc>
                          <a:spcPct val="100000"/>
                        </a:lnSpc>
                        <a:spcBef>
                          <a:spcPts val="0"/>
                        </a:spcBef>
                        <a:spcAft>
                          <a:spcPts val="0"/>
                        </a:spcAft>
                        <a:buClrTx/>
                        <a:buSzTx/>
                        <a:buFontTx/>
                        <a:buChar char="-"/>
                        <a:tabLst/>
                        <a:defRPr/>
                      </a:pPr>
                      <a:r>
                        <a:rPr lang="en-US" sz="1400" kern="1200" dirty="0" smtClean="0">
                          <a:solidFill>
                            <a:schemeClr val="tx1"/>
                          </a:solidFill>
                          <a:latin typeface="+mn-lt"/>
                          <a:ea typeface="+mn-ea"/>
                          <a:cs typeface="+mn-cs"/>
                        </a:rPr>
                        <a:t>Mandatory request of providing contact person’s mobile number  in application</a:t>
                      </a:r>
                    </a:p>
                    <a:p>
                      <a:pPr marL="58738" marR="0" indent="-58738" algn="l" defTabSz="914400" rtl="0" eaLnBrk="1" fontAlgn="auto" latinLnBrk="0" hangingPunct="1">
                        <a:lnSpc>
                          <a:spcPct val="100000"/>
                        </a:lnSpc>
                        <a:spcBef>
                          <a:spcPts val="0"/>
                        </a:spcBef>
                        <a:spcAft>
                          <a:spcPts val="0"/>
                        </a:spcAft>
                        <a:buClrTx/>
                        <a:buSzTx/>
                        <a:buFontTx/>
                        <a:buChar char="-"/>
                        <a:tabLst/>
                        <a:defRPr/>
                      </a:pPr>
                      <a:r>
                        <a:rPr lang="en-US" sz="1400" kern="1200" dirty="0" smtClean="0">
                          <a:solidFill>
                            <a:schemeClr val="tx1"/>
                          </a:solidFill>
                          <a:latin typeface="+mn-lt"/>
                          <a:ea typeface="+mn-ea"/>
                          <a:cs typeface="+mn-cs"/>
                        </a:rPr>
                        <a:t>Contract signing during the meeting with DSA only at customer’s home or work</a:t>
                      </a:r>
                      <a:endParaRPr lang="ru-RU" sz="1400" kern="1200" dirty="0">
                        <a:solidFill>
                          <a:schemeClr val="tx1"/>
                        </a:solidFill>
                        <a:latin typeface="+mn-lt"/>
                        <a:ea typeface="+mn-ea"/>
                        <a:cs typeface="+mn-cs"/>
                      </a:endParaRPr>
                    </a:p>
                  </a:txBody>
                  <a:tcPr/>
                </a:tc>
                <a:extLst>
                  <a:ext uri="{0D108BD9-81ED-4DB2-BD59-A6C34878D82A}">
                    <a16:rowId xmlns:a16="http://schemas.microsoft.com/office/drawing/2014/main" val="10008"/>
                  </a:ext>
                </a:extLst>
              </a:tr>
              <a:tr h="370840">
                <a:tc vMerge="1">
                  <a:txBody>
                    <a:bodyPr/>
                    <a:lstStyle/>
                    <a:p>
                      <a:endParaRPr lang="ru-RU" sz="1100" dirty="0"/>
                    </a:p>
                  </a:txBody>
                  <a:tcPr/>
                </a:tc>
                <a:tc vMerge="1">
                  <a:txBody>
                    <a:bodyPr/>
                    <a:lstStyle/>
                    <a:p>
                      <a:endParaRPr lang="en-US" sz="1000" dirty="0"/>
                    </a:p>
                  </a:txBody>
                  <a:tcPr/>
                </a:tc>
                <a:tc>
                  <a:txBody>
                    <a:bodyPr/>
                    <a:lstStyle/>
                    <a:p>
                      <a:r>
                        <a:rPr lang="en-US" sz="1400" dirty="0" smtClean="0">
                          <a:solidFill>
                            <a:schemeClr val="tx1"/>
                          </a:solidFill>
                        </a:rPr>
                        <a:t>Denying loan receipt in</a:t>
                      </a:r>
                      <a:r>
                        <a:rPr lang="en-US" sz="1400" baseline="0" dirty="0" smtClean="0">
                          <a:solidFill>
                            <a:schemeClr val="tx1"/>
                          </a:solidFill>
                        </a:rPr>
                        <a:t> case of  not repaying </a:t>
                      </a:r>
                      <a:endParaRPr lang="ru-RU" sz="1400" dirty="0">
                        <a:solidFill>
                          <a:schemeClr val="tx1"/>
                        </a:solidFill>
                      </a:endParaRPr>
                    </a:p>
                  </a:txBody>
                  <a:tcPr/>
                </a:tc>
                <a:tc>
                  <a:txBody>
                    <a:bodyPr/>
                    <a:lstStyle/>
                    <a:p>
                      <a:r>
                        <a:rPr lang="en-US" sz="1400" dirty="0" smtClean="0">
                          <a:solidFill>
                            <a:schemeClr val="tx1"/>
                          </a:solidFill>
                        </a:rPr>
                        <a:t>Sending the copy</a:t>
                      </a:r>
                      <a:r>
                        <a:rPr lang="en-US" sz="1400" baseline="0" dirty="0" smtClean="0">
                          <a:solidFill>
                            <a:schemeClr val="tx1"/>
                          </a:solidFill>
                        </a:rPr>
                        <a:t> of signed contract to the </a:t>
                      </a:r>
                      <a:r>
                        <a:rPr lang="en-US" sz="1400" dirty="0" smtClean="0">
                          <a:solidFill>
                            <a:schemeClr val="tx1"/>
                          </a:solidFill>
                        </a:rPr>
                        <a:t>customer via email and personal online’/mobile application account (on 2 phase)</a:t>
                      </a:r>
                      <a:endParaRPr lang="ru-RU" sz="1400" dirty="0">
                        <a:solidFill>
                          <a:schemeClr val="tx1"/>
                        </a:solidFill>
                      </a:endParaRPr>
                    </a:p>
                  </a:txBody>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4274857639"/>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Текст 5"/>
          <p:cNvSpPr>
            <a:spLocks noGrp="1"/>
          </p:cNvSpPr>
          <p:nvPr>
            <p:ph type="body" idx="1"/>
          </p:nvPr>
        </p:nvSpPr>
        <p:spPr/>
        <p:txBody>
          <a:bodyPr/>
          <a:lstStyle/>
          <a:p>
            <a:r>
              <a:rPr lang="ru-RU" dirty="0" smtClean="0"/>
              <a:t>10</a:t>
            </a:r>
            <a:r>
              <a:rPr lang="en-US" dirty="0" smtClean="0"/>
              <a:t>. Project plan</a:t>
            </a:r>
            <a:endParaRPr lang="ru-RU" dirty="0"/>
          </a:p>
        </p:txBody>
      </p:sp>
      <p:sp>
        <p:nvSpPr>
          <p:cNvPr id="4" name="Номер слайда 3"/>
          <p:cNvSpPr>
            <a:spLocks noGrp="1"/>
          </p:cNvSpPr>
          <p:nvPr>
            <p:ph type="sldNum" sz="quarter" idx="12"/>
          </p:nvPr>
        </p:nvSpPr>
        <p:spPr/>
        <p:txBody>
          <a:bodyPr/>
          <a:lstStyle/>
          <a:p>
            <a:fld id="{D7F305DA-160D-498F-B102-A1D8643B4A2C}" type="slidenum">
              <a:rPr lang="ru-RU" smtClean="0"/>
              <a:pPr/>
              <a:t>68</a:t>
            </a:fld>
            <a:endParaRPr lang="ru-RU"/>
          </a:p>
        </p:txBody>
      </p:sp>
    </p:spTree>
    <p:extLst>
      <p:ext uri="{BB962C8B-B14F-4D97-AF65-F5344CB8AC3E}">
        <p14:creationId xmlns:p14="http://schemas.microsoft.com/office/powerpoint/2010/main" val="2119614672"/>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Project plan </a:t>
            </a:r>
            <a:endParaRPr lang="ru-RU" dirty="0"/>
          </a:p>
        </p:txBody>
      </p:sp>
      <p:sp>
        <p:nvSpPr>
          <p:cNvPr id="5" name="Номер слайда 4"/>
          <p:cNvSpPr>
            <a:spLocks noGrp="1"/>
          </p:cNvSpPr>
          <p:nvPr>
            <p:ph type="sldNum" sz="quarter" idx="12"/>
          </p:nvPr>
        </p:nvSpPr>
        <p:spPr/>
        <p:txBody>
          <a:bodyPr/>
          <a:lstStyle/>
          <a:p>
            <a:fld id="{D7F305DA-160D-498F-B102-A1D8643B4A2C}" type="slidenum">
              <a:rPr lang="ru-RU" smtClean="0"/>
              <a:pPr/>
              <a:t>69</a:t>
            </a:fld>
            <a:endParaRPr lang="ru-RU"/>
          </a:p>
        </p:txBody>
      </p:sp>
      <p:graphicFrame>
        <p:nvGraphicFramePr>
          <p:cNvPr id="11" name="Table 10"/>
          <p:cNvGraphicFramePr>
            <a:graphicFrameLocks noGrp="1"/>
          </p:cNvGraphicFramePr>
          <p:nvPr>
            <p:extLst>
              <p:ext uri="{D42A27DB-BD31-4B8C-83A1-F6EECF244321}">
                <p14:modId xmlns:p14="http://schemas.microsoft.com/office/powerpoint/2010/main" val="2686301146"/>
              </p:ext>
            </p:extLst>
          </p:nvPr>
        </p:nvGraphicFramePr>
        <p:xfrm>
          <a:off x="188217" y="743468"/>
          <a:ext cx="8856234" cy="5005694"/>
        </p:xfrm>
        <a:graphic>
          <a:graphicData uri="http://schemas.openxmlformats.org/drawingml/2006/table">
            <a:tbl>
              <a:tblPr firstRow="1" bandRow="1">
                <a:tableStyleId>{5C22544A-7EE6-4342-B048-85BDC9FD1C3A}</a:tableStyleId>
              </a:tblPr>
              <a:tblGrid>
                <a:gridCol w="1656026">
                  <a:extLst>
                    <a:ext uri="{9D8B030D-6E8A-4147-A177-3AD203B41FA5}">
                      <a16:colId xmlns:a16="http://schemas.microsoft.com/office/drawing/2014/main" val="20000"/>
                    </a:ext>
                  </a:extLst>
                </a:gridCol>
                <a:gridCol w="1903676">
                  <a:extLst>
                    <a:ext uri="{9D8B030D-6E8A-4147-A177-3AD203B41FA5}">
                      <a16:colId xmlns:a16="http://schemas.microsoft.com/office/drawing/2014/main" val="20002"/>
                    </a:ext>
                  </a:extLst>
                </a:gridCol>
                <a:gridCol w="5296532">
                  <a:extLst>
                    <a:ext uri="{9D8B030D-6E8A-4147-A177-3AD203B41FA5}">
                      <a16:colId xmlns:a16="http://schemas.microsoft.com/office/drawing/2014/main" val="20003"/>
                    </a:ext>
                  </a:extLst>
                </a:gridCol>
              </a:tblGrid>
              <a:tr h="353261">
                <a:tc>
                  <a:txBody>
                    <a:bodyPr/>
                    <a:lstStyle/>
                    <a:p>
                      <a:r>
                        <a:rPr lang="en-US" sz="1600" dirty="0" smtClean="0"/>
                        <a:t>Activity</a:t>
                      </a:r>
                      <a:endParaRPr lang="ru-RU" sz="1600" dirty="0"/>
                    </a:p>
                  </a:txBody>
                  <a:tcPr/>
                </a:tc>
                <a:tc>
                  <a:txBody>
                    <a:bodyPr/>
                    <a:lstStyle/>
                    <a:p>
                      <a:r>
                        <a:rPr lang="en-US" sz="1600" dirty="0" smtClean="0"/>
                        <a:t>Planning end</a:t>
                      </a:r>
                      <a:r>
                        <a:rPr lang="en-US" sz="1600" baseline="0" dirty="0" smtClean="0"/>
                        <a:t> </a:t>
                      </a:r>
                      <a:r>
                        <a:rPr lang="en-US" sz="1600" dirty="0" smtClean="0"/>
                        <a:t>date</a:t>
                      </a:r>
                      <a:endParaRPr lang="ru-RU" sz="1600" dirty="0"/>
                    </a:p>
                  </a:txBody>
                  <a:tcPr/>
                </a:tc>
                <a:tc>
                  <a:txBody>
                    <a:bodyPr/>
                    <a:lstStyle/>
                    <a:p>
                      <a:r>
                        <a:rPr lang="en-US" sz="1600" dirty="0" smtClean="0"/>
                        <a:t>Comments</a:t>
                      </a:r>
                      <a:endParaRPr lang="ru-RU" sz="1600" dirty="0"/>
                    </a:p>
                  </a:txBody>
                  <a:tcPr/>
                </a:tc>
                <a:extLst>
                  <a:ext uri="{0D108BD9-81ED-4DB2-BD59-A6C34878D82A}">
                    <a16:rowId xmlns:a16="http://schemas.microsoft.com/office/drawing/2014/main" val="10000"/>
                  </a:ext>
                </a:extLst>
              </a:tr>
              <a:tr h="353261">
                <a:tc>
                  <a:txBody>
                    <a:bodyPr/>
                    <a:lstStyle/>
                    <a:p>
                      <a:r>
                        <a:rPr lang="en-US" sz="1400" dirty="0" smtClean="0"/>
                        <a:t>Hiring</a:t>
                      </a:r>
                      <a:r>
                        <a:rPr lang="en-US" sz="1400" baseline="0" dirty="0" smtClean="0"/>
                        <a:t> CEO</a:t>
                      </a:r>
                      <a:endParaRPr lang="ru-RU" sz="1400" dirty="0"/>
                    </a:p>
                  </a:txBody>
                  <a:tcPr/>
                </a:tc>
                <a:tc>
                  <a:txBody>
                    <a:bodyPr/>
                    <a:lstStyle/>
                    <a:p>
                      <a:r>
                        <a:rPr lang="en-US" sz="1400" dirty="0" smtClean="0"/>
                        <a:t>July 2015</a:t>
                      </a:r>
                      <a:endParaRPr lang="ru-RU" sz="1400" dirty="0"/>
                    </a:p>
                  </a:txBody>
                  <a:tcPr/>
                </a:tc>
                <a:tc>
                  <a:txBody>
                    <a:bodyPr/>
                    <a:lstStyle/>
                    <a:p>
                      <a:r>
                        <a:rPr lang="en-US" sz="1400" dirty="0" smtClean="0"/>
                        <a:t>HR agencies already started search.</a:t>
                      </a:r>
                      <a:endParaRPr lang="ru-RU" sz="1400" dirty="0"/>
                    </a:p>
                  </a:txBody>
                  <a:tcPr/>
                </a:tc>
                <a:extLst>
                  <a:ext uri="{0D108BD9-81ED-4DB2-BD59-A6C34878D82A}">
                    <a16:rowId xmlns:a16="http://schemas.microsoft.com/office/drawing/2014/main" val="10001"/>
                  </a:ext>
                </a:extLst>
              </a:tr>
              <a:tr h="353261">
                <a:tc>
                  <a:txBody>
                    <a:bodyPr/>
                    <a:lstStyle/>
                    <a:p>
                      <a:r>
                        <a:rPr lang="en-US" sz="1400" dirty="0" smtClean="0"/>
                        <a:t>Buying license</a:t>
                      </a:r>
                      <a:endParaRPr lang="ru-RU" sz="1400" dirty="0"/>
                    </a:p>
                  </a:txBody>
                  <a:tcPr/>
                </a:tc>
                <a:tc>
                  <a:txBody>
                    <a:bodyPr/>
                    <a:lstStyle/>
                    <a:p>
                      <a:r>
                        <a:rPr lang="en-US" sz="1400" dirty="0"/>
                        <a:t>September 2015</a:t>
                      </a:r>
                      <a:endParaRPr lang="ru-RU" sz="1400" dirty="0"/>
                    </a:p>
                  </a:txBody>
                  <a:tcPr/>
                </a:tc>
                <a:tc>
                  <a:txBody>
                    <a:bodyPr/>
                    <a:lstStyle/>
                    <a:p>
                      <a:r>
                        <a:rPr lang="en-US" sz="1400" dirty="0" smtClean="0">
                          <a:effectLst/>
                        </a:rPr>
                        <a:t>Preparing for consultation with the regulator</a:t>
                      </a:r>
                      <a:endParaRPr lang="ru-RU" sz="1400" dirty="0"/>
                    </a:p>
                  </a:txBody>
                  <a:tcPr/>
                </a:tc>
                <a:extLst>
                  <a:ext uri="{0D108BD9-81ED-4DB2-BD59-A6C34878D82A}">
                    <a16:rowId xmlns:a16="http://schemas.microsoft.com/office/drawing/2014/main" val="10002"/>
                  </a:ext>
                </a:extLst>
              </a:tr>
              <a:tr h="479935">
                <a:tc>
                  <a:txBody>
                    <a:bodyPr/>
                    <a:lstStyle/>
                    <a:p>
                      <a:r>
                        <a:rPr lang="en-US" sz="1400" dirty="0" smtClean="0"/>
                        <a:t>Renting</a:t>
                      </a:r>
                      <a:r>
                        <a:rPr lang="en-US" sz="1400" baseline="0" dirty="0" smtClean="0"/>
                        <a:t> office</a:t>
                      </a:r>
                      <a:endParaRPr lang="ru-RU" sz="1400" dirty="0"/>
                    </a:p>
                  </a:txBody>
                  <a:tcPr/>
                </a:tc>
                <a:tc>
                  <a:txBody>
                    <a:bodyPr/>
                    <a:lstStyle/>
                    <a:p>
                      <a:r>
                        <a:rPr lang="en-US" sz="1400" dirty="0" smtClean="0"/>
                        <a:t>August 2015</a:t>
                      </a:r>
                      <a:endParaRPr lang="ru-RU" sz="1400" dirty="0"/>
                    </a:p>
                  </a:txBody>
                  <a:tcPr/>
                </a:tc>
                <a:tc>
                  <a:txBody>
                    <a:bodyPr/>
                    <a:lstStyle/>
                    <a:p>
                      <a:r>
                        <a:rPr lang="en-US" sz="1400" baseline="0" dirty="0" smtClean="0"/>
                        <a:t>We start this process after getting approval from Regulator</a:t>
                      </a:r>
                      <a:endParaRPr lang="ru-RU" sz="1400" dirty="0"/>
                    </a:p>
                  </a:txBody>
                  <a:tcPr/>
                </a:tc>
                <a:extLst>
                  <a:ext uri="{0D108BD9-81ED-4DB2-BD59-A6C34878D82A}">
                    <a16:rowId xmlns:a16="http://schemas.microsoft.com/office/drawing/2014/main" val="10003"/>
                  </a:ext>
                </a:extLst>
              </a:tr>
              <a:tr h="479935">
                <a:tc>
                  <a:txBody>
                    <a:bodyPr/>
                    <a:lstStyle/>
                    <a:p>
                      <a:r>
                        <a:rPr lang="en-US" sz="1400" dirty="0" smtClean="0"/>
                        <a:t>Creating</a:t>
                      </a:r>
                      <a:r>
                        <a:rPr lang="en-US" sz="1400" baseline="0" dirty="0" smtClean="0"/>
                        <a:t> team</a:t>
                      </a:r>
                      <a:endParaRPr lang="ru-RU" sz="1400" dirty="0"/>
                    </a:p>
                  </a:txBody>
                  <a:tcPr/>
                </a:tc>
                <a:tc>
                  <a:txBody>
                    <a:bodyPr/>
                    <a:lstStyle/>
                    <a:p>
                      <a:r>
                        <a:rPr lang="en-US" sz="1400" dirty="0"/>
                        <a:t>August-September </a:t>
                      </a:r>
                      <a:r>
                        <a:rPr lang="en-US" sz="1400" baseline="0" dirty="0"/>
                        <a:t>2015</a:t>
                      </a:r>
                      <a:endParaRPr lang="ru-RU" sz="1400" dirty="0"/>
                    </a:p>
                  </a:txBody>
                  <a:tcPr/>
                </a:tc>
                <a:tc>
                  <a:txBody>
                    <a:bodyPr/>
                    <a:lstStyle/>
                    <a:p>
                      <a:r>
                        <a:rPr lang="en-US" sz="1400" dirty="0" smtClean="0"/>
                        <a:t>We</a:t>
                      </a:r>
                      <a:r>
                        <a:rPr lang="en-US" sz="1400" baseline="0" dirty="0" smtClean="0"/>
                        <a:t> have 3 HR agencies for this process</a:t>
                      </a:r>
                      <a:endParaRPr lang="ru-RU" sz="1400" dirty="0"/>
                    </a:p>
                  </a:txBody>
                  <a:tcPr/>
                </a:tc>
                <a:extLst>
                  <a:ext uri="{0D108BD9-81ED-4DB2-BD59-A6C34878D82A}">
                    <a16:rowId xmlns:a16="http://schemas.microsoft.com/office/drawing/2014/main" val="10004"/>
                  </a:ext>
                </a:extLst>
              </a:tr>
              <a:tr h="479935">
                <a:tc>
                  <a:txBody>
                    <a:bodyPr/>
                    <a:lstStyle/>
                    <a:p>
                      <a:r>
                        <a:rPr lang="en-US" sz="1400" dirty="0" smtClean="0"/>
                        <a:t>IT</a:t>
                      </a:r>
                      <a:r>
                        <a:rPr lang="en-US" sz="1400" baseline="0" dirty="0" smtClean="0"/>
                        <a:t> settings, product settings</a:t>
                      </a:r>
                      <a:endParaRPr lang="ru-RU"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t>September-October </a:t>
                      </a:r>
                      <a:r>
                        <a:rPr lang="en-US" sz="1400" baseline="0" dirty="0"/>
                        <a:t>2015</a:t>
                      </a:r>
                      <a:endParaRPr lang="ru-RU" sz="1400" dirty="0"/>
                    </a:p>
                  </a:txBody>
                  <a:tcPr/>
                </a:tc>
                <a:tc>
                  <a:txBody>
                    <a:bodyPr/>
                    <a:lstStyle/>
                    <a:p>
                      <a:r>
                        <a:rPr lang="en-US" sz="1400" dirty="0" smtClean="0"/>
                        <a:t>We already have part of IT solutions</a:t>
                      </a:r>
                      <a:endParaRPr lang="ru-RU" sz="1400" dirty="0"/>
                    </a:p>
                  </a:txBody>
                  <a:tcPr/>
                </a:tc>
                <a:extLst>
                  <a:ext uri="{0D108BD9-81ED-4DB2-BD59-A6C34878D82A}">
                    <a16:rowId xmlns:a16="http://schemas.microsoft.com/office/drawing/2014/main" val="10005"/>
                  </a:ext>
                </a:extLst>
              </a:tr>
              <a:tr h="288417">
                <a:tc>
                  <a:txBody>
                    <a:bodyPr/>
                    <a:lstStyle/>
                    <a:p>
                      <a:r>
                        <a:rPr lang="en-US" sz="1400" dirty="0" smtClean="0"/>
                        <a:t>Start operations</a:t>
                      </a:r>
                      <a:endParaRPr lang="ru-RU" sz="1400" dirty="0"/>
                    </a:p>
                  </a:txBody>
                  <a:tcPr/>
                </a:tc>
                <a:tc>
                  <a:txBody>
                    <a:bodyPr/>
                    <a:lstStyle/>
                    <a:p>
                      <a:r>
                        <a:rPr lang="en-US" sz="1400" dirty="0" smtClean="0"/>
                        <a:t>October</a:t>
                      </a:r>
                      <a:r>
                        <a:rPr lang="en-US" sz="1400" baseline="0" dirty="0" smtClean="0"/>
                        <a:t> 2015</a:t>
                      </a:r>
                      <a:endParaRPr lang="ru-RU" sz="1400" dirty="0"/>
                    </a:p>
                  </a:txBody>
                  <a:tcPr/>
                </a:tc>
                <a:tc>
                  <a:txBody>
                    <a:bodyPr/>
                    <a:lstStyle/>
                    <a:p>
                      <a:r>
                        <a:rPr lang="en-US" sz="1400" dirty="0" smtClean="0"/>
                        <a:t>Operations can be launched in October.</a:t>
                      </a:r>
                      <a:endParaRPr lang="ru-RU" sz="1400" dirty="0"/>
                    </a:p>
                  </a:txBody>
                  <a:tcPr/>
                </a:tc>
                <a:extLst>
                  <a:ext uri="{0D108BD9-81ED-4DB2-BD59-A6C34878D82A}">
                    <a16:rowId xmlns:a16="http://schemas.microsoft.com/office/drawing/2014/main" val="10006"/>
                  </a:ext>
                </a:extLst>
              </a:tr>
              <a:tr h="479935">
                <a:tc>
                  <a:txBody>
                    <a:bodyPr/>
                    <a:lstStyle/>
                    <a:p>
                      <a:r>
                        <a:rPr lang="en-US" sz="1400" dirty="0" smtClean="0"/>
                        <a:t>LGC setup</a:t>
                      </a:r>
                      <a:endParaRPr lang="ru-RU" sz="1400" dirty="0"/>
                    </a:p>
                  </a:txBody>
                  <a:tcPr/>
                </a:tc>
                <a:tc>
                  <a:txBody>
                    <a:bodyPr/>
                    <a:lstStyle/>
                    <a:p>
                      <a:r>
                        <a:rPr lang="en-US" sz="1400" dirty="0" smtClean="0"/>
                        <a:t>October</a:t>
                      </a:r>
                      <a:r>
                        <a:rPr lang="en-US" sz="1400" baseline="0" dirty="0" smtClean="0"/>
                        <a:t> 2015</a:t>
                      </a:r>
                      <a:endParaRPr lang="ru-RU" sz="1400" dirty="0"/>
                    </a:p>
                  </a:txBody>
                  <a:tcPr/>
                </a:tc>
                <a:tc>
                  <a:txBody>
                    <a:bodyPr/>
                    <a:lstStyle/>
                    <a:p>
                      <a:r>
                        <a:rPr lang="en-US" sz="1400" dirty="0" smtClean="0"/>
                        <a:t>We will work with a market LGC company on a commercial basis or will establish our</a:t>
                      </a:r>
                      <a:r>
                        <a:rPr lang="en-US" sz="1400" baseline="0" dirty="0" smtClean="0"/>
                        <a:t> own</a:t>
                      </a:r>
                      <a:endParaRPr lang="ru-RU" sz="1400" dirty="0"/>
                    </a:p>
                  </a:txBody>
                  <a:tcPr/>
                </a:tc>
                <a:extLst>
                  <a:ext uri="{0D108BD9-81ED-4DB2-BD59-A6C34878D82A}">
                    <a16:rowId xmlns:a16="http://schemas.microsoft.com/office/drawing/2014/main" val="10007"/>
                  </a:ext>
                </a:extLst>
              </a:tr>
              <a:tr h="677556">
                <a:tc>
                  <a:txBody>
                    <a:bodyPr/>
                    <a:lstStyle/>
                    <a:p>
                      <a:r>
                        <a:rPr lang="en-US" sz="1400" dirty="0" smtClean="0"/>
                        <a:t>Approving transitionary model in Regulator</a:t>
                      </a:r>
                      <a:endParaRPr lang="ru-RU" sz="1400" dirty="0"/>
                    </a:p>
                  </a:txBody>
                  <a:tcPr/>
                </a:tc>
                <a:tc>
                  <a:txBody>
                    <a:bodyPr/>
                    <a:lstStyle/>
                    <a:p>
                      <a:r>
                        <a:rPr lang="en-US" sz="1400" dirty="0"/>
                        <a:t>January-Mart </a:t>
                      </a:r>
                      <a:r>
                        <a:rPr lang="en-US" sz="1400" baseline="0" dirty="0"/>
                        <a:t>2016</a:t>
                      </a:r>
                      <a:endParaRPr lang="ru-RU" sz="1400" dirty="0"/>
                    </a:p>
                  </a:txBody>
                  <a:tcPr/>
                </a:tc>
                <a:tc row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We will build a business case with a local law firm for a new business model that will allow us to work with clients remotely and will do</a:t>
                      </a:r>
                      <a:r>
                        <a:rPr lang="en-US" sz="1400" baseline="0" dirty="0" smtClean="0"/>
                        <a:t> our best </a:t>
                      </a:r>
                      <a:r>
                        <a:rPr lang="en-US" sz="1400" dirty="0" smtClean="0"/>
                        <a:t>to get regulator approval</a:t>
                      </a:r>
                      <a:r>
                        <a:rPr lang="en-US" sz="1400" baseline="0" dirty="0" smtClean="0"/>
                        <a:t> for it</a:t>
                      </a:r>
                      <a:endParaRPr lang="ru-RU" sz="1400" dirty="0" smtClean="0"/>
                    </a:p>
                  </a:txBody>
                  <a:tcPr/>
                </a:tc>
                <a:extLst>
                  <a:ext uri="{0D108BD9-81ED-4DB2-BD59-A6C34878D82A}">
                    <a16:rowId xmlns:a16="http://schemas.microsoft.com/office/drawing/2014/main" val="10008"/>
                  </a:ext>
                </a:extLst>
              </a:tr>
              <a:tr h="87517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Approving ideal model in Regulator</a:t>
                      </a:r>
                      <a:endParaRPr lang="ru-RU" sz="1400" dirty="0" smtClean="0"/>
                    </a:p>
                  </a:txBody>
                  <a:tcPr/>
                </a:tc>
                <a:tc>
                  <a:txBody>
                    <a:bodyPr/>
                    <a:lstStyle/>
                    <a:p>
                      <a:r>
                        <a:rPr lang="en-US" sz="1400" dirty="0"/>
                        <a:t>August-September 2016</a:t>
                      </a:r>
                      <a:endParaRPr lang="ru-RU" sz="1400" dirty="0"/>
                    </a:p>
                  </a:txBody>
                  <a:tcPr/>
                </a:tc>
                <a:tc v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ru-RU" sz="1400" dirty="0" smtClean="0"/>
                    </a:p>
                  </a:txBody>
                  <a:tcPr/>
                </a:tc>
                <a:extLst>
                  <a:ext uri="{0D108BD9-81ED-4DB2-BD59-A6C34878D82A}">
                    <a16:rowId xmlns:a16="http://schemas.microsoft.com/office/drawing/2014/main" val="10009"/>
                  </a:ext>
                </a:extLst>
              </a:tr>
            </a:tbl>
          </a:graphicData>
        </a:graphic>
      </p:graphicFrame>
      <p:sp>
        <p:nvSpPr>
          <p:cNvPr id="13" name="TextBox 12"/>
          <p:cNvSpPr txBox="1"/>
          <p:nvPr/>
        </p:nvSpPr>
        <p:spPr>
          <a:xfrm>
            <a:off x="207758" y="5949280"/>
            <a:ext cx="8760250" cy="307777"/>
          </a:xfrm>
          <a:prstGeom prst="rect">
            <a:avLst/>
          </a:prstGeom>
          <a:solidFill>
            <a:schemeClr val="accent1">
              <a:lumMod val="20000"/>
              <a:lumOff val="80000"/>
            </a:schemeClr>
          </a:solidFill>
          <a:ln>
            <a:solidFill>
              <a:schemeClr val="accent1"/>
            </a:solidFill>
          </a:ln>
        </p:spPr>
        <p:txBody>
          <a:bodyPr wrap="square" rtlCol="0">
            <a:spAutoFit/>
          </a:bodyPr>
          <a:lstStyle/>
          <a:p>
            <a:r>
              <a:rPr lang="en-US" sz="1400" dirty="0" smtClean="0"/>
              <a:t>The most difficult and time-consuming process is the acquisition of license</a:t>
            </a:r>
          </a:p>
        </p:txBody>
      </p:sp>
    </p:spTree>
    <p:extLst>
      <p:ext uri="{BB962C8B-B14F-4D97-AF65-F5344CB8AC3E}">
        <p14:creationId xmlns:p14="http://schemas.microsoft.com/office/powerpoint/2010/main" val="151842973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General market information</a:t>
            </a:r>
            <a:endParaRPr lang="ru-RU" dirty="0"/>
          </a:p>
        </p:txBody>
      </p:sp>
      <p:sp>
        <p:nvSpPr>
          <p:cNvPr id="9" name="Объект 2"/>
          <p:cNvSpPr>
            <a:spLocks noGrp="1"/>
          </p:cNvSpPr>
          <p:nvPr>
            <p:ph idx="1"/>
          </p:nvPr>
        </p:nvSpPr>
        <p:spPr>
          <a:xfrm>
            <a:off x="179512" y="908720"/>
            <a:ext cx="5400600" cy="4036584"/>
          </a:xfrm>
        </p:spPr>
        <p:txBody>
          <a:bodyPr>
            <a:noAutofit/>
          </a:bodyPr>
          <a:lstStyle/>
          <a:p>
            <a:pPr marL="268288" indent="-268288" algn="just">
              <a:spcBef>
                <a:spcPts val="600"/>
              </a:spcBef>
            </a:pPr>
            <a:r>
              <a:rPr lang="en-US" sz="1500" dirty="0" smtClean="0"/>
              <a:t>Population of Singapore – 5,5M</a:t>
            </a:r>
            <a:r>
              <a:rPr lang="ru-RU" sz="1500" dirty="0" smtClean="0"/>
              <a:t> (</a:t>
            </a:r>
            <a:r>
              <a:rPr lang="en-US" sz="1500" dirty="0" smtClean="0"/>
              <a:t>62% citizens, 11% permanent residents, 27% foreign nationals). Urban population is 100%.</a:t>
            </a:r>
          </a:p>
          <a:p>
            <a:pPr marL="268288" indent="-268288" algn="just">
              <a:spcBef>
                <a:spcPts val="600"/>
              </a:spcBef>
            </a:pPr>
            <a:r>
              <a:rPr lang="en-US" sz="1500" dirty="0" smtClean="0"/>
              <a:t>Ethnic composition: 75% Chinese, 15% Malay, 10% Indian</a:t>
            </a:r>
          </a:p>
          <a:p>
            <a:pPr marL="268288" indent="-268288" algn="just">
              <a:spcBef>
                <a:spcPts val="600"/>
              </a:spcBef>
            </a:pPr>
            <a:r>
              <a:rPr lang="en-US" sz="1500" dirty="0" smtClean="0"/>
              <a:t>Official </a:t>
            </a:r>
            <a:r>
              <a:rPr lang="en-US" sz="1500" dirty="0"/>
              <a:t>languages: English</a:t>
            </a:r>
            <a:r>
              <a:rPr lang="en-US" sz="1500" dirty="0" smtClean="0"/>
              <a:t>, </a:t>
            </a:r>
            <a:r>
              <a:rPr lang="en-US" sz="1500" dirty="0"/>
              <a:t>Mandarin Chinese,</a:t>
            </a:r>
            <a:r>
              <a:rPr lang="en-US" sz="1500" dirty="0" smtClean="0"/>
              <a:t> Malay and Tamil. English </a:t>
            </a:r>
            <a:r>
              <a:rPr lang="en-US" sz="1500" dirty="0"/>
              <a:t>is the common language, and is the language of business, government, and the medium of instruction in </a:t>
            </a:r>
            <a:r>
              <a:rPr lang="en-US" sz="1500" dirty="0" smtClean="0"/>
              <a:t>schools</a:t>
            </a:r>
          </a:p>
          <a:p>
            <a:pPr marL="268288" indent="-268288" algn="just">
              <a:spcBef>
                <a:spcPts val="600"/>
              </a:spcBef>
            </a:pPr>
            <a:r>
              <a:rPr lang="en-US" sz="1500" dirty="0" smtClean="0"/>
              <a:t>GDP per capita (nominal) is 9</a:t>
            </a:r>
            <a:r>
              <a:rPr lang="en-US" sz="1500" baseline="30000" dirty="0" smtClean="0"/>
              <a:t>th</a:t>
            </a:r>
            <a:r>
              <a:rPr lang="en-US" sz="1500" dirty="0" smtClean="0"/>
              <a:t> in the World and stands </a:t>
            </a:r>
            <a:r>
              <a:rPr lang="en-US" sz="1500" dirty="0"/>
              <a:t>at </a:t>
            </a:r>
            <a:r>
              <a:rPr lang="en-US" sz="1500" dirty="0" smtClean="0"/>
              <a:t>USD 56K </a:t>
            </a:r>
            <a:r>
              <a:rPr lang="en-US" sz="1500" dirty="0"/>
              <a:t>per </a:t>
            </a:r>
            <a:r>
              <a:rPr lang="en-US" sz="1500" dirty="0" smtClean="0"/>
              <a:t>year, </a:t>
            </a:r>
            <a:r>
              <a:rPr lang="en-GB" sz="1500" dirty="0" smtClean="0"/>
              <a:t>average </a:t>
            </a:r>
            <a:r>
              <a:rPr lang="en-GB" sz="1500" dirty="0"/>
              <a:t>monthly salary is USD </a:t>
            </a:r>
            <a:r>
              <a:rPr lang="en-GB" sz="1500" dirty="0" smtClean="0"/>
              <a:t>3,8K (2014)</a:t>
            </a:r>
            <a:endParaRPr lang="en-GB" sz="1500" dirty="0"/>
          </a:p>
          <a:p>
            <a:pPr marL="268288" indent="-268288" algn="just">
              <a:spcBef>
                <a:spcPts val="600"/>
              </a:spcBef>
            </a:pPr>
            <a:r>
              <a:rPr lang="en-US" sz="1500" dirty="0" smtClean="0"/>
              <a:t>The population is significantly indebted, with consumer loans per capita at USD 55K</a:t>
            </a:r>
            <a:r>
              <a:rPr lang="ru-RU" sz="1500" dirty="0" smtClean="0"/>
              <a:t>*</a:t>
            </a:r>
            <a:r>
              <a:rPr lang="en-US" sz="1500" dirty="0" smtClean="0"/>
              <a:t>, and consumer loans to GDP at 76%</a:t>
            </a:r>
          </a:p>
          <a:p>
            <a:pPr marL="268288" indent="-268288" algn="just">
              <a:spcBef>
                <a:spcPts val="600"/>
              </a:spcBef>
            </a:pPr>
            <a:r>
              <a:rPr lang="en-US" sz="1500" dirty="0"/>
              <a:t>Mobile phone penetration rate is extremely high at 156</a:t>
            </a:r>
            <a:r>
              <a:rPr lang="en-US" sz="1500" dirty="0" smtClean="0"/>
              <a:t>%, Internet </a:t>
            </a:r>
            <a:r>
              <a:rPr lang="en-US" sz="1500" dirty="0"/>
              <a:t>penetration is </a:t>
            </a:r>
            <a:r>
              <a:rPr lang="en-US" sz="1500" dirty="0" smtClean="0"/>
              <a:t>high at 73%</a:t>
            </a:r>
          </a:p>
          <a:p>
            <a:pPr marL="268288" indent="-268288" algn="just">
              <a:spcBef>
                <a:spcPts val="600"/>
              </a:spcBef>
            </a:pPr>
            <a:r>
              <a:rPr lang="en-US" sz="1500" dirty="0" smtClean="0"/>
              <a:t>Singapore </a:t>
            </a:r>
            <a:r>
              <a:rPr lang="en-US" sz="1500" dirty="0"/>
              <a:t>reports the highest smartphone penetration in the world at 85% </a:t>
            </a:r>
            <a:r>
              <a:rPr lang="en-US" sz="1500" dirty="0" smtClean="0"/>
              <a:t>(up </a:t>
            </a:r>
            <a:r>
              <a:rPr lang="en-US" sz="1500" dirty="0"/>
              <a:t>from 72% last year</a:t>
            </a:r>
            <a:r>
              <a:rPr lang="en-US" sz="1500" dirty="0" smtClean="0"/>
              <a:t>)</a:t>
            </a:r>
            <a:endParaRPr lang="en-US" sz="1500" dirty="0"/>
          </a:p>
          <a:p>
            <a:pPr marL="268288" indent="-268288" algn="just">
              <a:spcBef>
                <a:spcPts val="600"/>
              </a:spcBef>
            </a:pPr>
            <a:endParaRPr lang="en-US" sz="1500" dirty="0" smtClean="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52120" y="1001631"/>
            <a:ext cx="3281640" cy="3512459"/>
          </a:xfrm>
          <a:prstGeom prst="rect">
            <a:avLst/>
          </a:prstGeom>
        </p:spPr>
      </p:pic>
      <p:sp>
        <p:nvSpPr>
          <p:cNvPr id="7" name="Номер слайда 6"/>
          <p:cNvSpPr>
            <a:spLocks noGrp="1"/>
          </p:cNvSpPr>
          <p:nvPr>
            <p:ph type="sldNum" sz="quarter" idx="12"/>
          </p:nvPr>
        </p:nvSpPr>
        <p:spPr/>
        <p:txBody>
          <a:bodyPr/>
          <a:lstStyle/>
          <a:p>
            <a:fld id="{D7F305DA-160D-498F-B102-A1D8643B4A2C}" type="slidenum">
              <a:rPr lang="ru-RU" smtClean="0"/>
              <a:pPr/>
              <a:t>7</a:t>
            </a:fld>
            <a:endParaRPr lang="ru-RU"/>
          </a:p>
        </p:txBody>
      </p:sp>
      <p:sp>
        <p:nvSpPr>
          <p:cNvPr id="10" name="Объект 2"/>
          <p:cNvSpPr txBox="1">
            <a:spLocks/>
          </p:cNvSpPr>
          <p:nvPr/>
        </p:nvSpPr>
        <p:spPr>
          <a:xfrm>
            <a:off x="179512" y="4945304"/>
            <a:ext cx="8807572" cy="1652048"/>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1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2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1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1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68288" indent="-268288" algn="just">
              <a:spcBef>
                <a:spcPts val="600"/>
              </a:spcBef>
            </a:pPr>
            <a:r>
              <a:rPr lang="en-US" sz="1500" dirty="0" smtClean="0"/>
              <a:t>98</a:t>
            </a:r>
            <a:r>
              <a:rPr lang="en-US" sz="1500" dirty="0"/>
              <a:t>% of the population have bank accounts, online banking penetration </a:t>
            </a:r>
            <a:r>
              <a:rPr lang="en-US" sz="1500" dirty="0" smtClean="0"/>
              <a:t>stands at 52%, </a:t>
            </a:r>
            <a:r>
              <a:rPr lang="en-US" sz="1500" dirty="0"/>
              <a:t>c</a:t>
            </a:r>
            <a:r>
              <a:rPr lang="en-US" sz="1500" dirty="0" smtClean="0"/>
              <a:t>redit </a:t>
            </a:r>
            <a:r>
              <a:rPr lang="en-US" sz="1500" dirty="0"/>
              <a:t>card penetration </a:t>
            </a:r>
            <a:r>
              <a:rPr lang="en-US" sz="1500" dirty="0" smtClean="0"/>
              <a:t>is 37%</a:t>
            </a:r>
            <a:endParaRPr lang="en-US" sz="1500" dirty="0"/>
          </a:p>
        </p:txBody>
      </p:sp>
      <p:sp>
        <p:nvSpPr>
          <p:cNvPr id="4" name="Rectangle 3"/>
          <p:cNvSpPr/>
          <p:nvPr/>
        </p:nvSpPr>
        <p:spPr>
          <a:xfrm>
            <a:off x="395536" y="6467526"/>
            <a:ext cx="7602120" cy="230832"/>
          </a:xfrm>
          <a:prstGeom prst="rect">
            <a:avLst/>
          </a:prstGeom>
        </p:spPr>
        <p:txBody>
          <a:bodyPr wrap="square">
            <a:spAutoFit/>
          </a:bodyPr>
          <a:lstStyle/>
          <a:p>
            <a:r>
              <a:rPr lang="en-US" sz="900" dirty="0" smtClean="0"/>
              <a:t>*Compare GDP with other Asian market – appendix 1</a:t>
            </a:r>
            <a:endParaRPr lang="en-US" sz="900" dirty="0"/>
          </a:p>
        </p:txBody>
      </p:sp>
    </p:spTree>
    <p:extLst>
      <p:ext uri="{BB962C8B-B14F-4D97-AF65-F5344CB8AC3E}">
        <p14:creationId xmlns:p14="http://schemas.microsoft.com/office/powerpoint/2010/main" val="4215747491"/>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Текст 5"/>
          <p:cNvSpPr>
            <a:spLocks noGrp="1"/>
          </p:cNvSpPr>
          <p:nvPr>
            <p:ph type="body" idx="1"/>
          </p:nvPr>
        </p:nvSpPr>
        <p:spPr/>
        <p:txBody>
          <a:bodyPr/>
          <a:lstStyle/>
          <a:p>
            <a:r>
              <a:rPr lang="en-US" dirty="0" smtClean="0"/>
              <a:t>1</a:t>
            </a:r>
            <a:r>
              <a:rPr lang="ru-RU" dirty="0" smtClean="0"/>
              <a:t>1</a:t>
            </a:r>
            <a:r>
              <a:rPr lang="en-US" dirty="0" smtClean="0"/>
              <a:t>. Appendices</a:t>
            </a:r>
          </a:p>
        </p:txBody>
      </p:sp>
      <p:sp>
        <p:nvSpPr>
          <p:cNvPr id="4" name="Номер слайда 3"/>
          <p:cNvSpPr>
            <a:spLocks noGrp="1"/>
          </p:cNvSpPr>
          <p:nvPr>
            <p:ph type="sldNum" sz="quarter" idx="12"/>
          </p:nvPr>
        </p:nvSpPr>
        <p:spPr/>
        <p:txBody>
          <a:bodyPr/>
          <a:lstStyle/>
          <a:p>
            <a:fld id="{D7F305DA-160D-498F-B102-A1D8643B4A2C}" type="slidenum">
              <a:rPr lang="ru-RU" smtClean="0"/>
              <a:pPr/>
              <a:t>70</a:t>
            </a:fld>
            <a:endParaRPr lang="ru-RU"/>
          </a:p>
        </p:txBody>
      </p:sp>
    </p:spTree>
    <p:extLst>
      <p:ext uri="{BB962C8B-B14F-4D97-AF65-F5344CB8AC3E}">
        <p14:creationId xmlns:p14="http://schemas.microsoft.com/office/powerpoint/2010/main" val="2306558608"/>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Appendix 1. Countries comparison table</a:t>
            </a:r>
            <a:endParaRPr lang="ru-RU"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2839612881"/>
              </p:ext>
            </p:extLst>
          </p:nvPr>
        </p:nvGraphicFramePr>
        <p:xfrm>
          <a:off x="179512" y="764704"/>
          <a:ext cx="8807573" cy="2595880"/>
        </p:xfrm>
        <a:graphic>
          <a:graphicData uri="http://schemas.openxmlformats.org/drawingml/2006/table">
            <a:tbl>
              <a:tblPr firstRow="1" bandRow="1">
                <a:tableStyleId>{5C22544A-7EE6-4342-B048-85BDC9FD1C3A}</a:tableStyleId>
              </a:tblPr>
              <a:tblGrid>
                <a:gridCol w="4403786">
                  <a:extLst>
                    <a:ext uri="{9D8B030D-6E8A-4147-A177-3AD203B41FA5}">
                      <a16:colId xmlns:a16="http://schemas.microsoft.com/office/drawing/2014/main" val="20000"/>
                    </a:ext>
                  </a:extLst>
                </a:gridCol>
                <a:gridCol w="1467929">
                  <a:extLst>
                    <a:ext uri="{9D8B030D-6E8A-4147-A177-3AD203B41FA5}">
                      <a16:colId xmlns:a16="http://schemas.microsoft.com/office/drawing/2014/main" val="20001"/>
                    </a:ext>
                  </a:extLst>
                </a:gridCol>
                <a:gridCol w="1467929">
                  <a:extLst>
                    <a:ext uri="{9D8B030D-6E8A-4147-A177-3AD203B41FA5}">
                      <a16:colId xmlns:a16="http://schemas.microsoft.com/office/drawing/2014/main" val="20002"/>
                    </a:ext>
                  </a:extLst>
                </a:gridCol>
                <a:gridCol w="1467929">
                  <a:extLst>
                    <a:ext uri="{9D8B030D-6E8A-4147-A177-3AD203B41FA5}">
                      <a16:colId xmlns:a16="http://schemas.microsoft.com/office/drawing/2014/main" val="20003"/>
                    </a:ext>
                  </a:extLst>
                </a:gridCol>
              </a:tblGrid>
              <a:tr h="370840">
                <a:tc>
                  <a:txBody>
                    <a:bodyPr/>
                    <a:lstStyle/>
                    <a:p>
                      <a:pPr algn="ctr"/>
                      <a:r>
                        <a:rPr lang="en-US" sz="1600" dirty="0" smtClean="0"/>
                        <a:t>Metric</a:t>
                      </a:r>
                      <a:endParaRPr lang="ru-RU" sz="1600" dirty="0"/>
                    </a:p>
                  </a:txBody>
                  <a:tcPr/>
                </a:tc>
                <a:tc>
                  <a:txBody>
                    <a:bodyPr/>
                    <a:lstStyle/>
                    <a:p>
                      <a:pPr algn="ctr"/>
                      <a:r>
                        <a:rPr lang="en-US" sz="1600" dirty="0" smtClean="0"/>
                        <a:t>VN</a:t>
                      </a:r>
                      <a:endParaRPr lang="ru-RU" sz="1600" dirty="0"/>
                    </a:p>
                  </a:txBody>
                  <a:tcPr/>
                </a:tc>
                <a:tc>
                  <a:txBody>
                    <a:bodyPr/>
                    <a:lstStyle/>
                    <a:p>
                      <a:pPr algn="ctr"/>
                      <a:r>
                        <a:rPr lang="en-US" sz="1600" dirty="0" smtClean="0"/>
                        <a:t>SG</a:t>
                      </a:r>
                      <a:endParaRPr lang="ru-RU" sz="1600" dirty="0"/>
                    </a:p>
                  </a:txBody>
                  <a:tcPr/>
                </a:tc>
                <a:tc>
                  <a:txBody>
                    <a:bodyPr/>
                    <a:lstStyle/>
                    <a:p>
                      <a:pPr algn="ctr"/>
                      <a:r>
                        <a:rPr lang="en-US" sz="1600" dirty="0" smtClean="0"/>
                        <a:t>PH</a:t>
                      </a:r>
                      <a:endParaRPr lang="ru-RU" sz="1600" dirty="0"/>
                    </a:p>
                  </a:txBody>
                  <a:tcPr/>
                </a:tc>
                <a:extLst>
                  <a:ext uri="{0D108BD9-81ED-4DB2-BD59-A6C34878D82A}">
                    <a16:rowId xmlns:a16="http://schemas.microsoft.com/office/drawing/2014/main" val="10000"/>
                  </a:ext>
                </a:extLst>
              </a:tr>
              <a:tr h="370840">
                <a:tc>
                  <a:txBody>
                    <a:bodyPr/>
                    <a:lstStyle/>
                    <a:p>
                      <a:r>
                        <a:rPr lang="en-US" sz="1600" dirty="0" smtClean="0"/>
                        <a:t>Population</a:t>
                      </a:r>
                      <a:r>
                        <a:rPr lang="en-US" sz="1600" baseline="0" dirty="0" smtClean="0"/>
                        <a:t> (MM)</a:t>
                      </a:r>
                      <a:endParaRPr lang="ru-RU" sz="1600" dirty="0"/>
                    </a:p>
                  </a:txBody>
                  <a:tcPr/>
                </a:tc>
                <a:tc>
                  <a:txBody>
                    <a:bodyPr/>
                    <a:lstStyle/>
                    <a:p>
                      <a:pPr algn="ctr"/>
                      <a:r>
                        <a:rPr lang="en-US" sz="1600" dirty="0" smtClean="0"/>
                        <a:t>92,5</a:t>
                      </a:r>
                      <a:endParaRPr lang="ru-RU" sz="1600" dirty="0"/>
                    </a:p>
                  </a:txBody>
                  <a:tcPr/>
                </a:tc>
                <a:tc>
                  <a:txBody>
                    <a:bodyPr/>
                    <a:lstStyle/>
                    <a:p>
                      <a:pPr algn="ctr"/>
                      <a:r>
                        <a:rPr lang="en-US" sz="1600" dirty="0" smtClean="0"/>
                        <a:t>5,5</a:t>
                      </a:r>
                      <a:endParaRPr lang="ru-RU" sz="1600" dirty="0"/>
                    </a:p>
                  </a:txBody>
                  <a:tcPr/>
                </a:tc>
                <a:tc>
                  <a:txBody>
                    <a:bodyPr/>
                    <a:lstStyle/>
                    <a:p>
                      <a:pPr algn="ctr"/>
                      <a:r>
                        <a:rPr lang="en-US" sz="1600" dirty="0" smtClean="0"/>
                        <a:t>107,7</a:t>
                      </a:r>
                      <a:endParaRPr lang="ru-RU" sz="1600" dirty="0"/>
                    </a:p>
                  </a:txBody>
                  <a:tcPr/>
                </a:tc>
                <a:extLst>
                  <a:ext uri="{0D108BD9-81ED-4DB2-BD59-A6C34878D82A}">
                    <a16:rowId xmlns:a16="http://schemas.microsoft.com/office/drawing/2014/main" val="10001"/>
                  </a:ext>
                </a:extLst>
              </a:tr>
              <a:tr h="370840">
                <a:tc>
                  <a:txBody>
                    <a:bodyPr/>
                    <a:lstStyle/>
                    <a:p>
                      <a:r>
                        <a:rPr lang="en-US" sz="1600" dirty="0" smtClean="0"/>
                        <a:t>GDP per capita (nominal, $’000)</a:t>
                      </a:r>
                      <a:endParaRPr lang="ru-RU" sz="1600" dirty="0"/>
                    </a:p>
                  </a:txBody>
                  <a:tcPr/>
                </a:tc>
                <a:tc>
                  <a:txBody>
                    <a:bodyPr/>
                    <a:lstStyle/>
                    <a:p>
                      <a:pPr algn="ctr"/>
                      <a:r>
                        <a:rPr lang="en-US" sz="1600" dirty="0" smtClean="0"/>
                        <a:t>2,1</a:t>
                      </a:r>
                      <a:endParaRPr lang="ru-RU" sz="1600" dirty="0"/>
                    </a:p>
                  </a:txBody>
                  <a:tcPr/>
                </a:tc>
                <a:tc>
                  <a:txBody>
                    <a:bodyPr/>
                    <a:lstStyle/>
                    <a:p>
                      <a:pPr algn="ctr"/>
                      <a:r>
                        <a:rPr lang="en-US" sz="1600" dirty="0" smtClean="0"/>
                        <a:t>55</a:t>
                      </a:r>
                      <a:endParaRPr lang="ru-RU" sz="1600" dirty="0"/>
                    </a:p>
                  </a:txBody>
                  <a:tcPr/>
                </a:tc>
                <a:tc>
                  <a:txBody>
                    <a:bodyPr/>
                    <a:lstStyle/>
                    <a:p>
                      <a:pPr algn="ctr"/>
                      <a:r>
                        <a:rPr lang="en-US" sz="1600" dirty="0" smtClean="0"/>
                        <a:t>2,5</a:t>
                      </a:r>
                      <a:endParaRPr lang="ru-RU" sz="1600" dirty="0"/>
                    </a:p>
                  </a:txBody>
                  <a:tcPr/>
                </a:tc>
                <a:extLst>
                  <a:ext uri="{0D108BD9-81ED-4DB2-BD59-A6C34878D82A}">
                    <a16:rowId xmlns:a16="http://schemas.microsoft.com/office/drawing/2014/main" val="10002"/>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GDP per capita (PPP, $‘000)</a:t>
                      </a:r>
                      <a:endParaRPr lang="ru-RU" sz="1600" dirty="0" smtClean="0"/>
                    </a:p>
                  </a:txBody>
                  <a:tcPr/>
                </a:tc>
                <a:tc>
                  <a:txBody>
                    <a:bodyPr/>
                    <a:lstStyle/>
                    <a:p>
                      <a:pPr algn="ctr"/>
                      <a:r>
                        <a:rPr lang="en-US" sz="1600" dirty="0" smtClean="0"/>
                        <a:t>5,6</a:t>
                      </a:r>
                      <a:endParaRPr lang="ru-RU" sz="1600" dirty="0"/>
                    </a:p>
                  </a:txBody>
                  <a:tcPr/>
                </a:tc>
                <a:tc>
                  <a:txBody>
                    <a:bodyPr/>
                    <a:lstStyle/>
                    <a:p>
                      <a:pPr algn="ctr"/>
                      <a:r>
                        <a:rPr lang="en-US" sz="1600" dirty="0" smtClean="0"/>
                        <a:t>79</a:t>
                      </a:r>
                      <a:endParaRPr lang="ru-RU" sz="1600" dirty="0"/>
                    </a:p>
                  </a:txBody>
                  <a:tcPr/>
                </a:tc>
                <a:tc>
                  <a:txBody>
                    <a:bodyPr/>
                    <a:lstStyle/>
                    <a:p>
                      <a:pPr algn="ctr"/>
                      <a:r>
                        <a:rPr lang="en-US" sz="1600" dirty="0" smtClean="0"/>
                        <a:t>7,0</a:t>
                      </a:r>
                      <a:endParaRPr lang="ru-RU" sz="1600" dirty="0"/>
                    </a:p>
                  </a:txBody>
                  <a:tcPr/>
                </a:tc>
                <a:extLst>
                  <a:ext uri="{0D108BD9-81ED-4DB2-BD59-A6C34878D82A}">
                    <a16:rowId xmlns:a16="http://schemas.microsoft.com/office/drawing/2014/main" val="10003"/>
                  </a:ext>
                </a:extLst>
              </a:tr>
              <a:tr h="370840">
                <a:tc>
                  <a:txBody>
                    <a:bodyPr/>
                    <a:lstStyle/>
                    <a:p>
                      <a:r>
                        <a:rPr lang="en-US" sz="1600" dirty="0" smtClean="0"/>
                        <a:t>Consumer</a:t>
                      </a:r>
                      <a:r>
                        <a:rPr lang="en-US" sz="1600" baseline="0" dirty="0" smtClean="0"/>
                        <a:t> loans (incl. mortgages) / GDP</a:t>
                      </a:r>
                      <a:endParaRPr lang="ru-RU" sz="1600" dirty="0"/>
                    </a:p>
                  </a:txBody>
                  <a:tcPr/>
                </a:tc>
                <a:tc>
                  <a:txBody>
                    <a:bodyPr/>
                    <a:lstStyle/>
                    <a:p>
                      <a:pPr algn="ctr"/>
                      <a:r>
                        <a:rPr lang="en-US" sz="1600" dirty="0" smtClean="0"/>
                        <a:t>5,6%</a:t>
                      </a:r>
                      <a:endParaRPr lang="ru-RU" sz="1600" dirty="0"/>
                    </a:p>
                  </a:txBody>
                  <a:tcPr/>
                </a:tc>
                <a:tc>
                  <a:txBody>
                    <a:bodyPr/>
                    <a:lstStyle/>
                    <a:p>
                      <a:pPr algn="ctr"/>
                      <a:r>
                        <a:rPr lang="en-US" sz="1600" dirty="0" smtClean="0"/>
                        <a:t>76%</a:t>
                      </a:r>
                      <a:endParaRPr lang="ru-RU" sz="1600" dirty="0"/>
                    </a:p>
                  </a:txBody>
                  <a:tcPr/>
                </a:tc>
                <a:tc>
                  <a:txBody>
                    <a:bodyPr/>
                    <a:lstStyle/>
                    <a:p>
                      <a:pPr algn="ctr"/>
                      <a:r>
                        <a:rPr lang="en-US" sz="1600" dirty="0" smtClean="0"/>
                        <a:t>6,6%</a:t>
                      </a:r>
                      <a:endParaRPr lang="ru-RU" sz="1600" dirty="0"/>
                    </a:p>
                  </a:txBody>
                  <a:tcPr/>
                </a:tc>
                <a:extLst>
                  <a:ext uri="{0D108BD9-81ED-4DB2-BD59-A6C34878D82A}">
                    <a16:rowId xmlns:a16="http://schemas.microsoft.com/office/drawing/2014/main" val="10004"/>
                  </a:ext>
                </a:extLst>
              </a:tr>
              <a:tr h="370840">
                <a:tc>
                  <a:txBody>
                    <a:bodyPr/>
                    <a:lstStyle/>
                    <a:p>
                      <a:r>
                        <a:rPr lang="en-US" sz="1600" dirty="0" smtClean="0"/>
                        <a:t>Total unsecured loans ($</a:t>
                      </a:r>
                      <a:r>
                        <a:rPr lang="en-US" sz="1600" dirty="0" err="1" smtClean="0"/>
                        <a:t>Bn</a:t>
                      </a:r>
                      <a:r>
                        <a:rPr lang="en-US" sz="1600" dirty="0" smtClean="0"/>
                        <a:t>)</a:t>
                      </a:r>
                      <a:endParaRPr lang="ru-RU" sz="1600" dirty="0"/>
                    </a:p>
                  </a:txBody>
                  <a:tcPr/>
                </a:tc>
                <a:tc>
                  <a:txBody>
                    <a:bodyPr/>
                    <a:lstStyle/>
                    <a:p>
                      <a:pPr algn="ctr"/>
                      <a:r>
                        <a:rPr lang="en-US" sz="1600" dirty="0" smtClean="0"/>
                        <a:t>4,9</a:t>
                      </a:r>
                      <a:endParaRPr lang="ru-RU" sz="1600" dirty="0"/>
                    </a:p>
                  </a:txBody>
                  <a:tcPr/>
                </a:tc>
                <a:tc>
                  <a:txBody>
                    <a:bodyPr/>
                    <a:lstStyle/>
                    <a:p>
                      <a:pPr algn="ctr"/>
                      <a:r>
                        <a:rPr lang="ru-RU" sz="1600" dirty="0" smtClean="0"/>
                        <a:t>42</a:t>
                      </a:r>
                      <a:endParaRPr lang="ru-RU" sz="1600" dirty="0"/>
                    </a:p>
                  </a:txBody>
                  <a:tcPr/>
                </a:tc>
                <a:tc>
                  <a:txBody>
                    <a:bodyPr/>
                    <a:lstStyle/>
                    <a:p>
                      <a:pPr algn="ctr"/>
                      <a:endParaRPr lang="ru-RU" sz="1600" dirty="0"/>
                    </a:p>
                  </a:txBody>
                  <a:tcPr/>
                </a:tc>
                <a:extLst>
                  <a:ext uri="{0D108BD9-81ED-4DB2-BD59-A6C34878D82A}">
                    <a16:rowId xmlns:a16="http://schemas.microsoft.com/office/drawing/2014/main" val="10005"/>
                  </a:ext>
                </a:extLst>
              </a:tr>
              <a:tr h="370840">
                <a:tc>
                  <a:txBody>
                    <a:bodyPr/>
                    <a:lstStyle/>
                    <a:p>
                      <a:r>
                        <a:rPr lang="en-US" sz="1600" dirty="0" smtClean="0"/>
                        <a:t>Unsecured loans per capita ($)</a:t>
                      </a:r>
                      <a:endParaRPr lang="ru-RU" sz="1600" dirty="0"/>
                    </a:p>
                  </a:txBody>
                  <a:tcPr/>
                </a:tc>
                <a:tc>
                  <a:txBody>
                    <a:bodyPr/>
                    <a:lstStyle/>
                    <a:p>
                      <a:pPr algn="ctr"/>
                      <a:r>
                        <a:rPr lang="en-US" sz="1600" dirty="0" smtClean="0"/>
                        <a:t>53</a:t>
                      </a:r>
                      <a:endParaRPr lang="ru-RU" sz="1600" dirty="0"/>
                    </a:p>
                  </a:txBody>
                  <a:tcPr/>
                </a:tc>
                <a:tc>
                  <a:txBody>
                    <a:bodyPr/>
                    <a:lstStyle/>
                    <a:p>
                      <a:pPr algn="ctr"/>
                      <a:r>
                        <a:rPr lang="ru-RU" sz="1600" dirty="0" smtClean="0"/>
                        <a:t>7 685</a:t>
                      </a:r>
                      <a:endParaRPr lang="ru-RU" sz="1600" dirty="0"/>
                    </a:p>
                  </a:txBody>
                  <a:tcPr/>
                </a:tc>
                <a:tc>
                  <a:txBody>
                    <a:bodyPr/>
                    <a:lstStyle/>
                    <a:p>
                      <a:pPr algn="ctr"/>
                      <a:endParaRPr lang="ru-RU" sz="1600" dirty="0"/>
                    </a:p>
                  </a:txBody>
                  <a:tcPr/>
                </a:tc>
                <a:extLst>
                  <a:ext uri="{0D108BD9-81ED-4DB2-BD59-A6C34878D82A}">
                    <a16:rowId xmlns:a16="http://schemas.microsoft.com/office/drawing/2014/main" val="10006"/>
                  </a:ext>
                </a:extLst>
              </a:tr>
            </a:tbl>
          </a:graphicData>
        </a:graphic>
      </p:graphicFrame>
      <p:sp>
        <p:nvSpPr>
          <p:cNvPr id="4" name="Slide Number Placeholder 3"/>
          <p:cNvSpPr>
            <a:spLocks noGrp="1"/>
          </p:cNvSpPr>
          <p:nvPr>
            <p:ph type="sldNum" sz="quarter" idx="12"/>
          </p:nvPr>
        </p:nvSpPr>
        <p:spPr/>
        <p:txBody>
          <a:bodyPr/>
          <a:lstStyle/>
          <a:p>
            <a:fld id="{D7F305DA-160D-498F-B102-A1D8643B4A2C}" type="slidenum">
              <a:rPr lang="ru-RU" smtClean="0"/>
              <a:pPr/>
              <a:t>71</a:t>
            </a:fld>
            <a:endParaRPr lang="ru-RU"/>
          </a:p>
        </p:txBody>
      </p:sp>
    </p:spTree>
    <p:extLst>
      <p:ext uri="{BB962C8B-B14F-4D97-AF65-F5344CB8AC3E}">
        <p14:creationId xmlns:p14="http://schemas.microsoft.com/office/powerpoint/2010/main" val="301366124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4"/>
          <p:cNvSpPr>
            <a:spLocks noGrp="1"/>
          </p:cNvSpPr>
          <p:nvPr>
            <p:ph type="title"/>
          </p:nvPr>
        </p:nvSpPr>
        <p:spPr/>
        <p:txBody>
          <a:bodyPr/>
          <a:lstStyle/>
          <a:p>
            <a:r>
              <a:rPr lang="en-US" sz="2000" dirty="0"/>
              <a:t>Appendix </a:t>
            </a:r>
            <a:r>
              <a:rPr lang="en-US" sz="2000" dirty="0" smtClean="0"/>
              <a:t>2</a:t>
            </a:r>
            <a:r>
              <a:rPr lang="ru-RU" sz="2000" dirty="0" smtClean="0"/>
              <a:t>. </a:t>
            </a:r>
            <a:r>
              <a:rPr lang="en-US" sz="2000" dirty="0"/>
              <a:t>Recommendations of the Advisory Committee on Moneylending </a:t>
            </a:r>
            <a:endParaRPr lang="ru-RU" sz="2000" dirty="0"/>
          </a:p>
        </p:txBody>
      </p:sp>
      <p:sp>
        <p:nvSpPr>
          <p:cNvPr id="4" name="Номер слайда 3"/>
          <p:cNvSpPr>
            <a:spLocks noGrp="1"/>
          </p:cNvSpPr>
          <p:nvPr>
            <p:ph type="sldNum" sz="quarter" idx="12"/>
          </p:nvPr>
        </p:nvSpPr>
        <p:spPr/>
        <p:txBody>
          <a:bodyPr/>
          <a:lstStyle/>
          <a:p>
            <a:fld id="{D7F305DA-160D-498F-B102-A1D8643B4A2C}" type="slidenum">
              <a:rPr lang="ru-RU" smtClean="0"/>
              <a:pPr/>
              <a:t>72</a:t>
            </a:fld>
            <a:endParaRPr lang="ru-RU"/>
          </a:p>
        </p:txBody>
      </p:sp>
      <p:graphicFrame>
        <p:nvGraphicFramePr>
          <p:cNvPr id="2" name="Table 1"/>
          <p:cNvGraphicFramePr>
            <a:graphicFrameLocks noGrp="1"/>
          </p:cNvGraphicFramePr>
          <p:nvPr>
            <p:extLst>
              <p:ext uri="{D42A27DB-BD31-4B8C-83A1-F6EECF244321}">
                <p14:modId xmlns:p14="http://schemas.microsoft.com/office/powerpoint/2010/main" val="2220333582"/>
              </p:ext>
            </p:extLst>
          </p:nvPr>
        </p:nvGraphicFramePr>
        <p:xfrm>
          <a:off x="107504" y="764704"/>
          <a:ext cx="8879580" cy="5057232"/>
        </p:xfrm>
        <a:graphic>
          <a:graphicData uri="http://schemas.openxmlformats.org/drawingml/2006/table">
            <a:tbl>
              <a:tblPr firstRow="1" firstCol="1" bandRow="1">
                <a:tableStyleId>{5C22544A-7EE6-4342-B048-85BDC9FD1C3A}</a:tableStyleId>
              </a:tblPr>
              <a:tblGrid>
                <a:gridCol w="732920">
                  <a:extLst>
                    <a:ext uri="{9D8B030D-6E8A-4147-A177-3AD203B41FA5}">
                      <a16:colId xmlns:a16="http://schemas.microsoft.com/office/drawing/2014/main" val="20000"/>
                    </a:ext>
                  </a:extLst>
                </a:gridCol>
                <a:gridCol w="8146660">
                  <a:extLst>
                    <a:ext uri="{9D8B030D-6E8A-4147-A177-3AD203B41FA5}">
                      <a16:colId xmlns:a16="http://schemas.microsoft.com/office/drawing/2014/main" val="20001"/>
                    </a:ext>
                  </a:extLst>
                </a:gridCol>
              </a:tblGrid>
              <a:tr h="254717">
                <a:tc>
                  <a:txBody>
                    <a:bodyPr/>
                    <a:lstStyle/>
                    <a:p>
                      <a:pPr algn="just">
                        <a:lnSpc>
                          <a:spcPct val="107000"/>
                        </a:lnSpc>
                        <a:spcAft>
                          <a:spcPts val="0"/>
                        </a:spcAft>
                      </a:pPr>
                      <a:r>
                        <a:rPr lang="ru-RU" sz="1600" dirty="0">
                          <a:effectLst/>
                        </a:rPr>
                        <a:t>S/</a:t>
                      </a:r>
                      <a:r>
                        <a:rPr lang="ru-RU" sz="1600" dirty="0" err="1">
                          <a:effectLst/>
                        </a:rPr>
                        <a:t>No</a:t>
                      </a:r>
                      <a:r>
                        <a:rPr lang="ru-RU" sz="1600" dirty="0">
                          <a:effectLst/>
                        </a:rPr>
                        <a:t> </a:t>
                      </a:r>
                      <a:endParaRPr lang="ru-RU" sz="16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28273" marR="10733" marT="2880" marB="0"/>
                </a:tc>
                <a:tc>
                  <a:txBody>
                    <a:bodyPr/>
                    <a:lstStyle/>
                    <a:p>
                      <a:pPr>
                        <a:lnSpc>
                          <a:spcPct val="107000"/>
                        </a:lnSpc>
                        <a:spcAft>
                          <a:spcPts val="0"/>
                        </a:spcAft>
                      </a:pPr>
                      <a:r>
                        <a:rPr lang="ru-RU" sz="1600" dirty="0">
                          <a:effectLst/>
                        </a:rPr>
                        <a:t>Recommendation </a:t>
                      </a:r>
                      <a:endParaRPr lang="ru-RU" sz="16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28273" marR="10733" marT="2880" marB="0"/>
                </a:tc>
                <a:extLst>
                  <a:ext uri="{0D108BD9-81ED-4DB2-BD59-A6C34878D82A}">
                    <a16:rowId xmlns:a16="http://schemas.microsoft.com/office/drawing/2014/main" val="10000"/>
                  </a:ext>
                </a:extLst>
              </a:tr>
              <a:tr h="1689499">
                <a:tc>
                  <a:txBody>
                    <a:bodyPr/>
                    <a:lstStyle/>
                    <a:p>
                      <a:pPr marR="42545" algn="ctr">
                        <a:lnSpc>
                          <a:spcPct val="107000"/>
                        </a:lnSpc>
                        <a:spcAft>
                          <a:spcPts val="0"/>
                        </a:spcAft>
                      </a:pPr>
                      <a:r>
                        <a:rPr lang="ru-RU" sz="1400">
                          <a:effectLst/>
                        </a:rPr>
                        <a:t>1 </a:t>
                      </a:r>
                      <a:endParaRPr lang="ru-RU" sz="14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28273" marR="10733" marT="2880" marB="0"/>
                </a:tc>
                <a:tc>
                  <a:txBody>
                    <a:bodyPr/>
                    <a:lstStyle/>
                    <a:p>
                      <a:pPr>
                        <a:lnSpc>
                          <a:spcPct val="107000"/>
                        </a:lnSpc>
                        <a:spcAft>
                          <a:spcPts val="95"/>
                        </a:spcAft>
                      </a:pPr>
                      <a:r>
                        <a:rPr lang="ru-RU" sz="1400" dirty="0">
                          <a:effectLst/>
                        </a:rPr>
                        <a:t>Moneylenders should only be allowed to charge borrowers </a:t>
                      </a:r>
                      <a:r>
                        <a:rPr lang="ru-RU" sz="1400" dirty="0" err="1">
                          <a:effectLst/>
                        </a:rPr>
                        <a:t>the</a:t>
                      </a:r>
                      <a:r>
                        <a:rPr lang="ru-RU" sz="1400" dirty="0">
                          <a:effectLst/>
                        </a:rPr>
                        <a:t> following: </a:t>
                      </a:r>
                    </a:p>
                    <a:p>
                      <a:pPr marL="342900" lvl="0" indent="-342900" fontAlgn="base">
                        <a:lnSpc>
                          <a:spcPct val="115000"/>
                        </a:lnSpc>
                        <a:spcAft>
                          <a:spcPts val="0"/>
                        </a:spcAft>
                        <a:buClr>
                          <a:srgbClr val="000000"/>
                        </a:buClr>
                        <a:buSzPts val="1200"/>
                        <a:buFont typeface="+mj-lt"/>
                        <a:buAutoNum type="romanLcParenBoth"/>
                      </a:pPr>
                      <a:r>
                        <a:rPr lang="ru-RU" sz="1400" u="none" strike="noStrike" dirty="0">
                          <a:effectLst/>
                          <a:uFill>
                            <a:solidFill>
                              <a:srgbClr val="000000"/>
                            </a:solidFill>
                          </a:uFill>
                        </a:rPr>
                        <a:t>Upfront administrative fee of not more than 10 per cent of loan principal; </a:t>
                      </a:r>
                    </a:p>
                    <a:p>
                      <a:pPr marL="342900" lvl="0" indent="-342900" fontAlgn="base">
                        <a:lnSpc>
                          <a:spcPct val="107000"/>
                        </a:lnSpc>
                        <a:spcAft>
                          <a:spcPts val="95"/>
                        </a:spcAft>
                        <a:buClr>
                          <a:srgbClr val="000000"/>
                        </a:buClr>
                        <a:buSzPts val="1200"/>
                        <a:buFont typeface="+mj-lt"/>
                        <a:buAutoNum type="romanLcParenBoth"/>
                      </a:pPr>
                      <a:r>
                        <a:rPr lang="ru-RU" sz="1400" u="none" strike="noStrike" dirty="0">
                          <a:effectLst/>
                          <a:uFill>
                            <a:solidFill>
                              <a:srgbClr val="000000"/>
                            </a:solidFill>
                          </a:uFill>
                        </a:rPr>
                        <a:t>Interest of not more than four per cent per month; </a:t>
                      </a:r>
                    </a:p>
                    <a:p>
                      <a:pPr marL="342900" lvl="0" indent="-342900" fontAlgn="base">
                        <a:lnSpc>
                          <a:spcPct val="115000"/>
                        </a:lnSpc>
                        <a:spcAft>
                          <a:spcPts val="10"/>
                        </a:spcAft>
                        <a:buClr>
                          <a:srgbClr val="000000"/>
                        </a:buClr>
                        <a:buSzPts val="1200"/>
                        <a:buFont typeface="+mj-lt"/>
                        <a:buAutoNum type="romanLcParenBoth"/>
                      </a:pPr>
                      <a:r>
                        <a:rPr lang="ru-RU" sz="1400" u="none" strike="noStrike" dirty="0">
                          <a:effectLst/>
                          <a:uFill>
                            <a:solidFill>
                              <a:srgbClr val="000000"/>
                            </a:solidFill>
                          </a:uFill>
                        </a:rPr>
                        <a:t>Late interest of not more than four per cent per month; and (iv) Late fee of not more than $60 per month. </a:t>
                      </a:r>
                    </a:p>
                    <a:p>
                      <a:pPr>
                        <a:lnSpc>
                          <a:spcPct val="107000"/>
                        </a:lnSpc>
                        <a:spcAft>
                          <a:spcPts val="95"/>
                        </a:spcAft>
                      </a:pPr>
                      <a:r>
                        <a:rPr lang="ru-RU" sz="1400" dirty="0">
                          <a:effectLst/>
                        </a:rPr>
                        <a:t> </a:t>
                      </a:r>
                      <a:r>
                        <a:rPr lang="ru-RU" sz="1400" dirty="0" smtClean="0">
                          <a:effectLst/>
                        </a:rPr>
                        <a:t>Total </a:t>
                      </a:r>
                      <a:r>
                        <a:rPr lang="ru-RU" sz="1400" dirty="0">
                          <a:effectLst/>
                        </a:rPr>
                        <a:t>borrowing costs capped at 100% of loan principal. Caps to be reviewed when better data is available from </a:t>
                      </a:r>
                      <a:r>
                        <a:rPr lang="ru-RU" sz="1400" dirty="0" err="1">
                          <a:effectLst/>
                        </a:rPr>
                        <a:t>the</a:t>
                      </a:r>
                      <a:r>
                        <a:rPr lang="ru-RU" sz="1400" dirty="0">
                          <a:effectLst/>
                        </a:rPr>
                        <a:t> Moneylenders Credit Bureau (MLCB). </a:t>
                      </a:r>
                    </a:p>
                  </a:txBody>
                  <a:tcPr marL="28273" marR="10733" marT="2880" marB="0"/>
                </a:tc>
                <a:extLst>
                  <a:ext uri="{0D108BD9-81ED-4DB2-BD59-A6C34878D82A}">
                    <a16:rowId xmlns:a16="http://schemas.microsoft.com/office/drawing/2014/main" val="10001"/>
                  </a:ext>
                </a:extLst>
              </a:tr>
              <a:tr h="1093100">
                <a:tc>
                  <a:txBody>
                    <a:bodyPr/>
                    <a:lstStyle/>
                    <a:p>
                      <a:pPr marR="42545" algn="ctr">
                        <a:lnSpc>
                          <a:spcPct val="107000"/>
                        </a:lnSpc>
                        <a:spcAft>
                          <a:spcPts val="0"/>
                        </a:spcAft>
                      </a:pPr>
                      <a:r>
                        <a:rPr lang="ru-RU" sz="1400">
                          <a:effectLst/>
                        </a:rPr>
                        <a:t>2 </a:t>
                      </a:r>
                      <a:endParaRPr lang="ru-RU" sz="14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28273" marR="10733" marT="2880" marB="0"/>
                </a:tc>
                <a:tc>
                  <a:txBody>
                    <a:bodyPr/>
                    <a:lstStyle/>
                    <a:p>
                      <a:pPr marR="1270">
                        <a:lnSpc>
                          <a:spcPct val="115000"/>
                        </a:lnSpc>
                        <a:spcAft>
                          <a:spcPts val="0"/>
                        </a:spcAft>
                      </a:pPr>
                      <a:r>
                        <a:rPr lang="ru-RU" sz="1400" dirty="0">
                          <a:effectLst/>
                        </a:rPr>
                        <a:t>Borrowers earning less than $20,000 a year should be allowed to borrow only up an aggregate of $3,000. For other borrowers, they are allowed to borrow up to six times their monthly salary in aggregate. These caps should be independent of </a:t>
                      </a:r>
                      <a:r>
                        <a:rPr lang="ru-RU" sz="1400" dirty="0" err="1">
                          <a:effectLst/>
                        </a:rPr>
                        <a:t>the</a:t>
                      </a:r>
                      <a:r>
                        <a:rPr lang="ru-RU" sz="1400" dirty="0">
                          <a:effectLst/>
                        </a:rPr>
                        <a:t> Monetary Authority of Singapore’s caps on unsecured borrowings from financial institutions. </a:t>
                      </a:r>
                    </a:p>
                  </a:txBody>
                  <a:tcPr marL="28273" marR="10733" marT="2880" marB="0"/>
                </a:tc>
                <a:extLst>
                  <a:ext uri="{0D108BD9-81ED-4DB2-BD59-A6C34878D82A}">
                    <a16:rowId xmlns:a16="http://schemas.microsoft.com/office/drawing/2014/main" val="10002"/>
                  </a:ext>
                </a:extLst>
              </a:tr>
              <a:tr h="290218">
                <a:tc>
                  <a:txBody>
                    <a:bodyPr/>
                    <a:lstStyle/>
                    <a:p>
                      <a:pPr marR="42545" algn="ctr">
                        <a:lnSpc>
                          <a:spcPct val="107000"/>
                        </a:lnSpc>
                        <a:spcAft>
                          <a:spcPts val="0"/>
                        </a:spcAft>
                      </a:pPr>
                      <a:r>
                        <a:rPr lang="ru-RU" sz="1400">
                          <a:effectLst/>
                        </a:rPr>
                        <a:t>3 </a:t>
                      </a:r>
                      <a:endParaRPr lang="ru-RU" sz="14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28273" marR="10733" marT="2880" marB="0"/>
                </a:tc>
                <a:tc>
                  <a:txBody>
                    <a:bodyPr/>
                    <a:lstStyle/>
                    <a:p>
                      <a:pPr>
                        <a:lnSpc>
                          <a:spcPct val="107000"/>
                        </a:lnSpc>
                        <a:spcAft>
                          <a:spcPts val="105"/>
                        </a:spcAft>
                      </a:pPr>
                      <a:r>
                        <a:rPr lang="ru-RU" sz="1400" dirty="0">
                          <a:effectLst/>
                        </a:rPr>
                        <a:t>Moratorium on grant of new licences should be lifted. </a:t>
                      </a:r>
                    </a:p>
                  </a:txBody>
                  <a:tcPr marL="28273" marR="10733" marT="2880" marB="0"/>
                </a:tc>
                <a:extLst>
                  <a:ext uri="{0D108BD9-81ED-4DB2-BD59-A6C34878D82A}">
                    <a16:rowId xmlns:a16="http://schemas.microsoft.com/office/drawing/2014/main" val="10003"/>
                  </a:ext>
                </a:extLst>
              </a:tr>
              <a:tr h="925168">
                <a:tc>
                  <a:txBody>
                    <a:bodyPr/>
                    <a:lstStyle/>
                    <a:p>
                      <a:pPr marR="42545" algn="ctr">
                        <a:lnSpc>
                          <a:spcPct val="107000"/>
                        </a:lnSpc>
                        <a:spcAft>
                          <a:spcPts val="0"/>
                        </a:spcAft>
                      </a:pPr>
                      <a:r>
                        <a:rPr lang="ru-RU" sz="1400">
                          <a:effectLst/>
                        </a:rPr>
                        <a:t>4 </a:t>
                      </a:r>
                      <a:endParaRPr lang="ru-RU" sz="14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28273" marR="10733" marT="2880" marB="0"/>
                </a:tc>
                <a:tc>
                  <a:txBody>
                    <a:bodyPr/>
                    <a:lstStyle/>
                    <a:p>
                      <a:pPr>
                        <a:lnSpc>
                          <a:spcPct val="115000"/>
                        </a:lnSpc>
                        <a:spcAft>
                          <a:spcPts val="0"/>
                        </a:spcAft>
                      </a:pPr>
                      <a:r>
                        <a:rPr lang="ru-RU" sz="1400" dirty="0">
                          <a:effectLst/>
                        </a:rPr>
                        <a:t>Research should be conducted into </a:t>
                      </a:r>
                      <a:r>
                        <a:rPr lang="ru-RU" sz="1400" dirty="0" err="1">
                          <a:effectLst/>
                        </a:rPr>
                        <a:t>the</a:t>
                      </a:r>
                      <a:r>
                        <a:rPr lang="ru-RU" sz="1400" dirty="0">
                          <a:effectLst/>
                        </a:rPr>
                        <a:t> classes and characteristics of borrowers who should not be borrowing from moneylenders. Alternative forms of support, such as counselling, debt restructuring, etc. can then be tailored to these groups of borrowers. </a:t>
                      </a:r>
                    </a:p>
                  </a:txBody>
                  <a:tcPr marL="28273" marR="10733" marT="2880" marB="0"/>
                </a:tc>
                <a:extLst>
                  <a:ext uri="{0D108BD9-81ED-4DB2-BD59-A6C34878D82A}">
                    <a16:rowId xmlns:a16="http://schemas.microsoft.com/office/drawing/2014/main" val="10004"/>
                  </a:ext>
                </a:extLst>
              </a:tr>
              <a:tr h="795445">
                <a:tc>
                  <a:txBody>
                    <a:bodyPr/>
                    <a:lstStyle/>
                    <a:p>
                      <a:pPr marR="42545" algn="ctr">
                        <a:lnSpc>
                          <a:spcPct val="107000"/>
                        </a:lnSpc>
                        <a:spcAft>
                          <a:spcPts val="0"/>
                        </a:spcAft>
                      </a:pPr>
                      <a:r>
                        <a:rPr lang="ru-RU" sz="1400">
                          <a:effectLst/>
                        </a:rPr>
                        <a:t>5 </a:t>
                      </a:r>
                      <a:endParaRPr lang="ru-RU" sz="14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28273" marR="10733" marT="2880" marB="0"/>
                </a:tc>
                <a:tc>
                  <a:txBody>
                    <a:bodyPr/>
                    <a:lstStyle/>
                    <a:p>
                      <a:pPr>
                        <a:lnSpc>
                          <a:spcPct val="115000"/>
                        </a:lnSpc>
                        <a:spcAft>
                          <a:spcPts val="0"/>
                        </a:spcAft>
                      </a:pPr>
                      <a:r>
                        <a:rPr lang="ru-RU" sz="1400" dirty="0">
                          <a:effectLst/>
                        </a:rPr>
                        <a:t>A formalised debt restructuring regime with collective representation of </a:t>
                      </a:r>
                      <a:r>
                        <a:rPr lang="ru-RU" sz="1400" dirty="0" err="1">
                          <a:effectLst/>
                        </a:rPr>
                        <a:t>the</a:t>
                      </a:r>
                      <a:r>
                        <a:rPr lang="ru-RU" sz="1400" dirty="0">
                          <a:effectLst/>
                        </a:rPr>
                        <a:t> moneylenders should be introduced. </a:t>
                      </a:r>
                    </a:p>
                    <a:p>
                      <a:pPr>
                        <a:lnSpc>
                          <a:spcPct val="107000"/>
                        </a:lnSpc>
                        <a:spcAft>
                          <a:spcPts val="0"/>
                        </a:spcAft>
                      </a:pPr>
                      <a:r>
                        <a:rPr lang="ru-RU" sz="1400" dirty="0">
                          <a:effectLst/>
                        </a:rPr>
                        <a:t>	 </a:t>
                      </a:r>
                      <a:endParaRPr lang="ru-RU" sz="14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28273" marR="10733" marT="2880" marB="0"/>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566060937"/>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4"/>
          <p:cNvSpPr>
            <a:spLocks noGrp="1"/>
          </p:cNvSpPr>
          <p:nvPr>
            <p:ph type="title"/>
          </p:nvPr>
        </p:nvSpPr>
        <p:spPr/>
        <p:txBody>
          <a:bodyPr/>
          <a:lstStyle/>
          <a:p>
            <a:r>
              <a:rPr lang="en-US" sz="2000" dirty="0"/>
              <a:t>Appendix </a:t>
            </a:r>
            <a:r>
              <a:rPr lang="en-US" sz="2000" dirty="0" smtClean="0"/>
              <a:t>2</a:t>
            </a:r>
            <a:r>
              <a:rPr lang="ru-RU" sz="2000" dirty="0" smtClean="0"/>
              <a:t>. </a:t>
            </a:r>
            <a:r>
              <a:rPr lang="en-US" sz="2000" dirty="0"/>
              <a:t>Recommendations of the Advisory Committee on Moneylending </a:t>
            </a:r>
            <a:endParaRPr lang="ru-RU" sz="2000" dirty="0"/>
          </a:p>
        </p:txBody>
      </p:sp>
      <p:sp>
        <p:nvSpPr>
          <p:cNvPr id="4" name="Номер слайда 3"/>
          <p:cNvSpPr>
            <a:spLocks noGrp="1"/>
          </p:cNvSpPr>
          <p:nvPr>
            <p:ph type="sldNum" sz="quarter" idx="12"/>
          </p:nvPr>
        </p:nvSpPr>
        <p:spPr/>
        <p:txBody>
          <a:bodyPr/>
          <a:lstStyle/>
          <a:p>
            <a:fld id="{D7F305DA-160D-498F-B102-A1D8643B4A2C}" type="slidenum">
              <a:rPr lang="ru-RU" smtClean="0"/>
              <a:pPr/>
              <a:t>73</a:t>
            </a:fld>
            <a:endParaRPr lang="ru-RU"/>
          </a:p>
        </p:txBody>
      </p:sp>
      <p:graphicFrame>
        <p:nvGraphicFramePr>
          <p:cNvPr id="3" name="Table 2"/>
          <p:cNvGraphicFramePr>
            <a:graphicFrameLocks noGrp="1"/>
          </p:cNvGraphicFramePr>
          <p:nvPr>
            <p:extLst>
              <p:ext uri="{D42A27DB-BD31-4B8C-83A1-F6EECF244321}">
                <p14:modId xmlns:p14="http://schemas.microsoft.com/office/powerpoint/2010/main" val="3408276645"/>
              </p:ext>
            </p:extLst>
          </p:nvPr>
        </p:nvGraphicFramePr>
        <p:xfrm>
          <a:off x="171111" y="764704"/>
          <a:ext cx="8815973" cy="5495788"/>
        </p:xfrm>
        <a:graphic>
          <a:graphicData uri="http://schemas.openxmlformats.org/drawingml/2006/table">
            <a:tbl>
              <a:tblPr firstRow="1" firstCol="1" bandRow="1">
                <a:tableStyleId>{5C22544A-7EE6-4342-B048-85BDC9FD1C3A}</a:tableStyleId>
              </a:tblPr>
              <a:tblGrid>
                <a:gridCol w="727670">
                  <a:extLst>
                    <a:ext uri="{9D8B030D-6E8A-4147-A177-3AD203B41FA5}">
                      <a16:colId xmlns:a16="http://schemas.microsoft.com/office/drawing/2014/main" val="20000"/>
                    </a:ext>
                  </a:extLst>
                </a:gridCol>
                <a:gridCol w="8088303">
                  <a:extLst>
                    <a:ext uri="{9D8B030D-6E8A-4147-A177-3AD203B41FA5}">
                      <a16:colId xmlns:a16="http://schemas.microsoft.com/office/drawing/2014/main" val="20001"/>
                    </a:ext>
                  </a:extLst>
                </a:gridCol>
              </a:tblGrid>
              <a:tr h="260117">
                <a:tc>
                  <a:txBody>
                    <a:bodyPr/>
                    <a:lstStyle/>
                    <a:p>
                      <a:pPr algn="just">
                        <a:lnSpc>
                          <a:spcPct val="107000"/>
                        </a:lnSpc>
                        <a:spcAft>
                          <a:spcPts val="0"/>
                        </a:spcAft>
                      </a:pPr>
                      <a:r>
                        <a:rPr lang="ru-RU" sz="1600" dirty="0" smtClean="0">
                          <a:effectLst/>
                        </a:rPr>
                        <a:t>S/</a:t>
                      </a:r>
                      <a:r>
                        <a:rPr lang="ru-RU" sz="1600" dirty="0" err="1" smtClean="0">
                          <a:effectLst/>
                        </a:rPr>
                        <a:t>No</a:t>
                      </a:r>
                      <a:r>
                        <a:rPr lang="ru-RU" sz="1600" dirty="0" smtClean="0">
                          <a:effectLst/>
                        </a:rPr>
                        <a:t> </a:t>
                      </a:r>
                      <a:endParaRPr lang="ru-RU" sz="16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28273" marR="10733" marT="2880" marB="0"/>
                </a:tc>
                <a:tc>
                  <a:txBody>
                    <a:bodyPr/>
                    <a:lstStyle/>
                    <a:p>
                      <a:pPr>
                        <a:lnSpc>
                          <a:spcPct val="115000"/>
                        </a:lnSpc>
                        <a:spcAft>
                          <a:spcPts val="10"/>
                        </a:spcAft>
                      </a:pPr>
                      <a:r>
                        <a:rPr lang="ru-RU" sz="1600" dirty="0" smtClean="0">
                          <a:effectLst/>
                        </a:rPr>
                        <a:t>Recommendation </a:t>
                      </a:r>
                      <a:endParaRPr lang="ru-RU" sz="1600" dirty="0">
                        <a:effectLst/>
                      </a:endParaRPr>
                    </a:p>
                  </a:txBody>
                  <a:tcPr marL="28273" marR="10733" marT="2880" marB="0"/>
                </a:tc>
                <a:extLst>
                  <a:ext uri="{0D108BD9-81ED-4DB2-BD59-A6C34878D82A}">
                    <a16:rowId xmlns:a16="http://schemas.microsoft.com/office/drawing/2014/main" val="10000"/>
                  </a:ext>
                </a:extLst>
              </a:tr>
              <a:tr h="517217">
                <a:tc>
                  <a:txBody>
                    <a:bodyPr/>
                    <a:lstStyle/>
                    <a:p>
                      <a:pPr marL="0" marR="42545" indent="0" algn="ctr" defTabSz="914400" rtl="0" eaLnBrk="1" fontAlgn="auto" latinLnBrk="0" hangingPunct="1">
                        <a:lnSpc>
                          <a:spcPct val="107000"/>
                        </a:lnSpc>
                        <a:spcBef>
                          <a:spcPts val="0"/>
                        </a:spcBef>
                        <a:spcAft>
                          <a:spcPts val="0"/>
                        </a:spcAft>
                        <a:buClrTx/>
                        <a:buSzTx/>
                        <a:buFontTx/>
                        <a:buNone/>
                        <a:tabLst/>
                        <a:defRPr/>
                      </a:pPr>
                      <a:r>
                        <a:rPr lang="ru-RU" sz="1400" dirty="0" smtClean="0">
                          <a:effectLst/>
                        </a:rPr>
                        <a:t>6 </a:t>
                      </a:r>
                      <a:endParaRPr lang="ru-RU" sz="1400" dirty="0" smtClean="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marR="42545" algn="ctr">
                        <a:lnSpc>
                          <a:spcPct val="107000"/>
                        </a:lnSpc>
                        <a:spcAft>
                          <a:spcPts val="0"/>
                        </a:spcAft>
                      </a:pPr>
                      <a:endParaRPr lang="ru-RU" sz="14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28273" marR="10733" marT="2880" marB="0"/>
                </a:tc>
                <a:tc>
                  <a:txBody>
                    <a:bodyPr/>
                    <a:lstStyle/>
                    <a:p>
                      <a:pPr>
                        <a:lnSpc>
                          <a:spcPct val="115000"/>
                        </a:lnSpc>
                        <a:spcAft>
                          <a:spcPts val="10"/>
                        </a:spcAft>
                      </a:pPr>
                      <a:r>
                        <a:rPr lang="ru-RU" sz="1400" dirty="0" smtClean="0">
                          <a:effectLst/>
                        </a:rPr>
                        <a:t>The Registry of Moneylenders should monitor </a:t>
                      </a:r>
                      <a:r>
                        <a:rPr lang="ru-RU" sz="1400" dirty="0" err="1" smtClean="0">
                          <a:effectLst/>
                        </a:rPr>
                        <a:t>the</a:t>
                      </a:r>
                      <a:r>
                        <a:rPr lang="ru-RU" sz="1400" dirty="0" smtClean="0">
                          <a:effectLst/>
                        </a:rPr>
                        <a:t> situation of moneylenders operating in </a:t>
                      </a:r>
                      <a:r>
                        <a:rPr lang="ru-RU" sz="1400" dirty="0" err="1" smtClean="0">
                          <a:effectLst/>
                        </a:rPr>
                        <a:t>the</a:t>
                      </a:r>
                      <a:r>
                        <a:rPr lang="ru-RU" sz="1400" dirty="0" smtClean="0">
                          <a:effectLst/>
                        </a:rPr>
                        <a:t> heartlands and ensure that </a:t>
                      </a:r>
                      <a:r>
                        <a:rPr lang="ru-RU" sz="1400" dirty="0" err="1" smtClean="0">
                          <a:effectLst/>
                        </a:rPr>
                        <a:t>the</a:t>
                      </a:r>
                      <a:r>
                        <a:rPr lang="ru-RU" sz="1400" dirty="0" smtClean="0">
                          <a:effectLst/>
                        </a:rPr>
                        <a:t> situation is not aggravated.  </a:t>
                      </a:r>
                      <a:endParaRPr lang="ru-RU" sz="14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28273" marR="10733" marT="2880" marB="0"/>
                </a:tc>
                <a:extLst>
                  <a:ext uri="{0D108BD9-81ED-4DB2-BD59-A6C34878D82A}">
                    <a16:rowId xmlns:a16="http://schemas.microsoft.com/office/drawing/2014/main" val="10001"/>
                  </a:ext>
                </a:extLst>
              </a:tr>
              <a:tr h="477159">
                <a:tc>
                  <a:txBody>
                    <a:bodyPr/>
                    <a:lstStyle/>
                    <a:p>
                      <a:pPr marR="42545" algn="ctr">
                        <a:lnSpc>
                          <a:spcPct val="107000"/>
                        </a:lnSpc>
                        <a:spcAft>
                          <a:spcPts val="0"/>
                        </a:spcAft>
                      </a:pPr>
                      <a:r>
                        <a:rPr lang="en-US" sz="1400" dirty="0" smtClean="0">
                          <a:effectLst/>
                        </a:rPr>
                        <a:t>7</a:t>
                      </a:r>
                      <a:r>
                        <a:rPr lang="ru-RU" sz="1400" dirty="0" smtClean="0">
                          <a:effectLst/>
                        </a:rPr>
                        <a:t> </a:t>
                      </a:r>
                      <a:endParaRPr lang="ru-RU" sz="14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28273" marR="10733" marT="2880" marB="0"/>
                </a:tc>
                <a:tc>
                  <a:txBody>
                    <a:bodyPr/>
                    <a:lstStyle/>
                    <a:p>
                      <a:pPr>
                        <a:lnSpc>
                          <a:spcPct val="115000"/>
                        </a:lnSpc>
                        <a:spcAft>
                          <a:spcPts val="15"/>
                        </a:spcAft>
                      </a:pPr>
                      <a:r>
                        <a:rPr lang="ru-RU" sz="1400" dirty="0" smtClean="0">
                          <a:effectLst/>
                        </a:rPr>
                        <a:t>Credit information on borrowers should be aggregated so as to allow better decision-making by moneylenders.  </a:t>
                      </a:r>
                      <a:endParaRPr lang="ru-RU" sz="14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28273" marR="10733" marT="2880" marB="0"/>
                </a:tc>
                <a:extLst>
                  <a:ext uri="{0D108BD9-81ED-4DB2-BD59-A6C34878D82A}">
                    <a16:rowId xmlns:a16="http://schemas.microsoft.com/office/drawing/2014/main" val="10002"/>
                  </a:ext>
                </a:extLst>
              </a:tr>
              <a:tr h="547709">
                <a:tc>
                  <a:txBody>
                    <a:bodyPr/>
                    <a:lstStyle/>
                    <a:p>
                      <a:pPr marR="42545" algn="ctr">
                        <a:lnSpc>
                          <a:spcPct val="107000"/>
                        </a:lnSpc>
                        <a:spcAft>
                          <a:spcPts val="0"/>
                        </a:spcAft>
                      </a:pPr>
                      <a:r>
                        <a:rPr lang="en-US" sz="1400" dirty="0" smtClean="0">
                          <a:effectLst/>
                        </a:rPr>
                        <a:t>8</a:t>
                      </a:r>
                      <a:r>
                        <a:rPr lang="ru-RU" sz="1400" dirty="0" smtClean="0">
                          <a:effectLst/>
                        </a:rPr>
                        <a:t> </a:t>
                      </a:r>
                      <a:endParaRPr lang="ru-RU" sz="14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a:lnSpc>
                          <a:spcPct val="107000"/>
                        </a:lnSpc>
                        <a:spcAft>
                          <a:spcPts val="0"/>
                        </a:spcAft>
                      </a:pPr>
                      <a:r>
                        <a:rPr lang="ru-RU" sz="1400" dirty="0">
                          <a:effectLst/>
                        </a:rPr>
                        <a:t> </a:t>
                      </a:r>
                      <a:endParaRPr lang="ru-RU" sz="14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28273" marR="10733" marT="2880" marB="0"/>
                </a:tc>
                <a:tc>
                  <a:txBody>
                    <a:bodyPr/>
                    <a:lstStyle/>
                    <a:p>
                      <a:pPr>
                        <a:lnSpc>
                          <a:spcPct val="115000"/>
                        </a:lnSpc>
                        <a:spcAft>
                          <a:spcPts val="0"/>
                        </a:spcAft>
                      </a:pPr>
                      <a:r>
                        <a:rPr lang="ru-RU" sz="1400" dirty="0" smtClean="0">
                          <a:effectLst/>
                        </a:rPr>
                        <a:t>Borrowers who are excluded from </a:t>
                      </a:r>
                      <a:r>
                        <a:rPr lang="ru-RU" sz="1400" dirty="0" err="1" smtClean="0">
                          <a:effectLst/>
                        </a:rPr>
                        <a:t>the</a:t>
                      </a:r>
                      <a:r>
                        <a:rPr lang="ru-RU" sz="1400" dirty="0" smtClean="0">
                          <a:effectLst/>
                        </a:rPr>
                        <a:t> local casinos should be flagged out to moneylenders through </a:t>
                      </a:r>
                      <a:r>
                        <a:rPr lang="ru-RU" sz="1400" dirty="0" err="1" smtClean="0">
                          <a:effectLst/>
                        </a:rPr>
                        <a:t>the</a:t>
                      </a:r>
                      <a:r>
                        <a:rPr lang="ru-RU" sz="1400" dirty="0" smtClean="0">
                          <a:effectLst/>
                        </a:rPr>
                        <a:t> MLCB before </a:t>
                      </a:r>
                      <a:r>
                        <a:rPr lang="ru-RU" sz="1400" dirty="0" err="1" smtClean="0">
                          <a:effectLst/>
                        </a:rPr>
                        <a:t>the</a:t>
                      </a:r>
                      <a:r>
                        <a:rPr lang="ru-RU" sz="1400" dirty="0" smtClean="0">
                          <a:effectLst/>
                        </a:rPr>
                        <a:t> loan is granted.  </a:t>
                      </a:r>
                      <a:endParaRPr lang="ru-RU" sz="14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28273" marR="10733" marT="2880" marB="0"/>
                </a:tc>
                <a:extLst>
                  <a:ext uri="{0D108BD9-81ED-4DB2-BD59-A6C34878D82A}">
                    <a16:rowId xmlns:a16="http://schemas.microsoft.com/office/drawing/2014/main" val="10003"/>
                  </a:ext>
                </a:extLst>
              </a:tr>
              <a:tr h="720621">
                <a:tc>
                  <a:txBody>
                    <a:bodyPr/>
                    <a:lstStyle/>
                    <a:p>
                      <a:pPr algn="ctr">
                        <a:lnSpc>
                          <a:spcPct val="107000"/>
                        </a:lnSpc>
                        <a:spcAft>
                          <a:spcPts val="0"/>
                        </a:spcAft>
                      </a:pPr>
                      <a:r>
                        <a:rPr lang="en-US" sz="1400" dirty="0" smtClean="0">
                          <a:solidFill>
                            <a:schemeClr val="bg1"/>
                          </a:solidFill>
                          <a:effectLst/>
                          <a:latin typeface="Calibri" panose="020F0502020204030204" pitchFamily="34" charset="0"/>
                          <a:ea typeface="Calibri" panose="020F0502020204030204" pitchFamily="34" charset="0"/>
                          <a:cs typeface="Calibri" panose="020F0502020204030204" pitchFamily="34" charset="0"/>
                        </a:rPr>
                        <a:t>9</a:t>
                      </a:r>
                      <a:endParaRPr lang="ru-RU" sz="1400" dirty="0">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a:txBody>
                  <a:tcPr marL="28273" marR="10733" marT="2880" marB="0"/>
                </a:tc>
                <a:tc>
                  <a:txBody>
                    <a:bodyPr/>
                    <a:lstStyle/>
                    <a:p>
                      <a:pPr marL="0" marR="0" indent="0" algn="l" defTabSz="914400" rtl="0" eaLnBrk="1" fontAlgn="auto" latinLnBrk="0" hangingPunct="1">
                        <a:lnSpc>
                          <a:spcPct val="107000"/>
                        </a:lnSpc>
                        <a:spcBef>
                          <a:spcPts val="0"/>
                        </a:spcBef>
                        <a:spcAft>
                          <a:spcPts val="0"/>
                        </a:spcAft>
                        <a:buClrTx/>
                        <a:buSzTx/>
                        <a:buFontTx/>
                        <a:buNone/>
                        <a:tabLst/>
                        <a:defRPr/>
                      </a:pPr>
                      <a:r>
                        <a:rPr lang="ru-RU" sz="1400" dirty="0" smtClean="0">
                          <a:effectLst/>
                        </a:rPr>
                        <a:t>Moneylenders should adhere to a set of standardised loan terms and practices. Repayments should be aligned to a borrower’s wage cycle, and should be set on a monthly basis by default. Interest should be calculated on a reducing balance basis. </a:t>
                      </a:r>
                    </a:p>
                  </a:txBody>
                  <a:tcPr marL="28273" marR="10733" marT="2880" marB="0"/>
                </a:tc>
                <a:extLst>
                  <a:ext uri="{0D108BD9-81ED-4DB2-BD59-A6C34878D82A}">
                    <a16:rowId xmlns:a16="http://schemas.microsoft.com/office/drawing/2014/main" val="10004"/>
                  </a:ext>
                </a:extLst>
              </a:tr>
              <a:tr h="481420">
                <a:tc>
                  <a:txBody>
                    <a:bodyPr/>
                    <a:lstStyle/>
                    <a:p>
                      <a:pPr algn="ctr">
                        <a:lnSpc>
                          <a:spcPct val="107000"/>
                        </a:lnSpc>
                        <a:spcAft>
                          <a:spcPts val="0"/>
                        </a:spcAft>
                      </a:pPr>
                      <a:r>
                        <a:rPr lang="en-US" sz="1400" dirty="0" smtClean="0">
                          <a:solidFill>
                            <a:schemeClr val="bg1"/>
                          </a:solidFill>
                          <a:effectLst/>
                          <a:latin typeface="Calibri" panose="020F0502020204030204" pitchFamily="34" charset="0"/>
                          <a:ea typeface="Calibri" panose="020F0502020204030204" pitchFamily="34" charset="0"/>
                          <a:cs typeface="Calibri" panose="020F0502020204030204" pitchFamily="34" charset="0"/>
                        </a:rPr>
                        <a:t>10</a:t>
                      </a:r>
                      <a:endParaRPr lang="ru-RU" sz="1400" dirty="0">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a:txBody>
                  <a:tcPr marL="28273" marR="10733" marT="2880" marB="0"/>
                </a:tc>
                <a:tc>
                  <a:txBody>
                    <a:bodyPr/>
                    <a:lstStyle/>
                    <a:p>
                      <a:pPr marL="0" marR="0" indent="0" algn="l" defTabSz="914400" rtl="0" eaLnBrk="1" fontAlgn="auto" latinLnBrk="0" hangingPunct="1">
                        <a:lnSpc>
                          <a:spcPct val="107000"/>
                        </a:lnSpc>
                        <a:spcBef>
                          <a:spcPts val="0"/>
                        </a:spcBef>
                        <a:spcAft>
                          <a:spcPts val="0"/>
                        </a:spcAft>
                        <a:buClrTx/>
                        <a:buSzTx/>
                        <a:buFontTx/>
                        <a:buNone/>
                        <a:tabLst/>
                        <a:defRPr/>
                      </a:pPr>
                      <a:r>
                        <a:rPr lang="ru-RU" sz="1400" dirty="0" smtClean="0">
                          <a:effectLst/>
                        </a:rPr>
                        <a:t>Moneylenders should be required to incorporate and should have a paid-up capital of at least $100,000. They should be required to submit annual audited accounts to </a:t>
                      </a:r>
                      <a:r>
                        <a:rPr lang="ru-RU" sz="1400" dirty="0" err="1" smtClean="0">
                          <a:effectLst/>
                        </a:rPr>
                        <a:t>the</a:t>
                      </a:r>
                      <a:r>
                        <a:rPr lang="ru-RU" sz="1400" dirty="0" smtClean="0">
                          <a:effectLst/>
                        </a:rPr>
                        <a:t> Registry. </a:t>
                      </a:r>
                    </a:p>
                  </a:txBody>
                  <a:tcPr marL="28273" marR="10733" marT="2880" marB="0"/>
                </a:tc>
                <a:extLst>
                  <a:ext uri="{0D108BD9-81ED-4DB2-BD59-A6C34878D82A}">
                    <a16:rowId xmlns:a16="http://schemas.microsoft.com/office/drawing/2014/main" val="10005"/>
                  </a:ext>
                </a:extLst>
              </a:tr>
              <a:tr h="720621">
                <a:tc>
                  <a:txBody>
                    <a:bodyPr/>
                    <a:lstStyle/>
                    <a:p>
                      <a:pPr algn="ctr">
                        <a:lnSpc>
                          <a:spcPct val="107000"/>
                        </a:lnSpc>
                        <a:spcAft>
                          <a:spcPts val="0"/>
                        </a:spcAft>
                      </a:pPr>
                      <a:r>
                        <a:rPr lang="en-US" sz="1400" dirty="0" smtClean="0">
                          <a:solidFill>
                            <a:schemeClr val="bg1"/>
                          </a:solidFill>
                          <a:effectLst/>
                          <a:latin typeface="Calibri" panose="020F0502020204030204" pitchFamily="34" charset="0"/>
                          <a:ea typeface="Calibri" panose="020F0502020204030204" pitchFamily="34" charset="0"/>
                          <a:cs typeface="Calibri" panose="020F0502020204030204" pitchFamily="34" charset="0"/>
                        </a:rPr>
                        <a:t>11</a:t>
                      </a:r>
                      <a:endParaRPr lang="ru-RU" sz="1400" dirty="0">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a:txBody>
                  <a:tcPr marL="28273" marR="10733" marT="2880" marB="0"/>
                </a:tc>
                <a:tc>
                  <a:txBody>
                    <a:bodyPr/>
                    <a:lstStyle/>
                    <a:p>
                      <a:pPr marL="0" marR="0" indent="0" algn="l" defTabSz="914400" rtl="0" eaLnBrk="1" fontAlgn="auto" latinLnBrk="0" hangingPunct="1">
                        <a:lnSpc>
                          <a:spcPct val="107000"/>
                        </a:lnSpc>
                        <a:spcBef>
                          <a:spcPts val="0"/>
                        </a:spcBef>
                        <a:spcAft>
                          <a:spcPts val="0"/>
                        </a:spcAft>
                        <a:buClrTx/>
                        <a:buSzTx/>
                        <a:buFontTx/>
                        <a:buNone/>
                        <a:tabLst/>
                        <a:defRPr/>
                      </a:pPr>
                      <a:r>
                        <a:rPr lang="ru-RU" sz="1400" dirty="0" smtClean="0">
                          <a:effectLst/>
                        </a:rPr>
                        <a:t>Moneylenders could be allowed to advertise in </a:t>
                      </a:r>
                      <a:r>
                        <a:rPr lang="ru-RU" sz="1400" dirty="0" err="1" smtClean="0">
                          <a:effectLst/>
                        </a:rPr>
                        <a:t>the</a:t>
                      </a:r>
                      <a:r>
                        <a:rPr lang="ru-RU" sz="1400" dirty="0" smtClean="0">
                          <a:effectLst/>
                        </a:rPr>
                        <a:t> newspapers using strict templates designed by </a:t>
                      </a:r>
                      <a:r>
                        <a:rPr lang="ru-RU" sz="1400" dirty="0" err="1" smtClean="0">
                          <a:effectLst/>
                        </a:rPr>
                        <a:t>the</a:t>
                      </a:r>
                      <a:r>
                        <a:rPr lang="ru-RU" sz="1400" dirty="0" smtClean="0">
                          <a:effectLst/>
                        </a:rPr>
                        <a:t> Registry so as to prevent misleading advertisements. The number and frequency of such advertisements can also be controlled. </a:t>
                      </a:r>
                    </a:p>
                  </a:txBody>
                  <a:tcPr marL="28273" marR="10733" marT="2880" marB="0"/>
                </a:tc>
                <a:extLst>
                  <a:ext uri="{0D108BD9-81ED-4DB2-BD59-A6C34878D82A}">
                    <a16:rowId xmlns:a16="http://schemas.microsoft.com/office/drawing/2014/main" val="10006"/>
                  </a:ext>
                </a:extLst>
              </a:tr>
              <a:tr h="374554">
                <a:tc>
                  <a:txBody>
                    <a:bodyPr/>
                    <a:lstStyle/>
                    <a:p>
                      <a:pPr algn="ctr">
                        <a:lnSpc>
                          <a:spcPct val="107000"/>
                        </a:lnSpc>
                        <a:spcAft>
                          <a:spcPts val="0"/>
                        </a:spcAft>
                      </a:pPr>
                      <a:r>
                        <a:rPr lang="en-US" sz="1400" dirty="0" smtClean="0">
                          <a:solidFill>
                            <a:schemeClr val="bg1"/>
                          </a:solidFill>
                          <a:effectLst/>
                          <a:latin typeface="Calibri" panose="020F0502020204030204" pitchFamily="34" charset="0"/>
                          <a:ea typeface="Calibri" panose="020F0502020204030204" pitchFamily="34" charset="0"/>
                          <a:cs typeface="Calibri" panose="020F0502020204030204" pitchFamily="34" charset="0"/>
                        </a:rPr>
                        <a:t>12</a:t>
                      </a:r>
                      <a:endParaRPr lang="ru-RU" sz="1400" dirty="0">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a:txBody>
                  <a:tcPr marL="28273" marR="10733" marT="2880" marB="0"/>
                </a:tc>
                <a:tc>
                  <a:txBody>
                    <a:bodyPr/>
                    <a:lstStyle/>
                    <a:p>
                      <a:pPr marL="0" marR="0" indent="0" algn="l" defTabSz="914400" rtl="0" eaLnBrk="1" fontAlgn="auto" latinLnBrk="0" hangingPunct="1">
                        <a:lnSpc>
                          <a:spcPct val="107000"/>
                        </a:lnSpc>
                        <a:spcBef>
                          <a:spcPts val="0"/>
                        </a:spcBef>
                        <a:spcAft>
                          <a:spcPts val="0"/>
                        </a:spcAft>
                        <a:buClrTx/>
                        <a:buSzTx/>
                        <a:buFontTx/>
                        <a:buNone/>
                        <a:tabLst/>
                        <a:defRPr/>
                      </a:pPr>
                      <a:r>
                        <a:rPr lang="ru-RU" sz="1400" dirty="0" smtClean="0">
                          <a:effectLst/>
                        </a:rPr>
                        <a:t>Guidelines on acceptable debt collection behaviour should be introduced. </a:t>
                      </a:r>
                      <a:endParaRPr lang="en-US" sz="1400" dirty="0" smtClean="0">
                        <a:effectLst/>
                      </a:endParaRPr>
                    </a:p>
                  </a:txBody>
                  <a:tcPr marL="28273" marR="10733" marT="2880" marB="0"/>
                </a:tc>
                <a:extLst>
                  <a:ext uri="{0D108BD9-81ED-4DB2-BD59-A6C34878D82A}">
                    <a16:rowId xmlns:a16="http://schemas.microsoft.com/office/drawing/2014/main" val="10007"/>
                  </a:ext>
                </a:extLst>
              </a:tr>
              <a:tr h="374554">
                <a:tc>
                  <a:txBody>
                    <a:bodyPr/>
                    <a:lstStyle/>
                    <a:p>
                      <a:pPr algn="ctr">
                        <a:lnSpc>
                          <a:spcPct val="107000"/>
                        </a:lnSpc>
                        <a:spcAft>
                          <a:spcPts val="0"/>
                        </a:spcAft>
                      </a:pPr>
                      <a:r>
                        <a:rPr lang="en-US" sz="1400" dirty="0" smtClean="0">
                          <a:solidFill>
                            <a:schemeClr val="bg1"/>
                          </a:solidFill>
                          <a:effectLst/>
                          <a:latin typeface="Calibri" panose="020F0502020204030204" pitchFamily="34" charset="0"/>
                          <a:ea typeface="Calibri" panose="020F0502020204030204" pitchFamily="34" charset="0"/>
                          <a:cs typeface="Calibri" panose="020F0502020204030204" pitchFamily="34" charset="0"/>
                        </a:rPr>
                        <a:t>13</a:t>
                      </a:r>
                      <a:endParaRPr lang="ru-RU" sz="1400" dirty="0">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a:txBody>
                  <a:tcPr marL="28273" marR="10733" marT="2880" marB="0"/>
                </a:tc>
                <a:tc>
                  <a:txBody>
                    <a:bodyPr/>
                    <a:lstStyle/>
                    <a:p>
                      <a:pPr marL="0" marR="0" indent="0" algn="l" defTabSz="914400" rtl="0" eaLnBrk="1" fontAlgn="auto" latinLnBrk="0" hangingPunct="1">
                        <a:lnSpc>
                          <a:spcPct val="107000"/>
                        </a:lnSpc>
                        <a:spcBef>
                          <a:spcPts val="0"/>
                        </a:spcBef>
                        <a:spcAft>
                          <a:spcPts val="0"/>
                        </a:spcAft>
                        <a:buClrTx/>
                        <a:buSzTx/>
                        <a:buFontTx/>
                        <a:buNone/>
                        <a:tabLst/>
                        <a:defRPr/>
                      </a:pPr>
                      <a:r>
                        <a:rPr lang="ru-RU" sz="1400" dirty="0" smtClean="0">
                          <a:effectLst/>
                        </a:rPr>
                        <a:t>Effects of late repayment should be explained to borrowers in dollar terms. </a:t>
                      </a:r>
                    </a:p>
                  </a:txBody>
                  <a:tcPr marL="28273" marR="10733" marT="2880" marB="0"/>
                </a:tc>
                <a:extLst>
                  <a:ext uri="{0D108BD9-81ED-4DB2-BD59-A6C34878D82A}">
                    <a16:rowId xmlns:a16="http://schemas.microsoft.com/office/drawing/2014/main" val="10008"/>
                  </a:ext>
                </a:extLst>
              </a:tr>
              <a:tr h="481420">
                <a:tc>
                  <a:txBody>
                    <a:bodyPr/>
                    <a:lstStyle/>
                    <a:p>
                      <a:pPr algn="ctr">
                        <a:lnSpc>
                          <a:spcPct val="107000"/>
                        </a:lnSpc>
                        <a:spcAft>
                          <a:spcPts val="0"/>
                        </a:spcAft>
                      </a:pPr>
                      <a:r>
                        <a:rPr lang="en-US" sz="1400" dirty="0" smtClean="0">
                          <a:solidFill>
                            <a:schemeClr val="bg1"/>
                          </a:solidFill>
                          <a:effectLst/>
                          <a:latin typeface="Calibri" panose="020F0502020204030204" pitchFamily="34" charset="0"/>
                          <a:ea typeface="Calibri" panose="020F0502020204030204" pitchFamily="34" charset="0"/>
                          <a:cs typeface="Calibri" panose="020F0502020204030204" pitchFamily="34" charset="0"/>
                        </a:rPr>
                        <a:t>14</a:t>
                      </a:r>
                      <a:endParaRPr lang="ru-RU" sz="1400" dirty="0">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a:txBody>
                  <a:tcPr marL="28273" marR="10733" marT="2880" marB="0"/>
                </a:tc>
                <a:tc>
                  <a:txBody>
                    <a:bodyPr/>
                    <a:lstStyle/>
                    <a:p>
                      <a:pPr marL="0" marR="0" indent="0" algn="l" defTabSz="914400" rtl="0" eaLnBrk="1" fontAlgn="auto" latinLnBrk="0" hangingPunct="1">
                        <a:lnSpc>
                          <a:spcPct val="107000"/>
                        </a:lnSpc>
                        <a:spcBef>
                          <a:spcPts val="0"/>
                        </a:spcBef>
                        <a:spcAft>
                          <a:spcPts val="0"/>
                        </a:spcAft>
                        <a:buClrTx/>
                        <a:buSzTx/>
                        <a:buFontTx/>
                        <a:buNone/>
                        <a:tabLst/>
                        <a:defRPr/>
                      </a:pPr>
                      <a:r>
                        <a:rPr lang="ru-RU" sz="1400" dirty="0" smtClean="0">
                          <a:effectLst/>
                        </a:rPr>
                        <a:t>Business loans, defined as loans to businesses which have been registered for at least two years, should not be subject to </a:t>
                      </a:r>
                      <a:r>
                        <a:rPr lang="ru-RU" sz="1400" dirty="0" err="1" smtClean="0">
                          <a:effectLst/>
                        </a:rPr>
                        <a:t>the</a:t>
                      </a:r>
                      <a:r>
                        <a:rPr lang="ru-RU" sz="1400" dirty="0" smtClean="0">
                          <a:effectLst/>
                        </a:rPr>
                        <a:t> loan quantum and borrowing costs caps. </a:t>
                      </a:r>
                    </a:p>
                  </a:txBody>
                  <a:tcPr marL="28273" marR="10733" marT="2880" marB="0"/>
                </a:tc>
                <a:extLst>
                  <a:ext uri="{0D108BD9-81ED-4DB2-BD59-A6C34878D82A}">
                    <a16:rowId xmlns:a16="http://schemas.microsoft.com/office/drawing/2014/main" val="10009"/>
                  </a:ext>
                </a:extLst>
              </a:tr>
              <a:tr h="517217">
                <a:tc>
                  <a:txBody>
                    <a:bodyPr/>
                    <a:lstStyle/>
                    <a:p>
                      <a:pPr algn="ctr">
                        <a:lnSpc>
                          <a:spcPct val="107000"/>
                        </a:lnSpc>
                        <a:spcAft>
                          <a:spcPts val="0"/>
                        </a:spcAft>
                      </a:pPr>
                      <a:r>
                        <a:rPr lang="en-US" sz="1400" dirty="0" smtClean="0">
                          <a:solidFill>
                            <a:schemeClr val="bg1"/>
                          </a:solidFill>
                          <a:effectLst/>
                          <a:latin typeface="Calibri" panose="020F0502020204030204" pitchFamily="34" charset="0"/>
                          <a:ea typeface="Calibri" panose="020F0502020204030204" pitchFamily="34" charset="0"/>
                          <a:cs typeface="Calibri" panose="020F0502020204030204" pitchFamily="34" charset="0"/>
                        </a:rPr>
                        <a:t>15</a:t>
                      </a:r>
                      <a:endParaRPr lang="ru-RU" sz="1400" dirty="0">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a:txBody>
                  <a:tcPr marL="28273" marR="10733" marT="2880" marB="0"/>
                </a:tc>
                <a:tc>
                  <a:txBody>
                    <a:bodyPr/>
                    <a:lstStyle/>
                    <a:p>
                      <a:pPr>
                        <a:lnSpc>
                          <a:spcPct val="115000"/>
                        </a:lnSpc>
                        <a:spcAft>
                          <a:spcPts val="10"/>
                        </a:spcAft>
                      </a:pPr>
                      <a:r>
                        <a:rPr lang="ru-RU" sz="1400" dirty="0" smtClean="0">
                          <a:effectLst/>
                        </a:rPr>
                        <a:t>The Registry should collect a better set of data on both borrowers and moneylenders. The Committee has recommended a list of data items that may be useful. </a:t>
                      </a:r>
                    </a:p>
                  </a:txBody>
                  <a:tcPr marL="28273" marR="10733" marT="2880" marB="0"/>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1396317379"/>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Appendix 3. </a:t>
            </a:r>
            <a:r>
              <a:rPr lang="en-US" smtClean="0"/>
              <a:t>Legal advertising</a:t>
            </a:r>
            <a:endParaRPr lang="ru-RU" dirty="0">
              <a:solidFill>
                <a:srgbClr val="00B050"/>
              </a:solidFill>
            </a:endParaRPr>
          </a:p>
        </p:txBody>
      </p:sp>
      <p:sp>
        <p:nvSpPr>
          <p:cNvPr id="7" name="Объект 2"/>
          <p:cNvSpPr>
            <a:spLocks noGrp="1"/>
          </p:cNvSpPr>
          <p:nvPr>
            <p:ph idx="1"/>
          </p:nvPr>
        </p:nvSpPr>
        <p:spPr>
          <a:xfrm>
            <a:off x="179512" y="764704"/>
            <a:ext cx="8712968" cy="5544616"/>
          </a:xfrm>
        </p:spPr>
        <p:txBody>
          <a:bodyPr>
            <a:normAutofit/>
          </a:bodyPr>
          <a:lstStyle/>
          <a:p>
            <a:pPr algn="just"/>
            <a:r>
              <a:rPr lang="en-US" dirty="0" smtClean="0"/>
              <a:t>Since direct advertising of ML services is prohibited in Singapore, we plan to use several indirect channels:</a:t>
            </a:r>
            <a:endParaRPr lang="ru-RU" dirty="0"/>
          </a:p>
          <a:p>
            <a:pPr algn="just"/>
            <a:r>
              <a:rPr lang="en-US" dirty="0" smtClean="0"/>
              <a:t>Specialized “</a:t>
            </a:r>
            <a:r>
              <a:rPr lang="ru-RU" dirty="0" err="1" smtClean="0"/>
              <a:t>Consumer</a:t>
            </a:r>
            <a:r>
              <a:rPr lang="ru-RU" dirty="0" smtClean="0"/>
              <a:t> </a:t>
            </a:r>
            <a:r>
              <a:rPr lang="ru-RU" dirty="0"/>
              <a:t>Finance </a:t>
            </a:r>
            <a:r>
              <a:rPr lang="ru-RU" dirty="0" err="1" smtClean="0"/>
              <a:t>Directory</a:t>
            </a:r>
            <a:r>
              <a:rPr lang="en-US" dirty="0" smtClean="0"/>
              <a:t>” websites</a:t>
            </a:r>
            <a:endParaRPr lang="ru-RU" dirty="0"/>
          </a:p>
          <a:p>
            <a:pPr lvl="1" algn="just"/>
            <a:r>
              <a:rPr lang="ru-RU" dirty="0">
                <a:hlinkClick r:id="rId3"/>
              </a:rPr>
              <a:t>http://</a:t>
            </a:r>
            <a:r>
              <a:rPr lang="ru-RU" dirty="0" smtClean="0">
                <a:hlinkClick r:id="rId3"/>
              </a:rPr>
              <a:t>sgmoney.sg</a:t>
            </a:r>
            <a:endParaRPr lang="ru-RU" dirty="0"/>
          </a:p>
          <a:p>
            <a:pPr lvl="1" algn="just"/>
            <a:r>
              <a:rPr lang="ru-RU" dirty="0">
                <a:hlinkClick r:id="rId4"/>
              </a:rPr>
              <a:t>http://</a:t>
            </a:r>
            <a:r>
              <a:rPr lang="ru-RU" dirty="0" smtClean="0">
                <a:hlinkClick r:id="rId4"/>
              </a:rPr>
              <a:t>directory.stclassifieds.sg</a:t>
            </a:r>
            <a:endParaRPr lang="ru-RU" dirty="0"/>
          </a:p>
          <a:p>
            <a:pPr lvl="1" algn="just"/>
            <a:r>
              <a:rPr lang="ru-RU" dirty="0">
                <a:hlinkClick r:id="rId5"/>
              </a:rPr>
              <a:t>http://</a:t>
            </a:r>
            <a:r>
              <a:rPr lang="ru-RU" dirty="0" smtClean="0">
                <a:hlinkClick r:id="rId5"/>
              </a:rPr>
              <a:t>www.singaporefinancialdirectory.com</a:t>
            </a:r>
            <a:endParaRPr lang="ru-RU" dirty="0"/>
          </a:p>
          <a:p>
            <a:pPr marL="457200" lvl="1" indent="0" algn="just">
              <a:buNone/>
            </a:pPr>
            <a:r>
              <a:rPr lang="en-US" i="1" dirty="0" smtClean="0"/>
              <a:t>These sites appear as a contextual ads in Google search results when searching for terms like “Personal/fast/easy loan”. Formally being just a directory of companies, they are in fact advertising sites, because they only provide information on certain moneylender companies.</a:t>
            </a:r>
          </a:p>
          <a:p>
            <a:pPr algn="just"/>
            <a:r>
              <a:rPr lang="en-US" dirty="0" smtClean="0"/>
              <a:t>Loan comparison or credit brokerage websites</a:t>
            </a:r>
            <a:endParaRPr lang="ru-RU" dirty="0"/>
          </a:p>
          <a:p>
            <a:pPr lvl="1" algn="just"/>
            <a:r>
              <a:rPr lang="ru-RU" dirty="0">
                <a:hlinkClick r:id="rId6"/>
              </a:rPr>
              <a:t>https://</a:t>
            </a:r>
            <a:r>
              <a:rPr lang="ru-RU" dirty="0" smtClean="0">
                <a:hlinkClick r:id="rId6"/>
              </a:rPr>
              <a:t>www.onelyst.com</a:t>
            </a:r>
            <a:r>
              <a:rPr lang="ru-RU" dirty="0" smtClean="0"/>
              <a:t>	</a:t>
            </a:r>
            <a:endParaRPr lang="en-US" dirty="0" smtClean="0"/>
          </a:p>
          <a:p>
            <a:pPr marL="457200" lvl="1" indent="0" algn="just">
              <a:buNone/>
            </a:pPr>
            <a:r>
              <a:rPr lang="en-US" i="1" dirty="0" smtClean="0"/>
              <a:t>These sites offer to fill in an online application form, then show offers from several financial institutions, listing the terms of the product offered (interest rate, time period, amount etc.) Most of those resources only compare bank loans, however, at least one site specializes on moneylenders.</a:t>
            </a:r>
            <a:endParaRPr lang="en-US" i="1" dirty="0"/>
          </a:p>
          <a:p>
            <a:pPr algn="just"/>
            <a:r>
              <a:rPr lang="en-US" dirty="0" smtClean="0"/>
              <a:t>“Yellow pages”</a:t>
            </a:r>
            <a:endParaRPr lang="ru-RU" dirty="0"/>
          </a:p>
          <a:p>
            <a:pPr lvl="1" algn="just"/>
            <a:r>
              <a:rPr lang="ru-RU" dirty="0">
                <a:hlinkClick r:id="rId7"/>
              </a:rPr>
              <a:t>http://</a:t>
            </a:r>
            <a:r>
              <a:rPr lang="ru-RU" dirty="0" smtClean="0">
                <a:hlinkClick r:id="rId7"/>
              </a:rPr>
              <a:t>businesspages.com.sg</a:t>
            </a:r>
            <a:endParaRPr lang="ru-RU" dirty="0"/>
          </a:p>
          <a:p>
            <a:pPr lvl="1" algn="just"/>
            <a:r>
              <a:rPr lang="ru-RU" dirty="0">
                <a:hlinkClick r:id="rId8"/>
              </a:rPr>
              <a:t>http://</a:t>
            </a:r>
            <a:r>
              <a:rPr lang="ru-RU" dirty="0" smtClean="0">
                <a:hlinkClick r:id="rId8"/>
              </a:rPr>
              <a:t>bizlistings.sg</a:t>
            </a:r>
            <a:endParaRPr lang="ru-RU" dirty="0"/>
          </a:p>
          <a:p>
            <a:pPr lvl="1" algn="just"/>
            <a:r>
              <a:rPr lang="ru-RU" dirty="0">
                <a:hlinkClick r:id="rId9"/>
              </a:rPr>
              <a:t>http://</a:t>
            </a:r>
            <a:r>
              <a:rPr lang="ru-RU" dirty="0" smtClean="0">
                <a:hlinkClick r:id="rId9"/>
              </a:rPr>
              <a:t>www.yellowpages.com.sg</a:t>
            </a:r>
            <a:endParaRPr lang="ru-RU" dirty="0"/>
          </a:p>
          <a:p>
            <a:pPr marL="457200" lvl="1" indent="0" algn="just">
              <a:buNone/>
            </a:pPr>
            <a:r>
              <a:rPr lang="en-US" i="1" dirty="0" smtClean="0"/>
              <a:t>These sites do not actually advertise anything, they are just the lists of a certain industry companies. However, they are very popular and easily promoted in Internet.</a:t>
            </a:r>
            <a:endParaRPr lang="ru-RU" i="1" dirty="0" smtClean="0"/>
          </a:p>
        </p:txBody>
      </p:sp>
      <p:sp>
        <p:nvSpPr>
          <p:cNvPr id="5" name="Номер слайда 4"/>
          <p:cNvSpPr>
            <a:spLocks noGrp="1"/>
          </p:cNvSpPr>
          <p:nvPr>
            <p:ph type="sldNum" sz="quarter" idx="12"/>
          </p:nvPr>
        </p:nvSpPr>
        <p:spPr/>
        <p:txBody>
          <a:bodyPr/>
          <a:lstStyle/>
          <a:p>
            <a:fld id="{D7F305DA-160D-498F-B102-A1D8643B4A2C}" type="slidenum">
              <a:rPr lang="ru-RU" smtClean="0"/>
              <a:pPr/>
              <a:t>74</a:t>
            </a:fld>
            <a:endParaRPr lang="ru-RU"/>
          </a:p>
        </p:txBody>
      </p:sp>
    </p:spTree>
    <p:extLst>
      <p:ext uri="{BB962C8B-B14F-4D97-AF65-F5344CB8AC3E}">
        <p14:creationId xmlns:p14="http://schemas.microsoft.com/office/powerpoint/2010/main" val="4090793022"/>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en-US" sz="3200" dirty="0"/>
              <a:t>Appendix </a:t>
            </a:r>
            <a:r>
              <a:rPr lang="ru-RU" sz="3200" dirty="0"/>
              <a:t>4</a:t>
            </a:r>
            <a:r>
              <a:rPr lang="en-US" sz="3200" dirty="0" smtClean="0"/>
              <a:t>. Marketing messages</a:t>
            </a:r>
            <a:endParaRPr lang="ru-RU" sz="3200" dirty="0"/>
          </a:p>
        </p:txBody>
      </p:sp>
      <p:sp>
        <p:nvSpPr>
          <p:cNvPr id="6" name="Номер слайда 5"/>
          <p:cNvSpPr>
            <a:spLocks noGrp="1"/>
          </p:cNvSpPr>
          <p:nvPr>
            <p:ph type="sldNum" sz="quarter" idx="12"/>
          </p:nvPr>
        </p:nvSpPr>
        <p:spPr/>
        <p:txBody>
          <a:bodyPr/>
          <a:lstStyle/>
          <a:p>
            <a:fld id="{D7F305DA-160D-498F-B102-A1D8643B4A2C}" type="slidenum">
              <a:rPr lang="ru-RU" smtClean="0"/>
              <a:pPr/>
              <a:t>75</a:t>
            </a:fld>
            <a:endParaRPr lang="ru-RU" dirty="0"/>
          </a:p>
        </p:txBody>
      </p:sp>
      <p:sp>
        <p:nvSpPr>
          <p:cNvPr id="13" name="Заголовок 1"/>
          <p:cNvSpPr txBox="1">
            <a:spLocks/>
          </p:cNvSpPr>
          <p:nvPr/>
        </p:nvSpPr>
        <p:spPr>
          <a:xfrm>
            <a:off x="285720" y="3303000"/>
            <a:ext cx="4143403" cy="251260"/>
          </a:xfrm>
          <a:prstGeom prst="rect">
            <a:avLst/>
          </a:prstGeom>
          <a:solidFill>
            <a:schemeClr val="bg1">
              <a:lumMod val="95000"/>
            </a:schemeClr>
          </a:solidFill>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1100" dirty="0" smtClean="0">
                <a:latin typeface="+mn-lt"/>
              </a:rPr>
              <a:t>Example of website</a:t>
            </a:r>
            <a:r>
              <a:rPr lang="ru-RU" sz="1100" dirty="0" smtClean="0">
                <a:latin typeface="+mn-lt"/>
              </a:rPr>
              <a:t> </a:t>
            </a:r>
            <a:r>
              <a:rPr lang="en-US" sz="1100" dirty="0" smtClean="0">
                <a:latin typeface="+mn-lt"/>
              </a:rPr>
              <a:t>which claims to be a</a:t>
            </a:r>
            <a:r>
              <a:rPr lang="ru-RU" sz="1100" dirty="0" smtClean="0">
                <a:latin typeface="+mn-lt"/>
              </a:rPr>
              <a:t> </a:t>
            </a:r>
            <a:r>
              <a:rPr lang="en-US" sz="1100" dirty="0" smtClean="0">
                <a:latin typeface="+mn-lt"/>
              </a:rPr>
              <a:t>finance business directory. </a:t>
            </a:r>
            <a:endParaRPr lang="ru-RU" sz="1100" dirty="0">
              <a:latin typeface="+mn-lt"/>
            </a:endParaRPr>
          </a:p>
        </p:txBody>
      </p:sp>
      <p:sp>
        <p:nvSpPr>
          <p:cNvPr id="15" name="Заголовок 1"/>
          <p:cNvSpPr txBox="1">
            <a:spLocks/>
          </p:cNvSpPr>
          <p:nvPr/>
        </p:nvSpPr>
        <p:spPr>
          <a:xfrm>
            <a:off x="543143" y="5703015"/>
            <a:ext cx="3503784" cy="380394"/>
          </a:xfrm>
          <a:prstGeom prst="rect">
            <a:avLst/>
          </a:prstGeom>
          <a:solidFill>
            <a:schemeClr val="bg1">
              <a:lumMod val="95000"/>
            </a:schemeClr>
          </a:solidFill>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1400" dirty="0" smtClean="0">
                <a:latin typeface="+mn-lt"/>
              </a:rPr>
              <a:t>Example</a:t>
            </a:r>
            <a:r>
              <a:rPr lang="ru-RU" sz="1400" dirty="0" smtClean="0">
                <a:latin typeface="+mn-lt"/>
              </a:rPr>
              <a:t>:</a:t>
            </a:r>
            <a:r>
              <a:rPr lang="en-US" sz="1400" dirty="0" smtClean="0">
                <a:latin typeface="+mn-lt"/>
              </a:rPr>
              <a:t> Google compare websites</a:t>
            </a:r>
            <a:endParaRPr lang="ru-RU" sz="1400" dirty="0">
              <a:latin typeface="+mn-lt"/>
            </a:endParaRPr>
          </a:p>
        </p:txBody>
      </p:sp>
      <p:sp>
        <p:nvSpPr>
          <p:cNvPr id="20" name="Заголовок 1"/>
          <p:cNvSpPr txBox="1">
            <a:spLocks/>
          </p:cNvSpPr>
          <p:nvPr/>
        </p:nvSpPr>
        <p:spPr>
          <a:xfrm>
            <a:off x="4643438" y="4800669"/>
            <a:ext cx="4340088" cy="426953"/>
          </a:xfrm>
          <a:prstGeom prst="rect">
            <a:avLst/>
          </a:prstGeom>
          <a:solidFill>
            <a:schemeClr val="bg1">
              <a:lumMod val="95000"/>
            </a:schemeClr>
          </a:solidFill>
        </p:spPr>
        <p:txBody>
          <a:bodyPr vert="horz" lIns="68580" tIns="34290" rIns="68580" bIns="3429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1400" dirty="0" smtClean="0">
                <a:latin typeface="+mn-lt"/>
              </a:rPr>
              <a:t>Example</a:t>
            </a:r>
            <a:r>
              <a:rPr lang="ru-RU" sz="1400" dirty="0" smtClean="0">
                <a:latin typeface="+mn-lt"/>
              </a:rPr>
              <a:t>: </a:t>
            </a:r>
            <a:r>
              <a:rPr lang="en-US" sz="1400" dirty="0" smtClean="0">
                <a:latin typeface="+mn-lt"/>
              </a:rPr>
              <a:t>Banners in business directories</a:t>
            </a:r>
            <a:endParaRPr lang="ru-RU" sz="1400" dirty="0">
              <a:latin typeface="+mn-lt"/>
            </a:endParaRPr>
          </a:p>
        </p:txBody>
      </p:sp>
      <p:pic>
        <p:nvPicPr>
          <p:cNvPr id="3" name="Рисунок 2"/>
          <p:cNvPicPr>
            <a:picLocks noChangeAspect="1"/>
          </p:cNvPicPr>
          <p:nvPr/>
        </p:nvPicPr>
        <p:blipFill>
          <a:blip r:embed="rId3"/>
          <a:stretch>
            <a:fillRect/>
          </a:stretch>
        </p:blipFill>
        <p:spPr>
          <a:xfrm>
            <a:off x="256816" y="961854"/>
            <a:ext cx="4143953" cy="2210108"/>
          </a:xfrm>
          <a:prstGeom prst="rect">
            <a:avLst/>
          </a:prstGeom>
        </p:spPr>
      </p:pic>
      <p:pic>
        <p:nvPicPr>
          <p:cNvPr id="4" name="Рисунок 3"/>
          <p:cNvPicPr>
            <a:picLocks noChangeAspect="1"/>
          </p:cNvPicPr>
          <p:nvPr/>
        </p:nvPicPr>
        <p:blipFill>
          <a:blip r:embed="rId4"/>
          <a:stretch>
            <a:fillRect/>
          </a:stretch>
        </p:blipFill>
        <p:spPr>
          <a:xfrm>
            <a:off x="204053" y="3710278"/>
            <a:ext cx="4305901" cy="1933845"/>
          </a:xfrm>
          <a:prstGeom prst="rect">
            <a:avLst/>
          </a:prstGeom>
        </p:spPr>
      </p:pic>
      <p:pic>
        <p:nvPicPr>
          <p:cNvPr id="5" name="Рисунок 4"/>
          <p:cNvPicPr>
            <a:picLocks noChangeAspect="1"/>
          </p:cNvPicPr>
          <p:nvPr/>
        </p:nvPicPr>
        <p:blipFill>
          <a:blip r:embed="rId5"/>
          <a:stretch>
            <a:fillRect/>
          </a:stretch>
        </p:blipFill>
        <p:spPr>
          <a:xfrm>
            <a:off x="4543636" y="961854"/>
            <a:ext cx="4525006" cy="590632"/>
          </a:xfrm>
          <a:prstGeom prst="rect">
            <a:avLst/>
          </a:prstGeom>
        </p:spPr>
      </p:pic>
      <p:pic>
        <p:nvPicPr>
          <p:cNvPr id="7" name="Рисунок 6"/>
          <p:cNvPicPr>
            <a:picLocks noChangeAspect="1"/>
          </p:cNvPicPr>
          <p:nvPr/>
        </p:nvPicPr>
        <p:blipFill>
          <a:blip r:embed="rId6"/>
          <a:stretch>
            <a:fillRect/>
          </a:stretch>
        </p:blipFill>
        <p:spPr>
          <a:xfrm>
            <a:off x="4619140" y="1696429"/>
            <a:ext cx="800212" cy="2915057"/>
          </a:xfrm>
          <a:prstGeom prst="rect">
            <a:avLst/>
          </a:prstGeom>
        </p:spPr>
      </p:pic>
      <p:pic>
        <p:nvPicPr>
          <p:cNvPr id="11" name="Рисунок 10"/>
          <p:cNvPicPr>
            <a:picLocks noChangeAspect="1"/>
          </p:cNvPicPr>
          <p:nvPr/>
        </p:nvPicPr>
        <p:blipFill>
          <a:blip r:embed="rId7"/>
          <a:stretch>
            <a:fillRect/>
          </a:stretch>
        </p:blipFill>
        <p:spPr>
          <a:xfrm>
            <a:off x="5479507" y="1696429"/>
            <a:ext cx="809738" cy="2924583"/>
          </a:xfrm>
          <a:prstGeom prst="rect">
            <a:avLst/>
          </a:prstGeom>
        </p:spPr>
      </p:pic>
      <p:pic>
        <p:nvPicPr>
          <p:cNvPr id="16" name="Рисунок 15"/>
          <p:cNvPicPr>
            <a:picLocks noChangeAspect="1"/>
          </p:cNvPicPr>
          <p:nvPr/>
        </p:nvPicPr>
        <p:blipFill>
          <a:blip r:embed="rId8"/>
          <a:stretch>
            <a:fillRect/>
          </a:stretch>
        </p:blipFill>
        <p:spPr>
          <a:xfrm>
            <a:off x="6457910" y="1696429"/>
            <a:ext cx="2524477" cy="562053"/>
          </a:xfrm>
          <a:prstGeom prst="rect">
            <a:avLst/>
          </a:prstGeom>
        </p:spPr>
      </p:pic>
      <p:pic>
        <p:nvPicPr>
          <p:cNvPr id="21" name="Рисунок 20"/>
          <p:cNvPicPr>
            <a:picLocks noChangeAspect="1"/>
          </p:cNvPicPr>
          <p:nvPr/>
        </p:nvPicPr>
        <p:blipFill>
          <a:blip r:embed="rId9"/>
          <a:stretch>
            <a:fillRect/>
          </a:stretch>
        </p:blipFill>
        <p:spPr>
          <a:xfrm>
            <a:off x="6457909" y="2339781"/>
            <a:ext cx="2524477" cy="943107"/>
          </a:xfrm>
          <a:prstGeom prst="rect">
            <a:avLst/>
          </a:prstGeom>
        </p:spPr>
      </p:pic>
      <p:pic>
        <p:nvPicPr>
          <p:cNvPr id="22" name="Рисунок 21"/>
          <p:cNvPicPr>
            <a:picLocks noChangeAspect="1"/>
          </p:cNvPicPr>
          <p:nvPr/>
        </p:nvPicPr>
        <p:blipFill>
          <a:blip r:embed="rId10"/>
          <a:stretch>
            <a:fillRect/>
          </a:stretch>
        </p:blipFill>
        <p:spPr>
          <a:xfrm>
            <a:off x="6457908" y="3502947"/>
            <a:ext cx="2524477" cy="1076475"/>
          </a:xfrm>
          <a:prstGeom prst="rect">
            <a:avLst/>
          </a:prstGeom>
        </p:spPr>
      </p:pic>
    </p:spTree>
    <p:extLst>
      <p:ext uri="{BB962C8B-B14F-4D97-AF65-F5344CB8AC3E}">
        <p14:creationId xmlns:p14="http://schemas.microsoft.com/office/powerpoint/2010/main" val="2137565979"/>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4"/>
          <p:cNvSpPr>
            <a:spLocks noGrp="1"/>
          </p:cNvSpPr>
          <p:nvPr>
            <p:ph type="title"/>
          </p:nvPr>
        </p:nvSpPr>
        <p:spPr/>
        <p:txBody>
          <a:bodyPr/>
          <a:lstStyle/>
          <a:p>
            <a:r>
              <a:rPr lang="en-US" dirty="0"/>
              <a:t>Appendix </a:t>
            </a:r>
            <a:r>
              <a:rPr lang="ru-RU" dirty="0" smtClean="0"/>
              <a:t>5. </a:t>
            </a:r>
            <a:r>
              <a:rPr lang="en-US" dirty="0" smtClean="0"/>
              <a:t>Moneylenders’ </a:t>
            </a:r>
            <a:r>
              <a:rPr lang="en-US" dirty="0"/>
              <a:t>Association of </a:t>
            </a:r>
            <a:r>
              <a:rPr lang="en-US" dirty="0" smtClean="0"/>
              <a:t>Singapore</a:t>
            </a:r>
            <a:endParaRPr lang="ru-RU" dirty="0"/>
          </a:p>
        </p:txBody>
      </p:sp>
      <p:sp>
        <p:nvSpPr>
          <p:cNvPr id="6" name="Объект 5"/>
          <p:cNvSpPr>
            <a:spLocks noGrp="1"/>
          </p:cNvSpPr>
          <p:nvPr>
            <p:ph idx="1"/>
          </p:nvPr>
        </p:nvSpPr>
        <p:spPr>
          <a:xfrm>
            <a:off x="179512" y="764704"/>
            <a:ext cx="8712968" cy="5289451"/>
          </a:xfrm>
        </p:spPr>
        <p:txBody>
          <a:bodyPr/>
          <a:lstStyle/>
          <a:p>
            <a:r>
              <a:rPr lang="en-US" dirty="0"/>
              <a:t>The Association has set the following as its objectives:</a:t>
            </a:r>
          </a:p>
          <a:p>
            <a:pPr lvl="1"/>
            <a:r>
              <a:rPr lang="en-US" dirty="0"/>
              <a:t>To represent, develop and promote the money lending industry and to generally further the interests of its members.</a:t>
            </a:r>
          </a:p>
          <a:p>
            <a:pPr lvl="1"/>
            <a:r>
              <a:rPr lang="en-US" dirty="0"/>
              <a:t>To project money lending as an important and integral part of the business of financing individuals and businesses.</a:t>
            </a:r>
          </a:p>
          <a:p>
            <a:pPr lvl="1"/>
            <a:r>
              <a:rPr lang="en-US" dirty="0"/>
              <a:t>To keep members informed of matters relating to the trade and the finance industry generally and to facilitate their interaction so as to better promote their interest in the industry.</a:t>
            </a:r>
          </a:p>
          <a:p>
            <a:pPr lvl="1"/>
            <a:r>
              <a:rPr lang="en-US" dirty="0"/>
              <a:t>To maintain good relations with governmental authorities and to assist them through regular feedback.</a:t>
            </a:r>
          </a:p>
          <a:p>
            <a:pPr lvl="1"/>
            <a:r>
              <a:rPr lang="en-US" dirty="0"/>
              <a:t>To advocate ethical practice in the money lending industry.</a:t>
            </a:r>
          </a:p>
          <a:p>
            <a:endParaRPr lang="en-US" dirty="0"/>
          </a:p>
          <a:p>
            <a:r>
              <a:rPr lang="en-US" dirty="0"/>
              <a:t>Cost of membership is one </a:t>
            </a:r>
            <a:r>
              <a:rPr lang="en-US" dirty="0" smtClean="0"/>
              <a:t>time </a:t>
            </a:r>
            <a:r>
              <a:rPr lang="en-US" dirty="0"/>
              <a:t>Entrance Fee of $500 and Annual Subscription Fees of $</a:t>
            </a:r>
            <a:r>
              <a:rPr lang="en-US" dirty="0" smtClean="0"/>
              <a:t>380</a:t>
            </a:r>
          </a:p>
          <a:p>
            <a:r>
              <a:rPr lang="en-US" dirty="0" smtClean="0"/>
              <a:t>The Association provides the following services to the members:</a:t>
            </a:r>
          </a:p>
          <a:p>
            <a:pPr lvl="1"/>
            <a:r>
              <a:rPr lang="en-US" dirty="0" smtClean="0"/>
              <a:t>An access to a black list of ML customers compiled from all MLAS members’ databases</a:t>
            </a:r>
            <a:endParaRPr lang="ru-RU" dirty="0"/>
          </a:p>
          <a:p>
            <a:pPr lvl="1"/>
            <a:r>
              <a:rPr lang="en-US" dirty="0" smtClean="0"/>
              <a:t>Preferential access to DP </a:t>
            </a:r>
            <a:r>
              <a:rPr lang="en-US" dirty="0"/>
              <a:t>SME Commercial Credit Bureau </a:t>
            </a:r>
          </a:p>
          <a:p>
            <a:pPr lvl="1"/>
            <a:r>
              <a:rPr lang="en-US" dirty="0" smtClean="0"/>
              <a:t>Web site development at favorable conditions</a:t>
            </a:r>
            <a:endParaRPr lang="ru-RU" dirty="0"/>
          </a:p>
          <a:p>
            <a:pPr lvl="1"/>
            <a:r>
              <a:rPr lang="en-US" dirty="0"/>
              <a:t>Insurance protection for MLAS Members</a:t>
            </a:r>
          </a:p>
          <a:p>
            <a:pPr lvl="1"/>
            <a:r>
              <a:rPr lang="en-US" dirty="0"/>
              <a:t>Orientation &amp; Training for Moneylenders</a:t>
            </a:r>
          </a:p>
          <a:p>
            <a:pPr lvl="1"/>
            <a:r>
              <a:rPr lang="en-US" dirty="0" smtClean="0"/>
              <a:t>Preferential access to collection agencies</a:t>
            </a:r>
            <a:endParaRPr lang="ru-RU" dirty="0"/>
          </a:p>
          <a:p>
            <a:pPr lvl="1"/>
            <a:endParaRPr lang="en-US" dirty="0"/>
          </a:p>
        </p:txBody>
      </p:sp>
      <p:sp>
        <p:nvSpPr>
          <p:cNvPr id="4" name="Номер слайда 3"/>
          <p:cNvSpPr>
            <a:spLocks noGrp="1"/>
          </p:cNvSpPr>
          <p:nvPr>
            <p:ph type="sldNum" sz="quarter" idx="12"/>
          </p:nvPr>
        </p:nvSpPr>
        <p:spPr/>
        <p:txBody>
          <a:bodyPr/>
          <a:lstStyle/>
          <a:p>
            <a:fld id="{D7F305DA-160D-498F-B102-A1D8643B4A2C}" type="slidenum">
              <a:rPr lang="ru-RU" smtClean="0"/>
              <a:pPr/>
              <a:t>76</a:t>
            </a:fld>
            <a:endParaRPr lang="ru-RU"/>
          </a:p>
        </p:txBody>
      </p:sp>
    </p:spTree>
    <p:extLst>
      <p:ext uri="{BB962C8B-B14F-4D97-AF65-F5344CB8AC3E}">
        <p14:creationId xmlns:p14="http://schemas.microsoft.com/office/powerpoint/2010/main" val="83104193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PDL Licensing</a:t>
            </a:r>
            <a:endParaRPr lang="ru-RU" dirty="0"/>
          </a:p>
        </p:txBody>
      </p:sp>
      <p:sp>
        <p:nvSpPr>
          <p:cNvPr id="3" name="Content Placeholder 2"/>
          <p:cNvSpPr>
            <a:spLocks noGrp="1"/>
          </p:cNvSpPr>
          <p:nvPr>
            <p:ph idx="1"/>
          </p:nvPr>
        </p:nvSpPr>
        <p:spPr>
          <a:xfrm>
            <a:off x="107504" y="692697"/>
            <a:ext cx="4824536" cy="3096343"/>
          </a:xfrm>
        </p:spPr>
        <p:txBody>
          <a:bodyPr>
            <a:normAutofit/>
          </a:bodyPr>
          <a:lstStyle/>
          <a:p>
            <a:pPr algn="just"/>
            <a:r>
              <a:rPr lang="en-US" sz="1500" dirty="0" smtClean="0"/>
              <a:t>Consumer lending in Singapore is performed by Banks, Licensed Moneylenders and Pawnshops</a:t>
            </a:r>
          </a:p>
          <a:p>
            <a:pPr algn="just"/>
            <a:r>
              <a:rPr lang="en-US" sz="1500" dirty="0" smtClean="0"/>
              <a:t>PDL is a known product in the market falling under definition of “Moneylending” and licensed as such by Registry of Moneylenders, Ministry of Law</a:t>
            </a:r>
          </a:p>
          <a:p>
            <a:pPr algn="just"/>
            <a:r>
              <a:rPr lang="en-GB" sz="1500" dirty="0" smtClean="0"/>
              <a:t>Regulator stopped issuing new licenses in 2012, and targets the total number of active licenses to be 150 by the end of 2015</a:t>
            </a:r>
          </a:p>
          <a:p>
            <a:pPr algn="just"/>
            <a:r>
              <a:rPr lang="en-GB" sz="1500" dirty="0" smtClean="0"/>
              <a:t>This policy led to the gradual reduction in the number of active licenses in the past few years</a:t>
            </a:r>
          </a:p>
          <a:p>
            <a:pPr algn="just"/>
            <a:r>
              <a:rPr lang="en-GB" sz="1500" dirty="0" smtClean="0"/>
              <a:t>Currently there are 176 ML licenses in the market (172 are active and 4 are already suspended)</a:t>
            </a:r>
          </a:p>
          <a:p>
            <a:pPr algn="just"/>
            <a:endParaRPr lang="en-GB" dirty="0"/>
          </a:p>
          <a:p>
            <a:pPr algn="just"/>
            <a:endParaRPr lang="en-US" dirty="0" smtClean="0"/>
          </a:p>
          <a:p>
            <a:pPr algn="just"/>
            <a:endParaRPr lang="en-US" dirty="0"/>
          </a:p>
          <a:p>
            <a:pPr algn="just"/>
            <a:endParaRPr lang="ru-RU" dirty="0"/>
          </a:p>
        </p:txBody>
      </p:sp>
      <p:sp>
        <p:nvSpPr>
          <p:cNvPr id="4" name="Slide Number Placeholder 3"/>
          <p:cNvSpPr>
            <a:spLocks noGrp="1"/>
          </p:cNvSpPr>
          <p:nvPr>
            <p:ph type="sldNum" sz="quarter" idx="12"/>
          </p:nvPr>
        </p:nvSpPr>
        <p:spPr/>
        <p:txBody>
          <a:bodyPr/>
          <a:lstStyle/>
          <a:p>
            <a:fld id="{D7F305DA-160D-498F-B102-A1D8643B4A2C}" type="slidenum">
              <a:rPr lang="ru-RU" smtClean="0"/>
              <a:pPr/>
              <a:t>8</a:t>
            </a:fld>
            <a:endParaRPr lang="ru-RU"/>
          </a:p>
        </p:txBody>
      </p:sp>
      <p:pic>
        <p:nvPicPr>
          <p:cNvPr id="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48064" y="836713"/>
            <a:ext cx="3816424" cy="25202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Объект 2"/>
          <p:cNvSpPr txBox="1">
            <a:spLocks/>
          </p:cNvSpPr>
          <p:nvPr/>
        </p:nvSpPr>
        <p:spPr>
          <a:xfrm>
            <a:off x="107504" y="3645024"/>
            <a:ext cx="8879580" cy="55181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1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2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1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1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r>
              <a:rPr lang="en-US" sz="1500" dirty="0"/>
              <a:t>Despite steady decrease in the number of licenses, lending volume kept increasing due to more sophisticated marketing (online), rising ticket sizes, decrease in illegal ML activities and rising client </a:t>
            </a:r>
            <a:r>
              <a:rPr lang="en-US" sz="1500" dirty="0" smtClean="0"/>
              <a:t>demand</a:t>
            </a:r>
          </a:p>
          <a:p>
            <a:pPr algn="just"/>
            <a:endParaRPr lang="en-US" sz="1500" dirty="0" smtClean="0"/>
          </a:p>
          <a:p>
            <a:pPr algn="just"/>
            <a:endParaRPr lang="en-US" dirty="0" smtClean="0"/>
          </a:p>
          <a:p>
            <a:pPr marL="268288" indent="-268288" algn="just">
              <a:spcBef>
                <a:spcPts val="600"/>
              </a:spcBef>
            </a:pPr>
            <a:endParaRPr lang="en-US" dirty="0"/>
          </a:p>
        </p:txBody>
      </p:sp>
    </p:spTree>
    <p:extLst>
      <p:ext uri="{BB962C8B-B14F-4D97-AF65-F5344CB8AC3E}">
        <p14:creationId xmlns:p14="http://schemas.microsoft.com/office/powerpoint/2010/main" val="311188417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Current ML industry practices</a:t>
            </a:r>
            <a:endParaRPr lang="ru-RU" dirty="0">
              <a:solidFill>
                <a:srgbClr val="FF0000"/>
              </a:solidFill>
            </a:endParaRPr>
          </a:p>
        </p:txBody>
      </p:sp>
      <p:sp>
        <p:nvSpPr>
          <p:cNvPr id="7" name="Объект 2"/>
          <p:cNvSpPr>
            <a:spLocks noGrp="1"/>
          </p:cNvSpPr>
          <p:nvPr>
            <p:ph idx="1"/>
          </p:nvPr>
        </p:nvSpPr>
        <p:spPr>
          <a:xfrm>
            <a:off x="179512" y="803845"/>
            <a:ext cx="5616624" cy="4641379"/>
          </a:xfrm>
        </p:spPr>
        <p:txBody>
          <a:bodyPr>
            <a:noAutofit/>
          </a:bodyPr>
          <a:lstStyle/>
          <a:p>
            <a:pPr algn="just"/>
            <a:r>
              <a:rPr lang="en-US" sz="1550" dirty="0" smtClean="0"/>
              <a:t>The only business model detected in the market is branch-based</a:t>
            </a:r>
            <a:endParaRPr lang="en-US" sz="1550" dirty="0"/>
          </a:p>
          <a:p>
            <a:pPr algn="just"/>
            <a:r>
              <a:rPr lang="en-US" sz="1550" dirty="0" smtClean="0"/>
              <a:t>While the ML regulation formally allows for ML businesses to have multiple branches, only 5 MLs with 2 offices have been identified</a:t>
            </a:r>
          </a:p>
          <a:p>
            <a:pPr algn="just"/>
            <a:r>
              <a:rPr lang="en-US" sz="1550" dirty="0" smtClean="0"/>
              <a:t>There are signs of concentration in the industry, exhibiting themselves in a peculiar way in such regulated environment</a:t>
            </a:r>
          </a:p>
          <a:p>
            <a:pPr algn="just"/>
            <a:r>
              <a:rPr lang="en-US" sz="1550" dirty="0" smtClean="0"/>
              <a:t>This concentration happens not via expansion of a specific license, but rather by license operator taking under his control multiple licenses formally belonging to different individuals</a:t>
            </a:r>
          </a:p>
          <a:p>
            <a:pPr algn="just"/>
            <a:r>
              <a:rPr lang="en-US" sz="1550" dirty="0" smtClean="0"/>
              <a:t>During our limited investigation time, we have come across at least one person operating 19 licenses and another operating 5, there are reasons to believe that this phenomenon is widespread and the actual number of players is relatively small</a:t>
            </a:r>
          </a:p>
          <a:p>
            <a:pPr algn="just"/>
            <a:r>
              <a:rPr lang="en-US" sz="1550" dirty="0" smtClean="0"/>
              <a:t>Such mode of industry concentration has been dictated by harsh regulatory environment in which license operators diversify risks of license revocation by spreading business activities over multiple licenses</a:t>
            </a:r>
          </a:p>
        </p:txBody>
      </p:sp>
      <p:sp>
        <p:nvSpPr>
          <p:cNvPr id="8" name="Номер слайда 7"/>
          <p:cNvSpPr>
            <a:spLocks noGrp="1"/>
          </p:cNvSpPr>
          <p:nvPr>
            <p:ph type="sldNum" sz="quarter" idx="12"/>
          </p:nvPr>
        </p:nvSpPr>
        <p:spPr/>
        <p:txBody>
          <a:bodyPr/>
          <a:lstStyle/>
          <a:p>
            <a:fld id="{D7F305DA-160D-498F-B102-A1D8643B4A2C}" type="slidenum">
              <a:rPr lang="ru-RU" smtClean="0"/>
              <a:pPr/>
              <a:t>9</a:t>
            </a:fld>
            <a:endParaRPr lang="ru-RU"/>
          </a:p>
        </p:txBody>
      </p:sp>
      <p:sp>
        <p:nvSpPr>
          <p:cNvPr id="11" name="Объект 2"/>
          <p:cNvSpPr txBox="1">
            <a:spLocks/>
          </p:cNvSpPr>
          <p:nvPr/>
        </p:nvSpPr>
        <p:spPr>
          <a:xfrm>
            <a:off x="192523" y="5373216"/>
            <a:ext cx="8807572" cy="648072"/>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1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2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1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1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r>
              <a:rPr lang="en-US" sz="1550" dirty="0"/>
              <a:t>In such a scheme, licenses are operated via “trust” agreements in which owners are paid 11-15% of gross profit or 20-30% of net profit</a:t>
            </a:r>
          </a:p>
        </p:txBody>
      </p:sp>
      <p:pic>
        <p:nvPicPr>
          <p:cNvPr id="3" name="Рисунок 2"/>
          <p:cNvPicPr>
            <a:picLocks noChangeAspect="1"/>
          </p:cNvPicPr>
          <p:nvPr/>
        </p:nvPicPr>
        <p:blipFill>
          <a:blip r:embed="rId3"/>
          <a:stretch>
            <a:fillRect/>
          </a:stretch>
        </p:blipFill>
        <p:spPr>
          <a:xfrm>
            <a:off x="5922004" y="929351"/>
            <a:ext cx="2876951" cy="1933845"/>
          </a:xfrm>
          <a:prstGeom prst="rect">
            <a:avLst/>
          </a:prstGeom>
        </p:spPr>
      </p:pic>
      <p:pic>
        <p:nvPicPr>
          <p:cNvPr id="4" name="Рисунок 3"/>
          <p:cNvPicPr>
            <a:picLocks noChangeAspect="1"/>
          </p:cNvPicPr>
          <p:nvPr/>
        </p:nvPicPr>
        <p:blipFill>
          <a:blip r:embed="rId4"/>
          <a:stretch>
            <a:fillRect/>
          </a:stretch>
        </p:blipFill>
        <p:spPr>
          <a:xfrm>
            <a:off x="5923281" y="2998862"/>
            <a:ext cx="2896004" cy="2238687"/>
          </a:xfrm>
          <a:prstGeom prst="rect">
            <a:avLst/>
          </a:prstGeom>
        </p:spPr>
      </p:pic>
    </p:spTree>
    <p:extLst>
      <p:ext uri="{BB962C8B-B14F-4D97-AF65-F5344CB8AC3E}">
        <p14:creationId xmlns:p14="http://schemas.microsoft.com/office/powerpoint/2010/main" val="2793620548"/>
      </p:ext>
    </p:extLst>
  </p:cSld>
  <p:clrMapOvr>
    <a:masterClrMapping/>
  </p:clrMapOvr>
  <p:timing>
    <p:tnLst>
      <p:par>
        <p:cTn id="1" dur="indefinite" restart="never" nodeType="tmRoot"/>
      </p:par>
    </p:tnLst>
  </p:timing>
</p:sld>
</file>

<file path=ppt/theme/theme1.xml><?xml version="1.0" encoding="utf-8"?>
<a:theme xmlns:a="http://schemas.openxmlformats.org/drawingml/2006/main" name="Тема Office">
  <a:themeElements>
    <a:clrScheme name="Finstar">
      <a:dk1>
        <a:sysClr val="windowText" lastClr="000000"/>
      </a:dk1>
      <a:lt1>
        <a:sysClr val="window" lastClr="FFFFFF"/>
      </a:lt1>
      <a:dk2>
        <a:srgbClr val="001E69"/>
      </a:dk2>
      <a:lt2>
        <a:srgbClr val="EEECE1"/>
      </a:lt2>
      <a:accent1>
        <a:srgbClr val="4F81BD"/>
      </a:accent1>
      <a:accent2>
        <a:srgbClr val="C0504D"/>
      </a:accent2>
      <a:accent3>
        <a:srgbClr val="9BBB59"/>
      </a:accent3>
      <a:accent4>
        <a:srgbClr val="8064A2"/>
      </a:accent4>
      <a:accent5>
        <a:srgbClr val="327DF5"/>
      </a:accent5>
      <a:accent6>
        <a:srgbClr val="F79646"/>
      </a:accent6>
      <a:hlink>
        <a:srgbClr val="001E69"/>
      </a:hlink>
      <a:folHlink>
        <a:srgbClr val="8064A2"/>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DB721C743B2FB47931CFF6BBFD7AF71" ma:contentTypeVersion="2" ma:contentTypeDescription="Create a new document." ma:contentTypeScope="" ma:versionID="3530128487d860e32e5f972707c56b74">
  <xsd:schema xmlns:xsd="http://www.w3.org/2001/XMLSchema" xmlns:xs="http://www.w3.org/2001/XMLSchema" xmlns:p="http://schemas.microsoft.com/office/2006/metadata/properties" xmlns:ns2="9de6a297-4883-49b5-b734-272fd15c37c5" targetNamespace="http://schemas.microsoft.com/office/2006/metadata/properties" ma:root="true" ma:fieldsID="963a402012eff12b22321bfd757036a3" ns2:_="">
    <xsd:import namespace="9de6a297-4883-49b5-b734-272fd15c37c5"/>
    <xsd:element name="properties">
      <xsd:complexType>
        <xsd:sequence>
          <xsd:element name="documentManagement">
            <xsd:complexType>
              <xsd:all>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de6a297-4883-49b5-b734-272fd15c37c5"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EBB7AEF-21C8-499D-9565-1EAE4F54EB3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de6a297-4883-49b5-b734-272fd15c37c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39A644C-6ECB-40D7-AE5A-943F15FDFDAE}">
  <ds:schemaRefs>
    <ds:schemaRef ds:uri="http://schemas.microsoft.com/sharepoint/v3/contenttype/forms"/>
  </ds:schemaRefs>
</ds:datastoreItem>
</file>

<file path=customXml/itemProps3.xml><?xml version="1.0" encoding="utf-8"?>
<ds:datastoreItem xmlns:ds="http://schemas.openxmlformats.org/officeDocument/2006/customXml" ds:itemID="{21E2F406-45BB-417B-90C1-E21A37B5D17D}">
  <ds:schemaRefs>
    <ds:schemaRef ds:uri="http://purl.org/dc/elements/1.1/"/>
    <ds:schemaRef ds:uri="http://schemas.microsoft.com/office/2006/metadata/properties"/>
    <ds:schemaRef ds:uri="http://purl.org/dc/terms/"/>
    <ds:schemaRef ds:uri="9de6a297-4883-49b5-b734-272fd15c37c5"/>
    <ds:schemaRef ds:uri="http://schemas.microsoft.com/office/2006/documentManagement/types"/>
    <ds:schemaRef ds:uri="http://schemas.microsoft.com/office/infopath/2007/PartnerControls"/>
    <ds:schemaRef ds:uri="http://schemas.openxmlformats.org/package/2006/metadata/core-properti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78480</TotalTime>
  <Words>10807</Words>
  <Application>Microsoft Office PowerPoint</Application>
  <PresentationFormat>On-screen Show (4:3)</PresentationFormat>
  <Paragraphs>2702</Paragraphs>
  <Slides>76</Slides>
  <Notes>69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76</vt:i4>
      </vt:variant>
    </vt:vector>
  </HeadingPairs>
  <TitlesOfParts>
    <vt:vector size="80" baseType="lpstr">
      <vt:lpstr>Arial</vt:lpstr>
      <vt:lpstr>Calibri</vt:lpstr>
      <vt:lpstr>Wingdings</vt:lpstr>
      <vt:lpstr>Тема Office</vt:lpstr>
      <vt:lpstr>Business plan of Money lending business  in Singapore</vt:lpstr>
      <vt:lpstr>Table of contents</vt:lpstr>
      <vt:lpstr>PowerPoint Presentation</vt:lpstr>
      <vt:lpstr>Investment summary</vt:lpstr>
      <vt:lpstr>Investment summary</vt:lpstr>
      <vt:lpstr>PowerPoint Presentation</vt:lpstr>
      <vt:lpstr>General market information</vt:lpstr>
      <vt:lpstr>PDL Licensing</vt:lpstr>
      <vt:lpstr>Current ML industry practices</vt:lpstr>
      <vt:lpstr>Current ML business processes</vt:lpstr>
      <vt:lpstr>ML market sales volume and our market share</vt:lpstr>
      <vt:lpstr>PowerPoint Presentation</vt:lpstr>
      <vt:lpstr>ML regulation</vt:lpstr>
      <vt:lpstr>Regulator restrictions and market opportunities </vt:lpstr>
      <vt:lpstr>Regulatory environment</vt:lpstr>
      <vt:lpstr>Results of approaching market players with offer to sell </vt:lpstr>
      <vt:lpstr>№1 AP Credit</vt:lpstr>
      <vt:lpstr>№2 Fast Money Pte Ltd</vt:lpstr>
      <vt:lpstr>№3 Crawfort Pte Ltd</vt:lpstr>
      <vt:lpstr>№4 SE Automobile Investments</vt:lpstr>
      <vt:lpstr>Optimal target</vt:lpstr>
      <vt:lpstr>PowerPoint Presentation</vt:lpstr>
      <vt:lpstr>Competitor landscape</vt:lpstr>
      <vt:lpstr>Сurrent standard sales process of ML </vt:lpstr>
      <vt:lpstr>Upcoming regulation of ML</vt:lpstr>
      <vt:lpstr>Our product strategy</vt:lpstr>
      <vt:lpstr>Our Effective interest rate calculation</vt:lpstr>
      <vt:lpstr>LGC contribution to EIR</vt:lpstr>
      <vt:lpstr>Marketing regulation in details</vt:lpstr>
      <vt:lpstr>Ways to play in a legal territory</vt:lpstr>
      <vt:lpstr>Our marcom strategy</vt:lpstr>
      <vt:lpstr>Marketing mix &amp; sales funnel</vt:lpstr>
      <vt:lpstr>Our Brand</vt:lpstr>
      <vt:lpstr>Business process evolution &amp; key competitive advantages </vt:lpstr>
      <vt:lpstr>PowerPoint Presentation</vt:lpstr>
      <vt:lpstr>Typical risks</vt:lpstr>
      <vt:lpstr>SingPass opportunities</vt:lpstr>
      <vt:lpstr>Credit bureaus</vt:lpstr>
      <vt:lpstr>Strategy of the risk procedures developing</vt:lpstr>
      <vt:lpstr>Decision making procedure </vt:lpstr>
      <vt:lpstr>Collections procedure</vt:lpstr>
      <vt:lpstr>PowerPoint Presentation</vt:lpstr>
      <vt:lpstr>Approach to building IT for SG </vt:lpstr>
      <vt:lpstr>Initial workflow</vt:lpstr>
      <vt:lpstr>Transitional workflow</vt:lpstr>
      <vt:lpstr>Target (fully online) workflow</vt:lpstr>
      <vt:lpstr>IT architecture </vt:lpstr>
      <vt:lpstr>IT architecture- incremental view</vt:lpstr>
      <vt:lpstr>IT budget components</vt:lpstr>
      <vt:lpstr>IT budget inputs – not varying with volumes</vt:lpstr>
      <vt:lpstr>IT budget inputs – varying with volumes</vt:lpstr>
      <vt:lpstr>We will use standard IT architecture geo layout</vt:lpstr>
      <vt:lpstr>PowerPoint Presentation</vt:lpstr>
      <vt:lpstr>HR Structure. Existing model (first 6 months)</vt:lpstr>
      <vt:lpstr>HR Structure. Transition model </vt:lpstr>
      <vt:lpstr>HR Structure. «Ideal» model </vt:lpstr>
      <vt:lpstr>PowerPoint Presentation</vt:lpstr>
      <vt:lpstr>Main assumptions and sensitivity analysis</vt:lpstr>
      <vt:lpstr>Investment summary</vt:lpstr>
      <vt:lpstr>Balance sheet</vt:lpstr>
      <vt:lpstr>P&amp;L Statement</vt:lpstr>
      <vt:lpstr>Cash flow Statement</vt:lpstr>
      <vt:lpstr>G&amp;A expenses budget</vt:lpstr>
      <vt:lpstr>One-off costs budget</vt:lpstr>
      <vt:lpstr>PowerPoint Presentation</vt:lpstr>
      <vt:lpstr>Main identified risks and their mitigation 1/2</vt:lpstr>
      <vt:lpstr>Main identified risks and their mitigation 2/2</vt:lpstr>
      <vt:lpstr>PowerPoint Presentation</vt:lpstr>
      <vt:lpstr>Project plan </vt:lpstr>
      <vt:lpstr>PowerPoint Presentation</vt:lpstr>
      <vt:lpstr>Appendix 1. Countries comparison table</vt:lpstr>
      <vt:lpstr>Appendix 2. Recommendations of the Advisory Committee on Moneylending </vt:lpstr>
      <vt:lpstr>Appendix 2. Recommendations of the Advisory Committee on Moneylending </vt:lpstr>
      <vt:lpstr>Appendix 3. Legal advertising</vt:lpstr>
      <vt:lpstr>Appendix 4. Marketing messages</vt:lpstr>
      <vt:lpstr>Appendix 5. Moneylenders’ Association of Singapore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MicroMoney; Micromoney International; Micromoney.io; Alexandrov S</dc:creator>
  <cp:lastModifiedBy>Anton Dziatkovskii</cp:lastModifiedBy>
  <cp:revision>3403</cp:revision>
  <dcterms:created xsi:type="dcterms:W3CDTF">2014-10-16T06:51:06Z</dcterms:created>
  <dcterms:modified xsi:type="dcterms:W3CDTF">2017-08-29T14:39:51Z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0x0101002DB721C743B2FB47931CFF6BBFD7AF71</vt:lpwstr>
  </property>
</Properties>
</file>