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7"/>
  </p:notesMasterIdLst>
  <p:sldIdLst>
    <p:sldId id="1045" r:id="rId5"/>
    <p:sldId id="1055" r:id="rId6"/>
    <p:sldId id="1056" r:id="rId7"/>
    <p:sldId id="1019" r:id="rId8"/>
    <p:sldId id="1057" r:id="rId9"/>
    <p:sldId id="1058" r:id="rId10"/>
    <p:sldId id="1054" r:id="rId11"/>
    <p:sldId id="1044" r:id="rId12"/>
    <p:sldId id="1046" r:id="rId13"/>
    <p:sldId id="1048" r:id="rId14"/>
    <p:sldId id="1047" r:id="rId15"/>
    <p:sldId id="1051" r:id="rId1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24" userDrawn="1">
          <p15:clr>
            <a:srgbClr val="A4A3A4"/>
          </p15:clr>
        </p15:guide>
        <p15:guide id="2" pos="292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Yury German" initials="YG" lastIdx="5" clrIdx="5">
    <p:extLst>
      <p:ext uri="{19B8F6BF-5375-455C-9EA6-DF929625EA0E}">
        <p15:presenceInfo xmlns:p15="http://schemas.microsoft.com/office/powerpoint/2012/main" userId="Yury German" providerId="None"/>
      </p:ext>
    </p:extLst>
  </p:cmAuthor>
  <p:cmAuthor id="8" name="Aleksey Sitishev" initials="AS" lastIdx="8" clrIdx="6"/>
  <p:cmAuthor id="2" name="Maxim Chernuschenko" initials="MC" lastIdx="7" clrIdx="0">
    <p:extLst/>
  </p:cmAuthor>
  <p:cmAuthor id="9" name="Aleksey Sitishev" initials="AS [6]" lastIdx="1" clrIdx="7"/>
  <p:cmAuthor id="3" name="Sergey Alexandrov" initials="SA" lastIdx="1" clrIdx="1">
    <p:extLst/>
  </p:cmAuthor>
  <p:cmAuthor id="4" name="User" initials="U" lastIdx="31" clrIdx="2"/>
  <p:cmAuthor id="5" name="Artem Andreev" initials="AA" lastIdx="10" clrIdx="3">
    <p:extLst>
      <p:ext uri="{19B8F6BF-5375-455C-9EA6-DF929625EA0E}">
        <p15:presenceInfo xmlns:p15="http://schemas.microsoft.com/office/powerpoint/2012/main" userId="Artem Andreev" providerId="None"/>
      </p:ext>
    </p:extLst>
  </p:cmAuthor>
  <p:cmAuthor id="6" name="Trifonov Alexey" initials="TA" lastIdx="7" clrIdx="4">
    <p:extLst>
      <p:ext uri="{19B8F6BF-5375-455C-9EA6-DF929625EA0E}">
        <p15:presenceInfo xmlns:p15="http://schemas.microsoft.com/office/powerpoint/2012/main" userId="eb7241aac44da6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a:srgbClr val="E9EDF4"/>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5" d="100"/>
          <a:sy n="65" d="100"/>
        </p:scale>
        <p:origin x="1272" y="52"/>
      </p:cViewPr>
      <p:guideLst>
        <p:guide orient="horz" pos="1824"/>
        <p:guide pos="292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11F612-6801-4D4C-A0B7-C9E3864A2EA0}" type="datetimeFigureOut">
              <a:rPr lang="ru-RU" smtClean="0"/>
              <a:pPr/>
              <a:t>17.10.2016</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AF8928-5D96-4E18-BE87-4F1720F2B4F1}" type="slidenum">
              <a:rPr lang="ru-RU" smtClean="0"/>
              <a:pPr/>
              <a:t>‹#›</a:t>
            </a:fld>
            <a:endParaRPr lang="ru-RU"/>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1</a:t>
            </a:fld>
            <a:endParaRPr lang="ru-RU"/>
          </a:p>
        </p:txBody>
      </p:sp>
    </p:spTree>
    <p:extLst>
      <p:ext uri="{BB962C8B-B14F-4D97-AF65-F5344CB8AC3E}">
        <p14:creationId xmlns:p14="http://schemas.microsoft.com/office/powerpoint/2010/main" val="3347087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t>4</a:t>
            </a:fld>
            <a:endParaRPr lang="ru-RU"/>
          </a:p>
        </p:txBody>
      </p:sp>
    </p:spTree>
    <p:extLst>
      <p:ext uri="{BB962C8B-B14F-4D97-AF65-F5344CB8AC3E}">
        <p14:creationId xmlns:p14="http://schemas.microsoft.com/office/powerpoint/2010/main" val="300646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AF8928-5D96-4E18-BE87-4F1720F2B4F1}" type="slidenum">
              <a:rPr lang="ru-RU" smtClean="0"/>
              <a:pPr/>
              <a:t>5</a:t>
            </a:fld>
            <a:endParaRPr lang="ru-RU"/>
          </a:p>
        </p:txBody>
      </p:sp>
    </p:spTree>
    <p:extLst>
      <p:ext uri="{BB962C8B-B14F-4D97-AF65-F5344CB8AC3E}">
        <p14:creationId xmlns:p14="http://schemas.microsoft.com/office/powerpoint/2010/main" val="377130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CAF8928-5D96-4E18-BE87-4F1720F2B4F1}" type="slidenum">
              <a:rPr lang="ru-RU" smtClean="0"/>
              <a:t>7</a:t>
            </a:fld>
            <a:endParaRPr lang="ru-RU"/>
          </a:p>
        </p:txBody>
      </p:sp>
    </p:spTree>
    <p:extLst>
      <p:ext uri="{BB962C8B-B14F-4D97-AF65-F5344CB8AC3E}">
        <p14:creationId xmlns:p14="http://schemas.microsoft.com/office/powerpoint/2010/main" val="15303893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lvl1pPr>
              <a:defRPr>
                <a:solidFill>
                  <a:schemeClr val="tx2"/>
                </a:solidFill>
              </a:defRPr>
            </a:lvl1p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D2C3588D-9E94-4144-9DA3-F84C352C206B}" type="datetime1">
              <a:rPr lang="ru-RU" smtClean="0"/>
              <a:pPr/>
              <a:t>17.10.2016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7F305DA-160D-498F-B102-A1D8643B4A2C}" type="slidenum">
              <a:rPr lang="ru-RU" smtClean="0"/>
              <a:pPr/>
              <a:t>‹#›</a:t>
            </a:fld>
            <a:endParaRPr lang="ru-RU"/>
          </a:p>
        </p:txBody>
      </p:sp>
      <p:pic>
        <p:nvPicPr>
          <p:cNvPr id="7" name="Picture 2" descr="http://finstar.com/front/fix/pre_footer.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731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64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4AFD40F4-0E4D-4221-AF7C-55BA2A9DB0CA}" type="datetime1">
              <a:rPr lang="ru-RU" smtClean="0"/>
              <a:pPr/>
              <a:t>17.10.2016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7F305DA-160D-498F-B102-A1D8643B4A2C}" type="slidenum">
              <a:rPr lang="ru-RU" smtClean="0"/>
              <a:pPr/>
              <a:t>‹#›</a:t>
            </a:fld>
            <a:endParaRPr lang="ru-RU"/>
          </a:p>
        </p:txBody>
      </p:sp>
    </p:spTree>
    <p:extLst>
      <p:ext uri="{BB962C8B-B14F-4D97-AF65-F5344CB8AC3E}">
        <p14:creationId xmlns:p14="http://schemas.microsoft.com/office/powerpoint/2010/main" val="1950568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692696"/>
            <a:ext cx="2057400" cy="5433467"/>
          </a:xfrm>
        </p:spPr>
        <p:txBody>
          <a:bodyPr vert="eaVert"/>
          <a:lstStyle>
            <a:lvl1pPr>
              <a:defRPr>
                <a:solidFill>
                  <a:schemeClr val="tx2"/>
                </a:solidFill>
              </a:defRPr>
            </a:lvl1pPr>
          </a:lstStyle>
          <a:p>
            <a:r>
              <a:rPr lang="ru-RU"/>
              <a:t>Образец заголовка</a:t>
            </a:r>
          </a:p>
        </p:txBody>
      </p:sp>
      <p:sp>
        <p:nvSpPr>
          <p:cNvPr id="3" name="Вертикальный текст 2"/>
          <p:cNvSpPr>
            <a:spLocks noGrp="1"/>
          </p:cNvSpPr>
          <p:nvPr>
            <p:ph type="body" orient="vert" idx="1"/>
          </p:nvPr>
        </p:nvSpPr>
        <p:spPr>
          <a:xfrm>
            <a:off x="457200" y="692696"/>
            <a:ext cx="6019800" cy="543346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C579389-570E-415D-9E4D-B1EB6D3575E2}" type="datetime1">
              <a:rPr lang="ru-RU" smtClean="0"/>
              <a:pPr/>
              <a:t>17.10.2016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7F305DA-160D-498F-B102-A1D8643B4A2C}" type="slidenum">
              <a:rPr lang="ru-RU" smtClean="0"/>
              <a:pPr/>
              <a:t>‹#›</a:t>
            </a:fld>
            <a:endParaRPr lang="ru-RU"/>
          </a:p>
        </p:txBody>
      </p:sp>
    </p:spTree>
    <p:extLst>
      <p:ext uri="{BB962C8B-B14F-4D97-AF65-F5344CB8AC3E}">
        <p14:creationId xmlns:p14="http://schemas.microsoft.com/office/powerpoint/2010/main" val="982662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A442A7EC-9A80-4032-9534-DF1BF1E144B2}" type="datetime1">
              <a:rPr lang="ru-RU" smtClean="0"/>
              <a:pPr/>
              <a:t>17.10.2016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7F305DA-160D-498F-B102-A1D8643B4A2C}" type="slidenum">
              <a:rPr lang="ru-RU" smtClean="0"/>
              <a:pPr/>
              <a:t>‹#›</a:t>
            </a:fld>
            <a:endParaRPr lang="ru-RU"/>
          </a:p>
        </p:txBody>
      </p:sp>
    </p:spTree>
    <p:extLst>
      <p:ext uri="{BB962C8B-B14F-4D97-AF65-F5344CB8AC3E}">
        <p14:creationId xmlns:p14="http://schemas.microsoft.com/office/powerpoint/2010/main" val="32433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105FF983-D4E0-4AC2-ABC3-C89C800AC54E}" type="datetime1">
              <a:rPr lang="ru-RU" smtClean="0"/>
              <a:pPr/>
              <a:t>17.10.2016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7F305DA-160D-498F-B102-A1D8643B4A2C}" type="slidenum">
              <a:rPr lang="ru-RU" smtClean="0"/>
              <a:pPr/>
              <a:t>‹#›</a:t>
            </a:fld>
            <a:endParaRPr lang="ru-RU"/>
          </a:p>
        </p:txBody>
      </p:sp>
    </p:spTree>
    <p:extLst>
      <p:ext uri="{BB962C8B-B14F-4D97-AF65-F5344CB8AC3E}">
        <p14:creationId xmlns:p14="http://schemas.microsoft.com/office/powerpoint/2010/main" val="1304072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600200"/>
            <a:ext cx="4038600" cy="4525963"/>
          </a:xfrm>
        </p:spPr>
        <p:txBody>
          <a:bodyPr>
            <a:normAutofit/>
          </a:bodyPr>
          <a:lstStyle>
            <a:lvl1pPr>
              <a:defRPr sz="1600"/>
            </a:lvl1pPr>
            <a:lvl2pPr>
              <a:defRPr sz="1400"/>
            </a:lvl2pPr>
            <a:lvl3pPr>
              <a:defRPr sz="1200"/>
            </a:lvl3pPr>
            <a:lvl4pPr>
              <a:defRPr sz="1100"/>
            </a:lvl4pPr>
            <a:lvl5pPr>
              <a:defRPr sz="11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600200"/>
            <a:ext cx="4038600" cy="4525963"/>
          </a:xfrm>
        </p:spPr>
        <p:txBody>
          <a:bodyPr>
            <a:normAutofit/>
          </a:bodyPr>
          <a:lstStyle>
            <a:lvl1pPr>
              <a:defRPr sz="1600"/>
            </a:lvl1pPr>
            <a:lvl2pPr>
              <a:defRPr sz="1400"/>
            </a:lvl2pPr>
            <a:lvl3pPr>
              <a:defRPr sz="1200"/>
            </a:lvl3pPr>
            <a:lvl4pPr>
              <a:defRPr sz="1100"/>
            </a:lvl4pPr>
            <a:lvl5pPr>
              <a:defRPr sz="11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D5B149DA-2B70-4C70-AADC-6EA99B8BD7A8}" type="datetime1">
              <a:rPr lang="ru-RU" smtClean="0"/>
              <a:pPr/>
              <a:t>17.10.2016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7F305DA-160D-498F-B102-A1D8643B4A2C}" type="slidenum">
              <a:rPr lang="ru-RU" smtClean="0"/>
              <a:pPr/>
              <a:t>‹#›</a:t>
            </a:fld>
            <a:endParaRPr lang="ru-RU"/>
          </a:p>
        </p:txBody>
      </p:sp>
    </p:spTree>
    <p:extLst>
      <p:ext uri="{BB962C8B-B14F-4D97-AF65-F5344CB8AC3E}">
        <p14:creationId xmlns:p14="http://schemas.microsoft.com/office/powerpoint/2010/main" val="171319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959049"/>
            <a:ext cx="4040188" cy="381719"/>
          </a:xfrm>
          <a:solidFill>
            <a:schemeClr val="tx2"/>
          </a:solidFill>
        </p:spPr>
        <p:txBody>
          <a:bodyPr anchor="ctr">
            <a:normAutofit/>
          </a:bodyPr>
          <a:lstStyle>
            <a:lvl1pPr marL="0" indent="0" algn="ctr">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1340768"/>
            <a:ext cx="4040188" cy="4785395"/>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959049"/>
            <a:ext cx="4041775" cy="381719"/>
          </a:xfrm>
          <a:solidFill>
            <a:schemeClr val="tx2"/>
          </a:solidFill>
        </p:spPr>
        <p:txBody>
          <a:bodyPr anchor="ctr">
            <a:noAutofit/>
          </a:bodyPr>
          <a:lstStyle>
            <a:lvl1pPr marL="0" indent="0" algn="ctr">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1340768"/>
            <a:ext cx="4041775" cy="4785395"/>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32F1A12F-C88F-4C19-974A-BB3C2204DDEC}" type="datetime1">
              <a:rPr lang="ru-RU" smtClean="0"/>
              <a:pPr/>
              <a:t>17.10.2016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7F305DA-160D-498F-B102-A1D8643B4A2C}" type="slidenum">
              <a:rPr lang="ru-RU" smtClean="0"/>
              <a:pPr/>
              <a:t>‹#›</a:t>
            </a:fld>
            <a:endParaRPr lang="ru-RU"/>
          </a:p>
        </p:txBody>
      </p:sp>
    </p:spTree>
    <p:extLst>
      <p:ext uri="{BB962C8B-B14F-4D97-AF65-F5344CB8AC3E}">
        <p14:creationId xmlns:p14="http://schemas.microsoft.com/office/powerpoint/2010/main" val="3292234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63CBA9EB-8B72-47E9-84EB-C85F8ABB4663}" type="datetime1">
              <a:rPr lang="ru-RU" smtClean="0"/>
              <a:pPr/>
              <a:t>17.10.2016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7F305DA-160D-498F-B102-A1D8643B4A2C}" type="slidenum">
              <a:rPr lang="ru-RU" smtClean="0"/>
              <a:pPr/>
              <a:t>‹#›</a:t>
            </a:fld>
            <a:endParaRPr lang="ru-RU"/>
          </a:p>
        </p:txBody>
      </p:sp>
    </p:spTree>
    <p:extLst>
      <p:ext uri="{BB962C8B-B14F-4D97-AF65-F5344CB8AC3E}">
        <p14:creationId xmlns:p14="http://schemas.microsoft.com/office/powerpoint/2010/main" val="2219946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CBD8D49-0218-44CB-A4E1-9492E9B21D5F}" type="datetime1">
              <a:rPr lang="ru-RU" smtClean="0"/>
              <a:pPr/>
              <a:t>17.10.2016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7F305DA-160D-498F-B102-A1D8643B4A2C}" type="slidenum">
              <a:rPr lang="ru-RU" smtClean="0"/>
              <a:pPr/>
              <a:t>‹#›</a:t>
            </a:fld>
            <a:endParaRPr lang="ru-RU"/>
          </a:p>
        </p:txBody>
      </p:sp>
    </p:spTree>
    <p:extLst>
      <p:ext uri="{BB962C8B-B14F-4D97-AF65-F5344CB8AC3E}">
        <p14:creationId xmlns:p14="http://schemas.microsoft.com/office/powerpoint/2010/main" val="190635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692696"/>
            <a:ext cx="3008313" cy="1018034"/>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692696"/>
            <a:ext cx="5111750" cy="5433467"/>
          </a:xfrm>
        </p:spPr>
        <p:txBody>
          <a:bodyPr>
            <a:normAutofit/>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700808"/>
            <a:ext cx="3008313" cy="442535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9E8BB31A-724C-4847-AA46-A8BA387B75F9}" type="datetime1">
              <a:rPr lang="ru-RU" smtClean="0"/>
              <a:pPr/>
              <a:t>17.10.2016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7F305DA-160D-498F-B102-A1D8643B4A2C}" type="slidenum">
              <a:rPr lang="ru-RU" smtClean="0"/>
              <a:pPr/>
              <a:t>‹#›</a:t>
            </a:fld>
            <a:endParaRPr lang="ru-RU"/>
          </a:p>
        </p:txBody>
      </p:sp>
    </p:spTree>
    <p:extLst>
      <p:ext uri="{BB962C8B-B14F-4D97-AF65-F5344CB8AC3E}">
        <p14:creationId xmlns:p14="http://schemas.microsoft.com/office/powerpoint/2010/main" val="147114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71C2CA34-F0F1-4791-8DA0-79530C852FFA}" type="datetime1">
              <a:rPr lang="ru-RU" smtClean="0"/>
              <a:pPr/>
              <a:t>17.10.2016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7F305DA-160D-498F-B102-A1D8643B4A2C}" type="slidenum">
              <a:rPr lang="ru-RU" smtClean="0"/>
              <a:pPr/>
              <a:t>‹#›</a:t>
            </a:fld>
            <a:endParaRPr lang="ru-RU"/>
          </a:p>
        </p:txBody>
      </p:sp>
    </p:spTree>
    <p:extLst>
      <p:ext uri="{BB962C8B-B14F-4D97-AF65-F5344CB8AC3E}">
        <p14:creationId xmlns:p14="http://schemas.microsoft.com/office/powerpoint/2010/main" val="4030742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b="50000"/>
          <a:stretch/>
        </p:blipFill>
        <p:spPr bwMode="auto">
          <a:xfrm>
            <a:off x="0" y="6293136"/>
            <a:ext cx="9144000" cy="567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http://finstar.com/front/fix/pre_footer.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73152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title"/>
          </p:nvPr>
        </p:nvSpPr>
        <p:spPr>
          <a:xfrm>
            <a:off x="395536" y="116632"/>
            <a:ext cx="8159540" cy="312281"/>
          </a:xfrm>
          <a:prstGeom prst="rect">
            <a:avLst/>
          </a:prstGeom>
        </p:spPr>
        <p:txBody>
          <a:bodyPr vert="horz" lIns="91440" tIns="45720" rIns="91440" bIns="45720" rtlCol="0" anchor="ctr">
            <a:noAutofit/>
          </a:bodyPr>
          <a:lstStyle/>
          <a:p>
            <a:r>
              <a:rPr lang="ru-RU"/>
              <a:t>Образец заголовка</a:t>
            </a:r>
          </a:p>
        </p:txBody>
      </p:sp>
      <p:sp>
        <p:nvSpPr>
          <p:cNvPr id="3" name="Текст 2"/>
          <p:cNvSpPr>
            <a:spLocks noGrp="1"/>
          </p:cNvSpPr>
          <p:nvPr>
            <p:ph type="body" idx="1"/>
          </p:nvPr>
        </p:nvSpPr>
        <p:spPr>
          <a:xfrm>
            <a:off x="457200" y="836712"/>
            <a:ext cx="8229600" cy="528945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525344"/>
            <a:ext cx="2133600" cy="283758"/>
          </a:xfrm>
          <a:prstGeom prst="rect">
            <a:avLst/>
          </a:prstGeom>
        </p:spPr>
        <p:txBody>
          <a:bodyPr vert="horz" lIns="91440" tIns="45720" rIns="91440" bIns="45720" rtlCol="0" anchor="ctr"/>
          <a:lstStyle>
            <a:lvl1pPr algn="l">
              <a:defRPr sz="1200">
                <a:solidFill>
                  <a:schemeClr val="tx1">
                    <a:tint val="75000"/>
                  </a:schemeClr>
                </a:solidFill>
              </a:defRPr>
            </a:lvl1pPr>
          </a:lstStyle>
          <a:p>
            <a:fld id="{34E10F41-CB58-4F6B-BE82-03F044FE9CA2}" type="datetime1">
              <a:rPr lang="ru-RU" smtClean="0"/>
              <a:pPr/>
              <a:t>17.10.2016</a:t>
            </a:fld>
            <a:endParaRPr lang="ru-RU"/>
          </a:p>
        </p:txBody>
      </p:sp>
      <p:sp>
        <p:nvSpPr>
          <p:cNvPr id="5" name="Нижний колонтитул 4"/>
          <p:cNvSpPr>
            <a:spLocks noGrp="1"/>
          </p:cNvSpPr>
          <p:nvPr>
            <p:ph type="ftr" sz="quarter" idx="3"/>
          </p:nvPr>
        </p:nvSpPr>
        <p:spPr>
          <a:xfrm>
            <a:off x="3124200" y="6525344"/>
            <a:ext cx="2895600" cy="283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267004" y="6525344"/>
            <a:ext cx="720080" cy="283758"/>
          </a:xfrm>
          <a:prstGeom prst="rect">
            <a:avLst/>
          </a:prstGeom>
        </p:spPr>
        <p:txBody>
          <a:bodyPr vert="horz" lIns="91440" tIns="45720" rIns="91440" bIns="45720" rtlCol="0" anchor="ctr"/>
          <a:lstStyle>
            <a:lvl1pPr algn="r">
              <a:defRPr sz="1200">
                <a:solidFill>
                  <a:schemeClr val="tx2"/>
                </a:solidFill>
              </a:defRPr>
            </a:lvl1pPr>
          </a:lstStyle>
          <a:p>
            <a:fld id="{D7F305DA-160D-498F-B102-A1D8643B4A2C}" type="slidenum">
              <a:rPr lang="ru-RU" smtClean="0"/>
              <a:pPr/>
              <a:t>‹#›</a:t>
            </a:fld>
            <a:endParaRPr lang="ru-RU"/>
          </a:p>
        </p:txBody>
      </p:sp>
      <p:pic>
        <p:nvPicPr>
          <p:cNvPr id="1029" name="Picture 5" descr="Flag of Singapore.sv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555076" y="140908"/>
            <a:ext cx="432008" cy="288005"/>
          </a:xfrm>
          <a:prstGeom prst="rect">
            <a:avLst/>
          </a:prstGeom>
        </p:spPr>
        <p:style>
          <a:lnRef idx="0">
            <a:schemeClr val="accent2"/>
          </a:lnRef>
          <a:fillRef idx="3">
            <a:schemeClr val="accent2"/>
          </a:fillRef>
          <a:effectRef idx="3">
            <a:schemeClr val="accent2"/>
          </a:effectRef>
          <a:fontRef idx="minor">
            <a:schemeClr val="lt1"/>
          </a:fontRef>
        </p:style>
      </p:pic>
    </p:spTree>
    <p:extLst>
      <p:ext uri="{BB962C8B-B14F-4D97-AF65-F5344CB8AC3E}">
        <p14:creationId xmlns:p14="http://schemas.microsoft.com/office/powerpoint/2010/main" val="148116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eb.nso.go.th/"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data.worldbank.or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7553" y="106593"/>
            <a:ext cx="8159540" cy="312281"/>
          </a:xfrm>
        </p:spPr>
        <p:txBody>
          <a:bodyPr/>
          <a:lstStyle/>
          <a:p>
            <a:r>
              <a:rPr lang="en-US" dirty="0"/>
              <a:t>General Market Information</a:t>
            </a:r>
            <a:endParaRPr lang="ru-RU" dirty="0">
              <a:solidFill>
                <a:srgbClr val="FF0000"/>
              </a:solidFill>
            </a:endParaRPr>
          </a:p>
        </p:txBody>
      </p:sp>
      <p:sp>
        <p:nvSpPr>
          <p:cNvPr id="7" name="Номер слайда 6"/>
          <p:cNvSpPr>
            <a:spLocks noGrp="1"/>
          </p:cNvSpPr>
          <p:nvPr>
            <p:ph type="sldNum" sz="quarter" idx="12"/>
          </p:nvPr>
        </p:nvSpPr>
        <p:spPr/>
        <p:txBody>
          <a:bodyPr/>
          <a:lstStyle/>
          <a:p>
            <a:fld id="{D7F305DA-160D-498F-B102-A1D8643B4A2C}" type="slidenum">
              <a:rPr lang="ru-RU" smtClean="0"/>
              <a:pPr/>
              <a:t>1</a:t>
            </a:fld>
            <a:endParaRPr lang="ru-RU"/>
          </a:p>
        </p:txBody>
      </p:sp>
      <p:sp>
        <p:nvSpPr>
          <p:cNvPr id="4" name="Rectangle 3"/>
          <p:cNvSpPr/>
          <p:nvPr/>
        </p:nvSpPr>
        <p:spPr>
          <a:xfrm>
            <a:off x="0" y="6372399"/>
            <a:ext cx="8804802" cy="507831"/>
          </a:xfrm>
          <a:prstGeom prst="rect">
            <a:avLst/>
          </a:prstGeom>
        </p:spPr>
        <p:txBody>
          <a:bodyPr wrap="square">
            <a:spAutoFit/>
          </a:bodyPr>
          <a:lstStyle/>
          <a:p>
            <a:r>
              <a:rPr lang="en-GB" sz="900" u="sng" dirty="0">
                <a:hlinkClick r:id="rId3"/>
              </a:rPr>
              <a:t>http://web.nso.go.th/</a:t>
            </a:r>
            <a:endParaRPr lang="en-GB" sz="900" u="sng" dirty="0"/>
          </a:p>
          <a:p>
            <a:r>
              <a:rPr lang="en-GB" sz="900" dirty="0">
                <a:hlinkClick r:id="rId4"/>
              </a:rPr>
              <a:t>http://data.worldbank.org/</a:t>
            </a:r>
            <a:endParaRPr lang="en-GB" sz="900" dirty="0"/>
          </a:p>
          <a:p>
            <a:r>
              <a:rPr lang="en-GB" sz="900" dirty="0"/>
              <a:t>http://www.tradingeconomics.com/thailand/indicators</a:t>
            </a:r>
            <a:endParaRPr lang="en-US" sz="900" dirty="0"/>
          </a:p>
        </p:txBody>
      </p:sp>
      <p:graphicFrame>
        <p:nvGraphicFramePr>
          <p:cNvPr id="5" name="Table 4"/>
          <p:cNvGraphicFramePr>
            <a:graphicFrameLocks noGrp="1"/>
          </p:cNvGraphicFramePr>
          <p:nvPr>
            <p:extLst>
              <p:ext uri="{D42A27DB-BD31-4B8C-83A1-F6EECF244321}">
                <p14:modId xmlns:p14="http://schemas.microsoft.com/office/powerpoint/2010/main" val="3856562831"/>
              </p:ext>
            </p:extLst>
          </p:nvPr>
        </p:nvGraphicFramePr>
        <p:xfrm>
          <a:off x="161764" y="720279"/>
          <a:ext cx="5544616" cy="5545358"/>
        </p:xfrm>
        <a:graphic>
          <a:graphicData uri="http://schemas.openxmlformats.org/drawingml/2006/table">
            <a:tbl>
              <a:tblPr firstRow="1" bandRow="1">
                <a:tableStyleId>{5C22544A-7EE6-4342-B048-85BDC9FD1C3A}</a:tableStyleId>
              </a:tblPr>
              <a:tblGrid>
                <a:gridCol w="420239">
                  <a:extLst>
                    <a:ext uri="{9D8B030D-6E8A-4147-A177-3AD203B41FA5}">
                      <a16:colId xmlns:a16="http://schemas.microsoft.com/office/drawing/2014/main" val="20000"/>
                    </a:ext>
                  </a:extLst>
                </a:gridCol>
                <a:gridCol w="3956161">
                  <a:extLst>
                    <a:ext uri="{9D8B030D-6E8A-4147-A177-3AD203B41FA5}">
                      <a16:colId xmlns:a16="http://schemas.microsoft.com/office/drawing/2014/main" val="20001"/>
                    </a:ext>
                  </a:extLst>
                </a:gridCol>
                <a:gridCol w="1168216">
                  <a:extLst>
                    <a:ext uri="{9D8B030D-6E8A-4147-A177-3AD203B41FA5}">
                      <a16:colId xmlns:a16="http://schemas.microsoft.com/office/drawing/2014/main" val="20002"/>
                    </a:ext>
                  </a:extLst>
                </a:gridCol>
              </a:tblGrid>
              <a:tr h="295125">
                <a:tc>
                  <a:txBody>
                    <a:bodyPr/>
                    <a:lstStyle/>
                    <a:p>
                      <a:r>
                        <a:rPr lang="ru-RU" sz="1400" b="0" kern="1200" dirty="0">
                          <a:solidFill>
                            <a:schemeClr val="lt1"/>
                          </a:solidFill>
                          <a:latin typeface="+mn-lt"/>
                          <a:ea typeface="+mn-ea"/>
                          <a:cs typeface="+mn-cs"/>
                        </a:rPr>
                        <a:t>№</a:t>
                      </a:r>
                      <a:endParaRPr lang="en-US" sz="1400" b="0" kern="1200" dirty="0">
                        <a:solidFill>
                          <a:schemeClr val="lt1"/>
                        </a:solidFill>
                        <a:latin typeface="+mn-lt"/>
                        <a:ea typeface="+mn-ea"/>
                        <a:cs typeface="+mn-cs"/>
                      </a:endParaRPr>
                    </a:p>
                  </a:txBody>
                  <a:tcPr/>
                </a:tc>
                <a:tc>
                  <a:txBody>
                    <a:bodyPr/>
                    <a:lstStyle/>
                    <a:p>
                      <a:pPr marL="0" algn="ctr" defTabSz="914400" rtl="0" eaLnBrk="1" latinLnBrk="0" hangingPunct="1"/>
                      <a:r>
                        <a:rPr lang="en-US" sz="1400" b="0" kern="1200" dirty="0">
                          <a:solidFill>
                            <a:schemeClr val="lt1"/>
                          </a:solidFill>
                          <a:latin typeface="+mn-lt"/>
                          <a:ea typeface="+mn-ea"/>
                          <a:cs typeface="+mn-cs"/>
                        </a:rPr>
                        <a:t>Parameter</a:t>
                      </a:r>
                      <a:r>
                        <a:rPr lang="en-GB" sz="1400" b="0" kern="1200" dirty="0">
                          <a:solidFill>
                            <a:schemeClr val="lt1"/>
                          </a:solidFill>
                          <a:latin typeface="+mn-lt"/>
                          <a:ea typeface="+mn-ea"/>
                          <a:cs typeface="+mn-cs"/>
                        </a:rPr>
                        <a:t>e</a:t>
                      </a:r>
                      <a:r>
                        <a:rPr lang="en-US" sz="1400" b="0" kern="1200" dirty="0">
                          <a:solidFill>
                            <a:schemeClr val="lt1"/>
                          </a:solidFill>
                          <a:latin typeface="+mn-lt"/>
                          <a:ea typeface="+mn-ea"/>
                          <a:cs typeface="+mn-cs"/>
                        </a:rPr>
                        <a:t>r</a:t>
                      </a:r>
                    </a:p>
                  </a:txBody>
                  <a:tcPr/>
                </a:tc>
                <a:tc>
                  <a:txBody>
                    <a:bodyPr/>
                    <a:lstStyle/>
                    <a:p>
                      <a:pPr algn="ctr"/>
                      <a:r>
                        <a:rPr lang="en-US" sz="1400" b="0" dirty="0"/>
                        <a:t>Thailand</a:t>
                      </a:r>
                    </a:p>
                  </a:txBody>
                  <a:tcPr/>
                </a:tc>
                <a:extLst>
                  <a:ext uri="{0D108BD9-81ED-4DB2-BD59-A6C34878D82A}">
                    <a16:rowId xmlns:a16="http://schemas.microsoft.com/office/drawing/2014/main" val="10000"/>
                  </a:ext>
                </a:extLst>
              </a:tr>
              <a:tr h="315207">
                <a:tc>
                  <a:txBody>
                    <a:bodyPr/>
                    <a:lstStyle/>
                    <a:p>
                      <a:r>
                        <a:rPr lang="en-US" sz="1200" dirty="0"/>
                        <a:t>1</a:t>
                      </a:r>
                    </a:p>
                  </a:txBody>
                  <a:tcPr anchor="ctr"/>
                </a:tc>
                <a:tc>
                  <a:txBody>
                    <a:bodyPr/>
                    <a:lstStyle/>
                    <a:p>
                      <a:r>
                        <a:rPr lang="en-US" sz="1200" dirty="0"/>
                        <a:t>Population (million)</a:t>
                      </a:r>
                    </a:p>
                  </a:txBody>
                  <a:tcPr anchor="ctr"/>
                </a:tc>
                <a:tc>
                  <a:txBody>
                    <a:bodyPr/>
                    <a:lstStyle/>
                    <a:p>
                      <a:pPr algn="ctr"/>
                      <a:r>
                        <a:rPr lang="en-US" sz="1200" dirty="0">
                          <a:solidFill>
                            <a:schemeClr val="tx1"/>
                          </a:solidFill>
                        </a:rPr>
                        <a:t>67.2 </a:t>
                      </a:r>
                    </a:p>
                  </a:txBody>
                  <a:tcPr anchor="ctr"/>
                </a:tc>
                <a:extLst>
                  <a:ext uri="{0D108BD9-81ED-4DB2-BD59-A6C34878D82A}">
                    <a16:rowId xmlns:a16="http://schemas.microsoft.com/office/drawing/2014/main" val="10001"/>
                  </a:ext>
                </a:extLst>
              </a:tr>
              <a:tr h="315207">
                <a:tc>
                  <a:txBody>
                    <a:bodyPr/>
                    <a:lstStyle/>
                    <a:p>
                      <a:r>
                        <a:rPr lang="en-US" sz="1200" dirty="0"/>
                        <a:t>2</a:t>
                      </a:r>
                    </a:p>
                  </a:txBody>
                  <a:tcPr anchor="ctr"/>
                </a:tc>
                <a:tc>
                  <a:txBody>
                    <a:bodyPr/>
                    <a:lstStyle/>
                    <a:p>
                      <a:r>
                        <a:rPr lang="en-US" sz="1200" dirty="0"/>
                        <a:t>Labor force ratio</a:t>
                      </a:r>
                    </a:p>
                  </a:txBody>
                  <a:tcPr anchor="ctr"/>
                </a:tc>
                <a:tc>
                  <a:txBody>
                    <a:bodyPr/>
                    <a:lstStyle/>
                    <a:p>
                      <a:pPr algn="ctr"/>
                      <a:r>
                        <a:rPr lang="en-US" sz="1200" dirty="0">
                          <a:solidFill>
                            <a:schemeClr val="tx1"/>
                          </a:solidFill>
                        </a:rPr>
                        <a:t>59.3%</a:t>
                      </a:r>
                    </a:p>
                  </a:txBody>
                  <a:tcPr anchor="ctr"/>
                </a:tc>
                <a:extLst>
                  <a:ext uri="{0D108BD9-81ED-4DB2-BD59-A6C34878D82A}">
                    <a16:rowId xmlns:a16="http://schemas.microsoft.com/office/drawing/2014/main" val="10002"/>
                  </a:ext>
                </a:extLst>
              </a:tr>
              <a:tr h="315207">
                <a:tc>
                  <a:txBody>
                    <a:bodyPr/>
                    <a:lstStyle/>
                    <a:p>
                      <a:r>
                        <a:rPr lang="en-US" sz="1200" dirty="0"/>
                        <a:t>3</a:t>
                      </a:r>
                    </a:p>
                  </a:txBody>
                  <a:tcPr anchor="ctr"/>
                </a:tc>
                <a:tc>
                  <a:txBody>
                    <a:bodyPr/>
                    <a:lstStyle/>
                    <a:p>
                      <a:r>
                        <a:rPr lang="en-GB" sz="1200" b="0" kern="1200" baseline="0" dirty="0">
                          <a:solidFill>
                            <a:schemeClr val="dk1"/>
                          </a:solidFill>
                          <a:latin typeface="+mn-lt"/>
                          <a:ea typeface="+mn-ea"/>
                          <a:cs typeface="+mn-cs"/>
                        </a:rPr>
                        <a:t>Un</a:t>
                      </a:r>
                      <a:r>
                        <a:rPr lang="en-US" sz="1200" kern="1200" dirty="0">
                          <a:solidFill>
                            <a:schemeClr val="dk1"/>
                          </a:solidFill>
                          <a:latin typeface="+mn-lt"/>
                          <a:ea typeface="+mn-ea"/>
                          <a:cs typeface="+mn-cs"/>
                        </a:rPr>
                        <a:t>employment</a:t>
                      </a:r>
                      <a:r>
                        <a:rPr lang="en-US" sz="1200" baseline="0" dirty="0"/>
                        <a:t> rate</a:t>
                      </a:r>
                      <a:endParaRPr lang="en-US" sz="1200" dirty="0"/>
                    </a:p>
                  </a:txBody>
                  <a:tcPr anchor="ctr"/>
                </a:tc>
                <a:tc>
                  <a:txBody>
                    <a:bodyPr/>
                    <a:lstStyle/>
                    <a:p>
                      <a:pPr algn="ctr"/>
                      <a:r>
                        <a:rPr lang="en-US" sz="1200" dirty="0">
                          <a:solidFill>
                            <a:schemeClr val="tx1"/>
                          </a:solidFill>
                        </a:rPr>
                        <a:t>1%</a:t>
                      </a:r>
                    </a:p>
                  </a:txBody>
                  <a:tcPr anchor="ctr"/>
                </a:tc>
                <a:extLst>
                  <a:ext uri="{0D108BD9-81ED-4DB2-BD59-A6C34878D82A}">
                    <a16:rowId xmlns:a16="http://schemas.microsoft.com/office/drawing/2014/main" val="10003"/>
                  </a:ext>
                </a:extLst>
              </a:tr>
              <a:tr h="315207">
                <a:tc>
                  <a:txBody>
                    <a:bodyPr/>
                    <a:lstStyle/>
                    <a:p>
                      <a:r>
                        <a:rPr lang="en-US" sz="1200" dirty="0"/>
                        <a:t>4</a:t>
                      </a:r>
                    </a:p>
                  </a:txBody>
                  <a:tcPr anchor="ctr"/>
                </a:tc>
                <a:tc>
                  <a:txBody>
                    <a:bodyPr/>
                    <a:lstStyle/>
                    <a:p>
                      <a:r>
                        <a:rPr lang="en-GB" sz="1200" kern="1200" dirty="0">
                          <a:solidFill>
                            <a:schemeClr val="tx1"/>
                          </a:solidFill>
                          <a:latin typeface="+mn-lt"/>
                          <a:ea typeface="+mn-ea"/>
                          <a:cs typeface="+mn-cs"/>
                        </a:rPr>
                        <a:t>GDP per capita</a:t>
                      </a:r>
                      <a:endParaRPr lang="en-US" sz="1200" kern="1200" dirty="0">
                        <a:solidFill>
                          <a:schemeClr val="tx1"/>
                        </a:solidFill>
                        <a:latin typeface="+mn-lt"/>
                        <a:ea typeface="+mn-ea"/>
                        <a:cs typeface="+mn-cs"/>
                      </a:endParaRPr>
                    </a:p>
                  </a:txBody>
                  <a:tcPr anchor="ctr"/>
                </a:tc>
                <a:tc>
                  <a:txBody>
                    <a:bodyPr/>
                    <a:lstStyle/>
                    <a:p>
                      <a:pPr algn="ctr"/>
                      <a:r>
                        <a:rPr lang="en-GB" sz="1200" kern="1200" dirty="0">
                          <a:solidFill>
                            <a:schemeClr val="tx1"/>
                          </a:solidFill>
                          <a:effectLst/>
                          <a:latin typeface="+mn-lt"/>
                          <a:ea typeface="+mn-ea"/>
                          <a:cs typeface="+mn-cs"/>
                        </a:rPr>
                        <a:t>$5.7K</a:t>
                      </a:r>
                      <a:r>
                        <a:rPr lang="en-US" sz="1200" dirty="0">
                          <a:solidFill>
                            <a:schemeClr val="tx1"/>
                          </a:solidFill>
                          <a:effectLst/>
                        </a:rPr>
                        <a:t> </a:t>
                      </a:r>
                      <a:endParaRPr lang="en-US" sz="1200" dirty="0">
                        <a:solidFill>
                          <a:schemeClr val="tx1"/>
                        </a:solidFill>
                      </a:endParaRPr>
                    </a:p>
                  </a:txBody>
                  <a:tcPr anchor="ctr"/>
                </a:tc>
                <a:extLst>
                  <a:ext uri="{0D108BD9-81ED-4DB2-BD59-A6C34878D82A}">
                    <a16:rowId xmlns:a16="http://schemas.microsoft.com/office/drawing/2014/main" val="10004"/>
                  </a:ext>
                </a:extLst>
              </a:tr>
              <a:tr h="315207">
                <a:tc>
                  <a:txBody>
                    <a:bodyPr/>
                    <a:lstStyle/>
                    <a:p>
                      <a:r>
                        <a:rPr lang="en-US" sz="1200" dirty="0"/>
                        <a:t>5</a:t>
                      </a:r>
                    </a:p>
                  </a:txBody>
                  <a:tcPr anchor="ctr"/>
                </a:tc>
                <a:tc>
                  <a:txBody>
                    <a:bodyPr/>
                    <a:lstStyle/>
                    <a:p>
                      <a:r>
                        <a:rPr lang="en-GB" sz="1200" kern="1200" dirty="0">
                          <a:solidFill>
                            <a:schemeClr val="tx1"/>
                          </a:solidFill>
                          <a:latin typeface="+mn-lt"/>
                          <a:ea typeface="+mn-ea"/>
                          <a:cs typeface="+mn-cs"/>
                        </a:rPr>
                        <a:t>GDP growth </a:t>
                      </a:r>
                      <a:r>
                        <a:rPr lang="en-GB" sz="900" kern="1200" dirty="0">
                          <a:solidFill>
                            <a:schemeClr val="tx1"/>
                          </a:solidFill>
                          <a:latin typeface="+mn-lt"/>
                          <a:ea typeface="+mn-ea"/>
                          <a:cs typeface="+mn-cs"/>
                        </a:rPr>
                        <a:t>(07.2016 to 07.2015)</a:t>
                      </a:r>
                      <a:endParaRPr lang="en-US" sz="900" dirty="0">
                        <a:solidFill>
                          <a:schemeClr val="tx1"/>
                        </a:solidFill>
                      </a:endParaRPr>
                    </a:p>
                  </a:txBody>
                  <a:tcPr anchor="ctr"/>
                </a:tc>
                <a:tc>
                  <a:txBody>
                    <a:bodyPr/>
                    <a:lstStyle/>
                    <a:p>
                      <a:pPr algn="ctr"/>
                      <a:r>
                        <a:rPr lang="en-US" sz="1200" dirty="0">
                          <a:solidFill>
                            <a:schemeClr val="tx1"/>
                          </a:solidFill>
                        </a:rPr>
                        <a:t>3.6%</a:t>
                      </a:r>
                    </a:p>
                  </a:txBody>
                  <a:tcPr anchor="ctr"/>
                </a:tc>
                <a:extLst>
                  <a:ext uri="{0D108BD9-81ED-4DB2-BD59-A6C34878D82A}">
                    <a16:rowId xmlns:a16="http://schemas.microsoft.com/office/drawing/2014/main" val="10005"/>
                  </a:ext>
                </a:extLst>
              </a:tr>
              <a:tr h="350821">
                <a:tc>
                  <a:txBody>
                    <a:bodyPr/>
                    <a:lstStyle/>
                    <a:p>
                      <a:r>
                        <a:rPr lang="en-US" sz="1200" dirty="0"/>
                        <a:t>6</a:t>
                      </a:r>
                    </a:p>
                  </a:txBody>
                  <a:tcPr anchor="ctr"/>
                </a:tc>
                <a:tc>
                  <a:txBody>
                    <a:bodyPr/>
                    <a:lstStyle/>
                    <a:p>
                      <a:r>
                        <a:rPr lang="en-US" sz="1200" dirty="0">
                          <a:solidFill>
                            <a:schemeClr val="tx1"/>
                          </a:solidFill>
                        </a:rPr>
                        <a:t>Household debt to GDP</a:t>
                      </a:r>
                    </a:p>
                  </a:txBody>
                  <a:tcPr anchor="ctr"/>
                </a:tc>
                <a:tc>
                  <a:txBody>
                    <a:bodyPr/>
                    <a:lstStyle/>
                    <a:p>
                      <a:pPr algn="ctr"/>
                      <a:r>
                        <a:rPr lang="en-US" sz="1200" dirty="0">
                          <a:solidFill>
                            <a:schemeClr val="tx1"/>
                          </a:solidFill>
                        </a:rPr>
                        <a:t>71.3%</a:t>
                      </a:r>
                    </a:p>
                  </a:txBody>
                  <a:tcPr anchor="ctr"/>
                </a:tc>
                <a:extLst>
                  <a:ext uri="{0D108BD9-81ED-4DB2-BD59-A6C34878D82A}">
                    <a16:rowId xmlns:a16="http://schemas.microsoft.com/office/drawing/2014/main" val="2258258608"/>
                  </a:ext>
                </a:extLst>
              </a:tr>
              <a:tr h="350821">
                <a:tc>
                  <a:txBody>
                    <a:bodyPr/>
                    <a:lstStyle/>
                    <a:p>
                      <a:r>
                        <a:rPr lang="en-US" sz="1200" dirty="0"/>
                        <a:t>7</a:t>
                      </a:r>
                    </a:p>
                  </a:txBody>
                  <a:tcPr anchor="ctr"/>
                </a:tc>
                <a:tc>
                  <a:txBody>
                    <a:bodyPr/>
                    <a:lstStyle/>
                    <a:p>
                      <a:r>
                        <a:rPr lang="en-US" sz="1200" dirty="0">
                          <a:solidFill>
                            <a:schemeClr val="tx1"/>
                          </a:solidFill>
                        </a:rPr>
                        <a:t>Average</a:t>
                      </a:r>
                      <a:r>
                        <a:rPr lang="en-US" sz="1200" baseline="0" dirty="0">
                          <a:solidFill>
                            <a:schemeClr val="tx1"/>
                          </a:solidFill>
                        </a:rPr>
                        <a:t> </a:t>
                      </a:r>
                      <a:r>
                        <a:rPr lang="en-US" sz="1200" dirty="0">
                          <a:solidFill>
                            <a:schemeClr val="tx1"/>
                          </a:solidFill>
                        </a:rPr>
                        <a:t>Monthly</a:t>
                      </a:r>
                      <a:r>
                        <a:rPr lang="en-US" sz="1200" baseline="0" dirty="0">
                          <a:solidFill>
                            <a:schemeClr val="tx1"/>
                          </a:solidFill>
                        </a:rPr>
                        <a:t> income</a:t>
                      </a:r>
                      <a:endParaRPr lang="en-US" sz="1200" dirty="0">
                        <a:solidFill>
                          <a:srgbClr val="FF0000"/>
                        </a:solidFill>
                      </a:endParaRPr>
                    </a:p>
                  </a:txBody>
                  <a:tcPr anchor="ctr"/>
                </a:tc>
                <a:tc>
                  <a:txBody>
                    <a:bodyPr/>
                    <a:lstStyle/>
                    <a:p>
                      <a:pPr algn="ctr"/>
                      <a:r>
                        <a:rPr lang="en-US" sz="1200" dirty="0">
                          <a:solidFill>
                            <a:schemeClr val="tx1"/>
                          </a:solidFill>
                        </a:rPr>
                        <a:t>$395</a:t>
                      </a:r>
                    </a:p>
                  </a:txBody>
                  <a:tcPr anchor="ctr"/>
                </a:tc>
                <a:extLst>
                  <a:ext uri="{0D108BD9-81ED-4DB2-BD59-A6C34878D82A}">
                    <a16:rowId xmlns:a16="http://schemas.microsoft.com/office/drawing/2014/main" val="10006"/>
                  </a:ext>
                </a:extLst>
              </a:tr>
              <a:tr h="315207">
                <a:tc>
                  <a:txBody>
                    <a:bodyPr/>
                    <a:lstStyle/>
                    <a:p>
                      <a:r>
                        <a:rPr lang="en-US" sz="1200" dirty="0"/>
                        <a:t>8</a:t>
                      </a:r>
                    </a:p>
                  </a:txBody>
                  <a:tcPr anchor="ctr"/>
                </a:tc>
                <a:tc>
                  <a:txBody>
                    <a:bodyPr/>
                    <a:lstStyle/>
                    <a:p>
                      <a:r>
                        <a:rPr lang="en-US" sz="1200" kern="1200" dirty="0">
                          <a:solidFill>
                            <a:schemeClr val="tx1"/>
                          </a:solidFill>
                          <a:latin typeface="+mn-lt"/>
                          <a:ea typeface="+mn-ea"/>
                          <a:cs typeface="+mn-cs"/>
                        </a:rPr>
                        <a:t>Mobile phone penetration </a:t>
                      </a:r>
                      <a:r>
                        <a:rPr lang="en-US" sz="900" kern="1200" dirty="0">
                          <a:solidFill>
                            <a:schemeClr val="tx1"/>
                          </a:solidFill>
                          <a:latin typeface="+mn-lt"/>
                          <a:ea typeface="+mn-ea"/>
                          <a:cs typeface="+mn-cs"/>
                        </a:rPr>
                        <a:t>(</a:t>
                      </a:r>
                      <a:r>
                        <a:rPr lang="en-US" sz="900" kern="1200" dirty="0" err="1">
                          <a:solidFill>
                            <a:schemeClr val="tx1"/>
                          </a:solidFill>
                          <a:latin typeface="+mn-lt"/>
                          <a:ea typeface="+mn-ea"/>
                          <a:cs typeface="+mn-cs"/>
                        </a:rPr>
                        <a:t>inc.</a:t>
                      </a:r>
                      <a:r>
                        <a:rPr lang="en-US" sz="900" kern="1200" baseline="0" dirty="0">
                          <a:solidFill>
                            <a:schemeClr val="tx1"/>
                          </a:solidFill>
                          <a:latin typeface="+mn-lt"/>
                          <a:ea typeface="+mn-ea"/>
                          <a:cs typeface="+mn-cs"/>
                        </a:rPr>
                        <a:t> smartphones)</a:t>
                      </a:r>
                      <a:endParaRPr lang="en-US" sz="1200" kern="1200" dirty="0">
                        <a:solidFill>
                          <a:schemeClr val="tx1"/>
                        </a:solidFill>
                        <a:latin typeface="+mn-lt"/>
                        <a:ea typeface="+mn-ea"/>
                        <a:cs typeface="+mn-cs"/>
                      </a:endParaRPr>
                    </a:p>
                  </a:txBody>
                  <a:tcPr anchor="ctr"/>
                </a:tc>
                <a:tc>
                  <a:txBody>
                    <a:bodyPr/>
                    <a:lstStyle/>
                    <a:p>
                      <a:pPr algn="ctr"/>
                      <a:r>
                        <a:rPr lang="en-US" sz="1200" dirty="0">
                          <a:solidFill>
                            <a:schemeClr val="tx1"/>
                          </a:solidFill>
                        </a:rPr>
                        <a:t>146%</a:t>
                      </a:r>
                    </a:p>
                  </a:txBody>
                  <a:tcPr anchor="ctr"/>
                </a:tc>
                <a:extLst>
                  <a:ext uri="{0D108BD9-81ED-4DB2-BD59-A6C34878D82A}">
                    <a16:rowId xmlns:a16="http://schemas.microsoft.com/office/drawing/2014/main" val="10007"/>
                  </a:ext>
                </a:extLst>
              </a:tr>
              <a:tr h="315207">
                <a:tc>
                  <a:txBody>
                    <a:bodyPr/>
                    <a:lstStyle/>
                    <a:p>
                      <a:r>
                        <a:rPr lang="en-US" sz="1200" dirty="0"/>
                        <a:t>9</a:t>
                      </a:r>
                    </a:p>
                  </a:txBody>
                  <a:tcPr anchor="ctr"/>
                </a:tc>
                <a:tc>
                  <a:txBody>
                    <a:bodyPr/>
                    <a:lstStyle/>
                    <a:p>
                      <a:pPr marL="0" algn="l" defTabSz="914400" rtl="0" eaLnBrk="1" latinLnBrk="0" hangingPunct="1"/>
                      <a:r>
                        <a:rPr lang="en-US" sz="1200" kern="1200" dirty="0">
                          <a:solidFill>
                            <a:schemeClr val="tx1"/>
                          </a:solidFill>
                          <a:latin typeface="+mn-lt"/>
                          <a:ea typeface="+mn-ea"/>
                          <a:cs typeface="+mn-cs"/>
                        </a:rPr>
                        <a:t>Smartphone </a:t>
                      </a:r>
                      <a:r>
                        <a:rPr lang="en-US" sz="1200" kern="1200" dirty="0">
                          <a:solidFill>
                            <a:schemeClr val="tx1"/>
                          </a:solidFill>
                          <a:effectLst/>
                          <a:latin typeface="Calibri" charset="0"/>
                          <a:ea typeface="Calibri" charset="0"/>
                          <a:cs typeface="Times New Roman" charset="0"/>
                        </a:rPr>
                        <a:t>penetration </a:t>
                      </a:r>
                      <a:r>
                        <a:rPr lang="en-US" sz="900" kern="1200" baseline="0" dirty="0">
                          <a:solidFill>
                            <a:schemeClr val="tx1"/>
                          </a:solidFill>
                          <a:effectLst/>
                          <a:latin typeface="Calibri" charset="0"/>
                          <a:ea typeface="Calibri" charset="0"/>
                          <a:cs typeface="Times New Roman" charset="0"/>
                        </a:rPr>
                        <a:t>(out of total population)</a:t>
                      </a:r>
                    </a:p>
                  </a:txBody>
                  <a:tcPr anchor="ctr"/>
                </a:tc>
                <a:tc>
                  <a:txBody>
                    <a:bodyPr/>
                    <a:lstStyle/>
                    <a:p>
                      <a:pPr algn="ctr"/>
                      <a:r>
                        <a:rPr lang="en-US" sz="1200" dirty="0">
                          <a:solidFill>
                            <a:schemeClr val="tx1"/>
                          </a:solidFill>
                        </a:rPr>
                        <a:t>59.7%</a:t>
                      </a:r>
                    </a:p>
                  </a:txBody>
                  <a:tcPr anchor="ctr"/>
                </a:tc>
                <a:extLst>
                  <a:ext uri="{0D108BD9-81ED-4DB2-BD59-A6C34878D82A}">
                    <a16:rowId xmlns:a16="http://schemas.microsoft.com/office/drawing/2014/main" val="10008"/>
                  </a:ext>
                </a:extLst>
              </a:tr>
              <a:tr h="315207">
                <a:tc>
                  <a:txBody>
                    <a:bodyPr/>
                    <a:lstStyle/>
                    <a:p>
                      <a:r>
                        <a:rPr lang="en-US" sz="1200" dirty="0"/>
                        <a:t>10</a:t>
                      </a:r>
                    </a:p>
                  </a:txBody>
                  <a:tcPr anchor="ctr"/>
                </a:tc>
                <a:tc>
                  <a:txBody>
                    <a:bodyPr/>
                    <a:lstStyle/>
                    <a:p>
                      <a:pPr marL="0" algn="l" defTabSz="914400" rtl="0" eaLnBrk="1" latinLnBrk="0" hangingPunct="1"/>
                      <a:r>
                        <a:rPr lang="en-GB" sz="1200" kern="1200" dirty="0">
                          <a:solidFill>
                            <a:schemeClr val="tx1"/>
                          </a:solidFill>
                          <a:latin typeface="+mn-lt"/>
                          <a:ea typeface="+mn-ea"/>
                          <a:cs typeface="+mn-cs"/>
                        </a:rPr>
                        <a:t>Internet users penetration </a:t>
                      </a:r>
                      <a:r>
                        <a:rPr lang="en-GB" sz="900" kern="1200" dirty="0">
                          <a:solidFill>
                            <a:schemeClr val="tx1"/>
                          </a:solidFill>
                          <a:latin typeface="+mn-lt"/>
                          <a:ea typeface="+mn-ea"/>
                          <a:cs typeface="+mn-cs"/>
                        </a:rPr>
                        <a:t>(</a:t>
                      </a:r>
                      <a:r>
                        <a:rPr lang="en-GB" sz="900" kern="1200" dirty="0" err="1">
                          <a:solidFill>
                            <a:schemeClr val="tx1"/>
                          </a:solidFill>
                          <a:latin typeface="+mn-lt"/>
                          <a:ea typeface="+mn-ea"/>
                          <a:cs typeface="+mn-cs"/>
                        </a:rPr>
                        <a:t>inc.</a:t>
                      </a:r>
                      <a:r>
                        <a:rPr lang="en-GB" sz="900" kern="1200" dirty="0">
                          <a:solidFill>
                            <a:schemeClr val="tx1"/>
                          </a:solidFill>
                          <a:latin typeface="+mn-lt"/>
                          <a:ea typeface="+mn-ea"/>
                          <a:cs typeface="+mn-cs"/>
                        </a:rPr>
                        <a:t> mob. broad band) as of 2015</a:t>
                      </a:r>
                      <a:endParaRPr lang="en-US" sz="900" kern="1200" dirty="0">
                        <a:solidFill>
                          <a:schemeClr val="tx1"/>
                        </a:solidFill>
                        <a:latin typeface="+mn-lt"/>
                        <a:ea typeface="+mn-ea"/>
                        <a:cs typeface="+mn-cs"/>
                      </a:endParaRPr>
                    </a:p>
                  </a:txBody>
                  <a:tcPr anchor="ctr"/>
                </a:tc>
                <a:tc>
                  <a:txBody>
                    <a:bodyPr/>
                    <a:lstStyle/>
                    <a:p>
                      <a:pPr algn="ctr"/>
                      <a:r>
                        <a:rPr lang="en-US" sz="1200" dirty="0">
                          <a:solidFill>
                            <a:schemeClr val="tx1"/>
                          </a:solidFill>
                        </a:rPr>
                        <a:t>56%</a:t>
                      </a:r>
                    </a:p>
                  </a:txBody>
                  <a:tcPr anchor="ctr"/>
                </a:tc>
                <a:extLst>
                  <a:ext uri="{0D108BD9-81ED-4DB2-BD59-A6C34878D82A}">
                    <a16:rowId xmlns:a16="http://schemas.microsoft.com/office/drawing/2014/main" val="10009"/>
                  </a:ext>
                </a:extLst>
              </a:tr>
              <a:tr h="331850">
                <a:tc>
                  <a:txBody>
                    <a:bodyPr/>
                    <a:lstStyle/>
                    <a:p>
                      <a:r>
                        <a:rPr lang="en-US" sz="1200" dirty="0"/>
                        <a:t>11</a:t>
                      </a:r>
                    </a:p>
                  </a:txBody>
                  <a:tcPr anchor="ctr"/>
                </a:tc>
                <a:tc>
                  <a:txBody>
                    <a:bodyPr/>
                    <a:lstStyle/>
                    <a:p>
                      <a:pPr>
                        <a:spcAft>
                          <a:spcPts val="0"/>
                        </a:spcAft>
                      </a:pPr>
                      <a:r>
                        <a:rPr lang="en-US" sz="1200" dirty="0">
                          <a:solidFill>
                            <a:schemeClr val="tx1"/>
                          </a:solidFill>
                          <a:effectLst/>
                          <a:latin typeface="Calibri" charset="0"/>
                          <a:ea typeface="Calibri" charset="0"/>
                          <a:cs typeface="Times New Roman" charset="0"/>
                        </a:rPr>
                        <a:t>Facebook accounts</a:t>
                      </a:r>
                      <a:r>
                        <a:rPr lang="en-US" sz="1200" baseline="0" dirty="0">
                          <a:solidFill>
                            <a:schemeClr val="tx1"/>
                          </a:solidFill>
                          <a:effectLst/>
                          <a:latin typeface="Calibri" charset="0"/>
                          <a:ea typeface="Calibri" charset="0"/>
                          <a:cs typeface="Times New Roman" charset="0"/>
                        </a:rPr>
                        <a:t> penetration </a:t>
                      </a:r>
                      <a:r>
                        <a:rPr lang="en-US" sz="900" dirty="0">
                          <a:solidFill>
                            <a:schemeClr val="tx1"/>
                          </a:solidFill>
                          <a:effectLst/>
                          <a:latin typeface="Calibri" charset="0"/>
                          <a:ea typeface="Calibri" charset="0"/>
                          <a:cs typeface="Times New Roman" charset="0"/>
                        </a:rPr>
                        <a:t>(out of total population), </a:t>
                      </a:r>
                      <a:r>
                        <a:rPr lang="en-GB" sz="900" kern="1200" dirty="0">
                          <a:solidFill>
                            <a:schemeClr val="tx1"/>
                          </a:solidFill>
                          <a:latin typeface="+mn-lt"/>
                          <a:ea typeface="+mn-ea"/>
                          <a:cs typeface="+mn-cs"/>
                        </a:rPr>
                        <a:t>as of 2016</a:t>
                      </a:r>
                      <a:endParaRPr lang="en-US" sz="900" dirty="0">
                        <a:solidFill>
                          <a:schemeClr val="tx1"/>
                        </a:solidFill>
                        <a:effectLst/>
                        <a:latin typeface="Calibri" charset="0"/>
                        <a:ea typeface="Calibri" charset="0"/>
                        <a:cs typeface="Times New Roman" charset="0"/>
                      </a:endParaRPr>
                    </a:p>
                  </a:txBody>
                  <a:tcPr marL="68580" marR="68580" marT="0" marB="0" anchor="ctr"/>
                </a:tc>
                <a:tc>
                  <a:txBody>
                    <a:bodyPr/>
                    <a:lstStyle/>
                    <a:p>
                      <a:pPr algn="ctr"/>
                      <a:r>
                        <a:rPr lang="en-US" sz="1200" dirty="0">
                          <a:solidFill>
                            <a:schemeClr val="tx1"/>
                          </a:solidFill>
                        </a:rPr>
                        <a:t>52.2%</a:t>
                      </a:r>
                    </a:p>
                  </a:txBody>
                  <a:tcPr anchor="ctr"/>
                </a:tc>
                <a:extLst>
                  <a:ext uri="{0D108BD9-81ED-4DB2-BD59-A6C34878D82A}">
                    <a16:rowId xmlns:a16="http://schemas.microsoft.com/office/drawing/2014/main" val="10010"/>
                  </a:ext>
                </a:extLst>
              </a:tr>
              <a:tr h="331850">
                <a:tc>
                  <a:txBody>
                    <a:bodyPr/>
                    <a:lstStyle/>
                    <a:p>
                      <a:r>
                        <a:rPr lang="en-US" sz="1200" dirty="0"/>
                        <a:t>12</a:t>
                      </a:r>
                    </a:p>
                  </a:txBody>
                  <a:tcPr anchor="ctr"/>
                </a:tc>
                <a:tc>
                  <a:txBody>
                    <a:bodyPr/>
                    <a:lstStyle/>
                    <a:p>
                      <a:pPr>
                        <a:spcAft>
                          <a:spcPts val="0"/>
                        </a:spcAft>
                      </a:pPr>
                      <a:r>
                        <a:rPr lang="en-US" sz="1200" dirty="0">
                          <a:solidFill>
                            <a:schemeClr val="tx1"/>
                          </a:solidFill>
                          <a:effectLst/>
                          <a:latin typeface="Calibri" charset="0"/>
                          <a:ea typeface="Calibri" charset="0"/>
                          <a:cs typeface="Times New Roman" charset="0"/>
                        </a:rPr>
                        <a:t>Bank accounts penetration </a:t>
                      </a:r>
                      <a:r>
                        <a:rPr lang="en-US" sz="900" dirty="0">
                          <a:solidFill>
                            <a:schemeClr val="tx1"/>
                          </a:solidFill>
                          <a:effectLst/>
                          <a:latin typeface="Calibri" charset="0"/>
                          <a:ea typeface="Calibri" charset="0"/>
                          <a:cs typeface="Times New Roman" charset="0"/>
                        </a:rPr>
                        <a:t>(out of total population), as of 2015</a:t>
                      </a:r>
                    </a:p>
                  </a:txBody>
                  <a:tcPr marL="68580" marR="68580" marT="0" marB="0" anchor="ctr"/>
                </a:tc>
                <a:tc>
                  <a:txBody>
                    <a:bodyPr/>
                    <a:lstStyle/>
                    <a:p>
                      <a:pPr algn="ctr"/>
                      <a:r>
                        <a:rPr lang="en-US" sz="1200" dirty="0">
                          <a:solidFill>
                            <a:schemeClr val="tx1"/>
                          </a:solidFill>
                        </a:rPr>
                        <a:t>72%</a:t>
                      </a:r>
                    </a:p>
                  </a:txBody>
                  <a:tcPr anchor="ctr"/>
                </a:tc>
                <a:extLst>
                  <a:ext uri="{0D108BD9-81ED-4DB2-BD59-A6C34878D82A}">
                    <a16:rowId xmlns:a16="http://schemas.microsoft.com/office/drawing/2014/main" val="10011"/>
                  </a:ext>
                </a:extLst>
              </a:tr>
              <a:tr h="361573">
                <a:tc>
                  <a:txBody>
                    <a:bodyPr/>
                    <a:lstStyle/>
                    <a:p>
                      <a:r>
                        <a:rPr lang="en-US" sz="1200" dirty="0"/>
                        <a:t>13</a:t>
                      </a:r>
                    </a:p>
                  </a:txBody>
                  <a:tcPr anchor="ctr"/>
                </a:tc>
                <a:tc>
                  <a:txBody>
                    <a:bodyPr/>
                    <a:lstStyle/>
                    <a:p>
                      <a:pPr>
                        <a:spcAft>
                          <a:spcPts val="0"/>
                        </a:spcAft>
                      </a:pPr>
                      <a:r>
                        <a:rPr lang="en-GB" sz="1200" dirty="0">
                          <a:solidFill>
                            <a:schemeClr val="tx1"/>
                          </a:solidFill>
                          <a:effectLst/>
                          <a:latin typeface="Calibri" charset="0"/>
                          <a:ea typeface="Calibri" charset="0"/>
                          <a:cs typeface="Times New Roman" charset="0"/>
                        </a:rPr>
                        <a:t>ATMs per 100</a:t>
                      </a:r>
                      <a:r>
                        <a:rPr lang="en-GB" sz="1200" baseline="0" dirty="0">
                          <a:solidFill>
                            <a:schemeClr val="tx1"/>
                          </a:solidFill>
                          <a:effectLst/>
                          <a:latin typeface="Calibri" charset="0"/>
                          <a:ea typeface="Calibri" charset="0"/>
                          <a:cs typeface="Times New Roman" charset="0"/>
                        </a:rPr>
                        <a:t> </a:t>
                      </a:r>
                      <a:r>
                        <a:rPr lang="en-GB" sz="1200" dirty="0">
                          <a:solidFill>
                            <a:schemeClr val="tx1"/>
                          </a:solidFill>
                          <a:effectLst/>
                          <a:latin typeface="Calibri" charset="0"/>
                          <a:ea typeface="Calibri" charset="0"/>
                          <a:cs typeface="Times New Roman" charset="0"/>
                        </a:rPr>
                        <a:t>000 adults, </a:t>
                      </a:r>
                      <a:r>
                        <a:rPr lang="en-GB" sz="900" dirty="0">
                          <a:solidFill>
                            <a:schemeClr val="tx1"/>
                          </a:solidFill>
                          <a:effectLst/>
                          <a:latin typeface="Calibri" charset="0"/>
                          <a:ea typeface="Calibri" charset="0"/>
                          <a:cs typeface="Times New Roman" charset="0"/>
                        </a:rPr>
                        <a:t>as of 2015</a:t>
                      </a:r>
                      <a:endParaRPr lang="en-US" sz="1200" dirty="0">
                        <a:solidFill>
                          <a:schemeClr val="tx1"/>
                        </a:solidFill>
                        <a:effectLst/>
                        <a:latin typeface="Calibri" charset="0"/>
                        <a:ea typeface="Calibri" charset="0"/>
                        <a:cs typeface="Times New Roman" charset="0"/>
                      </a:endParaRPr>
                    </a:p>
                  </a:txBody>
                  <a:tcPr marL="68580" marR="68580" marT="0" marB="0" anchor="ctr"/>
                </a:tc>
                <a:tc>
                  <a:txBody>
                    <a:bodyPr/>
                    <a:lstStyle/>
                    <a:p>
                      <a:pPr algn="ctr"/>
                      <a:r>
                        <a:rPr lang="en-US" sz="1200" dirty="0">
                          <a:solidFill>
                            <a:schemeClr val="tx1"/>
                          </a:solidFill>
                        </a:rPr>
                        <a:t>112</a:t>
                      </a:r>
                    </a:p>
                  </a:txBody>
                  <a:tcPr anchor="ctr"/>
                </a:tc>
                <a:extLst>
                  <a:ext uri="{0D108BD9-81ED-4DB2-BD59-A6C34878D82A}">
                    <a16:rowId xmlns:a16="http://schemas.microsoft.com/office/drawing/2014/main" val="10012"/>
                  </a:ext>
                </a:extLst>
              </a:tr>
              <a:tr h="361573">
                <a:tc>
                  <a:txBody>
                    <a:bodyPr/>
                    <a:lstStyle/>
                    <a:p>
                      <a:r>
                        <a:rPr lang="en-US" sz="1200" dirty="0"/>
                        <a:t>14</a:t>
                      </a:r>
                    </a:p>
                  </a:txBody>
                  <a:tcPr anchor="ctr"/>
                </a:tc>
                <a:tc>
                  <a:txBody>
                    <a:bodyPr/>
                    <a:lstStyle/>
                    <a:p>
                      <a:pPr>
                        <a:spcAft>
                          <a:spcPts val="0"/>
                        </a:spcAft>
                      </a:pPr>
                      <a:r>
                        <a:rPr lang="en-US" sz="1200" dirty="0">
                          <a:solidFill>
                            <a:schemeClr val="tx1"/>
                          </a:solidFill>
                          <a:effectLst/>
                          <a:latin typeface="Calibri" charset="0"/>
                          <a:ea typeface="Calibri" charset="0"/>
                          <a:cs typeface="Times New Roman" charset="0"/>
                        </a:rPr>
                        <a:t>Bank branches per</a:t>
                      </a:r>
                      <a:r>
                        <a:rPr lang="en-US" sz="1200" baseline="0" dirty="0">
                          <a:solidFill>
                            <a:schemeClr val="tx1"/>
                          </a:solidFill>
                          <a:effectLst/>
                          <a:latin typeface="Calibri" charset="0"/>
                          <a:ea typeface="Calibri" charset="0"/>
                          <a:cs typeface="Times New Roman" charset="0"/>
                        </a:rPr>
                        <a:t> 100 000 adults, </a:t>
                      </a:r>
                      <a:r>
                        <a:rPr lang="en-US" sz="900" baseline="0" dirty="0">
                          <a:solidFill>
                            <a:schemeClr val="tx1"/>
                          </a:solidFill>
                          <a:effectLst/>
                          <a:latin typeface="Calibri" charset="0"/>
                          <a:ea typeface="Calibri" charset="0"/>
                          <a:cs typeface="Times New Roman" charset="0"/>
                        </a:rPr>
                        <a:t>as of 2015</a:t>
                      </a:r>
                      <a:endParaRPr lang="en-US" sz="900" dirty="0">
                        <a:solidFill>
                          <a:schemeClr val="tx1"/>
                        </a:solidFill>
                        <a:effectLst/>
                        <a:latin typeface="Calibri" charset="0"/>
                        <a:ea typeface="Calibri" charset="0"/>
                        <a:cs typeface="Times New Roman" charset="0"/>
                      </a:endParaRPr>
                    </a:p>
                  </a:txBody>
                  <a:tcPr marL="68580" marR="68580" marT="0" marB="0" anchor="ctr"/>
                </a:tc>
                <a:tc>
                  <a:txBody>
                    <a:bodyPr/>
                    <a:lstStyle/>
                    <a:p>
                      <a:pPr algn="ctr"/>
                      <a:r>
                        <a:rPr lang="en-US" sz="1200" dirty="0">
                          <a:solidFill>
                            <a:schemeClr val="tx1"/>
                          </a:solidFill>
                        </a:rPr>
                        <a:t>12.7</a:t>
                      </a:r>
                    </a:p>
                  </a:txBody>
                  <a:tcPr anchor="ctr"/>
                </a:tc>
                <a:extLst>
                  <a:ext uri="{0D108BD9-81ED-4DB2-BD59-A6C34878D82A}">
                    <a16:rowId xmlns:a16="http://schemas.microsoft.com/office/drawing/2014/main" val="10013"/>
                  </a:ext>
                </a:extLst>
              </a:tr>
              <a:tr h="315207">
                <a:tc>
                  <a:txBody>
                    <a:bodyPr/>
                    <a:lstStyle/>
                    <a:p>
                      <a:r>
                        <a:rPr lang="en-US" sz="1200" dirty="0"/>
                        <a:t>15</a:t>
                      </a:r>
                    </a:p>
                  </a:txBody>
                  <a:tcPr anchor="ctr"/>
                </a:tc>
                <a:tc>
                  <a:txBody>
                    <a:bodyPr/>
                    <a:lstStyle/>
                    <a:p>
                      <a:pPr>
                        <a:spcAft>
                          <a:spcPts val="0"/>
                        </a:spcAft>
                      </a:pPr>
                      <a:r>
                        <a:rPr lang="en-US" sz="1200" dirty="0">
                          <a:solidFill>
                            <a:schemeClr val="tx1"/>
                          </a:solidFill>
                          <a:effectLst/>
                          <a:latin typeface="Calibri" charset="0"/>
                          <a:ea typeface="Calibri" charset="0"/>
                          <a:cs typeface="Times New Roman" charset="0"/>
                        </a:rPr>
                        <a:t>Credit card penetration</a:t>
                      </a:r>
                      <a:endParaRPr lang="en-US" sz="900" dirty="0">
                        <a:solidFill>
                          <a:schemeClr val="tx1"/>
                        </a:solidFill>
                        <a:effectLst/>
                        <a:latin typeface="Calibri" charset="0"/>
                        <a:ea typeface="Calibri" charset="0"/>
                        <a:cs typeface="Times New Roman" charset="0"/>
                      </a:endParaRPr>
                    </a:p>
                  </a:txBody>
                  <a:tcPr marL="68580" marR="68580" marT="0" marB="0" anchor="ctr"/>
                </a:tc>
                <a:tc>
                  <a:txBody>
                    <a:bodyPr/>
                    <a:lstStyle/>
                    <a:p>
                      <a:pPr algn="ctr"/>
                      <a:r>
                        <a:rPr lang="en-US" sz="1200" dirty="0">
                          <a:solidFill>
                            <a:schemeClr val="tx1"/>
                          </a:solidFill>
                        </a:rPr>
                        <a:t>5.5%</a:t>
                      </a:r>
                    </a:p>
                  </a:txBody>
                  <a:tcPr anchor="ctr"/>
                </a:tc>
                <a:extLst>
                  <a:ext uri="{0D108BD9-81ED-4DB2-BD59-A6C34878D82A}">
                    <a16:rowId xmlns:a16="http://schemas.microsoft.com/office/drawing/2014/main" val="10015"/>
                  </a:ext>
                </a:extLst>
              </a:tr>
              <a:tr h="315207">
                <a:tc>
                  <a:txBody>
                    <a:bodyPr/>
                    <a:lstStyle/>
                    <a:p>
                      <a:r>
                        <a:rPr lang="en-US" sz="1200" dirty="0"/>
                        <a:t>16</a:t>
                      </a:r>
                    </a:p>
                  </a:txBody>
                  <a:tcPr anchor="ctr"/>
                </a:tc>
                <a:tc>
                  <a:txBody>
                    <a:bodyPr/>
                    <a:lstStyle/>
                    <a:p>
                      <a:pPr>
                        <a:spcAft>
                          <a:spcPts val="0"/>
                        </a:spcAft>
                      </a:pPr>
                      <a:r>
                        <a:rPr lang="en-US" sz="1200" kern="1200" dirty="0">
                          <a:solidFill>
                            <a:schemeClr val="dk1"/>
                          </a:solidFill>
                          <a:effectLst/>
                          <a:latin typeface="Calibri" charset="0"/>
                          <a:ea typeface="Calibri" charset="0"/>
                          <a:cs typeface="Times New Roman" charset="0"/>
                        </a:rPr>
                        <a:t>Online</a:t>
                      </a:r>
                      <a:r>
                        <a:rPr lang="en-US" sz="1200" dirty="0">
                          <a:effectLst/>
                          <a:latin typeface="Calibri" charset="0"/>
                          <a:ea typeface="Calibri" charset="0"/>
                          <a:cs typeface="Times New Roman" charset="0"/>
                        </a:rPr>
                        <a:t> banking penetration</a:t>
                      </a:r>
                    </a:p>
                  </a:txBody>
                  <a:tcPr marL="68580" marR="68580" marT="0" marB="0" anchor="ctr"/>
                </a:tc>
                <a:tc>
                  <a:txBody>
                    <a:bodyPr/>
                    <a:lstStyle/>
                    <a:p>
                      <a:pPr algn="ctr"/>
                      <a:r>
                        <a:rPr lang="en-US" sz="1200" dirty="0">
                          <a:solidFill>
                            <a:schemeClr val="tx1"/>
                          </a:solidFill>
                        </a:rPr>
                        <a:t>43%</a:t>
                      </a:r>
                    </a:p>
                  </a:txBody>
                  <a:tcPr anchor="ctr"/>
                </a:tc>
                <a:extLst>
                  <a:ext uri="{0D108BD9-81ED-4DB2-BD59-A6C34878D82A}">
                    <a16:rowId xmlns:a16="http://schemas.microsoft.com/office/drawing/2014/main" val="10016"/>
                  </a:ext>
                </a:extLst>
              </a:tr>
            </a:tbl>
          </a:graphicData>
        </a:graphic>
      </p:graphicFrame>
      <p:sp>
        <p:nvSpPr>
          <p:cNvPr id="11" name="Rectangle 10"/>
          <p:cNvSpPr/>
          <p:nvPr/>
        </p:nvSpPr>
        <p:spPr>
          <a:xfrm>
            <a:off x="5868144" y="5433680"/>
            <a:ext cx="3041580" cy="938719"/>
          </a:xfrm>
          <a:prstGeom prst="rect">
            <a:avLst/>
          </a:prstGeom>
        </p:spPr>
        <p:txBody>
          <a:bodyPr wrap="square">
            <a:spAutoFit/>
          </a:bodyPr>
          <a:lstStyle/>
          <a:p>
            <a:pPr algn="just"/>
            <a:r>
              <a:rPr lang="en-US" sz="1100" b="1" dirty="0"/>
              <a:t>Most populous cities:</a:t>
            </a:r>
          </a:p>
          <a:p>
            <a:pPr algn="just"/>
            <a:r>
              <a:rPr lang="en-US" sz="1100" dirty="0"/>
              <a:t>Bangkok – 8.4 </a:t>
            </a:r>
            <a:r>
              <a:rPr lang="en-US" sz="1100" dirty="0" err="1"/>
              <a:t>mln</a:t>
            </a:r>
            <a:endParaRPr lang="is-IS" sz="1100" dirty="0"/>
          </a:p>
          <a:p>
            <a:pPr algn="just"/>
            <a:r>
              <a:rPr lang="is-IS" sz="1100" dirty="0"/>
              <a:t>Nonthaburi – 0.27 mln         </a:t>
            </a:r>
          </a:p>
          <a:p>
            <a:pPr algn="just"/>
            <a:r>
              <a:rPr lang="is-IS" sz="1100" dirty="0"/>
              <a:t>Nakhon Ratchasima – 0.17 mln</a:t>
            </a:r>
          </a:p>
          <a:p>
            <a:pPr algn="just"/>
            <a:r>
              <a:rPr lang="en-US" sz="1100" dirty="0"/>
              <a:t>Chiang Mai – 0.17 </a:t>
            </a:r>
            <a:r>
              <a:rPr lang="en-US" sz="1100" dirty="0" err="1"/>
              <a:t>mln</a:t>
            </a:r>
            <a:endParaRPr lang="en-US" sz="1100" dirty="0"/>
          </a:p>
        </p:txBody>
      </p:sp>
      <p:sp>
        <p:nvSpPr>
          <p:cNvPr id="6" name="Rectangle 5"/>
          <p:cNvSpPr/>
          <p:nvPr/>
        </p:nvSpPr>
        <p:spPr>
          <a:xfrm>
            <a:off x="5868144" y="720279"/>
            <a:ext cx="2088231" cy="261610"/>
          </a:xfrm>
          <a:prstGeom prst="rect">
            <a:avLst/>
          </a:prstGeom>
          <a:solidFill>
            <a:schemeClr val="bg1">
              <a:alpha val="50000"/>
            </a:schemeClr>
          </a:solidFill>
        </p:spPr>
        <p:txBody>
          <a:bodyPr wrap="square">
            <a:spAutoFit/>
          </a:bodyPr>
          <a:lstStyle/>
          <a:p>
            <a:pPr algn="just"/>
            <a:r>
              <a:rPr lang="en-US" sz="1100" b="1"/>
              <a:t>Official languages:</a:t>
            </a:r>
            <a:r>
              <a:rPr lang="en-US" sz="1100"/>
              <a:t> Thai</a:t>
            </a:r>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49460" y="112408"/>
            <a:ext cx="580174" cy="436272"/>
          </a:xfrm>
          <a:prstGeom prst="rect">
            <a:avLst/>
          </a:prstGeom>
        </p:spPr>
      </p:pic>
      <p:pic>
        <p:nvPicPr>
          <p:cNvPr id="3" name="Picture 2"/>
          <p:cNvPicPr>
            <a:picLocks noChangeAspect="1"/>
          </p:cNvPicPr>
          <p:nvPr/>
        </p:nvPicPr>
        <p:blipFill>
          <a:blip r:embed="rId6"/>
          <a:stretch>
            <a:fillRect/>
          </a:stretch>
        </p:blipFill>
        <p:spPr>
          <a:xfrm>
            <a:off x="5868144" y="1137449"/>
            <a:ext cx="3041580" cy="4296231"/>
          </a:xfrm>
          <a:prstGeom prst="rect">
            <a:avLst/>
          </a:prstGeom>
        </p:spPr>
      </p:pic>
    </p:spTree>
    <p:extLst>
      <p:ext uri="{BB962C8B-B14F-4D97-AF65-F5344CB8AC3E}">
        <p14:creationId xmlns:p14="http://schemas.microsoft.com/office/powerpoint/2010/main" val="3148228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Facebook (FB) </a:t>
            </a:r>
            <a:r>
              <a:rPr lang="is-IS" dirty="0"/>
              <a:t>user details</a:t>
            </a:r>
            <a:endParaRPr lang="en-US" dirty="0"/>
          </a:p>
        </p:txBody>
      </p:sp>
      <p:sp>
        <p:nvSpPr>
          <p:cNvPr id="4" name="Slide Number Placeholder 3"/>
          <p:cNvSpPr>
            <a:spLocks noGrp="1"/>
          </p:cNvSpPr>
          <p:nvPr>
            <p:ph type="sldNum" sz="quarter" idx="12"/>
          </p:nvPr>
        </p:nvSpPr>
        <p:spPr/>
        <p:txBody>
          <a:bodyPr/>
          <a:lstStyle/>
          <a:p>
            <a:fld id="{D7F305DA-160D-498F-B102-A1D8643B4A2C}" type="slidenum">
              <a:rPr lang="ru-RU" smtClean="0"/>
              <a:pPr/>
              <a:t>10</a:t>
            </a:fld>
            <a:endParaRPr lang="ru-RU"/>
          </a:p>
        </p:txBody>
      </p:sp>
      <p:sp>
        <p:nvSpPr>
          <p:cNvPr id="11" name="TextBox 10"/>
          <p:cNvSpPr txBox="1"/>
          <p:nvPr/>
        </p:nvSpPr>
        <p:spPr>
          <a:xfrm>
            <a:off x="6021079" y="4193063"/>
            <a:ext cx="3027593" cy="2031325"/>
          </a:xfrm>
          <a:prstGeom prst="rect">
            <a:avLst/>
          </a:prstGeom>
          <a:solidFill>
            <a:schemeClr val="accent1">
              <a:lumMod val="20000"/>
              <a:lumOff val="80000"/>
            </a:schemeClr>
          </a:solidFill>
          <a:ln>
            <a:solidFill>
              <a:schemeClr val="accent1"/>
            </a:solidFill>
          </a:ln>
        </p:spPr>
        <p:txBody>
          <a:bodyPr wrap="square" rtlCol="0">
            <a:spAutoFit/>
          </a:bodyPr>
          <a:lstStyle/>
          <a:p>
            <a:pPr algn="just"/>
            <a:r>
              <a:rPr lang="en-US" sz="1400" dirty="0"/>
              <a:t>The majority of Facebook users (equally men &amp; women) are  between the ages of 18 and 34 (70%), 75% are not married.</a:t>
            </a:r>
          </a:p>
          <a:p>
            <a:pPr algn="just"/>
            <a:r>
              <a:rPr lang="en-US" sz="1400" dirty="0"/>
              <a:t>Predominantly (66%) people use mobile devices to access FB content. Android is commonly widespread, mobile web is also popular way of accessing social media in Thailand. </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49460" y="112408"/>
            <a:ext cx="580174" cy="436272"/>
          </a:xfrm>
          <a:prstGeom prst="rect">
            <a:avLst/>
          </a:prstGeom>
        </p:spPr>
      </p:pic>
      <p:pic>
        <p:nvPicPr>
          <p:cNvPr id="9" name="Picture 8"/>
          <p:cNvPicPr>
            <a:picLocks noChangeAspect="1"/>
          </p:cNvPicPr>
          <p:nvPr/>
        </p:nvPicPr>
        <p:blipFill>
          <a:blip r:embed="rId3"/>
          <a:stretch>
            <a:fillRect/>
          </a:stretch>
        </p:blipFill>
        <p:spPr>
          <a:xfrm>
            <a:off x="0" y="627607"/>
            <a:ext cx="9144000" cy="714375"/>
          </a:xfrm>
          <a:prstGeom prst="rect">
            <a:avLst/>
          </a:prstGeom>
        </p:spPr>
      </p:pic>
      <p:pic>
        <p:nvPicPr>
          <p:cNvPr id="14" name="Picture 13"/>
          <p:cNvPicPr>
            <a:picLocks noChangeAspect="1"/>
          </p:cNvPicPr>
          <p:nvPr/>
        </p:nvPicPr>
        <p:blipFill>
          <a:blip r:embed="rId4"/>
          <a:stretch>
            <a:fillRect/>
          </a:stretch>
        </p:blipFill>
        <p:spPr>
          <a:xfrm>
            <a:off x="31899" y="1490843"/>
            <a:ext cx="5769791" cy="2521035"/>
          </a:xfrm>
          <a:prstGeom prst="rect">
            <a:avLst/>
          </a:prstGeom>
        </p:spPr>
      </p:pic>
      <p:pic>
        <p:nvPicPr>
          <p:cNvPr id="15" name="Picture 14"/>
          <p:cNvPicPr>
            <a:picLocks noChangeAspect="1"/>
          </p:cNvPicPr>
          <p:nvPr/>
        </p:nvPicPr>
        <p:blipFill>
          <a:blip r:embed="rId5"/>
          <a:stretch>
            <a:fillRect/>
          </a:stretch>
        </p:blipFill>
        <p:spPr>
          <a:xfrm>
            <a:off x="5801690" y="1341982"/>
            <a:ext cx="3327944" cy="2803679"/>
          </a:xfrm>
          <a:prstGeom prst="rect">
            <a:avLst/>
          </a:prstGeom>
        </p:spPr>
      </p:pic>
      <p:pic>
        <p:nvPicPr>
          <p:cNvPr id="17" name="Picture 16"/>
          <p:cNvPicPr>
            <a:picLocks noChangeAspect="1"/>
          </p:cNvPicPr>
          <p:nvPr/>
        </p:nvPicPr>
        <p:blipFill>
          <a:blip r:embed="rId6"/>
          <a:stretch>
            <a:fillRect/>
          </a:stretch>
        </p:blipFill>
        <p:spPr>
          <a:xfrm>
            <a:off x="31899" y="4066472"/>
            <a:ext cx="5769791" cy="2339105"/>
          </a:xfrm>
          <a:prstGeom prst="rect">
            <a:avLst/>
          </a:prstGeom>
        </p:spPr>
      </p:pic>
    </p:spTree>
    <p:extLst>
      <p:ext uri="{BB962C8B-B14F-4D97-AF65-F5344CB8AC3E}">
        <p14:creationId xmlns:p14="http://schemas.microsoft.com/office/powerpoint/2010/main" val="3368980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Annex </a:t>
            </a:r>
            <a:r>
              <a:rPr lang="ru-RU" dirty="0"/>
              <a:t>1</a:t>
            </a:r>
            <a:r>
              <a:rPr lang="en-US" dirty="0"/>
              <a:t>: Markets comparison</a:t>
            </a:r>
          </a:p>
        </p:txBody>
      </p:sp>
      <p:sp>
        <p:nvSpPr>
          <p:cNvPr id="4" name="Slide Number Placeholder 3"/>
          <p:cNvSpPr>
            <a:spLocks noGrp="1"/>
          </p:cNvSpPr>
          <p:nvPr>
            <p:ph type="sldNum" sz="quarter" idx="12"/>
          </p:nvPr>
        </p:nvSpPr>
        <p:spPr/>
        <p:txBody>
          <a:bodyPr/>
          <a:lstStyle/>
          <a:p>
            <a:fld id="{D7F305DA-160D-498F-B102-A1D8643B4A2C}" type="slidenum">
              <a:rPr lang="ru-RU" smtClean="0"/>
              <a:pPr/>
              <a:t>11</a:t>
            </a:fld>
            <a:endParaRPr lang="ru-RU"/>
          </a:p>
        </p:txBody>
      </p:sp>
      <p:graphicFrame>
        <p:nvGraphicFramePr>
          <p:cNvPr id="5" name="Таблица 9"/>
          <p:cNvGraphicFramePr>
            <a:graphicFrameLocks noGrp="1"/>
          </p:cNvGraphicFramePr>
          <p:nvPr>
            <p:extLst>
              <p:ext uri="{D42A27DB-BD31-4B8C-83A1-F6EECF244321}">
                <p14:modId xmlns:p14="http://schemas.microsoft.com/office/powerpoint/2010/main" val="3638905564"/>
              </p:ext>
            </p:extLst>
          </p:nvPr>
        </p:nvGraphicFramePr>
        <p:xfrm>
          <a:off x="248866" y="647414"/>
          <a:ext cx="8738217" cy="2152963"/>
        </p:xfrm>
        <a:graphic>
          <a:graphicData uri="http://schemas.openxmlformats.org/drawingml/2006/table">
            <a:tbl>
              <a:tblPr firstRow="1" bandRow="1">
                <a:tableStyleId>{5C22544A-7EE6-4342-B048-85BDC9FD1C3A}</a:tableStyleId>
              </a:tblPr>
              <a:tblGrid>
                <a:gridCol w="2628569">
                  <a:extLst>
                    <a:ext uri="{9D8B030D-6E8A-4147-A177-3AD203B41FA5}">
                      <a16:colId xmlns:a16="http://schemas.microsoft.com/office/drawing/2014/main" val="2281888314"/>
                    </a:ext>
                  </a:extLst>
                </a:gridCol>
                <a:gridCol w="1056612">
                  <a:extLst>
                    <a:ext uri="{9D8B030D-6E8A-4147-A177-3AD203B41FA5}">
                      <a16:colId xmlns:a16="http://schemas.microsoft.com/office/drawing/2014/main" val="3378128975"/>
                    </a:ext>
                  </a:extLst>
                </a:gridCol>
                <a:gridCol w="786809">
                  <a:extLst>
                    <a:ext uri="{9D8B030D-6E8A-4147-A177-3AD203B41FA5}">
                      <a16:colId xmlns:a16="http://schemas.microsoft.com/office/drawing/2014/main" val="2066213163"/>
                    </a:ext>
                  </a:extLst>
                </a:gridCol>
                <a:gridCol w="861237">
                  <a:extLst>
                    <a:ext uri="{9D8B030D-6E8A-4147-A177-3AD203B41FA5}">
                      <a16:colId xmlns:a16="http://schemas.microsoft.com/office/drawing/2014/main" val="83751250"/>
                    </a:ext>
                  </a:extLst>
                </a:gridCol>
                <a:gridCol w="786809">
                  <a:extLst>
                    <a:ext uri="{9D8B030D-6E8A-4147-A177-3AD203B41FA5}">
                      <a16:colId xmlns:a16="http://schemas.microsoft.com/office/drawing/2014/main" val="2060045126"/>
                    </a:ext>
                  </a:extLst>
                </a:gridCol>
                <a:gridCol w="871870">
                  <a:extLst>
                    <a:ext uri="{9D8B030D-6E8A-4147-A177-3AD203B41FA5}">
                      <a16:colId xmlns:a16="http://schemas.microsoft.com/office/drawing/2014/main" val="3566856393"/>
                    </a:ext>
                  </a:extLst>
                </a:gridCol>
                <a:gridCol w="871870">
                  <a:extLst>
                    <a:ext uri="{9D8B030D-6E8A-4147-A177-3AD203B41FA5}">
                      <a16:colId xmlns:a16="http://schemas.microsoft.com/office/drawing/2014/main" val="1561310262"/>
                    </a:ext>
                  </a:extLst>
                </a:gridCol>
                <a:gridCol w="874441">
                  <a:extLst>
                    <a:ext uri="{9D8B030D-6E8A-4147-A177-3AD203B41FA5}">
                      <a16:colId xmlns:a16="http://schemas.microsoft.com/office/drawing/2014/main" val="1201830686"/>
                    </a:ext>
                  </a:extLst>
                </a:gridCol>
              </a:tblGrid>
              <a:tr h="214381">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400" b="1" u="none" strike="noStrike" dirty="0">
                          <a:effectLst/>
                        </a:rPr>
                        <a:t>Country statistics</a:t>
                      </a:r>
                      <a:endParaRPr lang="en-US" sz="1400" b="1" i="0" u="none" strike="noStrike" dirty="0">
                        <a:solidFill>
                          <a:srgbClr val="000000"/>
                        </a:solidFill>
                        <a:effectLst/>
                        <a:latin typeface="Calibri" panose="020F0502020204030204" pitchFamily="34" charset="0"/>
                      </a:endParaRPr>
                    </a:p>
                  </a:txBody>
                  <a:tcPr anchor="ctr"/>
                </a:tc>
                <a:tc>
                  <a:txBody>
                    <a:bodyPr/>
                    <a:lstStyle/>
                    <a:p>
                      <a:pPr algn="ctr" fontAlgn="b"/>
                      <a:r>
                        <a:rPr lang="en-US" sz="1400" b="1" u="none" strike="noStrike" dirty="0">
                          <a:effectLst/>
                        </a:rPr>
                        <a:t>VN</a:t>
                      </a:r>
                    </a:p>
                  </a:txBody>
                  <a:tcPr marL="7436" marR="7436" marT="7436" marB="0" anchor="ctr"/>
                </a:tc>
                <a:tc>
                  <a:txBody>
                    <a:bodyPr/>
                    <a:lstStyle/>
                    <a:p>
                      <a:pPr algn="ctr" fontAlgn="b"/>
                      <a:r>
                        <a:rPr lang="en-US" sz="1400" b="1" i="0" u="none" strike="noStrike" dirty="0">
                          <a:effectLst/>
                        </a:rPr>
                        <a:t>SG</a:t>
                      </a:r>
                    </a:p>
                  </a:txBody>
                  <a:tcPr marL="7436" marR="7436" marT="7436" marB="0" anchor="ctr"/>
                </a:tc>
                <a:tc>
                  <a:txBody>
                    <a:bodyPr/>
                    <a:lstStyle/>
                    <a:p>
                      <a:pPr algn="ctr" fontAlgn="b"/>
                      <a:r>
                        <a:rPr lang="en-US" sz="1400" b="1" u="none" strike="noStrike" dirty="0">
                          <a:effectLst/>
                        </a:rPr>
                        <a:t>PH</a:t>
                      </a:r>
                    </a:p>
                  </a:txBody>
                  <a:tcPr marL="7436" marR="7436" marT="7436" marB="0" anchor="ctr"/>
                </a:tc>
                <a:tc>
                  <a:txBody>
                    <a:bodyPr/>
                    <a:lstStyle/>
                    <a:p>
                      <a:pPr algn="ctr" fontAlgn="b"/>
                      <a:r>
                        <a:rPr lang="en-US" sz="1400" b="1" u="none" strike="noStrike" dirty="0">
                          <a:effectLst/>
                        </a:rPr>
                        <a:t>ID</a:t>
                      </a:r>
                    </a:p>
                  </a:txBody>
                  <a:tcPr marL="7436" marR="7436" marT="7436" marB="0" anchor="ctr"/>
                </a:tc>
                <a:tc>
                  <a:txBody>
                    <a:bodyPr/>
                    <a:lstStyle/>
                    <a:p>
                      <a:pPr algn="ctr" fontAlgn="b"/>
                      <a:r>
                        <a:rPr lang="en-US" sz="1400" b="1" u="none" strike="noStrike" dirty="0">
                          <a:effectLst/>
                        </a:rPr>
                        <a:t>MY</a:t>
                      </a:r>
                    </a:p>
                  </a:txBody>
                  <a:tcPr marL="7436" marR="7436" marT="7436" marB="0" anchor="ctr"/>
                </a:tc>
                <a:tc>
                  <a:txBody>
                    <a:bodyPr/>
                    <a:lstStyle/>
                    <a:p>
                      <a:pPr algn="ctr" fontAlgn="b"/>
                      <a:r>
                        <a:rPr lang="en-US" sz="1400" b="1" u="none" strike="noStrike" dirty="0">
                          <a:effectLst/>
                        </a:rPr>
                        <a:t>LK</a:t>
                      </a:r>
                    </a:p>
                  </a:txBody>
                  <a:tcPr marL="7436" marR="7436" marT="7436" marB="0" anchor="ctr"/>
                </a:tc>
                <a:tc>
                  <a:txBody>
                    <a:bodyPr/>
                    <a:lstStyle/>
                    <a:p>
                      <a:pPr algn="ctr" fontAlgn="b"/>
                      <a:r>
                        <a:rPr lang="en-US" sz="1400" b="1" u="none" strike="noStrike" dirty="0">
                          <a:effectLst/>
                        </a:rPr>
                        <a:t>TH</a:t>
                      </a:r>
                    </a:p>
                  </a:txBody>
                  <a:tcPr marL="7436" marR="7436" marT="7436" marB="0" anchor="ctr"/>
                </a:tc>
                <a:extLst>
                  <a:ext uri="{0D108BD9-81ED-4DB2-BD59-A6C34878D82A}">
                    <a16:rowId xmlns:a16="http://schemas.microsoft.com/office/drawing/2014/main" val="1993637635"/>
                  </a:ext>
                </a:extLst>
              </a:tr>
              <a:tr h="158102">
                <a:tc>
                  <a:txBody>
                    <a:bodyPr/>
                    <a:lstStyle/>
                    <a:p>
                      <a:pPr algn="l" fontAlgn="b"/>
                      <a:r>
                        <a:rPr lang="en-US" sz="1400" b="0" u="none" strike="noStrike" dirty="0">
                          <a:effectLst/>
                        </a:rPr>
                        <a:t>Population, mln</a:t>
                      </a:r>
                      <a:endParaRPr lang="en-US" sz="1400" b="0" i="0" u="none" strike="noStrike" dirty="0">
                        <a:solidFill>
                          <a:srgbClr val="000000"/>
                        </a:solidFill>
                        <a:effectLst/>
                        <a:latin typeface="Calibri" panose="020F0502020204030204" pitchFamily="34" charset="0"/>
                      </a:endParaRPr>
                    </a:p>
                  </a:txBody>
                  <a:tcPr marT="7436" marB="0" anchor="b"/>
                </a:tc>
                <a:tc>
                  <a:txBody>
                    <a:bodyPr/>
                    <a:lstStyle/>
                    <a:p>
                      <a:pPr algn="r" fontAlgn="b"/>
                      <a:r>
                        <a:rPr lang="ru-RU" sz="1400" u="none" strike="noStrike" dirty="0">
                          <a:effectLst/>
                        </a:rPr>
                        <a:t>91</a:t>
                      </a:r>
                      <a:endParaRPr lang="ru-RU" sz="1400" b="0" i="0" u="none" strike="noStrike" dirty="0">
                        <a:solidFill>
                          <a:srgbClr val="000000"/>
                        </a:solidFill>
                        <a:effectLst/>
                        <a:latin typeface="Calibri" panose="020F0502020204030204" pitchFamily="34" charset="0"/>
                      </a:endParaRPr>
                    </a:p>
                  </a:txBody>
                  <a:tcPr marT="7436" marB="0" anchor="b"/>
                </a:tc>
                <a:tc>
                  <a:txBody>
                    <a:bodyPr/>
                    <a:lstStyle/>
                    <a:p>
                      <a:pPr algn="r" fontAlgn="b"/>
                      <a:r>
                        <a:rPr lang="ru-RU" sz="1400" i="0" u="none" strike="noStrike" dirty="0">
                          <a:effectLst/>
                        </a:rPr>
                        <a:t>5,5</a:t>
                      </a:r>
                      <a:endParaRPr lang="ru-RU" sz="1400" b="0" i="0" u="none" strike="noStrike" dirty="0">
                        <a:solidFill>
                          <a:srgbClr val="000000"/>
                        </a:solidFill>
                        <a:effectLst/>
                        <a:latin typeface="Calibri" panose="020F0502020204030204" pitchFamily="34" charset="0"/>
                      </a:endParaRPr>
                    </a:p>
                  </a:txBody>
                  <a:tcPr marT="7436" marB="0" anchor="b"/>
                </a:tc>
                <a:tc>
                  <a:txBody>
                    <a:bodyPr/>
                    <a:lstStyle/>
                    <a:p>
                      <a:pPr algn="r" fontAlgn="b"/>
                      <a:r>
                        <a:rPr lang="ru-RU" sz="1400" u="none" strike="noStrike">
                          <a:effectLst/>
                        </a:rPr>
                        <a:t>101,9</a:t>
                      </a:r>
                      <a:endParaRPr lang="ru-RU" sz="1400" b="0" i="0" u="none" strike="noStrike">
                        <a:solidFill>
                          <a:srgbClr val="000000"/>
                        </a:solidFill>
                        <a:effectLst/>
                        <a:latin typeface="Calibri" panose="020F0502020204030204" pitchFamily="34" charset="0"/>
                      </a:endParaRPr>
                    </a:p>
                  </a:txBody>
                  <a:tcPr marT="7436" marB="0" anchor="b"/>
                </a:tc>
                <a:tc>
                  <a:txBody>
                    <a:bodyPr/>
                    <a:lstStyle/>
                    <a:p>
                      <a:pPr algn="r" fontAlgn="b"/>
                      <a:r>
                        <a:rPr lang="ru-RU" sz="1400" u="none" strike="noStrike">
                          <a:effectLst/>
                        </a:rPr>
                        <a:t>255</a:t>
                      </a:r>
                      <a:endParaRPr lang="ru-RU" sz="1400" b="0" i="0" u="none" strike="noStrike">
                        <a:solidFill>
                          <a:srgbClr val="000000"/>
                        </a:solidFill>
                        <a:effectLst/>
                        <a:latin typeface="Calibri" panose="020F0502020204030204" pitchFamily="34" charset="0"/>
                      </a:endParaRPr>
                    </a:p>
                  </a:txBody>
                  <a:tcPr marT="7436" marB="0" anchor="b"/>
                </a:tc>
                <a:tc>
                  <a:txBody>
                    <a:bodyPr/>
                    <a:lstStyle/>
                    <a:p>
                      <a:pPr algn="r" fontAlgn="b"/>
                      <a:r>
                        <a:rPr lang="ru-RU" sz="1400" u="none" strike="noStrike" dirty="0">
                          <a:effectLst/>
                        </a:rPr>
                        <a:t>31</a:t>
                      </a:r>
                      <a:endParaRPr lang="ru-RU" sz="1400" b="0" i="0" u="none" strike="noStrike" dirty="0">
                        <a:solidFill>
                          <a:srgbClr val="000000"/>
                        </a:solidFill>
                        <a:effectLst/>
                        <a:latin typeface="Calibri" panose="020F0502020204030204" pitchFamily="34" charset="0"/>
                      </a:endParaRPr>
                    </a:p>
                  </a:txBody>
                  <a:tcPr marT="7436" marB="0" anchor="b"/>
                </a:tc>
                <a:tc>
                  <a:txBody>
                    <a:bodyPr/>
                    <a:lstStyle/>
                    <a:p>
                      <a:pPr algn="r" fontAlgn="b"/>
                      <a:r>
                        <a:rPr lang="en-GB" sz="1400" b="0" i="0" u="none" strike="noStrike" dirty="0">
                          <a:solidFill>
                            <a:srgbClr val="000000"/>
                          </a:solidFill>
                          <a:effectLst/>
                          <a:latin typeface="Calibri" panose="020F0502020204030204" pitchFamily="34" charset="0"/>
                        </a:rPr>
                        <a:t>21</a:t>
                      </a:r>
                      <a:endParaRPr lang="ru-RU" sz="1400" b="0" i="0" u="none" strike="noStrike" dirty="0">
                        <a:solidFill>
                          <a:srgbClr val="000000"/>
                        </a:solidFill>
                        <a:effectLst/>
                        <a:latin typeface="Calibri" panose="020F0502020204030204" pitchFamily="34" charset="0"/>
                      </a:endParaRPr>
                    </a:p>
                  </a:txBody>
                  <a:tcPr marT="7436" marB="0" anchor="b"/>
                </a:tc>
                <a:tc>
                  <a:txBody>
                    <a:bodyPr/>
                    <a:lstStyle/>
                    <a:p>
                      <a:pPr algn="r" fontAlgn="b"/>
                      <a:r>
                        <a:rPr lang="en-US" sz="1400" b="0" i="0" u="none" strike="noStrike" dirty="0">
                          <a:solidFill>
                            <a:srgbClr val="000000"/>
                          </a:solidFill>
                          <a:effectLst/>
                          <a:latin typeface="Calibri" panose="020F0502020204030204" pitchFamily="34" charset="0"/>
                        </a:rPr>
                        <a:t>67</a:t>
                      </a:r>
                      <a:endParaRPr lang="ru-RU" sz="1400" b="0" i="0" u="none" strike="noStrike" dirty="0">
                        <a:solidFill>
                          <a:srgbClr val="000000"/>
                        </a:solidFill>
                        <a:effectLst/>
                        <a:latin typeface="Calibri" panose="020F0502020204030204" pitchFamily="34" charset="0"/>
                      </a:endParaRPr>
                    </a:p>
                  </a:txBody>
                  <a:tcPr marT="7436" marB="0" anchor="b"/>
                </a:tc>
                <a:extLst>
                  <a:ext uri="{0D108BD9-81ED-4DB2-BD59-A6C34878D82A}">
                    <a16:rowId xmlns:a16="http://schemas.microsoft.com/office/drawing/2014/main" val="2949019873"/>
                  </a:ext>
                </a:extLst>
              </a:tr>
              <a:tr h="310027">
                <a:tc>
                  <a:txBody>
                    <a:bodyPr/>
                    <a:lstStyle/>
                    <a:p>
                      <a:pPr algn="l" fontAlgn="b"/>
                      <a:r>
                        <a:rPr lang="it-IT" sz="1200" b="0" u="none" strike="noStrike" dirty="0">
                          <a:effectLst/>
                        </a:rPr>
                        <a:t>GDP per capita (nominal), thsd USD</a:t>
                      </a:r>
                      <a:endParaRPr lang="it-IT" sz="1200" b="0" i="0" u="none" strike="noStrike" dirty="0">
                        <a:solidFill>
                          <a:srgbClr val="000000"/>
                        </a:solidFill>
                        <a:effectLst/>
                        <a:latin typeface="Calibri" panose="020F0502020204030204" pitchFamily="34" charset="0"/>
                      </a:endParaRPr>
                    </a:p>
                  </a:txBody>
                  <a:tcPr marT="7436" marB="0" anchor="b"/>
                </a:tc>
                <a:tc>
                  <a:txBody>
                    <a:bodyPr/>
                    <a:lstStyle/>
                    <a:p>
                      <a:pPr algn="r" fontAlgn="b"/>
                      <a:r>
                        <a:rPr lang="ru-RU" sz="1400" u="none" strike="noStrike" dirty="0">
                          <a:effectLst/>
                        </a:rPr>
                        <a:t>2,3</a:t>
                      </a:r>
                      <a:endParaRPr lang="ru-RU" sz="1400" b="0" i="0" u="none" strike="noStrike" dirty="0">
                        <a:solidFill>
                          <a:srgbClr val="000000"/>
                        </a:solidFill>
                        <a:effectLst/>
                        <a:latin typeface="Calibri" panose="020F0502020204030204" pitchFamily="34" charset="0"/>
                      </a:endParaRPr>
                    </a:p>
                  </a:txBody>
                  <a:tcPr marT="7436" marB="0" anchor="b"/>
                </a:tc>
                <a:tc>
                  <a:txBody>
                    <a:bodyPr/>
                    <a:lstStyle/>
                    <a:p>
                      <a:pPr algn="r" fontAlgn="b"/>
                      <a:r>
                        <a:rPr lang="ru-RU" sz="1400" i="0" u="none" strike="noStrike" dirty="0">
                          <a:effectLst/>
                        </a:rPr>
                        <a:t>56,3</a:t>
                      </a:r>
                      <a:endParaRPr lang="ru-RU" sz="1400" b="0" i="0" u="none" strike="noStrike" dirty="0">
                        <a:solidFill>
                          <a:srgbClr val="000000"/>
                        </a:solidFill>
                        <a:effectLst/>
                        <a:latin typeface="Calibri" panose="020F0502020204030204" pitchFamily="34" charset="0"/>
                      </a:endParaRPr>
                    </a:p>
                  </a:txBody>
                  <a:tcPr marT="7436" marB="0" anchor="b"/>
                </a:tc>
                <a:tc>
                  <a:txBody>
                    <a:bodyPr/>
                    <a:lstStyle/>
                    <a:p>
                      <a:pPr algn="r" fontAlgn="b"/>
                      <a:r>
                        <a:rPr lang="ru-RU" sz="1400" u="none" strike="noStrike" dirty="0">
                          <a:effectLst/>
                        </a:rPr>
                        <a:t>3,2</a:t>
                      </a:r>
                      <a:endParaRPr lang="ru-RU" sz="1400" b="0" i="0" u="none" strike="noStrike" dirty="0">
                        <a:solidFill>
                          <a:srgbClr val="000000"/>
                        </a:solidFill>
                        <a:effectLst/>
                        <a:latin typeface="Calibri" panose="020F0502020204030204" pitchFamily="34" charset="0"/>
                      </a:endParaRPr>
                    </a:p>
                  </a:txBody>
                  <a:tcPr marT="7436" marB="0" anchor="b"/>
                </a:tc>
                <a:tc>
                  <a:txBody>
                    <a:bodyPr/>
                    <a:lstStyle/>
                    <a:p>
                      <a:pPr algn="r" fontAlgn="b"/>
                      <a:r>
                        <a:rPr lang="ru-RU" sz="1400" u="none" strike="noStrike">
                          <a:effectLst/>
                        </a:rPr>
                        <a:t>3,5</a:t>
                      </a:r>
                      <a:endParaRPr lang="ru-RU" sz="1400" b="0" i="0" u="none" strike="noStrike">
                        <a:solidFill>
                          <a:srgbClr val="000000"/>
                        </a:solidFill>
                        <a:effectLst/>
                        <a:latin typeface="Calibri" panose="020F0502020204030204" pitchFamily="34" charset="0"/>
                      </a:endParaRPr>
                    </a:p>
                  </a:txBody>
                  <a:tcPr marT="7436" marB="0" anchor="b"/>
                </a:tc>
                <a:tc>
                  <a:txBody>
                    <a:bodyPr/>
                    <a:lstStyle/>
                    <a:p>
                      <a:pPr algn="r" fontAlgn="b"/>
                      <a:r>
                        <a:rPr lang="ru-RU" sz="1400" u="none" strike="noStrike" dirty="0">
                          <a:effectLst/>
                        </a:rPr>
                        <a:t>12,2</a:t>
                      </a:r>
                      <a:endParaRPr lang="ru-RU" sz="1400" b="0" i="0" u="none" strike="noStrike" dirty="0">
                        <a:solidFill>
                          <a:srgbClr val="000000"/>
                        </a:solidFill>
                        <a:effectLst/>
                        <a:latin typeface="Calibri" panose="020F0502020204030204" pitchFamily="34" charset="0"/>
                      </a:endParaRPr>
                    </a:p>
                  </a:txBody>
                  <a:tcPr marT="7436" marB="0" anchor="b"/>
                </a:tc>
                <a:tc>
                  <a:txBody>
                    <a:bodyPr/>
                    <a:lstStyle/>
                    <a:p>
                      <a:pPr algn="r" fontAlgn="b"/>
                      <a:r>
                        <a:rPr lang="en-GB" sz="1400" b="0" i="0" u="none" strike="noStrike" dirty="0">
                          <a:solidFill>
                            <a:srgbClr val="000000"/>
                          </a:solidFill>
                          <a:effectLst/>
                          <a:latin typeface="Calibri" panose="020F0502020204030204" pitchFamily="34" charset="0"/>
                        </a:rPr>
                        <a:t>3,9</a:t>
                      </a:r>
                      <a:endParaRPr lang="ru-RU" sz="1400" b="0" i="0" u="none" strike="noStrike" dirty="0">
                        <a:solidFill>
                          <a:srgbClr val="000000"/>
                        </a:solidFill>
                        <a:effectLst/>
                        <a:latin typeface="Calibri" panose="020F0502020204030204" pitchFamily="34" charset="0"/>
                      </a:endParaRPr>
                    </a:p>
                  </a:txBody>
                  <a:tcPr marT="7436" marB="0" anchor="b"/>
                </a:tc>
                <a:tc>
                  <a:txBody>
                    <a:bodyPr/>
                    <a:lstStyle/>
                    <a:p>
                      <a:pPr algn="r" fontAlgn="b"/>
                      <a:r>
                        <a:rPr lang="en-US" sz="1400" b="0" i="0" u="none" strike="noStrike" dirty="0">
                          <a:solidFill>
                            <a:srgbClr val="000000"/>
                          </a:solidFill>
                          <a:effectLst/>
                          <a:latin typeface="Calibri" panose="020F0502020204030204" pitchFamily="34" charset="0"/>
                        </a:rPr>
                        <a:t>5,7</a:t>
                      </a:r>
                      <a:endParaRPr lang="ru-RU" sz="1400" b="0" i="0" u="none" strike="noStrike" dirty="0">
                        <a:solidFill>
                          <a:srgbClr val="000000"/>
                        </a:solidFill>
                        <a:effectLst/>
                        <a:latin typeface="Calibri" panose="020F0502020204030204" pitchFamily="34" charset="0"/>
                      </a:endParaRPr>
                    </a:p>
                  </a:txBody>
                  <a:tcPr marT="7436" marB="0" anchor="b"/>
                </a:tc>
                <a:extLst>
                  <a:ext uri="{0D108BD9-81ED-4DB2-BD59-A6C34878D82A}">
                    <a16:rowId xmlns:a16="http://schemas.microsoft.com/office/drawing/2014/main" val="989315610"/>
                  </a:ext>
                </a:extLst>
              </a:tr>
              <a:tr h="191876">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it-IT" sz="1400" b="0" u="none" strike="noStrike" dirty="0">
                          <a:effectLst/>
                        </a:rPr>
                        <a:t>GDP per </a:t>
                      </a:r>
                      <a:r>
                        <a:rPr lang="it-IT" sz="1400" b="0" u="none" strike="noStrike" dirty="0" err="1">
                          <a:effectLst/>
                        </a:rPr>
                        <a:t>person</a:t>
                      </a:r>
                      <a:r>
                        <a:rPr lang="it-IT" sz="1400" b="0" u="none" strike="noStrike" dirty="0">
                          <a:effectLst/>
                        </a:rPr>
                        <a:t> </a:t>
                      </a:r>
                      <a:r>
                        <a:rPr lang="it-IT" sz="1400" b="0" u="none" strike="noStrike" dirty="0" err="1">
                          <a:effectLst/>
                        </a:rPr>
                        <a:t>employed</a:t>
                      </a:r>
                      <a:r>
                        <a:rPr lang="it-IT" sz="1400" b="0" u="none" strike="noStrike" dirty="0">
                          <a:effectLst/>
                        </a:rPr>
                        <a:t>, </a:t>
                      </a:r>
                      <a:r>
                        <a:rPr lang="it-IT" sz="1400" b="0" u="none" strike="noStrike" dirty="0" err="1">
                          <a:effectLst/>
                        </a:rPr>
                        <a:t>thsd</a:t>
                      </a:r>
                      <a:r>
                        <a:rPr lang="it-IT" sz="1400" b="0" u="none" strike="noStrike" dirty="0">
                          <a:effectLst/>
                        </a:rPr>
                        <a:t> USD</a:t>
                      </a:r>
                      <a:endParaRPr lang="it-IT" sz="1400" b="0" i="0" u="none" strike="noStrike" dirty="0">
                        <a:solidFill>
                          <a:srgbClr val="000000"/>
                        </a:solidFill>
                        <a:effectLst/>
                        <a:latin typeface="Calibri" panose="020F0502020204030204" pitchFamily="34" charset="0"/>
                      </a:endParaRPr>
                    </a:p>
                  </a:txBody>
                  <a:tcPr marT="7436" marB="0" anchor="b"/>
                </a:tc>
                <a:tc>
                  <a:txBody>
                    <a:bodyPr/>
                    <a:lstStyle/>
                    <a:p>
                      <a:pPr algn="r" fontAlgn="b"/>
                      <a:r>
                        <a:rPr lang="en-GB" sz="1400" b="0" i="0" u="none" strike="noStrike" dirty="0">
                          <a:solidFill>
                            <a:srgbClr val="000000"/>
                          </a:solidFill>
                          <a:effectLst/>
                          <a:latin typeface="Calibri" panose="020F0502020204030204" pitchFamily="34" charset="0"/>
                        </a:rPr>
                        <a:t>9,3</a:t>
                      </a:r>
                      <a:endParaRPr lang="ru-RU" sz="1400" b="0" i="0" u="none" strike="noStrike" dirty="0">
                        <a:solidFill>
                          <a:srgbClr val="000000"/>
                        </a:solidFill>
                        <a:effectLst/>
                        <a:latin typeface="Calibri" panose="020F0502020204030204" pitchFamily="34" charset="0"/>
                      </a:endParaRPr>
                    </a:p>
                  </a:txBody>
                  <a:tcPr marT="7436" marB="0" anchor="b"/>
                </a:tc>
                <a:tc>
                  <a:txBody>
                    <a:bodyPr/>
                    <a:lstStyle/>
                    <a:p>
                      <a:pPr algn="r" fontAlgn="b"/>
                      <a:r>
                        <a:rPr lang="en-GB" sz="1400" b="0" i="0" u="none" strike="noStrike" dirty="0">
                          <a:solidFill>
                            <a:srgbClr val="000000"/>
                          </a:solidFill>
                          <a:effectLst/>
                          <a:latin typeface="Calibri" panose="020F0502020204030204" pitchFamily="34" charset="0"/>
                        </a:rPr>
                        <a:t>140,5</a:t>
                      </a:r>
                      <a:endParaRPr lang="ru-RU" sz="1400" b="0" i="0" u="none" strike="noStrike" dirty="0">
                        <a:solidFill>
                          <a:srgbClr val="000000"/>
                        </a:solidFill>
                        <a:effectLst/>
                        <a:latin typeface="Calibri" panose="020F0502020204030204" pitchFamily="34" charset="0"/>
                      </a:endParaRPr>
                    </a:p>
                  </a:txBody>
                  <a:tcPr marT="7436" marB="0" anchor="b"/>
                </a:tc>
                <a:tc>
                  <a:txBody>
                    <a:bodyPr/>
                    <a:lstStyle/>
                    <a:p>
                      <a:pPr algn="r" fontAlgn="b"/>
                      <a:r>
                        <a:rPr lang="en-GB" sz="1400" b="0" i="0" u="none" strike="noStrike" dirty="0">
                          <a:solidFill>
                            <a:srgbClr val="000000"/>
                          </a:solidFill>
                          <a:effectLst/>
                          <a:latin typeface="Calibri" panose="020F0502020204030204" pitchFamily="34" charset="0"/>
                        </a:rPr>
                        <a:t>17,1</a:t>
                      </a:r>
                      <a:endParaRPr lang="ru-RU" sz="1400" b="0" i="0" u="none" strike="noStrike" dirty="0">
                        <a:solidFill>
                          <a:srgbClr val="000000"/>
                        </a:solidFill>
                        <a:effectLst/>
                        <a:latin typeface="Calibri" panose="020F0502020204030204" pitchFamily="34" charset="0"/>
                      </a:endParaRPr>
                    </a:p>
                  </a:txBody>
                  <a:tcPr marT="7436" marB="0" anchor="b"/>
                </a:tc>
                <a:tc>
                  <a:txBody>
                    <a:bodyPr/>
                    <a:lstStyle/>
                    <a:p>
                      <a:pPr algn="r" fontAlgn="b"/>
                      <a:r>
                        <a:rPr lang="en-GB" sz="1400" b="0" i="0" u="none" strike="noStrike" dirty="0">
                          <a:solidFill>
                            <a:srgbClr val="000000"/>
                          </a:solidFill>
                          <a:effectLst/>
                          <a:latin typeface="Calibri" panose="020F0502020204030204" pitchFamily="34" charset="0"/>
                        </a:rPr>
                        <a:t>21,9</a:t>
                      </a:r>
                      <a:endParaRPr lang="ru-RU" sz="1400" b="0" i="0" u="none" strike="noStrike" dirty="0">
                        <a:solidFill>
                          <a:srgbClr val="000000"/>
                        </a:solidFill>
                        <a:effectLst/>
                        <a:latin typeface="Calibri" panose="020F0502020204030204" pitchFamily="34" charset="0"/>
                      </a:endParaRPr>
                    </a:p>
                  </a:txBody>
                  <a:tcPr marT="7436" marB="0" anchor="b"/>
                </a:tc>
                <a:tc>
                  <a:txBody>
                    <a:bodyPr/>
                    <a:lstStyle/>
                    <a:p>
                      <a:pPr algn="r" fontAlgn="b"/>
                      <a:r>
                        <a:rPr lang="en-GB" sz="1400" b="0" i="0" u="none" strike="noStrike" dirty="0">
                          <a:solidFill>
                            <a:srgbClr val="000000"/>
                          </a:solidFill>
                          <a:effectLst/>
                          <a:latin typeface="Calibri" panose="020F0502020204030204" pitchFamily="34" charset="0"/>
                        </a:rPr>
                        <a:t>55,7</a:t>
                      </a:r>
                      <a:endParaRPr lang="ru-RU" sz="1400" b="0" i="0" u="none" strike="noStrike" dirty="0">
                        <a:solidFill>
                          <a:srgbClr val="000000"/>
                        </a:solidFill>
                        <a:effectLst/>
                        <a:latin typeface="Calibri" panose="020F0502020204030204" pitchFamily="34" charset="0"/>
                      </a:endParaRPr>
                    </a:p>
                  </a:txBody>
                  <a:tcPr marT="7436" marB="0" anchor="b"/>
                </a:tc>
                <a:tc>
                  <a:txBody>
                    <a:bodyPr/>
                    <a:lstStyle/>
                    <a:p>
                      <a:pPr algn="r" fontAlgn="b"/>
                      <a:r>
                        <a:rPr lang="en-GB" sz="1400" b="0" i="0" u="none" strike="noStrike" dirty="0">
                          <a:solidFill>
                            <a:srgbClr val="000000"/>
                          </a:solidFill>
                          <a:effectLst/>
                          <a:latin typeface="Calibri" panose="020F0502020204030204" pitchFamily="34" charset="0"/>
                        </a:rPr>
                        <a:t>26,0</a:t>
                      </a:r>
                      <a:endParaRPr lang="ru-RU" sz="1400" b="0" i="0" u="none" strike="noStrike" dirty="0">
                        <a:solidFill>
                          <a:srgbClr val="000000"/>
                        </a:solidFill>
                        <a:effectLst/>
                        <a:latin typeface="Calibri" panose="020F0502020204030204" pitchFamily="34" charset="0"/>
                      </a:endParaRPr>
                    </a:p>
                  </a:txBody>
                  <a:tcPr marT="7436" marB="0" anchor="b"/>
                </a:tc>
                <a:tc>
                  <a:txBody>
                    <a:bodyPr/>
                    <a:lstStyle/>
                    <a:p>
                      <a:pPr algn="r" fontAlgn="b"/>
                      <a:r>
                        <a:rPr lang="en-US" sz="1400" b="0" i="0" u="none" strike="noStrike" dirty="0">
                          <a:solidFill>
                            <a:srgbClr val="000000"/>
                          </a:solidFill>
                          <a:effectLst/>
                          <a:latin typeface="Calibri" panose="020F0502020204030204" pitchFamily="34" charset="0"/>
                        </a:rPr>
                        <a:t>10,3</a:t>
                      </a:r>
                      <a:endParaRPr lang="ru-RU" sz="1400" b="0" i="0" u="none" strike="noStrike" dirty="0">
                        <a:solidFill>
                          <a:srgbClr val="000000"/>
                        </a:solidFill>
                        <a:effectLst/>
                        <a:latin typeface="Calibri" panose="020F0502020204030204" pitchFamily="34" charset="0"/>
                      </a:endParaRPr>
                    </a:p>
                  </a:txBody>
                  <a:tcPr marT="7436" marB="0" anchor="b"/>
                </a:tc>
                <a:extLst>
                  <a:ext uri="{0D108BD9-81ED-4DB2-BD59-A6C34878D82A}">
                    <a16:rowId xmlns:a16="http://schemas.microsoft.com/office/drawing/2014/main" val="10003"/>
                  </a:ext>
                </a:extLst>
              </a:tr>
              <a:tr h="191876">
                <a:tc>
                  <a:txBody>
                    <a:bodyPr/>
                    <a:lstStyle/>
                    <a:p>
                      <a:pPr algn="l" fontAlgn="b"/>
                      <a:r>
                        <a:rPr lang="en-US" sz="1400" b="0" u="none" strike="noStrike" dirty="0">
                          <a:effectLst/>
                        </a:rPr>
                        <a:t>Labor force ratio</a:t>
                      </a:r>
                      <a:endParaRPr lang="en-US" sz="1400" b="0" i="0" u="none" strike="noStrike" dirty="0">
                        <a:solidFill>
                          <a:srgbClr val="000000"/>
                        </a:solidFill>
                        <a:effectLst/>
                        <a:latin typeface="Calibri" panose="020F0502020204030204" pitchFamily="34" charset="0"/>
                      </a:endParaRPr>
                    </a:p>
                  </a:txBody>
                  <a:tcPr marT="7436" marB="0" anchor="b"/>
                </a:tc>
                <a:tc>
                  <a:txBody>
                    <a:bodyPr/>
                    <a:lstStyle/>
                    <a:p>
                      <a:pPr algn="r" fontAlgn="b"/>
                      <a:r>
                        <a:rPr lang="ru-RU" sz="1400" u="none" strike="noStrike" dirty="0">
                          <a:effectLst/>
                        </a:rPr>
                        <a:t>62%</a:t>
                      </a:r>
                      <a:endParaRPr lang="ru-RU" sz="1400" b="0" i="0" u="none" strike="noStrike" dirty="0">
                        <a:solidFill>
                          <a:srgbClr val="000000"/>
                        </a:solidFill>
                        <a:effectLst/>
                        <a:latin typeface="Calibri" panose="020F0502020204030204" pitchFamily="34" charset="0"/>
                      </a:endParaRPr>
                    </a:p>
                  </a:txBody>
                  <a:tcPr marT="7436" marB="0" anchor="b"/>
                </a:tc>
                <a:tc>
                  <a:txBody>
                    <a:bodyPr/>
                    <a:lstStyle/>
                    <a:p>
                      <a:pPr algn="r" fontAlgn="b"/>
                      <a:r>
                        <a:rPr lang="ru-RU" sz="1400" i="0" u="none" strike="noStrike">
                          <a:effectLst/>
                        </a:rPr>
                        <a:t>68%</a:t>
                      </a:r>
                      <a:endParaRPr lang="ru-RU" sz="1400" b="0" i="0" u="none" strike="noStrike">
                        <a:solidFill>
                          <a:srgbClr val="000000"/>
                        </a:solidFill>
                        <a:effectLst/>
                        <a:latin typeface="Calibri" panose="020F0502020204030204" pitchFamily="34" charset="0"/>
                      </a:endParaRPr>
                    </a:p>
                  </a:txBody>
                  <a:tcPr marT="7436" marB="0" anchor="b"/>
                </a:tc>
                <a:tc>
                  <a:txBody>
                    <a:bodyPr/>
                    <a:lstStyle/>
                    <a:p>
                      <a:pPr algn="r" fontAlgn="b"/>
                      <a:r>
                        <a:rPr lang="ru-RU" sz="1400" u="none" strike="noStrike" dirty="0">
                          <a:effectLst/>
                        </a:rPr>
                        <a:t>63%</a:t>
                      </a:r>
                      <a:endParaRPr lang="ru-RU" sz="1400" b="0" i="0" u="none" strike="noStrike" dirty="0">
                        <a:solidFill>
                          <a:srgbClr val="000000"/>
                        </a:solidFill>
                        <a:effectLst/>
                        <a:latin typeface="Calibri" panose="020F0502020204030204" pitchFamily="34" charset="0"/>
                      </a:endParaRPr>
                    </a:p>
                  </a:txBody>
                  <a:tcPr marT="7436" marB="0" anchor="b"/>
                </a:tc>
                <a:tc>
                  <a:txBody>
                    <a:bodyPr/>
                    <a:lstStyle/>
                    <a:p>
                      <a:pPr algn="r" fontAlgn="b"/>
                      <a:r>
                        <a:rPr lang="ru-RU" sz="1400" u="none" strike="noStrike">
                          <a:effectLst/>
                        </a:rPr>
                        <a:t>67%</a:t>
                      </a:r>
                      <a:endParaRPr lang="ru-RU" sz="1400" b="0" i="0" u="none" strike="noStrike">
                        <a:solidFill>
                          <a:srgbClr val="000000"/>
                        </a:solidFill>
                        <a:effectLst/>
                        <a:latin typeface="Calibri" panose="020F0502020204030204" pitchFamily="34" charset="0"/>
                      </a:endParaRPr>
                    </a:p>
                  </a:txBody>
                  <a:tcPr marT="7436" marB="0" anchor="b"/>
                </a:tc>
                <a:tc>
                  <a:txBody>
                    <a:bodyPr/>
                    <a:lstStyle/>
                    <a:p>
                      <a:pPr algn="r" fontAlgn="b"/>
                      <a:r>
                        <a:rPr lang="ru-RU" sz="1400" u="none" strike="noStrike" dirty="0">
                          <a:effectLst/>
                        </a:rPr>
                        <a:t>66%</a:t>
                      </a:r>
                      <a:endParaRPr lang="ru-RU" sz="1400" b="0" i="0" u="none" strike="noStrike" dirty="0">
                        <a:solidFill>
                          <a:srgbClr val="000000"/>
                        </a:solidFill>
                        <a:effectLst/>
                        <a:latin typeface="Calibri" panose="020F0502020204030204" pitchFamily="34" charset="0"/>
                      </a:endParaRPr>
                    </a:p>
                  </a:txBody>
                  <a:tcPr marT="7436" marB="0" anchor="b"/>
                </a:tc>
                <a:tc>
                  <a:txBody>
                    <a:bodyPr/>
                    <a:lstStyle/>
                    <a:p>
                      <a:pPr algn="r" fontAlgn="b"/>
                      <a:r>
                        <a:rPr lang="en-GB" sz="1400" b="0" i="0" u="none" strike="noStrike" dirty="0">
                          <a:solidFill>
                            <a:srgbClr val="000000"/>
                          </a:solidFill>
                          <a:effectLst/>
                          <a:latin typeface="Calibri" panose="020F0502020204030204" pitchFamily="34" charset="0"/>
                        </a:rPr>
                        <a:t>42%</a:t>
                      </a:r>
                      <a:endParaRPr lang="ru-RU" sz="1400" b="0" i="0" u="none" strike="noStrike" dirty="0">
                        <a:solidFill>
                          <a:srgbClr val="000000"/>
                        </a:solidFill>
                        <a:effectLst/>
                        <a:latin typeface="Calibri" panose="020F0502020204030204" pitchFamily="34" charset="0"/>
                      </a:endParaRPr>
                    </a:p>
                  </a:txBody>
                  <a:tcPr marT="7436" marB="0" anchor="b"/>
                </a:tc>
                <a:tc>
                  <a:txBody>
                    <a:bodyPr/>
                    <a:lstStyle/>
                    <a:p>
                      <a:pPr algn="r" fontAlgn="b"/>
                      <a:r>
                        <a:rPr lang="en-US" sz="1400" b="0" i="0" u="none" strike="noStrike" dirty="0">
                          <a:solidFill>
                            <a:srgbClr val="000000"/>
                          </a:solidFill>
                          <a:effectLst/>
                          <a:latin typeface="Calibri" panose="020F0502020204030204" pitchFamily="34" charset="0"/>
                        </a:rPr>
                        <a:t>58%</a:t>
                      </a:r>
                      <a:endParaRPr lang="ru-RU" sz="1400" b="0" i="0" u="none" strike="noStrike" dirty="0">
                        <a:solidFill>
                          <a:srgbClr val="000000"/>
                        </a:solidFill>
                        <a:effectLst/>
                        <a:latin typeface="Calibri" panose="020F0502020204030204" pitchFamily="34" charset="0"/>
                      </a:endParaRPr>
                    </a:p>
                  </a:txBody>
                  <a:tcPr marT="7436" marB="0" anchor="b"/>
                </a:tc>
                <a:extLst>
                  <a:ext uri="{0D108BD9-81ED-4DB2-BD59-A6C34878D82A}">
                    <a16:rowId xmlns:a16="http://schemas.microsoft.com/office/drawing/2014/main" val="426034262"/>
                  </a:ext>
                </a:extLst>
              </a:tr>
              <a:tr h="191876">
                <a:tc>
                  <a:txBody>
                    <a:bodyPr/>
                    <a:lstStyle/>
                    <a:p>
                      <a:pPr algn="l" fontAlgn="b"/>
                      <a:r>
                        <a:rPr lang="en-US" sz="1400" b="0" u="none" strike="noStrike" dirty="0">
                          <a:effectLst/>
                        </a:rPr>
                        <a:t>Average monthly salary, USD</a:t>
                      </a:r>
                      <a:endParaRPr lang="en-US" sz="1400" b="0" i="0" u="none" strike="noStrike" dirty="0">
                        <a:solidFill>
                          <a:srgbClr val="000000"/>
                        </a:solidFill>
                        <a:effectLst/>
                        <a:latin typeface="Calibri" panose="020F0502020204030204" pitchFamily="34" charset="0"/>
                      </a:endParaRPr>
                    </a:p>
                  </a:txBody>
                  <a:tcPr marT="7436" marB="0" anchor="b"/>
                </a:tc>
                <a:tc>
                  <a:txBody>
                    <a:bodyPr/>
                    <a:lstStyle/>
                    <a:p>
                      <a:pPr algn="r" fontAlgn="b"/>
                      <a:r>
                        <a:rPr lang="ru-RU" sz="1400" u="none" strike="noStrike">
                          <a:effectLst/>
                        </a:rPr>
                        <a:t>200</a:t>
                      </a:r>
                      <a:endParaRPr lang="ru-RU" sz="1400" b="0" i="0" u="none" strike="noStrike">
                        <a:solidFill>
                          <a:srgbClr val="000000"/>
                        </a:solidFill>
                        <a:effectLst/>
                        <a:latin typeface="Calibri" panose="020F0502020204030204" pitchFamily="34" charset="0"/>
                      </a:endParaRPr>
                    </a:p>
                  </a:txBody>
                  <a:tcPr marT="7436" marB="0" anchor="b"/>
                </a:tc>
                <a:tc>
                  <a:txBody>
                    <a:bodyPr/>
                    <a:lstStyle/>
                    <a:p>
                      <a:pPr algn="r" fontAlgn="b"/>
                      <a:r>
                        <a:rPr lang="ru-RU" sz="1400" i="0" u="none" strike="noStrike" dirty="0">
                          <a:effectLst/>
                        </a:rPr>
                        <a:t>3 800</a:t>
                      </a:r>
                      <a:endParaRPr lang="ru-RU" sz="1400" b="0" i="0" u="none" strike="noStrike" dirty="0">
                        <a:solidFill>
                          <a:srgbClr val="000000"/>
                        </a:solidFill>
                        <a:effectLst/>
                        <a:latin typeface="Calibri" panose="020F0502020204030204" pitchFamily="34" charset="0"/>
                      </a:endParaRPr>
                    </a:p>
                  </a:txBody>
                  <a:tcPr marT="7436" marB="0" anchor="b"/>
                </a:tc>
                <a:tc>
                  <a:txBody>
                    <a:bodyPr/>
                    <a:lstStyle/>
                    <a:p>
                      <a:pPr algn="r" fontAlgn="b"/>
                      <a:r>
                        <a:rPr lang="ru-RU" sz="1400" u="none" strike="noStrike" dirty="0">
                          <a:effectLst/>
                        </a:rPr>
                        <a:t>208</a:t>
                      </a:r>
                      <a:endParaRPr lang="ru-RU" sz="1400" b="0" i="0" u="none" strike="noStrike" dirty="0">
                        <a:solidFill>
                          <a:srgbClr val="000000"/>
                        </a:solidFill>
                        <a:effectLst/>
                        <a:latin typeface="Calibri" panose="020F0502020204030204" pitchFamily="34" charset="0"/>
                      </a:endParaRPr>
                    </a:p>
                  </a:txBody>
                  <a:tcPr marT="7436" marB="0" anchor="b"/>
                </a:tc>
                <a:tc>
                  <a:txBody>
                    <a:bodyPr/>
                    <a:lstStyle/>
                    <a:p>
                      <a:pPr algn="r" fontAlgn="b"/>
                      <a:r>
                        <a:rPr lang="ru-RU" sz="1400" u="none" strike="noStrike">
                          <a:effectLst/>
                        </a:rPr>
                        <a:t>250</a:t>
                      </a:r>
                      <a:endParaRPr lang="ru-RU" sz="1400" b="0" i="0" u="none" strike="noStrike">
                        <a:solidFill>
                          <a:srgbClr val="000000"/>
                        </a:solidFill>
                        <a:effectLst/>
                        <a:latin typeface="Calibri" panose="020F0502020204030204" pitchFamily="34" charset="0"/>
                      </a:endParaRPr>
                    </a:p>
                  </a:txBody>
                  <a:tcPr marT="7436" marB="0" anchor="b"/>
                </a:tc>
                <a:tc>
                  <a:txBody>
                    <a:bodyPr/>
                    <a:lstStyle/>
                    <a:p>
                      <a:pPr algn="r" fontAlgn="b"/>
                      <a:r>
                        <a:rPr lang="ru-RU" sz="1400" u="none" strike="noStrike" dirty="0">
                          <a:effectLst/>
                        </a:rPr>
                        <a:t>961</a:t>
                      </a:r>
                      <a:endParaRPr lang="ru-RU" sz="1400" b="0" i="0" u="none" strike="noStrike" dirty="0">
                        <a:solidFill>
                          <a:srgbClr val="000000"/>
                        </a:solidFill>
                        <a:effectLst/>
                        <a:latin typeface="Calibri" panose="020F0502020204030204" pitchFamily="34" charset="0"/>
                      </a:endParaRPr>
                    </a:p>
                  </a:txBody>
                  <a:tcPr marT="7436" marB="0" anchor="b"/>
                </a:tc>
                <a:tc>
                  <a:txBody>
                    <a:bodyPr/>
                    <a:lstStyle/>
                    <a:p>
                      <a:pPr algn="r" fontAlgn="b"/>
                      <a:r>
                        <a:rPr lang="en-GB" sz="1400" b="0" i="0" u="none" strike="noStrike" dirty="0">
                          <a:solidFill>
                            <a:srgbClr val="000000"/>
                          </a:solidFill>
                          <a:effectLst/>
                          <a:latin typeface="Calibri" panose="020F0502020204030204" pitchFamily="34" charset="0"/>
                        </a:rPr>
                        <a:t>500</a:t>
                      </a:r>
                      <a:endParaRPr lang="ru-RU" sz="1400" b="0" i="0" u="none" strike="noStrike" dirty="0">
                        <a:solidFill>
                          <a:srgbClr val="000000"/>
                        </a:solidFill>
                        <a:effectLst/>
                        <a:latin typeface="Calibri" panose="020F0502020204030204" pitchFamily="34" charset="0"/>
                      </a:endParaRPr>
                    </a:p>
                  </a:txBody>
                  <a:tcPr marT="7436" marB="0" anchor="b"/>
                </a:tc>
                <a:tc>
                  <a:txBody>
                    <a:bodyPr/>
                    <a:lstStyle/>
                    <a:p>
                      <a:pPr algn="r" fontAlgn="b"/>
                      <a:r>
                        <a:rPr lang="en-US" sz="1400" b="0" i="0" u="none" strike="noStrike" dirty="0">
                          <a:solidFill>
                            <a:srgbClr val="000000"/>
                          </a:solidFill>
                          <a:effectLst/>
                          <a:latin typeface="Calibri" panose="020F0502020204030204" pitchFamily="34" charset="0"/>
                        </a:rPr>
                        <a:t>395</a:t>
                      </a:r>
                      <a:endParaRPr lang="ru-RU" sz="1400" b="0" i="0" u="none" strike="noStrike" dirty="0">
                        <a:solidFill>
                          <a:srgbClr val="000000"/>
                        </a:solidFill>
                        <a:effectLst/>
                        <a:latin typeface="Calibri" panose="020F0502020204030204" pitchFamily="34" charset="0"/>
                      </a:endParaRPr>
                    </a:p>
                  </a:txBody>
                  <a:tcPr marT="7436" marB="0" anchor="b"/>
                </a:tc>
                <a:extLst>
                  <a:ext uri="{0D108BD9-81ED-4DB2-BD59-A6C34878D82A}">
                    <a16:rowId xmlns:a16="http://schemas.microsoft.com/office/drawing/2014/main" val="2179026190"/>
                  </a:ext>
                </a:extLst>
              </a:tr>
              <a:tr h="191876">
                <a:tc>
                  <a:txBody>
                    <a:bodyPr/>
                    <a:lstStyle/>
                    <a:p>
                      <a:pPr algn="l" fontAlgn="b"/>
                      <a:r>
                        <a:rPr lang="en-US" sz="1400" b="0" u="none" strike="noStrike" dirty="0">
                          <a:effectLst/>
                        </a:rPr>
                        <a:t>Smartphone penetration</a:t>
                      </a:r>
                      <a:endParaRPr lang="en-US" sz="1400" b="0" i="0" u="none" strike="noStrike" dirty="0">
                        <a:solidFill>
                          <a:srgbClr val="000000"/>
                        </a:solidFill>
                        <a:effectLst/>
                        <a:latin typeface="Calibri" panose="020F0502020204030204" pitchFamily="34" charset="0"/>
                      </a:endParaRPr>
                    </a:p>
                  </a:txBody>
                  <a:tcPr marT="7436" marB="0" anchor="b"/>
                </a:tc>
                <a:tc>
                  <a:txBody>
                    <a:bodyPr/>
                    <a:lstStyle/>
                    <a:p>
                      <a:pPr algn="r" fontAlgn="b"/>
                      <a:r>
                        <a:rPr lang="ru-RU" sz="1400" u="none" strike="noStrike" dirty="0">
                          <a:effectLst/>
                        </a:rPr>
                        <a:t>20%</a:t>
                      </a:r>
                      <a:endParaRPr lang="ru-RU" sz="1400" b="0" i="0" u="none" strike="noStrike" dirty="0">
                        <a:solidFill>
                          <a:srgbClr val="000000"/>
                        </a:solidFill>
                        <a:effectLst/>
                        <a:latin typeface="Calibri" panose="020F0502020204030204" pitchFamily="34" charset="0"/>
                      </a:endParaRPr>
                    </a:p>
                  </a:txBody>
                  <a:tcPr marT="7436" marB="0" anchor="b"/>
                </a:tc>
                <a:tc>
                  <a:txBody>
                    <a:bodyPr/>
                    <a:lstStyle/>
                    <a:p>
                      <a:pPr algn="r" fontAlgn="b"/>
                      <a:r>
                        <a:rPr lang="ru-RU" sz="1400" i="0" u="none" strike="noStrike" dirty="0">
                          <a:effectLst/>
                        </a:rPr>
                        <a:t>97%</a:t>
                      </a:r>
                      <a:endParaRPr lang="ru-RU" sz="1400" b="0" i="0" u="none" strike="noStrike" dirty="0">
                        <a:solidFill>
                          <a:srgbClr val="000000"/>
                        </a:solidFill>
                        <a:effectLst/>
                        <a:latin typeface="Calibri" panose="020F0502020204030204" pitchFamily="34" charset="0"/>
                      </a:endParaRPr>
                    </a:p>
                  </a:txBody>
                  <a:tcPr marT="7436" marB="0" anchor="b"/>
                </a:tc>
                <a:tc>
                  <a:txBody>
                    <a:bodyPr/>
                    <a:lstStyle/>
                    <a:p>
                      <a:pPr algn="r" fontAlgn="b"/>
                      <a:r>
                        <a:rPr lang="ru-RU" sz="1400" u="none" strike="noStrike" dirty="0">
                          <a:effectLst/>
                        </a:rPr>
                        <a:t>50%</a:t>
                      </a:r>
                      <a:endParaRPr lang="ru-RU" sz="1400" b="0" i="0" u="none" strike="noStrike" dirty="0">
                        <a:solidFill>
                          <a:srgbClr val="000000"/>
                        </a:solidFill>
                        <a:effectLst/>
                        <a:latin typeface="Calibri" panose="020F0502020204030204" pitchFamily="34" charset="0"/>
                      </a:endParaRPr>
                    </a:p>
                  </a:txBody>
                  <a:tcPr marT="7436" marB="0" anchor="b"/>
                </a:tc>
                <a:tc>
                  <a:txBody>
                    <a:bodyPr/>
                    <a:lstStyle/>
                    <a:p>
                      <a:pPr algn="r" fontAlgn="b"/>
                      <a:r>
                        <a:rPr lang="ru-RU" sz="1400" u="none" strike="noStrike" dirty="0">
                          <a:effectLst/>
                        </a:rPr>
                        <a:t>25%</a:t>
                      </a:r>
                      <a:endParaRPr lang="ru-RU" sz="1400" b="0" i="0" u="none" strike="noStrike" dirty="0">
                        <a:solidFill>
                          <a:srgbClr val="000000"/>
                        </a:solidFill>
                        <a:effectLst/>
                        <a:latin typeface="Calibri" panose="020F0502020204030204" pitchFamily="34" charset="0"/>
                      </a:endParaRPr>
                    </a:p>
                  </a:txBody>
                  <a:tcPr marT="7436" marB="0" anchor="b"/>
                </a:tc>
                <a:tc>
                  <a:txBody>
                    <a:bodyPr/>
                    <a:lstStyle/>
                    <a:p>
                      <a:pPr algn="r" fontAlgn="b"/>
                      <a:r>
                        <a:rPr lang="ru-RU" sz="1400" u="none" strike="noStrike" dirty="0">
                          <a:effectLst/>
                        </a:rPr>
                        <a:t>63%</a:t>
                      </a:r>
                      <a:endParaRPr lang="ru-RU" sz="1400" b="0" i="0" u="none" strike="noStrike" dirty="0">
                        <a:solidFill>
                          <a:srgbClr val="000000"/>
                        </a:solidFill>
                        <a:effectLst/>
                        <a:latin typeface="Calibri" panose="020F0502020204030204" pitchFamily="34" charset="0"/>
                      </a:endParaRPr>
                    </a:p>
                  </a:txBody>
                  <a:tcPr marT="7436" marB="0" anchor="b"/>
                </a:tc>
                <a:tc>
                  <a:txBody>
                    <a:bodyPr/>
                    <a:lstStyle/>
                    <a:p>
                      <a:pPr algn="r" fontAlgn="b"/>
                      <a:r>
                        <a:rPr lang="en-GB" sz="1400" b="0" i="0" u="none" strike="noStrike" dirty="0">
                          <a:solidFill>
                            <a:srgbClr val="000000"/>
                          </a:solidFill>
                          <a:effectLst/>
                          <a:latin typeface="Calibri" panose="020F0502020204030204" pitchFamily="34" charset="0"/>
                        </a:rPr>
                        <a:t>41%</a:t>
                      </a:r>
                      <a:endParaRPr lang="ru-RU" sz="1400" b="0" i="0" u="none" strike="noStrike" dirty="0">
                        <a:solidFill>
                          <a:srgbClr val="000000"/>
                        </a:solidFill>
                        <a:effectLst/>
                        <a:latin typeface="Calibri" panose="020F0502020204030204" pitchFamily="34" charset="0"/>
                      </a:endParaRPr>
                    </a:p>
                  </a:txBody>
                  <a:tcPr marT="7436" marB="0" anchor="b"/>
                </a:tc>
                <a:tc>
                  <a:txBody>
                    <a:bodyPr/>
                    <a:lstStyle/>
                    <a:p>
                      <a:pPr algn="r" fontAlgn="b"/>
                      <a:r>
                        <a:rPr lang="en-US" sz="1400" b="0" i="0" u="none" strike="noStrike" dirty="0">
                          <a:solidFill>
                            <a:srgbClr val="000000"/>
                          </a:solidFill>
                          <a:effectLst/>
                          <a:latin typeface="Calibri" panose="020F0502020204030204" pitchFamily="34" charset="0"/>
                        </a:rPr>
                        <a:t>60%</a:t>
                      </a:r>
                      <a:endParaRPr lang="ru-RU" sz="1400" b="0" i="0" u="none" strike="noStrike" dirty="0">
                        <a:solidFill>
                          <a:srgbClr val="000000"/>
                        </a:solidFill>
                        <a:effectLst/>
                        <a:latin typeface="Calibri" panose="020F0502020204030204" pitchFamily="34" charset="0"/>
                      </a:endParaRPr>
                    </a:p>
                  </a:txBody>
                  <a:tcPr marT="7436" marB="0" anchor="b"/>
                </a:tc>
                <a:extLst>
                  <a:ext uri="{0D108BD9-81ED-4DB2-BD59-A6C34878D82A}">
                    <a16:rowId xmlns:a16="http://schemas.microsoft.com/office/drawing/2014/main" val="1863503376"/>
                  </a:ext>
                </a:extLst>
              </a:tr>
              <a:tr h="155297">
                <a:tc>
                  <a:txBody>
                    <a:bodyPr/>
                    <a:lstStyle/>
                    <a:p>
                      <a:pPr algn="l" fontAlgn="b"/>
                      <a:r>
                        <a:rPr lang="en-US" sz="1400" b="0" u="none" strike="noStrike" dirty="0">
                          <a:effectLst/>
                        </a:rPr>
                        <a:t>Bank account penetration</a:t>
                      </a:r>
                      <a:endParaRPr lang="en-US" sz="1400" b="0" i="0" u="none" strike="noStrike" dirty="0">
                        <a:solidFill>
                          <a:srgbClr val="000000"/>
                        </a:solidFill>
                        <a:effectLst/>
                        <a:latin typeface="Calibri" panose="020F0502020204030204" pitchFamily="34" charset="0"/>
                      </a:endParaRPr>
                    </a:p>
                  </a:txBody>
                  <a:tcPr marT="7436" marB="0" anchor="b"/>
                </a:tc>
                <a:tc>
                  <a:txBody>
                    <a:bodyPr/>
                    <a:lstStyle/>
                    <a:p>
                      <a:pPr algn="r" fontAlgn="b"/>
                      <a:r>
                        <a:rPr lang="ru-RU" sz="1400" u="none" strike="noStrike">
                          <a:effectLst/>
                        </a:rPr>
                        <a:t>21%</a:t>
                      </a:r>
                      <a:endParaRPr lang="ru-RU" sz="1400" b="0" i="0" u="none" strike="noStrike">
                        <a:solidFill>
                          <a:srgbClr val="000000"/>
                        </a:solidFill>
                        <a:effectLst/>
                        <a:latin typeface="Calibri" panose="020F0502020204030204" pitchFamily="34" charset="0"/>
                      </a:endParaRPr>
                    </a:p>
                  </a:txBody>
                  <a:tcPr marT="7436" marB="0" anchor="b"/>
                </a:tc>
                <a:tc>
                  <a:txBody>
                    <a:bodyPr/>
                    <a:lstStyle/>
                    <a:p>
                      <a:pPr algn="r" fontAlgn="b"/>
                      <a:r>
                        <a:rPr lang="ru-RU" sz="1400" i="0" u="none" strike="noStrike">
                          <a:effectLst/>
                        </a:rPr>
                        <a:t>98%</a:t>
                      </a:r>
                      <a:endParaRPr lang="ru-RU" sz="1400" b="0" i="0" u="none" strike="noStrike">
                        <a:solidFill>
                          <a:srgbClr val="000000"/>
                        </a:solidFill>
                        <a:effectLst/>
                        <a:latin typeface="Calibri" panose="020F0502020204030204" pitchFamily="34" charset="0"/>
                      </a:endParaRPr>
                    </a:p>
                  </a:txBody>
                  <a:tcPr marT="7436" marB="0" anchor="b"/>
                </a:tc>
                <a:tc>
                  <a:txBody>
                    <a:bodyPr/>
                    <a:lstStyle/>
                    <a:p>
                      <a:pPr algn="r" fontAlgn="b"/>
                      <a:r>
                        <a:rPr lang="ru-RU" sz="1400" u="none" strike="noStrike" dirty="0">
                          <a:effectLst/>
                        </a:rPr>
                        <a:t>27%</a:t>
                      </a:r>
                      <a:endParaRPr lang="ru-RU" sz="1400" b="0" i="0" u="none" strike="noStrike" dirty="0">
                        <a:solidFill>
                          <a:srgbClr val="000000"/>
                        </a:solidFill>
                        <a:effectLst/>
                        <a:latin typeface="Calibri" panose="020F0502020204030204" pitchFamily="34" charset="0"/>
                      </a:endParaRPr>
                    </a:p>
                  </a:txBody>
                  <a:tcPr marT="7436" marB="0" anchor="b"/>
                </a:tc>
                <a:tc>
                  <a:txBody>
                    <a:bodyPr/>
                    <a:lstStyle/>
                    <a:p>
                      <a:pPr algn="r" fontAlgn="b"/>
                      <a:r>
                        <a:rPr lang="ru-RU" sz="1400" u="none" strike="noStrike" dirty="0">
                          <a:effectLst/>
                        </a:rPr>
                        <a:t>20%</a:t>
                      </a:r>
                      <a:endParaRPr lang="ru-RU" sz="1400" b="0" i="0" u="none" strike="noStrike" dirty="0">
                        <a:solidFill>
                          <a:srgbClr val="000000"/>
                        </a:solidFill>
                        <a:effectLst/>
                        <a:latin typeface="Calibri" panose="020F0502020204030204" pitchFamily="34" charset="0"/>
                      </a:endParaRPr>
                    </a:p>
                  </a:txBody>
                  <a:tcPr marT="7436" marB="0" anchor="b"/>
                </a:tc>
                <a:tc>
                  <a:txBody>
                    <a:bodyPr/>
                    <a:lstStyle/>
                    <a:p>
                      <a:pPr algn="r" fontAlgn="b"/>
                      <a:r>
                        <a:rPr lang="ru-RU" sz="1400" u="none" strike="noStrike" dirty="0">
                          <a:effectLst/>
                        </a:rPr>
                        <a:t>66%</a:t>
                      </a:r>
                      <a:endParaRPr lang="ru-RU" sz="1400" b="0" i="0" u="none" strike="noStrike" dirty="0">
                        <a:solidFill>
                          <a:srgbClr val="000000"/>
                        </a:solidFill>
                        <a:effectLst/>
                        <a:latin typeface="Calibri" panose="020F0502020204030204" pitchFamily="34" charset="0"/>
                      </a:endParaRPr>
                    </a:p>
                  </a:txBody>
                  <a:tcPr marT="7436" marB="0" anchor="b"/>
                </a:tc>
                <a:tc>
                  <a:txBody>
                    <a:bodyPr/>
                    <a:lstStyle/>
                    <a:p>
                      <a:pPr algn="r" fontAlgn="b"/>
                      <a:r>
                        <a:rPr lang="en-GB" sz="1400" b="0" i="0" u="none" strike="noStrike" dirty="0">
                          <a:solidFill>
                            <a:srgbClr val="000000"/>
                          </a:solidFill>
                          <a:effectLst/>
                          <a:latin typeface="Calibri" panose="020F0502020204030204" pitchFamily="34" charset="0"/>
                        </a:rPr>
                        <a:t>83%</a:t>
                      </a:r>
                      <a:endParaRPr lang="ru-RU" sz="1400" b="0" i="0" u="none" strike="noStrike" dirty="0">
                        <a:solidFill>
                          <a:srgbClr val="000000"/>
                        </a:solidFill>
                        <a:effectLst/>
                        <a:latin typeface="Calibri" panose="020F0502020204030204" pitchFamily="34" charset="0"/>
                      </a:endParaRPr>
                    </a:p>
                  </a:txBody>
                  <a:tcPr marT="7436" marB="0" anchor="b"/>
                </a:tc>
                <a:tc>
                  <a:txBody>
                    <a:bodyPr/>
                    <a:lstStyle/>
                    <a:p>
                      <a:pPr algn="r" fontAlgn="b"/>
                      <a:r>
                        <a:rPr lang="en-US" sz="1400" b="0" i="0" u="none" strike="noStrike" dirty="0">
                          <a:solidFill>
                            <a:srgbClr val="000000"/>
                          </a:solidFill>
                          <a:effectLst/>
                          <a:latin typeface="Calibri" panose="020F0502020204030204" pitchFamily="34" charset="0"/>
                        </a:rPr>
                        <a:t>72%</a:t>
                      </a:r>
                      <a:endParaRPr lang="ru-RU" sz="1400" b="0" i="0" u="none" strike="noStrike" dirty="0">
                        <a:solidFill>
                          <a:srgbClr val="000000"/>
                        </a:solidFill>
                        <a:effectLst/>
                        <a:latin typeface="Calibri" panose="020F0502020204030204" pitchFamily="34" charset="0"/>
                      </a:endParaRPr>
                    </a:p>
                  </a:txBody>
                  <a:tcPr marT="7436" marB="0" anchor="b"/>
                </a:tc>
                <a:extLst>
                  <a:ext uri="{0D108BD9-81ED-4DB2-BD59-A6C34878D82A}">
                    <a16:rowId xmlns:a16="http://schemas.microsoft.com/office/drawing/2014/main" val="1728901623"/>
                  </a:ext>
                </a:extLst>
              </a:tr>
            </a:tbl>
          </a:graphicData>
        </a:graphic>
      </p:graphicFrame>
      <p:graphicFrame>
        <p:nvGraphicFramePr>
          <p:cNvPr id="6" name="Таблица 10"/>
          <p:cNvGraphicFramePr>
            <a:graphicFrameLocks noGrp="1"/>
          </p:cNvGraphicFramePr>
          <p:nvPr>
            <p:extLst>
              <p:ext uri="{D42A27DB-BD31-4B8C-83A1-F6EECF244321}">
                <p14:modId xmlns:p14="http://schemas.microsoft.com/office/powerpoint/2010/main" val="798776096"/>
              </p:ext>
            </p:extLst>
          </p:nvPr>
        </p:nvGraphicFramePr>
        <p:xfrm>
          <a:off x="248866" y="4461870"/>
          <a:ext cx="8738215" cy="1674513"/>
        </p:xfrm>
        <a:graphic>
          <a:graphicData uri="http://schemas.openxmlformats.org/drawingml/2006/table">
            <a:tbl>
              <a:tblPr firstRow="1" bandRow="1">
                <a:tableStyleId>{5C22544A-7EE6-4342-B048-85BDC9FD1C3A}</a:tableStyleId>
              </a:tblPr>
              <a:tblGrid>
                <a:gridCol w="2672016">
                  <a:extLst>
                    <a:ext uri="{9D8B030D-6E8A-4147-A177-3AD203B41FA5}">
                      <a16:colId xmlns:a16="http://schemas.microsoft.com/office/drawing/2014/main" val="2281888314"/>
                    </a:ext>
                  </a:extLst>
                </a:gridCol>
                <a:gridCol w="1011033">
                  <a:extLst>
                    <a:ext uri="{9D8B030D-6E8A-4147-A177-3AD203B41FA5}">
                      <a16:colId xmlns:a16="http://schemas.microsoft.com/office/drawing/2014/main" val="3378128975"/>
                    </a:ext>
                  </a:extLst>
                </a:gridCol>
                <a:gridCol w="794383">
                  <a:extLst>
                    <a:ext uri="{9D8B030D-6E8A-4147-A177-3AD203B41FA5}">
                      <a16:colId xmlns:a16="http://schemas.microsoft.com/office/drawing/2014/main" val="2066213163"/>
                    </a:ext>
                  </a:extLst>
                </a:gridCol>
                <a:gridCol w="866600">
                  <a:extLst>
                    <a:ext uri="{9D8B030D-6E8A-4147-A177-3AD203B41FA5}">
                      <a16:colId xmlns:a16="http://schemas.microsoft.com/office/drawing/2014/main" val="83751250"/>
                    </a:ext>
                  </a:extLst>
                </a:gridCol>
                <a:gridCol w="794383">
                  <a:extLst>
                    <a:ext uri="{9D8B030D-6E8A-4147-A177-3AD203B41FA5}">
                      <a16:colId xmlns:a16="http://schemas.microsoft.com/office/drawing/2014/main" val="2060045126"/>
                    </a:ext>
                  </a:extLst>
                </a:gridCol>
                <a:gridCol w="866600">
                  <a:extLst>
                    <a:ext uri="{9D8B030D-6E8A-4147-A177-3AD203B41FA5}">
                      <a16:colId xmlns:a16="http://schemas.microsoft.com/office/drawing/2014/main" val="3566856393"/>
                    </a:ext>
                  </a:extLst>
                </a:gridCol>
                <a:gridCol w="866600">
                  <a:extLst>
                    <a:ext uri="{9D8B030D-6E8A-4147-A177-3AD203B41FA5}">
                      <a16:colId xmlns:a16="http://schemas.microsoft.com/office/drawing/2014/main" val="1342564359"/>
                    </a:ext>
                  </a:extLst>
                </a:gridCol>
                <a:gridCol w="866600">
                  <a:extLst>
                    <a:ext uri="{9D8B030D-6E8A-4147-A177-3AD203B41FA5}">
                      <a16:colId xmlns:a16="http://schemas.microsoft.com/office/drawing/2014/main" val="775757194"/>
                    </a:ext>
                  </a:extLst>
                </a:gridCol>
              </a:tblGrid>
              <a:tr h="216024">
                <a:tc>
                  <a:txBody>
                    <a:bodyPr/>
                    <a:lstStyle/>
                    <a:p>
                      <a:pPr algn="l" fontAlgn="b"/>
                      <a:r>
                        <a:rPr lang="en-US" sz="1400" b="1" u="none" strike="noStrike" dirty="0">
                          <a:effectLst/>
                        </a:rPr>
                        <a:t>Investment parameters</a:t>
                      </a:r>
                    </a:p>
                  </a:txBody>
                  <a:tcPr marT="0" marB="0" anchor="ctr"/>
                </a:tc>
                <a:tc>
                  <a:txBody>
                    <a:bodyPr/>
                    <a:lstStyle/>
                    <a:p>
                      <a:pPr algn="ctr" fontAlgn="b"/>
                      <a:r>
                        <a:rPr lang="en-US" sz="1400" b="1" u="none" strike="noStrike" dirty="0">
                          <a:effectLst/>
                        </a:rPr>
                        <a:t>VN</a:t>
                      </a:r>
                    </a:p>
                  </a:txBody>
                  <a:tcPr marT="0" marB="0" anchor="b"/>
                </a:tc>
                <a:tc>
                  <a:txBody>
                    <a:bodyPr/>
                    <a:lstStyle/>
                    <a:p>
                      <a:pPr algn="ctr" fontAlgn="b"/>
                      <a:r>
                        <a:rPr lang="en-US" sz="1400" b="1" i="0" u="none" strike="noStrike" dirty="0">
                          <a:effectLst/>
                        </a:rPr>
                        <a:t>SG</a:t>
                      </a:r>
                    </a:p>
                  </a:txBody>
                  <a:tcPr marT="0" marB="0" anchor="b"/>
                </a:tc>
                <a:tc>
                  <a:txBody>
                    <a:bodyPr/>
                    <a:lstStyle/>
                    <a:p>
                      <a:pPr algn="ctr" fontAlgn="b"/>
                      <a:r>
                        <a:rPr lang="en-US" sz="1400" b="1" u="none" strike="noStrike" dirty="0">
                          <a:effectLst/>
                        </a:rPr>
                        <a:t>PH</a:t>
                      </a:r>
                    </a:p>
                  </a:txBody>
                  <a:tcPr marT="0" marB="0" anchor="b"/>
                </a:tc>
                <a:tc>
                  <a:txBody>
                    <a:bodyPr/>
                    <a:lstStyle/>
                    <a:p>
                      <a:pPr algn="ctr" fontAlgn="b"/>
                      <a:r>
                        <a:rPr lang="en-US" sz="1400" b="1" u="none" strike="noStrike" dirty="0">
                          <a:effectLst/>
                        </a:rPr>
                        <a:t>ID</a:t>
                      </a:r>
                    </a:p>
                  </a:txBody>
                  <a:tcPr marT="0" marB="0" anchor="b"/>
                </a:tc>
                <a:tc>
                  <a:txBody>
                    <a:bodyPr/>
                    <a:lstStyle/>
                    <a:p>
                      <a:pPr algn="ctr" fontAlgn="b"/>
                      <a:r>
                        <a:rPr lang="en-US" sz="1400" b="1" u="none" strike="noStrike" dirty="0">
                          <a:effectLst/>
                        </a:rPr>
                        <a:t>MY</a:t>
                      </a:r>
                    </a:p>
                  </a:txBody>
                  <a:tcPr marT="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1" u="none" strike="noStrike" dirty="0">
                          <a:effectLst/>
                        </a:rPr>
                        <a:t>LK</a:t>
                      </a:r>
                    </a:p>
                  </a:txBody>
                  <a:tcPr marT="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1" u="none" strike="noStrike" dirty="0">
                          <a:effectLst/>
                        </a:rPr>
                        <a:t>TH</a:t>
                      </a:r>
                    </a:p>
                  </a:txBody>
                  <a:tcPr marT="0" marB="0" anchor="b"/>
                </a:tc>
                <a:extLst>
                  <a:ext uri="{0D108BD9-81ED-4DB2-BD59-A6C34878D82A}">
                    <a16:rowId xmlns:a16="http://schemas.microsoft.com/office/drawing/2014/main" val="1993637635"/>
                  </a:ext>
                </a:extLst>
              </a:tr>
              <a:tr h="272803">
                <a:tc>
                  <a:txBody>
                    <a:bodyPr/>
                    <a:lstStyle/>
                    <a:p>
                      <a:pPr algn="l" fontAlgn="b"/>
                      <a:r>
                        <a:rPr lang="en-US" sz="1400" b="0" u="none" strike="noStrike" dirty="0">
                          <a:effectLst/>
                        </a:rPr>
                        <a:t>Investment, mln USD</a:t>
                      </a:r>
                      <a:endParaRPr lang="en-US" sz="1400" b="0" i="0" u="none" strike="noStrike" dirty="0">
                        <a:solidFill>
                          <a:srgbClr val="000000"/>
                        </a:solidFill>
                        <a:effectLst/>
                        <a:latin typeface="Calibri" panose="020F0502020204030204" pitchFamily="34" charset="0"/>
                      </a:endParaRPr>
                    </a:p>
                  </a:txBody>
                  <a:tcPr marT="0" marB="0" anchor="b"/>
                </a:tc>
                <a:tc>
                  <a:txBody>
                    <a:bodyPr/>
                    <a:lstStyle/>
                    <a:p>
                      <a:pPr algn="r" fontAlgn="b"/>
                      <a:r>
                        <a:rPr lang="ru-RU" sz="1400" u="none" strike="noStrike">
                          <a:effectLst/>
                        </a:rPr>
                        <a:t>15,7</a:t>
                      </a:r>
                      <a:endParaRPr lang="ru-RU" sz="1400" b="0" i="0" u="none" strike="noStrike">
                        <a:solidFill>
                          <a:srgbClr val="000000"/>
                        </a:solidFill>
                        <a:effectLst/>
                        <a:latin typeface="Calibri" panose="020F0502020204030204" pitchFamily="34" charset="0"/>
                      </a:endParaRPr>
                    </a:p>
                  </a:txBody>
                  <a:tcPr marT="0" marB="0" anchor="b"/>
                </a:tc>
                <a:tc>
                  <a:txBody>
                    <a:bodyPr/>
                    <a:lstStyle/>
                    <a:p>
                      <a:pPr algn="r" fontAlgn="b"/>
                      <a:r>
                        <a:rPr lang="ru-RU" sz="1400" i="0" u="none" strike="noStrike" dirty="0">
                          <a:solidFill>
                            <a:schemeClr val="bg1">
                              <a:lumMod val="50000"/>
                            </a:schemeClr>
                          </a:solidFill>
                          <a:effectLst/>
                        </a:rPr>
                        <a:t>9,2</a:t>
                      </a:r>
                      <a:endParaRPr lang="ru-RU" sz="1400" b="0" i="0" u="none" strike="noStrike" dirty="0">
                        <a:solidFill>
                          <a:schemeClr val="bg1">
                            <a:lumMod val="50000"/>
                          </a:schemeClr>
                        </a:solidFill>
                        <a:effectLst/>
                        <a:latin typeface="Calibri" panose="020F0502020204030204" pitchFamily="34" charset="0"/>
                      </a:endParaRPr>
                    </a:p>
                  </a:txBody>
                  <a:tcPr marT="0" marB="0" anchor="b"/>
                </a:tc>
                <a:tc>
                  <a:txBody>
                    <a:bodyPr/>
                    <a:lstStyle/>
                    <a:p>
                      <a:pPr algn="r" fontAlgn="b"/>
                      <a:r>
                        <a:rPr lang="ru-RU" sz="1400" u="none" strike="noStrike" dirty="0">
                          <a:effectLst/>
                        </a:rPr>
                        <a:t>8,8</a:t>
                      </a:r>
                      <a:endParaRPr lang="ru-RU" sz="1400" b="0" i="0" u="none" strike="noStrike" dirty="0">
                        <a:solidFill>
                          <a:srgbClr val="000000"/>
                        </a:solidFill>
                        <a:effectLst/>
                        <a:latin typeface="Calibri" panose="020F0502020204030204" pitchFamily="34" charset="0"/>
                      </a:endParaRPr>
                    </a:p>
                  </a:txBody>
                  <a:tcPr marT="0" marB="0" anchor="b"/>
                </a:tc>
                <a:tc>
                  <a:txBody>
                    <a:bodyPr/>
                    <a:lstStyle/>
                    <a:p>
                      <a:pPr algn="r" fontAlgn="b"/>
                      <a:r>
                        <a:rPr lang="ru-RU" sz="1400" u="none" strike="noStrike" dirty="0">
                          <a:effectLst/>
                        </a:rPr>
                        <a:t>11,0</a:t>
                      </a:r>
                      <a:endParaRPr lang="ru-RU" sz="1400" b="0" i="0" u="none" strike="noStrike" dirty="0">
                        <a:solidFill>
                          <a:srgbClr val="000000"/>
                        </a:solidFill>
                        <a:effectLst/>
                        <a:latin typeface="Calibri" panose="020F0502020204030204" pitchFamily="34" charset="0"/>
                      </a:endParaRPr>
                    </a:p>
                  </a:txBody>
                  <a:tcPr marT="0" marB="0" anchor="b"/>
                </a:tc>
                <a:tc>
                  <a:txBody>
                    <a:bodyPr/>
                    <a:lstStyle/>
                    <a:p>
                      <a:pPr algn="r" fontAlgn="b"/>
                      <a:r>
                        <a:rPr lang="ru-RU" sz="1400" u="none" strike="noStrike" dirty="0">
                          <a:effectLst/>
                        </a:rPr>
                        <a:t>8,6</a:t>
                      </a:r>
                      <a:endParaRPr lang="ru-RU" sz="1400" b="0" i="0" u="none" strike="noStrike" dirty="0">
                        <a:solidFill>
                          <a:srgbClr val="000000"/>
                        </a:solidFill>
                        <a:effectLst/>
                        <a:latin typeface="Calibri" panose="020F0502020204030204" pitchFamily="34" charset="0"/>
                      </a:endParaRPr>
                    </a:p>
                  </a:txBody>
                  <a:tcPr marT="0" marB="0" anchor="b"/>
                </a:tc>
                <a:tc>
                  <a:txBody>
                    <a:bodyPr/>
                    <a:lstStyle/>
                    <a:p>
                      <a:pPr algn="r" fontAlgn="b"/>
                      <a:r>
                        <a:rPr lang="en-GB" sz="1400" b="0" i="0" u="none" strike="noStrike" dirty="0">
                          <a:solidFill>
                            <a:srgbClr val="000000"/>
                          </a:solidFill>
                          <a:effectLst/>
                          <a:latin typeface="Calibri" panose="020F0502020204030204" pitchFamily="34" charset="0"/>
                        </a:rPr>
                        <a:t>2,8</a:t>
                      </a:r>
                      <a:endParaRPr lang="ru-RU" sz="1400" b="0" i="0" u="none" strike="noStrike" dirty="0">
                        <a:solidFill>
                          <a:srgbClr val="000000"/>
                        </a:solidFill>
                        <a:effectLst/>
                        <a:latin typeface="Calibri" panose="020F0502020204030204" pitchFamily="34" charset="0"/>
                      </a:endParaRPr>
                    </a:p>
                  </a:txBody>
                  <a:tcPr marT="0" marB="0" anchor="b"/>
                </a:tc>
                <a:tc>
                  <a:txBody>
                    <a:bodyPr/>
                    <a:lstStyle/>
                    <a:p>
                      <a:pPr algn="r" fontAlgn="b"/>
                      <a:endParaRPr lang="ru-RU" sz="1400" b="0" i="0" u="none" strike="noStrike" dirty="0">
                        <a:solidFill>
                          <a:srgbClr val="000000"/>
                        </a:solidFill>
                        <a:effectLst/>
                        <a:latin typeface="Calibri" panose="020F0502020204030204" pitchFamily="34" charset="0"/>
                      </a:endParaRPr>
                    </a:p>
                  </a:txBody>
                  <a:tcPr marT="0" marB="0" anchor="b"/>
                </a:tc>
                <a:extLst>
                  <a:ext uri="{0D108BD9-81ED-4DB2-BD59-A6C34878D82A}">
                    <a16:rowId xmlns:a16="http://schemas.microsoft.com/office/drawing/2014/main" val="4187875610"/>
                  </a:ext>
                </a:extLst>
              </a:tr>
              <a:tr h="272803">
                <a:tc>
                  <a:txBody>
                    <a:bodyPr/>
                    <a:lstStyle/>
                    <a:p>
                      <a:pPr algn="l" fontAlgn="b"/>
                      <a:r>
                        <a:rPr lang="en-US" sz="1400" b="0" u="none" strike="noStrike" dirty="0">
                          <a:effectLst/>
                        </a:rPr>
                        <a:t>Break-even period, months</a:t>
                      </a:r>
                      <a:endParaRPr lang="en-US" sz="1400" b="0" i="0" u="none" strike="noStrike" dirty="0">
                        <a:solidFill>
                          <a:srgbClr val="000000"/>
                        </a:solidFill>
                        <a:effectLst/>
                        <a:latin typeface="Calibri" panose="020F0502020204030204" pitchFamily="34" charset="0"/>
                      </a:endParaRPr>
                    </a:p>
                  </a:txBody>
                  <a:tcPr marT="0" marB="0" anchor="b"/>
                </a:tc>
                <a:tc>
                  <a:txBody>
                    <a:bodyPr/>
                    <a:lstStyle/>
                    <a:p>
                      <a:pPr algn="r" fontAlgn="b"/>
                      <a:r>
                        <a:rPr lang="ru-RU" sz="1400" u="none" strike="noStrike">
                          <a:effectLst/>
                        </a:rPr>
                        <a:t>15</a:t>
                      </a:r>
                      <a:endParaRPr lang="ru-RU" sz="1400" b="0" i="0" u="none" strike="noStrike">
                        <a:solidFill>
                          <a:srgbClr val="000000"/>
                        </a:solidFill>
                        <a:effectLst/>
                        <a:latin typeface="Calibri" panose="020F0502020204030204" pitchFamily="34" charset="0"/>
                      </a:endParaRPr>
                    </a:p>
                  </a:txBody>
                  <a:tcPr marT="0" marB="0" anchor="b"/>
                </a:tc>
                <a:tc>
                  <a:txBody>
                    <a:bodyPr/>
                    <a:lstStyle/>
                    <a:p>
                      <a:pPr algn="r" fontAlgn="b"/>
                      <a:r>
                        <a:rPr lang="ru-RU" sz="1400" i="0" u="none" strike="noStrike">
                          <a:solidFill>
                            <a:schemeClr val="bg1">
                              <a:lumMod val="50000"/>
                            </a:schemeClr>
                          </a:solidFill>
                          <a:effectLst/>
                        </a:rPr>
                        <a:t>18</a:t>
                      </a:r>
                      <a:endParaRPr lang="ru-RU" sz="1400" b="0" i="0" u="none" strike="noStrike">
                        <a:solidFill>
                          <a:schemeClr val="bg1">
                            <a:lumMod val="50000"/>
                          </a:schemeClr>
                        </a:solidFill>
                        <a:effectLst/>
                        <a:latin typeface="Calibri" panose="020F0502020204030204" pitchFamily="34" charset="0"/>
                      </a:endParaRPr>
                    </a:p>
                  </a:txBody>
                  <a:tcPr marT="0" marB="0" anchor="b"/>
                </a:tc>
                <a:tc>
                  <a:txBody>
                    <a:bodyPr/>
                    <a:lstStyle/>
                    <a:p>
                      <a:pPr algn="r" fontAlgn="b"/>
                      <a:r>
                        <a:rPr lang="ru-RU" sz="1400" u="none" strike="noStrike" dirty="0">
                          <a:effectLst/>
                        </a:rPr>
                        <a:t>20</a:t>
                      </a:r>
                      <a:endParaRPr lang="ru-RU" sz="1400" b="0" i="0" u="none" strike="noStrike" dirty="0">
                        <a:solidFill>
                          <a:srgbClr val="000000"/>
                        </a:solidFill>
                        <a:effectLst/>
                        <a:latin typeface="Calibri" panose="020F0502020204030204" pitchFamily="34" charset="0"/>
                      </a:endParaRPr>
                    </a:p>
                  </a:txBody>
                  <a:tcPr marT="0" marB="0" anchor="b"/>
                </a:tc>
                <a:tc>
                  <a:txBody>
                    <a:bodyPr/>
                    <a:lstStyle/>
                    <a:p>
                      <a:pPr algn="r" fontAlgn="b"/>
                      <a:r>
                        <a:rPr lang="ru-RU" sz="1400" u="none" strike="noStrike" dirty="0">
                          <a:effectLst/>
                        </a:rPr>
                        <a:t>20</a:t>
                      </a:r>
                      <a:endParaRPr lang="ru-RU" sz="1400" b="0" i="0" u="none" strike="noStrike" dirty="0">
                        <a:solidFill>
                          <a:srgbClr val="000000"/>
                        </a:solidFill>
                        <a:effectLst/>
                        <a:latin typeface="Calibri" panose="020F0502020204030204" pitchFamily="34" charset="0"/>
                      </a:endParaRPr>
                    </a:p>
                  </a:txBody>
                  <a:tcPr marT="0" marB="0" anchor="b"/>
                </a:tc>
                <a:tc>
                  <a:txBody>
                    <a:bodyPr/>
                    <a:lstStyle/>
                    <a:p>
                      <a:pPr algn="r" fontAlgn="b"/>
                      <a:r>
                        <a:rPr lang="ru-RU" sz="1400" u="none" strike="noStrike" dirty="0">
                          <a:effectLst/>
                        </a:rPr>
                        <a:t>18</a:t>
                      </a:r>
                      <a:endParaRPr lang="ru-RU" sz="1400" b="0" i="0" u="none" strike="noStrike" dirty="0">
                        <a:solidFill>
                          <a:srgbClr val="000000"/>
                        </a:solidFill>
                        <a:effectLst/>
                        <a:latin typeface="Calibri" panose="020F0502020204030204" pitchFamily="34" charset="0"/>
                      </a:endParaRPr>
                    </a:p>
                  </a:txBody>
                  <a:tcPr marT="0" marB="0" anchor="b"/>
                </a:tc>
                <a:tc>
                  <a:txBody>
                    <a:bodyPr/>
                    <a:lstStyle/>
                    <a:p>
                      <a:pPr algn="r" fontAlgn="b"/>
                      <a:r>
                        <a:rPr lang="en-GB" sz="1400" b="0" i="0" u="none" strike="noStrike" dirty="0">
                          <a:solidFill>
                            <a:srgbClr val="000000"/>
                          </a:solidFill>
                          <a:effectLst/>
                          <a:latin typeface="Calibri" panose="020F0502020204030204" pitchFamily="34" charset="0"/>
                        </a:rPr>
                        <a:t>15</a:t>
                      </a:r>
                      <a:endParaRPr lang="ru-RU" sz="1400" b="0" i="0" u="none" strike="noStrike" dirty="0">
                        <a:solidFill>
                          <a:srgbClr val="000000"/>
                        </a:solidFill>
                        <a:effectLst/>
                        <a:latin typeface="Calibri" panose="020F0502020204030204" pitchFamily="34" charset="0"/>
                      </a:endParaRPr>
                    </a:p>
                  </a:txBody>
                  <a:tcPr marT="0" marB="0" anchor="b"/>
                </a:tc>
                <a:tc>
                  <a:txBody>
                    <a:bodyPr/>
                    <a:lstStyle/>
                    <a:p>
                      <a:pPr algn="r" fontAlgn="b"/>
                      <a:endParaRPr lang="ru-RU" sz="1400" b="0" i="0" u="none" strike="noStrike" dirty="0">
                        <a:solidFill>
                          <a:srgbClr val="000000"/>
                        </a:solidFill>
                        <a:effectLst/>
                        <a:latin typeface="Calibri" panose="020F0502020204030204" pitchFamily="34" charset="0"/>
                      </a:endParaRPr>
                    </a:p>
                  </a:txBody>
                  <a:tcPr marT="0" marB="0" anchor="b"/>
                </a:tc>
                <a:extLst>
                  <a:ext uri="{0D108BD9-81ED-4DB2-BD59-A6C34878D82A}">
                    <a16:rowId xmlns:a16="http://schemas.microsoft.com/office/drawing/2014/main" val="2454024174"/>
                  </a:ext>
                </a:extLst>
              </a:tr>
              <a:tr h="272803">
                <a:tc>
                  <a:txBody>
                    <a:bodyPr/>
                    <a:lstStyle/>
                    <a:p>
                      <a:pPr algn="l" fontAlgn="b"/>
                      <a:r>
                        <a:rPr lang="en-US" sz="1400" b="0" u="none" strike="noStrike" dirty="0">
                          <a:effectLst/>
                        </a:rPr>
                        <a:t>Payback period, months</a:t>
                      </a:r>
                      <a:endParaRPr lang="en-US" sz="1400" b="0" i="0" u="none" strike="noStrike" dirty="0">
                        <a:solidFill>
                          <a:srgbClr val="000000"/>
                        </a:solidFill>
                        <a:effectLst/>
                        <a:latin typeface="Calibri" panose="020F0502020204030204" pitchFamily="34" charset="0"/>
                      </a:endParaRPr>
                    </a:p>
                  </a:txBody>
                  <a:tcPr marT="0" marB="0" anchor="b"/>
                </a:tc>
                <a:tc>
                  <a:txBody>
                    <a:bodyPr/>
                    <a:lstStyle/>
                    <a:p>
                      <a:pPr algn="r" fontAlgn="b"/>
                      <a:r>
                        <a:rPr lang="ru-RU" sz="1400" u="none" strike="noStrike">
                          <a:effectLst/>
                        </a:rPr>
                        <a:t>19</a:t>
                      </a:r>
                      <a:endParaRPr lang="ru-RU" sz="1400" b="0" i="0" u="none" strike="noStrike">
                        <a:solidFill>
                          <a:srgbClr val="000000"/>
                        </a:solidFill>
                        <a:effectLst/>
                        <a:latin typeface="Calibri" panose="020F0502020204030204" pitchFamily="34" charset="0"/>
                      </a:endParaRPr>
                    </a:p>
                  </a:txBody>
                  <a:tcPr marT="0" marB="0" anchor="b"/>
                </a:tc>
                <a:tc>
                  <a:txBody>
                    <a:bodyPr/>
                    <a:lstStyle/>
                    <a:p>
                      <a:pPr algn="r" fontAlgn="b"/>
                      <a:r>
                        <a:rPr lang="ru-RU" sz="1400" i="0" u="none" strike="noStrike" dirty="0">
                          <a:solidFill>
                            <a:schemeClr val="bg1">
                              <a:lumMod val="50000"/>
                            </a:schemeClr>
                          </a:solidFill>
                          <a:effectLst/>
                        </a:rPr>
                        <a:t>29</a:t>
                      </a:r>
                      <a:endParaRPr lang="ru-RU" sz="1400" b="0" i="0" u="none" strike="noStrike" dirty="0">
                        <a:solidFill>
                          <a:schemeClr val="bg1">
                            <a:lumMod val="50000"/>
                          </a:schemeClr>
                        </a:solidFill>
                        <a:effectLst/>
                        <a:latin typeface="Calibri" panose="020F0502020204030204" pitchFamily="34" charset="0"/>
                      </a:endParaRPr>
                    </a:p>
                  </a:txBody>
                  <a:tcPr marT="0" marB="0" anchor="b"/>
                </a:tc>
                <a:tc>
                  <a:txBody>
                    <a:bodyPr/>
                    <a:lstStyle/>
                    <a:p>
                      <a:pPr algn="r" fontAlgn="b"/>
                      <a:r>
                        <a:rPr lang="ru-RU" sz="1400" u="none" strike="noStrike" dirty="0">
                          <a:effectLst/>
                        </a:rPr>
                        <a:t>49</a:t>
                      </a:r>
                      <a:endParaRPr lang="ru-RU" sz="1400" b="0" i="0" u="none" strike="noStrike" dirty="0">
                        <a:solidFill>
                          <a:srgbClr val="000000"/>
                        </a:solidFill>
                        <a:effectLst/>
                        <a:latin typeface="Calibri" panose="020F0502020204030204" pitchFamily="34" charset="0"/>
                      </a:endParaRPr>
                    </a:p>
                  </a:txBody>
                  <a:tcPr marT="0" marB="0" anchor="b"/>
                </a:tc>
                <a:tc>
                  <a:txBody>
                    <a:bodyPr/>
                    <a:lstStyle/>
                    <a:p>
                      <a:pPr algn="r" fontAlgn="b"/>
                      <a:r>
                        <a:rPr lang="ru-RU" sz="1400" u="none" strike="noStrike" dirty="0">
                          <a:effectLst/>
                        </a:rPr>
                        <a:t>50</a:t>
                      </a:r>
                      <a:endParaRPr lang="ru-RU" sz="1400" b="0" i="0" u="none" strike="noStrike" dirty="0">
                        <a:solidFill>
                          <a:srgbClr val="000000"/>
                        </a:solidFill>
                        <a:effectLst/>
                        <a:latin typeface="Calibri" panose="020F0502020204030204" pitchFamily="34" charset="0"/>
                      </a:endParaRPr>
                    </a:p>
                  </a:txBody>
                  <a:tcPr marT="0" marB="0" anchor="b"/>
                </a:tc>
                <a:tc>
                  <a:txBody>
                    <a:bodyPr/>
                    <a:lstStyle/>
                    <a:p>
                      <a:pPr algn="r" fontAlgn="b"/>
                      <a:r>
                        <a:rPr lang="ru-RU" sz="1400" u="none" strike="noStrike" dirty="0">
                          <a:effectLst/>
                        </a:rPr>
                        <a:t>51</a:t>
                      </a:r>
                      <a:endParaRPr lang="ru-RU" sz="1400" b="0" i="0" u="none" strike="noStrike" dirty="0">
                        <a:solidFill>
                          <a:srgbClr val="000000"/>
                        </a:solidFill>
                        <a:effectLst/>
                        <a:latin typeface="Calibri" panose="020F0502020204030204" pitchFamily="34" charset="0"/>
                      </a:endParaRPr>
                    </a:p>
                  </a:txBody>
                  <a:tcPr marT="0" marB="0" anchor="b"/>
                </a:tc>
                <a:tc>
                  <a:txBody>
                    <a:bodyPr/>
                    <a:lstStyle/>
                    <a:p>
                      <a:pPr algn="r" fontAlgn="b"/>
                      <a:r>
                        <a:rPr lang="en-GB" sz="1400" b="0" i="0" u="none" strike="noStrike" dirty="0">
                          <a:solidFill>
                            <a:srgbClr val="000000"/>
                          </a:solidFill>
                          <a:effectLst/>
                          <a:latin typeface="Calibri" panose="020F0502020204030204" pitchFamily="34" charset="0"/>
                        </a:rPr>
                        <a:t>35</a:t>
                      </a:r>
                      <a:endParaRPr lang="ru-RU" sz="1400" b="0" i="0" u="none" strike="noStrike" dirty="0">
                        <a:solidFill>
                          <a:srgbClr val="000000"/>
                        </a:solidFill>
                        <a:effectLst/>
                        <a:latin typeface="Calibri" panose="020F0502020204030204" pitchFamily="34" charset="0"/>
                      </a:endParaRPr>
                    </a:p>
                  </a:txBody>
                  <a:tcPr marT="0" marB="0" anchor="b"/>
                </a:tc>
                <a:tc>
                  <a:txBody>
                    <a:bodyPr/>
                    <a:lstStyle/>
                    <a:p>
                      <a:pPr algn="r" fontAlgn="b"/>
                      <a:endParaRPr lang="ru-RU" sz="1400" b="0" i="0" u="none" strike="noStrike" dirty="0">
                        <a:solidFill>
                          <a:srgbClr val="000000"/>
                        </a:solidFill>
                        <a:effectLst/>
                        <a:latin typeface="Calibri" panose="020F0502020204030204" pitchFamily="34" charset="0"/>
                      </a:endParaRPr>
                    </a:p>
                  </a:txBody>
                  <a:tcPr marT="0" marB="0" anchor="b"/>
                </a:tc>
                <a:extLst>
                  <a:ext uri="{0D108BD9-81ED-4DB2-BD59-A6C34878D82A}">
                    <a16:rowId xmlns:a16="http://schemas.microsoft.com/office/drawing/2014/main" val="1920449680"/>
                  </a:ext>
                </a:extLst>
              </a:tr>
              <a:tr h="0">
                <a:tc>
                  <a:txBody>
                    <a:bodyPr/>
                    <a:lstStyle/>
                    <a:p>
                      <a:pPr algn="l" fontAlgn="b"/>
                      <a:r>
                        <a:rPr lang="en-US" sz="1400" b="0" i="0" u="none" strike="noStrike" dirty="0">
                          <a:solidFill>
                            <a:srgbClr val="000000"/>
                          </a:solidFill>
                          <a:effectLst/>
                          <a:latin typeface="Calibri" panose="020F0502020204030204" pitchFamily="34" charset="0"/>
                        </a:rPr>
                        <a:t>Revenue, (Year 5), mln USD</a:t>
                      </a:r>
                    </a:p>
                  </a:txBody>
                  <a:tcPr marT="0" marB="0" anchor="b"/>
                </a:tc>
                <a:tc>
                  <a:txBody>
                    <a:bodyPr/>
                    <a:lstStyle/>
                    <a:p>
                      <a:pPr algn="r" fontAlgn="b"/>
                      <a:r>
                        <a:rPr lang="ru-RU" sz="1400" b="0" i="0" u="none" strike="noStrike" dirty="0">
                          <a:solidFill>
                            <a:srgbClr val="000000"/>
                          </a:solidFill>
                          <a:effectLst/>
                          <a:latin typeface="Calibri" panose="020F0502020204030204" pitchFamily="34" charset="0"/>
                        </a:rPr>
                        <a:t>71</a:t>
                      </a:r>
                    </a:p>
                  </a:txBody>
                  <a:tcPr marT="0" marB="0" anchor="b"/>
                </a:tc>
                <a:tc>
                  <a:txBody>
                    <a:bodyPr/>
                    <a:lstStyle/>
                    <a:p>
                      <a:pPr algn="r" fontAlgn="b"/>
                      <a:r>
                        <a:rPr lang="ru-RU" sz="1400" b="0" i="0" u="none" strike="noStrike" dirty="0">
                          <a:solidFill>
                            <a:schemeClr val="bg1">
                              <a:lumMod val="50000"/>
                            </a:schemeClr>
                          </a:solidFill>
                          <a:effectLst/>
                          <a:latin typeface="Calibri" panose="020F0502020204030204" pitchFamily="34" charset="0"/>
                        </a:rPr>
                        <a:t>28,5</a:t>
                      </a:r>
                    </a:p>
                  </a:txBody>
                  <a:tcPr marT="0" marB="0" anchor="b"/>
                </a:tc>
                <a:tc>
                  <a:txBody>
                    <a:bodyPr/>
                    <a:lstStyle/>
                    <a:p>
                      <a:pPr algn="r" fontAlgn="b"/>
                      <a:r>
                        <a:rPr lang="ru-RU" sz="1400" b="0" i="0" u="none" strike="noStrike" dirty="0">
                          <a:solidFill>
                            <a:srgbClr val="000000"/>
                          </a:solidFill>
                          <a:effectLst/>
                          <a:latin typeface="Calibri" panose="020F0502020204030204" pitchFamily="34" charset="0"/>
                        </a:rPr>
                        <a:t>42,2</a:t>
                      </a:r>
                    </a:p>
                  </a:txBody>
                  <a:tcPr marT="0" marB="0" anchor="b"/>
                </a:tc>
                <a:tc>
                  <a:txBody>
                    <a:bodyPr/>
                    <a:lstStyle/>
                    <a:p>
                      <a:pPr algn="r" fontAlgn="b"/>
                      <a:r>
                        <a:rPr lang="ru-RU" sz="1400" b="0" i="0" u="none" strike="noStrike" dirty="0">
                          <a:solidFill>
                            <a:srgbClr val="000000"/>
                          </a:solidFill>
                          <a:effectLst/>
                          <a:latin typeface="Calibri" panose="020F0502020204030204" pitchFamily="34" charset="0"/>
                        </a:rPr>
                        <a:t>53,9</a:t>
                      </a:r>
                    </a:p>
                  </a:txBody>
                  <a:tcPr marT="0" marB="0" anchor="b"/>
                </a:tc>
                <a:tc>
                  <a:txBody>
                    <a:bodyPr/>
                    <a:lstStyle/>
                    <a:p>
                      <a:pPr algn="r" fontAlgn="b"/>
                      <a:r>
                        <a:rPr lang="ru-RU" sz="1400" b="0" i="0" u="none" strike="noStrike" dirty="0">
                          <a:solidFill>
                            <a:srgbClr val="000000"/>
                          </a:solidFill>
                          <a:effectLst/>
                          <a:latin typeface="Calibri" panose="020F0502020204030204" pitchFamily="34" charset="0"/>
                        </a:rPr>
                        <a:t>37,3</a:t>
                      </a:r>
                    </a:p>
                  </a:txBody>
                  <a:tcPr marT="0" marB="0" anchor="b"/>
                </a:tc>
                <a:tc>
                  <a:txBody>
                    <a:bodyPr/>
                    <a:lstStyle/>
                    <a:p>
                      <a:pPr algn="r" fontAlgn="b"/>
                      <a:r>
                        <a:rPr lang="en-GB" sz="1400" b="0" i="0" u="none" strike="noStrike" dirty="0">
                          <a:solidFill>
                            <a:srgbClr val="000000"/>
                          </a:solidFill>
                          <a:effectLst/>
                          <a:latin typeface="Calibri" panose="020F0502020204030204" pitchFamily="34" charset="0"/>
                        </a:rPr>
                        <a:t>24</a:t>
                      </a:r>
                      <a:endParaRPr lang="ru-RU" sz="1400" b="0" i="0" u="none" strike="noStrike" dirty="0">
                        <a:solidFill>
                          <a:srgbClr val="000000"/>
                        </a:solidFill>
                        <a:effectLst/>
                        <a:latin typeface="Calibri" panose="020F0502020204030204" pitchFamily="34" charset="0"/>
                      </a:endParaRPr>
                    </a:p>
                  </a:txBody>
                  <a:tcPr marT="0" marB="0" anchor="b"/>
                </a:tc>
                <a:tc>
                  <a:txBody>
                    <a:bodyPr/>
                    <a:lstStyle/>
                    <a:p>
                      <a:pPr algn="r" fontAlgn="b"/>
                      <a:endParaRPr lang="ru-RU" sz="1400" b="0" i="0" u="none" strike="noStrike" dirty="0">
                        <a:solidFill>
                          <a:srgbClr val="000000"/>
                        </a:solidFill>
                        <a:effectLst/>
                        <a:latin typeface="Calibri" panose="020F0502020204030204" pitchFamily="34" charset="0"/>
                      </a:endParaRPr>
                    </a:p>
                  </a:txBody>
                  <a:tcPr marT="0" marB="0" anchor="b"/>
                </a:tc>
                <a:extLst>
                  <a:ext uri="{0D108BD9-81ED-4DB2-BD59-A6C34878D82A}">
                    <a16:rowId xmlns:a16="http://schemas.microsoft.com/office/drawing/2014/main" val="2537470237"/>
                  </a:ext>
                </a:extLst>
              </a:tr>
              <a:tr h="272803">
                <a:tc>
                  <a:txBody>
                    <a:bodyPr/>
                    <a:lstStyle/>
                    <a:p>
                      <a:pPr algn="l" fontAlgn="b"/>
                      <a:r>
                        <a:rPr lang="en-US" sz="1400" b="0" i="0" u="none" strike="noStrike" dirty="0">
                          <a:solidFill>
                            <a:srgbClr val="000000"/>
                          </a:solidFill>
                          <a:effectLst/>
                          <a:latin typeface="Calibri" panose="020F0502020204030204" pitchFamily="34" charset="0"/>
                        </a:rPr>
                        <a:t>Profit before taxes, (Year 5), mln USD</a:t>
                      </a:r>
                    </a:p>
                  </a:txBody>
                  <a:tcPr marT="0" marB="0" anchor="b"/>
                </a:tc>
                <a:tc>
                  <a:txBody>
                    <a:bodyPr/>
                    <a:lstStyle/>
                    <a:p>
                      <a:pPr algn="r" fontAlgn="b"/>
                      <a:r>
                        <a:rPr lang="ru-RU" sz="1400" b="0" i="0" u="none" strike="noStrike">
                          <a:solidFill>
                            <a:srgbClr val="000000"/>
                          </a:solidFill>
                          <a:effectLst/>
                          <a:latin typeface="Calibri" panose="020F0502020204030204" pitchFamily="34" charset="0"/>
                        </a:rPr>
                        <a:t>19</a:t>
                      </a:r>
                    </a:p>
                  </a:txBody>
                  <a:tcPr marT="0" marB="0" anchor="b"/>
                </a:tc>
                <a:tc>
                  <a:txBody>
                    <a:bodyPr/>
                    <a:lstStyle/>
                    <a:p>
                      <a:pPr algn="r" fontAlgn="b"/>
                      <a:r>
                        <a:rPr lang="ru-RU" sz="1400" b="0" i="0" u="none" strike="noStrike">
                          <a:solidFill>
                            <a:schemeClr val="bg1">
                              <a:lumMod val="50000"/>
                            </a:schemeClr>
                          </a:solidFill>
                          <a:effectLst/>
                          <a:latin typeface="Calibri" panose="020F0502020204030204" pitchFamily="34" charset="0"/>
                        </a:rPr>
                        <a:t>9,5</a:t>
                      </a:r>
                    </a:p>
                  </a:txBody>
                  <a:tcPr marT="0" marB="0" anchor="b"/>
                </a:tc>
                <a:tc>
                  <a:txBody>
                    <a:bodyPr/>
                    <a:lstStyle/>
                    <a:p>
                      <a:pPr algn="r" fontAlgn="b"/>
                      <a:r>
                        <a:rPr lang="ru-RU" sz="1400" b="0" i="0" u="none" strike="noStrike">
                          <a:solidFill>
                            <a:srgbClr val="000000"/>
                          </a:solidFill>
                          <a:effectLst/>
                          <a:latin typeface="Calibri" panose="020F0502020204030204" pitchFamily="34" charset="0"/>
                        </a:rPr>
                        <a:t>15,5</a:t>
                      </a:r>
                    </a:p>
                  </a:txBody>
                  <a:tcPr marT="0" marB="0" anchor="b"/>
                </a:tc>
                <a:tc>
                  <a:txBody>
                    <a:bodyPr/>
                    <a:lstStyle/>
                    <a:p>
                      <a:pPr algn="r" fontAlgn="b"/>
                      <a:r>
                        <a:rPr lang="ru-RU" sz="1400" b="0" i="0" u="none" strike="noStrike">
                          <a:solidFill>
                            <a:srgbClr val="000000"/>
                          </a:solidFill>
                          <a:effectLst/>
                          <a:latin typeface="Calibri" panose="020F0502020204030204" pitchFamily="34" charset="0"/>
                        </a:rPr>
                        <a:t>16,8</a:t>
                      </a:r>
                    </a:p>
                  </a:txBody>
                  <a:tcPr marT="0" marB="0" anchor="b"/>
                </a:tc>
                <a:tc>
                  <a:txBody>
                    <a:bodyPr/>
                    <a:lstStyle/>
                    <a:p>
                      <a:pPr algn="r" fontAlgn="b"/>
                      <a:r>
                        <a:rPr lang="ru-RU" sz="1400" b="0" i="0" u="none" strike="noStrike" dirty="0">
                          <a:solidFill>
                            <a:srgbClr val="000000"/>
                          </a:solidFill>
                          <a:effectLst/>
                          <a:latin typeface="Calibri" panose="020F0502020204030204" pitchFamily="34" charset="0"/>
                        </a:rPr>
                        <a:t>15,3</a:t>
                      </a:r>
                    </a:p>
                  </a:txBody>
                  <a:tcPr marT="0" marB="0" anchor="b"/>
                </a:tc>
                <a:tc>
                  <a:txBody>
                    <a:bodyPr/>
                    <a:lstStyle/>
                    <a:p>
                      <a:pPr algn="r" fontAlgn="b"/>
                      <a:r>
                        <a:rPr lang="en-GB" sz="1400" b="0" i="0" u="none" strike="noStrike" dirty="0">
                          <a:solidFill>
                            <a:srgbClr val="000000"/>
                          </a:solidFill>
                          <a:effectLst/>
                          <a:latin typeface="Calibri" panose="020F0502020204030204" pitchFamily="34" charset="0"/>
                        </a:rPr>
                        <a:t>6,2</a:t>
                      </a:r>
                      <a:endParaRPr lang="ru-RU" sz="1400" b="0" i="0" u="none" strike="noStrike" dirty="0">
                        <a:solidFill>
                          <a:srgbClr val="000000"/>
                        </a:solidFill>
                        <a:effectLst/>
                        <a:latin typeface="Calibri" panose="020F0502020204030204" pitchFamily="34" charset="0"/>
                      </a:endParaRPr>
                    </a:p>
                  </a:txBody>
                  <a:tcPr marT="0" marB="0" anchor="b"/>
                </a:tc>
                <a:tc>
                  <a:txBody>
                    <a:bodyPr/>
                    <a:lstStyle/>
                    <a:p>
                      <a:pPr algn="r" fontAlgn="b"/>
                      <a:endParaRPr lang="ru-RU" sz="1400" b="0" i="0" u="none" strike="noStrike" dirty="0">
                        <a:solidFill>
                          <a:srgbClr val="000000"/>
                        </a:solidFill>
                        <a:effectLst/>
                        <a:latin typeface="Calibri" panose="020F0502020204030204" pitchFamily="34" charset="0"/>
                      </a:endParaRPr>
                    </a:p>
                  </a:txBody>
                  <a:tcPr marT="0" marB="0" anchor="b"/>
                </a:tc>
                <a:extLst>
                  <a:ext uri="{0D108BD9-81ED-4DB2-BD59-A6C34878D82A}">
                    <a16:rowId xmlns:a16="http://schemas.microsoft.com/office/drawing/2014/main" val="1076933539"/>
                  </a:ext>
                </a:extLst>
              </a:tr>
            </a:tbl>
          </a:graphicData>
        </a:graphic>
      </p:graphicFrame>
      <p:graphicFrame>
        <p:nvGraphicFramePr>
          <p:cNvPr id="7" name="Таблица 1"/>
          <p:cNvGraphicFramePr>
            <a:graphicFrameLocks noGrp="1"/>
          </p:cNvGraphicFramePr>
          <p:nvPr>
            <p:extLst>
              <p:ext uri="{D42A27DB-BD31-4B8C-83A1-F6EECF244321}">
                <p14:modId xmlns:p14="http://schemas.microsoft.com/office/powerpoint/2010/main" val="689463453"/>
              </p:ext>
            </p:extLst>
          </p:nvPr>
        </p:nvGraphicFramePr>
        <p:xfrm>
          <a:off x="252868" y="2991164"/>
          <a:ext cx="8734214" cy="1279046"/>
        </p:xfrm>
        <a:graphic>
          <a:graphicData uri="http://schemas.openxmlformats.org/drawingml/2006/table">
            <a:tbl>
              <a:tblPr firstRow="1" bandRow="1">
                <a:tableStyleId>{5C22544A-7EE6-4342-B048-85BDC9FD1C3A}</a:tableStyleId>
              </a:tblPr>
              <a:tblGrid>
                <a:gridCol w="2639188">
                  <a:extLst>
                    <a:ext uri="{9D8B030D-6E8A-4147-A177-3AD203B41FA5}">
                      <a16:colId xmlns:a16="http://schemas.microsoft.com/office/drawing/2014/main" val="2141455373"/>
                    </a:ext>
                  </a:extLst>
                </a:gridCol>
                <a:gridCol w="1042176">
                  <a:extLst>
                    <a:ext uri="{9D8B030D-6E8A-4147-A177-3AD203B41FA5}">
                      <a16:colId xmlns:a16="http://schemas.microsoft.com/office/drawing/2014/main" val="2147213297"/>
                    </a:ext>
                  </a:extLst>
                </a:gridCol>
                <a:gridCol w="794019">
                  <a:extLst>
                    <a:ext uri="{9D8B030D-6E8A-4147-A177-3AD203B41FA5}">
                      <a16:colId xmlns:a16="http://schemas.microsoft.com/office/drawing/2014/main" val="3332949340"/>
                    </a:ext>
                  </a:extLst>
                </a:gridCol>
                <a:gridCol w="866203">
                  <a:extLst>
                    <a:ext uri="{9D8B030D-6E8A-4147-A177-3AD203B41FA5}">
                      <a16:colId xmlns:a16="http://schemas.microsoft.com/office/drawing/2014/main" val="1245391915"/>
                    </a:ext>
                  </a:extLst>
                </a:gridCol>
                <a:gridCol w="794019">
                  <a:extLst>
                    <a:ext uri="{9D8B030D-6E8A-4147-A177-3AD203B41FA5}">
                      <a16:colId xmlns:a16="http://schemas.microsoft.com/office/drawing/2014/main" val="3514802909"/>
                    </a:ext>
                  </a:extLst>
                </a:gridCol>
                <a:gridCol w="866203">
                  <a:extLst>
                    <a:ext uri="{9D8B030D-6E8A-4147-A177-3AD203B41FA5}">
                      <a16:colId xmlns:a16="http://schemas.microsoft.com/office/drawing/2014/main" val="467017187"/>
                    </a:ext>
                  </a:extLst>
                </a:gridCol>
                <a:gridCol w="866203">
                  <a:extLst>
                    <a:ext uri="{9D8B030D-6E8A-4147-A177-3AD203B41FA5}">
                      <a16:colId xmlns:a16="http://schemas.microsoft.com/office/drawing/2014/main" val="1206645417"/>
                    </a:ext>
                  </a:extLst>
                </a:gridCol>
                <a:gridCol w="866203">
                  <a:extLst>
                    <a:ext uri="{9D8B030D-6E8A-4147-A177-3AD203B41FA5}">
                      <a16:colId xmlns:a16="http://schemas.microsoft.com/office/drawing/2014/main" val="1964473140"/>
                    </a:ext>
                  </a:extLst>
                </a:gridCol>
              </a:tblGrid>
              <a:tr h="410366">
                <a:tc>
                  <a:txBody>
                    <a:bodyPr/>
                    <a:lstStyle/>
                    <a:p>
                      <a:pPr algn="l" fontAlgn="b"/>
                      <a:r>
                        <a:rPr lang="en-US" sz="1400" b="1" u="none" strike="noStrike" dirty="0">
                          <a:effectLst/>
                        </a:rPr>
                        <a:t>Volume indicators (year 5)</a:t>
                      </a:r>
                      <a:endParaRPr lang="en-US" sz="1400" b="1" i="0" u="none" strike="noStrike" dirty="0">
                        <a:solidFill>
                          <a:srgbClr val="FF0000"/>
                        </a:solidFill>
                        <a:effectLst/>
                        <a:latin typeface="Calibri" panose="020F0502020204030204" pitchFamily="34" charset="0"/>
                      </a:endParaRPr>
                    </a:p>
                  </a:txBody>
                  <a:tcPr anchor="ctr"/>
                </a:tc>
                <a:tc>
                  <a:txBody>
                    <a:bodyPr/>
                    <a:lstStyle/>
                    <a:p>
                      <a:pPr algn="ctr" fontAlgn="b"/>
                      <a:r>
                        <a:rPr lang="en-US" sz="1400" b="1" u="none" strike="noStrike" dirty="0">
                          <a:effectLst/>
                        </a:rPr>
                        <a:t>VN</a:t>
                      </a:r>
                    </a:p>
                  </a:txBody>
                  <a:tcPr marT="7436" marB="0" anchor="ctr"/>
                </a:tc>
                <a:tc>
                  <a:txBody>
                    <a:bodyPr/>
                    <a:lstStyle/>
                    <a:p>
                      <a:pPr algn="ctr" fontAlgn="b"/>
                      <a:r>
                        <a:rPr lang="en-US" sz="1400" b="1" i="0" u="none" strike="noStrike" dirty="0">
                          <a:effectLst/>
                        </a:rPr>
                        <a:t>SG</a:t>
                      </a:r>
                    </a:p>
                  </a:txBody>
                  <a:tcPr marT="7436" marB="0" anchor="ctr"/>
                </a:tc>
                <a:tc>
                  <a:txBody>
                    <a:bodyPr/>
                    <a:lstStyle/>
                    <a:p>
                      <a:pPr algn="ctr" fontAlgn="b"/>
                      <a:r>
                        <a:rPr lang="en-US" sz="1400" b="1" u="none" strike="noStrike" dirty="0">
                          <a:effectLst/>
                        </a:rPr>
                        <a:t>PH</a:t>
                      </a:r>
                    </a:p>
                  </a:txBody>
                  <a:tcPr marT="7436" marB="0" anchor="ctr"/>
                </a:tc>
                <a:tc>
                  <a:txBody>
                    <a:bodyPr/>
                    <a:lstStyle/>
                    <a:p>
                      <a:pPr algn="ctr" fontAlgn="b"/>
                      <a:r>
                        <a:rPr lang="en-US" sz="1400" b="1" u="none" strike="noStrike" dirty="0">
                          <a:effectLst/>
                        </a:rPr>
                        <a:t>ID</a:t>
                      </a:r>
                    </a:p>
                  </a:txBody>
                  <a:tcPr marT="7436" marB="0" anchor="ctr"/>
                </a:tc>
                <a:tc>
                  <a:txBody>
                    <a:bodyPr/>
                    <a:lstStyle/>
                    <a:p>
                      <a:pPr algn="ctr" fontAlgn="b"/>
                      <a:r>
                        <a:rPr lang="en-US" sz="1400" b="1" u="none" strike="noStrike" dirty="0">
                          <a:effectLst/>
                        </a:rPr>
                        <a:t>MY</a:t>
                      </a:r>
                    </a:p>
                  </a:txBody>
                  <a:tcPr marT="7436"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1" u="none" strike="noStrike" dirty="0">
                          <a:effectLst/>
                        </a:rPr>
                        <a:t>LK</a:t>
                      </a:r>
                    </a:p>
                  </a:txBody>
                  <a:tcPr marT="7436"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1" u="none" strike="noStrike" dirty="0">
                          <a:effectLst/>
                        </a:rPr>
                        <a:t>TH</a:t>
                      </a:r>
                    </a:p>
                  </a:txBody>
                  <a:tcPr marT="7436" marB="0" anchor="ctr"/>
                </a:tc>
                <a:extLst>
                  <a:ext uri="{0D108BD9-81ED-4DB2-BD59-A6C34878D82A}">
                    <a16:rowId xmlns:a16="http://schemas.microsoft.com/office/drawing/2014/main" val="3828360853"/>
                  </a:ext>
                </a:extLst>
              </a:tr>
              <a:tr h="272803">
                <a:tc>
                  <a:txBody>
                    <a:bodyPr/>
                    <a:lstStyle/>
                    <a:p>
                      <a:pPr algn="l" fontAlgn="b"/>
                      <a:r>
                        <a:rPr lang="en-US" sz="1400" b="0" u="none" strike="noStrike" kern="1200" dirty="0">
                          <a:solidFill>
                            <a:schemeClr val="tx1"/>
                          </a:solidFill>
                          <a:effectLst/>
                          <a:latin typeface="+mn-lt"/>
                          <a:ea typeface="+mn-ea"/>
                          <a:cs typeface="+mn-cs"/>
                        </a:rPr>
                        <a:t>Loans issued in year 5, </a:t>
                      </a:r>
                      <a:r>
                        <a:rPr lang="en-US" sz="1400" b="0" u="none" strike="noStrike" kern="1200" dirty="0" err="1">
                          <a:solidFill>
                            <a:schemeClr val="tx1"/>
                          </a:solidFill>
                          <a:effectLst/>
                          <a:latin typeface="+mn-lt"/>
                          <a:ea typeface="+mn-ea"/>
                          <a:cs typeface="+mn-cs"/>
                        </a:rPr>
                        <a:t>thsd</a:t>
                      </a:r>
                      <a:endParaRPr lang="en-US" sz="1400" b="0" u="none" strike="noStrike" kern="1200" dirty="0">
                        <a:solidFill>
                          <a:schemeClr val="tx1"/>
                        </a:solidFill>
                        <a:effectLst/>
                        <a:latin typeface="+mn-lt"/>
                        <a:ea typeface="+mn-ea"/>
                        <a:cs typeface="+mn-cs"/>
                      </a:endParaRPr>
                    </a:p>
                    <a:p>
                      <a:pPr algn="l" fontAlgn="b"/>
                      <a:r>
                        <a:rPr lang="en-US" sz="1400" b="0" u="none" strike="noStrike" kern="1200" dirty="0">
                          <a:solidFill>
                            <a:schemeClr val="tx1"/>
                          </a:solidFill>
                          <a:effectLst/>
                          <a:latin typeface="+mn-lt"/>
                          <a:ea typeface="+mn-ea"/>
                          <a:cs typeface="+mn-cs"/>
                        </a:rPr>
                        <a:t>including prolongations</a:t>
                      </a:r>
                    </a:p>
                  </a:txBody>
                  <a:tcPr marT="7620" marB="0" anchor="b"/>
                </a:tc>
                <a:tc>
                  <a:txBody>
                    <a:bodyPr/>
                    <a:lstStyle/>
                    <a:p>
                      <a:pPr algn="r" fontAlgn="b"/>
                      <a:r>
                        <a:rPr lang="ru-RU" sz="1400" b="0" u="none" strike="noStrike" kern="1200" dirty="0">
                          <a:solidFill>
                            <a:schemeClr val="tx1"/>
                          </a:solidFill>
                          <a:effectLst/>
                          <a:latin typeface="+mn-lt"/>
                          <a:ea typeface="+mn-ea"/>
                          <a:cs typeface="+mn-cs"/>
                        </a:rPr>
                        <a:t>1 291</a:t>
                      </a:r>
                    </a:p>
                  </a:txBody>
                  <a:tcPr marT="7620" marB="0" anchor="b"/>
                </a:tc>
                <a:tc>
                  <a:txBody>
                    <a:bodyPr/>
                    <a:lstStyle/>
                    <a:p>
                      <a:pPr algn="r" fontAlgn="b"/>
                      <a:r>
                        <a:rPr lang="ru-RU" sz="1400" b="0" u="none" strike="noStrike" kern="1200" dirty="0">
                          <a:solidFill>
                            <a:schemeClr val="tx1"/>
                          </a:solidFill>
                          <a:effectLst/>
                          <a:latin typeface="+mn-lt"/>
                          <a:ea typeface="+mn-ea"/>
                          <a:cs typeface="+mn-cs"/>
                        </a:rPr>
                        <a:t>67</a:t>
                      </a:r>
                    </a:p>
                  </a:txBody>
                  <a:tcPr marT="7620" marB="0" anchor="b"/>
                </a:tc>
                <a:tc>
                  <a:txBody>
                    <a:bodyPr/>
                    <a:lstStyle/>
                    <a:p>
                      <a:pPr algn="r" fontAlgn="b"/>
                      <a:r>
                        <a:rPr lang="ru-RU" sz="1400" b="0" u="none" strike="noStrike" kern="1200" dirty="0">
                          <a:solidFill>
                            <a:schemeClr val="tx1"/>
                          </a:solidFill>
                          <a:effectLst/>
                          <a:latin typeface="+mn-lt"/>
                          <a:ea typeface="+mn-ea"/>
                          <a:cs typeface="+mn-cs"/>
                        </a:rPr>
                        <a:t>441</a:t>
                      </a:r>
                    </a:p>
                  </a:txBody>
                  <a:tcPr marT="7620" marB="0" anchor="b"/>
                </a:tc>
                <a:tc>
                  <a:txBody>
                    <a:bodyPr/>
                    <a:lstStyle/>
                    <a:p>
                      <a:pPr algn="r" fontAlgn="b"/>
                      <a:r>
                        <a:rPr lang="ru-RU" sz="1400" b="0" u="none" strike="noStrike" kern="1200" dirty="0">
                          <a:solidFill>
                            <a:schemeClr val="tx1"/>
                          </a:solidFill>
                          <a:effectLst/>
                          <a:latin typeface="+mn-lt"/>
                          <a:ea typeface="+mn-ea"/>
                          <a:cs typeface="+mn-cs"/>
                        </a:rPr>
                        <a:t>464</a:t>
                      </a:r>
                    </a:p>
                  </a:txBody>
                  <a:tcPr marT="7620" marB="0" anchor="b"/>
                </a:tc>
                <a:tc>
                  <a:txBody>
                    <a:bodyPr/>
                    <a:lstStyle/>
                    <a:p>
                      <a:pPr algn="r" fontAlgn="b"/>
                      <a:r>
                        <a:rPr lang="ru-RU" sz="1400" b="0" u="none" strike="noStrike" kern="1200" dirty="0">
                          <a:solidFill>
                            <a:schemeClr val="tx1"/>
                          </a:solidFill>
                          <a:effectLst/>
                          <a:latin typeface="+mn-lt"/>
                          <a:ea typeface="+mn-ea"/>
                          <a:cs typeface="+mn-cs"/>
                        </a:rPr>
                        <a:t>198</a:t>
                      </a:r>
                    </a:p>
                  </a:txBody>
                  <a:tcPr marT="7620" marB="0" anchor="b"/>
                </a:tc>
                <a:tc>
                  <a:txBody>
                    <a:bodyPr/>
                    <a:lstStyle/>
                    <a:p>
                      <a:pPr algn="r" fontAlgn="b"/>
                      <a:r>
                        <a:rPr lang="en-GB" sz="1400" b="0" u="none" strike="noStrike" kern="1200" dirty="0">
                          <a:solidFill>
                            <a:schemeClr val="tx1"/>
                          </a:solidFill>
                          <a:effectLst/>
                          <a:latin typeface="+mn-lt"/>
                          <a:ea typeface="+mn-ea"/>
                          <a:cs typeface="+mn-cs"/>
                        </a:rPr>
                        <a:t>473</a:t>
                      </a:r>
                      <a:endParaRPr lang="ru-RU" sz="1400" b="0" u="none" strike="noStrike" kern="1200" dirty="0">
                        <a:solidFill>
                          <a:schemeClr val="tx1"/>
                        </a:solidFill>
                        <a:effectLst/>
                        <a:latin typeface="+mn-lt"/>
                        <a:ea typeface="+mn-ea"/>
                        <a:cs typeface="+mn-cs"/>
                      </a:endParaRPr>
                    </a:p>
                  </a:txBody>
                  <a:tcPr marT="7620" marB="0" anchor="b"/>
                </a:tc>
                <a:tc>
                  <a:txBody>
                    <a:bodyPr/>
                    <a:lstStyle/>
                    <a:p>
                      <a:pPr algn="r" fontAlgn="b"/>
                      <a:endParaRPr lang="ru-RU" sz="1400" b="0" u="none" strike="noStrike" kern="1200" dirty="0">
                        <a:solidFill>
                          <a:schemeClr val="tx1"/>
                        </a:solidFill>
                        <a:effectLst/>
                        <a:latin typeface="+mn-lt"/>
                        <a:ea typeface="+mn-ea"/>
                        <a:cs typeface="+mn-cs"/>
                      </a:endParaRPr>
                    </a:p>
                  </a:txBody>
                  <a:tcPr marT="7620" marB="0" anchor="b"/>
                </a:tc>
                <a:extLst>
                  <a:ext uri="{0D108BD9-81ED-4DB2-BD59-A6C34878D82A}">
                    <a16:rowId xmlns:a16="http://schemas.microsoft.com/office/drawing/2014/main" val="4124415651"/>
                  </a:ext>
                </a:extLst>
              </a:tr>
              <a:tr h="272803">
                <a:tc>
                  <a:txBody>
                    <a:bodyPr/>
                    <a:lstStyle/>
                    <a:p>
                      <a:pPr algn="l" fontAlgn="b"/>
                      <a:r>
                        <a:rPr lang="en-US" sz="1400" b="0" u="none" strike="noStrike" kern="1200" dirty="0">
                          <a:solidFill>
                            <a:schemeClr val="tx1"/>
                          </a:solidFill>
                          <a:effectLst/>
                          <a:latin typeface="+mn-lt"/>
                          <a:ea typeface="+mn-ea"/>
                          <a:cs typeface="+mn-cs"/>
                        </a:rPr>
                        <a:t>Loans issued per day in year 5</a:t>
                      </a:r>
                    </a:p>
                    <a:p>
                      <a:pPr algn="l" fontAlgn="b"/>
                      <a:r>
                        <a:rPr lang="en-US" sz="1400" b="0" u="none" strike="noStrike" kern="1200" dirty="0">
                          <a:solidFill>
                            <a:schemeClr val="tx1"/>
                          </a:solidFill>
                          <a:effectLst/>
                          <a:latin typeface="+mn-lt"/>
                          <a:ea typeface="+mn-ea"/>
                          <a:cs typeface="+mn-cs"/>
                        </a:rPr>
                        <a:t>including prolongations</a:t>
                      </a:r>
                    </a:p>
                  </a:txBody>
                  <a:tcPr marT="7620" marB="0" anchor="b"/>
                </a:tc>
                <a:tc>
                  <a:txBody>
                    <a:bodyPr/>
                    <a:lstStyle/>
                    <a:p>
                      <a:pPr algn="r" fontAlgn="b"/>
                      <a:r>
                        <a:rPr lang="ru-RU" sz="1100" b="0" i="0" u="none" strike="noStrike">
                          <a:solidFill>
                            <a:schemeClr val="tx1"/>
                          </a:solidFill>
                          <a:effectLst/>
                          <a:latin typeface="Calibri" panose="020F0502020204030204" pitchFamily="34" charset="0"/>
                        </a:rPr>
                        <a:t>3537</a:t>
                      </a:r>
                    </a:p>
                  </a:txBody>
                  <a:tcPr marT="7620" marB="0" anchor="b"/>
                </a:tc>
                <a:tc>
                  <a:txBody>
                    <a:bodyPr/>
                    <a:lstStyle/>
                    <a:p>
                      <a:pPr algn="r" fontAlgn="b"/>
                      <a:r>
                        <a:rPr lang="ru-RU" sz="1100" b="0" i="0" u="none" strike="noStrike" dirty="0">
                          <a:solidFill>
                            <a:schemeClr val="tx1"/>
                          </a:solidFill>
                          <a:effectLst/>
                          <a:latin typeface="Calibri" panose="020F0502020204030204" pitchFamily="34" charset="0"/>
                        </a:rPr>
                        <a:t>184</a:t>
                      </a:r>
                    </a:p>
                  </a:txBody>
                  <a:tcPr marT="7620" marB="0" anchor="b"/>
                </a:tc>
                <a:tc>
                  <a:txBody>
                    <a:bodyPr/>
                    <a:lstStyle/>
                    <a:p>
                      <a:pPr algn="r" fontAlgn="b"/>
                      <a:r>
                        <a:rPr lang="ru-RU" sz="1100" b="0" i="0" u="none" strike="noStrike" dirty="0">
                          <a:solidFill>
                            <a:schemeClr val="tx1"/>
                          </a:solidFill>
                          <a:effectLst/>
                          <a:latin typeface="Calibri" panose="020F0502020204030204" pitchFamily="34" charset="0"/>
                        </a:rPr>
                        <a:t>1208</a:t>
                      </a:r>
                    </a:p>
                  </a:txBody>
                  <a:tcPr marT="7620" marB="0" anchor="b"/>
                </a:tc>
                <a:tc>
                  <a:txBody>
                    <a:bodyPr/>
                    <a:lstStyle/>
                    <a:p>
                      <a:pPr algn="r" fontAlgn="b"/>
                      <a:r>
                        <a:rPr lang="ru-RU" sz="1100" b="0" i="0" u="none" strike="noStrike" dirty="0">
                          <a:solidFill>
                            <a:schemeClr val="tx1"/>
                          </a:solidFill>
                          <a:effectLst/>
                          <a:latin typeface="Calibri" panose="020F0502020204030204" pitchFamily="34" charset="0"/>
                        </a:rPr>
                        <a:t>1271</a:t>
                      </a:r>
                    </a:p>
                  </a:txBody>
                  <a:tcPr marT="7620" marB="0" anchor="b"/>
                </a:tc>
                <a:tc>
                  <a:txBody>
                    <a:bodyPr/>
                    <a:lstStyle/>
                    <a:p>
                      <a:pPr algn="r" fontAlgn="b"/>
                      <a:r>
                        <a:rPr lang="ru-RU" sz="1100" b="0" i="0" u="none" strike="noStrike" dirty="0">
                          <a:solidFill>
                            <a:schemeClr val="tx1"/>
                          </a:solidFill>
                          <a:effectLst/>
                          <a:latin typeface="Calibri" panose="020F0502020204030204" pitchFamily="34" charset="0"/>
                        </a:rPr>
                        <a:t>542</a:t>
                      </a:r>
                    </a:p>
                  </a:txBody>
                  <a:tcPr marT="7620" marB="0" anchor="b"/>
                </a:tc>
                <a:tc>
                  <a:txBody>
                    <a:bodyPr/>
                    <a:lstStyle/>
                    <a:p>
                      <a:pPr algn="r" fontAlgn="b"/>
                      <a:r>
                        <a:rPr lang="en-GB" sz="1100" b="0" i="0" u="none" strike="noStrike" dirty="0">
                          <a:solidFill>
                            <a:schemeClr val="tx1"/>
                          </a:solidFill>
                          <a:effectLst/>
                          <a:latin typeface="Calibri" panose="020F0502020204030204" pitchFamily="34" charset="0"/>
                        </a:rPr>
                        <a:t>1576</a:t>
                      </a:r>
                      <a:endParaRPr lang="ru-RU" sz="1100" b="0" i="0" u="none" strike="noStrike" dirty="0">
                        <a:solidFill>
                          <a:schemeClr val="tx1"/>
                        </a:solidFill>
                        <a:effectLst/>
                        <a:latin typeface="Calibri" panose="020F0502020204030204" pitchFamily="34" charset="0"/>
                      </a:endParaRPr>
                    </a:p>
                  </a:txBody>
                  <a:tcPr marT="7620" marB="0" anchor="b"/>
                </a:tc>
                <a:tc>
                  <a:txBody>
                    <a:bodyPr/>
                    <a:lstStyle/>
                    <a:p>
                      <a:pPr algn="r" fontAlgn="b"/>
                      <a:endParaRPr lang="ru-RU" sz="1100" b="0" i="0" u="none" strike="noStrike" dirty="0">
                        <a:solidFill>
                          <a:schemeClr val="tx1"/>
                        </a:solidFill>
                        <a:effectLst/>
                        <a:latin typeface="Calibri" panose="020F0502020204030204" pitchFamily="34" charset="0"/>
                      </a:endParaRPr>
                    </a:p>
                  </a:txBody>
                  <a:tcPr marT="7620" marB="0" anchor="b"/>
                </a:tc>
                <a:extLst>
                  <a:ext uri="{0D108BD9-81ED-4DB2-BD59-A6C34878D82A}">
                    <a16:rowId xmlns:a16="http://schemas.microsoft.com/office/drawing/2014/main" val="3328770768"/>
                  </a:ext>
                </a:extLst>
              </a:tr>
            </a:tbl>
          </a:graphicData>
        </a:graphic>
      </p:graphicFrame>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49460" y="112408"/>
            <a:ext cx="580174" cy="436272"/>
          </a:xfrm>
          <a:prstGeom prst="rect">
            <a:avLst/>
          </a:prstGeom>
        </p:spPr>
      </p:pic>
    </p:spTree>
    <p:extLst>
      <p:ext uri="{BB962C8B-B14F-4D97-AF65-F5344CB8AC3E}">
        <p14:creationId xmlns:p14="http://schemas.microsoft.com/office/powerpoint/2010/main" val="3836049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Financial Institutions. Number &amp; Assets as of 2015</a:t>
            </a:r>
            <a:endParaRPr lang="th-TH" dirty="0"/>
          </a:p>
        </p:txBody>
      </p:sp>
      <p:sp>
        <p:nvSpPr>
          <p:cNvPr id="4" name="Slide Number Placeholder 3"/>
          <p:cNvSpPr>
            <a:spLocks noGrp="1"/>
          </p:cNvSpPr>
          <p:nvPr>
            <p:ph type="sldNum" sz="quarter" idx="12"/>
          </p:nvPr>
        </p:nvSpPr>
        <p:spPr/>
        <p:txBody>
          <a:bodyPr/>
          <a:lstStyle/>
          <a:p>
            <a:fld id="{D7F305DA-160D-498F-B102-A1D8643B4A2C}" type="slidenum">
              <a:rPr lang="ru-RU" smtClean="0"/>
              <a:pPr/>
              <a:t>12</a:t>
            </a:fld>
            <a:endParaRPr lang="ru-RU"/>
          </a:p>
        </p:txBody>
      </p:sp>
      <p:pic>
        <p:nvPicPr>
          <p:cNvPr id="3" name="Picture 2"/>
          <p:cNvPicPr>
            <a:picLocks noChangeAspect="1"/>
          </p:cNvPicPr>
          <p:nvPr/>
        </p:nvPicPr>
        <p:blipFill>
          <a:blip r:embed="rId2"/>
          <a:stretch>
            <a:fillRect/>
          </a:stretch>
        </p:blipFill>
        <p:spPr>
          <a:xfrm>
            <a:off x="66108" y="635619"/>
            <a:ext cx="3988195" cy="5765181"/>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49460" y="112408"/>
            <a:ext cx="580174" cy="436272"/>
          </a:xfrm>
          <a:prstGeom prst="rect">
            <a:avLst/>
          </a:prstGeom>
        </p:spPr>
      </p:pic>
    </p:spTree>
    <p:extLst>
      <p:ext uri="{BB962C8B-B14F-4D97-AF65-F5344CB8AC3E}">
        <p14:creationId xmlns:p14="http://schemas.microsoft.com/office/powerpoint/2010/main" val="2364829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2</a:t>
            </a:fld>
            <a:endParaRPr lang="ru-RU"/>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49460" y="112408"/>
            <a:ext cx="580174" cy="436272"/>
          </a:xfrm>
          <a:prstGeom prst="rect">
            <a:avLst/>
          </a:prstGeom>
        </p:spPr>
      </p:pic>
      <p:sp>
        <p:nvSpPr>
          <p:cNvPr id="6" name="Content Placeholder 2"/>
          <p:cNvSpPr>
            <a:spLocks noGrp="1"/>
          </p:cNvSpPr>
          <p:nvPr>
            <p:ph idx="1"/>
          </p:nvPr>
        </p:nvSpPr>
        <p:spPr>
          <a:xfrm>
            <a:off x="0" y="626497"/>
            <a:ext cx="8987084" cy="5381014"/>
          </a:xfrm>
          <a:ln>
            <a:noFill/>
          </a:ln>
        </p:spPr>
        <p:txBody>
          <a:bodyPr>
            <a:noAutofit/>
          </a:bodyPr>
          <a:lstStyle/>
          <a:p>
            <a:pPr algn="just">
              <a:lnSpc>
                <a:spcPct val="124000"/>
              </a:lnSpc>
              <a:spcBef>
                <a:spcPts val="600"/>
              </a:spcBef>
            </a:pPr>
            <a:r>
              <a:rPr lang="en-US" sz="1300" dirty="0"/>
              <a:t>The first bank in Thailand (HSBC) was established in 1888. The first Thai Bank - Siam Commercial Bank (SCB) was established in 1906. Bank of Thailand (BOT) was established in 1942 during WW2. The first pawnshop in Thailand was established in 1866 by Thai – Chinese citizen. The first pawnshop regulation was issued in 1962, the latest - in 2008.</a:t>
            </a:r>
          </a:p>
          <a:p>
            <a:pPr algn="just">
              <a:lnSpc>
                <a:spcPct val="134000"/>
              </a:lnSpc>
            </a:pPr>
            <a:r>
              <a:rPr lang="en-US" sz="1300" dirty="0"/>
              <a:t>Nowadays the formal lending sector in Thailand consists of:</a:t>
            </a:r>
          </a:p>
          <a:p>
            <a:pPr lvl="1" algn="just">
              <a:lnSpc>
                <a:spcPct val="134000"/>
              </a:lnSpc>
            </a:pPr>
            <a:r>
              <a:rPr lang="en-US" sz="1300" dirty="0"/>
              <a:t>30 Banks (15 Thai banks, 4 Subsidiaries of Foreign banks ,11 Foreign bank branches), 8 Specialized Financial Institutions</a:t>
            </a:r>
          </a:p>
          <a:p>
            <a:pPr lvl="1" algn="just">
              <a:lnSpc>
                <a:spcPct val="134000"/>
              </a:lnSpc>
            </a:pPr>
            <a:r>
              <a:rPr lang="en-US" sz="1300" dirty="0"/>
              <a:t>35 Personal Loan companies, 21 Nano Finance companies, 10 Credit card companies</a:t>
            </a:r>
          </a:p>
          <a:p>
            <a:pPr lvl="1" algn="just">
              <a:lnSpc>
                <a:spcPct val="134000"/>
              </a:lnSpc>
            </a:pPr>
            <a:r>
              <a:rPr lang="en-US" sz="1300" dirty="0"/>
              <a:t>598 registered pawnshops </a:t>
            </a:r>
          </a:p>
          <a:p>
            <a:pPr algn="just">
              <a:lnSpc>
                <a:spcPct val="124000"/>
              </a:lnSpc>
              <a:spcBef>
                <a:spcPts val="600"/>
              </a:spcBef>
            </a:pPr>
            <a:r>
              <a:rPr lang="en-US" sz="1300" dirty="0"/>
              <a:t>Initially Personal loan (PL) companies were regulated by Commercial Act. In 2005 BOT started to regulate the PL business due to</a:t>
            </a:r>
            <a:r>
              <a:rPr lang="th-TH" sz="1300" dirty="0"/>
              <a:t> </a:t>
            </a:r>
            <a:r>
              <a:rPr lang="en-US" sz="1300" dirty="0"/>
              <a:t>complains from many customers: PL companies were charging interest over 15% allowed by Commercial Act. The BOT targets were to control the interest cap and to minimize the loan sharks influence. Next parameters were launched:</a:t>
            </a:r>
          </a:p>
          <a:p>
            <a:pPr lvl="1" algn="just">
              <a:lnSpc>
                <a:spcPct val="124000"/>
              </a:lnSpc>
              <a:spcBef>
                <a:spcPts val="600"/>
              </a:spcBef>
            </a:pPr>
            <a:r>
              <a:rPr lang="en-US" sz="1300" dirty="0"/>
              <a:t>The max Effective interest rate  - 28% per year (15% Interest rate + 13% Fee)</a:t>
            </a:r>
          </a:p>
          <a:p>
            <a:pPr lvl="1" algn="just">
              <a:lnSpc>
                <a:spcPct val="124000"/>
              </a:lnSpc>
              <a:spcBef>
                <a:spcPts val="600"/>
              </a:spcBef>
            </a:pPr>
            <a:r>
              <a:rPr lang="en-US" sz="1300" dirty="0"/>
              <a:t>Maximum loan amount - not more than 5 times of borrowers income, PL company has to verify the income</a:t>
            </a:r>
          </a:p>
          <a:p>
            <a:pPr marL="457200" lvl="1" indent="0" algn="just">
              <a:lnSpc>
                <a:spcPct val="124000"/>
              </a:lnSpc>
              <a:spcBef>
                <a:spcPts val="600"/>
              </a:spcBef>
              <a:buNone/>
            </a:pPr>
            <a:r>
              <a:rPr lang="en-US" sz="1300" dirty="0"/>
              <a:t>But low interest cap and official income prove allowed the PL companies to cover only medium plus income borrowers with official income. Large portion of demand from low income and unofficially employed &amp; self employed customers were still covered by pawnshops and loan sharks.</a:t>
            </a:r>
          </a:p>
        </p:txBody>
      </p:sp>
      <p:sp>
        <p:nvSpPr>
          <p:cNvPr id="7" name="Title 1"/>
          <p:cNvSpPr txBox="1">
            <a:spLocks/>
          </p:cNvSpPr>
          <p:nvPr/>
        </p:nvSpPr>
        <p:spPr>
          <a:xfrm>
            <a:off x="389920" y="174403"/>
            <a:ext cx="8159540" cy="312281"/>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bg1"/>
                </a:solidFill>
                <a:latin typeface="+mj-lt"/>
                <a:ea typeface="+mj-ea"/>
                <a:cs typeface="+mj-cs"/>
              </a:defRPr>
            </a:lvl1pPr>
          </a:lstStyle>
          <a:p>
            <a:r>
              <a:rPr lang="en-US" dirty="0"/>
              <a:t>Consumer Finance Industry Landscape 1/2</a:t>
            </a:r>
          </a:p>
        </p:txBody>
      </p:sp>
      <p:sp>
        <p:nvSpPr>
          <p:cNvPr id="8" name="TextBox 7"/>
          <p:cNvSpPr txBox="1"/>
          <p:nvPr/>
        </p:nvSpPr>
        <p:spPr>
          <a:xfrm>
            <a:off x="389920" y="9609028"/>
            <a:ext cx="8809725" cy="738664"/>
          </a:xfrm>
          <a:prstGeom prst="rect">
            <a:avLst/>
          </a:prstGeom>
          <a:solidFill>
            <a:schemeClr val="accent1">
              <a:lumMod val="20000"/>
              <a:lumOff val="80000"/>
            </a:schemeClr>
          </a:solidFill>
          <a:ln>
            <a:solidFill>
              <a:schemeClr val="accent1"/>
            </a:solidFill>
          </a:ln>
        </p:spPr>
        <p:txBody>
          <a:bodyPr wrap="square" rtlCol="0" anchor="t">
            <a:spAutoFit/>
          </a:bodyPr>
          <a:lstStyle/>
          <a:p>
            <a:pPr algn="just"/>
            <a:r>
              <a:rPr lang="en-US" sz="1400" dirty="0">
                <a:solidFill>
                  <a:srgbClr val="FF0000"/>
                </a:solidFill>
              </a:rPr>
              <a:t>In general only upper segment is eligible for bank loans. Middle class, if does not possess sufficient security, ask guarantors’ support predominantly in case of emergency. There is no financial accommodation to satisfy everyday needs and facilitate consumption. </a:t>
            </a:r>
          </a:p>
        </p:txBody>
      </p:sp>
    </p:spTree>
    <p:extLst>
      <p:ext uri="{BB962C8B-B14F-4D97-AF65-F5344CB8AC3E}">
        <p14:creationId xmlns:p14="http://schemas.microsoft.com/office/powerpoint/2010/main" val="1628702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ตัวแทนหมายเลขภาพนิ่ง 3"/>
          <p:cNvSpPr>
            <a:spLocks noGrp="1"/>
          </p:cNvSpPr>
          <p:nvPr>
            <p:ph type="sldNum" sz="quarter" idx="12"/>
          </p:nvPr>
        </p:nvSpPr>
        <p:spPr/>
        <p:txBody>
          <a:bodyPr/>
          <a:lstStyle/>
          <a:p>
            <a:fld id="{D7F305DA-160D-498F-B102-A1D8643B4A2C}" type="slidenum">
              <a:rPr lang="ru-RU" smtClean="0"/>
              <a:pPr/>
              <a:t>3</a:t>
            </a:fld>
            <a:endParaRPr lang="ru-RU"/>
          </a:p>
        </p:txBody>
      </p:sp>
      <p:sp>
        <p:nvSpPr>
          <p:cNvPr id="5" name="สี่เหลี่ยมผืนผ้า 4"/>
          <p:cNvSpPr/>
          <p:nvPr/>
        </p:nvSpPr>
        <p:spPr>
          <a:xfrm>
            <a:off x="0" y="617255"/>
            <a:ext cx="8987084" cy="4486356"/>
          </a:xfrm>
          <a:prstGeom prst="rect">
            <a:avLst/>
          </a:prstGeom>
          <a:ln>
            <a:solidFill>
              <a:schemeClr val="bg1"/>
            </a:solidFill>
          </a:ln>
        </p:spPr>
        <p:txBody>
          <a:bodyPr wrap="square">
            <a:spAutoFit/>
          </a:bodyPr>
          <a:lstStyle/>
          <a:p>
            <a:pPr marL="171450" indent="-171450" algn="just">
              <a:lnSpc>
                <a:spcPct val="124000"/>
              </a:lnSpc>
              <a:spcBef>
                <a:spcPts val="600"/>
              </a:spcBef>
              <a:buFont typeface="Arial" panose="020B0604020202020204" pitchFamily="34" charset="0"/>
              <a:buChar char="•"/>
            </a:pPr>
            <a:r>
              <a:rPr lang="en-US" sz="1300" dirty="0"/>
              <a:t>In 2015 BOT decided to make next step against illegal lending - the Nano Finance (NF) regulation was issued. The target customers for NF - Individuals, e.g. new business owners, who may not have constant monthly income, monthly paycheck, or financial history but are capable of repaying loans. Next parameters were launched:</a:t>
            </a:r>
          </a:p>
          <a:p>
            <a:pPr marL="628650" lvl="1" indent="-171450" algn="just">
              <a:lnSpc>
                <a:spcPct val="124000"/>
              </a:lnSpc>
              <a:spcBef>
                <a:spcPts val="600"/>
              </a:spcBef>
              <a:buFont typeface="Arial" panose="020B0604020202020204" pitchFamily="34" charset="0"/>
              <a:buChar char="•"/>
            </a:pPr>
            <a:r>
              <a:rPr lang="en-US" sz="1300" dirty="0"/>
              <a:t>The max Effective interest rate  - 36% per year</a:t>
            </a:r>
          </a:p>
          <a:p>
            <a:pPr marL="628650" lvl="1" indent="-171450" algn="just">
              <a:lnSpc>
                <a:spcPct val="124000"/>
              </a:lnSpc>
              <a:spcBef>
                <a:spcPts val="600"/>
              </a:spcBef>
              <a:buFont typeface="Arial" panose="020B0604020202020204" pitchFamily="34" charset="0"/>
              <a:buChar char="•"/>
            </a:pPr>
            <a:r>
              <a:rPr lang="en-US" sz="1300" dirty="0"/>
              <a:t>Maximum loan amount – USD 2830</a:t>
            </a:r>
          </a:p>
          <a:p>
            <a:pPr lvl="1" algn="just">
              <a:lnSpc>
                <a:spcPct val="124000"/>
              </a:lnSpc>
              <a:spcBef>
                <a:spcPts val="600"/>
              </a:spcBef>
            </a:pPr>
            <a:r>
              <a:rPr lang="en-US" sz="1300" dirty="0"/>
              <a:t>There were expectations that within the initial two to three years of the NF scheme, NF’s loans will amount 1 to 1,7 </a:t>
            </a:r>
            <a:r>
              <a:rPr lang="en-US" sz="1300" dirty="0" err="1"/>
              <a:t>bln</a:t>
            </a:r>
            <a:r>
              <a:rPr lang="en-US" sz="1300" dirty="0"/>
              <a:t> USD. After 1st year (Feb 15- Jan 16) the total loan amount issued by NF companies is only 7.3 </a:t>
            </a:r>
            <a:r>
              <a:rPr lang="en-US" sz="1300" dirty="0" err="1"/>
              <a:t>mln</a:t>
            </a:r>
            <a:r>
              <a:rPr lang="en-US" sz="1300" dirty="0"/>
              <a:t> USD</a:t>
            </a:r>
          </a:p>
          <a:p>
            <a:pPr marL="171450" indent="-171450" algn="just">
              <a:lnSpc>
                <a:spcPct val="124000"/>
              </a:lnSpc>
              <a:spcBef>
                <a:spcPts val="600"/>
              </a:spcBef>
              <a:buFont typeface="Arial" panose="020B0604020202020204" pitchFamily="34" charset="0"/>
              <a:buChar char="•"/>
            </a:pPr>
            <a:r>
              <a:rPr lang="en-US" sz="1300" dirty="0"/>
              <a:t>Ministry of Finance (MOF) is planning to launch Pico Finance (PF) to help the poor out of heavy debts from loan sharks. Under the MOF idea, it will employ ‘Pico </a:t>
            </a:r>
            <a:r>
              <a:rPr lang="en-US" sz="1300" dirty="0" err="1"/>
              <a:t>Finace</a:t>
            </a:r>
            <a:r>
              <a:rPr lang="en-US" sz="1300" dirty="0"/>
              <a:t>’ and ‘Nano Finance’ to handle loans at rural level. PF will handle smaller cases and with loans not exceeding USD 1415 whereas NF will handle larger loans up to USD 2830. In both loans, interest charge must not exceed 36% per year</a:t>
            </a:r>
          </a:p>
          <a:p>
            <a:pPr marL="171450" indent="-171450" algn="just">
              <a:lnSpc>
                <a:spcPct val="124000"/>
              </a:lnSpc>
              <a:spcBef>
                <a:spcPts val="600"/>
              </a:spcBef>
              <a:buFont typeface="Arial" panose="020B0604020202020204" pitchFamily="34" charset="0"/>
              <a:buChar char="•"/>
            </a:pPr>
            <a:r>
              <a:rPr lang="en-US" sz="1300" dirty="0"/>
              <a:t>There are 3 types of Pawnshop in Thailand : 1. Pawnshop owned by Private company </a:t>
            </a:r>
            <a:r>
              <a:rPr lang="en-US" sz="1300" dirty="0">
                <a:solidFill>
                  <a:srgbClr val="FF0000"/>
                </a:solidFill>
              </a:rPr>
              <a:t>(currently is difficult to get the new license from government) </a:t>
            </a:r>
            <a:r>
              <a:rPr lang="en-US" sz="1300" dirty="0"/>
              <a:t>2. Pawnshop that is owned and operated by Department of Local Administration 3. Pawnshop own by Local Administration in each province (funding by local administration each province).</a:t>
            </a:r>
            <a:endParaRPr lang="en-US" sz="1300" dirty="0">
              <a:solidFill>
                <a:srgbClr val="00B050"/>
              </a:solidFill>
            </a:endParaRPr>
          </a:p>
          <a:p>
            <a:pPr marL="171450" indent="-171450" algn="just">
              <a:lnSpc>
                <a:spcPct val="134000"/>
              </a:lnSpc>
              <a:buFont typeface="Arial" panose="020B0604020202020204" pitchFamily="34" charset="0"/>
              <a:buChar char="•"/>
            </a:pPr>
            <a:r>
              <a:rPr lang="en-US" sz="1300" dirty="0"/>
              <a:t>The pawnshop is still favorite place for low income customers who need money. If </a:t>
            </a:r>
            <a:r>
              <a:rPr lang="en-US" sz="1300" dirty="0" err="1"/>
              <a:t>lowthey</a:t>
            </a:r>
            <a:r>
              <a:rPr lang="en-US" sz="1300" dirty="0"/>
              <a:t> have no pledge only one way to borrow money is from loan sharks lender </a:t>
            </a:r>
            <a:r>
              <a:rPr lang="en-US" sz="1300" dirty="0">
                <a:solidFill>
                  <a:srgbClr val="FF0000"/>
                </a:solidFill>
              </a:rPr>
              <a:t>which are often rich or influential</a:t>
            </a:r>
            <a:r>
              <a:rPr lang="ru-RU" sz="1300" dirty="0">
                <a:solidFill>
                  <a:srgbClr val="FF0000"/>
                </a:solidFill>
              </a:rPr>
              <a:t> </a:t>
            </a:r>
            <a:r>
              <a:rPr lang="en-US" sz="1300" dirty="0">
                <a:solidFill>
                  <a:srgbClr val="FF0000"/>
                </a:solidFill>
              </a:rPr>
              <a:t>people in each area</a:t>
            </a:r>
            <a:endParaRPr lang="th-TH" sz="1200" dirty="0">
              <a:solidFill>
                <a:srgbClr val="FF0000"/>
              </a:solidFill>
            </a:endParaRPr>
          </a:p>
        </p:txBody>
      </p:sp>
      <p:sp>
        <p:nvSpPr>
          <p:cNvPr id="6" name="Title 1"/>
          <p:cNvSpPr txBox="1">
            <a:spLocks/>
          </p:cNvSpPr>
          <p:nvPr/>
        </p:nvSpPr>
        <p:spPr>
          <a:xfrm>
            <a:off x="389920" y="174403"/>
            <a:ext cx="8159540" cy="312281"/>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bg1"/>
                </a:solidFill>
                <a:latin typeface="+mj-lt"/>
                <a:ea typeface="+mj-ea"/>
                <a:cs typeface="+mj-cs"/>
              </a:defRPr>
            </a:lvl1pPr>
          </a:lstStyle>
          <a:p>
            <a:r>
              <a:rPr lang="en-US" dirty="0"/>
              <a:t>Consumer Finance Industry Landscape 2/2</a:t>
            </a:r>
          </a:p>
        </p:txBody>
      </p:sp>
    </p:spTree>
    <p:extLst>
      <p:ext uri="{BB962C8B-B14F-4D97-AF65-F5344CB8AC3E}">
        <p14:creationId xmlns:p14="http://schemas.microsoft.com/office/powerpoint/2010/main" val="1218610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159540" cy="312281"/>
          </a:xfrm>
        </p:spPr>
        <p:txBody>
          <a:bodyPr/>
          <a:lstStyle/>
          <a:p>
            <a:r>
              <a:rPr lang="en-US" dirty="0"/>
              <a:t>Licensing Options</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D7F305DA-160D-498F-B102-A1D8643B4A2C}" type="slidenum">
              <a:rPr lang="ru-RU" smtClean="0"/>
              <a:t>4</a:t>
            </a:fld>
            <a:endParaRPr lang="ru-RU"/>
          </a:p>
        </p:txBody>
      </p:sp>
      <p:graphicFrame>
        <p:nvGraphicFramePr>
          <p:cNvPr id="10" name="Таблица 2"/>
          <p:cNvGraphicFramePr>
            <a:graphicFrameLocks noGrp="1"/>
          </p:cNvGraphicFramePr>
          <p:nvPr>
            <p:extLst>
              <p:ext uri="{D42A27DB-BD31-4B8C-83A1-F6EECF244321}">
                <p14:modId xmlns:p14="http://schemas.microsoft.com/office/powerpoint/2010/main" val="410537747"/>
              </p:ext>
            </p:extLst>
          </p:nvPr>
        </p:nvGraphicFramePr>
        <p:xfrm>
          <a:off x="80121" y="650183"/>
          <a:ext cx="8965955" cy="5249509"/>
        </p:xfrm>
        <a:graphic>
          <a:graphicData uri="http://schemas.openxmlformats.org/drawingml/2006/table">
            <a:tbl>
              <a:tblPr firstRow="1" bandRow="1">
                <a:tableStyleId>{5C22544A-7EE6-4342-B048-85BDC9FD1C3A}</a:tableStyleId>
              </a:tblPr>
              <a:tblGrid>
                <a:gridCol w="1134764">
                  <a:extLst>
                    <a:ext uri="{9D8B030D-6E8A-4147-A177-3AD203B41FA5}">
                      <a16:colId xmlns:a16="http://schemas.microsoft.com/office/drawing/2014/main" val="20000"/>
                    </a:ext>
                  </a:extLst>
                </a:gridCol>
                <a:gridCol w="1271727">
                  <a:extLst>
                    <a:ext uri="{9D8B030D-6E8A-4147-A177-3AD203B41FA5}">
                      <a16:colId xmlns:a16="http://schemas.microsoft.com/office/drawing/2014/main" val="20001"/>
                    </a:ext>
                  </a:extLst>
                </a:gridCol>
                <a:gridCol w="1238357">
                  <a:extLst>
                    <a:ext uri="{9D8B030D-6E8A-4147-A177-3AD203B41FA5}">
                      <a16:colId xmlns:a16="http://schemas.microsoft.com/office/drawing/2014/main" val="20002"/>
                    </a:ext>
                  </a:extLst>
                </a:gridCol>
                <a:gridCol w="1271040">
                  <a:extLst>
                    <a:ext uri="{9D8B030D-6E8A-4147-A177-3AD203B41FA5}">
                      <a16:colId xmlns:a16="http://schemas.microsoft.com/office/drawing/2014/main" val="20003"/>
                    </a:ext>
                  </a:extLst>
                </a:gridCol>
                <a:gridCol w="1271040">
                  <a:extLst>
                    <a:ext uri="{9D8B030D-6E8A-4147-A177-3AD203B41FA5}">
                      <a16:colId xmlns:a16="http://schemas.microsoft.com/office/drawing/2014/main" val="20006"/>
                    </a:ext>
                  </a:extLst>
                </a:gridCol>
                <a:gridCol w="1425669">
                  <a:extLst>
                    <a:ext uri="{9D8B030D-6E8A-4147-A177-3AD203B41FA5}">
                      <a16:colId xmlns:a16="http://schemas.microsoft.com/office/drawing/2014/main" val="20004"/>
                    </a:ext>
                  </a:extLst>
                </a:gridCol>
                <a:gridCol w="1353358">
                  <a:extLst>
                    <a:ext uri="{9D8B030D-6E8A-4147-A177-3AD203B41FA5}">
                      <a16:colId xmlns:a16="http://schemas.microsoft.com/office/drawing/2014/main" val="20005"/>
                    </a:ext>
                  </a:extLst>
                </a:gridCol>
              </a:tblGrid>
              <a:tr h="389658">
                <a:tc>
                  <a:txBody>
                    <a:bodyPr/>
                    <a:lstStyle/>
                    <a:p>
                      <a:pPr algn="ctr"/>
                      <a:r>
                        <a:rPr lang="en-US" sz="1200" dirty="0"/>
                        <a:t>Parameters  </a:t>
                      </a:r>
                    </a:p>
                  </a:txBody>
                  <a:tcPr anchor="ctr"/>
                </a:tc>
                <a:tc>
                  <a:txBody>
                    <a:bodyPr/>
                    <a:lstStyle/>
                    <a:p>
                      <a:pPr marL="0" algn="ctr" defTabSz="914400" rtl="0" eaLnBrk="1" fontAlgn="b" latinLnBrk="0" hangingPunct="1"/>
                      <a:r>
                        <a:rPr lang="en-US" sz="1200" b="1" kern="1200" dirty="0">
                          <a:solidFill>
                            <a:schemeClr val="lt1"/>
                          </a:solidFill>
                          <a:latin typeface="+mn-lt"/>
                          <a:ea typeface="+mn-ea"/>
                          <a:cs typeface="+mn-cs"/>
                        </a:rPr>
                        <a:t>Thai Commercial Bank</a:t>
                      </a:r>
                    </a:p>
                  </a:txBody>
                  <a:tcPr marL="95250" marR="6350" marT="6350" marB="0" anchor="ctr"/>
                </a:tc>
                <a:tc>
                  <a:txBody>
                    <a:bodyPr/>
                    <a:lstStyle/>
                    <a:p>
                      <a:pPr marL="0" algn="ctr" defTabSz="914400" rtl="0" eaLnBrk="1" fontAlgn="b" latinLnBrk="0" hangingPunct="1"/>
                      <a:r>
                        <a:rPr lang="en-US" sz="1200" b="1" kern="1200" dirty="0">
                          <a:solidFill>
                            <a:schemeClr val="lt1"/>
                          </a:solidFill>
                          <a:latin typeface="+mn-lt"/>
                          <a:ea typeface="+mn-ea"/>
                          <a:cs typeface="+mn-cs"/>
                        </a:rPr>
                        <a:t>Specialized Financial Institutions</a:t>
                      </a:r>
                    </a:p>
                  </a:txBody>
                  <a:tcPr marL="95250" marR="6350" marT="6350" marB="0" anchor="ctr"/>
                </a:tc>
                <a:tc>
                  <a:txBody>
                    <a:bodyPr/>
                    <a:lstStyle/>
                    <a:p>
                      <a:pPr marL="0" algn="ctr" defTabSz="914400" rtl="0" eaLnBrk="1" fontAlgn="b" latinLnBrk="0" hangingPunct="1"/>
                      <a:r>
                        <a:rPr lang="en-US" sz="1200" b="1" kern="1200" dirty="0">
                          <a:solidFill>
                            <a:schemeClr val="lt1"/>
                          </a:solidFill>
                          <a:latin typeface="+mn-lt"/>
                          <a:ea typeface="+mn-ea"/>
                          <a:cs typeface="+mn-cs"/>
                        </a:rPr>
                        <a:t>Person</a:t>
                      </a:r>
                      <a:r>
                        <a:rPr lang="en-US" sz="1200" b="1" kern="1200" baseline="0" dirty="0">
                          <a:solidFill>
                            <a:schemeClr val="lt1"/>
                          </a:solidFill>
                          <a:latin typeface="+mn-lt"/>
                          <a:ea typeface="+mn-ea"/>
                          <a:cs typeface="+mn-cs"/>
                        </a:rPr>
                        <a:t>al Loan</a:t>
                      </a:r>
                      <a:r>
                        <a:rPr lang="en-US" sz="1200" b="1" kern="1200" dirty="0">
                          <a:solidFill>
                            <a:schemeClr val="lt1"/>
                          </a:solidFill>
                          <a:latin typeface="+mn-lt"/>
                          <a:ea typeface="+mn-ea"/>
                          <a:cs typeface="+mn-cs"/>
                        </a:rPr>
                        <a:t> Company</a:t>
                      </a:r>
                    </a:p>
                  </a:txBody>
                  <a:tcPr marL="95250" marR="6350" marT="6350" marB="0" anchor="ctr"/>
                </a:tc>
                <a:tc>
                  <a:txBody>
                    <a:bodyPr/>
                    <a:lstStyle/>
                    <a:p>
                      <a:pPr marL="0" algn="ctr" defTabSz="914400" rtl="0" eaLnBrk="1" fontAlgn="b" latinLnBrk="0" hangingPunct="1"/>
                      <a:r>
                        <a:rPr lang="en-US" sz="1200" b="1" kern="1200" dirty="0">
                          <a:solidFill>
                            <a:schemeClr val="lt1"/>
                          </a:solidFill>
                          <a:latin typeface="+mn-lt"/>
                          <a:ea typeface="+mn-ea"/>
                          <a:cs typeface="+mn-cs"/>
                        </a:rPr>
                        <a:t>Nano-Finance</a:t>
                      </a:r>
                    </a:p>
                    <a:p>
                      <a:pPr marL="0" algn="ctr" defTabSz="914400" rtl="0" eaLnBrk="1" fontAlgn="b" latinLnBrk="0" hangingPunct="1"/>
                      <a:r>
                        <a:rPr lang="en-US" sz="1200" b="1" kern="1200" dirty="0">
                          <a:solidFill>
                            <a:schemeClr val="lt1"/>
                          </a:solidFill>
                          <a:latin typeface="+mn-lt"/>
                          <a:ea typeface="+mn-ea"/>
                          <a:cs typeface="+mn-cs"/>
                        </a:rPr>
                        <a:t>Company</a:t>
                      </a:r>
                    </a:p>
                  </a:txBody>
                  <a:tcPr marL="95250" marR="6350" marT="6350" marB="0" anchor="ctr"/>
                </a:tc>
                <a:tc>
                  <a:txBody>
                    <a:bodyPr/>
                    <a:lstStyle/>
                    <a:p>
                      <a:pPr marL="0" algn="ctr" defTabSz="914400" rtl="0" eaLnBrk="1" fontAlgn="b" latinLnBrk="0" hangingPunct="1"/>
                      <a:r>
                        <a:rPr lang="en-US" sz="1200" b="1" kern="1200" dirty="0">
                          <a:solidFill>
                            <a:schemeClr val="lt1"/>
                          </a:solidFill>
                          <a:latin typeface="+mn-lt"/>
                          <a:ea typeface="+mn-ea"/>
                          <a:cs typeface="+mn-cs"/>
                        </a:rPr>
                        <a:t>Pawnshop</a:t>
                      </a:r>
                    </a:p>
                  </a:txBody>
                  <a:tcPr marL="95250" marR="6350" marT="6350" marB="0" anchor="ctr"/>
                </a:tc>
                <a:tc>
                  <a:txBody>
                    <a:bodyPr/>
                    <a:lstStyle/>
                    <a:p>
                      <a:pPr marL="0" algn="ctr" defTabSz="914400" rtl="0" eaLnBrk="1" fontAlgn="b" latinLnBrk="0" hangingPunct="1"/>
                      <a:r>
                        <a:rPr lang="en-US" sz="1200" b="1" kern="1200" dirty="0">
                          <a:solidFill>
                            <a:schemeClr val="lt1"/>
                          </a:solidFill>
                          <a:latin typeface="+mn-lt"/>
                          <a:ea typeface="+mn-ea"/>
                          <a:cs typeface="+mn-cs"/>
                        </a:rPr>
                        <a:t>P2P (No</a:t>
                      </a:r>
                      <a:r>
                        <a:rPr lang="en-US" sz="1200" b="1" kern="1200" baseline="0" dirty="0">
                          <a:solidFill>
                            <a:schemeClr val="lt1"/>
                          </a:solidFill>
                          <a:latin typeface="+mn-lt"/>
                          <a:ea typeface="+mn-ea"/>
                          <a:cs typeface="+mn-cs"/>
                        </a:rPr>
                        <a:t> license yet)</a:t>
                      </a:r>
                      <a:endParaRPr lang="en-US" sz="1200" b="1" kern="1200" dirty="0">
                        <a:solidFill>
                          <a:schemeClr val="lt1"/>
                        </a:solidFill>
                        <a:latin typeface="+mn-lt"/>
                        <a:ea typeface="+mn-ea"/>
                        <a:cs typeface="+mn-cs"/>
                      </a:endParaRPr>
                    </a:p>
                  </a:txBody>
                  <a:tcPr marL="95250" marR="6350" marT="6350" marB="0" anchor="ctr"/>
                </a:tc>
                <a:extLst>
                  <a:ext uri="{0D108BD9-81ED-4DB2-BD59-A6C34878D82A}">
                    <a16:rowId xmlns:a16="http://schemas.microsoft.com/office/drawing/2014/main" val="10000"/>
                  </a:ext>
                </a:extLst>
              </a:tr>
              <a:tr h="1219799">
                <a:tc>
                  <a:txBody>
                    <a:bodyPr/>
                    <a:lstStyle/>
                    <a:p>
                      <a:pPr algn="ctr"/>
                      <a:r>
                        <a:rPr lang="en-US" sz="1200" b="1" dirty="0">
                          <a:solidFill>
                            <a:srgbClr val="000000"/>
                          </a:solidFill>
                        </a:rPr>
                        <a:t>Main purpose </a:t>
                      </a:r>
                    </a:p>
                  </a:txBody>
                  <a:tcPr anchor="ctr"/>
                </a:tc>
                <a:tc>
                  <a:txBody>
                    <a:bodyPr/>
                    <a:lstStyle/>
                    <a:p>
                      <a:r>
                        <a:rPr lang="en-US" sz="1200" dirty="0">
                          <a:solidFill>
                            <a:srgbClr val="000000"/>
                          </a:solidFill>
                        </a:rPr>
                        <a:t>Full range lending</a:t>
                      </a:r>
                    </a:p>
                    <a:p>
                      <a:r>
                        <a:rPr lang="en-US" sz="1200" dirty="0">
                          <a:solidFill>
                            <a:srgbClr val="000000"/>
                          </a:solidFill>
                        </a:rPr>
                        <a:t>for corporate &amp;</a:t>
                      </a:r>
                    </a:p>
                    <a:p>
                      <a:r>
                        <a:rPr lang="en-US" sz="1200" dirty="0">
                          <a:solidFill>
                            <a:srgbClr val="000000"/>
                          </a:solidFill>
                        </a:rPr>
                        <a:t>personal lending</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State-owned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1)</a:t>
                      </a:r>
                      <a:r>
                        <a:rPr lang="en-US" sz="1200" baseline="0" dirty="0"/>
                        <a:t> </a:t>
                      </a:r>
                      <a:r>
                        <a:rPr lang="en-US" sz="1200" dirty="0"/>
                        <a:t>promoting economic development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2) supporting investment </a:t>
                      </a:r>
                      <a:endParaRPr lang="ru-RU" sz="1200" dirty="0"/>
                    </a:p>
                  </a:txBody>
                  <a:tcPr anchor="ctr"/>
                </a:tc>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US" sz="1200" baseline="0" dirty="0">
                          <a:solidFill>
                            <a:srgbClr val="000000"/>
                          </a:solidFill>
                        </a:rPr>
                        <a:t>Medium to long term loan </a:t>
                      </a:r>
                    </a:p>
                  </a:txBody>
                  <a:tcPr anchor="ctr"/>
                </a:tc>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US" sz="1200" baseline="0" dirty="0">
                          <a:solidFill>
                            <a:srgbClr val="000000"/>
                          </a:solidFill>
                        </a:rPr>
                        <a:t>Granting loan to grass root class</a:t>
                      </a:r>
                    </a:p>
                  </a:txBody>
                  <a:tcPr anchor="ctr"/>
                </a:tc>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US" sz="1200" dirty="0"/>
                        <a:t>Secured loans with items of personal property used as collateral</a:t>
                      </a:r>
                    </a:p>
                  </a:txBody>
                  <a:tcPr anchor="ctr"/>
                </a:tc>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ru-RU" sz="1200" dirty="0"/>
                        <a:t>Unsecured loan to SME</a:t>
                      </a:r>
                      <a:endParaRPr lang="en-US" sz="1200" dirty="0"/>
                    </a:p>
                  </a:txBody>
                  <a:tcPr anchor="ctr"/>
                </a:tc>
                <a:extLst>
                  <a:ext uri="{0D108BD9-81ED-4DB2-BD59-A6C34878D82A}">
                    <a16:rowId xmlns:a16="http://schemas.microsoft.com/office/drawing/2014/main" val="10001"/>
                  </a:ext>
                </a:extLst>
              </a:tr>
              <a:tr h="449400">
                <a:tc>
                  <a:txBody>
                    <a:bodyPr/>
                    <a:lstStyle/>
                    <a:p>
                      <a:pPr algn="ctr"/>
                      <a:r>
                        <a:rPr lang="en-US" sz="1200" b="1" dirty="0">
                          <a:solidFill>
                            <a:srgbClr val="000000"/>
                          </a:solidFill>
                        </a:rPr>
                        <a:t>Minimum paid-up capitalization </a:t>
                      </a:r>
                    </a:p>
                  </a:txBody>
                  <a:tcPr anchor="ctr"/>
                </a:tc>
                <a:tc>
                  <a:txBody>
                    <a:bodyPr/>
                    <a:lstStyle/>
                    <a:p>
                      <a:r>
                        <a:rPr lang="en-US" sz="1200" kern="1200" dirty="0">
                          <a:solidFill>
                            <a:srgbClr val="000000"/>
                          </a:solidFill>
                          <a:latin typeface="+mn-lt"/>
                          <a:ea typeface="+mn-ea"/>
                          <a:cs typeface="+mn-cs"/>
                        </a:rPr>
                        <a:t>N/A</a:t>
                      </a:r>
                    </a:p>
                  </a:txBody>
                  <a:tcPr anchor="ctr"/>
                </a:tc>
                <a:tc>
                  <a:txBody>
                    <a:bodyPr/>
                    <a:lstStyle/>
                    <a:p>
                      <a:r>
                        <a:rPr lang="en-US" sz="1200" kern="1200" dirty="0">
                          <a:solidFill>
                            <a:srgbClr val="000000"/>
                          </a:solidFill>
                          <a:latin typeface="+mn-lt"/>
                          <a:ea typeface="+mn-ea"/>
                          <a:cs typeface="+mn-cs"/>
                        </a:rPr>
                        <a:t>N/A</a:t>
                      </a:r>
                    </a:p>
                  </a:txBody>
                  <a:tcPr anchor="ctr"/>
                </a:tc>
                <a:tc>
                  <a:txBody>
                    <a:bodyPr/>
                    <a:lstStyle/>
                    <a:p>
                      <a:r>
                        <a:rPr lang="en-US" sz="1200" kern="1200" dirty="0">
                          <a:solidFill>
                            <a:srgbClr val="000000"/>
                          </a:solidFill>
                          <a:latin typeface="+mn-lt"/>
                          <a:ea typeface="+mn-ea"/>
                          <a:cs typeface="+mn-cs"/>
                        </a:rPr>
                        <a:t>USD</a:t>
                      </a:r>
                      <a:r>
                        <a:rPr lang="en-US" sz="1200" kern="1200" baseline="0" dirty="0">
                          <a:solidFill>
                            <a:srgbClr val="000000"/>
                          </a:solidFill>
                          <a:latin typeface="+mn-lt"/>
                          <a:ea typeface="+mn-ea"/>
                          <a:cs typeface="+mn-cs"/>
                        </a:rPr>
                        <a:t> 1.39 million</a:t>
                      </a:r>
                      <a:endParaRPr lang="en-US" sz="1200" kern="1200" dirty="0">
                        <a:solidFill>
                          <a:srgbClr val="000000"/>
                        </a:solidFill>
                        <a:latin typeface="+mn-lt"/>
                        <a:ea typeface="+mn-ea"/>
                        <a:cs typeface="+mn-cs"/>
                      </a:endParaRPr>
                    </a:p>
                  </a:txBody>
                  <a:tcPr anchor="ctr"/>
                </a:tc>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US" sz="1200" kern="1200" dirty="0">
                          <a:solidFill>
                            <a:srgbClr val="000000"/>
                          </a:solidFill>
                          <a:latin typeface="+mn-lt"/>
                          <a:ea typeface="+mn-ea"/>
                          <a:cs typeface="+mn-cs"/>
                        </a:rPr>
                        <a:t>USD 1.39 million</a:t>
                      </a:r>
                    </a:p>
                  </a:txBody>
                  <a:tcPr anchor="ctr"/>
                </a:tc>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US" sz="1200" kern="1200" dirty="0">
                          <a:solidFill>
                            <a:srgbClr val="000000"/>
                          </a:solidFill>
                          <a:latin typeface="+mn-lt"/>
                          <a:ea typeface="+mn-ea"/>
                          <a:cs typeface="+mn-cs"/>
                        </a:rPr>
                        <a:t>USD 0.1 million </a:t>
                      </a:r>
                    </a:p>
                  </a:txBody>
                  <a:tcPr anchor="ctr"/>
                </a:tc>
                <a:tc>
                  <a:txBody>
                    <a:bodyPr/>
                    <a:lstStyle/>
                    <a:p>
                      <a:r>
                        <a:rPr lang="en-US" sz="1200" dirty="0">
                          <a:solidFill>
                            <a:srgbClr val="000000"/>
                          </a:solidFill>
                        </a:rPr>
                        <a:t>USD 0.15 million </a:t>
                      </a:r>
                    </a:p>
                  </a:txBody>
                  <a:tcPr anchor="ctr"/>
                </a:tc>
                <a:extLst>
                  <a:ext uri="{0D108BD9-81ED-4DB2-BD59-A6C34878D82A}">
                    <a16:rowId xmlns:a16="http://schemas.microsoft.com/office/drawing/2014/main" val="10002"/>
                  </a:ext>
                </a:extLst>
              </a:tr>
              <a:tr h="321000">
                <a:tc>
                  <a:txBody>
                    <a:bodyPr/>
                    <a:lstStyle/>
                    <a:p>
                      <a:pPr algn="ctr"/>
                      <a:r>
                        <a:rPr lang="en-US" sz="1200" b="1" dirty="0">
                          <a:solidFill>
                            <a:srgbClr val="000000"/>
                          </a:solidFill>
                        </a:rPr>
                        <a:t>Max foreign capital share</a:t>
                      </a:r>
                    </a:p>
                  </a:txBody>
                  <a:tcPr anchor="ctr"/>
                </a:tc>
                <a:tc>
                  <a:txBody>
                    <a:bodyPr/>
                    <a:lstStyle/>
                    <a:p>
                      <a:r>
                        <a:rPr lang="en-US" sz="1200" kern="1200" dirty="0">
                          <a:solidFill>
                            <a:srgbClr val="000000"/>
                          </a:solidFill>
                          <a:latin typeface="+mn-lt"/>
                          <a:ea typeface="+mn-ea"/>
                          <a:cs typeface="+mn-cs"/>
                        </a:rPr>
                        <a:t>&lt;50%</a:t>
                      </a:r>
                    </a:p>
                    <a:p>
                      <a:r>
                        <a:rPr lang="en-US" sz="1200" kern="1200" dirty="0">
                          <a:solidFill>
                            <a:srgbClr val="FF0000"/>
                          </a:solidFill>
                          <a:latin typeface="+mn-lt"/>
                          <a:ea typeface="+mn-ea"/>
                          <a:cs typeface="+mn-cs"/>
                        </a:rPr>
                        <a:t>List 3 Business</a:t>
                      </a:r>
                    </a:p>
                  </a:txBody>
                  <a:tcPr anchor="ctr"/>
                </a:tc>
                <a:tc>
                  <a:txBody>
                    <a:bodyPr/>
                    <a:lstStyle/>
                    <a:p>
                      <a:r>
                        <a:rPr lang="en-US" sz="1200" kern="1200" dirty="0">
                          <a:solidFill>
                            <a:srgbClr val="000000"/>
                          </a:solidFill>
                          <a:latin typeface="+mn-lt"/>
                          <a:ea typeface="+mn-ea"/>
                          <a:cs typeface="+mn-cs"/>
                        </a:rPr>
                        <a:t>&lt;50%</a:t>
                      </a:r>
                    </a:p>
                    <a:p>
                      <a:r>
                        <a:rPr lang="en-US" sz="1200" kern="1200" dirty="0">
                          <a:solidFill>
                            <a:srgbClr val="FF0000"/>
                          </a:solidFill>
                          <a:latin typeface="+mn-lt"/>
                          <a:ea typeface="+mn-ea"/>
                          <a:cs typeface="+mn-cs"/>
                        </a:rPr>
                        <a:t>List 3 Business</a:t>
                      </a:r>
                    </a:p>
                  </a:txBody>
                  <a:tcPr anchor="ctr"/>
                </a:tc>
                <a:tc>
                  <a:txBody>
                    <a:bodyPr/>
                    <a:lstStyle/>
                    <a:p>
                      <a:r>
                        <a:rPr lang="en-US" sz="1200" kern="1200" dirty="0">
                          <a:solidFill>
                            <a:srgbClr val="000000"/>
                          </a:solidFill>
                          <a:latin typeface="+mn-lt"/>
                          <a:ea typeface="+mn-ea"/>
                          <a:cs typeface="+mn-cs"/>
                        </a:rPr>
                        <a:t>&lt;50%</a:t>
                      </a:r>
                    </a:p>
                    <a:p>
                      <a:r>
                        <a:rPr lang="en-US" sz="1200" kern="1200" dirty="0">
                          <a:solidFill>
                            <a:srgbClr val="FF0000"/>
                          </a:solidFill>
                          <a:latin typeface="+mn-lt"/>
                          <a:ea typeface="+mn-ea"/>
                          <a:cs typeface="+mn-cs"/>
                        </a:rPr>
                        <a:t>List 3 Business</a:t>
                      </a:r>
                    </a:p>
                  </a:txBody>
                  <a:tcPr anchor="ctr"/>
                </a:tc>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US" sz="1200" kern="1200" dirty="0">
                          <a:solidFill>
                            <a:srgbClr val="000000"/>
                          </a:solidFill>
                          <a:latin typeface="+mn-lt"/>
                          <a:ea typeface="+mn-ea"/>
                          <a:cs typeface="+mn-cs"/>
                        </a:rPr>
                        <a:t>&lt;50%</a:t>
                      </a:r>
                    </a:p>
                    <a:p>
                      <a:pPr marL="0" marR="0" indent="0"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mn-lt"/>
                          <a:ea typeface="+mn-ea"/>
                          <a:cs typeface="+mn-cs"/>
                        </a:rPr>
                        <a:t>List 3 Business</a:t>
                      </a:r>
                    </a:p>
                  </a:txBody>
                  <a:tcPr anchor="ctr"/>
                </a:tc>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US" sz="1200" kern="1200" dirty="0">
                          <a:solidFill>
                            <a:srgbClr val="000000"/>
                          </a:solidFill>
                          <a:latin typeface="+mn-lt"/>
                          <a:ea typeface="+mn-ea"/>
                          <a:cs typeface="+mn-cs"/>
                        </a:rPr>
                        <a:t>&lt;50%</a:t>
                      </a:r>
                    </a:p>
                    <a:p>
                      <a:pPr marL="0" marR="0" indent="0"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mn-lt"/>
                          <a:ea typeface="+mn-ea"/>
                          <a:cs typeface="+mn-cs"/>
                        </a:rPr>
                        <a:t>List 3 Business</a:t>
                      </a:r>
                    </a:p>
                  </a:txBody>
                  <a:tcPr anchor="ctr"/>
                </a:tc>
                <a:tc>
                  <a:txBody>
                    <a:bodyPr/>
                    <a:lstStyle/>
                    <a:p>
                      <a:r>
                        <a:rPr lang="en-US" sz="1200" dirty="0">
                          <a:solidFill>
                            <a:srgbClr val="000000"/>
                          </a:solidFill>
                        </a:rPr>
                        <a:t>Thai incorporated company</a:t>
                      </a:r>
                    </a:p>
                  </a:txBody>
                  <a:tcPr anchor="ctr"/>
                </a:tc>
                <a:extLst>
                  <a:ext uri="{0D108BD9-81ED-4DB2-BD59-A6C34878D82A}">
                    <a16:rowId xmlns:a16="http://schemas.microsoft.com/office/drawing/2014/main" val="10003"/>
                  </a:ext>
                </a:extLst>
              </a:tr>
              <a:tr h="321000">
                <a:tc>
                  <a:txBody>
                    <a:bodyPr/>
                    <a:lstStyle/>
                    <a:p>
                      <a:pPr algn="ctr"/>
                      <a:r>
                        <a:rPr lang="en-US" sz="1200" b="1" dirty="0">
                          <a:solidFill>
                            <a:srgbClr val="000000"/>
                          </a:solidFill>
                        </a:rPr>
                        <a:t>Interest cap</a:t>
                      </a:r>
                    </a:p>
                  </a:txBody>
                  <a:tcPr anchor="ctr"/>
                </a:tc>
                <a:tc>
                  <a:txBody>
                    <a:bodyPr/>
                    <a:lstStyle/>
                    <a:p>
                      <a:r>
                        <a:rPr lang="en-US" sz="1200" kern="1200" dirty="0">
                          <a:solidFill>
                            <a:schemeClr val="tx1"/>
                          </a:solidFill>
                          <a:latin typeface="+mn-lt"/>
                          <a:ea typeface="+mn-ea"/>
                          <a:cs typeface="+mn-cs"/>
                        </a:rPr>
                        <a:t>N/A</a:t>
                      </a:r>
                    </a:p>
                  </a:txBody>
                  <a:tcPr anchor="ctr"/>
                </a:tc>
                <a:tc>
                  <a:txBody>
                    <a:bodyPr/>
                    <a:lstStyle/>
                    <a:p>
                      <a:r>
                        <a:rPr lang="en-US" sz="1200" kern="1200" dirty="0">
                          <a:solidFill>
                            <a:schemeClr val="tx1"/>
                          </a:solidFill>
                          <a:latin typeface="+mn-lt"/>
                          <a:ea typeface="+mn-ea"/>
                          <a:cs typeface="+mn-cs"/>
                        </a:rPr>
                        <a:t>N/A</a:t>
                      </a:r>
                    </a:p>
                  </a:txBody>
                  <a:tcPr anchor="ctr"/>
                </a:tc>
                <a:tc>
                  <a:txBody>
                    <a:bodyPr/>
                    <a:lstStyle/>
                    <a:p>
                      <a:r>
                        <a:rPr lang="en-US" sz="1200" kern="1200" dirty="0">
                          <a:solidFill>
                            <a:srgbClr val="FF0000"/>
                          </a:solidFill>
                          <a:latin typeface="+mn-lt"/>
                          <a:ea typeface="+mn-ea"/>
                          <a:cs typeface="+mn-cs"/>
                        </a:rPr>
                        <a:t>Max EIR</a:t>
                      </a:r>
                      <a:r>
                        <a:rPr lang="en-US" sz="1200" kern="1200" baseline="0" dirty="0">
                          <a:solidFill>
                            <a:srgbClr val="FF0000"/>
                          </a:solidFill>
                          <a:latin typeface="+mn-lt"/>
                          <a:ea typeface="+mn-ea"/>
                          <a:cs typeface="+mn-cs"/>
                        </a:rPr>
                        <a:t> 28</a:t>
                      </a:r>
                      <a:r>
                        <a:rPr lang="en-US" sz="1200" kern="1200" dirty="0">
                          <a:solidFill>
                            <a:srgbClr val="FF0000"/>
                          </a:solidFill>
                          <a:latin typeface="+mn-lt"/>
                          <a:ea typeface="+mn-ea"/>
                          <a:cs typeface="+mn-cs"/>
                        </a:rPr>
                        <a:t>% include </a:t>
                      </a:r>
                      <a:r>
                        <a:rPr lang="en-US" sz="1200" kern="1200" dirty="0" err="1">
                          <a:solidFill>
                            <a:srgbClr val="FF0000"/>
                          </a:solidFill>
                          <a:latin typeface="+mn-lt"/>
                          <a:ea typeface="+mn-ea"/>
                          <a:cs typeface="+mn-cs"/>
                        </a:rPr>
                        <a:t>Coll</a:t>
                      </a:r>
                      <a:r>
                        <a:rPr lang="en-US" sz="1200" kern="1200" dirty="0">
                          <a:solidFill>
                            <a:srgbClr val="FF0000"/>
                          </a:solidFill>
                          <a:latin typeface="+mn-lt"/>
                          <a:ea typeface="+mn-ea"/>
                          <a:cs typeface="+mn-cs"/>
                        </a:rPr>
                        <a:t> fee</a:t>
                      </a:r>
                    </a:p>
                  </a:txBody>
                  <a:tcPr anchor="ctr"/>
                </a:tc>
                <a:tc>
                  <a:txBody>
                    <a:bodyPr/>
                    <a:lstStyle/>
                    <a:p>
                      <a:r>
                        <a:rPr lang="en-US" sz="1200" kern="1200" dirty="0">
                          <a:solidFill>
                            <a:srgbClr val="FF0000"/>
                          </a:solidFill>
                          <a:latin typeface="+mn-lt"/>
                          <a:ea typeface="+mn-ea"/>
                          <a:cs typeface="+mn-cs"/>
                        </a:rPr>
                        <a:t>Max EIR</a:t>
                      </a:r>
                      <a:r>
                        <a:rPr lang="en-US" sz="1200" kern="1200" baseline="0" dirty="0">
                          <a:solidFill>
                            <a:srgbClr val="FF0000"/>
                          </a:solidFill>
                          <a:latin typeface="+mn-lt"/>
                          <a:ea typeface="+mn-ea"/>
                          <a:cs typeface="+mn-cs"/>
                        </a:rPr>
                        <a:t> </a:t>
                      </a:r>
                      <a:r>
                        <a:rPr lang="en-US" sz="1200" kern="1200" dirty="0">
                          <a:solidFill>
                            <a:srgbClr val="FF0000"/>
                          </a:solidFill>
                          <a:latin typeface="+mn-lt"/>
                          <a:ea typeface="+mn-ea"/>
                          <a:cs typeface="+mn-cs"/>
                        </a:rPr>
                        <a:t>36% include </a:t>
                      </a:r>
                      <a:r>
                        <a:rPr lang="en-US" sz="1200" kern="1200" dirty="0" err="1">
                          <a:solidFill>
                            <a:srgbClr val="FF0000"/>
                          </a:solidFill>
                          <a:latin typeface="+mn-lt"/>
                          <a:ea typeface="+mn-ea"/>
                          <a:cs typeface="+mn-cs"/>
                        </a:rPr>
                        <a:t>Coll</a:t>
                      </a:r>
                      <a:r>
                        <a:rPr lang="en-US" sz="1200" kern="1200" dirty="0">
                          <a:solidFill>
                            <a:srgbClr val="FF0000"/>
                          </a:solidFill>
                          <a:latin typeface="+mn-lt"/>
                          <a:ea typeface="+mn-ea"/>
                          <a:cs typeface="+mn-cs"/>
                        </a:rPr>
                        <a:t> fee</a:t>
                      </a:r>
                    </a:p>
                  </a:txBody>
                  <a:tcPr anchor="ctr"/>
                </a:tc>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mn-lt"/>
                          <a:ea typeface="+mn-ea"/>
                          <a:cs typeface="+mn-cs"/>
                        </a:rPr>
                        <a:t>Max 24% (LA</a:t>
                      </a:r>
                      <a:r>
                        <a:rPr lang="en-US" sz="1200" kern="1200" baseline="0" dirty="0">
                          <a:solidFill>
                            <a:srgbClr val="FF0000"/>
                          </a:solidFill>
                          <a:latin typeface="+mn-lt"/>
                          <a:ea typeface="+mn-ea"/>
                          <a:cs typeface="+mn-cs"/>
                        </a:rPr>
                        <a:t> </a:t>
                      </a:r>
                      <a:r>
                        <a:rPr lang="en-US" sz="1200" kern="1200" dirty="0">
                          <a:solidFill>
                            <a:srgbClr val="FF0000"/>
                          </a:solidFill>
                          <a:latin typeface="+mn-lt"/>
                          <a:ea typeface="+mn-ea"/>
                          <a:cs typeface="+mn-cs"/>
                        </a:rPr>
                        <a:t>&lt; $57)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mn-lt"/>
                          <a:ea typeface="+mn-ea"/>
                          <a:cs typeface="+mn-cs"/>
                        </a:rPr>
                        <a:t>Max 15% (LA</a:t>
                      </a:r>
                      <a:r>
                        <a:rPr lang="en-US" sz="1200" kern="1200" baseline="0" dirty="0">
                          <a:solidFill>
                            <a:srgbClr val="FF0000"/>
                          </a:solidFill>
                          <a:latin typeface="+mn-lt"/>
                          <a:ea typeface="+mn-ea"/>
                          <a:cs typeface="+mn-cs"/>
                        </a:rPr>
                        <a:t> &gt; </a:t>
                      </a:r>
                      <a:r>
                        <a:rPr lang="en-US" sz="1200" kern="1200" dirty="0">
                          <a:solidFill>
                            <a:srgbClr val="FF0000"/>
                          </a:solidFill>
                          <a:latin typeface="+mn-lt"/>
                          <a:ea typeface="+mn-ea"/>
                          <a:cs typeface="+mn-cs"/>
                        </a:rPr>
                        <a:t>$57)</a:t>
                      </a:r>
                    </a:p>
                  </a:txBody>
                  <a:tcPr anchor="ctr"/>
                </a:tc>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US" sz="1200" kern="1200" dirty="0">
                          <a:solidFill>
                            <a:srgbClr val="000000"/>
                          </a:solidFill>
                          <a:latin typeface="+mn-lt"/>
                          <a:ea typeface="+mn-ea"/>
                          <a:cs typeface="+mn-cs"/>
                        </a:rPr>
                        <a:t>N/A</a:t>
                      </a:r>
                    </a:p>
                  </a:txBody>
                  <a:tcPr anchor="ctr"/>
                </a:tc>
                <a:extLst>
                  <a:ext uri="{0D108BD9-81ED-4DB2-BD59-A6C34878D82A}">
                    <a16:rowId xmlns:a16="http://schemas.microsoft.com/office/drawing/2014/main" val="10004"/>
                  </a:ext>
                </a:extLst>
              </a:tr>
              <a:tr h="706199">
                <a:tc>
                  <a:txBody>
                    <a:bodyPr/>
                    <a:lstStyle/>
                    <a:p>
                      <a:pPr algn="ctr"/>
                      <a:r>
                        <a:rPr lang="en-US" sz="1200" b="1" dirty="0">
                          <a:solidFill>
                            <a:srgbClr val="000000"/>
                          </a:solidFill>
                        </a:rPr>
                        <a:t>Regulator</a:t>
                      </a:r>
                    </a:p>
                  </a:txBody>
                  <a:tcPr anchor="ctr"/>
                </a:tc>
                <a:tc>
                  <a:txBody>
                    <a:bodyPr/>
                    <a:lstStyle/>
                    <a:p>
                      <a:pPr marL="0" indent="0">
                        <a:buFont typeface="Arial" panose="020B0604020202020204" pitchFamily="34" charset="0"/>
                        <a:buNone/>
                      </a:pPr>
                      <a:r>
                        <a:rPr lang="en-US" sz="1200" kern="1200" dirty="0">
                          <a:solidFill>
                            <a:srgbClr val="000000"/>
                          </a:solidFill>
                          <a:latin typeface="+mn-lt"/>
                          <a:ea typeface="+mn-ea"/>
                          <a:cs typeface="+mn-cs"/>
                        </a:rPr>
                        <a:t>Ministry of Finance</a:t>
                      </a:r>
                    </a:p>
                    <a:p>
                      <a:pPr marL="0" indent="0">
                        <a:buFont typeface="Arial" panose="020B0604020202020204" pitchFamily="34" charset="0"/>
                        <a:buNone/>
                      </a:pPr>
                      <a:r>
                        <a:rPr lang="en-US" sz="1200" kern="1200" dirty="0">
                          <a:solidFill>
                            <a:srgbClr val="000000"/>
                          </a:solidFill>
                          <a:latin typeface="+mn-lt"/>
                          <a:ea typeface="+mn-ea"/>
                          <a:cs typeface="+mn-cs"/>
                        </a:rPr>
                        <a:t>The Bank of</a:t>
                      </a:r>
                      <a:r>
                        <a:rPr lang="en-US" sz="1200" kern="1200" baseline="0" dirty="0">
                          <a:solidFill>
                            <a:srgbClr val="000000"/>
                          </a:solidFill>
                          <a:latin typeface="+mn-lt"/>
                          <a:ea typeface="+mn-ea"/>
                          <a:cs typeface="+mn-cs"/>
                        </a:rPr>
                        <a:t> </a:t>
                      </a:r>
                      <a:r>
                        <a:rPr lang="en-US" sz="1200" kern="1200" dirty="0">
                          <a:solidFill>
                            <a:srgbClr val="000000"/>
                          </a:solidFill>
                          <a:latin typeface="+mn-lt"/>
                          <a:ea typeface="+mn-ea"/>
                          <a:cs typeface="+mn-cs"/>
                        </a:rPr>
                        <a:t>Thailand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uLnTx/>
                          <a:uFillTx/>
                          <a:latin typeface="Calibri"/>
                          <a:ea typeface="+mn-ea"/>
                          <a:cs typeface="+mn-cs"/>
                        </a:rPr>
                        <a:t>Ministry of Finance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uLnTx/>
                          <a:uFillTx/>
                          <a:latin typeface="Calibri"/>
                          <a:ea typeface="+mn-ea"/>
                          <a:cs typeface="+mn-cs"/>
                        </a:rPr>
                        <a:t>The Bank of Thailand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uLnTx/>
                          <a:uFillTx/>
                          <a:latin typeface="Calibri"/>
                          <a:ea typeface="+mn-ea"/>
                          <a:cs typeface="+mn-cs"/>
                        </a:rPr>
                        <a:t>Ministry of Finance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uLnTx/>
                          <a:uFillTx/>
                          <a:latin typeface="Calibri"/>
                          <a:ea typeface="+mn-ea"/>
                          <a:cs typeface="+mn-cs"/>
                        </a:rPr>
                        <a:t>The Bank of Thailand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uLnTx/>
                          <a:uFillTx/>
                          <a:latin typeface="Calibri"/>
                          <a:ea typeface="+mn-ea"/>
                          <a:cs typeface="+mn-cs"/>
                        </a:rPr>
                        <a:t>Ministry of Finance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uLnTx/>
                          <a:uFillTx/>
                          <a:latin typeface="Calibri"/>
                          <a:ea typeface="+mn-ea"/>
                          <a:cs typeface="+mn-cs"/>
                        </a:rPr>
                        <a:t>The Bank of Thailand</a:t>
                      </a:r>
                    </a:p>
                  </a:txBody>
                  <a:tcPr anchor="ctr"/>
                </a:tc>
                <a:tc>
                  <a:txBody>
                    <a:bodyPr/>
                    <a:lstStyle/>
                    <a:p>
                      <a:pPr marL="0" marR="0" indent="0"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rgbClr val="000000"/>
                          </a:solidFill>
                          <a:latin typeface="+mn-lt"/>
                          <a:ea typeface="+mn-ea"/>
                          <a:cs typeface="+mn-cs"/>
                        </a:rPr>
                        <a:t>Pawnshop Committee</a:t>
                      </a:r>
                    </a:p>
                  </a:txBody>
                  <a:tcPr anchor="ctr"/>
                </a:tc>
                <a:tc>
                  <a:txBody>
                    <a:bodyPr/>
                    <a:lstStyle/>
                    <a:p>
                      <a:pPr marL="0" marR="0" indent="0"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rgbClr val="000000"/>
                          </a:solidFill>
                          <a:latin typeface="Calibri" charset="0"/>
                          <a:ea typeface="+mn-ea"/>
                          <a:cs typeface="+mn-cs"/>
                        </a:rPr>
                        <a:t>Bank of Thailand</a:t>
                      </a:r>
                    </a:p>
                    <a:p>
                      <a:pPr marL="0" marR="0" indent="0"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rgbClr val="000000"/>
                          </a:solidFill>
                          <a:latin typeface="Calibri" charset="0"/>
                          <a:ea typeface="+mn-ea"/>
                          <a:cs typeface="+mn-cs"/>
                        </a:rPr>
                        <a:t>Securities</a:t>
                      </a:r>
                      <a:r>
                        <a:rPr lang="en-US" sz="1200" kern="1200" baseline="0" dirty="0">
                          <a:solidFill>
                            <a:srgbClr val="000000"/>
                          </a:solidFill>
                          <a:latin typeface="Calibri" charset="0"/>
                          <a:ea typeface="+mn-ea"/>
                          <a:cs typeface="+mn-cs"/>
                        </a:rPr>
                        <a:t> &amp; Exchange Commission</a:t>
                      </a:r>
                      <a:endParaRPr lang="en-US" sz="1200" kern="1200" dirty="0">
                        <a:solidFill>
                          <a:srgbClr val="000000"/>
                        </a:solidFill>
                        <a:latin typeface="Calibri" charset="0"/>
                        <a:ea typeface="+mn-ea"/>
                        <a:cs typeface="+mn-cs"/>
                      </a:endParaRPr>
                    </a:p>
                  </a:txBody>
                  <a:tcPr anchor="ctr"/>
                </a:tc>
                <a:extLst>
                  <a:ext uri="{0D108BD9-81ED-4DB2-BD59-A6C34878D82A}">
                    <a16:rowId xmlns:a16="http://schemas.microsoft.com/office/drawing/2014/main" val="10006"/>
                  </a:ext>
                </a:extLst>
              </a:tr>
              <a:tr h="449400">
                <a:tc>
                  <a:txBody>
                    <a:bodyPr/>
                    <a:lstStyle/>
                    <a:p>
                      <a:pPr algn="ctr"/>
                      <a:r>
                        <a:rPr lang="en-US" sz="1200" b="1" dirty="0">
                          <a:solidFill>
                            <a:srgbClr val="000000"/>
                          </a:solidFill>
                        </a:rPr>
                        <a:t>Tenure for getting license</a:t>
                      </a:r>
                    </a:p>
                  </a:txBody>
                  <a:tcPr anchor="ctr"/>
                </a:tc>
                <a:tc>
                  <a:txBody>
                    <a:bodyPr/>
                    <a:lstStyle/>
                    <a:p>
                      <a:r>
                        <a:rPr lang="en-US" sz="1200" dirty="0">
                          <a:solidFill>
                            <a:srgbClr val="000000"/>
                          </a:solidFill>
                        </a:rPr>
                        <a:t>N/A</a:t>
                      </a:r>
                    </a:p>
                  </a:txBody>
                  <a:tcPr anchor="ctr"/>
                </a:tc>
                <a:tc>
                  <a:txBody>
                    <a:bodyPr/>
                    <a:lstStyle/>
                    <a:p>
                      <a:r>
                        <a:rPr lang="en-US" sz="1200" dirty="0">
                          <a:solidFill>
                            <a:srgbClr val="000000"/>
                          </a:solidFill>
                        </a:rPr>
                        <a:t>N/A</a:t>
                      </a:r>
                    </a:p>
                  </a:txBody>
                  <a:tcPr anchor="ctr"/>
                </a:tc>
                <a:tc>
                  <a:txBody>
                    <a:bodyPr/>
                    <a:lstStyle/>
                    <a:p>
                      <a:r>
                        <a:rPr lang="en-US" sz="1200" dirty="0">
                          <a:solidFill>
                            <a:schemeClr val="tx1"/>
                          </a:solidFill>
                        </a:rPr>
                        <a:t>60</a:t>
                      </a:r>
                      <a:r>
                        <a:rPr lang="en-US" sz="1200" baseline="0" dirty="0">
                          <a:solidFill>
                            <a:schemeClr val="tx1"/>
                          </a:solidFill>
                        </a:rPr>
                        <a:t> days to approve by regulators</a:t>
                      </a:r>
                      <a:endParaRPr lang="en-US" sz="1200" dirty="0">
                        <a:solidFill>
                          <a:schemeClr val="tx1"/>
                        </a:solidFill>
                      </a:endParaRPr>
                    </a:p>
                  </a:txBody>
                  <a:tcPr anchor="ctr"/>
                </a:tc>
                <a:tc>
                  <a:txBody>
                    <a:bodyPr/>
                    <a:lstStyle/>
                    <a:p>
                      <a:r>
                        <a:rPr lang="en-US" sz="1200" dirty="0">
                          <a:solidFill>
                            <a:srgbClr val="000000"/>
                          </a:solidFill>
                        </a:rPr>
                        <a:t>60 days to approve by regulators</a:t>
                      </a:r>
                    </a:p>
                  </a:txBody>
                  <a:tcPr anchor="ctr"/>
                </a:tc>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US" sz="1200" kern="1200" dirty="0">
                          <a:solidFill>
                            <a:srgbClr val="000000"/>
                          </a:solidFill>
                          <a:latin typeface="+mn-lt"/>
                          <a:ea typeface="+mn-ea"/>
                          <a:cs typeface="+mn-cs"/>
                        </a:rPr>
                        <a:t>45 days to approve by regulator</a:t>
                      </a:r>
                    </a:p>
                  </a:txBody>
                  <a:tcPr anchor="ctr"/>
                </a:tc>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US" sz="1200" kern="1200" dirty="0">
                          <a:solidFill>
                            <a:srgbClr val="000000"/>
                          </a:solidFill>
                          <a:latin typeface="Calibri" charset="0"/>
                          <a:ea typeface="+mn-ea"/>
                          <a:cs typeface="+mn-cs"/>
                        </a:rPr>
                        <a:t>SEC Office</a:t>
                      </a:r>
                      <a:r>
                        <a:rPr lang="en-US" sz="1200" kern="1200" baseline="0" dirty="0">
                          <a:solidFill>
                            <a:srgbClr val="000000"/>
                          </a:solidFill>
                          <a:latin typeface="Calibri" charset="0"/>
                          <a:ea typeface="+mn-ea"/>
                          <a:cs typeface="+mn-cs"/>
                        </a:rPr>
                        <a:t> (</a:t>
                      </a:r>
                      <a:r>
                        <a:rPr lang="en-US" sz="1200" kern="1200" dirty="0">
                          <a:solidFill>
                            <a:srgbClr val="000000"/>
                          </a:solidFill>
                          <a:latin typeface="Calibri" charset="0"/>
                          <a:ea typeface="+mn-ea"/>
                          <a:cs typeface="+mn-cs"/>
                        </a:rPr>
                        <a:t>Form 35-FP) </a:t>
                      </a:r>
                    </a:p>
                  </a:txBody>
                  <a:tcPr anchor="ctr"/>
                </a:tc>
                <a:extLst>
                  <a:ext uri="{0D108BD9-81ED-4DB2-BD59-A6C34878D82A}">
                    <a16:rowId xmlns:a16="http://schemas.microsoft.com/office/drawing/2014/main" val="10007"/>
                  </a:ext>
                </a:extLst>
              </a:tr>
              <a:tr h="321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000000"/>
                          </a:solidFill>
                          <a:latin typeface="+mn-lt"/>
                          <a:ea typeface="+mn-ea"/>
                          <a:cs typeface="+mn-cs"/>
                        </a:rPr>
                        <a:t>Number of active licenses </a:t>
                      </a:r>
                    </a:p>
                  </a:txBody>
                  <a:tcPr anchor="ctr"/>
                </a:tc>
                <a:tc>
                  <a:txBody>
                    <a:bodyPr/>
                    <a:lstStyle/>
                    <a:p>
                      <a:pPr algn="ctr"/>
                      <a:r>
                        <a:rPr lang="en-US" sz="1200" kern="1200" dirty="0">
                          <a:solidFill>
                            <a:srgbClr val="000000"/>
                          </a:solidFill>
                          <a:latin typeface="+mn-lt"/>
                          <a:ea typeface="+mn-ea"/>
                          <a:cs typeface="+mn-cs"/>
                        </a:rPr>
                        <a:t>30</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000000"/>
                          </a:solidFill>
                          <a:latin typeface="+mn-lt"/>
                          <a:ea typeface="+mn-ea"/>
                          <a:cs typeface="+mn-cs"/>
                        </a:rPr>
                        <a:t>8</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35</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21</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000000"/>
                          </a:solidFill>
                          <a:latin typeface="+mn-lt"/>
                          <a:ea typeface="+mn-ea"/>
                          <a:cs typeface="+mn-cs"/>
                        </a:rPr>
                        <a:t>598</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000000"/>
                          </a:solidFill>
                          <a:latin typeface="Calibri" charset="0"/>
                          <a:ea typeface="+mn-ea"/>
                          <a:cs typeface="+mn-cs"/>
                        </a:rPr>
                        <a:t>0</a:t>
                      </a:r>
                    </a:p>
                  </a:txBody>
                  <a:tcPr anchor="ctr"/>
                </a:tc>
                <a:extLst>
                  <a:ext uri="{0D108BD9-81ED-4DB2-BD59-A6C34878D82A}">
                    <a16:rowId xmlns:a16="http://schemas.microsoft.com/office/drawing/2014/main" val="10008"/>
                  </a:ext>
                </a:extLst>
              </a:tr>
            </a:tbl>
          </a:graphicData>
        </a:graphic>
      </p:graphicFrame>
      <p:sp>
        <p:nvSpPr>
          <p:cNvPr id="3" name="Rectangle 2"/>
          <p:cNvSpPr/>
          <p:nvPr/>
        </p:nvSpPr>
        <p:spPr>
          <a:xfrm>
            <a:off x="111853" y="6513613"/>
            <a:ext cx="8492595" cy="227755"/>
          </a:xfrm>
          <a:prstGeom prst="rect">
            <a:avLst/>
          </a:prstGeom>
        </p:spPr>
        <p:txBody>
          <a:bodyPr wrap="square">
            <a:spAutoFit/>
          </a:bodyPr>
          <a:lstStyle/>
          <a:p>
            <a:pPr>
              <a:lnSpc>
                <a:spcPct val="110000"/>
              </a:lnSpc>
              <a:spcBef>
                <a:spcPct val="20000"/>
              </a:spcBef>
              <a:buFont typeface="Arial" pitchFamily="34" charset="0"/>
              <a:buNone/>
            </a:pPr>
            <a:r>
              <a:rPr lang="en-US" altLang="en-US" sz="800" dirty="0"/>
              <a:t>Source: https://www.bot.or.th/English/FinancialInstitutions/FIStructure/Pages/default.aspx</a:t>
            </a:r>
            <a:endParaRPr lang="en-US" altLang="en-US" sz="700" dirty="0"/>
          </a:p>
        </p:txBody>
      </p:sp>
      <p:sp>
        <p:nvSpPr>
          <p:cNvPr id="8" name="TextBox 7"/>
          <p:cNvSpPr txBox="1">
            <a:spLocks/>
          </p:cNvSpPr>
          <p:nvPr/>
        </p:nvSpPr>
        <p:spPr>
          <a:xfrm>
            <a:off x="111853" y="6053018"/>
            <a:ext cx="8925819" cy="286232"/>
          </a:xfrm>
          <a:prstGeom prst="rect">
            <a:avLst/>
          </a:prstGeom>
          <a:solidFill>
            <a:schemeClr val="accent1">
              <a:lumMod val="20000"/>
              <a:lumOff val="80000"/>
            </a:schemeClr>
          </a:solidFill>
          <a:ln>
            <a:solidFill>
              <a:schemeClr val="accent1"/>
            </a:solidFill>
          </a:ln>
        </p:spPr>
        <p:txBody>
          <a:bodyPr wrap="square" rtlCol="0" anchor="t">
            <a:spAutoFit/>
          </a:bodyPr>
          <a:lstStyle/>
          <a:p>
            <a:pPr>
              <a:lnSpc>
                <a:spcPct val="105000"/>
              </a:lnSpc>
              <a:buFont typeface="Arial" pitchFamily="34" charset="0"/>
              <a:buNone/>
            </a:pPr>
            <a:r>
              <a:rPr lang="en-GB" sz="1200" dirty="0">
                <a:solidFill>
                  <a:srgbClr val="FF0000"/>
                </a:solidFill>
              </a:rPr>
              <a:t>It is possible for foreign company to incorporate a subsidiary company in</a:t>
            </a:r>
            <a:endParaRPr lang="en-US" altLang="en-US" sz="1200" dirty="0">
              <a:solidFill>
                <a:srgbClr val="FF0000"/>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49460" y="112408"/>
            <a:ext cx="580174" cy="436272"/>
          </a:xfrm>
          <a:prstGeom prst="rect">
            <a:avLst/>
          </a:prstGeom>
        </p:spPr>
      </p:pic>
    </p:spTree>
    <p:extLst>
      <p:ext uri="{BB962C8B-B14F-4D97-AF65-F5344CB8AC3E}">
        <p14:creationId xmlns:p14="http://schemas.microsoft.com/office/powerpoint/2010/main" val="1648421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p:cNvGraphicFramePr>
            <a:graphicFrameLocks noGrp="1"/>
          </p:cNvGraphicFramePr>
          <p:nvPr>
            <p:extLst>
              <p:ext uri="{D42A27DB-BD31-4B8C-83A1-F6EECF244321}">
                <p14:modId xmlns:p14="http://schemas.microsoft.com/office/powerpoint/2010/main" val="1153103249"/>
              </p:ext>
            </p:extLst>
          </p:nvPr>
        </p:nvGraphicFramePr>
        <p:xfrm>
          <a:off x="63018" y="637168"/>
          <a:ext cx="9027288" cy="5387714"/>
        </p:xfrm>
        <a:graphic>
          <a:graphicData uri="http://schemas.openxmlformats.org/drawingml/2006/table">
            <a:tbl>
              <a:tblPr firstRow="1" bandRow="1">
                <a:tableStyleId>{5C22544A-7EE6-4342-B048-85BDC9FD1C3A}</a:tableStyleId>
              </a:tblPr>
              <a:tblGrid>
                <a:gridCol w="343566">
                  <a:extLst>
                    <a:ext uri="{9D8B030D-6E8A-4147-A177-3AD203B41FA5}">
                      <a16:colId xmlns:a16="http://schemas.microsoft.com/office/drawing/2014/main" val="20000"/>
                    </a:ext>
                  </a:extLst>
                </a:gridCol>
                <a:gridCol w="2032034">
                  <a:extLst>
                    <a:ext uri="{9D8B030D-6E8A-4147-A177-3AD203B41FA5}">
                      <a16:colId xmlns:a16="http://schemas.microsoft.com/office/drawing/2014/main" val="20001"/>
                    </a:ext>
                  </a:extLst>
                </a:gridCol>
                <a:gridCol w="2218437">
                  <a:extLst>
                    <a:ext uri="{9D8B030D-6E8A-4147-A177-3AD203B41FA5}">
                      <a16:colId xmlns:a16="http://schemas.microsoft.com/office/drawing/2014/main" val="20002"/>
                    </a:ext>
                  </a:extLst>
                </a:gridCol>
                <a:gridCol w="2102095">
                  <a:extLst>
                    <a:ext uri="{9D8B030D-6E8A-4147-A177-3AD203B41FA5}">
                      <a16:colId xmlns:a16="http://schemas.microsoft.com/office/drawing/2014/main" val="2716559221"/>
                    </a:ext>
                  </a:extLst>
                </a:gridCol>
                <a:gridCol w="2331156">
                  <a:extLst>
                    <a:ext uri="{9D8B030D-6E8A-4147-A177-3AD203B41FA5}">
                      <a16:colId xmlns:a16="http://schemas.microsoft.com/office/drawing/2014/main" val="20003"/>
                    </a:ext>
                  </a:extLst>
                </a:gridCol>
              </a:tblGrid>
              <a:tr h="239555">
                <a:tc>
                  <a:txBody>
                    <a:bodyPr/>
                    <a:lstStyle/>
                    <a:p>
                      <a:pPr algn="ctr"/>
                      <a:endParaRPr lang="en-US" sz="1200" dirty="0">
                        <a:solidFill>
                          <a:schemeClr val="bg1">
                            <a:lumMod val="95000"/>
                          </a:schemeClr>
                        </a:solidFill>
                      </a:endParaRPr>
                    </a:p>
                  </a:txBody>
                  <a:tcPr/>
                </a:tc>
                <a:tc>
                  <a:txBody>
                    <a:bodyPr/>
                    <a:lstStyle/>
                    <a:p>
                      <a:pPr algn="ctr"/>
                      <a:r>
                        <a:rPr lang="en-US" sz="1200" dirty="0">
                          <a:solidFill>
                            <a:schemeClr val="bg1">
                              <a:lumMod val="95000"/>
                            </a:schemeClr>
                          </a:solidFill>
                        </a:rPr>
                        <a:t>Parameter</a:t>
                      </a:r>
                      <a:endParaRPr lang="ru-RU" sz="1200" dirty="0">
                        <a:solidFill>
                          <a:schemeClr val="bg1">
                            <a:lumMod val="95000"/>
                          </a:schemeClr>
                        </a:solidFill>
                      </a:endParaRPr>
                    </a:p>
                  </a:txBody>
                  <a:tcPr/>
                </a:tc>
                <a:tc>
                  <a:txBody>
                    <a:bodyPr/>
                    <a:lstStyle/>
                    <a:p>
                      <a:pPr algn="ctr"/>
                      <a:r>
                        <a:rPr lang="en-US" sz="1200" baseline="0" dirty="0">
                          <a:solidFill>
                            <a:schemeClr val="bg1">
                              <a:lumMod val="95000"/>
                            </a:schemeClr>
                          </a:solidFill>
                        </a:rPr>
                        <a:t>AEON PL</a:t>
                      </a:r>
                      <a:endParaRPr lang="en-US" sz="1200" dirty="0">
                        <a:solidFill>
                          <a:schemeClr val="bg1">
                            <a:lumMod val="95000"/>
                          </a:schemeClr>
                        </a:solidFill>
                      </a:endParaRPr>
                    </a:p>
                  </a:txBody>
                  <a:tcPr/>
                </a:tc>
                <a:tc>
                  <a:txBody>
                    <a:bodyPr/>
                    <a:lstStyle/>
                    <a:p>
                      <a:pPr algn="ctr"/>
                      <a:r>
                        <a:rPr lang="en-US" sz="1200" dirty="0">
                          <a:solidFill>
                            <a:schemeClr val="bg1">
                              <a:lumMod val="95000"/>
                            </a:schemeClr>
                          </a:solidFill>
                        </a:rPr>
                        <a:t>KTC</a:t>
                      </a:r>
                    </a:p>
                  </a:txBody>
                  <a:tcPr/>
                </a:tc>
                <a:tc>
                  <a:txBody>
                    <a:bodyPr/>
                    <a:lstStyle/>
                    <a:p>
                      <a:pPr algn="ctr"/>
                      <a:r>
                        <a:rPr lang="en-US" sz="1200" dirty="0">
                          <a:solidFill>
                            <a:schemeClr val="bg1">
                              <a:lumMod val="95000"/>
                            </a:schemeClr>
                          </a:solidFill>
                        </a:rPr>
                        <a:t>EASY BUY</a:t>
                      </a:r>
                    </a:p>
                  </a:txBody>
                  <a:tcPr/>
                </a:tc>
                <a:extLst>
                  <a:ext uri="{0D108BD9-81ED-4DB2-BD59-A6C34878D82A}">
                    <a16:rowId xmlns:a16="http://schemas.microsoft.com/office/drawing/2014/main" val="10000"/>
                  </a:ext>
                </a:extLst>
              </a:tr>
              <a:tr h="558962">
                <a:tc>
                  <a:txBody>
                    <a:bodyPr/>
                    <a:lstStyle/>
                    <a:p>
                      <a:pPr algn="l"/>
                      <a:r>
                        <a:rPr lang="en-US" sz="1200" dirty="0">
                          <a:solidFill>
                            <a:schemeClr val="tx1"/>
                          </a:solidFill>
                        </a:rPr>
                        <a:t>1</a:t>
                      </a:r>
                    </a:p>
                  </a:txBody>
                  <a:tcPr/>
                </a:tc>
                <a:tc>
                  <a:txBody>
                    <a:bodyPr/>
                    <a:lstStyle/>
                    <a:p>
                      <a:pPr algn="l"/>
                      <a:r>
                        <a:rPr lang="en-US" sz="1200" b="1" dirty="0">
                          <a:solidFill>
                            <a:schemeClr val="tx1"/>
                          </a:solidFill>
                        </a:rPr>
                        <a:t>Acquisition Channel</a:t>
                      </a:r>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Branch / Direct sales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By</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Post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Online</a:t>
                      </a:r>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tx1"/>
                          </a:solidFill>
                          <a:latin typeface="+mn-lt"/>
                          <a:ea typeface="+mn-ea"/>
                          <a:cs typeface="+mn-cs"/>
                        </a:rPr>
                        <a:t>Branch / Direct sales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tx1"/>
                          </a:solidFill>
                          <a:latin typeface="+mn-lt"/>
                          <a:ea typeface="+mn-ea"/>
                          <a:cs typeface="+mn-cs"/>
                        </a:rPr>
                        <a:t>By</a:t>
                      </a:r>
                      <a:r>
                        <a:rPr lang="en-US" sz="1200" kern="1200" baseline="0">
                          <a:solidFill>
                            <a:schemeClr val="tx1"/>
                          </a:solidFill>
                          <a:latin typeface="+mn-lt"/>
                          <a:ea typeface="+mn-ea"/>
                          <a:cs typeface="+mn-cs"/>
                        </a:rPr>
                        <a:t> </a:t>
                      </a:r>
                      <a:r>
                        <a:rPr lang="en-US" sz="1200" kern="1200">
                          <a:solidFill>
                            <a:schemeClr val="tx1"/>
                          </a:solidFill>
                          <a:latin typeface="+mn-lt"/>
                          <a:ea typeface="+mn-ea"/>
                          <a:cs typeface="+mn-cs"/>
                        </a:rPr>
                        <a:t>Post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tx1"/>
                          </a:solidFill>
                          <a:latin typeface="+mn-lt"/>
                          <a:ea typeface="+mn-ea"/>
                          <a:cs typeface="+mn-cs"/>
                        </a:rPr>
                        <a:t>Online</a:t>
                      </a:r>
                      <a:endParaRPr lang="en-US" sz="1200" kern="1200" dirty="0">
                        <a:solidFill>
                          <a:schemeClr val="tx1"/>
                        </a:solidFill>
                        <a:latin typeface="+mn-lt"/>
                        <a:ea typeface="+mn-ea"/>
                        <a:cs typeface="+mn-cs"/>
                      </a:endParaRPr>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Branch / Direct sales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By</a:t>
                      </a:r>
                      <a:r>
                        <a:rPr lang="en-US" sz="1200" kern="1200" baseline="0" dirty="0">
                          <a:solidFill>
                            <a:schemeClr val="tx1"/>
                          </a:solidFill>
                          <a:latin typeface="+mn-lt"/>
                          <a:ea typeface="+mn-ea"/>
                          <a:cs typeface="+mn-cs"/>
                        </a:rPr>
                        <a:t> Post</a:t>
                      </a:r>
                      <a:endParaRPr lang="en-US" sz="1200" kern="1200" dirty="0">
                        <a:solidFill>
                          <a:schemeClr val="tx1"/>
                        </a:solidFill>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Online / Mobile</a:t>
                      </a:r>
                      <a:r>
                        <a:rPr lang="en-US" sz="1200" kern="1200" baseline="0" dirty="0">
                          <a:solidFill>
                            <a:schemeClr val="tx1"/>
                          </a:solidFill>
                          <a:latin typeface="+mn-lt"/>
                          <a:ea typeface="+mn-ea"/>
                          <a:cs typeface="+mn-cs"/>
                        </a:rPr>
                        <a:t> App</a:t>
                      </a:r>
                      <a:endParaRPr lang="en-US" sz="1200" kern="1200" dirty="0">
                        <a:solidFill>
                          <a:schemeClr val="tx1"/>
                        </a:solidFill>
                        <a:latin typeface="+mn-lt"/>
                        <a:ea typeface="+mn-ea"/>
                        <a:cs typeface="+mn-cs"/>
                      </a:endParaRPr>
                    </a:p>
                  </a:txBody>
                  <a:tcPr/>
                </a:tc>
                <a:extLst>
                  <a:ext uri="{0D108BD9-81ED-4DB2-BD59-A6C34878D82A}">
                    <a16:rowId xmlns:a16="http://schemas.microsoft.com/office/drawing/2014/main" val="3312200598"/>
                  </a:ext>
                </a:extLst>
              </a:tr>
              <a:tr h="239555">
                <a:tc>
                  <a:txBody>
                    <a:bodyPr/>
                    <a:lstStyle/>
                    <a:p>
                      <a:pPr algn="l"/>
                      <a:r>
                        <a:rPr lang="en-US" sz="1200" dirty="0">
                          <a:solidFill>
                            <a:schemeClr val="tx1"/>
                          </a:solidFill>
                        </a:rPr>
                        <a:t>3</a:t>
                      </a:r>
                    </a:p>
                  </a:txBody>
                  <a:tcPr/>
                </a:tc>
                <a:tc>
                  <a:txBody>
                    <a:bodyPr/>
                    <a:lstStyle/>
                    <a:p>
                      <a:pPr algn="l"/>
                      <a:r>
                        <a:rPr lang="en-US" sz="1200" b="1" dirty="0">
                          <a:solidFill>
                            <a:schemeClr val="tx1"/>
                          </a:solidFill>
                        </a:rPr>
                        <a:t>Loan amount,</a:t>
                      </a:r>
                      <a:r>
                        <a:rPr lang="en-US" sz="1200" b="1" baseline="0" dirty="0">
                          <a:solidFill>
                            <a:schemeClr val="tx1"/>
                          </a:solidFill>
                        </a:rPr>
                        <a:t> USD</a:t>
                      </a:r>
                      <a:endParaRPr lang="en-US" sz="1200" b="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n-lt"/>
                          <a:ea typeface="+mn-ea"/>
                          <a:cs typeface="+mn-cs"/>
                        </a:rPr>
                        <a:t>91  – 3,030</a:t>
                      </a:r>
                      <a:endParaRPr lang="en-US" sz="12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n-lt"/>
                          <a:ea typeface="+mn-ea"/>
                          <a:cs typeface="+mn-cs"/>
                        </a:rPr>
                        <a:t>454</a:t>
                      </a:r>
                      <a:r>
                        <a:rPr lang="en-US" sz="1200" kern="1200" baseline="0">
                          <a:solidFill>
                            <a:schemeClr val="tx1"/>
                          </a:solidFill>
                          <a:latin typeface="+mn-lt"/>
                          <a:ea typeface="+mn-ea"/>
                          <a:cs typeface="+mn-cs"/>
                        </a:rPr>
                        <a:t> – 90,909</a:t>
                      </a:r>
                      <a:endParaRPr lang="en-US" sz="12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212 – 6,060</a:t>
                      </a:r>
                    </a:p>
                  </a:txBody>
                  <a:tcPr/>
                </a:tc>
                <a:extLst>
                  <a:ext uri="{0D108BD9-81ED-4DB2-BD59-A6C34878D82A}">
                    <a16:rowId xmlns:a16="http://schemas.microsoft.com/office/drawing/2014/main" val="10003"/>
                  </a:ext>
                </a:extLst>
              </a:tr>
              <a:tr h="239555">
                <a:tc>
                  <a:txBody>
                    <a:bodyPr/>
                    <a:lstStyle/>
                    <a:p>
                      <a:pPr algn="l"/>
                      <a:r>
                        <a:rPr lang="en-US" sz="1200" b="0" dirty="0">
                          <a:solidFill>
                            <a:schemeClr val="tx1"/>
                          </a:solidFill>
                        </a:rPr>
                        <a:t>4</a:t>
                      </a:r>
                    </a:p>
                  </a:txBody>
                  <a:tcPr/>
                </a:tc>
                <a:tc>
                  <a:txBody>
                    <a:bodyPr/>
                    <a:lstStyle/>
                    <a:p>
                      <a:pPr algn="l"/>
                      <a:r>
                        <a:rPr lang="en-US" sz="1200" b="1" dirty="0">
                          <a:solidFill>
                            <a:schemeClr val="tx1"/>
                          </a:solidFill>
                        </a:rPr>
                        <a:t>Avg Loan amount, USD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n-lt"/>
                          <a:ea typeface="+mn-ea"/>
                          <a:cs typeface="+mn-cs"/>
                        </a:rPr>
                        <a:t>1,363</a:t>
                      </a:r>
                      <a:endParaRPr lang="en-US" sz="12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n-lt"/>
                          <a:ea typeface="+mn-ea"/>
                          <a:cs typeface="+mn-cs"/>
                        </a:rPr>
                        <a:t>2,121</a:t>
                      </a:r>
                      <a:endParaRPr lang="en-US" sz="12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1,515</a:t>
                      </a:r>
                    </a:p>
                  </a:txBody>
                  <a:tcPr/>
                </a:tc>
                <a:extLst>
                  <a:ext uri="{0D108BD9-81ED-4DB2-BD59-A6C34878D82A}">
                    <a16:rowId xmlns:a16="http://schemas.microsoft.com/office/drawing/2014/main" val="10002"/>
                  </a:ext>
                </a:extLst>
              </a:tr>
              <a:tr h="239555">
                <a:tc>
                  <a:txBody>
                    <a:bodyPr/>
                    <a:lstStyle/>
                    <a:p>
                      <a:pPr algn="l"/>
                      <a:r>
                        <a:rPr lang="en-US" sz="1200" b="0" dirty="0">
                          <a:solidFill>
                            <a:schemeClr val="tx1"/>
                          </a:solidFill>
                        </a:rPr>
                        <a:t>5</a:t>
                      </a:r>
                    </a:p>
                  </a:txBody>
                  <a:tcPr/>
                </a:tc>
                <a:tc>
                  <a:txBody>
                    <a:bodyPr/>
                    <a:lstStyle/>
                    <a:p>
                      <a:pPr algn="l"/>
                      <a:r>
                        <a:rPr lang="en-US" sz="1200" b="1" dirty="0">
                          <a:solidFill>
                            <a:schemeClr val="tx1"/>
                          </a:solidFill>
                        </a:rPr>
                        <a:t>Tenure, 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Calibri" charset="0"/>
                          <a:ea typeface="+mn-ea"/>
                          <a:cs typeface="+mn-cs"/>
                        </a:rPr>
                        <a:t>12-60</a:t>
                      </a:r>
                      <a:endParaRPr lang="en-US" sz="1200" kern="1200" dirty="0">
                        <a:solidFill>
                          <a:schemeClr val="tx1"/>
                        </a:solidFill>
                        <a:latin typeface="Calibri"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Calibri" charset="0"/>
                          <a:ea typeface="+mn-ea"/>
                          <a:cs typeface="+mn-cs"/>
                        </a:rPr>
                        <a:t>12-60</a:t>
                      </a:r>
                      <a:endParaRPr lang="en-US" sz="1200" kern="1200" dirty="0">
                        <a:solidFill>
                          <a:schemeClr val="tx1"/>
                        </a:solidFill>
                        <a:latin typeface="Calibri"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Calibri" charset="0"/>
                          <a:ea typeface="+mn-ea"/>
                          <a:cs typeface="+mn-cs"/>
                        </a:rPr>
                        <a:t>Revolving</a:t>
                      </a:r>
                      <a:r>
                        <a:rPr lang="en-US" sz="1200" kern="1200" baseline="0" dirty="0">
                          <a:solidFill>
                            <a:schemeClr val="tx1"/>
                          </a:solidFill>
                          <a:latin typeface="Calibri" charset="0"/>
                          <a:ea typeface="+mn-ea"/>
                          <a:cs typeface="+mn-cs"/>
                        </a:rPr>
                        <a:t> cash card</a:t>
                      </a:r>
                      <a:endParaRPr lang="en-US" sz="1200" kern="1200" dirty="0">
                        <a:solidFill>
                          <a:schemeClr val="tx1"/>
                        </a:solidFill>
                        <a:latin typeface="Calibri" charset="0"/>
                        <a:ea typeface="+mn-ea"/>
                        <a:cs typeface="+mn-cs"/>
                      </a:endParaRPr>
                    </a:p>
                  </a:txBody>
                  <a:tcPr/>
                </a:tc>
                <a:extLst>
                  <a:ext uri="{0D108BD9-81ED-4DB2-BD59-A6C34878D82A}">
                    <a16:rowId xmlns:a16="http://schemas.microsoft.com/office/drawing/2014/main" val="10005"/>
                  </a:ext>
                </a:extLst>
              </a:tr>
              <a:tr h="239555">
                <a:tc>
                  <a:txBody>
                    <a:bodyPr/>
                    <a:lstStyle/>
                    <a:p>
                      <a:pPr algn="l"/>
                      <a:r>
                        <a:rPr lang="en-US" sz="1200" dirty="0">
                          <a:solidFill>
                            <a:schemeClr val="tx1"/>
                          </a:solidFill>
                        </a:rPr>
                        <a:t>6</a:t>
                      </a:r>
                    </a:p>
                  </a:txBody>
                  <a:tcPr/>
                </a:tc>
                <a:tc>
                  <a:txBody>
                    <a:bodyPr/>
                    <a:lstStyle/>
                    <a:p>
                      <a:pPr algn="l"/>
                      <a:r>
                        <a:rPr lang="en-US" sz="1200" b="1" dirty="0">
                          <a:solidFill>
                            <a:schemeClr val="tx1"/>
                          </a:solidFill>
                        </a:rPr>
                        <a:t>Handling </a:t>
                      </a:r>
                      <a:r>
                        <a:rPr lang="en-US" sz="1200" b="1" baseline="0" dirty="0">
                          <a:solidFill>
                            <a:schemeClr val="tx1"/>
                          </a:solidFill>
                        </a:rPr>
                        <a:t>fee </a:t>
                      </a:r>
                      <a:endParaRPr lang="en-US" sz="1200" b="1" dirty="0">
                        <a:solidFill>
                          <a:schemeClr val="tx1"/>
                        </a:solidFill>
                      </a:endParaRPr>
                    </a:p>
                  </a:txBody>
                  <a:tcPr/>
                </a:tc>
                <a:tc>
                  <a:txBody>
                    <a:bodyPr/>
                    <a:lstStyle/>
                    <a:p>
                      <a:r>
                        <a:rPr lang="en-US" sz="1200" kern="1200">
                          <a:solidFill>
                            <a:schemeClr val="tx1"/>
                          </a:solidFill>
                          <a:effectLst/>
                          <a:latin typeface="+mn-lt"/>
                          <a:ea typeface="+mn-ea"/>
                          <a:cs typeface="+mn-cs"/>
                        </a:rPr>
                        <a:t>13%</a:t>
                      </a:r>
                      <a:endParaRPr lang="en-US" sz="1200" kern="1200" dirty="0">
                        <a:solidFill>
                          <a:schemeClr val="tx1"/>
                        </a:solidFill>
                        <a:effectLst/>
                        <a:latin typeface="+mn-lt"/>
                        <a:ea typeface="+mn-ea"/>
                        <a:cs typeface="+mn-cs"/>
                      </a:endParaRPr>
                    </a:p>
                  </a:txBody>
                  <a:tcPr/>
                </a:tc>
                <a:tc>
                  <a:txBody>
                    <a:bodyPr/>
                    <a:lstStyle/>
                    <a:p>
                      <a:r>
                        <a:rPr lang="en-US" sz="1200" kern="1200">
                          <a:solidFill>
                            <a:schemeClr val="tx1"/>
                          </a:solidFill>
                          <a:effectLst/>
                          <a:latin typeface="+mn-lt"/>
                          <a:ea typeface="+mn-ea"/>
                          <a:cs typeface="+mn-cs"/>
                        </a:rPr>
                        <a:t>13%</a:t>
                      </a:r>
                      <a:endParaRPr lang="en-US" sz="1200" kern="1200" dirty="0">
                        <a:solidFill>
                          <a:schemeClr val="tx1"/>
                        </a:solidFill>
                        <a:effectLst/>
                        <a:latin typeface="+mn-lt"/>
                        <a:ea typeface="+mn-ea"/>
                        <a:cs typeface="+mn-cs"/>
                      </a:endParaRPr>
                    </a:p>
                  </a:txBody>
                  <a:tcPr/>
                </a:tc>
                <a:tc>
                  <a:txBody>
                    <a:bodyPr/>
                    <a:lstStyle/>
                    <a:p>
                      <a:r>
                        <a:rPr lang="en-US" sz="1200" kern="1200" dirty="0">
                          <a:solidFill>
                            <a:schemeClr val="tx1"/>
                          </a:solidFill>
                          <a:effectLst/>
                          <a:latin typeface="+mn-lt"/>
                          <a:ea typeface="+mn-ea"/>
                          <a:cs typeface="+mn-cs"/>
                        </a:rPr>
                        <a:t>13%</a:t>
                      </a:r>
                    </a:p>
                  </a:txBody>
                  <a:tcPr/>
                </a:tc>
                <a:extLst>
                  <a:ext uri="{0D108BD9-81ED-4DB2-BD59-A6C34878D82A}">
                    <a16:rowId xmlns:a16="http://schemas.microsoft.com/office/drawing/2014/main" val="10006"/>
                  </a:ext>
                </a:extLst>
              </a:tr>
              <a:tr h="239555">
                <a:tc>
                  <a:txBody>
                    <a:bodyPr/>
                    <a:lstStyle/>
                    <a:p>
                      <a:pPr algn="l"/>
                      <a:r>
                        <a:rPr lang="en-US" sz="1200" dirty="0">
                          <a:solidFill>
                            <a:schemeClr val="tx1"/>
                          </a:solidFill>
                        </a:rPr>
                        <a:t>7</a:t>
                      </a:r>
                    </a:p>
                  </a:txBody>
                  <a:tcPr/>
                </a:tc>
                <a:tc>
                  <a:txBody>
                    <a:bodyPr/>
                    <a:lstStyle/>
                    <a:p>
                      <a:pPr algn="l"/>
                      <a:r>
                        <a:rPr lang="en-US" sz="1200" b="1" dirty="0">
                          <a:solidFill>
                            <a:schemeClr val="tx1"/>
                          </a:solidFill>
                        </a:rPr>
                        <a:t>Interest</a:t>
                      </a:r>
                      <a:r>
                        <a:rPr lang="en-US" sz="1200" b="1" baseline="0" dirty="0">
                          <a:solidFill>
                            <a:schemeClr val="tx1"/>
                          </a:solidFill>
                        </a:rPr>
                        <a:t> rate, per annum</a:t>
                      </a:r>
                      <a:endParaRPr lang="en-US" sz="1200"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n-lt"/>
                          <a:ea typeface="+mn-ea"/>
                          <a:cs typeface="+mn-cs"/>
                        </a:rPr>
                        <a:t>15%</a:t>
                      </a:r>
                      <a:endParaRPr lang="en-US" sz="12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n-lt"/>
                          <a:ea typeface="+mn-ea"/>
                          <a:cs typeface="+mn-cs"/>
                        </a:rPr>
                        <a:t>15%</a:t>
                      </a:r>
                      <a:endParaRPr lang="en-US" sz="12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15%</a:t>
                      </a:r>
                    </a:p>
                  </a:txBody>
                  <a:tcPr/>
                </a:tc>
                <a:extLst>
                  <a:ext uri="{0D108BD9-81ED-4DB2-BD59-A6C34878D82A}">
                    <a16:rowId xmlns:a16="http://schemas.microsoft.com/office/drawing/2014/main" val="10011"/>
                  </a:ext>
                </a:extLst>
              </a:tr>
              <a:tr h="239555">
                <a:tc>
                  <a:txBody>
                    <a:bodyPr/>
                    <a:lstStyle/>
                    <a:p>
                      <a:pPr algn="l"/>
                      <a:r>
                        <a:rPr lang="en-US" sz="1200" dirty="0">
                          <a:solidFill>
                            <a:schemeClr val="tx1"/>
                          </a:solidFill>
                        </a:rPr>
                        <a:t>8</a:t>
                      </a:r>
                    </a:p>
                  </a:txBody>
                  <a:tcPr/>
                </a:tc>
                <a:tc>
                  <a:txBody>
                    <a:bodyPr/>
                    <a:lstStyle/>
                    <a:p>
                      <a:pPr algn="l"/>
                      <a:r>
                        <a:rPr lang="en-US" sz="1200" b="1" kern="1200" baseline="0" dirty="0">
                          <a:solidFill>
                            <a:schemeClr val="tx1"/>
                          </a:solidFill>
                          <a:latin typeface="+mn-lt"/>
                          <a:ea typeface="+mn-ea"/>
                          <a:cs typeface="+mn-cs"/>
                        </a:rPr>
                        <a:t>Stamp duty fee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n-lt"/>
                          <a:ea typeface="+mn-ea"/>
                          <a:cs typeface="+mn-cs"/>
                        </a:rPr>
                        <a:t>The</a:t>
                      </a:r>
                      <a:r>
                        <a:rPr lang="en-US" sz="1200" kern="1200" baseline="0">
                          <a:solidFill>
                            <a:schemeClr val="tx1"/>
                          </a:solidFill>
                          <a:latin typeface="+mn-lt"/>
                          <a:ea typeface="+mn-ea"/>
                          <a:cs typeface="+mn-cs"/>
                        </a:rPr>
                        <a:t> actual cost incurred</a:t>
                      </a:r>
                      <a:endParaRPr lang="en-US" sz="12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n-lt"/>
                          <a:ea typeface="+mn-ea"/>
                          <a:cs typeface="+mn-cs"/>
                        </a:rPr>
                        <a:t>KTC paid for customer</a:t>
                      </a:r>
                      <a:endParaRPr lang="en-US" sz="12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The</a:t>
                      </a:r>
                      <a:r>
                        <a:rPr lang="en-US" sz="1200" kern="1200" baseline="0" dirty="0">
                          <a:solidFill>
                            <a:schemeClr val="tx1"/>
                          </a:solidFill>
                          <a:latin typeface="+mn-lt"/>
                          <a:ea typeface="+mn-ea"/>
                          <a:cs typeface="+mn-cs"/>
                        </a:rPr>
                        <a:t> actual cost incurred</a:t>
                      </a:r>
                      <a:endParaRPr lang="en-US" sz="1200" kern="1200" dirty="0">
                        <a:solidFill>
                          <a:schemeClr val="tx1"/>
                        </a:solidFill>
                        <a:latin typeface="+mn-lt"/>
                        <a:ea typeface="+mn-ea"/>
                        <a:cs typeface="+mn-cs"/>
                      </a:endParaRPr>
                    </a:p>
                  </a:txBody>
                  <a:tcPr/>
                </a:tc>
                <a:extLst>
                  <a:ext uri="{0D108BD9-81ED-4DB2-BD59-A6C34878D82A}">
                    <a16:rowId xmlns:a16="http://schemas.microsoft.com/office/drawing/2014/main" val="281101333"/>
                  </a:ext>
                </a:extLst>
              </a:tr>
              <a:tr h="239555">
                <a:tc>
                  <a:txBody>
                    <a:bodyPr/>
                    <a:lstStyle/>
                    <a:p>
                      <a:pPr algn="l"/>
                      <a:endParaRPr lang="en-US" sz="1200" dirty="0">
                        <a:solidFill>
                          <a:schemeClr val="tx1"/>
                        </a:solidFill>
                      </a:endParaRPr>
                    </a:p>
                  </a:txBody>
                  <a:tcPr/>
                </a:tc>
                <a:tc>
                  <a:txBody>
                    <a:bodyPr/>
                    <a:lstStyle/>
                    <a:p>
                      <a:pPr algn="l"/>
                      <a:r>
                        <a:rPr lang="en-US" sz="1200" b="1" dirty="0">
                          <a:solidFill>
                            <a:srgbClr val="FF0000"/>
                          </a:solidFill>
                        </a:rPr>
                        <a:t>Time</a:t>
                      </a:r>
                      <a:r>
                        <a:rPr lang="en-US" sz="1200" b="1" baseline="0" dirty="0">
                          <a:solidFill>
                            <a:srgbClr val="FF0000"/>
                          </a:solidFill>
                        </a:rPr>
                        <a:t> –</a:t>
                      </a:r>
                      <a:r>
                        <a:rPr lang="en-US" sz="1200" b="1" dirty="0">
                          <a:solidFill>
                            <a:srgbClr val="FF0000"/>
                          </a:solidFill>
                        </a:rPr>
                        <a:t>To-Cash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txBody>
                  <a:tcPr/>
                </a:tc>
                <a:extLst>
                  <a:ext uri="{0D108BD9-81ED-4DB2-BD59-A6C34878D82A}">
                    <a16:rowId xmlns:a16="http://schemas.microsoft.com/office/drawing/2014/main" val="3103726774"/>
                  </a:ext>
                </a:extLst>
              </a:tr>
              <a:tr h="399259">
                <a:tc>
                  <a:txBody>
                    <a:bodyPr/>
                    <a:lstStyle/>
                    <a:p>
                      <a:pPr algn="l"/>
                      <a:r>
                        <a:rPr lang="en-US" sz="1200" dirty="0">
                          <a:solidFill>
                            <a:schemeClr val="tx1"/>
                          </a:solidFill>
                        </a:rPr>
                        <a:t>9</a:t>
                      </a:r>
                    </a:p>
                  </a:txBody>
                  <a:tcPr/>
                </a:tc>
                <a:tc>
                  <a:txBody>
                    <a:bodyPr/>
                    <a:lstStyle/>
                    <a:p>
                      <a:pPr algn="l"/>
                      <a:r>
                        <a:rPr lang="en-US" sz="1200" b="1" dirty="0">
                          <a:solidFill>
                            <a:schemeClr val="tx1"/>
                          </a:solidFill>
                        </a:rPr>
                        <a:t>Late payment fee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(Max</a:t>
                      </a:r>
                      <a:r>
                        <a:rPr lang="en-US" sz="1200" b="1" baseline="0" dirty="0">
                          <a:solidFill>
                            <a:schemeClr val="tx1"/>
                          </a:solidFill>
                        </a:rPr>
                        <a:t> USD12.9 req. by BOT</a:t>
                      </a:r>
                      <a:r>
                        <a:rPr lang="en-US" sz="1200" b="1" dirty="0">
                          <a:solidFill>
                            <a:schemeClr val="tx1"/>
                          </a:solidFill>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n-lt"/>
                          <a:ea typeface="+mn-ea"/>
                          <a:cs typeface="+mn-cs"/>
                        </a:rPr>
                        <a:t>3</a:t>
                      </a:r>
                      <a:r>
                        <a:rPr lang="en-US" sz="1200" kern="1200" baseline="0">
                          <a:solidFill>
                            <a:schemeClr val="tx1"/>
                          </a:solidFill>
                          <a:latin typeface="+mn-lt"/>
                          <a:ea typeface="+mn-ea"/>
                          <a:cs typeface="+mn-cs"/>
                        </a:rPr>
                        <a:t> USD./billing Cycle</a:t>
                      </a:r>
                      <a:endParaRPr lang="en-US" sz="12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n-lt"/>
                          <a:ea typeface="+mn-ea"/>
                          <a:cs typeface="+mn-cs"/>
                        </a:rPr>
                        <a:t>3</a:t>
                      </a:r>
                      <a:r>
                        <a:rPr lang="en-US" sz="1200" kern="1200" baseline="0">
                          <a:solidFill>
                            <a:schemeClr val="tx1"/>
                          </a:solidFill>
                          <a:latin typeface="+mn-lt"/>
                          <a:ea typeface="+mn-ea"/>
                          <a:cs typeface="+mn-cs"/>
                        </a:rPr>
                        <a:t> USD./billing Cycle</a:t>
                      </a:r>
                      <a:endParaRPr lang="en-US" sz="12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3</a:t>
                      </a:r>
                      <a:r>
                        <a:rPr lang="en-US" sz="1200" kern="1200" baseline="0" dirty="0">
                          <a:solidFill>
                            <a:schemeClr val="tx1"/>
                          </a:solidFill>
                          <a:latin typeface="+mn-lt"/>
                          <a:ea typeface="+mn-ea"/>
                          <a:cs typeface="+mn-cs"/>
                        </a:rPr>
                        <a:t> USD./billing Cycle</a:t>
                      </a:r>
                      <a:endParaRPr lang="en-US" sz="1200" kern="1200" dirty="0">
                        <a:solidFill>
                          <a:schemeClr val="tx1"/>
                        </a:solidFill>
                        <a:latin typeface="+mn-lt"/>
                        <a:ea typeface="+mn-ea"/>
                        <a:cs typeface="+mn-cs"/>
                      </a:endParaRPr>
                    </a:p>
                  </a:txBody>
                  <a:tcPr/>
                </a:tc>
                <a:extLst>
                  <a:ext uri="{0D108BD9-81ED-4DB2-BD59-A6C34878D82A}">
                    <a16:rowId xmlns:a16="http://schemas.microsoft.com/office/drawing/2014/main" val="10008"/>
                  </a:ext>
                </a:extLst>
              </a:tr>
              <a:tr h="239555">
                <a:tc>
                  <a:txBody>
                    <a:bodyPr/>
                    <a:lstStyle/>
                    <a:p>
                      <a:pPr algn="l"/>
                      <a:r>
                        <a:rPr lang="en-US" sz="1200" dirty="0">
                          <a:solidFill>
                            <a:schemeClr val="tx1"/>
                          </a:solidFill>
                        </a:rPr>
                        <a:t>10</a:t>
                      </a:r>
                    </a:p>
                  </a:txBody>
                  <a:tcPr/>
                </a:tc>
                <a:tc>
                  <a:txBody>
                    <a:bodyPr/>
                    <a:lstStyle/>
                    <a:p>
                      <a:pPr algn="l"/>
                      <a:r>
                        <a:rPr lang="en-US" sz="1200" b="1" dirty="0">
                          <a:solidFill>
                            <a:schemeClr val="tx1"/>
                          </a:solidFill>
                        </a:rPr>
                        <a:t>Early loan repayment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schemeClr val="tx1"/>
                          </a:solidFill>
                          <a:latin typeface="Calibri" charset="0"/>
                          <a:ea typeface="+mn-ea"/>
                          <a:cs typeface="+mn-cs"/>
                        </a:rPr>
                        <a:t>Applicable</a:t>
                      </a:r>
                      <a:endParaRPr lang="en-US" sz="1200" dirty="0">
                        <a:solidFill>
                          <a:schemeClr val="tx1"/>
                        </a:solidFill>
                        <a:latin typeface="Calibri"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schemeClr val="tx1"/>
                          </a:solidFill>
                          <a:latin typeface="Calibri" charset="0"/>
                          <a:ea typeface="+mn-ea"/>
                          <a:cs typeface="+mn-cs"/>
                        </a:rPr>
                        <a:t>Applicable</a:t>
                      </a:r>
                      <a:endParaRPr lang="en-US" sz="1200" dirty="0">
                        <a:solidFill>
                          <a:schemeClr val="tx1"/>
                        </a:solidFill>
                        <a:latin typeface="Calibri"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Calibri" charset="0"/>
                          <a:ea typeface="+mn-ea"/>
                          <a:cs typeface="+mn-cs"/>
                        </a:rPr>
                        <a:t>Applicable</a:t>
                      </a:r>
                    </a:p>
                  </a:txBody>
                  <a:tcPr/>
                </a:tc>
                <a:extLst>
                  <a:ext uri="{0D108BD9-81ED-4DB2-BD59-A6C34878D82A}">
                    <a16:rowId xmlns:a16="http://schemas.microsoft.com/office/drawing/2014/main" val="10013"/>
                  </a:ext>
                </a:extLst>
              </a:tr>
              <a:tr h="239555">
                <a:tc>
                  <a:txBody>
                    <a:bodyPr/>
                    <a:lstStyle/>
                    <a:p>
                      <a:pPr algn="l"/>
                      <a:r>
                        <a:rPr lang="en-US" sz="1200" dirty="0">
                          <a:solidFill>
                            <a:schemeClr val="tx1"/>
                          </a:solidFill>
                        </a:rPr>
                        <a:t>11</a:t>
                      </a:r>
                    </a:p>
                  </a:txBody>
                  <a:tcPr/>
                </a:tc>
                <a:tc>
                  <a:txBody>
                    <a:bodyPr/>
                    <a:lstStyle/>
                    <a:p>
                      <a:pPr algn="l"/>
                      <a:r>
                        <a:rPr lang="en-US" sz="1200" b="1" dirty="0">
                          <a:solidFill>
                            <a:schemeClr val="tx1"/>
                          </a:solidFill>
                        </a:rPr>
                        <a:t>Early</a:t>
                      </a:r>
                      <a:r>
                        <a:rPr lang="en-US" sz="1200" b="1" baseline="0" dirty="0">
                          <a:solidFill>
                            <a:schemeClr val="tx1"/>
                          </a:solidFill>
                        </a:rPr>
                        <a:t> repayment penalty</a:t>
                      </a:r>
                      <a:endParaRPr lang="en-US" sz="12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chemeClr val="tx1"/>
                          </a:solidFill>
                          <a:latin typeface="Calibri" charset="0"/>
                          <a:ea typeface="+mn-ea"/>
                          <a:cs typeface="+mn-cs"/>
                        </a:rPr>
                        <a:t>No</a:t>
                      </a:r>
                      <a:endParaRPr lang="en-US" sz="1200" dirty="0">
                        <a:solidFill>
                          <a:schemeClr val="tx1"/>
                        </a:solidFill>
                        <a:latin typeface="Calibri"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chemeClr val="tx1"/>
                          </a:solidFill>
                          <a:latin typeface="Calibri" charset="0"/>
                          <a:ea typeface="+mn-ea"/>
                          <a:cs typeface="+mn-cs"/>
                        </a:rPr>
                        <a:t>No</a:t>
                      </a:r>
                      <a:endParaRPr lang="en-US" sz="1200" dirty="0">
                        <a:solidFill>
                          <a:schemeClr val="tx1"/>
                        </a:solidFill>
                        <a:latin typeface="Calibri"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Calibri" charset="0"/>
                          <a:ea typeface="+mn-ea"/>
                          <a:cs typeface="+mn-cs"/>
                        </a:rPr>
                        <a:t>No</a:t>
                      </a:r>
                    </a:p>
                  </a:txBody>
                  <a:tcPr/>
                </a:tc>
                <a:extLst>
                  <a:ext uri="{0D108BD9-81ED-4DB2-BD59-A6C34878D82A}">
                    <a16:rowId xmlns:a16="http://schemas.microsoft.com/office/drawing/2014/main" val="1009543046"/>
                  </a:ext>
                </a:extLst>
              </a:tr>
              <a:tr h="878370">
                <a:tc>
                  <a:txBody>
                    <a:bodyPr/>
                    <a:lstStyle/>
                    <a:p>
                      <a:pPr algn="l"/>
                      <a:r>
                        <a:rPr lang="en-US" sz="1200" dirty="0">
                          <a:solidFill>
                            <a:schemeClr val="tx1"/>
                          </a:solidFill>
                        </a:rPr>
                        <a:t>12</a:t>
                      </a:r>
                    </a:p>
                  </a:txBody>
                  <a:tcPr/>
                </a:tc>
                <a:tc>
                  <a:txBody>
                    <a:bodyPr/>
                    <a:lstStyle/>
                    <a:p>
                      <a:pPr algn="l"/>
                      <a:r>
                        <a:rPr lang="en-US" sz="1200" b="1" dirty="0">
                          <a:solidFill>
                            <a:schemeClr val="tx1"/>
                          </a:solidFill>
                        </a:rPr>
                        <a:t>Repayment Channels</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Calibri" charset="0"/>
                          <a:ea typeface="+mn-ea"/>
                          <a:cs typeface="+mn-cs"/>
                        </a:rPr>
                        <a:t>AEON branch, ATM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Calibri" charset="0"/>
                          <a:ea typeface="+mn-ea"/>
                          <a:cs typeface="+mn-cs"/>
                        </a:rPr>
                        <a:t>Bank</a:t>
                      </a:r>
                      <a:r>
                        <a:rPr lang="en-US" sz="1200" baseline="0" dirty="0">
                          <a:solidFill>
                            <a:schemeClr val="tx1"/>
                          </a:solidFill>
                          <a:latin typeface="Calibri" charset="0"/>
                          <a:ea typeface="+mn-ea"/>
                          <a:cs typeface="+mn-cs"/>
                        </a:rPr>
                        <a:t>: </a:t>
                      </a:r>
                      <a:r>
                        <a:rPr lang="en-US" sz="1200" dirty="0">
                          <a:solidFill>
                            <a:schemeClr val="tx1"/>
                          </a:solidFill>
                          <a:latin typeface="Calibri" charset="0"/>
                          <a:ea typeface="+mn-ea"/>
                          <a:cs typeface="+mn-cs"/>
                        </a:rPr>
                        <a:t>ATM, online, direct</a:t>
                      </a:r>
                      <a:r>
                        <a:rPr lang="en-US" sz="1200" baseline="0" dirty="0">
                          <a:solidFill>
                            <a:schemeClr val="tx1"/>
                          </a:solidFill>
                          <a:latin typeface="Calibri" charset="0"/>
                          <a:ea typeface="+mn-ea"/>
                          <a:cs typeface="+mn-cs"/>
                        </a:rPr>
                        <a:t> debit</a:t>
                      </a:r>
                      <a:endParaRPr lang="en-US" sz="1200" dirty="0">
                        <a:solidFill>
                          <a:schemeClr val="tx1"/>
                        </a:solidFill>
                        <a:latin typeface="Calibri" charset="0"/>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a:solidFill>
                            <a:schemeClr val="tx1"/>
                          </a:solidFill>
                          <a:latin typeface="Calibri" charset="0"/>
                          <a:ea typeface="+mn-ea"/>
                          <a:cs typeface="+mn-cs"/>
                        </a:rPr>
                        <a:t>Payment Partners</a:t>
                      </a:r>
                      <a:endParaRPr lang="en-US" sz="1200" dirty="0">
                        <a:solidFill>
                          <a:schemeClr val="tx1"/>
                        </a:solidFill>
                        <a:highlight>
                          <a:srgbClr val="FFFF00"/>
                        </a:highlight>
                        <a:latin typeface="Calibri" charset="0"/>
                        <a:ea typeface="+mn-ea"/>
                        <a:cs typeface="+mn-cs"/>
                      </a:endParaRP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Calibri" charset="0"/>
                          <a:ea typeface="+mn-ea"/>
                          <a:cs typeface="+mn-cs"/>
                        </a:rPr>
                        <a:t>KTC Branch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Calibri" charset="0"/>
                          <a:ea typeface="+mn-ea"/>
                          <a:cs typeface="+mn-cs"/>
                        </a:rPr>
                        <a:t>Bank</a:t>
                      </a:r>
                      <a:r>
                        <a:rPr lang="en-US" sz="1200" baseline="0" dirty="0">
                          <a:solidFill>
                            <a:schemeClr val="tx1"/>
                          </a:solidFill>
                          <a:latin typeface="Calibri" charset="0"/>
                          <a:ea typeface="+mn-ea"/>
                          <a:cs typeface="+mn-cs"/>
                        </a:rPr>
                        <a:t>: </a:t>
                      </a:r>
                      <a:r>
                        <a:rPr lang="en-US" sz="1200" dirty="0">
                          <a:solidFill>
                            <a:schemeClr val="tx1"/>
                          </a:solidFill>
                          <a:latin typeface="Calibri" charset="0"/>
                          <a:ea typeface="+mn-ea"/>
                          <a:cs typeface="+mn-cs"/>
                        </a:rPr>
                        <a:t>ATM, online, direct</a:t>
                      </a:r>
                      <a:r>
                        <a:rPr lang="en-US" sz="1200" baseline="0" dirty="0">
                          <a:solidFill>
                            <a:schemeClr val="tx1"/>
                          </a:solidFill>
                          <a:latin typeface="Calibri" charset="0"/>
                          <a:ea typeface="+mn-ea"/>
                          <a:cs typeface="+mn-cs"/>
                        </a:rPr>
                        <a:t> debit</a:t>
                      </a:r>
                      <a:endParaRPr lang="en-US" sz="1200" dirty="0">
                        <a:solidFill>
                          <a:schemeClr val="tx1"/>
                        </a:solidFill>
                        <a:latin typeface="Calibri" charset="0"/>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a:solidFill>
                            <a:schemeClr val="tx1"/>
                          </a:solidFill>
                          <a:latin typeface="Calibri" charset="0"/>
                          <a:ea typeface="+mn-ea"/>
                          <a:cs typeface="+mn-cs"/>
                        </a:rPr>
                        <a:t>Payment Partners</a:t>
                      </a:r>
                      <a:endParaRPr lang="en-US" sz="1200" dirty="0">
                        <a:solidFill>
                          <a:schemeClr val="tx1"/>
                        </a:solidFill>
                        <a:latin typeface="Calibri" charset="0"/>
                        <a:ea typeface="+mn-ea"/>
                        <a:cs typeface="+mn-cs"/>
                      </a:endParaRP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Calibri" charset="0"/>
                          <a:ea typeface="+mn-ea"/>
                          <a:cs typeface="+mn-cs"/>
                        </a:rPr>
                        <a:t>Easy Branch, ATM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Calibri" charset="0"/>
                          <a:ea typeface="+mn-ea"/>
                          <a:cs typeface="+mn-cs"/>
                        </a:rPr>
                        <a:t>Bank</a:t>
                      </a:r>
                      <a:r>
                        <a:rPr lang="en-US" sz="1200" baseline="0" dirty="0">
                          <a:solidFill>
                            <a:schemeClr val="tx1"/>
                          </a:solidFill>
                          <a:latin typeface="Calibri" charset="0"/>
                          <a:ea typeface="+mn-ea"/>
                          <a:cs typeface="+mn-cs"/>
                        </a:rPr>
                        <a:t>: </a:t>
                      </a:r>
                      <a:r>
                        <a:rPr lang="en-US" sz="1200" dirty="0">
                          <a:solidFill>
                            <a:schemeClr val="tx1"/>
                          </a:solidFill>
                          <a:latin typeface="Calibri" charset="0"/>
                          <a:ea typeface="+mn-ea"/>
                          <a:cs typeface="+mn-cs"/>
                        </a:rPr>
                        <a:t>ATM, online, direct</a:t>
                      </a:r>
                      <a:r>
                        <a:rPr lang="en-US" sz="1200" baseline="0" dirty="0">
                          <a:solidFill>
                            <a:schemeClr val="tx1"/>
                          </a:solidFill>
                          <a:latin typeface="Calibri" charset="0"/>
                          <a:ea typeface="+mn-ea"/>
                          <a:cs typeface="+mn-cs"/>
                        </a:rPr>
                        <a:t> debit</a:t>
                      </a:r>
                      <a:endParaRPr lang="en-US" sz="1200" dirty="0">
                        <a:solidFill>
                          <a:schemeClr val="tx1"/>
                        </a:solidFill>
                        <a:latin typeface="Calibri" charset="0"/>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a:solidFill>
                            <a:schemeClr val="tx1"/>
                          </a:solidFill>
                          <a:latin typeface="Calibri" charset="0"/>
                          <a:ea typeface="+mn-ea"/>
                          <a:cs typeface="+mn-cs"/>
                        </a:rPr>
                        <a:t>Payment Partners</a:t>
                      </a:r>
                      <a:endParaRPr lang="en-US" sz="1200" dirty="0">
                        <a:solidFill>
                          <a:schemeClr val="tx1"/>
                        </a:solidFill>
                        <a:latin typeface="Calibri" charset="0"/>
                        <a:ea typeface="+mn-ea"/>
                        <a:cs typeface="+mn-cs"/>
                      </a:endParaRPr>
                    </a:p>
                  </a:txBody>
                  <a:tcPr/>
                </a:tc>
                <a:extLst>
                  <a:ext uri="{0D108BD9-81ED-4DB2-BD59-A6C34878D82A}">
                    <a16:rowId xmlns:a16="http://schemas.microsoft.com/office/drawing/2014/main" val="1803749443"/>
                  </a:ext>
                </a:extLst>
              </a:tr>
              <a:tr h="334432">
                <a:tc>
                  <a:txBody>
                    <a:bodyPr/>
                    <a:lstStyle/>
                    <a:p>
                      <a:pPr algn="l"/>
                      <a:r>
                        <a:rPr lang="en-US" sz="1200" dirty="0">
                          <a:solidFill>
                            <a:schemeClr val="tx1"/>
                          </a:solidFill>
                        </a:rPr>
                        <a:t>13</a:t>
                      </a:r>
                    </a:p>
                  </a:txBody>
                  <a:tcPr/>
                </a:tc>
                <a:tc>
                  <a:txBody>
                    <a:bodyPr/>
                    <a:lstStyle/>
                    <a:p>
                      <a:pPr algn="l"/>
                      <a:r>
                        <a:rPr lang="en-US" sz="1200" b="1" dirty="0">
                          <a:solidFill>
                            <a:schemeClr val="tx1"/>
                          </a:solidFill>
                        </a:rPr>
                        <a:t>W</a:t>
                      </a:r>
                      <a:r>
                        <a:rPr lang="en-US" sz="1200" b="1" baseline="0" dirty="0">
                          <a:solidFill>
                            <a:schemeClr val="tx1"/>
                          </a:solidFill>
                        </a:rPr>
                        <a:t>ebsite</a:t>
                      </a:r>
                      <a:endParaRPr lang="en-US" sz="12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chemeClr val="tx1"/>
                          </a:solidFill>
                          <a:latin typeface="Calibri" charset="0"/>
                          <a:ea typeface="+mn-ea"/>
                          <a:cs typeface="+mn-cs"/>
                        </a:rPr>
                        <a:t>http://www.aeon.co.th </a:t>
                      </a:r>
                      <a:endParaRPr lang="en-US" sz="1200" dirty="0">
                        <a:solidFill>
                          <a:schemeClr val="tx1"/>
                        </a:solidFill>
                        <a:latin typeface="Calibri"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chemeClr val="tx1"/>
                          </a:solidFill>
                          <a:latin typeface="Calibri" charset="0"/>
                          <a:ea typeface="+mn-ea"/>
                          <a:cs typeface="+mn-cs"/>
                        </a:rPr>
                        <a:t>http://www.ktc.co.th</a:t>
                      </a:r>
                      <a:endParaRPr lang="en-US" sz="1200" dirty="0">
                        <a:solidFill>
                          <a:schemeClr val="tx1"/>
                        </a:solidFill>
                        <a:latin typeface="Calibri" charset="0"/>
                        <a:ea typeface="+mn-ea"/>
                        <a:cs typeface="+mn-cs"/>
                      </a:endParaRP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http://www.easybuy.co.th</a:t>
                      </a:r>
                    </a:p>
                  </a:txBody>
                  <a:tcPr/>
                </a:tc>
                <a:extLst>
                  <a:ext uri="{0D108BD9-81ED-4DB2-BD59-A6C34878D82A}">
                    <a16:rowId xmlns:a16="http://schemas.microsoft.com/office/drawing/2014/main" val="3273176859"/>
                  </a:ext>
                </a:extLst>
              </a:tr>
              <a:tr h="334432">
                <a:tc>
                  <a:txBody>
                    <a:bodyPr/>
                    <a:lstStyle/>
                    <a:p>
                      <a:pPr algn="l"/>
                      <a:r>
                        <a:rPr lang="en-US" sz="1200" dirty="0">
                          <a:solidFill>
                            <a:schemeClr val="tx1"/>
                          </a:solidFill>
                        </a:rPr>
                        <a:t>14</a:t>
                      </a:r>
                    </a:p>
                  </a:txBody>
                  <a:tcPr/>
                </a:tc>
                <a:tc>
                  <a:txBody>
                    <a:bodyPr/>
                    <a:lstStyle/>
                    <a:p>
                      <a:pPr algn="l"/>
                      <a:r>
                        <a:rPr lang="en-US" sz="1200" b="1" dirty="0">
                          <a:solidFill>
                            <a:schemeClr val="tx1"/>
                          </a:solidFill>
                        </a:rPr>
                        <a:t>#</a:t>
                      </a:r>
                      <a:r>
                        <a:rPr lang="en-US" sz="1200" b="1" baseline="0" dirty="0">
                          <a:solidFill>
                            <a:schemeClr val="tx1"/>
                          </a:solidFill>
                        </a:rPr>
                        <a:t> DSA</a:t>
                      </a:r>
                      <a:endParaRPr lang="en-US" sz="1200"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n-lt"/>
                          <a:ea typeface="+mn-ea"/>
                          <a:cs typeface="+mn-cs"/>
                        </a:rPr>
                        <a:t>1,500-1,800</a:t>
                      </a:r>
                      <a:endParaRPr lang="en-US" sz="12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1,000</a:t>
                      </a:r>
                      <a:r>
                        <a:rPr lang="en-US" sz="1200" kern="1200" baseline="0" dirty="0">
                          <a:solidFill>
                            <a:schemeClr val="tx1"/>
                          </a:solidFill>
                          <a:latin typeface="+mn-lt"/>
                          <a:ea typeface="+mn-ea"/>
                          <a:cs typeface="+mn-cs"/>
                        </a:rPr>
                        <a:t> -1,200</a:t>
                      </a:r>
                      <a:endParaRPr lang="en-US" sz="12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800-900</a:t>
                      </a:r>
                    </a:p>
                  </a:txBody>
                  <a:tcPr/>
                </a:tc>
                <a:extLst>
                  <a:ext uri="{0D108BD9-81ED-4DB2-BD59-A6C34878D82A}">
                    <a16:rowId xmlns:a16="http://schemas.microsoft.com/office/drawing/2014/main" val="707822540"/>
                  </a:ext>
                </a:extLst>
              </a:tr>
            </a:tbl>
          </a:graphicData>
        </a:graphic>
      </p:graphicFrame>
      <p:sp>
        <p:nvSpPr>
          <p:cNvPr id="8" name="Заголовок 1"/>
          <p:cNvSpPr>
            <a:spLocks noGrp="1"/>
          </p:cNvSpPr>
          <p:nvPr>
            <p:ph type="title"/>
          </p:nvPr>
        </p:nvSpPr>
        <p:spPr/>
        <p:txBody>
          <a:bodyPr/>
          <a:lstStyle/>
          <a:p>
            <a:r>
              <a:rPr lang="en-US">
                <a:solidFill>
                  <a:srgbClr val="FFFFFF"/>
                </a:solidFill>
              </a:rPr>
              <a:t>Personal Loan Companies. Product parameters</a:t>
            </a:r>
            <a:endParaRPr lang="en-US">
              <a:solidFill>
                <a:srgbClr val="7030A0"/>
              </a:solidFill>
            </a:endParaRPr>
          </a:p>
        </p:txBody>
      </p:sp>
      <p:sp>
        <p:nvSpPr>
          <p:cNvPr id="4" name="Номер слайда 3"/>
          <p:cNvSpPr>
            <a:spLocks noGrp="1"/>
          </p:cNvSpPr>
          <p:nvPr>
            <p:ph type="sldNum" sz="quarter" idx="12"/>
          </p:nvPr>
        </p:nvSpPr>
        <p:spPr/>
        <p:txBody>
          <a:bodyPr/>
          <a:lstStyle/>
          <a:p>
            <a:fld id="{D7F305DA-160D-498F-B102-A1D8643B4A2C}" type="slidenum">
              <a:rPr lang="ru-RU" smtClean="0"/>
              <a:pPr/>
              <a:t>5</a:t>
            </a:fld>
            <a:endParaRPr lang="ru-RU"/>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49460" y="112408"/>
            <a:ext cx="580174" cy="436272"/>
          </a:xfrm>
          <a:prstGeom prst="rect">
            <a:avLst/>
          </a:prstGeom>
        </p:spPr>
      </p:pic>
    </p:spTree>
    <p:extLst>
      <p:ext uri="{BB962C8B-B14F-4D97-AF65-F5344CB8AC3E}">
        <p14:creationId xmlns:p14="http://schemas.microsoft.com/office/powerpoint/2010/main" val="4251738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3"/>
            <a:ext cx="8159540" cy="288032"/>
          </a:xfrm>
        </p:spPr>
        <p:txBody>
          <a:bodyPr/>
          <a:lstStyle/>
          <a:p>
            <a:r>
              <a:rPr lang="en-US">
                <a:solidFill>
                  <a:srgbClr val="FFFFFF"/>
                </a:solidFill>
              </a:rPr>
              <a:t>Personal Loan Companies. Borrower requirements</a:t>
            </a:r>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31518924"/>
              </p:ext>
            </p:extLst>
          </p:nvPr>
        </p:nvGraphicFramePr>
        <p:xfrm>
          <a:off x="68176" y="652127"/>
          <a:ext cx="9022130" cy="5674250"/>
        </p:xfrm>
        <a:graphic>
          <a:graphicData uri="http://schemas.openxmlformats.org/drawingml/2006/table">
            <a:tbl>
              <a:tblPr firstRow="1" bandRow="1">
                <a:tableStyleId>{5C22544A-7EE6-4342-B048-85BDC9FD1C3A}</a:tableStyleId>
              </a:tblPr>
              <a:tblGrid>
                <a:gridCol w="434802">
                  <a:extLst>
                    <a:ext uri="{9D8B030D-6E8A-4147-A177-3AD203B41FA5}">
                      <a16:colId xmlns:a16="http://schemas.microsoft.com/office/drawing/2014/main" val="471862738"/>
                    </a:ext>
                  </a:extLst>
                </a:gridCol>
                <a:gridCol w="1778667">
                  <a:extLst>
                    <a:ext uri="{9D8B030D-6E8A-4147-A177-3AD203B41FA5}">
                      <a16:colId xmlns:a16="http://schemas.microsoft.com/office/drawing/2014/main" val="20000"/>
                    </a:ext>
                  </a:extLst>
                </a:gridCol>
                <a:gridCol w="2435695">
                  <a:extLst>
                    <a:ext uri="{9D8B030D-6E8A-4147-A177-3AD203B41FA5}">
                      <a16:colId xmlns:a16="http://schemas.microsoft.com/office/drawing/2014/main" val="20003"/>
                    </a:ext>
                  </a:extLst>
                </a:gridCol>
                <a:gridCol w="1971155">
                  <a:extLst>
                    <a:ext uri="{9D8B030D-6E8A-4147-A177-3AD203B41FA5}">
                      <a16:colId xmlns:a16="http://schemas.microsoft.com/office/drawing/2014/main" val="20004"/>
                    </a:ext>
                  </a:extLst>
                </a:gridCol>
                <a:gridCol w="2401811">
                  <a:extLst>
                    <a:ext uri="{9D8B030D-6E8A-4147-A177-3AD203B41FA5}">
                      <a16:colId xmlns:a16="http://schemas.microsoft.com/office/drawing/2014/main" val="20005"/>
                    </a:ext>
                  </a:extLst>
                </a:gridCol>
              </a:tblGrid>
              <a:tr h="229126">
                <a:tc>
                  <a:txBody>
                    <a:bodyPr/>
                    <a:lstStyle/>
                    <a:p>
                      <a:pPr algn="ctr" fontAlgn="b"/>
                      <a:endParaRPr lang="en-US" sz="1200" b="1" i="0" u="none" strike="noStrike" dirty="0">
                        <a:solidFill>
                          <a:schemeClr val="bg1"/>
                        </a:solidFill>
                        <a:effectLst/>
                        <a:latin typeface="+mj-lt"/>
                      </a:endParaRPr>
                    </a:p>
                  </a:txBody>
                  <a:tcPr marL="4970" marR="4970" marT="4970" marB="0" anchor="b"/>
                </a:tc>
                <a:tc>
                  <a:txBody>
                    <a:bodyPr/>
                    <a:lstStyle/>
                    <a:p>
                      <a:pPr algn="ctr" fontAlgn="b"/>
                      <a:r>
                        <a:rPr lang="en-US" sz="1200" b="1" u="none" strike="noStrike" dirty="0">
                          <a:solidFill>
                            <a:schemeClr val="bg1"/>
                          </a:solidFill>
                          <a:effectLst/>
                          <a:latin typeface="+mj-lt"/>
                        </a:rPr>
                        <a:t>Items</a:t>
                      </a:r>
                    </a:p>
                    <a:p>
                      <a:pPr algn="ctr" fontAlgn="b"/>
                      <a:endParaRPr lang="en-US" sz="1200" b="1" i="0" u="none" strike="noStrike" dirty="0">
                        <a:solidFill>
                          <a:schemeClr val="bg1"/>
                        </a:solidFill>
                        <a:effectLst/>
                        <a:latin typeface="+mj-lt"/>
                      </a:endParaRPr>
                    </a:p>
                  </a:txBody>
                  <a:tcPr marL="4970" marR="4970" marT="4970" marB="0" anchor="b"/>
                </a:tc>
                <a:tc>
                  <a:txBody>
                    <a:bodyPr/>
                    <a:lstStyle/>
                    <a:p>
                      <a:pPr algn="ctr"/>
                      <a:r>
                        <a:rPr lang="en-US" sz="1200" baseline="0" dirty="0">
                          <a:solidFill>
                            <a:schemeClr val="bg1">
                              <a:lumMod val="95000"/>
                            </a:schemeClr>
                          </a:solidFill>
                        </a:rPr>
                        <a:t>AEON PL</a:t>
                      </a:r>
                      <a:endParaRPr lang="en-US" sz="1200" dirty="0">
                        <a:solidFill>
                          <a:schemeClr val="bg1">
                            <a:lumMod val="95000"/>
                          </a:schemeClr>
                        </a:solidFill>
                      </a:endParaRPr>
                    </a:p>
                  </a:txBody>
                  <a:tcPr/>
                </a:tc>
                <a:tc>
                  <a:txBody>
                    <a:bodyPr/>
                    <a:lstStyle/>
                    <a:p>
                      <a:pPr algn="ctr"/>
                      <a:r>
                        <a:rPr lang="en-US" sz="1200" dirty="0">
                          <a:solidFill>
                            <a:schemeClr val="bg1">
                              <a:lumMod val="95000"/>
                            </a:schemeClr>
                          </a:solidFill>
                        </a:rPr>
                        <a:t>KTC</a:t>
                      </a:r>
                    </a:p>
                  </a:txBody>
                  <a:tcPr/>
                </a:tc>
                <a:tc>
                  <a:txBody>
                    <a:bodyPr/>
                    <a:lstStyle/>
                    <a:p>
                      <a:pPr algn="ctr"/>
                      <a:r>
                        <a:rPr lang="en-US" sz="1200" dirty="0">
                          <a:solidFill>
                            <a:schemeClr val="bg1">
                              <a:lumMod val="95000"/>
                            </a:schemeClr>
                          </a:solidFill>
                        </a:rPr>
                        <a:t>EASY BUY</a:t>
                      </a:r>
                    </a:p>
                  </a:txBody>
                  <a:tcPr/>
                </a:tc>
                <a:extLst>
                  <a:ext uri="{0D108BD9-81ED-4DB2-BD59-A6C34878D82A}">
                    <a16:rowId xmlns:a16="http://schemas.microsoft.com/office/drawing/2014/main" val="10000"/>
                  </a:ext>
                </a:extLst>
              </a:tr>
              <a:tr h="339082">
                <a:tc>
                  <a:txBody>
                    <a:bodyPr/>
                    <a:lstStyle/>
                    <a:p>
                      <a:pPr algn="ctr"/>
                      <a:r>
                        <a:rPr lang="en-US" sz="1200" dirty="0">
                          <a:solidFill>
                            <a:schemeClr val="tx1"/>
                          </a:solidFill>
                        </a:rPr>
                        <a:t>1</a:t>
                      </a:r>
                    </a:p>
                  </a:txBody>
                  <a:tcPr/>
                </a:tc>
                <a:tc>
                  <a:txBody>
                    <a:bodyPr/>
                    <a:lstStyle/>
                    <a:p>
                      <a:pPr algn="l"/>
                      <a:r>
                        <a:rPr lang="en-US" sz="1200" b="1" dirty="0">
                          <a:solidFill>
                            <a:schemeClr val="tx1"/>
                          </a:solidFill>
                        </a:rPr>
                        <a:t>Target</a:t>
                      </a:r>
                      <a:r>
                        <a:rPr lang="en-US" sz="1200" b="1" baseline="0" dirty="0">
                          <a:solidFill>
                            <a:schemeClr val="tx1"/>
                          </a:solidFill>
                        </a:rPr>
                        <a:t> Segment</a:t>
                      </a:r>
                    </a:p>
                  </a:txBody>
                  <a:tcPr marT="91440" marB="9144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Age 20-65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Income &gt;150</a:t>
                      </a:r>
                      <a:r>
                        <a:rPr lang="en-US" sz="1200" kern="1200" baseline="0" dirty="0">
                          <a:solidFill>
                            <a:schemeClr val="tx1"/>
                          </a:solidFill>
                          <a:latin typeface="+mn-lt"/>
                          <a:ea typeface="+mn-ea"/>
                          <a:cs typeface="+mn-cs"/>
                        </a:rPr>
                        <a:t> USD</a:t>
                      </a:r>
                      <a:endParaRPr lang="en-US" sz="1200" kern="1200" dirty="0">
                        <a:solidFill>
                          <a:schemeClr val="tx1"/>
                        </a:solidFill>
                        <a:highlight>
                          <a:srgbClr val="FFFF00"/>
                        </a:highlight>
                        <a:latin typeface="+mn-lt"/>
                        <a:ea typeface="+mn-ea"/>
                        <a:cs typeface="+mn-cs"/>
                      </a:endParaRPr>
                    </a:p>
                  </a:txBody>
                  <a:tcPr marT="91440" marB="9144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Age 20-55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Income &gt;450 USD</a:t>
                      </a:r>
                    </a:p>
                  </a:txBody>
                  <a:tcPr marT="91440" marB="9144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Age 20-55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Income &gt;215 USD</a:t>
                      </a:r>
                    </a:p>
                  </a:txBody>
                  <a:tcPr marT="91440" marB="91440"/>
                </a:tc>
                <a:extLst>
                  <a:ext uri="{0D108BD9-81ED-4DB2-BD59-A6C34878D82A}">
                    <a16:rowId xmlns:a16="http://schemas.microsoft.com/office/drawing/2014/main" val="3240817966"/>
                  </a:ext>
                </a:extLst>
              </a:tr>
              <a:tr h="226055">
                <a:tc>
                  <a:txBody>
                    <a:bodyPr/>
                    <a:lstStyle/>
                    <a:p>
                      <a:pPr algn="ctr" fontAlgn="b"/>
                      <a:r>
                        <a:rPr lang="en-US" sz="1200" b="0" i="0" u="none" strike="noStrike" dirty="0">
                          <a:solidFill>
                            <a:srgbClr val="000000"/>
                          </a:solidFill>
                          <a:effectLst/>
                          <a:latin typeface="Calibri" panose="020F0502020204030204" pitchFamily="34" charset="0"/>
                        </a:rPr>
                        <a:t>2</a:t>
                      </a:r>
                    </a:p>
                  </a:txBody>
                  <a:tcPr marL="4970" marR="4970" marT="4970" marB="0" anchor="b"/>
                </a:tc>
                <a:tc>
                  <a:txBody>
                    <a:bodyPr/>
                    <a:lstStyle/>
                    <a:p>
                      <a:pPr algn="l" fontAlgn="b"/>
                      <a:r>
                        <a:rPr lang="en-US" sz="1200" b="1" u="none" strike="noStrike" dirty="0">
                          <a:effectLst/>
                        </a:rPr>
                        <a:t>Age</a:t>
                      </a:r>
                      <a:endParaRPr lang="en-US" sz="1200" b="1" i="0" u="none" strike="noStrike" dirty="0">
                        <a:solidFill>
                          <a:srgbClr val="000000"/>
                        </a:solidFill>
                        <a:effectLst/>
                        <a:latin typeface="Calibri" panose="020F0502020204030204" pitchFamily="34" charset="0"/>
                      </a:endParaRPr>
                    </a:p>
                  </a:txBody>
                  <a:tcPr marT="91440" marB="91440" anchor="b"/>
                </a:tc>
                <a:tc>
                  <a:txBody>
                    <a:bodyPr/>
                    <a:lstStyle/>
                    <a:p>
                      <a:pPr algn="l" fontAlgn="b"/>
                      <a:r>
                        <a:rPr lang="en-US" sz="1200" b="0" i="0" u="none" strike="noStrike" dirty="0">
                          <a:solidFill>
                            <a:srgbClr val="000000"/>
                          </a:solidFill>
                          <a:effectLst/>
                          <a:latin typeface="Calibri" panose="020F0502020204030204" pitchFamily="34" charset="0"/>
                        </a:rPr>
                        <a:t>20</a:t>
                      </a:r>
                      <a:r>
                        <a:rPr lang="en-US" sz="1200" b="0" i="0" u="none" strike="noStrike" baseline="0" dirty="0">
                          <a:solidFill>
                            <a:srgbClr val="000000"/>
                          </a:solidFill>
                          <a:effectLst/>
                          <a:latin typeface="Calibri" panose="020F0502020204030204" pitchFamily="34" charset="0"/>
                        </a:rPr>
                        <a:t> - 65</a:t>
                      </a:r>
                      <a:endParaRPr lang="en-US" sz="1200" b="0" i="0" u="none" strike="noStrike" dirty="0">
                        <a:solidFill>
                          <a:srgbClr val="000000"/>
                        </a:solidFill>
                        <a:effectLst/>
                        <a:latin typeface="Calibri" panose="020F0502020204030204" pitchFamily="34" charset="0"/>
                      </a:endParaRPr>
                    </a:p>
                  </a:txBody>
                  <a:tcPr marT="91440" marB="91440" anchor="b"/>
                </a:tc>
                <a:tc>
                  <a:txBody>
                    <a:bodyPr/>
                    <a:lstStyle/>
                    <a:p>
                      <a:pPr algn="l" fontAlgn="b"/>
                      <a:r>
                        <a:rPr lang="en-US" sz="1200" b="0" i="0" u="none" strike="noStrike" dirty="0">
                          <a:solidFill>
                            <a:srgbClr val="000000"/>
                          </a:solidFill>
                          <a:effectLst/>
                          <a:latin typeface="Calibri" panose="020F0502020204030204" pitchFamily="34" charset="0"/>
                        </a:rPr>
                        <a:t>20-55</a:t>
                      </a:r>
                    </a:p>
                  </a:txBody>
                  <a:tcPr marT="91440" marB="91440" anchor="b"/>
                </a:tc>
                <a:tc>
                  <a:txBody>
                    <a:bodyPr/>
                    <a:lstStyle/>
                    <a:p>
                      <a:pPr algn="l" fontAlgn="b"/>
                      <a:r>
                        <a:rPr lang="en-US" sz="1200" b="0" i="0" u="none" strike="noStrike" dirty="0">
                          <a:solidFill>
                            <a:srgbClr val="000000"/>
                          </a:solidFill>
                          <a:effectLst/>
                          <a:latin typeface="Calibri" panose="020F0502020204030204" pitchFamily="34" charset="0"/>
                        </a:rPr>
                        <a:t>20-55</a:t>
                      </a:r>
                    </a:p>
                  </a:txBody>
                  <a:tcPr marT="91440" marB="91440" anchor="b"/>
                </a:tc>
                <a:extLst>
                  <a:ext uri="{0D108BD9-81ED-4DB2-BD59-A6C34878D82A}">
                    <a16:rowId xmlns:a16="http://schemas.microsoft.com/office/drawing/2014/main" val="10001"/>
                  </a:ext>
                </a:extLst>
              </a:tr>
              <a:tr h="226055">
                <a:tc>
                  <a:txBody>
                    <a:bodyPr/>
                    <a:lstStyle/>
                    <a:p>
                      <a:pPr algn="ctr" fontAlgn="b"/>
                      <a:r>
                        <a:rPr lang="en-US" sz="1200" b="0" i="0" u="none" strike="noStrike" dirty="0">
                          <a:solidFill>
                            <a:srgbClr val="000000"/>
                          </a:solidFill>
                          <a:effectLst/>
                          <a:latin typeface="Calibri" panose="020F0502020204030204" pitchFamily="34" charset="0"/>
                        </a:rPr>
                        <a:t>3</a:t>
                      </a:r>
                    </a:p>
                  </a:txBody>
                  <a:tcPr marL="4970" marR="4970" marT="4970" marB="0" anchor="b"/>
                </a:tc>
                <a:tc>
                  <a:txBody>
                    <a:bodyPr/>
                    <a:lstStyle/>
                    <a:p>
                      <a:pPr algn="l" fontAlgn="b"/>
                      <a:r>
                        <a:rPr lang="en-US" sz="1200" b="1" u="none" strike="noStrike" dirty="0">
                          <a:effectLst/>
                        </a:rPr>
                        <a:t>Citizenship</a:t>
                      </a:r>
                      <a:endParaRPr lang="en-US" sz="1200" b="1" i="0" u="none" strike="noStrike" dirty="0">
                        <a:solidFill>
                          <a:srgbClr val="000000"/>
                        </a:solidFill>
                        <a:effectLst/>
                        <a:latin typeface="Calibri" panose="020F0502020204030204" pitchFamily="34" charset="0"/>
                      </a:endParaRPr>
                    </a:p>
                  </a:txBody>
                  <a:tcPr marT="91440" marB="91440" anchor="b"/>
                </a:tc>
                <a:tc>
                  <a:txBody>
                    <a:bodyPr/>
                    <a:lstStyle/>
                    <a:p>
                      <a:pPr algn="l" fontAlgn="b"/>
                      <a:r>
                        <a:rPr lang="en-US" sz="1200" b="0" i="0" u="none" strike="noStrike" dirty="0">
                          <a:solidFill>
                            <a:srgbClr val="000000"/>
                          </a:solidFill>
                          <a:effectLst/>
                          <a:latin typeface="Calibri" panose="020F0502020204030204" pitchFamily="34" charset="0"/>
                        </a:rPr>
                        <a:t>Thai only</a:t>
                      </a:r>
                    </a:p>
                  </a:txBody>
                  <a:tcPr marT="91440" marB="91440" anchor="b"/>
                </a:tc>
                <a:tc>
                  <a:txBody>
                    <a:bodyPr/>
                    <a:lstStyle/>
                    <a:p>
                      <a:pPr algn="l" fontAlgn="b"/>
                      <a:r>
                        <a:rPr lang="en-US" sz="1200" b="0" i="0" u="none" strike="noStrike" dirty="0">
                          <a:solidFill>
                            <a:srgbClr val="000000"/>
                          </a:solidFill>
                          <a:effectLst/>
                          <a:latin typeface="Calibri" panose="020F0502020204030204" pitchFamily="34" charset="0"/>
                        </a:rPr>
                        <a:t>Thai only</a:t>
                      </a:r>
                    </a:p>
                  </a:txBody>
                  <a:tcPr marT="91440" marB="91440" anchor="b"/>
                </a:tc>
                <a:tc>
                  <a:txBody>
                    <a:bodyPr/>
                    <a:lstStyle/>
                    <a:p>
                      <a:pPr algn="l" fontAlgn="b"/>
                      <a:r>
                        <a:rPr lang="en-US" sz="1200" b="0" i="0" u="none" strike="noStrike" dirty="0">
                          <a:solidFill>
                            <a:srgbClr val="000000"/>
                          </a:solidFill>
                          <a:effectLst/>
                          <a:latin typeface="Calibri" panose="020F0502020204030204" pitchFamily="34" charset="0"/>
                        </a:rPr>
                        <a:t>Thai only</a:t>
                      </a:r>
                    </a:p>
                  </a:txBody>
                  <a:tcPr marT="91440" marB="91440" anchor="b"/>
                </a:tc>
                <a:extLst>
                  <a:ext uri="{0D108BD9-81ED-4DB2-BD59-A6C34878D82A}">
                    <a16:rowId xmlns:a16="http://schemas.microsoft.com/office/drawing/2014/main" val="10002"/>
                  </a:ext>
                </a:extLst>
              </a:tr>
              <a:tr h="226055">
                <a:tc>
                  <a:txBody>
                    <a:bodyPr/>
                    <a:lstStyle/>
                    <a:p>
                      <a:pPr algn="ctr" fontAlgn="b"/>
                      <a:endParaRPr lang="en-US" sz="1200" b="0" i="0" u="none" strike="noStrike" dirty="0">
                        <a:solidFill>
                          <a:srgbClr val="000000"/>
                        </a:solidFill>
                        <a:effectLst/>
                        <a:latin typeface="Calibri" panose="020F0502020204030204" pitchFamily="34" charset="0"/>
                      </a:endParaRPr>
                    </a:p>
                  </a:txBody>
                  <a:tcPr marL="4970" marR="4970" marT="4970" marB="0" anchor="b"/>
                </a:tc>
                <a:tc>
                  <a:txBody>
                    <a:bodyPr/>
                    <a:lstStyle/>
                    <a:p>
                      <a:pPr algn="l" fontAlgn="b"/>
                      <a:r>
                        <a:rPr lang="en-US" sz="1200" b="1" i="0" u="none" strike="noStrike" dirty="0">
                          <a:solidFill>
                            <a:srgbClr val="000000"/>
                          </a:solidFill>
                          <a:effectLst/>
                          <a:latin typeface="Calibri" panose="020F0502020204030204" pitchFamily="34" charset="0"/>
                        </a:rPr>
                        <a:t>Min</a:t>
                      </a:r>
                      <a:r>
                        <a:rPr lang="en-US" sz="1200" b="1" i="0" u="none" strike="noStrike" baseline="0" dirty="0">
                          <a:solidFill>
                            <a:srgbClr val="000000"/>
                          </a:solidFill>
                          <a:effectLst/>
                          <a:latin typeface="Calibri" panose="020F0502020204030204" pitchFamily="34" charset="0"/>
                        </a:rPr>
                        <a:t> Income, USD</a:t>
                      </a:r>
                      <a:endParaRPr lang="en-US" sz="1200" b="1" i="0" u="none" strike="noStrike" dirty="0">
                        <a:solidFill>
                          <a:srgbClr val="000000"/>
                        </a:solidFill>
                        <a:effectLst/>
                        <a:latin typeface="Calibri" panose="020F0502020204030204" pitchFamily="34" charset="0"/>
                      </a:endParaRPr>
                    </a:p>
                  </a:txBody>
                  <a:tcPr marT="91440" marB="91440" anchor="b"/>
                </a:tc>
                <a:tc>
                  <a:txBody>
                    <a:bodyPr/>
                    <a:lstStyle/>
                    <a:p>
                      <a:pPr algn="l" fontAlgn="b"/>
                      <a:r>
                        <a:rPr lang="en-US" sz="1200" b="0" i="0" u="none" strike="noStrike" dirty="0">
                          <a:solidFill>
                            <a:srgbClr val="000000"/>
                          </a:solidFill>
                          <a:effectLst/>
                          <a:latin typeface="Calibri" panose="020F0502020204030204" pitchFamily="34" charset="0"/>
                        </a:rPr>
                        <a:t>150</a:t>
                      </a:r>
                    </a:p>
                  </a:txBody>
                  <a:tcPr marT="91440" marB="91440" anchor="b"/>
                </a:tc>
                <a:tc>
                  <a:txBody>
                    <a:bodyPr/>
                    <a:lstStyle/>
                    <a:p>
                      <a:pPr algn="l" fontAlgn="b"/>
                      <a:r>
                        <a:rPr lang="en-US" sz="1200" b="0" i="0" u="none" strike="noStrike" dirty="0">
                          <a:solidFill>
                            <a:srgbClr val="000000"/>
                          </a:solidFill>
                          <a:effectLst/>
                          <a:latin typeface="Calibri" panose="020F0502020204030204" pitchFamily="34" charset="0"/>
                        </a:rPr>
                        <a:t>450</a:t>
                      </a:r>
                    </a:p>
                  </a:txBody>
                  <a:tcPr marT="91440" marB="91440" anchor="b"/>
                </a:tc>
                <a:tc>
                  <a:txBody>
                    <a:bodyPr/>
                    <a:lstStyle/>
                    <a:p>
                      <a:pPr algn="l" fontAlgn="b"/>
                      <a:r>
                        <a:rPr lang="en-US" sz="1200" b="0" i="0" u="none" strike="noStrike" dirty="0">
                          <a:solidFill>
                            <a:srgbClr val="000000"/>
                          </a:solidFill>
                          <a:effectLst/>
                          <a:latin typeface="Calibri" panose="020F0502020204030204" pitchFamily="34" charset="0"/>
                        </a:rPr>
                        <a:t>215</a:t>
                      </a:r>
                    </a:p>
                  </a:txBody>
                  <a:tcPr marT="91440" marB="91440" anchor="b"/>
                </a:tc>
                <a:extLst>
                  <a:ext uri="{0D108BD9-81ED-4DB2-BD59-A6C34878D82A}">
                    <a16:rowId xmlns:a16="http://schemas.microsoft.com/office/drawing/2014/main" val="1549276940"/>
                  </a:ext>
                </a:extLst>
              </a:tr>
              <a:tr h="339082">
                <a:tc>
                  <a:txBody>
                    <a:bodyPr/>
                    <a:lstStyle/>
                    <a:p>
                      <a:pPr algn="ctr" fontAlgn="b"/>
                      <a:endParaRPr lang="en-US" sz="1200" b="0" i="0" u="none" strike="noStrike" dirty="0">
                        <a:solidFill>
                          <a:srgbClr val="000000"/>
                        </a:solidFill>
                        <a:effectLst/>
                        <a:latin typeface="Calibri" panose="020F0502020204030204" pitchFamily="34" charset="0"/>
                      </a:endParaRPr>
                    </a:p>
                  </a:txBody>
                  <a:tcPr marL="4970" marR="4970" marT="4970" marB="0" anchor="b"/>
                </a:tc>
                <a:tc>
                  <a:txBody>
                    <a:bodyPr/>
                    <a:lstStyle/>
                    <a:p>
                      <a:pPr algn="l" fontAlgn="b"/>
                      <a:r>
                        <a:rPr lang="en-US" sz="1200" b="1" i="0" u="none" strike="noStrike" dirty="0">
                          <a:solidFill>
                            <a:srgbClr val="000000"/>
                          </a:solidFill>
                          <a:effectLst/>
                          <a:latin typeface="Calibri" panose="020F0502020204030204" pitchFamily="34" charset="0"/>
                        </a:rPr>
                        <a:t>Min</a:t>
                      </a:r>
                      <a:r>
                        <a:rPr lang="en-US" sz="1200" b="1" i="0" u="none" strike="noStrike" baseline="0" dirty="0">
                          <a:solidFill>
                            <a:srgbClr val="000000"/>
                          </a:solidFill>
                          <a:effectLst/>
                          <a:latin typeface="Calibri" panose="020F0502020204030204" pitchFamily="34" charset="0"/>
                        </a:rPr>
                        <a:t> tenure on last workplace</a:t>
                      </a:r>
                      <a:endParaRPr lang="en-US" sz="1200" b="1" i="0" u="none" strike="noStrike" dirty="0">
                        <a:solidFill>
                          <a:srgbClr val="000000"/>
                        </a:solidFill>
                        <a:effectLst/>
                        <a:latin typeface="Calibri" panose="020F0502020204030204" pitchFamily="34" charset="0"/>
                      </a:endParaRPr>
                    </a:p>
                  </a:txBody>
                  <a:tcPr marT="91440" marB="91440" anchor="b"/>
                </a:tc>
                <a:tc>
                  <a:txBody>
                    <a:bodyPr/>
                    <a:lstStyle/>
                    <a:p>
                      <a:pPr algn="l" fontAlgn="b"/>
                      <a:r>
                        <a:rPr lang="en-US" sz="1200" b="0" i="0" u="none" strike="noStrike" kern="1200" dirty="0">
                          <a:solidFill>
                            <a:srgbClr val="000000"/>
                          </a:solidFill>
                          <a:effectLst/>
                          <a:latin typeface="Calibri" panose="020F0502020204030204" pitchFamily="34" charset="0"/>
                          <a:ea typeface="+mn-ea"/>
                          <a:cs typeface="+mn-cs"/>
                        </a:rPr>
                        <a:t>6 months</a:t>
                      </a:r>
                    </a:p>
                  </a:txBody>
                  <a:tcPr marT="91440" marB="9144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kern="1200" dirty="0">
                          <a:solidFill>
                            <a:srgbClr val="000000"/>
                          </a:solidFill>
                          <a:effectLst/>
                          <a:latin typeface="Calibri" panose="020F0502020204030204" pitchFamily="34" charset="0"/>
                          <a:ea typeface="+mn-ea"/>
                          <a:cs typeface="+mn-cs"/>
                        </a:rPr>
                        <a:t>4</a:t>
                      </a:r>
                      <a:r>
                        <a:rPr lang="en-US" sz="1200" b="0" i="0" u="none" strike="noStrike" kern="1200" baseline="0" dirty="0">
                          <a:solidFill>
                            <a:srgbClr val="000000"/>
                          </a:solidFill>
                          <a:effectLst/>
                          <a:latin typeface="Calibri" panose="020F0502020204030204" pitchFamily="34" charset="0"/>
                          <a:ea typeface="+mn-ea"/>
                          <a:cs typeface="+mn-cs"/>
                        </a:rPr>
                        <a:t> </a:t>
                      </a:r>
                      <a:r>
                        <a:rPr lang="en-US" sz="1200" b="0" i="0" u="none" strike="noStrike" kern="1200" dirty="0">
                          <a:solidFill>
                            <a:srgbClr val="000000"/>
                          </a:solidFill>
                          <a:effectLst/>
                          <a:latin typeface="Calibri" panose="020F0502020204030204" pitchFamily="34" charset="0"/>
                          <a:ea typeface="+mn-ea"/>
                          <a:cs typeface="+mn-cs"/>
                        </a:rPr>
                        <a:t>months </a:t>
                      </a:r>
                    </a:p>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kern="1200" dirty="0">
                          <a:solidFill>
                            <a:srgbClr val="000000"/>
                          </a:solidFill>
                          <a:effectLst/>
                          <a:latin typeface="Calibri" panose="020F0502020204030204" pitchFamily="34" charset="0"/>
                          <a:ea typeface="+mn-ea"/>
                          <a:cs typeface="+mn-cs"/>
                        </a:rPr>
                        <a:t>(Past probation)</a:t>
                      </a:r>
                    </a:p>
                  </a:txBody>
                  <a:tcPr marT="91440" marB="9144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kern="1200" dirty="0">
                          <a:solidFill>
                            <a:srgbClr val="000000"/>
                          </a:solidFill>
                          <a:effectLst/>
                          <a:latin typeface="Calibri" panose="020F0502020204030204" pitchFamily="34" charset="0"/>
                          <a:ea typeface="+mn-ea"/>
                          <a:cs typeface="+mn-cs"/>
                        </a:rPr>
                        <a:t>4</a:t>
                      </a:r>
                      <a:r>
                        <a:rPr lang="en-US" sz="1200" b="0" i="0" u="none" strike="noStrike" kern="1200" baseline="0" dirty="0">
                          <a:solidFill>
                            <a:srgbClr val="000000"/>
                          </a:solidFill>
                          <a:effectLst/>
                          <a:latin typeface="Calibri" panose="020F0502020204030204" pitchFamily="34" charset="0"/>
                          <a:ea typeface="+mn-ea"/>
                          <a:cs typeface="+mn-cs"/>
                        </a:rPr>
                        <a:t> </a:t>
                      </a:r>
                      <a:r>
                        <a:rPr lang="en-US" sz="1200" b="0" i="0" u="none" strike="noStrike" kern="1200" dirty="0">
                          <a:solidFill>
                            <a:srgbClr val="000000"/>
                          </a:solidFill>
                          <a:effectLst/>
                          <a:latin typeface="Calibri" panose="020F0502020204030204" pitchFamily="34" charset="0"/>
                          <a:ea typeface="+mn-ea"/>
                          <a:cs typeface="+mn-cs"/>
                        </a:rPr>
                        <a:t>months </a:t>
                      </a:r>
                    </a:p>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kern="1200" dirty="0">
                          <a:solidFill>
                            <a:srgbClr val="000000"/>
                          </a:solidFill>
                          <a:effectLst/>
                          <a:latin typeface="Calibri" panose="020F0502020204030204" pitchFamily="34" charset="0"/>
                          <a:ea typeface="+mn-ea"/>
                          <a:cs typeface="+mn-cs"/>
                        </a:rPr>
                        <a:t>(Past probation)</a:t>
                      </a:r>
                    </a:p>
                  </a:txBody>
                  <a:tcPr marT="91440" marB="91440" anchor="b"/>
                </a:tc>
                <a:extLst>
                  <a:ext uri="{0D108BD9-81ED-4DB2-BD59-A6C34878D82A}">
                    <a16:rowId xmlns:a16="http://schemas.microsoft.com/office/drawing/2014/main" val="773776083"/>
                  </a:ext>
                </a:extLst>
              </a:tr>
              <a:tr h="339082">
                <a:tc>
                  <a:txBody>
                    <a:bodyPr/>
                    <a:lstStyle/>
                    <a:p>
                      <a:pPr algn="ctr" fontAlgn="b"/>
                      <a:r>
                        <a:rPr lang="en-US" sz="1200" b="0" i="0" u="none" strike="noStrike" dirty="0">
                          <a:solidFill>
                            <a:srgbClr val="000000"/>
                          </a:solidFill>
                          <a:effectLst/>
                          <a:latin typeface="Calibri" panose="020F0502020204030204" pitchFamily="34" charset="0"/>
                        </a:rPr>
                        <a:t>4</a:t>
                      </a:r>
                    </a:p>
                  </a:txBody>
                  <a:tcPr marL="4970" marR="4970" marT="4970" marB="0" anchor="b"/>
                </a:tc>
                <a:tc>
                  <a:txBody>
                    <a:bodyPr/>
                    <a:lstStyle/>
                    <a:p>
                      <a:pPr algn="l" fontAlgn="b"/>
                      <a:r>
                        <a:rPr lang="en-US" sz="1200" b="1" u="none" strike="noStrike" dirty="0">
                          <a:effectLst/>
                        </a:rPr>
                        <a:t>ID</a:t>
                      </a:r>
                      <a:endParaRPr lang="en-US" sz="1200" b="1" i="0" u="none" strike="noStrike" dirty="0">
                        <a:solidFill>
                          <a:srgbClr val="000000"/>
                        </a:solidFill>
                        <a:effectLst/>
                        <a:latin typeface="Calibri" panose="020F0502020204030204" pitchFamily="34" charset="0"/>
                      </a:endParaRPr>
                    </a:p>
                  </a:txBody>
                  <a:tcPr marT="91440" marB="91440" anchor="b"/>
                </a:tc>
                <a:tc>
                  <a:txBody>
                    <a:bodyPr/>
                    <a:lstStyle/>
                    <a:p>
                      <a:pPr algn="l" fontAlgn="b"/>
                      <a:r>
                        <a:rPr lang="en-US" sz="1200" b="0" i="0" u="none" strike="noStrike" kern="1200" dirty="0">
                          <a:solidFill>
                            <a:srgbClr val="000000"/>
                          </a:solidFill>
                          <a:effectLst/>
                          <a:latin typeface="Calibri" panose="020F0502020204030204" pitchFamily="34" charset="0"/>
                          <a:ea typeface="+mn-ea"/>
                          <a:cs typeface="+mn-cs"/>
                        </a:rPr>
                        <a:t>Copy of ID Card</a:t>
                      </a:r>
                    </a:p>
                  </a:txBody>
                  <a:tcPr marT="91440" marB="91440" anchor="b"/>
                </a:tc>
                <a:tc>
                  <a:txBody>
                    <a:bodyPr/>
                    <a:lstStyle/>
                    <a:p>
                      <a:pPr algn="l" fontAlgn="b"/>
                      <a:r>
                        <a:rPr lang="en-US" sz="1200" b="0" i="0" u="none" strike="noStrike" kern="1200" dirty="0">
                          <a:solidFill>
                            <a:srgbClr val="000000"/>
                          </a:solidFill>
                          <a:effectLst/>
                          <a:latin typeface="Calibri" panose="020F0502020204030204" pitchFamily="34" charset="0"/>
                          <a:ea typeface="+mn-ea"/>
                          <a:cs typeface="+mn-cs"/>
                        </a:rPr>
                        <a:t>Copy of ID Card</a:t>
                      </a:r>
                    </a:p>
                  </a:txBody>
                  <a:tcPr marT="91440" marB="91440" anchor="b"/>
                </a:tc>
                <a:tc>
                  <a:txBody>
                    <a:bodyPr/>
                    <a:lstStyle/>
                    <a:p>
                      <a:pPr algn="l" fontAlgn="b"/>
                      <a:r>
                        <a:rPr lang="en-US" sz="1200" b="0" i="0" u="none" strike="noStrike" dirty="0">
                          <a:solidFill>
                            <a:srgbClr val="000000"/>
                          </a:solidFill>
                          <a:effectLst/>
                          <a:latin typeface="Calibri" panose="020F0502020204030204" pitchFamily="34" charset="0"/>
                        </a:rPr>
                        <a:t>ID card or Copy of ID (If apply by mail)</a:t>
                      </a:r>
                    </a:p>
                  </a:txBody>
                  <a:tcPr marT="91440" marB="91440" anchor="b"/>
                </a:tc>
                <a:extLst>
                  <a:ext uri="{0D108BD9-81ED-4DB2-BD59-A6C34878D82A}">
                    <a16:rowId xmlns:a16="http://schemas.microsoft.com/office/drawing/2014/main" val="10003"/>
                  </a:ext>
                </a:extLst>
              </a:tr>
              <a:tr h="339082">
                <a:tc>
                  <a:txBody>
                    <a:bodyPr/>
                    <a:lstStyle/>
                    <a:p>
                      <a:pPr algn="ctr" fontAlgn="b"/>
                      <a:r>
                        <a:rPr lang="en-US" sz="1200" b="0" i="0" u="none" strike="noStrike" dirty="0">
                          <a:solidFill>
                            <a:srgbClr val="000000"/>
                          </a:solidFill>
                          <a:effectLst/>
                          <a:latin typeface="Calibri" panose="020F0502020204030204" pitchFamily="34" charset="0"/>
                        </a:rPr>
                        <a:t>5</a:t>
                      </a:r>
                    </a:p>
                  </a:txBody>
                  <a:tcPr marL="4970" marR="4970" marT="4970" marB="0" anchor="b"/>
                </a:tc>
                <a:tc>
                  <a:txBody>
                    <a:bodyPr/>
                    <a:lstStyle/>
                    <a:p>
                      <a:pPr algn="l" fontAlgn="b"/>
                      <a:r>
                        <a:rPr lang="en-US" sz="1200" b="1" u="none" strike="noStrike" dirty="0">
                          <a:effectLst/>
                        </a:rPr>
                        <a:t>Residential Proof</a:t>
                      </a:r>
                      <a:endParaRPr lang="en-US" sz="1200" b="1" i="0" u="none" strike="noStrike" dirty="0">
                        <a:solidFill>
                          <a:srgbClr val="000000"/>
                        </a:solidFill>
                        <a:effectLst/>
                        <a:latin typeface="Calibri" panose="020F0502020204030204" pitchFamily="34" charset="0"/>
                      </a:endParaRPr>
                    </a:p>
                  </a:txBody>
                  <a:tcPr marT="91440" marB="91440" anchor="b"/>
                </a:tc>
                <a:tc>
                  <a:txBody>
                    <a:bodyPr/>
                    <a:lstStyle/>
                    <a:p>
                      <a:pPr algn="l" fontAlgn="b"/>
                      <a:r>
                        <a:rPr lang="en-US" sz="1200" b="0" i="0" u="none" strike="noStrike" kern="1200" dirty="0">
                          <a:solidFill>
                            <a:srgbClr val="000000"/>
                          </a:solidFill>
                          <a:effectLst/>
                          <a:latin typeface="Calibri" panose="020F0502020204030204" pitchFamily="34" charset="0"/>
                          <a:ea typeface="+mn-ea"/>
                          <a:cs typeface="+mn-cs"/>
                        </a:rPr>
                        <a:t>Copy of Household Registration</a:t>
                      </a:r>
                    </a:p>
                  </a:txBody>
                  <a:tcPr marT="91440" marB="91440" anchor="b"/>
                </a:tc>
                <a:tc>
                  <a:txBody>
                    <a:bodyPr/>
                    <a:lstStyle/>
                    <a:p>
                      <a:pPr algn="l" fontAlgn="b"/>
                      <a:r>
                        <a:rPr lang="en-US" sz="1200" b="0" i="0" u="none" strike="noStrike" kern="1200" dirty="0">
                          <a:solidFill>
                            <a:srgbClr val="000000"/>
                          </a:solidFill>
                          <a:effectLst/>
                          <a:latin typeface="Calibri" panose="020F0502020204030204" pitchFamily="34" charset="0"/>
                          <a:ea typeface="+mn-ea"/>
                          <a:cs typeface="+mn-cs"/>
                        </a:rPr>
                        <a:t>Copy of Household Registration</a:t>
                      </a:r>
                    </a:p>
                  </a:txBody>
                  <a:tcPr marT="91440" marB="9144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kern="1200" dirty="0">
                          <a:solidFill>
                            <a:srgbClr val="000000"/>
                          </a:solidFill>
                          <a:effectLst/>
                          <a:latin typeface="Calibri" panose="020F0502020204030204" pitchFamily="34" charset="0"/>
                          <a:ea typeface="+mn-ea"/>
                          <a:cs typeface="+mn-cs"/>
                        </a:rPr>
                        <a:t>Copy of Household Registration</a:t>
                      </a:r>
                    </a:p>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T="91440" marB="91440" anchor="b"/>
                </a:tc>
                <a:extLst>
                  <a:ext uri="{0D108BD9-81ED-4DB2-BD59-A6C34878D82A}">
                    <a16:rowId xmlns:a16="http://schemas.microsoft.com/office/drawing/2014/main" val="10004"/>
                  </a:ext>
                </a:extLst>
              </a:tr>
              <a:tr h="226055">
                <a:tc>
                  <a:txBody>
                    <a:bodyPr/>
                    <a:lstStyle/>
                    <a:p>
                      <a:pPr algn="ctr" fontAlgn="b"/>
                      <a:r>
                        <a:rPr lang="en-US" sz="1200" b="0" i="0" u="none" strike="noStrike" dirty="0">
                          <a:solidFill>
                            <a:srgbClr val="000000"/>
                          </a:solidFill>
                          <a:effectLst/>
                          <a:latin typeface="Calibri" panose="020F0502020204030204" pitchFamily="34" charset="0"/>
                        </a:rPr>
                        <a:t>6</a:t>
                      </a:r>
                    </a:p>
                  </a:txBody>
                  <a:tcPr marL="4970" marR="4970" marT="4970" marB="0" anchor="b"/>
                </a:tc>
                <a:tc>
                  <a:txBody>
                    <a:bodyPr/>
                    <a:lstStyle/>
                    <a:p>
                      <a:pPr algn="l" fontAlgn="b"/>
                      <a:r>
                        <a:rPr lang="en-US" sz="1200" b="1" u="none" strike="noStrike" dirty="0">
                          <a:effectLst/>
                        </a:rPr>
                        <a:t>Income</a:t>
                      </a:r>
                      <a:r>
                        <a:rPr lang="en-US" sz="1200" b="1" u="none" strike="noStrike" baseline="0" dirty="0">
                          <a:effectLst/>
                        </a:rPr>
                        <a:t> prove</a:t>
                      </a:r>
                      <a:endParaRPr lang="en-US" sz="1200" b="1" i="0" u="none" strike="noStrike" dirty="0">
                        <a:solidFill>
                          <a:srgbClr val="000000"/>
                        </a:solidFill>
                        <a:effectLst/>
                        <a:latin typeface="Calibri" panose="020F0502020204030204" pitchFamily="34" charset="0"/>
                      </a:endParaRPr>
                    </a:p>
                  </a:txBody>
                  <a:tcPr marT="91440" marB="91440" anchor="b"/>
                </a:tc>
                <a:tc>
                  <a:txBody>
                    <a:bodyPr/>
                    <a:lstStyle/>
                    <a:p>
                      <a:pPr algn="l" fontAlgn="b"/>
                      <a:r>
                        <a:rPr lang="en-US" sz="1200" b="0" i="0" u="none" strike="noStrike" kern="1200" dirty="0">
                          <a:solidFill>
                            <a:srgbClr val="000000"/>
                          </a:solidFill>
                          <a:effectLst/>
                          <a:latin typeface="Calibri" panose="020F0502020204030204" pitchFamily="34" charset="0"/>
                          <a:ea typeface="+mn-ea"/>
                          <a:cs typeface="+mn-cs"/>
                        </a:rPr>
                        <a:t>Latest</a:t>
                      </a:r>
                      <a:r>
                        <a:rPr lang="en-US" sz="1200" b="0" i="0" u="none" strike="noStrike" kern="1200" baseline="0" dirty="0">
                          <a:solidFill>
                            <a:srgbClr val="000000"/>
                          </a:solidFill>
                          <a:effectLst/>
                          <a:latin typeface="Calibri" panose="020F0502020204030204" pitchFamily="34" charset="0"/>
                          <a:ea typeface="+mn-ea"/>
                          <a:cs typeface="+mn-cs"/>
                        </a:rPr>
                        <a:t> </a:t>
                      </a:r>
                      <a:r>
                        <a:rPr lang="en-US" sz="1200" b="0" i="0" u="none" strike="noStrike" kern="1200" dirty="0">
                          <a:solidFill>
                            <a:srgbClr val="000000"/>
                          </a:solidFill>
                          <a:effectLst/>
                          <a:latin typeface="Calibri" panose="020F0502020204030204" pitchFamily="34" charset="0"/>
                          <a:ea typeface="+mn-ea"/>
                          <a:cs typeface="+mn-cs"/>
                        </a:rPr>
                        <a:t>Income slip</a:t>
                      </a:r>
                    </a:p>
                  </a:txBody>
                  <a:tcPr marT="91440" marB="91440" anchor="b"/>
                </a:tc>
                <a:tc>
                  <a:txBody>
                    <a:bodyPr/>
                    <a:lstStyle/>
                    <a:p>
                      <a:pPr algn="l" fontAlgn="b"/>
                      <a:r>
                        <a:rPr lang="en-US" sz="1200" b="0" i="0" u="none" strike="noStrike" kern="1200" dirty="0">
                          <a:solidFill>
                            <a:srgbClr val="000000"/>
                          </a:solidFill>
                          <a:effectLst/>
                          <a:latin typeface="Calibri" panose="020F0502020204030204" pitchFamily="34" charset="0"/>
                          <a:ea typeface="+mn-ea"/>
                          <a:cs typeface="+mn-cs"/>
                        </a:rPr>
                        <a:t>Latest</a:t>
                      </a:r>
                      <a:r>
                        <a:rPr lang="en-US" sz="1200" b="0" i="0" u="none" strike="noStrike" kern="1200" baseline="0" dirty="0">
                          <a:solidFill>
                            <a:srgbClr val="000000"/>
                          </a:solidFill>
                          <a:effectLst/>
                          <a:latin typeface="Calibri" panose="020F0502020204030204" pitchFamily="34" charset="0"/>
                          <a:ea typeface="+mn-ea"/>
                          <a:cs typeface="+mn-cs"/>
                        </a:rPr>
                        <a:t> </a:t>
                      </a:r>
                      <a:r>
                        <a:rPr lang="en-US" sz="1200" b="0" i="0" u="none" strike="noStrike" kern="1200" dirty="0">
                          <a:solidFill>
                            <a:srgbClr val="000000"/>
                          </a:solidFill>
                          <a:effectLst/>
                          <a:latin typeface="Calibri" panose="020F0502020204030204" pitchFamily="34" charset="0"/>
                          <a:ea typeface="+mn-ea"/>
                          <a:cs typeface="+mn-cs"/>
                        </a:rPr>
                        <a:t>Income slip</a:t>
                      </a:r>
                    </a:p>
                  </a:txBody>
                  <a:tcPr marT="91440" marB="9144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kern="1200" dirty="0">
                          <a:solidFill>
                            <a:srgbClr val="000000"/>
                          </a:solidFill>
                          <a:effectLst/>
                          <a:latin typeface="Calibri" panose="020F0502020204030204" pitchFamily="34" charset="0"/>
                          <a:ea typeface="+mn-ea"/>
                          <a:cs typeface="+mn-cs"/>
                        </a:rPr>
                        <a:t>Latest</a:t>
                      </a:r>
                      <a:r>
                        <a:rPr lang="en-US" sz="1200" b="0" i="0" u="none" strike="noStrike" kern="1200" baseline="0" dirty="0">
                          <a:solidFill>
                            <a:srgbClr val="000000"/>
                          </a:solidFill>
                          <a:effectLst/>
                          <a:latin typeface="Calibri" panose="020F0502020204030204" pitchFamily="34" charset="0"/>
                          <a:ea typeface="+mn-ea"/>
                          <a:cs typeface="+mn-cs"/>
                        </a:rPr>
                        <a:t> </a:t>
                      </a:r>
                      <a:r>
                        <a:rPr lang="en-US" sz="1200" b="0" i="0" u="none" strike="noStrike" kern="1200" dirty="0">
                          <a:solidFill>
                            <a:srgbClr val="000000"/>
                          </a:solidFill>
                          <a:effectLst/>
                          <a:latin typeface="Calibri" panose="020F0502020204030204" pitchFamily="34" charset="0"/>
                          <a:ea typeface="+mn-ea"/>
                          <a:cs typeface="+mn-cs"/>
                        </a:rPr>
                        <a:t>Income slip</a:t>
                      </a:r>
                      <a:r>
                        <a:rPr lang="en-US" sz="1200" b="0" i="0" u="none" strike="noStrike" kern="1200" baseline="0" dirty="0">
                          <a:solidFill>
                            <a:srgbClr val="000000"/>
                          </a:solidFill>
                          <a:effectLst/>
                          <a:latin typeface="Calibri" panose="020F0502020204030204" pitchFamily="34" charset="0"/>
                          <a:ea typeface="+mn-ea"/>
                          <a:cs typeface="+mn-cs"/>
                        </a:rPr>
                        <a:t> within 2 months</a:t>
                      </a:r>
                      <a:endParaRPr lang="en-US" sz="1200" b="0" i="0" u="none" strike="noStrike" kern="1200" dirty="0">
                        <a:solidFill>
                          <a:srgbClr val="000000"/>
                        </a:solidFill>
                        <a:effectLst/>
                        <a:latin typeface="Calibri" panose="020F0502020204030204" pitchFamily="34" charset="0"/>
                        <a:ea typeface="+mn-ea"/>
                        <a:cs typeface="+mn-cs"/>
                      </a:endParaRPr>
                    </a:p>
                  </a:txBody>
                  <a:tcPr marT="91440" marB="91440" anchor="b"/>
                </a:tc>
                <a:extLst>
                  <a:ext uri="{0D108BD9-81ED-4DB2-BD59-A6C34878D82A}">
                    <a16:rowId xmlns:a16="http://schemas.microsoft.com/office/drawing/2014/main" val="10005"/>
                  </a:ext>
                </a:extLst>
              </a:tr>
              <a:tr h="226055">
                <a:tc>
                  <a:txBody>
                    <a:bodyPr/>
                    <a:lstStyle/>
                    <a:p>
                      <a:pPr algn="ctr" fontAlgn="b"/>
                      <a:r>
                        <a:rPr lang="en-US" sz="1200" b="0" i="0" u="none" strike="noStrike" dirty="0">
                          <a:solidFill>
                            <a:srgbClr val="000000"/>
                          </a:solidFill>
                          <a:effectLst/>
                          <a:latin typeface="Calibri" panose="020F0502020204030204" pitchFamily="34" charset="0"/>
                        </a:rPr>
                        <a:t>7</a:t>
                      </a:r>
                    </a:p>
                  </a:txBody>
                  <a:tcPr marL="4970" marR="4970" marT="4970" marB="0" anchor="b"/>
                </a:tc>
                <a:tc>
                  <a:txBody>
                    <a:bodyPr/>
                    <a:lstStyle/>
                    <a:p>
                      <a:pPr algn="l" fontAlgn="b"/>
                      <a:r>
                        <a:rPr lang="en-US" sz="1200" b="1" u="none" strike="noStrike" dirty="0">
                          <a:effectLst/>
                        </a:rPr>
                        <a:t>Bank Statements</a:t>
                      </a:r>
                      <a:endParaRPr lang="en-US" sz="1200" b="1" i="0" u="none" strike="noStrike" dirty="0">
                        <a:solidFill>
                          <a:srgbClr val="000000"/>
                        </a:solidFill>
                        <a:effectLst/>
                        <a:latin typeface="Calibri" panose="020F0502020204030204" pitchFamily="34" charset="0"/>
                      </a:endParaRPr>
                    </a:p>
                  </a:txBody>
                  <a:tcPr marT="91440" marB="91440" anchor="b"/>
                </a:tc>
                <a:tc>
                  <a:txBody>
                    <a:bodyPr/>
                    <a:lstStyle/>
                    <a:p>
                      <a:pPr algn="l" fontAlgn="b"/>
                      <a:r>
                        <a:rPr lang="en-US" sz="1200" b="0" i="0" u="none" strike="noStrike" dirty="0">
                          <a:solidFill>
                            <a:srgbClr val="000000"/>
                          </a:solidFill>
                          <a:effectLst/>
                          <a:latin typeface="Calibri" panose="020F0502020204030204" pitchFamily="34" charset="0"/>
                        </a:rPr>
                        <a:t>6 Months</a:t>
                      </a:r>
                    </a:p>
                  </a:txBody>
                  <a:tcPr marT="91440" marB="91440" anchor="b"/>
                </a:tc>
                <a:tc>
                  <a:txBody>
                    <a:bodyPr/>
                    <a:lstStyle/>
                    <a:p>
                      <a:pPr algn="l" fontAlgn="b"/>
                      <a:r>
                        <a:rPr lang="en-US" sz="1200" b="0" i="0" u="none" strike="noStrike" dirty="0">
                          <a:solidFill>
                            <a:srgbClr val="000000"/>
                          </a:solidFill>
                          <a:effectLst/>
                          <a:latin typeface="Calibri" panose="020F0502020204030204" pitchFamily="34" charset="0"/>
                        </a:rPr>
                        <a:t>3 Months</a:t>
                      </a:r>
                    </a:p>
                  </a:txBody>
                  <a:tcPr marT="91440" marB="9144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3 Months</a:t>
                      </a:r>
                    </a:p>
                  </a:txBody>
                  <a:tcPr marT="91440" marB="91440" anchor="b"/>
                </a:tc>
                <a:extLst>
                  <a:ext uri="{0D108BD9-81ED-4DB2-BD59-A6C34878D82A}">
                    <a16:rowId xmlns:a16="http://schemas.microsoft.com/office/drawing/2014/main" val="10006"/>
                  </a:ext>
                </a:extLst>
              </a:tr>
              <a:tr h="339082">
                <a:tc>
                  <a:txBody>
                    <a:bodyPr/>
                    <a:lstStyle/>
                    <a:p>
                      <a:pPr algn="ctr" fontAlgn="b"/>
                      <a:r>
                        <a:rPr lang="en-US" sz="1200" b="0" i="0" u="none" strike="noStrike" dirty="0">
                          <a:solidFill>
                            <a:srgbClr val="000000"/>
                          </a:solidFill>
                          <a:effectLst/>
                          <a:latin typeface="Calibri" panose="020F0502020204030204" pitchFamily="34" charset="0"/>
                        </a:rPr>
                        <a:t>8</a:t>
                      </a:r>
                    </a:p>
                  </a:txBody>
                  <a:tcPr marL="4970" marR="4970" marT="4970" marB="0" anchor="b"/>
                </a:tc>
                <a:tc>
                  <a:txBody>
                    <a:bodyPr/>
                    <a:lstStyle/>
                    <a:p>
                      <a:pPr algn="l" fontAlgn="b"/>
                      <a:r>
                        <a:rPr lang="en-US" sz="1200" b="1" u="none" strike="noStrike" dirty="0">
                          <a:effectLst/>
                        </a:rPr>
                        <a:t>Bank Account </a:t>
                      </a:r>
                      <a:endParaRPr lang="en-US" sz="1200" b="1" i="0" u="none" strike="noStrike" dirty="0">
                        <a:solidFill>
                          <a:srgbClr val="000000"/>
                        </a:solidFill>
                        <a:effectLst/>
                        <a:latin typeface="Calibri" panose="020F0502020204030204" pitchFamily="34" charset="0"/>
                      </a:endParaRPr>
                    </a:p>
                  </a:txBody>
                  <a:tcPr marT="91440" marB="91440" anchor="b"/>
                </a:tc>
                <a:tc>
                  <a:txBody>
                    <a:bodyPr/>
                    <a:lstStyle/>
                    <a:p>
                      <a:pPr algn="l" fontAlgn="b"/>
                      <a:r>
                        <a:rPr lang="en-US" sz="1200" b="0" i="0" u="none" strike="noStrike" baseline="0" dirty="0">
                          <a:solidFill>
                            <a:srgbClr val="000000"/>
                          </a:solidFill>
                          <a:effectLst/>
                          <a:latin typeface="Calibri" panose="020F0502020204030204" pitchFamily="34" charset="0"/>
                        </a:rPr>
                        <a:t>Copy of book bank with account No</a:t>
                      </a:r>
                      <a:endParaRPr lang="en-US" sz="1200" b="0" i="0" u="none" strike="noStrike" dirty="0">
                        <a:solidFill>
                          <a:srgbClr val="000000"/>
                        </a:solidFill>
                        <a:effectLst/>
                        <a:latin typeface="Calibri" panose="020F0502020204030204" pitchFamily="34" charset="0"/>
                      </a:endParaRPr>
                    </a:p>
                  </a:txBody>
                  <a:tcPr marT="91440" marB="91440" anchor="b"/>
                </a:tc>
                <a:tc>
                  <a:txBody>
                    <a:bodyPr/>
                    <a:lstStyle/>
                    <a:p>
                      <a:pPr algn="l" fontAlgn="b"/>
                      <a:r>
                        <a:rPr lang="en-US" sz="1200" b="0" i="0" u="none" strike="noStrike" baseline="0" dirty="0">
                          <a:solidFill>
                            <a:srgbClr val="000000"/>
                          </a:solidFill>
                          <a:effectLst/>
                          <a:latin typeface="Calibri" panose="020F0502020204030204" pitchFamily="34" charset="0"/>
                        </a:rPr>
                        <a:t>Copy of book bank with account No</a:t>
                      </a:r>
                      <a:endParaRPr lang="en-US" sz="1200" b="0" i="0" u="none" strike="noStrike" dirty="0">
                        <a:solidFill>
                          <a:srgbClr val="000000"/>
                        </a:solidFill>
                        <a:effectLst/>
                        <a:latin typeface="Calibri" panose="020F0502020204030204" pitchFamily="34" charset="0"/>
                      </a:endParaRPr>
                    </a:p>
                  </a:txBody>
                  <a:tcPr marT="91440" marB="9144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Copy of book bank with account No</a:t>
                      </a:r>
                      <a:endParaRPr lang="en-US" sz="1200" b="0" i="0" u="none" strike="noStrike" dirty="0">
                        <a:solidFill>
                          <a:srgbClr val="000000"/>
                        </a:solidFill>
                        <a:effectLst/>
                        <a:latin typeface="Calibri" panose="020F0502020204030204" pitchFamily="34" charset="0"/>
                      </a:endParaRPr>
                    </a:p>
                  </a:txBody>
                  <a:tcPr marT="91440" marB="91440" anchor="b"/>
                </a:tc>
                <a:extLst>
                  <a:ext uri="{0D108BD9-81ED-4DB2-BD59-A6C34878D82A}">
                    <a16:rowId xmlns:a16="http://schemas.microsoft.com/office/drawing/2014/main" val="10007"/>
                  </a:ext>
                </a:extLst>
              </a:tr>
              <a:tr h="226055">
                <a:tc>
                  <a:txBody>
                    <a:bodyPr/>
                    <a:lstStyle/>
                    <a:p>
                      <a:pPr algn="ctr" fontAlgn="b"/>
                      <a:r>
                        <a:rPr lang="en-US" sz="1200" b="0" i="0" u="none" strike="noStrike" dirty="0">
                          <a:solidFill>
                            <a:srgbClr val="000000"/>
                          </a:solidFill>
                          <a:effectLst/>
                          <a:latin typeface="Calibri" panose="020F0502020204030204" pitchFamily="34" charset="0"/>
                        </a:rPr>
                        <a:t>9</a:t>
                      </a:r>
                    </a:p>
                  </a:txBody>
                  <a:tcPr marL="4970" marR="4970" marT="4970" marB="0" anchor="b"/>
                </a:tc>
                <a:tc>
                  <a:txBody>
                    <a:bodyPr/>
                    <a:lstStyle/>
                    <a:p>
                      <a:pPr algn="l"/>
                      <a:r>
                        <a:rPr lang="en-US" sz="1200" b="1" dirty="0">
                          <a:solidFill>
                            <a:schemeClr val="tx1"/>
                          </a:solidFill>
                        </a:rPr>
                        <a:t>NCB fee</a:t>
                      </a:r>
                    </a:p>
                  </a:txBody>
                  <a:tcPr marT="91440" marB="9144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$0.34 per hit / $0.14 per no hit</a:t>
                      </a:r>
                    </a:p>
                  </a:txBody>
                  <a:tcPr marT="91440" marB="9144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No</a:t>
                      </a:r>
                    </a:p>
                  </a:txBody>
                  <a:tcPr marT="91440" marB="9144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No</a:t>
                      </a:r>
                    </a:p>
                  </a:txBody>
                  <a:tcPr marT="91440" marB="91440"/>
                </a:tc>
                <a:extLst>
                  <a:ext uri="{0D108BD9-81ED-4DB2-BD59-A6C34878D82A}">
                    <a16:rowId xmlns:a16="http://schemas.microsoft.com/office/drawing/2014/main" val="10008"/>
                  </a:ext>
                </a:extLst>
              </a:tr>
              <a:tr h="226055">
                <a:tc>
                  <a:txBody>
                    <a:bodyPr/>
                    <a:lstStyle/>
                    <a:p>
                      <a:pPr algn="ctr" fontAlgn="b"/>
                      <a:r>
                        <a:rPr lang="en-US" sz="1200" b="0" i="0" u="none" strike="noStrike" dirty="0">
                          <a:solidFill>
                            <a:srgbClr val="000000"/>
                          </a:solidFill>
                          <a:effectLst/>
                          <a:latin typeface="Calibri" panose="020F0502020204030204" pitchFamily="34" charset="0"/>
                        </a:rPr>
                        <a:t>10</a:t>
                      </a:r>
                    </a:p>
                  </a:txBody>
                  <a:tcPr marL="4970" marR="4970" marT="4970" marB="0" anchor="b"/>
                </a:tc>
                <a:tc>
                  <a:txBody>
                    <a:bodyPr/>
                    <a:lstStyle/>
                    <a:p>
                      <a:pPr algn="l" fontAlgn="b"/>
                      <a:r>
                        <a:rPr lang="en-US" sz="1200" b="1" i="0" u="none" strike="noStrike" dirty="0">
                          <a:solidFill>
                            <a:srgbClr val="000000"/>
                          </a:solidFill>
                          <a:effectLst/>
                          <a:latin typeface="Calibri" panose="020F0502020204030204" pitchFamily="34" charset="0"/>
                        </a:rPr>
                        <a:t>Additional Requirement</a:t>
                      </a:r>
                      <a:r>
                        <a:rPr lang="en-US" sz="1200" b="1" i="0" u="none" strike="noStrike" baseline="0" dirty="0">
                          <a:solidFill>
                            <a:srgbClr val="000000"/>
                          </a:solidFill>
                          <a:effectLst/>
                          <a:latin typeface="Calibri" panose="020F0502020204030204" pitchFamily="34" charset="0"/>
                        </a:rPr>
                        <a:t> </a:t>
                      </a:r>
                      <a:endParaRPr lang="en-US" sz="1200" b="1" i="0" u="none" strike="noStrike" dirty="0">
                        <a:solidFill>
                          <a:srgbClr val="000000"/>
                        </a:solidFill>
                        <a:effectLst/>
                        <a:latin typeface="Calibri" panose="020F0502020204030204" pitchFamily="34" charset="0"/>
                      </a:endParaRPr>
                    </a:p>
                  </a:txBody>
                  <a:tcPr marT="91440" marB="91440" anchor="b"/>
                </a:tc>
                <a:tc>
                  <a:txBody>
                    <a:bodyPr/>
                    <a:lstStyle/>
                    <a:p>
                      <a:pPr marL="0" indent="0" algn="l" fontAlgn="b">
                        <a:buFont typeface="Arial" panose="020B0604020202020204" pitchFamily="34" charset="0"/>
                        <a:buNone/>
                      </a:pPr>
                      <a:r>
                        <a:rPr lang="en-US" sz="1200" b="0" i="0" u="none" strike="noStrike" baseline="0" dirty="0">
                          <a:solidFill>
                            <a:srgbClr val="000000"/>
                          </a:solidFill>
                          <a:effectLst/>
                          <a:latin typeface="Calibri" panose="020F0502020204030204" pitchFamily="34" charset="0"/>
                        </a:rPr>
                        <a:t>Home &amp; office Telephone </a:t>
                      </a:r>
                    </a:p>
                  </a:txBody>
                  <a:tcPr marT="91440" marB="91440" anchor="b"/>
                </a:tc>
                <a:tc>
                  <a:txBody>
                    <a:bodyPr/>
                    <a:lstStyle/>
                    <a:p>
                      <a:pPr marL="0" marR="0" indent="0" algn="l" defTabSz="9144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baseline="0" dirty="0">
                          <a:solidFill>
                            <a:srgbClr val="000000"/>
                          </a:solidFill>
                          <a:effectLst/>
                          <a:latin typeface="Calibri" panose="020F0502020204030204" pitchFamily="34" charset="0"/>
                        </a:rPr>
                        <a:t>Home or office Telephone </a:t>
                      </a:r>
                    </a:p>
                  </a:txBody>
                  <a:tcPr marT="91440" marB="91440" anchor="b"/>
                </a:tc>
                <a:tc>
                  <a:txBody>
                    <a:bodyPr/>
                    <a:lstStyle/>
                    <a:p>
                      <a:pPr marL="0" marR="0" indent="0" algn="l" defTabSz="9144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baseline="0" dirty="0">
                          <a:solidFill>
                            <a:srgbClr val="000000"/>
                          </a:solidFill>
                          <a:effectLst/>
                          <a:latin typeface="Calibri" panose="020F0502020204030204" pitchFamily="34" charset="0"/>
                        </a:rPr>
                        <a:t>Home or office Telephone</a:t>
                      </a:r>
                    </a:p>
                  </a:txBody>
                  <a:tcPr marT="91440" marB="91440" anchor="b"/>
                </a:tc>
                <a:extLst>
                  <a:ext uri="{0D108BD9-81ED-4DB2-BD59-A6C34878D82A}">
                    <a16:rowId xmlns:a16="http://schemas.microsoft.com/office/drawing/2014/main" val="10009"/>
                  </a:ext>
                </a:extLst>
              </a:tr>
            </a:tbl>
          </a:graphicData>
        </a:graphic>
      </p:graphicFrame>
      <p:sp>
        <p:nvSpPr>
          <p:cNvPr id="4" name="Slide Number Placeholder 3"/>
          <p:cNvSpPr>
            <a:spLocks noGrp="1"/>
          </p:cNvSpPr>
          <p:nvPr>
            <p:ph type="sldNum" sz="quarter" idx="12"/>
          </p:nvPr>
        </p:nvSpPr>
        <p:spPr/>
        <p:txBody>
          <a:bodyPr/>
          <a:lstStyle/>
          <a:p>
            <a:fld id="{D7F305DA-160D-498F-B102-A1D8643B4A2C}" type="slidenum">
              <a:rPr lang="ru-RU" smtClean="0"/>
              <a:t>6</a:t>
            </a:fld>
            <a:endParaRPr lang="ru-RU"/>
          </a:p>
        </p:txBody>
      </p:sp>
      <p:sp>
        <p:nvSpPr>
          <p:cNvPr id="6" name="TextBox 5"/>
          <p:cNvSpPr txBox="1"/>
          <p:nvPr/>
        </p:nvSpPr>
        <p:spPr>
          <a:xfrm>
            <a:off x="121947" y="6525344"/>
            <a:ext cx="8465171" cy="246221"/>
          </a:xfrm>
          <a:prstGeom prst="rect">
            <a:avLst/>
          </a:prstGeom>
          <a:noFill/>
          <a:ln>
            <a:solidFill>
              <a:schemeClr val="bg1"/>
            </a:solidFill>
          </a:ln>
        </p:spPr>
        <p:txBody>
          <a:bodyPr wrap="square" rtlCol="0" anchor="t">
            <a:spAutoFit/>
          </a:bodyPr>
          <a:lstStyle/>
          <a:p>
            <a:r>
              <a:rPr lang="en-US" sz="1000">
                <a:latin typeface="Calibri" charset="0"/>
              </a:rPr>
              <a:t>*Foreigner refers expat with working visa </a:t>
            </a:r>
            <a:endParaRPr lang="en-US" sz="1000">
              <a:latin typeface="Times New Roman"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49460" y="112408"/>
            <a:ext cx="580174" cy="436272"/>
          </a:xfrm>
          <a:prstGeom prst="rect">
            <a:avLst/>
          </a:prstGeom>
        </p:spPr>
      </p:pic>
    </p:spTree>
    <p:extLst>
      <p:ext uri="{BB962C8B-B14F-4D97-AF65-F5344CB8AC3E}">
        <p14:creationId xmlns:p14="http://schemas.microsoft.com/office/powerpoint/2010/main" val="524481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National Credit Bureau (NCB)</a:t>
            </a:r>
          </a:p>
        </p:txBody>
      </p:sp>
      <p:sp>
        <p:nvSpPr>
          <p:cNvPr id="6" name="Номер слайда 5"/>
          <p:cNvSpPr>
            <a:spLocks noGrp="1"/>
          </p:cNvSpPr>
          <p:nvPr>
            <p:ph type="sldNum" sz="quarter" idx="12"/>
          </p:nvPr>
        </p:nvSpPr>
        <p:spPr>
          <a:xfrm>
            <a:off x="8316416" y="6525344"/>
            <a:ext cx="720080" cy="283758"/>
          </a:xfrm>
        </p:spPr>
        <p:txBody>
          <a:bodyPr/>
          <a:lstStyle/>
          <a:p>
            <a:fld id="{D7F305DA-160D-498F-B102-A1D8643B4A2C}" type="slidenum">
              <a:rPr lang="ru-RU" smtClean="0"/>
              <a:t>7</a:t>
            </a:fld>
            <a:endParaRPr lang="ru-RU"/>
          </a:p>
        </p:txBody>
      </p:sp>
      <p:graphicFrame>
        <p:nvGraphicFramePr>
          <p:cNvPr id="3" name="Таблица 2"/>
          <p:cNvGraphicFramePr>
            <a:graphicFrameLocks noGrp="1"/>
          </p:cNvGraphicFramePr>
          <p:nvPr>
            <p:extLst/>
          </p:nvPr>
        </p:nvGraphicFramePr>
        <p:xfrm>
          <a:off x="93088" y="652958"/>
          <a:ext cx="8943407" cy="4008120"/>
        </p:xfrm>
        <a:graphic>
          <a:graphicData uri="http://schemas.openxmlformats.org/drawingml/2006/table">
            <a:tbl>
              <a:tblPr firstRow="1" bandRow="1">
                <a:tableStyleId>{5C22544A-7EE6-4342-B048-85BDC9FD1C3A}</a:tableStyleId>
              </a:tblPr>
              <a:tblGrid>
                <a:gridCol w="2063864">
                  <a:extLst>
                    <a:ext uri="{9D8B030D-6E8A-4147-A177-3AD203B41FA5}">
                      <a16:colId xmlns:a16="http://schemas.microsoft.com/office/drawing/2014/main" val="20001"/>
                    </a:ext>
                  </a:extLst>
                </a:gridCol>
                <a:gridCol w="6879543">
                  <a:extLst>
                    <a:ext uri="{9D8B030D-6E8A-4147-A177-3AD203B41FA5}">
                      <a16:colId xmlns:a16="http://schemas.microsoft.com/office/drawing/2014/main" val="20002"/>
                    </a:ext>
                  </a:extLst>
                </a:gridCol>
              </a:tblGrid>
              <a:tr h="178235">
                <a:tc>
                  <a:txBody>
                    <a:bodyPr/>
                    <a:lstStyle/>
                    <a:p>
                      <a:pPr algn="ctr"/>
                      <a:r>
                        <a:rPr lang="en-US" sz="1400" dirty="0"/>
                        <a:t>Parameters</a:t>
                      </a:r>
                    </a:p>
                  </a:txBody>
                  <a:tcPr anchor="ctr"/>
                </a:tc>
                <a:tc>
                  <a:txBody>
                    <a:bodyPr/>
                    <a:lstStyle/>
                    <a:p>
                      <a:pPr algn="ctr"/>
                      <a:r>
                        <a:rPr lang="en-US" sz="1400" dirty="0"/>
                        <a:t>D</a:t>
                      </a:r>
                      <a:r>
                        <a:rPr lang="en-US" sz="1400" baseline="0" dirty="0"/>
                        <a:t>etails</a:t>
                      </a:r>
                      <a:endParaRPr lang="en-US" sz="1400" dirty="0"/>
                    </a:p>
                  </a:txBody>
                  <a:tcPr anchor="ctr"/>
                </a:tc>
                <a:extLst>
                  <a:ext uri="{0D108BD9-81ED-4DB2-BD59-A6C34878D82A}">
                    <a16:rowId xmlns:a16="http://schemas.microsoft.com/office/drawing/2014/main" val="10000"/>
                  </a:ext>
                </a:extLst>
              </a:tr>
              <a:tr h="246650">
                <a:tc>
                  <a:txBody>
                    <a:bodyPr/>
                    <a:lstStyle/>
                    <a:p>
                      <a:r>
                        <a:rPr lang="en-US" sz="1300" dirty="0">
                          <a:solidFill>
                            <a:schemeClr val="tx1"/>
                          </a:solidFill>
                        </a:rPr>
                        <a:t>Launch</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kern="1200" dirty="0">
                          <a:solidFill>
                            <a:schemeClr val="tx1"/>
                          </a:solidFill>
                          <a:effectLst/>
                          <a:latin typeface="+mn-lt"/>
                          <a:ea typeface="+mn-ea"/>
                          <a:cs typeface="+mn-cs"/>
                        </a:rPr>
                        <a:t>1998,</a:t>
                      </a:r>
                      <a:r>
                        <a:rPr lang="en-US" sz="1300" kern="1200" baseline="0" dirty="0">
                          <a:solidFill>
                            <a:schemeClr val="tx1"/>
                          </a:solidFill>
                          <a:effectLst/>
                          <a:latin typeface="+mn-lt"/>
                          <a:ea typeface="+mn-ea"/>
                          <a:cs typeface="+mn-cs"/>
                        </a:rPr>
                        <a:t> after 1997 Asia Financial Crisis</a:t>
                      </a:r>
                      <a:endParaRPr lang="en-US" sz="1300" dirty="0">
                        <a:solidFill>
                          <a:schemeClr val="tx1"/>
                        </a:solidFill>
                      </a:endParaRPr>
                    </a:p>
                  </a:txBody>
                  <a:tcPr anchor="ctr"/>
                </a:tc>
                <a:extLst>
                  <a:ext uri="{0D108BD9-81ED-4DB2-BD59-A6C34878D82A}">
                    <a16:rowId xmlns:a16="http://schemas.microsoft.com/office/drawing/2014/main" val="10006"/>
                  </a:ext>
                </a:extLst>
              </a:tr>
              <a:tr h="175077">
                <a:tc>
                  <a:txBody>
                    <a:bodyPr/>
                    <a:lstStyle/>
                    <a:p>
                      <a:r>
                        <a:rPr lang="en-US" sz="1300" dirty="0"/>
                        <a:t>Information</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300" baseline="0" dirty="0">
                          <a:solidFill>
                            <a:schemeClr val="tx1"/>
                          </a:solidFill>
                        </a:rPr>
                        <a:t>Only credit, no utility </a:t>
                      </a:r>
                      <a:r>
                        <a:rPr lang="en-US" altLang="zh-CN" sz="1300" baseline="0" dirty="0" err="1">
                          <a:solidFill>
                            <a:schemeClr val="tx1"/>
                          </a:solidFill>
                        </a:rPr>
                        <a:t>paymemts</a:t>
                      </a:r>
                      <a:endParaRPr lang="en-US" altLang="zh-CN" sz="1300" baseline="0" dirty="0">
                        <a:solidFill>
                          <a:schemeClr val="tx1"/>
                        </a:solidFill>
                      </a:endParaRPr>
                    </a:p>
                  </a:txBody>
                  <a:tcPr anchor="ctr"/>
                </a:tc>
                <a:extLst>
                  <a:ext uri="{0D108BD9-81ED-4DB2-BD59-A6C34878D82A}">
                    <a16:rowId xmlns:a16="http://schemas.microsoft.com/office/drawing/2014/main" val="10008"/>
                  </a:ext>
                </a:extLst>
              </a:tr>
              <a:tr h="2851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kern="1200" baseline="0" dirty="0">
                          <a:solidFill>
                            <a:schemeClr val="tx1"/>
                          </a:solidFill>
                          <a:latin typeface="+mn-lt"/>
                          <a:ea typeface="+mn-ea"/>
                          <a:cs typeface="+mn-cs"/>
                        </a:rPr>
                        <a:t>Members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kern="1200" baseline="0" dirty="0">
                          <a:solidFill>
                            <a:schemeClr val="tx1"/>
                          </a:solidFill>
                          <a:latin typeface="+mn-lt"/>
                          <a:ea typeface="+mn-ea"/>
                          <a:cs typeface="+mn-cs"/>
                        </a:rPr>
                        <a:t>93 (Banks, Credit Card, Personal Loan, Nano Finance, Auto Hire</a:t>
                      </a:r>
                      <a:r>
                        <a:rPr lang="ru-RU" sz="1300" kern="1200" baseline="0" dirty="0">
                          <a:solidFill>
                            <a:schemeClr val="tx1"/>
                          </a:solidFill>
                          <a:latin typeface="+mn-lt"/>
                          <a:ea typeface="+mn-ea"/>
                          <a:cs typeface="+mn-cs"/>
                        </a:rPr>
                        <a:t>-</a:t>
                      </a:r>
                      <a:r>
                        <a:rPr lang="en-US" sz="1300" kern="1200" baseline="0" dirty="0">
                          <a:solidFill>
                            <a:schemeClr val="tx1"/>
                          </a:solidFill>
                          <a:latin typeface="+mn-lt"/>
                          <a:ea typeface="+mn-ea"/>
                          <a:cs typeface="+mn-cs"/>
                        </a:rPr>
                        <a:t>Purchase, Leasing, Insurance companies, Saving Cooperatives)</a:t>
                      </a:r>
                    </a:p>
                  </a:txBody>
                  <a:tcPr anchor="ctr"/>
                </a:tc>
                <a:extLst>
                  <a:ext uri="{0D108BD9-81ED-4DB2-BD59-A6C34878D82A}">
                    <a16:rowId xmlns:a16="http://schemas.microsoft.com/office/drawing/2014/main" val="10003"/>
                  </a:ext>
                </a:extLst>
              </a:tr>
              <a:tr h="178254">
                <a:tc>
                  <a:txBody>
                    <a:bodyPr/>
                    <a:lstStyle/>
                    <a:p>
                      <a:r>
                        <a:rPr lang="en-US" sz="1300" dirty="0">
                          <a:solidFill>
                            <a:schemeClr val="tx1"/>
                          </a:solidFill>
                        </a:rPr>
                        <a:t>Consumer</a:t>
                      </a:r>
                      <a:r>
                        <a:rPr lang="en-US" sz="1300" baseline="0" dirty="0">
                          <a:solidFill>
                            <a:schemeClr val="tx1"/>
                          </a:solidFill>
                        </a:rPr>
                        <a:t> database</a:t>
                      </a:r>
                      <a:endParaRPr lang="en-US" sz="1300" dirty="0">
                        <a:solidFill>
                          <a:schemeClr val="tx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300" baseline="0" dirty="0">
                          <a:solidFill>
                            <a:schemeClr val="tx1"/>
                          </a:solidFill>
                        </a:rPr>
                        <a:t>88.36 </a:t>
                      </a:r>
                      <a:r>
                        <a:rPr lang="en-US" altLang="zh-CN" sz="1300" baseline="0" dirty="0" err="1">
                          <a:solidFill>
                            <a:schemeClr val="tx1"/>
                          </a:solidFill>
                        </a:rPr>
                        <a:t>mln</a:t>
                      </a:r>
                      <a:r>
                        <a:rPr lang="en-US" altLang="zh-CN" sz="1300" baseline="0" dirty="0">
                          <a:solidFill>
                            <a:schemeClr val="tx1"/>
                          </a:solidFill>
                        </a:rPr>
                        <a:t> accounts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300" baseline="0" dirty="0">
                          <a:solidFill>
                            <a:schemeClr val="tx1"/>
                          </a:solidFill>
                        </a:rPr>
                        <a:t>27 </a:t>
                      </a:r>
                      <a:r>
                        <a:rPr lang="en-US" altLang="zh-CN" sz="1300" baseline="0" dirty="0" err="1">
                          <a:solidFill>
                            <a:schemeClr val="tx1"/>
                          </a:solidFill>
                        </a:rPr>
                        <a:t>mln</a:t>
                      </a:r>
                      <a:r>
                        <a:rPr lang="en-US" altLang="zh-CN" sz="1300" baseline="0" dirty="0">
                          <a:solidFill>
                            <a:schemeClr val="tx1"/>
                          </a:solidFill>
                        </a:rPr>
                        <a:t> unique clients (age 22 – 65)</a:t>
                      </a:r>
                    </a:p>
                  </a:txBody>
                  <a:tcPr anchor="ctr"/>
                </a:tc>
                <a:extLst>
                  <a:ext uri="{0D108BD9-81ED-4DB2-BD59-A6C34878D82A}">
                    <a16:rowId xmlns:a16="http://schemas.microsoft.com/office/drawing/2014/main" val="10009"/>
                  </a:ext>
                </a:extLst>
              </a:tr>
              <a:tr h="2851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t>Service</a:t>
                      </a:r>
                      <a:r>
                        <a:rPr lang="en-US" sz="1300" baseline="0" dirty="0"/>
                        <a:t> Fee, monthly</a:t>
                      </a:r>
                      <a:endParaRPr lang="en-US" sz="13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aseline="0" dirty="0" err="1">
                          <a:solidFill>
                            <a:schemeClr val="tx1"/>
                          </a:solidFill>
                        </a:rPr>
                        <a:t>Standart</a:t>
                      </a:r>
                      <a:r>
                        <a:rPr lang="en-US" sz="1300" baseline="0" dirty="0">
                          <a:solidFill>
                            <a:schemeClr val="tx1"/>
                          </a:solidFill>
                        </a:rPr>
                        <a:t>                  $1430 + $0.34 per hit / $0.14 per no hit</a:t>
                      </a:r>
                    </a:p>
                    <a:p>
                      <a:pPr marL="0" marR="0" indent="0" algn="l" defTabSz="914400" rtl="0" eaLnBrk="1" fontAlgn="auto" latinLnBrk="0" hangingPunct="1">
                        <a:lnSpc>
                          <a:spcPct val="100000"/>
                        </a:lnSpc>
                        <a:spcBef>
                          <a:spcPts val="0"/>
                        </a:spcBef>
                        <a:spcAft>
                          <a:spcPts val="0"/>
                        </a:spcAft>
                        <a:buClrTx/>
                        <a:buSzTx/>
                        <a:buFontTx/>
                        <a:buNone/>
                        <a:tabLst/>
                        <a:defRPr/>
                      </a:pPr>
                      <a:r>
                        <a:rPr lang="en-US" sz="1300" baseline="0" dirty="0">
                          <a:solidFill>
                            <a:schemeClr val="tx1"/>
                          </a:solidFill>
                        </a:rPr>
                        <a:t>Low Transaction     $715 + $2 per hit / $1 per no hit</a:t>
                      </a:r>
                    </a:p>
                  </a:txBody>
                  <a:tcPr anchor="ctr"/>
                </a:tc>
                <a:extLst>
                  <a:ext uri="{0D108BD9-81ED-4DB2-BD59-A6C34878D82A}">
                    <a16:rowId xmlns:a16="http://schemas.microsoft.com/office/drawing/2014/main" val="10001"/>
                  </a:ext>
                </a:extLst>
              </a:tr>
              <a:tr h="401029">
                <a:tc>
                  <a:txBody>
                    <a:bodyPr/>
                    <a:lstStyle/>
                    <a:p>
                      <a:r>
                        <a:rPr lang="en-US" sz="1300" baseline="0" dirty="0"/>
                        <a:t>Credit Report</a:t>
                      </a:r>
                      <a:endParaRPr lang="en-US" sz="1300" dirty="0"/>
                    </a:p>
                  </a:txBody>
                  <a:tcPr anchor="ct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aseline="0" dirty="0">
                          <a:solidFill>
                            <a:schemeClr val="tx1"/>
                          </a:solidFill>
                        </a:rPr>
                        <a:t>General Info: Name, ID, Address, Birth Date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aseline="0" dirty="0">
                          <a:solidFill>
                            <a:schemeClr val="tx1"/>
                          </a:solidFill>
                        </a:rPr>
                        <a:t>Credit Info: Grantors, Limit, Outstanding, Amount Past Due, Payment History, Account status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aseline="0" dirty="0">
                          <a:solidFill>
                            <a:schemeClr val="tx1"/>
                          </a:solidFill>
                        </a:rPr>
                        <a:t>Enquiry Info: # of enquirer, date &amp; time enquiry</a:t>
                      </a:r>
                    </a:p>
                  </a:txBody>
                  <a:tcPr anchor="ctr"/>
                </a:tc>
                <a:extLst>
                  <a:ext uri="{0D108BD9-81ED-4DB2-BD59-A6C34878D82A}">
                    <a16:rowId xmlns:a16="http://schemas.microsoft.com/office/drawing/2014/main" val="2657506883"/>
                  </a:ext>
                </a:extLst>
              </a:tr>
              <a:tr h="285176">
                <a:tc>
                  <a:txBody>
                    <a:bodyPr/>
                    <a:lstStyle/>
                    <a:p>
                      <a:r>
                        <a:rPr lang="en-US" sz="1300" dirty="0">
                          <a:solidFill>
                            <a:schemeClr val="tx1"/>
                          </a:solidFill>
                        </a:rPr>
                        <a:t>C</a:t>
                      </a:r>
                      <a:r>
                        <a:rPr lang="en-US" sz="1300" baseline="0" dirty="0">
                          <a:solidFill>
                            <a:schemeClr val="tx1"/>
                          </a:solidFill>
                        </a:rPr>
                        <a:t>onsumer Credit reporting system dev &amp; support </a:t>
                      </a:r>
                      <a:endParaRPr lang="en-US" sz="1300" dirty="0">
                        <a:solidFill>
                          <a:schemeClr val="tx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kern="1200" baseline="0" dirty="0">
                          <a:solidFill>
                            <a:schemeClr val="tx1"/>
                          </a:solidFill>
                          <a:latin typeface="+mn-lt"/>
                          <a:ea typeface="+mn-ea"/>
                          <a:cs typeface="+mn-cs"/>
                        </a:rPr>
                        <a:t>TransUnion</a:t>
                      </a:r>
                    </a:p>
                  </a:txBody>
                  <a:tcPr anchor="ctr"/>
                </a:tc>
                <a:extLst>
                  <a:ext uri="{0D108BD9-81ED-4DB2-BD59-A6C34878D82A}">
                    <a16:rowId xmlns:a16="http://schemas.microsoft.com/office/drawing/2014/main" val="10007"/>
                  </a:ext>
                </a:extLst>
              </a:tr>
              <a:tr h="246650">
                <a:tc>
                  <a:txBody>
                    <a:bodyPr/>
                    <a:lstStyle/>
                    <a:p>
                      <a:r>
                        <a:rPr lang="en-US" sz="1300" dirty="0">
                          <a:solidFill>
                            <a:schemeClr val="tx1"/>
                          </a:solidFill>
                        </a:rPr>
                        <a:t>Customer</a:t>
                      </a:r>
                      <a:r>
                        <a:rPr lang="en-US" sz="1300" baseline="0" dirty="0">
                          <a:solidFill>
                            <a:schemeClr val="tx1"/>
                          </a:solidFill>
                        </a:rPr>
                        <a:t> consent form</a:t>
                      </a:r>
                      <a:endParaRPr lang="en-US" sz="1300" dirty="0">
                        <a:solidFill>
                          <a:schemeClr val="tx1"/>
                        </a:solidFill>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aseline="0" dirty="0">
                          <a:solidFill>
                            <a:schemeClr val="tx1"/>
                          </a:solidFill>
                        </a:rPr>
                        <a:t>Currently all members collect customer’s consent in written form. NCB ready to discuss online process</a:t>
                      </a:r>
                    </a:p>
                  </a:txBody>
                  <a:tcPr anchor="ctr"/>
                </a:tc>
                <a:extLst>
                  <a:ext uri="{0D108BD9-81ED-4DB2-BD59-A6C34878D82A}">
                    <a16:rowId xmlns:a16="http://schemas.microsoft.com/office/drawing/2014/main" val="10010"/>
                  </a:ext>
                </a:extLst>
              </a:tr>
            </a:tbl>
          </a:graphicData>
        </a:graphic>
      </p:graphicFrame>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4988" y="94170"/>
            <a:ext cx="771508" cy="436272"/>
          </a:xfrm>
          <a:prstGeom prst="rect">
            <a:avLst/>
          </a:prstGeom>
        </p:spPr>
      </p:pic>
    </p:spTree>
    <p:extLst>
      <p:ext uri="{BB962C8B-B14F-4D97-AF65-F5344CB8AC3E}">
        <p14:creationId xmlns:p14="http://schemas.microsoft.com/office/powerpoint/2010/main" val="177462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F305DA-160D-498F-B102-A1D8643B4A2C}" type="slidenum">
              <a:rPr lang="ru-RU" smtClean="0"/>
              <a:pPr/>
              <a:t>8</a:t>
            </a:fld>
            <a:endParaRPr lang="ru-RU"/>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018" y="613165"/>
            <a:ext cx="7648575" cy="532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49460" y="112408"/>
            <a:ext cx="580174" cy="436272"/>
          </a:xfrm>
          <a:prstGeom prst="rect">
            <a:avLst/>
          </a:prstGeom>
        </p:spPr>
      </p:pic>
      <p:sp>
        <p:nvSpPr>
          <p:cNvPr id="5" name="Title 1"/>
          <p:cNvSpPr>
            <a:spLocks noGrp="1"/>
          </p:cNvSpPr>
          <p:nvPr>
            <p:ph type="title"/>
          </p:nvPr>
        </p:nvSpPr>
        <p:spPr>
          <a:xfrm>
            <a:off x="395536" y="116632"/>
            <a:ext cx="8159540" cy="312281"/>
          </a:xfrm>
        </p:spPr>
        <p:txBody>
          <a:bodyPr/>
          <a:lstStyle/>
          <a:p>
            <a:r>
              <a:rPr lang="en-US" dirty="0"/>
              <a:t>Digital statistics</a:t>
            </a:r>
          </a:p>
        </p:txBody>
      </p:sp>
      <p:sp>
        <p:nvSpPr>
          <p:cNvPr id="7" name="TextBox 6"/>
          <p:cNvSpPr txBox="1"/>
          <p:nvPr/>
        </p:nvSpPr>
        <p:spPr>
          <a:xfrm>
            <a:off x="152486" y="6002124"/>
            <a:ext cx="8879560" cy="523220"/>
          </a:xfrm>
          <a:prstGeom prst="rect">
            <a:avLst/>
          </a:prstGeom>
          <a:solidFill>
            <a:schemeClr val="accent1">
              <a:lumMod val="20000"/>
              <a:lumOff val="80000"/>
            </a:schemeClr>
          </a:solidFill>
          <a:ln>
            <a:solidFill>
              <a:schemeClr val="accent1"/>
            </a:solidFill>
          </a:ln>
        </p:spPr>
        <p:txBody>
          <a:bodyPr wrap="square" rtlCol="0">
            <a:spAutoFit/>
          </a:bodyPr>
          <a:lstStyle/>
          <a:p>
            <a:pPr algn="just"/>
            <a:r>
              <a:rPr lang="en-US" sz="1400" dirty="0"/>
              <a:t>Relatively high shares of active Internet and Social Media users. </a:t>
            </a:r>
            <a:r>
              <a:rPr lang="en-GB" sz="1400" dirty="0"/>
              <a:t>Same marketing approach as it is in other APAC countries will be applicable in Thailand.</a:t>
            </a:r>
            <a:endParaRPr lang="en-US" sz="1400" dirty="0"/>
          </a:p>
        </p:txBody>
      </p:sp>
    </p:spTree>
    <p:extLst>
      <p:ext uri="{BB962C8B-B14F-4D97-AF65-F5344CB8AC3E}">
        <p14:creationId xmlns:p14="http://schemas.microsoft.com/office/powerpoint/2010/main" val="574215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devices penetration</a:t>
            </a:r>
          </a:p>
        </p:txBody>
      </p:sp>
      <p:sp>
        <p:nvSpPr>
          <p:cNvPr id="4" name="Slide Number Placeholder 3"/>
          <p:cNvSpPr>
            <a:spLocks noGrp="1"/>
          </p:cNvSpPr>
          <p:nvPr>
            <p:ph type="sldNum" sz="quarter" idx="12"/>
          </p:nvPr>
        </p:nvSpPr>
        <p:spPr/>
        <p:txBody>
          <a:bodyPr/>
          <a:lstStyle/>
          <a:p>
            <a:fld id="{D7F305DA-160D-498F-B102-A1D8643B4A2C}" type="slidenum">
              <a:rPr lang="ru-RU" smtClean="0"/>
              <a:pPr/>
              <a:t>9</a:t>
            </a:fld>
            <a:endParaRPr lang="ru-RU"/>
          </a:p>
        </p:txBody>
      </p:sp>
      <p:sp>
        <p:nvSpPr>
          <p:cNvPr id="7" name="TextBox 6"/>
          <p:cNvSpPr txBox="1"/>
          <p:nvPr/>
        </p:nvSpPr>
        <p:spPr>
          <a:xfrm>
            <a:off x="152486" y="6002124"/>
            <a:ext cx="8879560" cy="523220"/>
          </a:xfrm>
          <a:prstGeom prst="rect">
            <a:avLst/>
          </a:prstGeom>
          <a:solidFill>
            <a:schemeClr val="accent1">
              <a:lumMod val="20000"/>
              <a:lumOff val="80000"/>
            </a:schemeClr>
          </a:solidFill>
          <a:ln>
            <a:solidFill>
              <a:schemeClr val="accent1"/>
            </a:solidFill>
          </a:ln>
        </p:spPr>
        <p:txBody>
          <a:bodyPr wrap="square" rtlCol="0">
            <a:spAutoFit/>
          </a:bodyPr>
          <a:lstStyle/>
          <a:p>
            <a:r>
              <a:rPr lang="en-US" sz="1400" dirty="0"/>
              <a:t>High and further growing smartphone penetration together with absence of advertising constraints make the market very attractive for digital marketing. </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49460" y="112408"/>
            <a:ext cx="580174" cy="436272"/>
          </a:xfrm>
          <a:prstGeom prst="rect">
            <a:avLst/>
          </a:prstGeom>
        </p:spPr>
      </p:pic>
      <p:pic>
        <p:nvPicPr>
          <p:cNvPr id="3" name="Picture 2"/>
          <p:cNvPicPr>
            <a:picLocks noChangeAspect="1"/>
          </p:cNvPicPr>
          <p:nvPr/>
        </p:nvPicPr>
        <p:blipFill>
          <a:blip r:embed="rId3"/>
          <a:stretch>
            <a:fillRect/>
          </a:stretch>
        </p:blipFill>
        <p:spPr>
          <a:xfrm>
            <a:off x="1163266" y="670181"/>
            <a:ext cx="6858000" cy="5124450"/>
          </a:xfrm>
          <a:prstGeom prst="rect">
            <a:avLst/>
          </a:prstGeom>
        </p:spPr>
      </p:pic>
    </p:spTree>
    <p:extLst>
      <p:ext uri="{BB962C8B-B14F-4D97-AF65-F5344CB8AC3E}">
        <p14:creationId xmlns:p14="http://schemas.microsoft.com/office/powerpoint/2010/main" val="1650934091"/>
      </p:ext>
    </p:extLst>
  </p:cSld>
  <p:clrMapOvr>
    <a:masterClrMapping/>
  </p:clrMapOvr>
</p:sld>
</file>

<file path=ppt/theme/theme1.xml><?xml version="1.0" encoding="utf-8"?>
<a:theme xmlns:a="http://schemas.openxmlformats.org/drawingml/2006/main" name="Тема Office">
  <a:themeElements>
    <a:clrScheme name="Finstar">
      <a:dk1>
        <a:sysClr val="windowText" lastClr="000000"/>
      </a:dk1>
      <a:lt1>
        <a:sysClr val="window" lastClr="FFFFFF"/>
      </a:lt1>
      <a:dk2>
        <a:srgbClr val="001E69"/>
      </a:dk2>
      <a:lt2>
        <a:srgbClr val="EEECE1"/>
      </a:lt2>
      <a:accent1>
        <a:srgbClr val="4F81BD"/>
      </a:accent1>
      <a:accent2>
        <a:srgbClr val="C0504D"/>
      </a:accent2>
      <a:accent3>
        <a:srgbClr val="9BBB59"/>
      </a:accent3>
      <a:accent4>
        <a:srgbClr val="8064A2"/>
      </a:accent4>
      <a:accent5>
        <a:srgbClr val="327DF5"/>
      </a:accent5>
      <a:accent6>
        <a:srgbClr val="F79646"/>
      </a:accent6>
      <a:hlink>
        <a:srgbClr val="001E69"/>
      </a:hlink>
      <a:folHlink>
        <a:srgbClr val="8064A2"/>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D2ABAC3ABB58647956FD45BFBF1C509" ma:contentTypeVersion="2" ma:contentTypeDescription="Create a new document." ma:contentTypeScope="" ma:versionID="8a0be5958a99475236969d0e6745ae6e">
  <xsd:schema xmlns:xsd="http://www.w3.org/2001/XMLSchema" xmlns:xs="http://www.w3.org/2001/XMLSchema" xmlns:p="http://schemas.microsoft.com/office/2006/metadata/properties" xmlns:ns2="9de6a297-4883-49b5-b734-272fd15c37c5" targetNamespace="http://schemas.microsoft.com/office/2006/metadata/properties" ma:root="true" ma:fieldsID="963a402012eff12b22321bfd757036a3" ns2:_="">
    <xsd:import namespace="9de6a297-4883-49b5-b734-272fd15c37c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e6a297-4883-49b5-b734-272fd15c37c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1D445A-9B97-425E-89D4-DD1DD1D8EA56}"/>
</file>

<file path=customXml/itemProps2.xml><?xml version="1.0" encoding="utf-8"?>
<ds:datastoreItem xmlns:ds="http://schemas.openxmlformats.org/officeDocument/2006/customXml" ds:itemID="{21E2F406-45BB-417B-90C1-E21A37B5D17D}">
  <ds:schemaRefs>
    <ds:schemaRef ds:uri="http://purl.org/dc/dcmitype/"/>
    <ds:schemaRef ds:uri="http://schemas.microsoft.com/office/infopath/2007/PartnerControls"/>
    <ds:schemaRef ds:uri="http://purl.org/dc/term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9de6a297-4883-49b5-b734-272fd15c37c5"/>
    <ds:schemaRef ds:uri="http://www.w3.org/XML/1998/namespace"/>
  </ds:schemaRefs>
</ds:datastoreItem>
</file>

<file path=customXml/itemProps3.xml><?xml version="1.0" encoding="utf-8"?>
<ds:datastoreItem xmlns:ds="http://schemas.openxmlformats.org/officeDocument/2006/customXml" ds:itemID="{F39A644C-6ECB-40D7-AE5A-943F15FDFD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4867</TotalTime>
  <Words>2034</Words>
  <Application>Microsoft Office PowerPoint</Application>
  <PresentationFormat>On-screen Show (4:3)</PresentationFormat>
  <Paragraphs>487</Paragraphs>
  <Slides>12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宋体</vt:lpstr>
      <vt:lpstr>Angsana New</vt:lpstr>
      <vt:lpstr>Arial</vt:lpstr>
      <vt:lpstr>Calibri</vt:lpstr>
      <vt:lpstr>Cordia New</vt:lpstr>
      <vt:lpstr>Times New Roman</vt:lpstr>
      <vt:lpstr>Тема Office</vt:lpstr>
      <vt:lpstr>General Market Information</vt:lpstr>
      <vt:lpstr>PowerPoint Presentation</vt:lpstr>
      <vt:lpstr>PowerPoint Presentation</vt:lpstr>
      <vt:lpstr>Licensing Options</vt:lpstr>
      <vt:lpstr>Personal Loan Companies. Product parameters</vt:lpstr>
      <vt:lpstr>Personal Loan Companies. Borrower requirements</vt:lpstr>
      <vt:lpstr>National Credit Bureau (NCB)</vt:lpstr>
      <vt:lpstr>Digital statistics</vt:lpstr>
      <vt:lpstr>Digital devices penetration</vt:lpstr>
      <vt:lpstr>Facebook (FB) user details</vt:lpstr>
      <vt:lpstr>Annex 1: Markets comparison</vt:lpstr>
      <vt:lpstr>Financial Institutions. Number &amp; Assets as of 2015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Market Information</dc:title>
  <dc:creator>MicroMoney; Micromoney International; Micromoney.io; artemandreev</dc:creator>
  <cp:lastModifiedBy>Artem Andreev</cp:lastModifiedBy>
  <cp:revision>96</cp:revision>
  <dcterms:modified xsi:type="dcterms:W3CDTF">2016-10-17T04:52:06Z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0x0101003D2ABAC3ABB58647956FD45BFBF1C509</vt:lpwstr>
  </property>
</Properties>
</file>