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7" r:id="rId5"/>
    <p:sldId id="259" r:id="rId6"/>
    <p:sldId id="305" r:id="rId7"/>
    <p:sldId id="309" r:id="rId8"/>
    <p:sldId id="293" r:id="rId9"/>
    <p:sldId id="290" r:id="rId10"/>
    <p:sldId id="295" r:id="rId11"/>
    <p:sldId id="261" r:id="rId12"/>
    <p:sldId id="260" r:id="rId13"/>
    <p:sldId id="262" r:id="rId14"/>
    <p:sldId id="310" r:id="rId15"/>
    <p:sldId id="286" r:id="rId16"/>
    <p:sldId id="296" r:id="rId17"/>
    <p:sldId id="265" r:id="rId18"/>
    <p:sldId id="276" r:id="rId19"/>
    <p:sldId id="274" r:id="rId20"/>
    <p:sldId id="266" r:id="rId21"/>
    <p:sldId id="300" r:id="rId22"/>
    <p:sldId id="301" r:id="rId23"/>
    <p:sldId id="302" r:id="rId24"/>
    <p:sldId id="303" r:id="rId25"/>
    <p:sldId id="298" r:id="rId26"/>
    <p:sldId id="289" r:id="rId27"/>
    <p:sldId id="278" r:id="rId28"/>
    <p:sldId id="280" r:id="rId29"/>
    <p:sldId id="299" r:id="rId30"/>
    <p:sldId id="268" r:id="rId31"/>
    <p:sldId id="283" r:id="rId32"/>
    <p:sldId id="282" r:id="rId33"/>
    <p:sldId id="284" r:id="rId34"/>
    <p:sldId id="288" r:id="rId35"/>
    <p:sldId id="285" r:id="rId36"/>
    <p:sldId id="281" r:id="rId37"/>
    <p:sldId id="267" r:id="rId38"/>
    <p:sldId id="294" r:id="rId39"/>
    <p:sldId id="304"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96370" autoAdjust="0"/>
  </p:normalViewPr>
  <p:slideViewPr>
    <p:cSldViewPr snapToGrid="0">
      <p:cViewPr varScale="1">
        <p:scale>
          <a:sx n="111" d="100"/>
          <a:sy n="111" d="100"/>
        </p:scale>
        <p:origin x="8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otebook\Documents\PH\RollRates%20for%20present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otebook\Documents\FinModel\2017_2019%20risk_forecast%20v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Reports\Copy%20of%20Loss%20per%20product%20VN%202016120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sng" baseline="0">
                <a:effectLst/>
              </a:rPr>
              <a:t>Probability of default, non-delinquent portfolio</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1"/>
            </a:solidFill>
            <a:ln>
              <a:noFill/>
            </a:ln>
            <a:effectLst/>
          </c:spPr>
          <c:invertIfNegative val="0"/>
          <c:dPt>
            <c:idx val="14"/>
            <c:invertIfNegative val="0"/>
            <c:bubble3D val="0"/>
            <c:spPr>
              <a:pattFill prst="dkDnDiag">
                <a:fgClr>
                  <a:schemeClr val="accent1"/>
                </a:fgClr>
                <a:bgClr>
                  <a:schemeClr val="bg1"/>
                </a:bgClr>
              </a:pattFill>
              <a:ln>
                <a:noFill/>
              </a:ln>
              <a:effectLst/>
            </c:spPr>
            <c:extLst>
              <c:ext xmlns:c16="http://schemas.microsoft.com/office/drawing/2014/chart" uri="{C3380CC4-5D6E-409C-BE32-E72D297353CC}">
                <c16:uniqueId val="{00000002-2068-416C-9952-2238B95D338D}"/>
              </c:ext>
            </c:extLst>
          </c:dPt>
          <c:dPt>
            <c:idx val="15"/>
            <c:invertIfNegative val="0"/>
            <c:bubble3D val="0"/>
            <c:spPr>
              <a:pattFill prst="dkDnDiag">
                <a:fgClr>
                  <a:schemeClr val="accent1"/>
                </a:fgClr>
                <a:bgClr>
                  <a:schemeClr val="bg1"/>
                </a:bgClr>
              </a:pattFill>
              <a:ln>
                <a:noFill/>
              </a:ln>
              <a:effectLst/>
            </c:spPr>
            <c:extLst>
              <c:ext xmlns:c16="http://schemas.microsoft.com/office/drawing/2014/chart" uri="{C3380CC4-5D6E-409C-BE32-E72D297353CC}">
                <c16:uniqueId val="{00000003-2068-416C-9952-2238B95D338D}"/>
              </c:ext>
            </c:extLst>
          </c:dPt>
          <c:dPt>
            <c:idx val="16"/>
            <c:invertIfNegative val="0"/>
            <c:bubble3D val="0"/>
            <c:spPr>
              <a:pattFill prst="dkDnDiag">
                <a:fgClr>
                  <a:schemeClr val="accent1"/>
                </a:fgClr>
                <a:bgClr>
                  <a:schemeClr val="bg1"/>
                </a:bgClr>
              </a:pattFill>
              <a:ln>
                <a:noFill/>
              </a:ln>
              <a:effectLst/>
            </c:spPr>
            <c:extLst>
              <c:ext xmlns:c16="http://schemas.microsoft.com/office/drawing/2014/chart" uri="{C3380CC4-5D6E-409C-BE32-E72D297353CC}">
                <c16:uniqueId val="{00000004-2068-416C-9952-2238B95D338D}"/>
              </c:ext>
            </c:extLst>
          </c:dPt>
          <c:dPt>
            <c:idx val="17"/>
            <c:invertIfNegative val="0"/>
            <c:bubble3D val="0"/>
            <c:spPr>
              <a:pattFill prst="dkDnDiag">
                <a:fgClr>
                  <a:schemeClr val="accent1"/>
                </a:fgClr>
                <a:bgClr>
                  <a:schemeClr val="bg1"/>
                </a:bgClr>
              </a:pattFill>
              <a:ln>
                <a:noFill/>
              </a:ln>
              <a:effectLst/>
            </c:spPr>
            <c:extLst>
              <c:ext xmlns:c16="http://schemas.microsoft.com/office/drawing/2014/chart" uri="{C3380CC4-5D6E-409C-BE32-E72D297353CC}">
                <c16:uniqueId val="{00000005-2068-416C-9952-2238B95D338D}"/>
              </c:ext>
            </c:extLst>
          </c:dPt>
          <c:dPt>
            <c:idx val="18"/>
            <c:invertIfNegative val="0"/>
            <c:bubble3D val="0"/>
            <c:spPr>
              <a:pattFill prst="dkDnDiag">
                <a:fgClr>
                  <a:schemeClr val="accent1"/>
                </a:fgClr>
                <a:bgClr>
                  <a:schemeClr val="bg1"/>
                </a:bgClr>
              </a:pattFill>
              <a:ln>
                <a:noFill/>
              </a:ln>
              <a:effectLst/>
            </c:spPr>
            <c:extLst>
              <c:ext xmlns:c16="http://schemas.microsoft.com/office/drawing/2014/chart" uri="{C3380CC4-5D6E-409C-BE32-E72D297353CC}">
                <c16:uniqueId val="{00000006-2068-416C-9952-2238B95D338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PD!$E$3:$W$3</c:f>
              <c:strCache>
                <c:ptCount val="19"/>
                <c:pt idx="0">
                  <c:v>11-2015</c:v>
                </c:pt>
                <c:pt idx="1">
                  <c:v>12-2015</c:v>
                </c:pt>
                <c:pt idx="2">
                  <c:v>01-2016</c:v>
                </c:pt>
                <c:pt idx="3">
                  <c:v>02-2016</c:v>
                </c:pt>
                <c:pt idx="4">
                  <c:v>03-2016</c:v>
                </c:pt>
                <c:pt idx="5">
                  <c:v>04-2016</c:v>
                </c:pt>
                <c:pt idx="6">
                  <c:v>05-2016</c:v>
                </c:pt>
                <c:pt idx="7">
                  <c:v>06-2016</c:v>
                </c:pt>
                <c:pt idx="8">
                  <c:v>07-2016</c:v>
                </c:pt>
                <c:pt idx="9">
                  <c:v>08-2016</c:v>
                </c:pt>
                <c:pt idx="10">
                  <c:v>09-2016</c:v>
                </c:pt>
                <c:pt idx="11">
                  <c:v>10-2016</c:v>
                </c:pt>
                <c:pt idx="12">
                  <c:v>11-2016</c:v>
                </c:pt>
                <c:pt idx="13">
                  <c:v>12-2016</c:v>
                </c:pt>
                <c:pt idx="14">
                  <c:v>2017</c:v>
                </c:pt>
                <c:pt idx="15">
                  <c:v>2018</c:v>
                </c:pt>
                <c:pt idx="16">
                  <c:v>2019</c:v>
                </c:pt>
                <c:pt idx="17">
                  <c:v>2020</c:v>
                </c:pt>
                <c:pt idx="18">
                  <c:v>2021</c:v>
                </c:pt>
              </c:strCache>
            </c:strRef>
          </c:cat>
          <c:val>
            <c:numRef>
              <c:f>PD!$E$4:$W$4</c:f>
              <c:numCache>
                <c:formatCode>0%</c:formatCode>
                <c:ptCount val="19"/>
                <c:pt idx="0">
                  <c:v>0.51127307875409289</c:v>
                </c:pt>
                <c:pt idx="1">
                  <c:v>0.46301999301880525</c:v>
                </c:pt>
                <c:pt idx="2" formatCode="0.0%">
                  <c:v>0.45528551220471175</c:v>
                </c:pt>
                <c:pt idx="3" formatCode="0.0%">
                  <c:v>0.3223938857571173</c:v>
                </c:pt>
                <c:pt idx="4" formatCode="0.0%">
                  <c:v>0.23269465658213337</c:v>
                </c:pt>
                <c:pt idx="5" formatCode="0.0%">
                  <c:v>0.17633349243824614</c:v>
                </c:pt>
                <c:pt idx="6" formatCode="0.0%">
                  <c:v>0.18040364722616206</c:v>
                </c:pt>
                <c:pt idx="7" formatCode="0.0%">
                  <c:v>0.16294305246372587</c:v>
                </c:pt>
                <c:pt idx="8" formatCode="0.0%">
                  <c:v>0.30776114041249419</c:v>
                </c:pt>
                <c:pt idx="9" formatCode="0.0%">
                  <c:v>0.18750164406497544</c:v>
                </c:pt>
                <c:pt idx="10" formatCode="0.0%">
                  <c:v>0.18375258351153897</c:v>
                </c:pt>
                <c:pt idx="11" formatCode="0.0%">
                  <c:v>0.12544979793428226</c:v>
                </c:pt>
                <c:pt idx="12" formatCode="0.0%">
                  <c:v>0.11451064238617918</c:v>
                </c:pt>
                <c:pt idx="13" formatCode="0.0%">
                  <c:v>0.10077496305954194</c:v>
                </c:pt>
                <c:pt idx="14" formatCode="0.0%">
                  <c:v>0.13054662733068412</c:v>
                </c:pt>
                <c:pt idx="15" formatCode="0.0%">
                  <c:v>0.11593450867377612</c:v>
                </c:pt>
                <c:pt idx="16" formatCode="0.0%">
                  <c:v>0.11455355828428278</c:v>
                </c:pt>
                <c:pt idx="17" formatCode="0.0%">
                  <c:v>0.11455355828428278</c:v>
                </c:pt>
                <c:pt idx="18" formatCode="0.0%">
                  <c:v>0.11406677790545156</c:v>
                </c:pt>
              </c:numCache>
            </c:numRef>
          </c:val>
          <c:extLst>
            <c:ext xmlns:c16="http://schemas.microsoft.com/office/drawing/2014/chart" uri="{C3380CC4-5D6E-409C-BE32-E72D297353CC}">
              <c16:uniqueId val="{00000000-2068-416C-9952-2238B95D338D}"/>
            </c:ext>
          </c:extLst>
        </c:ser>
        <c:dLbls>
          <c:showLegendKey val="0"/>
          <c:showVal val="0"/>
          <c:showCatName val="0"/>
          <c:showSerName val="0"/>
          <c:showPercent val="0"/>
          <c:showBubbleSize val="0"/>
        </c:dLbls>
        <c:gapWidth val="47"/>
        <c:overlap val="-27"/>
        <c:axId val="712767968"/>
        <c:axId val="712768296"/>
      </c:barChart>
      <c:catAx>
        <c:axId val="71276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12768296"/>
        <c:crosses val="autoZero"/>
        <c:auto val="1"/>
        <c:lblAlgn val="ctr"/>
        <c:lblOffset val="100"/>
        <c:noMultiLvlLbl val="0"/>
      </c:catAx>
      <c:valAx>
        <c:axId val="71276829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12767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u="sng" baseline="0">
                <a:effectLst/>
              </a:rPr>
              <a:t>Loss rate (as % of origination)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5.6420106586700471E-2"/>
          <c:y val="0.1804399970836979"/>
          <c:w val="0.92561409435326447"/>
          <c:h val="0.56922025371828522"/>
        </c:manualLayout>
      </c:layout>
      <c:lineChart>
        <c:grouping val="standard"/>
        <c:varyColors val="0"/>
        <c:ser>
          <c:idx val="0"/>
          <c:order val="0"/>
          <c:tx>
            <c:strRef>
              <c:f>VN!$B$27</c:f>
              <c:strCache>
                <c:ptCount val="1"/>
                <c:pt idx="0">
                  <c:v>Primary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chemeClr val="accent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VN!$C$26:$S$26</c:f>
              <c:strCache>
                <c:ptCount val="17"/>
                <c:pt idx="0">
                  <c:v>01-2016</c:v>
                </c:pt>
                <c:pt idx="1">
                  <c:v>02-2016</c:v>
                </c:pt>
                <c:pt idx="2">
                  <c:v>03-2016</c:v>
                </c:pt>
                <c:pt idx="3">
                  <c:v>04-2016</c:v>
                </c:pt>
                <c:pt idx="4">
                  <c:v>05-2016</c:v>
                </c:pt>
                <c:pt idx="5">
                  <c:v>06-2016</c:v>
                </c:pt>
                <c:pt idx="6">
                  <c:v>07-2016</c:v>
                </c:pt>
                <c:pt idx="7">
                  <c:v>08-2016</c:v>
                </c:pt>
                <c:pt idx="8">
                  <c:v>09-2016</c:v>
                </c:pt>
                <c:pt idx="9">
                  <c:v>10-2016</c:v>
                </c:pt>
                <c:pt idx="10">
                  <c:v>11-2016</c:v>
                </c:pt>
                <c:pt idx="11">
                  <c:v>12-2016</c:v>
                </c:pt>
                <c:pt idx="12">
                  <c:v>2017</c:v>
                </c:pt>
                <c:pt idx="13">
                  <c:v>2018</c:v>
                </c:pt>
                <c:pt idx="14">
                  <c:v>2019</c:v>
                </c:pt>
                <c:pt idx="15">
                  <c:v>2020</c:v>
                </c:pt>
                <c:pt idx="16">
                  <c:v>2021</c:v>
                </c:pt>
              </c:strCache>
            </c:strRef>
          </c:cat>
          <c:val>
            <c:numRef>
              <c:f>VN!$C$27:$S$27</c:f>
              <c:numCache>
                <c:formatCode>0%</c:formatCode>
                <c:ptCount val="17"/>
                <c:pt idx="0">
                  <c:v>0.35944055944055942</c:v>
                </c:pt>
                <c:pt idx="1">
                  <c:v>0.22137404580152673</c:v>
                </c:pt>
                <c:pt idx="2">
                  <c:v>0.10232158211521926</c:v>
                </c:pt>
                <c:pt idx="3">
                  <c:v>8.5249579360628158E-2</c:v>
                </c:pt>
                <c:pt idx="4">
                  <c:v>0.16024653312788906</c:v>
                </c:pt>
                <c:pt idx="5">
                  <c:v>0.23322683706070288</c:v>
                </c:pt>
                <c:pt idx="6">
                  <c:v>0.23596059113300494</c:v>
                </c:pt>
                <c:pt idx="7">
                  <c:v>0.23180970149253732</c:v>
                </c:pt>
                <c:pt idx="8">
                  <c:v>0.21272229822161423</c:v>
                </c:pt>
                <c:pt idx="9">
                  <c:v>0.1969384751251104</c:v>
                </c:pt>
                <c:pt idx="10">
                  <c:v>0.19</c:v>
                </c:pt>
                <c:pt idx="11">
                  <c:v>0.17</c:v>
                </c:pt>
                <c:pt idx="12">
                  <c:v>0.17491039999999999</c:v>
                </c:pt>
                <c:pt idx="13">
                  <c:v>0.15287999999999999</c:v>
                </c:pt>
                <c:pt idx="14">
                  <c:v>0.15287999999999999</c:v>
                </c:pt>
                <c:pt idx="15">
                  <c:v>0.15287999999999999</c:v>
                </c:pt>
                <c:pt idx="16">
                  <c:v>0.15287999999999999</c:v>
                </c:pt>
              </c:numCache>
            </c:numRef>
          </c:val>
          <c:smooth val="0"/>
          <c:extLst>
            <c:ext xmlns:c16="http://schemas.microsoft.com/office/drawing/2014/chart" uri="{C3380CC4-5D6E-409C-BE32-E72D297353CC}">
              <c16:uniqueId val="{00000000-9160-4F3C-9C0D-AE87CD848847}"/>
            </c:ext>
          </c:extLst>
        </c:ser>
        <c:ser>
          <c:idx val="1"/>
          <c:order val="1"/>
          <c:tx>
            <c:strRef>
              <c:f>VN!$B$28</c:f>
              <c:strCache>
                <c:ptCount val="1"/>
                <c:pt idx="0">
                  <c:v>Repeat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ru-RU"/>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VN!$C$26:$S$26</c:f>
              <c:strCache>
                <c:ptCount val="17"/>
                <c:pt idx="0">
                  <c:v>01-2016</c:v>
                </c:pt>
                <c:pt idx="1">
                  <c:v>02-2016</c:v>
                </c:pt>
                <c:pt idx="2">
                  <c:v>03-2016</c:v>
                </c:pt>
                <c:pt idx="3">
                  <c:v>04-2016</c:v>
                </c:pt>
                <c:pt idx="4">
                  <c:v>05-2016</c:v>
                </c:pt>
                <c:pt idx="5">
                  <c:v>06-2016</c:v>
                </c:pt>
                <c:pt idx="6">
                  <c:v>07-2016</c:v>
                </c:pt>
                <c:pt idx="7">
                  <c:v>08-2016</c:v>
                </c:pt>
                <c:pt idx="8">
                  <c:v>09-2016</c:v>
                </c:pt>
                <c:pt idx="9">
                  <c:v>10-2016</c:v>
                </c:pt>
                <c:pt idx="10">
                  <c:v>11-2016</c:v>
                </c:pt>
                <c:pt idx="11">
                  <c:v>12-2016</c:v>
                </c:pt>
                <c:pt idx="12">
                  <c:v>2017</c:v>
                </c:pt>
                <c:pt idx="13">
                  <c:v>2018</c:v>
                </c:pt>
                <c:pt idx="14">
                  <c:v>2019</c:v>
                </c:pt>
                <c:pt idx="15">
                  <c:v>2020</c:v>
                </c:pt>
                <c:pt idx="16">
                  <c:v>2021</c:v>
                </c:pt>
              </c:strCache>
            </c:strRef>
          </c:cat>
          <c:val>
            <c:numRef>
              <c:f>VN!$C$28:$S$28</c:f>
              <c:numCache>
                <c:formatCode>0%</c:formatCode>
                <c:ptCount val="17"/>
                <c:pt idx="0">
                  <c:v>0.28626543209876543</c:v>
                </c:pt>
                <c:pt idx="1">
                  <c:v>0.19058823529411764</c:v>
                </c:pt>
                <c:pt idx="2">
                  <c:v>0.16145307769929365</c:v>
                </c:pt>
                <c:pt idx="3">
                  <c:v>0.12727272727272726</c:v>
                </c:pt>
                <c:pt idx="4">
                  <c:v>0.12272727272727273</c:v>
                </c:pt>
                <c:pt idx="5">
                  <c:v>0.17320703653585928</c:v>
                </c:pt>
                <c:pt idx="6">
                  <c:v>0.13179487179487179</c:v>
                </c:pt>
                <c:pt idx="7">
                  <c:v>0.13656565656565656</c:v>
                </c:pt>
                <c:pt idx="8">
                  <c:v>8.452722063037249E-2</c:v>
                </c:pt>
                <c:pt idx="9">
                  <c:v>7.0162481536189064E-2</c:v>
                </c:pt>
                <c:pt idx="10">
                  <c:v>9.5554272517321015E-2</c:v>
                </c:pt>
                <c:pt idx="11">
                  <c:v>0.08</c:v>
                </c:pt>
                <c:pt idx="12">
                  <c:v>0.10866240000000001</c:v>
                </c:pt>
                <c:pt idx="13">
                  <c:v>0.1016064</c:v>
                </c:pt>
                <c:pt idx="14">
                  <c:v>0.1016064</c:v>
                </c:pt>
                <c:pt idx="15">
                  <c:v>0.1016064</c:v>
                </c:pt>
                <c:pt idx="16">
                  <c:v>0.1016064</c:v>
                </c:pt>
              </c:numCache>
            </c:numRef>
          </c:val>
          <c:smooth val="0"/>
          <c:extLst>
            <c:ext xmlns:c16="http://schemas.microsoft.com/office/drawing/2014/chart" uri="{C3380CC4-5D6E-409C-BE32-E72D297353CC}">
              <c16:uniqueId val="{00000001-9160-4F3C-9C0D-AE87CD848847}"/>
            </c:ext>
          </c:extLst>
        </c:ser>
        <c:ser>
          <c:idx val="2"/>
          <c:order val="2"/>
          <c:tx>
            <c:strRef>
              <c:f>VN!$B$29</c:f>
              <c:strCache>
                <c:ptCount val="1"/>
                <c:pt idx="0">
                  <c:v>Prolongations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solidFill>
                <a:schemeClr val="bg2"/>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ru-RU"/>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VN!$C$26:$S$26</c:f>
              <c:strCache>
                <c:ptCount val="17"/>
                <c:pt idx="0">
                  <c:v>01-2016</c:v>
                </c:pt>
                <c:pt idx="1">
                  <c:v>02-2016</c:v>
                </c:pt>
                <c:pt idx="2">
                  <c:v>03-2016</c:v>
                </c:pt>
                <c:pt idx="3">
                  <c:v>04-2016</c:v>
                </c:pt>
                <c:pt idx="4">
                  <c:v>05-2016</c:v>
                </c:pt>
                <c:pt idx="5">
                  <c:v>06-2016</c:v>
                </c:pt>
                <c:pt idx="6">
                  <c:v>07-2016</c:v>
                </c:pt>
                <c:pt idx="7">
                  <c:v>08-2016</c:v>
                </c:pt>
                <c:pt idx="8">
                  <c:v>09-2016</c:v>
                </c:pt>
                <c:pt idx="9">
                  <c:v>10-2016</c:v>
                </c:pt>
                <c:pt idx="10">
                  <c:v>11-2016</c:v>
                </c:pt>
                <c:pt idx="11">
                  <c:v>12-2016</c:v>
                </c:pt>
                <c:pt idx="12">
                  <c:v>2017</c:v>
                </c:pt>
                <c:pt idx="13">
                  <c:v>2018</c:v>
                </c:pt>
                <c:pt idx="14">
                  <c:v>2019</c:v>
                </c:pt>
                <c:pt idx="15">
                  <c:v>2020</c:v>
                </c:pt>
                <c:pt idx="16">
                  <c:v>2021</c:v>
                </c:pt>
              </c:strCache>
            </c:strRef>
          </c:cat>
          <c:val>
            <c:numRef>
              <c:f>VN!$C$29:$S$29</c:f>
              <c:numCache>
                <c:formatCode>0%</c:formatCode>
                <c:ptCount val="17"/>
                <c:pt idx="0">
                  <c:v>0.64968152866242035</c:v>
                </c:pt>
                <c:pt idx="1">
                  <c:v>0.61886792452830186</c:v>
                </c:pt>
                <c:pt idx="2">
                  <c:v>0.57324840764331209</c:v>
                </c:pt>
                <c:pt idx="3">
                  <c:v>0.53701380175658719</c:v>
                </c:pt>
                <c:pt idx="4">
                  <c:v>0.52224824355971899</c:v>
                </c:pt>
                <c:pt idx="5">
                  <c:v>0.38516746411483255</c:v>
                </c:pt>
                <c:pt idx="6">
                  <c:v>0.3104145601617796</c:v>
                </c:pt>
                <c:pt idx="7">
                  <c:v>0.27</c:v>
                </c:pt>
                <c:pt idx="8">
                  <c:v>0.26</c:v>
                </c:pt>
                <c:pt idx="9">
                  <c:v>0.26</c:v>
                </c:pt>
                <c:pt idx="10">
                  <c:v>0.26</c:v>
                </c:pt>
                <c:pt idx="11">
                  <c:v>0.25</c:v>
                </c:pt>
                <c:pt idx="12">
                  <c:v>0.25338781999999999</c:v>
                </c:pt>
                <c:pt idx="13">
                  <c:v>0.199626</c:v>
                </c:pt>
                <c:pt idx="14">
                  <c:v>0.199626</c:v>
                </c:pt>
                <c:pt idx="15">
                  <c:v>0.199626</c:v>
                </c:pt>
                <c:pt idx="16">
                  <c:v>0.199626</c:v>
                </c:pt>
              </c:numCache>
            </c:numRef>
          </c:val>
          <c:smooth val="0"/>
          <c:extLst>
            <c:ext xmlns:c16="http://schemas.microsoft.com/office/drawing/2014/chart" uri="{C3380CC4-5D6E-409C-BE32-E72D297353CC}">
              <c16:uniqueId val="{00000002-9160-4F3C-9C0D-AE87CD848847}"/>
            </c:ext>
          </c:extLst>
        </c:ser>
        <c:dLbls>
          <c:showLegendKey val="0"/>
          <c:showVal val="0"/>
          <c:showCatName val="0"/>
          <c:showSerName val="0"/>
          <c:showPercent val="0"/>
          <c:showBubbleSize val="0"/>
        </c:dLbls>
        <c:marker val="1"/>
        <c:smooth val="0"/>
        <c:axId val="265767904"/>
        <c:axId val="323772944"/>
      </c:lineChart>
      <c:catAx>
        <c:axId val="26576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98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23772944"/>
        <c:crosses val="autoZero"/>
        <c:auto val="1"/>
        <c:lblAlgn val="ctr"/>
        <c:lblOffset val="100"/>
        <c:noMultiLvlLbl val="0"/>
      </c:catAx>
      <c:valAx>
        <c:axId val="323772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65767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a:effectLst/>
              </a:rPr>
              <a:t>VN 90+ default rate per week of origination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tx>
            <c:strRef>
              <c:f>'VN for prez'!$A$132</c:f>
              <c:strCache>
                <c:ptCount val="1"/>
                <c:pt idx="0">
                  <c:v>Primary sales</c:v>
                </c:pt>
              </c:strCache>
            </c:strRef>
          </c:tx>
          <c:spPr>
            <a:ln w="28575" cap="rnd">
              <a:solidFill>
                <a:schemeClr val="accent1"/>
              </a:solidFill>
              <a:round/>
            </a:ln>
            <a:effectLst/>
          </c:spPr>
          <c:marker>
            <c:symbol val="none"/>
          </c:marker>
          <c:dLbls>
            <c:dLbl>
              <c:idx val="51"/>
              <c:layout>
                <c:manualLayout>
                  <c:x val="4.2149084676718303E-2"/>
                  <c:y val="-0.237623762376238"/>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1">
                          <a:lumMod val="7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55B-481A-A981-3A1EB821307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'VN for prez'!$E$131:$BT$131</c:f>
              <c:numCache>
                <c:formatCode>dd\.mm\.yy</c:formatCode>
                <c:ptCount val="68"/>
                <c:pt idx="0">
                  <c:v>42310</c:v>
                </c:pt>
                <c:pt idx="1">
                  <c:v>42317</c:v>
                </c:pt>
                <c:pt idx="2">
                  <c:v>42324</c:v>
                </c:pt>
                <c:pt idx="3">
                  <c:v>42331</c:v>
                </c:pt>
                <c:pt idx="4">
                  <c:v>42338</c:v>
                </c:pt>
                <c:pt idx="5">
                  <c:v>42345</c:v>
                </c:pt>
                <c:pt idx="6">
                  <c:v>42352</c:v>
                </c:pt>
                <c:pt idx="7">
                  <c:v>42359</c:v>
                </c:pt>
                <c:pt idx="8">
                  <c:v>42366</c:v>
                </c:pt>
                <c:pt idx="9">
                  <c:v>42373</c:v>
                </c:pt>
                <c:pt idx="10">
                  <c:v>42380</c:v>
                </c:pt>
                <c:pt idx="11">
                  <c:v>42387</c:v>
                </c:pt>
                <c:pt idx="12">
                  <c:v>42394</c:v>
                </c:pt>
                <c:pt idx="13">
                  <c:v>42401</c:v>
                </c:pt>
                <c:pt idx="14">
                  <c:v>42408</c:v>
                </c:pt>
                <c:pt idx="15">
                  <c:v>42415</c:v>
                </c:pt>
                <c:pt idx="16">
                  <c:v>42422</c:v>
                </c:pt>
                <c:pt idx="17">
                  <c:v>42429</c:v>
                </c:pt>
                <c:pt idx="18">
                  <c:v>42436</c:v>
                </c:pt>
                <c:pt idx="19">
                  <c:v>42443</c:v>
                </c:pt>
                <c:pt idx="20">
                  <c:v>42450</c:v>
                </c:pt>
                <c:pt idx="21">
                  <c:v>42457</c:v>
                </c:pt>
                <c:pt idx="22">
                  <c:v>42464</c:v>
                </c:pt>
                <c:pt idx="23">
                  <c:v>42471</c:v>
                </c:pt>
                <c:pt idx="24">
                  <c:v>42478</c:v>
                </c:pt>
                <c:pt idx="25">
                  <c:v>42485</c:v>
                </c:pt>
                <c:pt idx="26">
                  <c:v>42492</c:v>
                </c:pt>
                <c:pt idx="27">
                  <c:v>42499</c:v>
                </c:pt>
                <c:pt idx="28">
                  <c:v>42506</c:v>
                </c:pt>
                <c:pt idx="29">
                  <c:v>42513</c:v>
                </c:pt>
                <c:pt idx="30">
                  <c:v>42520</c:v>
                </c:pt>
                <c:pt idx="31">
                  <c:v>42527</c:v>
                </c:pt>
                <c:pt idx="32">
                  <c:v>42534</c:v>
                </c:pt>
                <c:pt idx="33">
                  <c:v>42541</c:v>
                </c:pt>
                <c:pt idx="34">
                  <c:v>42548</c:v>
                </c:pt>
                <c:pt idx="35">
                  <c:v>42555</c:v>
                </c:pt>
                <c:pt idx="36">
                  <c:v>42562</c:v>
                </c:pt>
                <c:pt idx="37">
                  <c:v>42569</c:v>
                </c:pt>
                <c:pt idx="38">
                  <c:v>42576</c:v>
                </c:pt>
                <c:pt idx="39">
                  <c:v>42583</c:v>
                </c:pt>
                <c:pt idx="40">
                  <c:v>42590</c:v>
                </c:pt>
                <c:pt idx="41">
                  <c:v>42597</c:v>
                </c:pt>
                <c:pt idx="42">
                  <c:v>42604</c:v>
                </c:pt>
                <c:pt idx="43">
                  <c:v>42611</c:v>
                </c:pt>
                <c:pt idx="44">
                  <c:v>42618</c:v>
                </c:pt>
                <c:pt idx="45">
                  <c:v>42625</c:v>
                </c:pt>
                <c:pt idx="46">
                  <c:v>42632</c:v>
                </c:pt>
                <c:pt idx="47">
                  <c:v>42639</c:v>
                </c:pt>
                <c:pt idx="48">
                  <c:v>42646</c:v>
                </c:pt>
                <c:pt idx="49">
                  <c:v>42653</c:v>
                </c:pt>
                <c:pt idx="50">
                  <c:v>42660</c:v>
                </c:pt>
                <c:pt idx="51">
                  <c:v>42667</c:v>
                </c:pt>
                <c:pt idx="52">
                  <c:v>42674</c:v>
                </c:pt>
                <c:pt idx="53">
                  <c:v>42681</c:v>
                </c:pt>
                <c:pt idx="54">
                  <c:v>42688</c:v>
                </c:pt>
                <c:pt idx="55">
                  <c:v>42695</c:v>
                </c:pt>
              </c:numCache>
            </c:numRef>
          </c:cat>
          <c:val>
            <c:numRef>
              <c:f>'VN for prez'!$E$132:$BT$132</c:f>
              <c:numCache>
                <c:formatCode>0%</c:formatCode>
                <c:ptCount val="68"/>
                <c:pt idx="0">
                  <c:v>0.45099657601803</c:v>
                </c:pt>
                <c:pt idx="1">
                  <c:v>0.45099657601803</c:v>
                </c:pt>
                <c:pt idx="2">
                  <c:v>0.45099657601803</c:v>
                </c:pt>
                <c:pt idx="3">
                  <c:v>0.45099657601803</c:v>
                </c:pt>
                <c:pt idx="4">
                  <c:v>0.45099657601803</c:v>
                </c:pt>
                <c:pt idx="5">
                  <c:v>0.45099657601803</c:v>
                </c:pt>
                <c:pt idx="6">
                  <c:v>0.42271833324830499</c:v>
                </c:pt>
                <c:pt idx="7">
                  <c:v>0.42671466492363902</c:v>
                </c:pt>
                <c:pt idx="8">
                  <c:v>0.41404241495760302</c:v>
                </c:pt>
                <c:pt idx="9">
                  <c:v>0.39896010023130302</c:v>
                </c:pt>
                <c:pt idx="10">
                  <c:v>0.38681552599094798</c:v>
                </c:pt>
                <c:pt idx="11">
                  <c:v>0.37046169745797902</c:v>
                </c:pt>
                <c:pt idx="12">
                  <c:v>0.38816294013540698</c:v>
                </c:pt>
                <c:pt idx="13">
                  <c:v>0.33750310157716001</c:v>
                </c:pt>
                <c:pt idx="14">
                  <c:v>0.34289221042203899</c:v>
                </c:pt>
                <c:pt idx="15">
                  <c:v>0.311475583864119</c:v>
                </c:pt>
                <c:pt idx="16">
                  <c:v>0.253376936316695</c:v>
                </c:pt>
                <c:pt idx="17">
                  <c:v>0.22113854595336099</c:v>
                </c:pt>
                <c:pt idx="18">
                  <c:v>0.21714056576261301</c:v>
                </c:pt>
                <c:pt idx="19">
                  <c:v>0.14402133108516499</c:v>
                </c:pt>
                <c:pt idx="20">
                  <c:v>0.12525319731948401</c:v>
                </c:pt>
                <c:pt idx="21">
                  <c:v>9.4806940933118797E-2</c:v>
                </c:pt>
                <c:pt idx="22">
                  <c:v>8.5765607920792103E-2</c:v>
                </c:pt>
                <c:pt idx="23">
                  <c:v>8.0798563570497195E-2</c:v>
                </c:pt>
                <c:pt idx="24">
                  <c:v>9.88058113129507E-2</c:v>
                </c:pt>
                <c:pt idx="25">
                  <c:v>9.2629843422830205E-2</c:v>
                </c:pt>
                <c:pt idx="26">
                  <c:v>9.7971498603221005E-2</c:v>
                </c:pt>
                <c:pt idx="27">
                  <c:v>0.103940145854248</c:v>
                </c:pt>
                <c:pt idx="28">
                  <c:v>0.13537798770558801</c:v>
                </c:pt>
                <c:pt idx="29">
                  <c:v>0.14838504833036301</c:v>
                </c:pt>
                <c:pt idx="30">
                  <c:v>0.173458271685663</c:v>
                </c:pt>
                <c:pt idx="31">
                  <c:v>0.19692671667709999</c:v>
                </c:pt>
                <c:pt idx="32">
                  <c:v>0.21508021397458699</c:v>
                </c:pt>
                <c:pt idx="33">
                  <c:v>0.25817700238307401</c:v>
                </c:pt>
                <c:pt idx="34">
                  <c:v>0.27527654867256601</c:v>
                </c:pt>
                <c:pt idx="35">
                  <c:v>0.28965957243416202</c:v>
                </c:pt>
                <c:pt idx="36">
                  <c:v>0.27941433134914201</c:v>
                </c:pt>
                <c:pt idx="37">
                  <c:v>0.264192943063352</c:v>
                </c:pt>
                <c:pt idx="38">
                  <c:v>0.24948268909745899</c:v>
                </c:pt>
                <c:pt idx="39">
                  <c:v>0.238691205459404</c:v>
                </c:pt>
                <c:pt idx="40">
                  <c:v>0.240287857452639</c:v>
                </c:pt>
                <c:pt idx="41">
                  <c:v>0.25502400635890798</c:v>
                </c:pt>
                <c:pt idx="42">
                  <c:v>0.24997154316901299</c:v>
                </c:pt>
                <c:pt idx="43">
                  <c:v>0.23934704660904599</c:v>
                </c:pt>
                <c:pt idx="44">
                  <c:v>0.22137528097109099</c:v>
                </c:pt>
                <c:pt idx="45">
                  <c:v>0.205869737725313</c:v>
                </c:pt>
                <c:pt idx="46">
                  <c:v>0.21151035711948499</c:v>
                </c:pt>
                <c:pt idx="47">
                  <c:v>0.20779459558827801</c:v>
                </c:pt>
                <c:pt idx="48">
                  <c:v>0.22080057849673901</c:v>
                </c:pt>
                <c:pt idx="49">
                  <c:v>0.208880602842031</c:v>
                </c:pt>
                <c:pt idx="50">
                  <c:v>0.205125839537009</c:v>
                </c:pt>
                <c:pt idx="51">
                  <c:v>0.186870999826379</c:v>
                </c:pt>
              </c:numCache>
            </c:numRef>
          </c:val>
          <c:smooth val="0"/>
          <c:extLst>
            <c:ext xmlns:c16="http://schemas.microsoft.com/office/drawing/2014/chart" uri="{C3380CC4-5D6E-409C-BE32-E72D297353CC}">
              <c16:uniqueId val="{00000001-E55B-481A-A981-3A1EB821307F}"/>
            </c:ext>
          </c:extLst>
        </c:ser>
        <c:ser>
          <c:idx val="1"/>
          <c:order val="1"/>
          <c:tx>
            <c:strRef>
              <c:f>'VN for prez'!$A$133</c:f>
              <c:strCache>
                <c:ptCount val="1"/>
                <c:pt idx="0">
                  <c:v>Repeats</c:v>
                </c:pt>
              </c:strCache>
            </c:strRef>
          </c:tx>
          <c:spPr>
            <a:ln w="28575" cap="rnd">
              <a:solidFill>
                <a:schemeClr val="accent2"/>
              </a:solidFill>
              <a:round/>
            </a:ln>
            <a:effectLst/>
          </c:spPr>
          <c:marker>
            <c:symbol val="none"/>
          </c:marker>
          <c:dLbls>
            <c:dLbl>
              <c:idx val="51"/>
              <c:layout>
                <c:manualLayout>
                  <c:x val="4.7354181673663003E-2"/>
                  <c:y val="-0.25346534653465402"/>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2">
                          <a:lumMod val="75000"/>
                        </a:schemeClr>
                      </a:solidFill>
                      <a:latin typeface="+mn-lt"/>
                      <a:ea typeface="+mn-ea"/>
                      <a:cs typeface="+mn-cs"/>
                    </a:defRPr>
                  </a:pPr>
                  <a:endParaRPr lang="ru-RU"/>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55B-481A-A981-3A1EB821307F}"/>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'VN for prez'!$E$131:$BT$131</c:f>
              <c:numCache>
                <c:formatCode>dd\.mm\.yy</c:formatCode>
                <c:ptCount val="68"/>
                <c:pt idx="0">
                  <c:v>42310</c:v>
                </c:pt>
                <c:pt idx="1">
                  <c:v>42317</c:v>
                </c:pt>
                <c:pt idx="2">
                  <c:v>42324</c:v>
                </c:pt>
                <c:pt idx="3">
                  <c:v>42331</c:v>
                </c:pt>
                <c:pt idx="4">
                  <c:v>42338</c:v>
                </c:pt>
                <c:pt idx="5">
                  <c:v>42345</c:v>
                </c:pt>
                <c:pt idx="6">
                  <c:v>42352</c:v>
                </c:pt>
                <c:pt idx="7">
                  <c:v>42359</c:v>
                </c:pt>
                <c:pt idx="8">
                  <c:v>42366</c:v>
                </c:pt>
                <c:pt idx="9">
                  <c:v>42373</c:v>
                </c:pt>
                <c:pt idx="10">
                  <c:v>42380</c:v>
                </c:pt>
                <c:pt idx="11">
                  <c:v>42387</c:v>
                </c:pt>
                <c:pt idx="12">
                  <c:v>42394</c:v>
                </c:pt>
                <c:pt idx="13">
                  <c:v>42401</c:v>
                </c:pt>
                <c:pt idx="14">
                  <c:v>42408</c:v>
                </c:pt>
                <c:pt idx="15">
                  <c:v>42415</c:v>
                </c:pt>
                <c:pt idx="16">
                  <c:v>42422</c:v>
                </c:pt>
                <c:pt idx="17">
                  <c:v>42429</c:v>
                </c:pt>
                <c:pt idx="18">
                  <c:v>42436</c:v>
                </c:pt>
                <c:pt idx="19">
                  <c:v>42443</c:v>
                </c:pt>
                <c:pt idx="20">
                  <c:v>42450</c:v>
                </c:pt>
                <c:pt idx="21">
                  <c:v>42457</c:v>
                </c:pt>
                <c:pt idx="22">
                  <c:v>42464</c:v>
                </c:pt>
                <c:pt idx="23">
                  <c:v>42471</c:v>
                </c:pt>
                <c:pt idx="24">
                  <c:v>42478</c:v>
                </c:pt>
                <c:pt idx="25">
                  <c:v>42485</c:v>
                </c:pt>
                <c:pt idx="26">
                  <c:v>42492</c:v>
                </c:pt>
                <c:pt idx="27">
                  <c:v>42499</c:v>
                </c:pt>
                <c:pt idx="28">
                  <c:v>42506</c:v>
                </c:pt>
                <c:pt idx="29">
                  <c:v>42513</c:v>
                </c:pt>
                <c:pt idx="30">
                  <c:v>42520</c:v>
                </c:pt>
                <c:pt idx="31">
                  <c:v>42527</c:v>
                </c:pt>
                <c:pt idx="32">
                  <c:v>42534</c:v>
                </c:pt>
                <c:pt idx="33">
                  <c:v>42541</c:v>
                </c:pt>
                <c:pt idx="34">
                  <c:v>42548</c:v>
                </c:pt>
                <c:pt idx="35">
                  <c:v>42555</c:v>
                </c:pt>
                <c:pt idx="36">
                  <c:v>42562</c:v>
                </c:pt>
                <c:pt idx="37">
                  <c:v>42569</c:v>
                </c:pt>
                <c:pt idx="38">
                  <c:v>42576</c:v>
                </c:pt>
                <c:pt idx="39">
                  <c:v>42583</c:v>
                </c:pt>
                <c:pt idx="40">
                  <c:v>42590</c:v>
                </c:pt>
                <c:pt idx="41">
                  <c:v>42597</c:v>
                </c:pt>
                <c:pt idx="42">
                  <c:v>42604</c:v>
                </c:pt>
                <c:pt idx="43">
                  <c:v>42611</c:v>
                </c:pt>
                <c:pt idx="44">
                  <c:v>42618</c:v>
                </c:pt>
                <c:pt idx="45">
                  <c:v>42625</c:v>
                </c:pt>
                <c:pt idx="46">
                  <c:v>42632</c:v>
                </c:pt>
                <c:pt idx="47">
                  <c:v>42639</c:v>
                </c:pt>
                <c:pt idx="48">
                  <c:v>42646</c:v>
                </c:pt>
                <c:pt idx="49">
                  <c:v>42653</c:v>
                </c:pt>
                <c:pt idx="50">
                  <c:v>42660</c:v>
                </c:pt>
                <c:pt idx="51">
                  <c:v>42667</c:v>
                </c:pt>
                <c:pt idx="52">
                  <c:v>42674</c:v>
                </c:pt>
                <c:pt idx="53">
                  <c:v>42681</c:v>
                </c:pt>
                <c:pt idx="54">
                  <c:v>42688</c:v>
                </c:pt>
                <c:pt idx="55">
                  <c:v>42695</c:v>
                </c:pt>
              </c:numCache>
            </c:numRef>
          </c:cat>
          <c:val>
            <c:numRef>
              <c:f>'VN for prez'!$E$133:$BT$133</c:f>
              <c:numCache>
                <c:formatCode>0%</c:formatCode>
                <c:ptCount val="68"/>
                <c:pt idx="0">
                  <c:v>0.40105569939488001</c:v>
                </c:pt>
                <c:pt idx="1">
                  <c:v>0.40105569939488001</c:v>
                </c:pt>
                <c:pt idx="2">
                  <c:v>0.40105569939488001</c:v>
                </c:pt>
                <c:pt idx="3">
                  <c:v>0.40105569939488001</c:v>
                </c:pt>
                <c:pt idx="4">
                  <c:v>0.40105569939488001</c:v>
                </c:pt>
                <c:pt idx="5">
                  <c:v>0.40105569939488001</c:v>
                </c:pt>
                <c:pt idx="6">
                  <c:v>0.37220147809279602</c:v>
                </c:pt>
                <c:pt idx="7">
                  <c:v>0.345130794263734</c:v>
                </c:pt>
                <c:pt idx="8">
                  <c:v>0.32010848194087099</c:v>
                </c:pt>
                <c:pt idx="9">
                  <c:v>0.29251549665211801</c:v>
                </c:pt>
                <c:pt idx="10">
                  <c:v>0.361197739700575</c:v>
                </c:pt>
                <c:pt idx="11">
                  <c:v>0.32960593445008202</c:v>
                </c:pt>
                <c:pt idx="12">
                  <c:v>0.30815097653107998</c:v>
                </c:pt>
                <c:pt idx="13">
                  <c:v>0.24436771345757499</c:v>
                </c:pt>
                <c:pt idx="14">
                  <c:v>0.225854209919918</c:v>
                </c:pt>
                <c:pt idx="15">
                  <c:v>0.194851775061051</c:v>
                </c:pt>
                <c:pt idx="16">
                  <c:v>0.16552870842380199</c:v>
                </c:pt>
                <c:pt idx="17">
                  <c:v>0.20058791552692701</c:v>
                </c:pt>
                <c:pt idx="18">
                  <c:v>0.194030435878811</c:v>
                </c:pt>
                <c:pt idx="19">
                  <c:v>0.18530083335483399</c:v>
                </c:pt>
                <c:pt idx="20">
                  <c:v>0.16641594713156799</c:v>
                </c:pt>
                <c:pt idx="21">
                  <c:v>0.171738032567402</c:v>
                </c:pt>
                <c:pt idx="22">
                  <c:v>0.172077372919478</c:v>
                </c:pt>
                <c:pt idx="23">
                  <c:v>0.16067805173932601</c:v>
                </c:pt>
                <c:pt idx="24">
                  <c:v>0.14260722373955501</c:v>
                </c:pt>
                <c:pt idx="25">
                  <c:v>0.129765689627034</c:v>
                </c:pt>
                <c:pt idx="26">
                  <c:v>0.114245316736672</c:v>
                </c:pt>
                <c:pt idx="27">
                  <c:v>0.115362026510541</c:v>
                </c:pt>
                <c:pt idx="28">
                  <c:v>0.121104845011631</c:v>
                </c:pt>
                <c:pt idx="29">
                  <c:v>0.12517356399819099</c:v>
                </c:pt>
                <c:pt idx="30">
                  <c:v>0.12852935671188601</c:v>
                </c:pt>
                <c:pt idx="31">
                  <c:v>0.138658839345292</c:v>
                </c:pt>
                <c:pt idx="32">
                  <c:v>0.16969577587187701</c:v>
                </c:pt>
                <c:pt idx="33">
                  <c:v>0.19725118019105101</c:v>
                </c:pt>
                <c:pt idx="34">
                  <c:v>0.210450841144843</c:v>
                </c:pt>
                <c:pt idx="35">
                  <c:v>0.212494722472788</c:v>
                </c:pt>
                <c:pt idx="36">
                  <c:v>0.20099065457417201</c:v>
                </c:pt>
                <c:pt idx="37">
                  <c:v>0.176536632715909</c:v>
                </c:pt>
                <c:pt idx="38">
                  <c:v>0.16171527115506901</c:v>
                </c:pt>
                <c:pt idx="39">
                  <c:v>0.144757621977228</c:v>
                </c:pt>
                <c:pt idx="40">
                  <c:v>0.157690619223366</c:v>
                </c:pt>
                <c:pt idx="41">
                  <c:v>0.16360228448234099</c:v>
                </c:pt>
                <c:pt idx="42">
                  <c:v>0.155939489795971</c:v>
                </c:pt>
                <c:pt idx="43">
                  <c:v>0.129787234909189</c:v>
                </c:pt>
                <c:pt idx="44">
                  <c:v>0.10723462175519501</c:v>
                </c:pt>
                <c:pt idx="45">
                  <c:v>8.6778615738213202E-2</c:v>
                </c:pt>
                <c:pt idx="46">
                  <c:v>8.0669383203441899E-2</c:v>
                </c:pt>
                <c:pt idx="47">
                  <c:v>7.7754307029428996E-2</c:v>
                </c:pt>
                <c:pt idx="48">
                  <c:v>7.6802228141268997E-2</c:v>
                </c:pt>
                <c:pt idx="49">
                  <c:v>7.5229589759953294E-2</c:v>
                </c:pt>
                <c:pt idx="50">
                  <c:v>7.5282212732124695E-2</c:v>
                </c:pt>
                <c:pt idx="51">
                  <c:v>7.2181267289554499E-2</c:v>
                </c:pt>
              </c:numCache>
            </c:numRef>
          </c:val>
          <c:smooth val="0"/>
          <c:extLst>
            <c:ext xmlns:c16="http://schemas.microsoft.com/office/drawing/2014/chart" uri="{C3380CC4-5D6E-409C-BE32-E72D297353CC}">
              <c16:uniqueId val="{00000003-E55B-481A-A981-3A1EB821307F}"/>
            </c:ext>
          </c:extLst>
        </c:ser>
        <c:ser>
          <c:idx val="2"/>
          <c:order val="2"/>
          <c:tx>
            <c:strRef>
              <c:f>'VN for prez'!$A$134</c:f>
              <c:strCache>
                <c:ptCount val="1"/>
                <c:pt idx="0">
                  <c:v>Prolongations</c:v>
                </c:pt>
              </c:strCache>
            </c:strRef>
          </c:tx>
          <c:spPr>
            <a:ln w="28575" cap="rnd">
              <a:solidFill>
                <a:schemeClr val="accent3"/>
              </a:solidFill>
              <a:round/>
            </a:ln>
            <a:effectLst/>
          </c:spPr>
          <c:marker>
            <c:symbol val="none"/>
          </c:marker>
          <c:dLbls>
            <c:dLbl>
              <c:idx val="51"/>
              <c:layout>
                <c:manualLayout>
                  <c:x val="9.7472035086063599E-2"/>
                  <c:y val="-0.27319061354954399"/>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lumMod val="65000"/>
                        </a:schemeClr>
                      </a:solidFill>
                      <a:latin typeface="+mn-lt"/>
                      <a:ea typeface="+mn-ea"/>
                      <a:cs typeface="+mn-cs"/>
                    </a:defRPr>
                  </a:pPr>
                  <a:endParaRPr lang="ru-RU"/>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55B-481A-A981-3A1EB821307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'VN for prez'!$E$131:$BT$131</c:f>
              <c:numCache>
                <c:formatCode>dd\.mm\.yy</c:formatCode>
                <c:ptCount val="68"/>
                <c:pt idx="0">
                  <c:v>42310</c:v>
                </c:pt>
                <c:pt idx="1">
                  <c:v>42317</c:v>
                </c:pt>
                <c:pt idx="2">
                  <c:v>42324</c:v>
                </c:pt>
                <c:pt idx="3">
                  <c:v>42331</c:v>
                </c:pt>
                <c:pt idx="4">
                  <c:v>42338</c:v>
                </c:pt>
                <c:pt idx="5">
                  <c:v>42345</c:v>
                </c:pt>
                <c:pt idx="6">
                  <c:v>42352</c:v>
                </c:pt>
                <c:pt idx="7">
                  <c:v>42359</c:v>
                </c:pt>
                <c:pt idx="8">
                  <c:v>42366</c:v>
                </c:pt>
                <c:pt idx="9">
                  <c:v>42373</c:v>
                </c:pt>
                <c:pt idx="10">
                  <c:v>42380</c:v>
                </c:pt>
                <c:pt idx="11">
                  <c:v>42387</c:v>
                </c:pt>
                <c:pt idx="12">
                  <c:v>42394</c:v>
                </c:pt>
                <c:pt idx="13">
                  <c:v>42401</c:v>
                </c:pt>
                <c:pt idx="14">
                  <c:v>42408</c:v>
                </c:pt>
                <c:pt idx="15">
                  <c:v>42415</c:v>
                </c:pt>
                <c:pt idx="16">
                  <c:v>42422</c:v>
                </c:pt>
                <c:pt idx="17">
                  <c:v>42429</c:v>
                </c:pt>
                <c:pt idx="18">
                  <c:v>42436</c:v>
                </c:pt>
                <c:pt idx="19">
                  <c:v>42443</c:v>
                </c:pt>
                <c:pt idx="20">
                  <c:v>42450</c:v>
                </c:pt>
                <c:pt idx="21">
                  <c:v>42457</c:v>
                </c:pt>
                <c:pt idx="22">
                  <c:v>42464</c:v>
                </c:pt>
                <c:pt idx="23">
                  <c:v>42471</c:v>
                </c:pt>
                <c:pt idx="24">
                  <c:v>42478</c:v>
                </c:pt>
                <c:pt idx="25">
                  <c:v>42485</c:v>
                </c:pt>
                <c:pt idx="26">
                  <c:v>42492</c:v>
                </c:pt>
                <c:pt idx="27">
                  <c:v>42499</c:v>
                </c:pt>
                <c:pt idx="28">
                  <c:v>42506</c:v>
                </c:pt>
                <c:pt idx="29">
                  <c:v>42513</c:v>
                </c:pt>
                <c:pt idx="30">
                  <c:v>42520</c:v>
                </c:pt>
                <c:pt idx="31">
                  <c:v>42527</c:v>
                </c:pt>
                <c:pt idx="32">
                  <c:v>42534</c:v>
                </c:pt>
                <c:pt idx="33">
                  <c:v>42541</c:v>
                </c:pt>
                <c:pt idx="34">
                  <c:v>42548</c:v>
                </c:pt>
                <c:pt idx="35">
                  <c:v>42555</c:v>
                </c:pt>
                <c:pt idx="36">
                  <c:v>42562</c:v>
                </c:pt>
                <c:pt idx="37">
                  <c:v>42569</c:v>
                </c:pt>
                <c:pt idx="38">
                  <c:v>42576</c:v>
                </c:pt>
                <c:pt idx="39">
                  <c:v>42583</c:v>
                </c:pt>
                <c:pt idx="40">
                  <c:v>42590</c:v>
                </c:pt>
                <c:pt idx="41">
                  <c:v>42597</c:v>
                </c:pt>
                <c:pt idx="42">
                  <c:v>42604</c:v>
                </c:pt>
                <c:pt idx="43">
                  <c:v>42611</c:v>
                </c:pt>
                <c:pt idx="44">
                  <c:v>42618</c:v>
                </c:pt>
                <c:pt idx="45">
                  <c:v>42625</c:v>
                </c:pt>
                <c:pt idx="46">
                  <c:v>42632</c:v>
                </c:pt>
                <c:pt idx="47">
                  <c:v>42639</c:v>
                </c:pt>
                <c:pt idx="48">
                  <c:v>42646</c:v>
                </c:pt>
                <c:pt idx="49">
                  <c:v>42653</c:v>
                </c:pt>
                <c:pt idx="50">
                  <c:v>42660</c:v>
                </c:pt>
                <c:pt idx="51">
                  <c:v>42667</c:v>
                </c:pt>
                <c:pt idx="52">
                  <c:v>42674</c:v>
                </c:pt>
                <c:pt idx="53">
                  <c:v>42681</c:v>
                </c:pt>
                <c:pt idx="54">
                  <c:v>42688</c:v>
                </c:pt>
                <c:pt idx="55">
                  <c:v>42695</c:v>
                </c:pt>
              </c:numCache>
            </c:numRef>
          </c:cat>
          <c:val>
            <c:numRef>
              <c:f>'VN for prez'!$E$134:$BT$134</c:f>
              <c:numCache>
                <c:formatCode>0%</c:formatCode>
                <c:ptCount val="68"/>
                <c:pt idx="0">
                  <c:v>0.588095238095238</c:v>
                </c:pt>
                <c:pt idx="1">
                  <c:v>0.59054054054054095</c:v>
                </c:pt>
                <c:pt idx="2">
                  <c:v>0.59150943396226396</c:v>
                </c:pt>
                <c:pt idx="3">
                  <c:v>0.58965517241379295</c:v>
                </c:pt>
                <c:pt idx="4">
                  <c:v>0.592686567164179</c:v>
                </c:pt>
                <c:pt idx="5">
                  <c:v>0.56164835164835203</c:v>
                </c:pt>
                <c:pt idx="6">
                  <c:v>0.55365259740259798</c:v>
                </c:pt>
                <c:pt idx="7">
                  <c:v>0.54406887755102096</c:v>
                </c:pt>
                <c:pt idx="8">
                  <c:v>0.54372710622710596</c:v>
                </c:pt>
                <c:pt idx="9">
                  <c:v>0.53281138790035598</c:v>
                </c:pt>
                <c:pt idx="10">
                  <c:v>0.53672316384180796</c:v>
                </c:pt>
                <c:pt idx="11">
                  <c:v>0.54372432679142002</c:v>
                </c:pt>
                <c:pt idx="12">
                  <c:v>0.51159233321046804</c:v>
                </c:pt>
                <c:pt idx="13">
                  <c:v>0.500663785118864</c:v>
                </c:pt>
                <c:pt idx="14">
                  <c:v>0.488455371459113</c:v>
                </c:pt>
                <c:pt idx="15">
                  <c:v>0.48039120985269301</c:v>
                </c:pt>
                <c:pt idx="16">
                  <c:v>0.476831481061465</c:v>
                </c:pt>
                <c:pt idx="17">
                  <c:v>0.47192091616248899</c:v>
                </c:pt>
                <c:pt idx="18">
                  <c:v>0.47023479188900702</c:v>
                </c:pt>
                <c:pt idx="19">
                  <c:v>0.465452261306533</c:v>
                </c:pt>
                <c:pt idx="20">
                  <c:v>0.467061281337047</c:v>
                </c:pt>
                <c:pt idx="21">
                  <c:v>0.459390741184936</c:v>
                </c:pt>
                <c:pt idx="22">
                  <c:v>0.45172499999999999</c:v>
                </c:pt>
                <c:pt idx="23">
                  <c:v>0.46382047071702298</c:v>
                </c:pt>
                <c:pt idx="24">
                  <c:v>0.46509791535060002</c:v>
                </c:pt>
                <c:pt idx="25">
                  <c:v>0.46958316948486001</c:v>
                </c:pt>
                <c:pt idx="26">
                  <c:v>0.47682692307692298</c:v>
                </c:pt>
                <c:pt idx="27">
                  <c:v>0.47740303541315299</c:v>
                </c:pt>
                <c:pt idx="28">
                  <c:v>0.49483101391650097</c:v>
                </c:pt>
                <c:pt idx="29">
                  <c:v>0.49236990154711702</c:v>
                </c:pt>
                <c:pt idx="30">
                  <c:v>0.47645616186388701</c:v>
                </c:pt>
                <c:pt idx="31">
                  <c:v>0.458437110834371</c:v>
                </c:pt>
                <c:pt idx="32">
                  <c:v>0.45453655352480399</c:v>
                </c:pt>
                <c:pt idx="33">
                  <c:v>0.44132828630419801</c:v>
                </c:pt>
                <c:pt idx="34">
                  <c:v>0.430914166085136</c:v>
                </c:pt>
                <c:pt idx="35">
                  <c:v>0.421331168831169</c:v>
                </c:pt>
                <c:pt idx="36">
                  <c:v>0.42033947065592597</c:v>
                </c:pt>
                <c:pt idx="37">
                  <c:v>0.41486702127659603</c:v>
                </c:pt>
                <c:pt idx="38">
                  <c:v>0.42643622200584202</c:v>
                </c:pt>
                <c:pt idx="39">
                  <c:v>0.41300510915002298</c:v>
                </c:pt>
                <c:pt idx="40">
                  <c:v>0.40837887067395301</c:v>
                </c:pt>
                <c:pt idx="41">
                  <c:v>0.40508940852819803</c:v>
                </c:pt>
                <c:pt idx="42">
                  <c:v>0.39366589327146201</c:v>
                </c:pt>
                <c:pt idx="43">
                  <c:v>0.38305747126436801</c:v>
                </c:pt>
                <c:pt idx="44">
                  <c:v>0.37229137851544503</c:v>
                </c:pt>
                <c:pt idx="45">
                  <c:v>0.363726851851852</c:v>
                </c:pt>
                <c:pt idx="46">
                  <c:v>0.35438596491228103</c:v>
                </c:pt>
                <c:pt idx="47">
                  <c:v>0.34200000000000003</c:v>
                </c:pt>
                <c:pt idx="48">
                  <c:v>0.32127425044091701</c:v>
                </c:pt>
                <c:pt idx="49">
                  <c:v>0.291849529780564</c:v>
                </c:pt>
                <c:pt idx="50">
                  <c:v>0.27675534234627103</c:v>
                </c:pt>
                <c:pt idx="51">
                  <c:v>0.25978768577494699</c:v>
                </c:pt>
              </c:numCache>
            </c:numRef>
          </c:val>
          <c:smooth val="0"/>
          <c:extLst>
            <c:ext xmlns:c16="http://schemas.microsoft.com/office/drawing/2014/chart" uri="{C3380CC4-5D6E-409C-BE32-E72D297353CC}">
              <c16:uniqueId val="{00000005-E55B-481A-A981-3A1EB821307F}"/>
            </c:ext>
          </c:extLst>
        </c:ser>
        <c:dLbls>
          <c:showLegendKey val="0"/>
          <c:showVal val="0"/>
          <c:showCatName val="0"/>
          <c:showSerName val="0"/>
          <c:showPercent val="0"/>
          <c:showBubbleSize val="0"/>
        </c:dLbls>
        <c:smooth val="0"/>
        <c:axId val="463041504"/>
        <c:axId val="463042288"/>
      </c:lineChart>
      <c:dateAx>
        <c:axId val="463041504"/>
        <c:scaling>
          <c:orientation val="minMax"/>
        </c:scaling>
        <c:delete val="0"/>
        <c:axPos val="b"/>
        <c:numFmt formatCode="dd\.mm\.yy"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63042288"/>
        <c:crosses val="autoZero"/>
        <c:auto val="1"/>
        <c:lblOffset val="100"/>
        <c:baseTimeUnit val="days"/>
      </c:dateAx>
      <c:valAx>
        <c:axId val="4630422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63041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26866-C752-469D-9B81-69BE11C7B8AC}" type="datetimeFigureOut">
              <a:rPr lang="ru-RU" smtClean="0"/>
              <a:t>14.02.2017</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6FCE-C54F-453E-9F81-638F5361A70E}" type="slidenum">
              <a:rPr lang="ru-RU" smtClean="0"/>
              <a:t>‹#›</a:t>
            </a:fld>
            <a:endParaRPr 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CAF8928-5D96-4E18-BE87-4F1720F2B4F1}" type="slidenum">
              <a:rPr kumimoji="0" lang="ru-RU"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ru-RU"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329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t>7</a:t>
            </a:fld>
            <a:endParaRPr lang="ru-RU"/>
          </a:p>
        </p:txBody>
      </p:sp>
    </p:spTree>
    <p:extLst>
      <p:ext uri="{BB962C8B-B14F-4D97-AF65-F5344CB8AC3E}">
        <p14:creationId xmlns:p14="http://schemas.microsoft.com/office/powerpoint/2010/main" val="1080756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B65B8C38-3E8D-4552-8E83-1DC68CAC9EB7}" type="datetimeFigureOut">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173959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B65B8C38-3E8D-4552-8E83-1DC68CAC9EB7}" type="datetimeFigureOut">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419430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B65B8C38-3E8D-4552-8E83-1DC68CAC9EB7}" type="datetimeFigureOut">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44591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B65B8C38-3E8D-4552-8E83-1DC68CAC9EB7}" type="datetimeFigureOut">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30260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B8C38-3E8D-4552-8E83-1DC68CAC9EB7}" type="datetimeFigureOut">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29192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B65B8C38-3E8D-4552-8E83-1DC68CAC9EB7}" type="datetimeFigureOut">
              <a:rPr lang="ru-RU" smtClean="0"/>
              <a:t>14.02.2017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358952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B65B8C38-3E8D-4552-8E83-1DC68CAC9EB7}" type="datetimeFigureOut">
              <a:rPr lang="ru-RU" smtClean="0"/>
              <a:t>14.02.2017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398641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B65B8C38-3E8D-4552-8E83-1DC68CAC9EB7}" type="datetimeFigureOut">
              <a:rPr lang="ru-RU" smtClean="0"/>
              <a:t>14.02.2017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300837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B8C38-3E8D-4552-8E83-1DC68CAC9EB7}" type="datetimeFigureOut">
              <a:rPr lang="ru-RU" smtClean="0"/>
              <a:t>14.02.2017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45959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5B8C38-3E8D-4552-8E83-1DC68CAC9EB7}" type="datetimeFigureOut">
              <a:rPr lang="ru-RU" smtClean="0"/>
              <a:t>14.02.2017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16739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5B8C38-3E8D-4552-8E83-1DC68CAC9EB7}" type="datetimeFigureOut">
              <a:rPr lang="ru-RU" smtClean="0"/>
              <a:t>14.02.2017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7BABEC-6F25-4B95-88E2-028CC5910396}" type="slidenum">
              <a:rPr lang="ru-RU" smtClean="0"/>
              <a:t>‹#›</a:t>
            </a:fld>
            <a:endParaRPr lang="ru-RU"/>
          </a:p>
        </p:txBody>
      </p:sp>
    </p:spTree>
    <p:extLst>
      <p:ext uri="{BB962C8B-B14F-4D97-AF65-F5344CB8AC3E}">
        <p14:creationId xmlns:p14="http://schemas.microsoft.com/office/powerpoint/2010/main" val="83731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B8C38-3E8D-4552-8E83-1DC68CAC9EB7}" type="datetimeFigureOut">
              <a:rPr lang="ru-RU" smtClean="0"/>
              <a:t>14.02.2017</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ABEC-6F25-4B95-88E2-028CC5910396}" type="slidenum">
              <a:rPr lang="ru-RU" smtClean="0"/>
              <a:t>‹#›</a:t>
            </a:fld>
            <a:endParaRPr lang="ru-RU"/>
          </a:p>
        </p:txBody>
      </p:sp>
    </p:spTree>
    <p:extLst>
      <p:ext uri="{BB962C8B-B14F-4D97-AF65-F5344CB8AC3E}">
        <p14:creationId xmlns:p14="http://schemas.microsoft.com/office/powerpoint/2010/main" val="3191440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forum.vn/diendan/showthread.php?45171-Danh-sach-cac-ngan-hang-Viet-Nam" TargetMode="External"/><Relationship Id="rId2" Type="http://schemas.openxmlformats.org/officeDocument/2006/relationships/hyperlink" Target="http://www.sbv.gov.vn/webcenter/portal/vi/menu/fm/htctctd/tctdpnh/cttc?_afrLoop=11186065177000#!%40%40%3F_afrLoop%3D11186065177000%26centerWidth%3D80%2525%26leftWidth%3D20%2525%26rightWidth%3D0%2525%26showFooter%3Dfalse%26showHeader%3Dfalse%26_adf.ctrl-state%3Dux3mcnrdv_60" TargetMode="External"/><Relationship Id="rId1" Type="http://schemas.openxmlformats.org/officeDocument/2006/relationships/slideLayout" Target="../slideLayouts/slideLayout2.xml"/><Relationship Id="rId4" Type="http://schemas.openxmlformats.org/officeDocument/2006/relationships/hyperlink" Target="http://www.vpbs.com.vn/News/2016/4/9/390969.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91544" y="2368927"/>
            <a:ext cx="8278688" cy="794519"/>
          </a:xfrm>
        </p:spPr>
        <p:txBody>
          <a:bodyPr>
            <a:noAutofit/>
          </a:bodyPr>
          <a:lstStyle/>
          <a:p>
            <a:pPr algn="ctr"/>
            <a:r>
              <a:rPr lang="en-US" sz="4000"/>
              <a:t>Moneylending business in Vietnam</a:t>
            </a:r>
            <a:endParaRPr lang="ru-RU" sz="4000"/>
          </a:p>
        </p:txBody>
      </p:sp>
      <p:sp>
        <p:nvSpPr>
          <p:cNvPr id="6" name="Подзаголовок 2"/>
          <p:cNvSpPr>
            <a:spLocks noGrp="1"/>
          </p:cNvSpPr>
          <p:nvPr>
            <p:ph type="subTitle" idx="1"/>
          </p:nvPr>
        </p:nvSpPr>
        <p:spPr>
          <a:xfrm>
            <a:off x="2930488" y="4622354"/>
            <a:ext cx="6400800" cy="720080"/>
          </a:xfrm>
        </p:spPr>
        <p:txBody>
          <a:bodyPr vert="horz" lIns="91440" tIns="45720" rIns="91440" bIns="45720" rtlCol="0" anchor="t">
            <a:normAutofit/>
          </a:bodyPr>
          <a:lstStyle/>
          <a:p>
            <a:r>
              <a:rPr lang="en-US"/>
              <a:t>09.02.201</a:t>
            </a:r>
            <a:r>
              <a:rPr lang="ru-RU"/>
              <a:t>7</a:t>
            </a:r>
          </a:p>
        </p:txBody>
      </p:sp>
      <p:pic>
        <p:nvPicPr>
          <p:cNvPr id="7" name="Рисунок 6" descr="flag and its significance vietnamese flag meaning pdf details download ..."/>
          <p:cNvPicPr>
            <a:picLocks noChangeAspect="1"/>
          </p:cNvPicPr>
          <p:nvPr/>
        </p:nvPicPr>
        <p:blipFill rotWithShape="1">
          <a:blip r:embed="rId3">
            <a:extLst>
              <a:ext uri="{28A0092B-C50C-407E-A947-70E740481C1C}">
                <a14:useLocalDpi xmlns:a14="http://schemas.microsoft.com/office/drawing/2010/main" val="0"/>
              </a:ext>
            </a:extLst>
          </a:blip>
          <a:srcRect t="20182" b="21094"/>
          <a:stretch/>
        </p:blipFill>
        <p:spPr>
          <a:xfrm>
            <a:off x="5616859" y="3417379"/>
            <a:ext cx="1034107" cy="639233"/>
          </a:xfrm>
          <a:prstGeom prst="rect">
            <a:avLst/>
          </a:prstGeom>
        </p:spPr>
      </p:pic>
    </p:spTree>
    <p:extLst>
      <p:ext uri="{BB962C8B-B14F-4D97-AF65-F5344CB8AC3E}">
        <p14:creationId xmlns:p14="http://schemas.microsoft.com/office/powerpoint/2010/main" val="345572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10</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2.5 Pure online contracts conclusion scheme</a:t>
            </a:r>
            <a:endParaRPr lang="ru-RU" sz="3200"/>
          </a:p>
        </p:txBody>
      </p:sp>
      <p:pic>
        <p:nvPicPr>
          <p:cNvPr id="4" name="Picture 3"/>
          <p:cNvPicPr>
            <a:picLocks noChangeAspect="1"/>
          </p:cNvPicPr>
          <p:nvPr/>
        </p:nvPicPr>
        <p:blipFill rotWithShape="1">
          <a:blip r:embed="rId2"/>
          <a:srcRect t="11532"/>
          <a:stretch/>
        </p:blipFill>
        <p:spPr>
          <a:xfrm>
            <a:off x="495300" y="1052736"/>
            <a:ext cx="4203700" cy="4418223"/>
          </a:xfrm>
          <a:prstGeom prst="rect">
            <a:avLst/>
          </a:prstGeom>
        </p:spPr>
      </p:pic>
      <p:sp>
        <p:nvSpPr>
          <p:cNvPr id="7" name="Объект 2"/>
          <p:cNvSpPr>
            <a:spLocks noGrp="1"/>
          </p:cNvSpPr>
          <p:nvPr>
            <p:ph idx="1"/>
          </p:nvPr>
        </p:nvSpPr>
        <p:spPr>
          <a:xfrm>
            <a:off x="5348377" y="1052736"/>
            <a:ext cx="6305909" cy="4896544"/>
          </a:xfrm>
        </p:spPr>
        <p:txBody>
          <a:bodyPr>
            <a:normAutofit/>
          </a:bodyPr>
          <a:lstStyle/>
          <a:p>
            <a:r>
              <a:rPr lang="en-US" sz="1400"/>
              <a:t>LGC and PS will use official digital signature for signing agreements with the Borrower.</a:t>
            </a:r>
          </a:p>
          <a:p>
            <a:r>
              <a:rPr lang="en-US" sz="1400"/>
              <a:t>To issue digital signature we plan to use certified software from “Viettel” mobile operator. Special software will be needed for both PS and LGC companies.</a:t>
            </a:r>
          </a:p>
          <a:p>
            <a:r>
              <a:rPr lang="en-US" sz="1400"/>
              <a:t>From customer’s side contracts will be signed using “email contract conclusion” scheme, meaning that customer will receive agreements’ texts via email, access the link to see the texts and confirm contract conclusion by sending numeric OTP to PS/LGC (provided in SMS).</a:t>
            </a:r>
          </a:p>
          <a:p>
            <a:r>
              <a:rPr lang="en-US" sz="1400"/>
              <a:t>To ensure customer to be explicitly informed about contract conclusion – we’ll send him the scan copies of the signed contracts (containing customer’s personal data and PS’s/LGC’s digital signatures) via email immediately after their conclusion.</a:t>
            </a:r>
          </a:p>
        </p:txBody>
      </p:sp>
    </p:spTree>
    <p:extLst>
      <p:ext uri="{BB962C8B-B14F-4D97-AF65-F5344CB8AC3E}">
        <p14:creationId xmlns:p14="http://schemas.microsoft.com/office/powerpoint/2010/main" val="23023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11</a:t>
            </a:fld>
            <a:endParaRPr lang="ru-RU" dirty="0"/>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dirty="0"/>
              <a:t>3.1 Competitors overview </a:t>
            </a:r>
            <a:endParaRPr lang="ru-RU" sz="3200" dirty="0"/>
          </a:p>
        </p:txBody>
      </p:sp>
      <p:graphicFrame>
        <p:nvGraphicFramePr>
          <p:cNvPr id="11" name="Object 10"/>
          <p:cNvGraphicFramePr>
            <a:graphicFrameLocks noChangeAspect="1"/>
          </p:cNvGraphicFramePr>
          <p:nvPr>
            <p:extLst>
              <p:ext uri="{D42A27DB-BD31-4B8C-83A1-F6EECF244321}">
                <p14:modId xmlns:p14="http://schemas.microsoft.com/office/powerpoint/2010/main" val="2246270495"/>
              </p:ext>
            </p:extLst>
          </p:nvPr>
        </p:nvGraphicFramePr>
        <p:xfrm>
          <a:off x="495300" y="908720"/>
          <a:ext cx="11391899" cy="5294342"/>
        </p:xfrm>
        <a:graphic>
          <a:graphicData uri="http://schemas.openxmlformats.org/presentationml/2006/ole">
            <mc:AlternateContent xmlns:mc="http://schemas.openxmlformats.org/markup-compatibility/2006">
              <mc:Choice xmlns:v="urn:schemas-microsoft-com:vml" Requires="v">
                <p:oleObj spid="_x0000_s1026" name="Worksheet" r:id="rId3" imgW="11763343" imgH="5524364" progId="Excel.Sheet.12">
                  <p:embed/>
                </p:oleObj>
              </mc:Choice>
              <mc:Fallback>
                <p:oleObj name="Worksheet" r:id="rId3" imgW="11763343" imgH="5524364" progId="Excel.Sheet.12">
                  <p:embed/>
                  <p:pic>
                    <p:nvPicPr>
                      <p:cNvPr id="11" name="Object 10"/>
                      <p:cNvPicPr/>
                      <p:nvPr/>
                    </p:nvPicPr>
                    <p:blipFill>
                      <a:blip r:embed="rId4"/>
                      <a:stretch>
                        <a:fillRect/>
                      </a:stretch>
                    </p:blipFill>
                    <p:spPr>
                      <a:xfrm>
                        <a:off x="495300" y="908720"/>
                        <a:ext cx="11391899" cy="5294342"/>
                      </a:xfrm>
                      <a:prstGeom prst="rect">
                        <a:avLst/>
                      </a:prstGeom>
                    </p:spPr>
                  </p:pic>
                </p:oleObj>
              </mc:Fallback>
            </mc:AlternateContent>
          </a:graphicData>
        </a:graphic>
      </p:graphicFrame>
      <p:sp>
        <p:nvSpPr>
          <p:cNvPr id="5" name="Объект 2"/>
          <p:cNvSpPr txBox="1">
            <a:spLocks/>
          </p:cNvSpPr>
          <p:nvPr/>
        </p:nvSpPr>
        <p:spPr>
          <a:xfrm>
            <a:off x="495300" y="6249566"/>
            <a:ext cx="11391899" cy="289346"/>
          </a:xfrm>
          <a:prstGeom prst="rect">
            <a:avLst/>
          </a:prstGeom>
          <a:ln>
            <a:solidFill>
              <a:schemeClr val="accent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Currently we have only 1 direct competitor, focusing on PDL product – “</a:t>
            </a:r>
            <a:r>
              <a:rPr lang="en-US" sz="1600" dirty="0" err="1"/>
              <a:t>Tima</a:t>
            </a:r>
            <a:r>
              <a:rPr lang="en-US" sz="1600" dirty="0"/>
              <a:t>”, which’s copied our business model and started operations in 2016.</a:t>
            </a:r>
          </a:p>
        </p:txBody>
      </p:sp>
    </p:spTree>
    <p:extLst>
      <p:ext uri="{BB962C8B-B14F-4D97-AF65-F5344CB8AC3E}">
        <p14:creationId xmlns:p14="http://schemas.microsoft.com/office/powerpoint/2010/main" val="291972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12</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3.2 Proposed product parameters </a:t>
            </a:r>
            <a:endParaRPr lang="ru-RU" sz="3200"/>
          </a:p>
        </p:txBody>
      </p:sp>
      <p:sp>
        <p:nvSpPr>
          <p:cNvPr id="11" name="Объект 2"/>
          <p:cNvSpPr txBox="1">
            <a:spLocks/>
          </p:cNvSpPr>
          <p:nvPr/>
        </p:nvSpPr>
        <p:spPr>
          <a:xfrm>
            <a:off x="495301" y="5704245"/>
            <a:ext cx="11210742" cy="277455"/>
          </a:xfrm>
          <a:prstGeom prst="rect">
            <a:avLst/>
          </a:prstGeom>
          <a:ln>
            <a:solidFill>
              <a:schemeClr val="accent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t>EIR of the proposed product …</a:t>
            </a:r>
          </a:p>
          <a:p>
            <a:pPr marL="0" indent="0">
              <a:buFont typeface="Arial" panose="020B0604020202020204" pitchFamily="34" charset="0"/>
              <a:buNone/>
            </a:pPr>
            <a:endParaRPr lang="en-US" sz="1600"/>
          </a:p>
        </p:txBody>
      </p:sp>
      <p:graphicFrame>
        <p:nvGraphicFramePr>
          <p:cNvPr id="8" name="Table 7"/>
          <p:cNvGraphicFramePr>
            <a:graphicFrameLocks noGrp="1"/>
          </p:cNvGraphicFramePr>
          <p:nvPr>
            <p:extLst>
              <p:ext uri="{D42A27DB-BD31-4B8C-83A1-F6EECF244321}">
                <p14:modId xmlns:p14="http://schemas.microsoft.com/office/powerpoint/2010/main" val="3192990074"/>
              </p:ext>
            </p:extLst>
          </p:nvPr>
        </p:nvGraphicFramePr>
        <p:xfrm>
          <a:off x="495299" y="892192"/>
          <a:ext cx="11210744" cy="4155440"/>
        </p:xfrm>
        <a:graphic>
          <a:graphicData uri="http://schemas.openxmlformats.org/drawingml/2006/table">
            <a:tbl>
              <a:tblPr firstRow="1" bandRow="1">
                <a:tableStyleId>{5C22544A-7EE6-4342-B048-85BDC9FD1C3A}</a:tableStyleId>
              </a:tblPr>
              <a:tblGrid>
                <a:gridCol w="350090">
                  <a:extLst>
                    <a:ext uri="{9D8B030D-6E8A-4147-A177-3AD203B41FA5}">
                      <a16:colId xmlns:a16="http://schemas.microsoft.com/office/drawing/2014/main" val="1640349657"/>
                    </a:ext>
                  </a:extLst>
                </a:gridCol>
                <a:gridCol w="4632385">
                  <a:extLst>
                    <a:ext uri="{9D8B030D-6E8A-4147-A177-3AD203B41FA5}">
                      <a16:colId xmlns:a16="http://schemas.microsoft.com/office/drawing/2014/main" val="326502701"/>
                    </a:ext>
                  </a:extLst>
                </a:gridCol>
                <a:gridCol w="1785668">
                  <a:extLst>
                    <a:ext uri="{9D8B030D-6E8A-4147-A177-3AD203B41FA5}">
                      <a16:colId xmlns:a16="http://schemas.microsoft.com/office/drawing/2014/main" val="2251300032"/>
                    </a:ext>
                  </a:extLst>
                </a:gridCol>
                <a:gridCol w="4442601">
                  <a:extLst>
                    <a:ext uri="{9D8B030D-6E8A-4147-A177-3AD203B41FA5}">
                      <a16:colId xmlns:a16="http://schemas.microsoft.com/office/drawing/2014/main" val="3042783382"/>
                    </a:ext>
                  </a:extLst>
                </a:gridCol>
              </a:tblGrid>
              <a:tr h="370840">
                <a:tc>
                  <a:txBody>
                    <a:bodyPr/>
                    <a:lstStyle/>
                    <a:p>
                      <a:pPr algn="ctr"/>
                      <a:r>
                        <a:rPr lang="en-US" sz="1200"/>
                        <a:t>#</a:t>
                      </a:r>
                      <a:endParaRPr lang="ru-RU" sz="1200"/>
                    </a:p>
                  </a:txBody>
                  <a:tcPr/>
                </a:tc>
                <a:tc>
                  <a:txBody>
                    <a:bodyPr/>
                    <a:lstStyle/>
                    <a:p>
                      <a:pPr algn="ctr"/>
                      <a:r>
                        <a:rPr lang="en-US" sz="1200"/>
                        <a:t>Parameter </a:t>
                      </a:r>
                      <a:endParaRPr lang="ru-RU" sz="1200"/>
                    </a:p>
                  </a:txBody>
                  <a:tcPr/>
                </a:tc>
                <a:tc>
                  <a:txBody>
                    <a:bodyPr/>
                    <a:lstStyle/>
                    <a:p>
                      <a:pPr algn="ctr"/>
                      <a:r>
                        <a:rPr lang="en-US" sz="1200"/>
                        <a:t>Value </a:t>
                      </a:r>
                      <a:endParaRPr lang="ru-RU" sz="1200"/>
                    </a:p>
                  </a:txBody>
                  <a:tcPr/>
                </a:tc>
                <a:tc>
                  <a:txBody>
                    <a:bodyPr/>
                    <a:lstStyle/>
                    <a:p>
                      <a:pPr algn="ctr"/>
                      <a:r>
                        <a:rPr lang="en-US" sz="1200"/>
                        <a:t>Comments</a:t>
                      </a:r>
                      <a:endParaRPr lang="ru-RU" sz="1200"/>
                    </a:p>
                  </a:txBody>
                  <a:tcPr/>
                </a:tc>
                <a:extLst>
                  <a:ext uri="{0D108BD9-81ED-4DB2-BD59-A6C34878D82A}">
                    <a16:rowId xmlns:a16="http://schemas.microsoft.com/office/drawing/2014/main" val="1590619880"/>
                  </a:ext>
                </a:extLst>
              </a:tr>
              <a:tr h="370840">
                <a:tc>
                  <a:txBody>
                    <a:bodyPr/>
                    <a:lstStyle/>
                    <a:p>
                      <a:pPr algn="ctr"/>
                      <a:r>
                        <a:rPr lang="en-US" sz="1200"/>
                        <a:t>1</a:t>
                      </a:r>
                      <a:endParaRPr lang="ru-RU" sz="1200"/>
                    </a:p>
                  </a:txBody>
                  <a:tcPr/>
                </a:tc>
                <a:tc>
                  <a:txBody>
                    <a:bodyPr/>
                    <a:lstStyle/>
                    <a:p>
                      <a:r>
                        <a:rPr lang="en-US" sz="1200"/>
                        <a:t>Loan amount</a:t>
                      </a:r>
                      <a:endParaRPr lang="ru-RU" sz="1200"/>
                    </a:p>
                  </a:txBody>
                  <a:tcPr/>
                </a:tc>
                <a:tc>
                  <a:txBody>
                    <a:bodyPr/>
                    <a:lstStyle/>
                    <a:p>
                      <a:pPr algn="ctr"/>
                      <a:r>
                        <a:rPr lang="ru-RU" sz="1200"/>
                        <a:t>1</a:t>
                      </a:r>
                      <a:r>
                        <a:rPr lang="en-US" sz="1200"/>
                        <a:t>-</a:t>
                      </a:r>
                      <a:r>
                        <a:rPr lang="ru-RU" sz="1200"/>
                        <a:t>1</a:t>
                      </a:r>
                      <a:r>
                        <a:rPr lang="en-US" sz="1200"/>
                        <a:t>0K VND ($43-430)</a:t>
                      </a:r>
                      <a:endParaRPr lang="ru-RU" sz="1200"/>
                    </a:p>
                  </a:txBody>
                  <a:tcPr/>
                </a:tc>
                <a:tc>
                  <a:txBody>
                    <a:bodyPr/>
                    <a:lstStyle/>
                    <a:p>
                      <a:r>
                        <a:rPr lang="en-US" sz="1000"/>
                        <a:t>Repayment schedule – one repayment.</a:t>
                      </a:r>
                      <a:endParaRPr lang="ru-RU" sz="1000"/>
                    </a:p>
                  </a:txBody>
                  <a:tcPr/>
                </a:tc>
                <a:extLst>
                  <a:ext uri="{0D108BD9-81ED-4DB2-BD59-A6C34878D82A}">
                    <a16:rowId xmlns:a16="http://schemas.microsoft.com/office/drawing/2014/main" val="3335430015"/>
                  </a:ext>
                </a:extLst>
              </a:tr>
              <a:tr h="370840">
                <a:tc>
                  <a:txBody>
                    <a:bodyPr/>
                    <a:lstStyle/>
                    <a:p>
                      <a:pPr algn="ctr"/>
                      <a:r>
                        <a:rPr lang="en-US" sz="1200"/>
                        <a:t>2</a:t>
                      </a:r>
                      <a:endParaRPr lang="ru-RU" sz="1200"/>
                    </a:p>
                  </a:txBody>
                  <a:tcPr/>
                </a:tc>
                <a:tc>
                  <a:txBody>
                    <a:bodyPr/>
                    <a:lstStyle/>
                    <a:p>
                      <a:r>
                        <a:rPr lang="en-US" sz="1200"/>
                        <a:t>Loan tenor </a:t>
                      </a:r>
                      <a:endParaRPr lang="ru-RU" sz="1200"/>
                    </a:p>
                  </a:txBody>
                  <a:tcPr/>
                </a:tc>
                <a:tc>
                  <a:txBody>
                    <a:bodyPr/>
                    <a:lstStyle/>
                    <a:p>
                      <a:pPr algn="ctr"/>
                      <a:r>
                        <a:rPr lang="en-US" sz="1200"/>
                        <a:t>Up to 30 days</a:t>
                      </a:r>
                      <a:endParaRPr lang="ru-RU" sz="1200"/>
                    </a:p>
                  </a:txBody>
                  <a:tcPr/>
                </a:tc>
                <a:tc>
                  <a:txBody>
                    <a:bodyPr/>
                    <a:lstStyle/>
                    <a:p>
                      <a:endParaRPr lang="ru-RU" sz="1000"/>
                    </a:p>
                  </a:txBody>
                  <a:tcPr/>
                </a:tc>
                <a:extLst>
                  <a:ext uri="{0D108BD9-81ED-4DB2-BD59-A6C34878D82A}">
                    <a16:rowId xmlns:a16="http://schemas.microsoft.com/office/drawing/2014/main" val="4090805908"/>
                  </a:ext>
                </a:extLst>
              </a:tr>
              <a:tr h="370840">
                <a:tc>
                  <a:txBody>
                    <a:bodyPr/>
                    <a:lstStyle/>
                    <a:p>
                      <a:pPr algn="ctr"/>
                      <a:r>
                        <a:rPr lang="en-US" sz="1200"/>
                        <a:t>3</a:t>
                      </a:r>
                      <a:endParaRPr lang="ru-RU" sz="1200"/>
                    </a:p>
                  </a:txBody>
                  <a:tcPr/>
                </a:tc>
                <a:tc>
                  <a:txBody>
                    <a:bodyPr/>
                    <a:lstStyle/>
                    <a:p>
                      <a:r>
                        <a:rPr lang="en-US" sz="1200"/>
                        <a:t>Interest rate</a:t>
                      </a:r>
                      <a:endParaRPr lang="ru-RU" sz="1200"/>
                    </a:p>
                  </a:txBody>
                  <a:tcPr/>
                </a:tc>
                <a:tc>
                  <a:txBody>
                    <a:bodyPr/>
                    <a:lstStyle/>
                    <a:p>
                      <a:pPr algn="ctr"/>
                      <a:r>
                        <a:rPr lang="en-US" sz="1200"/>
                        <a:t>7,3% per annum</a:t>
                      </a:r>
                      <a:endParaRPr lang="ru-RU" sz="1200"/>
                    </a:p>
                  </a:txBody>
                  <a:tcPr/>
                </a:tc>
                <a:tc>
                  <a:txBody>
                    <a:bodyPr/>
                    <a:lstStyle/>
                    <a:p>
                      <a:r>
                        <a:rPr lang="en-US" sz="1000"/>
                        <a:t>Charged basing on LA during the LT.</a:t>
                      </a:r>
                      <a:endParaRPr lang="ru-RU" sz="1000"/>
                    </a:p>
                  </a:txBody>
                  <a:tcPr/>
                </a:tc>
                <a:extLst>
                  <a:ext uri="{0D108BD9-81ED-4DB2-BD59-A6C34878D82A}">
                    <a16:rowId xmlns:a16="http://schemas.microsoft.com/office/drawing/2014/main" val="522192799"/>
                  </a:ext>
                </a:extLst>
              </a:tr>
              <a:tr h="370840">
                <a:tc>
                  <a:txBody>
                    <a:bodyPr/>
                    <a:lstStyle/>
                    <a:p>
                      <a:pPr algn="ctr"/>
                      <a:r>
                        <a:rPr lang="en-US" sz="1200"/>
                        <a:t>4</a:t>
                      </a:r>
                      <a:endParaRPr lang="ru-RU" sz="1200"/>
                    </a:p>
                  </a:txBody>
                  <a:tcPr/>
                </a:tc>
                <a:tc>
                  <a:txBody>
                    <a:bodyPr/>
                    <a:lstStyle/>
                    <a:p>
                      <a:r>
                        <a:rPr lang="en-US" sz="1200"/>
                        <a:t>Service fees</a:t>
                      </a:r>
                      <a:endParaRPr lang="ru-RU" sz="1200"/>
                    </a:p>
                  </a:txBody>
                  <a:tcPr/>
                </a:tc>
                <a:tc>
                  <a:txBody>
                    <a:bodyPr/>
                    <a:lstStyle/>
                    <a:p>
                      <a:pPr algn="ctr"/>
                      <a:r>
                        <a:rPr lang="en-US" sz="1200"/>
                        <a:t>0,98% per day</a:t>
                      </a:r>
                      <a:endParaRPr lang="ru-RU" sz="1200"/>
                    </a:p>
                  </a:txBody>
                  <a:tcPr/>
                </a:tc>
                <a:tc>
                  <a:txBody>
                    <a:bodyPr/>
                    <a:lstStyle/>
                    <a:p>
                      <a:r>
                        <a:rPr lang="en-US" sz="1000"/>
                        <a:t>Charged by LC&amp;LGC in the form of one-time fee for the whole LT</a:t>
                      </a:r>
                      <a:r>
                        <a:rPr lang="ru-RU" sz="1000"/>
                        <a:t> (</a:t>
                      </a:r>
                      <a:r>
                        <a:rPr lang="en-US" sz="1000"/>
                        <a:t>during initial LT).</a:t>
                      </a:r>
                      <a:endParaRPr lang="ru-RU" sz="1000"/>
                    </a:p>
                  </a:txBody>
                  <a:tcPr/>
                </a:tc>
                <a:extLst>
                  <a:ext uri="{0D108BD9-81ED-4DB2-BD59-A6C34878D82A}">
                    <a16:rowId xmlns:a16="http://schemas.microsoft.com/office/drawing/2014/main" val="3570209014"/>
                  </a:ext>
                </a:extLst>
              </a:tr>
              <a:tr h="370840">
                <a:tc>
                  <a:txBody>
                    <a:bodyPr/>
                    <a:lstStyle/>
                    <a:p>
                      <a:pPr algn="ctr"/>
                      <a:r>
                        <a:rPr lang="en-US" sz="1200"/>
                        <a:t>5</a:t>
                      </a:r>
                      <a:endParaRPr lang="ru-RU" sz="1200"/>
                    </a:p>
                  </a:txBody>
                  <a:tcPr/>
                </a:tc>
                <a:tc>
                  <a:txBody>
                    <a:bodyPr/>
                    <a:lstStyle/>
                    <a:p>
                      <a:r>
                        <a:rPr lang="en-US" sz="1200"/>
                        <a:t>Overdue IR</a:t>
                      </a:r>
                      <a:endParaRPr lang="ru-RU" sz="1200"/>
                    </a:p>
                  </a:txBody>
                  <a:tcPr/>
                </a:tc>
                <a:tc>
                  <a:txBody>
                    <a:bodyPr/>
                    <a:lstStyle/>
                    <a:p>
                      <a:pPr algn="ctr"/>
                      <a:r>
                        <a:rPr lang="en-US" sz="1200"/>
                        <a:t>0%</a:t>
                      </a:r>
                      <a:endParaRPr lang="ru-RU" sz="1200"/>
                    </a:p>
                  </a:txBody>
                  <a:tcPr/>
                </a:tc>
                <a:tc>
                  <a:txBody>
                    <a:bodyPr/>
                    <a:lstStyle/>
                    <a:p>
                      <a:r>
                        <a:rPr lang="en-US" sz="1000"/>
                        <a:t>Charged in the period of delinquency. Grace period – 3 calendar days.</a:t>
                      </a:r>
                      <a:endParaRPr lang="ru-RU" sz="1000"/>
                    </a:p>
                  </a:txBody>
                  <a:tcPr/>
                </a:tc>
                <a:extLst>
                  <a:ext uri="{0D108BD9-81ED-4DB2-BD59-A6C34878D82A}">
                    <a16:rowId xmlns:a16="http://schemas.microsoft.com/office/drawing/2014/main" val="142922902"/>
                  </a:ext>
                </a:extLst>
              </a:tr>
              <a:tr h="370840">
                <a:tc>
                  <a:txBody>
                    <a:bodyPr/>
                    <a:lstStyle/>
                    <a:p>
                      <a:pPr algn="ctr"/>
                      <a:r>
                        <a:rPr lang="en-US" sz="1200"/>
                        <a:t>6</a:t>
                      </a:r>
                      <a:endParaRPr lang="ru-RU" sz="1200"/>
                    </a:p>
                  </a:txBody>
                  <a:tcPr/>
                </a:tc>
                <a:tc>
                  <a:txBody>
                    <a:bodyPr/>
                    <a:lstStyle/>
                    <a:p>
                      <a:r>
                        <a:rPr lang="en-US" sz="1200"/>
                        <a:t>Prolongation feature </a:t>
                      </a:r>
                      <a:endParaRPr lang="ru-RU" sz="1200"/>
                    </a:p>
                  </a:txBody>
                  <a:tcPr/>
                </a:tc>
                <a:tc>
                  <a:txBody>
                    <a:bodyPr/>
                    <a:lstStyle/>
                    <a:p>
                      <a:pPr algn="ctr"/>
                      <a:r>
                        <a:rPr lang="en-US" sz="1200"/>
                        <a:t>Allowed </a:t>
                      </a:r>
                      <a:endParaRPr lang="ru-RU"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Prolongation obtaining period const.30 days, </a:t>
                      </a:r>
                      <a:r>
                        <a:rPr lang="en-US" sz="1000" err="1"/>
                        <a:t>min.payment</a:t>
                      </a:r>
                      <a:r>
                        <a:rPr lang="en-US" sz="1000"/>
                        <a:t> 30% of LA, prolongation length 30 calendar days.</a:t>
                      </a:r>
                      <a:endParaRPr lang="ru-RU" sz="1000"/>
                    </a:p>
                  </a:txBody>
                  <a:tcPr/>
                </a:tc>
                <a:extLst>
                  <a:ext uri="{0D108BD9-81ED-4DB2-BD59-A6C34878D82A}">
                    <a16:rowId xmlns:a16="http://schemas.microsoft.com/office/drawing/2014/main" val="2748988880"/>
                  </a:ext>
                </a:extLst>
              </a:tr>
              <a:tr h="370840">
                <a:tc>
                  <a:txBody>
                    <a:bodyPr/>
                    <a:lstStyle/>
                    <a:p>
                      <a:pPr algn="ctr"/>
                      <a:r>
                        <a:rPr lang="en-US" sz="1200"/>
                        <a:t>7</a:t>
                      </a:r>
                      <a:endParaRPr lang="ru-RU" sz="1200"/>
                    </a:p>
                  </a:txBody>
                  <a:tcPr/>
                </a:tc>
                <a:tc>
                  <a:txBody>
                    <a:bodyPr/>
                    <a:lstStyle/>
                    <a:p>
                      <a:r>
                        <a:rPr lang="en-US" sz="1200"/>
                        <a:t>Prolongation fee </a:t>
                      </a:r>
                      <a:endParaRPr lang="ru-RU" sz="1200"/>
                    </a:p>
                  </a:txBody>
                  <a:tcPr/>
                </a:tc>
                <a:tc>
                  <a:txBody>
                    <a:bodyPr/>
                    <a:lstStyle/>
                    <a:p>
                      <a:pPr algn="ctr"/>
                      <a:r>
                        <a:rPr lang="en-US" sz="1200"/>
                        <a:t>1,0% per day</a:t>
                      </a:r>
                      <a:endParaRPr lang="ru-RU" sz="1200"/>
                    </a:p>
                  </a:txBody>
                  <a:tcPr/>
                </a:tc>
                <a:tc>
                  <a:txBody>
                    <a:bodyPr/>
                    <a:lstStyle/>
                    <a:p>
                      <a:r>
                        <a:rPr lang="en-US" sz="1000"/>
                        <a:t>To be charged by LGC in the form of one-time fee for the whole prolongation period.</a:t>
                      </a:r>
                      <a:endParaRPr lang="ru-RU" sz="1000"/>
                    </a:p>
                  </a:txBody>
                  <a:tcPr/>
                </a:tc>
                <a:extLst>
                  <a:ext uri="{0D108BD9-81ED-4DB2-BD59-A6C34878D82A}">
                    <a16:rowId xmlns:a16="http://schemas.microsoft.com/office/drawing/2014/main" val="1340129359"/>
                  </a:ext>
                </a:extLst>
              </a:tr>
              <a:tr h="370840">
                <a:tc>
                  <a:txBody>
                    <a:bodyPr/>
                    <a:lstStyle/>
                    <a:p>
                      <a:pPr algn="ctr"/>
                      <a:r>
                        <a:rPr lang="en-US" sz="1200"/>
                        <a:t>8</a:t>
                      </a:r>
                      <a:endParaRPr lang="ru-RU" sz="1200"/>
                    </a:p>
                  </a:txBody>
                  <a:tcPr/>
                </a:tc>
                <a:tc>
                  <a:txBody>
                    <a:bodyPr/>
                    <a:lstStyle/>
                    <a:p>
                      <a:r>
                        <a:rPr lang="en-US" sz="1200"/>
                        <a:t>LPF</a:t>
                      </a:r>
                      <a:endParaRPr lang="ru-RU" sz="1200"/>
                    </a:p>
                  </a:txBody>
                  <a:tcPr/>
                </a:tc>
                <a:tc>
                  <a:txBody>
                    <a:bodyPr/>
                    <a:lstStyle/>
                    <a:p>
                      <a:pPr algn="ctr"/>
                      <a:r>
                        <a:rPr lang="en-US" sz="1200" dirty="0"/>
                        <a:t>300K VND ($13)</a:t>
                      </a:r>
                      <a:endParaRPr lang="ru-RU" sz="1200" dirty="0"/>
                    </a:p>
                  </a:txBody>
                  <a:tcPr/>
                </a:tc>
                <a:tc>
                  <a:txBody>
                    <a:bodyPr/>
                    <a:lstStyle/>
                    <a:p>
                      <a:r>
                        <a:rPr lang="en-US" sz="1000" err="1"/>
                        <a:t>Max.#charges</a:t>
                      </a:r>
                      <a:r>
                        <a:rPr lang="en-US" sz="1000"/>
                        <a:t> - 3. Frequency of charging 10 calendar days. Grace period – 3 calendar days.</a:t>
                      </a:r>
                      <a:endParaRPr lang="ru-RU" sz="1000"/>
                    </a:p>
                  </a:txBody>
                  <a:tcPr/>
                </a:tc>
                <a:extLst>
                  <a:ext uri="{0D108BD9-81ED-4DB2-BD59-A6C34878D82A}">
                    <a16:rowId xmlns:a16="http://schemas.microsoft.com/office/drawing/2014/main" val="1604243511"/>
                  </a:ext>
                </a:extLst>
              </a:tr>
              <a:tr h="370840">
                <a:tc>
                  <a:txBody>
                    <a:bodyPr/>
                    <a:lstStyle/>
                    <a:p>
                      <a:pPr algn="ctr"/>
                      <a:r>
                        <a:rPr lang="en-US" sz="1200"/>
                        <a:t>9</a:t>
                      </a:r>
                      <a:endParaRPr lang="ru-RU" sz="1200"/>
                    </a:p>
                  </a:txBody>
                  <a:tcPr/>
                </a:tc>
                <a:tc>
                  <a:txBody>
                    <a:bodyPr/>
                    <a:lstStyle/>
                    <a:p>
                      <a:r>
                        <a:rPr lang="en-US" sz="1200"/>
                        <a:t>Early loan repayment </a:t>
                      </a:r>
                      <a:endParaRPr lang="ru-RU" sz="1200"/>
                    </a:p>
                  </a:txBody>
                  <a:tcPr/>
                </a:tc>
                <a:tc>
                  <a:txBody>
                    <a:bodyPr/>
                    <a:lstStyle/>
                    <a:p>
                      <a:pPr algn="ctr"/>
                      <a:r>
                        <a:rPr lang="en-US" sz="1200"/>
                        <a:t>Allowed </a:t>
                      </a:r>
                      <a:endParaRPr lang="ru-RU" sz="1200"/>
                    </a:p>
                  </a:txBody>
                  <a:tcPr/>
                </a:tc>
                <a:tc>
                  <a:txBody>
                    <a:bodyPr/>
                    <a:lstStyle/>
                    <a:p>
                      <a:r>
                        <a:rPr lang="en-US" sz="1000"/>
                        <a:t>Allowed at any time.</a:t>
                      </a:r>
                      <a:endParaRPr lang="ru-RU" sz="1000"/>
                    </a:p>
                  </a:txBody>
                  <a:tcPr/>
                </a:tc>
                <a:extLst>
                  <a:ext uri="{0D108BD9-81ED-4DB2-BD59-A6C34878D82A}">
                    <a16:rowId xmlns:a16="http://schemas.microsoft.com/office/drawing/2014/main" val="3168823781"/>
                  </a:ext>
                </a:extLst>
              </a:tr>
              <a:tr h="370840">
                <a:tc>
                  <a:txBody>
                    <a:bodyPr/>
                    <a:lstStyle/>
                    <a:p>
                      <a:pPr algn="ctr"/>
                      <a:r>
                        <a:rPr lang="en-US" sz="1200"/>
                        <a:t>10</a:t>
                      </a:r>
                      <a:endParaRPr lang="ru-RU" sz="1200"/>
                    </a:p>
                  </a:txBody>
                  <a:tcPr/>
                </a:tc>
                <a:tc>
                  <a:txBody>
                    <a:bodyPr/>
                    <a:lstStyle/>
                    <a:p>
                      <a:r>
                        <a:rPr lang="en-US" sz="1200" err="1"/>
                        <a:t>Autocontract</a:t>
                      </a:r>
                      <a:r>
                        <a:rPr lang="en-US" sz="1200"/>
                        <a:t> closure feature </a:t>
                      </a:r>
                      <a:endParaRPr lang="ru-RU" sz="1200"/>
                    </a:p>
                  </a:txBody>
                  <a:tcPr/>
                </a:tc>
                <a:tc>
                  <a:txBody>
                    <a:bodyPr/>
                    <a:lstStyle/>
                    <a:p>
                      <a:pPr algn="ctr"/>
                      <a:r>
                        <a:rPr lang="en-US" sz="1200"/>
                        <a:t>Yes </a:t>
                      </a:r>
                      <a:endParaRPr lang="ru-RU" sz="1200"/>
                    </a:p>
                  </a:txBody>
                  <a:tcPr/>
                </a:tc>
                <a:tc>
                  <a:txBody>
                    <a:bodyPr/>
                    <a:lstStyle/>
                    <a:p>
                      <a:r>
                        <a:rPr lang="en-US" sz="1000" dirty="0"/>
                        <a:t>Threshold value 2,5% of average LA (rounded).</a:t>
                      </a:r>
                      <a:endParaRPr lang="ru-RU" sz="1000" dirty="0"/>
                    </a:p>
                  </a:txBody>
                  <a:tcPr/>
                </a:tc>
                <a:extLst>
                  <a:ext uri="{0D108BD9-81ED-4DB2-BD59-A6C34878D82A}">
                    <a16:rowId xmlns:a16="http://schemas.microsoft.com/office/drawing/2014/main" val="612981669"/>
                  </a:ext>
                </a:extLst>
              </a:tr>
            </a:tbl>
          </a:graphicData>
        </a:graphic>
      </p:graphicFrame>
    </p:spTree>
    <p:extLst>
      <p:ext uri="{BB962C8B-B14F-4D97-AF65-F5344CB8AC3E}">
        <p14:creationId xmlns:p14="http://schemas.microsoft.com/office/powerpoint/2010/main" val="144226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13</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3.3 </a:t>
            </a:r>
            <a:r>
              <a:rPr lang="en-US" sz="3200" err="1"/>
              <a:t>Brandname&amp;Promotion</a:t>
            </a:r>
            <a:r>
              <a:rPr lang="en-US" sz="3200"/>
              <a:t> channels </a:t>
            </a:r>
            <a:endParaRPr lang="ru-RU" sz="3200"/>
          </a:p>
        </p:txBody>
      </p:sp>
      <p:sp>
        <p:nvSpPr>
          <p:cNvPr id="4" name="Объект 2"/>
          <p:cNvSpPr>
            <a:spLocks noGrp="1"/>
          </p:cNvSpPr>
          <p:nvPr>
            <p:ph idx="1"/>
          </p:nvPr>
        </p:nvSpPr>
        <p:spPr>
          <a:xfrm>
            <a:off x="495301" y="1052736"/>
            <a:ext cx="11158986" cy="4896544"/>
          </a:xfrm>
        </p:spPr>
        <p:txBody>
          <a:bodyPr>
            <a:normAutofit/>
          </a:bodyPr>
          <a:lstStyle/>
          <a:p>
            <a:r>
              <a:rPr lang="en-US" sz="1400" err="1"/>
              <a:t>Brandname</a:t>
            </a:r>
            <a:r>
              <a:rPr lang="en-US" sz="1400"/>
              <a:t> to be used – “</a:t>
            </a:r>
            <a:r>
              <a:rPr lang="en-US" sz="1400" err="1"/>
              <a:t>Cashwagon</a:t>
            </a:r>
            <a:r>
              <a:rPr lang="en-US" sz="1400"/>
              <a:t>”.</a:t>
            </a:r>
          </a:p>
          <a:p>
            <a:r>
              <a:rPr lang="en-US" sz="1400"/>
              <a:t>Website to be used – “Cashwagon.vn”, several separate landings.</a:t>
            </a:r>
          </a:p>
          <a:p>
            <a:r>
              <a:rPr lang="en-US" sz="1400"/>
              <a:t>We’ll use “Fast and Easy” product concept.</a:t>
            </a:r>
          </a:p>
          <a:p>
            <a:r>
              <a:rPr lang="en-US" sz="1400"/>
              <a:t>We’ll use the following sales propositions:	</a:t>
            </a:r>
          </a:p>
          <a:p>
            <a:pPr lvl="1"/>
            <a:r>
              <a:rPr lang="en-US" sz="1200"/>
              <a:t>Apply within 2 minutes 24/7 without coming to the branch</a:t>
            </a:r>
          </a:p>
          <a:p>
            <a:pPr lvl="1"/>
            <a:r>
              <a:rPr lang="en-US" sz="1200"/>
              <a:t>Get approved within 1 (working) hour </a:t>
            </a:r>
          </a:p>
          <a:p>
            <a:pPr lvl="1"/>
            <a:r>
              <a:rPr lang="en-US" sz="1200"/>
              <a:t>Obtain your money on your bank account</a:t>
            </a:r>
          </a:p>
          <a:p>
            <a:r>
              <a:rPr lang="en-US" sz="1400"/>
              <a:t>We’ll promote product via FB and Google (in-house), local CPA partners (through cooperation agreement).</a:t>
            </a:r>
          </a:p>
          <a:p>
            <a:r>
              <a:rPr lang="en-US" sz="1400"/>
              <a:t>Promotion function (carrying FB and Google campaigns) will be done by RH, working with local partners and marketing materials localization will be done by local team.</a:t>
            </a:r>
          </a:p>
        </p:txBody>
      </p:sp>
      <p:sp>
        <p:nvSpPr>
          <p:cNvPr id="7" name="Объект 2"/>
          <p:cNvSpPr txBox="1">
            <a:spLocks/>
          </p:cNvSpPr>
          <p:nvPr/>
        </p:nvSpPr>
        <p:spPr>
          <a:xfrm>
            <a:off x="495301" y="5773253"/>
            <a:ext cx="11158986" cy="353683"/>
          </a:xfrm>
          <a:prstGeom prst="rect">
            <a:avLst/>
          </a:prstGeom>
          <a:ln>
            <a:solidFill>
              <a:schemeClr val="accent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a:t>Average MAC is expected at the level of $12. During the MVP period we expect it to be 2 times higher, than within 4 months will reduce to the planned level.</a:t>
            </a:r>
          </a:p>
        </p:txBody>
      </p:sp>
    </p:spTree>
    <p:extLst>
      <p:ext uri="{BB962C8B-B14F-4D97-AF65-F5344CB8AC3E}">
        <p14:creationId xmlns:p14="http://schemas.microsoft.com/office/powerpoint/2010/main" val="272990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14</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3.4 NTB sales BP </a:t>
            </a:r>
            <a:endParaRPr lang="ru-RU" sz="3200"/>
          </a:p>
        </p:txBody>
      </p:sp>
      <p:sp>
        <p:nvSpPr>
          <p:cNvPr id="9" name="Объект 2"/>
          <p:cNvSpPr>
            <a:spLocks noGrp="1"/>
          </p:cNvSpPr>
          <p:nvPr>
            <p:ph idx="1"/>
          </p:nvPr>
        </p:nvSpPr>
        <p:spPr>
          <a:xfrm>
            <a:off x="495301" y="5288591"/>
            <a:ext cx="11158986" cy="1067759"/>
          </a:xfrm>
          <a:ln>
            <a:solidFill>
              <a:schemeClr val="accent1"/>
            </a:solidFill>
          </a:ln>
        </p:spPr>
        <p:txBody>
          <a:bodyPr>
            <a:noAutofit/>
          </a:bodyPr>
          <a:lstStyle/>
          <a:p>
            <a:pPr marL="0" indent="0">
              <a:buNone/>
            </a:pPr>
            <a:r>
              <a:rPr lang="en-US" sz="1600"/>
              <a:t>PV TAT – 12/4 min. for the full/confirmation-only conversations.</a:t>
            </a:r>
          </a:p>
          <a:p>
            <a:pPr marL="0" indent="0">
              <a:buNone/>
            </a:pPr>
            <a:r>
              <a:rPr lang="en-US" sz="1600"/>
              <a:t>ID obtaining TAT – 2 hours. </a:t>
            </a:r>
          </a:p>
          <a:p>
            <a:pPr marL="0" indent="0">
              <a:buNone/>
            </a:pPr>
            <a:r>
              <a:rPr lang="en-US" sz="1600"/>
              <a:t>Loan disbursement fee - $</a:t>
            </a:r>
            <a:r>
              <a:rPr lang="en-US" sz="1600">
                <a:highlight>
                  <a:srgbClr val="FFFF00"/>
                </a:highlight>
              </a:rPr>
              <a:t>0,2 </a:t>
            </a:r>
            <a:r>
              <a:rPr lang="en-US" sz="1600"/>
              <a:t>per loan. Loan repayment fee – 0.</a:t>
            </a:r>
          </a:p>
        </p:txBody>
      </p:sp>
      <p:pic>
        <p:nvPicPr>
          <p:cNvPr id="10" name="Picture 9"/>
          <p:cNvPicPr>
            <a:picLocks noChangeAspect="1"/>
          </p:cNvPicPr>
          <p:nvPr/>
        </p:nvPicPr>
        <p:blipFill>
          <a:blip r:embed="rId2"/>
          <a:stretch>
            <a:fillRect/>
          </a:stretch>
        </p:blipFill>
        <p:spPr>
          <a:xfrm>
            <a:off x="495300" y="908720"/>
            <a:ext cx="8692243" cy="2555338"/>
          </a:xfrm>
          <a:prstGeom prst="rect">
            <a:avLst/>
          </a:prstGeom>
        </p:spPr>
      </p:pic>
      <p:sp>
        <p:nvSpPr>
          <p:cNvPr id="7" name="Объект 2"/>
          <p:cNvSpPr txBox="1">
            <a:spLocks/>
          </p:cNvSpPr>
          <p:nvPr/>
        </p:nvSpPr>
        <p:spPr>
          <a:xfrm>
            <a:off x="9256143" y="1052736"/>
            <a:ext cx="2398143" cy="4896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t>Working places to be used:</a:t>
            </a:r>
          </a:p>
          <a:p>
            <a:r>
              <a:rPr lang="en-US" sz="1400"/>
              <a:t>PV</a:t>
            </a:r>
          </a:p>
          <a:p>
            <a:r>
              <a:rPr lang="en-US" sz="1400"/>
              <a:t>DC</a:t>
            </a:r>
          </a:p>
        </p:txBody>
      </p:sp>
    </p:spTree>
    <p:extLst>
      <p:ext uri="{BB962C8B-B14F-4D97-AF65-F5344CB8AC3E}">
        <p14:creationId xmlns:p14="http://schemas.microsoft.com/office/powerpoint/2010/main" val="173525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15</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3.5 Repeat sales BP </a:t>
            </a:r>
            <a:endParaRPr lang="ru-RU" sz="3200"/>
          </a:p>
        </p:txBody>
      </p:sp>
      <p:pic>
        <p:nvPicPr>
          <p:cNvPr id="2" name="Picture 1"/>
          <p:cNvPicPr>
            <a:picLocks noChangeAspect="1"/>
          </p:cNvPicPr>
          <p:nvPr/>
        </p:nvPicPr>
        <p:blipFill>
          <a:blip r:embed="rId2"/>
          <a:stretch>
            <a:fillRect/>
          </a:stretch>
        </p:blipFill>
        <p:spPr>
          <a:xfrm>
            <a:off x="495301" y="908720"/>
            <a:ext cx="7742926" cy="4347313"/>
          </a:xfrm>
          <a:prstGeom prst="rect">
            <a:avLst/>
          </a:prstGeom>
        </p:spPr>
      </p:pic>
      <p:sp>
        <p:nvSpPr>
          <p:cNvPr id="5" name="Объект 2"/>
          <p:cNvSpPr>
            <a:spLocks noGrp="1"/>
          </p:cNvSpPr>
          <p:nvPr>
            <p:ph idx="1"/>
          </p:nvPr>
        </p:nvSpPr>
        <p:spPr>
          <a:xfrm>
            <a:off x="495301" y="5674863"/>
            <a:ext cx="11158986" cy="681487"/>
          </a:xfrm>
          <a:ln>
            <a:solidFill>
              <a:schemeClr val="accent1"/>
            </a:solidFill>
          </a:ln>
        </p:spPr>
        <p:txBody>
          <a:bodyPr>
            <a:normAutofit/>
          </a:bodyPr>
          <a:lstStyle/>
          <a:p>
            <a:pPr marL="0" indent="0">
              <a:buNone/>
            </a:pPr>
            <a:r>
              <a:rPr lang="en-US" sz="1600"/>
              <a:t>CC TAT – 4 min.</a:t>
            </a:r>
          </a:p>
          <a:p>
            <a:pPr marL="0" indent="0">
              <a:buNone/>
            </a:pPr>
            <a:r>
              <a:rPr lang="en-US" sz="1600"/>
              <a:t>Loan disbursement fee - </a:t>
            </a:r>
            <a:r>
              <a:rPr lang="en-US" sz="1600">
                <a:highlight>
                  <a:srgbClr val="FFFF00"/>
                </a:highlight>
              </a:rPr>
              <a:t>$0,2 </a:t>
            </a:r>
            <a:r>
              <a:rPr lang="en-US" sz="1600"/>
              <a:t>per loan. Loan repayment fee – 0.</a:t>
            </a:r>
          </a:p>
        </p:txBody>
      </p:sp>
    </p:spTree>
    <p:extLst>
      <p:ext uri="{BB962C8B-B14F-4D97-AF65-F5344CB8AC3E}">
        <p14:creationId xmlns:p14="http://schemas.microsoft.com/office/powerpoint/2010/main" val="282832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16</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4.1 Sales. NTB sales</a:t>
            </a:r>
            <a:r>
              <a:rPr lang="ru-RU" sz="3200"/>
              <a:t> </a:t>
            </a:r>
            <a:r>
              <a:rPr lang="en-US" sz="3200"/>
              <a:t>funnel </a:t>
            </a:r>
            <a:endParaRPr lang="ru-RU" sz="3200"/>
          </a:p>
        </p:txBody>
      </p:sp>
      <p:graphicFrame>
        <p:nvGraphicFramePr>
          <p:cNvPr id="7" name="Table 6"/>
          <p:cNvGraphicFramePr>
            <a:graphicFrameLocks noGrp="1"/>
          </p:cNvGraphicFramePr>
          <p:nvPr>
            <p:extLst>
              <p:ext uri="{D42A27DB-BD31-4B8C-83A1-F6EECF244321}">
                <p14:modId xmlns:p14="http://schemas.microsoft.com/office/powerpoint/2010/main" val="698412022"/>
              </p:ext>
            </p:extLst>
          </p:nvPr>
        </p:nvGraphicFramePr>
        <p:xfrm>
          <a:off x="495299" y="892192"/>
          <a:ext cx="11210745" cy="3053080"/>
        </p:xfrm>
        <a:graphic>
          <a:graphicData uri="http://schemas.openxmlformats.org/drawingml/2006/table">
            <a:tbl>
              <a:tblPr firstRow="1" bandRow="1">
                <a:tableStyleId>{5C22544A-7EE6-4342-B048-85BDC9FD1C3A}</a:tableStyleId>
              </a:tblPr>
              <a:tblGrid>
                <a:gridCol w="301989">
                  <a:extLst>
                    <a:ext uri="{9D8B030D-6E8A-4147-A177-3AD203B41FA5}">
                      <a16:colId xmlns:a16="http://schemas.microsoft.com/office/drawing/2014/main" val="1640349657"/>
                    </a:ext>
                  </a:extLst>
                </a:gridCol>
                <a:gridCol w="3995909">
                  <a:extLst>
                    <a:ext uri="{9D8B030D-6E8A-4147-A177-3AD203B41FA5}">
                      <a16:colId xmlns:a16="http://schemas.microsoft.com/office/drawing/2014/main" val="326502701"/>
                    </a:ext>
                  </a:extLst>
                </a:gridCol>
                <a:gridCol w="1540323">
                  <a:extLst>
                    <a:ext uri="{9D8B030D-6E8A-4147-A177-3AD203B41FA5}">
                      <a16:colId xmlns:a16="http://schemas.microsoft.com/office/drawing/2014/main" val="2251300032"/>
                    </a:ext>
                  </a:extLst>
                </a:gridCol>
                <a:gridCol w="1540323">
                  <a:extLst>
                    <a:ext uri="{9D8B030D-6E8A-4147-A177-3AD203B41FA5}">
                      <a16:colId xmlns:a16="http://schemas.microsoft.com/office/drawing/2014/main" val="3168071199"/>
                    </a:ext>
                  </a:extLst>
                </a:gridCol>
                <a:gridCol w="3832201">
                  <a:extLst>
                    <a:ext uri="{9D8B030D-6E8A-4147-A177-3AD203B41FA5}">
                      <a16:colId xmlns:a16="http://schemas.microsoft.com/office/drawing/2014/main" val="3042783382"/>
                    </a:ext>
                  </a:extLst>
                </a:gridCol>
              </a:tblGrid>
              <a:tr h="370840">
                <a:tc>
                  <a:txBody>
                    <a:bodyPr/>
                    <a:lstStyle/>
                    <a:p>
                      <a:pPr algn="ctr"/>
                      <a:r>
                        <a:rPr lang="en-US" sz="1200"/>
                        <a:t>#2</a:t>
                      </a:r>
                      <a:endParaRPr lang="ru-RU" sz="1200"/>
                    </a:p>
                  </a:txBody>
                  <a:tcPr/>
                </a:tc>
                <a:tc>
                  <a:txBody>
                    <a:bodyPr/>
                    <a:lstStyle/>
                    <a:p>
                      <a:pPr algn="ctr"/>
                      <a:r>
                        <a:rPr lang="en-US" sz="1200"/>
                        <a:t>Parameter </a:t>
                      </a:r>
                      <a:endParaRPr lang="ru-RU" sz="1200"/>
                    </a:p>
                  </a:txBody>
                  <a:tcPr/>
                </a:tc>
                <a:tc>
                  <a:txBody>
                    <a:bodyPr/>
                    <a:lstStyle/>
                    <a:p>
                      <a:pPr algn="ctr"/>
                      <a:r>
                        <a:rPr lang="en-US" sz="1200"/>
                        <a:t>Value </a:t>
                      </a:r>
                      <a:endParaRPr lang="ru-RU" sz="1200"/>
                    </a:p>
                  </a:txBody>
                  <a:tcPr/>
                </a:tc>
                <a:tc>
                  <a:txBody>
                    <a:bodyPr/>
                    <a:lstStyle/>
                    <a:p>
                      <a:pPr algn="ctr"/>
                      <a:r>
                        <a:rPr lang="en-US" sz="1200" err="1"/>
                        <a:t>Cum.value</a:t>
                      </a:r>
                      <a:endParaRPr lang="ru-RU" sz="1200"/>
                    </a:p>
                  </a:txBody>
                  <a:tcPr/>
                </a:tc>
                <a:tc>
                  <a:txBody>
                    <a:bodyPr/>
                    <a:lstStyle/>
                    <a:p>
                      <a:pPr algn="ctr"/>
                      <a:r>
                        <a:rPr lang="en-US" sz="1200"/>
                        <a:t>Comments</a:t>
                      </a:r>
                      <a:endParaRPr lang="ru-RU" sz="1200"/>
                    </a:p>
                  </a:txBody>
                  <a:tcPr/>
                </a:tc>
                <a:extLst>
                  <a:ext uri="{0D108BD9-81ED-4DB2-BD59-A6C34878D82A}">
                    <a16:rowId xmlns:a16="http://schemas.microsoft.com/office/drawing/2014/main" val="1590619880"/>
                  </a:ext>
                </a:extLst>
              </a:tr>
              <a:tr h="370840">
                <a:tc>
                  <a:txBody>
                    <a:bodyPr/>
                    <a:lstStyle/>
                    <a:p>
                      <a:pPr algn="ctr"/>
                      <a:r>
                        <a:rPr lang="en-US" sz="1200"/>
                        <a:t>1</a:t>
                      </a:r>
                      <a:endParaRPr lang="ru-RU" sz="1200"/>
                    </a:p>
                  </a:txBody>
                  <a:tcPr/>
                </a:tc>
                <a:tc>
                  <a:txBody>
                    <a:bodyPr/>
                    <a:lstStyle/>
                    <a:p>
                      <a:r>
                        <a:rPr lang="en-US" sz="1200"/>
                        <a:t>Visits </a:t>
                      </a:r>
                      <a:endParaRPr lang="ru-RU" sz="1200"/>
                    </a:p>
                  </a:txBody>
                  <a:tcPr/>
                </a:tc>
                <a:tc>
                  <a:txBody>
                    <a:bodyPr/>
                    <a:lstStyle/>
                    <a:p>
                      <a:pPr algn="ctr"/>
                      <a:r>
                        <a:rPr lang="en-US" sz="1200"/>
                        <a:t>100%</a:t>
                      </a:r>
                      <a:endParaRPr lang="ru-RU" sz="1200"/>
                    </a:p>
                  </a:txBody>
                  <a:tcPr/>
                </a:tc>
                <a:tc>
                  <a:txBody>
                    <a:bodyPr/>
                    <a:lstStyle/>
                    <a:p>
                      <a:pPr algn="ctr"/>
                      <a:r>
                        <a:rPr lang="en-US" sz="1200"/>
                        <a:t>100%</a:t>
                      </a:r>
                      <a:endParaRPr lang="ru-RU" sz="1200"/>
                    </a:p>
                  </a:txBody>
                  <a:tcPr/>
                </a:tc>
                <a:tc>
                  <a:txBody>
                    <a:bodyPr/>
                    <a:lstStyle/>
                    <a:p>
                      <a:endParaRPr lang="ru-RU" sz="1200"/>
                    </a:p>
                  </a:txBody>
                  <a:tcPr/>
                </a:tc>
                <a:extLst>
                  <a:ext uri="{0D108BD9-81ED-4DB2-BD59-A6C34878D82A}">
                    <a16:rowId xmlns:a16="http://schemas.microsoft.com/office/drawing/2014/main" val="3335430015"/>
                  </a:ext>
                </a:extLst>
              </a:tr>
              <a:tr h="370840">
                <a:tc>
                  <a:txBody>
                    <a:bodyPr/>
                    <a:lstStyle/>
                    <a:p>
                      <a:pPr algn="ctr"/>
                      <a:r>
                        <a:rPr lang="en-US" sz="1200"/>
                        <a:t>2</a:t>
                      </a:r>
                      <a:endParaRPr lang="ru-RU" sz="1200"/>
                    </a:p>
                  </a:txBody>
                  <a:tcPr/>
                </a:tc>
                <a:tc>
                  <a:txBody>
                    <a:bodyPr/>
                    <a:lstStyle/>
                    <a:p>
                      <a:r>
                        <a:rPr lang="en-US" sz="1200"/>
                        <a:t>Short apps </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rPr>
                        <a:t>28%</a:t>
                      </a:r>
                      <a:endParaRPr kumimoji="0" lang="ru-RU"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200"/>
                    </a:p>
                  </a:txBody>
                  <a:tcPr/>
                </a:tc>
                <a:extLst>
                  <a:ext uri="{0D108BD9-81ED-4DB2-BD59-A6C34878D82A}">
                    <a16:rowId xmlns:a16="http://schemas.microsoft.com/office/drawing/2014/main" val="4090805908"/>
                  </a:ext>
                </a:extLst>
              </a:tr>
              <a:tr h="370840">
                <a:tc>
                  <a:txBody>
                    <a:bodyPr/>
                    <a:lstStyle/>
                    <a:p>
                      <a:pPr algn="ctr"/>
                      <a:r>
                        <a:rPr lang="en-US" sz="1200"/>
                        <a:t>3</a:t>
                      </a:r>
                      <a:endParaRPr lang="ru-RU" sz="1200"/>
                    </a:p>
                  </a:txBody>
                  <a:tcPr/>
                </a:tc>
                <a:tc>
                  <a:txBody>
                    <a:bodyPr/>
                    <a:lstStyle/>
                    <a:p>
                      <a:r>
                        <a:rPr lang="en-US" sz="1200"/>
                        <a:t>Success apps (full apps after </a:t>
                      </a:r>
                      <a:r>
                        <a:rPr lang="en-US" sz="1200" err="1"/>
                        <a:t>webSF</a:t>
                      </a:r>
                      <a:r>
                        <a:rPr lang="en-US" sz="1200"/>
                        <a:t>)</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rPr>
                        <a:t>20%</a:t>
                      </a:r>
                      <a:endParaRPr kumimoji="0" lang="ru-RU"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200"/>
                    </a:p>
                  </a:txBody>
                  <a:tcPr/>
                </a:tc>
                <a:extLst>
                  <a:ext uri="{0D108BD9-81ED-4DB2-BD59-A6C34878D82A}">
                    <a16:rowId xmlns:a16="http://schemas.microsoft.com/office/drawing/2014/main" val="3570209014"/>
                  </a:ext>
                </a:extLst>
              </a:tr>
              <a:tr h="370840">
                <a:tc>
                  <a:txBody>
                    <a:bodyPr/>
                    <a:lstStyle/>
                    <a:p>
                      <a:pPr algn="ctr"/>
                      <a:r>
                        <a:rPr lang="en-US" sz="1200"/>
                        <a:t>4</a:t>
                      </a:r>
                      <a:endParaRPr lang="ru-RU" sz="1200"/>
                    </a:p>
                  </a:txBody>
                  <a:tcPr/>
                </a:tc>
                <a:tc>
                  <a:txBody>
                    <a:bodyPr/>
                    <a:lstStyle/>
                    <a:p>
                      <a:r>
                        <a:rPr lang="en-US" sz="1200"/>
                        <a:t>Approved by </a:t>
                      </a:r>
                      <a:r>
                        <a:rPr lang="en-US" sz="1200" err="1"/>
                        <a:t>autochecks</a:t>
                      </a:r>
                      <a:r>
                        <a:rPr lang="en-US" sz="1200"/>
                        <a:t> (after SF, BL, </a:t>
                      </a:r>
                      <a:r>
                        <a:rPr lang="en-US" sz="1200" err="1"/>
                        <a:t>webscoring</a:t>
                      </a:r>
                      <a:r>
                        <a:rPr lang="en-US" sz="1200"/>
                        <a:t>)</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rPr>
                        <a:t>79%</a:t>
                      </a:r>
                      <a:endParaRPr kumimoji="0" lang="ru-RU"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200"/>
                    </a:p>
                  </a:txBody>
                  <a:tcPr/>
                </a:tc>
                <a:extLst>
                  <a:ext uri="{0D108BD9-81ED-4DB2-BD59-A6C34878D82A}">
                    <a16:rowId xmlns:a16="http://schemas.microsoft.com/office/drawing/2014/main" val="1340129359"/>
                  </a:ext>
                </a:extLst>
              </a:tr>
              <a:tr h="370840">
                <a:tc>
                  <a:txBody>
                    <a:bodyPr/>
                    <a:lstStyle/>
                    <a:p>
                      <a:pPr algn="ctr"/>
                      <a:r>
                        <a:rPr lang="en-US" sz="1200"/>
                        <a:t>5</a:t>
                      </a:r>
                      <a:endParaRPr lang="ru-RU" sz="1200"/>
                    </a:p>
                  </a:txBody>
                  <a:tcPr/>
                </a:tc>
                <a:tc>
                  <a:txBody>
                    <a:bodyPr/>
                    <a:lstStyle/>
                    <a:p>
                      <a:r>
                        <a:rPr lang="en-US" sz="1200"/>
                        <a:t>Approved by PV (after PV)</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rPr>
                        <a:t>42%</a:t>
                      </a:r>
                      <a:endParaRPr kumimoji="0" lang="ru-RU"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200"/>
                    </a:p>
                  </a:txBody>
                  <a:tcPr/>
                </a:tc>
                <a:extLst>
                  <a:ext uri="{0D108BD9-81ED-4DB2-BD59-A6C34878D82A}">
                    <a16:rowId xmlns:a16="http://schemas.microsoft.com/office/drawing/2014/main" val="1604243511"/>
                  </a:ext>
                </a:extLst>
              </a:tr>
              <a:tr h="370840">
                <a:tc>
                  <a:txBody>
                    <a:bodyPr/>
                    <a:lstStyle/>
                    <a:p>
                      <a:pPr algn="ctr"/>
                      <a:r>
                        <a:rPr lang="en-US" sz="1200"/>
                        <a:t>6</a:t>
                      </a:r>
                      <a:endParaRPr lang="ru-RU" sz="1200"/>
                    </a:p>
                  </a:txBody>
                  <a:tcPr/>
                </a:tc>
                <a:tc>
                  <a:txBody>
                    <a:bodyPr/>
                    <a:lstStyle/>
                    <a:p>
                      <a:r>
                        <a:rPr lang="en-US" sz="1200"/>
                        <a:t>Finally approved (after obtaining ID)</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rPr>
                        <a:t>94%</a:t>
                      </a:r>
                      <a:endParaRPr kumimoji="0" lang="ru-RU"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200"/>
                    </a:p>
                  </a:txBody>
                  <a:tcPr/>
                </a:tc>
                <a:extLst>
                  <a:ext uri="{0D108BD9-81ED-4DB2-BD59-A6C34878D82A}">
                    <a16:rowId xmlns:a16="http://schemas.microsoft.com/office/drawing/2014/main" val="3526764016"/>
                  </a:ext>
                </a:extLst>
              </a:tr>
              <a:tr h="370840">
                <a:tc>
                  <a:txBody>
                    <a:bodyPr/>
                    <a:lstStyle/>
                    <a:p>
                      <a:pPr algn="ctr"/>
                      <a:r>
                        <a:rPr lang="en-US" sz="1200"/>
                        <a:t>7</a:t>
                      </a:r>
                      <a:endParaRPr lang="ru-RU" sz="1200"/>
                    </a:p>
                  </a:txBody>
                  <a:tcPr/>
                </a:tc>
                <a:tc>
                  <a:txBody>
                    <a:bodyPr/>
                    <a:lstStyle/>
                    <a:p>
                      <a:r>
                        <a:rPr lang="en-US" sz="1200"/>
                        <a:t>Disbursed </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rPr>
                        <a:t>100%</a:t>
                      </a:r>
                      <a:endParaRPr kumimoji="0" lang="ru-RU" sz="1200" b="0"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200"/>
                    </a:p>
                  </a:txBody>
                  <a:tcPr/>
                </a:tc>
                <a:extLst>
                  <a:ext uri="{0D108BD9-81ED-4DB2-BD59-A6C34878D82A}">
                    <a16:rowId xmlns:a16="http://schemas.microsoft.com/office/drawing/2014/main" val="3133690387"/>
                  </a:ext>
                </a:extLst>
              </a:tr>
            </a:tbl>
          </a:graphicData>
        </a:graphic>
      </p:graphicFrame>
      <p:sp>
        <p:nvSpPr>
          <p:cNvPr id="5" name="Объект 2"/>
          <p:cNvSpPr>
            <a:spLocks noGrp="1"/>
          </p:cNvSpPr>
          <p:nvPr>
            <p:ph idx="1"/>
          </p:nvPr>
        </p:nvSpPr>
        <p:spPr>
          <a:xfrm>
            <a:off x="495301" y="5788326"/>
            <a:ext cx="11158986" cy="345056"/>
          </a:xfrm>
          <a:ln>
            <a:solidFill>
              <a:schemeClr val="accent1"/>
            </a:solidFill>
          </a:ln>
        </p:spPr>
        <p:txBody>
          <a:bodyPr>
            <a:normAutofit/>
          </a:bodyPr>
          <a:lstStyle/>
          <a:p>
            <a:pPr marL="0" indent="0">
              <a:buNone/>
            </a:pPr>
            <a:r>
              <a:rPr lang="en-US" sz="1400"/>
              <a:t>Annual TCR CAGR 15%.</a:t>
            </a:r>
          </a:p>
        </p:txBody>
      </p:sp>
    </p:spTree>
    <p:extLst>
      <p:ext uri="{BB962C8B-B14F-4D97-AF65-F5344CB8AC3E}">
        <p14:creationId xmlns:p14="http://schemas.microsoft.com/office/powerpoint/2010/main" val="97578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17</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4.2 Sales volumes </a:t>
            </a:r>
            <a:endParaRPr lang="ru-RU" sz="3200"/>
          </a:p>
        </p:txBody>
      </p:sp>
      <p:graphicFrame>
        <p:nvGraphicFramePr>
          <p:cNvPr id="7" name="Table 6"/>
          <p:cNvGraphicFramePr>
            <a:graphicFrameLocks noGrp="1"/>
          </p:cNvGraphicFramePr>
          <p:nvPr>
            <p:extLst>
              <p:ext uri="{D42A27DB-BD31-4B8C-83A1-F6EECF244321}">
                <p14:modId xmlns:p14="http://schemas.microsoft.com/office/powerpoint/2010/main" val="1358209878"/>
              </p:ext>
            </p:extLst>
          </p:nvPr>
        </p:nvGraphicFramePr>
        <p:xfrm>
          <a:off x="482599" y="908720"/>
          <a:ext cx="11206192" cy="2225040"/>
        </p:xfrm>
        <a:graphic>
          <a:graphicData uri="http://schemas.openxmlformats.org/drawingml/2006/table">
            <a:tbl>
              <a:tblPr firstRow="1" bandRow="1">
                <a:tableStyleId>{5C22544A-7EE6-4342-B048-85BDC9FD1C3A}</a:tableStyleId>
              </a:tblPr>
              <a:tblGrid>
                <a:gridCol w="267330">
                  <a:extLst>
                    <a:ext uri="{9D8B030D-6E8A-4147-A177-3AD203B41FA5}">
                      <a16:colId xmlns:a16="http://schemas.microsoft.com/office/drawing/2014/main" val="1108059351"/>
                    </a:ext>
                  </a:extLst>
                </a:gridCol>
                <a:gridCol w="2534218">
                  <a:extLst>
                    <a:ext uri="{9D8B030D-6E8A-4147-A177-3AD203B41FA5}">
                      <a16:colId xmlns:a16="http://schemas.microsoft.com/office/drawing/2014/main" val="2740028371"/>
                    </a:ext>
                  </a:extLst>
                </a:gridCol>
                <a:gridCol w="700387">
                  <a:extLst>
                    <a:ext uri="{9D8B030D-6E8A-4147-A177-3AD203B41FA5}">
                      <a16:colId xmlns:a16="http://schemas.microsoft.com/office/drawing/2014/main" val="1236225203"/>
                    </a:ext>
                  </a:extLst>
                </a:gridCol>
                <a:gridCol w="700387">
                  <a:extLst>
                    <a:ext uri="{9D8B030D-6E8A-4147-A177-3AD203B41FA5}">
                      <a16:colId xmlns:a16="http://schemas.microsoft.com/office/drawing/2014/main" val="3840463070"/>
                    </a:ext>
                  </a:extLst>
                </a:gridCol>
                <a:gridCol w="700387">
                  <a:extLst>
                    <a:ext uri="{9D8B030D-6E8A-4147-A177-3AD203B41FA5}">
                      <a16:colId xmlns:a16="http://schemas.microsoft.com/office/drawing/2014/main" val="1602187584"/>
                    </a:ext>
                  </a:extLst>
                </a:gridCol>
                <a:gridCol w="700387">
                  <a:extLst>
                    <a:ext uri="{9D8B030D-6E8A-4147-A177-3AD203B41FA5}">
                      <a16:colId xmlns:a16="http://schemas.microsoft.com/office/drawing/2014/main" val="4185642609"/>
                    </a:ext>
                  </a:extLst>
                </a:gridCol>
                <a:gridCol w="700387">
                  <a:extLst>
                    <a:ext uri="{9D8B030D-6E8A-4147-A177-3AD203B41FA5}">
                      <a16:colId xmlns:a16="http://schemas.microsoft.com/office/drawing/2014/main" val="1259614774"/>
                    </a:ext>
                  </a:extLst>
                </a:gridCol>
                <a:gridCol w="700387">
                  <a:extLst>
                    <a:ext uri="{9D8B030D-6E8A-4147-A177-3AD203B41FA5}">
                      <a16:colId xmlns:a16="http://schemas.microsoft.com/office/drawing/2014/main" val="574571821"/>
                    </a:ext>
                  </a:extLst>
                </a:gridCol>
                <a:gridCol w="700387">
                  <a:extLst>
                    <a:ext uri="{9D8B030D-6E8A-4147-A177-3AD203B41FA5}">
                      <a16:colId xmlns:a16="http://schemas.microsoft.com/office/drawing/2014/main" val="1630689198"/>
                    </a:ext>
                  </a:extLst>
                </a:gridCol>
                <a:gridCol w="700387">
                  <a:extLst>
                    <a:ext uri="{9D8B030D-6E8A-4147-A177-3AD203B41FA5}">
                      <a16:colId xmlns:a16="http://schemas.microsoft.com/office/drawing/2014/main" val="3574980972"/>
                    </a:ext>
                  </a:extLst>
                </a:gridCol>
                <a:gridCol w="700387">
                  <a:extLst>
                    <a:ext uri="{9D8B030D-6E8A-4147-A177-3AD203B41FA5}">
                      <a16:colId xmlns:a16="http://schemas.microsoft.com/office/drawing/2014/main" val="1663631414"/>
                    </a:ext>
                  </a:extLst>
                </a:gridCol>
                <a:gridCol w="700387">
                  <a:extLst>
                    <a:ext uri="{9D8B030D-6E8A-4147-A177-3AD203B41FA5}">
                      <a16:colId xmlns:a16="http://schemas.microsoft.com/office/drawing/2014/main" val="2209548626"/>
                    </a:ext>
                  </a:extLst>
                </a:gridCol>
                <a:gridCol w="700387">
                  <a:extLst>
                    <a:ext uri="{9D8B030D-6E8A-4147-A177-3AD203B41FA5}">
                      <a16:colId xmlns:a16="http://schemas.microsoft.com/office/drawing/2014/main" val="2844312151"/>
                    </a:ext>
                  </a:extLst>
                </a:gridCol>
                <a:gridCol w="700387">
                  <a:extLst>
                    <a:ext uri="{9D8B030D-6E8A-4147-A177-3AD203B41FA5}">
                      <a16:colId xmlns:a16="http://schemas.microsoft.com/office/drawing/2014/main" val="2463444512"/>
                    </a:ext>
                  </a:extLst>
                </a:gridCol>
              </a:tblGrid>
              <a:tr h="370840">
                <a:tc>
                  <a:txBody>
                    <a:bodyPr/>
                    <a:lstStyle/>
                    <a:p>
                      <a:pPr algn="ctr"/>
                      <a:r>
                        <a:rPr lang="en-US" sz="1000"/>
                        <a:t>#</a:t>
                      </a:r>
                      <a:endParaRPr lang="ru-RU" sz="1000"/>
                    </a:p>
                  </a:txBody>
                  <a:tcPr/>
                </a:tc>
                <a:tc>
                  <a:txBody>
                    <a:bodyPr/>
                    <a:lstStyle/>
                    <a:p>
                      <a:pPr algn="ctr"/>
                      <a:r>
                        <a:rPr lang="en-US" sz="1000"/>
                        <a:t>Parameter\Month</a:t>
                      </a:r>
                      <a:endParaRPr lang="ru-RU" sz="1000"/>
                    </a:p>
                  </a:txBody>
                  <a:tcPr/>
                </a:tc>
                <a:tc>
                  <a:txBody>
                    <a:bodyPr/>
                    <a:lstStyle/>
                    <a:p>
                      <a:pPr algn="ctr"/>
                      <a:r>
                        <a:rPr lang="en-US" sz="1000"/>
                        <a:t>1</a:t>
                      </a:r>
                      <a:endParaRPr lang="ru-RU" sz="1000"/>
                    </a:p>
                  </a:txBody>
                  <a:tcPr/>
                </a:tc>
                <a:tc>
                  <a:txBody>
                    <a:bodyPr/>
                    <a:lstStyle/>
                    <a:p>
                      <a:pPr algn="ctr"/>
                      <a:r>
                        <a:rPr lang="en-US" sz="1000"/>
                        <a:t>2</a:t>
                      </a:r>
                      <a:endParaRPr lang="ru-RU" sz="1000"/>
                    </a:p>
                  </a:txBody>
                  <a:tcPr/>
                </a:tc>
                <a:tc>
                  <a:txBody>
                    <a:bodyPr/>
                    <a:lstStyle/>
                    <a:p>
                      <a:pPr algn="ctr"/>
                      <a:r>
                        <a:rPr lang="en-US" sz="1000"/>
                        <a:t>3</a:t>
                      </a:r>
                      <a:endParaRPr lang="ru-RU" sz="1000"/>
                    </a:p>
                  </a:txBody>
                  <a:tcPr/>
                </a:tc>
                <a:tc>
                  <a:txBody>
                    <a:bodyPr/>
                    <a:lstStyle/>
                    <a:p>
                      <a:pPr algn="ctr"/>
                      <a:r>
                        <a:rPr lang="en-US" sz="1000"/>
                        <a:t>4</a:t>
                      </a:r>
                      <a:endParaRPr lang="ru-RU" sz="1000"/>
                    </a:p>
                  </a:txBody>
                  <a:tcPr/>
                </a:tc>
                <a:tc>
                  <a:txBody>
                    <a:bodyPr/>
                    <a:lstStyle/>
                    <a:p>
                      <a:pPr algn="ctr"/>
                      <a:r>
                        <a:rPr lang="en-US" sz="1000"/>
                        <a:t>5</a:t>
                      </a:r>
                      <a:endParaRPr lang="ru-RU" sz="1000"/>
                    </a:p>
                  </a:txBody>
                  <a:tcPr/>
                </a:tc>
                <a:tc>
                  <a:txBody>
                    <a:bodyPr/>
                    <a:lstStyle/>
                    <a:p>
                      <a:pPr algn="ctr"/>
                      <a:r>
                        <a:rPr lang="en-US" sz="1000"/>
                        <a:t>6</a:t>
                      </a:r>
                      <a:endParaRPr lang="ru-RU" sz="1000"/>
                    </a:p>
                  </a:txBody>
                  <a:tcPr/>
                </a:tc>
                <a:tc>
                  <a:txBody>
                    <a:bodyPr/>
                    <a:lstStyle/>
                    <a:p>
                      <a:pPr algn="ctr"/>
                      <a:r>
                        <a:rPr lang="en-US" sz="1000"/>
                        <a:t>7</a:t>
                      </a:r>
                      <a:endParaRPr lang="ru-RU" sz="1000"/>
                    </a:p>
                  </a:txBody>
                  <a:tcPr/>
                </a:tc>
                <a:tc>
                  <a:txBody>
                    <a:bodyPr/>
                    <a:lstStyle/>
                    <a:p>
                      <a:pPr algn="ctr"/>
                      <a:r>
                        <a:rPr lang="en-US" sz="1000"/>
                        <a:t>8</a:t>
                      </a:r>
                      <a:endParaRPr lang="ru-RU" sz="1000"/>
                    </a:p>
                  </a:txBody>
                  <a:tcPr/>
                </a:tc>
                <a:tc>
                  <a:txBody>
                    <a:bodyPr/>
                    <a:lstStyle/>
                    <a:p>
                      <a:pPr algn="ctr"/>
                      <a:r>
                        <a:rPr lang="en-US" sz="1000"/>
                        <a:t>9</a:t>
                      </a:r>
                      <a:endParaRPr lang="ru-RU" sz="1000"/>
                    </a:p>
                  </a:txBody>
                  <a:tcPr/>
                </a:tc>
                <a:tc>
                  <a:txBody>
                    <a:bodyPr/>
                    <a:lstStyle/>
                    <a:p>
                      <a:pPr algn="ctr"/>
                      <a:r>
                        <a:rPr lang="en-US" sz="1000"/>
                        <a:t>10</a:t>
                      </a:r>
                      <a:endParaRPr lang="ru-RU" sz="1000"/>
                    </a:p>
                  </a:txBody>
                  <a:tcPr/>
                </a:tc>
                <a:tc>
                  <a:txBody>
                    <a:bodyPr/>
                    <a:lstStyle/>
                    <a:p>
                      <a:pPr algn="ctr"/>
                      <a:r>
                        <a:rPr lang="en-US" sz="1000"/>
                        <a:t>11</a:t>
                      </a:r>
                      <a:endParaRPr lang="ru-RU" sz="1000"/>
                    </a:p>
                  </a:txBody>
                  <a:tcPr/>
                </a:tc>
                <a:tc>
                  <a:txBody>
                    <a:bodyPr/>
                    <a:lstStyle/>
                    <a:p>
                      <a:pPr algn="ctr"/>
                      <a:r>
                        <a:rPr lang="en-US" sz="1000"/>
                        <a:t>12</a:t>
                      </a:r>
                      <a:endParaRPr lang="ru-RU" sz="1000"/>
                    </a:p>
                  </a:txBody>
                  <a:tcPr/>
                </a:tc>
                <a:extLst>
                  <a:ext uri="{0D108BD9-81ED-4DB2-BD59-A6C34878D82A}">
                    <a16:rowId xmlns:a16="http://schemas.microsoft.com/office/drawing/2014/main" val="3319701444"/>
                  </a:ext>
                </a:extLst>
              </a:tr>
              <a:tr h="370840">
                <a:tc>
                  <a:txBody>
                    <a:bodyPr/>
                    <a:lstStyle/>
                    <a:p>
                      <a:pPr algn="ctr"/>
                      <a:r>
                        <a:rPr lang="en-US" sz="1000"/>
                        <a:t>1</a:t>
                      </a:r>
                      <a:endParaRPr lang="ru-RU" sz="1000"/>
                    </a:p>
                  </a:txBody>
                  <a:tcPr/>
                </a:tc>
                <a:tc>
                  <a:txBody>
                    <a:bodyPr/>
                    <a:lstStyle/>
                    <a:p>
                      <a:pPr algn="l"/>
                      <a:r>
                        <a:rPr lang="en-US" sz="1000"/>
                        <a:t>NTB (website)</a:t>
                      </a:r>
                      <a:endParaRPr lang="ru-RU" sz="1000"/>
                    </a:p>
                  </a:txBody>
                  <a:tcPr/>
                </a:tc>
                <a:tc>
                  <a:txBody>
                    <a:bodyPr/>
                    <a:lstStyle/>
                    <a:p>
                      <a:pPr algn="r"/>
                      <a:r>
                        <a:rPr lang="en-US" sz="1000"/>
                        <a:t>300</a:t>
                      </a:r>
                      <a:endParaRPr lang="ru-RU" sz="1000"/>
                    </a:p>
                  </a:txBody>
                  <a:tcPr/>
                </a:tc>
                <a:tc>
                  <a:txBody>
                    <a:bodyPr/>
                    <a:lstStyle/>
                    <a:p>
                      <a:pPr algn="r"/>
                      <a:r>
                        <a:rPr lang="en-US" sz="1000"/>
                        <a:t>300</a:t>
                      </a:r>
                      <a:endParaRPr lang="ru-RU" sz="1000"/>
                    </a:p>
                  </a:txBody>
                  <a:tcPr/>
                </a:tc>
                <a:tc>
                  <a:txBody>
                    <a:bodyPr/>
                    <a:lstStyle/>
                    <a:p>
                      <a:pPr algn="r"/>
                      <a:r>
                        <a:rPr lang="en-US" sz="1000"/>
                        <a:t>300</a:t>
                      </a:r>
                      <a:endParaRPr lang="ru-RU" sz="1000"/>
                    </a:p>
                  </a:txBody>
                  <a:tcPr/>
                </a:tc>
                <a:tc>
                  <a:txBody>
                    <a:bodyPr/>
                    <a:lstStyle/>
                    <a:p>
                      <a:pPr algn="r"/>
                      <a:r>
                        <a:rPr lang="en-US" sz="1000"/>
                        <a:t>300</a:t>
                      </a:r>
                      <a:endParaRPr lang="ru-RU" sz="1000"/>
                    </a:p>
                  </a:txBody>
                  <a:tcPr/>
                </a:tc>
                <a:tc>
                  <a:txBody>
                    <a:bodyPr/>
                    <a:lstStyle/>
                    <a:p>
                      <a:pPr algn="r"/>
                      <a:r>
                        <a:rPr lang="ru-RU" sz="1000"/>
                        <a:t>3</a:t>
                      </a:r>
                      <a:r>
                        <a:rPr lang="en-US" sz="1000"/>
                        <a:t>00</a:t>
                      </a:r>
                      <a:endParaRPr lang="ru-RU" sz="1000"/>
                    </a:p>
                  </a:txBody>
                  <a:tcPr/>
                </a:tc>
                <a:tc>
                  <a:txBody>
                    <a:bodyPr/>
                    <a:lstStyle/>
                    <a:p>
                      <a:pPr algn="r"/>
                      <a:r>
                        <a:rPr lang="ru-RU" sz="1000"/>
                        <a:t>3</a:t>
                      </a:r>
                      <a:r>
                        <a:rPr lang="en-US" sz="1000"/>
                        <a:t>00</a:t>
                      </a:r>
                      <a:endParaRPr lang="ru-RU" sz="1000"/>
                    </a:p>
                  </a:txBody>
                  <a:tcPr/>
                </a:tc>
                <a:tc>
                  <a:txBody>
                    <a:bodyPr/>
                    <a:lstStyle/>
                    <a:p>
                      <a:pPr algn="r"/>
                      <a:r>
                        <a:rPr lang="ru-RU" sz="1000"/>
                        <a:t>6</a:t>
                      </a:r>
                      <a:r>
                        <a:rPr lang="en-US" sz="1000"/>
                        <a:t>00</a:t>
                      </a:r>
                      <a:endParaRPr lang="ru-RU" sz="1000"/>
                    </a:p>
                  </a:txBody>
                  <a:tcPr/>
                </a:tc>
                <a:tc>
                  <a:txBody>
                    <a:bodyPr/>
                    <a:lstStyle/>
                    <a:p>
                      <a:pPr algn="r"/>
                      <a:r>
                        <a:rPr lang="ru-RU" sz="1000"/>
                        <a:t>9</a:t>
                      </a:r>
                      <a:r>
                        <a:rPr lang="en-US" sz="1000"/>
                        <a:t>00</a:t>
                      </a:r>
                      <a:endParaRPr lang="ru-RU" sz="1000"/>
                    </a:p>
                  </a:txBody>
                  <a:tcPr/>
                </a:tc>
                <a:tc>
                  <a:txBody>
                    <a:bodyPr/>
                    <a:lstStyle/>
                    <a:p>
                      <a:pPr algn="r"/>
                      <a:r>
                        <a:rPr lang="ru-RU" sz="1000"/>
                        <a:t>1</a:t>
                      </a:r>
                      <a:r>
                        <a:rPr lang="en-US" sz="1000"/>
                        <a:t>200</a:t>
                      </a:r>
                      <a:endParaRPr lang="ru-RU" sz="1000"/>
                    </a:p>
                  </a:txBody>
                  <a:tcPr/>
                </a:tc>
                <a:tc>
                  <a:txBody>
                    <a:bodyPr/>
                    <a:lstStyle/>
                    <a:p>
                      <a:pPr algn="r"/>
                      <a:r>
                        <a:rPr lang="ru-RU" sz="1000"/>
                        <a:t>160</a:t>
                      </a:r>
                      <a:r>
                        <a:rPr lang="en-US" sz="1000"/>
                        <a:t>0</a:t>
                      </a:r>
                      <a:endParaRPr lang="ru-RU" sz="1000"/>
                    </a:p>
                  </a:txBody>
                  <a:tcPr/>
                </a:tc>
                <a:tc>
                  <a:txBody>
                    <a:bodyPr/>
                    <a:lstStyle/>
                    <a:p>
                      <a:pPr algn="r"/>
                      <a:r>
                        <a:rPr lang="ru-RU" sz="1000"/>
                        <a:t>200</a:t>
                      </a:r>
                      <a:r>
                        <a:rPr lang="en-US" sz="1000"/>
                        <a:t>0</a:t>
                      </a:r>
                      <a:endParaRPr lang="ru-RU" sz="1000"/>
                    </a:p>
                  </a:txBody>
                  <a:tcPr/>
                </a:tc>
                <a:tc>
                  <a:txBody>
                    <a:bodyPr/>
                    <a:lstStyle/>
                    <a:p>
                      <a:pPr algn="r"/>
                      <a:r>
                        <a:rPr lang="ru-RU" sz="1000">
                          <a:highlight>
                            <a:srgbClr val="FFFF00"/>
                          </a:highlight>
                        </a:rPr>
                        <a:t>25</a:t>
                      </a:r>
                      <a:r>
                        <a:rPr lang="en-US" sz="1000">
                          <a:highlight>
                            <a:srgbClr val="FFFF00"/>
                          </a:highlight>
                        </a:rPr>
                        <a:t>00*</a:t>
                      </a:r>
                      <a:endParaRPr lang="ru-RU" sz="1000">
                        <a:highlight>
                          <a:srgbClr val="FFFF00"/>
                        </a:highlight>
                      </a:endParaRPr>
                    </a:p>
                  </a:txBody>
                  <a:tcPr/>
                </a:tc>
                <a:extLst>
                  <a:ext uri="{0D108BD9-81ED-4DB2-BD59-A6C34878D82A}">
                    <a16:rowId xmlns:a16="http://schemas.microsoft.com/office/drawing/2014/main" val="1188795994"/>
                  </a:ext>
                </a:extLst>
              </a:tr>
              <a:tr h="370840">
                <a:tc>
                  <a:txBody>
                    <a:bodyPr/>
                    <a:lstStyle/>
                    <a:p>
                      <a:pPr algn="ctr"/>
                      <a:r>
                        <a:rPr lang="en-US" sz="1000"/>
                        <a:t>2</a:t>
                      </a:r>
                      <a:endParaRPr lang="ru-RU" sz="1000"/>
                    </a:p>
                  </a:txBody>
                  <a:tcPr/>
                </a:tc>
                <a:tc>
                  <a:txBody>
                    <a:bodyPr/>
                    <a:lstStyle/>
                    <a:p>
                      <a:pPr algn="l"/>
                      <a:r>
                        <a:rPr lang="en-US" sz="1000"/>
                        <a:t>NTB (mobile app)</a:t>
                      </a:r>
                      <a:endParaRPr lang="ru-RU" sz="1000"/>
                    </a:p>
                  </a:txBody>
                  <a:tcPr/>
                </a:tc>
                <a:tc>
                  <a:txBody>
                    <a:bodyPr/>
                    <a:lstStyle/>
                    <a:p>
                      <a:pPr algn="r"/>
                      <a:r>
                        <a:rPr lang="en-US" sz="1000"/>
                        <a:t>0</a:t>
                      </a:r>
                      <a:endParaRPr lang="ru-RU" sz="1000"/>
                    </a:p>
                  </a:txBody>
                  <a:tcPr/>
                </a:tc>
                <a:tc>
                  <a:txBody>
                    <a:bodyPr/>
                    <a:lstStyle/>
                    <a:p>
                      <a:pPr algn="r"/>
                      <a:r>
                        <a:rPr lang="en-US" sz="1000"/>
                        <a:t>0</a:t>
                      </a:r>
                      <a:endParaRPr lang="ru-RU" sz="1000"/>
                    </a:p>
                  </a:txBody>
                  <a:tcPr/>
                </a:tc>
                <a:tc>
                  <a:txBody>
                    <a:bodyPr/>
                    <a:lstStyle/>
                    <a:p>
                      <a:pPr algn="r"/>
                      <a:r>
                        <a:rPr lang="en-US" sz="1000"/>
                        <a:t>0</a:t>
                      </a:r>
                      <a:endParaRPr lang="ru-RU" sz="1000"/>
                    </a:p>
                  </a:txBody>
                  <a:tcPr/>
                </a:tc>
                <a:tc>
                  <a:txBody>
                    <a:bodyPr/>
                    <a:lstStyle/>
                    <a:p>
                      <a:pPr algn="r"/>
                      <a:r>
                        <a:rPr lang="ru-RU" sz="1000"/>
                        <a:t>50</a:t>
                      </a:r>
                    </a:p>
                  </a:txBody>
                  <a:tcPr/>
                </a:tc>
                <a:tc>
                  <a:txBody>
                    <a:bodyPr/>
                    <a:lstStyle/>
                    <a:p>
                      <a:pPr algn="r"/>
                      <a:r>
                        <a:rPr lang="ru-RU" sz="1000"/>
                        <a:t>5</a:t>
                      </a:r>
                      <a:r>
                        <a:rPr lang="en-US" sz="1000"/>
                        <a:t>0</a:t>
                      </a:r>
                      <a:endParaRPr lang="ru-RU" sz="1000"/>
                    </a:p>
                  </a:txBody>
                  <a:tcPr/>
                </a:tc>
                <a:tc>
                  <a:txBody>
                    <a:bodyPr/>
                    <a:lstStyle/>
                    <a:p>
                      <a:pPr algn="r"/>
                      <a:r>
                        <a:rPr lang="ru-RU" sz="1000"/>
                        <a:t>5</a:t>
                      </a:r>
                      <a:r>
                        <a:rPr lang="en-US" sz="1000"/>
                        <a:t>0</a:t>
                      </a:r>
                      <a:endParaRPr lang="ru-RU" sz="1000"/>
                    </a:p>
                  </a:txBody>
                  <a:tcPr/>
                </a:tc>
                <a:tc>
                  <a:txBody>
                    <a:bodyPr/>
                    <a:lstStyle/>
                    <a:p>
                      <a:pPr algn="r"/>
                      <a:r>
                        <a:rPr lang="ru-RU" sz="1000"/>
                        <a:t>1</a:t>
                      </a:r>
                      <a:r>
                        <a:rPr lang="en-US" sz="1000"/>
                        <a:t>00</a:t>
                      </a:r>
                      <a:endParaRPr lang="ru-RU" sz="1000"/>
                    </a:p>
                  </a:txBody>
                  <a:tcPr/>
                </a:tc>
                <a:tc>
                  <a:txBody>
                    <a:bodyPr/>
                    <a:lstStyle/>
                    <a:p>
                      <a:pPr algn="r"/>
                      <a:r>
                        <a:rPr lang="ru-RU" sz="1000"/>
                        <a:t>1</a:t>
                      </a:r>
                      <a:r>
                        <a:rPr lang="en-US" sz="1000"/>
                        <a:t>00</a:t>
                      </a:r>
                      <a:endParaRPr lang="ru-RU" sz="1000"/>
                    </a:p>
                  </a:txBody>
                  <a:tcPr/>
                </a:tc>
                <a:tc>
                  <a:txBody>
                    <a:bodyPr/>
                    <a:lstStyle/>
                    <a:p>
                      <a:pPr algn="r"/>
                      <a:r>
                        <a:rPr lang="ru-RU" sz="1000"/>
                        <a:t>150</a:t>
                      </a:r>
                    </a:p>
                  </a:txBody>
                  <a:tcPr/>
                </a:tc>
                <a:tc>
                  <a:txBody>
                    <a:bodyPr/>
                    <a:lstStyle/>
                    <a:p>
                      <a:pPr algn="r"/>
                      <a:r>
                        <a:rPr lang="ru-RU" sz="1000"/>
                        <a:t>150</a:t>
                      </a:r>
                    </a:p>
                  </a:txBody>
                  <a:tcPr/>
                </a:tc>
                <a:tc>
                  <a:txBody>
                    <a:bodyPr/>
                    <a:lstStyle/>
                    <a:p>
                      <a:pPr algn="r"/>
                      <a:r>
                        <a:rPr lang="ru-RU" sz="1000"/>
                        <a:t>2</a:t>
                      </a:r>
                      <a:r>
                        <a:rPr lang="en-US" sz="1000"/>
                        <a:t>00</a:t>
                      </a:r>
                      <a:endParaRPr lang="ru-RU" sz="1000"/>
                    </a:p>
                  </a:txBody>
                  <a:tcPr/>
                </a:tc>
                <a:tc>
                  <a:txBody>
                    <a:bodyPr/>
                    <a:lstStyle/>
                    <a:p>
                      <a:pPr algn="r"/>
                      <a:r>
                        <a:rPr lang="ru-RU" sz="1000">
                          <a:highlight>
                            <a:srgbClr val="FFFF00"/>
                          </a:highlight>
                        </a:rPr>
                        <a:t>250*</a:t>
                      </a:r>
                      <a:r>
                        <a:rPr lang="ru-RU" sz="1000"/>
                        <a:t>*</a:t>
                      </a:r>
                    </a:p>
                  </a:txBody>
                  <a:tcPr/>
                </a:tc>
                <a:extLst>
                  <a:ext uri="{0D108BD9-81ED-4DB2-BD59-A6C34878D82A}">
                    <a16:rowId xmlns:a16="http://schemas.microsoft.com/office/drawing/2014/main" val="1782496919"/>
                  </a:ext>
                </a:extLst>
              </a:tr>
              <a:tr h="370840">
                <a:tc>
                  <a:txBody>
                    <a:bodyPr/>
                    <a:lstStyle/>
                    <a:p>
                      <a:pPr algn="ctr"/>
                      <a:r>
                        <a:rPr lang="en-US" sz="1000"/>
                        <a:t>3</a:t>
                      </a:r>
                      <a:endParaRPr lang="ru-RU" sz="1000"/>
                    </a:p>
                  </a:txBody>
                  <a:tcPr/>
                </a:tc>
                <a:tc>
                  <a:txBody>
                    <a:bodyPr/>
                    <a:lstStyle/>
                    <a:p>
                      <a:pPr algn="l"/>
                      <a:r>
                        <a:rPr lang="en-US" sz="1000"/>
                        <a:t>Repeat (CC)</a:t>
                      </a:r>
                      <a:endParaRPr lang="ru-RU" sz="1000"/>
                    </a:p>
                  </a:txBody>
                  <a:tcPr/>
                </a:tc>
                <a:tc>
                  <a:txBody>
                    <a:bodyPr/>
                    <a:lstStyle/>
                    <a:p>
                      <a:pPr algn="r"/>
                      <a:r>
                        <a:rPr lang="en-US" sz="1000"/>
                        <a:t>300</a:t>
                      </a:r>
                      <a:endParaRPr lang="ru-RU" sz="1000"/>
                    </a:p>
                  </a:txBody>
                  <a:tcPr/>
                </a:tc>
                <a:tc>
                  <a:txBody>
                    <a:bodyPr/>
                    <a:lstStyle/>
                    <a:p>
                      <a:pPr algn="r"/>
                      <a:r>
                        <a:rPr lang="en-US" sz="1000"/>
                        <a:t>500</a:t>
                      </a:r>
                      <a:endParaRPr lang="ru-RU" sz="1000"/>
                    </a:p>
                  </a:txBody>
                  <a:tcPr/>
                </a:tc>
                <a:tc>
                  <a:txBody>
                    <a:bodyPr/>
                    <a:lstStyle/>
                    <a:p>
                      <a:pPr algn="r"/>
                      <a:r>
                        <a:rPr lang="en-US" sz="1000"/>
                        <a:t>700+</a:t>
                      </a:r>
                      <a:endParaRPr lang="ru-RU" sz="1000"/>
                    </a:p>
                  </a:txBody>
                  <a:tcPr/>
                </a:tc>
                <a:tc>
                  <a:txBody>
                    <a:bodyPr/>
                    <a:lstStyle/>
                    <a:p>
                      <a:pPr algn="r"/>
                      <a:r>
                        <a:rPr lang="en-US" sz="1000"/>
                        <a:t>1000+</a:t>
                      </a:r>
                      <a:endParaRPr lang="ru-RU" sz="100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1000+</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1000+</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1000+</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1000+</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1000+</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1000+</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1000+</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1000+</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47493374"/>
                  </a:ext>
                </a:extLst>
              </a:tr>
              <a:tr h="370840">
                <a:tc>
                  <a:txBody>
                    <a:bodyPr/>
                    <a:lstStyle/>
                    <a:p>
                      <a:pPr algn="ctr"/>
                      <a:r>
                        <a:rPr lang="en-US" sz="1000"/>
                        <a:t>4</a:t>
                      </a:r>
                      <a:endParaRPr lang="ru-RU" sz="1000"/>
                    </a:p>
                  </a:txBody>
                  <a:tcPr/>
                </a:tc>
                <a:tc>
                  <a:txBody>
                    <a:bodyPr/>
                    <a:lstStyle/>
                    <a:p>
                      <a:pPr algn="l"/>
                      <a:r>
                        <a:rPr lang="en-US" sz="1000"/>
                        <a:t>Repeat (website)</a:t>
                      </a:r>
                      <a:endParaRPr lang="ru-RU" sz="1000"/>
                    </a:p>
                  </a:txBody>
                  <a:tcPr/>
                </a:tc>
                <a:tc>
                  <a:txBody>
                    <a:bodyPr/>
                    <a:lstStyle/>
                    <a:p>
                      <a:pPr algn="r"/>
                      <a:r>
                        <a:rPr lang="en-US" sz="1000"/>
                        <a:t>0</a:t>
                      </a:r>
                      <a:endParaRPr lang="ru-RU" sz="1000"/>
                    </a:p>
                  </a:txBody>
                  <a:tcPr/>
                </a:tc>
                <a:tc>
                  <a:txBody>
                    <a:bodyPr/>
                    <a:lstStyle/>
                    <a:p>
                      <a:pPr algn="r"/>
                      <a:r>
                        <a:rPr lang="en-US" sz="1000"/>
                        <a:t>+</a:t>
                      </a:r>
                      <a:endParaRPr lang="ru-RU" sz="100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832958757"/>
                  </a:ext>
                </a:extLst>
              </a:tr>
              <a:tr h="370840">
                <a:tc>
                  <a:txBody>
                    <a:bodyPr/>
                    <a:lstStyle/>
                    <a:p>
                      <a:pPr algn="ctr"/>
                      <a:r>
                        <a:rPr lang="en-US" sz="1000"/>
                        <a:t>5</a:t>
                      </a:r>
                      <a:endParaRPr lang="ru-RU" sz="1000"/>
                    </a:p>
                  </a:txBody>
                  <a:tcPr/>
                </a:tc>
                <a:tc>
                  <a:txBody>
                    <a:bodyPr/>
                    <a:lstStyle/>
                    <a:p>
                      <a:pPr algn="l"/>
                      <a:r>
                        <a:rPr lang="en-US" sz="1000"/>
                        <a:t>Repeat (mobile app)</a:t>
                      </a:r>
                      <a:endParaRPr lang="ru-RU" sz="1000"/>
                    </a:p>
                  </a:txBody>
                  <a:tcPr/>
                </a:tc>
                <a:tc>
                  <a:txBody>
                    <a:bodyPr/>
                    <a:lstStyle/>
                    <a:p>
                      <a:pPr algn="r"/>
                      <a:r>
                        <a:rPr lang="en-US" sz="1000"/>
                        <a:t>0</a:t>
                      </a:r>
                      <a:endParaRPr lang="ru-RU" sz="1000"/>
                    </a:p>
                  </a:txBody>
                  <a:tcPr/>
                </a:tc>
                <a:tc>
                  <a:txBody>
                    <a:bodyPr/>
                    <a:lstStyle/>
                    <a:p>
                      <a:pPr algn="r"/>
                      <a:r>
                        <a:rPr lang="en-US" sz="1000"/>
                        <a:t>0</a:t>
                      </a:r>
                      <a:endParaRPr lang="ru-RU" sz="1000"/>
                    </a:p>
                  </a:txBody>
                  <a:tcPr/>
                </a:tc>
                <a:tc>
                  <a:txBody>
                    <a:bodyPr/>
                    <a:lstStyle/>
                    <a:p>
                      <a:pPr algn="r"/>
                      <a:r>
                        <a:rPr lang="en-US" sz="1000"/>
                        <a:t>0</a:t>
                      </a:r>
                      <a:endParaRPr lang="ru-RU" sz="1000"/>
                    </a:p>
                  </a:txBody>
                  <a:tcPr/>
                </a:tc>
                <a:tc>
                  <a:txBody>
                    <a:bodyPr/>
                    <a:lstStyle/>
                    <a:p>
                      <a:pPr algn="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lang="ru-RU" sz="100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062680649"/>
                  </a:ext>
                </a:extLst>
              </a:tr>
            </a:tbl>
          </a:graphicData>
        </a:graphic>
      </p:graphicFrame>
      <p:sp>
        <p:nvSpPr>
          <p:cNvPr id="10" name="Объект 2"/>
          <p:cNvSpPr>
            <a:spLocks noGrp="1"/>
          </p:cNvSpPr>
          <p:nvPr>
            <p:ph idx="1"/>
          </p:nvPr>
        </p:nvSpPr>
        <p:spPr>
          <a:xfrm>
            <a:off x="495301" y="5029200"/>
            <a:ext cx="11158986" cy="1259457"/>
          </a:xfrm>
          <a:ln>
            <a:solidFill>
              <a:schemeClr val="accent1"/>
            </a:solidFill>
          </a:ln>
        </p:spPr>
        <p:txBody>
          <a:bodyPr>
            <a:normAutofit/>
          </a:bodyPr>
          <a:lstStyle/>
          <a:p>
            <a:pPr marL="0" indent="0">
              <a:buNone/>
            </a:pPr>
            <a:r>
              <a:rPr lang="en-US" sz="1400"/>
              <a:t>Average LA $</a:t>
            </a:r>
            <a:r>
              <a:rPr lang="ru-RU" sz="1400"/>
              <a:t>8</a:t>
            </a:r>
            <a:r>
              <a:rPr lang="en-US" sz="1400"/>
              <a:t>5/</a:t>
            </a:r>
            <a:r>
              <a:rPr lang="ru-RU" sz="1400"/>
              <a:t>1</a:t>
            </a:r>
            <a:r>
              <a:rPr lang="en-US" sz="1400"/>
              <a:t>0</a:t>
            </a:r>
            <a:r>
              <a:rPr lang="ru-RU" sz="1400"/>
              <a:t>0</a:t>
            </a:r>
            <a:r>
              <a:rPr lang="en-US" sz="1400"/>
              <a:t> for NTB/Repeat.</a:t>
            </a:r>
          </a:p>
          <a:p>
            <a:pPr marL="0" indent="0">
              <a:buNone/>
            </a:pPr>
            <a:r>
              <a:rPr lang="en-US" sz="1400"/>
              <a:t>Average LT 27/27 days for NTB/Repeat. </a:t>
            </a:r>
          </a:p>
          <a:p>
            <a:pPr marL="0" indent="0">
              <a:buNone/>
            </a:pPr>
            <a:r>
              <a:rPr lang="en-US" sz="1400"/>
              <a:t>Repeat </a:t>
            </a:r>
            <a:r>
              <a:rPr lang="en-US" sz="1400" err="1"/>
              <a:t>ratio&amp;sales</a:t>
            </a:r>
            <a:r>
              <a:rPr lang="en-US" sz="1400"/>
              <a:t> curve – see Appendix.</a:t>
            </a:r>
          </a:p>
          <a:p>
            <a:pPr marL="0" indent="0">
              <a:buNone/>
            </a:pPr>
            <a:r>
              <a:rPr lang="en-US" sz="1400"/>
              <a:t>Prolongation </a:t>
            </a:r>
            <a:r>
              <a:rPr lang="en-US" sz="1400" err="1"/>
              <a:t>ratio&amp;curve</a:t>
            </a:r>
            <a:r>
              <a:rPr lang="en-US" sz="1400"/>
              <a:t> – see Appendix.</a:t>
            </a:r>
          </a:p>
        </p:txBody>
      </p:sp>
      <p:sp>
        <p:nvSpPr>
          <p:cNvPr id="8" name="TextBox 7"/>
          <p:cNvSpPr txBox="1"/>
          <p:nvPr/>
        </p:nvSpPr>
        <p:spPr>
          <a:xfrm>
            <a:off x="495300" y="6490642"/>
            <a:ext cx="9993188" cy="338554"/>
          </a:xfrm>
          <a:prstGeom prst="rect">
            <a:avLst/>
          </a:prstGeom>
          <a:noFill/>
        </p:spPr>
        <p:txBody>
          <a:bodyPr wrap="square" rtlCol="0">
            <a:spAutoFit/>
          </a:bodyPr>
          <a:lstStyle/>
          <a:p>
            <a:r>
              <a:rPr lang="en-US" sz="800"/>
              <a:t>* And so on with increasing step of </a:t>
            </a:r>
            <a:r>
              <a:rPr lang="ru-RU" sz="800"/>
              <a:t>5</a:t>
            </a:r>
            <a:r>
              <a:rPr lang="en-US" sz="800"/>
              <a:t>00 up to 25 000.</a:t>
            </a:r>
            <a:endParaRPr lang="ru-RU" sz="800"/>
          </a:p>
          <a:p>
            <a:r>
              <a:rPr lang="ru-RU" sz="800"/>
              <a:t>** </a:t>
            </a:r>
            <a:r>
              <a:rPr lang="en-US" sz="800"/>
              <a:t>And so on with increasing step in % same as for web sales.</a:t>
            </a:r>
          </a:p>
        </p:txBody>
      </p:sp>
    </p:spTree>
    <p:extLst>
      <p:ext uri="{BB962C8B-B14F-4D97-AF65-F5344CB8AC3E}">
        <p14:creationId xmlns:p14="http://schemas.microsoft.com/office/powerpoint/2010/main" val="201168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a:xfrm>
            <a:off x="8649677" y="6364166"/>
            <a:ext cx="2743200" cy="365125"/>
          </a:xfrm>
        </p:spPr>
        <p:txBody>
          <a:bodyPr/>
          <a:lstStyle/>
          <a:p>
            <a:fld id="{D7F305DA-160D-498F-B102-A1D8643B4A2C}" type="slidenum">
              <a:rPr lang="ru-RU" smtClean="0"/>
              <a:t>18</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5.1 Risks. Decision process, AR and SLA</a:t>
            </a:r>
            <a:endParaRPr lang="ru-RU" sz="3200"/>
          </a:p>
        </p:txBody>
      </p:sp>
      <p:pic>
        <p:nvPicPr>
          <p:cNvPr id="9" name="Picture 8"/>
          <p:cNvPicPr>
            <a:picLocks noChangeAspect="1"/>
          </p:cNvPicPr>
          <p:nvPr/>
        </p:nvPicPr>
        <p:blipFill>
          <a:blip r:embed="rId2"/>
          <a:stretch>
            <a:fillRect/>
          </a:stretch>
        </p:blipFill>
        <p:spPr>
          <a:xfrm>
            <a:off x="850232" y="948918"/>
            <a:ext cx="10202779" cy="5780373"/>
          </a:xfrm>
          <a:prstGeom prst="rect">
            <a:avLst/>
          </a:prstGeom>
        </p:spPr>
      </p:pic>
    </p:spTree>
    <p:extLst>
      <p:ext uri="{BB962C8B-B14F-4D97-AF65-F5344CB8AC3E}">
        <p14:creationId xmlns:p14="http://schemas.microsoft.com/office/powerpoint/2010/main" val="295929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a:xfrm>
            <a:off x="8649677" y="6364166"/>
            <a:ext cx="2743200" cy="365125"/>
          </a:xfrm>
        </p:spPr>
        <p:txBody>
          <a:bodyPr/>
          <a:lstStyle/>
          <a:p>
            <a:fld id="{D7F305DA-160D-498F-B102-A1D8643B4A2C}" type="slidenum">
              <a:rPr lang="ru-RU" smtClean="0"/>
              <a:t>19</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5.2 Risks. Our risk tools and partners</a:t>
            </a:r>
            <a:endParaRPr lang="ru-RU" sz="32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88" y="2548720"/>
            <a:ext cx="2572578" cy="9051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87" y="1062820"/>
            <a:ext cx="2743200" cy="1485900"/>
          </a:xfrm>
          <a:prstGeom prst="rect">
            <a:avLst/>
          </a:prstGeom>
        </p:spPr>
      </p:pic>
      <p:sp>
        <p:nvSpPr>
          <p:cNvPr id="7" name="TextBox 6"/>
          <p:cNvSpPr txBox="1"/>
          <p:nvPr/>
        </p:nvSpPr>
        <p:spPr>
          <a:xfrm>
            <a:off x="682487" y="5026048"/>
            <a:ext cx="2572578" cy="646331"/>
          </a:xfrm>
          <a:prstGeom prst="rect">
            <a:avLst/>
          </a:prstGeom>
          <a:noFill/>
        </p:spPr>
        <p:txBody>
          <a:bodyPr wrap="square" rtlCol="0">
            <a:spAutoFit/>
          </a:bodyPr>
          <a:lstStyle/>
          <a:p>
            <a:pPr algn="ctr"/>
            <a:r>
              <a:rPr lang="en-GB" b="1">
                <a:effectLst>
                  <a:outerShdw blurRad="38100" dist="38100" dir="2700000" algn="tl">
                    <a:srgbClr val="000000">
                      <a:alpha val="43137"/>
                    </a:srgbClr>
                  </a:outerShdw>
                </a:effectLst>
              </a:rPr>
              <a:t>Data from clients browser and device</a:t>
            </a:r>
            <a:endParaRPr lang="en-US" b="1">
              <a:effectLst>
                <a:outerShdw blurRad="38100" dist="38100" dir="2700000" algn="tl">
                  <a:srgbClr val="000000">
                    <a:alpha val="43137"/>
                  </a:srgbClr>
                </a:outerShdw>
              </a:effectLst>
            </a:endParaRPr>
          </a:p>
        </p:txBody>
      </p:sp>
      <p:sp>
        <p:nvSpPr>
          <p:cNvPr id="10" name="TextBox 9"/>
          <p:cNvSpPr txBox="1"/>
          <p:nvPr/>
        </p:nvSpPr>
        <p:spPr>
          <a:xfrm>
            <a:off x="767798" y="5994834"/>
            <a:ext cx="2572578" cy="369332"/>
          </a:xfrm>
          <a:prstGeom prst="rect">
            <a:avLst/>
          </a:prstGeom>
          <a:noFill/>
        </p:spPr>
        <p:txBody>
          <a:bodyPr wrap="square" rtlCol="0">
            <a:spAutoFit/>
          </a:bodyPr>
          <a:lstStyle/>
          <a:p>
            <a:pPr algn="ctr"/>
            <a:r>
              <a:rPr lang="en-GB" b="1">
                <a:effectLst>
                  <a:outerShdw blurRad="38100" dist="38100" dir="2700000" algn="tl">
                    <a:srgbClr val="000000">
                      <a:alpha val="43137"/>
                    </a:srgbClr>
                  </a:outerShdw>
                </a:effectLst>
              </a:rPr>
              <a:t>Scorecards</a:t>
            </a:r>
            <a:endParaRPr lang="en-US" b="1">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599" y="4275579"/>
            <a:ext cx="1445575" cy="4291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6763" y="3827398"/>
            <a:ext cx="1618008" cy="448181"/>
          </a:xfrm>
          <a:prstGeom prst="rect">
            <a:avLst/>
          </a:prstGeom>
        </p:spPr>
      </p:pic>
      <p:sp>
        <p:nvSpPr>
          <p:cNvPr id="12" name="Объект 2"/>
          <p:cNvSpPr txBox="1">
            <a:spLocks/>
          </p:cNvSpPr>
          <p:nvPr/>
        </p:nvSpPr>
        <p:spPr>
          <a:xfrm>
            <a:off x="3425687" y="1533151"/>
            <a:ext cx="8587409" cy="852240"/>
          </a:xfrm>
          <a:prstGeom prst="rect">
            <a:avLst/>
          </a:prstGeom>
          <a:noFill/>
        </p:spPr>
        <p:txBody>
          <a:bodyPr vert="horz" lIns="91427" tIns="45714" rIns="91427" bIns="45714" rtlCol="0">
            <a:noAutofit/>
          </a:bodyPr>
          <a:lstStyle>
            <a:defPPr>
              <a:defRPr lang="en-US"/>
            </a:defPPr>
            <a:lvl1pPr marL="342849" indent="-342849" algn="just">
              <a:spcBef>
                <a:spcPts val="600"/>
              </a:spcBef>
              <a:buFont typeface="Arial"/>
              <a:buChar char="•"/>
              <a:defRPr sz="2000"/>
            </a:lvl1pPr>
            <a:lvl2pPr marL="342849" lvl="1" indent="-342849" algn="just">
              <a:spcBef>
                <a:spcPts val="600"/>
              </a:spcBef>
              <a:buFont typeface="Arial"/>
              <a:buChar char="•"/>
              <a:defRPr sz="1400"/>
            </a:lvl2pPr>
            <a:lvl3pPr marL="1142830" indent="-228566">
              <a:spcBef>
                <a:spcPct val="20000"/>
              </a:spcBef>
              <a:buFont typeface="Arial"/>
              <a:buChar char="•"/>
              <a:defRPr sz="2400"/>
            </a:lvl3pPr>
            <a:lvl4pPr marL="1599962" indent="-228566">
              <a:spcBef>
                <a:spcPct val="20000"/>
              </a:spcBef>
              <a:buFont typeface="Arial"/>
              <a:buChar char="–"/>
              <a:defRPr sz="2000"/>
            </a:lvl4pPr>
            <a:lvl5pPr marL="2057093" indent="-228566">
              <a:spcBef>
                <a:spcPct val="20000"/>
              </a:spcBef>
              <a:buFont typeface="Arial"/>
              <a:buChar char="»"/>
              <a:defRPr sz="2000"/>
            </a:lvl5pPr>
            <a:lvl6pPr marL="2514225" indent="-228566">
              <a:spcBef>
                <a:spcPct val="20000"/>
              </a:spcBef>
              <a:buFont typeface="Arial"/>
              <a:buChar char="•"/>
              <a:defRPr sz="2000"/>
            </a:lvl6pPr>
            <a:lvl7pPr marL="2971357" indent="-228566">
              <a:spcBef>
                <a:spcPct val="20000"/>
              </a:spcBef>
              <a:buFont typeface="Arial"/>
              <a:buChar char="•"/>
              <a:defRPr sz="2000"/>
            </a:lvl7pPr>
            <a:lvl8pPr marL="3428490" indent="-228566">
              <a:spcBef>
                <a:spcPct val="20000"/>
              </a:spcBef>
              <a:buFont typeface="Arial"/>
              <a:buChar char="•"/>
              <a:defRPr sz="2000"/>
            </a:lvl8pPr>
            <a:lvl9pPr marL="3885621" indent="-228566">
              <a:spcBef>
                <a:spcPct val="20000"/>
              </a:spcBef>
              <a:buFont typeface="Arial"/>
              <a:buChar char="•"/>
              <a:defRPr sz="2000"/>
            </a:lvl9pPr>
          </a:lstStyle>
          <a:p>
            <a:pPr marL="0" lvl="1" indent="0" algn="l">
              <a:buNone/>
            </a:pPr>
            <a:r>
              <a:rPr lang="en-US" sz="1600">
                <a:solidFill>
                  <a:schemeClr val="accent1">
                    <a:lumMod val="50000"/>
                  </a:schemeClr>
                </a:solidFill>
              </a:rPr>
              <a:t>World leading solution for online-fraud prevention. Creates fingerprint of client`s device, checks against internal database (&gt;50 </a:t>
            </a:r>
            <a:r>
              <a:rPr lang="en-US" sz="1600" err="1">
                <a:solidFill>
                  <a:schemeClr val="accent1">
                    <a:lumMod val="50000"/>
                  </a:schemeClr>
                </a:solidFill>
              </a:rPr>
              <a:t>mln</a:t>
            </a:r>
            <a:r>
              <a:rPr lang="en-US" sz="1600">
                <a:solidFill>
                  <a:schemeClr val="accent1">
                    <a:lumMod val="50000"/>
                  </a:schemeClr>
                </a:solidFill>
              </a:rPr>
              <a:t> devices), run anti-fraud checks</a:t>
            </a:r>
          </a:p>
          <a:p>
            <a:pPr marL="0" lvl="1" indent="0" algn="l">
              <a:buNone/>
            </a:pPr>
            <a:endParaRPr lang="en-US" sz="1600">
              <a:solidFill>
                <a:schemeClr val="accent1">
                  <a:lumMod val="50000"/>
                </a:schemeClr>
              </a:solidFill>
            </a:endParaRPr>
          </a:p>
          <a:p>
            <a:pPr marL="0" lvl="1" indent="0" algn="l">
              <a:buNone/>
            </a:pPr>
            <a:endParaRPr lang="en-US" sz="1600">
              <a:solidFill>
                <a:schemeClr val="accent1">
                  <a:lumMod val="50000"/>
                </a:schemeClr>
              </a:solidFill>
            </a:endParaRPr>
          </a:p>
          <a:p>
            <a:pPr marL="0" indent="0" algn="l">
              <a:buNone/>
            </a:pPr>
            <a:endParaRPr lang="en-US" sz="2400">
              <a:solidFill>
                <a:schemeClr val="accent1">
                  <a:lumMod val="50000"/>
                </a:schemeClr>
              </a:solidFill>
            </a:endParaRPr>
          </a:p>
          <a:p>
            <a:pPr marL="0" indent="0" algn="l">
              <a:buNone/>
            </a:pPr>
            <a:endParaRPr lang="en-US" sz="2400">
              <a:solidFill>
                <a:schemeClr val="accent1">
                  <a:lumMod val="50000"/>
                </a:schemeClr>
              </a:solidFill>
            </a:endParaRPr>
          </a:p>
        </p:txBody>
      </p:sp>
      <p:sp>
        <p:nvSpPr>
          <p:cNvPr id="13" name="Объект 2"/>
          <p:cNvSpPr txBox="1">
            <a:spLocks/>
          </p:cNvSpPr>
          <p:nvPr/>
        </p:nvSpPr>
        <p:spPr>
          <a:xfrm>
            <a:off x="3425687" y="2683398"/>
            <a:ext cx="8587409" cy="852240"/>
          </a:xfrm>
          <a:prstGeom prst="rect">
            <a:avLst/>
          </a:prstGeom>
          <a:noFill/>
        </p:spPr>
        <p:txBody>
          <a:bodyPr vert="horz" lIns="91427" tIns="45714" rIns="91427" bIns="45714" rtlCol="0">
            <a:noAutofit/>
          </a:bodyPr>
          <a:lstStyle>
            <a:defPPr>
              <a:defRPr lang="en-US"/>
            </a:defPPr>
            <a:lvl1pPr marL="342849" indent="-342849" algn="just">
              <a:spcBef>
                <a:spcPts val="600"/>
              </a:spcBef>
              <a:buFont typeface="Arial"/>
              <a:buChar char="•"/>
              <a:defRPr sz="2000"/>
            </a:lvl1pPr>
            <a:lvl2pPr marL="342849" lvl="1" indent="-342849" algn="just">
              <a:spcBef>
                <a:spcPts val="600"/>
              </a:spcBef>
              <a:buFont typeface="Arial"/>
              <a:buChar char="•"/>
              <a:defRPr sz="1400"/>
            </a:lvl2pPr>
            <a:lvl3pPr marL="1142830" indent="-228566">
              <a:spcBef>
                <a:spcPct val="20000"/>
              </a:spcBef>
              <a:buFont typeface="Arial"/>
              <a:buChar char="•"/>
              <a:defRPr sz="2400"/>
            </a:lvl3pPr>
            <a:lvl4pPr marL="1599962" indent="-228566">
              <a:spcBef>
                <a:spcPct val="20000"/>
              </a:spcBef>
              <a:buFont typeface="Arial"/>
              <a:buChar char="–"/>
              <a:defRPr sz="2000"/>
            </a:lvl4pPr>
            <a:lvl5pPr marL="2057093" indent="-228566">
              <a:spcBef>
                <a:spcPct val="20000"/>
              </a:spcBef>
              <a:buFont typeface="Arial"/>
              <a:buChar char="»"/>
              <a:defRPr sz="2000"/>
            </a:lvl5pPr>
            <a:lvl6pPr marL="2514225" indent="-228566">
              <a:spcBef>
                <a:spcPct val="20000"/>
              </a:spcBef>
              <a:buFont typeface="Arial"/>
              <a:buChar char="•"/>
              <a:defRPr sz="2000"/>
            </a:lvl6pPr>
            <a:lvl7pPr marL="2971357" indent="-228566">
              <a:spcBef>
                <a:spcPct val="20000"/>
              </a:spcBef>
              <a:buFont typeface="Arial"/>
              <a:buChar char="•"/>
              <a:defRPr sz="2000"/>
            </a:lvl7pPr>
            <a:lvl8pPr marL="3428490" indent="-228566">
              <a:spcBef>
                <a:spcPct val="20000"/>
              </a:spcBef>
              <a:buFont typeface="Arial"/>
              <a:buChar char="•"/>
              <a:defRPr sz="2000"/>
            </a:lvl8pPr>
            <a:lvl9pPr marL="3885621" indent="-228566">
              <a:spcBef>
                <a:spcPct val="20000"/>
              </a:spcBef>
              <a:buFont typeface="Arial"/>
              <a:buChar char="•"/>
              <a:defRPr sz="2000"/>
            </a:lvl9pPr>
          </a:lstStyle>
          <a:p>
            <a:pPr marL="0" lvl="1" indent="0" algn="l">
              <a:buNone/>
            </a:pPr>
            <a:r>
              <a:rPr lang="en-US" sz="1600">
                <a:solidFill>
                  <a:schemeClr val="accent1">
                    <a:lumMod val="50000"/>
                  </a:schemeClr>
                </a:solidFill>
              </a:rPr>
              <a:t>We use access, authorized by client, to retrieve number of predictive variables from clients FB account</a:t>
            </a:r>
          </a:p>
          <a:p>
            <a:pPr marL="0" lvl="1" indent="0" algn="l">
              <a:buNone/>
            </a:pPr>
            <a:endParaRPr lang="en-US" sz="1600">
              <a:solidFill>
                <a:schemeClr val="accent1">
                  <a:lumMod val="50000"/>
                </a:schemeClr>
              </a:solidFill>
            </a:endParaRPr>
          </a:p>
          <a:p>
            <a:pPr marL="0" lvl="1" indent="0" algn="l">
              <a:buNone/>
            </a:pPr>
            <a:endParaRPr lang="en-US" sz="1600">
              <a:solidFill>
                <a:schemeClr val="accent1">
                  <a:lumMod val="50000"/>
                </a:schemeClr>
              </a:solidFill>
            </a:endParaRPr>
          </a:p>
          <a:p>
            <a:pPr marL="0" indent="0" algn="l">
              <a:buNone/>
            </a:pPr>
            <a:endParaRPr lang="en-US" sz="2400">
              <a:solidFill>
                <a:schemeClr val="accent1">
                  <a:lumMod val="50000"/>
                </a:schemeClr>
              </a:solidFill>
            </a:endParaRPr>
          </a:p>
          <a:p>
            <a:pPr marL="0" indent="0" algn="l">
              <a:buNone/>
            </a:pPr>
            <a:endParaRPr lang="en-US" sz="2400">
              <a:solidFill>
                <a:schemeClr val="accent1">
                  <a:lumMod val="50000"/>
                </a:schemeClr>
              </a:solidFill>
            </a:endParaRPr>
          </a:p>
        </p:txBody>
      </p:sp>
      <p:sp>
        <p:nvSpPr>
          <p:cNvPr id="14" name="Объект 2"/>
          <p:cNvSpPr txBox="1">
            <a:spLocks/>
          </p:cNvSpPr>
          <p:nvPr/>
        </p:nvSpPr>
        <p:spPr>
          <a:xfrm>
            <a:off x="3425686" y="4097662"/>
            <a:ext cx="8587409" cy="434581"/>
          </a:xfrm>
          <a:prstGeom prst="rect">
            <a:avLst/>
          </a:prstGeom>
          <a:noFill/>
        </p:spPr>
        <p:txBody>
          <a:bodyPr vert="horz" lIns="91427" tIns="45714" rIns="91427" bIns="45714" rtlCol="0">
            <a:noAutofit/>
          </a:bodyPr>
          <a:lstStyle>
            <a:defPPr>
              <a:defRPr lang="en-US"/>
            </a:defPPr>
            <a:lvl1pPr marL="342849" indent="-342849" algn="just">
              <a:spcBef>
                <a:spcPts val="600"/>
              </a:spcBef>
              <a:buFont typeface="Arial"/>
              <a:buChar char="•"/>
              <a:defRPr sz="2000"/>
            </a:lvl1pPr>
            <a:lvl2pPr marL="342849" lvl="1" indent="-342849" algn="just">
              <a:spcBef>
                <a:spcPts val="600"/>
              </a:spcBef>
              <a:buFont typeface="Arial"/>
              <a:buChar char="•"/>
              <a:defRPr sz="1400"/>
            </a:lvl2pPr>
            <a:lvl3pPr marL="1142830" indent="-228566">
              <a:spcBef>
                <a:spcPct val="20000"/>
              </a:spcBef>
              <a:buFont typeface="Arial"/>
              <a:buChar char="•"/>
              <a:defRPr sz="2400"/>
            </a:lvl3pPr>
            <a:lvl4pPr marL="1599962" indent="-228566">
              <a:spcBef>
                <a:spcPct val="20000"/>
              </a:spcBef>
              <a:buFont typeface="Arial"/>
              <a:buChar char="–"/>
              <a:defRPr sz="2000"/>
            </a:lvl4pPr>
            <a:lvl5pPr marL="2057093" indent="-228566">
              <a:spcBef>
                <a:spcPct val="20000"/>
              </a:spcBef>
              <a:buFont typeface="Arial"/>
              <a:buChar char="»"/>
              <a:defRPr sz="2000"/>
            </a:lvl5pPr>
            <a:lvl6pPr marL="2514225" indent="-228566">
              <a:spcBef>
                <a:spcPct val="20000"/>
              </a:spcBef>
              <a:buFont typeface="Arial"/>
              <a:buChar char="•"/>
              <a:defRPr sz="2000"/>
            </a:lvl6pPr>
            <a:lvl7pPr marL="2971357" indent="-228566">
              <a:spcBef>
                <a:spcPct val="20000"/>
              </a:spcBef>
              <a:buFont typeface="Arial"/>
              <a:buChar char="•"/>
              <a:defRPr sz="2000"/>
            </a:lvl7pPr>
            <a:lvl8pPr marL="3428490" indent="-228566">
              <a:spcBef>
                <a:spcPct val="20000"/>
              </a:spcBef>
              <a:buFont typeface="Arial"/>
              <a:buChar char="•"/>
              <a:defRPr sz="2000"/>
            </a:lvl8pPr>
            <a:lvl9pPr marL="3885621" indent="-228566">
              <a:spcBef>
                <a:spcPct val="20000"/>
              </a:spcBef>
              <a:buFont typeface="Arial"/>
              <a:buChar char="•"/>
              <a:defRPr sz="2000"/>
            </a:lvl9pPr>
          </a:lstStyle>
          <a:p>
            <a:pPr marL="0" lvl="1" indent="0" algn="l">
              <a:buNone/>
            </a:pPr>
            <a:r>
              <a:rPr lang="en-US" sz="1600">
                <a:solidFill>
                  <a:schemeClr val="accent1">
                    <a:lumMod val="50000"/>
                  </a:schemeClr>
                </a:solidFill>
              </a:rPr>
              <a:t>We are building an interface which will allow us to get expanded information about client`s e-mail </a:t>
            </a:r>
          </a:p>
          <a:p>
            <a:pPr marL="0" lvl="1" indent="0" algn="l">
              <a:buNone/>
            </a:pPr>
            <a:endParaRPr lang="en-US" sz="1600">
              <a:solidFill>
                <a:schemeClr val="accent1">
                  <a:lumMod val="50000"/>
                </a:schemeClr>
              </a:solidFill>
            </a:endParaRPr>
          </a:p>
          <a:p>
            <a:pPr marL="0" lvl="1" indent="0" algn="l">
              <a:buNone/>
            </a:pPr>
            <a:endParaRPr lang="en-US" sz="1600">
              <a:solidFill>
                <a:schemeClr val="accent1">
                  <a:lumMod val="50000"/>
                </a:schemeClr>
              </a:solidFill>
            </a:endParaRPr>
          </a:p>
          <a:p>
            <a:pPr marL="0" indent="0" algn="l">
              <a:buNone/>
            </a:pPr>
            <a:endParaRPr lang="en-US" sz="2400">
              <a:solidFill>
                <a:schemeClr val="accent1">
                  <a:lumMod val="50000"/>
                </a:schemeClr>
              </a:solidFill>
            </a:endParaRPr>
          </a:p>
          <a:p>
            <a:pPr marL="0" indent="0" algn="l">
              <a:buNone/>
            </a:pPr>
            <a:endParaRPr lang="en-US" sz="2400">
              <a:solidFill>
                <a:schemeClr val="accent1">
                  <a:lumMod val="50000"/>
                </a:schemeClr>
              </a:solidFill>
            </a:endParaRPr>
          </a:p>
        </p:txBody>
      </p:sp>
      <p:sp>
        <p:nvSpPr>
          <p:cNvPr id="15" name="Объект 2"/>
          <p:cNvSpPr txBox="1">
            <a:spLocks/>
          </p:cNvSpPr>
          <p:nvPr/>
        </p:nvSpPr>
        <p:spPr>
          <a:xfrm>
            <a:off x="3425686" y="4996069"/>
            <a:ext cx="8587409" cy="902451"/>
          </a:xfrm>
          <a:prstGeom prst="rect">
            <a:avLst/>
          </a:prstGeom>
          <a:noFill/>
        </p:spPr>
        <p:txBody>
          <a:bodyPr vert="horz" lIns="91427" tIns="45714" rIns="91427" bIns="45714" rtlCol="0">
            <a:noAutofit/>
          </a:bodyPr>
          <a:lstStyle>
            <a:defPPr>
              <a:defRPr lang="en-US"/>
            </a:defPPr>
            <a:lvl1pPr marL="342849" indent="-342849" algn="just">
              <a:spcBef>
                <a:spcPts val="600"/>
              </a:spcBef>
              <a:buFont typeface="Arial"/>
              <a:buChar char="•"/>
              <a:defRPr sz="2000"/>
            </a:lvl1pPr>
            <a:lvl2pPr marL="342849" lvl="1" indent="-342849" algn="just">
              <a:spcBef>
                <a:spcPts val="600"/>
              </a:spcBef>
              <a:buFont typeface="Arial"/>
              <a:buChar char="•"/>
              <a:defRPr sz="1400"/>
            </a:lvl2pPr>
            <a:lvl3pPr marL="1142830" indent="-228566">
              <a:spcBef>
                <a:spcPct val="20000"/>
              </a:spcBef>
              <a:buFont typeface="Arial"/>
              <a:buChar char="•"/>
              <a:defRPr sz="2400"/>
            </a:lvl3pPr>
            <a:lvl4pPr marL="1599962" indent="-228566">
              <a:spcBef>
                <a:spcPct val="20000"/>
              </a:spcBef>
              <a:buFont typeface="Arial"/>
              <a:buChar char="–"/>
              <a:defRPr sz="2000"/>
            </a:lvl4pPr>
            <a:lvl5pPr marL="2057093" indent="-228566">
              <a:spcBef>
                <a:spcPct val="20000"/>
              </a:spcBef>
              <a:buFont typeface="Arial"/>
              <a:buChar char="»"/>
              <a:defRPr sz="2000"/>
            </a:lvl5pPr>
            <a:lvl6pPr marL="2514225" indent="-228566">
              <a:spcBef>
                <a:spcPct val="20000"/>
              </a:spcBef>
              <a:buFont typeface="Arial"/>
              <a:buChar char="•"/>
              <a:defRPr sz="2000"/>
            </a:lvl6pPr>
            <a:lvl7pPr marL="2971357" indent="-228566">
              <a:spcBef>
                <a:spcPct val="20000"/>
              </a:spcBef>
              <a:buFont typeface="Arial"/>
              <a:buChar char="•"/>
              <a:defRPr sz="2000"/>
            </a:lvl7pPr>
            <a:lvl8pPr marL="3428490" indent="-228566">
              <a:spcBef>
                <a:spcPct val="20000"/>
              </a:spcBef>
              <a:buFont typeface="Arial"/>
              <a:buChar char="•"/>
              <a:defRPr sz="2000"/>
            </a:lvl8pPr>
            <a:lvl9pPr marL="3885621" indent="-228566">
              <a:spcBef>
                <a:spcPct val="20000"/>
              </a:spcBef>
              <a:buFont typeface="Arial"/>
              <a:buChar char="•"/>
              <a:defRPr sz="2000"/>
            </a:lvl9pPr>
          </a:lstStyle>
          <a:p>
            <a:pPr marL="0" lvl="1" indent="0" algn="l">
              <a:buNone/>
            </a:pPr>
            <a:r>
              <a:rPr lang="en-US" sz="1600">
                <a:solidFill>
                  <a:schemeClr val="accent1">
                    <a:lumMod val="50000"/>
                  </a:schemeClr>
                </a:solidFill>
              </a:rPr>
              <a:t>We retrieve open information from clients device and browser – type of operational system and it`s age, facts about logging into social media (Goggle account, Twitter, FB, YouTube, Skype, LinkedIn </a:t>
            </a:r>
            <a:r>
              <a:rPr lang="en-US" sz="1600" err="1">
                <a:solidFill>
                  <a:schemeClr val="accent1">
                    <a:lumMod val="50000"/>
                  </a:schemeClr>
                </a:solidFill>
              </a:rPr>
              <a:t>etc</a:t>
            </a:r>
            <a:r>
              <a:rPr lang="en-US" sz="1600">
                <a:solidFill>
                  <a:schemeClr val="accent1">
                    <a:lumMod val="50000"/>
                  </a:schemeClr>
                </a:solidFill>
              </a:rPr>
              <a:t>), geolocation – this information is used in our decision models</a:t>
            </a:r>
          </a:p>
          <a:p>
            <a:pPr marL="0" lvl="1" indent="0" algn="l">
              <a:buNone/>
            </a:pPr>
            <a:endParaRPr lang="en-US" sz="1600">
              <a:solidFill>
                <a:schemeClr val="accent1">
                  <a:lumMod val="50000"/>
                </a:schemeClr>
              </a:solidFill>
            </a:endParaRPr>
          </a:p>
          <a:p>
            <a:pPr marL="0" lvl="1" indent="0" algn="l">
              <a:buNone/>
            </a:pPr>
            <a:endParaRPr lang="en-US" sz="1600">
              <a:solidFill>
                <a:schemeClr val="accent1">
                  <a:lumMod val="50000"/>
                </a:schemeClr>
              </a:solidFill>
            </a:endParaRPr>
          </a:p>
          <a:p>
            <a:pPr marL="0" indent="0" algn="l">
              <a:buNone/>
            </a:pPr>
            <a:endParaRPr lang="en-US" sz="2400">
              <a:solidFill>
                <a:schemeClr val="accent1">
                  <a:lumMod val="50000"/>
                </a:schemeClr>
              </a:solidFill>
            </a:endParaRPr>
          </a:p>
          <a:p>
            <a:pPr marL="0" indent="0" algn="l">
              <a:buNone/>
            </a:pPr>
            <a:endParaRPr lang="en-US" sz="2400">
              <a:solidFill>
                <a:schemeClr val="accent1">
                  <a:lumMod val="50000"/>
                </a:schemeClr>
              </a:solidFill>
            </a:endParaRPr>
          </a:p>
        </p:txBody>
      </p:sp>
      <p:cxnSp>
        <p:nvCxnSpPr>
          <p:cNvPr id="17" name="Straight Connector 16"/>
          <p:cNvCxnSpPr/>
          <p:nvPr/>
        </p:nvCxnSpPr>
        <p:spPr>
          <a:xfrm>
            <a:off x="495300" y="2385391"/>
            <a:ext cx="11232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5300" y="3690730"/>
            <a:ext cx="11232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95300" y="4900151"/>
            <a:ext cx="11232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5300" y="5946677"/>
            <a:ext cx="1123287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Объект 2"/>
          <p:cNvSpPr txBox="1">
            <a:spLocks/>
          </p:cNvSpPr>
          <p:nvPr/>
        </p:nvSpPr>
        <p:spPr>
          <a:xfrm>
            <a:off x="3425686" y="5994437"/>
            <a:ext cx="8587409" cy="902451"/>
          </a:xfrm>
          <a:prstGeom prst="rect">
            <a:avLst/>
          </a:prstGeom>
          <a:noFill/>
        </p:spPr>
        <p:txBody>
          <a:bodyPr vert="horz" lIns="91427" tIns="45714" rIns="91427" bIns="45714" rtlCol="0">
            <a:noAutofit/>
          </a:bodyPr>
          <a:lstStyle>
            <a:defPPr>
              <a:defRPr lang="en-US"/>
            </a:defPPr>
            <a:lvl1pPr marL="342849" indent="-342849" algn="just">
              <a:spcBef>
                <a:spcPts val="600"/>
              </a:spcBef>
              <a:buFont typeface="Arial"/>
              <a:buChar char="•"/>
              <a:defRPr sz="2000"/>
            </a:lvl1pPr>
            <a:lvl2pPr marL="342849" lvl="1" indent="-342849" algn="just">
              <a:spcBef>
                <a:spcPts val="600"/>
              </a:spcBef>
              <a:buFont typeface="Arial"/>
              <a:buChar char="•"/>
              <a:defRPr sz="1400"/>
            </a:lvl2pPr>
            <a:lvl3pPr marL="1142830" indent="-228566">
              <a:spcBef>
                <a:spcPct val="20000"/>
              </a:spcBef>
              <a:buFont typeface="Arial"/>
              <a:buChar char="•"/>
              <a:defRPr sz="2400"/>
            </a:lvl3pPr>
            <a:lvl4pPr marL="1599962" indent="-228566">
              <a:spcBef>
                <a:spcPct val="20000"/>
              </a:spcBef>
              <a:buFont typeface="Arial"/>
              <a:buChar char="–"/>
              <a:defRPr sz="2000"/>
            </a:lvl4pPr>
            <a:lvl5pPr marL="2057093" indent="-228566">
              <a:spcBef>
                <a:spcPct val="20000"/>
              </a:spcBef>
              <a:buFont typeface="Arial"/>
              <a:buChar char="»"/>
              <a:defRPr sz="2000"/>
            </a:lvl5pPr>
            <a:lvl6pPr marL="2514225" indent="-228566">
              <a:spcBef>
                <a:spcPct val="20000"/>
              </a:spcBef>
              <a:buFont typeface="Arial"/>
              <a:buChar char="•"/>
              <a:defRPr sz="2000"/>
            </a:lvl6pPr>
            <a:lvl7pPr marL="2971357" indent="-228566">
              <a:spcBef>
                <a:spcPct val="20000"/>
              </a:spcBef>
              <a:buFont typeface="Arial"/>
              <a:buChar char="•"/>
              <a:defRPr sz="2000"/>
            </a:lvl7pPr>
            <a:lvl8pPr marL="3428490" indent="-228566">
              <a:spcBef>
                <a:spcPct val="20000"/>
              </a:spcBef>
              <a:buFont typeface="Arial"/>
              <a:buChar char="•"/>
              <a:defRPr sz="2000"/>
            </a:lvl8pPr>
            <a:lvl9pPr marL="3885621" indent="-228566">
              <a:spcBef>
                <a:spcPct val="20000"/>
              </a:spcBef>
              <a:buFont typeface="Arial"/>
              <a:buChar char="•"/>
              <a:defRPr sz="2000"/>
            </a:lvl9pPr>
          </a:lstStyle>
          <a:p>
            <a:pPr marL="0" lvl="1" indent="0" algn="l">
              <a:buNone/>
            </a:pPr>
            <a:r>
              <a:rPr lang="en-US" sz="1600">
                <a:solidFill>
                  <a:schemeClr val="accent1">
                    <a:lumMod val="50000"/>
                  </a:schemeClr>
                </a:solidFill>
              </a:rPr>
              <a:t>Quick turnover of the portfolio allows us to update the models more frequently and achieve higher efficiency </a:t>
            </a:r>
          </a:p>
          <a:p>
            <a:pPr marL="0" lvl="1" indent="0" algn="l">
              <a:buNone/>
            </a:pPr>
            <a:endParaRPr lang="en-US" sz="1600">
              <a:solidFill>
                <a:schemeClr val="accent1">
                  <a:lumMod val="50000"/>
                </a:schemeClr>
              </a:solidFill>
            </a:endParaRPr>
          </a:p>
          <a:p>
            <a:pPr marL="0" lvl="1" indent="0" algn="l">
              <a:buNone/>
            </a:pPr>
            <a:endParaRPr lang="en-US" sz="1600">
              <a:solidFill>
                <a:schemeClr val="accent1">
                  <a:lumMod val="50000"/>
                </a:schemeClr>
              </a:solidFill>
            </a:endParaRPr>
          </a:p>
          <a:p>
            <a:pPr marL="0" indent="0" algn="l">
              <a:buNone/>
            </a:pPr>
            <a:endParaRPr lang="en-US" sz="2400">
              <a:solidFill>
                <a:schemeClr val="accent1">
                  <a:lumMod val="50000"/>
                </a:schemeClr>
              </a:solidFill>
            </a:endParaRPr>
          </a:p>
          <a:p>
            <a:pPr marL="0" indent="0" algn="l">
              <a:buNone/>
            </a:pPr>
            <a:endParaRPr lang="en-US" sz="2400">
              <a:solidFill>
                <a:schemeClr val="accent1">
                  <a:lumMod val="50000"/>
                </a:schemeClr>
              </a:solidFill>
            </a:endParaRPr>
          </a:p>
        </p:txBody>
      </p:sp>
    </p:spTree>
    <p:extLst>
      <p:ext uri="{BB962C8B-B14F-4D97-AF65-F5344CB8AC3E}">
        <p14:creationId xmlns:p14="http://schemas.microsoft.com/office/powerpoint/2010/main" val="224049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2</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Executive summary </a:t>
            </a:r>
            <a:endParaRPr lang="ru-RU" sz="3200"/>
          </a:p>
        </p:txBody>
      </p:sp>
      <p:sp>
        <p:nvSpPr>
          <p:cNvPr id="4" name="Объект 2"/>
          <p:cNvSpPr txBox="1">
            <a:spLocks/>
          </p:cNvSpPr>
          <p:nvPr/>
        </p:nvSpPr>
        <p:spPr>
          <a:xfrm>
            <a:off x="495300" y="908720"/>
            <a:ext cx="11391900" cy="4895551"/>
          </a:xfrm>
          <a:prstGeom prst="rect">
            <a:avLst/>
          </a:prstGeom>
        </p:spPr>
        <p:txBody>
          <a:bodyPr anchor="t">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spcBef>
                <a:spcPts val="0"/>
              </a:spcBef>
              <a:spcAft>
                <a:spcPts val="600"/>
              </a:spcAft>
              <a:defRPr/>
            </a:pPr>
            <a:r>
              <a:rPr lang="en-US">
                <a:solidFill>
                  <a:prstClr val="black"/>
                </a:solidFill>
                <a:latin typeface="Calibri" charset="0"/>
              </a:rPr>
              <a:t>Vietnamese Money Lending Market is one of the most promising due to a number of factors: large population (92M) with rising wages; extremely high mobile penetration (140%) and good overall internet penetration (41%); low competition level on PDL market (large players, namely </a:t>
            </a:r>
            <a:r>
              <a:rPr lang="en-US" err="1">
                <a:solidFill>
                  <a:prstClr val="black"/>
                </a:solidFill>
                <a:latin typeface="Calibri" charset="0"/>
              </a:rPr>
              <a:t>banks&amp;consumer</a:t>
            </a:r>
            <a:r>
              <a:rPr lang="en-US">
                <a:solidFill>
                  <a:prstClr val="black"/>
                </a:solidFill>
                <a:latin typeface="Calibri" charset="0"/>
              </a:rPr>
              <a:t> finance companies focus on traditional products like Instalment, Consumer durable loans).</a:t>
            </a:r>
          </a:p>
          <a:p>
            <a:pPr marL="266700" indent="-266700">
              <a:spcBef>
                <a:spcPts val="0"/>
              </a:spcBef>
              <a:spcAft>
                <a:spcPts val="600"/>
              </a:spcAft>
              <a:defRPr/>
            </a:pPr>
            <a:r>
              <a:rPr lang="en-US">
                <a:solidFill>
                  <a:prstClr val="black"/>
                </a:solidFill>
                <a:latin typeface="Calibri" charset="0"/>
              </a:rPr>
              <a:t>Money lending regulatory environment is not strict. There is no official interest cap regulation (though campaign against excessive rates pursued by authorities) and no specific </a:t>
            </a:r>
            <a:r>
              <a:rPr lang="en-US" err="1">
                <a:solidFill>
                  <a:prstClr val="black"/>
                </a:solidFill>
                <a:latin typeface="Calibri" charset="0"/>
              </a:rPr>
              <a:t>advertising&amp;collection</a:t>
            </a:r>
            <a:r>
              <a:rPr lang="en-US">
                <a:solidFill>
                  <a:prstClr val="black"/>
                </a:solidFill>
                <a:latin typeface="Calibri" charset="0"/>
              </a:rPr>
              <a:t> restrictions. This fact is proven by a number of fintech online lending startups recently launched in the market.</a:t>
            </a:r>
          </a:p>
          <a:p>
            <a:pPr marL="266700" indent="-266700">
              <a:spcBef>
                <a:spcPts val="0"/>
              </a:spcBef>
              <a:spcAft>
                <a:spcPts val="600"/>
              </a:spcAft>
              <a:defRPr/>
            </a:pPr>
            <a:r>
              <a:rPr lang="en-US">
                <a:solidFill>
                  <a:prstClr val="black"/>
                </a:solidFill>
                <a:latin typeface="Calibri" charset="0"/>
              </a:rPr>
              <a:t>We can achieve outstanding results with our reasonable requirements, really online credit decisioning (with average TAT not exceeding several hours), Pure online credit contract conclusion procedure and clear product features with EIR of approx.370% per annum.</a:t>
            </a:r>
          </a:p>
          <a:p>
            <a:pPr marL="266700" indent="-266700">
              <a:spcBef>
                <a:spcPts val="0"/>
              </a:spcBef>
              <a:spcAft>
                <a:spcPts val="600"/>
              </a:spcAft>
              <a:defRPr/>
            </a:pPr>
            <a:r>
              <a:rPr lang="en-US">
                <a:solidFill>
                  <a:prstClr val="black"/>
                </a:solidFill>
                <a:latin typeface="Calibri" panose="020F0502020204030204"/>
              </a:rPr>
              <a:t>Modern proven </a:t>
            </a:r>
            <a:r>
              <a:rPr kumimoji="0" lang="en-US" i="0" u="none" strike="noStrike" kern="1200" cap="none" spc="0" normalizeH="0" baseline="0" noProof="0">
                <a:ln>
                  <a:noFill/>
                </a:ln>
                <a:solidFill>
                  <a:prstClr val="black"/>
                </a:solidFill>
                <a:effectLst/>
                <a:uLnTx/>
                <a:uFillTx/>
                <a:latin typeface="Calibri" panose="020F0502020204030204"/>
                <a:ea typeface="+mn-ea"/>
                <a:cs typeface="+mn-cs"/>
              </a:rPr>
              <a:t>advertising practices will allow us to keep Marketing acquisition cost at </a:t>
            </a:r>
            <a:r>
              <a:rPr lang="en-US">
                <a:solidFill>
                  <a:prstClr val="black"/>
                </a:solidFill>
                <a:latin typeface="Calibri" panose="020F0502020204030204"/>
              </a:rPr>
              <a:t>low </a:t>
            </a:r>
            <a:r>
              <a:rPr kumimoji="0" lang="en-US" i="0" u="none" strike="noStrike" kern="1200" cap="none" spc="0" normalizeH="0" baseline="0" noProof="0">
                <a:ln>
                  <a:noFill/>
                </a:ln>
                <a:solidFill>
                  <a:prstClr val="black"/>
                </a:solidFill>
                <a:effectLst/>
                <a:uLnTx/>
                <a:uFillTx/>
                <a:latin typeface="Calibri" panose="020F0502020204030204"/>
                <a:ea typeface="+mn-ea"/>
                <a:cs typeface="+mn-cs"/>
              </a:rPr>
              <a:t>level ($12).</a:t>
            </a:r>
          </a:p>
          <a:p>
            <a:pPr marL="266700" indent="-266700">
              <a:spcBef>
                <a:spcPts val="0"/>
              </a:spcBef>
              <a:spcAft>
                <a:spcPts val="600"/>
              </a:spcAft>
              <a:defRPr/>
            </a:pPr>
            <a:r>
              <a:rPr lang="en-US">
                <a:solidFill>
                  <a:prstClr val="black"/>
                </a:solidFill>
                <a:highlight>
                  <a:srgbClr val="FFFF00"/>
                </a:highlight>
                <a:latin typeface="Calibri" panose="020F0502020204030204"/>
              </a:rPr>
              <a:t>Sales …</a:t>
            </a:r>
          </a:p>
          <a:p>
            <a:pPr marL="266700" indent="-266700">
              <a:spcBef>
                <a:spcPts val="0"/>
              </a:spcBef>
              <a:spcAft>
                <a:spcPts val="600"/>
              </a:spcAft>
              <a:defRPr/>
            </a:pPr>
            <a:r>
              <a:rPr kumimoji="0" lang="en-US" i="0" u="none" strike="noStrike" kern="1200" cap="none" spc="0" normalizeH="0" baseline="0" noProof="0">
                <a:ln>
                  <a:noFill/>
                </a:ln>
                <a:solidFill>
                  <a:prstClr val="black"/>
                </a:solidFill>
                <a:effectLst/>
                <a:highlight>
                  <a:srgbClr val="FFFF00"/>
                </a:highlight>
                <a:uLnTx/>
                <a:uFillTx/>
                <a:latin typeface="Calibri" panose="020F0502020204030204"/>
                <a:ea typeface="+mn-ea"/>
                <a:cs typeface="+mn-cs"/>
              </a:rPr>
              <a:t>Financial results…</a:t>
            </a:r>
          </a:p>
        </p:txBody>
      </p:sp>
      <p:sp>
        <p:nvSpPr>
          <p:cNvPr id="5" name="Прямоугольник 4"/>
          <p:cNvSpPr/>
          <p:nvPr/>
        </p:nvSpPr>
        <p:spPr>
          <a:xfrm>
            <a:off x="495299" y="5329942"/>
            <a:ext cx="11204331" cy="585084"/>
          </a:xfrm>
          <a:prstGeom prst="rect">
            <a:avLst/>
          </a:prstGeom>
          <a:ln>
            <a:solidFill>
              <a:schemeClr val="accent1"/>
            </a:solidFill>
          </a:ln>
        </p:spPr>
        <p:txBody>
          <a:bodyPr vert="horz" lIns="91440" tIns="45720" rIns="91440" bIns="45720" rtlCol="0">
            <a:normAutofit/>
          </a:bodyPr>
          <a:lstStyle/>
          <a:p>
            <a:pPr>
              <a:lnSpc>
                <a:spcPct val="90000"/>
              </a:lnSpc>
              <a:spcBef>
                <a:spcPts val="1000"/>
              </a:spcBef>
            </a:pPr>
            <a:r>
              <a:rPr lang="en-US" sz="1600"/>
              <a:t>Our main challenge lays is Operational excellence sphere, meaning continuing automating sales and customer support business processes and reducing total cost per loan.</a:t>
            </a:r>
          </a:p>
        </p:txBody>
      </p:sp>
    </p:spTree>
    <p:extLst>
      <p:ext uri="{BB962C8B-B14F-4D97-AF65-F5344CB8AC3E}">
        <p14:creationId xmlns:p14="http://schemas.microsoft.com/office/powerpoint/2010/main" val="295411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a:xfrm>
            <a:off x="8649677" y="6364166"/>
            <a:ext cx="2743200" cy="365125"/>
          </a:xfrm>
        </p:spPr>
        <p:txBody>
          <a:bodyPr/>
          <a:lstStyle/>
          <a:p>
            <a:fld id="{D7F305DA-160D-498F-B102-A1D8643B4A2C}" type="slidenum">
              <a:rPr lang="ru-RU" smtClean="0"/>
              <a:t>20</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5.3 Collection. </a:t>
            </a:r>
            <a:endParaRPr lang="ru-RU" sz="3200"/>
          </a:p>
        </p:txBody>
      </p:sp>
      <p:sp>
        <p:nvSpPr>
          <p:cNvPr id="5" name="Объект 2"/>
          <p:cNvSpPr txBox="1">
            <a:spLocks/>
          </p:cNvSpPr>
          <p:nvPr/>
        </p:nvSpPr>
        <p:spPr>
          <a:xfrm>
            <a:off x="1003051" y="3329334"/>
            <a:ext cx="9745159" cy="3034831"/>
          </a:xfrm>
          <a:prstGeom prst="rect">
            <a:avLst/>
          </a:prstGeom>
          <a:solidFill>
            <a:schemeClr val="accent5">
              <a:lumMod val="20000"/>
              <a:lumOff val="80000"/>
            </a:schemeClr>
          </a:solidFill>
        </p:spPr>
        <p:txBody>
          <a:bodyPr vert="horz" lIns="91427" tIns="45714" rIns="91427" bIns="45714" rtlCol="0">
            <a:noAutofit/>
          </a:bodyPr>
          <a:lstStyle>
            <a:defPPr>
              <a:defRPr lang="en-US"/>
            </a:defPPr>
            <a:lvl1pPr marL="342849" indent="-342849" algn="just">
              <a:spcBef>
                <a:spcPts val="600"/>
              </a:spcBef>
              <a:buFont typeface="Arial"/>
              <a:buChar char="•"/>
              <a:defRPr sz="2000"/>
            </a:lvl1pPr>
            <a:lvl2pPr marL="342849" lvl="1" indent="-342849" algn="just">
              <a:spcBef>
                <a:spcPts val="600"/>
              </a:spcBef>
              <a:buFont typeface="Arial"/>
              <a:buChar char="•"/>
              <a:defRPr sz="1400"/>
            </a:lvl2pPr>
            <a:lvl3pPr marL="1142830" indent="-228566">
              <a:spcBef>
                <a:spcPct val="20000"/>
              </a:spcBef>
              <a:buFont typeface="Arial"/>
              <a:buChar char="•"/>
              <a:defRPr sz="2400"/>
            </a:lvl3pPr>
            <a:lvl4pPr marL="1599962" indent="-228566">
              <a:spcBef>
                <a:spcPct val="20000"/>
              </a:spcBef>
              <a:buFont typeface="Arial"/>
              <a:buChar char="–"/>
              <a:defRPr sz="2000"/>
            </a:lvl4pPr>
            <a:lvl5pPr marL="2057093" indent="-228566">
              <a:spcBef>
                <a:spcPct val="20000"/>
              </a:spcBef>
              <a:buFont typeface="Arial"/>
              <a:buChar char="»"/>
              <a:defRPr sz="2000"/>
            </a:lvl5pPr>
            <a:lvl6pPr marL="2514225" indent="-228566">
              <a:spcBef>
                <a:spcPct val="20000"/>
              </a:spcBef>
              <a:buFont typeface="Arial"/>
              <a:buChar char="•"/>
              <a:defRPr sz="2000"/>
            </a:lvl6pPr>
            <a:lvl7pPr marL="2971357" indent="-228566">
              <a:spcBef>
                <a:spcPct val="20000"/>
              </a:spcBef>
              <a:buFont typeface="Arial"/>
              <a:buChar char="•"/>
              <a:defRPr sz="2000"/>
            </a:lvl7pPr>
            <a:lvl8pPr marL="3428490" indent="-228566">
              <a:spcBef>
                <a:spcPct val="20000"/>
              </a:spcBef>
              <a:buFont typeface="Arial"/>
              <a:buChar char="•"/>
              <a:defRPr sz="2000"/>
            </a:lvl8pPr>
            <a:lvl9pPr marL="3885621" indent="-228566">
              <a:spcBef>
                <a:spcPct val="20000"/>
              </a:spcBef>
              <a:buFont typeface="Arial"/>
              <a:buChar char="•"/>
              <a:defRPr sz="2000"/>
            </a:lvl9pPr>
          </a:lstStyle>
          <a:p>
            <a:pPr lvl="1"/>
            <a:r>
              <a:rPr lang="en-US" sz="1600">
                <a:solidFill>
                  <a:schemeClr val="accent1">
                    <a:lumMod val="50000"/>
                  </a:schemeClr>
                </a:solidFill>
              </a:rPr>
              <a:t>Key point of collection policy - close follow-up of clients starting from 5</a:t>
            </a:r>
            <a:r>
              <a:rPr lang="en-US" sz="1600" baseline="30000">
                <a:solidFill>
                  <a:schemeClr val="accent1">
                    <a:lumMod val="50000"/>
                  </a:schemeClr>
                </a:solidFill>
              </a:rPr>
              <a:t>th</a:t>
            </a:r>
            <a:r>
              <a:rPr lang="en-US" sz="1600">
                <a:solidFill>
                  <a:schemeClr val="accent1">
                    <a:lumMod val="50000"/>
                  </a:schemeClr>
                </a:solidFill>
              </a:rPr>
              <a:t> day before due date. We try to get full/prolongation payment as close to due date as possible, motivate client for repeat loan after full payment </a:t>
            </a:r>
          </a:p>
          <a:p>
            <a:pPr lvl="1"/>
            <a:r>
              <a:rPr lang="en-US" sz="1600">
                <a:solidFill>
                  <a:schemeClr val="accent1">
                    <a:lumMod val="50000"/>
                  </a:schemeClr>
                </a:solidFill>
              </a:rPr>
              <a:t>In-house collection call center</a:t>
            </a:r>
          </a:p>
          <a:p>
            <a:pPr lvl="1"/>
            <a:r>
              <a:rPr lang="en-US" sz="1600">
                <a:solidFill>
                  <a:schemeClr val="accent1">
                    <a:lumMod val="50000"/>
                  </a:schemeClr>
                </a:solidFill>
              </a:rPr>
              <a:t>Separate phone collection teams for Pre-collection, 3-30 DPD and 30+ DPD accounts</a:t>
            </a:r>
          </a:p>
          <a:p>
            <a:pPr lvl="1"/>
            <a:r>
              <a:rPr lang="en-US" sz="1600">
                <a:solidFill>
                  <a:schemeClr val="accent1">
                    <a:lumMod val="50000"/>
                  </a:schemeClr>
                </a:solidFill>
              </a:rPr>
              <a:t>Centralized reporting, collection strategy management, IT projects (APAC HQ) </a:t>
            </a:r>
          </a:p>
          <a:p>
            <a:pPr lvl="1"/>
            <a:r>
              <a:rPr lang="en-US" sz="1600">
                <a:solidFill>
                  <a:schemeClr val="accent1">
                    <a:lumMod val="50000"/>
                  </a:schemeClr>
                </a:solidFill>
              </a:rPr>
              <a:t>Special collection system is used for delinquent account segmentation, calls processing, SMSs and other communications management </a:t>
            </a:r>
          </a:p>
          <a:p>
            <a:pPr lvl="1"/>
            <a:r>
              <a:rPr lang="en-US" sz="1600">
                <a:solidFill>
                  <a:schemeClr val="accent1">
                    <a:lumMod val="50000"/>
                  </a:schemeClr>
                </a:solidFill>
              </a:rPr>
              <a:t>Competing campaign between in-house collection teams and  external collection agencies on 30+ DPD portfolio </a:t>
            </a:r>
          </a:p>
          <a:p>
            <a:pPr lvl="1"/>
            <a:r>
              <a:rPr lang="en-US" sz="1600">
                <a:solidFill>
                  <a:schemeClr val="accent1">
                    <a:lumMod val="50000"/>
                  </a:schemeClr>
                </a:solidFill>
              </a:rPr>
              <a:t>Amnesty program for 30+ accounts</a:t>
            </a:r>
          </a:p>
          <a:p>
            <a:pPr lvl="1"/>
            <a:endParaRPr lang="en-US" sz="1600">
              <a:solidFill>
                <a:schemeClr val="accent1">
                  <a:lumMod val="50000"/>
                </a:schemeClr>
              </a:solidFill>
            </a:endParaRPr>
          </a:p>
          <a:p>
            <a:pPr lvl="1"/>
            <a:endParaRPr lang="en-US" sz="1600">
              <a:solidFill>
                <a:schemeClr val="accent1">
                  <a:lumMod val="50000"/>
                </a:schemeClr>
              </a:solidFill>
            </a:endParaRPr>
          </a:p>
          <a:p>
            <a:endParaRPr lang="en-US" sz="2400">
              <a:solidFill>
                <a:schemeClr val="accent1">
                  <a:lumMod val="50000"/>
                </a:schemeClr>
              </a:solidFill>
            </a:endParaRPr>
          </a:p>
          <a:p>
            <a:endParaRPr lang="en-US" sz="2400">
              <a:solidFill>
                <a:schemeClr val="accent1">
                  <a:lumMod val="50000"/>
                </a:schemeClr>
              </a:solidFill>
            </a:endParaRPr>
          </a:p>
        </p:txBody>
      </p:sp>
      <p:sp>
        <p:nvSpPr>
          <p:cNvPr id="7" name="Arrow: Pentagon 6"/>
          <p:cNvSpPr/>
          <p:nvPr/>
        </p:nvSpPr>
        <p:spPr>
          <a:xfrm>
            <a:off x="1081732" y="1460274"/>
            <a:ext cx="3291840" cy="1575581"/>
          </a:xfrm>
          <a:prstGeom prst="homePlate">
            <a:avLst/>
          </a:prstGeom>
          <a:solidFill>
            <a:schemeClr val="accent3"/>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u="sng" err="1"/>
              <a:t>PreCollection</a:t>
            </a:r>
            <a:endParaRPr lang="en-US" sz="1600" u="sng"/>
          </a:p>
          <a:p>
            <a:pPr algn="ctr"/>
            <a:r>
              <a:rPr lang="en-US" sz="1600"/>
              <a:t>3 reminder SMSs</a:t>
            </a:r>
          </a:p>
          <a:p>
            <a:pPr algn="ctr"/>
            <a:r>
              <a:rPr lang="en-US" sz="1600"/>
              <a:t>Intensive calling campaign</a:t>
            </a:r>
          </a:p>
          <a:p>
            <a:pPr algn="ctr"/>
            <a:r>
              <a:rPr lang="en-US" sz="1600"/>
              <a:t>Focus on prolongations (extensions) and repeats sale</a:t>
            </a:r>
            <a:r>
              <a:rPr lang="ru-RU" sz="1600"/>
              <a:t> </a:t>
            </a:r>
            <a:endParaRPr lang="en-US" sz="1600"/>
          </a:p>
        </p:txBody>
      </p:sp>
      <p:sp>
        <p:nvSpPr>
          <p:cNvPr id="8" name="Arrow: Chevron 7"/>
          <p:cNvSpPr/>
          <p:nvPr/>
        </p:nvSpPr>
        <p:spPr>
          <a:xfrm>
            <a:off x="3698029" y="1460274"/>
            <a:ext cx="3545352" cy="1575581"/>
          </a:xfrm>
          <a:prstGeom prst="chevron">
            <a:avLst/>
          </a:prstGeom>
          <a:solidFill>
            <a:srgbClr val="0070C0"/>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u="sng"/>
              <a:t>Soft Collection</a:t>
            </a:r>
          </a:p>
          <a:p>
            <a:pPr algn="ctr"/>
            <a:r>
              <a:rPr lang="en-US" sz="1600"/>
              <a:t>3-10 reminder SMSs</a:t>
            </a:r>
          </a:p>
          <a:p>
            <a:pPr algn="ctr"/>
            <a:r>
              <a:rPr lang="en-US" sz="1600"/>
              <a:t>Intensive calling campaign</a:t>
            </a:r>
          </a:p>
          <a:p>
            <a:pPr algn="ctr"/>
            <a:endParaRPr lang="en-US" sz="1600">
              <a:solidFill>
                <a:schemeClr val="tx1"/>
              </a:solidFill>
            </a:endParaRPr>
          </a:p>
        </p:txBody>
      </p:sp>
      <p:sp>
        <p:nvSpPr>
          <p:cNvPr id="10" name="Arrow: Chevron 9"/>
          <p:cNvSpPr/>
          <p:nvPr/>
        </p:nvSpPr>
        <p:spPr>
          <a:xfrm>
            <a:off x="6595974" y="1460275"/>
            <a:ext cx="3664405" cy="1575581"/>
          </a:xfrm>
          <a:prstGeom prst="chevron">
            <a:avLst/>
          </a:prstGeom>
          <a:solidFill>
            <a:schemeClr val="accent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u="sng"/>
              <a:t>Late Collection</a:t>
            </a:r>
          </a:p>
          <a:p>
            <a:r>
              <a:rPr lang="en-US" sz="1600"/>
              <a:t>3 segments:</a:t>
            </a:r>
          </a:p>
          <a:p>
            <a:pPr marL="285750" indent="-285750">
              <a:buFontTx/>
              <a:buChar char="-"/>
            </a:pPr>
            <a:r>
              <a:rPr lang="en-US" sz="1600"/>
              <a:t>Call collection</a:t>
            </a:r>
          </a:p>
          <a:p>
            <a:pPr marL="285750" indent="-285750">
              <a:buFontTx/>
              <a:buChar char="-"/>
            </a:pPr>
            <a:r>
              <a:rPr lang="en-US" sz="1600"/>
              <a:t>External Debt Agencies</a:t>
            </a:r>
          </a:p>
          <a:p>
            <a:pPr marL="285750" indent="-285750">
              <a:buFontTx/>
              <a:buChar char="-"/>
            </a:pPr>
            <a:r>
              <a:rPr lang="en-US" sz="1600"/>
              <a:t>Field collection </a:t>
            </a:r>
          </a:p>
        </p:txBody>
      </p:sp>
      <p:sp>
        <p:nvSpPr>
          <p:cNvPr id="11" name="TextBox 10"/>
          <p:cNvSpPr txBox="1"/>
          <p:nvPr/>
        </p:nvSpPr>
        <p:spPr>
          <a:xfrm>
            <a:off x="1081732" y="1084957"/>
            <a:ext cx="2489689" cy="338554"/>
          </a:xfrm>
          <a:prstGeom prst="rect">
            <a:avLst/>
          </a:prstGeom>
          <a:noFill/>
        </p:spPr>
        <p:txBody>
          <a:bodyPr wrap="square" rtlCol="0">
            <a:spAutoFit/>
          </a:bodyPr>
          <a:lstStyle/>
          <a:p>
            <a:pPr algn="ctr"/>
            <a:r>
              <a:rPr lang="en-US" sz="1600" b="1" u="sng">
                <a:latin typeface="+mj-lt"/>
              </a:rPr>
              <a:t>5 days before DD – 2 DPD</a:t>
            </a:r>
          </a:p>
        </p:txBody>
      </p:sp>
      <p:sp>
        <p:nvSpPr>
          <p:cNvPr id="12" name="TextBox 11"/>
          <p:cNvSpPr txBox="1"/>
          <p:nvPr/>
        </p:nvSpPr>
        <p:spPr>
          <a:xfrm>
            <a:off x="4146143" y="1084957"/>
            <a:ext cx="1828800" cy="338554"/>
          </a:xfrm>
          <a:prstGeom prst="rect">
            <a:avLst/>
          </a:prstGeom>
          <a:noFill/>
        </p:spPr>
        <p:txBody>
          <a:bodyPr wrap="square" rtlCol="0">
            <a:spAutoFit/>
          </a:bodyPr>
          <a:lstStyle/>
          <a:p>
            <a:pPr algn="ctr"/>
            <a:r>
              <a:rPr lang="en-US" sz="1600" b="1" u="sng">
                <a:latin typeface="+mj-lt"/>
              </a:rPr>
              <a:t>3 DPD – 30 DPD</a:t>
            </a:r>
          </a:p>
        </p:txBody>
      </p:sp>
      <p:sp>
        <p:nvSpPr>
          <p:cNvPr id="13" name="TextBox 12"/>
          <p:cNvSpPr txBox="1"/>
          <p:nvPr/>
        </p:nvSpPr>
        <p:spPr>
          <a:xfrm>
            <a:off x="7115305" y="1105065"/>
            <a:ext cx="1828800" cy="338554"/>
          </a:xfrm>
          <a:prstGeom prst="rect">
            <a:avLst/>
          </a:prstGeom>
          <a:noFill/>
        </p:spPr>
        <p:txBody>
          <a:bodyPr wrap="square" rtlCol="0">
            <a:spAutoFit/>
          </a:bodyPr>
          <a:lstStyle/>
          <a:p>
            <a:pPr algn="ctr"/>
            <a:r>
              <a:rPr lang="en-US" sz="1600" b="1" u="sng">
                <a:latin typeface="+mj-lt"/>
              </a:rPr>
              <a:t>30+ DPD</a:t>
            </a:r>
          </a:p>
        </p:txBody>
      </p:sp>
    </p:spTree>
    <p:extLst>
      <p:ext uri="{BB962C8B-B14F-4D97-AF65-F5344CB8AC3E}">
        <p14:creationId xmlns:p14="http://schemas.microsoft.com/office/powerpoint/2010/main" val="26095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5366085" y="1578027"/>
            <a:ext cx="24063" cy="4726154"/>
          </a:xfrm>
          <a:prstGeom prst="line">
            <a:avLst/>
          </a:prstGeom>
          <a:ln w="254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Номер слайда 5"/>
          <p:cNvSpPr>
            <a:spLocks noGrp="1"/>
          </p:cNvSpPr>
          <p:nvPr>
            <p:ph type="sldNum" sz="quarter" idx="12"/>
          </p:nvPr>
        </p:nvSpPr>
        <p:spPr/>
        <p:txBody>
          <a:bodyPr/>
          <a:lstStyle/>
          <a:p>
            <a:fld id="{D7F305DA-160D-498F-B102-A1D8643B4A2C}" type="slidenum">
              <a:rPr lang="ru-RU" smtClean="0"/>
              <a:t>21</a:t>
            </a:fld>
            <a:endParaRPr lang="ru-RU"/>
          </a:p>
        </p:txBody>
      </p:sp>
      <p:sp>
        <p:nvSpPr>
          <p:cNvPr id="3" name="Заголовок 1"/>
          <p:cNvSpPr>
            <a:spLocks noGrp="1"/>
          </p:cNvSpPr>
          <p:nvPr>
            <p:ph type="title"/>
          </p:nvPr>
        </p:nvSpPr>
        <p:spPr>
          <a:xfrm>
            <a:off x="495299" y="160421"/>
            <a:ext cx="9146005" cy="748299"/>
          </a:xfrm>
        </p:spPr>
        <p:txBody>
          <a:bodyPr>
            <a:normAutofit/>
          </a:bodyPr>
          <a:lstStyle/>
          <a:p>
            <a:pPr algn="l"/>
            <a:r>
              <a:rPr lang="en-US" sz="3200"/>
              <a:t>5.4 Risks. Key assumptions  </a:t>
            </a:r>
            <a:endParaRPr lang="ru-RU" sz="3200"/>
          </a:p>
        </p:txBody>
      </p:sp>
      <p:sp>
        <p:nvSpPr>
          <p:cNvPr id="7" name="Объект 2"/>
          <p:cNvSpPr txBox="1">
            <a:spLocks/>
          </p:cNvSpPr>
          <p:nvPr/>
        </p:nvSpPr>
        <p:spPr>
          <a:xfrm>
            <a:off x="7844589" y="1031312"/>
            <a:ext cx="4006516" cy="5598088"/>
          </a:xfrm>
          <a:prstGeom prst="rect">
            <a:avLst/>
          </a:prstGeom>
          <a:solidFill>
            <a:schemeClr val="accent5">
              <a:lumMod val="20000"/>
              <a:lumOff val="80000"/>
            </a:schemeClr>
          </a:solidFill>
        </p:spPr>
        <p:txBody>
          <a:bodyPr vert="horz" lIns="91427" tIns="45714" rIns="91427" bIns="45714" rtlCol="0">
            <a:noAutofit/>
          </a:bodyPr>
          <a:lstStyle>
            <a:defPPr>
              <a:defRPr lang="en-US"/>
            </a:defPPr>
            <a:lvl1pPr marL="342849" indent="-342849" algn="just">
              <a:spcBef>
                <a:spcPts val="600"/>
              </a:spcBef>
              <a:buFont typeface="Arial"/>
              <a:buChar char="•"/>
              <a:defRPr sz="2000"/>
            </a:lvl1pPr>
            <a:lvl2pPr marL="342849" lvl="1" indent="-342849" algn="just">
              <a:spcBef>
                <a:spcPts val="600"/>
              </a:spcBef>
              <a:buFont typeface="Arial"/>
              <a:buChar char="•"/>
              <a:defRPr sz="1400"/>
            </a:lvl2pPr>
            <a:lvl3pPr marL="1142830" indent="-228566">
              <a:spcBef>
                <a:spcPct val="20000"/>
              </a:spcBef>
              <a:buFont typeface="Arial"/>
              <a:buChar char="•"/>
              <a:defRPr sz="2400"/>
            </a:lvl3pPr>
            <a:lvl4pPr marL="1599962" indent="-228566">
              <a:spcBef>
                <a:spcPct val="20000"/>
              </a:spcBef>
              <a:buFont typeface="Arial"/>
              <a:buChar char="–"/>
              <a:defRPr sz="2000"/>
            </a:lvl4pPr>
            <a:lvl5pPr marL="2057093" indent="-228566">
              <a:spcBef>
                <a:spcPct val="20000"/>
              </a:spcBef>
              <a:buFont typeface="Arial"/>
              <a:buChar char="»"/>
              <a:defRPr sz="2000"/>
            </a:lvl5pPr>
            <a:lvl6pPr marL="2514225" indent="-228566">
              <a:spcBef>
                <a:spcPct val="20000"/>
              </a:spcBef>
              <a:buFont typeface="Arial"/>
              <a:buChar char="•"/>
              <a:defRPr sz="2000"/>
            </a:lvl6pPr>
            <a:lvl7pPr marL="2971357" indent="-228566">
              <a:spcBef>
                <a:spcPct val="20000"/>
              </a:spcBef>
              <a:buFont typeface="Arial"/>
              <a:buChar char="•"/>
              <a:defRPr sz="2000"/>
            </a:lvl7pPr>
            <a:lvl8pPr marL="3428490" indent="-228566">
              <a:spcBef>
                <a:spcPct val="20000"/>
              </a:spcBef>
              <a:buFont typeface="Arial"/>
              <a:buChar char="•"/>
              <a:defRPr sz="2000"/>
            </a:lvl8pPr>
            <a:lvl9pPr marL="3885621" indent="-228566">
              <a:spcBef>
                <a:spcPct val="20000"/>
              </a:spcBef>
              <a:buFont typeface="Arial"/>
              <a:buChar char="•"/>
              <a:defRPr sz="2000"/>
            </a:lvl9pPr>
          </a:lstStyle>
          <a:p>
            <a:pPr lvl="1"/>
            <a:r>
              <a:rPr lang="en-US" sz="1600">
                <a:solidFill>
                  <a:schemeClr val="accent1">
                    <a:lumMod val="50000"/>
                  </a:schemeClr>
                </a:solidFill>
              </a:rPr>
              <a:t>After fixes of all operational issues, collection tuning, credit policy adjustments during first months of 2016, we achieved considerable improvements in risk performance by end of 2016</a:t>
            </a:r>
          </a:p>
          <a:p>
            <a:pPr lvl="1"/>
            <a:endParaRPr lang="en-US" sz="1600">
              <a:solidFill>
                <a:schemeClr val="accent1">
                  <a:lumMod val="50000"/>
                </a:schemeClr>
              </a:solidFill>
            </a:endParaRPr>
          </a:p>
          <a:p>
            <a:pPr lvl="1"/>
            <a:r>
              <a:rPr lang="en-US" sz="1600">
                <a:solidFill>
                  <a:schemeClr val="accent1">
                    <a:lumMod val="50000"/>
                  </a:schemeClr>
                </a:solidFill>
              </a:rPr>
              <a:t>Current level of risk performance is sufficient for breakeven </a:t>
            </a:r>
          </a:p>
          <a:p>
            <a:pPr lvl="1"/>
            <a:endParaRPr lang="en-US" sz="1600">
              <a:solidFill>
                <a:schemeClr val="accent1">
                  <a:lumMod val="50000"/>
                </a:schemeClr>
              </a:solidFill>
            </a:endParaRPr>
          </a:p>
          <a:p>
            <a:pPr lvl="1"/>
            <a:r>
              <a:rPr lang="en-US" sz="1600">
                <a:solidFill>
                  <a:schemeClr val="accent1">
                    <a:lumMod val="50000"/>
                  </a:schemeClr>
                </a:solidFill>
              </a:rPr>
              <a:t>We still put conservative forecast for key risk indicators for 2017-2021, which gives us confidence in budget fulfillment and provides additional buffer for profitability</a:t>
            </a:r>
          </a:p>
          <a:p>
            <a:pPr lvl="1"/>
            <a:endParaRPr lang="en-US" sz="1600">
              <a:solidFill>
                <a:schemeClr val="accent1">
                  <a:lumMod val="50000"/>
                </a:schemeClr>
              </a:solidFill>
            </a:endParaRPr>
          </a:p>
          <a:p>
            <a:pPr lvl="1"/>
            <a:r>
              <a:rPr lang="en-US" sz="1600">
                <a:solidFill>
                  <a:schemeClr val="accent1">
                    <a:lumMod val="50000"/>
                  </a:schemeClr>
                </a:solidFill>
              </a:rPr>
              <a:t>Additional risk tools, implemented in late-2016 (first generation of score model, </a:t>
            </a:r>
            <a:r>
              <a:rPr lang="en-US" sz="1600" err="1">
                <a:solidFill>
                  <a:schemeClr val="accent1">
                    <a:lumMod val="50000"/>
                  </a:schemeClr>
                </a:solidFill>
              </a:rPr>
              <a:t>Iovation</a:t>
            </a:r>
            <a:r>
              <a:rPr lang="en-US" sz="1600">
                <a:solidFill>
                  <a:schemeClr val="accent1">
                    <a:lumMod val="50000"/>
                  </a:schemeClr>
                </a:solidFill>
              </a:rPr>
              <a:t> anti-fraud solution, Facebook and device/browser data receipt) should provide further improvements of risk indicators in 2017 </a:t>
            </a:r>
          </a:p>
          <a:p>
            <a:pPr lvl="1"/>
            <a:endParaRPr lang="en-US" sz="1600">
              <a:solidFill>
                <a:schemeClr val="accent1">
                  <a:lumMod val="50000"/>
                </a:schemeClr>
              </a:solidFill>
            </a:endParaRPr>
          </a:p>
          <a:p>
            <a:pPr lvl="1"/>
            <a:endParaRPr lang="en-US" sz="1600">
              <a:solidFill>
                <a:schemeClr val="accent1">
                  <a:lumMod val="50000"/>
                </a:schemeClr>
              </a:solidFill>
            </a:endParaRPr>
          </a:p>
          <a:p>
            <a:endParaRPr lang="en-US" sz="2400">
              <a:solidFill>
                <a:schemeClr val="accent1">
                  <a:lumMod val="50000"/>
                </a:schemeClr>
              </a:solidFill>
            </a:endParaRPr>
          </a:p>
          <a:p>
            <a:endParaRPr lang="en-US" sz="2400">
              <a:solidFill>
                <a:schemeClr val="accent1">
                  <a:lumMod val="50000"/>
                </a:schemeClr>
              </a:solidFill>
            </a:endParaRPr>
          </a:p>
        </p:txBody>
      </p:sp>
      <p:sp>
        <p:nvSpPr>
          <p:cNvPr id="11" name="Arrow: Right 10"/>
          <p:cNvSpPr/>
          <p:nvPr/>
        </p:nvSpPr>
        <p:spPr>
          <a:xfrm>
            <a:off x="5470358" y="3698674"/>
            <a:ext cx="1864894" cy="493295"/>
          </a:xfrm>
          <a:prstGeom prst="rightArrow">
            <a:avLst/>
          </a:prstGeom>
          <a:noFill/>
          <a:ln w="25400">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solidFill>
                  <a:schemeClr val="accent1">
                    <a:lumMod val="60000"/>
                    <a:lumOff val="40000"/>
                  </a:schemeClr>
                </a:solidFill>
              </a:rPr>
              <a:t>FORECAST</a:t>
            </a:r>
            <a:endParaRPr lang="en-US" sz="1600" b="1">
              <a:solidFill>
                <a:schemeClr val="accent1">
                  <a:lumMod val="60000"/>
                  <a:lumOff val="40000"/>
                </a:schemeClr>
              </a:solidFill>
            </a:endParaRPr>
          </a:p>
        </p:txBody>
      </p:sp>
      <p:graphicFrame>
        <p:nvGraphicFramePr>
          <p:cNvPr id="10" name="Chart 9">
            <a:extLst>
              <a:ext uri="{FF2B5EF4-FFF2-40B4-BE49-F238E27FC236}">
                <a16:creationId xmlns:a16="http://schemas.microsoft.com/office/drawing/2014/main" id="{924C1E66-6526-4487-9109-EA48608D6E64}"/>
              </a:ext>
            </a:extLst>
          </p:cNvPr>
          <p:cNvGraphicFramePr>
            <a:graphicFrameLocks/>
          </p:cNvGraphicFramePr>
          <p:nvPr>
            <p:extLst/>
          </p:nvPr>
        </p:nvGraphicFramePr>
        <p:xfrm>
          <a:off x="278296" y="901988"/>
          <a:ext cx="695268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E7211D70-0018-44A1-B5F7-8450D0A2EFFE}"/>
              </a:ext>
            </a:extLst>
          </p:cNvPr>
          <p:cNvGraphicFramePr>
            <a:graphicFrameLocks/>
          </p:cNvGraphicFramePr>
          <p:nvPr>
            <p:extLst/>
          </p:nvPr>
        </p:nvGraphicFramePr>
        <p:xfrm>
          <a:off x="278297" y="3978275"/>
          <a:ext cx="7068987"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448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a:xfrm>
            <a:off x="8567468" y="6356350"/>
            <a:ext cx="2743200" cy="365125"/>
          </a:xfrm>
        </p:spPr>
        <p:txBody>
          <a:bodyPr/>
          <a:lstStyle/>
          <a:p>
            <a:fld id="{D7F305DA-160D-498F-B102-A1D8643B4A2C}" type="slidenum">
              <a:rPr lang="ru-RU" smtClean="0"/>
              <a:t>22</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6.1 Main IT assumptions</a:t>
            </a:r>
            <a:endParaRPr lang="ru-RU" sz="3200"/>
          </a:p>
        </p:txBody>
      </p:sp>
      <p:graphicFrame>
        <p:nvGraphicFramePr>
          <p:cNvPr id="5" name="Table 4"/>
          <p:cNvGraphicFramePr>
            <a:graphicFrameLocks noGrp="1"/>
          </p:cNvGraphicFramePr>
          <p:nvPr>
            <p:extLst>
              <p:ext uri="{D42A27DB-BD31-4B8C-83A1-F6EECF244321}">
                <p14:modId xmlns:p14="http://schemas.microsoft.com/office/powerpoint/2010/main" val="565420731"/>
              </p:ext>
            </p:extLst>
          </p:nvPr>
        </p:nvGraphicFramePr>
        <p:xfrm>
          <a:off x="495298" y="892192"/>
          <a:ext cx="11193495" cy="4674147"/>
        </p:xfrm>
        <a:graphic>
          <a:graphicData uri="http://schemas.openxmlformats.org/drawingml/2006/table">
            <a:tbl>
              <a:tblPr firstRow="1" bandRow="1">
                <a:tableStyleId>{5C22544A-7EE6-4342-B048-85BDC9FD1C3A}</a:tableStyleId>
              </a:tblPr>
              <a:tblGrid>
                <a:gridCol w="349552">
                  <a:extLst>
                    <a:ext uri="{9D8B030D-6E8A-4147-A177-3AD203B41FA5}">
                      <a16:colId xmlns:a16="http://schemas.microsoft.com/office/drawing/2014/main" val="1640349657"/>
                    </a:ext>
                  </a:extLst>
                </a:gridCol>
                <a:gridCol w="4201603">
                  <a:extLst>
                    <a:ext uri="{9D8B030D-6E8A-4147-A177-3AD203B41FA5}">
                      <a16:colId xmlns:a16="http://schemas.microsoft.com/office/drawing/2014/main" val="326502701"/>
                    </a:ext>
                  </a:extLst>
                </a:gridCol>
                <a:gridCol w="1052422">
                  <a:extLst>
                    <a:ext uri="{9D8B030D-6E8A-4147-A177-3AD203B41FA5}">
                      <a16:colId xmlns:a16="http://schemas.microsoft.com/office/drawing/2014/main" val="2251300032"/>
                    </a:ext>
                  </a:extLst>
                </a:gridCol>
                <a:gridCol w="957533">
                  <a:extLst>
                    <a:ext uri="{9D8B030D-6E8A-4147-A177-3AD203B41FA5}">
                      <a16:colId xmlns:a16="http://schemas.microsoft.com/office/drawing/2014/main" val="1726244486"/>
                    </a:ext>
                  </a:extLst>
                </a:gridCol>
                <a:gridCol w="931652">
                  <a:extLst>
                    <a:ext uri="{9D8B030D-6E8A-4147-A177-3AD203B41FA5}">
                      <a16:colId xmlns:a16="http://schemas.microsoft.com/office/drawing/2014/main" val="1652477918"/>
                    </a:ext>
                  </a:extLst>
                </a:gridCol>
                <a:gridCol w="3700733">
                  <a:extLst>
                    <a:ext uri="{9D8B030D-6E8A-4147-A177-3AD203B41FA5}">
                      <a16:colId xmlns:a16="http://schemas.microsoft.com/office/drawing/2014/main" val="3042783382"/>
                    </a:ext>
                  </a:extLst>
                </a:gridCol>
              </a:tblGrid>
              <a:tr h="329529">
                <a:tc>
                  <a:txBody>
                    <a:bodyPr/>
                    <a:lstStyle/>
                    <a:p>
                      <a:pPr algn="ctr"/>
                      <a:r>
                        <a:rPr lang="en-US" sz="1100">
                          <a:latin typeface="+mn-lt"/>
                        </a:rPr>
                        <a:t>#</a:t>
                      </a:r>
                      <a:endParaRPr lang="ru-RU" sz="1100">
                        <a:latin typeface="+mn-lt"/>
                      </a:endParaRPr>
                    </a:p>
                  </a:txBody>
                  <a:tcPr/>
                </a:tc>
                <a:tc>
                  <a:txBody>
                    <a:bodyPr/>
                    <a:lstStyle/>
                    <a:p>
                      <a:pPr algn="ctr"/>
                      <a:r>
                        <a:rPr lang="en-US" sz="1100">
                          <a:latin typeface="+mn-lt"/>
                        </a:rPr>
                        <a:t>Parameter </a:t>
                      </a:r>
                      <a:endParaRPr lang="ru-RU" sz="1100">
                        <a:latin typeface="+mn-lt"/>
                      </a:endParaRPr>
                    </a:p>
                  </a:txBody>
                  <a:tcPr/>
                </a:tc>
                <a:tc>
                  <a:txBody>
                    <a:bodyPr/>
                    <a:lstStyle/>
                    <a:p>
                      <a:pPr algn="ctr"/>
                      <a:r>
                        <a:rPr lang="en-US" sz="1100">
                          <a:latin typeface="+mn-lt"/>
                        </a:rPr>
                        <a:t>Initial cost </a:t>
                      </a:r>
                      <a:endParaRPr lang="ru-RU" sz="1100">
                        <a:latin typeface="+mn-lt"/>
                      </a:endParaRPr>
                    </a:p>
                  </a:txBody>
                  <a:tcPr/>
                </a:tc>
                <a:tc>
                  <a:txBody>
                    <a:bodyPr/>
                    <a:lstStyle/>
                    <a:p>
                      <a:pPr algn="ctr"/>
                      <a:r>
                        <a:rPr lang="en-US" sz="1100">
                          <a:latin typeface="+mn-lt"/>
                        </a:rPr>
                        <a:t>Annual support cost </a:t>
                      </a:r>
                      <a:endParaRPr lang="ru-RU" sz="1100">
                        <a:latin typeface="+mn-lt"/>
                      </a:endParaRPr>
                    </a:p>
                  </a:txBody>
                  <a:tcPr/>
                </a:tc>
                <a:tc>
                  <a:txBody>
                    <a:bodyPr/>
                    <a:lstStyle/>
                    <a:p>
                      <a:pPr algn="ctr"/>
                      <a:r>
                        <a:rPr lang="en-US" sz="1100">
                          <a:latin typeface="+mn-lt"/>
                        </a:rPr>
                        <a:t>Annual </a:t>
                      </a:r>
                      <a:r>
                        <a:rPr lang="en-US" sz="1100" err="1">
                          <a:latin typeface="+mn-lt"/>
                        </a:rPr>
                        <a:t>dev.cost</a:t>
                      </a:r>
                      <a:r>
                        <a:rPr lang="en-US" sz="1100">
                          <a:latin typeface="+mn-lt"/>
                        </a:rPr>
                        <a:t> </a:t>
                      </a:r>
                      <a:endParaRPr lang="ru-RU" sz="1100">
                        <a:latin typeface="+mn-lt"/>
                      </a:endParaRPr>
                    </a:p>
                  </a:txBody>
                  <a:tcPr/>
                </a:tc>
                <a:tc>
                  <a:txBody>
                    <a:bodyPr/>
                    <a:lstStyle/>
                    <a:p>
                      <a:pPr algn="ctr"/>
                      <a:r>
                        <a:rPr lang="en-US" sz="1100">
                          <a:latin typeface="+mn-lt"/>
                        </a:rPr>
                        <a:t>Comments</a:t>
                      </a:r>
                      <a:endParaRPr lang="ru-RU" sz="1100">
                        <a:latin typeface="+mn-lt"/>
                      </a:endParaRPr>
                    </a:p>
                  </a:txBody>
                  <a:tcPr/>
                </a:tc>
                <a:extLst>
                  <a:ext uri="{0D108BD9-81ED-4DB2-BD59-A6C34878D82A}">
                    <a16:rowId xmlns:a16="http://schemas.microsoft.com/office/drawing/2014/main" val="1590619880"/>
                  </a:ext>
                </a:extLst>
              </a:tr>
              <a:tr h="286377">
                <a:tc>
                  <a:txBody>
                    <a:bodyPr/>
                    <a:lstStyle/>
                    <a:p>
                      <a:pPr algn="ctr"/>
                      <a:r>
                        <a:rPr lang="en-US" sz="1100">
                          <a:latin typeface="+mn-lt"/>
                        </a:rPr>
                        <a:t>1</a:t>
                      </a:r>
                      <a:endParaRPr lang="ru-RU" sz="1100">
                        <a:latin typeface="+mn-lt"/>
                      </a:endParaRPr>
                    </a:p>
                  </a:txBody>
                  <a:tcPr/>
                </a:tc>
                <a:tc>
                  <a:txBody>
                    <a:bodyPr/>
                    <a:lstStyle/>
                    <a:p>
                      <a:r>
                        <a:rPr lang="en-US" sz="1100">
                          <a:latin typeface="+mn-lt"/>
                        </a:rPr>
                        <a:t>Website </a:t>
                      </a:r>
                      <a:endParaRPr lang="ru-RU" sz="1100">
                        <a:latin typeface="+mn-lt"/>
                      </a:endParaRPr>
                    </a:p>
                  </a:txBody>
                  <a:tcPr/>
                </a:tc>
                <a:tc>
                  <a:txBody>
                    <a:bodyPr/>
                    <a:lstStyle/>
                    <a:p>
                      <a:pPr algn="ctr"/>
                      <a:r>
                        <a:rPr lang="en-US" sz="1100">
                          <a:highlight>
                            <a:srgbClr val="FFFF00"/>
                          </a:highlight>
                          <a:latin typeface="+mn-lt"/>
                        </a:rPr>
                        <a:t>$5K</a:t>
                      </a:r>
                      <a:endParaRPr lang="ru-RU" sz="1100">
                        <a:highlight>
                          <a:srgbClr val="FFFF00"/>
                        </a:highlight>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0</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$12K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endParaRPr lang="ru-RU" sz="1050">
                        <a:latin typeface="+mn-lt"/>
                      </a:endParaRPr>
                    </a:p>
                  </a:txBody>
                  <a:tcPr/>
                </a:tc>
                <a:extLst>
                  <a:ext uri="{0D108BD9-81ED-4DB2-BD59-A6C34878D82A}">
                    <a16:rowId xmlns:a16="http://schemas.microsoft.com/office/drawing/2014/main" val="3335430015"/>
                  </a:ext>
                </a:extLst>
              </a:tr>
              <a:tr h="286377">
                <a:tc>
                  <a:txBody>
                    <a:bodyPr/>
                    <a:lstStyle/>
                    <a:p>
                      <a:pPr algn="ctr"/>
                      <a:r>
                        <a:rPr lang="en-US" sz="1100">
                          <a:latin typeface="+mn-lt"/>
                        </a:rPr>
                        <a:t>2</a:t>
                      </a:r>
                      <a:endParaRPr lang="ru-RU" sz="1100">
                        <a:latin typeface="+mn-lt"/>
                      </a:endParaRPr>
                    </a:p>
                  </a:txBody>
                  <a:tcPr/>
                </a:tc>
                <a:tc>
                  <a:txBody>
                    <a:bodyPr/>
                    <a:lstStyle/>
                    <a:p>
                      <a:r>
                        <a:rPr lang="en-US" sz="1100">
                          <a:latin typeface="+mn-lt"/>
                        </a:rPr>
                        <a:t>TS  </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$20K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0</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$12K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endParaRPr lang="ru-RU" sz="1050">
                        <a:latin typeface="+mn-lt"/>
                      </a:endParaRPr>
                    </a:p>
                  </a:txBody>
                  <a:tcPr/>
                </a:tc>
                <a:extLst>
                  <a:ext uri="{0D108BD9-81ED-4DB2-BD59-A6C34878D82A}">
                    <a16:rowId xmlns:a16="http://schemas.microsoft.com/office/drawing/2014/main" val="4090805908"/>
                  </a:ext>
                </a:extLst>
              </a:tr>
              <a:tr h="286377">
                <a:tc>
                  <a:txBody>
                    <a:bodyPr/>
                    <a:lstStyle/>
                    <a:p>
                      <a:pPr algn="ctr"/>
                      <a:r>
                        <a:rPr lang="en-US" sz="1100">
                          <a:latin typeface="+mn-lt"/>
                        </a:rPr>
                        <a:t>3</a:t>
                      </a:r>
                      <a:endParaRPr lang="ru-RU" sz="1100">
                        <a:latin typeface="+mn-lt"/>
                      </a:endParaRPr>
                    </a:p>
                  </a:txBody>
                  <a:tcPr/>
                </a:tc>
                <a:tc>
                  <a:txBody>
                    <a:bodyPr/>
                    <a:lstStyle/>
                    <a:p>
                      <a:r>
                        <a:rPr lang="en-US" sz="1100">
                          <a:latin typeface="+mn-lt"/>
                        </a:rPr>
                        <a:t>Call center solution (</a:t>
                      </a:r>
                      <a:r>
                        <a:rPr lang="en-US" sz="1100" err="1">
                          <a:latin typeface="+mn-lt"/>
                        </a:rPr>
                        <a:t>Webitel</a:t>
                      </a:r>
                      <a:r>
                        <a:rPr lang="en-US" sz="1100">
                          <a:latin typeface="+mn-lt"/>
                        </a:rPr>
                        <a:t>)</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$10K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$3K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$6K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endParaRPr lang="ru-RU" sz="1050">
                        <a:latin typeface="+mn-lt"/>
                      </a:endParaRPr>
                    </a:p>
                  </a:txBody>
                  <a:tcPr/>
                </a:tc>
                <a:extLst>
                  <a:ext uri="{0D108BD9-81ED-4DB2-BD59-A6C34878D82A}">
                    <a16:rowId xmlns:a16="http://schemas.microsoft.com/office/drawing/2014/main" val="2443077231"/>
                  </a:ext>
                </a:extLst>
              </a:tr>
              <a:tr h="286377">
                <a:tc>
                  <a:txBody>
                    <a:bodyPr/>
                    <a:lstStyle/>
                    <a:p>
                      <a:pPr algn="ctr"/>
                      <a:r>
                        <a:rPr lang="en-US" sz="1100">
                          <a:latin typeface="+mn-lt"/>
                        </a:rPr>
                        <a:t>4</a:t>
                      </a:r>
                      <a:endParaRPr lang="ru-RU" sz="1100">
                        <a:latin typeface="+mn-lt"/>
                      </a:endParaRPr>
                    </a:p>
                  </a:txBody>
                  <a:tcPr/>
                </a:tc>
                <a:tc>
                  <a:txBody>
                    <a:bodyPr/>
                    <a:lstStyle/>
                    <a:p>
                      <a:r>
                        <a:rPr lang="en-US" sz="1100">
                          <a:latin typeface="+mn-lt"/>
                        </a:rPr>
                        <a:t>Collection system</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endParaRPr lang="ru-RU" sz="1050">
                        <a:latin typeface="+mn-lt"/>
                      </a:endParaRPr>
                    </a:p>
                  </a:txBody>
                  <a:tcPr/>
                </a:tc>
                <a:extLst>
                  <a:ext uri="{0D108BD9-81ED-4DB2-BD59-A6C34878D82A}">
                    <a16:rowId xmlns:a16="http://schemas.microsoft.com/office/drawing/2014/main" val="2745597380"/>
                  </a:ext>
                </a:extLst>
              </a:tr>
              <a:tr h="286377">
                <a:tc>
                  <a:txBody>
                    <a:bodyPr/>
                    <a:lstStyle/>
                    <a:p>
                      <a:pPr algn="ctr"/>
                      <a:r>
                        <a:rPr lang="en-US" sz="1100">
                          <a:latin typeface="+mn-lt"/>
                        </a:rPr>
                        <a:t>5</a:t>
                      </a:r>
                      <a:endParaRPr lang="ru-RU" sz="1100">
                        <a:latin typeface="+mn-lt"/>
                      </a:endParaRPr>
                    </a:p>
                  </a:txBody>
                  <a:tcPr/>
                </a:tc>
                <a:tc>
                  <a:txBody>
                    <a:bodyPr/>
                    <a:lstStyle/>
                    <a:p>
                      <a:r>
                        <a:rPr lang="en-US" sz="1100">
                          <a:latin typeface="+mn-lt"/>
                        </a:rPr>
                        <a:t>GL </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$10K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0</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$6K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r>
                        <a:rPr lang="en-US" sz="1050">
                          <a:latin typeface="+mn-lt"/>
                        </a:rPr>
                        <a:t>Needed for 2 companies.</a:t>
                      </a:r>
                      <a:endParaRPr lang="ru-RU" sz="1050">
                        <a:latin typeface="+mn-lt"/>
                      </a:endParaRPr>
                    </a:p>
                  </a:txBody>
                  <a:tcPr/>
                </a:tc>
                <a:extLst>
                  <a:ext uri="{0D108BD9-81ED-4DB2-BD59-A6C34878D82A}">
                    <a16:rowId xmlns:a16="http://schemas.microsoft.com/office/drawing/2014/main" val="2002076337"/>
                  </a:ext>
                </a:extLst>
              </a:tr>
              <a:tr h="286377">
                <a:tc>
                  <a:txBody>
                    <a:bodyPr/>
                    <a:lstStyle/>
                    <a:p>
                      <a:pPr algn="ctr"/>
                      <a:r>
                        <a:rPr lang="en-US" sz="1100">
                          <a:latin typeface="+mn-lt"/>
                        </a:rPr>
                        <a:t>6</a:t>
                      </a:r>
                      <a:endParaRPr lang="ru-RU" sz="1100">
                        <a:latin typeface="+mn-lt"/>
                      </a:endParaRPr>
                    </a:p>
                  </a:txBody>
                  <a:tcPr/>
                </a:tc>
                <a:tc>
                  <a:txBody>
                    <a:bodyPr/>
                    <a:lstStyle/>
                    <a:p>
                      <a:r>
                        <a:rPr lang="en-US" sz="1100">
                          <a:latin typeface="+mn-lt"/>
                        </a:rPr>
                        <a:t>MS Office </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0</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$150 per user</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0</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latin typeface="+mn-lt"/>
                        </a:rPr>
                        <a:t>Includes Sharepoint. For CM and all managers/TLs.</a:t>
                      </a:r>
                      <a:endParaRPr lang="ru-RU" sz="1050">
                        <a:latin typeface="+mn-lt"/>
                      </a:endParaRPr>
                    </a:p>
                  </a:txBody>
                  <a:tcPr/>
                </a:tc>
                <a:extLst>
                  <a:ext uri="{0D108BD9-81ED-4DB2-BD59-A6C34878D82A}">
                    <a16:rowId xmlns:a16="http://schemas.microsoft.com/office/drawing/2014/main" val="4079390425"/>
                  </a:ext>
                </a:extLst>
              </a:tr>
              <a:tr h="286377">
                <a:tc>
                  <a:txBody>
                    <a:bodyPr/>
                    <a:lstStyle/>
                    <a:p>
                      <a:pPr algn="ctr"/>
                      <a:r>
                        <a:rPr lang="en-US" sz="1100">
                          <a:latin typeface="+mn-lt"/>
                        </a:rPr>
                        <a:t>7</a:t>
                      </a:r>
                      <a:endParaRPr lang="ru-RU" sz="1100">
                        <a:latin typeface="+mn-lt"/>
                      </a:endParaRPr>
                    </a:p>
                  </a:txBody>
                  <a:tcPr/>
                </a:tc>
                <a:tc>
                  <a:txBody>
                    <a:bodyPr/>
                    <a:lstStyle/>
                    <a:p>
                      <a:r>
                        <a:rPr lang="en-US" sz="1100">
                          <a:latin typeface="+mn-lt"/>
                        </a:rPr>
                        <a:t>Mobile app </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$5K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$6K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endParaRPr lang="ru-RU" sz="1050">
                        <a:latin typeface="+mn-lt"/>
                      </a:endParaRPr>
                    </a:p>
                  </a:txBody>
                  <a:tcPr/>
                </a:tc>
                <a:extLst>
                  <a:ext uri="{0D108BD9-81ED-4DB2-BD59-A6C34878D82A}">
                    <a16:rowId xmlns:a16="http://schemas.microsoft.com/office/drawing/2014/main" val="3570209014"/>
                  </a:ext>
                </a:extLst>
              </a:tr>
              <a:tr h="254111">
                <a:tc>
                  <a:txBody>
                    <a:bodyPr/>
                    <a:lstStyle/>
                    <a:p>
                      <a:pPr algn="ctr"/>
                      <a:r>
                        <a:rPr lang="en-US" sz="1100">
                          <a:latin typeface="+mn-lt"/>
                        </a:rPr>
                        <a:t>8</a:t>
                      </a:r>
                      <a:endParaRPr lang="ru-RU" sz="1100">
                        <a:latin typeface="+mn-lt"/>
                      </a:endParaRPr>
                    </a:p>
                  </a:txBody>
                  <a:tcPr/>
                </a:tc>
                <a:tc>
                  <a:txBody>
                    <a:bodyPr/>
                    <a:lstStyle/>
                    <a:p>
                      <a:r>
                        <a:rPr lang="en-US" sz="1100">
                          <a:latin typeface="+mn-lt"/>
                        </a:rPr>
                        <a:t>Integrations with partners’ IT systems</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$15K</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r>
                        <a:rPr lang="en-US" sz="1050">
                          <a:latin typeface="+mn-lt"/>
                        </a:rPr>
                        <a:t>Integration with Repayment partner, SMS-agent, Credit bureau</a:t>
                      </a:r>
                      <a:endParaRPr lang="ru-RU" sz="1050">
                        <a:latin typeface="+mn-lt"/>
                      </a:endParaRPr>
                    </a:p>
                  </a:txBody>
                  <a:tcPr/>
                </a:tc>
                <a:extLst>
                  <a:ext uri="{0D108BD9-81ED-4DB2-BD59-A6C34878D82A}">
                    <a16:rowId xmlns:a16="http://schemas.microsoft.com/office/drawing/2014/main" val="2671674953"/>
                  </a:ext>
                </a:extLst>
              </a:tr>
              <a:tr h="286377">
                <a:tc>
                  <a:txBody>
                    <a:bodyPr/>
                    <a:lstStyle/>
                    <a:p>
                      <a:pPr algn="ctr"/>
                      <a:r>
                        <a:rPr lang="en-US" sz="1100">
                          <a:latin typeface="+mn-lt"/>
                        </a:rPr>
                        <a:t>9</a:t>
                      </a:r>
                      <a:endParaRPr lang="ru-RU" sz="1100">
                        <a:latin typeface="+mn-lt"/>
                      </a:endParaRPr>
                    </a:p>
                  </a:txBody>
                  <a:tcPr/>
                </a:tc>
                <a:tc>
                  <a:txBody>
                    <a:bodyPr/>
                    <a:lstStyle/>
                    <a:p>
                      <a:r>
                        <a:rPr lang="en-US" sz="1100">
                          <a:latin typeface="+mn-lt"/>
                        </a:rPr>
                        <a:t>Data center rent</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0</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$3K</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endParaRPr lang="ru-RU" sz="1050">
                        <a:latin typeface="+mn-lt"/>
                      </a:endParaRPr>
                    </a:p>
                  </a:txBody>
                  <a:tcPr/>
                </a:tc>
                <a:extLst>
                  <a:ext uri="{0D108BD9-81ED-4DB2-BD59-A6C34878D82A}">
                    <a16:rowId xmlns:a16="http://schemas.microsoft.com/office/drawing/2014/main" val="311252957"/>
                  </a:ext>
                </a:extLst>
              </a:tr>
              <a:tr h="286377">
                <a:tc>
                  <a:txBody>
                    <a:bodyPr/>
                    <a:lstStyle/>
                    <a:p>
                      <a:pPr algn="ctr"/>
                      <a:r>
                        <a:rPr lang="en-US" sz="1100">
                          <a:latin typeface="+mn-lt"/>
                        </a:rPr>
                        <a:t>10</a:t>
                      </a:r>
                      <a:endParaRPr lang="ru-RU" sz="1100">
                        <a:latin typeface="+mn-lt"/>
                      </a:endParaRPr>
                    </a:p>
                  </a:txBody>
                  <a:tcPr/>
                </a:tc>
                <a:tc>
                  <a:txBody>
                    <a:bodyPr/>
                    <a:lstStyle/>
                    <a:p>
                      <a:r>
                        <a:rPr lang="en-US" sz="1100">
                          <a:latin typeface="+mn-lt"/>
                        </a:rPr>
                        <a:t>1-800 phone number*</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r>
                        <a:rPr lang="en-US" sz="1050">
                          <a:latin typeface="+mn-lt"/>
                        </a:rPr>
                        <a:t>For RS</a:t>
                      </a:r>
                      <a:endParaRPr lang="ru-RU" sz="1050">
                        <a:latin typeface="+mn-lt"/>
                      </a:endParaRPr>
                    </a:p>
                  </a:txBody>
                  <a:tcPr/>
                </a:tc>
                <a:extLst>
                  <a:ext uri="{0D108BD9-81ED-4DB2-BD59-A6C34878D82A}">
                    <a16:rowId xmlns:a16="http://schemas.microsoft.com/office/drawing/2014/main" val="1253548120"/>
                  </a:ext>
                </a:extLst>
              </a:tr>
              <a:tr h="286377">
                <a:tc>
                  <a:txBody>
                    <a:bodyPr/>
                    <a:lstStyle/>
                    <a:p>
                      <a:pPr algn="ctr"/>
                      <a:r>
                        <a:rPr lang="en-US" sz="1100">
                          <a:latin typeface="+mn-lt"/>
                        </a:rPr>
                        <a:t>11</a:t>
                      </a:r>
                      <a:endParaRPr lang="ru-RU" sz="1100">
                        <a:latin typeface="+mn-lt"/>
                      </a:endParaRPr>
                    </a:p>
                  </a:txBody>
                  <a:tcPr/>
                </a:tc>
                <a:tc>
                  <a:txBody>
                    <a:bodyPr/>
                    <a:lstStyle/>
                    <a:p>
                      <a:r>
                        <a:rPr lang="en-US" sz="1100">
                          <a:latin typeface="+mn-lt"/>
                        </a:rPr>
                        <a:t>1-900 phone numbers (2)</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r>
                        <a:rPr lang="en-US" sz="1050">
                          <a:latin typeface="+mn-lt"/>
                        </a:rPr>
                        <a:t>For CS, Collection groups.</a:t>
                      </a:r>
                      <a:endParaRPr lang="ru-RU" sz="1050">
                        <a:latin typeface="+mn-lt"/>
                      </a:endParaRPr>
                    </a:p>
                  </a:txBody>
                  <a:tcPr/>
                </a:tc>
                <a:extLst>
                  <a:ext uri="{0D108BD9-81ED-4DB2-BD59-A6C34878D82A}">
                    <a16:rowId xmlns:a16="http://schemas.microsoft.com/office/drawing/2014/main" val="1341881602"/>
                  </a:ext>
                </a:extLst>
              </a:tr>
              <a:tr h="286377">
                <a:tc>
                  <a:txBody>
                    <a:bodyPr/>
                    <a:lstStyle/>
                    <a:p>
                      <a:pPr algn="ctr"/>
                      <a:r>
                        <a:rPr lang="en-US" sz="1100">
                          <a:latin typeface="+mn-lt"/>
                        </a:rPr>
                        <a:t>12</a:t>
                      </a:r>
                      <a:endParaRPr lang="ru-RU" sz="1100">
                        <a:latin typeface="+mn-lt"/>
                      </a:endParaRPr>
                    </a:p>
                  </a:txBody>
                  <a:tcPr/>
                </a:tc>
                <a:tc>
                  <a:txBody>
                    <a:bodyPr/>
                    <a:lstStyle/>
                    <a:p>
                      <a:r>
                        <a:rPr lang="en-US" sz="1100">
                          <a:latin typeface="+mn-lt"/>
                        </a:rPr>
                        <a:t>CIB trunk (phone lines)*</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highlight>
                            <a:srgbClr val="FFFF00"/>
                          </a:highlight>
                          <a:uLnTx/>
                          <a:uFillTx/>
                          <a:latin typeface="+mn-lt"/>
                          <a:ea typeface="+mn-ea"/>
                          <a:cs typeface="+mn-cs"/>
                        </a:rPr>
                        <a:t>$?</a:t>
                      </a:r>
                      <a:endParaRPr kumimoji="0" lang="ru-RU" sz="11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0</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r>
                        <a:rPr lang="en-US" sz="1050">
                          <a:latin typeface="+mn-lt"/>
                        </a:rPr>
                        <a:t>Lines are provided by local operator according to the actual needs. </a:t>
                      </a:r>
                      <a:endParaRPr lang="ru-RU" sz="1050">
                        <a:latin typeface="+mn-lt"/>
                      </a:endParaRPr>
                    </a:p>
                  </a:txBody>
                  <a:tcPr/>
                </a:tc>
                <a:extLst>
                  <a:ext uri="{0D108BD9-81ED-4DB2-BD59-A6C34878D82A}">
                    <a16:rowId xmlns:a16="http://schemas.microsoft.com/office/drawing/2014/main" val="2228048568"/>
                  </a:ext>
                </a:extLst>
              </a:tr>
              <a:tr h="286377">
                <a:tc>
                  <a:txBody>
                    <a:bodyPr/>
                    <a:lstStyle/>
                    <a:p>
                      <a:pPr algn="ctr"/>
                      <a:r>
                        <a:rPr lang="en-US" sz="1100">
                          <a:latin typeface="+mn-lt"/>
                        </a:rPr>
                        <a:t>13</a:t>
                      </a:r>
                      <a:endParaRPr lang="ru-RU" sz="1100">
                        <a:latin typeface="+mn-lt"/>
                      </a:endParaRPr>
                    </a:p>
                  </a:txBody>
                  <a:tcPr/>
                </a:tc>
                <a:tc>
                  <a:txBody>
                    <a:bodyPr/>
                    <a:lstStyle/>
                    <a:p>
                      <a:r>
                        <a:rPr lang="en-US" sz="1100">
                          <a:latin typeface="+mn-lt"/>
                        </a:rPr>
                        <a:t>Notebook price</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$1,5K</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r>
                        <a:rPr lang="en-US" sz="1050">
                          <a:latin typeface="+mn-lt"/>
                        </a:rPr>
                        <a:t>For CM and all managers/TLs.</a:t>
                      </a:r>
                      <a:endParaRPr lang="ru-RU" sz="1050">
                        <a:latin typeface="+mn-lt"/>
                      </a:endParaRPr>
                    </a:p>
                  </a:txBody>
                  <a:tcPr/>
                </a:tc>
                <a:extLst>
                  <a:ext uri="{0D108BD9-81ED-4DB2-BD59-A6C34878D82A}">
                    <a16:rowId xmlns:a16="http://schemas.microsoft.com/office/drawing/2014/main" val="283263250"/>
                  </a:ext>
                </a:extLst>
              </a:tr>
              <a:tr h="286377">
                <a:tc>
                  <a:txBody>
                    <a:bodyPr/>
                    <a:lstStyle/>
                    <a:p>
                      <a:pPr algn="ctr"/>
                      <a:r>
                        <a:rPr lang="en-US" sz="1100">
                          <a:latin typeface="+mn-lt"/>
                        </a:rPr>
                        <a:t>14</a:t>
                      </a:r>
                      <a:endParaRPr lang="ru-RU" sz="1100">
                        <a:latin typeface="+mn-lt"/>
                      </a:endParaRPr>
                    </a:p>
                  </a:txBody>
                  <a:tcPr/>
                </a:tc>
                <a:tc>
                  <a:txBody>
                    <a:bodyPr/>
                    <a:lstStyle/>
                    <a:p>
                      <a:r>
                        <a:rPr lang="en-US" sz="1100">
                          <a:latin typeface="+mn-lt"/>
                        </a:rPr>
                        <a:t>Desktop price (Linux)</a:t>
                      </a:r>
                      <a:endParaRPr lang="ru-RU" sz="110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$0,65K</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mn-lt"/>
                          <a:ea typeface="+mn-ea"/>
                          <a:cs typeface="+mn-cs"/>
                        </a:rPr>
                        <a:t>-</a:t>
                      </a:r>
                      <a:endParaRPr kumimoji="0" lang="ru-RU" sz="11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r>
                        <a:rPr lang="en-US" sz="1050">
                          <a:latin typeface="+mn-lt"/>
                        </a:rPr>
                        <a:t>For the rest personnel.</a:t>
                      </a:r>
                      <a:endParaRPr lang="ru-RU" sz="1050">
                        <a:latin typeface="+mn-lt"/>
                      </a:endParaRPr>
                    </a:p>
                  </a:txBody>
                  <a:tcPr/>
                </a:tc>
                <a:extLst>
                  <a:ext uri="{0D108BD9-81ED-4DB2-BD59-A6C34878D82A}">
                    <a16:rowId xmlns:a16="http://schemas.microsoft.com/office/drawing/2014/main" val="889934063"/>
                  </a:ext>
                </a:extLst>
              </a:tr>
            </a:tbl>
          </a:graphicData>
        </a:graphic>
      </p:graphicFrame>
      <p:sp>
        <p:nvSpPr>
          <p:cNvPr id="7" name="TextBox 6"/>
          <p:cNvSpPr txBox="1"/>
          <p:nvPr/>
        </p:nvSpPr>
        <p:spPr>
          <a:xfrm>
            <a:off x="495300" y="6490642"/>
            <a:ext cx="9993188" cy="215444"/>
          </a:xfrm>
          <a:prstGeom prst="rect">
            <a:avLst/>
          </a:prstGeom>
          <a:noFill/>
        </p:spPr>
        <p:txBody>
          <a:bodyPr wrap="square" rtlCol="0">
            <a:spAutoFit/>
          </a:bodyPr>
          <a:lstStyle/>
          <a:p>
            <a:r>
              <a:rPr lang="en-US" sz="800"/>
              <a:t>* Except traffic cost.</a:t>
            </a:r>
          </a:p>
        </p:txBody>
      </p:sp>
    </p:spTree>
    <p:extLst>
      <p:ext uri="{BB962C8B-B14F-4D97-AF65-F5344CB8AC3E}">
        <p14:creationId xmlns:p14="http://schemas.microsoft.com/office/powerpoint/2010/main" val="323214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23</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6.2 </a:t>
            </a:r>
            <a:r>
              <a:rPr lang="en-US" sz="3200" err="1"/>
              <a:t>IT&amp;Ops</a:t>
            </a:r>
            <a:r>
              <a:rPr lang="en-US" sz="3200"/>
              <a:t>. Main assumptions</a:t>
            </a:r>
            <a:endParaRPr lang="ru-RU" sz="3200"/>
          </a:p>
        </p:txBody>
      </p:sp>
      <p:graphicFrame>
        <p:nvGraphicFramePr>
          <p:cNvPr id="5" name="Table 4"/>
          <p:cNvGraphicFramePr>
            <a:graphicFrameLocks noGrp="1"/>
          </p:cNvGraphicFramePr>
          <p:nvPr>
            <p:extLst>
              <p:ext uri="{D42A27DB-BD31-4B8C-83A1-F6EECF244321}">
                <p14:modId xmlns:p14="http://schemas.microsoft.com/office/powerpoint/2010/main" val="4025323584"/>
              </p:ext>
            </p:extLst>
          </p:nvPr>
        </p:nvGraphicFramePr>
        <p:xfrm>
          <a:off x="495298" y="892192"/>
          <a:ext cx="11193495" cy="2225040"/>
        </p:xfrm>
        <a:graphic>
          <a:graphicData uri="http://schemas.openxmlformats.org/drawingml/2006/table">
            <a:tbl>
              <a:tblPr firstRow="1" bandRow="1">
                <a:tableStyleId>{5C22544A-7EE6-4342-B048-85BDC9FD1C3A}</a:tableStyleId>
              </a:tblPr>
              <a:tblGrid>
                <a:gridCol w="349552">
                  <a:extLst>
                    <a:ext uri="{9D8B030D-6E8A-4147-A177-3AD203B41FA5}">
                      <a16:colId xmlns:a16="http://schemas.microsoft.com/office/drawing/2014/main" val="1640349657"/>
                    </a:ext>
                  </a:extLst>
                </a:gridCol>
                <a:gridCol w="4201603">
                  <a:extLst>
                    <a:ext uri="{9D8B030D-6E8A-4147-A177-3AD203B41FA5}">
                      <a16:colId xmlns:a16="http://schemas.microsoft.com/office/drawing/2014/main" val="326502701"/>
                    </a:ext>
                  </a:extLst>
                </a:gridCol>
                <a:gridCol w="1315114">
                  <a:extLst>
                    <a:ext uri="{9D8B030D-6E8A-4147-A177-3AD203B41FA5}">
                      <a16:colId xmlns:a16="http://schemas.microsoft.com/office/drawing/2014/main" val="2251300032"/>
                    </a:ext>
                  </a:extLst>
                </a:gridCol>
                <a:gridCol w="1264184">
                  <a:extLst>
                    <a:ext uri="{9D8B030D-6E8A-4147-A177-3AD203B41FA5}">
                      <a16:colId xmlns:a16="http://schemas.microsoft.com/office/drawing/2014/main" val="1726244486"/>
                    </a:ext>
                  </a:extLst>
                </a:gridCol>
                <a:gridCol w="4063042">
                  <a:extLst>
                    <a:ext uri="{9D8B030D-6E8A-4147-A177-3AD203B41FA5}">
                      <a16:colId xmlns:a16="http://schemas.microsoft.com/office/drawing/2014/main" val="3042783382"/>
                    </a:ext>
                  </a:extLst>
                </a:gridCol>
              </a:tblGrid>
              <a:tr h="370840">
                <a:tc>
                  <a:txBody>
                    <a:bodyPr/>
                    <a:lstStyle/>
                    <a:p>
                      <a:pPr algn="ctr"/>
                      <a:r>
                        <a:rPr lang="en-US" sz="1200"/>
                        <a:t>#</a:t>
                      </a:r>
                      <a:endParaRPr lang="ru-RU" sz="1200"/>
                    </a:p>
                  </a:txBody>
                  <a:tcPr/>
                </a:tc>
                <a:tc>
                  <a:txBody>
                    <a:bodyPr/>
                    <a:lstStyle/>
                    <a:p>
                      <a:pPr algn="ctr"/>
                      <a:r>
                        <a:rPr lang="en-US" sz="1200"/>
                        <a:t>Groups pf operators</a:t>
                      </a:r>
                      <a:endParaRPr lang="ru-RU" sz="1200"/>
                    </a:p>
                  </a:txBody>
                  <a:tcPr/>
                </a:tc>
                <a:tc>
                  <a:txBody>
                    <a:bodyPr/>
                    <a:lstStyle/>
                    <a:p>
                      <a:pPr algn="ctr"/>
                      <a:r>
                        <a:rPr lang="en-US" sz="1200"/>
                        <a:t>Schedule </a:t>
                      </a:r>
                      <a:endParaRPr lang="ru-RU" sz="1200"/>
                    </a:p>
                  </a:txBody>
                  <a:tcPr/>
                </a:tc>
                <a:tc>
                  <a:txBody>
                    <a:bodyPr/>
                    <a:lstStyle/>
                    <a:p>
                      <a:pPr algn="ctr"/>
                      <a:r>
                        <a:rPr lang="en-US" sz="1200"/>
                        <a:t>TAT</a:t>
                      </a:r>
                      <a:endParaRPr lang="ru-RU" sz="1200"/>
                    </a:p>
                  </a:txBody>
                  <a:tcPr/>
                </a:tc>
                <a:tc>
                  <a:txBody>
                    <a:bodyPr/>
                    <a:lstStyle/>
                    <a:p>
                      <a:pPr algn="ctr"/>
                      <a:r>
                        <a:rPr lang="en-US" sz="1200"/>
                        <a:t>Comments</a:t>
                      </a:r>
                      <a:endParaRPr lang="ru-RU" sz="1200"/>
                    </a:p>
                  </a:txBody>
                  <a:tcPr/>
                </a:tc>
                <a:extLst>
                  <a:ext uri="{0D108BD9-81ED-4DB2-BD59-A6C34878D82A}">
                    <a16:rowId xmlns:a16="http://schemas.microsoft.com/office/drawing/2014/main" val="1590619880"/>
                  </a:ext>
                </a:extLst>
              </a:tr>
              <a:tr h="370840">
                <a:tc>
                  <a:txBody>
                    <a:bodyPr/>
                    <a:lstStyle/>
                    <a:p>
                      <a:pPr algn="ctr"/>
                      <a:r>
                        <a:rPr lang="en-US" sz="1200"/>
                        <a:t>1</a:t>
                      </a:r>
                      <a:endParaRPr lang="ru-RU" sz="1200"/>
                    </a:p>
                  </a:txBody>
                  <a:tcPr/>
                </a:tc>
                <a:tc>
                  <a:txBody>
                    <a:bodyPr/>
                    <a:lstStyle/>
                    <a:p>
                      <a:r>
                        <a:rPr lang="en-US" sz="1200"/>
                        <a:t>PV</a:t>
                      </a:r>
                      <a:endParaRPr lang="ru-RU" sz="1200"/>
                    </a:p>
                  </a:txBody>
                  <a:tcPr/>
                </a:tc>
                <a:tc>
                  <a:txBody>
                    <a:bodyPr/>
                    <a:lstStyle/>
                    <a:p>
                      <a:pPr algn="ctr"/>
                      <a:r>
                        <a:rPr lang="en-US" sz="1200"/>
                        <a:t>5/7, 8.00-20.00</a:t>
                      </a:r>
                      <a:endParaRPr lang="ru-RU" sz="1200"/>
                    </a:p>
                  </a:txBody>
                  <a:tcPr/>
                </a:tc>
                <a:tc>
                  <a:txBody>
                    <a:bodyPr/>
                    <a:lstStyle/>
                    <a:p>
                      <a:pPr algn="ctr"/>
                      <a:r>
                        <a:rPr lang="en-US" sz="1200"/>
                        <a:t>12min</a:t>
                      </a:r>
                      <a:endParaRPr lang="ru-RU" sz="1200"/>
                    </a:p>
                  </a:txBody>
                  <a:tcPr/>
                </a:tc>
                <a:tc>
                  <a:txBody>
                    <a:bodyPr/>
                    <a:lstStyle/>
                    <a:p>
                      <a:r>
                        <a:rPr lang="en-US" sz="1200"/>
                        <a:t>Using shifts </a:t>
                      </a:r>
                      <a:endParaRPr lang="ru-RU" sz="1200"/>
                    </a:p>
                  </a:txBody>
                  <a:tcPr/>
                </a:tc>
                <a:extLst>
                  <a:ext uri="{0D108BD9-81ED-4DB2-BD59-A6C34878D82A}">
                    <a16:rowId xmlns:a16="http://schemas.microsoft.com/office/drawing/2014/main" val="3335430015"/>
                  </a:ext>
                </a:extLst>
              </a:tr>
              <a:tr h="370840">
                <a:tc>
                  <a:txBody>
                    <a:bodyPr/>
                    <a:lstStyle/>
                    <a:p>
                      <a:pPr algn="ctr"/>
                      <a:r>
                        <a:rPr lang="en-US" sz="1200"/>
                        <a:t>2</a:t>
                      </a:r>
                      <a:endParaRPr lang="ru-RU" sz="1200"/>
                    </a:p>
                  </a:txBody>
                  <a:tcPr/>
                </a:tc>
                <a:tc>
                  <a:txBody>
                    <a:bodyPr/>
                    <a:lstStyle/>
                    <a:p>
                      <a:r>
                        <a:rPr lang="en-US" sz="1200"/>
                        <a:t>TM OB+IB Repeat  </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5/7, 8.00-20.00</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a:ln>
                            <a:noFill/>
                          </a:ln>
                          <a:solidFill>
                            <a:prstClr val="black"/>
                          </a:solidFill>
                          <a:effectLst/>
                          <a:uLnTx/>
                          <a:uFillTx/>
                          <a:latin typeface="Calibri" panose="020F0502020204030204"/>
                          <a:ea typeface="+mn-ea"/>
                          <a:cs typeface="+mn-cs"/>
                        </a:rPr>
                        <a:t>4</a:t>
                      </a: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min</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Using shifts </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90805908"/>
                  </a:ext>
                </a:extLst>
              </a:tr>
              <a:tr h="370840">
                <a:tc>
                  <a:txBody>
                    <a:bodyPr/>
                    <a:lstStyle/>
                    <a:p>
                      <a:pPr algn="ctr"/>
                      <a:r>
                        <a:rPr lang="en-US" sz="1200"/>
                        <a:t>3</a:t>
                      </a:r>
                      <a:endParaRPr lang="ru-RU" sz="1200"/>
                    </a:p>
                  </a:txBody>
                  <a:tcPr/>
                </a:tc>
                <a:tc>
                  <a:txBody>
                    <a:bodyPr/>
                    <a:lstStyle/>
                    <a:p>
                      <a:r>
                        <a:rPr lang="en-US" sz="1200"/>
                        <a:t>CS </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5/7, 8.00-20.00</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4min</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Using shifts </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002076337"/>
                  </a:ext>
                </a:extLst>
              </a:tr>
              <a:tr h="370840">
                <a:tc>
                  <a:txBody>
                    <a:bodyPr/>
                    <a:lstStyle/>
                    <a:p>
                      <a:pPr algn="ctr"/>
                      <a:r>
                        <a:rPr lang="en-US" sz="1200"/>
                        <a:t>4</a:t>
                      </a:r>
                      <a:endParaRPr lang="ru-RU" sz="1200"/>
                    </a:p>
                  </a:txBody>
                  <a:tcPr/>
                </a:tc>
                <a:tc>
                  <a:txBody>
                    <a:bodyPr/>
                    <a:lstStyle/>
                    <a:p>
                      <a:r>
                        <a:rPr lang="en-US" sz="1200"/>
                        <a:t>Soft collection G1+G2</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5/7, 8.00-20.00</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5min</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Using shifts </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52584084"/>
                  </a:ext>
                </a:extLst>
              </a:tr>
              <a:tr h="370840">
                <a:tc>
                  <a:txBody>
                    <a:bodyPr/>
                    <a:lstStyle/>
                    <a:p>
                      <a:pPr algn="ctr"/>
                      <a:r>
                        <a:rPr lang="en-US" sz="1200"/>
                        <a:t>5</a:t>
                      </a:r>
                      <a:endParaRPr lang="ru-RU" sz="1200"/>
                    </a:p>
                  </a:txBody>
                  <a:tcPr/>
                </a:tc>
                <a:tc>
                  <a:txBody>
                    <a:bodyPr/>
                    <a:lstStyle/>
                    <a:p>
                      <a:r>
                        <a:rPr lang="en-US" sz="1200"/>
                        <a:t>Field collection </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5/7, 8.00-20.00</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Using shifts</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79390425"/>
                  </a:ext>
                </a:extLst>
              </a:tr>
            </a:tbl>
          </a:graphicData>
        </a:graphic>
      </p:graphicFrame>
    </p:spTree>
    <p:extLst>
      <p:ext uri="{BB962C8B-B14F-4D97-AF65-F5344CB8AC3E}">
        <p14:creationId xmlns:p14="http://schemas.microsoft.com/office/powerpoint/2010/main" val="26162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24</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6.3 Admin&amp;HR. VN orgchart for I phase </a:t>
            </a:r>
            <a:endParaRPr lang="ru-RU" sz="3200"/>
          </a:p>
        </p:txBody>
      </p:sp>
      <p:pic>
        <p:nvPicPr>
          <p:cNvPr id="4" name="Picture 3"/>
          <p:cNvPicPr>
            <a:picLocks noChangeAspect="1"/>
          </p:cNvPicPr>
          <p:nvPr/>
        </p:nvPicPr>
        <p:blipFill>
          <a:blip r:embed="rId2"/>
          <a:stretch>
            <a:fillRect/>
          </a:stretch>
        </p:blipFill>
        <p:spPr>
          <a:xfrm>
            <a:off x="495300" y="908720"/>
            <a:ext cx="8235462" cy="4699423"/>
          </a:xfrm>
          <a:prstGeom prst="rect">
            <a:avLst/>
          </a:prstGeom>
        </p:spPr>
      </p:pic>
    </p:spTree>
    <p:extLst>
      <p:ext uri="{BB962C8B-B14F-4D97-AF65-F5344CB8AC3E}">
        <p14:creationId xmlns:p14="http://schemas.microsoft.com/office/powerpoint/2010/main" val="3600354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25</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6.4 Admin&amp;HR. Orgchart for II phase </a:t>
            </a:r>
            <a:endParaRPr lang="ru-RU" sz="3200"/>
          </a:p>
        </p:txBody>
      </p:sp>
      <p:pic>
        <p:nvPicPr>
          <p:cNvPr id="2" name="Picture 1"/>
          <p:cNvPicPr>
            <a:picLocks noChangeAspect="1"/>
          </p:cNvPicPr>
          <p:nvPr/>
        </p:nvPicPr>
        <p:blipFill>
          <a:blip r:embed="rId2"/>
          <a:stretch>
            <a:fillRect/>
          </a:stretch>
        </p:blipFill>
        <p:spPr>
          <a:xfrm>
            <a:off x="495300" y="908720"/>
            <a:ext cx="11306175" cy="3859208"/>
          </a:xfrm>
          <a:prstGeom prst="rect">
            <a:avLst/>
          </a:prstGeom>
        </p:spPr>
      </p:pic>
    </p:spTree>
    <p:extLst>
      <p:ext uri="{BB962C8B-B14F-4D97-AF65-F5344CB8AC3E}">
        <p14:creationId xmlns:p14="http://schemas.microsoft.com/office/powerpoint/2010/main" val="3497095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26</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6.5 Main admin assumptions</a:t>
            </a:r>
            <a:endParaRPr lang="ru-RU" sz="3200"/>
          </a:p>
        </p:txBody>
      </p:sp>
      <p:graphicFrame>
        <p:nvGraphicFramePr>
          <p:cNvPr id="4" name="Table 3"/>
          <p:cNvGraphicFramePr>
            <a:graphicFrameLocks noGrp="1"/>
          </p:cNvGraphicFramePr>
          <p:nvPr>
            <p:extLst>
              <p:ext uri="{D42A27DB-BD31-4B8C-83A1-F6EECF244321}">
                <p14:modId xmlns:p14="http://schemas.microsoft.com/office/powerpoint/2010/main" val="3887218580"/>
              </p:ext>
            </p:extLst>
          </p:nvPr>
        </p:nvGraphicFramePr>
        <p:xfrm>
          <a:off x="495298" y="892192"/>
          <a:ext cx="11098605" cy="3053080"/>
        </p:xfrm>
        <a:graphic>
          <a:graphicData uri="http://schemas.openxmlformats.org/drawingml/2006/table">
            <a:tbl>
              <a:tblPr firstRow="1" bandRow="1">
                <a:tableStyleId>{5C22544A-7EE6-4342-B048-85BDC9FD1C3A}</a:tableStyleId>
              </a:tblPr>
              <a:tblGrid>
                <a:gridCol w="306959">
                  <a:extLst>
                    <a:ext uri="{9D8B030D-6E8A-4147-A177-3AD203B41FA5}">
                      <a16:colId xmlns:a16="http://schemas.microsoft.com/office/drawing/2014/main" val="1640349657"/>
                    </a:ext>
                  </a:extLst>
                </a:gridCol>
                <a:gridCol w="5121866">
                  <a:extLst>
                    <a:ext uri="{9D8B030D-6E8A-4147-A177-3AD203B41FA5}">
                      <a16:colId xmlns:a16="http://schemas.microsoft.com/office/drawing/2014/main" val="326502701"/>
                    </a:ext>
                  </a:extLst>
                </a:gridCol>
                <a:gridCol w="1255377">
                  <a:extLst>
                    <a:ext uri="{9D8B030D-6E8A-4147-A177-3AD203B41FA5}">
                      <a16:colId xmlns:a16="http://schemas.microsoft.com/office/drawing/2014/main" val="2251300032"/>
                    </a:ext>
                  </a:extLst>
                </a:gridCol>
                <a:gridCol w="4414403">
                  <a:extLst>
                    <a:ext uri="{9D8B030D-6E8A-4147-A177-3AD203B41FA5}">
                      <a16:colId xmlns:a16="http://schemas.microsoft.com/office/drawing/2014/main" val="3042783382"/>
                    </a:ext>
                  </a:extLst>
                </a:gridCol>
              </a:tblGrid>
              <a:tr h="370840">
                <a:tc>
                  <a:txBody>
                    <a:bodyPr/>
                    <a:lstStyle/>
                    <a:p>
                      <a:pPr algn="ctr"/>
                      <a:r>
                        <a:rPr lang="en-US" sz="1200"/>
                        <a:t>#</a:t>
                      </a:r>
                      <a:endParaRPr lang="ru-RU" sz="1200"/>
                    </a:p>
                  </a:txBody>
                  <a:tcPr/>
                </a:tc>
                <a:tc>
                  <a:txBody>
                    <a:bodyPr/>
                    <a:lstStyle/>
                    <a:p>
                      <a:pPr algn="ctr"/>
                      <a:r>
                        <a:rPr lang="en-US" sz="1200"/>
                        <a:t>Parameter </a:t>
                      </a:r>
                      <a:endParaRPr lang="ru-RU" sz="1200"/>
                    </a:p>
                  </a:txBody>
                  <a:tcPr/>
                </a:tc>
                <a:tc>
                  <a:txBody>
                    <a:bodyPr/>
                    <a:lstStyle/>
                    <a:p>
                      <a:pPr algn="ctr"/>
                      <a:r>
                        <a:rPr lang="en-US" sz="1200"/>
                        <a:t>Value</a:t>
                      </a:r>
                      <a:endParaRPr lang="ru-RU" sz="1200"/>
                    </a:p>
                  </a:txBody>
                  <a:tcPr/>
                </a:tc>
                <a:tc>
                  <a:txBody>
                    <a:bodyPr/>
                    <a:lstStyle/>
                    <a:p>
                      <a:pPr algn="ctr"/>
                      <a:r>
                        <a:rPr lang="en-US" sz="1200"/>
                        <a:t>Comments</a:t>
                      </a:r>
                      <a:endParaRPr lang="ru-RU" sz="1200"/>
                    </a:p>
                  </a:txBody>
                  <a:tcPr/>
                </a:tc>
                <a:extLst>
                  <a:ext uri="{0D108BD9-81ED-4DB2-BD59-A6C34878D82A}">
                    <a16:rowId xmlns:a16="http://schemas.microsoft.com/office/drawing/2014/main" val="1590619880"/>
                  </a:ext>
                </a:extLst>
              </a:tr>
              <a:tr h="370840">
                <a:tc>
                  <a:txBody>
                    <a:bodyPr/>
                    <a:lstStyle/>
                    <a:p>
                      <a:pPr algn="ctr"/>
                      <a:r>
                        <a:rPr lang="en-US" sz="1200"/>
                        <a:t>1</a:t>
                      </a:r>
                      <a:endParaRPr lang="ru-RU" sz="1200"/>
                    </a:p>
                  </a:txBody>
                  <a:tcPr/>
                </a:tc>
                <a:tc>
                  <a:txBody>
                    <a:bodyPr/>
                    <a:lstStyle/>
                    <a:p>
                      <a:r>
                        <a:rPr lang="en-US" sz="1200"/>
                        <a:t>Office rent cost </a:t>
                      </a:r>
                      <a:endParaRPr lang="ru-RU" sz="1200"/>
                    </a:p>
                  </a:txBody>
                  <a:tcPr/>
                </a:tc>
                <a:tc>
                  <a:txBody>
                    <a:bodyPr/>
                    <a:lstStyle/>
                    <a:p>
                      <a:pPr algn="ctr"/>
                      <a:r>
                        <a:rPr lang="en-US" sz="1200"/>
                        <a:t>$200/</a:t>
                      </a:r>
                      <a:r>
                        <a:rPr lang="en-US" sz="1200" err="1"/>
                        <a:t>sq.m</a:t>
                      </a:r>
                      <a:r>
                        <a:rPr lang="en-US" sz="1200"/>
                        <a:t>.</a:t>
                      </a:r>
                      <a:endParaRPr lang="ru-RU" sz="1200"/>
                    </a:p>
                  </a:txBody>
                  <a:tcPr/>
                </a:tc>
                <a:tc>
                  <a:txBody>
                    <a:bodyPr/>
                    <a:lstStyle/>
                    <a:p>
                      <a:r>
                        <a:rPr lang="en-US" sz="1000"/>
                        <a:t>Class B-C. non-serviced.</a:t>
                      </a:r>
                      <a:endParaRPr lang="ru-RU" sz="1000"/>
                    </a:p>
                  </a:txBody>
                  <a:tcPr/>
                </a:tc>
                <a:extLst>
                  <a:ext uri="{0D108BD9-81ED-4DB2-BD59-A6C34878D82A}">
                    <a16:rowId xmlns:a16="http://schemas.microsoft.com/office/drawing/2014/main" val="3335430015"/>
                  </a:ext>
                </a:extLst>
              </a:tr>
              <a:tr h="370840">
                <a:tc>
                  <a:txBody>
                    <a:bodyPr/>
                    <a:lstStyle/>
                    <a:p>
                      <a:pPr algn="ctr"/>
                      <a:r>
                        <a:rPr lang="en-US" sz="1200"/>
                        <a:t>2</a:t>
                      </a:r>
                      <a:endParaRPr lang="ru-RU" sz="1200"/>
                    </a:p>
                  </a:txBody>
                  <a:tcPr/>
                </a:tc>
                <a:tc>
                  <a:txBody>
                    <a:bodyPr/>
                    <a:lstStyle/>
                    <a:p>
                      <a:r>
                        <a:rPr lang="en-US" sz="1200"/>
                        <a:t>Phase 1 office needs</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~100 </a:t>
                      </a:r>
                      <a:r>
                        <a:rPr kumimoji="0" lang="en-US" sz="1200" b="0" i="0" u="none" strike="noStrike" kern="1200" cap="none" spc="0" normalizeH="0" baseline="0" noProof="0" err="1">
                          <a:ln>
                            <a:noFill/>
                          </a:ln>
                          <a:solidFill>
                            <a:prstClr val="black"/>
                          </a:solidFill>
                          <a:effectLst/>
                          <a:uLnTx/>
                          <a:uFillTx/>
                          <a:latin typeface="Calibri" panose="020F0502020204030204"/>
                          <a:ea typeface="+mn-ea"/>
                          <a:cs typeface="+mn-cs"/>
                        </a:rPr>
                        <a:t>sq.m</a:t>
                      </a: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000"/>
                    </a:p>
                  </a:txBody>
                  <a:tcPr/>
                </a:tc>
                <a:extLst>
                  <a:ext uri="{0D108BD9-81ED-4DB2-BD59-A6C34878D82A}">
                    <a16:rowId xmlns:a16="http://schemas.microsoft.com/office/drawing/2014/main" val="4090805908"/>
                  </a:ext>
                </a:extLst>
              </a:tr>
              <a:tr h="370840">
                <a:tc>
                  <a:txBody>
                    <a:bodyPr/>
                    <a:lstStyle/>
                    <a:p>
                      <a:pPr algn="ctr"/>
                      <a:r>
                        <a:rPr lang="en-US" sz="1200"/>
                        <a:t>3</a:t>
                      </a:r>
                      <a:endParaRPr lang="ru-RU"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Phase 2 office needs</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~300 </a:t>
                      </a:r>
                      <a:r>
                        <a:rPr kumimoji="0" lang="en-US" sz="1200" b="0" i="0" u="none" strike="noStrike" kern="1200" cap="none" spc="0" normalizeH="0" baseline="0" noProof="0" err="1">
                          <a:ln>
                            <a:noFill/>
                          </a:ln>
                          <a:solidFill>
                            <a:prstClr val="black"/>
                          </a:solidFill>
                          <a:effectLst/>
                          <a:uLnTx/>
                          <a:uFillTx/>
                          <a:latin typeface="+mn-lt"/>
                          <a:ea typeface="+mn-ea"/>
                          <a:cs typeface="+mn-cs"/>
                        </a:rPr>
                        <a:t>sq.m</a:t>
                      </a:r>
                      <a:r>
                        <a:rPr kumimoji="0" lang="en-US" sz="1200" b="0" i="0" u="none" strike="noStrike" kern="1200" cap="none" spc="0" normalizeH="0" baseline="0" noProof="0">
                          <a:ln>
                            <a:noFill/>
                          </a:ln>
                          <a:solidFill>
                            <a:prstClr val="black"/>
                          </a:solidFill>
                          <a:effectLst/>
                          <a:uLnTx/>
                          <a:uFillTx/>
                          <a:latin typeface="+mn-lt"/>
                          <a:ea typeface="+mn-ea"/>
                          <a:cs typeface="+mn-cs"/>
                        </a:rPr>
                        <a:t>.</a:t>
                      </a:r>
                      <a:endParaRPr kumimoji="0" lang="ru-RU"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endParaRPr lang="ru-RU" sz="1000"/>
                    </a:p>
                  </a:txBody>
                  <a:tcPr/>
                </a:tc>
                <a:extLst>
                  <a:ext uri="{0D108BD9-81ED-4DB2-BD59-A6C34878D82A}">
                    <a16:rowId xmlns:a16="http://schemas.microsoft.com/office/drawing/2014/main" val="2443077231"/>
                  </a:ext>
                </a:extLst>
              </a:tr>
              <a:tr h="370840">
                <a:tc>
                  <a:txBody>
                    <a:bodyPr/>
                    <a:lstStyle/>
                    <a:p>
                      <a:pPr algn="ctr"/>
                      <a:r>
                        <a:rPr lang="en-US" sz="1200"/>
                        <a:t>4</a:t>
                      </a:r>
                      <a:endParaRPr lang="ru-RU"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Phase 3 office needs</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Depending on headcount</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r>
                        <a:rPr lang="en-US" sz="1000"/>
                        <a:t>Norms: top management 10sq.m., management 6 </a:t>
                      </a:r>
                      <a:r>
                        <a:rPr lang="en-US" sz="1000" err="1"/>
                        <a:t>sq.m</a:t>
                      </a:r>
                      <a:r>
                        <a:rPr lang="en-US" sz="1000"/>
                        <a:t>., rest employees 4 </a:t>
                      </a:r>
                      <a:r>
                        <a:rPr lang="en-US" sz="1000" err="1"/>
                        <a:t>sq.m</a:t>
                      </a:r>
                      <a:r>
                        <a:rPr lang="en-US" sz="1000"/>
                        <a:t>. per employee</a:t>
                      </a:r>
                      <a:endParaRPr lang="ru-RU" sz="1000"/>
                    </a:p>
                  </a:txBody>
                  <a:tcPr/>
                </a:tc>
                <a:extLst>
                  <a:ext uri="{0D108BD9-81ED-4DB2-BD59-A6C34878D82A}">
                    <a16:rowId xmlns:a16="http://schemas.microsoft.com/office/drawing/2014/main" val="2002076337"/>
                  </a:ext>
                </a:extLst>
              </a:tr>
              <a:tr h="370840">
                <a:tc>
                  <a:txBody>
                    <a:bodyPr/>
                    <a:lstStyle/>
                    <a:p>
                      <a:pPr algn="ctr"/>
                      <a:r>
                        <a:rPr lang="en-US" sz="1200"/>
                        <a:t>5</a:t>
                      </a:r>
                      <a:endParaRPr lang="ru-RU" sz="1200"/>
                    </a:p>
                  </a:txBody>
                  <a:tcPr/>
                </a:tc>
                <a:tc>
                  <a:txBody>
                    <a:bodyPr/>
                    <a:lstStyle/>
                    <a:p>
                      <a:r>
                        <a:rPr lang="en-US" sz="1200"/>
                        <a:t>Furniture cost for management per working place</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$500</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000"/>
                    </a:p>
                  </a:txBody>
                  <a:tcPr/>
                </a:tc>
                <a:extLst>
                  <a:ext uri="{0D108BD9-81ED-4DB2-BD59-A6C34878D82A}">
                    <a16:rowId xmlns:a16="http://schemas.microsoft.com/office/drawing/2014/main" val="52584084"/>
                  </a:ext>
                </a:extLst>
              </a:tr>
              <a:tr h="370840">
                <a:tc>
                  <a:txBody>
                    <a:bodyPr/>
                    <a:lstStyle/>
                    <a:p>
                      <a:pPr algn="ctr"/>
                      <a:r>
                        <a:rPr lang="en-US" sz="1200"/>
                        <a:t>6</a:t>
                      </a:r>
                      <a:endParaRPr lang="ru-RU" sz="1200"/>
                    </a:p>
                  </a:txBody>
                  <a:tcPr/>
                </a:tc>
                <a:tc>
                  <a:txBody>
                    <a:bodyPr/>
                    <a:lstStyle/>
                    <a:p>
                      <a:r>
                        <a:rPr lang="en-US" sz="1200"/>
                        <a:t>Furniture cost for the rest employees</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$300</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endParaRPr lang="ru-RU" sz="1000"/>
                    </a:p>
                  </a:txBody>
                  <a:tcPr/>
                </a:tc>
                <a:extLst>
                  <a:ext uri="{0D108BD9-81ED-4DB2-BD59-A6C34878D82A}">
                    <a16:rowId xmlns:a16="http://schemas.microsoft.com/office/drawing/2014/main" val="4079390425"/>
                  </a:ext>
                </a:extLst>
              </a:tr>
              <a:tr h="370840">
                <a:tc>
                  <a:txBody>
                    <a:bodyPr/>
                    <a:lstStyle/>
                    <a:p>
                      <a:pPr algn="ctr"/>
                      <a:r>
                        <a:rPr lang="en-US" sz="1200"/>
                        <a:t>7</a:t>
                      </a:r>
                      <a:endParaRPr lang="ru-RU" sz="1200"/>
                    </a:p>
                  </a:txBody>
                  <a:tcPr/>
                </a:tc>
                <a:tc>
                  <a:txBody>
                    <a:bodyPr/>
                    <a:lstStyle/>
                    <a:p>
                      <a:r>
                        <a:rPr lang="en-US" sz="1200"/>
                        <a:t>Cleaning service </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 per </a:t>
                      </a:r>
                      <a:r>
                        <a:rPr kumimoji="0" lang="en-US" sz="1200" b="0" i="0" u="none" strike="noStrike" kern="1200" cap="none" spc="0" normalizeH="0" baseline="0" noProof="0" err="1">
                          <a:ln>
                            <a:noFill/>
                          </a:ln>
                          <a:solidFill>
                            <a:prstClr val="black"/>
                          </a:solidFill>
                          <a:effectLst/>
                          <a:uLnTx/>
                          <a:uFillTx/>
                          <a:latin typeface="Calibri" panose="020F0502020204030204"/>
                          <a:ea typeface="+mn-ea"/>
                          <a:cs typeface="+mn-cs"/>
                        </a:rPr>
                        <a:t>sq.m</a:t>
                      </a: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r>
                        <a:rPr lang="en-US" sz="1000"/>
                        <a:t>Per month</a:t>
                      </a:r>
                      <a:endParaRPr lang="ru-RU" sz="1000"/>
                    </a:p>
                  </a:txBody>
                  <a:tcPr/>
                </a:tc>
                <a:extLst>
                  <a:ext uri="{0D108BD9-81ED-4DB2-BD59-A6C34878D82A}">
                    <a16:rowId xmlns:a16="http://schemas.microsoft.com/office/drawing/2014/main" val="3570209014"/>
                  </a:ext>
                </a:extLst>
              </a:tr>
            </a:tbl>
          </a:graphicData>
        </a:graphic>
      </p:graphicFrame>
    </p:spTree>
    <p:extLst>
      <p:ext uri="{BB962C8B-B14F-4D97-AF65-F5344CB8AC3E}">
        <p14:creationId xmlns:p14="http://schemas.microsoft.com/office/powerpoint/2010/main" val="274709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27</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7.1 Investment summary </a:t>
            </a:r>
            <a:endParaRPr lang="ru-RU" sz="3200"/>
          </a:p>
        </p:txBody>
      </p:sp>
    </p:spTree>
    <p:extLst>
      <p:ext uri="{BB962C8B-B14F-4D97-AF65-F5344CB8AC3E}">
        <p14:creationId xmlns:p14="http://schemas.microsoft.com/office/powerpoint/2010/main" val="3195136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28</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7.2 Volume indicators (diagrams)</a:t>
            </a:r>
            <a:endParaRPr lang="ru-RU" sz="3200"/>
          </a:p>
        </p:txBody>
      </p:sp>
    </p:spTree>
    <p:extLst>
      <p:ext uri="{BB962C8B-B14F-4D97-AF65-F5344CB8AC3E}">
        <p14:creationId xmlns:p14="http://schemas.microsoft.com/office/powerpoint/2010/main" val="1508286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29</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7.3 CF</a:t>
            </a:r>
            <a:endParaRPr lang="ru-RU" sz="3200"/>
          </a:p>
        </p:txBody>
      </p:sp>
    </p:spTree>
    <p:extLst>
      <p:ext uri="{BB962C8B-B14F-4D97-AF65-F5344CB8AC3E}">
        <p14:creationId xmlns:p14="http://schemas.microsoft.com/office/powerpoint/2010/main" val="240897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3</a:t>
            </a:fld>
            <a:endParaRPr lang="ru-RU"/>
          </a:p>
        </p:txBody>
      </p:sp>
      <p:sp>
        <p:nvSpPr>
          <p:cNvPr id="7" name="Объект 2"/>
          <p:cNvSpPr>
            <a:spLocks noGrp="1"/>
          </p:cNvSpPr>
          <p:nvPr>
            <p:ph idx="1"/>
          </p:nvPr>
        </p:nvSpPr>
        <p:spPr>
          <a:xfrm>
            <a:off x="495300" y="845790"/>
            <a:ext cx="6789920" cy="5447630"/>
          </a:xfrm>
        </p:spPr>
        <p:txBody>
          <a:bodyPr>
            <a:noAutofit/>
          </a:bodyPr>
          <a:lstStyle/>
          <a:p>
            <a:pPr>
              <a:lnSpc>
                <a:spcPct val="100000"/>
              </a:lnSpc>
              <a:spcBef>
                <a:spcPts val="0"/>
              </a:spcBef>
              <a:spcAft>
                <a:spcPts val="600"/>
              </a:spcAft>
            </a:pPr>
            <a:r>
              <a:rPr lang="en-US" sz="1600" dirty="0"/>
              <a:t>Territory: 332K sq.km.</a:t>
            </a:r>
          </a:p>
          <a:p>
            <a:pPr>
              <a:lnSpc>
                <a:spcPct val="100000"/>
              </a:lnSpc>
              <a:spcBef>
                <a:spcPts val="0"/>
              </a:spcBef>
              <a:spcAft>
                <a:spcPts val="600"/>
              </a:spcAft>
            </a:pPr>
            <a:r>
              <a:rPr lang="en-US" sz="1600" dirty="0"/>
              <a:t>Population has reached 92M (2013).</a:t>
            </a:r>
          </a:p>
          <a:p>
            <a:pPr>
              <a:lnSpc>
                <a:spcPct val="100000"/>
              </a:lnSpc>
              <a:spcBef>
                <a:spcPts val="0"/>
              </a:spcBef>
              <a:spcAft>
                <a:spcPts val="600"/>
              </a:spcAft>
            </a:pPr>
            <a:r>
              <a:rPr lang="en-US" sz="1600" dirty="0"/>
              <a:t>Official language Vietnamese.</a:t>
            </a:r>
          </a:p>
          <a:p>
            <a:pPr>
              <a:lnSpc>
                <a:spcPct val="100000"/>
              </a:lnSpc>
              <a:spcBef>
                <a:spcPts val="0"/>
              </a:spcBef>
              <a:spcAft>
                <a:spcPts val="600"/>
              </a:spcAft>
            </a:pPr>
            <a:r>
              <a:rPr lang="en-US" sz="1600" dirty="0"/>
              <a:t>Average monthly wage is $210 (2012).</a:t>
            </a:r>
          </a:p>
          <a:p>
            <a:pPr>
              <a:lnSpc>
                <a:spcPct val="100000"/>
              </a:lnSpc>
              <a:spcBef>
                <a:spcPts val="0"/>
              </a:spcBef>
              <a:spcAft>
                <a:spcPts val="600"/>
              </a:spcAft>
            </a:pPr>
            <a:r>
              <a:rPr lang="en-US" sz="1600" dirty="0"/>
              <a:t>GDP average CAGR in 2013-2019 expected to be 6,1%.</a:t>
            </a:r>
          </a:p>
          <a:p>
            <a:pPr>
              <a:lnSpc>
                <a:spcPct val="100000"/>
              </a:lnSpc>
              <a:spcBef>
                <a:spcPts val="0"/>
              </a:spcBef>
              <a:spcAft>
                <a:spcPts val="600"/>
              </a:spcAft>
            </a:pPr>
            <a:r>
              <a:rPr lang="en-US" sz="1600" dirty="0"/>
              <a:t>GDP Per Capita is $2,3K (2015).</a:t>
            </a:r>
          </a:p>
          <a:p>
            <a:pPr>
              <a:lnSpc>
                <a:spcPct val="100000"/>
              </a:lnSpc>
              <a:spcBef>
                <a:spcPts val="0"/>
              </a:spcBef>
              <a:spcAft>
                <a:spcPts val="600"/>
              </a:spcAft>
            </a:pPr>
            <a:r>
              <a:rPr lang="en-US" sz="1600" dirty="0"/>
              <a:t>Internet penetration is relatively high – about 41%.</a:t>
            </a:r>
          </a:p>
          <a:p>
            <a:pPr>
              <a:lnSpc>
                <a:spcPct val="100000"/>
              </a:lnSpc>
              <a:spcBef>
                <a:spcPts val="0"/>
              </a:spcBef>
              <a:spcAft>
                <a:spcPts val="600"/>
              </a:spcAft>
            </a:pPr>
            <a:r>
              <a:rPr lang="en-US" sz="1600" dirty="0"/>
              <a:t>Mobile penetration is high – at the level of 140%.</a:t>
            </a:r>
          </a:p>
          <a:p>
            <a:pPr>
              <a:lnSpc>
                <a:spcPct val="100000"/>
              </a:lnSpc>
              <a:spcBef>
                <a:spcPts val="0"/>
              </a:spcBef>
              <a:spcAft>
                <a:spcPts val="600"/>
              </a:spcAft>
            </a:pPr>
            <a:r>
              <a:rPr lang="en-US" sz="1600" dirty="0"/>
              <a:t>Bank account penetration is 21% (2014). </a:t>
            </a:r>
          </a:p>
          <a:p>
            <a:pPr>
              <a:lnSpc>
                <a:spcPct val="100000"/>
              </a:lnSpc>
              <a:spcBef>
                <a:spcPts val="0"/>
              </a:spcBef>
              <a:spcAft>
                <a:spcPts val="600"/>
              </a:spcAft>
            </a:pPr>
            <a:r>
              <a:rPr lang="en-US" sz="1600" dirty="0"/>
              <a:t>Credit </a:t>
            </a:r>
            <a:r>
              <a:rPr lang="en-US" sz="1600" dirty="0"/>
              <a:t>card penetration 2%</a:t>
            </a:r>
            <a:r>
              <a:rPr lang="ru-RU" sz="1600" dirty="0"/>
              <a:t>.</a:t>
            </a:r>
            <a:endParaRPr lang="en-US" sz="1600" dirty="0"/>
          </a:p>
          <a:p>
            <a:pPr>
              <a:lnSpc>
                <a:spcPct val="100000"/>
              </a:lnSpc>
              <a:spcBef>
                <a:spcPts val="0"/>
              </a:spcBef>
              <a:spcAft>
                <a:spcPts val="600"/>
              </a:spcAft>
            </a:pPr>
            <a:r>
              <a:rPr lang="en-US" sz="1600" dirty="0"/>
              <a:t>Debit card penetration 15%</a:t>
            </a:r>
            <a:r>
              <a:rPr lang="ru-RU" sz="1600" dirty="0"/>
              <a:t>.</a:t>
            </a:r>
            <a:endParaRPr lang="en-US" sz="1600" dirty="0"/>
          </a:p>
          <a:p>
            <a:pPr>
              <a:lnSpc>
                <a:spcPct val="100000"/>
              </a:lnSpc>
              <a:spcBef>
                <a:spcPts val="0"/>
              </a:spcBef>
              <a:spcAft>
                <a:spcPts val="600"/>
              </a:spcAft>
            </a:pPr>
            <a:r>
              <a:rPr lang="en-US" sz="1600" dirty="0"/>
              <a:t>Online banking penetration - 44% (2014).</a:t>
            </a:r>
          </a:p>
          <a:p>
            <a:pPr>
              <a:lnSpc>
                <a:spcPct val="100000"/>
              </a:lnSpc>
              <a:spcBef>
                <a:spcPts val="0"/>
              </a:spcBef>
              <a:spcAft>
                <a:spcPts val="600"/>
              </a:spcAft>
            </a:pPr>
            <a:r>
              <a:rPr lang="en-US" sz="1600" dirty="0"/>
              <a:t>Only about 20% of citizens at least once used bank services</a:t>
            </a:r>
            <a:r>
              <a:rPr lang="ru-RU" sz="1600" dirty="0"/>
              <a:t>.</a:t>
            </a:r>
            <a:endParaRPr lang="en-US" sz="1600" dirty="0"/>
          </a:p>
          <a:p>
            <a:pPr marL="0" indent="0">
              <a:lnSpc>
                <a:spcPct val="100000"/>
              </a:lnSpc>
              <a:spcBef>
                <a:spcPts val="0"/>
              </a:spcBef>
              <a:spcAft>
                <a:spcPts val="600"/>
              </a:spcAft>
              <a:buNone/>
            </a:pPr>
            <a:r>
              <a:rPr lang="en-US" sz="1600" dirty="0"/>
              <a:t> </a:t>
            </a:r>
          </a:p>
        </p:txBody>
      </p:sp>
      <p:sp>
        <p:nvSpPr>
          <p:cNvPr id="8" name="Заголовок 1"/>
          <p:cNvSpPr>
            <a:spLocks noGrp="1"/>
          </p:cNvSpPr>
          <p:nvPr>
            <p:ph type="title"/>
          </p:nvPr>
        </p:nvSpPr>
        <p:spPr>
          <a:xfrm>
            <a:off x="495300" y="198408"/>
            <a:ext cx="8915400" cy="710312"/>
          </a:xfrm>
        </p:spPr>
        <p:txBody>
          <a:bodyPr>
            <a:normAutofit/>
          </a:bodyPr>
          <a:lstStyle/>
          <a:p>
            <a:pPr algn="l"/>
            <a:r>
              <a:rPr lang="en-US" sz="3200" dirty="0"/>
              <a:t>1.1 General market information</a:t>
            </a:r>
            <a:r>
              <a:rPr lang="en-US" sz="1000" dirty="0"/>
              <a:t>*</a:t>
            </a:r>
            <a:endParaRPr lang="ru-RU" sz="1000" dirty="0"/>
          </a:p>
        </p:txBody>
      </p:sp>
      <p:sp>
        <p:nvSpPr>
          <p:cNvPr id="9" name="TextBox 8"/>
          <p:cNvSpPr txBox="1"/>
          <p:nvPr/>
        </p:nvSpPr>
        <p:spPr>
          <a:xfrm>
            <a:off x="495300" y="6490642"/>
            <a:ext cx="9993188" cy="215444"/>
          </a:xfrm>
          <a:prstGeom prst="rect">
            <a:avLst/>
          </a:prstGeom>
          <a:noFill/>
        </p:spPr>
        <p:txBody>
          <a:bodyPr wrap="square" rtlCol="0">
            <a:spAutoFit/>
          </a:bodyPr>
          <a:lstStyle/>
          <a:p>
            <a:r>
              <a:rPr lang="en-US" sz="800" dirty="0"/>
              <a:t>* Data sources: World Bank, McKinsey, Euro Monitor Consumer Loan Lending, UN statistics, Economist Intelligence Unit, The Banker.</a:t>
            </a:r>
          </a:p>
        </p:txBody>
      </p:sp>
      <p:pic>
        <p:nvPicPr>
          <p:cNvPr id="5" name="Picture 4"/>
          <p:cNvPicPr>
            <a:picLocks noChangeAspect="1"/>
          </p:cNvPicPr>
          <p:nvPr/>
        </p:nvPicPr>
        <p:blipFill rotWithShape="1">
          <a:blip r:embed="rId2"/>
          <a:srcRect l="19416" t="13712" r="68928" b="5019"/>
          <a:stretch/>
        </p:blipFill>
        <p:spPr>
          <a:xfrm>
            <a:off x="8695856" y="845790"/>
            <a:ext cx="2755067" cy="5402839"/>
          </a:xfrm>
          <a:prstGeom prst="rect">
            <a:avLst/>
          </a:prstGeom>
        </p:spPr>
      </p:pic>
    </p:spTree>
    <p:extLst>
      <p:ext uri="{BB962C8B-B14F-4D97-AF65-F5344CB8AC3E}">
        <p14:creationId xmlns:p14="http://schemas.microsoft.com/office/powerpoint/2010/main" val="3406418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30</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8. Project plan </a:t>
            </a:r>
            <a:endParaRPr lang="ru-RU" sz="3200"/>
          </a:p>
        </p:txBody>
      </p:sp>
      <p:pic>
        <p:nvPicPr>
          <p:cNvPr id="4" name="Picture 3"/>
          <p:cNvPicPr>
            <a:picLocks noChangeAspect="1"/>
          </p:cNvPicPr>
          <p:nvPr/>
        </p:nvPicPr>
        <p:blipFill>
          <a:blip r:embed="rId2"/>
          <a:stretch>
            <a:fillRect/>
          </a:stretch>
        </p:blipFill>
        <p:spPr>
          <a:xfrm>
            <a:off x="495300" y="908720"/>
            <a:ext cx="11261271" cy="2909342"/>
          </a:xfrm>
          <a:prstGeom prst="rect">
            <a:avLst/>
          </a:prstGeom>
        </p:spPr>
      </p:pic>
    </p:spTree>
    <p:extLst>
      <p:ext uri="{BB962C8B-B14F-4D97-AF65-F5344CB8AC3E}">
        <p14:creationId xmlns:p14="http://schemas.microsoft.com/office/powerpoint/2010/main" val="3785975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31</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Appendix 1. Draft of the website main page</a:t>
            </a:r>
            <a:endParaRPr lang="ru-RU" sz="3200"/>
          </a:p>
        </p:txBody>
      </p:sp>
    </p:spTree>
    <p:extLst>
      <p:ext uri="{BB962C8B-B14F-4D97-AF65-F5344CB8AC3E}">
        <p14:creationId xmlns:p14="http://schemas.microsoft.com/office/powerpoint/2010/main" val="1482350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32</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Appendix 2. Money flow between parties </a:t>
            </a:r>
            <a:endParaRPr lang="ru-RU" sz="3200"/>
          </a:p>
        </p:txBody>
      </p:sp>
      <p:pic>
        <p:nvPicPr>
          <p:cNvPr id="2" name="Picture 1"/>
          <p:cNvPicPr>
            <a:picLocks noChangeAspect="1"/>
          </p:cNvPicPr>
          <p:nvPr/>
        </p:nvPicPr>
        <p:blipFill>
          <a:blip r:embed="rId2"/>
          <a:stretch>
            <a:fillRect/>
          </a:stretch>
        </p:blipFill>
        <p:spPr>
          <a:xfrm>
            <a:off x="495300" y="1140474"/>
            <a:ext cx="3848099" cy="4140157"/>
          </a:xfrm>
          <a:prstGeom prst="rect">
            <a:avLst/>
          </a:prstGeom>
        </p:spPr>
      </p:pic>
      <p:pic>
        <p:nvPicPr>
          <p:cNvPr id="7" name="Picture 6"/>
          <p:cNvPicPr>
            <a:picLocks noChangeAspect="1"/>
          </p:cNvPicPr>
          <p:nvPr/>
        </p:nvPicPr>
        <p:blipFill>
          <a:blip r:embed="rId3"/>
          <a:stretch>
            <a:fillRect/>
          </a:stretch>
        </p:blipFill>
        <p:spPr>
          <a:xfrm>
            <a:off x="5884060" y="1254558"/>
            <a:ext cx="4863139" cy="3780125"/>
          </a:xfrm>
          <a:prstGeom prst="rect">
            <a:avLst/>
          </a:prstGeom>
        </p:spPr>
      </p:pic>
    </p:spTree>
    <p:extLst>
      <p:ext uri="{BB962C8B-B14F-4D97-AF65-F5344CB8AC3E}">
        <p14:creationId xmlns:p14="http://schemas.microsoft.com/office/powerpoint/2010/main" val="1507309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33</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Appendix 3. Competitors review. “Tima.vn”</a:t>
            </a:r>
            <a:endParaRPr lang="ru-RU" sz="3200"/>
          </a:p>
        </p:txBody>
      </p:sp>
      <p:pic>
        <p:nvPicPr>
          <p:cNvPr id="8" name="Picture 7"/>
          <p:cNvPicPr>
            <a:picLocks noChangeAspect="1"/>
          </p:cNvPicPr>
          <p:nvPr/>
        </p:nvPicPr>
        <p:blipFill rotWithShape="1">
          <a:blip r:embed="rId2"/>
          <a:srcRect l="2953" t="17668"/>
          <a:stretch/>
        </p:blipFill>
        <p:spPr>
          <a:xfrm>
            <a:off x="495300" y="908720"/>
            <a:ext cx="8335548" cy="3873661"/>
          </a:xfrm>
          <a:prstGeom prst="rect">
            <a:avLst/>
          </a:prstGeom>
        </p:spPr>
      </p:pic>
    </p:spTree>
    <p:extLst>
      <p:ext uri="{BB962C8B-B14F-4D97-AF65-F5344CB8AC3E}">
        <p14:creationId xmlns:p14="http://schemas.microsoft.com/office/powerpoint/2010/main" val="1589741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34</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Appendix 4. IL product parameters </a:t>
            </a:r>
            <a:endParaRPr lang="ru-RU" sz="3200"/>
          </a:p>
        </p:txBody>
      </p:sp>
      <p:graphicFrame>
        <p:nvGraphicFramePr>
          <p:cNvPr id="7" name="Table 6"/>
          <p:cNvGraphicFramePr>
            <a:graphicFrameLocks noGrp="1"/>
          </p:cNvGraphicFramePr>
          <p:nvPr>
            <p:extLst>
              <p:ext uri="{D42A27DB-BD31-4B8C-83A1-F6EECF244321}">
                <p14:modId xmlns:p14="http://schemas.microsoft.com/office/powerpoint/2010/main" val="3401688604"/>
              </p:ext>
            </p:extLst>
          </p:nvPr>
        </p:nvGraphicFramePr>
        <p:xfrm>
          <a:off x="495299" y="892192"/>
          <a:ext cx="11210744" cy="2992120"/>
        </p:xfrm>
        <a:graphic>
          <a:graphicData uri="http://schemas.openxmlformats.org/drawingml/2006/table">
            <a:tbl>
              <a:tblPr firstRow="1" bandRow="1">
                <a:tableStyleId>{5C22544A-7EE6-4342-B048-85BDC9FD1C3A}</a:tableStyleId>
              </a:tblPr>
              <a:tblGrid>
                <a:gridCol w="350090">
                  <a:extLst>
                    <a:ext uri="{9D8B030D-6E8A-4147-A177-3AD203B41FA5}">
                      <a16:colId xmlns:a16="http://schemas.microsoft.com/office/drawing/2014/main" val="1640349657"/>
                    </a:ext>
                  </a:extLst>
                </a:gridCol>
                <a:gridCol w="4632385">
                  <a:extLst>
                    <a:ext uri="{9D8B030D-6E8A-4147-A177-3AD203B41FA5}">
                      <a16:colId xmlns:a16="http://schemas.microsoft.com/office/drawing/2014/main" val="326502701"/>
                    </a:ext>
                  </a:extLst>
                </a:gridCol>
                <a:gridCol w="1785668">
                  <a:extLst>
                    <a:ext uri="{9D8B030D-6E8A-4147-A177-3AD203B41FA5}">
                      <a16:colId xmlns:a16="http://schemas.microsoft.com/office/drawing/2014/main" val="2251300032"/>
                    </a:ext>
                  </a:extLst>
                </a:gridCol>
                <a:gridCol w="4442601">
                  <a:extLst>
                    <a:ext uri="{9D8B030D-6E8A-4147-A177-3AD203B41FA5}">
                      <a16:colId xmlns:a16="http://schemas.microsoft.com/office/drawing/2014/main" val="3042783382"/>
                    </a:ext>
                  </a:extLst>
                </a:gridCol>
              </a:tblGrid>
              <a:tr h="370840">
                <a:tc>
                  <a:txBody>
                    <a:bodyPr/>
                    <a:lstStyle/>
                    <a:p>
                      <a:pPr algn="ctr"/>
                      <a:r>
                        <a:rPr lang="en-US" sz="1200"/>
                        <a:t>#</a:t>
                      </a:r>
                      <a:endParaRPr lang="ru-RU" sz="1200"/>
                    </a:p>
                  </a:txBody>
                  <a:tcPr/>
                </a:tc>
                <a:tc>
                  <a:txBody>
                    <a:bodyPr/>
                    <a:lstStyle/>
                    <a:p>
                      <a:pPr algn="ctr"/>
                      <a:r>
                        <a:rPr lang="en-US" sz="1200"/>
                        <a:t>Parameter </a:t>
                      </a:r>
                      <a:endParaRPr lang="ru-RU" sz="1200"/>
                    </a:p>
                  </a:txBody>
                  <a:tcPr/>
                </a:tc>
                <a:tc>
                  <a:txBody>
                    <a:bodyPr/>
                    <a:lstStyle/>
                    <a:p>
                      <a:pPr algn="ctr"/>
                      <a:r>
                        <a:rPr lang="en-US" sz="1200"/>
                        <a:t>Value </a:t>
                      </a:r>
                      <a:endParaRPr lang="ru-RU" sz="1200"/>
                    </a:p>
                  </a:txBody>
                  <a:tcPr/>
                </a:tc>
                <a:tc>
                  <a:txBody>
                    <a:bodyPr/>
                    <a:lstStyle/>
                    <a:p>
                      <a:pPr algn="ctr"/>
                      <a:r>
                        <a:rPr lang="en-US" sz="1200"/>
                        <a:t>Comments</a:t>
                      </a:r>
                      <a:endParaRPr lang="ru-RU" sz="1200"/>
                    </a:p>
                  </a:txBody>
                  <a:tcPr/>
                </a:tc>
                <a:extLst>
                  <a:ext uri="{0D108BD9-81ED-4DB2-BD59-A6C34878D82A}">
                    <a16:rowId xmlns:a16="http://schemas.microsoft.com/office/drawing/2014/main" val="1590619880"/>
                  </a:ext>
                </a:extLst>
              </a:tr>
              <a:tr h="370840">
                <a:tc>
                  <a:txBody>
                    <a:bodyPr/>
                    <a:lstStyle/>
                    <a:p>
                      <a:pPr algn="ctr"/>
                      <a:r>
                        <a:rPr lang="en-US" sz="1200"/>
                        <a:t>1</a:t>
                      </a:r>
                      <a:endParaRPr lang="ru-RU" sz="1200"/>
                    </a:p>
                  </a:txBody>
                  <a:tcPr/>
                </a:tc>
                <a:tc>
                  <a:txBody>
                    <a:bodyPr/>
                    <a:lstStyle/>
                    <a:p>
                      <a:r>
                        <a:rPr lang="en-US" sz="1200"/>
                        <a:t>Loan amount</a:t>
                      </a:r>
                      <a:endParaRPr lang="ru-RU" sz="1200"/>
                    </a:p>
                  </a:txBody>
                  <a:tcPr/>
                </a:tc>
                <a:tc>
                  <a:txBody>
                    <a:bodyPr/>
                    <a:lstStyle/>
                    <a:p>
                      <a:pPr algn="ctr"/>
                      <a:r>
                        <a:rPr lang="en-US" sz="1200"/>
                        <a:t>5-30M VND ($225-1290)</a:t>
                      </a:r>
                      <a:endParaRPr lang="ru-RU"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Repayment schedule – annuity monthly payments.</a:t>
                      </a:r>
                      <a:endParaRPr lang="ru-RU" sz="1000"/>
                    </a:p>
                  </a:txBody>
                  <a:tcPr/>
                </a:tc>
                <a:extLst>
                  <a:ext uri="{0D108BD9-81ED-4DB2-BD59-A6C34878D82A}">
                    <a16:rowId xmlns:a16="http://schemas.microsoft.com/office/drawing/2014/main" val="3335430015"/>
                  </a:ext>
                </a:extLst>
              </a:tr>
              <a:tr h="370840">
                <a:tc>
                  <a:txBody>
                    <a:bodyPr/>
                    <a:lstStyle/>
                    <a:p>
                      <a:pPr algn="ctr"/>
                      <a:r>
                        <a:rPr lang="en-US" sz="1200"/>
                        <a:t>2</a:t>
                      </a:r>
                      <a:endParaRPr lang="ru-RU" sz="1200"/>
                    </a:p>
                  </a:txBody>
                  <a:tcPr/>
                </a:tc>
                <a:tc>
                  <a:txBody>
                    <a:bodyPr/>
                    <a:lstStyle/>
                    <a:p>
                      <a:r>
                        <a:rPr lang="en-US" sz="1200"/>
                        <a:t>Loan tenor </a:t>
                      </a:r>
                      <a:endParaRPr lang="ru-RU" sz="1200"/>
                    </a:p>
                  </a:txBody>
                  <a:tcPr/>
                </a:tc>
                <a:tc>
                  <a:txBody>
                    <a:bodyPr/>
                    <a:lstStyle/>
                    <a:p>
                      <a:pPr algn="ctr"/>
                      <a:r>
                        <a:rPr lang="en-US" sz="1200"/>
                        <a:t>3, 6, 12 months</a:t>
                      </a:r>
                      <a:endParaRPr lang="ru-RU" sz="1200"/>
                    </a:p>
                  </a:txBody>
                  <a:tcPr/>
                </a:tc>
                <a:tc>
                  <a:txBody>
                    <a:bodyPr/>
                    <a:lstStyle/>
                    <a:p>
                      <a:endParaRPr lang="ru-RU" sz="1000"/>
                    </a:p>
                  </a:txBody>
                  <a:tcPr/>
                </a:tc>
                <a:extLst>
                  <a:ext uri="{0D108BD9-81ED-4DB2-BD59-A6C34878D82A}">
                    <a16:rowId xmlns:a16="http://schemas.microsoft.com/office/drawing/2014/main" val="4090805908"/>
                  </a:ext>
                </a:extLst>
              </a:tr>
              <a:tr h="370840">
                <a:tc>
                  <a:txBody>
                    <a:bodyPr/>
                    <a:lstStyle/>
                    <a:p>
                      <a:pPr algn="ctr"/>
                      <a:r>
                        <a:rPr lang="en-US" sz="1200"/>
                        <a:t>3</a:t>
                      </a:r>
                      <a:endParaRPr lang="ru-RU" sz="1200"/>
                    </a:p>
                  </a:txBody>
                  <a:tcPr/>
                </a:tc>
                <a:tc>
                  <a:txBody>
                    <a:bodyPr/>
                    <a:lstStyle/>
                    <a:p>
                      <a:r>
                        <a:rPr lang="en-US" sz="1200"/>
                        <a:t>Effective IR</a:t>
                      </a:r>
                      <a:endParaRPr lang="ru-RU" sz="1200"/>
                    </a:p>
                  </a:txBody>
                  <a:tcPr/>
                </a:tc>
                <a:tc>
                  <a:txBody>
                    <a:bodyPr/>
                    <a:lstStyle/>
                    <a:p>
                      <a:pPr algn="ctr"/>
                      <a:r>
                        <a:rPr lang="en-US" sz="1200"/>
                        <a:t>0,3% per day</a:t>
                      </a:r>
                      <a:endParaRPr lang="ru-RU" sz="1200"/>
                    </a:p>
                  </a:txBody>
                  <a:tcPr/>
                </a:tc>
                <a:tc>
                  <a:txBody>
                    <a:bodyPr/>
                    <a:lstStyle/>
                    <a:p>
                      <a:endParaRPr lang="ru-RU" sz="1000"/>
                    </a:p>
                  </a:txBody>
                  <a:tcPr/>
                </a:tc>
                <a:extLst>
                  <a:ext uri="{0D108BD9-81ED-4DB2-BD59-A6C34878D82A}">
                    <a16:rowId xmlns:a16="http://schemas.microsoft.com/office/drawing/2014/main" val="3570209014"/>
                  </a:ext>
                </a:extLst>
              </a:tr>
              <a:tr h="370840">
                <a:tc>
                  <a:txBody>
                    <a:bodyPr/>
                    <a:lstStyle/>
                    <a:p>
                      <a:pPr algn="ctr"/>
                      <a:r>
                        <a:rPr lang="en-US" sz="1200"/>
                        <a:t>4</a:t>
                      </a:r>
                      <a:endParaRPr lang="ru-RU" sz="1200"/>
                    </a:p>
                  </a:txBody>
                  <a:tcPr/>
                </a:tc>
                <a:tc>
                  <a:txBody>
                    <a:bodyPr/>
                    <a:lstStyle/>
                    <a:p>
                      <a:r>
                        <a:rPr lang="en-US" sz="1200"/>
                        <a:t>Overdue IR</a:t>
                      </a:r>
                      <a:endParaRPr lang="ru-RU" sz="1200"/>
                    </a:p>
                  </a:txBody>
                  <a:tcPr/>
                </a:tc>
                <a:tc>
                  <a:txBody>
                    <a:bodyPr/>
                    <a:lstStyle/>
                    <a:p>
                      <a:pPr algn="ctr"/>
                      <a:r>
                        <a:rPr lang="en-US" sz="1200"/>
                        <a:t>0%</a:t>
                      </a:r>
                      <a:endParaRPr lang="ru-RU" sz="1200"/>
                    </a:p>
                  </a:txBody>
                  <a:tcPr/>
                </a:tc>
                <a:tc>
                  <a:txBody>
                    <a:bodyPr/>
                    <a:lstStyle/>
                    <a:p>
                      <a:endParaRPr lang="ru-RU" sz="1000"/>
                    </a:p>
                  </a:txBody>
                  <a:tcPr/>
                </a:tc>
                <a:extLst>
                  <a:ext uri="{0D108BD9-81ED-4DB2-BD59-A6C34878D82A}">
                    <a16:rowId xmlns:a16="http://schemas.microsoft.com/office/drawing/2014/main" val="142922902"/>
                  </a:ext>
                </a:extLst>
              </a:tr>
              <a:tr h="370840">
                <a:tc>
                  <a:txBody>
                    <a:bodyPr/>
                    <a:lstStyle/>
                    <a:p>
                      <a:pPr algn="ctr"/>
                      <a:r>
                        <a:rPr lang="en-US" sz="1200"/>
                        <a:t>5</a:t>
                      </a:r>
                      <a:endParaRPr lang="ru-RU" sz="1200"/>
                    </a:p>
                  </a:txBody>
                  <a:tcPr/>
                </a:tc>
                <a:tc>
                  <a:txBody>
                    <a:bodyPr/>
                    <a:lstStyle/>
                    <a:p>
                      <a:r>
                        <a:rPr lang="en-US" sz="1200"/>
                        <a:t>LPF</a:t>
                      </a:r>
                      <a:endParaRPr lang="ru-RU" sz="1200"/>
                    </a:p>
                  </a:txBody>
                  <a:tcPr/>
                </a:tc>
                <a:tc>
                  <a:txBody>
                    <a:bodyPr/>
                    <a:lstStyle/>
                    <a:p>
                      <a:pPr algn="ctr"/>
                      <a:r>
                        <a:rPr lang="en-US" sz="1200"/>
                        <a:t>500K VND</a:t>
                      </a:r>
                      <a:endParaRPr lang="ru-RU" sz="1200"/>
                    </a:p>
                  </a:txBody>
                  <a:tcPr/>
                </a:tc>
                <a:tc>
                  <a:txBody>
                    <a:bodyPr/>
                    <a:lstStyle/>
                    <a:p>
                      <a:r>
                        <a:rPr lang="en-US" sz="1000" err="1"/>
                        <a:t>Max.#charges</a:t>
                      </a:r>
                      <a:r>
                        <a:rPr lang="en-US" sz="1000"/>
                        <a:t> - 3. Frequency of charging 30 calendar days. Grace period – 3 calendar days.</a:t>
                      </a:r>
                      <a:endParaRPr lang="ru-RU" sz="1000"/>
                    </a:p>
                  </a:txBody>
                  <a:tcPr/>
                </a:tc>
                <a:extLst>
                  <a:ext uri="{0D108BD9-81ED-4DB2-BD59-A6C34878D82A}">
                    <a16:rowId xmlns:a16="http://schemas.microsoft.com/office/drawing/2014/main" val="1604243511"/>
                  </a:ext>
                </a:extLst>
              </a:tr>
              <a:tr h="370840">
                <a:tc>
                  <a:txBody>
                    <a:bodyPr/>
                    <a:lstStyle/>
                    <a:p>
                      <a:pPr algn="ctr"/>
                      <a:r>
                        <a:rPr lang="en-US" sz="1200"/>
                        <a:t>6</a:t>
                      </a:r>
                      <a:endParaRPr lang="ru-RU" sz="1200"/>
                    </a:p>
                  </a:txBody>
                  <a:tcPr/>
                </a:tc>
                <a:tc>
                  <a:txBody>
                    <a:bodyPr/>
                    <a:lstStyle/>
                    <a:p>
                      <a:r>
                        <a:rPr lang="en-US" sz="1200"/>
                        <a:t>Early loan repayment </a:t>
                      </a:r>
                      <a:endParaRPr lang="ru-RU" sz="1200"/>
                    </a:p>
                  </a:txBody>
                  <a:tcPr/>
                </a:tc>
                <a:tc>
                  <a:txBody>
                    <a:bodyPr/>
                    <a:lstStyle/>
                    <a:p>
                      <a:pPr algn="ctr"/>
                      <a:r>
                        <a:rPr lang="en-US" sz="1200"/>
                        <a:t>Allowed </a:t>
                      </a:r>
                      <a:endParaRPr lang="ru-RU" sz="1200"/>
                    </a:p>
                  </a:txBody>
                  <a:tcPr/>
                </a:tc>
                <a:tc>
                  <a:txBody>
                    <a:bodyPr/>
                    <a:lstStyle/>
                    <a:p>
                      <a:endParaRPr lang="ru-RU" sz="1000"/>
                    </a:p>
                  </a:txBody>
                  <a:tcPr/>
                </a:tc>
                <a:extLst>
                  <a:ext uri="{0D108BD9-81ED-4DB2-BD59-A6C34878D82A}">
                    <a16:rowId xmlns:a16="http://schemas.microsoft.com/office/drawing/2014/main" val="3168823781"/>
                  </a:ext>
                </a:extLst>
              </a:tr>
              <a:tr h="370840">
                <a:tc>
                  <a:txBody>
                    <a:bodyPr/>
                    <a:lstStyle/>
                    <a:p>
                      <a:pPr algn="ctr"/>
                      <a:r>
                        <a:rPr lang="en-US" sz="1200"/>
                        <a:t>7</a:t>
                      </a:r>
                      <a:endParaRPr lang="ru-RU" sz="1200"/>
                    </a:p>
                  </a:txBody>
                  <a:tcPr/>
                </a:tc>
                <a:tc>
                  <a:txBody>
                    <a:bodyPr/>
                    <a:lstStyle/>
                    <a:p>
                      <a:r>
                        <a:rPr lang="en-US" sz="1200" err="1"/>
                        <a:t>Autocontract</a:t>
                      </a:r>
                      <a:r>
                        <a:rPr lang="en-US" sz="1200"/>
                        <a:t> closure feature </a:t>
                      </a:r>
                      <a:endParaRPr lang="ru-RU" sz="1200"/>
                    </a:p>
                  </a:txBody>
                  <a:tcPr/>
                </a:tc>
                <a:tc>
                  <a:txBody>
                    <a:bodyPr/>
                    <a:lstStyle/>
                    <a:p>
                      <a:pPr algn="ctr"/>
                      <a:r>
                        <a:rPr lang="en-US" sz="1200"/>
                        <a:t>Yes </a:t>
                      </a:r>
                      <a:endParaRPr lang="ru-RU" sz="1200"/>
                    </a:p>
                  </a:txBody>
                  <a:tcPr/>
                </a:tc>
                <a:tc>
                  <a:txBody>
                    <a:bodyPr/>
                    <a:lstStyle/>
                    <a:p>
                      <a:r>
                        <a:rPr lang="en-US" sz="1000"/>
                        <a:t>Threshold value 0,5% of average LA (rounded).</a:t>
                      </a:r>
                      <a:endParaRPr lang="ru-RU" sz="1000"/>
                    </a:p>
                  </a:txBody>
                  <a:tcPr/>
                </a:tc>
                <a:extLst>
                  <a:ext uri="{0D108BD9-81ED-4DB2-BD59-A6C34878D82A}">
                    <a16:rowId xmlns:a16="http://schemas.microsoft.com/office/drawing/2014/main" val="612981669"/>
                  </a:ext>
                </a:extLst>
              </a:tr>
            </a:tbl>
          </a:graphicData>
        </a:graphic>
      </p:graphicFrame>
    </p:spTree>
    <p:extLst>
      <p:ext uri="{BB962C8B-B14F-4D97-AF65-F5344CB8AC3E}">
        <p14:creationId xmlns:p14="http://schemas.microsoft.com/office/powerpoint/2010/main" val="2632058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35</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Appendix 5. Customer support principles</a:t>
            </a:r>
            <a:endParaRPr lang="ru-RU" sz="3200"/>
          </a:p>
        </p:txBody>
      </p:sp>
      <p:pic>
        <p:nvPicPr>
          <p:cNvPr id="2" name="Picture 1"/>
          <p:cNvPicPr>
            <a:picLocks noChangeAspect="1"/>
          </p:cNvPicPr>
          <p:nvPr/>
        </p:nvPicPr>
        <p:blipFill>
          <a:blip r:embed="rId2"/>
          <a:stretch>
            <a:fillRect/>
          </a:stretch>
        </p:blipFill>
        <p:spPr>
          <a:xfrm>
            <a:off x="495300" y="908720"/>
            <a:ext cx="8509363" cy="5600584"/>
          </a:xfrm>
          <a:prstGeom prst="rect">
            <a:avLst/>
          </a:prstGeom>
        </p:spPr>
      </p:pic>
    </p:spTree>
    <p:extLst>
      <p:ext uri="{BB962C8B-B14F-4D97-AF65-F5344CB8AC3E}">
        <p14:creationId xmlns:p14="http://schemas.microsoft.com/office/powerpoint/2010/main" val="3408496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36</a:t>
            </a:fld>
            <a:endParaRPr lang="ru-RU"/>
          </a:p>
        </p:txBody>
      </p:sp>
      <p:sp>
        <p:nvSpPr>
          <p:cNvPr id="3" name="Заголовок 1"/>
          <p:cNvSpPr>
            <a:spLocks noGrp="1"/>
          </p:cNvSpPr>
          <p:nvPr>
            <p:ph type="title"/>
          </p:nvPr>
        </p:nvSpPr>
        <p:spPr>
          <a:xfrm>
            <a:off x="495299" y="160421"/>
            <a:ext cx="9146005" cy="748299"/>
          </a:xfrm>
        </p:spPr>
        <p:txBody>
          <a:bodyPr>
            <a:normAutofit/>
          </a:bodyPr>
          <a:lstStyle/>
          <a:p>
            <a:pPr algn="l"/>
            <a:r>
              <a:rPr lang="en-US" sz="3200"/>
              <a:t>Appendix 6. Risks. 2016 changes</a:t>
            </a:r>
            <a:endParaRPr lang="ru-RU" sz="3200"/>
          </a:p>
        </p:txBody>
      </p:sp>
      <p:sp>
        <p:nvSpPr>
          <p:cNvPr id="7" name="Объект 2"/>
          <p:cNvSpPr txBox="1">
            <a:spLocks/>
          </p:cNvSpPr>
          <p:nvPr/>
        </p:nvSpPr>
        <p:spPr>
          <a:xfrm>
            <a:off x="9118567" y="1334993"/>
            <a:ext cx="2787164" cy="3462294"/>
          </a:xfrm>
          <a:prstGeom prst="rect">
            <a:avLst/>
          </a:prstGeom>
          <a:solidFill>
            <a:schemeClr val="accent5">
              <a:lumMod val="20000"/>
              <a:lumOff val="80000"/>
            </a:schemeClr>
          </a:solidFill>
        </p:spPr>
        <p:txBody>
          <a:bodyPr vert="horz" lIns="91427" tIns="45714" rIns="91427" bIns="45714" rtlCol="0">
            <a:noAutofit/>
          </a:bodyPr>
          <a:lstStyle>
            <a:defPPr>
              <a:defRPr lang="en-US"/>
            </a:defPPr>
            <a:lvl1pPr marL="342849" indent="-342849" algn="just">
              <a:spcBef>
                <a:spcPts val="600"/>
              </a:spcBef>
              <a:buFont typeface="Arial"/>
              <a:buChar char="•"/>
              <a:defRPr sz="2000"/>
            </a:lvl1pPr>
            <a:lvl2pPr marL="342849" lvl="1" indent="-342849" algn="just">
              <a:spcBef>
                <a:spcPts val="600"/>
              </a:spcBef>
              <a:buFont typeface="Arial"/>
              <a:buChar char="•"/>
              <a:defRPr sz="1400"/>
            </a:lvl2pPr>
            <a:lvl3pPr marL="1142830" indent="-228566">
              <a:spcBef>
                <a:spcPct val="20000"/>
              </a:spcBef>
              <a:buFont typeface="Arial"/>
              <a:buChar char="•"/>
              <a:defRPr sz="2400"/>
            </a:lvl3pPr>
            <a:lvl4pPr marL="1599962" indent="-228566">
              <a:spcBef>
                <a:spcPct val="20000"/>
              </a:spcBef>
              <a:buFont typeface="Arial"/>
              <a:buChar char="–"/>
              <a:defRPr sz="2000"/>
            </a:lvl4pPr>
            <a:lvl5pPr marL="2057093" indent="-228566">
              <a:spcBef>
                <a:spcPct val="20000"/>
              </a:spcBef>
              <a:buFont typeface="Arial"/>
              <a:buChar char="»"/>
              <a:defRPr sz="2000"/>
            </a:lvl5pPr>
            <a:lvl6pPr marL="2514225" indent="-228566">
              <a:spcBef>
                <a:spcPct val="20000"/>
              </a:spcBef>
              <a:buFont typeface="Arial"/>
              <a:buChar char="•"/>
              <a:defRPr sz="2000"/>
            </a:lvl6pPr>
            <a:lvl7pPr marL="2971357" indent="-228566">
              <a:spcBef>
                <a:spcPct val="20000"/>
              </a:spcBef>
              <a:buFont typeface="Arial"/>
              <a:buChar char="•"/>
              <a:defRPr sz="2000"/>
            </a:lvl7pPr>
            <a:lvl8pPr marL="3428490" indent="-228566">
              <a:spcBef>
                <a:spcPct val="20000"/>
              </a:spcBef>
              <a:buFont typeface="Arial"/>
              <a:buChar char="•"/>
              <a:defRPr sz="2000"/>
            </a:lvl8pPr>
            <a:lvl9pPr marL="3885621" indent="-228566">
              <a:spcBef>
                <a:spcPct val="20000"/>
              </a:spcBef>
              <a:buFont typeface="Arial"/>
              <a:buChar char="•"/>
              <a:defRPr sz="2000"/>
            </a:lvl9pPr>
          </a:lstStyle>
          <a:p>
            <a:pPr marL="0" lvl="1" indent="0">
              <a:buNone/>
            </a:pPr>
            <a:r>
              <a:rPr lang="en-US" sz="1600">
                <a:solidFill>
                  <a:schemeClr val="accent1">
                    <a:lumMod val="50000"/>
                  </a:schemeClr>
                </a:solidFill>
              </a:rPr>
              <a:t>Unlike</a:t>
            </a:r>
            <a:r>
              <a:rPr lang="ru-RU" sz="1600">
                <a:solidFill>
                  <a:schemeClr val="accent1">
                    <a:lumMod val="50000"/>
                  </a:schemeClr>
                </a:solidFill>
              </a:rPr>
              <a:t> </a:t>
            </a:r>
            <a:r>
              <a:rPr lang="en-US" sz="1600">
                <a:solidFill>
                  <a:schemeClr val="accent1">
                    <a:lumMod val="50000"/>
                  </a:schemeClr>
                </a:solidFill>
              </a:rPr>
              <a:t>classic risk management approach, which is based on monthly performance indicators, we use weekly metrics and track the performance of weekly vintages. This allows to increase the speed of reaction and make adjustments faster. As a result, starting from the scratch, we managed to build efficient risk management system during one year</a:t>
            </a:r>
          </a:p>
          <a:p>
            <a:pPr marL="0" lvl="1" indent="0">
              <a:buNone/>
            </a:pPr>
            <a:endParaRPr lang="en-US" sz="1600">
              <a:solidFill>
                <a:schemeClr val="accent1">
                  <a:lumMod val="50000"/>
                </a:schemeClr>
              </a:solidFill>
            </a:endParaRPr>
          </a:p>
          <a:p>
            <a:pPr marL="0" indent="0">
              <a:buNone/>
            </a:pPr>
            <a:endParaRPr lang="en-US" sz="2400">
              <a:solidFill>
                <a:schemeClr val="accent1">
                  <a:lumMod val="50000"/>
                </a:schemeClr>
              </a:solidFill>
            </a:endParaRPr>
          </a:p>
          <a:p>
            <a:pPr marL="0" indent="0">
              <a:buNone/>
            </a:pPr>
            <a:endParaRPr lang="en-US" sz="2400">
              <a:solidFill>
                <a:schemeClr val="accent1">
                  <a:lumMod val="50000"/>
                </a:schemeClr>
              </a:solidFill>
            </a:endParaRPr>
          </a:p>
        </p:txBody>
      </p:sp>
      <p:graphicFrame>
        <p:nvGraphicFramePr>
          <p:cNvPr id="96" name="Chart 95">
            <a:extLst/>
          </p:cNvPr>
          <p:cNvGraphicFramePr>
            <a:graphicFrameLocks/>
          </p:cNvGraphicFramePr>
          <p:nvPr>
            <p:extLst/>
          </p:nvPr>
        </p:nvGraphicFramePr>
        <p:xfrm>
          <a:off x="643078" y="1051325"/>
          <a:ext cx="8156448" cy="3291840"/>
        </p:xfrm>
        <a:graphic>
          <a:graphicData uri="http://schemas.openxmlformats.org/drawingml/2006/chart">
            <c:chart xmlns:c="http://schemas.openxmlformats.org/drawingml/2006/chart" xmlns:r="http://schemas.openxmlformats.org/officeDocument/2006/relationships" r:id="rId2"/>
          </a:graphicData>
        </a:graphic>
      </p:graphicFrame>
      <p:sp>
        <p:nvSpPr>
          <p:cNvPr id="97" name="Rounded Rectangle 5"/>
          <p:cNvSpPr/>
          <p:nvPr/>
        </p:nvSpPr>
        <p:spPr>
          <a:xfrm>
            <a:off x="767257" y="4358405"/>
            <a:ext cx="1531620"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Stop Self-employed &amp; Require document proof for Salary earners</a:t>
            </a:r>
            <a:endParaRPr lang="en-GB" sz="1050"/>
          </a:p>
        </p:txBody>
      </p:sp>
      <p:cxnSp>
        <p:nvCxnSpPr>
          <p:cNvPr id="98" name="Straight Arrow Connector 97"/>
          <p:cNvCxnSpPr>
            <a:stCxn id="97" idx="0"/>
          </p:cNvCxnSpPr>
          <p:nvPr/>
        </p:nvCxnSpPr>
        <p:spPr>
          <a:xfrm flipV="1">
            <a:off x="1533067" y="2422925"/>
            <a:ext cx="1142863" cy="1935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ounded Rectangle 20"/>
          <p:cNvSpPr/>
          <p:nvPr/>
        </p:nvSpPr>
        <p:spPr>
          <a:xfrm>
            <a:off x="1533067" y="5003607"/>
            <a:ext cx="1531620"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Update policy with new verification criteria</a:t>
            </a:r>
            <a:endParaRPr lang="en-GB" sz="1050"/>
          </a:p>
        </p:txBody>
      </p:sp>
      <p:cxnSp>
        <p:nvCxnSpPr>
          <p:cNvPr id="100" name="Straight Arrow Connector 99"/>
          <p:cNvCxnSpPr>
            <a:stCxn id="99" idx="0"/>
          </p:cNvCxnSpPr>
          <p:nvPr/>
        </p:nvCxnSpPr>
        <p:spPr>
          <a:xfrm flipV="1">
            <a:off x="2298877" y="2872505"/>
            <a:ext cx="1008422" cy="2131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Rounded Rectangle 25"/>
          <p:cNvSpPr/>
          <p:nvPr/>
        </p:nvSpPr>
        <p:spPr>
          <a:xfrm>
            <a:off x="2484475" y="4355907"/>
            <a:ext cx="1273632"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Apply document control &amp; daily anti-fraud triggers</a:t>
            </a:r>
            <a:endParaRPr lang="en-GB" sz="1050"/>
          </a:p>
        </p:txBody>
      </p:sp>
      <p:cxnSp>
        <p:nvCxnSpPr>
          <p:cNvPr id="102" name="Straight Arrow Connector 101"/>
          <p:cNvCxnSpPr>
            <a:stCxn id="101" idx="0"/>
          </p:cNvCxnSpPr>
          <p:nvPr/>
        </p:nvCxnSpPr>
        <p:spPr>
          <a:xfrm flipV="1">
            <a:off x="3121291" y="2941085"/>
            <a:ext cx="439653" cy="141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35" idx="0"/>
          </p:cNvCxnSpPr>
          <p:nvPr/>
        </p:nvCxnSpPr>
        <p:spPr>
          <a:xfrm flipH="1" flipV="1">
            <a:off x="3796624" y="3032525"/>
            <a:ext cx="31422" cy="197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39" idx="0"/>
          </p:cNvCxnSpPr>
          <p:nvPr/>
        </p:nvCxnSpPr>
        <p:spPr>
          <a:xfrm flipV="1">
            <a:off x="4239660" y="3162065"/>
            <a:ext cx="572088" cy="1193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cxnSpLocks/>
            <a:stCxn id="142" idx="0"/>
          </p:cNvCxnSpPr>
          <p:nvPr/>
        </p:nvCxnSpPr>
        <p:spPr>
          <a:xfrm flipV="1">
            <a:off x="5340912" y="2872505"/>
            <a:ext cx="86682" cy="2131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a:stCxn id="143" idx="0"/>
          </p:cNvCxnSpPr>
          <p:nvPr/>
        </p:nvCxnSpPr>
        <p:spPr>
          <a:xfrm flipH="1" flipV="1">
            <a:off x="5020175" y="3032525"/>
            <a:ext cx="237670" cy="132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38" idx="0"/>
          </p:cNvCxnSpPr>
          <p:nvPr/>
        </p:nvCxnSpPr>
        <p:spPr>
          <a:xfrm flipH="1" flipV="1">
            <a:off x="5556935" y="2796305"/>
            <a:ext cx="905313" cy="1559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cxnSpLocks/>
            <a:stCxn id="136" idx="0"/>
          </p:cNvCxnSpPr>
          <p:nvPr/>
        </p:nvCxnSpPr>
        <p:spPr>
          <a:xfrm flipV="1">
            <a:off x="6952517" y="2941085"/>
            <a:ext cx="226854" cy="206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63"/>
          <p:cNvSpPr/>
          <p:nvPr/>
        </p:nvSpPr>
        <p:spPr>
          <a:xfrm>
            <a:off x="8196781" y="5016349"/>
            <a:ext cx="1076694"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Cooperate with new collection vendors</a:t>
            </a:r>
            <a:endParaRPr lang="en-GB" sz="1050"/>
          </a:p>
        </p:txBody>
      </p:sp>
      <p:cxnSp>
        <p:nvCxnSpPr>
          <p:cNvPr id="110" name="Straight Arrow Connector 109"/>
          <p:cNvCxnSpPr>
            <a:cxnSpLocks/>
            <a:stCxn id="137" idx="0"/>
          </p:cNvCxnSpPr>
          <p:nvPr/>
        </p:nvCxnSpPr>
        <p:spPr>
          <a:xfrm flipV="1">
            <a:off x="7819548" y="3032525"/>
            <a:ext cx="203883" cy="132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cxnSpLocks/>
            <a:stCxn id="127" idx="0"/>
          </p:cNvCxnSpPr>
          <p:nvPr/>
        </p:nvCxnSpPr>
        <p:spPr>
          <a:xfrm flipV="1">
            <a:off x="6585405" y="3032525"/>
            <a:ext cx="98232" cy="2619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533067" y="1622100"/>
            <a:ext cx="465002" cy="246221"/>
          </a:xfrm>
          <a:prstGeom prst="rect">
            <a:avLst/>
          </a:prstGeom>
          <a:noFill/>
        </p:spPr>
        <p:txBody>
          <a:bodyPr wrap="square" rtlCol="0">
            <a:spAutoFit/>
          </a:bodyPr>
          <a:lstStyle/>
          <a:p>
            <a:r>
              <a:rPr lang="en-US" sz="1000">
                <a:solidFill>
                  <a:schemeClr val="accent3">
                    <a:lumMod val="75000"/>
                  </a:schemeClr>
                </a:solidFill>
              </a:rPr>
              <a:t>59%</a:t>
            </a:r>
            <a:endParaRPr lang="en-GB" sz="1000">
              <a:solidFill>
                <a:schemeClr val="accent3">
                  <a:lumMod val="75000"/>
                </a:schemeClr>
              </a:solidFill>
            </a:endParaRPr>
          </a:p>
        </p:txBody>
      </p:sp>
      <p:sp>
        <p:nvSpPr>
          <p:cNvPr id="113" name="TextBox 112"/>
          <p:cNvSpPr txBox="1"/>
          <p:nvPr/>
        </p:nvSpPr>
        <p:spPr>
          <a:xfrm>
            <a:off x="2752267" y="1795763"/>
            <a:ext cx="465002" cy="246221"/>
          </a:xfrm>
          <a:prstGeom prst="rect">
            <a:avLst/>
          </a:prstGeom>
          <a:noFill/>
        </p:spPr>
        <p:txBody>
          <a:bodyPr wrap="square" rtlCol="0">
            <a:spAutoFit/>
          </a:bodyPr>
          <a:lstStyle/>
          <a:p>
            <a:r>
              <a:rPr lang="en-US" sz="1000">
                <a:solidFill>
                  <a:schemeClr val="accent3">
                    <a:lumMod val="75000"/>
                  </a:schemeClr>
                </a:solidFill>
              </a:rPr>
              <a:t>50%</a:t>
            </a:r>
            <a:endParaRPr lang="en-GB" sz="1000">
              <a:solidFill>
                <a:schemeClr val="accent3">
                  <a:lumMod val="75000"/>
                </a:schemeClr>
              </a:solidFill>
            </a:endParaRPr>
          </a:p>
        </p:txBody>
      </p:sp>
      <p:sp>
        <p:nvSpPr>
          <p:cNvPr id="114" name="TextBox 113"/>
          <p:cNvSpPr txBox="1"/>
          <p:nvPr/>
        </p:nvSpPr>
        <p:spPr>
          <a:xfrm>
            <a:off x="3894442" y="1918873"/>
            <a:ext cx="465002" cy="246221"/>
          </a:xfrm>
          <a:prstGeom prst="rect">
            <a:avLst/>
          </a:prstGeom>
          <a:noFill/>
        </p:spPr>
        <p:txBody>
          <a:bodyPr wrap="square" rtlCol="0">
            <a:spAutoFit/>
          </a:bodyPr>
          <a:lstStyle/>
          <a:p>
            <a:r>
              <a:rPr lang="en-US" sz="1000">
                <a:solidFill>
                  <a:schemeClr val="accent3">
                    <a:lumMod val="75000"/>
                  </a:schemeClr>
                </a:solidFill>
              </a:rPr>
              <a:t>45%</a:t>
            </a:r>
            <a:endParaRPr lang="en-GB" sz="1000">
              <a:solidFill>
                <a:schemeClr val="accent3">
                  <a:lumMod val="75000"/>
                </a:schemeClr>
              </a:solidFill>
            </a:endParaRPr>
          </a:p>
        </p:txBody>
      </p:sp>
      <p:sp>
        <p:nvSpPr>
          <p:cNvPr id="115" name="TextBox 114"/>
          <p:cNvSpPr txBox="1"/>
          <p:nvPr/>
        </p:nvSpPr>
        <p:spPr>
          <a:xfrm>
            <a:off x="5777090" y="2027992"/>
            <a:ext cx="465002" cy="246221"/>
          </a:xfrm>
          <a:prstGeom prst="rect">
            <a:avLst/>
          </a:prstGeom>
          <a:noFill/>
        </p:spPr>
        <p:txBody>
          <a:bodyPr wrap="square" rtlCol="0">
            <a:spAutoFit/>
          </a:bodyPr>
          <a:lstStyle/>
          <a:p>
            <a:r>
              <a:rPr lang="en-US" sz="1000">
                <a:solidFill>
                  <a:schemeClr val="accent3">
                    <a:lumMod val="75000"/>
                  </a:schemeClr>
                </a:solidFill>
              </a:rPr>
              <a:t>42%</a:t>
            </a:r>
            <a:endParaRPr lang="en-GB" sz="1000">
              <a:solidFill>
                <a:schemeClr val="accent3">
                  <a:lumMod val="75000"/>
                </a:schemeClr>
              </a:solidFill>
            </a:endParaRPr>
          </a:p>
        </p:txBody>
      </p:sp>
      <p:sp>
        <p:nvSpPr>
          <p:cNvPr id="116" name="TextBox 115"/>
          <p:cNvSpPr txBox="1"/>
          <p:nvPr/>
        </p:nvSpPr>
        <p:spPr>
          <a:xfrm>
            <a:off x="7319615" y="2176704"/>
            <a:ext cx="465002" cy="246221"/>
          </a:xfrm>
          <a:prstGeom prst="rect">
            <a:avLst/>
          </a:prstGeom>
          <a:noFill/>
        </p:spPr>
        <p:txBody>
          <a:bodyPr wrap="square" rtlCol="0">
            <a:spAutoFit/>
          </a:bodyPr>
          <a:lstStyle/>
          <a:p>
            <a:r>
              <a:rPr lang="en-US" sz="1000">
                <a:solidFill>
                  <a:schemeClr val="accent3">
                    <a:lumMod val="75000"/>
                  </a:schemeClr>
                </a:solidFill>
              </a:rPr>
              <a:t>37%</a:t>
            </a:r>
            <a:endParaRPr lang="en-GB" sz="1000">
              <a:solidFill>
                <a:schemeClr val="accent3">
                  <a:lumMod val="75000"/>
                </a:schemeClr>
              </a:solidFill>
            </a:endParaRPr>
          </a:p>
        </p:txBody>
      </p:sp>
      <p:sp>
        <p:nvSpPr>
          <p:cNvPr id="117" name="TextBox 116"/>
          <p:cNvSpPr txBox="1"/>
          <p:nvPr/>
        </p:nvSpPr>
        <p:spPr>
          <a:xfrm>
            <a:off x="1380668" y="2422925"/>
            <a:ext cx="465002" cy="246221"/>
          </a:xfrm>
          <a:prstGeom prst="rect">
            <a:avLst/>
          </a:prstGeom>
          <a:noFill/>
        </p:spPr>
        <p:txBody>
          <a:bodyPr wrap="square" rtlCol="0">
            <a:spAutoFit/>
          </a:bodyPr>
          <a:lstStyle/>
          <a:p>
            <a:r>
              <a:rPr lang="en-US" sz="1000">
                <a:solidFill>
                  <a:schemeClr val="accent6">
                    <a:lumMod val="50000"/>
                  </a:schemeClr>
                </a:solidFill>
              </a:rPr>
              <a:t>40%</a:t>
            </a:r>
            <a:endParaRPr lang="en-GB" sz="1000">
              <a:solidFill>
                <a:schemeClr val="accent6">
                  <a:lumMod val="50000"/>
                </a:schemeClr>
              </a:solidFill>
            </a:endParaRPr>
          </a:p>
        </p:txBody>
      </p:sp>
      <p:sp>
        <p:nvSpPr>
          <p:cNvPr id="118" name="TextBox 117"/>
          <p:cNvSpPr txBox="1"/>
          <p:nvPr/>
        </p:nvSpPr>
        <p:spPr>
          <a:xfrm>
            <a:off x="3054908" y="3124124"/>
            <a:ext cx="465002" cy="246221"/>
          </a:xfrm>
          <a:prstGeom prst="rect">
            <a:avLst/>
          </a:prstGeom>
          <a:noFill/>
        </p:spPr>
        <p:txBody>
          <a:bodyPr wrap="square" rtlCol="0">
            <a:spAutoFit/>
          </a:bodyPr>
          <a:lstStyle/>
          <a:p>
            <a:r>
              <a:rPr lang="en-US" sz="1000">
                <a:solidFill>
                  <a:schemeClr val="accent6">
                    <a:lumMod val="50000"/>
                  </a:schemeClr>
                </a:solidFill>
              </a:rPr>
              <a:t>17%</a:t>
            </a:r>
            <a:endParaRPr lang="en-GB" sz="1000">
              <a:solidFill>
                <a:schemeClr val="accent6">
                  <a:lumMod val="50000"/>
                </a:schemeClr>
              </a:solidFill>
            </a:endParaRPr>
          </a:p>
        </p:txBody>
      </p:sp>
      <p:sp>
        <p:nvSpPr>
          <p:cNvPr id="119" name="TextBox 118"/>
          <p:cNvSpPr txBox="1"/>
          <p:nvPr/>
        </p:nvSpPr>
        <p:spPr>
          <a:xfrm>
            <a:off x="4624667" y="3298643"/>
            <a:ext cx="465002" cy="246221"/>
          </a:xfrm>
          <a:prstGeom prst="rect">
            <a:avLst/>
          </a:prstGeom>
          <a:noFill/>
        </p:spPr>
        <p:txBody>
          <a:bodyPr wrap="square" rtlCol="0">
            <a:spAutoFit/>
          </a:bodyPr>
          <a:lstStyle/>
          <a:p>
            <a:r>
              <a:rPr lang="en-US" sz="1000">
                <a:solidFill>
                  <a:schemeClr val="accent6">
                    <a:lumMod val="50000"/>
                  </a:schemeClr>
                </a:solidFill>
              </a:rPr>
              <a:t>11%</a:t>
            </a:r>
            <a:endParaRPr lang="en-GB" sz="1000">
              <a:solidFill>
                <a:schemeClr val="accent6">
                  <a:lumMod val="50000"/>
                </a:schemeClr>
              </a:solidFill>
            </a:endParaRPr>
          </a:p>
        </p:txBody>
      </p:sp>
      <p:sp>
        <p:nvSpPr>
          <p:cNvPr id="120" name="TextBox 119"/>
          <p:cNvSpPr txBox="1"/>
          <p:nvPr/>
        </p:nvSpPr>
        <p:spPr>
          <a:xfrm>
            <a:off x="5696883" y="2730573"/>
            <a:ext cx="465002" cy="246221"/>
          </a:xfrm>
          <a:prstGeom prst="rect">
            <a:avLst/>
          </a:prstGeom>
          <a:noFill/>
        </p:spPr>
        <p:txBody>
          <a:bodyPr wrap="square" rtlCol="0">
            <a:spAutoFit/>
          </a:bodyPr>
          <a:lstStyle/>
          <a:p>
            <a:r>
              <a:rPr lang="en-US" sz="1000">
                <a:solidFill>
                  <a:schemeClr val="accent6">
                    <a:lumMod val="50000"/>
                  </a:schemeClr>
                </a:solidFill>
              </a:rPr>
              <a:t>21%</a:t>
            </a:r>
            <a:endParaRPr lang="en-GB" sz="1000">
              <a:solidFill>
                <a:schemeClr val="accent6">
                  <a:lumMod val="50000"/>
                </a:schemeClr>
              </a:solidFill>
            </a:endParaRPr>
          </a:p>
        </p:txBody>
      </p:sp>
      <p:sp>
        <p:nvSpPr>
          <p:cNvPr id="121" name="TextBox 120"/>
          <p:cNvSpPr txBox="1"/>
          <p:nvPr/>
        </p:nvSpPr>
        <p:spPr>
          <a:xfrm>
            <a:off x="7115468" y="3324885"/>
            <a:ext cx="465002" cy="246221"/>
          </a:xfrm>
          <a:prstGeom prst="rect">
            <a:avLst/>
          </a:prstGeom>
          <a:noFill/>
        </p:spPr>
        <p:txBody>
          <a:bodyPr wrap="square" rtlCol="0">
            <a:spAutoFit/>
          </a:bodyPr>
          <a:lstStyle/>
          <a:p>
            <a:r>
              <a:rPr lang="en-US" sz="1000">
                <a:solidFill>
                  <a:schemeClr val="accent6">
                    <a:lumMod val="50000"/>
                  </a:schemeClr>
                </a:solidFill>
              </a:rPr>
              <a:t>9%</a:t>
            </a:r>
            <a:endParaRPr lang="en-GB" sz="1000">
              <a:solidFill>
                <a:schemeClr val="accent6">
                  <a:lumMod val="50000"/>
                </a:schemeClr>
              </a:solidFill>
            </a:endParaRPr>
          </a:p>
        </p:txBody>
      </p:sp>
      <p:sp>
        <p:nvSpPr>
          <p:cNvPr id="122" name="TextBox 121"/>
          <p:cNvSpPr txBox="1"/>
          <p:nvPr/>
        </p:nvSpPr>
        <p:spPr>
          <a:xfrm>
            <a:off x="1516003" y="1964883"/>
            <a:ext cx="465002" cy="246221"/>
          </a:xfrm>
          <a:prstGeom prst="rect">
            <a:avLst/>
          </a:prstGeom>
          <a:noFill/>
        </p:spPr>
        <p:txBody>
          <a:bodyPr wrap="square" rtlCol="0">
            <a:spAutoFit/>
          </a:bodyPr>
          <a:lstStyle/>
          <a:p>
            <a:r>
              <a:rPr lang="en-US" sz="1000">
                <a:solidFill>
                  <a:schemeClr val="accent1">
                    <a:lumMod val="75000"/>
                  </a:schemeClr>
                </a:solidFill>
              </a:rPr>
              <a:t>45%</a:t>
            </a:r>
            <a:endParaRPr lang="en-GB" sz="1000">
              <a:solidFill>
                <a:schemeClr val="accent1">
                  <a:lumMod val="75000"/>
                </a:schemeClr>
              </a:solidFill>
            </a:endParaRPr>
          </a:p>
        </p:txBody>
      </p:sp>
      <p:sp>
        <p:nvSpPr>
          <p:cNvPr id="123" name="TextBox 122"/>
          <p:cNvSpPr txBox="1"/>
          <p:nvPr/>
        </p:nvSpPr>
        <p:spPr>
          <a:xfrm>
            <a:off x="2800539" y="2249094"/>
            <a:ext cx="465002" cy="246221"/>
          </a:xfrm>
          <a:prstGeom prst="rect">
            <a:avLst/>
          </a:prstGeom>
          <a:noFill/>
        </p:spPr>
        <p:txBody>
          <a:bodyPr wrap="square" rtlCol="0">
            <a:spAutoFit/>
          </a:bodyPr>
          <a:lstStyle/>
          <a:p>
            <a:r>
              <a:rPr lang="en-US" sz="1000">
                <a:solidFill>
                  <a:schemeClr val="accent1">
                    <a:lumMod val="75000"/>
                  </a:schemeClr>
                </a:solidFill>
              </a:rPr>
              <a:t>34%</a:t>
            </a:r>
            <a:endParaRPr lang="en-GB" sz="1000">
              <a:solidFill>
                <a:schemeClr val="accent1">
                  <a:lumMod val="75000"/>
                </a:schemeClr>
              </a:solidFill>
            </a:endParaRPr>
          </a:p>
        </p:txBody>
      </p:sp>
      <p:sp>
        <p:nvSpPr>
          <p:cNvPr id="124" name="TextBox 123"/>
          <p:cNvSpPr txBox="1"/>
          <p:nvPr/>
        </p:nvSpPr>
        <p:spPr>
          <a:xfrm>
            <a:off x="3894442" y="3298642"/>
            <a:ext cx="465002" cy="246221"/>
          </a:xfrm>
          <a:prstGeom prst="rect">
            <a:avLst/>
          </a:prstGeom>
          <a:noFill/>
        </p:spPr>
        <p:txBody>
          <a:bodyPr wrap="square" rtlCol="0">
            <a:spAutoFit/>
          </a:bodyPr>
          <a:lstStyle/>
          <a:p>
            <a:r>
              <a:rPr lang="en-US" sz="1000">
                <a:solidFill>
                  <a:schemeClr val="accent1">
                    <a:lumMod val="75000"/>
                  </a:schemeClr>
                </a:solidFill>
              </a:rPr>
              <a:t>8%</a:t>
            </a:r>
            <a:endParaRPr lang="en-GB" sz="1000">
              <a:solidFill>
                <a:schemeClr val="accent1">
                  <a:lumMod val="75000"/>
                </a:schemeClr>
              </a:solidFill>
            </a:endParaRPr>
          </a:p>
        </p:txBody>
      </p:sp>
      <p:sp>
        <p:nvSpPr>
          <p:cNvPr id="125" name="TextBox 124"/>
          <p:cNvSpPr txBox="1"/>
          <p:nvPr/>
        </p:nvSpPr>
        <p:spPr>
          <a:xfrm>
            <a:off x="5213368" y="2496803"/>
            <a:ext cx="465002" cy="246221"/>
          </a:xfrm>
          <a:prstGeom prst="rect">
            <a:avLst/>
          </a:prstGeom>
          <a:noFill/>
        </p:spPr>
        <p:txBody>
          <a:bodyPr wrap="square" rtlCol="0">
            <a:spAutoFit/>
          </a:bodyPr>
          <a:lstStyle/>
          <a:p>
            <a:r>
              <a:rPr lang="en-US" sz="1000">
                <a:solidFill>
                  <a:schemeClr val="accent1">
                    <a:lumMod val="75000"/>
                  </a:schemeClr>
                </a:solidFill>
              </a:rPr>
              <a:t>26%</a:t>
            </a:r>
            <a:endParaRPr lang="en-GB" sz="1000">
              <a:solidFill>
                <a:schemeClr val="accent1">
                  <a:lumMod val="75000"/>
                </a:schemeClr>
              </a:solidFill>
            </a:endParaRPr>
          </a:p>
        </p:txBody>
      </p:sp>
      <p:sp>
        <p:nvSpPr>
          <p:cNvPr id="126" name="TextBox 125"/>
          <p:cNvSpPr txBox="1"/>
          <p:nvPr/>
        </p:nvSpPr>
        <p:spPr>
          <a:xfrm>
            <a:off x="7045295" y="2619913"/>
            <a:ext cx="465002" cy="246221"/>
          </a:xfrm>
          <a:prstGeom prst="rect">
            <a:avLst/>
          </a:prstGeom>
          <a:noFill/>
        </p:spPr>
        <p:txBody>
          <a:bodyPr wrap="square" rtlCol="0">
            <a:spAutoFit/>
          </a:bodyPr>
          <a:lstStyle/>
          <a:p>
            <a:r>
              <a:rPr lang="en-US" sz="1000">
                <a:solidFill>
                  <a:schemeClr val="accent1">
                    <a:lumMod val="75000"/>
                  </a:schemeClr>
                </a:solidFill>
              </a:rPr>
              <a:t>21%</a:t>
            </a:r>
            <a:endParaRPr lang="en-GB" sz="1000">
              <a:solidFill>
                <a:schemeClr val="accent1">
                  <a:lumMod val="75000"/>
                </a:schemeClr>
              </a:solidFill>
            </a:endParaRPr>
          </a:p>
        </p:txBody>
      </p:sp>
      <p:sp>
        <p:nvSpPr>
          <p:cNvPr id="127" name="Rounded Rectangle 42"/>
          <p:cNvSpPr/>
          <p:nvPr/>
        </p:nvSpPr>
        <p:spPr>
          <a:xfrm>
            <a:off x="6161886" y="5652192"/>
            <a:ext cx="847038"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New Repeat loan policy</a:t>
            </a:r>
            <a:endParaRPr lang="en-GB" sz="1050"/>
          </a:p>
        </p:txBody>
      </p:sp>
      <p:cxnSp>
        <p:nvCxnSpPr>
          <p:cNvPr id="128" name="Straight Arrow Connector 127"/>
          <p:cNvCxnSpPr>
            <a:cxnSpLocks/>
            <a:stCxn id="109" idx="0"/>
          </p:cNvCxnSpPr>
          <p:nvPr/>
        </p:nvCxnSpPr>
        <p:spPr>
          <a:xfrm flipH="1" flipV="1">
            <a:off x="8001898" y="3093485"/>
            <a:ext cx="733230" cy="192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ounded Rectangle 42"/>
          <p:cNvSpPr/>
          <p:nvPr/>
        </p:nvSpPr>
        <p:spPr>
          <a:xfrm>
            <a:off x="7111540" y="5652192"/>
            <a:ext cx="797513"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New Anti-fraud rules</a:t>
            </a:r>
            <a:endParaRPr lang="en-GB" sz="1050"/>
          </a:p>
        </p:txBody>
      </p:sp>
      <p:sp>
        <p:nvSpPr>
          <p:cNvPr id="130" name="Rounded Rectangle 42"/>
          <p:cNvSpPr/>
          <p:nvPr/>
        </p:nvSpPr>
        <p:spPr>
          <a:xfrm>
            <a:off x="8044643" y="5665105"/>
            <a:ext cx="797513"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Problem provinces closure</a:t>
            </a:r>
            <a:endParaRPr lang="en-GB" sz="1050"/>
          </a:p>
        </p:txBody>
      </p:sp>
      <p:sp>
        <p:nvSpPr>
          <p:cNvPr id="131" name="Rounded Rectangle 42"/>
          <p:cNvSpPr/>
          <p:nvPr/>
        </p:nvSpPr>
        <p:spPr>
          <a:xfrm>
            <a:off x="3540801" y="5645866"/>
            <a:ext cx="1239592"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First loan for free mass sales (March – April)</a:t>
            </a:r>
            <a:endParaRPr lang="en-GB" sz="1050"/>
          </a:p>
        </p:txBody>
      </p:sp>
      <p:cxnSp>
        <p:nvCxnSpPr>
          <p:cNvPr id="132" name="Straight Arrow Connector 131"/>
          <p:cNvCxnSpPr>
            <a:cxnSpLocks/>
            <a:stCxn id="131" idx="0"/>
          </p:cNvCxnSpPr>
          <p:nvPr/>
        </p:nvCxnSpPr>
        <p:spPr>
          <a:xfrm flipH="1" flipV="1">
            <a:off x="4041728" y="3243592"/>
            <a:ext cx="118869" cy="240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cxnSpLocks/>
            <a:stCxn id="129" idx="0"/>
          </p:cNvCxnSpPr>
          <p:nvPr/>
        </p:nvCxnSpPr>
        <p:spPr>
          <a:xfrm flipH="1" flipV="1">
            <a:off x="7403159" y="2901128"/>
            <a:ext cx="107138" cy="2751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cxnSpLocks/>
          </p:cNvCxnSpPr>
          <p:nvPr/>
        </p:nvCxnSpPr>
        <p:spPr>
          <a:xfrm flipH="1" flipV="1">
            <a:off x="7593939" y="2853684"/>
            <a:ext cx="587530" cy="2811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Rounded Rectangle 30"/>
          <p:cNvSpPr/>
          <p:nvPr/>
        </p:nvSpPr>
        <p:spPr>
          <a:xfrm>
            <a:off x="3322675" y="5003607"/>
            <a:ext cx="1010742"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RS check pre-approved list before selling</a:t>
            </a:r>
            <a:endParaRPr lang="en-GB" sz="1050"/>
          </a:p>
        </p:txBody>
      </p:sp>
      <p:sp>
        <p:nvSpPr>
          <p:cNvPr id="136" name="Rounded Rectangle 55"/>
          <p:cNvSpPr/>
          <p:nvPr/>
        </p:nvSpPr>
        <p:spPr>
          <a:xfrm>
            <a:off x="5903137" y="5003607"/>
            <a:ext cx="2098760"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Stop DSA channel</a:t>
            </a:r>
          </a:p>
          <a:p>
            <a:pPr algn="ctr"/>
            <a:r>
              <a:rPr lang="en-US" sz="1050"/>
              <a:t>New policy PDL 2.0 &amp; update RS criteria</a:t>
            </a:r>
            <a:endParaRPr lang="en-GB" sz="1050"/>
          </a:p>
        </p:txBody>
      </p:sp>
      <p:sp>
        <p:nvSpPr>
          <p:cNvPr id="137" name="Rounded Rectangle 62"/>
          <p:cNvSpPr/>
          <p:nvPr/>
        </p:nvSpPr>
        <p:spPr>
          <a:xfrm>
            <a:off x="7103541" y="4355907"/>
            <a:ext cx="1432014"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Simplified verification condition for customer relatives</a:t>
            </a:r>
            <a:endParaRPr lang="en-GB" sz="1050"/>
          </a:p>
        </p:txBody>
      </p:sp>
      <p:sp>
        <p:nvSpPr>
          <p:cNvPr id="138" name="Rounded Rectangle 51"/>
          <p:cNvSpPr/>
          <p:nvPr/>
        </p:nvSpPr>
        <p:spPr>
          <a:xfrm>
            <a:off x="6045999" y="4355907"/>
            <a:ext cx="832498"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Start using Trusting Social</a:t>
            </a:r>
            <a:endParaRPr lang="en-GB" sz="1050"/>
          </a:p>
        </p:txBody>
      </p:sp>
      <p:sp>
        <p:nvSpPr>
          <p:cNvPr id="139" name="Rounded Rectangle 35"/>
          <p:cNvSpPr/>
          <p:nvPr/>
        </p:nvSpPr>
        <p:spPr>
          <a:xfrm>
            <a:off x="3894442" y="4355907"/>
            <a:ext cx="690435"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New PV system </a:t>
            </a:r>
            <a:endParaRPr lang="en-GB" sz="1050"/>
          </a:p>
        </p:txBody>
      </p:sp>
      <p:sp>
        <p:nvSpPr>
          <p:cNvPr id="140" name="Rounded Rectangle 42"/>
          <p:cNvSpPr/>
          <p:nvPr/>
        </p:nvSpPr>
        <p:spPr>
          <a:xfrm>
            <a:off x="4850362" y="5658608"/>
            <a:ext cx="1239592"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New scripts and incentive for Collection</a:t>
            </a:r>
            <a:endParaRPr lang="en-GB" sz="1050"/>
          </a:p>
        </p:txBody>
      </p:sp>
      <p:cxnSp>
        <p:nvCxnSpPr>
          <p:cNvPr id="141" name="Straight Arrow Connector 140"/>
          <p:cNvCxnSpPr>
            <a:cxnSpLocks/>
            <a:stCxn id="140" idx="0"/>
          </p:cNvCxnSpPr>
          <p:nvPr/>
        </p:nvCxnSpPr>
        <p:spPr>
          <a:xfrm flipV="1">
            <a:off x="5470158" y="2796306"/>
            <a:ext cx="778004" cy="2862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ounded Rectangle 42"/>
          <p:cNvSpPr/>
          <p:nvPr/>
        </p:nvSpPr>
        <p:spPr>
          <a:xfrm>
            <a:off x="4838918" y="5003607"/>
            <a:ext cx="1003987"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Deploy Collection</a:t>
            </a:r>
          </a:p>
          <a:p>
            <a:pPr algn="ctr"/>
            <a:r>
              <a:rPr lang="en-US" sz="1050"/>
              <a:t>system</a:t>
            </a:r>
            <a:endParaRPr lang="en-GB" sz="1050"/>
          </a:p>
        </p:txBody>
      </p:sp>
      <p:sp>
        <p:nvSpPr>
          <p:cNvPr id="143" name="Rounded Rectangle 47"/>
          <p:cNvSpPr/>
          <p:nvPr/>
        </p:nvSpPr>
        <p:spPr>
          <a:xfrm>
            <a:off x="4658897" y="4355907"/>
            <a:ext cx="1197896" cy="548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a:t>Low &amp; Grow Campaign &amp; Self-employed pilot</a:t>
            </a:r>
            <a:endParaRPr lang="en-GB" sz="1050"/>
          </a:p>
        </p:txBody>
      </p:sp>
    </p:spTree>
    <p:extLst>
      <p:ext uri="{BB962C8B-B14F-4D97-AF65-F5344CB8AC3E}">
        <p14:creationId xmlns:p14="http://schemas.microsoft.com/office/powerpoint/2010/main" val="322921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4</a:t>
            </a:fld>
            <a:endParaRPr lang="ru-RU" dirty="0"/>
          </a:p>
        </p:txBody>
      </p:sp>
      <p:sp>
        <p:nvSpPr>
          <p:cNvPr id="8" name="Заголовок 1"/>
          <p:cNvSpPr>
            <a:spLocks noGrp="1"/>
          </p:cNvSpPr>
          <p:nvPr>
            <p:ph type="title"/>
          </p:nvPr>
        </p:nvSpPr>
        <p:spPr>
          <a:xfrm>
            <a:off x="495300" y="198408"/>
            <a:ext cx="8915400" cy="710312"/>
          </a:xfrm>
        </p:spPr>
        <p:txBody>
          <a:bodyPr>
            <a:normAutofit/>
          </a:bodyPr>
          <a:lstStyle/>
          <a:p>
            <a:pPr algn="l"/>
            <a:r>
              <a:rPr lang="en-US" sz="3200" dirty="0"/>
              <a:t>1.2 Consumer finance industry overview </a:t>
            </a:r>
            <a:endParaRPr lang="ru-RU" sz="1000" dirty="0"/>
          </a:p>
        </p:txBody>
      </p:sp>
      <p:sp>
        <p:nvSpPr>
          <p:cNvPr id="10" name="Content Placeholder 12"/>
          <p:cNvSpPr>
            <a:spLocks noGrp="1"/>
          </p:cNvSpPr>
          <p:nvPr>
            <p:ph idx="1"/>
          </p:nvPr>
        </p:nvSpPr>
        <p:spPr>
          <a:xfrm>
            <a:off x="495299" y="903040"/>
            <a:ext cx="11246757" cy="3960440"/>
          </a:xfrm>
        </p:spPr>
        <p:txBody>
          <a:bodyPr vert="horz" lIns="91440" tIns="45720" rIns="91440" bIns="45720" rtlCol="0" anchor="t">
            <a:noAutofit/>
          </a:bodyPr>
          <a:lstStyle/>
          <a:p>
            <a:pPr marL="268288" indent="-268288"/>
            <a:r>
              <a:rPr lang="en-US" sz="1600" dirty="0"/>
              <a:t>Consumer finance industry had started active development in Vietnam only approx.5-6 years ago but already reached the level of 20% growth per year. </a:t>
            </a:r>
          </a:p>
          <a:p>
            <a:pPr marL="268288" indent="-268288"/>
            <a:r>
              <a:rPr lang="en-US" sz="1600" dirty="0"/>
              <a:t>Number of active licenses*: </a:t>
            </a:r>
          </a:p>
          <a:p>
            <a:pPr marL="668338" lvl="1" indent="-268288"/>
            <a:r>
              <a:rPr lang="en-US" sz="1600" dirty="0"/>
              <a:t>42 banks;</a:t>
            </a:r>
          </a:p>
          <a:p>
            <a:pPr marL="668338" lvl="1" indent="-268288"/>
            <a:r>
              <a:rPr lang="en-US" sz="1600" dirty="0"/>
              <a:t>48 foreign banks branches;</a:t>
            </a:r>
          </a:p>
          <a:p>
            <a:pPr marL="668338" lvl="1" indent="-268288"/>
            <a:r>
              <a:rPr lang="en-US" sz="1600" dirty="0"/>
              <a:t>16 finance companies (FC).</a:t>
            </a:r>
          </a:p>
          <a:p>
            <a:pPr marL="268288" indent="-268288"/>
            <a:r>
              <a:rPr lang="en-US" sz="1600" dirty="0"/>
              <a:t>Among the most active players in consumer finance are “Home Credit, “FE credit” (by “</a:t>
            </a:r>
            <a:r>
              <a:rPr lang="en-US" sz="1600" dirty="0" err="1"/>
              <a:t>VPBank</a:t>
            </a:r>
            <a:r>
              <a:rPr lang="en-US" sz="1600" dirty="0"/>
              <a:t>”), “Prudential” and others. Those companies are proposing Consumer durable loans, Instalment loans, Credit cards. </a:t>
            </a:r>
          </a:p>
          <a:p>
            <a:pPr marL="268288" indent="-268288"/>
            <a:r>
              <a:rPr lang="en-US" sz="1600" dirty="0"/>
              <a:t>Even though banks officially can propose the whole retail product line to individual customers, SBV currently is requires obtaining FC license for consumer finance business.</a:t>
            </a:r>
          </a:p>
          <a:p>
            <a:pPr marL="268288" indent="-268288"/>
            <a:r>
              <a:rPr lang="en-US" sz="1600" dirty="0"/>
              <a:t>Currently new bank and FC licenses issuance by SBV is stopped due to ongoing market restructuring.</a:t>
            </a:r>
          </a:p>
          <a:p>
            <a:pPr marL="268288" indent="-268288"/>
            <a:r>
              <a:rPr lang="en-US" sz="1600" dirty="0"/>
              <a:t>POS-lending, Cash loans and Credit card market segments are at middle stage of development.</a:t>
            </a:r>
          </a:p>
          <a:p>
            <a:pPr marL="268288" indent="-268288"/>
            <a:r>
              <a:rPr lang="en-US" sz="1600" dirty="0"/>
              <a:t>Due to unclear and partially out of date regulation non of the official credit institutions are using Pure online business model. </a:t>
            </a:r>
          </a:p>
        </p:txBody>
      </p:sp>
      <p:sp>
        <p:nvSpPr>
          <p:cNvPr id="11" name="TextBox 10"/>
          <p:cNvSpPr txBox="1"/>
          <p:nvPr/>
        </p:nvSpPr>
        <p:spPr>
          <a:xfrm>
            <a:off x="495299" y="5279876"/>
            <a:ext cx="11134323" cy="568834"/>
          </a:xfrm>
          <a:prstGeom prst="rect">
            <a:avLst/>
          </a:prstGeom>
          <a:ln>
            <a:solidFill>
              <a:schemeClr val="accent1"/>
            </a:solidFill>
          </a:ln>
        </p:spPr>
        <p:txBody>
          <a:bodyPr vert="horz" lIns="91440" tIns="45720" rIns="91440" bIns="45720" rtlCol="0">
            <a:normAutofit/>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We see the niche in the online lending part of consumer finance market . We have excellent opportunity to get substantial share of the market with our innovative (for VN) Pure online business model.</a:t>
            </a:r>
          </a:p>
        </p:txBody>
      </p:sp>
      <p:sp>
        <p:nvSpPr>
          <p:cNvPr id="12" name="TextBox 11"/>
          <p:cNvSpPr txBox="1"/>
          <p:nvPr/>
        </p:nvSpPr>
        <p:spPr>
          <a:xfrm>
            <a:off x="446212" y="6506031"/>
            <a:ext cx="8964488" cy="215444"/>
          </a:xfrm>
          <a:prstGeom prst="rect">
            <a:avLst/>
          </a:prstGeom>
          <a:noFill/>
        </p:spPr>
        <p:txBody>
          <a:bodyPr wrap="square" rtlCol="0">
            <a:spAutoFit/>
          </a:bodyPr>
          <a:lstStyle/>
          <a:p>
            <a:r>
              <a:rPr lang="en-US" sz="800" dirty="0"/>
              <a:t>* Data sources: </a:t>
            </a:r>
            <a:r>
              <a:rPr lang="en-US" sz="800" dirty="0">
                <a:hlinkClick r:id="rId2"/>
              </a:rPr>
              <a:t>Link 1</a:t>
            </a:r>
            <a:r>
              <a:rPr lang="en-US" sz="800" dirty="0"/>
              <a:t>, </a:t>
            </a:r>
            <a:r>
              <a:rPr lang="en-US" sz="800" dirty="0">
                <a:hlinkClick r:id="rId3"/>
              </a:rPr>
              <a:t>Link 2</a:t>
            </a:r>
            <a:r>
              <a:rPr lang="en-US" sz="800" dirty="0"/>
              <a:t>, </a:t>
            </a:r>
            <a:r>
              <a:rPr lang="en-US" sz="800" dirty="0">
                <a:hlinkClick r:id="rId4"/>
              </a:rPr>
              <a:t>Link 3</a:t>
            </a:r>
            <a:endParaRPr lang="en-US" sz="800" dirty="0"/>
          </a:p>
        </p:txBody>
      </p:sp>
    </p:spTree>
    <p:extLst>
      <p:ext uri="{BB962C8B-B14F-4D97-AF65-F5344CB8AC3E}">
        <p14:creationId xmlns:p14="http://schemas.microsoft.com/office/powerpoint/2010/main" val="162267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5</a:t>
            </a:fld>
            <a:endParaRPr lang="ru-RU"/>
          </a:p>
        </p:txBody>
      </p:sp>
      <p:sp>
        <p:nvSpPr>
          <p:cNvPr id="8" name="Заголовок 1"/>
          <p:cNvSpPr>
            <a:spLocks noGrp="1"/>
          </p:cNvSpPr>
          <p:nvPr>
            <p:ph type="title"/>
          </p:nvPr>
        </p:nvSpPr>
        <p:spPr>
          <a:xfrm>
            <a:off x="495300" y="198408"/>
            <a:ext cx="8915400" cy="710312"/>
          </a:xfrm>
        </p:spPr>
        <p:txBody>
          <a:bodyPr>
            <a:normAutofit/>
          </a:bodyPr>
          <a:lstStyle/>
          <a:p>
            <a:pPr algn="l"/>
            <a:r>
              <a:rPr lang="en-US" sz="3200"/>
              <a:t>1.3 Licensing options overview </a:t>
            </a:r>
            <a:endParaRPr lang="ru-RU" sz="1000"/>
          </a:p>
        </p:txBody>
      </p:sp>
      <p:graphicFrame>
        <p:nvGraphicFramePr>
          <p:cNvPr id="4" name="Таблица 2"/>
          <p:cNvGraphicFramePr>
            <a:graphicFrameLocks noGrp="1"/>
          </p:cNvGraphicFramePr>
          <p:nvPr>
            <p:extLst>
              <p:ext uri="{D42A27DB-BD31-4B8C-83A1-F6EECF244321}">
                <p14:modId xmlns:p14="http://schemas.microsoft.com/office/powerpoint/2010/main" val="2185124203"/>
              </p:ext>
            </p:extLst>
          </p:nvPr>
        </p:nvGraphicFramePr>
        <p:xfrm>
          <a:off x="495300" y="908720"/>
          <a:ext cx="11275783" cy="4927600"/>
        </p:xfrm>
        <a:graphic>
          <a:graphicData uri="http://schemas.openxmlformats.org/drawingml/2006/table">
            <a:tbl>
              <a:tblPr firstRow="1" bandRow="1">
                <a:tableStyleId>{5C22544A-7EE6-4342-B048-85BDC9FD1C3A}</a:tableStyleId>
              </a:tblPr>
              <a:tblGrid>
                <a:gridCol w="279059">
                  <a:extLst>
                    <a:ext uri="{9D8B030D-6E8A-4147-A177-3AD203B41FA5}">
                      <a16:colId xmlns:a16="http://schemas.microsoft.com/office/drawing/2014/main" val="20000"/>
                    </a:ext>
                  </a:extLst>
                </a:gridCol>
                <a:gridCol w="2008500">
                  <a:extLst>
                    <a:ext uri="{9D8B030D-6E8A-4147-A177-3AD203B41FA5}">
                      <a16:colId xmlns:a16="http://schemas.microsoft.com/office/drawing/2014/main" val="20001"/>
                    </a:ext>
                  </a:extLst>
                </a:gridCol>
                <a:gridCol w="1510021">
                  <a:extLst>
                    <a:ext uri="{9D8B030D-6E8A-4147-A177-3AD203B41FA5}">
                      <a16:colId xmlns:a16="http://schemas.microsoft.com/office/drawing/2014/main" val="20002"/>
                    </a:ext>
                  </a:extLst>
                </a:gridCol>
                <a:gridCol w="1438116">
                  <a:extLst>
                    <a:ext uri="{9D8B030D-6E8A-4147-A177-3AD203B41FA5}">
                      <a16:colId xmlns:a16="http://schemas.microsoft.com/office/drawing/2014/main" val="20003"/>
                    </a:ext>
                  </a:extLst>
                </a:gridCol>
                <a:gridCol w="1510021">
                  <a:extLst>
                    <a:ext uri="{9D8B030D-6E8A-4147-A177-3AD203B41FA5}">
                      <a16:colId xmlns:a16="http://schemas.microsoft.com/office/drawing/2014/main" val="20004"/>
                    </a:ext>
                  </a:extLst>
                </a:gridCol>
                <a:gridCol w="1510022">
                  <a:extLst>
                    <a:ext uri="{9D8B030D-6E8A-4147-A177-3AD203B41FA5}">
                      <a16:colId xmlns:a16="http://schemas.microsoft.com/office/drawing/2014/main" val="20005"/>
                    </a:ext>
                  </a:extLst>
                </a:gridCol>
                <a:gridCol w="1510022">
                  <a:extLst>
                    <a:ext uri="{9D8B030D-6E8A-4147-A177-3AD203B41FA5}">
                      <a16:colId xmlns:a16="http://schemas.microsoft.com/office/drawing/2014/main" val="3382790924"/>
                    </a:ext>
                  </a:extLst>
                </a:gridCol>
                <a:gridCol w="1510022">
                  <a:extLst>
                    <a:ext uri="{9D8B030D-6E8A-4147-A177-3AD203B41FA5}">
                      <a16:colId xmlns:a16="http://schemas.microsoft.com/office/drawing/2014/main" val="2934078519"/>
                    </a:ext>
                  </a:extLst>
                </a:gridCol>
              </a:tblGrid>
              <a:tr h="370840">
                <a:tc>
                  <a:txBody>
                    <a:bodyPr/>
                    <a:lstStyle/>
                    <a:p>
                      <a:pPr algn="ctr"/>
                      <a:r>
                        <a:rPr lang="en-US" sz="1200"/>
                        <a:t>#</a:t>
                      </a:r>
                      <a:endParaRPr lang="ru-RU" sz="1200"/>
                    </a:p>
                  </a:txBody>
                  <a:tcPr/>
                </a:tc>
                <a:tc>
                  <a:txBody>
                    <a:bodyPr/>
                    <a:lstStyle/>
                    <a:p>
                      <a:pPr algn="ctr"/>
                      <a:r>
                        <a:rPr lang="en-US" sz="1200"/>
                        <a:t>Parameter</a:t>
                      </a:r>
                      <a:endParaRPr lang="ru-RU" sz="1200"/>
                    </a:p>
                  </a:txBody>
                  <a:tcPr/>
                </a:tc>
                <a:tc>
                  <a:txBody>
                    <a:bodyPr/>
                    <a:lstStyle/>
                    <a:p>
                      <a:pPr algn="ctr"/>
                      <a:r>
                        <a:rPr lang="en-US" sz="1200"/>
                        <a:t>Bank</a:t>
                      </a:r>
                      <a:endParaRPr lang="ru-RU" sz="1200"/>
                    </a:p>
                  </a:txBody>
                  <a:tcPr/>
                </a:tc>
                <a:tc>
                  <a:txBody>
                    <a:bodyPr/>
                    <a:lstStyle/>
                    <a:p>
                      <a:pPr algn="ctr"/>
                      <a:r>
                        <a:rPr lang="en-US" sz="1200"/>
                        <a:t>Finance</a:t>
                      </a:r>
                      <a:r>
                        <a:rPr lang="en-US" sz="1200" baseline="0"/>
                        <a:t> company (FC)</a:t>
                      </a:r>
                      <a:endParaRPr lang="ru-RU" sz="1200"/>
                    </a:p>
                  </a:txBody>
                  <a:tcPr/>
                </a:tc>
                <a:tc>
                  <a:txBody>
                    <a:bodyPr/>
                    <a:lstStyle/>
                    <a:p>
                      <a:pPr algn="ctr"/>
                      <a:r>
                        <a:rPr lang="en-US" sz="1200"/>
                        <a:t>Microfinance institution (MFI)</a:t>
                      </a:r>
                      <a:endParaRPr lang="ru-RU" sz="1200"/>
                    </a:p>
                  </a:txBody>
                  <a:tcPr/>
                </a:tc>
                <a:tc>
                  <a:txBody>
                    <a:bodyPr/>
                    <a:lstStyle/>
                    <a:p>
                      <a:pPr algn="ctr"/>
                      <a:r>
                        <a:rPr lang="en-US" sz="1200"/>
                        <a:t>Public credit fund (PCF)</a:t>
                      </a:r>
                      <a:endParaRPr lang="ru-RU" sz="1200"/>
                    </a:p>
                  </a:txBody>
                  <a:tcPr/>
                </a:tc>
                <a:tc>
                  <a:txBody>
                    <a:bodyPr/>
                    <a:lstStyle/>
                    <a:p>
                      <a:pPr algn="ctr"/>
                      <a:r>
                        <a:rPr lang="en-US" sz="1200"/>
                        <a:t>Pawnshop (PS)</a:t>
                      </a:r>
                      <a:endParaRPr lang="ru-RU" sz="1200"/>
                    </a:p>
                  </a:txBody>
                  <a:tcPr/>
                </a:tc>
                <a:tc>
                  <a:txBody>
                    <a:bodyPr/>
                    <a:lstStyle/>
                    <a:p>
                      <a:pPr algn="ctr"/>
                      <a:r>
                        <a:rPr lang="en-US" sz="1200"/>
                        <a:t>Peer-to-peer platform (p2p)</a:t>
                      </a:r>
                      <a:endParaRPr lang="ru-RU" sz="1200"/>
                    </a:p>
                  </a:txBody>
                  <a:tcPr/>
                </a:tc>
                <a:extLst>
                  <a:ext uri="{0D108BD9-81ED-4DB2-BD59-A6C34878D82A}">
                    <a16:rowId xmlns:a16="http://schemas.microsoft.com/office/drawing/2014/main" val="10000"/>
                  </a:ext>
                </a:extLst>
              </a:tr>
              <a:tr h="370840">
                <a:tc>
                  <a:txBody>
                    <a:bodyPr/>
                    <a:lstStyle/>
                    <a:p>
                      <a:pPr algn="ctr"/>
                      <a:r>
                        <a:rPr lang="en-US" sz="1200"/>
                        <a:t>1</a:t>
                      </a:r>
                      <a:endParaRPr lang="ru-RU" sz="1200"/>
                    </a:p>
                  </a:txBody>
                  <a:tcPr/>
                </a:tc>
                <a:tc>
                  <a:txBody>
                    <a:bodyPr/>
                    <a:lstStyle/>
                    <a:p>
                      <a:r>
                        <a:rPr lang="en-US" sz="1200"/>
                        <a:t>Main purpose </a:t>
                      </a:r>
                      <a:endParaRPr lang="ru-RU" sz="1200"/>
                    </a:p>
                  </a:txBody>
                  <a:tcPr/>
                </a:tc>
                <a:tc>
                  <a:txBody>
                    <a:bodyPr/>
                    <a:lstStyle/>
                    <a:p>
                      <a:pPr algn="ctr"/>
                      <a:r>
                        <a:rPr lang="en-US" sz="1000"/>
                        <a:t>Full-range banking</a:t>
                      </a:r>
                      <a:r>
                        <a:rPr lang="en-US" sz="1000" baseline="0"/>
                        <a:t> activity for retail and corporate banking</a:t>
                      </a:r>
                      <a:endParaRPr lang="ru-RU" sz="1000"/>
                    </a:p>
                  </a:txBody>
                  <a:tcPr/>
                </a:tc>
                <a:tc>
                  <a:txBody>
                    <a:bodyPr/>
                    <a:lstStyle/>
                    <a:p>
                      <a:pPr algn="ctr"/>
                      <a:r>
                        <a:rPr lang="en-US" sz="1000"/>
                        <a:t>Specialized form</a:t>
                      </a:r>
                      <a:r>
                        <a:rPr lang="en-US" sz="1000" baseline="0"/>
                        <a:t> for specific consumer finance activity</a:t>
                      </a:r>
                      <a:r>
                        <a:rPr lang="en-US" sz="1000"/>
                        <a:t> </a:t>
                      </a:r>
                      <a:endParaRPr lang="ru-RU" sz="1000"/>
                    </a:p>
                  </a:txBody>
                  <a:tcPr/>
                </a:tc>
                <a:tc>
                  <a:txBody>
                    <a:bodyPr/>
                    <a:lstStyle/>
                    <a:p>
                      <a:pPr algn="ctr"/>
                      <a:r>
                        <a:rPr lang="en-US" sz="1000"/>
                        <a:t>Specialized</a:t>
                      </a:r>
                      <a:r>
                        <a:rPr lang="en-US" sz="1000" baseline="0"/>
                        <a:t> form for microfinance activity – work with mass segment</a:t>
                      </a:r>
                      <a:endParaRPr lang="ru-RU" sz="1000"/>
                    </a:p>
                  </a:txBody>
                  <a:tcPr/>
                </a:tc>
                <a:tc>
                  <a:txBody>
                    <a:bodyPr/>
                    <a:lstStyle/>
                    <a:p>
                      <a:pPr algn="ctr"/>
                      <a:r>
                        <a:rPr lang="en-US" sz="1000"/>
                        <a:t>Specialized self-steered form for small size consumer finance and SME activity </a:t>
                      </a:r>
                      <a:endParaRPr lang="ru-RU" sz="1000"/>
                    </a:p>
                  </a:txBody>
                  <a:tcPr/>
                </a:tc>
                <a:tc>
                  <a:txBody>
                    <a:bodyPr/>
                    <a:lstStyle/>
                    <a:p>
                      <a:pPr algn="ctr"/>
                      <a:r>
                        <a:rPr lang="en-US" sz="1000"/>
                        <a:t>Collateralized loan granting </a:t>
                      </a:r>
                      <a:endParaRPr lang="ru-RU" sz="1000"/>
                    </a:p>
                  </a:txBody>
                  <a:tcPr/>
                </a:tc>
                <a:tc>
                  <a:txBody>
                    <a:bodyPr/>
                    <a:lstStyle/>
                    <a:p>
                      <a:pPr algn="ctr"/>
                      <a:r>
                        <a:rPr lang="en-US" sz="1000"/>
                        <a:t>Facilitating individual investors and borrowers to find each other, make credit decision and process loan granting</a:t>
                      </a:r>
                      <a:endParaRPr lang="ru-RU" sz="1000"/>
                    </a:p>
                  </a:txBody>
                  <a:tcPr/>
                </a:tc>
                <a:extLst>
                  <a:ext uri="{0D108BD9-81ED-4DB2-BD59-A6C34878D82A}">
                    <a16:rowId xmlns:a16="http://schemas.microsoft.com/office/drawing/2014/main" val="10001"/>
                  </a:ext>
                </a:extLst>
              </a:tr>
              <a:tr h="370840">
                <a:tc>
                  <a:txBody>
                    <a:bodyPr/>
                    <a:lstStyle/>
                    <a:p>
                      <a:pPr algn="ctr"/>
                      <a:r>
                        <a:rPr lang="en-US" sz="1200"/>
                        <a:t>2</a:t>
                      </a:r>
                      <a:endParaRPr lang="ru-RU" sz="1200"/>
                    </a:p>
                  </a:txBody>
                  <a:tcPr/>
                </a:tc>
                <a:tc>
                  <a:txBody>
                    <a:bodyPr/>
                    <a:lstStyle/>
                    <a:p>
                      <a:r>
                        <a:rPr lang="en-US" sz="1200"/>
                        <a:t>Regulator </a:t>
                      </a:r>
                      <a:endParaRPr lang="ru-RU" sz="1200"/>
                    </a:p>
                  </a:txBody>
                  <a:tcPr/>
                </a:tc>
                <a:tc>
                  <a:txBody>
                    <a:bodyPr/>
                    <a:lstStyle/>
                    <a:p>
                      <a:pPr algn="ctr"/>
                      <a:r>
                        <a:rPr lang="en-US" sz="1200"/>
                        <a:t>State Bank of Vietnam (SBV)</a:t>
                      </a:r>
                      <a:endParaRPr lang="ru-RU"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State Bank of Vietnam (SBV)</a:t>
                      </a:r>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State Bank of Vietnam (SBV)</a:t>
                      </a:r>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r>
                        <a:rPr lang="en-US" sz="1200" dirty="0"/>
                        <a:t>Local authorities </a:t>
                      </a:r>
                      <a:endParaRPr lang="ru-RU" sz="1200" dirty="0"/>
                    </a:p>
                  </a:txBody>
                  <a:tcPr/>
                </a:tc>
                <a:tc>
                  <a:txBody>
                    <a:bodyPr/>
                    <a:lstStyle/>
                    <a:p>
                      <a:pPr algn="ctr"/>
                      <a:r>
                        <a:rPr lang="en-US" sz="1050"/>
                        <a:t>City/Province people committee, Local police </a:t>
                      </a:r>
                      <a:endParaRPr lang="ru-RU" sz="1050"/>
                    </a:p>
                  </a:txBody>
                  <a:tcPr/>
                </a:tc>
                <a:tc>
                  <a:txBody>
                    <a:bodyPr/>
                    <a:lstStyle/>
                    <a:p>
                      <a:pPr algn="ctr"/>
                      <a:r>
                        <a:rPr lang="en-US" sz="1200"/>
                        <a:t>-</a:t>
                      </a:r>
                      <a:endParaRPr lang="ru-RU" sz="1200"/>
                    </a:p>
                  </a:txBody>
                  <a:tcPr/>
                </a:tc>
                <a:extLst>
                  <a:ext uri="{0D108BD9-81ED-4DB2-BD59-A6C34878D82A}">
                    <a16:rowId xmlns:a16="http://schemas.microsoft.com/office/drawing/2014/main" val="2642492926"/>
                  </a:ext>
                </a:extLst>
              </a:tr>
              <a:tr h="370840">
                <a:tc>
                  <a:txBody>
                    <a:bodyPr/>
                    <a:lstStyle/>
                    <a:p>
                      <a:pPr algn="ctr"/>
                      <a:r>
                        <a:rPr lang="en-US" sz="1200"/>
                        <a:t>3</a:t>
                      </a:r>
                      <a:endParaRPr lang="ru-RU" sz="1200"/>
                    </a:p>
                  </a:txBody>
                  <a:tcPr/>
                </a:tc>
                <a:tc>
                  <a:txBody>
                    <a:bodyPr/>
                    <a:lstStyle/>
                    <a:p>
                      <a:r>
                        <a:rPr lang="en-US" sz="1200"/>
                        <a:t>Min.capital requirements </a:t>
                      </a:r>
                      <a:endParaRPr lang="ru-RU" sz="1200"/>
                    </a:p>
                  </a:txBody>
                  <a:tcPr/>
                </a:tc>
                <a:tc>
                  <a:txBody>
                    <a:bodyPr/>
                    <a:lstStyle/>
                    <a:p>
                      <a:pPr algn="ctr"/>
                      <a:r>
                        <a:rPr lang="en-US" sz="1200"/>
                        <a:t>$150M</a:t>
                      </a:r>
                      <a:endParaRPr lang="ru-RU" sz="1200"/>
                    </a:p>
                  </a:txBody>
                  <a:tcPr/>
                </a:tc>
                <a:tc>
                  <a:txBody>
                    <a:bodyPr/>
                    <a:lstStyle/>
                    <a:p>
                      <a:pPr algn="ctr"/>
                      <a:r>
                        <a:rPr lang="en-US" sz="1200"/>
                        <a:t>$25M</a:t>
                      </a:r>
                      <a:endParaRPr lang="ru-RU" sz="1200"/>
                    </a:p>
                  </a:txBody>
                  <a:tcPr/>
                </a:tc>
                <a:tc>
                  <a:txBody>
                    <a:bodyPr/>
                    <a:lstStyle/>
                    <a:p>
                      <a:pPr algn="ctr"/>
                      <a:r>
                        <a:rPr lang="en-US" sz="1200"/>
                        <a:t>$250K*</a:t>
                      </a:r>
                      <a:endParaRPr lang="ru-RU" sz="1200"/>
                    </a:p>
                  </a:txBody>
                  <a:tcPr/>
                </a:tc>
                <a:tc>
                  <a:txBody>
                    <a:bodyPr/>
                    <a:lstStyle/>
                    <a:p>
                      <a:pPr algn="ctr"/>
                      <a:r>
                        <a:rPr lang="en-US" sz="1200"/>
                        <a:t>From $5K for every ward (limited geo coverage)</a:t>
                      </a:r>
                      <a:endParaRPr lang="ru-RU" sz="1200"/>
                    </a:p>
                  </a:txBody>
                  <a:tcPr/>
                </a:tc>
                <a:tc>
                  <a:txBody>
                    <a:bodyPr/>
                    <a:lstStyle/>
                    <a:p>
                      <a:pPr algn="ctr"/>
                      <a:r>
                        <a:rPr lang="en-US" sz="1200" dirty="0"/>
                        <a:t>$0,1K</a:t>
                      </a:r>
                      <a:endParaRPr lang="ru-RU" sz="1200" dirty="0"/>
                    </a:p>
                  </a:txBody>
                  <a:tcPr/>
                </a:tc>
                <a:tc>
                  <a:txBody>
                    <a:bodyPr/>
                    <a:lstStyle/>
                    <a:p>
                      <a:pPr algn="ctr"/>
                      <a:r>
                        <a:rPr lang="en-US" sz="1200" dirty="0"/>
                        <a:t>$0,1K</a:t>
                      </a:r>
                      <a:endParaRPr lang="ru-RU" sz="1200" dirty="0"/>
                    </a:p>
                  </a:txBody>
                  <a:tcPr/>
                </a:tc>
                <a:extLst>
                  <a:ext uri="{0D108BD9-81ED-4DB2-BD59-A6C34878D82A}">
                    <a16:rowId xmlns:a16="http://schemas.microsoft.com/office/drawing/2014/main" val="10002"/>
                  </a:ext>
                </a:extLst>
              </a:tr>
              <a:tr h="370840">
                <a:tc>
                  <a:txBody>
                    <a:bodyPr/>
                    <a:lstStyle/>
                    <a:p>
                      <a:pPr algn="ctr"/>
                      <a:r>
                        <a:rPr lang="en-US" sz="1200"/>
                        <a:t>4</a:t>
                      </a:r>
                      <a:endParaRPr lang="ru-RU" sz="1200"/>
                    </a:p>
                  </a:txBody>
                  <a:tcPr/>
                </a:tc>
                <a:tc>
                  <a:txBody>
                    <a:bodyPr/>
                    <a:lstStyle/>
                    <a:p>
                      <a:r>
                        <a:rPr lang="en-US" sz="1200"/>
                        <a:t>Max. foreign capital share</a:t>
                      </a:r>
                      <a:endParaRPr lang="ru-RU" sz="1200"/>
                    </a:p>
                  </a:txBody>
                  <a:tcPr/>
                </a:tc>
                <a:tc>
                  <a:txBody>
                    <a:bodyPr/>
                    <a:lstStyle/>
                    <a:p>
                      <a:pPr algn="ctr"/>
                      <a:r>
                        <a:rPr lang="en-US" sz="1200"/>
                        <a:t>100%</a:t>
                      </a:r>
                      <a:endParaRPr lang="ru-RU" sz="1200"/>
                    </a:p>
                  </a:txBody>
                  <a:tcPr/>
                </a:tc>
                <a:tc>
                  <a:txBody>
                    <a:bodyPr/>
                    <a:lstStyle/>
                    <a:p>
                      <a:pPr algn="ctr"/>
                      <a:r>
                        <a:rPr lang="en-US" sz="1200"/>
                        <a:t>100%</a:t>
                      </a:r>
                      <a:endParaRPr lang="ru-RU" sz="1200"/>
                    </a:p>
                  </a:txBody>
                  <a:tcPr/>
                </a:tc>
                <a:tc>
                  <a:txBody>
                    <a:bodyPr/>
                    <a:lstStyle/>
                    <a:p>
                      <a:pPr algn="ctr"/>
                      <a:r>
                        <a:rPr lang="en-US" sz="1200"/>
                        <a:t>49%</a:t>
                      </a:r>
                      <a:endParaRPr lang="ru-RU" sz="1200"/>
                    </a:p>
                  </a:txBody>
                  <a:tcPr/>
                </a:tc>
                <a:tc>
                  <a:txBody>
                    <a:bodyPr/>
                    <a:lstStyle/>
                    <a:p>
                      <a:pPr algn="ctr"/>
                      <a:r>
                        <a:rPr lang="en-US" sz="1200"/>
                        <a:t>0%</a:t>
                      </a:r>
                      <a:endParaRPr lang="ru-RU" sz="1200"/>
                    </a:p>
                  </a:txBody>
                  <a:tcPr/>
                </a:tc>
                <a:tc>
                  <a:txBody>
                    <a:bodyPr/>
                    <a:lstStyle/>
                    <a:p>
                      <a:pPr algn="ctr"/>
                      <a:r>
                        <a:rPr lang="en-US" sz="1200"/>
                        <a:t>0%</a:t>
                      </a:r>
                      <a:endParaRPr lang="ru-RU" sz="1200"/>
                    </a:p>
                  </a:txBody>
                  <a:tcPr/>
                </a:tc>
                <a:tc>
                  <a:txBody>
                    <a:bodyPr/>
                    <a:lstStyle/>
                    <a:p>
                      <a:pPr algn="ctr"/>
                      <a:r>
                        <a:rPr lang="en-US" sz="1200"/>
                        <a:t>100%</a:t>
                      </a:r>
                      <a:endParaRPr lang="ru-RU" sz="1200"/>
                    </a:p>
                  </a:txBody>
                  <a:tcPr/>
                </a:tc>
                <a:extLst>
                  <a:ext uri="{0D108BD9-81ED-4DB2-BD59-A6C34878D82A}">
                    <a16:rowId xmlns:a16="http://schemas.microsoft.com/office/drawing/2014/main" val="10003"/>
                  </a:ext>
                </a:extLst>
              </a:tr>
              <a:tr h="370840">
                <a:tc>
                  <a:txBody>
                    <a:bodyPr/>
                    <a:lstStyle/>
                    <a:p>
                      <a:pPr algn="ctr"/>
                      <a:r>
                        <a:rPr lang="en-US" sz="1200"/>
                        <a:t>5</a:t>
                      </a:r>
                      <a:endParaRPr lang="ru-RU" sz="1200"/>
                    </a:p>
                  </a:txBody>
                  <a:tcPr/>
                </a:tc>
                <a:tc>
                  <a:txBody>
                    <a:bodyPr/>
                    <a:lstStyle/>
                    <a:p>
                      <a:r>
                        <a:rPr lang="en-US" sz="1200"/>
                        <a:t>Possibility to grant loans</a:t>
                      </a:r>
                      <a:r>
                        <a:rPr lang="en-US" sz="1200" baseline="0"/>
                        <a:t> to individuals</a:t>
                      </a:r>
                      <a:endParaRPr lang="ru-RU" sz="1200"/>
                    </a:p>
                  </a:txBody>
                  <a:tcPr/>
                </a:tc>
                <a:tc>
                  <a:txBody>
                    <a:bodyPr/>
                    <a:lstStyle/>
                    <a:p>
                      <a:pPr algn="ctr"/>
                      <a:r>
                        <a:rPr lang="en-US" sz="1200"/>
                        <a:t>Yes, all the products</a:t>
                      </a:r>
                      <a:endParaRPr lang="ru-RU" sz="1200"/>
                    </a:p>
                  </a:txBody>
                  <a:tcPr/>
                </a:tc>
                <a:tc>
                  <a:txBody>
                    <a:bodyPr/>
                    <a:lstStyle/>
                    <a:p>
                      <a:pPr algn="ctr"/>
                      <a:r>
                        <a:rPr lang="en-US" sz="1200"/>
                        <a:t>Yes, all the products </a:t>
                      </a:r>
                      <a:endParaRPr lang="ru-RU" sz="1200"/>
                    </a:p>
                  </a:txBody>
                  <a:tcPr/>
                </a:tc>
                <a:tc>
                  <a:txBody>
                    <a:bodyPr/>
                    <a:lstStyle/>
                    <a:p>
                      <a:pPr algn="ctr"/>
                      <a:r>
                        <a:rPr lang="en-US" sz="1200"/>
                        <a:t>Yes, except credit cards</a:t>
                      </a:r>
                      <a:endParaRPr lang="ru-RU" sz="1200"/>
                    </a:p>
                  </a:txBody>
                  <a:tcPr/>
                </a:tc>
                <a:tc>
                  <a:txBody>
                    <a:bodyPr/>
                    <a:lstStyle/>
                    <a:p>
                      <a:pPr algn="ctr"/>
                      <a:r>
                        <a:rPr lang="en-US" sz="1200"/>
                        <a:t>Yes, except credit cards</a:t>
                      </a:r>
                      <a:endParaRPr lang="ru-RU" sz="1200"/>
                    </a:p>
                  </a:txBody>
                  <a:tcPr/>
                </a:tc>
                <a:tc>
                  <a:txBody>
                    <a:bodyPr/>
                    <a:lstStyle/>
                    <a:p>
                      <a:pPr algn="ctr"/>
                      <a:r>
                        <a:rPr lang="en-US" sz="1200"/>
                        <a:t>Yes, collateralized loans only</a:t>
                      </a:r>
                      <a:endParaRPr lang="ru-RU" sz="1200"/>
                    </a:p>
                  </a:txBody>
                  <a:tcPr/>
                </a:tc>
                <a:tc>
                  <a:txBody>
                    <a:bodyPr/>
                    <a:lstStyle/>
                    <a:p>
                      <a:pPr algn="ctr"/>
                      <a:r>
                        <a:rPr lang="en-US" sz="1200"/>
                        <a:t>Yes (via individual investors)</a:t>
                      </a:r>
                      <a:endParaRPr lang="ru-RU" sz="1200"/>
                    </a:p>
                  </a:txBody>
                  <a:tcPr/>
                </a:tc>
                <a:extLst>
                  <a:ext uri="{0D108BD9-81ED-4DB2-BD59-A6C34878D82A}">
                    <a16:rowId xmlns:a16="http://schemas.microsoft.com/office/drawing/2014/main" val="10004"/>
                  </a:ext>
                </a:extLst>
              </a:tr>
              <a:tr h="370840">
                <a:tc>
                  <a:txBody>
                    <a:bodyPr/>
                    <a:lstStyle/>
                    <a:p>
                      <a:pPr algn="ctr"/>
                      <a:r>
                        <a:rPr lang="en-US" sz="1200"/>
                        <a:t>6</a:t>
                      </a:r>
                      <a:endParaRPr lang="ru-RU" sz="1200"/>
                    </a:p>
                  </a:txBody>
                  <a:tcPr/>
                </a:tc>
                <a:tc>
                  <a:txBody>
                    <a:bodyPr/>
                    <a:lstStyle/>
                    <a:p>
                      <a:r>
                        <a:rPr lang="en-US" sz="1200"/>
                        <a:t>Possibility to collect deposits from individuals</a:t>
                      </a:r>
                      <a:endParaRPr lang="ru-RU" sz="1200"/>
                    </a:p>
                  </a:txBody>
                  <a:tcPr/>
                </a:tc>
                <a:tc>
                  <a:txBody>
                    <a:bodyPr/>
                    <a:lstStyle/>
                    <a:p>
                      <a:pPr algn="ctr"/>
                      <a:r>
                        <a:rPr lang="en-US" sz="1200"/>
                        <a:t>Yes </a:t>
                      </a:r>
                      <a:endParaRPr lang="ru-RU" sz="1200"/>
                    </a:p>
                  </a:txBody>
                  <a:tcPr/>
                </a:tc>
                <a:tc>
                  <a:txBody>
                    <a:bodyPr/>
                    <a:lstStyle/>
                    <a:p>
                      <a:pPr algn="ctr"/>
                      <a:r>
                        <a:rPr lang="en-US" sz="1200"/>
                        <a:t>Yes (requires additional SBV decision)</a:t>
                      </a:r>
                      <a:endParaRPr lang="ru-RU" sz="1200"/>
                    </a:p>
                  </a:txBody>
                  <a:tcPr/>
                </a:tc>
                <a:tc>
                  <a:txBody>
                    <a:bodyPr/>
                    <a:lstStyle/>
                    <a:p>
                      <a:pPr algn="ctr"/>
                      <a:r>
                        <a:rPr lang="en-US" sz="1200"/>
                        <a:t>Yes (requires additional SBV decision)</a:t>
                      </a:r>
                      <a:endParaRPr lang="ru-RU" sz="1200"/>
                    </a:p>
                  </a:txBody>
                  <a:tcPr/>
                </a:tc>
                <a:tc>
                  <a:txBody>
                    <a:bodyPr/>
                    <a:lstStyle/>
                    <a:p>
                      <a:pPr algn="ctr"/>
                      <a:r>
                        <a:rPr lang="en-US" sz="1200"/>
                        <a:t>Yes (from members only)</a:t>
                      </a:r>
                      <a:endParaRPr lang="ru-RU" sz="1200"/>
                    </a:p>
                  </a:txBody>
                  <a:tcPr/>
                </a:tc>
                <a:tc>
                  <a:txBody>
                    <a:bodyPr/>
                    <a:lstStyle/>
                    <a:p>
                      <a:pPr algn="ctr"/>
                      <a:r>
                        <a:rPr lang="en-US" sz="1200"/>
                        <a:t>No </a:t>
                      </a:r>
                      <a:endParaRPr lang="ru-RU" sz="1200"/>
                    </a:p>
                  </a:txBody>
                  <a:tcPr/>
                </a:tc>
                <a:tc>
                  <a:txBody>
                    <a:bodyPr/>
                    <a:lstStyle/>
                    <a:p>
                      <a:pPr algn="ctr"/>
                      <a:r>
                        <a:rPr lang="en-US" sz="1200"/>
                        <a:t>Yes (in the form of attracting individual investors)</a:t>
                      </a:r>
                      <a:endParaRPr lang="ru-RU" sz="1200"/>
                    </a:p>
                  </a:txBody>
                  <a:tcPr/>
                </a:tc>
                <a:extLst>
                  <a:ext uri="{0D108BD9-81ED-4DB2-BD59-A6C34878D82A}">
                    <a16:rowId xmlns:a16="http://schemas.microsoft.com/office/drawing/2014/main" val="10005"/>
                  </a:ext>
                </a:extLst>
              </a:tr>
              <a:tr h="153000">
                <a:tc>
                  <a:txBody>
                    <a:bodyPr/>
                    <a:lstStyle/>
                    <a:p>
                      <a:pPr algn="ctr"/>
                      <a:r>
                        <a:rPr lang="en-US" sz="1200"/>
                        <a:t>7</a:t>
                      </a:r>
                      <a:endParaRPr lang="ru-RU" sz="1200"/>
                    </a:p>
                  </a:txBody>
                  <a:tcPr/>
                </a:tc>
                <a:tc>
                  <a:txBody>
                    <a:bodyPr/>
                    <a:lstStyle/>
                    <a:p>
                      <a:r>
                        <a:rPr lang="en-US" sz="1200"/>
                        <a:t>Comments </a:t>
                      </a:r>
                      <a:endParaRPr lang="ru-RU" sz="1200"/>
                    </a:p>
                  </a:txBody>
                  <a:tcPr/>
                </a:tc>
                <a:tc>
                  <a:txBody>
                    <a:bodyPr/>
                    <a:lstStyle/>
                    <a:p>
                      <a:pPr algn="ctr"/>
                      <a:endParaRPr lang="ru-RU" sz="1200"/>
                    </a:p>
                  </a:txBody>
                  <a:tcPr/>
                </a:tc>
                <a:tc>
                  <a:txBody>
                    <a:bodyPr/>
                    <a:lstStyle/>
                    <a:p>
                      <a:pPr algn="ctr"/>
                      <a:r>
                        <a:rPr lang="en-US" sz="1000"/>
                        <a:t>Specified by SBV form for conducting</a:t>
                      </a:r>
                      <a:r>
                        <a:rPr lang="en-US" sz="1000" baseline="0"/>
                        <a:t> (“risky”) consumer finance business . Number of licenses issued  currently is limited</a:t>
                      </a:r>
                      <a:endParaRPr lang="ru-RU" sz="1000"/>
                    </a:p>
                  </a:txBody>
                  <a:tcPr/>
                </a:tc>
                <a:tc>
                  <a:txBody>
                    <a:bodyPr/>
                    <a:lstStyle/>
                    <a:p>
                      <a:pPr algn="ctr"/>
                      <a:r>
                        <a:rPr lang="en-US" sz="1000"/>
                        <a:t>Social,</a:t>
                      </a:r>
                      <a:r>
                        <a:rPr lang="en-US" sz="1000" baseline="0"/>
                        <a:t> Charity fund or other NGO required to be one of the obligatory founders of MFI with min.25% share </a:t>
                      </a:r>
                      <a:endParaRPr lang="ru-RU" sz="1000"/>
                    </a:p>
                  </a:txBody>
                  <a:tcPr/>
                </a:tc>
                <a:tc>
                  <a:txBody>
                    <a:bodyPr/>
                    <a:lstStyle/>
                    <a:p>
                      <a:pPr algn="ctr"/>
                      <a:r>
                        <a:rPr lang="en-US" sz="900"/>
                        <a:t>Min. number of members 30, all VN citizens. All members have equal voting rights in</a:t>
                      </a:r>
                      <a:r>
                        <a:rPr lang="en-US" sz="900" baseline="0"/>
                        <a:t> determining PCF management and policy. PCF is allowed to work in specific district only</a:t>
                      </a:r>
                      <a:endParaRPr lang="ru-RU" sz="900"/>
                    </a:p>
                  </a:txBody>
                  <a:tcPr/>
                </a:tc>
                <a:tc>
                  <a:txBody>
                    <a:bodyPr/>
                    <a:lstStyle/>
                    <a:p>
                      <a:pPr algn="ctr"/>
                      <a:r>
                        <a:rPr lang="en-US" sz="1000"/>
                        <a:t>License can be issued to the local citizen only. Recent tightening requirements have been issued in 2016.</a:t>
                      </a:r>
                      <a:endParaRPr lang="ru-RU" sz="1000"/>
                    </a:p>
                  </a:txBody>
                  <a:tcPr/>
                </a:tc>
                <a:tc>
                  <a:txBody>
                    <a:bodyPr/>
                    <a:lstStyle/>
                    <a:p>
                      <a:pPr algn="ctr"/>
                      <a:r>
                        <a:rPr lang="en-US" sz="900" dirty="0"/>
                        <a:t>There is no specific license required for conducting p2p activity. P2p platform itself can be organized in the form of usual legal entity with “Financial consultancy” scope of activity.</a:t>
                      </a:r>
                      <a:endParaRPr lang="ru-RU" sz="900" dirty="0"/>
                    </a:p>
                  </a:txBody>
                  <a:tcPr/>
                </a:tc>
                <a:extLst>
                  <a:ext uri="{0D108BD9-81ED-4DB2-BD59-A6C34878D82A}">
                    <a16:rowId xmlns:a16="http://schemas.microsoft.com/office/drawing/2014/main" val="10006"/>
                  </a:ext>
                </a:extLst>
              </a:tr>
            </a:tbl>
          </a:graphicData>
        </a:graphic>
      </p:graphicFrame>
      <p:sp>
        <p:nvSpPr>
          <p:cNvPr id="7" name="TextBox 6"/>
          <p:cNvSpPr txBox="1">
            <a:spLocks/>
          </p:cNvSpPr>
          <p:nvPr/>
        </p:nvSpPr>
        <p:spPr>
          <a:xfrm>
            <a:off x="478285" y="5930901"/>
            <a:ext cx="11292798" cy="529371"/>
          </a:xfrm>
          <a:prstGeom prst="rect">
            <a:avLst/>
          </a:prstGeom>
          <a:ln>
            <a:solidFill>
              <a:schemeClr val="accent1"/>
            </a:solidFill>
          </a:ln>
        </p:spPr>
        <p:txBody>
          <a:bodyPr vert="horz" lIns="91440" tIns="45720" rIns="91440" bIns="45720" rtlCol="0">
            <a:normAutofit lnSpcReduction="10000"/>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Optimal choice to start operations is a Pawnshop license, as this is the most affordable option allowing to issue loans from it’s balance. Collateral requirements can be managed via creative legal solution. Regulation of Pawnshops is far not as strict as SBV’s regulation.</a:t>
            </a:r>
          </a:p>
        </p:txBody>
      </p:sp>
    </p:spTree>
    <p:extLst>
      <p:ext uri="{BB962C8B-B14F-4D97-AF65-F5344CB8AC3E}">
        <p14:creationId xmlns:p14="http://schemas.microsoft.com/office/powerpoint/2010/main" val="103612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6</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2.1 Legal setup prerequisites</a:t>
            </a:r>
            <a:endParaRPr lang="ru-RU" sz="3200"/>
          </a:p>
        </p:txBody>
      </p:sp>
      <p:sp>
        <p:nvSpPr>
          <p:cNvPr id="4" name="Объект 2"/>
          <p:cNvSpPr>
            <a:spLocks noGrp="1"/>
          </p:cNvSpPr>
          <p:nvPr>
            <p:ph idx="1"/>
          </p:nvPr>
        </p:nvSpPr>
        <p:spPr>
          <a:xfrm>
            <a:off x="495301" y="903040"/>
            <a:ext cx="11158986" cy="4896544"/>
          </a:xfrm>
        </p:spPr>
        <p:txBody>
          <a:bodyPr>
            <a:normAutofit/>
          </a:bodyPr>
          <a:lstStyle/>
          <a:p>
            <a:r>
              <a:rPr lang="en-US" sz="1600" dirty="0"/>
              <a:t>We’ll start using proven “Pawnshop+LGC” legal setup as it officially allows to issue loans via Pawnshop license. </a:t>
            </a:r>
          </a:p>
          <a:p>
            <a:r>
              <a:rPr lang="en-US" sz="1600" dirty="0"/>
              <a:t>The reason of not choosing p2p option – as it seems to be more risky, while Pawnshops are controlled by local police and currently are not strictly regulated. </a:t>
            </a:r>
          </a:p>
          <a:p>
            <a:r>
              <a:rPr lang="en-US" sz="1600" dirty="0"/>
              <a:t>PS+LGC LS requires establishing 2 legal entities in VN.</a:t>
            </a:r>
          </a:p>
          <a:p>
            <a:r>
              <a:rPr lang="en-US" sz="1600" dirty="0"/>
              <a:t>Main requirements for obtaining PS license:</a:t>
            </a:r>
          </a:p>
          <a:p>
            <a:pPr lvl="1"/>
            <a:r>
              <a:rPr lang="en-US" sz="1200" dirty="0"/>
              <a:t>Scope of activity – issuing secured loans to individuals.</a:t>
            </a:r>
            <a:endParaRPr lang="ru-RU" sz="1200" dirty="0"/>
          </a:p>
          <a:p>
            <a:pPr lvl="1"/>
            <a:r>
              <a:rPr lang="en-US" sz="1200" dirty="0"/>
              <a:t>Shareholder – local individual (meeting official specific requirements). </a:t>
            </a:r>
          </a:p>
          <a:p>
            <a:pPr lvl="1"/>
            <a:r>
              <a:rPr lang="en-US" sz="1200" dirty="0"/>
              <a:t>Min.capital required 0.</a:t>
            </a:r>
          </a:p>
          <a:p>
            <a:pPr lvl="1"/>
            <a:r>
              <a:rPr lang="en-US" sz="1200" dirty="0"/>
              <a:t>Estimated license obtaining period – 2 weeks. </a:t>
            </a:r>
            <a:endParaRPr lang="en-US" sz="1000" dirty="0"/>
          </a:p>
          <a:p>
            <a:r>
              <a:rPr lang="en-US" sz="1600" dirty="0"/>
              <a:t>Main requirements for establishing LGC company:</a:t>
            </a:r>
          </a:p>
          <a:p>
            <a:pPr lvl="1"/>
            <a:r>
              <a:rPr lang="en-US" sz="1200" dirty="0"/>
              <a:t>Scope of activity – financial services promotion (for customers acquisition for PS).</a:t>
            </a:r>
          </a:p>
          <a:p>
            <a:pPr lvl="1"/>
            <a:r>
              <a:rPr lang="en-US" sz="1200" dirty="0"/>
              <a:t>Min.capital required ~$20K.</a:t>
            </a:r>
          </a:p>
          <a:p>
            <a:r>
              <a:rPr lang="en-US" sz="1600" dirty="0"/>
              <a:t>After reaching considerable business volumes we can consider obtaining more reliable LS option – MFI or FC.</a:t>
            </a:r>
          </a:p>
        </p:txBody>
      </p:sp>
      <p:sp>
        <p:nvSpPr>
          <p:cNvPr id="5" name="Объект 2"/>
          <p:cNvSpPr txBox="1">
            <a:spLocks/>
          </p:cNvSpPr>
          <p:nvPr/>
        </p:nvSpPr>
        <p:spPr>
          <a:xfrm>
            <a:off x="495301" y="5895789"/>
            <a:ext cx="11158986" cy="28934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establish 2 legal entities and obtain appropriate licenses ~2,5 months required. Total budget required ~$20K. </a:t>
            </a:r>
          </a:p>
        </p:txBody>
      </p:sp>
    </p:spTree>
    <p:extLst>
      <p:ext uri="{BB962C8B-B14F-4D97-AF65-F5344CB8AC3E}">
        <p14:creationId xmlns:p14="http://schemas.microsoft.com/office/powerpoint/2010/main" val="205915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7</a:t>
            </a:fld>
            <a:endParaRPr lang="ru-RU"/>
          </a:p>
        </p:txBody>
      </p:sp>
      <p:sp>
        <p:nvSpPr>
          <p:cNvPr id="9" name="TextBox 8"/>
          <p:cNvSpPr txBox="1"/>
          <p:nvPr/>
        </p:nvSpPr>
        <p:spPr>
          <a:xfrm>
            <a:off x="495300" y="5927283"/>
            <a:ext cx="11160080" cy="313932"/>
          </a:xfrm>
          <a:prstGeom prst="rect">
            <a:avLst/>
          </a:prstGeom>
          <a:ln>
            <a:solidFill>
              <a:schemeClr val="accent1"/>
            </a:solidFill>
          </a:ln>
        </p:spPr>
        <p:txBody>
          <a:bodyPr vert="horz" lIns="91440" tIns="45720" rIns="91440" bIns="45720" rtlCol="0">
            <a:normAutofit/>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Pure online business model is feasible in VN.</a:t>
            </a:r>
          </a:p>
        </p:txBody>
      </p:sp>
      <p:graphicFrame>
        <p:nvGraphicFramePr>
          <p:cNvPr id="3" name="Таблица 2"/>
          <p:cNvGraphicFramePr>
            <a:graphicFrameLocks noGrp="1"/>
          </p:cNvGraphicFramePr>
          <p:nvPr>
            <p:extLst>
              <p:ext uri="{D42A27DB-BD31-4B8C-83A1-F6EECF244321}">
                <p14:modId xmlns:p14="http://schemas.microsoft.com/office/powerpoint/2010/main" val="494747125"/>
              </p:ext>
            </p:extLst>
          </p:nvPr>
        </p:nvGraphicFramePr>
        <p:xfrm>
          <a:off x="495300" y="913604"/>
          <a:ext cx="11160080" cy="454152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20000"/>
                    </a:ext>
                  </a:extLst>
                </a:gridCol>
                <a:gridCol w="3720028">
                  <a:extLst>
                    <a:ext uri="{9D8B030D-6E8A-4147-A177-3AD203B41FA5}">
                      <a16:colId xmlns:a16="http://schemas.microsoft.com/office/drawing/2014/main" val="20001"/>
                    </a:ext>
                  </a:extLst>
                </a:gridCol>
                <a:gridCol w="7068052">
                  <a:extLst>
                    <a:ext uri="{9D8B030D-6E8A-4147-A177-3AD203B41FA5}">
                      <a16:colId xmlns:a16="http://schemas.microsoft.com/office/drawing/2014/main" val="20002"/>
                    </a:ext>
                  </a:extLst>
                </a:gridCol>
              </a:tblGrid>
              <a:tr h="303561">
                <a:tc>
                  <a:txBody>
                    <a:bodyPr/>
                    <a:lstStyle/>
                    <a:p>
                      <a:pPr algn="ctr"/>
                      <a:r>
                        <a:rPr lang="en-US" sz="1400"/>
                        <a:t>#</a:t>
                      </a:r>
                    </a:p>
                  </a:txBody>
                  <a:tcPr anchor="ctr"/>
                </a:tc>
                <a:tc>
                  <a:txBody>
                    <a:bodyPr/>
                    <a:lstStyle/>
                    <a:p>
                      <a:pPr algn="ctr"/>
                      <a:r>
                        <a:rPr lang="en-US" sz="1400"/>
                        <a:t>Sphere of regulation</a:t>
                      </a:r>
                    </a:p>
                  </a:txBody>
                  <a:tcPr anchor="ctr"/>
                </a:tc>
                <a:tc>
                  <a:txBody>
                    <a:bodyPr/>
                    <a:lstStyle/>
                    <a:p>
                      <a:pPr algn="ctr"/>
                      <a:r>
                        <a:rPr lang="en-US" sz="1400"/>
                        <a:t>The essence</a:t>
                      </a:r>
                      <a:r>
                        <a:rPr lang="en-US" sz="1400" baseline="0"/>
                        <a:t> </a:t>
                      </a:r>
                      <a:endParaRPr lang="en-US" sz="1400"/>
                    </a:p>
                  </a:txBody>
                  <a:tcPr anchor="ctr"/>
                </a:tc>
                <a:extLst>
                  <a:ext uri="{0D108BD9-81ED-4DB2-BD59-A6C34878D82A}">
                    <a16:rowId xmlns:a16="http://schemas.microsoft.com/office/drawing/2014/main" val="10000"/>
                  </a:ext>
                </a:extLst>
              </a:tr>
              <a:tr h="303561">
                <a:tc>
                  <a:txBody>
                    <a:bodyPr/>
                    <a:lstStyle/>
                    <a:p>
                      <a:pPr algn="ctr"/>
                      <a:r>
                        <a:rPr lang="en-US" sz="1400"/>
                        <a:t>1</a:t>
                      </a:r>
                    </a:p>
                  </a:txBody>
                  <a:tcPr anchor="ctr"/>
                </a:tc>
                <a:tc>
                  <a:txBody>
                    <a:bodyPr/>
                    <a:lstStyle/>
                    <a:p>
                      <a:r>
                        <a:rPr lang="en-US" sz="1400"/>
                        <a:t>New</a:t>
                      </a:r>
                      <a:r>
                        <a:rPr lang="en-US" sz="1400" baseline="0"/>
                        <a:t> PS licenses issuance</a:t>
                      </a:r>
                      <a:endParaRPr lang="en-US" sz="1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Ongoing, no restrictions.</a:t>
                      </a:r>
                    </a:p>
                  </a:txBody>
                  <a:tcPr anchor="ctr"/>
                </a:tc>
                <a:extLst>
                  <a:ext uri="{0D108BD9-81ED-4DB2-BD59-A6C34878D82A}">
                    <a16:rowId xmlns:a16="http://schemas.microsoft.com/office/drawing/2014/main" val="10006"/>
                  </a:ext>
                </a:extLst>
              </a:tr>
              <a:tr h="291082">
                <a:tc>
                  <a:txBody>
                    <a:bodyPr/>
                    <a:lstStyle/>
                    <a:p>
                      <a:pPr algn="ctr"/>
                      <a:r>
                        <a:rPr lang="en-US" sz="1400" kern="1200" baseline="0">
                          <a:latin typeface="+mn-lt"/>
                          <a:ea typeface="+mn-ea"/>
                          <a:cs typeface="+mn-cs"/>
                        </a:rPr>
                        <a:t>2</a:t>
                      </a:r>
                      <a:endParaRPr lang="en-US" sz="1400" kern="1200" baseline="0">
                        <a:solidFill>
                          <a:schemeClr val="dk1"/>
                        </a:solidFill>
                        <a:latin typeface="+mn-lt"/>
                        <a:ea typeface="+mn-ea"/>
                        <a:cs typeface="+mn-cs"/>
                      </a:endParaRPr>
                    </a:p>
                  </a:txBody>
                  <a:tcPr anchor="ctr"/>
                </a:tc>
                <a:tc>
                  <a:txBody>
                    <a:bodyPr/>
                    <a:lstStyle/>
                    <a:p>
                      <a:r>
                        <a:rPr lang="en-US" sz="1400" kern="1200" baseline="0">
                          <a:solidFill>
                            <a:schemeClr val="dk1"/>
                          </a:solidFill>
                          <a:latin typeface="+mn-lt"/>
                          <a:ea typeface="+mn-ea"/>
                          <a:cs typeface="+mn-cs"/>
                        </a:rPr>
                        <a:t>Allowed credit products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a:solidFill>
                            <a:schemeClr val="dk1"/>
                          </a:solidFill>
                          <a:latin typeface="+mn-lt"/>
                          <a:ea typeface="+mn-ea"/>
                          <a:cs typeface="+mn-cs"/>
                        </a:rPr>
                        <a:t>Collateralized cash loans.</a:t>
                      </a:r>
                    </a:p>
                  </a:txBody>
                  <a:tcPr anchor="ctr"/>
                </a:tc>
                <a:extLst>
                  <a:ext uri="{0D108BD9-81ED-4DB2-BD59-A6C34878D82A}">
                    <a16:rowId xmlns:a16="http://schemas.microsoft.com/office/drawing/2014/main" val="10008"/>
                  </a:ext>
                </a:extLst>
              </a:tr>
              <a:tr h="323900">
                <a:tc>
                  <a:txBody>
                    <a:bodyPr/>
                    <a:lstStyle/>
                    <a:p>
                      <a:pPr algn="ctr"/>
                      <a:r>
                        <a:rPr lang="en-US" sz="1400"/>
                        <a:t>3</a:t>
                      </a:r>
                    </a:p>
                  </a:txBody>
                  <a:tcPr anchor="ctr"/>
                </a:tc>
                <a:tc>
                  <a:txBody>
                    <a:bodyPr/>
                    <a:lstStyle/>
                    <a:p>
                      <a:r>
                        <a:rPr lang="en-US" sz="1400"/>
                        <a:t>APR</a:t>
                      </a:r>
                      <a:r>
                        <a:rPr lang="en-US" sz="1400" baseline="0"/>
                        <a:t> i</a:t>
                      </a:r>
                      <a:r>
                        <a:rPr lang="en-US" sz="1400"/>
                        <a:t>nterest cap</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solidFill>
                            <a:schemeClr val="tx1"/>
                          </a:solidFill>
                        </a:rPr>
                        <a:t>No, nevertheless it’s strictly advisable not to use excessive “straight” rates (</a:t>
                      </a:r>
                      <a:r>
                        <a:rPr lang="en-US" altLang="zh-CN" sz="1400" err="1">
                          <a:solidFill>
                            <a:schemeClr val="tx1"/>
                          </a:solidFill>
                        </a:rPr>
                        <a:t>approx.over</a:t>
                      </a:r>
                      <a:r>
                        <a:rPr lang="en-US" altLang="zh-CN" sz="1400">
                          <a:solidFill>
                            <a:schemeClr val="tx1"/>
                          </a:solidFill>
                        </a:rPr>
                        <a:t> 100% per annum).</a:t>
                      </a:r>
                    </a:p>
                  </a:txBody>
                  <a:tcPr anchor="ctr"/>
                </a:tc>
                <a:extLst>
                  <a:ext uri="{0D108BD9-81ED-4DB2-BD59-A6C34878D82A}">
                    <a16:rowId xmlns:a16="http://schemas.microsoft.com/office/drawing/2014/main" val="10009"/>
                  </a:ext>
                </a:extLst>
              </a:tr>
              <a:tr h="301486">
                <a:tc>
                  <a:txBody>
                    <a:bodyPr/>
                    <a:lstStyle/>
                    <a:p>
                      <a:pPr algn="ctr"/>
                      <a:r>
                        <a:rPr lang="en-US" sz="1400"/>
                        <a:t>4</a:t>
                      </a:r>
                    </a:p>
                  </a:txBody>
                  <a:tcPr anchor="ctr"/>
                </a:tc>
                <a:tc>
                  <a:txBody>
                    <a:bodyPr/>
                    <a:lstStyle/>
                    <a:p>
                      <a:r>
                        <a:rPr lang="en-US" sz="1400"/>
                        <a:t>Advertising requirements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No specific restrictions,</a:t>
                      </a:r>
                      <a:r>
                        <a:rPr lang="en-US" sz="1400" baseline="0"/>
                        <a:t> just basic requirements</a:t>
                      </a:r>
                      <a:endParaRPr lang="en-US" sz="1400"/>
                    </a:p>
                  </a:txBody>
                  <a:tcPr anchor="ctr"/>
                </a:tc>
                <a:extLst>
                  <a:ext uri="{0D108BD9-81ED-4DB2-BD59-A6C34878D82A}">
                    <a16:rowId xmlns:a16="http://schemas.microsoft.com/office/drawing/2014/main" val="10001"/>
                  </a:ext>
                </a:extLst>
              </a:tr>
              <a:tr h="454849">
                <a:tc>
                  <a:txBody>
                    <a:bodyPr/>
                    <a:lstStyle/>
                    <a:p>
                      <a:pPr algn="ctr"/>
                      <a:r>
                        <a:rPr lang="en-US" sz="1400"/>
                        <a:t>5</a:t>
                      </a:r>
                    </a:p>
                  </a:txBody>
                  <a:tcPr anchor="ctr"/>
                </a:tc>
                <a:tc>
                  <a:txBody>
                    <a:bodyPr/>
                    <a:lstStyle/>
                    <a:p>
                      <a:r>
                        <a:rPr lang="en-US" sz="1400"/>
                        <a:t>Necessity to obtain written customer’s consent for processing his personal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Not mandatory </a:t>
                      </a:r>
                      <a:r>
                        <a:rPr lang="en-US" sz="1400" baseline="0"/>
                        <a:t>(can be done on a website or mobile application in the form of a checkbox).</a:t>
                      </a:r>
                      <a:endParaRPr lang="en-US" sz="1400"/>
                    </a:p>
                  </a:txBody>
                  <a:tcPr anchor="ctr"/>
                </a:tc>
                <a:extLst>
                  <a:ext uri="{0D108BD9-81ED-4DB2-BD59-A6C34878D82A}">
                    <a16:rowId xmlns:a16="http://schemas.microsoft.com/office/drawing/2014/main" val="10002"/>
                  </a:ext>
                </a:extLst>
              </a:tr>
              <a:tr h="454849">
                <a:tc>
                  <a:txBody>
                    <a:bodyPr/>
                    <a:lstStyle/>
                    <a:p>
                      <a:pPr algn="ctr"/>
                      <a:r>
                        <a:rPr lang="en-US" sz="1400"/>
                        <a:t>6</a:t>
                      </a:r>
                    </a:p>
                  </a:txBody>
                  <a:tcPr anchor="ctr"/>
                </a:tc>
                <a:tc>
                  <a:txBody>
                    <a:bodyPr/>
                    <a:lstStyle/>
                    <a:p>
                      <a:r>
                        <a:rPr lang="en-US" sz="1400">
                          <a:solidFill>
                            <a:schemeClr val="tx1"/>
                          </a:solidFill>
                        </a:rPr>
                        <a:t>Face-to-face customer’s verification  (KYC procedure)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Not mandatory,</a:t>
                      </a:r>
                      <a:r>
                        <a:rPr lang="en-US" sz="1400" baseline="0">
                          <a:solidFill>
                            <a:schemeClr val="tx1"/>
                          </a:solidFill>
                        </a:rPr>
                        <a:t> might be outsourced </a:t>
                      </a:r>
                      <a:r>
                        <a:rPr lang="en-US" sz="1400" kern="1200" baseline="0">
                          <a:solidFill>
                            <a:schemeClr val="tx1"/>
                          </a:solidFill>
                          <a:latin typeface="+mn-lt"/>
                          <a:ea typeface="+mn-ea"/>
                          <a:cs typeface="+mn-cs"/>
                        </a:rPr>
                        <a:t>by the third-party who will conduct face-to-face identification and ID check.</a:t>
                      </a:r>
                    </a:p>
                  </a:txBody>
                  <a:tcPr anchor="ctr"/>
                </a:tc>
                <a:extLst>
                  <a:ext uri="{0D108BD9-81ED-4DB2-BD59-A6C34878D82A}">
                    <a16:rowId xmlns:a16="http://schemas.microsoft.com/office/drawing/2014/main" val="10003"/>
                  </a:ext>
                </a:extLst>
              </a:tr>
              <a:tr h="395473">
                <a:tc>
                  <a:txBody>
                    <a:bodyPr/>
                    <a:lstStyle/>
                    <a:p>
                      <a:pPr algn="ctr"/>
                      <a:r>
                        <a:rPr lang="en-US" sz="1400"/>
                        <a:t>7</a:t>
                      </a:r>
                    </a:p>
                  </a:txBody>
                  <a:tcPr anchor="ctr"/>
                </a:tc>
                <a:tc>
                  <a:txBody>
                    <a:bodyPr/>
                    <a:lstStyle/>
                    <a:p>
                      <a:r>
                        <a:rPr lang="en-US" sz="1400"/>
                        <a:t>Remote contract signing </a:t>
                      </a:r>
                    </a:p>
                  </a:txBody>
                  <a:tcPr anchor="ctr"/>
                </a:tc>
                <a:tc>
                  <a:txBody>
                    <a:bodyPr/>
                    <a:lstStyle/>
                    <a:p>
                      <a:r>
                        <a:rPr lang="en-US" sz="1400" kern="1200" baseline="0">
                          <a:solidFill>
                            <a:srgbClr val="000000"/>
                          </a:solidFill>
                          <a:latin typeface="+mn-lt"/>
                          <a:ea typeface="+mn-ea"/>
                          <a:cs typeface="+mn-cs"/>
                        </a:rPr>
                        <a:t>Online contract signing is possible via official Digital signature using on the side of PS&amp;LGC and “Contract conclusion via email” on customer’s side.</a:t>
                      </a:r>
                    </a:p>
                  </a:txBody>
                  <a:tcPr anchor="ctr"/>
                </a:tc>
                <a:extLst>
                  <a:ext uri="{0D108BD9-81ED-4DB2-BD59-A6C34878D82A}">
                    <a16:rowId xmlns:a16="http://schemas.microsoft.com/office/drawing/2014/main" val="10004"/>
                  </a:ext>
                </a:extLst>
              </a:tr>
              <a:tr h="367704">
                <a:tc>
                  <a:txBody>
                    <a:bodyPr/>
                    <a:lstStyle/>
                    <a:p>
                      <a:pPr algn="ctr"/>
                      <a:r>
                        <a:rPr lang="en-US" sz="1400"/>
                        <a:t>8</a:t>
                      </a:r>
                    </a:p>
                  </a:txBody>
                  <a:tcPr anchor="ctr"/>
                </a:tc>
                <a:tc>
                  <a:txBody>
                    <a:bodyPr/>
                    <a:lstStyle/>
                    <a:p>
                      <a:r>
                        <a:rPr lang="en-US" sz="1400"/>
                        <a:t>Debt collection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No specific restrictions. Official collection activity requires obtaining separate license from local Police (min.capital requirement $90K, max.foreign capital share according to real practice 0%, specific </a:t>
                      </a:r>
                      <a:r>
                        <a:rPr lang="en-US" sz="1400" err="1"/>
                        <a:t>atff</a:t>
                      </a:r>
                      <a:r>
                        <a:rPr lang="en-US" sz="1400"/>
                        <a:t> requirements considering legal related education).</a:t>
                      </a:r>
                      <a:endParaRPr lang="en-US" sz="1400" baseline="0"/>
                    </a:p>
                  </a:txBody>
                  <a:tcPr anchor="ctr"/>
                </a:tc>
                <a:extLst>
                  <a:ext uri="{0D108BD9-81ED-4DB2-BD59-A6C34878D82A}">
                    <a16:rowId xmlns:a16="http://schemas.microsoft.com/office/drawing/2014/main" val="10005"/>
                  </a:ext>
                </a:extLst>
              </a:tr>
              <a:tr h="367704">
                <a:tc>
                  <a:txBody>
                    <a:bodyPr/>
                    <a:lstStyle/>
                    <a:p>
                      <a:pPr algn="ctr"/>
                      <a:r>
                        <a:rPr lang="en-US" sz="1400"/>
                        <a:t>9</a:t>
                      </a:r>
                    </a:p>
                  </a:txBody>
                  <a:tcPr anchor="ctr"/>
                </a:tc>
                <a:tc>
                  <a:txBody>
                    <a:bodyPr/>
                    <a:lstStyle/>
                    <a:p>
                      <a:r>
                        <a:rPr lang="en-US" sz="1400"/>
                        <a:t>Other specific regulation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a:t>PSs are obliged to compile customers’ documents dossier and obtain ID copy. Copy of customer’s ID should be a part of the dossier.</a:t>
                      </a:r>
                    </a:p>
                  </a:txBody>
                  <a:tcPr anchor="ctr"/>
                </a:tc>
                <a:extLst>
                  <a:ext uri="{0D108BD9-81ED-4DB2-BD59-A6C34878D82A}">
                    <a16:rowId xmlns:a16="http://schemas.microsoft.com/office/drawing/2014/main" val="349338174"/>
                  </a:ext>
                </a:extLst>
              </a:tr>
            </a:tbl>
          </a:graphicData>
        </a:graphic>
      </p:graphicFrame>
      <p:sp>
        <p:nvSpPr>
          <p:cNvPr id="10" name="Заголовок 1"/>
          <p:cNvSpPr>
            <a:spLocks noGrp="1"/>
          </p:cNvSpPr>
          <p:nvPr>
            <p:ph type="title"/>
          </p:nvPr>
        </p:nvSpPr>
        <p:spPr>
          <a:xfrm>
            <a:off x="495300" y="198408"/>
            <a:ext cx="8915400" cy="710312"/>
          </a:xfrm>
        </p:spPr>
        <p:txBody>
          <a:bodyPr>
            <a:normAutofit/>
          </a:bodyPr>
          <a:lstStyle/>
          <a:p>
            <a:pPr algn="l"/>
            <a:r>
              <a:rPr lang="en-US" sz="3200"/>
              <a:t>2.2 Key regulatory points </a:t>
            </a:r>
            <a:endParaRPr lang="ru-RU" sz="3200"/>
          </a:p>
        </p:txBody>
      </p:sp>
    </p:spTree>
    <p:extLst>
      <p:ext uri="{BB962C8B-B14F-4D97-AF65-F5344CB8AC3E}">
        <p14:creationId xmlns:p14="http://schemas.microsoft.com/office/powerpoint/2010/main" val="185407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a:xfrm>
            <a:off x="8610600" y="6327775"/>
            <a:ext cx="2743200" cy="365125"/>
          </a:xfrm>
        </p:spPr>
        <p:txBody>
          <a:bodyPr/>
          <a:lstStyle/>
          <a:p>
            <a:fld id="{D7F305DA-160D-498F-B102-A1D8643B4A2C}" type="slidenum">
              <a:rPr lang="ru-RU" smtClean="0"/>
              <a:t>8</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2.3 Legal setup. Scheme of ownership</a:t>
            </a:r>
            <a:endParaRPr lang="ru-RU" sz="3200"/>
          </a:p>
        </p:txBody>
      </p:sp>
      <p:sp>
        <p:nvSpPr>
          <p:cNvPr id="7" name="Объект 2"/>
          <p:cNvSpPr>
            <a:spLocks noGrp="1"/>
          </p:cNvSpPr>
          <p:nvPr>
            <p:ph idx="1"/>
          </p:nvPr>
        </p:nvSpPr>
        <p:spPr>
          <a:xfrm>
            <a:off x="5891843" y="1052736"/>
            <a:ext cx="5762444" cy="4896544"/>
          </a:xfrm>
        </p:spPr>
        <p:txBody>
          <a:bodyPr>
            <a:normAutofit/>
          </a:bodyPr>
          <a:lstStyle/>
          <a:p>
            <a:r>
              <a:rPr lang="en-US" sz="1400"/>
              <a:t>In VN we establish 2 local companies – LGC and PS.</a:t>
            </a:r>
          </a:p>
          <a:p>
            <a:r>
              <a:rPr lang="en-US" sz="1400"/>
              <a:t>PS will be established by VN citizen.</a:t>
            </a:r>
          </a:p>
          <a:p>
            <a:r>
              <a:rPr lang="en-US" sz="1400"/>
              <a:t>LGC will be established by VN citizen in the begging to simplify and fasten registration, later 100% shares can be transferred to FLE (will require ~2 months reregistration period).</a:t>
            </a:r>
          </a:p>
          <a:p>
            <a:r>
              <a:rPr lang="en-US" sz="1400"/>
              <a:t>Protection against nominee shareholders include:</a:t>
            </a:r>
          </a:p>
          <a:p>
            <a:pPr lvl="1"/>
            <a:r>
              <a:rPr lang="en-US" sz="1200"/>
              <a:t>Call option agreement for 100% PS shares handover to another nominee.</a:t>
            </a:r>
          </a:p>
          <a:p>
            <a:pPr lvl="1"/>
            <a:r>
              <a:rPr lang="en-US" sz="1200"/>
              <a:t>Legal rep. of the legal entity is a separate person.</a:t>
            </a:r>
          </a:p>
          <a:p>
            <a:pPr lvl="1"/>
            <a:r>
              <a:rPr lang="en-US" sz="1200"/>
              <a:t>Credit contract between FLE&amp;NS1.</a:t>
            </a:r>
          </a:p>
          <a:p>
            <a:pPr lvl="1"/>
            <a:r>
              <a:rPr lang="en-US" sz="1200"/>
              <a:t>Physical control under the seal and corporate records (in RH).</a:t>
            </a:r>
          </a:p>
          <a:p>
            <a:pPr lvl="1"/>
            <a:endParaRPr lang="en-US" sz="1000"/>
          </a:p>
        </p:txBody>
      </p:sp>
      <p:pic>
        <p:nvPicPr>
          <p:cNvPr id="5" name="Picture 4"/>
          <p:cNvPicPr>
            <a:picLocks noChangeAspect="1"/>
          </p:cNvPicPr>
          <p:nvPr/>
        </p:nvPicPr>
        <p:blipFill>
          <a:blip r:embed="rId2"/>
          <a:stretch>
            <a:fillRect/>
          </a:stretch>
        </p:blipFill>
        <p:spPr>
          <a:xfrm>
            <a:off x="798922" y="1052736"/>
            <a:ext cx="4027912" cy="4708773"/>
          </a:xfrm>
          <a:prstGeom prst="rect">
            <a:avLst/>
          </a:prstGeom>
        </p:spPr>
      </p:pic>
      <p:sp>
        <p:nvSpPr>
          <p:cNvPr id="8" name="Объект 2"/>
          <p:cNvSpPr txBox="1">
            <a:spLocks/>
          </p:cNvSpPr>
          <p:nvPr/>
        </p:nvSpPr>
        <p:spPr>
          <a:xfrm>
            <a:off x="495301" y="5814200"/>
            <a:ext cx="11158986" cy="497661"/>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t>Legal setup will require finding 1 local individual shareholder and 3 another local individuals to act as legal rep’s. Nominee annual fee is estimated at </a:t>
            </a:r>
            <a:r>
              <a:rPr lang="en-US" sz="1600">
                <a:highlight>
                  <a:srgbClr val="FFFF00"/>
                </a:highlight>
              </a:rPr>
              <a:t>$...</a:t>
            </a:r>
            <a:r>
              <a:rPr lang="en-US" sz="1600"/>
              <a:t> per person.</a:t>
            </a:r>
          </a:p>
        </p:txBody>
      </p:sp>
    </p:spTree>
    <p:extLst>
      <p:ext uri="{BB962C8B-B14F-4D97-AF65-F5344CB8AC3E}">
        <p14:creationId xmlns:p14="http://schemas.microsoft.com/office/powerpoint/2010/main" val="286455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D7F305DA-160D-498F-B102-A1D8643B4A2C}" type="slidenum">
              <a:rPr lang="ru-RU" smtClean="0"/>
              <a:t>9</a:t>
            </a:fld>
            <a:endParaRPr lang="ru-RU"/>
          </a:p>
        </p:txBody>
      </p:sp>
      <p:sp>
        <p:nvSpPr>
          <p:cNvPr id="3" name="Заголовок 1"/>
          <p:cNvSpPr>
            <a:spLocks noGrp="1"/>
          </p:cNvSpPr>
          <p:nvPr>
            <p:ph type="title"/>
          </p:nvPr>
        </p:nvSpPr>
        <p:spPr>
          <a:xfrm>
            <a:off x="495300" y="198408"/>
            <a:ext cx="8915400" cy="710312"/>
          </a:xfrm>
        </p:spPr>
        <p:txBody>
          <a:bodyPr>
            <a:normAutofit/>
          </a:bodyPr>
          <a:lstStyle/>
          <a:p>
            <a:pPr algn="l"/>
            <a:r>
              <a:rPr lang="en-US" sz="3200"/>
              <a:t>2.4 Legal setup. Contractual relations </a:t>
            </a:r>
            <a:endParaRPr lang="ru-RU" sz="3200"/>
          </a:p>
        </p:txBody>
      </p:sp>
      <p:pic>
        <p:nvPicPr>
          <p:cNvPr id="8" name="Picture 7"/>
          <p:cNvPicPr>
            <a:picLocks noChangeAspect="1"/>
          </p:cNvPicPr>
          <p:nvPr/>
        </p:nvPicPr>
        <p:blipFill rotWithShape="1">
          <a:blip r:embed="rId2"/>
          <a:srcRect t="11524"/>
          <a:stretch/>
        </p:blipFill>
        <p:spPr>
          <a:xfrm>
            <a:off x="495300" y="1052736"/>
            <a:ext cx="5179794" cy="3353999"/>
          </a:xfrm>
          <a:prstGeom prst="rect">
            <a:avLst/>
          </a:prstGeom>
        </p:spPr>
      </p:pic>
      <p:sp>
        <p:nvSpPr>
          <p:cNvPr id="9" name="Объект 2"/>
          <p:cNvSpPr txBox="1">
            <a:spLocks/>
          </p:cNvSpPr>
          <p:nvPr/>
        </p:nvSpPr>
        <p:spPr>
          <a:xfrm>
            <a:off x="5891843" y="1052736"/>
            <a:ext cx="5762444" cy="4457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t>FLE will provide loans to PS to provide initial investment for funding and expenses coverage and to LGC for initial expenses coverage.</a:t>
            </a:r>
          </a:p>
          <a:p>
            <a:r>
              <a:rPr lang="en-US" sz="1400"/>
              <a:t>FLE will conclude brand name lease agreement with LGC to obtain the margin.</a:t>
            </a:r>
          </a:p>
          <a:p>
            <a:r>
              <a:rPr lang="en-US" sz="1400" err="1"/>
              <a:t>LC&amp;Borrower</a:t>
            </a:r>
            <a:r>
              <a:rPr lang="en-US" sz="1400"/>
              <a:t> credit agreement will allow LC to obtain interest </a:t>
            </a:r>
            <a:r>
              <a:rPr lang="en-US" sz="1400" err="1"/>
              <a:t>rate&amp;service</a:t>
            </a:r>
            <a:r>
              <a:rPr lang="en-US" sz="1400"/>
              <a:t> fee to cover credit losses and it’s operational expenses.</a:t>
            </a:r>
          </a:p>
          <a:p>
            <a:r>
              <a:rPr lang="en-US" sz="1400" err="1"/>
              <a:t>LGC&amp;Borrower</a:t>
            </a:r>
            <a:r>
              <a:rPr lang="en-US" sz="1400"/>
              <a:t> service agreement will allow LGC to obtain service fee to cover customer acquisition and customer support expenses.  </a:t>
            </a:r>
          </a:p>
          <a:p>
            <a:r>
              <a:rPr lang="en-US" sz="1400"/>
              <a:t>Credit </a:t>
            </a:r>
            <a:r>
              <a:rPr lang="en-US" sz="1400" err="1"/>
              <a:t>contract&amp;Service</a:t>
            </a:r>
            <a:r>
              <a:rPr lang="en-US" sz="1400"/>
              <a:t> agreement will be concluded between LC/LGC and the borrower during each loan sale and according to the following:</a:t>
            </a:r>
          </a:p>
          <a:p>
            <a:pPr lvl="1"/>
            <a:r>
              <a:rPr lang="en-US" sz="1200"/>
              <a:t>LGC&amp;PS sign contracts from their side using Digital signature and send the contracts’ texts to the customer via email.</a:t>
            </a:r>
          </a:p>
          <a:p>
            <a:pPr lvl="1"/>
            <a:r>
              <a:rPr lang="en-US" sz="1200"/>
              <a:t>Customer signs the contracts through accessing and accepting (“concluding agreement via email”) the texts provided via www link in SMS.</a:t>
            </a:r>
          </a:p>
          <a:p>
            <a:pPr lvl="1"/>
            <a:r>
              <a:rPr lang="en-US" sz="1200"/>
              <a:t>In addition, to ensure customer to be explicitly informed about contracts conclusion – LGC will obtain verbal confirmation and provide the borrower scan copies of the signed contracts (containing customer’s personal data and OTP stated as a signature) via email immediately after their conclusion.</a:t>
            </a:r>
          </a:p>
          <a:p>
            <a:endParaRPr lang="en-US" sz="1400"/>
          </a:p>
          <a:p>
            <a:endParaRPr lang="en-US" sz="1400"/>
          </a:p>
        </p:txBody>
      </p:sp>
      <p:sp>
        <p:nvSpPr>
          <p:cNvPr id="10" name="Объект 2"/>
          <p:cNvSpPr txBox="1">
            <a:spLocks/>
          </p:cNvSpPr>
          <p:nvPr/>
        </p:nvSpPr>
        <p:spPr>
          <a:xfrm>
            <a:off x="495301" y="5895789"/>
            <a:ext cx="11158986" cy="289346"/>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t>Proposed scheme will allow us to split earnings among 2 legal entities and thus mitigate regulatory risk of charging excessive fees.</a:t>
            </a:r>
          </a:p>
        </p:txBody>
      </p:sp>
    </p:spTree>
    <p:extLst>
      <p:ext uri="{BB962C8B-B14F-4D97-AF65-F5344CB8AC3E}">
        <p14:creationId xmlns:p14="http://schemas.microsoft.com/office/powerpoint/2010/main" val="285940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94633A278B8D46909425D1DC9A7017" ma:contentTypeVersion="0" ma:contentTypeDescription="Create a new document." ma:contentTypeScope="" ma:versionID="52fc72d5f3167c00faaa3c914e24284a">
  <xsd:schema xmlns:xsd="http://www.w3.org/2001/XMLSchema" xmlns:xs="http://www.w3.org/2001/XMLSchema" xmlns:p="http://schemas.microsoft.com/office/2006/metadata/properties" targetNamespace="http://schemas.microsoft.com/office/2006/metadata/properties" ma:root="true" ma:fieldsID="27b4a4f76bea50102067bc7ec8c6d4d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D9C62-A055-4469-8547-F4D1065BDE1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F319640-E750-47C4-9738-9671ECAC053D}"/>
</file>

<file path=customXml/itemProps3.xml><?xml version="1.0" encoding="utf-8"?>
<ds:datastoreItem xmlns:ds="http://schemas.openxmlformats.org/officeDocument/2006/customXml" ds:itemID="{56CC32C0-8705-48E9-8018-E6BFF07658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TotalTime>
  <Words>3794</Words>
  <Application>Microsoft Office PowerPoint</Application>
  <PresentationFormat>Widescreen</PresentationFormat>
  <Paragraphs>679</Paragraphs>
  <Slides>36</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Arial</vt:lpstr>
      <vt:lpstr>Calibri</vt:lpstr>
      <vt:lpstr>Calibri Light</vt:lpstr>
      <vt:lpstr>Office Theme</vt:lpstr>
      <vt:lpstr>Microsoft Excel Worksheet</vt:lpstr>
      <vt:lpstr>Moneylending business in Vietnam</vt:lpstr>
      <vt:lpstr>Executive summary </vt:lpstr>
      <vt:lpstr>1.1 General market information*</vt:lpstr>
      <vt:lpstr>1.2 Consumer finance industry overview </vt:lpstr>
      <vt:lpstr>1.3 Licensing options overview </vt:lpstr>
      <vt:lpstr>2.1 Legal setup prerequisites</vt:lpstr>
      <vt:lpstr>2.2 Key regulatory points </vt:lpstr>
      <vt:lpstr>2.3 Legal setup. Scheme of ownership</vt:lpstr>
      <vt:lpstr>2.4 Legal setup. Contractual relations </vt:lpstr>
      <vt:lpstr>2.5 Pure online contracts conclusion scheme</vt:lpstr>
      <vt:lpstr>3.1 Competitors overview </vt:lpstr>
      <vt:lpstr>3.2 Proposed product parameters </vt:lpstr>
      <vt:lpstr>3.3 Brandname&amp;Promotion channels </vt:lpstr>
      <vt:lpstr>3.4 NTB sales BP </vt:lpstr>
      <vt:lpstr>3.5 Repeat sales BP </vt:lpstr>
      <vt:lpstr>4.1 Sales. NTB sales funnel </vt:lpstr>
      <vt:lpstr>4.2 Sales volumes </vt:lpstr>
      <vt:lpstr>5.1 Risks. Decision process, AR and SLA</vt:lpstr>
      <vt:lpstr>5.2 Risks. Our risk tools and partners</vt:lpstr>
      <vt:lpstr>5.3 Collection. </vt:lpstr>
      <vt:lpstr>5.4 Risks. Key assumptions  </vt:lpstr>
      <vt:lpstr>6.1 Main IT assumptions</vt:lpstr>
      <vt:lpstr>6.2 IT&amp;Ops. Main assumptions</vt:lpstr>
      <vt:lpstr>6.3 Admin&amp;HR. VN orgchart for I phase </vt:lpstr>
      <vt:lpstr>6.4 Admin&amp;HR. Orgchart for II phase </vt:lpstr>
      <vt:lpstr>6.5 Main admin assumptions</vt:lpstr>
      <vt:lpstr>7.1 Investment summary </vt:lpstr>
      <vt:lpstr>7.2 Volume indicators (diagrams)</vt:lpstr>
      <vt:lpstr>7.3 CF</vt:lpstr>
      <vt:lpstr>8. Project plan </vt:lpstr>
      <vt:lpstr>Appendix 1. Draft of the website main page</vt:lpstr>
      <vt:lpstr>Appendix 2. Money flow between parties </vt:lpstr>
      <vt:lpstr>Appendix 3. Competitors review. “Tima.vn”</vt:lpstr>
      <vt:lpstr>Appendix 4. IL product parameters </vt:lpstr>
      <vt:lpstr>Appendix 5. Customer support principles</vt:lpstr>
      <vt:lpstr>Appendix 6. Risks. 2016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Moneylending business in Vietnam</dc:title>
  <dc:creator>MicroMoney; Micromoney International; Micromoney.io</dc:creator>
  <cp:lastModifiedBy>Sergey Alexandrov</cp:lastModifiedBy>
  <cp:revision>4</cp:revision>
  <dcterms:modified xsi:type="dcterms:W3CDTF">2017-02-14T03:54:32Z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0x0101004B94633A278B8D46909425D1DC9A7017</vt:lpwstr>
  </property>
</Properties>
</file>