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07810-5B21-4779-9206-E696BC178EC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13B1F-B820-48BA-A2B6-AF625FE5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0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11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271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200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944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963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20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F10F-DB55-4067-B88F-D19B87AB812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8DB7-F0B5-4D85-AC70-7C33818A0A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finstar.com/front/fix/pre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9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F10F-DB55-4067-B88F-D19B87AB812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8DB7-F0B5-4D85-AC70-7C33818A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0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692697"/>
            <a:ext cx="2743200" cy="543346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692697"/>
            <a:ext cx="8026400" cy="54334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F10F-DB55-4067-B88F-D19B87AB812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8DB7-F0B5-4D85-AC70-7C33818A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F10F-DB55-4067-B88F-D19B87AB812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8DB7-F0B5-4D85-AC70-7C33818A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9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5602">
          <p15:clr>
            <a:srgbClr val="FBAE40"/>
          </p15:clr>
        </p15:guide>
        <p15:guide id="3" orient="horz" pos="436">
          <p15:clr>
            <a:srgbClr val="FBAE40"/>
          </p15:clr>
        </p15:guide>
        <p15:guide id="4" orient="horz" pos="388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F10F-DB55-4067-B88F-D19B87AB812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8DB7-F0B5-4D85-AC70-7C33818A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5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F10F-DB55-4067-B88F-D19B87AB812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8DB7-F0B5-4D85-AC70-7C33818A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959050"/>
            <a:ext cx="5386917" cy="381719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1340768"/>
            <a:ext cx="5386917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959050"/>
            <a:ext cx="5389033" cy="381719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1340768"/>
            <a:ext cx="5389033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F10F-DB55-4067-B88F-D19B87AB812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8DB7-F0B5-4D85-AC70-7C33818A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6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F10F-DB55-4067-B88F-D19B87AB812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8DB7-F0B5-4D85-AC70-7C33818A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F10F-DB55-4067-B88F-D19B87AB812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8DB7-F0B5-4D85-AC70-7C33818A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3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3" y="692696"/>
            <a:ext cx="4011084" cy="10180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692697"/>
            <a:ext cx="6815667" cy="54334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700809"/>
            <a:ext cx="4011084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F10F-DB55-4067-B88F-D19B87AB812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8DB7-F0B5-4D85-AC70-7C33818A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6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F10F-DB55-4067-B88F-D19B87AB812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8DB7-F0B5-4D85-AC70-7C33818A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8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0" y="6293136"/>
            <a:ext cx="12192000" cy="56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finstar.com/front/fix/pre_foote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381" y="116633"/>
            <a:ext cx="10879387" cy="3122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836712"/>
            <a:ext cx="1097280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525344"/>
            <a:ext cx="28448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2F10F-DB55-4067-B88F-D19B87AB812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525344"/>
            <a:ext cx="38608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022672" y="6525344"/>
            <a:ext cx="960107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34C8DB7-F0B5-4D85-AC70-7C33818A0A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87879" y="116632"/>
            <a:ext cx="720079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5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13">
          <p15:clr>
            <a:srgbClr val="F26B43"/>
          </p15:clr>
        </p15:guide>
        <p15:guide id="4" pos="5647">
          <p15:clr>
            <a:srgbClr val="F26B43"/>
          </p15:clr>
        </p15:guide>
        <p15:guide id="5" orient="horz" pos="527">
          <p15:clr>
            <a:srgbClr val="F26B43"/>
          </p15:clr>
        </p15:guide>
        <p15:guide id="6" orient="horz" pos="39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Risk </a:t>
            </a:r>
            <a:r>
              <a:rPr lang="en-US" dirty="0" smtClean="0"/>
              <a:t>Management Tools Overview</a:t>
            </a:r>
            <a:endParaRPr lang="ru-RU" dirty="0"/>
          </a:p>
        </p:txBody>
      </p:sp>
      <p:sp>
        <p:nvSpPr>
          <p:cNvPr id="10" name="Rectangle 7"/>
          <p:cNvSpPr/>
          <p:nvPr/>
        </p:nvSpPr>
        <p:spPr>
          <a:xfrm>
            <a:off x="1631504" y="692696"/>
            <a:ext cx="8928992" cy="575542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Credit Bureau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There is only 1 credit bureau in China – PBOC Credit Bureau, it contains over 400 million records (~50% urbanized Chinese citizen)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Only Banks, Insurance companies, Trust companies and Consumer Lending companies have legal access to PBOC credit bureau legally (MFI and p2p platforms have only shadowy access to credit bureau with </a:t>
            </a:r>
            <a:r>
              <a:rPr lang="en-US" sz="1600" dirty="0"/>
              <a:t>next </a:t>
            </a:r>
            <a:r>
              <a:rPr lang="en-US" sz="1600" dirty="0"/>
              <a:t>day response and non-stable access)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PBOC credit bureau does not have data about p2p and MFI loans, but there is data about credit cards, mortgage and bank’s loans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Chinese citizen can request data from PBOC bureau by himself, authorization process takes 24 hours.</a:t>
            </a:r>
            <a:endParaRPr lang="ru-RU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We can use access to credit bureau if we will cooperate with trust company, cost per request – 1,6 USD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We estimate ~50% credit bureau hit rate, for customers with blank credit history we will use other data to provide decision (like Cell Phone, CUP and other statistic)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2. Anti-fraud data provider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most important fraud in China is </a:t>
            </a:r>
            <a:r>
              <a:rPr lang="en-US" sz="1600" dirty="0" err="1"/>
              <a:t>multy</a:t>
            </a:r>
            <a:r>
              <a:rPr lang="en-US" sz="1600" dirty="0"/>
              <a:t> </a:t>
            </a:r>
            <a:r>
              <a:rPr lang="en-US" sz="1600" dirty="0"/>
              <a:t>applying, 20-50% of competitor’s applications are qualified as fraud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Boyuan</a:t>
            </a:r>
            <a:r>
              <a:rPr lang="en-US" sz="1600" dirty="0"/>
              <a:t> is the biggest Anti-fraud data provider in China, it contains over 3 000 000 records, estimated hit rate is 20-40% (information from competitors)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Cost per request 0,76 USD (45 000 USD – annual cap fee for unlimited access)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tool is must have for our business to prevent fraud attacks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264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Risk </a:t>
            </a:r>
            <a:r>
              <a:rPr lang="en-US" dirty="0" smtClean="0"/>
              <a:t>Management Tools Overview</a:t>
            </a:r>
            <a:endParaRPr lang="ru-RU" dirty="0"/>
          </a:p>
        </p:txBody>
      </p:sp>
      <p:sp>
        <p:nvSpPr>
          <p:cNvPr id="10" name="Rectangle 7"/>
          <p:cNvSpPr/>
          <p:nvPr/>
        </p:nvSpPr>
        <p:spPr>
          <a:xfrm>
            <a:off x="1631504" y="692696"/>
            <a:ext cx="8928992" cy="181588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ID falsify check/recognition </a:t>
            </a:r>
            <a:r>
              <a:rPr lang="en-US" sz="1600" dirty="0"/>
              <a:t>service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Any Chinese individual has ID as main document and must renew it every 5 years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There are service providers who have access to state ID database and could extract ID holder’s photo by providing his ID number, cost per request – 0,8 USD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Those providers could compare photo on ID with photo in state database and compare customer’s photo with photo in database. Such service decreases ID falsify fraud almost to zero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We will compare effectiveness of this service versus manual data checking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935" y="3689381"/>
            <a:ext cx="3098475" cy="1809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84" y="3861049"/>
            <a:ext cx="2664296" cy="16378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2207568" y="317314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1 – customer makes photo of his ID from APP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6876762" y="310453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2 – customer makes selfie with ID in the front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90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Risk </a:t>
            </a:r>
            <a:r>
              <a:rPr lang="en-US" dirty="0" smtClean="0"/>
              <a:t>Management Tools Overview</a:t>
            </a:r>
            <a:endParaRPr lang="ru-RU" dirty="0"/>
          </a:p>
        </p:txBody>
      </p:sp>
      <p:sp>
        <p:nvSpPr>
          <p:cNvPr id="10" name="Rectangle 7"/>
          <p:cNvSpPr/>
          <p:nvPr/>
        </p:nvSpPr>
        <p:spPr>
          <a:xfrm>
            <a:off x="1631504" y="692697"/>
            <a:ext cx="8928992" cy="547842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400" dirty="0"/>
              <a:t>Direct Debit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Direct Debit is allowed in China and the standard market practice for repayment, cost per success transaction is 0,3 USD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To use this service we should sign a digital agreement with customer and use special provider (market practice – asking allowance for direct debit during application process)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This service will be used in collection process</a:t>
            </a:r>
          </a:p>
          <a:p>
            <a:pPr lvl="1"/>
            <a:endParaRPr lang="en-US" sz="14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1400" dirty="0"/>
              <a:t>China Union Pay usage statistic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This data could be downloaded by customer’s request, cost per request ~1 USD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Provides detailed information about customer’s transactions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1400" dirty="0"/>
              <a:t>Cell Phone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This data could be downloaded by customer’s request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Customer’s phone history: counterparty#, time, duration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Customer’s SMS history: counterparty#, 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Customer’s GPRS 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Cost per request – 0,4-1 USD (depends on volume)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We will use this data to verify urgent contacts, know if any collectors call to this  and analyze customer’s behavior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+mj-lt"/>
              <a:buAutoNum type="arabicPeriod" startAt="6"/>
            </a:pPr>
            <a:r>
              <a:rPr lang="en-US" sz="1400" dirty="0" err="1"/>
              <a:t>Alipay</a:t>
            </a:r>
            <a:r>
              <a:rPr lang="en-US" sz="1400" dirty="0"/>
              <a:t>/</a:t>
            </a:r>
            <a:r>
              <a:rPr lang="en-US" sz="1400" dirty="0" err="1"/>
              <a:t>Taobao</a:t>
            </a:r>
            <a:r>
              <a:rPr lang="en-US" sz="1400" dirty="0"/>
              <a:t>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This data is collected with Cell Phone Data (because of same data provider)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We could download history of delivering from </a:t>
            </a:r>
            <a:r>
              <a:rPr lang="en-US" sz="1400" dirty="0" err="1"/>
              <a:t>Taobao</a:t>
            </a:r>
            <a:r>
              <a:rPr lang="en-US" sz="1400" dirty="0"/>
              <a:t>, we could verify customer’s work and home address using 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Cost per request – for free</a:t>
            </a:r>
            <a:r>
              <a:rPr lang="ru-RU" sz="1400" dirty="0"/>
              <a:t> </a:t>
            </a:r>
            <a:r>
              <a:rPr lang="en-US" sz="1400" dirty="0"/>
              <a:t>if we request Cell Phone statistic</a:t>
            </a:r>
          </a:p>
        </p:txBody>
      </p:sp>
    </p:spTree>
    <p:extLst>
      <p:ext uri="{BB962C8B-B14F-4D97-AF65-F5344CB8AC3E}">
        <p14:creationId xmlns:p14="http://schemas.microsoft.com/office/powerpoint/2010/main" val="3387594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Application </a:t>
            </a:r>
            <a:r>
              <a:rPr lang="en-US" altLang="zh-CN" dirty="0"/>
              <a:t>Process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791004" y="6453336"/>
            <a:ext cx="720080" cy="283758"/>
          </a:xfrm>
        </p:spPr>
        <p:txBody>
          <a:bodyPr/>
          <a:lstStyle/>
          <a:p>
            <a:fld id="{D7F305DA-160D-498F-B102-A1D8643B4A2C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56" name="Таблица 3"/>
          <p:cNvGraphicFramePr>
            <a:graphicFrameLocks noGrp="1"/>
          </p:cNvGraphicFramePr>
          <p:nvPr>
            <p:extLst/>
          </p:nvPr>
        </p:nvGraphicFramePr>
        <p:xfrm>
          <a:off x="1774838" y="708381"/>
          <a:ext cx="8736247" cy="49964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547">
                  <a:extLst>
                    <a:ext uri="{9D8B030D-6E8A-4147-A177-3AD203B41FA5}">
                      <a16:colId xmlns:a16="http://schemas.microsoft.com/office/drawing/2014/main" val="368175716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6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112">
                  <a:extLst>
                    <a:ext uri="{9D8B030D-6E8A-4147-A177-3AD203B41FA5}">
                      <a16:colId xmlns:a16="http://schemas.microsoft.com/office/drawing/2014/main" val="1721886566"/>
                    </a:ext>
                  </a:extLst>
                </a:gridCol>
              </a:tblGrid>
              <a:tr h="2063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Stage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Check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Procedure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Apr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, pp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Cost 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Filling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in general data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General stop-factors (age,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employment status)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filling in general application form with his name, ID#, date of birth, gender, employment status, urgent contacts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Automatic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95%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00743"/>
                  </a:ext>
                </a:extLst>
              </a:tr>
              <a:tr h="4323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ID falsify check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Checking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if customer’s ID real or falsified with 3-d party service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makes his ID photo, our system provides this phone to 3d party provided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Automatic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94%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019059"/>
                  </a:ext>
                </a:extLst>
              </a:tr>
              <a:tr h="4323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Black lists check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Fraud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detection with 3d party black lists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Providing to 3-d party customer’s name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and ID#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Automatic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75%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0,75(*)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415544"/>
                  </a:ext>
                </a:extLst>
              </a:tr>
              <a:tr h="4323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Cell Phone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check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Cellphone # verifying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, cell phone statistic analyzing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Authorization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in customer’s private cabinet via his personal password and SMS, downloading and analyzing cell phone statistic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Automatic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68%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0,75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20295"/>
                  </a:ext>
                </a:extLst>
              </a:tr>
              <a:tr h="4323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ID recognition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Stolen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ID detection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Customer makes selfie photo with his ID in front, we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compare his face and photo from ID database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Automatic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65%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202097"/>
                  </a:ext>
                </a:extLst>
              </a:tr>
              <a:tr h="4323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CUP check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Analyzing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CUP transactions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Uploading 2 CUP cards photo, a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nalyzing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customer’s China Union Pay card transactions (to be sure that this card is frequent using card) 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ES* – not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used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IS, LS – automatic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61%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1,2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930401"/>
                  </a:ext>
                </a:extLst>
              </a:tr>
              <a:tr h="4323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Credit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decision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Credit rules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Cross-analyzing all the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customer’s online data, making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predecision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Automatic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58%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763200"/>
                  </a:ext>
                </a:extLst>
              </a:tr>
              <a:tr h="4323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Credit bureau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Analyzin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g customer’s credit history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Request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for customer’s credit history via trust company interface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ES: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manually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IS, LS: automatically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41%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1,7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377008"/>
                  </a:ext>
                </a:extLst>
              </a:tr>
              <a:tr h="4323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Verification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Phone verification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Interview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with customer (and urgent contacts if necessary)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Manually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30%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369368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703388" y="6455950"/>
            <a:ext cx="878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Annual unlimited cap fee $45000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ES – early stage, IS – intermediate stage, LS – late stage</a:t>
            </a:r>
            <a:endParaRPr lang="en-US" sz="800" dirty="0"/>
          </a:p>
        </p:txBody>
      </p:sp>
      <p:sp>
        <p:nvSpPr>
          <p:cNvPr id="58" name="TextBox 12"/>
          <p:cNvSpPr txBox="1">
            <a:spLocks/>
          </p:cNvSpPr>
          <p:nvPr/>
        </p:nvSpPr>
        <p:spPr>
          <a:xfrm>
            <a:off x="1739112" y="5845823"/>
            <a:ext cx="880769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Estimated approval rate – 30%, estimated cost of decision per application is $7,4 for early stage, $9 for intermediate stage and $7</a:t>
            </a:r>
            <a:r>
              <a:rPr lang="ru-RU" sz="1200" dirty="0"/>
              <a:t>,2</a:t>
            </a:r>
            <a:r>
              <a:rPr lang="en-US" sz="1200" dirty="0"/>
              <a:t> for late stage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8378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</a:t>
            </a:r>
            <a:r>
              <a:rPr lang="en-US" dirty="0"/>
              <a:t> scope of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5</a:t>
            </a:fld>
            <a:endParaRPr lang="ru-RU"/>
          </a:p>
        </p:txBody>
      </p:sp>
      <p:graphicFrame>
        <p:nvGraphicFramePr>
          <p:cNvPr id="6" name="Таблица 2"/>
          <p:cNvGraphicFramePr>
            <a:graphicFrameLocks noGrp="1"/>
          </p:cNvGraphicFramePr>
          <p:nvPr>
            <p:extLst/>
          </p:nvPr>
        </p:nvGraphicFramePr>
        <p:xfrm>
          <a:off x="1775520" y="620688"/>
          <a:ext cx="8640960" cy="5037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#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Integration partner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Type of the</a:t>
                      </a:r>
                      <a:r>
                        <a:rPr lang="en-US" sz="1200" baseline="0" dirty="0"/>
                        <a:t> partner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3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Kingdee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GL system 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First</a:t>
                      </a:r>
                      <a:r>
                        <a:rPr lang="en-US" sz="1200" baseline="0" dirty="0"/>
                        <a:t> stage – integration with excel files export/import</a:t>
                      </a:r>
                    </a:p>
                    <a:p>
                      <a:r>
                        <a:rPr lang="en-US" sz="1200" baseline="0" dirty="0" smtClean="0"/>
                        <a:t>Agreement is available</a:t>
                      </a:r>
                      <a:endParaRPr lang="en-US" sz="1200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30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China telecom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Data center for 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Agreement is available</a:t>
                      </a:r>
                      <a:endParaRPr lang="en-US" sz="1200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09150"/>
                  </a:ext>
                </a:extLst>
              </a:tr>
              <a:tr h="5113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China telecom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Call-center service provider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Agreement is available</a:t>
                      </a:r>
                      <a:endParaRPr lang="en-US" sz="1200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dirty="0" smtClean="0">
                          <a:solidFill>
                            <a:schemeClr val="tx1"/>
                          </a:solidFill>
                        </a:rPr>
                        <a:t>luosimao.com, smschinese.com</a:t>
                      </a:r>
                      <a:endParaRPr lang="en-US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SMS&amp;eMail</a:t>
                      </a:r>
                      <a:r>
                        <a:rPr lang="en-US" sz="1200" baseline="0" dirty="0"/>
                        <a:t> Aggregator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Integration via API, API description and agreement are available</a:t>
                      </a:r>
                      <a:endParaRPr lang="en-US" sz="11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Union Pay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Repayment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Integration via API, API description and agreement are available</a:t>
                      </a:r>
                      <a:endParaRPr lang="en-US" sz="11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MinShi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Online customer’s data validation (ID/Facial</a:t>
                      </a:r>
                      <a:r>
                        <a:rPr lang="en-US" sz="1200" baseline="0" dirty="0"/>
                        <a:t> recognition + ID info verification)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Integration via API, API description and agreement are available</a:t>
                      </a:r>
                      <a:endParaRPr lang="en-US" sz="12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Boyuan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Black lists 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Integration via API, API description and agreement are available</a:t>
                      </a:r>
                      <a:endParaRPr lang="en-US" sz="12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819119"/>
                  </a:ext>
                </a:extLst>
              </a:tr>
              <a:tr h="365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Juxinli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Online customer’s data validation (Cell phone,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Taobao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JD.com, College Degree, Travel(Railway, Lodging &amp; Airlines) statistic)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Integration via API, API description and agreement are available</a:t>
                      </a:r>
                      <a:endParaRPr lang="en-US" sz="12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12450"/>
                  </a:ext>
                </a:extLst>
              </a:tr>
              <a:tr h="365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FOTIC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Trust 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Disbursement, 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 bureau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 stage – integration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via text files sending, API integration will be developed in second stage, agreement is available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81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224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</a:t>
            </a:r>
            <a:r>
              <a:rPr lang="en-US" dirty="0"/>
              <a:t> scope of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6</a:t>
            </a:fld>
            <a:endParaRPr lang="ru-RU"/>
          </a:p>
        </p:txBody>
      </p:sp>
      <p:graphicFrame>
        <p:nvGraphicFramePr>
          <p:cNvPr id="8" name="Таблица 12"/>
          <p:cNvGraphicFramePr>
            <a:graphicFrameLocks noGrp="1"/>
          </p:cNvGraphicFramePr>
          <p:nvPr>
            <p:extLst/>
          </p:nvPr>
        </p:nvGraphicFramePr>
        <p:xfrm>
          <a:off x="1678826" y="980728"/>
          <a:ext cx="8640960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functionality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 essence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WeChat</a:t>
                      </a:r>
                      <a:r>
                        <a:rPr lang="en-US" sz="1400" baseline="0" dirty="0"/>
                        <a:t> public account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WeChat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smtClean="0"/>
                        <a:t>internal </a:t>
                      </a:r>
                      <a:r>
                        <a:rPr lang="en-US" sz="1400" baseline="0" dirty="0"/>
                        <a:t>application with front-end functionality: filing the application form, authorization for Big Data access, contract signing (WeChat)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9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 ID verification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Verification ID by</a:t>
                      </a:r>
                      <a:r>
                        <a:rPr lang="en-US" sz="1400" baseline="0" dirty="0"/>
                        <a:t> selfie photo of customer with his ID card before his face. (</a:t>
                      </a:r>
                      <a:r>
                        <a:rPr lang="en-US" sz="1400" baseline="0" dirty="0" err="1"/>
                        <a:t>Minshi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4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Warehouse</a:t>
                      </a:r>
                      <a:r>
                        <a:rPr lang="en-US" sz="1400" baseline="0" dirty="0"/>
                        <a:t> for Big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Warehouse for</a:t>
                      </a:r>
                      <a:r>
                        <a:rPr lang="en-US" sz="1400" baseline="0" dirty="0"/>
                        <a:t> Big Data (</a:t>
                      </a:r>
                      <a:r>
                        <a:rPr lang="en-US" sz="1400" baseline="0" dirty="0" err="1"/>
                        <a:t>Alipay</a:t>
                      </a:r>
                      <a:r>
                        <a:rPr lang="en-US" sz="1400" baseline="0" dirty="0"/>
                        <a:t>, </a:t>
                      </a:r>
                      <a:r>
                        <a:rPr lang="en-US" sz="1400" baseline="0" dirty="0" err="1"/>
                        <a:t>Taobao</a:t>
                      </a:r>
                      <a:r>
                        <a:rPr lang="en-US" sz="1400" baseline="0" dirty="0"/>
                        <a:t>, JD, Cellphone, College, Travel, Credit Bureau, </a:t>
                      </a:r>
                      <a:r>
                        <a:rPr lang="en-US" sz="1400" baseline="0" dirty="0" err="1"/>
                        <a:t>etc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3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Integration</a:t>
                      </a:r>
                      <a:r>
                        <a:rPr lang="en-US" sz="1400" baseline="0" dirty="0"/>
                        <a:t> with Big Data suppliers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Obtaining</a:t>
                      </a:r>
                      <a:r>
                        <a:rPr lang="en-US" sz="1400" baseline="0" dirty="0"/>
                        <a:t> access to customers Big Data via SMS-authorization, extracting, parsing and collecting this Big Data </a:t>
                      </a:r>
                      <a:r>
                        <a:rPr lang="en-US" sz="1400" baseline="0" dirty="0" smtClean="0"/>
                        <a:t>([</a:t>
                      </a:r>
                      <a:r>
                        <a:rPr lang="en-US" sz="1400" baseline="0" dirty="0" err="1" smtClean="0"/>
                        <a:t>Youfen</a:t>
                      </a:r>
                      <a:r>
                        <a:rPr lang="en-US" sz="1400" baseline="0" dirty="0" smtClean="0"/>
                        <a:t> or </a:t>
                      </a:r>
                      <a:r>
                        <a:rPr lang="en-US" sz="1400" baseline="0" dirty="0" err="1" smtClean="0"/>
                        <a:t>Taiyue</a:t>
                      </a:r>
                      <a:r>
                        <a:rPr lang="en-US" sz="1400" baseline="0" dirty="0" smtClean="0"/>
                        <a:t>], [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Juxinli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QuantGroup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ppdai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],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Fotic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7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Digital contract 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Signing a digital contract with</a:t>
                      </a:r>
                      <a:r>
                        <a:rPr lang="en-US" sz="1400" baseline="0" dirty="0"/>
                        <a:t> 6-digit SMS, providing signed contract by e-mail to customer (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luosimao.com</a:t>
                      </a:r>
                      <a:r>
                        <a:rPr lang="en-US" sz="1400" b="0" u="non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16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Web portal for individuals </a:t>
                      </a:r>
                      <a:r>
                        <a:rPr lang="en-US" sz="1400" dirty="0" err="1"/>
                        <a:t>Investors&amp;Borowers</a:t>
                      </a:r>
                      <a:r>
                        <a:rPr lang="en-US" sz="1400" dirty="0"/>
                        <a:t>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Web portal with online applications for both credit and </a:t>
                      </a:r>
                      <a:r>
                        <a:rPr lang="en-US" sz="1400" dirty="0" smtClean="0"/>
                        <a:t>deposit </a:t>
                      </a:r>
                      <a:r>
                        <a:rPr lang="en-US" sz="1400" dirty="0"/>
                        <a:t>products,</a:t>
                      </a:r>
                      <a:r>
                        <a:rPr lang="en-US" sz="1400" baseline="0" dirty="0"/>
                        <a:t> personal accounts for Borrowers and Investors with possibility to get related services (Phase 2).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86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Online Disbursement and Repayment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Online disbursement and repayment</a:t>
                      </a:r>
                      <a:r>
                        <a:rPr lang="en-US" sz="1400" baseline="0" dirty="0"/>
                        <a:t> via payment company </a:t>
                      </a:r>
                      <a:r>
                        <a:rPr lang="en-US" sz="1400" baseline="0" dirty="0" smtClean="0"/>
                        <a:t>(</a:t>
                      </a:r>
                      <a:r>
                        <a:rPr lang="en-US" sz="1400" baseline="0" dirty="0" err="1" smtClean="0"/>
                        <a:t>Yeepay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501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914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Finstar">
      <a:dk1>
        <a:sysClr val="windowText" lastClr="000000"/>
      </a:dk1>
      <a:lt1>
        <a:sysClr val="window" lastClr="FFFFFF"/>
      </a:lt1>
      <a:dk2>
        <a:srgbClr val="001E6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7DF5"/>
      </a:accent5>
      <a:accent6>
        <a:srgbClr val="F79646"/>
      </a:accent6>
      <a:hlink>
        <a:srgbClr val="001E69"/>
      </a:hlink>
      <a:folHlink>
        <a:srgbClr val="8064A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instar">
    <a:dk1>
      <a:sysClr val="windowText" lastClr="000000"/>
    </a:dk1>
    <a:lt1>
      <a:sysClr val="window" lastClr="FFFFFF"/>
    </a:lt1>
    <a:dk2>
      <a:srgbClr val="001E69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327DF5"/>
    </a:accent5>
    <a:accent6>
      <a:srgbClr val="F79646"/>
    </a:accent6>
    <a:hlink>
      <a:srgbClr val="001E69"/>
    </a:hlink>
    <a:folHlink>
      <a:srgbClr val="8064A2"/>
    </a:folHlink>
  </a:clrScheme>
</a:themeOverride>
</file>

<file path=ppt/theme/themeOverride2.xml><?xml version="1.0" encoding="utf-8"?>
<a:themeOverride xmlns:a="http://schemas.openxmlformats.org/drawingml/2006/main">
  <a:clrScheme name="Finstar">
    <a:dk1>
      <a:sysClr val="windowText" lastClr="000000"/>
    </a:dk1>
    <a:lt1>
      <a:sysClr val="window" lastClr="FFFFFF"/>
    </a:lt1>
    <a:dk2>
      <a:srgbClr val="001E69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327DF5"/>
    </a:accent5>
    <a:accent6>
      <a:srgbClr val="F79646"/>
    </a:accent6>
    <a:hlink>
      <a:srgbClr val="001E69"/>
    </a:hlink>
    <a:folHlink>
      <a:srgbClr val="8064A2"/>
    </a:folHlink>
  </a:clrScheme>
</a:themeOverride>
</file>

<file path=ppt/theme/themeOverride3.xml><?xml version="1.0" encoding="utf-8"?>
<a:themeOverride xmlns:a="http://schemas.openxmlformats.org/drawingml/2006/main">
  <a:clrScheme name="Finstar">
    <a:dk1>
      <a:sysClr val="windowText" lastClr="000000"/>
    </a:dk1>
    <a:lt1>
      <a:sysClr val="window" lastClr="FFFFFF"/>
    </a:lt1>
    <a:dk2>
      <a:srgbClr val="001E69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327DF5"/>
    </a:accent5>
    <a:accent6>
      <a:srgbClr val="F79646"/>
    </a:accent6>
    <a:hlink>
      <a:srgbClr val="001E69"/>
    </a:hlink>
    <a:folHlink>
      <a:srgbClr val="8064A2"/>
    </a:folHlink>
  </a:clrScheme>
</a:themeOverride>
</file>

<file path=ppt/theme/themeOverride4.xml><?xml version="1.0" encoding="utf-8"?>
<a:themeOverride xmlns:a="http://schemas.openxmlformats.org/drawingml/2006/main">
  <a:clrScheme name="Finstar">
    <a:dk1>
      <a:sysClr val="windowText" lastClr="000000"/>
    </a:dk1>
    <a:lt1>
      <a:sysClr val="window" lastClr="FFFFFF"/>
    </a:lt1>
    <a:dk2>
      <a:srgbClr val="001E69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327DF5"/>
    </a:accent5>
    <a:accent6>
      <a:srgbClr val="F79646"/>
    </a:accent6>
    <a:hlink>
      <a:srgbClr val="001E69"/>
    </a:hlink>
    <a:folHlink>
      <a:srgbClr val="8064A2"/>
    </a:folHlink>
  </a:clrScheme>
</a:themeOverride>
</file>

<file path=ppt/theme/themeOverride5.xml><?xml version="1.0" encoding="utf-8"?>
<a:themeOverride xmlns:a="http://schemas.openxmlformats.org/drawingml/2006/main">
  <a:clrScheme name="Finstar">
    <a:dk1>
      <a:sysClr val="windowText" lastClr="000000"/>
    </a:dk1>
    <a:lt1>
      <a:sysClr val="window" lastClr="FFFFFF"/>
    </a:lt1>
    <a:dk2>
      <a:srgbClr val="001E69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327DF5"/>
    </a:accent5>
    <a:accent6>
      <a:srgbClr val="F79646"/>
    </a:accent6>
    <a:hlink>
      <a:srgbClr val="001E69"/>
    </a:hlink>
    <a:folHlink>
      <a:srgbClr val="8064A2"/>
    </a:folHlink>
  </a:clrScheme>
</a:themeOverride>
</file>

<file path=ppt/theme/themeOverride6.xml><?xml version="1.0" encoding="utf-8"?>
<a:themeOverride xmlns:a="http://schemas.openxmlformats.org/drawingml/2006/main">
  <a:clrScheme name="Finstar">
    <a:dk1>
      <a:sysClr val="windowText" lastClr="000000"/>
    </a:dk1>
    <a:lt1>
      <a:sysClr val="window" lastClr="FFFFFF"/>
    </a:lt1>
    <a:dk2>
      <a:srgbClr val="001E69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327DF5"/>
    </a:accent5>
    <a:accent6>
      <a:srgbClr val="F79646"/>
    </a:accent6>
    <a:hlink>
      <a:srgbClr val="001E69"/>
    </a:hlink>
    <a:folHlink>
      <a:srgbClr val="8064A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9CD6D2CEB1F64181A536B7C2E32BC7" ma:contentTypeVersion="2" ma:contentTypeDescription="Create a new document." ma:contentTypeScope="" ma:versionID="a6ad091bfb5518c5c7d07499da31e122">
  <xsd:schema xmlns:xsd="http://www.w3.org/2001/XMLSchema" xmlns:xs="http://www.w3.org/2001/XMLSchema" xmlns:p="http://schemas.microsoft.com/office/2006/metadata/properties" xmlns:ns2="9de6a297-4883-49b5-b734-272fd15c37c5" targetNamespace="http://schemas.microsoft.com/office/2006/metadata/properties" ma:root="true" ma:fieldsID="963a402012eff12b22321bfd757036a3" ns2:_="">
    <xsd:import namespace="9de6a297-4883-49b5-b734-272fd15c37c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6a297-4883-49b5-b734-272fd15c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F0E584-89B0-4A5F-8315-8B76F032054D}"/>
</file>

<file path=customXml/itemProps2.xml><?xml version="1.0" encoding="utf-8"?>
<ds:datastoreItem xmlns:ds="http://schemas.openxmlformats.org/officeDocument/2006/customXml" ds:itemID="{839A1A4C-DE16-46F2-A36D-73278346BD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C827C1-B88A-4F2F-B406-5B591E346038}">
  <ds:schemaRefs>
    <ds:schemaRef ds:uri="http://purl.org/dc/terms/"/>
    <ds:schemaRef ds:uri="9de6a297-4883-49b5-b734-272fd15c37c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</Words>
  <Application>Microsoft Office PowerPoint</Application>
  <PresentationFormat>Widescreen</PresentationFormat>
  <Paragraphs>197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Тема Office</vt:lpstr>
      <vt:lpstr>5. Risk Management Tools Overview</vt:lpstr>
      <vt:lpstr>5. Risk Management Tools Overview</vt:lpstr>
      <vt:lpstr>5. Risk Management Tools Overview</vt:lpstr>
      <vt:lpstr>5. Application Process</vt:lpstr>
      <vt:lpstr>IT scope of work</vt:lpstr>
      <vt:lpstr>IT scope of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Risk Management Tools Overview</dc:title>
  <dc:creator>MicroMoney; Micromoney International; Micromoney.io; Sergey Lykosov</dc:creator>
  <cp:lastModifiedBy>Sergey Lykosov</cp:lastModifiedBy>
  <cp:revision>1</cp:revision>
  <dcterms:created xsi:type="dcterms:W3CDTF">2016-02-11T08:56:24Z</dcterms:created>
  <dcterms:modified xsi:type="dcterms:W3CDTF">2016-02-11T08:57:06Z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0x010100679CD6D2CEB1F64181A536B7C2E32BC7</vt:lpwstr>
  </property>
</Properties>
</file>