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6"/>
  </p:notesMasterIdLst>
  <p:sldIdLst>
    <p:sldId id="1015" r:id="rId5"/>
  </p:sldIdLst>
  <p:sldSz cx="9144000" cy="6858000" type="screen4x3"/>
  <p:notesSz cx="6797675" cy="9928225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able of Contents" id="{21882978-7E9B-4053-8DEB-976A723071C6}">
          <p14:sldIdLst/>
        </p14:section>
        <p14:section name="Investment summary" id="{836C0BA4-5DD0-4FEB-ADEA-96330B52914A}">
          <p14:sldIdLst/>
        </p14:section>
        <p14:section name="Market overview" id="{0C6820E4-3733-407F-A168-080ADD4F5A49}">
          <p14:sldIdLst/>
        </p14:section>
        <p14:section name="Legal setup" id="{3EC4152B-6247-435B-A1DB-D0C6CB18BB05}">
          <p14:sldIdLst/>
        </p14:section>
        <p14:section name="Product and Business process" id="{02D179B1-2ABC-4F81-BEDE-60278CE9161B}">
          <p14:sldIdLst/>
        </p14:section>
        <p14:section name="Decision making &amp; Collection" id="{BE1F11F9-ADB4-4890-BAEB-1D7E3EE550C6}">
          <p14:sldIdLst/>
        </p14:section>
        <p14:section name="IT" id="{189204C0-D7DA-47A3-B85C-110DB7322138}">
          <p14:sldIdLst/>
        </p14:section>
        <p14:section name="HR &amp; Admin information" id="{80CFB25A-7ED3-4462-B13C-C4F24370B186}">
          <p14:sldIdLst/>
        </p14:section>
        <p14:section name="Finance" id="{5D2A4F09-0C80-4A02-AA40-C98C321AE5A8}">
          <p14:sldIdLst/>
        </p14:section>
        <p14:section name="Project plan" id="{63ACA696-3442-44E7-B26B-F3A15305DE42}">
          <p14:sldIdLst/>
        </p14:section>
        <p14:section name="Appendices" id="{5A6F6C90-E5C4-4152-8FFC-41CAAA5D22BC}">
          <p14:sldIdLst>
            <p14:sldId id="101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925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Aleksey Sitishev" initials="AS [5]" lastIdx="1" clrIdx="6">
    <p:extLst/>
  </p:cmAuthor>
  <p:cmAuthor id="1" name="Oleg Larin" initials="OL" lastIdx="17" clrIdx="0"/>
  <p:cmAuthor id="8" name="Aleksey Sitishev" initials="AS [6]" lastIdx="1" clrIdx="7">
    <p:extLst/>
  </p:cmAuthor>
  <p:cmAuthor id="2" name="Artem Andreev" initials="AA" lastIdx="26" clrIdx="1"/>
  <p:cmAuthor id="9" name="Aleksey Sitishev" initials="AS [7]" lastIdx="1" clrIdx="8">
    <p:extLst/>
  </p:cmAuthor>
  <p:cmAuthor id="3" name="Aleksey Sitishev" initials="AS" lastIdx="26" clrIdx="2">
    <p:extLst/>
  </p:cmAuthor>
  <p:cmAuthor id="10" name="Nikolay Zubtsov" initials="NZ" lastIdx="12" clrIdx="9">
    <p:extLst/>
  </p:cmAuthor>
  <p:cmAuthor id="4" name="Aleksey Sitishev" initials="AS [2]" lastIdx="1" clrIdx="3">
    <p:extLst/>
  </p:cmAuthor>
  <p:cmAuthor id="5" name="Aleksey Sitishev" initials="AS [3]" lastIdx="1" clrIdx="4">
    <p:extLst/>
  </p:cmAuthor>
  <p:cmAuthor id="6" name="Aleksey Sitishev" initials="AS [4]" lastIdx="1" clrIdx="5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E9EDF4"/>
    <a:srgbClr val="D0D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710" autoAdjust="0"/>
    <p:restoredTop sz="86401" autoAdjust="0"/>
  </p:normalViewPr>
  <p:slideViewPr>
    <p:cSldViewPr>
      <p:cViewPr varScale="1">
        <p:scale>
          <a:sx n="106" d="100"/>
          <a:sy n="106" d="100"/>
        </p:scale>
        <p:origin x="384" y="120"/>
      </p:cViewPr>
      <p:guideLst>
        <p:guide orient="horz" pos="2160"/>
        <p:guide pos="2925"/>
      </p:guideLst>
    </p:cSldViewPr>
  </p:slideViewPr>
  <p:outlineViewPr>
    <p:cViewPr>
      <p:scale>
        <a:sx n="33" d="100"/>
        <a:sy n="33" d="100"/>
      </p:scale>
      <p:origin x="0" y="-6168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00" d="100"/>
        <a:sy n="100" d="100"/>
      </p:scale>
      <p:origin x="0" y="263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11F612-6801-4D4C-A0B7-C9E3864A2EA0}" type="datetimeFigureOut">
              <a:rPr lang="ru-RU" smtClean="0"/>
              <a:pPr/>
              <a:t>02.09.2017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AF8928-5D96-4E18-BE87-4F1720F2B4F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5009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3588D-9E94-4144-9DA3-F84C352C206B}" type="datetime1">
              <a:rPr lang="ru-RU" smtClean="0"/>
              <a:pPr/>
              <a:t>02.09.2017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305DA-160D-498F-B102-A1D8643B4A2C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7" name="Picture 2" descr="http://finstar.com/front/fix/pre_footer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0647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D40F4-0E4D-4221-AF7C-55BA2A9DB0CA}" type="datetime1">
              <a:rPr lang="ru-RU" smtClean="0"/>
              <a:pPr/>
              <a:t>02.09.2017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305DA-160D-498F-B102-A1D8643B4A2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0568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692696"/>
            <a:ext cx="2057400" cy="5433467"/>
          </a:xfrm>
        </p:spPr>
        <p:txBody>
          <a:bodyPr vert="eaVert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692696"/>
            <a:ext cx="6019800" cy="543346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79389-570E-415D-9E4D-B1EB6D3575E2}" type="datetime1">
              <a:rPr lang="ru-RU" smtClean="0"/>
              <a:pPr/>
              <a:t>02.09.2017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305DA-160D-498F-B102-A1D8643B4A2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26621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OLIDIANCE-with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4" descr="logo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67713" y="165100"/>
            <a:ext cx="5143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" name="Straight Connector 2"/>
          <p:cNvCxnSpPr/>
          <p:nvPr userDrawn="1"/>
        </p:nvCxnSpPr>
        <p:spPr>
          <a:xfrm>
            <a:off x="250825" y="6334125"/>
            <a:ext cx="8713788" cy="0"/>
          </a:xfrm>
          <a:prstGeom prst="line">
            <a:avLst/>
          </a:prstGeom>
          <a:ln w="6350" cmpd="sng">
            <a:solidFill>
              <a:srgbClr val="5FBCD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 userDrawn="1"/>
        </p:nvCxnSpPr>
        <p:spPr>
          <a:xfrm>
            <a:off x="257175" y="735013"/>
            <a:ext cx="8624888" cy="0"/>
          </a:xfrm>
          <a:prstGeom prst="line">
            <a:avLst/>
          </a:prstGeom>
          <a:ln w="6350" cmpd="sng">
            <a:solidFill>
              <a:srgbClr val="5FBCD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25"/>
          <p:cNvSpPr txBox="1">
            <a:spLocks/>
          </p:cNvSpPr>
          <p:nvPr userDrawn="1"/>
        </p:nvSpPr>
        <p:spPr bwMode="auto">
          <a:xfrm>
            <a:off x="8388350" y="6411913"/>
            <a:ext cx="647700" cy="365125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r" eaLnBrk="1" hangingPunct="1">
              <a:defRPr/>
            </a:pPr>
            <a:fld id="{34A52AA6-EE17-4B2D-9AAC-D74BEF8CB814}" type="slidenum">
              <a:rPr lang="en-SG" altLang="en-US" sz="800" smtClean="0">
                <a:solidFill>
                  <a:srgbClr val="2C89A0"/>
                </a:solidFill>
                <a:latin typeface="Century Gothic" pitchFamily="34" charset="0"/>
              </a:rPr>
              <a:pPr algn="r" eaLnBrk="1" hangingPunct="1">
                <a:defRPr/>
              </a:pPr>
              <a:t>‹#›</a:t>
            </a:fld>
            <a:endParaRPr lang="en-SG" altLang="en-US" sz="800">
              <a:solidFill>
                <a:srgbClr val="2C89A0"/>
              </a:solidFill>
              <a:latin typeface="Century Gothic" pitchFamily="34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9036050" y="6500813"/>
            <a:ext cx="107950" cy="200025"/>
          </a:xfrm>
          <a:prstGeom prst="rect">
            <a:avLst/>
          </a:prstGeom>
          <a:solidFill>
            <a:srgbClr val="2C89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 sz="1800"/>
          </a:p>
        </p:txBody>
      </p:sp>
    </p:spTree>
    <p:extLst>
      <p:ext uri="{BB962C8B-B14F-4D97-AF65-F5344CB8AC3E}">
        <p14:creationId xmlns:p14="http://schemas.microsoft.com/office/powerpoint/2010/main" val="2245236655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2A7EC-9A80-4032-9534-DF1BF1E144B2}" type="datetime1">
              <a:rPr lang="ru-RU" smtClean="0"/>
              <a:pPr/>
              <a:t>02.09.2017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305DA-160D-498F-B102-A1D8643B4A2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33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FF983-D4E0-4AC2-ABC3-C89C800AC54E}" type="datetime1">
              <a:rPr lang="ru-RU" smtClean="0"/>
              <a:pPr/>
              <a:t>02.09.2017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305DA-160D-498F-B102-A1D8643B4A2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4072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149DA-2B70-4C70-AADC-6EA99B8BD7A8}" type="datetime1">
              <a:rPr lang="ru-RU" smtClean="0"/>
              <a:pPr/>
              <a:t>02.09.2017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305DA-160D-498F-B102-A1D8643B4A2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319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959049"/>
            <a:ext cx="4040188" cy="381719"/>
          </a:xfrm>
          <a:solidFill>
            <a:schemeClr val="tx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1340768"/>
            <a:ext cx="4040188" cy="478539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959049"/>
            <a:ext cx="4041775" cy="381719"/>
          </a:xfrm>
          <a:solidFill>
            <a:schemeClr val="tx2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1340768"/>
            <a:ext cx="4041775" cy="478539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1A12F-C88F-4C19-974A-BB3C2204DDEC}" type="datetime1">
              <a:rPr lang="ru-RU" smtClean="0"/>
              <a:pPr/>
              <a:t>02.09.2017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305DA-160D-498F-B102-A1D8643B4A2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2234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BA9EB-8B72-47E9-84EB-C85F8ABB4663}" type="datetime1">
              <a:rPr lang="ru-RU" smtClean="0"/>
              <a:pPr/>
              <a:t>02.09.2017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305DA-160D-498F-B102-A1D8643B4A2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9946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D8D49-0218-44CB-A4E1-9492E9B21D5F}" type="datetime1">
              <a:rPr lang="ru-RU" smtClean="0"/>
              <a:pPr/>
              <a:t>02.09.2017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305DA-160D-498F-B102-A1D8643B4A2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6353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692696"/>
            <a:ext cx="3008313" cy="101803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692696"/>
            <a:ext cx="5111750" cy="5433467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700808"/>
            <a:ext cx="3008313" cy="442535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BB31A-724C-4847-AA46-A8BA387B75F9}" type="datetime1">
              <a:rPr lang="ru-RU" smtClean="0"/>
              <a:pPr/>
              <a:t>02.09.2017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305DA-160D-498F-B102-A1D8643B4A2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1145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2CA34-F0F1-4791-8DA0-79530C852FFA}" type="datetime1">
              <a:rPr lang="ru-RU" smtClean="0"/>
              <a:pPr/>
              <a:t>02.09.2017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305DA-160D-498F-B102-A1D8643B4A2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0742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>
            <a:off x="0" y="6293136"/>
            <a:ext cx="9144000" cy="567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http://finstar.com/front/fix/pre_footer.pn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159540" cy="3122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836712"/>
            <a:ext cx="8229600" cy="52894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525344"/>
            <a:ext cx="2133600" cy="283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E10F41-CB58-4F6B-BE82-03F044FE9CA2}" type="datetime1">
              <a:rPr lang="ru-RU" smtClean="0"/>
              <a:pPr/>
              <a:t>02.09.2017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83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267004" y="6525344"/>
            <a:ext cx="720080" cy="283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D7F305DA-160D-498F-B102-A1D8643B4A2C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4019" y="128809"/>
            <a:ext cx="653065" cy="325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16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Annex </a:t>
            </a:r>
            <a:r>
              <a:rPr lang="en-GB" dirty="0"/>
              <a:t>9</a:t>
            </a:r>
            <a:r>
              <a:rPr lang="en-US" dirty="0"/>
              <a:t>: Markets comparison</a:t>
            </a:r>
          </a:p>
        </p:txBody>
      </p:sp>
      <p:graphicFrame>
        <p:nvGraphicFramePr>
          <p:cNvPr id="5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8225164"/>
              </p:ext>
            </p:extLst>
          </p:nvPr>
        </p:nvGraphicFramePr>
        <p:xfrm>
          <a:off x="248866" y="697309"/>
          <a:ext cx="8738217" cy="19396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8958">
                  <a:extLst>
                    <a:ext uri="{9D8B030D-6E8A-4147-A177-3AD203B41FA5}">
                      <a16:colId xmlns:a16="http://schemas.microsoft.com/office/drawing/2014/main" val="2281888314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3378128975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6621316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8375125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60045126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356685639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4683">
                  <a:extLst>
                    <a:ext uri="{9D8B030D-6E8A-4147-A177-3AD203B41FA5}">
                      <a16:colId xmlns:a16="http://schemas.microsoft.com/office/drawing/2014/main" val="1561310262"/>
                    </a:ext>
                  </a:extLst>
                </a:gridCol>
              </a:tblGrid>
              <a:tr h="214381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dirty="0">
                          <a:effectLst/>
                        </a:rPr>
                        <a:t>Country statistics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VN</a:t>
                      </a:r>
                    </a:p>
                  </a:txBody>
                  <a:tcPr marL="7436" marR="7436" marT="743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PH</a:t>
                      </a:r>
                    </a:p>
                  </a:txBody>
                  <a:tcPr marL="7436" marR="7436" marT="743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ID</a:t>
                      </a:r>
                    </a:p>
                  </a:txBody>
                  <a:tcPr marL="7436" marR="7436" marT="743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MY</a:t>
                      </a:r>
                    </a:p>
                  </a:txBody>
                  <a:tcPr marL="7436" marR="7436" marT="743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CN</a:t>
                      </a:r>
                    </a:p>
                  </a:txBody>
                  <a:tcPr marL="7436" marR="7436" marT="743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MM</a:t>
                      </a:r>
                    </a:p>
                  </a:txBody>
                  <a:tcPr marL="7436" marR="7436" marT="743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LK</a:t>
                      </a:r>
                    </a:p>
                  </a:txBody>
                  <a:tcPr marL="7436" marR="7436" marT="7436" marB="0" anchor="ctr"/>
                </a:tc>
                <a:extLst>
                  <a:ext uri="{0D108BD9-81ED-4DB2-BD59-A6C34878D82A}">
                    <a16:rowId xmlns:a16="http://schemas.microsoft.com/office/drawing/2014/main" val="1993637635"/>
                  </a:ext>
                </a:extLst>
              </a:tr>
              <a:tr h="15810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dirty="0">
                          <a:effectLst/>
                        </a:rPr>
                        <a:t>Population, mln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6" marR="7436" marT="7436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 dirty="0">
                          <a:effectLst/>
                        </a:rPr>
                        <a:t>91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6" marR="7436" marT="7436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>
                          <a:effectLst/>
                        </a:rPr>
                        <a:t>101,9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6" marR="7436" marT="7436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>
                          <a:effectLst/>
                        </a:rPr>
                        <a:t>255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6" marR="7436" marT="7436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 dirty="0">
                          <a:effectLst/>
                        </a:rPr>
                        <a:t>31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6" marR="7436" marT="7436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r>
                        <a:rPr lang="en-US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376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6" marR="7436" marT="7436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u="none" strike="noStrike" dirty="0">
                          <a:effectLst/>
                        </a:rPr>
                        <a:t>51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6" marR="7436" marT="7436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6" marR="7436" marT="7436" marB="0" anchor="ctr"/>
                </a:tc>
                <a:extLst>
                  <a:ext uri="{0D108BD9-81ED-4DB2-BD59-A6C34878D82A}">
                    <a16:rowId xmlns:a16="http://schemas.microsoft.com/office/drawing/2014/main" val="2949019873"/>
                  </a:ext>
                </a:extLst>
              </a:tr>
              <a:tr h="310027">
                <a:tc>
                  <a:txBody>
                    <a:bodyPr/>
                    <a:lstStyle/>
                    <a:p>
                      <a:pPr algn="l" fontAlgn="b"/>
                      <a:r>
                        <a:rPr lang="it-IT" sz="14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GDP per capita (nominal), thsd USD</a:t>
                      </a:r>
                    </a:p>
                  </a:txBody>
                  <a:tcPr marL="7436" marR="7436" marT="7436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 dirty="0">
                          <a:effectLst/>
                        </a:rPr>
                        <a:t>2,3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6" marR="7436" marT="7436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 dirty="0">
                          <a:effectLst/>
                        </a:rPr>
                        <a:t>3,2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6" marR="7436" marT="7436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>
                          <a:effectLst/>
                        </a:rPr>
                        <a:t>3,5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6" marR="7436" marT="7436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 dirty="0">
                          <a:effectLst/>
                        </a:rPr>
                        <a:t>12,2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6" marR="7436" marT="7436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8,8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6" marR="7436" marT="7436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 dirty="0">
                          <a:effectLst/>
                        </a:rPr>
                        <a:t>1</a:t>
                      </a:r>
                      <a:r>
                        <a:rPr lang="ru-RU" sz="1400" b="0" u="none" strike="noStrike" dirty="0">
                          <a:effectLst/>
                        </a:rPr>
                        <a:t>,</a:t>
                      </a:r>
                      <a:r>
                        <a:rPr lang="en-US" sz="1400" b="0" u="none" strike="noStrike" dirty="0">
                          <a:effectLst/>
                        </a:rPr>
                        <a:t>4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6" marR="7436" marT="7436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3,9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6" marR="7436" marT="7436" marB="0" anchor="ctr"/>
                </a:tc>
                <a:extLst>
                  <a:ext uri="{0D108BD9-81ED-4DB2-BD59-A6C34878D82A}">
                    <a16:rowId xmlns:a16="http://schemas.microsoft.com/office/drawing/2014/main" val="989315610"/>
                  </a:ext>
                </a:extLst>
              </a:tr>
              <a:tr h="191876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b="0" u="none" strike="noStrike" dirty="0">
                          <a:effectLst/>
                        </a:rPr>
                        <a:t>GDP per </a:t>
                      </a:r>
                      <a:r>
                        <a:rPr lang="it-IT" sz="1400" b="0" u="none" strike="noStrike" dirty="0" err="1">
                          <a:effectLst/>
                        </a:rPr>
                        <a:t>person</a:t>
                      </a:r>
                      <a:r>
                        <a:rPr lang="it-IT" sz="1400" b="0" u="none" strike="noStrike" dirty="0">
                          <a:effectLst/>
                        </a:rPr>
                        <a:t> </a:t>
                      </a:r>
                      <a:r>
                        <a:rPr lang="it-IT" sz="1400" b="0" u="none" strike="noStrike" dirty="0" err="1">
                          <a:effectLst/>
                        </a:rPr>
                        <a:t>employed</a:t>
                      </a:r>
                      <a:r>
                        <a:rPr lang="it-IT" sz="1400" b="0" u="none" strike="noStrike" dirty="0">
                          <a:effectLst/>
                        </a:rPr>
                        <a:t>, </a:t>
                      </a:r>
                      <a:r>
                        <a:rPr lang="it-IT" sz="1400" b="0" u="none" strike="noStrike" dirty="0" err="1">
                          <a:effectLst/>
                        </a:rPr>
                        <a:t>thsd</a:t>
                      </a:r>
                      <a:r>
                        <a:rPr lang="it-IT" sz="1400" b="0" u="none" strike="noStrike" dirty="0">
                          <a:effectLst/>
                        </a:rPr>
                        <a:t> USD</a:t>
                      </a:r>
                      <a:endParaRPr lang="it-I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6" marR="7436" marT="7436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9,3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6" marR="7436" marT="7436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17,1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6" marR="7436" marT="7436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21,9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6" marR="7436" marT="7436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55,7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6" marR="7436" marT="7436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23,1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6" marR="7436" marT="7436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3,3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6" marR="7436" marT="7436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26,0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6" marR="7436" marT="7436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187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dirty="0">
                          <a:effectLst/>
                        </a:rPr>
                        <a:t>Labor force ratio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6" marR="7436" marT="7436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>
                          <a:effectLst/>
                        </a:rPr>
                        <a:t>62%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6" marR="7436" marT="7436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 dirty="0">
                          <a:effectLst/>
                        </a:rPr>
                        <a:t>63%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6" marR="7436" marT="7436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 dirty="0">
                          <a:effectLst/>
                        </a:rPr>
                        <a:t>67%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6" marR="7436" marT="7436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 dirty="0">
                          <a:effectLst/>
                        </a:rPr>
                        <a:t>66%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6" marR="7436" marT="7436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58,3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6" marR="7436" marT="7436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 dirty="0">
                          <a:effectLst/>
                        </a:rPr>
                        <a:t>68</a:t>
                      </a:r>
                      <a:r>
                        <a:rPr lang="ru-RU" sz="1400" b="0" u="none" strike="noStrike" dirty="0">
                          <a:effectLst/>
                        </a:rPr>
                        <a:t>%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6" marR="7436" marT="7436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42%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6" marR="7436" marT="7436" marB="0" anchor="ctr"/>
                </a:tc>
                <a:extLst>
                  <a:ext uri="{0D108BD9-81ED-4DB2-BD59-A6C34878D82A}">
                    <a16:rowId xmlns:a16="http://schemas.microsoft.com/office/drawing/2014/main" val="426034262"/>
                  </a:ext>
                </a:extLst>
              </a:tr>
              <a:tr h="19187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dirty="0">
                          <a:effectLst/>
                        </a:rPr>
                        <a:t>Average monthly salary, USD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6" marR="7436" marT="7436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 dirty="0">
                          <a:effectLst/>
                        </a:rPr>
                        <a:t>200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6" marR="7436" marT="7436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 dirty="0">
                          <a:effectLst/>
                        </a:rPr>
                        <a:t>208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6" marR="7436" marT="7436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 dirty="0">
                          <a:effectLst/>
                        </a:rPr>
                        <a:t>250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6" marR="7436" marT="7436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 dirty="0">
                          <a:effectLst/>
                        </a:rPr>
                        <a:t>961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6" marR="7436" marT="7436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730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6" marR="7436" marT="7436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120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6" marR="7436" marT="7436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233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6" marR="7436" marT="7436" marB="0" anchor="ctr"/>
                </a:tc>
                <a:extLst>
                  <a:ext uri="{0D108BD9-81ED-4DB2-BD59-A6C34878D82A}">
                    <a16:rowId xmlns:a16="http://schemas.microsoft.com/office/drawing/2014/main" val="2179026190"/>
                  </a:ext>
                </a:extLst>
              </a:tr>
              <a:tr h="19187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dirty="0">
                          <a:effectLst/>
                        </a:rPr>
                        <a:t>Smartphone penetration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6" marR="7436" marT="7436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 dirty="0">
                          <a:effectLst/>
                        </a:rPr>
                        <a:t>20%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6" marR="7436" marT="7436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 dirty="0">
                          <a:effectLst/>
                        </a:rPr>
                        <a:t>50%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6" marR="7436" marT="7436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 dirty="0">
                          <a:effectLst/>
                        </a:rPr>
                        <a:t>25%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6" marR="7436" marT="7436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 dirty="0">
                          <a:effectLst/>
                        </a:rPr>
                        <a:t>63%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6" marR="7436" marT="7436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56%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6" marR="7436" marT="7436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 dirty="0">
                          <a:effectLst/>
                        </a:rPr>
                        <a:t>58</a:t>
                      </a:r>
                      <a:r>
                        <a:rPr lang="ru-RU" sz="1400" b="0" u="none" strike="noStrike" dirty="0">
                          <a:effectLst/>
                        </a:rPr>
                        <a:t>%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6" marR="7436" marT="7436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41%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6" marR="7436" marT="7436" marB="0" anchor="ctr"/>
                </a:tc>
                <a:extLst>
                  <a:ext uri="{0D108BD9-81ED-4DB2-BD59-A6C34878D82A}">
                    <a16:rowId xmlns:a16="http://schemas.microsoft.com/office/drawing/2014/main" val="1863503376"/>
                  </a:ext>
                </a:extLst>
              </a:tr>
              <a:tr h="15529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dirty="0">
                          <a:effectLst/>
                        </a:rPr>
                        <a:t>Bank account penetration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6" marR="7436" marT="7436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>
                          <a:effectLst/>
                        </a:rPr>
                        <a:t>21%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6" marR="7436" marT="7436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>
                          <a:effectLst/>
                        </a:rPr>
                        <a:t>27%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6" marR="7436" marT="7436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 dirty="0">
                          <a:effectLst/>
                        </a:rPr>
                        <a:t>20%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6" marR="7436" marT="7436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 dirty="0">
                          <a:effectLst/>
                        </a:rPr>
                        <a:t>66%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6" marR="7436" marT="7436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64,7%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6" marR="7436" marT="7436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 dirty="0">
                          <a:effectLst/>
                        </a:rPr>
                        <a:t>5</a:t>
                      </a:r>
                      <a:r>
                        <a:rPr lang="ru-RU" sz="1400" b="0" u="none" strike="noStrike" dirty="0">
                          <a:effectLst/>
                        </a:rPr>
                        <a:t>%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6" marR="7436" marT="7436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83%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6" marR="7436" marT="7436" marB="0" anchor="ctr"/>
                </a:tc>
                <a:extLst>
                  <a:ext uri="{0D108BD9-81ED-4DB2-BD59-A6C34878D82A}">
                    <a16:rowId xmlns:a16="http://schemas.microsoft.com/office/drawing/2014/main" val="1728901623"/>
                  </a:ext>
                </a:extLst>
              </a:tr>
            </a:tbl>
          </a:graphicData>
        </a:graphic>
      </p:graphicFrame>
      <p:graphicFrame>
        <p:nvGraphicFramePr>
          <p:cNvPr id="6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8603019"/>
              </p:ext>
            </p:extLst>
          </p:nvPr>
        </p:nvGraphicFramePr>
        <p:xfrm>
          <a:off x="248866" y="4166907"/>
          <a:ext cx="8738215" cy="22144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8958">
                  <a:extLst>
                    <a:ext uri="{9D8B030D-6E8A-4147-A177-3AD203B41FA5}">
                      <a16:colId xmlns:a16="http://schemas.microsoft.com/office/drawing/2014/main" val="2281888314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3378128975"/>
                    </a:ext>
                  </a:extLst>
                </a:gridCol>
                <a:gridCol w="874378">
                  <a:extLst>
                    <a:ext uri="{9D8B030D-6E8A-4147-A177-3AD203B41FA5}">
                      <a16:colId xmlns:a16="http://schemas.microsoft.com/office/drawing/2014/main" val="2066213163"/>
                    </a:ext>
                  </a:extLst>
                </a:gridCol>
                <a:gridCol w="866600">
                  <a:extLst>
                    <a:ext uri="{9D8B030D-6E8A-4147-A177-3AD203B41FA5}">
                      <a16:colId xmlns:a16="http://schemas.microsoft.com/office/drawing/2014/main" val="83751250"/>
                    </a:ext>
                  </a:extLst>
                </a:gridCol>
                <a:gridCol w="851310">
                  <a:extLst>
                    <a:ext uri="{9D8B030D-6E8A-4147-A177-3AD203B41FA5}">
                      <a16:colId xmlns:a16="http://schemas.microsoft.com/office/drawing/2014/main" val="2060045126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356685639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4681">
                  <a:extLst>
                    <a:ext uri="{9D8B030D-6E8A-4147-A177-3AD203B41FA5}">
                      <a16:colId xmlns:a16="http://schemas.microsoft.com/office/drawing/2014/main" val="1342564359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Investment parameters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VN</a:t>
                      </a:r>
                    </a:p>
                  </a:txBody>
                  <a:tcPr marL="7436" marR="7436" marT="743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PH</a:t>
                      </a:r>
                    </a:p>
                  </a:txBody>
                  <a:tcPr marL="7436" marR="7436" marT="743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ID</a:t>
                      </a:r>
                    </a:p>
                  </a:txBody>
                  <a:tcPr marL="7436" marR="7436" marT="743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MY</a:t>
                      </a:r>
                    </a:p>
                  </a:txBody>
                  <a:tcPr marL="7436" marR="7436" marT="743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CN</a:t>
                      </a:r>
                    </a:p>
                  </a:txBody>
                  <a:tcPr marL="7436" marR="7436" marT="743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MM</a:t>
                      </a:r>
                    </a:p>
                  </a:txBody>
                  <a:tcPr marL="7436" marR="7436" marT="7436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dirty="0">
                          <a:effectLst/>
                        </a:rPr>
                        <a:t>LK</a:t>
                      </a:r>
                    </a:p>
                  </a:txBody>
                  <a:tcPr marL="7436" marR="7436" marT="7436" marB="0" anchor="ctr"/>
                </a:tc>
                <a:extLst>
                  <a:ext uri="{0D108BD9-81ED-4DB2-BD59-A6C34878D82A}">
                    <a16:rowId xmlns:a16="http://schemas.microsoft.com/office/drawing/2014/main" val="1993637635"/>
                  </a:ext>
                </a:extLst>
              </a:tr>
              <a:tr h="27280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dirty="0">
                          <a:effectLst/>
                        </a:rPr>
                        <a:t>Investment, mln USD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6" marR="7436" marT="74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 dirty="0">
                          <a:effectLst/>
                        </a:rPr>
                        <a:t>15,7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6" marR="7436" marT="7436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 dirty="0">
                          <a:effectLst/>
                        </a:rPr>
                        <a:t>8,8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6" marR="7436" marT="7436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 dirty="0">
                          <a:effectLst/>
                        </a:rPr>
                        <a:t>11,0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6" marR="7436" marT="7436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 dirty="0">
                          <a:effectLst/>
                        </a:rPr>
                        <a:t>8,6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6" marR="7436" marT="7436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31,4</a:t>
                      </a:r>
                      <a:endParaRPr lang="ru-RU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4,5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6" marR="7436" marT="7436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4,2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6" marR="7436" marT="7436" marB="0" anchor="ctr"/>
                </a:tc>
                <a:extLst>
                  <a:ext uri="{0D108BD9-81ED-4DB2-BD59-A6C34878D82A}">
                    <a16:rowId xmlns:a16="http://schemas.microsoft.com/office/drawing/2014/main" val="4187875610"/>
                  </a:ext>
                </a:extLst>
              </a:tr>
              <a:tr h="27280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capex +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opex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6" marR="7436" marT="74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12</a:t>
                      </a:r>
                      <a:r>
                        <a:rPr lang="ru-RU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</a:t>
                      </a:r>
                      <a:endParaRPr lang="ru-RU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3,3</a:t>
                      </a:r>
                      <a:endParaRPr lang="ru-RU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436" marR="7436" marT="7436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1,3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6" marR="7436" marT="7436" marB="0" anchor="ctr"/>
                </a:tc>
                <a:extLst>
                  <a:ext uri="{0D108BD9-81ED-4DB2-BD59-A6C34878D82A}">
                    <a16:rowId xmlns:a16="http://schemas.microsoft.com/office/drawing/2014/main" val="2454024174"/>
                  </a:ext>
                </a:extLst>
              </a:tr>
              <a:tr h="27280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portfolio financing</a:t>
                      </a:r>
                    </a:p>
                  </a:txBody>
                  <a:tcPr marL="7436" marR="7436" marT="74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</a:t>
                      </a:r>
                      <a:r>
                        <a:rPr lang="ru-RU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</a:t>
                      </a:r>
                      <a:endParaRPr lang="ru-RU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1,1</a:t>
                      </a:r>
                      <a:endParaRPr lang="ru-RU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436" marR="7436" marT="7436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2,8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6" marR="7436" marT="7436" marB="0" anchor="ctr"/>
                </a:tc>
                <a:extLst>
                  <a:ext uri="{0D108BD9-81ED-4DB2-BD59-A6C34878D82A}">
                    <a16:rowId xmlns:a16="http://schemas.microsoft.com/office/drawing/2014/main" val="1920449680"/>
                  </a:ext>
                </a:extLst>
              </a:tr>
              <a:tr h="27280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dirty="0">
                          <a:effectLst/>
                        </a:rPr>
                        <a:t>Break-even period, months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6" marR="7436" marT="74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 dirty="0">
                          <a:effectLst/>
                        </a:rPr>
                        <a:t>15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6" marR="7436" marT="7436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 dirty="0">
                          <a:effectLst/>
                        </a:rPr>
                        <a:t>20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6" marR="7436" marT="7436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 dirty="0">
                          <a:effectLst/>
                        </a:rPr>
                        <a:t>20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6" marR="7436" marT="7436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 dirty="0">
                          <a:effectLst/>
                        </a:rPr>
                        <a:t>18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6" marR="7436" marT="7436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</a:t>
                      </a:r>
                      <a:endParaRPr lang="ru-RU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36" marR="7436" marT="7436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6" marR="7436" marT="7436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6" marR="7436" marT="7436" marB="0" anchor="ctr"/>
                </a:tc>
                <a:extLst>
                  <a:ext uri="{0D108BD9-81ED-4DB2-BD59-A6C34878D82A}">
                    <a16:rowId xmlns:a16="http://schemas.microsoft.com/office/drawing/2014/main" val="2537470237"/>
                  </a:ext>
                </a:extLst>
              </a:tr>
              <a:tr h="27280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dirty="0">
                          <a:effectLst/>
                        </a:rPr>
                        <a:t>Payback period, months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6" marR="7436" marT="74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>
                          <a:effectLst/>
                        </a:rPr>
                        <a:t>19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6" marR="7436" marT="7436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 dirty="0">
                          <a:effectLst/>
                        </a:rPr>
                        <a:t>49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6" marR="7436" marT="7436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 dirty="0">
                          <a:effectLst/>
                        </a:rPr>
                        <a:t>50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6" marR="7436" marT="7436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 dirty="0">
                          <a:effectLst/>
                        </a:rPr>
                        <a:t>51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6" marR="7436" marT="7436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45</a:t>
                      </a:r>
                      <a:endParaRPr lang="ru-RU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36" marR="7436" marT="7436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6" marR="7436" marT="7436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6" marR="7436" marT="7436" marB="0" anchor="ctr"/>
                </a:tc>
                <a:extLst>
                  <a:ext uri="{0D108BD9-81ED-4DB2-BD59-A6C34878D82A}">
                    <a16:rowId xmlns:a16="http://schemas.microsoft.com/office/drawing/2014/main" val="1076933539"/>
                  </a:ext>
                </a:extLst>
              </a:tr>
              <a:tr h="27280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Revenue, (Year 5), mln USD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42,2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53,9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37,3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130</a:t>
                      </a:r>
                      <a:endParaRPr lang="ru-RU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18,5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280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Profit before taxes, (Year 5), mln USD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16,8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42</a:t>
                      </a:r>
                      <a:endParaRPr lang="ru-RU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5,5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8,5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7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2929695"/>
              </p:ext>
            </p:extLst>
          </p:nvPr>
        </p:nvGraphicFramePr>
        <p:xfrm>
          <a:off x="252868" y="2780928"/>
          <a:ext cx="8734214" cy="12790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4956">
                  <a:extLst>
                    <a:ext uri="{9D8B030D-6E8A-4147-A177-3AD203B41FA5}">
                      <a16:colId xmlns:a16="http://schemas.microsoft.com/office/drawing/2014/main" val="214145537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147213297"/>
                    </a:ext>
                  </a:extLst>
                </a:gridCol>
                <a:gridCol w="876331">
                  <a:extLst>
                    <a:ext uri="{9D8B030D-6E8A-4147-A177-3AD203B41FA5}">
                      <a16:colId xmlns:a16="http://schemas.microsoft.com/office/drawing/2014/main" val="3332949340"/>
                    </a:ext>
                  </a:extLst>
                </a:gridCol>
                <a:gridCol w="866203">
                  <a:extLst>
                    <a:ext uri="{9D8B030D-6E8A-4147-A177-3AD203B41FA5}">
                      <a16:colId xmlns:a16="http://schemas.microsoft.com/office/drawing/2014/main" val="1245391915"/>
                    </a:ext>
                  </a:extLst>
                </a:gridCol>
                <a:gridCol w="849754">
                  <a:extLst>
                    <a:ext uri="{9D8B030D-6E8A-4147-A177-3AD203B41FA5}">
                      <a16:colId xmlns:a16="http://schemas.microsoft.com/office/drawing/2014/main" val="3514802909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467017187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4682">
                  <a:extLst>
                    <a:ext uri="{9D8B030D-6E8A-4147-A177-3AD203B41FA5}">
                      <a16:colId xmlns:a16="http://schemas.microsoft.com/office/drawing/2014/main" val="1206645417"/>
                    </a:ext>
                  </a:extLst>
                </a:gridCol>
              </a:tblGrid>
              <a:tr h="41036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Volume indicators (year 5)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VN</a:t>
                      </a:r>
                    </a:p>
                  </a:txBody>
                  <a:tcPr marL="7436" marR="7436" marT="743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PH</a:t>
                      </a:r>
                    </a:p>
                  </a:txBody>
                  <a:tcPr marL="7436" marR="7436" marT="743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ID</a:t>
                      </a:r>
                    </a:p>
                  </a:txBody>
                  <a:tcPr marL="7436" marR="7436" marT="743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MY</a:t>
                      </a:r>
                    </a:p>
                  </a:txBody>
                  <a:tcPr marL="7436" marR="7436" marT="743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CN</a:t>
                      </a:r>
                    </a:p>
                  </a:txBody>
                  <a:tcPr marL="7436" marR="7436" marT="743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MM</a:t>
                      </a:r>
                    </a:p>
                  </a:txBody>
                  <a:tcPr marL="7436" marR="7436" marT="7436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dirty="0">
                          <a:effectLst/>
                        </a:rPr>
                        <a:t>LK</a:t>
                      </a:r>
                    </a:p>
                  </a:txBody>
                  <a:tcPr marL="7436" marR="7436" marT="7436" marB="0" anchor="ctr"/>
                </a:tc>
                <a:extLst>
                  <a:ext uri="{0D108BD9-81ED-4DB2-BD59-A6C34878D82A}">
                    <a16:rowId xmlns:a16="http://schemas.microsoft.com/office/drawing/2014/main" val="3828360853"/>
                  </a:ext>
                </a:extLst>
              </a:tr>
              <a:tr h="27280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Loans issued in year 5, </a:t>
                      </a:r>
                      <a:r>
                        <a:rPr lang="en-US" sz="1400" b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thsd</a:t>
                      </a:r>
                      <a:endParaRPr lang="en-US" sz="1400" b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fontAlgn="b"/>
                      <a:r>
                        <a:rPr lang="en-US" sz="14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including prolongations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1 291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441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464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1154</a:t>
                      </a:r>
                      <a:endParaRPr lang="ru-RU" sz="1400" b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620</a:t>
                      </a:r>
                      <a:endParaRPr lang="ru-RU" sz="1400" b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422</a:t>
                      </a:r>
                      <a:endParaRPr lang="ru-RU" sz="14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124415651"/>
                  </a:ext>
                </a:extLst>
              </a:tr>
              <a:tr h="27280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Loans issued per day in year 5</a:t>
                      </a:r>
                    </a:p>
                    <a:p>
                      <a:pPr algn="l" fontAlgn="b"/>
                      <a:r>
                        <a:rPr lang="en-US" sz="14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including prolongations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3537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1208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1271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542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3160</a:t>
                      </a:r>
                      <a:endParaRPr lang="ru-RU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1698</a:t>
                      </a:r>
                      <a:endParaRPr lang="ru-RU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1156</a:t>
                      </a:r>
                      <a:endParaRPr lang="ru-RU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28770768"/>
                  </a:ext>
                </a:extLst>
              </a:tr>
            </a:tbl>
          </a:graphicData>
        </a:graphic>
      </p:graphicFrame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12612"/>
            <a:ext cx="1622975" cy="608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43614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Finstar">
      <a:dk1>
        <a:sysClr val="windowText" lastClr="000000"/>
      </a:dk1>
      <a:lt1>
        <a:sysClr val="window" lastClr="FFFFFF"/>
      </a:lt1>
      <a:dk2>
        <a:srgbClr val="001E69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327DF5"/>
      </a:accent5>
      <a:accent6>
        <a:srgbClr val="F79646"/>
      </a:accent6>
      <a:hlink>
        <a:srgbClr val="001E69"/>
      </a:hlink>
      <a:folHlink>
        <a:srgbClr val="8064A2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7D0B24E42F8EA4797FF5A8983E82B4B" ma:contentTypeVersion="4" ma:contentTypeDescription="Create a new document." ma:contentTypeScope="" ma:versionID="c3ebaee6288551da209d089c51592e56">
  <xsd:schema xmlns:xsd="http://www.w3.org/2001/XMLSchema" xmlns:xs="http://www.w3.org/2001/XMLSchema" xmlns:p="http://schemas.microsoft.com/office/2006/metadata/properties" xmlns:ns2="9de6a297-4883-49b5-b734-272fd15c37c5" targetNamespace="http://schemas.microsoft.com/office/2006/metadata/properties" ma:root="true" ma:fieldsID="ed661cc5c381b446d65d6860ea805b21" ns2:_="">
    <xsd:import namespace="9de6a297-4883-49b5-b734-272fd15c37c5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e6a297-4883-49b5-b734-272fd15c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Last Shared By Time" ma:description="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39A644C-6ECB-40D7-AE5A-943F15FDFDA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1E2F406-45BB-417B-90C1-E21A37B5D17D}">
  <ds:schemaRefs>
    <ds:schemaRef ds:uri="http://www.w3.org/XML/1998/namespace"/>
    <ds:schemaRef ds:uri="http://purl.org/dc/dcmitype/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9de6a297-4883-49b5-b734-272fd15c37c5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758976D8-43E1-489F-AC48-8775840CCE5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de6a297-4883-49b5-b734-272fd15c37c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218261</TotalTime>
  <Words>262</Words>
  <Application>Microsoft Office PowerPoint</Application>
  <PresentationFormat>On-screen Show (4:3)</PresentationFormat>
  <Paragraphs>155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MS PGothic</vt:lpstr>
      <vt:lpstr>Arial</vt:lpstr>
      <vt:lpstr>Calibri</vt:lpstr>
      <vt:lpstr>Century Gothic</vt:lpstr>
      <vt:lpstr>Тема Office</vt:lpstr>
      <vt:lpstr>Annex 9: Markets comparison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Alexandrov S</dc:creator>
  <cp:lastModifiedBy>Anton Dziatkovskii</cp:lastModifiedBy>
  <cp:revision>5378</cp:revision>
  <cp:lastPrinted>2016-07-20T05:59:25Z</cp:lastPrinted>
  <dcterms:created xsi:type="dcterms:W3CDTF">2014-10-16T06:51:06Z</dcterms:created>
  <dcterms:modified xsi:type="dcterms:W3CDTF">2017-09-02T05:51:31Z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0x01010047D0B24E42F8EA4797FF5A8983E82B4B</vt:lpwstr>
  </property>
</Properties>
</file>