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310" r:id="rId2"/>
    <p:sldId id="346" r:id="rId3"/>
    <p:sldId id="376" r:id="rId4"/>
    <p:sldId id="348" r:id="rId5"/>
    <p:sldId id="349" r:id="rId6"/>
    <p:sldId id="350" r:id="rId7"/>
    <p:sldId id="352" r:id="rId8"/>
    <p:sldId id="353" r:id="rId9"/>
    <p:sldId id="354" r:id="rId10"/>
    <p:sldId id="355" r:id="rId11"/>
    <p:sldId id="377" r:id="rId12"/>
    <p:sldId id="357" r:id="rId13"/>
    <p:sldId id="358" r:id="rId14"/>
    <p:sldId id="359" r:id="rId15"/>
    <p:sldId id="381" r:id="rId16"/>
    <p:sldId id="382" r:id="rId17"/>
    <p:sldId id="383" r:id="rId18"/>
    <p:sldId id="384" r:id="rId19"/>
    <p:sldId id="385" r:id="rId20"/>
    <p:sldId id="386" r:id="rId21"/>
    <p:sldId id="378" r:id="rId22"/>
    <p:sldId id="370" r:id="rId23"/>
    <p:sldId id="371" r:id="rId24"/>
    <p:sldId id="372" r:id="rId25"/>
    <p:sldId id="373" r:id="rId26"/>
    <p:sldId id="375" r:id="rId27"/>
    <p:sldId id="374" r:id="rId28"/>
    <p:sldId id="379" r:id="rId29"/>
    <p:sldId id="363" r:id="rId30"/>
    <p:sldId id="367" r:id="rId31"/>
    <p:sldId id="368" r:id="rId32"/>
    <p:sldId id="380" r:id="rId33"/>
    <p:sldId id="361" r:id="rId34"/>
    <p:sldId id="362" r:id="rId35"/>
    <p:sldId id="360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olay Zubtsov" initials="NZ" lastIdx="1" clrIdx="0">
    <p:extLst>
      <p:ext uri="{19B8F6BF-5375-455C-9EA6-DF929625EA0E}">
        <p15:presenceInfo xmlns:p15="http://schemas.microsoft.com/office/powerpoint/2012/main" userId="Nikolay Zubtsov" providerId="None"/>
      </p:ext>
    </p:extLst>
  </p:cmAuthor>
  <p:cmAuthor id="2" name="Anton Dzyatkovskiy" initials="AD" lastIdx="2" clrIdx="1">
    <p:extLst>
      <p:ext uri="{19B8F6BF-5375-455C-9EA6-DF929625EA0E}">
        <p15:presenceInfo xmlns:p15="http://schemas.microsoft.com/office/powerpoint/2012/main" userId="Anton Dzyatkovski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B4C7E7"/>
    <a:srgbClr val="40A8EE"/>
    <a:srgbClr val="F2F2F2"/>
    <a:srgbClr val="2172BD"/>
    <a:srgbClr val="E3E3E3"/>
    <a:srgbClr val="D6DCE5"/>
    <a:srgbClr val="3A9DE4"/>
    <a:srgbClr val="C55A11"/>
    <a:srgbClr val="257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703"/>
  </p:normalViewPr>
  <p:slideViewPr>
    <p:cSldViewPr snapToGrid="0" snapToObjects="1">
      <p:cViewPr>
        <p:scale>
          <a:sx n="87" d="100"/>
          <a:sy n="87" d="100"/>
        </p:scale>
        <p:origin x="126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017A4-8EFB-430C-8689-BC3A3A03C1C2}" type="datetimeFigureOut">
              <a:rPr lang="en-US" smtClean="0"/>
              <a:t>29/8/2017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A87B9-8740-4092-9C33-36AC7424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39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4179-1F80-5840-B590-7D046089B1D6}" type="datetimeFigureOut">
              <a:rPr lang="ru-RU" smtClean="0"/>
              <a:t>29.08.2017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3643-D25B-B247-8EFF-CC06DD0C7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7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4179-1F80-5840-B590-7D046089B1D6}" type="datetimeFigureOut">
              <a:rPr lang="ru-RU" smtClean="0"/>
              <a:t>29.08.2017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3643-D25B-B247-8EFF-CC06DD0C7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9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4179-1F80-5840-B590-7D046089B1D6}" type="datetimeFigureOut">
              <a:rPr lang="ru-RU" smtClean="0"/>
              <a:t>29.08.2017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3643-D25B-B247-8EFF-CC06DD0C7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72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4179-1F80-5840-B590-7D046089B1D6}" type="datetimeFigureOut">
              <a:rPr lang="ru-RU" smtClean="0"/>
              <a:t>29.08.2017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3643-D25B-B247-8EFF-CC06DD0C7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77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4179-1F80-5840-B590-7D046089B1D6}" type="datetimeFigureOut">
              <a:rPr lang="ru-RU" smtClean="0"/>
              <a:t>29.08.2017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3643-D25B-B247-8EFF-CC06DD0C7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4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4179-1F80-5840-B590-7D046089B1D6}" type="datetimeFigureOut">
              <a:rPr lang="ru-RU" smtClean="0"/>
              <a:t>29.08.2017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3643-D25B-B247-8EFF-CC06DD0C7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7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4179-1F80-5840-B590-7D046089B1D6}" type="datetimeFigureOut">
              <a:rPr lang="ru-RU" smtClean="0"/>
              <a:t>29.08.2017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3643-D25B-B247-8EFF-CC06DD0C7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70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4179-1F80-5840-B590-7D046089B1D6}" type="datetimeFigureOut">
              <a:rPr lang="ru-RU" smtClean="0"/>
              <a:t>29.08.2017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3643-D25B-B247-8EFF-CC06DD0C7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74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4179-1F80-5840-B590-7D046089B1D6}" type="datetimeFigureOut">
              <a:rPr lang="ru-RU" smtClean="0"/>
              <a:t>29.08.2017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3643-D25B-B247-8EFF-CC06DD0C7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32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4179-1F80-5840-B590-7D046089B1D6}" type="datetimeFigureOut">
              <a:rPr lang="ru-RU" smtClean="0"/>
              <a:t>29.08.2017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3643-D25B-B247-8EFF-CC06DD0C7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78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4179-1F80-5840-B590-7D046089B1D6}" type="datetimeFigureOut">
              <a:rPr lang="ru-RU" smtClean="0"/>
              <a:t>29.08.2017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3643-D25B-B247-8EFF-CC06DD0C7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41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64179-1F80-5840-B590-7D046089B1D6}" type="datetimeFigureOut">
              <a:rPr lang="ru-RU" smtClean="0"/>
              <a:t>29.08.2017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23643-D25B-B247-8EFF-CC06DD0C7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90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slide" Target="slide14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873" y="5690935"/>
            <a:ext cx="1286042" cy="1286042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368968" y="303782"/>
            <a:ext cx="0" cy="3600000"/>
          </a:xfrm>
          <a:prstGeom prst="line">
            <a:avLst/>
          </a:prstGeom>
          <a:ln w="123825">
            <a:gradFill>
              <a:gsLst>
                <a:gs pos="0">
                  <a:srgbClr val="2172BD"/>
                </a:gs>
                <a:gs pos="100000">
                  <a:srgbClr val="40A8E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6"/>
          <p:cNvCxnSpPr/>
          <p:nvPr/>
        </p:nvCxnSpPr>
        <p:spPr>
          <a:xfrm rot="16200000">
            <a:off x="2225844" y="-1429696"/>
            <a:ext cx="0" cy="3600000"/>
          </a:xfrm>
          <a:prstGeom prst="line">
            <a:avLst/>
          </a:prstGeom>
          <a:ln w="123825">
            <a:gradFill>
              <a:gsLst>
                <a:gs pos="0">
                  <a:srgbClr val="2172BD"/>
                </a:gs>
                <a:gs pos="100000">
                  <a:srgbClr val="40A8E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Заголовок 1"/>
          <p:cNvSpPr>
            <a:spLocks noGrp="1"/>
          </p:cNvSpPr>
          <p:nvPr>
            <p:ph type="ctrTitle"/>
          </p:nvPr>
        </p:nvSpPr>
        <p:spPr>
          <a:xfrm>
            <a:off x="2702077" y="3903782"/>
            <a:ext cx="7200800" cy="79451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Semibold" panose="020B0702040204020203" pitchFamily="34" charset="0"/>
              </a:rPr>
              <a:t>Automatic decision development</a:t>
            </a:r>
            <a:br>
              <a:rPr lang="en-US" dirty="0">
                <a:latin typeface="Segoe UI Semibold" panose="020B0702040204020203" pitchFamily="34" charset="0"/>
              </a:rPr>
            </a:br>
            <a:r>
              <a:rPr lang="en-US" dirty="0">
                <a:latin typeface="Segoe UI Semibold" panose="020B0702040204020203" pitchFamily="34" charset="0"/>
              </a:rPr>
              <a:t>2016 - 2017</a:t>
            </a:r>
            <a:endParaRPr lang="ru-RU" sz="14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190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873" y="5690935"/>
            <a:ext cx="1286042" cy="1286042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368968" y="303783"/>
            <a:ext cx="0" cy="931459"/>
          </a:xfrm>
          <a:prstGeom prst="line">
            <a:avLst/>
          </a:prstGeom>
          <a:ln w="123825">
            <a:gradFill>
              <a:gsLst>
                <a:gs pos="0">
                  <a:srgbClr val="2172BD"/>
                </a:gs>
                <a:gs pos="100000">
                  <a:srgbClr val="40A8E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1263" y="415569"/>
            <a:ext cx="9030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Segoe UI Semibold" panose="020B0702040204020203" pitchFamily="34" charset="0"/>
                <a:ea typeface="Helvetica" charset="0"/>
                <a:cs typeface="Helvetica" charset="0"/>
              </a:rPr>
              <a:t>Calculation of external data profit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E65792-2FBC-45DA-8980-4D8117772558}"/>
              </a:ext>
            </a:extLst>
          </p:cNvPr>
          <p:cNvSpPr/>
          <p:nvPr/>
        </p:nvSpPr>
        <p:spPr>
          <a:xfrm>
            <a:off x="481262" y="1516078"/>
            <a:ext cx="465622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 Semibold" panose="020B0702040204020203" pitchFamily="34" charset="0"/>
              </a:rPr>
              <a:t>Results: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Both two projects give us the same quality – around GINI = 10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better understanding is it good or bad result was created model in excel which can help us to create analysis “what if” for such projects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C39FDB-4208-4757-8156-8C8CADCD84C8}"/>
              </a:ext>
            </a:extLst>
          </p:cNvPr>
          <p:cNvSpPr/>
          <p:nvPr/>
        </p:nvSpPr>
        <p:spPr>
          <a:xfrm>
            <a:off x="5378603" y="1647793"/>
            <a:ext cx="66424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Segoe UI Semibold" panose="020B0702040204020203" pitchFamily="34" charset="0"/>
              </a:rPr>
              <a:t>Calculation result: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model give us that with average amount = 100$ and with our Bad Rate ~ 30% each GINI = 10 give us around 0</a:t>
            </a:r>
            <a:r>
              <a:rPr lang="ru-RU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ru-RU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$ per each application with request, for situation when the decision is depends only on scoring model </a:t>
            </a:r>
          </a:p>
          <a:p>
            <a:pPr lvl="2"/>
            <a:endParaRPr lang="en-US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also have sales funnel, and, because of funnel, we need to compare this 0.6$ with request cost price * 5</a:t>
            </a:r>
          </a:p>
          <a:p>
            <a:pPr lvl="2"/>
            <a:endParaRPr lang="en-US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 such external data sources is to expensive for us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understand that we need to focus on free and very cheep data sources</a:t>
            </a:r>
          </a:p>
        </p:txBody>
      </p: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99A2A87-0C9C-4CB7-BB6C-379A153FC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386" y="2062976"/>
            <a:ext cx="1193181" cy="1193181"/>
          </a:xfrm>
          <a:prstGeom prst="rect">
            <a:avLst/>
          </a:prstGeom>
        </p:spPr>
      </p:pic>
      <p:pic>
        <p:nvPicPr>
          <p:cNvPr id="19" name="Picture 1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0881EAB-E979-4FC5-B894-23767579E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68" y="2062976"/>
            <a:ext cx="1052876" cy="105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37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873" y="5690935"/>
            <a:ext cx="1286042" cy="1286042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368968" y="303783"/>
            <a:ext cx="0" cy="931459"/>
          </a:xfrm>
          <a:prstGeom prst="line">
            <a:avLst/>
          </a:prstGeom>
          <a:ln w="123825">
            <a:gradFill>
              <a:gsLst>
                <a:gs pos="0">
                  <a:srgbClr val="2172BD"/>
                </a:gs>
                <a:gs pos="100000">
                  <a:srgbClr val="40A8E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1263" y="415569"/>
            <a:ext cx="9030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 Semibold" panose="020B0702040204020203" pitchFamily="34" charset="0"/>
                <a:ea typeface="Helvetica" charset="0"/>
                <a:cs typeface="Helvetica" charset="0"/>
              </a:rPr>
              <a:t>Four key areas for development </a:t>
            </a:r>
            <a:endParaRPr lang="ru-RU" sz="4000" dirty="0">
              <a:latin typeface="Segoe UI Semibold" panose="020B0702040204020203" pitchFamily="34" charset="0"/>
              <a:ea typeface="Helvetica" charset="0"/>
              <a:cs typeface="Helvetica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D8186A6-9917-4252-B85B-94ED74A707E6}"/>
              </a:ext>
            </a:extLst>
          </p:cNvPr>
          <p:cNvSpPr/>
          <p:nvPr/>
        </p:nvSpPr>
        <p:spPr>
          <a:xfrm>
            <a:off x="368968" y="2014273"/>
            <a:ext cx="2672617" cy="2732057"/>
          </a:xfrm>
          <a:prstGeom prst="ellipse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0" scaled="1"/>
          </a:gradFill>
          <a:ln w="635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Segoe UI Semibold" panose="020B0702040204020203" pitchFamily="34" charset="0"/>
              </a:rPr>
              <a:t>Development of data model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connecting new sources of customer data</a:t>
            </a:r>
            <a:endParaRPr lang="ru-RU" sz="105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4BE6AF-3F65-4B10-83D7-3D4678F5AED8}"/>
              </a:ext>
            </a:extLst>
          </p:cNvPr>
          <p:cNvSpPr/>
          <p:nvPr/>
        </p:nvSpPr>
        <p:spPr>
          <a:xfrm>
            <a:off x="3259484" y="2011679"/>
            <a:ext cx="2741188" cy="2734651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Segoe UI Semibold" panose="020B0702040204020203" pitchFamily="34" charset="0"/>
              </a:rPr>
              <a:t>Development of automated strategies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 Semibold" panose="020B0702040204020203" pitchFamily="34" charset="0"/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Anti-fraud, scoring, blacklists, minimum requirements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2696100-75FF-4745-8296-98A81BAD0283}"/>
              </a:ext>
            </a:extLst>
          </p:cNvPr>
          <p:cNvSpPr/>
          <p:nvPr/>
        </p:nvSpPr>
        <p:spPr>
          <a:xfrm>
            <a:off x="9177658" y="2011680"/>
            <a:ext cx="2741188" cy="2734651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Segoe UI Semibold" panose="020B0702040204020203" pitchFamily="34" charset="0"/>
              </a:rPr>
              <a:t>Monitoring</a:t>
            </a:r>
            <a:endParaRPr lang="ru-RU" sz="2400" dirty="0">
              <a:solidFill>
                <a:schemeClr val="bg1"/>
              </a:solidFill>
              <a:latin typeface="Segoe UI Semibold" panose="020B0702040204020203" pitchFamily="34" charset="0"/>
            </a:endParaRPr>
          </a:p>
          <a:p>
            <a:pPr algn="ctr"/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 of quality monitoring systems for scoring models and auto-tests, as well as the correctness of its work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B1159FD-3B0A-4484-919A-4B460D9D5370}"/>
              </a:ext>
            </a:extLst>
          </p:cNvPr>
          <p:cNvSpPr/>
          <p:nvPr/>
        </p:nvSpPr>
        <p:spPr>
          <a:xfrm>
            <a:off x="6218571" y="2075966"/>
            <a:ext cx="2741188" cy="2734651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bg1"/>
                </a:solidFill>
                <a:latin typeface="Segoe UI Semibold" panose="020B0702040204020203" pitchFamily="34" charset="0"/>
              </a:rPr>
              <a:t>Introduction and piloting of automated strategies </a:t>
            </a:r>
          </a:p>
          <a:p>
            <a:pPr algn="ctr"/>
            <a:r>
              <a:rPr lang="en-US" altLang="en-US" sz="105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Implementation of scoring checks, anti-fraud rules and other automatic customer checks, pilots </a:t>
            </a:r>
          </a:p>
          <a:p>
            <a:pPr algn="ctr"/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518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873" y="5690935"/>
            <a:ext cx="1286042" cy="1286042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368968" y="303783"/>
            <a:ext cx="0" cy="931459"/>
          </a:xfrm>
          <a:prstGeom prst="line">
            <a:avLst/>
          </a:prstGeom>
          <a:ln w="123825">
            <a:gradFill>
              <a:gsLst>
                <a:gs pos="0">
                  <a:srgbClr val="2172BD"/>
                </a:gs>
                <a:gs pos="100000">
                  <a:srgbClr val="40A8E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1263" y="415569"/>
            <a:ext cx="9030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 Semibold" panose="020B0702040204020203" pitchFamily="34" charset="0"/>
                <a:ea typeface="Helvetica" charset="0"/>
                <a:cs typeface="Helvetica" charset="0"/>
              </a:rPr>
              <a:t>Source of data about client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5529BAD-A7C8-4B37-9EC6-DDFE154CE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336018"/>
              </p:ext>
            </p:extLst>
          </p:nvPr>
        </p:nvGraphicFramePr>
        <p:xfrm>
          <a:off x="368968" y="1357670"/>
          <a:ext cx="11618595" cy="4021878"/>
        </p:xfrm>
        <a:graphic>
          <a:graphicData uri="http://schemas.openxmlformats.org/drawingml/2006/table">
            <a:tbl>
              <a:tblPr/>
              <a:tblGrid>
                <a:gridCol w="2151908">
                  <a:extLst>
                    <a:ext uri="{9D8B030D-6E8A-4147-A177-3AD203B41FA5}">
                      <a16:colId xmlns:a16="http://schemas.microsoft.com/office/drawing/2014/main" val="3805833859"/>
                    </a:ext>
                  </a:extLst>
                </a:gridCol>
                <a:gridCol w="3528595">
                  <a:extLst>
                    <a:ext uri="{9D8B030D-6E8A-4147-A177-3AD203B41FA5}">
                      <a16:colId xmlns:a16="http://schemas.microsoft.com/office/drawing/2014/main" val="3658670676"/>
                    </a:ext>
                  </a:extLst>
                </a:gridCol>
                <a:gridCol w="1484523">
                  <a:extLst>
                    <a:ext uri="{9D8B030D-6E8A-4147-A177-3AD203B41FA5}">
                      <a16:colId xmlns:a16="http://schemas.microsoft.com/office/drawing/2014/main" val="1525804486"/>
                    </a:ext>
                  </a:extLst>
                </a:gridCol>
                <a:gridCol w="1484523">
                  <a:extLst>
                    <a:ext uri="{9D8B030D-6E8A-4147-A177-3AD203B41FA5}">
                      <a16:colId xmlns:a16="http://schemas.microsoft.com/office/drawing/2014/main" val="1000774685"/>
                    </a:ext>
                  </a:extLst>
                </a:gridCol>
                <a:gridCol w="1484523">
                  <a:extLst>
                    <a:ext uri="{9D8B030D-6E8A-4147-A177-3AD203B41FA5}">
                      <a16:colId xmlns:a16="http://schemas.microsoft.com/office/drawing/2014/main" val="3010086115"/>
                    </a:ext>
                  </a:extLst>
                </a:gridCol>
                <a:gridCol w="1484523">
                  <a:extLst>
                    <a:ext uri="{9D8B030D-6E8A-4147-A177-3AD203B41FA5}">
                      <a16:colId xmlns:a16="http://schemas.microsoft.com/office/drawing/2014/main" val="475647526"/>
                    </a:ext>
                  </a:extLst>
                </a:gridCol>
              </a:tblGrid>
              <a:tr h="2821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Segoe UI Semibold" panose="020B0702040204020203" pitchFamily="34" charset="0"/>
                        </a:rPr>
                        <a:t>Data type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Segoe UI Semibold" panose="020B0702040204020203" pitchFamily="34" charset="0"/>
                        </a:rPr>
                        <a:t>Description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Segoe UI Semibold" panose="020B0702040204020203" pitchFamily="34" charset="0"/>
                        </a:rPr>
                        <a:t>VN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Segoe UI Semibold" panose="020B0702040204020203" pitchFamily="34" charset="0"/>
                        </a:rPr>
                        <a:t>ID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Segoe UI Semibold" panose="020B0702040204020203" pitchFamily="34" charset="0"/>
                        </a:rPr>
                        <a:t>PH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Segoe UI Semibold" panose="020B0702040204020203" pitchFamily="34" charset="0"/>
                        </a:rPr>
                        <a:t>MY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6469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Application data</a:t>
                      </a:r>
                    </a:p>
                  </a:txBody>
                  <a:tcPr marL="6910" marR="62191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Clean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ata from client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469947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Iovation  </a:t>
                      </a:r>
                    </a:p>
                  </a:txBody>
                  <a:tcPr marL="6910" marR="62191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Device id, device information, antifraud cheks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88590"/>
                  </a:ext>
                </a:extLst>
              </a:tr>
              <a:tr h="293708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Facebook 1</a:t>
                      </a:r>
                    </a:p>
                  </a:txBody>
                  <a:tcPr marL="6910" marR="62191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Autorization fact + email, name, link, photo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development (IT side)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development (IT side)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development (IT side)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937024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Facebook 2</a:t>
                      </a:r>
                    </a:p>
                  </a:txBody>
                  <a:tcPr marL="6910" marR="62191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Friends info, additional personal info, timeline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638165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Historical web data</a:t>
                      </a:r>
                    </a:p>
                  </a:txBody>
                  <a:tcPr marL="6910" marR="62191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Application data, Black Lists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 (AF, BL)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 (AF, BL)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 (AF, BL)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508111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Social Vector 1</a:t>
                      </a:r>
                    </a:p>
                  </a:txBody>
                  <a:tcPr marL="6910" marR="62191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30  universal cheks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403181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Social Vector 2</a:t>
                      </a:r>
                    </a:p>
                  </a:txBody>
                  <a:tcPr marL="6910" marR="62191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Additional local sites checks 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development (RD side)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154935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How client fills application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910" marR="62191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Total time, time for each page, count of correction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033247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Historical Terrasoft Data</a:t>
                      </a:r>
                    </a:p>
                  </a:txBody>
                  <a:tcPr marL="6910" marR="62191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 from Terrasoft about clients, defaults and other information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929073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Geolocation</a:t>
                      </a:r>
                    </a:p>
                  </a:txBody>
                  <a:tcPr marL="6910" marR="62191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IP 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Geolocation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Google API,  GPS coordinates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261622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IP</a:t>
                      </a:r>
                    </a:p>
                  </a:txBody>
                  <a:tcPr marL="6910" marR="62191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Client IP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403131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User Agent</a:t>
                      </a:r>
                    </a:p>
                  </a:txBody>
                  <a:tcPr marL="6910" marR="62191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Device type, operation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system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type, browser type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97763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UTM </a:t>
                      </a:r>
                    </a:p>
                  </a:txBody>
                  <a:tcPr marL="6910" marR="62191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Marketing data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6482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6B1ABC0-8DC2-43E0-8952-6918C31CD35F}"/>
              </a:ext>
            </a:extLst>
          </p:cNvPr>
          <p:cNvSpPr txBox="1"/>
          <p:nvPr/>
        </p:nvSpPr>
        <p:spPr>
          <a:xfrm>
            <a:off x="323849" y="5613763"/>
            <a:ext cx="6093912" cy="888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China data sources are differ because of external factors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new countries we are trying to realize these data sources in first time after launch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Also we are planning to create with IT minimal data kit </a:t>
            </a:r>
          </a:p>
        </p:txBody>
      </p:sp>
    </p:spTree>
    <p:extLst>
      <p:ext uri="{BB962C8B-B14F-4D97-AF65-F5344CB8AC3E}">
        <p14:creationId xmlns:p14="http://schemas.microsoft.com/office/powerpoint/2010/main" val="3027385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873" y="5690935"/>
            <a:ext cx="1286042" cy="1286042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368968" y="303783"/>
            <a:ext cx="0" cy="931459"/>
          </a:xfrm>
          <a:prstGeom prst="line">
            <a:avLst/>
          </a:prstGeom>
          <a:ln w="123825">
            <a:gradFill>
              <a:gsLst>
                <a:gs pos="0">
                  <a:srgbClr val="2172BD"/>
                </a:gs>
                <a:gs pos="100000">
                  <a:srgbClr val="40A8E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1263" y="415569"/>
            <a:ext cx="9030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 Semibold" panose="020B0702040204020203" pitchFamily="34" charset="0"/>
                <a:ea typeface="Helvetica" charset="0"/>
                <a:cs typeface="Helvetica" charset="0"/>
              </a:rPr>
              <a:t>Source of data about client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5529BAD-A7C8-4B37-9EC6-DDFE154CE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453511"/>
              </p:ext>
            </p:extLst>
          </p:nvPr>
        </p:nvGraphicFramePr>
        <p:xfrm>
          <a:off x="368968" y="1357670"/>
          <a:ext cx="11618595" cy="4021878"/>
        </p:xfrm>
        <a:graphic>
          <a:graphicData uri="http://schemas.openxmlformats.org/drawingml/2006/table">
            <a:tbl>
              <a:tblPr/>
              <a:tblGrid>
                <a:gridCol w="2151908">
                  <a:extLst>
                    <a:ext uri="{9D8B030D-6E8A-4147-A177-3AD203B41FA5}">
                      <a16:colId xmlns:a16="http://schemas.microsoft.com/office/drawing/2014/main" val="3805833859"/>
                    </a:ext>
                  </a:extLst>
                </a:gridCol>
                <a:gridCol w="3528595">
                  <a:extLst>
                    <a:ext uri="{9D8B030D-6E8A-4147-A177-3AD203B41FA5}">
                      <a16:colId xmlns:a16="http://schemas.microsoft.com/office/drawing/2014/main" val="3658670676"/>
                    </a:ext>
                  </a:extLst>
                </a:gridCol>
                <a:gridCol w="1484523">
                  <a:extLst>
                    <a:ext uri="{9D8B030D-6E8A-4147-A177-3AD203B41FA5}">
                      <a16:colId xmlns:a16="http://schemas.microsoft.com/office/drawing/2014/main" val="1525804486"/>
                    </a:ext>
                  </a:extLst>
                </a:gridCol>
                <a:gridCol w="1484523">
                  <a:extLst>
                    <a:ext uri="{9D8B030D-6E8A-4147-A177-3AD203B41FA5}">
                      <a16:colId xmlns:a16="http://schemas.microsoft.com/office/drawing/2014/main" val="1000774685"/>
                    </a:ext>
                  </a:extLst>
                </a:gridCol>
                <a:gridCol w="1484523">
                  <a:extLst>
                    <a:ext uri="{9D8B030D-6E8A-4147-A177-3AD203B41FA5}">
                      <a16:colId xmlns:a16="http://schemas.microsoft.com/office/drawing/2014/main" val="3010086115"/>
                    </a:ext>
                  </a:extLst>
                </a:gridCol>
                <a:gridCol w="1484523">
                  <a:extLst>
                    <a:ext uri="{9D8B030D-6E8A-4147-A177-3AD203B41FA5}">
                      <a16:colId xmlns:a16="http://schemas.microsoft.com/office/drawing/2014/main" val="475647526"/>
                    </a:ext>
                  </a:extLst>
                </a:gridCol>
              </a:tblGrid>
              <a:tr h="2821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Segoe UI Semibold" panose="020B0702040204020203" pitchFamily="34" charset="0"/>
                        </a:rPr>
                        <a:t>Data type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Segoe UI Semibold" panose="020B0702040204020203" pitchFamily="34" charset="0"/>
                        </a:rPr>
                        <a:t>Description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Segoe UI Semibold" panose="020B0702040204020203" pitchFamily="34" charset="0"/>
                        </a:rPr>
                        <a:t>VN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Segoe UI Semibold" panose="020B0702040204020203" pitchFamily="34" charset="0"/>
                        </a:rPr>
                        <a:t>ID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Segoe UI Semibold" panose="020B0702040204020203" pitchFamily="34" charset="0"/>
                        </a:rPr>
                        <a:t>PH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Segoe UI Semibold" panose="020B0702040204020203" pitchFamily="34" charset="0"/>
                        </a:rPr>
                        <a:t>MY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6469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Application data</a:t>
                      </a:r>
                    </a:p>
                  </a:txBody>
                  <a:tcPr marL="6910" marR="62191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Clean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ata from client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469947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Iovation  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Device id, device information, antifraud cheks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88590"/>
                  </a:ext>
                </a:extLst>
              </a:tr>
              <a:tr h="293708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Facebook 1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Autorization fact + email, name, link, photo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development (IT side)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development (IT side)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development (IT side)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937024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Facebook 2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Friends info, additional personal info, timeline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638165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Historical web data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Application data, Black Lists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 (AF, BL)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 (AF, BL)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 (AF, BL)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508111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Social Vector 1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30  universal cheks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403181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Social Vector 2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Additional local sites checks 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development (RD side)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154935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How client fills application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Total time, time for each page, count of correction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033247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Historical Terrasoft Data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 from Terrasoft about clients, defaults and other information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929073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Geolocation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IP 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Geolocation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Google API,  GPS coordinates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261622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IP</a:t>
                      </a:r>
                    </a:p>
                  </a:txBody>
                  <a:tcPr marL="6910" marR="62191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Client IP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403131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User Agent</a:t>
                      </a:r>
                    </a:p>
                  </a:txBody>
                  <a:tcPr marL="6910" marR="62191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Device type, operation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system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type, browser type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97763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UTM </a:t>
                      </a:r>
                    </a:p>
                  </a:txBody>
                  <a:tcPr marL="6910" marR="62191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Marketing data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6482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6B1ABC0-8DC2-43E0-8952-6918C31CD35F}"/>
              </a:ext>
            </a:extLst>
          </p:cNvPr>
          <p:cNvSpPr txBox="1"/>
          <p:nvPr/>
        </p:nvSpPr>
        <p:spPr>
          <a:xfrm>
            <a:off x="323849" y="5613763"/>
            <a:ext cx="6093912" cy="888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China data sources are differ because of external factors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new countries we are trying to realize these data sources in first time after launch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Also we are planning to create with IT minimal data kit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437DA9-D1F9-42A8-8547-34566BAFA81F}"/>
              </a:ext>
            </a:extLst>
          </p:cNvPr>
          <p:cNvSpPr txBox="1"/>
          <p:nvPr/>
        </p:nvSpPr>
        <p:spPr>
          <a:xfrm>
            <a:off x="-36942" y="1919966"/>
            <a:ext cx="461665" cy="2585323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pPr algn="ctr"/>
            <a:r>
              <a:rPr lang="en-US" dirty="0">
                <a:latin typeface="Segoe UI Semibold" panose="020B0702040204020203" pitchFamily="34" charset="0"/>
              </a:rPr>
              <a:t>2016-2017</a:t>
            </a:r>
          </a:p>
        </p:txBody>
      </p:sp>
    </p:spTree>
    <p:extLst>
      <p:ext uri="{BB962C8B-B14F-4D97-AF65-F5344CB8AC3E}">
        <p14:creationId xmlns:p14="http://schemas.microsoft.com/office/powerpoint/2010/main" val="3597341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>
            <a:off x="368968" y="303783"/>
            <a:ext cx="0" cy="931459"/>
          </a:xfrm>
          <a:prstGeom prst="line">
            <a:avLst/>
          </a:prstGeom>
          <a:ln w="123825">
            <a:gradFill>
              <a:gsLst>
                <a:gs pos="0">
                  <a:srgbClr val="2172BD"/>
                </a:gs>
                <a:gs pos="100000">
                  <a:srgbClr val="40A8E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1264" y="415569"/>
            <a:ext cx="6480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 Semibold" panose="020B0702040204020203" pitchFamily="34" charset="0"/>
                <a:ea typeface="Helvetica" charset="0"/>
                <a:cs typeface="Helvetica" charset="0"/>
              </a:rPr>
              <a:t>Source of data about client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5529BAD-A7C8-4B37-9EC6-DDFE154CE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799350"/>
              </p:ext>
            </p:extLst>
          </p:nvPr>
        </p:nvGraphicFramePr>
        <p:xfrm>
          <a:off x="368968" y="1357670"/>
          <a:ext cx="5680503" cy="4021878"/>
        </p:xfrm>
        <a:graphic>
          <a:graphicData uri="http://schemas.openxmlformats.org/drawingml/2006/table">
            <a:tbl>
              <a:tblPr/>
              <a:tblGrid>
                <a:gridCol w="2151908">
                  <a:extLst>
                    <a:ext uri="{9D8B030D-6E8A-4147-A177-3AD203B41FA5}">
                      <a16:colId xmlns:a16="http://schemas.microsoft.com/office/drawing/2014/main" val="3805833859"/>
                    </a:ext>
                  </a:extLst>
                </a:gridCol>
                <a:gridCol w="3528595">
                  <a:extLst>
                    <a:ext uri="{9D8B030D-6E8A-4147-A177-3AD203B41FA5}">
                      <a16:colId xmlns:a16="http://schemas.microsoft.com/office/drawing/2014/main" val="3658670676"/>
                    </a:ext>
                  </a:extLst>
                </a:gridCol>
              </a:tblGrid>
              <a:tr h="2821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Segoe UI Semibold" panose="020B0702040204020203" pitchFamily="34" charset="0"/>
                        </a:rPr>
                        <a:t>Data type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Segoe UI Semibold" panose="020B0702040204020203" pitchFamily="34" charset="0"/>
                        </a:rPr>
                        <a:t>Description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6469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Application data</a:t>
                      </a:r>
                    </a:p>
                  </a:txBody>
                  <a:tcPr marL="6910" marR="62191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Clean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ata from client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469947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Iovation  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Device id, device information, antifraud cheks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88590"/>
                  </a:ext>
                </a:extLst>
              </a:tr>
              <a:tr h="293708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Facebook 1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Autorization fact + email, name, link, photo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937024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Facebook 2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Friends info, additional personal info, timeline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638165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Historical web data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Application data, Black Lists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508111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Social Vector 1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30  universal cheks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403181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Social Vector 2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Additional local sites checks 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154935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How client fills application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Total time, time for each page, count of correction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033247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Historical Terrasoft Data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 from Terrasoft about clients, defaults and other information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929073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Geolocation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IP 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Geolocation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Google API,  GPS coordinates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261622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IP</a:t>
                      </a:r>
                    </a:p>
                  </a:txBody>
                  <a:tcPr marL="6910" marR="62191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Client IP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403131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User Agent</a:t>
                      </a:r>
                    </a:p>
                  </a:txBody>
                  <a:tcPr marL="6910" marR="62191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Device type, operation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system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type, browser type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97763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UTM </a:t>
                      </a:r>
                    </a:p>
                  </a:txBody>
                  <a:tcPr marL="6910" marR="62191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Marketing data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6482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6B1ABC0-8DC2-43E0-8952-6918C31CD35F}"/>
              </a:ext>
            </a:extLst>
          </p:cNvPr>
          <p:cNvSpPr txBox="1"/>
          <p:nvPr/>
        </p:nvSpPr>
        <p:spPr>
          <a:xfrm>
            <a:off x="323849" y="5613763"/>
            <a:ext cx="6093912" cy="888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China data sources are differ because of external factors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new countries we are trying to realize these data sources in first time after launch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Also we are planning to create with IT minimal data kit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515758-D17C-4C26-BF76-5775C9AF3C22}"/>
              </a:ext>
            </a:extLst>
          </p:cNvPr>
          <p:cNvSpPr/>
          <p:nvPr/>
        </p:nvSpPr>
        <p:spPr>
          <a:xfrm>
            <a:off x="6399004" y="2524097"/>
            <a:ext cx="677108" cy="16019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vert="vert270" wrap="none">
            <a:spAutoFit/>
          </a:bodyPr>
          <a:lstStyle/>
          <a:p>
            <a:r>
              <a:rPr lang="en-US" sz="3200" dirty="0" err="1">
                <a:latin typeface="Segoe UI Semibold" panose="020B0702040204020203" pitchFamily="34" charset="0"/>
              </a:rPr>
              <a:t>iovation</a:t>
            </a:r>
            <a:endParaRPr lang="ru-RU" sz="3200" dirty="0">
              <a:latin typeface="Segoe UI Semibold" panose="020B07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9C9A9D-8762-490A-9A0B-C56A842F98BF}"/>
              </a:ext>
            </a:extLst>
          </p:cNvPr>
          <p:cNvSpPr txBox="1"/>
          <p:nvPr/>
        </p:nvSpPr>
        <p:spPr>
          <a:xfrm>
            <a:off x="7195327" y="835132"/>
            <a:ext cx="3922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A8EE"/>
                </a:solidFill>
                <a:latin typeface="Segoe UI Semibold" panose="020B0702040204020203" pitchFamily="34" charset="0"/>
              </a:rPr>
              <a:t>What is it? How does it work</a:t>
            </a:r>
            <a:r>
              <a:rPr lang="en-US" sz="2000" dirty="0">
                <a:solidFill>
                  <a:srgbClr val="40A8EE"/>
                </a:solidFill>
                <a:latin typeface="Segoe UI Semibold" panose="020B0702040204020203" pitchFamily="34" charset="0"/>
              </a:rPr>
              <a:t>?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41A06A2-35EF-47A0-84FB-1CA9ACDEE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5257" y="1292468"/>
            <a:ext cx="4221606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iovation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module is installed on the site or in the app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module collects information about the device used by the client, the device is assigned a unique identifier if it is not in the external database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iovation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; If the device is contained in the database, the frequency of the institution of applications from this device is analyzed.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Iovation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provides device id, device information, calculated own anti-fraud rules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5AAB87-9516-433E-BFE6-CA153F8577B1}"/>
              </a:ext>
            </a:extLst>
          </p:cNvPr>
          <p:cNvSpPr txBox="1"/>
          <p:nvPr/>
        </p:nvSpPr>
        <p:spPr>
          <a:xfrm>
            <a:off x="7195326" y="2852083"/>
            <a:ext cx="392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A8EE"/>
                </a:solidFill>
                <a:latin typeface="Segoe UI Semibold" panose="020B0702040204020203" pitchFamily="34" charset="0"/>
              </a:rPr>
              <a:t>What and where is realized</a:t>
            </a:r>
            <a:endParaRPr lang="en-US" sz="2000" dirty="0">
              <a:solidFill>
                <a:srgbClr val="40A8EE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B194435E-ED03-46A9-AA2A-1700767A7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5257" y="3276026"/>
            <a:ext cx="422160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212121"/>
                </a:solidFill>
                <a:latin typeface="Arial Unicode MS" panose="020B0604020202020204" pitchFamily="34" charset="-128"/>
                <a:ea typeface="inherit"/>
              </a:rPr>
              <a:t>Implemented on all prod sites VN, ID, PH, MY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212121"/>
                </a:solidFill>
                <a:latin typeface="Arial Unicode MS" panose="020B0604020202020204" pitchFamily="34" charset="-128"/>
                <a:ea typeface="inherit"/>
              </a:rPr>
              <a:t> implemented on dev CH</a:t>
            </a:r>
            <a:r>
              <a:rPr lang="en-US" altLang="en-US" sz="1100" dirty="0"/>
              <a:t> 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C7D3B7-7D4C-4165-BEF3-EEC3DE3549AA}"/>
              </a:ext>
            </a:extLst>
          </p:cNvPr>
          <p:cNvSpPr txBox="1"/>
          <p:nvPr/>
        </p:nvSpPr>
        <p:spPr>
          <a:xfrm>
            <a:off x="7195325" y="3727645"/>
            <a:ext cx="392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A8EE"/>
                </a:solidFill>
                <a:latin typeface="Segoe UI Semibold" panose="020B0702040204020203" pitchFamily="34" charset="0"/>
              </a:rPr>
              <a:t>What is planned to be realized</a:t>
            </a:r>
            <a:endParaRPr lang="en-US" sz="2000" dirty="0">
              <a:solidFill>
                <a:srgbClr val="40A8EE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34704981-9436-4027-B0B3-81A3AFAD4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451" y="4126074"/>
            <a:ext cx="443092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 panose="020B0604020202020204" pitchFamily="34" charset="-128"/>
                <a:ea typeface="inherit"/>
              </a:rPr>
              <a:t>Implement prod CH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 panose="020B0604020202020204" pitchFamily="34" charset="-128"/>
                <a:ea typeface="inherit"/>
              </a:rPr>
              <a:t> Implement in new countries send default data to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 panose="020B0604020202020204" pitchFamily="34" charset="-128"/>
                <a:ea typeface="inherit"/>
              </a:rPr>
              <a:t>iovation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1A24DB-624E-4091-8EC3-0E13A8B82DD3}"/>
              </a:ext>
            </a:extLst>
          </p:cNvPr>
          <p:cNvSpPr txBox="1"/>
          <p:nvPr/>
        </p:nvSpPr>
        <p:spPr>
          <a:xfrm>
            <a:off x="7195327" y="4599407"/>
            <a:ext cx="392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A8EE"/>
                </a:solidFill>
                <a:latin typeface="Segoe UI Semibold" panose="020B0702040204020203" pitchFamily="34" charset="0"/>
              </a:rPr>
              <a:t>How is used</a:t>
            </a:r>
            <a:endParaRPr lang="en-US" sz="2000" dirty="0">
              <a:solidFill>
                <a:srgbClr val="40A8EE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60535C9B-60D5-4698-8863-892D288D4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769" y="4958172"/>
            <a:ext cx="4589599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 panose="020B0604020202020204" pitchFamily="34" charset="-128"/>
                <a:ea typeface="inherit"/>
              </a:rPr>
              <a:t>In anti-fraud rules of the form: more than one application for 21 days from one device, and with different client data for PH, VN, ID - work at the pilot stage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 panose="020B0604020202020204" pitchFamily="34" charset="-128"/>
                <a:ea typeface="inherit"/>
              </a:rPr>
              <a:t>In the scoring card by PH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DDF552-DECD-41B6-8266-F062A5DC1A12}"/>
              </a:ext>
            </a:extLst>
          </p:cNvPr>
          <p:cNvSpPr txBox="1"/>
          <p:nvPr/>
        </p:nvSpPr>
        <p:spPr>
          <a:xfrm>
            <a:off x="7195327" y="5734725"/>
            <a:ext cx="392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A8EE"/>
                </a:solidFill>
                <a:latin typeface="Segoe UI Semibold" panose="020B0702040204020203" pitchFamily="34" charset="0"/>
              </a:rPr>
              <a:t>How is planned to be used</a:t>
            </a:r>
            <a:endParaRPr lang="en-US" sz="2000" dirty="0">
              <a:solidFill>
                <a:srgbClr val="40A8EE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1818F9-B24B-4A73-99F1-A5F823743882}"/>
              </a:ext>
            </a:extLst>
          </p:cNvPr>
          <p:cNvSpPr/>
          <p:nvPr/>
        </p:nvSpPr>
        <p:spPr>
          <a:xfrm>
            <a:off x="7435451" y="6087034"/>
            <a:ext cx="45619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12121"/>
                </a:solidFill>
                <a:latin typeface="Arial Unicode MS" panose="020B0604020202020204" pitchFamily="34" charset="-128"/>
              </a:rPr>
              <a:t>In anti-fraud inspections and in scoring models of all countries</a:t>
            </a:r>
          </a:p>
        </p:txBody>
      </p:sp>
    </p:spTree>
    <p:extLst>
      <p:ext uri="{BB962C8B-B14F-4D97-AF65-F5344CB8AC3E}">
        <p14:creationId xmlns:p14="http://schemas.microsoft.com/office/powerpoint/2010/main" val="2203766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>
            <a:off x="368968" y="303783"/>
            <a:ext cx="0" cy="931459"/>
          </a:xfrm>
          <a:prstGeom prst="line">
            <a:avLst/>
          </a:prstGeom>
          <a:ln w="123825">
            <a:gradFill>
              <a:gsLst>
                <a:gs pos="0">
                  <a:srgbClr val="2172BD"/>
                </a:gs>
                <a:gs pos="100000">
                  <a:srgbClr val="40A8E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1264" y="415569"/>
            <a:ext cx="6480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 Semibold" panose="020B0702040204020203" pitchFamily="34" charset="0"/>
                <a:ea typeface="Helvetica" charset="0"/>
                <a:cs typeface="Helvetica" charset="0"/>
              </a:rPr>
              <a:t>Source of data about client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5529BAD-A7C8-4B37-9EC6-DDFE154CE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322161"/>
              </p:ext>
            </p:extLst>
          </p:nvPr>
        </p:nvGraphicFramePr>
        <p:xfrm>
          <a:off x="368968" y="1357670"/>
          <a:ext cx="5680503" cy="4021878"/>
        </p:xfrm>
        <a:graphic>
          <a:graphicData uri="http://schemas.openxmlformats.org/drawingml/2006/table">
            <a:tbl>
              <a:tblPr/>
              <a:tblGrid>
                <a:gridCol w="2151908">
                  <a:extLst>
                    <a:ext uri="{9D8B030D-6E8A-4147-A177-3AD203B41FA5}">
                      <a16:colId xmlns:a16="http://schemas.microsoft.com/office/drawing/2014/main" val="3805833859"/>
                    </a:ext>
                  </a:extLst>
                </a:gridCol>
                <a:gridCol w="3528595">
                  <a:extLst>
                    <a:ext uri="{9D8B030D-6E8A-4147-A177-3AD203B41FA5}">
                      <a16:colId xmlns:a16="http://schemas.microsoft.com/office/drawing/2014/main" val="3658670676"/>
                    </a:ext>
                  </a:extLst>
                </a:gridCol>
              </a:tblGrid>
              <a:tr h="2821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Segoe UI Semibold" panose="020B0702040204020203" pitchFamily="34" charset="0"/>
                        </a:rPr>
                        <a:t>Data type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Segoe UI Semibold" panose="020B0702040204020203" pitchFamily="34" charset="0"/>
                        </a:rPr>
                        <a:t>Description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6469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Application data</a:t>
                      </a:r>
                    </a:p>
                  </a:txBody>
                  <a:tcPr marL="6910" marR="62191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Clean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ata from client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469947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Iovation  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Device id, device information, antifraud cheks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88590"/>
                  </a:ext>
                </a:extLst>
              </a:tr>
              <a:tr h="293708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Facebook 1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Autorization fact + email, name, link, photo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937024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Facebook 2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Friends info, additional personal info, timeline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638165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Historical web data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Application data, Black Lists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508111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Social Vector 1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30  universal cheks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403181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Social Vector 2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Additional local sites checks 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154935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How client fills application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Total time, time for each page, count of correction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033247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Historical Terrasoft Data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 from Terrasoft about clients, defaults and other information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929073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Geolocation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IP 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Geolocation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Google API,  GPS coordinates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261622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IP</a:t>
                      </a:r>
                    </a:p>
                  </a:txBody>
                  <a:tcPr marL="6910" marR="62191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Client IP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403131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User Agent</a:t>
                      </a:r>
                    </a:p>
                  </a:txBody>
                  <a:tcPr marL="6910" marR="62191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Device type, operation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system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type, browser type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97763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UTM </a:t>
                      </a:r>
                    </a:p>
                  </a:txBody>
                  <a:tcPr marL="6910" marR="62191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Marketing data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6482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6B1ABC0-8DC2-43E0-8952-6918C31CD35F}"/>
              </a:ext>
            </a:extLst>
          </p:cNvPr>
          <p:cNvSpPr txBox="1"/>
          <p:nvPr/>
        </p:nvSpPr>
        <p:spPr>
          <a:xfrm>
            <a:off x="323849" y="5613763"/>
            <a:ext cx="6093912" cy="888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China data sources are differ because of external factors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new countries we are trying to realize these data sources in first time after launch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Also we are planning to create with IT minimal data kit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515758-D17C-4C26-BF76-5775C9AF3C22}"/>
              </a:ext>
            </a:extLst>
          </p:cNvPr>
          <p:cNvSpPr/>
          <p:nvPr/>
        </p:nvSpPr>
        <p:spPr>
          <a:xfrm>
            <a:off x="6399004" y="2263448"/>
            <a:ext cx="677108" cy="186262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vert="vert270" wrap="none">
            <a:spAutoFit/>
          </a:bodyPr>
          <a:lstStyle/>
          <a:p>
            <a:r>
              <a:rPr lang="en-US" sz="3200" dirty="0">
                <a:latin typeface="Segoe UI Semibold" panose="020B0702040204020203" pitchFamily="34" charset="0"/>
              </a:rPr>
              <a:t>Facebook</a:t>
            </a:r>
            <a:endParaRPr lang="ru-RU" sz="3200" dirty="0">
              <a:latin typeface="Segoe UI Semibold" panose="020B07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9C9A9D-8762-490A-9A0B-C56A842F98BF}"/>
              </a:ext>
            </a:extLst>
          </p:cNvPr>
          <p:cNvSpPr txBox="1"/>
          <p:nvPr/>
        </p:nvSpPr>
        <p:spPr>
          <a:xfrm>
            <a:off x="7195327" y="835132"/>
            <a:ext cx="3922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A8EE"/>
                </a:solidFill>
                <a:latin typeface="Segoe UI Semibold" panose="020B0702040204020203" pitchFamily="34" charset="0"/>
              </a:rPr>
              <a:t>How does it work</a:t>
            </a:r>
            <a:r>
              <a:rPr lang="en-US" sz="2000" dirty="0">
                <a:solidFill>
                  <a:srgbClr val="40A8EE"/>
                </a:solidFill>
                <a:latin typeface="Segoe UI Semibold" panose="020B0702040204020203" pitchFamily="34" charset="0"/>
              </a:rPr>
              <a:t>?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41A06A2-35EF-47A0-84FB-1CA9ACDEE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451" y="1270293"/>
            <a:ext cx="4221606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Receive data: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21212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Email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21212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Page link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en-US" altLang="en-US" sz="1200" dirty="0">
                <a:solidFill>
                  <a:srgbClr val="21212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ender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Face</a:t>
            </a:r>
            <a:r>
              <a:rPr lang="en-US" altLang="en-US" sz="1200" dirty="0" err="1">
                <a:solidFill>
                  <a:srgbClr val="21212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book_id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5AAB87-9516-433E-BFE6-CA153F8577B1}"/>
              </a:ext>
            </a:extLst>
          </p:cNvPr>
          <p:cNvSpPr txBox="1"/>
          <p:nvPr/>
        </p:nvSpPr>
        <p:spPr>
          <a:xfrm>
            <a:off x="7195326" y="2482751"/>
            <a:ext cx="392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A8EE"/>
                </a:solidFill>
                <a:latin typeface="Segoe UI Semibold" panose="020B0702040204020203" pitchFamily="34" charset="0"/>
              </a:rPr>
              <a:t>What and where is realized</a:t>
            </a:r>
            <a:endParaRPr lang="en-US" sz="2000" dirty="0">
              <a:solidFill>
                <a:srgbClr val="40A8EE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B194435E-ED03-46A9-AA2A-1700767A7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5257" y="2906694"/>
            <a:ext cx="422160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212121"/>
                </a:solidFill>
                <a:latin typeface="Arial Unicode MS" panose="020B0604020202020204" pitchFamily="34" charset="-128"/>
                <a:ea typeface="inherit"/>
              </a:rPr>
              <a:t>Implemented on all prod sites PH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212121"/>
                </a:solidFill>
                <a:latin typeface="Arial Unicode MS" panose="020B0604020202020204" pitchFamily="34" charset="-128"/>
                <a:ea typeface="inherit"/>
              </a:rPr>
              <a:t>In the process of implementation on MY, ID, VN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C7D3B7-7D4C-4165-BEF3-EEC3DE3549AA}"/>
              </a:ext>
            </a:extLst>
          </p:cNvPr>
          <p:cNvSpPr txBox="1"/>
          <p:nvPr/>
        </p:nvSpPr>
        <p:spPr>
          <a:xfrm>
            <a:off x="7195325" y="3358313"/>
            <a:ext cx="392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A8EE"/>
                </a:solidFill>
                <a:latin typeface="Segoe UI Semibold" panose="020B0702040204020203" pitchFamily="34" charset="0"/>
              </a:rPr>
              <a:t>What is planned to be realized</a:t>
            </a:r>
            <a:endParaRPr lang="en-US" sz="2000" dirty="0">
              <a:solidFill>
                <a:srgbClr val="40A8EE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34704981-9436-4027-B0B3-81A3AFAD4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451" y="3849075"/>
            <a:ext cx="443092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 panose="020B0604020202020204" pitchFamily="34" charset="-128"/>
                <a:ea typeface="inherit"/>
              </a:rPr>
              <a:t>To expand the volume of FB data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1A24DB-624E-4091-8EC3-0E13A8B82DD3}"/>
              </a:ext>
            </a:extLst>
          </p:cNvPr>
          <p:cNvSpPr txBox="1"/>
          <p:nvPr/>
        </p:nvSpPr>
        <p:spPr>
          <a:xfrm>
            <a:off x="7195327" y="4230075"/>
            <a:ext cx="392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A8EE"/>
                </a:solidFill>
                <a:latin typeface="Segoe UI Semibold" panose="020B0702040204020203" pitchFamily="34" charset="0"/>
              </a:rPr>
              <a:t>How is used</a:t>
            </a:r>
            <a:endParaRPr lang="en-US" sz="2000" dirty="0">
              <a:solidFill>
                <a:srgbClr val="40A8EE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60535C9B-60D5-4698-8863-892D288D4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769" y="4611075"/>
            <a:ext cx="4589599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 panose="020B0604020202020204" pitchFamily="34" charset="-128"/>
                <a:ea typeface="inherit"/>
              </a:rPr>
              <a:t>Accumulation of statistics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DDF552-DECD-41B6-8266-F062A5DC1A12}"/>
              </a:ext>
            </a:extLst>
          </p:cNvPr>
          <p:cNvSpPr txBox="1"/>
          <p:nvPr/>
        </p:nvSpPr>
        <p:spPr>
          <a:xfrm>
            <a:off x="7195324" y="4917171"/>
            <a:ext cx="392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A8EE"/>
                </a:solidFill>
                <a:latin typeface="Segoe UI Semibold" panose="020B0702040204020203" pitchFamily="34" charset="0"/>
              </a:rPr>
              <a:t>How is planned to be used</a:t>
            </a:r>
            <a:endParaRPr lang="en-US" sz="2000" dirty="0">
              <a:solidFill>
                <a:srgbClr val="40A8EE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1818F9-B24B-4A73-99F1-A5F823743882}"/>
              </a:ext>
            </a:extLst>
          </p:cNvPr>
          <p:cNvSpPr/>
          <p:nvPr/>
        </p:nvSpPr>
        <p:spPr>
          <a:xfrm>
            <a:off x="7435448" y="5269480"/>
            <a:ext cx="45619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12121"/>
                </a:solidFill>
                <a:latin typeface="Arial Unicode MS" panose="020B0604020202020204" pitchFamily="34" charset="-128"/>
              </a:rPr>
              <a:t>In anti-fraud inspections and in scoring models of all countries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212121"/>
                </a:solidFill>
                <a:latin typeface="Arial Unicode MS" panose="020B0604020202020204" pitchFamily="34" charset="-128"/>
                <a:ea typeface="inherit"/>
              </a:rPr>
              <a:t>mandatory authorization via FB on one of the sites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212121"/>
                </a:solidFill>
                <a:latin typeface="Arial Unicode MS" panose="020B0604020202020204" pitchFamily="34" charset="-128"/>
                <a:ea typeface="inherit"/>
              </a:rPr>
              <a:t>collection</a:t>
            </a:r>
            <a:r>
              <a:rPr lang="en-US" altLang="en-US" sz="1100" dirty="0"/>
              <a:t> 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US" sz="1200" dirty="0">
              <a:solidFill>
                <a:srgbClr val="212121"/>
              </a:solidFill>
              <a:latin typeface="Arial Unicode MS" panose="020B0604020202020204" pitchFamily="34" charset="-128"/>
            </a:endParaRPr>
          </a:p>
          <a:p>
            <a:endParaRPr lang="en-US" sz="1200" dirty="0">
              <a:solidFill>
                <a:srgbClr val="212121"/>
              </a:solid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4398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>
            <a:off x="368968" y="303783"/>
            <a:ext cx="0" cy="931459"/>
          </a:xfrm>
          <a:prstGeom prst="line">
            <a:avLst/>
          </a:prstGeom>
          <a:ln w="123825">
            <a:gradFill>
              <a:gsLst>
                <a:gs pos="0">
                  <a:srgbClr val="2172BD"/>
                </a:gs>
                <a:gs pos="100000">
                  <a:srgbClr val="40A8E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1264" y="415569"/>
            <a:ext cx="6480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 Semibold" panose="020B0702040204020203" pitchFamily="34" charset="0"/>
                <a:ea typeface="Helvetica" charset="0"/>
                <a:cs typeface="Helvetica" charset="0"/>
              </a:rPr>
              <a:t>Source of data about client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5529BAD-A7C8-4B37-9EC6-DDFE154CE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002269"/>
              </p:ext>
            </p:extLst>
          </p:nvPr>
        </p:nvGraphicFramePr>
        <p:xfrm>
          <a:off x="368968" y="1357670"/>
          <a:ext cx="5680503" cy="4021086"/>
        </p:xfrm>
        <a:graphic>
          <a:graphicData uri="http://schemas.openxmlformats.org/drawingml/2006/table">
            <a:tbl>
              <a:tblPr/>
              <a:tblGrid>
                <a:gridCol w="2151908">
                  <a:extLst>
                    <a:ext uri="{9D8B030D-6E8A-4147-A177-3AD203B41FA5}">
                      <a16:colId xmlns:a16="http://schemas.microsoft.com/office/drawing/2014/main" val="3805833859"/>
                    </a:ext>
                  </a:extLst>
                </a:gridCol>
                <a:gridCol w="3528595">
                  <a:extLst>
                    <a:ext uri="{9D8B030D-6E8A-4147-A177-3AD203B41FA5}">
                      <a16:colId xmlns:a16="http://schemas.microsoft.com/office/drawing/2014/main" val="3658670676"/>
                    </a:ext>
                  </a:extLst>
                </a:gridCol>
              </a:tblGrid>
              <a:tr h="2821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Segoe UI Semibold" panose="020B0702040204020203" pitchFamily="34" charset="0"/>
                        </a:rPr>
                        <a:t>Data type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Segoe UI Semibold" panose="020B0702040204020203" pitchFamily="34" charset="0"/>
                        </a:rPr>
                        <a:t>Description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6469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Application data</a:t>
                      </a:r>
                    </a:p>
                  </a:txBody>
                  <a:tcPr marL="6910" marR="62191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Clean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ata from client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469947"/>
                  </a:ext>
                </a:extLst>
              </a:tr>
              <a:tr h="28137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Iovation  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Device id, device information, antifraud cheks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88590"/>
                  </a:ext>
                </a:extLst>
              </a:tr>
              <a:tr h="293708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Facebook 1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Autorization fact + email, name, link, photo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937024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Facebook 2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Friends info, additional personal info, timeline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638165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Historical web data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Application data, Black Lists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508111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Social Vector 1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30  universal cheks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403181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Social Vector 2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Additional local sites checks 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154935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How client fills application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Total time, time for each page, count of correction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033247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Historical Terrasoft Data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 from Terrasoft about clients, defaults and other information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929073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Geolocation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IP 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Geolocation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Google API,  GPS coordinates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261622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IP</a:t>
                      </a:r>
                    </a:p>
                  </a:txBody>
                  <a:tcPr marL="6910" marR="62191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Client IP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403131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User Agent</a:t>
                      </a:r>
                    </a:p>
                  </a:txBody>
                  <a:tcPr marL="6910" marR="62191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Device type, operation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system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type, browser type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97763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UTM </a:t>
                      </a:r>
                    </a:p>
                  </a:txBody>
                  <a:tcPr marL="6910" marR="62191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Marketing data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6482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6B1ABC0-8DC2-43E0-8952-6918C31CD35F}"/>
              </a:ext>
            </a:extLst>
          </p:cNvPr>
          <p:cNvSpPr txBox="1"/>
          <p:nvPr/>
        </p:nvSpPr>
        <p:spPr>
          <a:xfrm>
            <a:off x="323849" y="5613763"/>
            <a:ext cx="6093912" cy="888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China data sources are differ because of external factors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new countries we are trying to realize these data sources in first time after launch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Also we are planning to create with IT minimal data kit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515758-D17C-4C26-BF76-5775C9AF3C22}"/>
              </a:ext>
            </a:extLst>
          </p:cNvPr>
          <p:cNvSpPr/>
          <p:nvPr/>
        </p:nvSpPr>
        <p:spPr>
          <a:xfrm>
            <a:off x="6399004" y="1344735"/>
            <a:ext cx="677108" cy="27813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vert="vert270" wrap="none">
            <a:spAutoFit/>
          </a:bodyPr>
          <a:lstStyle/>
          <a:p>
            <a:r>
              <a:rPr lang="en-US" sz="3200" dirty="0">
                <a:latin typeface="Segoe UI Semibold" panose="020B0702040204020203" pitchFamily="34" charset="0"/>
              </a:rPr>
              <a:t>Historical data</a:t>
            </a:r>
            <a:endParaRPr lang="ru-RU" sz="3200" dirty="0">
              <a:latin typeface="Segoe UI Semibold" panose="020B07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9C9A9D-8762-490A-9A0B-C56A842F98BF}"/>
              </a:ext>
            </a:extLst>
          </p:cNvPr>
          <p:cNvSpPr txBox="1"/>
          <p:nvPr/>
        </p:nvSpPr>
        <p:spPr>
          <a:xfrm>
            <a:off x="7195327" y="835132"/>
            <a:ext cx="3922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A8EE"/>
                </a:solidFill>
                <a:latin typeface="Segoe UI Semibold" panose="020B0702040204020203" pitchFamily="34" charset="0"/>
              </a:rPr>
              <a:t>How does it work</a:t>
            </a:r>
            <a:r>
              <a:rPr lang="en-US" sz="2000" dirty="0">
                <a:solidFill>
                  <a:srgbClr val="40A8EE"/>
                </a:solidFill>
                <a:latin typeface="Segoe UI Semibold" panose="020B0702040204020203" pitchFamily="34" charset="0"/>
              </a:rPr>
              <a:t>?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41A06A2-35EF-47A0-84FB-1CA9ACDEE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5257" y="1615633"/>
            <a:ext cx="4221606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21212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information available on the site is used to find applications in the past that are associated with the application being processed by one of the parameters 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5AAB87-9516-433E-BFE6-CA153F8577B1}"/>
              </a:ext>
            </a:extLst>
          </p:cNvPr>
          <p:cNvSpPr txBox="1"/>
          <p:nvPr/>
        </p:nvSpPr>
        <p:spPr>
          <a:xfrm>
            <a:off x="7195325" y="2261964"/>
            <a:ext cx="392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A8EE"/>
                </a:solidFill>
                <a:latin typeface="Segoe UI Semibold" panose="020B0702040204020203" pitchFamily="34" charset="0"/>
              </a:rPr>
              <a:t>What and where is realized</a:t>
            </a:r>
            <a:endParaRPr lang="en-US" sz="2000" dirty="0">
              <a:solidFill>
                <a:srgbClr val="40A8EE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B194435E-ED03-46A9-AA2A-1700767A7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5256" y="2685907"/>
            <a:ext cx="422160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212121"/>
                </a:solidFill>
                <a:latin typeface="Arial Unicode MS" panose="020B0604020202020204" pitchFamily="34" charset="-128"/>
                <a:ea typeface="inherit"/>
              </a:rPr>
              <a:t>implemented in the form of AF rules </a:t>
            </a:r>
            <a:r>
              <a:rPr lang="en-US" altLang="en-US" sz="1200" dirty="0" err="1">
                <a:solidFill>
                  <a:srgbClr val="212121"/>
                </a:solidFill>
                <a:latin typeface="Arial Unicode MS" panose="020B0604020202020204" pitchFamily="34" charset="-128"/>
                <a:ea typeface="inherit"/>
              </a:rPr>
              <a:t>iovation</a:t>
            </a:r>
            <a:r>
              <a:rPr lang="en-US" altLang="en-US" sz="1200" dirty="0">
                <a:solidFill>
                  <a:srgbClr val="212121"/>
                </a:solidFill>
                <a:latin typeface="Arial Unicode MS" panose="020B0604020202020204" pitchFamily="34" charset="-128"/>
                <a:ea typeface="inherit"/>
              </a:rPr>
              <a:t> on prod sites PH, ID, VN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C7D3B7-7D4C-4165-BEF3-EEC3DE3549AA}"/>
              </a:ext>
            </a:extLst>
          </p:cNvPr>
          <p:cNvSpPr txBox="1"/>
          <p:nvPr/>
        </p:nvSpPr>
        <p:spPr>
          <a:xfrm>
            <a:off x="7195324" y="3137526"/>
            <a:ext cx="392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A8EE"/>
                </a:solidFill>
                <a:latin typeface="Segoe UI Semibold" panose="020B0702040204020203" pitchFamily="34" charset="0"/>
              </a:rPr>
              <a:t>What is planned to be realized</a:t>
            </a:r>
            <a:endParaRPr lang="en-US" sz="2000" dirty="0">
              <a:solidFill>
                <a:srgbClr val="40A8EE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34704981-9436-4027-B0B3-81A3AFAD4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450" y="3535955"/>
            <a:ext cx="443092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212121"/>
                </a:solidFill>
                <a:latin typeface="Arial Unicode MS" panose="020B0604020202020204" pitchFamily="34" charset="-128"/>
                <a:ea typeface="inherit"/>
              </a:rPr>
              <a:t>New types of anti-fraud rules and other rules related to social ties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DDF552-DECD-41B6-8266-F062A5DC1A12}"/>
              </a:ext>
            </a:extLst>
          </p:cNvPr>
          <p:cNvSpPr txBox="1"/>
          <p:nvPr/>
        </p:nvSpPr>
        <p:spPr>
          <a:xfrm>
            <a:off x="7195324" y="3993528"/>
            <a:ext cx="392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A8EE"/>
                </a:solidFill>
                <a:latin typeface="Segoe UI Semibold" panose="020B0702040204020203" pitchFamily="34" charset="0"/>
              </a:rPr>
              <a:t>How is planned to be used</a:t>
            </a:r>
            <a:endParaRPr lang="en-US" sz="2000" dirty="0">
              <a:solidFill>
                <a:srgbClr val="40A8EE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1818F9-B24B-4A73-99F1-A5F823743882}"/>
              </a:ext>
            </a:extLst>
          </p:cNvPr>
          <p:cNvSpPr/>
          <p:nvPr/>
        </p:nvSpPr>
        <p:spPr>
          <a:xfrm>
            <a:off x="7435448" y="4345837"/>
            <a:ext cx="45619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12121"/>
                </a:solidFill>
                <a:latin typeface="Arial Unicode MS" panose="020B0604020202020204" pitchFamily="34" charset="-128"/>
              </a:rPr>
              <a:t>As scoring variables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12121"/>
                </a:solidFill>
                <a:latin typeface="Arial Unicode MS" panose="020B0604020202020204" pitchFamily="34" charset="-128"/>
              </a:rPr>
              <a:t>For rejection rules </a:t>
            </a:r>
          </a:p>
          <a:p>
            <a:endParaRPr lang="en-US" sz="1200" dirty="0">
              <a:solidFill>
                <a:srgbClr val="212121"/>
              </a:solidFill>
              <a:latin typeface="Arial Unicode MS" panose="020B0604020202020204" pitchFamily="34" charset="-128"/>
            </a:endParaRPr>
          </a:p>
          <a:p>
            <a:endParaRPr lang="en-US" sz="1200" dirty="0">
              <a:solidFill>
                <a:srgbClr val="212121"/>
              </a:solid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8618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>
            <a:off x="368968" y="303783"/>
            <a:ext cx="0" cy="931459"/>
          </a:xfrm>
          <a:prstGeom prst="line">
            <a:avLst/>
          </a:prstGeom>
          <a:ln w="123825">
            <a:gradFill>
              <a:gsLst>
                <a:gs pos="0">
                  <a:srgbClr val="2172BD"/>
                </a:gs>
                <a:gs pos="100000">
                  <a:srgbClr val="40A8E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1264" y="415569"/>
            <a:ext cx="6480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 Semibold" panose="020B0702040204020203" pitchFamily="34" charset="0"/>
                <a:ea typeface="Helvetica" charset="0"/>
                <a:cs typeface="Helvetica" charset="0"/>
              </a:rPr>
              <a:t>Source of data about client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5529BAD-A7C8-4B37-9EC6-DDFE154CE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479629"/>
              </p:ext>
            </p:extLst>
          </p:nvPr>
        </p:nvGraphicFramePr>
        <p:xfrm>
          <a:off x="368968" y="1357670"/>
          <a:ext cx="5680503" cy="4021086"/>
        </p:xfrm>
        <a:graphic>
          <a:graphicData uri="http://schemas.openxmlformats.org/drawingml/2006/table">
            <a:tbl>
              <a:tblPr/>
              <a:tblGrid>
                <a:gridCol w="2151908">
                  <a:extLst>
                    <a:ext uri="{9D8B030D-6E8A-4147-A177-3AD203B41FA5}">
                      <a16:colId xmlns:a16="http://schemas.microsoft.com/office/drawing/2014/main" val="3805833859"/>
                    </a:ext>
                  </a:extLst>
                </a:gridCol>
                <a:gridCol w="3528595">
                  <a:extLst>
                    <a:ext uri="{9D8B030D-6E8A-4147-A177-3AD203B41FA5}">
                      <a16:colId xmlns:a16="http://schemas.microsoft.com/office/drawing/2014/main" val="3658670676"/>
                    </a:ext>
                  </a:extLst>
                </a:gridCol>
              </a:tblGrid>
              <a:tr h="2821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Segoe UI Semibold" panose="020B0702040204020203" pitchFamily="34" charset="0"/>
                        </a:rPr>
                        <a:t>Data type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Segoe UI Semibold" panose="020B0702040204020203" pitchFamily="34" charset="0"/>
                        </a:rPr>
                        <a:t>Description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6469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Application data</a:t>
                      </a:r>
                    </a:p>
                  </a:txBody>
                  <a:tcPr marL="6910" marR="62191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Clean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ata from client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469947"/>
                  </a:ext>
                </a:extLst>
              </a:tr>
              <a:tr h="28137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Iovation  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Device id, device information, antifraud cheks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88590"/>
                  </a:ext>
                </a:extLst>
              </a:tr>
              <a:tr h="293708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Facebook 1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Autorization fact + email, name, link, photo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937024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Facebook 2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Friends info, additional personal info, timeline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638165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Historical web data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Application data, Black Lists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508111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Social Vector 1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30  universal cheks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403181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Social Vector 2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Additional local sites checks 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154935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How client fills application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Total time, time for each page, count of correction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033247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Historical Terrasoft Data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 from Terrasoft about clients, defaults and other information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929073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Geolocation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IP 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Geolocation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Google API,  GPS coordinates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261622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IP</a:t>
                      </a:r>
                    </a:p>
                  </a:txBody>
                  <a:tcPr marL="6910" marR="62191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Client IP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403131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User Agent</a:t>
                      </a:r>
                    </a:p>
                  </a:txBody>
                  <a:tcPr marL="6910" marR="62191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Device type, operation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system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type, browser type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97763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UTM </a:t>
                      </a:r>
                    </a:p>
                  </a:txBody>
                  <a:tcPr marL="6910" marR="62191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Marketing data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6482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6B1ABC0-8DC2-43E0-8952-6918C31CD35F}"/>
              </a:ext>
            </a:extLst>
          </p:cNvPr>
          <p:cNvSpPr txBox="1"/>
          <p:nvPr/>
        </p:nvSpPr>
        <p:spPr>
          <a:xfrm>
            <a:off x="323849" y="5613763"/>
            <a:ext cx="6093912" cy="888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China data sources are differ because of external factors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new countries we are trying to realize these data sources in first time after launch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Also we are planning to create with IT minimal data kit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515758-D17C-4C26-BF76-5775C9AF3C22}"/>
              </a:ext>
            </a:extLst>
          </p:cNvPr>
          <p:cNvSpPr/>
          <p:nvPr/>
        </p:nvSpPr>
        <p:spPr>
          <a:xfrm>
            <a:off x="6399004" y="1640265"/>
            <a:ext cx="677108" cy="248580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vert="vert270" wrap="none">
            <a:spAutoFit/>
          </a:bodyPr>
          <a:lstStyle/>
          <a:p>
            <a:r>
              <a:rPr lang="en-US" sz="3200" dirty="0">
                <a:latin typeface="Segoe UI Semibold" panose="020B0702040204020203" pitchFamily="34" charset="0"/>
              </a:rPr>
              <a:t>Social Vector</a:t>
            </a:r>
            <a:endParaRPr lang="ru-RU" sz="3200" dirty="0">
              <a:latin typeface="Segoe UI Semibold" panose="020B07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9C9A9D-8762-490A-9A0B-C56A842F98BF}"/>
              </a:ext>
            </a:extLst>
          </p:cNvPr>
          <p:cNvSpPr txBox="1"/>
          <p:nvPr/>
        </p:nvSpPr>
        <p:spPr>
          <a:xfrm>
            <a:off x="7195324" y="2123918"/>
            <a:ext cx="3922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A8EE"/>
                </a:solidFill>
                <a:latin typeface="Segoe UI Semibold" panose="020B0702040204020203" pitchFamily="34" charset="0"/>
              </a:rPr>
              <a:t>How does it work</a:t>
            </a:r>
            <a:r>
              <a:rPr lang="en-US" sz="2000" dirty="0">
                <a:solidFill>
                  <a:srgbClr val="40A8EE"/>
                </a:solidFill>
                <a:latin typeface="Segoe UI Semibold" panose="020B0702040204020203" pitchFamily="34" charset="0"/>
              </a:rPr>
              <a:t>?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41A06A2-35EF-47A0-84FB-1CA9ACDEE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451" y="2582807"/>
            <a:ext cx="4221606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21212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get information on the list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5AAB87-9516-433E-BFE6-CA153F8577B1}"/>
              </a:ext>
            </a:extLst>
          </p:cNvPr>
          <p:cNvSpPr txBox="1"/>
          <p:nvPr/>
        </p:nvSpPr>
        <p:spPr>
          <a:xfrm>
            <a:off x="7195326" y="2852083"/>
            <a:ext cx="392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A8EE"/>
                </a:solidFill>
                <a:latin typeface="Segoe UI Semibold" panose="020B0702040204020203" pitchFamily="34" charset="0"/>
              </a:rPr>
              <a:t>What and where is realized</a:t>
            </a:r>
            <a:endParaRPr lang="en-US" sz="2000" dirty="0">
              <a:solidFill>
                <a:srgbClr val="40A8EE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B194435E-ED03-46A9-AA2A-1700767A7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5257" y="3276026"/>
            <a:ext cx="422160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212121"/>
                </a:solidFill>
                <a:latin typeface="Arial Unicode MS" panose="020B0604020202020204" pitchFamily="34" charset="-128"/>
                <a:ea typeface="inherit"/>
              </a:rPr>
              <a:t>Implemented on all prod sites PH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212121"/>
                </a:solidFill>
                <a:latin typeface="Arial Unicode MS" panose="020B0604020202020204" pitchFamily="34" charset="-128"/>
                <a:ea typeface="inherit"/>
              </a:rPr>
              <a:t>In the process of implementation on MY, ID, VN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54AD20-B97E-4807-96DE-037E17B089D0}"/>
              </a:ext>
            </a:extLst>
          </p:cNvPr>
          <p:cNvSpPr txBox="1"/>
          <p:nvPr/>
        </p:nvSpPr>
        <p:spPr>
          <a:xfrm>
            <a:off x="7195325" y="3727645"/>
            <a:ext cx="392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A8EE"/>
                </a:solidFill>
                <a:latin typeface="Segoe UI Semibold" panose="020B0702040204020203" pitchFamily="34" charset="0"/>
              </a:rPr>
              <a:t>What is planned to be realized</a:t>
            </a:r>
            <a:endParaRPr lang="en-US" sz="2000" dirty="0">
              <a:solidFill>
                <a:srgbClr val="40A8EE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D33093DA-9F82-4B0E-ABC3-E36E5BF2B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451" y="4218407"/>
            <a:ext cx="443092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 panose="020B0604020202020204" pitchFamily="34" charset="-128"/>
                <a:ea typeface="inherit"/>
              </a:rPr>
              <a:t>To expand the volume of FB data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3974E5-BBE4-4E0C-A824-D5488C055ED2}"/>
              </a:ext>
            </a:extLst>
          </p:cNvPr>
          <p:cNvSpPr txBox="1"/>
          <p:nvPr/>
        </p:nvSpPr>
        <p:spPr>
          <a:xfrm>
            <a:off x="7195327" y="4599407"/>
            <a:ext cx="392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A8EE"/>
                </a:solidFill>
                <a:latin typeface="Segoe UI Semibold" panose="020B0702040204020203" pitchFamily="34" charset="0"/>
              </a:rPr>
              <a:t>How is used</a:t>
            </a:r>
            <a:endParaRPr lang="en-US" sz="2000" dirty="0">
              <a:solidFill>
                <a:srgbClr val="40A8EE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D3C2BE7C-D639-4D33-8D11-B991FE5B7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769" y="5030606"/>
            <a:ext cx="4589599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 panose="020B0604020202020204" pitchFamily="34" charset="-128"/>
                <a:ea typeface="inherit"/>
              </a:rPr>
              <a:t>Accumulation of statistics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BD62B9-A4F5-4FCD-824E-AD35D1033119}"/>
              </a:ext>
            </a:extLst>
          </p:cNvPr>
          <p:cNvSpPr txBox="1"/>
          <p:nvPr/>
        </p:nvSpPr>
        <p:spPr>
          <a:xfrm>
            <a:off x="7195324" y="5300594"/>
            <a:ext cx="392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A8EE"/>
                </a:solidFill>
                <a:latin typeface="Segoe UI Semibold" panose="020B0702040204020203" pitchFamily="34" charset="0"/>
              </a:rPr>
              <a:t>How is planned to be used</a:t>
            </a:r>
            <a:endParaRPr lang="en-US" sz="2000" dirty="0">
              <a:solidFill>
                <a:srgbClr val="40A8EE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9EAD46-E7BB-4059-BB73-99D647521F8F}"/>
              </a:ext>
            </a:extLst>
          </p:cNvPr>
          <p:cNvSpPr/>
          <p:nvPr/>
        </p:nvSpPr>
        <p:spPr>
          <a:xfrm>
            <a:off x="7435448" y="5652903"/>
            <a:ext cx="45619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12121"/>
                </a:solidFill>
                <a:latin typeface="Arial Unicode MS" panose="020B0604020202020204" pitchFamily="34" charset="-128"/>
              </a:rPr>
              <a:t>In anti-fraud inspections and in scoring models of all countries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212121"/>
                </a:solidFill>
                <a:latin typeface="Arial Unicode MS" panose="020B0604020202020204" pitchFamily="34" charset="-128"/>
                <a:ea typeface="inherit"/>
              </a:rPr>
              <a:t>mandatory authorization via FB on one of the sites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212121"/>
                </a:solidFill>
                <a:latin typeface="Arial Unicode MS" panose="020B0604020202020204" pitchFamily="34" charset="-128"/>
                <a:ea typeface="inherit"/>
              </a:rPr>
              <a:t>collection</a:t>
            </a:r>
            <a:r>
              <a:rPr lang="en-US" altLang="en-US" sz="1100" dirty="0"/>
              <a:t> 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US" sz="1200" dirty="0">
              <a:solidFill>
                <a:srgbClr val="212121"/>
              </a:solidFill>
              <a:latin typeface="Arial Unicode MS" panose="020B0604020202020204" pitchFamily="34" charset="-128"/>
            </a:endParaRPr>
          </a:p>
          <a:p>
            <a:endParaRPr lang="en-US" sz="1200" dirty="0">
              <a:solidFill>
                <a:srgbClr val="212121"/>
              </a:solid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5933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>
            <a:off x="368968" y="303783"/>
            <a:ext cx="0" cy="931459"/>
          </a:xfrm>
          <a:prstGeom prst="line">
            <a:avLst/>
          </a:prstGeom>
          <a:ln w="123825">
            <a:gradFill>
              <a:gsLst>
                <a:gs pos="0">
                  <a:srgbClr val="2172BD"/>
                </a:gs>
                <a:gs pos="100000">
                  <a:srgbClr val="40A8E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1264" y="415569"/>
            <a:ext cx="6480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 Semibold" panose="020B0702040204020203" pitchFamily="34" charset="0"/>
                <a:ea typeface="Helvetica" charset="0"/>
                <a:cs typeface="Helvetica" charset="0"/>
              </a:rPr>
              <a:t>Source of data about client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5529BAD-A7C8-4B37-9EC6-DDFE154CE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675365"/>
              </p:ext>
            </p:extLst>
          </p:nvPr>
        </p:nvGraphicFramePr>
        <p:xfrm>
          <a:off x="368968" y="1357670"/>
          <a:ext cx="5680503" cy="4021086"/>
        </p:xfrm>
        <a:graphic>
          <a:graphicData uri="http://schemas.openxmlformats.org/drawingml/2006/table">
            <a:tbl>
              <a:tblPr/>
              <a:tblGrid>
                <a:gridCol w="2151908">
                  <a:extLst>
                    <a:ext uri="{9D8B030D-6E8A-4147-A177-3AD203B41FA5}">
                      <a16:colId xmlns:a16="http://schemas.microsoft.com/office/drawing/2014/main" val="3805833859"/>
                    </a:ext>
                  </a:extLst>
                </a:gridCol>
                <a:gridCol w="3528595">
                  <a:extLst>
                    <a:ext uri="{9D8B030D-6E8A-4147-A177-3AD203B41FA5}">
                      <a16:colId xmlns:a16="http://schemas.microsoft.com/office/drawing/2014/main" val="3658670676"/>
                    </a:ext>
                  </a:extLst>
                </a:gridCol>
              </a:tblGrid>
              <a:tr h="2821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Segoe UI Semibold" panose="020B0702040204020203" pitchFamily="34" charset="0"/>
                        </a:rPr>
                        <a:t>Data type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Segoe UI Semibold" panose="020B0702040204020203" pitchFamily="34" charset="0"/>
                        </a:rPr>
                        <a:t>Description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6469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Application data</a:t>
                      </a:r>
                    </a:p>
                  </a:txBody>
                  <a:tcPr marL="6910" marR="62191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Clean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ata from client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469947"/>
                  </a:ext>
                </a:extLst>
              </a:tr>
              <a:tr h="28137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Iovation  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Device id, device information, antifraud cheks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88590"/>
                  </a:ext>
                </a:extLst>
              </a:tr>
              <a:tr h="293708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Facebook 1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Autorization fact + email, name, link, photo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937024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Facebook 2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Friends info, additional personal info, timeline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638165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Historical web data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Application data, Black Lists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508111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Social Vector 1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30  universal cheks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403181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Social Vector 2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Additional local sites checks 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154935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How client fills application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Total time, time for each page, count of correction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033247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Historical Terrasoft Data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 from Terrasoft about clients, defaults and other information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929073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Geolocation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IP 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Geolocation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Google API,  GPS coordinates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261622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IP</a:t>
                      </a:r>
                    </a:p>
                  </a:txBody>
                  <a:tcPr marL="6910" marR="62191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Client IP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403131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User Agent</a:t>
                      </a:r>
                    </a:p>
                  </a:txBody>
                  <a:tcPr marL="6910" marR="62191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Device type, operation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system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type, browser type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97763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UTM </a:t>
                      </a:r>
                    </a:p>
                  </a:txBody>
                  <a:tcPr marL="6910" marR="62191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Marketing data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6482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6B1ABC0-8DC2-43E0-8952-6918C31CD35F}"/>
              </a:ext>
            </a:extLst>
          </p:cNvPr>
          <p:cNvSpPr txBox="1"/>
          <p:nvPr/>
        </p:nvSpPr>
        <p:spPr>
          <a:xfrm>
            <a:off x="323849" y="5613763"/>
            <a:ext cx="6093912" cy="888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China data sources are differ because of external factors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new countries we are trying to realize these data sources in first time after launch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Also we are planning to create with IT minimal data kit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515758-D17C-4C26-BF76-5775C9AF3C22}"/>
              </a:ext>
            </a:extLst>
          </p:cNvPr>
          <p:cNvSpPr/>
          <p:nvPr/>
        </p:nvSpPr>
        <p:spPr>
          <a:xfrm>
            <a:off x="6399004" y="3139265"/>
            <a:ext cx="677108" cy="98680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vert="vert270" wrap="none">
            <a:spAutoFit/>
          </a:bodyPr>
          <a:lstStyle/>
          <a:p>
            <a:r>
              <a:rPr lang="en-US" sz="3200" dirty="0">
                <a:latin typeface="Segoe UI Semibold" panose="020B0702040204020203" pitchFamily="34" charset="0"/>
              </a:rPr>
              <a:t>UTM</a:t>
            </a:r>
            <a:endParaRPr lang="ru-RU" sz="3200" dirty="0">
              <a:latin typeface="Segoe UI Semibold" panose="020B07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9C9A9D-8762-490A-9A0B-C56A842F98BF}"/>
              </a:ext>
            </a:extLst>
          </p:cNvPr>
          <p:cNvSpPr txBox="1"/>
          <p:nvPr/>
        </p:nvSpPr>
        <p:spPr>
          <a:xfrm>
            <a:off x="7206623" y="1803206"/>
            <a:ext cx="3922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A8EE"/>
                </a:solidFill>
                <a:latin typeface="Segoe UI Semibold" panose="020B0702040204020203" pitchFamily="34" charset="0"/>
              </a:rPr>
              <a:t>How does it work</a:t>
            </a:r>
            <a:r>
              <a:rPr lang="en-US" sz="2000" dirty="0">
                <a:solidFill>
                  <a:srgbClr val="40A8EE"/>
                </a:solidFill>
                <a:latin typeface="Segoe UI Semibold" panose="020B0702040204020203" pitchFamily="34" charset="0"/>
              </a:rPr>
              <a:t>?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41A06A2-35EF-47A0-84FB-1CA9ACDEE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6553" y="2413708"/>
            <a:ext cx="4221606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21212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Information about the marketing source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5AAB87-9516-433E-BFE6-CA153F8577B1}"/>
              </a:ext>
            </a:extLst>
          </p:cNvPr>
          <p:cNvSpPr txBox="1"/>
          <p:nvPr/>
        </p:nvSpPr>
        <p:spPr>
          <a:xfrm>
            <a:off x="7206623" y="2740379"/>
            <a:ext cx="392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A8EE"/>
                </a:solidFill>
                <a:latin typeface="Segoe UI Semibold" panose="020B0702040204020203" pitchFamily="34" charset="0"/>
              </a:rPr>
              <a:t>What and where is realized</a:t>
            </a:r>
            <a:endParaRPr lang="en-US" sz="2000" dirty="0">
              <a:solidFill>
                <a:srgbClr val="40A8EE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B194435E-ED03-46A9-AA2A-1700767A7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745" y="3200935"/>
            <a:ext cx="4221606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212121"/>
                </a:solidFill>
                <a:latin typeface="Arial Unicode MS" panose="020B0604020202020204" pitchFamily="34" charset="-128"/>
                <a:ea typeface="inherit"/>
              </a:rPr>
              <a:t>Implemented on all prod sites PH, MY, ID, VN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C7D3B7-7D4C-4165-BEF3-EEC3DE3549AA}"/>
              </a:ext>
            </a:extLst>
          </p:cNvPr>
          <p:cNvSpPr txBox="1"/>
          <p:nvPr/>
        </p:nvSpPr>
        <p:spPr>
          <a:xfrm>
            <a:off x="7206620" y="3505618"/>
            <a:ext cx="392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A8EE"/>
                </a:solidFill>
                <a:latin typeface="Segoe UI Semibold" panose="020B0702040204020203" pitchFamily="34" charset="0"/>
              </a:rPr>
              <a:t>What is planned to be realized</a:t>
            </a:r>
            <a:endParaRPr lang="en-US" sz="2000" dirty="0">
              <a:solidFill>
                <a:srgbClr val="40A8EE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34704981-9436-4027-B0B3-81A3AFAD4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6553" y="3946987"/>
            <a:ext cx="443092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212121"/>
                </a:solidFill>
                <a:latin typeface="Arial Unicode MS" panose="020B0604020202020204" pitchFamily="34" charset="-128"/>
                <a:ea typeface="inherit"/>
              </a:rPr>
              <a:t>Together with the marketing department to fix the rules for filling UTM tags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212121"/>
                </a:solidFill>
                <a:latin typeface="Arial Unicode MS" panose="020B0604020202020204" pitchFamily="34" charset="-128"/>
                <a:ea typeface="inherit"/>
              </a:rPr>
              <a:t>to collect detailed information about the launched companies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DDF552-DECD-41B6-8266-F062A5DC1A12}"/>
              </a:ext>
            </a:extLst>
          </p:cNvPr>
          <p:cNvSpPr txBox="1"/>
          <p:nvPr/>
        </p:nvSpPr>
        <p:spPr>
          <a:xfrm>
            <a:off x="7206623" y="4617067"/>
            <a:ext cx="392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A8EE"/>
                </a:solidFill>
                <a:latin typeface="Segoe UI Semibold" panose="020B0702040204020203" pitchFamily="34" charset="0"/>
              </a:rPr>
              <a:t>How is planned to be used</a:t>
            </a:r>
            <a:endParaRPr lang="en-US" sz="2000" dirty="0">
              <a:solidFill>
                <a:srgbClr val="40A8EE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1818F9-B24B-4A73-99F1-A5F823743882}"/>
              </a:ext>
            </a:extLst>
          </p:cNvPr>
          <p:cNvSpPr/>
          <p:nvPr/>
        </p:nvSpPr>
        <p:spPr>
          <a:xfrm>
            <a:off x="7391056" y="4986798"/>
            <a:ext cx="45619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12121"/>
                </a:solidFill>
                <a:latin typeface="Arial Unicode MS" panose="020B0604020202020204" pitchFamily="34" charset="-128"/>
              </a:rPr>
              <a:t>As scoring variables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12121"/>
                </a:solidFill>
                <a:latin typeface="Arial Unicode MS" panose="020B0604020202020204" pitchFamily="34" charset="-128"/>
              </a:rPr>
              <a:t>Analyze the quality of marketing segments by recurrence / default</a:t>
            </a:r>
          </a:p>
          <a:p>
            <a:endParaRPr lang="en-US" sz="1200" dirty="0">
              <a:solidFill>
                <a:srgbClr val="212121"/>
              </a:solid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2597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>
            <a:off x="368968" y="303783"/>
            <a:ext cx="0" cy="931459"/>
          </a:xfrm>
          <a:prstGeom prst="line">
            <a:avLst/>
          </a:prstGeom>
          <a:ln w="123825">
            <a:gradFill>
              <a:gsLst>
                <a:gs pos="0">
                  <a:srgbClr val="2172BD"/>
                </a:gs>
                <a:gs pos="100000">
                  <a:srgbClr val="40A8E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1264" y="415569"/>
            <a:ext cx="6480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 Semibold" panose="020B0702040204020203" pitchFamily="34" charset="0"/>
                <a:ea typeface="Helvetica" charset="0"/>
                <a:cs typeface="Helvetica" charset="0"/>
              </a:rPr>
              <a:t>Source of data about client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5529BAD-A7C8-4B37-9EC6-DDFE154CE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639446"/>
              </p:ext>
            </p:extLst>
          </p:nvPr>
        </p:nvGraphicFramePr>
        <p:xfrm>
          <a:off x="368968" y="1357670"/>
          <a:ext cx="5680503" cy="4021086"/>
        </p:xfrm>
        <a:graphic>
          <a:graphicData uri="http://schemas.openxmlformats.org/drawingml/2006/table">
            <a:tbl>
              <a:tblPr/>
              <a:tblGrid>
                <a:gridCol w="2151908">
                  <a:extLst>
                    <a:ext uri="{9D8B030D-6E8A-4147-A177-3AD203B41FA5}">
                      <a16:colId xmlns:a16="http://schemas.microsoft.com/office/drawing/2014/main" val="3805833859"/>
                    </a:ext>
                  </a:extLst>
                </a:gridCol>
                <a:gridCol w="3528595">
                  <a:extLst>
                    <a:ext uri="{9D8B030D-6E8A-4147-A177-3AD203B41FA5}">
                      <a16:colId xmlns:a16="http://schemas.microsoft.com/office/drawing/2014/main" val="3658670676"/>
                    </a:ext>
                  </a:extLst>
                </a:gridCol>
              </a:tblGrid>
              <a:tr h="2821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Segoe UI Semibold" panose="020B0702040204020203" pitchFamily="34" charset="0"/>
                        </a:rPr>
                        <a:t>Data type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Segoe UI Semibold" panose="020B0702040204020203" pitchFamily="34" charset="0"/>
                        </a:rPr>
                        <a:t>Description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6469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Application data</a:t>
                      </a:r>
                    </a:p>
                  </a:txBody>
                  <a:tcPr marL="6910" marR="62191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Clean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ata from client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469947"/>
                  </a:ext>
                </a:extLst>
              </a:tr>
              <a:tr h="281373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Iovation  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Device id, device information, antifraud cheks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88590"/>
                  </a:ext>
                </a:extLst>
              </a:tr>
              <a:tr h="293708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Facebook 1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Autorization fact + email, name, link, photo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937024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Facebook 2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Friends info, additional personal info, timeline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638165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Historical web data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Application data, Black Lists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508111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Social Vector 1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30  universal cheks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403181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Social Vector 2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Additional local sites checks 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154935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How client fills application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Total time, time for each page, count of correction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033247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Historical Terrasoft Data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 from Terrasoft about clients, defaults and other information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929073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Geolocation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IP 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Geolocation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Google API,  GPS coordinates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261622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IP</a:t>
                      </a:r>
                    </a:p>
                  </a:txBody>
                  <a:tcPr marL="6910" marR="62191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Client IP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403131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User Agent</a:t>
                      </a:r>
                    </a:p>
                  </a:txBody>
                  <a:tcPr marL="6910" marR="62191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Device type, operation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system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type, browser type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97763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UTM </a:t>
                      </a:r>
                    </a:p>
                  </a:txBody>
                  <a:tcPr marL="6910" marR="62191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Marketing data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6482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6B1ABC0-8DC2-43E0-8952-6918C31CD35F}"/>
              </a:ext>
            </a:extLst>
          </p:cNvPr>
          <p:cNvSpPr txBox="1"/>
          <p:nvPr/>
        </p:nvSpPr>
        <p:spPr>
          <a:xfrm>
            <a:off x="323849" y="5613763"/>
            <a:ext cx="6093912" cy="888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China data sources are differ because of external factors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new countries we are trying to realize these data sources in first time after launch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Also we are planning to create with IT minimal data kit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515758-D17C-4C26-BF76-5775C9AF3C22}"/>
              </a:ext>
            </a:extLst>
          </p:cNvPr>
          <p:cNvSpPr/>
          <p:nvPr/>
        </p:nvSpPr>
        <p:spPr>
          <a:xfrm>
            <a:off x="6422287" y="2125155"/>
            <a:ext cx="677108" cy="3204980"/>
          </a:xfrm>
          <a:prstGeom prst="rect">
            <a:avLst/>
          </a:prstGeom>
          <a:solidFill>
            <a:srgbClr val="B4C7E7"/>
          </a:solidFill>
          <a:ln>
            <a:noFill/>
          </a:ln>
        </p:spPr>
        <p:txBody>
          <a:bodyPr vert="vert270" wrap="none">
            <a:spAutoFit/>
          </a:bodyPr>
          <a:lstStyle/>
          <a:p>
            <a:r>
              <a:rPr lang="en-US" sz="3200" dirty="0">
                <a:latin typeface="Segoe UI Semibold" panose="020B0702040204020203" pitchFamily="34" charset="0"/>
              </a:rPr>
              <a:t>New data source</a:t>
            </a:r>
            <a:endParaRPr lang="ru-RU" sz="3200" dirty="0">
              <a:latin typeface="Segoe UI Semibold" panose="020B07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9C9A9D-8762-490A-9A0B-C56A842F98BF}"/>
              </a:ext>
            </a:extLst>
          </p:cNvPr>
          <p:cNvSpPr txBox="1"/>
          <p:nvPr/>
        </p:nvSpPr>
        <p:spPr>
          <a:xfrm>
            <a:off x="7195327" y="835132"/>
            <a:ext cx="392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A8EE"/>
                </a:solidFill>
                <a:latin typeface="Segoe UI Semibold" panose="020B0702040204020203" pitchFamily="34" charset="0"/>
              </a:rPr>
              <a:t>How client fills application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41A06A2-35EF-47A0-84FB-1CA9ACDEE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5257" y="1246302"/>
            <a:ext cx="4221606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212121"/>
                </a:solidFill>
                <a:latin typeface="Arial Unicode MS" panose="020B0604020202020204" pitchFamily="34" charset="-128"/>
              </a:rPr>
              <a:t>Parameterize the features of filling the application by the client 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212121"/>
                </a:solidFill>
                <a:latin typeface="Arial Unicode MS" panose="020B0604020202020204" pitchFamily="34" charset="-128"/>
              </a:rPr>
              <a:t>Time to fill each field 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212121"/>
                </a:solidFill>
                <a:latin typeface="Arial Unicode MS" panose="020B0604020202020204" pitchFamily="34" charset="-128"/>
              </a:rPr>
              <a:t>Number of fixes for each field 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212121"/>
                </a:solidFill>
                <a:latin typeface="Arial Unicode MS" panose="020B0604020202020204" pitchFamily="34" charset="-128"/>
              </a:rPr>
              <a:t>Time between fields filling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212121"/>
                </a:solidFill>
                <a:latin typeface="Arial Unicode MS" panose="020B0604020202020204" pitchFamily="34" charset="-128"/>
              </a:rPr>
              <a:t> Other features 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212121"/>
                </a:solidFill>
                <a:latin typeface="Arial Unicode MS" panose="020B0604020202020204" pitchFamily="34" charset="-128"/>
              </a:rPr>
              <a:t>Use in scoring models and anti-fraud rules 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5AAB87-9516-433E-BFE6-CA153F8577B1}"/>
              </a:ext>
            </a:extLst>
          </p:cNvPr>
          <p:cNvSpPr txBox="1"/>
          <p:nvPr/>
        </p:nvSpPr>
        <p:spPr>
          <a:xfrm>
            <a:off x="7195326" y="2852083"/>
            <a:ext cx="392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A8EE"/>
                </a:solidFill>
                <a:latin typeface="Segoe UI Semibold" panose="020B0702040204020203" pitchFamily="34" charset="0"/>
              </a:rPr>
              <a:t>Historical </a:t>
            </a:r>
            <a:r>
              <a:rPr lang="en-US" dirty="0" err="1">
                <a:solidFill>
                  <a:srgbClr val="40A8EE"/>
                </a:solidFill>
                <a:latin typeface="Segoe UI Semibold" panose="020B0702040204020203" pitchFamily="34" charset="0"/>
              </a:rPr>
              <a:t>Terrasoft</a:t>
            </a:r>
            <a:r>
              <a:rPr lang="en-US" dirty="0">
                <a:solidFill>
                  <a:srgbClr val="40A8EE"/>
                </a:solidFill>
                <a:latin typeface="Segoe UI Semibold" panose="020B0702040204020203" pitchFamily="34" charset="0"/>
              </a:rPr>
              <a:t> Data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B194435E-ED03-46A9-AA2A-1700767A7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453" y="3236718"/>
            <a:ext cx="4421119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212121"/>
                </a:solidFill>
                <a:latin typeface="Arial Unicode MS" panose="020B0604020202020204" pitchFamily="34" charset="-128"/>
                <a:ea typeface="inherit"/>
              </a:rPr>
              <a:t>Integrate the site with </a:t>
            </a:r>
            <a:r>
              <a:rPr lang="en-US" altLang="en-US" sz="1200" dirty="0" err="1">
                <a:solidFill>
                  <a:srgbClr val="212121"/>
                </a:solidFill>
                <a:latin typeface="Arial Unicode MS" panose="020B0604020202020204" pitchFamily="34" charset="-128"/>
                <a:ea typeface="inherit"/>
              </a:rPr>
              <a:t>Terrasof</a:t>
            </a:r>
            <a:r>
              <a:rPr lang="en-US" altLang="en-US" sz="1200" dirty="0">
                <a:solidFill>
                  <a:srgbClr val="212121"/>
                </a:solidFill>
                <a:latin typeface="Arial Unicode MS" panose="020B0604020202020204" pitchFamily="34" charset="-128"/>
                <a:ea typeface="inherit"/>
              </a:rPr>
              <a:t> in terms of receiving additional data on the client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212121"/>
                </a:solidFill>
                <a:latin typeface="Arial Unicode MS" panose="020B0604020202020204" pitchFamily="34" charset="-128"/>
                <a:ea typeface="inherit"/>
              </a:rPr>
              <a:t>Receive data about delays of this client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212121"/>
                </a:solidFill>
                <a:latin typeface="Arial Unicode MS" panose="020B0604020202020204" pitchFamily="34" charset="-128"/>
                <a:ea typeface="inherit"/>
              </a:rPr>
              <a:t>receive data about delays of related persons 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</a:rPr>
              <a:t>Use in scoring models, anti-fraud rules and behavioral scoring</a:t>
            </a:r>
            <a:endParaRPr lang="en-US" altLang="en-US" sz="1200" dirty="0">
              <a:solidFill>
                <a:srgbClr val="212121"/>
              </a:solidFill>
              <a:latin typeface="Arial Unicode MS" panose="020B0604020202020204" pitchFamily="34" charset="-128"/>
              <a:ea typeface="inherit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212121"/>
                </a:solidFill>
                <a:latin typeface="Arial Unicode MS" panose="020B0604020202020204" pitchFamily="34" charset="-128"/>
                <a:ea typeface="inherit"/>
              </a:rPr>
              <a:t> 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200" dirty="0">
              <a:solidFill>
                <a:srgbClr val="212121"/>
              </a:solidFill>
              <a:latin typeface="Arial Unicode MS" panose="020B0604020202020204" pitchFamily="34" charset="-128"/>
              <a:ea typeface="inheri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C7D3B7-7D4C-4165-BEF3-EEC3DE3549AA}"/>
              </a:ext>
            </a:extLst>
          </p:cNvPr>
          <p:cNvSpPr txBox="1"/>
          <p:nvPr/>
        </p:nvSpPr>
        <p:spPr>
          <a:xfrm>
            <a:off x="7195327" y="4278915"/>
            <a:ext cx="392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A8EE"/>
                </a:solidFill>
                <a:latin typeface="Segoe UI Semibold" panose="020B0702040204020203" pitchFamily="34" charset="0"/>
              </a:rPr>
              <a:t>Geolocation</a:t>
            </a:r>
            <a:endParaRPr lang="en-US" sz="2000" dirty="0">
              <a:solidFill>
                <a:srgbClr val="40A8EE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34704981-9436-4027-B0B3-81A3AFAD4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453" y="4585011"/>
            <a:ext cx="443092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212121"/>
                </a:solidFill>
                <a:latin typeface="Arial Unicode MS" panose="020B0604020202020204" pitchFamily="34" charset="-128"/>
                <a:ea typeface="inherit"/>
              </a:rPr>
              <a:t>Integrate with Google service to retrieve geolocation data using Google API Geolocation 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212121"/>
                </a:solidFill>
                <a:latin typeface="Arial Unicode MS" panose="020B0604020202020204" pitchFamily="34" charset="-128"/>
                <a:ea typeface="inherit"/>
              </a:rPr>
              <a:t>Use in anti-fraud rules</a:t>
            </a:r>
          </a:p>
        </p:txBody>
      </p:sp>
    </p:spTree>
    <p:extLst>
      <p:ext uri="{BB962C8B-B14F-4D97-AF65-F5344CB8AC3E}">
        <p14:creationId xmlns:p14="http://schemas.microsoft.com/office/powerpoint/2010/main" val="150489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873" y="5690935"/>
            <a:ext cx="1286042" cy="1286042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368968" y="303783"/>
            <a:ext cx="0" cy="931459"/>
          </a:xfrm>
          <a:prstGeom prst="line">
            <a:avLst/>
          </a:prstGeom>
          <a:ln w="123825">
            <a:gradFill>
              <a:gsLst>
                <a:gs pos="0">
                  <a:srgbClr val="2172BD"/>
                </a:gs>
                <a:gs pos="100000">
                  <a:srgbClr val="40A8E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1263" y="415569"/>
            <a:ext cx="9030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 Semibold" panose="020B0702040204020203" pitchFamily="34" charset="0"/>
                <a:ea typeface="Helvetica" charset="0"/>
                <a:cs typeface="Helvetica" charset="0"/>
              </a:rPr>
              <a:t>Four key areas for development </a:t>
            </a:r>
            <a:endParaRPr lang="ru-RU" sz="4000" dirty="0">
              <a:latin typeface="Segoe UI Semibold" panose="020B0702040204020203" pitchFamily="34" charset="0"/>
              <a:ea typeface="Helvetica" charset="0"/>
              <a:cs typeface="Helvetica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D8186A6-9917-4252-B85B-94ED74A707E6}"/>
              </a:ext>
            </a:extLst>
          </p:cNvPr>
          <p:cNvSpPr/>
          <p:nvPr/>
        </p:nvSpPr>
        <p:spPr>
          <a:xfrm>
            <a:off x="368968" y="2014273"/>
            <a:ext cx="2672617" cy="2732057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Segoe UI Semibold" panose="020B0702040204020203" pitchFamily="34" charset="0"/>
              </a:rPr>
              <a:t>Development of data model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connecting new sources of customer data</a:t>
            </a:r>
            <a:endParaRPr lang="ru-RU" sz="105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4BE6AF-3F65-4B10-83D7-3D4678F5AED8}"/>
              </a:ext>
            </a:extLst>
          </p:cNvPr>
          <p:cNvSpPr/>
          <p:nvPr/>
        </p:nvSpPr>
        <p:spPr>
          <a:xfrm>
            <a:off x="3259484" y="2011679"/>
            <a:ext cx="2741188" cy="2734651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Segoe UI Semibold" panose="020B0702040204020203" pitchFamily="34" charset="0"/>
              </a:rPr>
              <a:t>Development of automated strategies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 Semibold" panose="020B0702040204020203" pitchFamily="34" charset="0"/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Anti-fraud, scoring, blacklists, minimum requirements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2696100-75FF-4745-8296-98A81BAD0283}"/>
              </a:ext>
            </a:extLst>
          </p:cNvPr>
          <p:cNvSpPr/>
          <p:nvPr/>
        </p:nvSpPr>
        <p:spPr>
          <a:xfrm>
            <a:off x="9177658" y="2011680"/>
            <a:ext cx="2741188" cy="2734651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Segoe UI Semibold" panose="020B0702040204020203" pitchFamily="34" charset="0"/>
              </a:rPr>
              <a:t>Monitoring</a:t>
            </a:r>
            <a:endParaRPr lang="ru-RU" sz="2400" dirty="0">
              <a:solidFill>
                <a:schemeClr val="bg1"/>
              </a:solidFill>
              <a:latin typeface="Segoe UI Semibold" panose="020B0702040204020203" pitchFamily="34" charset="0"/>
            </a:endParaRPr>
          </a:p>
          <a:p>
            <a:pPr algn="ctr"/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 of quality monitoring systems for scoring models and auto-tests, as well as the correctness of its work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B1159FD-3B0A-4484-919A-4B460D9D5370}"/>
              </a:ext>
            </a:extLst>
          </p:cNvPr>
          <p:cNvSpPr/>
          <p:nvPr/>
        </p:nvSpPr>
        <p:spPr>
          <a:xfrm>
            <a:off x="6218571" y="2075966"/>
            <a:ext cx="2741188" cy="2734651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bg1"/>
                </a:solidFill>
                <a:latin typeface="Segoe UI Semibold" panose="020B0702040204020203" pitchFamily="34" charset="0"/>
              </a:rPr>
              <a:t>Introduction and piloting of automated strategies </a:t>
            </a:r>
          </a:p>
          <a:p>
            <a:pPr algn="ctr"/>
            <a:r>
              <a:rPr lang="en-US" altLang="en-US" sz="105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Implementation of scoring checks, anti-fraud rules and other automatic customer checks, pilots </a:t>
            </a:r>
          </a:p>
          <a:p>
            <a:pPr algn="ctr"/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012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873" y="5690935"/>
            <a:ext cx="1286042" cy="1286042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368968" y="303783"/>
            <a:ext cx="0" cy="931459"/>
          </a:xfrm>
          <a:prstGeom prst="line">
            <a:avLst/>
          </a:prstGeom>
          <a:ln w="123825">
            <a:gradFill>
              <a:gsLst>
                <a:gs pos="0">
                  <a:srgbClr val="2172BD"/>
                </a:gs>
                <a:gs pos="100000">
                  <a:srgbClr val="40A8E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1263" y="415569"/>
            <a:ext cx="9030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 Semibold" panose="020B0702040204020203" pitchFamily="34" charset="0"/>
                <a:ea typeface="Helvetica" charset="0"/>
                <a:cs typeface="Helvetica" charset="0"/>
              </a:rPr>
              <a:t>Source of data about client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5529BAD-A7C8-4B37-9EC6-DDFE154CE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811378"/>
              </p:ext>
            </p:extLst>
          </p:nvPr>
        </p:nvGraphicFramePr>
        <p:xfrm>
          <a:off x="368968" y="1357670"/>
          <a:ext cx="11618595" cy="4021878"/>
        </p:xfrm>
        <a:graphic>
          <a:graphicData uri="http://schemas.openxmlformats.org/drawingml/2006/table">
            <a:tbl>
              <a:tblPr/>
              <a:tblGrid>
                <a:gridCol w="2151908">
                  <a:extLst>
                    <a:ext uri="{9D8B030D-6E8A-4147-A177-3AD203B41FA5}">
                      <a16:colId xmlns:a16="http://schemas.microsoft.com/office/drawing/2014/main" val="3805833859"/>
                    </a:ext>
                  </a:extLst>
                </a:gridCol>
                <a:gridCol w="3528595">
                  <a:extLst>
                    <a:ext uri="{9D8B030D-6E8A-4147-A177-3AD203B41FA5}">
                      <a16:colId xmlns:a16="http://schemas.microsoft.com/office/drawing/2014/main" val="3658670676"/>
                    </a:ext>
                  </a:extLst>
                </a:gridCol>
                <a:gridCol w="1484523">
                  <a:extLst>
                    <a:ext uri="{9D8B030D-6E8A-4147-A177-3AD203B41FA5}">
                      <a16:colId xmlns:a16="http://schemas.microsoft.com/office/drawing/2014/main" val="1525804486"/>
                    </a:ext>
                  </a:extLst>
                </a:gridCol>
                <a:gridCol w="1484523">
                  <a:extLst>
                    <a:ext uri="{9D8B030D-6E8A-4147-A177-3AD203B41FA5}">
                      <a16:colId xmlns:a16="http://schemas.microsoft.com/office/drawing/2014/main" val="1000774685"/>
                    </a:ext>
                  </a:extLst>
                </a:gridCol>
                <a:gridCol w="1484523">
                  <a:extLst>
                    <a:ext uri="{9D8B030D-6E8A-4147-A177-3AD203B41FA5}">
                      <a16:colId xmlns:a16="http://schemas.microsoft.com/office/drawing/2014/main" val="3010086115"/>
                    </a:ext>
                  </a:extLst>
                </a:gridCol>
                <a:gridCol w="1484523">
                  <a:extLst>
                    <a:ext uri="{9D8B030D-6E8A-4147-A177-3AD203B41FA5}">
                      <a16:colId xmlns:a16="http://schemas.microsoft.com/office/drawing/2014/main" val="475647526"/>
                    </a:ext>
                  </a:extLst>
                </a:gridCol>
              </a:tblGrid>
              <a:tr h="2821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Segoe UI Semibold" panose="020B0702040204020203" pitchFamily="34" charset="0"/>
                        </a:rPr>
                        <a:t>Data type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Segoe UI Semibold" panose="020B0702040204020203" pitchFamily="34" charset="0"/>
                        </a:rPr>
                        <a:t>Description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Segoe UI Semibold" panose="020B0702040204020203" pitchFamily="34" charset="0"/>
                        </a:rPr>
                        <a:t>VN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Segoe UI Semibold" panose="020B0702040204020203" pitchFamily="34" charset="0"/>
                        </a:rPr>
                        <a:t>ID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Segoe UI Semibold" panose="020B0702040204020203" pitchFamily="34" charset="0"/>
                        </a:rPr>
                        <a:t>PH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Segoe UI Semibold" panose="020B0702040204020203" pitchFamily="34" charset="0"/>
                        </a:rPr>
                        <a:t>MY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6469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Application data</a:t>
                      </a:r>
                    </a:p>
                  </a:txBody>
                  <a:tcPr marL="6910" marR="62191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Clean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ata from client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469947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Iovation  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Device id, device information, antifraud cheks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88590"/>
                  </a:ext>
                </a:extLst>
              </a:tr>
              <a:tr h="293708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Facebook 1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Autorization fact + email, name, link, photo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development (IT side)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development (IT side)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development (IT side)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937024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Facebook 2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Friends info, additional personal info, timeline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638165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Historical web data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Application data, Black Lists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 (AF, BL)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 (AF, BL)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 (AF, BL)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508111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Social Vector 1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30  universal cheks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403181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Social Vector 2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Additional local sites checks 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development (RD side)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154935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How client fills application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Total time, time for each page, count of correction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033247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Historical Terrasoft Data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 from Terrasoft about clients, defaults and other information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929073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Geolocation</a:t>
                      </a:r>
                    </a:p>
                  </a:txBody>
                  <a:tcPr marL="6910" marR="62191" marT="691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IP 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Geolocation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Google API,  GPS coordinates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910" marR="6910" marT="691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261622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IP</a:t>
                      </a:r>
                    </a:p>
                  </a:txBody>
                  <a:tcPr marL="6910" marR="62191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Client IP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403131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User Agent</a:t>
                      </a:r>
                    </a:p>
                  </a:txBody>
                  <a:tcPr marL="6910" marR="62191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Device type, operation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system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type, browser type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97763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UTM </a:t>
                      </a:r>
                    </a:p>
                  </a:txBody>
                  <a:tcPr marL="6910" marR="62191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Marketing data</a:t>
                      </a:r>
                    </a:p>
                  </a:txBody>
                  <a:tcPr marL="124381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</a:t>
                      </a:r>
                    </a:p>
                  </a:txBody>
                  <a:tcPr marL="6910" marR="6910" marT="691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6482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6B1ABC0-8DC2-43E0-8952-6918C31CD35F}"/>
              </a:ext>
            </a:extLst>
          </p:cNvPr>
          <p:cNvSpPr txBox="1"/>
          <p:nvPr/>
        </p:nvSpPr>
        <p:spPr>
          <a:xfrm>
            <a:off x="323849" y="5613763"/>
            <a:ext cx="6093912" cy="888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China data sources are differ because of external factors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new countries we are trying to realize these data sources in first time after launch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Also we are planning to create with IT minimal data kit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437DA9-D1F9-42A8-8547-34566BAFA81F}"/>
              </a:ext>
            </a:extLst>
          </p:cNvPr>
          <p:cNvSpPr txBox="1"/>
          <p:nvPr/>
        </p:nvSpPr>
        <p:spPr>
          <a:xfrm>
            <a:off x="-36942" y="1919966"/>
            <a:ext cx="461665" cy="2585323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pPr algn="ctr"/>
            <a:r>
              <a:rPr lang="en-US" dirty="0">
                <a:latin typeface="Segoe UI Semibold" panose="020B0702040204020203" pitchFamily="34" charset="0"/>
              </a:rPr>
              <a:t>2016-2017</a:t>
            </a:r>
          </a:p>
        </p:txBody>
      </p:sp>
    </p:spTree>
    <p:extLst>
      <p:ext uri="{BB962C8B-B14F-4D97-AF65-F5344CB8AC3E}">
        <p14:creationId xmlns:p14="http://schemas.microsoft.com/office/powerpoint/2010/main" val="1986654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873" y="5690935"/>
            <a:ext cx="1286042" cy="1286042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368968" y="303783"/>
            <a:ext cx="0" cy="931459"/>
          </a:xfrm>
          <a:prstGeom prst="line">
            <a:avLst/>
          </a:prstGeom>
          <a:ln w="123825">
            <a:gradFill>
              <a:gsLst>
                <a:gs pos="0">
                  <a:srgbClr val="2172BD"/>
                </a:gs>
                <a:gs pos="100000">
                  <a:srgbClr val="40A8E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1263" y="415569"/>
            <a:ext cx="9030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 Semibold" panose="020B0702040204020203" pitchFamily="34" charset="0"/>
                <a:ea typeface="Helvetica" charset="0"/>
                <a:cs typeface="Helvetica" charset="0"/>
              </a:rPr>
              <a:t>Four key areas for development </a:t>
            </a:r>
            <a:endParaRPr lang="ru-RU" sz="4000" dirty="0">
              <a:latin typeface="Segoe UI Semibold" panose="020B0702040204020203" pitchFamily="34" charset="0"/>
              <a:ea typeface="Helvetica" charset="0"/>
              <a:cs typeface="Helvetica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D8186A6-9917-4252-B85B-94ED74A707E6}"/>
              </a:ext>
            </a:extLst>
          </p:cNvPr>
          <p:cNvSpPr/>
          <p:nvPr/>
        </p:nvSpPr>
        <p:spPr>
          <a:xfrm>
            <a:off x="368968" y="2014273"/>
            <a:ext cx="2672617" cy="2732057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Segoe UI Semibold" panose="020B0702040204020203" pitchFamily="34" charset="0"/>
              </a:rPr>
              <a:t>Development of data model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connecting new sources of customer data</a:t>
            </a:r>
            <a:endParaRPr lang="ru-RU" sz="105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4BE6AF-3F65-4B10-83D7-3D4678F5AED8}"/>
              </a:ext>
            </a:extLst>
          </p:cNvPr>
          <p:cNvSpPr/>
          <p:nvPr/>
        </p:nvSpPr>
        <p:spPr>
          <a:xfrm>
            <a:off x="3259484" y="2011679"/>
            <a:ext cx="2741188" cy="2734651"/>
          </a:xfrm>
          <a:prstGeom prst="ellipse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0" scaled="1"/>
          </a:gradFill>
          <a:ln w="635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Segoe UI Semibold" panose="020B0702040204020203" pitchFamily="34" charset="0"/>
              </a:rPr>
              <a:t>Development of automated strategies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 Semibold" panose="020B0702040204020203" pitchFamily="34" charset="0"/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Anti-fraud, scoring, blacklists, minimum requirements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2696100-75FF-4745-8296-98A81BAD0283}"/>
              </a:ext>
            </a:extLst>
          </p:cNvPr>
          <p:cNvSpPr/>
          <p:nvPr/>
        </p:nvSpPr>
        <p:spPr>
          <a:xfrm>
            <a:off x="9177658" y="2011680"/>
            <a:ext cx="2741188" cy="2734651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Segoe UI Semibold" panose="020B0702040204020203" pitchFamily="34" charset="0"/>
              </a:rPr>
              <a:t>Monitoring</a:t>
            </a:r>
            <a:endParaRPr lang="ru-RU" sz="2400" dirty="0">
              <a:solidFill>
                <a:schemeClr val="bg1"/>
              </a:solidFill>
              <a:latin typeface="Segoe UI Semibold" panose="020B0702040204020203" pitchFamily="34" charset="0"/>
            </a:endParaRPr>
          </a:p>
          <a:p>
            <a:pPr algn="ctr"/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 of quality monitoring systems for scoring models and auto-tests, as well as the correctness of its work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B1159FD-3B0A-4484-919A-4B460D9D5370}"/>
              </a:ext>
            </a:extLst>
          </p:cNvPr>
          <p:cNvSpPr/>
          <p:nvPr/>
        </p:nvSpPr>
        <p:spPr>
          <a:xfrm>
            <a:off x="6218571" y="2075966"/>
            <a:ext cx="2741188" cy="2734651"/>
          </a:xfrm>
          <a:prstGeom prst="ellipse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0" scaled="1"/>
          </a:gradFill>
          <a:ln w="635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bg1"/>
                </a:solidFill>
                <a:latin typeface="Segoe UI Semibold" panose="020B0702040204020203" pitchFamily="34" charset="0"/>
              </a:rPr>
              <a:t>Introduction and piloting of automated strategies </a:t>
            </a:r>
          </a:p>
          <a:p>
            <a:pPr algn="ctr"/>
            <a:r>
              <a:rPr lang="en-US" altLang="en-US" sz="105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Implementation of scoring checks, anti-fraud rules and other automatic customer checks, pilots </a:t>
            </a:r>
          </a:p>
          <a:p>
            <a:pPr algn="ctr"/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643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873" y="5690935"/>
            <a:ext cx="1286042" cy="1286042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368968" y="303783"/>
            <a:ext cx="0" cy="931459"/>
          </a:xfrm>
          <a:prstGeom prst="line">
            <a:avLst/>
          </a:prstGeom>
          <a:ln w="123825">
            <a:gradFill>
              <a:gsLst>
                <a:gs pos="0">
                  <a:srgbClr val="2172BD"/>
                </a:gs>
                <a:gs pos="100000">
                  <a:srgbClr val="40A8E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1263" y="415569"/>
            <a:ext cx="9030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Segoe UI Semibold" panose="020B0702040204020203" pitchFamily="34" charset="0"/>
                <a:ea typeface="Helvetica" charset="0"/>
                <a:cs typeface="Helvetica" charset="0"/>
              </a:rPr>
              <a:t>New Anti-Fraud rules for VN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AD7F76-F8C4-4650-9150-317B70DC6818}"/>
              </a:ext>
            </a:extLst>
          </p:cNvPr>
          <p:cNvSpPr/>
          <p:nvPr/>
        </p:nvSpPr>
        <p:spPr>
          <a:xfrm>
            <a:off x="329224" y="1715657"/>
            <a:ext cx="3261600" cy="356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</a:rPr>
              <a:t>VN Scoring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BB233B-722B-4E94-9370-67D8AF09B7AF}"/>
              </a:ext>
            </a:extLst>
          </p:cNvPr>
          <p:cNvSpPr/>
          <p:nvPr/>
        </p:nvSpPr>
        <p:spPr>
          <a:xfrm>
            <a:off x="329224" y="2220094"/>
            <a:ext cx="3261600" cy="356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</a:rPr>
              <a:t>ID Scoring + New TS Process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5AB339-96FB-48FC-9D8B-A4EE454ECB49}"/>
              </a:ext>
            </a:extLst>
          </p:cNvPr>
          <p:cNvSpPr/>
          <p:nvPr/>
        </p:nvSpPr>
        <p:spPr>
          <a:xfrm>
            <a:off x="329224" y="2745748"/>
            <a:ext cx="3261600" cy="356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</a:rPr>
              <a:t>Calculation of profit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29D30F-983E-48F0-9CCB-50D035EA55C4}"/>
              </a:ext>
            </a:extLst>
          </p:cNvPr>
          <p:cNvSpPr/>
          <p:nvPr/>
        </p:nvSpPr>
        <p:spPr>
          <a:xfrm>
            <a:off x="329223" y="3279514"/>
            <a:ext cx="3261600" cy="356839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</a:rPr>
              <a:t>AF Rules VN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4B533C-89A4-422D-8557-11398022678F}"/>
              </a:ext>
            </a:extLst>
          </p:cNvPr>
          <p:cNvSpPr/>
          <p:nvPr/>
        </p:nvSpPr>
        <p:spPr>
          <a:xfrm>
            <a:off x="329224" y="3788753"/>
            <a:ext cx="3261600" cy="356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</a:rPr>
              <a:t>AF Rules ID &amp; PH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DC6DBE-E494-475E-917D-A08C76D29A98}"/>
              </a:ext>
            </a:extLst>
          </p:cNvPr>
          <p:cNvSpPr/>
          <p:nvPr/>
        </p:nvSpPr>
        <p:spPr>
          <a:xfrm>
            <a:off x="329224" y="4322382"/>
            <a:ext cx="3261600" cy="356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</a:rPr>
              <a:t>New process PH Site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2C4E4C-5BFE-41AA-AC8D-9A77413A9ACE}"/>
              </a:ext>
            </a:extLst>
          </p:cNvPr>
          <p:cNvSpPr/>
          <p:nvPr/>
        </p:nvSpPr>
        <p:spPr>
          <a:xfrm>
            <a:off x="329222" y="4843371"/>
            <a:ext cx="3261600" cy="356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</a:rPr>
              <a:t>PH Scoring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B266B3A-F138-4D7F-AE3D-B9CBD23C7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392958"/>
              </p:ext>
            </p:extLst>
          </p:nvPr>
        </p:nvGraphicFramePr>
        <p:xfrm>
          <a:off x="4144931" y="1602312"/>
          <a:ext cx="7885490" cy="1886002"/>
        </p:xfrm>
        <a:graphic>
          <a:graphicData uri="http://schemas.openxmlformats.org/drawingml/2006/table">
            <a:tbl>
              <a:tblPr/>
              <a:tblGrid>
                <a:gridCol w="3566564">
                  <a:extLst>
                    <a:ext uri="{9D8B030D-6E8A-4147-A177-3AD203B41FA5}">
                      <a16:colId xmlns:a16="http://schemas.microsoft.com/office/drawing/2014/main" val="2940764826"/>
                    </a:ext>
                  </a:extLst>
                </a:gridCol>
                <a:gridCol w="1439642">
                  <a:extLst>
                    <a:ext uri="{9D8B030D-6E8A-4147-A177-3AD203B41FA5}">
                      <a16:colId xmlns:a16="http://schemas.microsoft.com/office/drawing/2014/main" val="1713874190"/>
                    </a:ext>
                  </a:extLst>
                </a:gridCol>
                <a:gridCol w="1439642">
                  <a:extLst>
                    <a:ext uri="{9D8B030D-6E8A-4147-A177-3AD203B41FA5}">
                      <a16:colId xmlns:a16="http://schemas.microsoft.com/office/drawing/2014/main" val="3847198798"/>
                    </a:ext>
                  </a:extLst>
                </a:gridCol>
                <a:gridCol w="1439642">
                  <a:extLst>
                    <a:ext uri="{9D8B030D-6E8A-4147-A177-3AD203B41FA5}">
                      <a16:colId xmlns:a16="http://schemas.microsoft.com/office/drawing/2014/main" val="2585185750"/>
                    </a:ext>
                  </a:extLst>
                </a:gridCol>
              </a:tblGrid>
              <a:tr h="5542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Rule Type: applications for which we find applications for last 2 weeks  with same field: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Bad rate if AFrule  = 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Bad rate if AFrule  =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Hit Rate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008858"/>
                  </a:ext>
                </a:extLst>
              </a:tr>
              <a:tr h="2663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iovation_device_alias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F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C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9.8%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773038"/>
                  </a:ext>
                </a:extLst>
              </a:tr>
              <a:tr h="2663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IP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BF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7.1%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09778"/>
                  </a:ext>
                </a:extLst>
              </a:tr>
              <a:tr h="2663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IP without last block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47.9%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680677"/>
                  </a:ext>
                </a:extLst>
              </a:tr>
              <a:tr h="2663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mobile_phone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7.8%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44120"/>
                  </a:ext>
                </a:extLst>
              </a:tr>
              <a:tr h="2663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document_number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8.5%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490673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06435B0-74E8-4DAA-AAAE-F52DD35F2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726851"/>
              </p:ext>
            </p:extLst>
          </p:nvPr>
        </p:nvGraphicFramePr>
        <p:xfrm>
          <a:off x="4144931" y="4135362"/>
          <a:ext cx="7885490" cy="2599193"/>
        </p:xfrm>
        <a:graphic>
          <a:graphicData uri="http://schemas.openxmlformats.org/drawingml/2006/table">
            <a:tbl>
              <a:tblPr/>
              <a:tblGrid>
                <a:gridCol w="3404118">
                  <a:extLst>
                    <a:ext uri="{9D8B030D-6E8A-4147-A177-3AD203B41FA5}">
                      <a16:colId xmlns:a16="http://schemas.microsoft.com/office/drawing/2014/main" val="2360352067"/>
                    </a:ext>
                  </a:extLst>
                </a:gridCol>
                <a:gridCol w="1120343">
                  <a:extLst>
                    <a:ext uri="{9D8B030D-6E8A-4147-A177-3AD203B41FA5}">
                      <a16:colId xmlns:a16="http://schemas.microsoft.com/office/drawing/2014/main" val="1420110164"/>
                    </a:ext>
                  </a:extLst>
                </a:gridCol>
                <a:gridCol w="1120343">
                  <a:extLst>
                    <a:ext uri="{9D8B030D-6E8A-4147-A177-3AD203B41FA5}">
                      <a16:colId xmlns:a16="http://schemas.microsoft.com/office/drawing/2014/main" val="2677475137"/>
                    </a:ext>
                  </a:extLst>
                </a:gridCol>
                <a:gridCol w="1120343">
                  <a:extLst>
                    <a:ext uri="{9D8B030D-6E8A-4147-A177-3AD203B41FA5}">
                      <a16:colId xmlns:a16="http://schemas.microsoft.com/office/drawing/2014/main" val="1772272084"/>
                    </a:ext>
                  </a:extLst>
                </a:gridCol>
                <a:gridCol w="1120343">
                  <a:extLst>
                    <a:ext uri="{9D8B030D-6E8A-4147-A177-3AD203B41FA5}">
                      <a16:colId xmlns:a16="http://schemas.microsoft.com/office/drawing/2014/main" val="3525898894"/>
                    </a:ext>
                  </a:extLst>
                </a:gridCol>
              </a:tblGrid>
              <a:tr h="6075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Rule Type: applications for </a:t>
                      </a: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wich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 we find applications with same device id for two last 2 weeks but with differ field: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Bad rate if AFrule  = 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Bad rate if AFrule  =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Hit Rate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Information value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134629"/>
                  </a:ext>
                </a:extLst>
              </a:tr>
              <a:tr h="284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date_of_birth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F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3.7%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78160"/>
                  </a:ext>
                </a:extLst>
              </a:tr>
              <a:tr h="284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document_number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4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A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3.6%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B0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753065"/>
                  </a:ext>
                </a:extLst>
              </a:tr>
              <a:tr h="284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mobile_phone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C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4.2%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318341"/>
                  </a:ext>
                </a:extLst>
              </a:tr>
              <a:tr h="284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company_phone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A8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F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6.5%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550578"/>
                  </a:ext>
                </a:extLst>
              </a:tr>
              <a:tr h="284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guarantor_phone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A8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9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7.1%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B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302095"/>
                  </a:ext>
                </a:extLst>
              </a:tr>
              <a:tr h="284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IP without last block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9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5.5%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274891"/>
                  </a:ext>
                </a:extLst>
              </a:tr>
              <a:tr h="284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email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D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2.4%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6124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C9AC38A-11D0-4D12-8CBE-56EC39F5B51D}"/>
              </a:ext>
            </a:extLst>
          </p:cNvPr>
          <p:cNvSpPr txBox="1"/>
          <p:nvPr/>
        </p:nvSpPr>
        <p:spPr>
          <a:xfrm>
            <a:off x="4144931" y="1193203"/>
            <a:ext cx="2458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</a:rPr>
              <a:t>Have been realized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23C7D2-5547-4329-B753-6BF8C38A16A3}"/>
              </a:ext>
            </a:extLst>
          </p:cNvPr>
          <p:cNvSpPr txBox="1"/>
          <p:nvPr/>
        </p:nvSpPr>
        <p:spPr>
          <a:xfrm>
            <a:off x="4144931" y="3729283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</a:rPr>
              <a:t>In plan</a:t>
            </a:r>
          </a:p>
        </p:txBody>
      </p:sp>
    </p:spTree>
    <p:extLst>
      <p:ext uri="{BB962C8B-B14F-4D97-AF65-F5344CB8AC3E}">
        <p14:creationId xmlns:p14="http://schemas.microsoft.com/office/powerpoint/2010/main" val="634023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873" y="5690935"/>
            <a:ext cx="1286042" cy="1286042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368968" y="303783"/>
            <a:ext cx="0" cy="931459"/>
          </a:xfrm>
          <a:prstGeom prst="line">
            <a:avLst/>
          </a:prstGeom>
          <a:ln w="123825">
            <a:gradFill>
              <a:gsLst>
                <a:gs pos="0">
                  <a:srgbClr val="2172BD"/>
                </a:gs>
                <a:gs pos="100000">
                  <a:srgbClr val="40A8E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1263" y="415569"/>
            <a:ext cx="9030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Segoe UI Semibold" panose="020B0702040204020203" pitchFamily="34" charset="0"/>
                <a:ea typeface="Helvetica" charset="0"/>
                <a:cs typeface="Helvetica" charset="0"/>
              </a:rPr>
              <a:t>New Anti-Fraud rules for PH and ID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AD7F76-F8C4-4650-9150-317B70DC6818}"/>
              </a:ext>
            </a:extLst>
          </p:cNvPr>
          <p:cNvSpPr/>
          <p:nvPr/>
        </p:nvSpPr>
        <p:spPr>
          <a:xfrm>
            <a:off x="329224" y="1715657"/>
            <a:ext cx="3261600" cy="356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</a:rPr>
              <a:t>VN Scoring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BB233B-722B-4E94-9370-67D8AF09B7AF}"/>
              </a:ext>
            </a:extLst>
          </p:cNvPr>
          <p:cNvSpPr/>
          <p:nvPr/>
        </p:nvSpPr>
        <p:spPr>
          <a:xfrm>
            <a:off x="329224" y="2220094"/>
            <a:ext cx="3261600" cy="356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</a:rPr>
              <a:t>ID Scoring + New TS Process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5AB339-96FB-48FC-9D8B-A4EE454ECB49}"/>
              </a:ext>
            </a:extLst>
          </p:cNvPr>
          <p:cNvSpPr/>
          <p:nvPr/>
        </p:nvSpPr>
        <p:spPr>
          <a:xfrm>
            <a:off x="329224" y="2745748"/>
            <a:ext cx="3261600" cy="356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</a:rPr>
              <a:t>Calculation of profit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29D30F-983E-48F0-9CCB-50D035EA55C4}"/>
              </a:ext>
            </a:extLst>
          </p:cNvPr>
          <p:cNvSpPr/>
          <p:nvPr/>
        </p:nvSpPr>
        <p:spPr>
          <a:xfrm>
            <a:off x="329223" y="3279514"/>
            <a:ext cx="3261600" cy="356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</a:rPr>
              <a:t>AF Rules VN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4B533C-89A4-422D-8557-11398022678F}"/>
              </a:ext>
            </a:extLst>
          </p:cNvPr>
          <p:cNvSpPr/>
          <p:nvPr/>
        </p:nvSpPr>
        <p:spPr>
          <a:xfrm>
            <a:off x="329224" y="3788753"/>
            <a:ext cx="3261600" cy="356839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</a:rPr>
              <a:t>AF Rules ID &amp; PH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DC6DBE-E494-475E-917D-A08C76D29A98}"/>
              </a:ext>
            </a:extLst>
          </p:cNvPr>
          <p:cNvSpPr/>
          <p:nvPr/>
        </p:nvSpPr>
        <p:spPr>
          <a:xfrm>
            <a:off x="329224" y="4322382"/>
            <a:ext cx="3261600" cy="356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</a:rPr>
              <a:t>New process PH Site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2C4E4C-5BFE-41AA-AC8D-9A77413A9ACE}"/>
              </a:ext>
            </a:extLst>
          </p:cNvPr>
          <p:cNvSpPr/>
          <p:nvPr/>
        </p:nvSpPr>
        <p:spPr>
          <a:xfrm>
            <a:off x="329222" y="4843371"/>
            <a:ext cx="3261600" cy="356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</a:rPr>
              <a:t>PH Scoring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9AC38A-11D0-4D12-8CBE-56EC39F5B51D}"/>
              </a:ext>
            </a:extLst>
          </p:cNvPr>
          <p:cNvSpPr txBox="1"/>
          <p:nvPr/>
        </p:nvSpPr>
        <p:spPr>
          <a:xfrm>
            <a:off x="4144931" y="1193203"/>
            <a:ext cx="2458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</a:rPr>
              <a:t>Have been realized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96E5033E-5CB8-4772-B7C2-C02741142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778009"/>
              </p:ext>
            </p:extLst>
          </p:nvPr>
        </p:nvGraphicFramePr>
        <p:xfrm>
          <a:off x="4144931" y="1679403"/>
          <a:ext cx="7755130" cy="3740543"/>
        </p:xfrm>
        <a:graphic>
          <a:graphicData uri="http://schemas.openxmlformats.org/drawingml/2006/table">
            <a:tbl>
              <a:tblPr/>
              <a:tblGrid>
                <a:gridCol w="3456968">
                  <a:extLst>
                    <a:ext uri="{9D8B030D-6E8A-4147-A177-3AD203B41FA5}">
                      <a16:colId xmlns:a16="http://schemas.microsoft.com/office/drawing/2014/main" val="2738250590"/>
                    </a:ext>
                  </a:extLst>
                </a:gridCol>
                <a:gridCol w="1048613">
                  <a:extLst>
                    <a:ext uri="{9D8B030D-6E8A-4147-A177-3AD203B41FA5}">
                      <a16:colId xmlns:a16="http://schemas.microsoft.com/office/drawing/2014/main" val="496567445"/>
                    </a:ext>
                  </a:extLst>
                </a:gridCol>
                <a:gridCol w="1152323">
                  <a:extLst>
                    <a:ext uri="{9D8B030D-6E8A-4147-A177-3AD203B41FA5}">
                      <a16:colId xmlns:a16="http://schemas.microsoft.com/office/drawing/2014/main" val="2025049132"/>
                    </a:ext>
                  </a:extLst>
                </a:gridCol>
                <a:gridCol w="1048613">
                  <a:extLst>
                    <a:ext uri="{9D8B030D-6E8A-4147-A177-3AD203B41FA5}">
                      <a16:colId xmlns:a16="http://schemas.microsoft.com/office/drawing/2014/main" val="1390961113"/>
                    </a:ext>
                  </a:extLst>
                </a:gridCol>
                <a:gridCol w="1048613">
                  <a:extLst>
                    <a:ext uri="{9D8B030D-6E8A-4147-A177-3AD203B41FA5}">
                      <a16:colId xmlns:a16="http://schemas.microsoft.com/office/drawing/2014/main" val="2920101935"/>
                    </a:ext>
                  </a:extLst>
                </a:gridCol>
              </a:tblGrid>
              <a:tr h="7985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Rule Type: applications for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wich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 we find applications with same device id for two last 3 weeks but with differ field: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Timelag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Bad rate if AFrule  = 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Bad rate if AFrule  =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Hit Rate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035342"/>
                  </a:ext>
                </a:extLst>
              </a:tr>
              <a:tr h="294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date_of_birth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21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2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C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4.1%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373199"/>
                  </a:ext>
                </a:extLst>
              </a:tr>
              <a:tr h="294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mobile_phone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21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8E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6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4.2%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617027"/>
                  </a:ext>
                </a:extLst>
              </a:tr>
              <a:tr h="294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company_phone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21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3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5.5%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807674"/>
                  </a:ext>
                </a:extLst>
              </a:tr>
              <a:tr h="294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guarantor_phone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21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B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7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5.5%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135601"/>
                  </a:ext>
                </a:extLst>
              </a:tr>
              <a:tr h="294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account_number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21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8D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4.3%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047879"/>
                  </a:ext>
                </a:extLst>
              </a:tr>
              <a:tr h="294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email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21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2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5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4.3%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629527"/>
                  </a:ext>
                </a:extLst>
              </a:tr>
              <a:tr h="294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document_number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21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8F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C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4.9%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365494"/>
                  </a:ext>
                </a:extLst>
              </a:tr>
              <a:tr h="294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IP4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21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94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E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3.8%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069595"/>
                  </a:ext>
                </a:extLst>
              </a:tr>
              <a:tr h="294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IP3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21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92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A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3.2%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163393"/>
                  </a:ext>
                </a:extLst>
              </a:tr>
              <a:tr h="294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IP2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21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98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6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1.2%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193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400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873" y="5690935"/>
            <a:ext cx="1286042" cy="1286042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368968" y="303783"/>
            <a:ext cx="0" cy="931459"/>
          </a:xfrm>
          <a:prstGeom prst="line">
            <a:avLst/>
          </a:prstGeom>
          <a:ln w="123825">
            <a:gradFill>
              <a:gsLst>
                <a:gs pos="0">
                  <a:srgbClr val="2172BD"/>
                </a:gs>
                <a:gs pos="100000">
                  <a:srgbClr val="40A8E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1263" y="415569"/>
            <a:ext cx="9030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Segoe UI Semibold" panose="020B0702040204020203" pitchFamily="34" charset="0"/>
                <a:ea typeface="Helvetica" charset="0"/>
                <a:cs typeface="Helvetica" charset="0"/>
              </a:rPr>
              <a:t>New Anti-Fraud rules for PH and 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9AC38A-11D0-4D12-8CBE-56EC39F5B51D}"/>
              </a:ext>
            </a:extLst>
          </p:cNvPr>
          <p:cNvSpPr txBox="1"/>
          <p:nvPr/>
        </p:nvSpPr>
        <p:spPr>
          <a:xfrm>
            <a:off x="222926" y="1593313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</a:rPr>
              <a:t>In plan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BD683E4-0CC3-406E-BBBA-FEC10D898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804000"/>
              </p:ext>
            </p:extLst>
          </p:nvPr>
        </p:nvGraphicFramePr>
        <p:xfrm>
          <a:off x="368968" y="2310738"/>
          <a:ext cx="7948767" cy="3380197"/>
        </p:xfrm>
        <a:graphic>
          <a:graphicData uri="http://schemas.openxmlformats.org/drawingml/2006/table">
            <a:tbl>
              <a:tblPr/>
              <a:tblGrid>
                <a:gridCol w="4097303">
                  <a:extLst>
                    <a:ext uri="{9D8B030D-6E8A-4147-A177-3AD203B41FA5}">
                      <a16:colId xmlns:a16="http://schemas.microsoft.com/office/drawing/2014/main" val="2402434974"/>
                    </a:ext>
                  </a:extLst>
                </a:gridCol>
                <a:gridCol w="1242848">
                  <a:extLst>
                    <a:ext uri="{9D8B030D-6E8A-4147-A177-3AD203B41FA5}">
                      <a16:colId xmlns:a16="http://schemas.microsoft.com/office/drawing/2014/main" val="1142351973"/>
                    </a:ext>
                  </a:extLst>
                </a:gridCol>
                <a:gridCol w="1365768">
                  <a:extLst>
                    <a:ext uri="{9D8B030D-6E8A-4147-A177-3AD203B41FA5}">
                      <a16:colId xmlns:a16="http://schemas.microsoft.com/office/drawing/2014/main" val="4272963557"/>
                    </a:ext>
                  </a:extLst>
                </a:gridCol>
                <a:gridCol w="1242848">
                  <a:extLst>
                    <a:ext uri="{9D8B030D-6E8A-4147-A177-3AD203B41FA5}">
                      <a16:colId xmlns:a16="http://schemas.microsoft.com/office/drawing/2014/main" val="3403160251"/>
                    </a:ext>
                  </a:extLst>
                </a:gridCol>
              </a:tblGrid>
              <a:tr h="585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Rule Type: applications for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wich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 we find applications for last 3 weeks  with same field: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Bad rate if AFrule  = 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Bad rate if 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AFrule  = 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Hit Rate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4779225"/>
                  </a:ext>
                </a:extLst>
              </a:tr>
              <a:tr h="2540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mobile_phone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0.38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AC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0.46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3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0.14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740944"/>
                  </a:ext>
                </a:extLst>
              </a:tr>
              <a:tr h="2540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email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0.38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6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0.44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E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0.13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319165"/>
                  </a:ext>
                </a:extLst>
              </a:tr>
              <a:tr h="2540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guarantor_phone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0.38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AC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0.49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0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0.09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498830"/>
                  </a:ext>
                </a:extLst>
              </a:tr>
              <a:tr h="2540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document_number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0.38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3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0.47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E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0.10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364019"/>
                  </a:ext>
                </a:extLst>
              </a:tr>
              <a:tr h="2540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account_number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0.38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A9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0.47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9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0.12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403009"/>
                  </a:ext>
                </a:extLst>
              </a:tr>
              <a:tr h="2540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ip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0.37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D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0.42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2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0.34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145624"/>
                  </a:ext>
                </a:extLst>
              </a:tr>
              <a:tr h="2540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full_name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0.38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A9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0.49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0.10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353531"/>
                  </a:ext>
                </a:extLst>
              </a:tr>
              <a:tr h="2540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company_phone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0.38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9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0.42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0.18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279012"/>
                  </a:ext>
                </a:extLst>
              </a:tr>
              <a:tr h="2540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living_home_phone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0.38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6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0.44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E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0.13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658913"/>
                  </a:ext>
                </a:extLst>
              </a:tr>
              <a:tr h="2540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company_name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0.37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0.43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D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0.34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31362"/>
                  </a:ext>
                </a:extLst>
              </a:tr>
              <a:tr h="2540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iovation_device_alias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0.39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0.44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E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778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945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873" y="5690935"/>
            <a:ext cx="1286042" cy="1286042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368968" y="303783"/>
            <a:ext cx="0" cy="931459"/>
          </a:xfrm>
          <a:prstGeom prst="line">
            <a:avLst/>
          </a:prstGeom>
          <a:ln w="123825">
            <a:gradFill>
              <a:gsLst>
                <a:gs pos="0">
                  <a:srgbClr val="2172BD"/>
                </a:gs>
                <a:gs pos="100000">
                  <a:srgbClr val="40A8E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1263" y="415569"/>
            <a:ext cx="9030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Segoe UI Semibold" panose="020B0702040204020203" pitchFamily="34" charset="0"/>
                <a:ea typeface="Helvetica" charset="0"/>
                <a:cs typeface="Helvetica" charset="0"/>
              </a:rPr>
              <a:t>PH Scoring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AD7F76-F8C4-4650-9150-317B70DC6818}"/>
              </a:ext>
            </a:extLst>
          </p:cNvPr>
          <p:cNvSpPr/>
          <p:nvPr/>
        </p:nvSpPr>
        <p:spPr>
          <a:xfrm>
            <a:off x="329224" y="1715657"/>
            <a:ext cx="3261600" cy="356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</a:rPr>
              <a:t>VN Scoring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BB233B-722B-4E94-9370-67D8AF09B7AF}"/>
              </a:ext>
            </a:extLst>
          </p:cNvPr>
          <p:cNvSpPr/>
          <p:nvPr/>
        </p:nvSpPr>
        <p:spPr>
          <a:xfrm>
            <a:off x="329224" y="2220094"/>
            <a:ext cx="3261600" cy="356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</a:rPr>
              <a:t>ID Scoring + New TS Process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5AB339-96FB-48FC-9D8B-A4EE454ECB49}"/>
              </a:ext>
            </a:extLst>
          </p:cNvPr>
          <p:cNvSpPr/>
          <p:nvPr/>
        </p:nvSpPr>
        <p:spPr>
          <a:xfrm>
            <a:off x="329224" y="2745748"/>
            <a:ext cx="3261600" cy="356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</a:rPr>
              <a:t>Calculation of profit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29D30F-983E-48F0-9CCB-50D035EA55C4}"/>
              </a:ext>
            </a:extLst>
          </p:cNvPr>
          <p:cNvSpPr/>
          <p:nvPr/>
        </p:nvSpPr>
        <p:spPr>
          <a:xfrm>
            <a:off x="329223" y="3279514"/>
            <a:ext cx="3261600" cy="356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</a:rPr>
              <a:t>AF Rules VN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4B533C-89A4-422D-8557-11398022678F}"/>
              </a:ext>
            </a:extLst>
          </p:cNvPr>
          <p:cNvSpPr/>
          <p:nvPr/>
        </p:nvSpPr>
        <p:spPr>
          <a:xfrm>
            <a:off x="329224" y="3788753"/>
            <a:ext cx="3261600" cy="356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</a:rPr>
              <a:t>AF Rules ID &amp; PH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DC6DBE-E494-475E-917D-A08C76D29A98}"/>
              </a:ext>
            </a:extLst>
          </p:cNvPr>
          <p:cNvSpPr/>
          <p:nvPr/>
        </p:nvSpPr>
        <p:spPr>
          <a:xfrm>
            <a:off x="329224" y="4322382"/>
            <a:ext cx="3261600" cy="356839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</a:rPr>
              <a:t>New process PH Site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2C4E4C-5BFE-41AA-AC8D-9A77413A9ACE}"/>
              </a:ext>
            </a:extLst>
          </p:cNvPr>
          <p:cNvSpPr/>
          <p:nvPr/>
        </p:nvSpPr>
        <p:spPr>
          <a:xfrm>
            <a:off x="329222" y="4843371"/>
            <a:ext cx="3261600" cy="356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</a:rPr>
              <a:t>PH Scoring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955E01-B97E-4C4C-947C-EC600300F8C3}"/>
              </a:ext>
            </a:extLst>
          </p:cNvPr>
          <p:cNvSpPr/>
          <p:nvPr/>
        </p:nvSpPr>
        <p:spPr>
          <a:xfrm>
            <a:off x="5447733" y="815051"/>
            <a:ext cx="1800225" cy="7778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Segoe UI Semibold" panose="020B0702040204020203" pitchFamily="34" charset="0"/>
              </a:rPr>
              <a:t>Get Iovation data process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0ABC57-0143-4543-909C-7A1DA071D931}"/>
              </a:ext>
            </a:extLst>
          </p:cNvPr>
          <p:cNvSpPr/>
          <p:nvPr/>
        </p:nvSpPr>
        <p:spPr>
          <a:xfrm>
            <a:off x="7550376" y="815051"/>
            <a:ext cx="1800225" cy="777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Segoe UI Semibold" panose="020B0702040204020203" pitchFamily="34" charset="0"/>
              </a:rPr>
              <a:t>Get FB data process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8AE0BC-1145-4EEA-B437-5E9DC4644766}"/>
              </a:ext>
            </a:extLst>
          </p:cNvPr>
          <p:cNvSpPr txBox="1"/>
          <p:nvPr/>
        </p:nvSpPr>
        <p:spPr>
          <a:xfrm>
            <a:off x="10579095" y="992809"/>
            <a:ext cx="13398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External data receiving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47A87F-AE8B-457D-9073-AFBBEE1AFD95}"/>
              </a:ext>
            </a:extLst>
          </p:cNvPr>
          <p:cNvSpPr txBox="1"/>
          <p:nvPr/>
        </p:nvSpPr>
        <p:spPr>
          <a:xfrm>
            <a:off x="10626076" y="2489353"/>
            <a:ext cx="14513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Calculation of extra variables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D6F0887-DDF4-495C-AC0A-854C565FAB8D}"/>
              </a:ext>
            </a:extLst>
          </p:cNvPr>
          <p:cNvSpPr/>
          <p:nvPr/>
        </p:nvSpPr>
        <p:spPr>
          <a:xfrm>
            <a:off x="4382123" y="2185120"/>
            <a:ext cx="1800225" cy="9967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Segoe UI Semibold" panose="020B0702040204020203" pitchFamily="34" charset="0"/>
              </a:rPr>
              <a:t>Iovation AF Rules</a:t>
            </a:r>
          </a:p>
          <a:p>
            <a:br>
              <a:rPr lang="en-US" sz="120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input: iovation device alias, application data</a:t>
            </a:r>
          </a:p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output: vector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01BF4C-9745-44C5-B64F-671F21C15CF2}"/>
              </a:ext>
            </a:extLst>
          </p:cNvPr>
          <p:cNvSpPr/>
          <p:nvPr/>
        </p:nvSpPr>
        <p:spPr>
          <a:xfrm>
            <a:off x="8599315" y="2184715"/>
            <a:ext cx="1976878" cy="1004144"/>
          </a:xfrm>
          <a:prstGeom prst="rect">
            <a:avLst/>
          </a:prstGeom>
          <a:solidFill>
            <a:srgbClr val="CFE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Segoe UI Semibold" panose="020B0702040204020203" pitchFamily="34" charset="0"/>
              </a:rPr>
              <a:t>AF Rules</a:t>
            </a:r>
          </a:p>
          <a:p>
            <a:pPr algn="ctr"/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input: iovation device alias + application data </a:t>
            </a:r>
          </a:p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output: vector</a:t>
            </a:r>
          </a:p>
          <a:p>
            <a:pPr algn="ctr"/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7EB4C5-EF8E-473A-8A96-316A69F23B7B}"/>
              </a:ext>
            </a:extLst>
          </p:cNvPr>
          <p:cNvSpPr/>
          <p:nvPr/>
        </p:nvSpPr>
        <p:spPr>
          <a:xfrm>
            <a:off x="6508579" y="2184715"/>
            <a:ext cx="1800225" cy="9971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Segoe UI Semibold" panose="020B0702040204020203" pitchFamily="34" charset="0"/>
              </a:rPr>
              <a:t>Iovation BL Rules</a:t>
            </a:r>
          </a:p>
          <a:p>
            <a:pPr algn="ctr"/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input: iovation device alias,  BL</a:t>
            </a:r>
          </a:p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output: vector</a:t>
            </a:r>
          </a:p>
          <a:p>
            <a:pPr algn="ctr"/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D67913-DA2C-4FCB-B1B5-ACBB21FBA37C}"/>
              </a:ext>
            </a:extLst>
          </p:cNvPr>
          <p:cNvSpPr/>
          <p:nvPr/>
        </p:nvSpPr>
        <p:spPr>
          <a:xfrm>
            <a:off x="4376168" y="3651359"/>
            <a:ext cx="1800225" cy="11920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36000" bIns="0" rtlCol="0" anchor="ctr"/>
          <a:lstStyle/>
          <a:p>
            <a:pPr algn="ctr"/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Segoe UI Semibold" panose="020B0702040204020203" pitchFamily="34" charset="0"/>
              </a:rPr>
              <a:t>IAF Strategy (SQL Proc)</a:t>
            </a:r>
          </a:p>
          <a:p>
            <a:pPr algn="ctr"/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input: </a:t>
            </a:r>
            <a:r>
              <a:rPr lang="en-US" sz="1000" dirty="0" err="1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IAFRules</a:t>
            </a:r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sz="1000" dirty="0" err="1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BLRules</a:t>
            </a:r>
            <a:endParaRPr lang="en-US" sz="1000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Output </a:t>
            </a:r>
            <a:r>
              <a:rPr lang="en-US" sz="1000" dirty="0" err="1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IAFStrategyResult</a:t>
            </a:r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(0,1</a:t>
            </a:r>
            <a:r>
              <a:rPr lang="en-US" sz="1000" dirty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493F6B-DE64-404C-A227-1CFE11B2577F}"/>
              </a:ext>
            </a:extLst>
          </p:cNvPr>
          <p:cNvSpPr/>
          <p:nvPr/>
        </p:nvSpPr>
        <p:spPr>
          <a:xfrm>
            <a:off x="8599315" y="3636354"/>
            <a:ext cx="1976878" cy="1214189"/>
          </a:xfrm>
          <a:prstGeom prst="rect">
            <a:avLst/>
          </a:prstGeom>
          <a:solidFill>
            <a:srgbClr val="CFE39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Segoe UI Semibold" panose="020B0702040204020203" pitchFamily="34" charset="0"/>
              </a:rPr>
              <a:t>Scoring (SQL Proc)</a:t>
            </a:r>
          </a:p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input: </a:t>
            </a:r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AFRules + Application Data + UserAgent + iovation data + UTM + Facebook data + SocVectorData</a:t>
            </a:r>
          </a:p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output </a:t>
            </a:r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ASStrategyResult(0,1,2)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0BEE84-D6EA-4169-A4C1-24FD2CB6207D}"/>
              </a:ext>
            </a:extLst>
          </p:cNvPr>
          <p:cNvSpPr/>
          <p:nvPr/>
        </p:nvSpPr>
        <p:spPr>
          <a:xfrm>
            <a:off x="6507983" y="5200210"/>
            <a:ext cx="1800225" cy="870084"/>
          </a:xfrm>
          <a:prstGeom prst="rect">
            <a:avLst/>
          </a:prstGeom>
          <a:solidFill>
            <a:srgbClr val="CFE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Segoe UI Semibold" panose="020B0702040204020203" pitchFamily="34" charset="0"/>
              </a:rPr>
              <a:t>Final Strategy</a:t>
            </a:r>
          </a:p>
          <a:p>
            <a:pPr algn="ctr"/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input: IAFStrategyResult</a:t>
            </a:r>
          </a:p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ASStrategyResult</a:t>
            </a:r>
          </a:p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output: Strategy (0,1,2)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BB58D6A-B4AE-4234-AEDA-34DB393FFA4F}"/>
              </a:ext>
            </a:extLst>
          </p:cNvPr>
          <p:cNvSpPr/>
          <p:nvPr/>
        </p:nvSpPr>
        <p:spPr>
          <a:xfrm>
            <a:off x="6507984" y="3651359"/>
            <a:ext cx="1800225" cy="1192012"/>
          </a:xfrm>
          <a:prstGeom prst="rect">
            <a:avLst/>
          </a:prstGeom>
          <a:pattFill prst="ltUpDiag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Segoe UI Semibold" panose="020B0702040204020203" pitchFamily="34" charset="0"/>
              </a:rPr>
              <a:t>AF Strategy (SQL Proc)</a:t>
            </a:r>
          </a:p>
          <a:p>
            <a:pPr algn="ctr"/>
            <a:r>
              <a:rPr lang="en-US" sz="1000" b="1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Planned to realize</a:t>
            </a:r>
          </a:p>
          <a:p>
            <a:pPr algn="ctr"/>
            <a:endParaRPr lang="en-US" sz="1000" b="1" dirty="0">
              <a:solidFill>
                <a:srgbClr val="C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input: </a:t>
            </a:r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AFRules</a:t>
            </a:r>
          </a:p>
          <a:p>
            <a:r>
              <a:rPr lang="en-US" sz="1000" b="1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output </a:t>
            </a:r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AFStrategyResult (0,1)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C0CC33E-6D1E-47AF-A689-F2FE22CDC20F}"/>
              </a:ext>
            </a:extLst>
          </p:cNvPr>
          <p:cNvSpPr/>
          <p:nvPr/>
        </p:nvSpPr>
        <p:spPr>
          <a:xfrm>
            <a:off x="5570586" y="2889715"/>
            <a:ext cx="804715" cy="58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2">
                    <a:lumMod val="10000"/>
                  </a:schemeClr>
                </a:solidFill>
              </a:rPr>
              <a:t>+ output Black List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C407BE-AB1F-4005-BF98-9F11DD996F60}"/>
              </a:ext>
            </a:extLst>
          </p:cNvPr>
          <p:cNvSpPr txBox="1"/>
          <p:nvPr/>
        </p:nvSpPr>
        <p:spPr>
          <a:xfrm>
            <a:off x="10774124" y="4105892"/>
            <a:ext cx="13500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Strategy calculation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ED38FA-1EE2-4E47-9909-6BFECEAC5C6B}"/>
              </a:ext>
            </a:extLst>
          </p:cNvPr>
          <p:cNvSpPr txBox="1"/>
          <p:nvPr/>
        </p:nvSpPr>
        <p:spPr>
          <a:xfrm>
            <a:off x="10938410" y="5427503"/>
            <a:ext cx="11381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Calculation of final strategy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785CC3-81D4-4EE6-8E90-392234F07A91}"/>
              </a:ext>
            </a:extLst>
          </p:cNvPr>
          <p:cNvSpPr txBox="1"/>
          <p:nvPr/>
        </p:nvSpPr>
        <p:spPr>
          <a:xfrm>
            <a:off x="7550376" y="6333955"/>
            <a:ext cx="13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</a:rPr>
              <a:t>Send to TS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E0BD585-CD36-4CBF-B1C7-5E3DD570486A}"/>
              </a:ext>
            </a:extLst>
          </p:cNvPr>
          <p:cNvCxnSpPr>
            <a:cxnSpLocks/>
            <a:stCxn id="32" idx="2"/>
            <a:endCxn id="52" idx="0"/>
          </p:cNvCxnSpPr>
          <p:nvPr/>
        </p:nvCxnSpPr>
        <p:spPr>
          <a:xfrm>
            <a:off x="7408096" y="6070294"/>
            <a:ext cx="1187" cy="33343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C3148A0-068E-4E60-8566-566F1C9FAE93}"/>
              </a:ext>
            </a:extLst>
          </p:cNvPr>
          <p:cNvCxnSpPr>
            <a:endCxn id="51" idx="0"/>
          </p:cNvCxnSpPr>
          <p:nvPr/>
        </p:nvCxnSpPr>
        <p:spPr>
          <a:xfrm>
            <a:off x="7405119" y="441789"/>
            <a:ext cx="2976" cy="16058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A29769E1-9303-4569-94D6-C316776C871E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 rot="5400000">
            <a:off x="5518940" y="1356214"/>
            <a:ext cx="592202" cy="106561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3104A9B-4D7B-4046-BC62-A97EC6EE1EBC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 rot="16200000" flipH="1">
            <a:off x="6582371" y="1358393"/>
            <a:ext cx="591797" cy="10608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EB2C247-5C25-4A7E-9475-1D76D2C55760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 flipH="1">
            <a:off x="5276281" y="3181896"/>
            <a:ext cx="5955" cy="4694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3B47626-8562-4CDF-AD8C-5572E9737430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rot="5400000">
            <a:off x="6107756" y="2350422"/>
            <a:ext cx="469463" cy="21324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4668E19F-61EB-4A88-9B00-B2A4DC804227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rot="16200000" flipH="1">
            <a:off x="6163769" y="3955882"/>
            <a:ext cx="356839" cy="213181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9615575-A065-46D6-873E-CBA1FCD90E9D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>
            <a:off x="9587754" y="3188859"/>
            <a:ext cx="0" cy="447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35C03B6-D999-4BEB-AC62-16BEC3131C84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rot="5400000">
            <a:off x="8323092" y="3935547"/>
            <a:ext cx="349667" cy="217965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33AE8D6-ADC7-44AD-B20E-E1029A3A28BB}"/>
              </a:ext>
            </a:extLst>
          </p:cNvPr>
          <p:cNvCxnSpPr>
            <a:cxnSpLocks/>
            <a:stCxn id="51" idx="6"/>
            <a:endCxn id="24" idx="0"/>
          </p:cNvCxnSpPr>
          <p:nvPr/>
        </p:nvCxnSpPr>
        <p:spPr>
          <a:xfrm>
            <a:off x="7518226" y="717272"/>
            <a:ext cx="932263" cy="977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8C3C9CA9-B6DE-4424-9F8F-51A04202C45F}"/>
              </a:ext>
            </a:extLst>
          </p:cNvPr>
          <p:cNvCxnSpPr>
            <a:cxnSpLocks/>
            <a:stCxn id="51" idx="2"/>
            <a:endCxn id="22" idx="0"/>
          </p:cNvCxnSpPr>
          <p:nvPr/>
        </p:nvCxnSpPr>
        <p:spPr>
          <a:xfrm rot="10800000" flipV="1">
            <a:off x="6347847" y="717271"/>
            <a:ext cx="950117" cy="977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D695D6FC-ABBB-4295-9739-284D80F45411}"/>
              </a:ext>
            </a:extLst>
          </p:cNvPr>
          <p:cNvCxnSpPr>
            <a:cxnSpLocks/>
            <a:stCxn id="22" idx="2"/>
            <a:endCxn id="28" idx="0"/>
          </p:cNvCxnSpPr>
          <p:nvPr/>
        </p:nvCxnSpPr>
        <p:spPr>
          <a:xfrm rot="16200000" flipH="1">
            <a:off x="7671902" y="268862"/>
            <a:ext cx="591797" cy="323990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75704B27-05DF-4808-8661-3451351E9715}"/>
              </a:ext>
            </a:extLst>
          </p:cNvPr>
          <p:cNvSpPr/>
          <p:nvPr/>
        </p:nvSpPr>
        <p:spPr>
          <a:xfrm>
            <a:off x="7297963" y="602376"/>
            <a:ext cx="220263" cy="2297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43E3C3B-BCF0-4908-BEBF-FEEEC70B184C}"/>
              </a:ext>
            </a:extLst>
          </p:cNvPr>
          <p:cNvSpPr/>
          <p:nvPr/>
        </p:nvSpPr>
        <p:spPr>
          <a:xfrm>
            <a:off x="7299151" y="6403726"/>
            <a:ext cx="220263" cy="2297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CCFD709F-5067-468B-8AED-F972C64A7B7C}"/>
              </a:ext>
            </a:extLst>
          </p:cNvPr>
          <p:cNvCxnSpPr/>
          <p:nvPr/>
        </p:nvCxnSpPr>
        <p:spPr>
          <a:xfrm rot="10800000" flipV="1">
            <a:off x="7409283" y="3444380"/>
            <a:ext cx="2090144" cy="223747"/>
          </a:xfrm>
          <a:prstGeom prst="bentConnector3">
            <a:avLst>
              <a:gd name="adj1" fmla="val 995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119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873" y="5690935"/>
            <a:ext cx="1286042" cy="1286042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368968" y="303783"/>
            <a:ext cx="0" cy="931459"/>
          </a:xfrm>
          <a:prstGeom prst="line">
            <a:avLst/>
          </a:prstGeom>
          <a:ln w="123825">
            <a:gradFill>
              <a:gsLst>
                <a:gs pos="0">
                  <a:srgbClr val="2172BD"/>
                </a:gs>
                <a:gs pos="100000">
                  <a:srgbClr val="40A8E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1263" y="415569"/>
            <a:ext cx="9030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Segoe UI Semibold" panose="020B0702040204020203" pitchFamily="34" charset="0"/>
                <a:ea typeface="Helvetica" charset="0"/>
                <a:cs typeface="Helvetica" charset="0"/>
              </a:rPr>
              <a:t>PH Scoring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AD7F76-F8C4-4650-9150-317B70DC6818}"/>
              </a:ext>
            </a:extLst>
          </p:cNvPr>
          <p:cNvSpPr/>
          <p:nvPr/>
        </p:nvSpPr>
        <p:spPr>
          <a:xfrm>
            <a:off x="329224" y="1715657"/>
            <a:ext cx="3261600" cy="356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</a:rPr>
              <a:t>VN Scoring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BB233B-722B-4E94-9370-67D8AF09B7AF}"/>
              </a:ext>
            </a:extLst>
          </p:cNvPr>
          <p:cNvSpPr/>
          <p:nvPr/>
        </p:nvSpPr>
        <p:spPr>
          <a:xfrm>
            <a:off x="329224" y="2220094"/>
            <a:ext cx="3261600" cy="356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</a:rPr>
              <a:t>ID Scoring + New TS Process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5AB339-96FB-48FC-9D8B-A4EE454ECB49}"/>
              </a:ext>
            </a:extLst>
          </p:cNvPr>
          <p:cNvSpPr/>
          <p:nvPr/>
        </p:nvSpPr>
        <p:spPr>
          <a:xfrm>
            <a:off x="329224" y="2745748"/>
            <a:ext cx="3261600" cy="356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</a:rPr>
              <a:t>Calculation of profit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29D30F-983E-48F0-9CCB-50D035EA55C4}"/>
              </a:ext>
            </a:extLst>
          </p:cNvPr>
          <p:cNvSpPr/>
          <p:nvPr/>
        </p:nvSpPr>
        <p:spPr>
          <a:xfrm>
            <a:off x="329223" y="3279514"/>
            <a:ext cx="3261600" cy="356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</a:rPr>
              <a:t>AF Rules VN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4B533C-89A4-422D-8557-11398022678F}"/>
              </a:ext>
            </a:extLst>
          </p:cNvPr>
          <p:cNvSpPr/>
          <p:nvPr/>
        </p:nvSpPr>
        <p:spPr>
          <a:xfrm>
            <a:off x="329224" y="3788753"/>
            <a:ext cx="3261600" cy="356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</a:rPr>
              <a:t>AF Rules ID &amp; PH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DC6DBE-E494-475E-917D-A08C76D29A98}"/>
              </a:ext>
            </a:extLst>
          </p:cNvPr>
          <p:cNvSpPr/>
          <p:nvPr/>
        </p:nvSpPr>
        <p:spPr>
          <a:xfrm>
            <a:off x="329224" y="4322382"/>
            <a:ext cx="3261600" cy="356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</a:rPr>
              <a:t>New process PH Site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2C4E4C-5BFE-41AA-AC8D-9A77413A9ACE}"/>
              </a:ext>
            </a:extLst>
          </p:cNvPr>
          <p:cNvSpPr/>
          <p:nvPr/>
        </p:nvSpPr>
        <p:spPr>
          <a:xfrm>
            <a:off x="329222" y="4843371"/>
            <a:ext cx="3261600" cy="356839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</a:rPr>
              <a:t>PH Scoring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24190E-0849-4A45-ACB5-A68AF2CE396D}"/>
              </a:ext>
            </a:extLst>
          </p:cNvPr>
          <p:cNvSpPr/>
          <p:nvPr/>
        </p:nvSpPr>
        <p:spPr>
          <a:xfrm>
            <a:off x="3838943" y="1588190"/>
            <a:ext cx="7497413" cy="373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Segoe UI Semibold" panose="020B0702040204020203" pitchFamily="34" charset="0"/>
              </a:rPr>
              <a:t>Result of implementation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spent 2-3 week for implementation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realized not only scoring model on WEB, but new scoring process, which gave us: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Possibility to change model and model parameters very fast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Possibility to manage all our features as from one point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Segoe UI Semibold" panose="020B0702040204020203" pitchFamily="34" charset="0"/>
              </a:rPr>
              <a:t>Result of modeling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can say that model work properly on production and quality is stable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can get such results: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Reduce Bad Rate by 10</a:t>
            </a:r>
            <a:r>
              <a:rPr lang="ru-RU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% (43 -</a:t>
            </a: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 33</a:t>
            </a:r>
            <a:r>
              <a:rPr lang="ru-RU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Reduce by </a:t>
            </a:r>
            <a:r>
              <a:rPr lang="ru-RU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40% </a:t>
            </a: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our vinificators' load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Save AR on current level</a:t>
            </a:r>
          </a:p>
        </p:txBody>
      </p:sp>
    </p:spTree>
    <p:extLst>
      <p:ext uri="{BB962C8B-B14F-4D97-AF65-F5344CB8AC3E}">
        <p14:creationId xmlns:p14="http://schemas.microsoft.com/office/powerpoint/2010/main" val="3527185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873" y="5690935"/>
            <a:ext cx="1286042" cy="1286042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368968" y="303783"/>
            <a:ext cx="0" cy="931459"/>
          </a:xfrm>
          <a:prstGeom prst="line">
            <a:avLst/>
          </a:prstGeom>
          <a:ln w="123825">
            <a:gradFill>
              <a:gsLst>
                <a:gs pos="0">
                  <a:srgbClr val="2172BD"/>
                </a:gs>
                <a:gs pos="100000">
                  <a:srgbClr val="40A8E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1263" y="415569"/>
            <a:ext cx="9030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Segoe UI Semibold" panose="020B0702040204020203" pitchFamily="34" charset="0"/>
                <a:ea typeface="Helvetica" charset="0"/>
                <a:cs typeface="Helvetica" charset="0"/>
              </a:rPr>
              <a:t>PH Scoring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8AD5417-BC13-47F2-BD49-8471C6544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456739"/>
              </p:ext>
            </p:extLst>
          </p:nvPr>
        </p:nvGraphicFramePr>
        <p:xfrm>
          <a:off x="368968" y="1685452"/>
          <a:ext cx="3462388" cy="3765927"/>
        </p:xfrm>
        <a:graphic>
          <a:graphicData uri="http://schemas.openxmlformats.org/drawingml/2006/table">
            <a:tbl>
              <a:tblPr/>
              <a:tblGrid>
                <a:gridCol w="690683">
                  <a:extLst>
                    <a:ext uri="{9D8B030D-6E8A-4147-A177-3AD203B41FA5}">
                      <a16:colId xmlns:a16="http://schemas.microsoft.com/office/drawing/2014/main" val="3184200607"/>
                    </a:ext>
                  </a:extLst>
                </a:gridCol>
                <a:gridCol w="690683">
                  <a:extLst>
                    <a:ext uri="{9D8B030D-6E8A-4147-A177-3AD203B41FA5}">
                      <a16:colId xmlns:a16="http://schemas.microsoft.com/office/drawing/2014/main" val="2079632987"/>
                    </a:ext>
                  </a:extLst>
                </a:gridCol>
                <a:gridCol w="693674">
                  <a:extLst>
                    <a:ext uri="{9D8B030D-6E8A-4147-A177-3AD203B41FA5}">
                      <a16:colId xmlns:a16="http://schemas.microsoft.com/office/drawing/2014/main" val="3249987757"/>
                    </a:ext>
                  </a:extLst>
                </a:gridCol>
                <a:gridCol w="693674">
                  <a:extLst>
                    <a:ext uri="{9D8B030D-6E8A-4147-A177-3AD203B41FA5}">
                      <a16:colId xmlns:a16="http://schemas.microsoft.com/office/drawing/2014/main" val="1578626944"/>
                    </a:ext>
                  </a:extLst>
                </a:gridCol>
                <a:gridCol w="693674">
                  <a:extLst>
                    <a:ext uri="{9D8B030D-6E8A-4147-A177-3AD203B41FA5}">
                      <a16:colId xmlns:a16="http://schemas.microsoft.com/office/drawing/2014/main" val="879489759"/>
                    </a:ext>
                  </a:extLst>
                </a:gridCol>
              </a:tblGrid>
              <a:tr h="32790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Period 2016w35 - 2016w50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912449"/>
                  </a:ext>
                </a:extLst>
              </a:tr>
              <a:tr h="32790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score interval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apps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agreement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conversion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546915"/>
                  </a:ext>
                </a:extLst>
              </a:tr>
              <a:tr h="327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 min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539036"/>
                  </a:ext>
                </a:extLst>
              </a:tr>
              <a:tr h="5564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Segoe UI Semibold" panose="020B0702040204020203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Segoe UI Semibold" panose="020B0702040204020203" pitchFamily="34" charset="0"/>
                        </a:rPr>
                        <a:t>0.30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Segoe UI Semibold" panose="020B0702040204020203" pitchFamily="34" charset="0"/>
                        </a:rPr>
                        <a:t>8522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Segoe UI Semibold" panose="020B0702040204020203" pitchFamily="34" charset="0"/>
                        </a:rPr>
                        <a:t>1523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Segoe UI Semibold" panose="020B0702040204020203" pitchFamily="34" charset="0"/>
                        </a:rPr>
                        <a:t>18%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224596"/>
                  </a:ext>
                </a:extLst>
              </a:tr>
              <a:tr h="5564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0.30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8522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1595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19%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7414948"/>
                  </a:ext>
                </a:extLst>
              </a:tr>
              <a:tr h="5564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0.35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8523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1336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16%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463676"/>
                  </a:ext>
                </a:extLst>
              </a:tr>
              <a:tr h="5564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8522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1345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16%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7202092"/>
                  </a:ext>
                </a:extLst>
              </a:tr>
              <a:tr h="5564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0.46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8523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1292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15%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81983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44D25F8-641B-47AC-8A56-3D7FCF58D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307562"/>
              </p:ext>
            </p:extLst>
          </p:nvPr>
        </p:nvGraphicFramePr>
        <p:xfrm>
          <a:off x="4642831" y="1685452"/>
          <a:ext cx="7134200" cy="3765928"/>
        </p:xfrm>
        <a:graphic>
          <a:graphicData uri="http://schemas.openxmlformats.org/drawingml/2006/table">
            <a:tbl>
              <a:tblPr/>
              <a:tblGrid>
                <a:gridCol w="775553">
                  <a:extLst>
                    <a:ext uri="{9D8B030D-6E8A-4147-A177-3AD203B41FA5}">
                      <a16:colId xmlns:a16="http://schemas.microsoft.com/office/drawing/2014/main" val="729407862"/>
                    </a:ext>
                  </a:extLst>
                </a:gridCol>
                <a:gridCol w="737291">
                  <a:extLst>
                    <a:ext uri="{9D8B030D-6E8A-4147-A177-3AD203B41FA5}">
                      <a16:colId xmlns:a16="http://schemas.microsoft.com/office/drawing/2014/main" val="4083539052"/>
                    </a:ext>
                  </a:extLst>
                </a:gridCol>
                <a:gridCol w="829127">
                  <a:extLst>
                    <a:ext uri="{9D8B030D-6E8A-4147-A177-3AD203B41FA5}">
                      <a16:colId xmlns:a16="http://schemas.microsoft.com/office/drawing/2014/main" val="2611017675"/>
                    </a:ext>
                  </a:extLst>
                </a:gridCol>
                <a:gridCol w="717752">
                  <a:extLst>
                    <a:ext uri="{9D8B030D-6E8A-4147-A177-3AD203B41FA5}">
                      <a16:colId xmlns:a16="http://schemas.microsoft.com/office/drawing/2014/main" val="157247314"/>
                    </a:ext>
                  </a:extLst>
                </a:gridCol>
                <a:gridCol w="779628">
                  <a:extLst>
                    <a:ext uri="{9D8B030D-6E8A-4147-A177-3AD203B41FA5}">
                      <a16:colId xmlns:a16="http://schemas.microsoft.com/office/drawing/2014/main" val="1593643943"/>
                    </a:ext>
                  </a:extLst>
                </a:gridCol>
                <a:gridCol w="822788">
                  <a:extLst>
                    <a:ext uri="{9D8B030D-6E8A-4147-A177-3AD203B41FA5}">
                      <a16:colId xmlns:a16="http://schemas.microsoft.com/office/drawing/2014/main" val="664143337"/>
                    </a:ext>
                  </a:extLst>
                </a:gridCol>
                <a:gridCol w="2472061">
                  <a:extLst>
                    <a:ext uri="{9D8B030D-6E8A-4147-A177-3AD203B41FA5}">
                      <a16:colId xmlns:a16="http://schemas.microsoft.com/office/drawing/2014/main" val="3009252795"/>
                    </a:ext>
                  </a:extLst>
                </a:gridCol>
              </a:tblGrid>
              <a:tr h="312494">
                <a:tc gridSpan="7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Period 2016w35 - 2016w50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006263"/>
                  </a:ext>
                </a:extLst>
              </a:tr>
              <a:tr h="31249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score interval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agrements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of agreements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defaults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strategy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475161"/>
                  </a:ext>
                </a:extLst>
              </a:tr>
              <a:tr h="3124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 min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504284"/>
                  </a:ext>
                </a:extLst>
              </a:tr>
              <a:tr h="70727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0.00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0.30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213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0.19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23%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low level of defaults, can be without "</a:t>
                      </a:r>
                      <a:r>
                        <a:rPr lang="en-US" sz="1200" b="0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pv</a:t>
                      </a:r>
                      <a:r>
                        <a:rPr 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 verification" which can increase the conversion twice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26489"/>
                  </a:ext>
                </a:extLst>
              </a:tr>
              <a:tr h="53029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0.31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0.35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210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0.19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77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37%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clients for normal procced strategy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304484"/>
                  </a:ext>
                </a:extLst>
              </a:tr>
              <a:tr h="53029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0.35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238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0.22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42%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408434"/>
                  </a:ext>
                </a:extLst>
              </a:tr>
              <a:tr h="53029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0.41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0.46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188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0.17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51%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1165"/>
                  </a:ext>
                </a:extLst>
              </a:tr>
              <a:tr h="53029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0.46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1.00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251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0.23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159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63%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very high level of defaults, should be rejected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62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075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873" y="5690935"/>
            <a:ext cx="1286042" cy="1286042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368968" y="303783"/>
            <a:ext cx="0" cy="931459"/>
          </a:xfrm>
          <a:prstGeom prst="line">
            <a:avLst/>
          </a:prstGeom>
          <a:ln w="123825">
            <a:gradFill>
              <a:gsLst>
                <a:gs pos="0">
                  <a:srgbClr val="2172BD"/>
                </a:gs>
                <a:gs pos="100000">
                  <a:srgbClr val="40A8E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1263" y="415569"/>
            <a:ext cx="9030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 Semibold" panose="020B0702040204020203" pitchFamily="34" charset="0"/>
                <a:ea typeface="Helvetica" charset="0"/>
                <a:cs typeface="Helvetica" charset="0"/>
              </a:rPr>
              <a:t>Four key areas for development </a:t>
            </a:r>
            <a:endParaRPr lang="ru-RU" sz="4000" dirty="0">
              <a:latin typeface="Segoe UI Semibold" panose="020B0702040204020203" pitchFamily="34" charset="0"/>
              <a:ea typeface="Helvetica" charset="0"/>
              <a:cs typeface="Helvetica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D8186A6-9917-4252-B85B-94ED74A707E6}"/>
              </a:ext>
            </a:extLst>
          </p:cNvPr>
          <p:cNvSpPr/>
          <p:nvPr/>
        </p:nvSpPr>
        <p:spPr>
          <a:xfrm>
            <a:off x="368968" y="2014273"/>
            <a:ext cx="2672617" cy="2732057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Segoe UI Semibold" panose="020B0702040204020203" pitchFamily="34" charset="0"/>
              </a:rPr>
              <a:t>Development of data model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connecting new sources of customer data</a:t>
            </a:r>
            <a:endParaRPr lang="ru-RU" sz="105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4BE6AF-3F65-4B10-83D7-3D4678F5AED8}"/>
              </a:ext>
            </a:extLst>
          </p:cNvPr>
          <p:cNvSpPr/>
          <p:nvPr/>
        </p:nvSpPr>
        <p:spPr>
          <a:xfrm>
            <a:off x="3259484" y="2011679"/>
            <a:ext cx="2741188" cy="2734651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Segoe UI Semibold" panose="020B0702040204020203" pitchFamily="34" charset="0"/>
              </a:rPr>
              <a:t>Development of automated strategies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 Semibold" panose="020B0702040204020203" pitchFamily="34" charset="0"/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Anti-fraud, scoring, blacklists, minimum requirements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2696100-75FF-4745-8296-98A81BAD0283}"/>
              </a:ext>
            </a:extLst>
          </p:cNvPr>
          <p:cNvSpPr/>
          <p:nvPr/>
        </p:nvSpPr>
        <p:spPr>
          <a:xfrm>
            <a:off x="9177658" y="2011680"/>
            <a:ext cx="2741188" cy="2734651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Segoe UI Semibold" panose="020B0702040204020203" pitchFamily="34" charset="0"/>
              </a:rPr>
              <a:t>Monitoring</a:t>
            </a:r>
            <a:endParaRPr lang="ru-RU" sz="2400" dirty="0">
              <a:solidFill>
                <a:schemeClr val="bg1"/>
              </a:solidFill>
              <a:latin typeface="Segoe UI Semibold" panose="020B0702040204020203" pitchFamily="34" charset="0"/>
            </a:endParaRPr>
          </a:p>
          <a:p>
            <a:pPr algn="ctr"/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 of quality monitoring systems for scoring models and auto-tests, as well as the correctness of its work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B1159FD-3B0A-4484-919A-4B460D9D5370}"/>
              </a:ext>
            </a:extLst>
          </p:cNvPr>
          <p:cNvSpPr/>
          <p:nvPr/>
        </p:nvSpPr>
        <p:spPr>
          <a:xfrm>
            <a:off x="6218571" y="2075966"/>
            <a:ext cx="2741188" cy="2734651"/>
          </a:xfrm>
          <a:prstGeom prst="ellipse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0" scaled="1"/>
          </a:gradFill>
          <a:ln w="635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bg1"/>
                </a:solidFill>
                <a:latin typeface="Segoe UI Semibold" panose="020B0702040204020203" pitchFamily="34" charset="0"/>
              </a:rPr>
              <a:t>Introduction and piloting of automated strategies </a:t>
            </a:r>
          </a:p>
          <a:p>
            <a:pPr algn="ctr"/>
            <a:r>
              <a:rPr lang="en-US" altLang="en-US" sz="105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Implementation of scoring checks, anti-fraud rules and other automatic customer checks, pilots </a:t>
            </a:r>
          </a:p>
          <a:p>
            <a:pPr algn="ctr"/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90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873" y="5690935"/>
            <a:ext cx="1286042" cy="1286042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368968" y="303783"/>
            <a:ext cx="0" cy="931459"/>
          </a:xfrm>
          <a:prstGeom prst="line">
            <a:avLst/>
          </a:prstGeom>
          <a:ln w="123825">
            <a:gradFill>
              <a:gsLst>
                <a:gs pos="0">
                  <a:srgbClr val="2172BD"/>
                </a:gs>
                <a:gs pos="100000">
                  <a:srgbClr val="40A8E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1263" y="415569"/>
            <a:ext cx="9030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 Semibold" panose="020B0702040204020203" pitchFamily="34" charset="0"/>
                <a:ea typeface="Helvetica" charset="0"/>
                <a:cs typeface="Helvetica" charset="0"/>
              </a:rPr>
              <a:t>Analytical module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F27D5B5-8E03-44ED-8671-E20C32502FEF}"/>
              </a:ext>
            </a:extLst>
          </p:cNvPr>
          <p:cNvSpPr/>
          <p:nvPr/>
        </p:nvSpPr>
        <p:spPr>
          <a:xfrm>
            <a:off x="950368" y="2570234"/>
            <a:ext cx="1714501" cy="7788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</a:rPr>
              <a:t>Internal data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7F88192-D418-4F5D-A19E-ABBD55B49930}"/>
              </a:ext>
            </a:extLst>
          </p:cNvPr>
          <p:cNvSpPr/>
          <p:nvPr/>
        </p:nvSpPr>
        <p:spPr>
          <a:xfrm>
            <a:off x="2962884" y="2576584"/>
            <a:ext cx="1714501" cy="7725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</a:rPr>
              <a:t>External data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2C9A668-5C50-419F-AD4D-5A84AF5640CC}"/>
              </a:ext>
            </a:extLst>
          </p:cNvPr>
          <p:cNvSpPr/>
          <p:nvPr/>
        </p:nvSpPr>
        <p:spPr>
          <a:xfrm>
            <a:off x="4967509" y="2576584"/>
            <a:ext cx="1714501" cy="7725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</a:rPr>
              <a:t>Additional data calculation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B88F8CE-640E-497C-AB62-5B4AB28AB63F}"/>
              </a:ext>
            </a:extLst>
          </p:cNvPr>
          <p:cNvSpPr/>
          <p:nvPr/>
        </p:nvSpPr>
        <p:spPr>
          <a:xfrm>
            <a:off x="945907" y="4023364"/>
            <a:ext cx="1714501" cy="77254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Segoe UI Semibold" panose="020B0702040204020203" pitchFamily="34" charset="0"/>
              </a:rPr>
              <a:t>Anti Fraud rules</a:t>
            </a:r>
            <a:br>
              <a:rPr lang="en-US" sz="1100" dirty="0">
                <a:solidFill>
                  <a:schemeClr val="bg1"/>
                </a:solidFill>
                <a:latin typeface="Segoe UI Semibold" panose="020B0702040204020203" pitchFamily="34" charset="0"/>
              </a:rPr>
            </a:br>
            <a:r>
              <a:rPr lang="en-US" sz="1100" dirty="0">
                <a:solidFill>
                  <a:schemeClr val="bg1"/>
                </a:solidFill>
                <a:latin typeface="Segoe UI Semibold" panose="020B0702040204020203" pitchFamily="34" charset="0"/>
              </a:rPr>
              <a:t>Stop Factors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Segoe UI Semibold" panose="020B0702040204020203" pitchFamily="34" charset="0"/>
              </a:rPr>
              <a:t>Minimal Requirements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Segoe UI Semibold" panose="020B0702040204020203" pitchFamily="34" charset="0"/>
              </a:rPr>
              <a:t>Deduplication</a:t>
            </a:r>
            <a:endParaRPr lang="en-US" sz="1200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15AAA9-4C34-4D96-8BFE-49C3E9A88E2E}"/>
              </a:ext>
            </a:extLst>
          </p:cNvPr>
          <p:cNvSpPr/>
          <p:nvPr/>
        </p:nvSpPr>
        <p:spPr>
          <a:xfrm>
            <a:off x="2962883" y="4023364"/>
            <a:ext cx="1714501" cy="7685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</a:rPr>
              <a:t>Black Lists Rules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F755047-0DD3-4AD7-924A-212BFE38E263}"/>
              </a:ext>
            </a:extLst>
          </p:cNvPr>
          <p:cNvSpPr/>
          <p:nvPr/>
        </p:nvSpPr>
        <p:spPr>
          <a:xfrm>
            <a:off x="4967283" y="4029714"/>
            <a:ext cx="1714501" cy="77254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</a:rPr>
              <a:t>TS Application Scoring model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66FE71-EEF6-4D07-9728-3A34E4B1443A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 flipH="1">
            <a:off x="1803158" y="3349128"/>
            <a:ext cx="4461" cy="6742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1C3920F-E2E7-4CB2-9A05-E8A1D2B7B278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 flipH="1">
            <a:off x="1803158" y="3349128"/>
            <a:ext cx="2016977" cy="6742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27EBC54-2B8C-42DE-A703-ECB95CB2BE4C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 flipH="1">
            <a:off x="1803158" y="3349128"/>
            <a:ext cx="4021602" cy="6742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2693553-9F64-44F9-94F3-12BFF6F64878}"/>
              </a:ext>
            </a:extLst>
          </p:cNvPr>
          <p:cNvCxnSpPr>
            <a:cxnSpLocks/>
            <a:stCxn id="53" idx="2"/>
            <a:endCxn id="57" idx="0"/>
          </p:cNvCxnSpPr>
          <p:nvPr/>
        </p:nvCxnSpPr>
        <p:spPr>
          <a:xfrm>
            <a:off x="1807619" y="3349128"/>
            <a:ext cx="2012515" cy="6742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9ECAFEF-FB0E-4FBC-A64C-8D9C740D779F}"/>
              </a:ext>
            </a:extLst>
          </p:cNvPr>
          <p:cNvCxnSpPr>
            <a:cxnSpLocks/>
            <a:stCxn id="54" idx="2"/>
            <a:endCxn id="57" idx="0"/>
          </p:cNvCxnSpPr>
          <p:nvPr/>
        </p:nvCxnSpPr>
        <p:spPr>
          <a:xfrm flipH="1">
            <a:off x="3820134" y="3349128"/>
            <a:ext cx="1" cy="6742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48EBA90-0455-455E-9B9D-6AB47B78ABF5}"/>
              </a:ext>
            </a:extLst>
          </p:cNvPr>
          <p:cNvCxnSpPr>
            <a:cxnSpLocks/>
            <a:stCxn id="55" idx="2"/>
            <a:endCxn id="57" idx="0"/>
          </p:cNvCxnSpPr>
          <p:nvPr/>
        </p:nvCxnSpPr>
        <p:spPr>
          <a:xfrm flipH="1">
            <a:off x="3820134" y="3349128"/>
            <a:ext cx="2004626" cy="6742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1716587-9942-441B-BFC4-D71F9A7E6E61}"/>
              </a:ext>
            </a:extLst>
          </p:cNvPr>
          <p:cNvCxnSpPr>
            <a:cxnSpLocks/>
            <a:stCxn id="53" idx="2"/>
            <a:endCxn id="58" idx="0"/>
          </p:cNvCxnSpPr>
          <p:nvPr/>
        </p:nvCxnSpPr>
        <p:spPr>
          <a:xfrm>
            <a:off x="1807619" y="3349128"/>
            <a:ext cx="4016915" cy="68058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0C94FAD-19DC-472E-A0FC-58B2C178F955}"/>
              </a:ext>
            </a:extLst>
          </p:cNvPr>
          <p:cNvCxnSpPr>
            <a:cxnSpLocks/>
            <a:stCxn id="54" idx="2"/>
            <a:endCxn id="58" idx="0"/>
          </p:cNvCxnSpPr>
          <p:nvPr/>
        </p:nvCxnSpPr>
        <p:spPr>
          <a:xfrm>
            <a:off x="3820135" y="3349128"/>
            <a:ext cx="2004399" cy="68058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C463A56-542A-4963-97A0-CF097961A06E}"/>
              </a:ext>
            </a:extLst>
          </p:cNvPr>
          <p:cNvCxnSpPr>
            <a:cxnSpLocks/>
            <a:stCxn id="55" idx="2"/>
            <a:endCxn id="58" idx="0"/>
          </p:cNvCxnSpPr>
          <p:nvPr/>
        </p:nvCxnSpPr>
        <p:spPr>
          <a:xfrm flipH="1">
            <a:off x="5824534" y="3349128"/>
            <a:ext cx="226" cy="68058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23FF30CD-A53C-4340-9C2C-7E7EB94B96D6}"/>
              </a:ext>
            </a:extLst>
          </p:cNvPr>
          <p:cNvSpPr/>
          <p:nvPr/>
        </p:nvSpPr>
        <p:spPr>
          <a:xfrm>
            <a:off x="2962883" y="5260514"/>
            <a:ext cx="1714501" cy="6996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</a:rPr>
              <a:t>Final Decision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AB0348D-B6DB-49E8-BDC5-DD7D694821C7}"/>
              </a:ext>
            </a:extLst>
          </p:cNvPr>
          <p:cNvCxnSpPr>
            <a:cxnSpLocks/>
            <a:stCxn id="56" idx="2"/>
            <a:endCxn id="68" idx="0"/>
          </p:cNvCxnSpPr>
          <p:nvPr/>
        </p:nvCxnSpPr>
        <p:spPr>
          <a:xfrm>
            <a:off x="1803158" y="4795907"/>
            <a:ext cx="2016976" cy="46460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89E5575-6886-4B31-96FE-76FCD90352A5}"/>
              </a:ext>
            </a:extLst>
          </p:cNvPr>
          <p:cNvCxnSpPr>
            <a:cxnSpLocks/>
            <a:stCxn id="57" idx="2"/>
            <a:endCxn id="68" idx="0"/>
          </p:cNvCxnSpPr>
          <p:nvPr/>
        </p:nvCxnSpPr>
        <p:spPr>
          <a:xfrm>
            <a:off x="3820134" y="4791914"/>
            <a:ext cx="0" cy="4686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B68D263-4A86-4236-823A-C930D63ED351}"/>
              </a:ext>
            </a:extLst>
          </p:cNvPr>
          <p:cNvCxnSpPr>
            <a:cxnSpLocks/>
            <a:stCxn id="58" idx="2"/>
            <a:endCxn id="68" idx="0"/>
          </p:cNvCxnSpPr>
          <p:nvPr/>
        </p:nvCxnSpPr>
        <p:spPr>
          <a:xfrm flipH="1">
            <a:off x="3820134" y="4802257"/>
            <a:ext cx="2004400" cy="45825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6B2EAB0D-4405-4D15-A61B-490E7AA13A06}"/>
              </a:ext>
            </a:extLst>
          </p:cNvPr>
          <p:cNvCxnSpPr>
            <a:cxnSpLocks/>
            <a:stCxn id="53" idx="0"/>
            <a:endCxn id="55" idx="0"/>
          </p:cNvCxnSpPr>
          <p:nvPr/>
        </p:nvCxnSpPr>
        <p:spPr>
          <a:xfrm rot="16200000" flipH="1">
            <a:off x="3813014" y="564839"/>
            <a:ext cx="6350" cy="4017141"/>
          </a:xfrm>
          <a:prstGeom prst="bentConnector3">
            <a:avLst>
              <a:gd name="adj1" fmla="val -360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5793096-4645-4674-9837-6597C9C45A52}"/>
              </a:ext>
            </a:extLst>
          </p:cNvPr>
          <p:cNvCxnSpPr>
            <a:cxnSpLocks/>
            <a:stCxn id="68" idx="2"/>
            <a:endCxn id="74" idx="0"/>
          </p:cNvCxnSpPr>
          <p:nvPr/>
        </p:nvCxnSpPr>
        <p:spPr>
          <a:xfrm flipH="1">
            <a:off x="3809052" y="5960126"/>
            <a:ext cx="11082" cy="3043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C6E9231F-A06E-43AF-9284-090761F5B0F8}"/>
              </a:ext>
            </a:extLst>
          </p:cNvPr>
          <p:cNvSpPr/>
          <p:nvPr/>
        </p:nvSpPr>
        <p:spPr>
          <a:xfrm>
            <a:off x="3567609" y="6264494"/>
            <a:ext cx="482885" cy="4709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600" dirty="0">
                <a:solidFill>
                  <a:srgbClr val="514D4D"/>
                </a:solidFill>
                <a:latin typeface="Segoe UI Semibold" panose="020B0702040204020203" pitchFamily="34" charset="0"/>
              </a:rPr>
              <a:t>TS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36F1FBC-B5DD-4A28-A73E-FDC619963918}"/>
              </a:ext>
            </a:extLst>
          </p:cNvPr>
          <p:cNvSpPr/>
          <p:nvPr/>
        </p:nvSpPr>
        <p:spPr>
          <a:xfrm>
            <a:off x="3578692" y="1634784"/>
            <a:ext cx="482885" cy="4709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100" dirty="0">
                <a:solidFill>
                  <a:srgbClr val="514D4D"/>
                </a:solidFill>
                <a:latin typeface="Segoe UI Semibold" panose="020B0702040204020203" pitchFamily="34" charset="0"/>
              </a:rPr>
              <a:t>APP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25B36381-2898-4313-AEEA-DF607F70D049}"/>
              </a:ext>
            </a:extLst>
          </p:cNvPr>
          <p:cNvCxnSpPr>
            <a:cxnSpLocks/>
            <a:stCxn id="76" idx="2"/>
            <a:endCxn id="53" idx="1"/>
          </p:cNvCxnSpPr>
          <p:nvPr/>
        </p:nvCxnSpPr>
        <p:spPr>
          <a:xfrm rot="10800000" flipV="1">
            <a:off x="950368" y="1870233"/>
            <a:ext cx="2628324" cy="1089447"/>
          </a:xfrm>
          <a:prstGeom prst="bentConnector3">
            <a:avLst>
              <a:gd name="adj1" fmla="val 108698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C6FE08E-F9CE-49D7-AE0E-FF5DF73B6738}"/>
              </a:ext>
            </a:extLst>
          </p:cNvPr>
          <p:cNvCxnSpPr>
            <a:cxnSpLocks/>
            <a:stCxn id="76" idx="4"/>
            <a:endCxn id="54" idx="0"/>
          </p:cNvCxnSpPr>
          <p:nvPr/>
        </p:nvCxnSpPr>
        <p:spPr>
          <a:xfrm>
            <a:off x="3820135" y="2105684"/>
            <a:ext cx="0" cy="4709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E1B4415-35CE-4902-B70F-D3188A9904EE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4677385" y="2962856"/>
            <a:ext cx="29012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C0733A13-21B6-4E18-B28E-9C3D8EF38744}"/>
              </a:ext>
            </a:extLst>
          </p:cNvPr>
          <p:cNvSpPr txBox="1"/>
          <p:nvPr/>
        </p:nvSpPr>
        <p:spPr>
          <a:xfrm>
            <a:off x="2660408" y="1189647"/>
            <a:ext cx="2628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</a:rPr>
              <a:t>WEB Analytical Module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3B61BB4-AD2B-452B-AED5-B2D586963A96}"/>
              </a:ext>
            </a:extLst>
          </p:cNvPr>
          <p:cNvSpPr txBox="1"/>
          <p:nvPr/>
        </p:nvSpPr>
        <p:spPr>
          <a:xfrm>
            <a:off x="8380159" y="1199459"/>
            <a:ext cx="239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</a:rPr>
              <a:t>TS Analytical Module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8B7AE4C7-86AC-42D8-8CC4-602B719FFE8F}"/>
              </a:ext>
            </a:extLst>
          </p:cNvPr>
          <p:cNvSpPr/>
          <p:nvPr/>
        </p:nvSpPr>
        <p:spPr>
          <a:xfrm>
            <a:off x="9453553" y="1944650"/>
            <a:ext cx="476037" cy="47600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514D4D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E969C4A-F4CE-4D3C-A72C-12C0D20D4244}"/>
              </a:ext>
            </a:extLst>
          </p:cNvPr>
          <p:cNvSpPr txBox="1"/>
          <p:nvPr/>
        </p:nvSpPr>
        <p:spPr>
          <a:xfrm>
            <a:off x="9422342" y="2040160"/>
            <a:ext cx="620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514D4D"/>
                </a:solidFill>
              </a:rPr>
              <a:t>WEB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D577A8A-2318-49C2-AD01-BCDE0AE4C7A9}"/>
              </a:ext>
            </a:extLst>
          </p:cNvPr>
          <p:cNvCxnSpPr>
            <a:cxnSpLocks/>
            <a:stCxn id="141" idx="4"/>
            <a:endCxn id="144" idx="0"/>
          </p:cNvCxnSpPr>
          <p:nvPr/>
        </p:nvCxnSpPr>
        <p:spPr>
          <a:xfrm>
            <a:off x="9691572" y="2420651"/>
            <a:ext cx="2" cy="15593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85897B2-ECFF-4FC1-9C66-703332F947C0}"/>
              </a:ext>
            </a:extLst>
          </p:cNvPr>
          <p:cNvSpPr/>
          <p:nvPr/>
        </p:nvSpPr>
        <p:spPr>
          <a:xfrm>
            <a:off x="8834323" y="2576585"/>
            <a:ext cx="1714501" cy="7725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</a:rPr>
              <a:t>Deduplication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8221EC-50F5-465F-95AC-0AF35200D257}"/>
              </a:ext>
            </a:extLst>
          </p:cNvPr>
          <p:cNvSpPr/>
          <p:nvPr/>
        </p:nvSpPr>
        <p:spPr>
          <a:xfrm>
            <a:off x="6829699" y="4023363"/>
            <a:ext cx="1864602" cy="7672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</a:rPr>
              <a:t>Anti Fraud expert rules, Black lists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</a:rPr>
              <a:t>Stop Factors, 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</a:rPr>
              <a:t>Minimal Requirements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F199CEA-1385-417F-A7A3-7C61A0124AEE}"/>
              </a:ext>
            </a:extLst>
          </p:cNvPr>
          <p:cNvSpPr/>
          <p:nvPr/>
        </p:nvSpPr>
        <p:spPr>
          <a:xfrm>
            <a:off x="9003967" y="4034987"/>
            <a:ext cx="1377280" cy="77889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</a:rPr>
              <a:t>WEB Decision rules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8E4D7C6-042A-48B4-A36D-D85A76DBC0FB}"/>
              </a:ext>
            </a:extLst>
          </p:cNvPr>
          <p:cNvSpPr/>
          <p:nvPr/>
        </p:nvSpPr>
        <p:spPr>
          <a:xfrm>
            <a:off x="10690914" y="4023362"/>
            <a:ext cx="1339506" cy="7588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</a:rPr>
              <a:t>TS Application Scoring Model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A0AC047E-8B27-4859-A3EA-D32AB3E2B14A}"/>
              </a:ext>
            </a:extLst>
          </p:cNvPr>
          <p:cNvCxnSpPr>
            <a:cxnSpLocks/>
            <a:stCxn id="144" idx="2"/>
            <a:endCxn id="146" idx="0"/>
          </p:cNvCxnSpPr>
          <p:nvPr/>
        </p:nvCxnSpPr>
        <p:spPr>
          <a:xfrm>
            <a:off x="9691574" y="3349128"/>
            <a:ext cx="1033" cy="6858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C0B654B3-C3EF-48CE-BC06-ED35800515D4}"/>
              </a:ext>
            </a:extLst>
          </p:cNvPr>
          <p:cNvCxnSpPr>
            <a:cxnSpLocks/>
            <a:stCxn id="146" idx="2"/>
            <a:endCxn id="152" idx="0"/>
          </p:cNvCxnSpPr>
          <p:nvPr/>
        </p:nvCxnSpPr>
        <p:spPr>
          <a:xfrm flipH="1">
            <a:off x="9691572" y="4813881"/>
            <a:ext cx="1035" cy="4466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98AD798-039F-459A-BCB7-81AF5DFDD9BF}"/>
              </a:ext>
            </a:extLst>
          </p:cNvPr>
          <p:cNvCxnSpPr>
            <a:cxnSpLocks/>
            <a:stCxn id="144" idx="2"/>
            <a:endCxn id="145" idx="0"/>
          </p:cNvCxnSpPr>
          <p:nvPr/>
        </p:nvCxnSpPr>
        <p:spPr>
          <a:xfrm flipH="1">
            <a:off x="7762000" y="3349128"/>
            <a:ext cx="1929574" cy="67423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A3943913-128E-454F-9739-5D633C597582}"/>
              </a:ext>
            </a:extLst>
          </p:cNvPr>
          <p:cNvCxnSpPr>
            <a:cxnSpLocks/>
            <a:stCxn id="144" idx="2"/>
            <a:endCxn id="147" idx="0"/>
          </p:cNvCxnSpPr>
          <p:nvPr/>
        </p:nvCxnSpPr>
        <p:spPr>
          <a:xfrm>
            <a:off x="9691574" y="3349128"/>
            <a:ext cx="1669093" cy="67423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FD3FFF6A-27D9-4176-88D1-2AB91B476C88}"/>
              </a:ext>
            </a:extLst>
          </p:cNvPr>
          <p:cNvSpPr/>
          <p:nvPr/>
        </p:nvSpPr>
        <p:spPr>
          <a:xfrm>
            <a:off x="9002932" y="5260514"/>
            <a:ext cx="1377280" cy="6996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</a:rPr>
              <a:t>Final Decision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ED26094-3A9F-4AB7-BD5E-015965DE02A9}"/>
              </a:ext>
            </a:extLst>
          </p:cNvPr>
          <p:cNvCxnSpPr>
            <a:cxnSpLocks/>
            <a:stCxn id="145" idx="2"/>
            <a:endCxn id="152" idx="0"/>
          </p:cNvCxnSpPr>
          <p:nvPr/>
        </p:nvCxnSpPr>
        <p:spPr>
          <a:xfrm>
            <a:off x="7762000" y="4790660"/>
            <a:ext cx="1929572" cy="46985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9FE4672-45DB-49E5-98C4-5E87BB682832}"/>
              </a:ext>
            </a:extLst>
          </p:cNvPr>
          <p:cNvCxnSpPr>
            <a:cxnSpLocks/>
            <a:stCxn id="147" idx="2"/>
            <a:endCxn id="152" idx="0"/>
          </p:cNvCxnSpPr>
          <p:nvPr/>
        </p:nvCxnSpPr>
        <p:spPr>
          <a:xfrm flipH="1">
            <a:off x="9691572" y="4782259"/>
            <a:ext cx="1669095" cy="47825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45A6F2D1-8F64-4557-A050-8E4C0C5D7ED6}"/>
              </a:ext>
            </a:extLst>
          </p:cNvPr>
          <p:cNvCxnSpPr>
            <a:cxnSpLocks/>
            <a:stCxn id="152" idx="2"/>
          </p:cNvCxnSpPr>
          <p:nvPr/>
        </p:nvCxnSpPr>
        <p:spPr>
          <a:xfrm flipH="1">
            <a:off x="9690538" y="5960126"/>
            <a:ext cx="1034" cy="50018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2406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873" y="5690935"/>
            <a:ext cx="1286042" cy="1286042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368968" y="303783"/>
            <a:ext cx="0" cy="931459"/>
          </a:xfrm>
          <a:prstGeom prst="line">
            <a:avLst/>
          </a:prstGeom>
          <a:ln w="123825">
            <a:gradFill>
              <a:gsLst>
                <a:gs pos="0">
                  <a:srgbClr val="2172BD"/>
                </a:gs>
                <a:gs pos="100000">
                  <a:srgbClr val="40A8E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1263" y="415569"/>
            <a:ext cx="9030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 Semibold" panose="020B0702040204020203" pitchFamily="34" charset="0"/>
                <a:ea typeface="Helvetica" charset="0"/>
                <a:cs typeface="Helvetica" charset="0"/>
              </a:rPr>
              <a:t>Four key areas for development </a:t>
            </a:r>
            <a:endParaRPr lang="ru-RU" sz="4000" dirty="0">
              <a:latin typeface="Segoe UI Semibold" panose="020B0702040204020203" pitchFamily="34" charset="0"/>
              <a:ea typeface="Helvetica" charset="0"/>
              <a:cs typeface="Helvetica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D8186A6-9917-4252-B85B-94ED74A707E6}"/>
              </a:ext>
            </a:extLst>
          </p:cNvPr>
          <p:cNvSpPr/>
          <p:nvPr/>
        </p:nvSpPr>
        <p:spPr>
          <a:xfrm>
            <a:off x="368968" y="2014273"/>
            <a:ext cx="2672617" cy="2732057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Segoe UI Semibold" panose="020B0702040204020203" pitchFamily="34" charset="0"/>
              </a:rPr>
              <a:t>Development of data model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connecting new sources of customer data</a:t>
            </a:r>
            <a:endParaRPr lang="ru-RU" sz="105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4BE6AF-3F65-4B10-83D7-3D4678F5AED8}"/>
              </a:ext>
            </a:extLst>
          </p:cNvPr>
          <p:cNvSpPr/>
          <p:nvPr/>
        </p:nvSpPr>
        <p:spPr>
          <a:xfrm>
            <a:off x="3259484" y="2011679"/>
            <a:ext cx="2741188" cy="2734651"/>
          </a:xfrm>
          <a:prstGeom prst="ellipse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0" scaled="1"/>
          </a:gradFill>
          <a:ln w="635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Segoe UI Semibold" panose="020B0702040204020203" pitchFamily="34" charset="0"/>
              </a:rPr>
              <a:t>Development of automated strategies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 Semibold" panose="020B0702040204020203" pitchFamily="34" charset="0"/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Anti-fraud, scoring, blacklists, minimum requirements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2696100-75FF-4745-8296-98A81BAD0283}"/>
              </a:ext>
            </a:extLst>
          </p:cNvPr>
          <p:cNvSpPr/>
          <p:nvPr/>
        </p:nvSpPr>
        <p:spPr>
          <a:xfrm>
            <a:off x="9177658" y="2011680"/>
            <a:ext cx="2741188" cy="2734651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Segoe UI Semibold" panose="020B0702040204020203" pitchFamily="34" charset="0"/>
              </a:rPr>
              <a:t>Monitoring</a:t>
            </a:r>
            <a:endParaRPr lang="ru-RU" sz="2400" dirty="0">
              <a:solidFill>
                <a:schemeClr val="bg1"/>
              </a:solidFill>
              <a:latin typeface="Segoe UI Semibold" panose="020B0702040204020203" pitchFamily="34" charset="0"/>
            </a:endParaRPr>
          </a:p>
          <a:p>
            <a:pPr algn="ctr"/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 of quality monitoring systems for scoring models and auto-tests, as well as the correctness of its work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B1159FD-3B0A-4484-919A-4B460D9D5370}"/>
              </a:ext>
            </a:extLst>
          </p:cNvPr>
          <p:cNvSpPr/>
          <p:nvPr/>
        </p:nvSpPr>
        <p:spPr>
          <a:xfrm>
            <a:off x="6218571" y="2075966"/>
            <a:ext cx="2741188" cy="2734651"/>
          </a:xfrm>
          <a:prstGeom prst="ellipse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0" scaled="1"/>
          </a:gradFill>
          <a:ln w="635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bg1"/>
                </a:solidFill>
                <a:latin typeface="Segoe UI Semibold" panose="020B0702040204020203" pitchFamily="34" charset="0"/>
              </a:rPr>
              <a:t>Introduction and piloting of automated strategies </a:t>
            </a:r>
          </a:p>
          <a:p>
            <a:pPr algn="ctr"/>
            <a:r>
              <a:rPr lang="en-US" altLang="en-US" sz="105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Implementation of scoring checks, anti-fraud rules and other automatic customer checks, pilots </a:t>
            </a:r>
          </a:p>
          <a:p>
            <a:pPr algn="ctr"/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886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873" y="5690935"/>
            <a:ext cx="1286042" cy="1286042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368968" y="303783"/>
            <a:ext cx="0" cy="931459"/>
          </a:xfrm>
          <a:prstGeom prst="line">
            <a:avLst/>
          </a:prstGeom>
          <a:ln w="123825">
            <a:gradFill>
              <a:gsLst>
                <a:gs pos="0">
                  <a:srgbClr val="2172BD"/>
                </a:gs>
                <a:gs pos="100000">
                  <a:srgbClr val="40A8E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1263" y="415569"/>
            <a:ext cx="9030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 Semibold" panose="020B0702040204020203" pitchFamily="34" charset="0"/>
                <a:ea typeface="Helvetica" charset="0"/>
                <a:cs typeface="Helvetica" charset="0"/>
              </a:rPr>
              <a:t>Analytical module ID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F27D5B5-8E03-44ED-8671-E20C32502FEF}"/>
              </a:ext>
            </a:extLst>
          </p:cNvPr>
          <p:cNvSpPr/>
          <p:nvPr/>
        </p:nvSpPr>
        <p:spPr>
          <a:xfrm>
            <a:off x="950368" y="2570234"/>
            <a:ext cx="1714501" cy="7788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</a:rPr>
              <a:t>Internal data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7F88192-D418-4F5D-A19E-ABBD55B49930}"/>
              </a:ext>
            </a:extLst>
          </p:cNvPr>
          <p:cNvSpPr/>
          <p:nvPr/>
        </p:nvSpPr>
        <p:spPr>
          <a:xfrm>
            <a:off x="2962884" y="2576584"/>
            <a:ext cx="1714501" cy="7725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</a:rPr>
              <a:t>External data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2C9A668-5C50-419F-AD4D-5A84AF5640CC}"/>
              </a:ext>
            </a:extLst>
          </p:cNvPr>
          <p:cNvSpPr/>
          <p:nvPr/>
        </p:nvSpPr>
        <p:spPr>
          <a:xfrm>
            <a:off x="4967509" y="2576584"/>
            <a:ext cx="1714501" cy="7725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</a:rPr>
              <a:t>Additional data calculation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B88F8CE-640E-497C-AB62-5B4AB28AB63F}"/>
              </a:ext>
            </a:extLst>
          </p:cNvPr>
          <p:cNvSpPr/>
          <p:nvPr/>
        </p:nvSpPr>
        <p:spPr>
          <a:xfrm>
            <a:off x="945907" y="4023364"/>
            <a:ext cx="1714501" cy="77254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Segoe UI Semibold" panose="020B0702040204020203" pitchFamily="34" charset="0"/>
              </a:rPr>
              <a:t>Anti Fraud rules</a:t>
            </a:r>
            <a:br>
              <a:rPr lang="en-US" sz="1100" dirty="0">
                <a:solidFill>
                  <a:schemeClr val="bg1"/>
                </a:solidFill>
                <a:latin typeface="Segoe UI Semibold" panose="020B0702040204020203" pitchFamily="34" charset="0"/>
              </a:rPr>
            </a:br>
            <a:r>
              <a:rPr lang="en-US" sz="1100" dirty="0">
                <a:solidFill>
                  <a:schemeClr val="bg1"/>
                </a:solidFill>
                <a:latin typeface="Segoe UI Semibold" panose="020B0702040204020203" pitchFamily="34" charset="0"/>
              </a:rPr>
              <a:t>Stop Factors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Segoe UI Semibold" panose="020B0702040204020203" pitchFamily="34" charset="0"/>
              </a:rPr>
              <a:t>Minimal Requirements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Segoe UI Semibold" panose="020B0702040204020203" pitchFamily="34" charset="0"/>
              </a:rPr>
              <a:t>Deduplication</a:t>
            </a:r>
            <a:endParaRPr lang="en-US" sz="1200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15AAA9-4C34-4D96-8BFE-49C3E9A88E2E}"/>
              </a:ext>
            </a:extLst>
          </p:cNvPr>
          <p:cNvSpPr/>
          <p:nvPr/>
        </p:nvSpPr>
        <p:spPr>
          <a:xfrm>
            <a:off x="2962883" y="4023364"/>
            <a:ext cx="1714501" cy="7685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</a:rPr>
              <a:t>Black Lists Rules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F755047-0DD3-4AD7-924A-212BFE38E263}"/>
              </a:ext>
            </a:extLst>
          </p:cNvPr>
          <p:cNvSpPr/>
          <p:nvPr/>
        </p:nvSpPr>
        <p:spPr>
          <a:xfrm>
            <a:off x="4967283" y="4029714"/>
            <a:ext cx="1714501" cy="772543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 Semibold" panose="020B0702040204020203" pitchFamily="34" charset="0"/>
              </a:rPr>
              <a:t>TS Application Scoring model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66FE71-EEF6-4D07-9728-3A34E4B1443A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 flipH="1">
            <a:off x="1803158" y="3349128"/>
            <a:ext cx="4461" cy="6742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1C3920F-E2E7-4CB2-9A05-E8A1D2B7B278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 flipH="1">
            <a:off x="1803158" y="3349128"/>
            <a:ext cx="2016977" cy="6742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27EBC54-2B8C-42DE-A703-ECB95CB2BE4C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 flipH="1">
            <a:off x="1803158" y="3349128"/>
            <a:ext cx="4021602" cy="6742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2693553-9F64-44F9-94F3-12BFF6F64878}"/>
              </a:ext>
            </a:extLst>
          </p:cNvPr>
          <p:cNvCxnSpPr>
            <a:cxnSpLocks/>
            <a:stCxn id="53" idx="2"/>
            <a:endCxn id="57" idx="0"/>
          </p:cNvCxnSpPr>
          <p:nvPr/>
        </p:nvCxnSpPr>
        <p:spPr>
          <a:xfrm>
            <a:off x="1807619" y="3349128"/>
            <a:ext cx="2012515" cy="6742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9ECAFEF-FB0E-4FBC-A64C-8D9C740D779F}"/>
              </a:ext>
            </a:extLst>
          </p:cNvPr>
          <p:cNvCxnSpPr>
            <a:cxnSpLocks/>
            <a:stCxn id="54" idx="2"/>
            <a:endCxn id="57" idx="0"/>
          </p:cNvCxnSpPr>
          <p:nvPr/>
        </p:nvCxnSpPr>
        <p:spPr>
          <a:xfrm flipH="1">
            <a:off x="3820134" y="3349128"/>
            <a:ext cx="1" cy="6742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48EBA90-0455-455E-9B9D-6AB47B78ABF5}"/>
              </a:ext>
            </a:extLst>
          </p:cNvPr>
          <p:cNvCxnSpPr>
            <a:cxnSpLocks/>
            <a:stCxn id="55" idx="2"/>
            <a:endCxn id="57" idx="0"/>
          </p:cNvCxnSpPr>
          <p:nvPr/>
        </p:nvCxnSpPr>
        <p:spPr>
          <a:xfrm flipH="1">
            <a:off x="3820134" y="3349128"/>
            <a:ext cx="2004626" cy="6742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1716587-9942-441B-BFC4-D71F9A7E6E61}"/>
              </a:ext>
            </a:extLst>
          </p:cNvPr>
          <p:cNvCxnSpPr>
            <a:cxnSpLocks/>
            <a:stCxn id="53" idx="2"/>
            <a:endCxn id="58" idx="0"/>
          </p:cNvCxnSpPr>
          <p:nvPr/>
        </p:nvCxnSpPr>
        <p:spPr>
          <a:xfrm>
            <a:off x="1807619" y="3349128"/>
            <a:ext cx="4016915" cy="68058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0C94FAD-19DC-472E-A0FC-58B2C178F955}"/>
              </a:ext>
            </a:extLst>
          </p:cNvPr>
          <p:cNvCxnSpPr>
            <a:cxnSpLocks/>
            <a:stCxn id="54" idx="2"/>
            <a:endCxn id="58" idx="0"/>
          </p:cNvCxnSpPr>
          <p:nvPr/>
        </p:nvCxnSpPr>
        <p:spPr>
          <a:xfrm>
            <a:off x="3820135" y="3349128"/>
            <a:ext cx="2004399" cy="68058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C463A56-542A-4963-97A0-CF097961A06E}"/>
              </a:ext>
            </a:extLst>
          </p:cNvPr>
          <p:cNvCxnSpPr>
            <a:cxnSpLocks/>
            <a:stCxn id="55" idx="2"/>
            <a:endCxn id="58" idx="0"/>
          </p:cNvCxnSpPr>
          <p:nvPr/>
        </p:nvCxnSpPr>
        <p:spPr>
          <a:xfrm flipH="1">
            <a:off x="5824534" y="3349128"/>
            <a:ext cx="226" cy="68058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23FF30CD-A53C-4340-9C2C-7E7EB94B96D6}"/>
              </a:ext>
            </a:extLst>
          </p:cNvPr>
          <p:cNvSpPr/>
          <p:nvPr/>
        </p:nvSpPr>
        <p:spPr>
          <a:xfrm>
            <a:off x="2962883" y="5260514"/>
            <a:ext cx="1714501" cy="6996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 Semibold" panose="020B0702040204020203" pitchFamily="34" charset="0"/>
              </a:rPr>
              <a:t>Final Decision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AB0348D-B6DB-49E8-BDC5-DD7D694821C7}"/>
              </a:ext>
            </a:extLst>
          </p:cNvPr>
          <p:cNvCxnSpPr>
            <a:cxnSpLocks/>
            <a:stCxn id="56" idx="2"/>
            <a:endCxn id="68" idx="0"/>
          </p:cNvCxnSpPr>
          <p:nvPr/>
        </p:nvCxnSpPr>
        <p:spPr>
          <a:xfrm>
            <a:off x="1803158" y="4795907"/>
            <a:ext cx="2016976" cy="46460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89E5575-6886-4B31-96FE-76FCD90352A5}"/>
              </a:ext>
            </a:extLst>
          </p:cNvPr>
          <p:cNvCxnSpPr>
            <a:cxnSpLocks/>
            <a:stCxn id="57" idx="2"/>
            <a:endCxn id="68" idx="0"/>
          </p:cNvCxnSpPr>
          <p:nvPr/>
        </p:nvCxnSpPr>
        <p:spPr>
          <a:xfrm>
            <a:off x="3820134" y="4791914"/>
            <a:ext cx="0" cy="4686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B68D263-4A86-4236-823A-C930D63ED351}"/>
              </a:ext>
            </a:extLst>
          </p:cNvPr>
          <p:cNvCxnSpPr>
            <a:cxnSpLocks/>
            <a:stCxn id="58" idx="2"/>
            <a:endCxn id="68" idx="0"/>
          </p:cNvCxnSpPr>
          <p:nvPr/>
        </p:nvCxnSpPr>
        <p:spPr>
          <a:xfrm flipH="1">
            <a:off x="3820134" y="4802257"/>
            <a:ext cx="2004400" cy="45825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6B2EAB0D-4405-4D15-A61B-490E7AA13A06}"/>
              </a:ext>
            </a:extLst>
          </p:cNvPr>
          <p:cNvCxnSpPr>
            <a:cxnSpLocks/>
            <a:stCxn id="53" idx="0"/>
            <a:endCxn id="55" idx="0"/>
          </p:cNvCxnSpPr>
          <p:nvPr/>
        </p:nvCxnSpPr>
        <p:spPr>
          <a:xfrm rot="16200000" flipH="1">
            <a:off x="3813014" y="564839"/>
            <a:ext cx="6350" cy="4017141"/>
          </a:xfrm>
          <a:prstGeom prst="bentConnector3">
            <a:avLst>
              <a:gd name="adj1" fmla="val -360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5793096-4645-4674-9837-6597C9C45A52}"/>
              </a:ext>
            </a:extLst>
          </p:cNvPr>
          <p:cNvCxnSpPr>
            <a:cxnSpLocks/>
            <a:stCxn id="68" idx="2"/>
            <a:endCxn id="74" idx="0"/>
          </p:cNvCxnSpPr>
          <p:nvPr/>
        </p:nvCxnSpPr>
        <p:spPr>
          <a:xfrm flipH="1">
            <a:off x="3809052" y="5960126"/>
            <a:ext cx="11082" cy="3043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C6E9231F-A06E-43AF-9284-090761F5B0F8}"/>
              </a:ext>
            </a:extLst>
          </p:cNvPr>
          <p:cNvSpPr/>
          <p:nvPr/>
        </p:nvSpPr>
        <p:spPr>
          <a:xfrm>
            <a:off x="3567609" y="6264494"/>
            <a:ext cx="482885" cy="4709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600" dirty="0">
                <a:solidFill>
                  <a:srgbClr val="514D4D"/>
                </a:solidFill>
                <a:latin typeface="Segoe UI Semibold" panose="020B0702040204020203" pitchFamily="34" charset="0"/>
              </a:rPr>
              <a:t>TS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36F1FBC-B5DD-4A28-A73E-FDC619963918}"/>
              </a:ext>
            </a:extLst>
          </p:cNvPr>
          <p:cNvSpPr/>
          <p:nvPr/>
        </p:nvSpPr>
        <p:spPr>
          <a:xfrm>
            <a:off x="3578692" y="1634784"/>
            <a:ext cx="482885" cy="4709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100" dirty="0">
                <a:solidFill>
                  <a:srgbClr val="514D4D"/>
                </a:solidFill>
                <a:latin typeface="Segoe UI Semibold" panose="020B0702040204020203" pitchFamily="34" charset="0"/>
              </a:rPr>
              <a:t>APP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25B36381-2898-4313-AEEA-DF607F70D049}"/>
              </a:ext>
            </a:extLst>
          </p:cNvPr>
          <p:cNvCxnSpPr>
            <a:cxnSpLocks/>
            <a:stCxn id="76" idx="2"/>
            <a:endCxn id="53" idx="1"/>
          </p:cNvCxnSpPr>
          <p:nvPr/>
        </p:nvCxnSpPr>
        <p:spPr>
          <a:xfrm rot="10800000" flipV="1">
            <a:off x="950368" y="1870233"/>
            <a:ext cx="2628324" cy="1089447"/>
          </a:xfrm>
          <a:prstGeom prst="bentConnector3">
            <a:avLst>
              <a:gd name="adj1" fmla="val 108698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C6FE08E-F9CE-49D7-AE0E-FF5DF73B6738}"/>
              </a:ext>
            </a:extLst>
          </p:cNvPr>
          <p:cNvCxnSpPr>
            <a:cxnSpLocks/>
            <a:stCxn id="76" idx="4"/>
            <a:endCxn id="54" idx="0"/>
          </p:cNvCxnSpPr>
          <p:nvPr/>
        </p:nvCxnSpPr>
        <p:spPr>
          <a:xfrm>
            <a:off x="3820135" y="2105684"/>
            <a:ext cx="0" cy="4709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E1B4415-35CE-4902-B70F-D3188A9904EE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4677385" y="2962856"/>
            <a:ext cx="29012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C0733A13-21B6-4E18-B28E-9C3D8EF38744}"/>
              </a:ext>
            </a:extLst>
          </p:cNvPr>
          <p:cNvSpPr txBox="1"/>
          <p:nvPr/>
        </p:nvSpPr>
        <p:spPr>
          <a:xfrm>
            <a:off x="2660408" y="1189647"/>
            <a:ext cx="2628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</a:rPr>
              <a:t>WEB Analytical Module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3B61BB4-AD2B-452B-AED5-B2D586963A96}"/>
              </a:ext>
            </a:extLst>
          </p:cNvPr>
          <p:cNvSpPr txBox="1"/>
          <p:nvPr/>
        </p:nvSpPr>
        <p:spPr>
          <a:xfrm>
            <a:off x="8380159" y="1199459"/>
            <a:ext cx="239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</a:rPr>
              <a:t>TS Analytical Module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8B7AE4C7-86AC-42D8-8CC4-602B719FFE8F}"/>
              </a:ext>
            </a:extLst>
          </p:cNvPr>
          <p:cNvSpPr/>
          <p:nvPr/>
        </p:nvSpPr>
        <p:spPr>
          <a:xfrm>
            <a:off x="9453553" y="1944650"/>
            <a:ext cx="476037" cy="47600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514D4D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E969C4A-F4CE-4D3C-A72C-12C0D20D4244}"/>
              </a:ext>
            </a:extLst>
          </p:cNvPr>
          <p:cNvSpPr txBox="1"/>
          <p:nvPr/>
        </p:nvSpPr>
        <p:spPr>
          <a:xfrm>
            <a:off x="9422342" y="2040160"/>
            <a:ext cx="620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514D4D"/>
                </a:solidFill>
              </a:rPr>
              <a:t>WEB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D577A8A-2318-49C2-AD01-BCDE0AE4C7A9}"/>
              </a:ext>
            </a:extLst>
          </p:cNvPr>
          <p:cNvCxnSpPr>
            <a:cxnSpLocks/>
            <a:stCxn id="141" idx="4"/>
            <a:endCxn id="144" idx="0"/>
          </p:cNvCxnSpPr>
          <p:nvPr/>
        </p:nvCxnSpPr>
        <p:spPr>
          <a:xfrm>
            <a:off x="9691572" y="2420651"/>
            <a:ext cx="2" cy="15593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85897B2-ECFF-4FC1-9C66-703332F947C0}"/>
              </a:ext>
            </a:extLst>
          </p:cNvPr>
          <p:cNvSpPr/>
          <p:nvPr/>
        </p:nvSpPr>
        <p:spPr>
          <a:xfrm>
            <a:off x="8834323" y="2576585"/>
            <a:ext cx="1714501" cy="7725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</a:rPr>
              <a:t>Deduplication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8221EC-50F5-465F-95AC-0AF35200D257}"/>
              </a:ext>
            </a:extLst>
          </p:cNvPr>
          <p:cNvSpPr/>
          <p:nvPr/>
        </p:nvSpPr>
        <p:spPr>
          <a:xfrm>
            <a:off x="6829699" y="4023363"/>
            <a:ext cx="1864602" cy="7672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</a:rPr>
              <a:t>Anti Fraud expert rules, Black lists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</a:rPr>
              <a:t>Stop Factors, 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</a:rPr>
              <a:t>Minimal Requirements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F199CEA-1385-417F-A7A3-7C61A0124AEE}"/>
              </a:ext>
            </a:extLst>
          </p:cNvPr>
          <p:cNvSpPr/>
          <p:nvPr/>
        </p:nvSpPr>
        <p:spPr>
          <a:xfrm>
            <a:off x="9003967" y="4034987"/>
            <a:ext cx="1377280" cy="77889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</a:rPr>
              <a:t>WEB Decision rules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8E4D7C6-042A-48B4-A36D-D85A76DBC0FB}"/>
              </a:ext>
            </a:extLst>
          </p:cNvPr>
          <p:cNvSpPr/>
          <p:nvPr/>
        </p:nvSpPr>
        <p:spPr>
          <a:xfrm>
            <a:off x="10690914" y="4023362"/>
            <a:ext cx="1339506" cy="7588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</a:rPr>
              <a:t>TS Application Scoring Model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A0AC047E-8B27-4859-A3EA-D32AB3E2B14A}"/>
              </a:ext>
            </a:extLst>
          </p:cNvPr>
          <p:cNvCxnSpPr>
            <a:cxnSpLocks/>
            <a:stCxn id="144" idx="2"/>
            <a:endCxn id="146" idx="0"/>
          </p:cNvCxnSpPr>
          <p:nvPr/>
        </p:nvCxnSpPr>
        <p:spPr>
          <a:xfrm>
            <a:off x="9691574" y="3349128"/>
            <a:ext cx="1033" cy="6858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C0B654B3-C3EF-48CE-BC06-ED35800515D4}"/>
              </a:ext>
            </a:extLst>
          </p:cNvPr>
          <p:cNvCxnSpPr>
            <a:cxnSpLocks/>
            <a:stCxn id="146" idx="2"/>
            <a:endCxn id="152" idx="0"/>
          </p:cNvCxnSpPr>
          <p:nvPr/>
        </p:nvCxnSpPr>
        <p:spPr>
          <a:xfrm flipH="1">
            <a:off x="9691572" y="4813881"/>
            <a:ext cx="1035" cy="4466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98AD798-039F-459A-BCB7-81AF5DFDD9BF}"/>
              </a:ext>
            </a:extLst>
          </p:cNvPr>
          <p:cNvCxnSpPr>
            <a:cxnSpLocks/>
            <a:stCxn id="144" idx="2"/>
            <a:endCxn id="145" idx="0"/>
          </p:cNvCxnSpPr>
          <p:nvPr/>
        </p:nvCxnSpPr>
        <p:spPr>
          <a:xfrm flipH="1">
            <a:off x="7762000" y="3349128"/>
            <a:ext cx="1929574" cy="67423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A3943913-128E-454F-9739-5D633C597582}"/>
              </a:ext>
            </a:extLst>
          </p:cNvPr>
          <p:cNvCxnSpPr>
            <a:cxnSpLocks/>
            <a:stCxn id="144" idx="2"/>
            <a:endCxn id="147" idx="0"/>
          </p:cNvCxnSpPr>
          <p:nvPr/>
        </p:nvCxnSpPr>
        <p:spPr>
          <a:xfrm>
            <a:off x="9691574" y="3349128"/>
            <a:ext cx="1669093" cy="67423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FD3FFF6A-27D9-4176-88D1-2AB91B476C88}"/>
              </a:ext>
            </a:extLst>
          </p:cNvPr>
          <p:cNvSpPr/>
          <p:nvPr/>
        </p:nvSpPr>
        <p:spPr>
          <a:xfrm>
            <a:off x="9002932" y="5260514"/>
            <a:ext cx="1377280" cy="6996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</a:rPr>
              <a:t>Final Decision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ED26094-3A9F-4AB7-BD5E-015965DE02A9}"/>
              </a:ext>
            </a:extLst>
          </p:cNvPr>
          <p:cNvCxnSpPr>
            <a:cxnSpLocks/>
            <a:stCxn id="145" idx="2"/>
            <a:endCxn id="152" idx="0"/>
          </p:cNvCxnSpPr>
          <p:nvPr/>
        </p:nvCxnSpPr>
        <p:spPr>
          <a:xfrm>
            <a:off x="7762000" y="4790660"/>
            <a:ext cx="1929572" cy="46985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9FE4672-45DB-49E5-98C4-5E87BB682832}"/>
              </a:ext>
            </a:extLst>
          </p:cNvPr>
          <p:cNvCxnSpPr>
            <a:cxnSpLocks/>
            <a:stCxn id="147" idx="2"/>
            <a:endCxn id="152" idx="0"/>
          </p:cNvCxnSpPr>
          <p:nvPr/>
        </p:nvCxnSpPr>
        <p:spPr>
          <a:xfrm flipH="1">
            <a:off x="9691572" y="4782259"/>
            <a:ext cx="1669095" cy="47825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45A6F2D1-8F64-4557-A050-8E4C0C5D7ED6}"/>
              </a:ext>
            </a:extLst>
          </p:cNvPr>
          <p:cNvCxnSpPr>
            <a:cxnSpLocks/>
            <a:stCxn id="152" idx="2"/>
          </p:cNvCxnSpPr>
          <p:nvPr/>
        </p:nvCxnSpPr>
        <p:spPr>
          <a:xfrm flipH="1">
            <a:off x="9690538" y="5960126"/>
            <a:ext cx="1034" cy="50018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5006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873" y="5690935"/>
            <a:ext cx="1286042" cy="1286042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368968" y="303783"/>
            <a:ext cx="0" cy="931459"/>
          </a:xfrm>
          <a:prstGeom prst="line">
            <a:avLst/>
          </a:prstGeom>
          <a:ln w="123825">
            <a:gradFill>
              <a:gsLst>
                <a:gs pos="0">
                  <a:srgbClr val="2172BD"/>
                </a:gs>
                <a:gs pos="100000">
                  <a:srgbClr val="40A8E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1263" y="415569"/>
            <a:ext cx="9030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 Semibold" panose="020B0702040204020203" pitchFamily="34" charset="0"/>
                <a:ea typeface="Helvetica" charset="0"/>
                <a:cs typeface="Helvetica" charset="0"/>
              </a:rPr>
              <a:t>Analytical module PH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F27D5B5-8E03-44ED-8671-E20C32502FEF}"/>
              </a:ext>
            </a:extLst>
          </p:cNvPr>
          <p:cNvSpPr/>
          <p:nvPr/>
        </p:nvSpPr>
        <p:spPr>
          <a:xfrm>
            <a:off x="950368" y="2570234"/>
            <a:ext cx="1714501" cy="7788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</a:rPr>
              <a:t>Internal data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7F88192-D418-4F5D-A19E-ABBD55B49930}"/>
              </a:ext>
            </a:extLst>
          </p:cNvPr>
          <p:cNvSpPr/>
          <p:nvPr/>
        </p:nvSpPr>
        <p:spPr>
          <a:xfrm>
            <a:off x="2962884" y="2576584"/>
            <a:ext cx="1714501" cy="7725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</a:rPr>
              <a:t>External data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2C9A668-5C50-419F-AD4D-5A84AF5640CC}"/>
              </a:ext>
            </a:extLst>
          </p:cNvPr>
          <p:cNvSpPr/>
          <p:nvPr/>
        </p:nvSpPr>
        <p:spPr>
          <a:xfrm>
            <a:off x="4967509" y="2576584"/>
            <a:ext cx="1714501" cy="7725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</a:rPr>
              <a:t>Additional data calculation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B88F8CE-640E-497C-AB62-5B4AB28AB63F}"/>
              </a:ext>
            </a:extLst>
          </p:cNvPr>
          <p:cNvSpPr/>
          <p:nvPr/>
        </p:nvSpPr>
        <p:spPr>
          <a:xfrm>
            <a:off x="945907" y="4023364"/>
            <a:ext cx="1714501" cy="77254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Segoe UI Semibold" panose="020B0702040204020203" pitchFamily="34" charset="0"/>
              </a:rPr>
              <a:t>Anti Fraud rules</a:t>
            </a:r>
            <a:br>
              <a:rPr lang="en-US" sz="1100" dirty="0">
                <a:solidFill>
                  <a:schemeClr val="bg1"/>
                </a:solidFill>
                <a:latin typeface="Segoe UI Semibold" panose="020B0702040204020203" pitchFamily="34" charset="0"/>
              </a:rPr>
            </a:br>
            <a:r>
              <a:rPr lang="en-US" sz="1100" dirty="0">
                <a:solidFill>
                  <a:schemeClr val="bg1"/>
                </a:solidFill>
                <a:latin typeface="Segoe UI Semibold" panose="020B0702040204020203" pitchFamily="34" charset="0"/>
              </a:rPr>
              <a:t>Stop Factors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Segoe UI Semibold" panose="020B0702040204020203" pitchFamily="34" charset="0"/>
              </a:rPr>
              <a:t>Minimal Requirements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Segoe UI Semibold" panose="020B0702040204020203" pitchFamily="34" charset="0"/>
              </a:rPr>
              <a:t>Deduplication</a:t>
            </a:r>
            <a:endParaRPr lang="en-US" sz="1200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15AAA9-4C34-4D96-8BFE-49C3E9A88E2E}"/>
              </a:ext>
            </a:extLst>
          </p:cNvPr>
          <p:cNvSpPr/>
          <p:nvPr/>
        </p:nvSpPr>
        <p:spPr>
          <a:xfrm>
            <a:off x="2962883" y="4023364"/>
            <a:ext cx="1714501" cy="7685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</a:rPr>
              <a:t>Black Lists Rules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F755047-0DD3-4AD7-924A-212BFE38E263}"/>
              </a:ext>
            </a:extLst>
          </p:cNvPr>
          <p:cNvSpPr/>
          <p:nvPr/>
        </p:nvSpPr>
        <p:spPr>
          <a:xfrm>
            <a:off x="4967283" y="4029714"/>
            <a:ext cx="1714501" cy="7725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 Semibold" panose="020B0702040204020203" pitchFamily="34" charset="0"/>
              </a:rPr>
              <a:t>TS Application Scoring model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66FE71-EEF6-4D07-9728-3A34E4B1443A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 flipH="1">
            <a:off x="1803158" y="3349128"/>
            <a:ext cx="4461" cy="6742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1C3920F-E2E7-4CB2-9A05-E8A1D2B7B278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 flipH="1">
            <a:off x="1803158" y="3349128"/>
            <a:ext cx="2016977" cy="6742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27EBC54-2B8C-42DE-A703-ECB95CB2BE4C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 flipH="1">
            <a:off x="1803158" y="3349128"/>
            <a:ext cx="4021602" cy="6742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2693553-9F64-44F9-94F3-12BFF6F64878}"/>
              </a:ext>
            </a:extLst>
          </p:cNvPr>
          <p:cNvCxnSpPr>
            <a:cxnSpLocks/>
            <a:stCxn id="53" idx="2"/>
            <a:endCxn id="57" idx="0"/>
          </p:cNvCxnSpPr>
          <p:nvPr/>
        </p:nvCxnSpPr>
        <p:spPr>
          <a:xfrm>
            <a:off x="1807619" y="3349128"/>
            <a:ext cx="2012515" cy="6742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9ECAFEF-FB0E-4FBC-A64C-8D9C740D779F}"/>
              </a:ext>
            </a:extLst>
          </p:cNvPr>
          <p:cNvCxnSpPr>
            <a:cxnSpLocks/>
            <a:stCxn id="54" idx="2"/>
            <a:endCxn id="57" idx="0"/>
          </p:cNvCxnSpPr>
          <p:nvPr/>
        </p:nvCxnSpPr>
        <p:spPr>
          <a:xfrm flipH="1">
            <a:off x="3820134" y="3349128"/>
            <a:ext cx="1" cy="6742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48EBA90-0455-455E-9B9D-6AB47B78ABF5}"/>
              </a:ext>
            </a:extLst>
          </p:cNvPr>
          <p:cNvCxnSpPr>
            <a:cxnSpLocks/>
            <a:stCxn id="55" idx="2"/>
            <a:endCxn id="57" idx="0"/>
          </p:cNvCxnSpPr>
          <p:nvPr/>
        </p:nvCxnSpPr>
        <p:spPr>
          <a:xfrm flipH="1">
            <a:off x="3820134" y="3349128"/>
            <a:ext cx="2004626" cy="6742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1716587-9942-441B-BFC4-D71F9A7E6E61}"/>
              </a:ext>
            </a:extLst>
          </p:cNvPr>
          <p:cNvCxnSpPr>
            <a:cxnSpLocks/>
            <a:stCxn id="53" idx="2"/>
            <a:endCxn id="58" idx="0"/>
          </p:cNvCxnSpPr>
          <p:nvPr/>
        </p:nvCxnSpPr>
        <p:spPr>
          <a:xfrm>
            <a:off x="1807619" y="3349128"/>
            <a:ext cx="4016915" cy="68058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0C94FAD-19DC-472E-A0FC-58B2C178F955}"/>
              </a:ext>
            </a:extLst>
          </p:cNvPr>
          <p:cNvCxnSpPr>
            <a:cxnSpLocks/>
            <a:stCxn id="54" idx="2"/>
            <a:endCxn id="58" idx="0"/>
          </p:cNvCxnSpPr>
          <p:nvPr/>
        </p:nvCxnSpPr>
        <p:spPr>
          <a:xfrm>
            <a:off x="3820135" y="3349128"/>
            <a:ext cx="2004399" cy="68058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C463A56-542A-4963-97A0-CF097961A06E}"/>
              </a:ext>
            </a:extLst>
          </p:cNvPr>
          <p:cNvCxnSpPr>
            <a:cxnSpLocks/>
            <a:stCxn id="55" idx="2"/>
            <a:endCxn id="58" idx="0"/>
          </p:cNvCxnSpPr>
          <p:nvPr/>
        </p:nvCxnSpPr>
        <p:spPr>
          <a:xfrm flipH="1">
            <a:off x="5824534" y="3349128"/>
            <a:ext cx="226" cy="68058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23FF30CD-A53C-4340-9C2C-7E7EB94B96D6}"/>
              </a:ext>
            </a:extLst>
          </p:cNvPr>
          <p:cNvSpPr/>
          <p:nvPr/>
        </p:nvSpPr>
        <p:spPr>
          <a:xfrm>
            <a:off x="2962883" y="5260514"/>
            <a:ext cx="1714501" cy="6996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 Semibold" panose="020B0702040204020203" pitchFamily="34" charset="0"/>
              </a:rPr>
              <a:t>Final Decision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AB0348D-B6DB-49E8-BDC5-DD7D694821C7}"/>
              </a:ext>
            </a:extLst>
          </p:cNvPr>
          <p:cNvCxnSpPr>
            <a:cxnSpLocks/>
            <a:stCxn id="56" idx="2"/>
            <a:endCxn id="68" idx="0"/>
          </p:cNvCxnSpPr>
          <p:nvPr/>
        </p:nvCxnSpPr>
        <p:spPr>
          <a:xfrm>
            <a:off x="1803158" y="4795907"/>
            <a:ext cx="2016976" cy="46460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89E5575-6886-4B31-96FE-76FCD90352A5}"/>
              </a:ext>
            </a:extLst>
          </p:cNvPr>
          <p:cNvCxnSpPr>
            <a:cxnSpLocks/>
            <a:stCxn id="57" idx="2"/>
            <a:endCxn id="68" idx="0"/>
          </p:cNvCxnSpPr>
          <p:nvPr/>
        </p:nvCxnSpPr>
        <p:spPr>
          <a:xfrm>
            <a:off x="3820134" y="4791914"/>
            <a:ext cx="0" cy="4686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B68D263-4A86-4236-823A-C930D63ED351}"/>
              </a:ext>
            </a:extLst>
          </p:cNvPr>
          <p:cNvCxnSpPr>
            <a:cxnSpLocks/>
            <a:stCxn id="58" idx="2"/>
            <a:endCxn id="68" idx="0"/>
          </p:cNvCxnSpPr>
          <p:nvPr/>
        </p:nvCxnSpPr>
        <p:spPr>
          <a:xfrm flipH="1">
            <a:off x="3820134" y="4802257"/>
            <a:ext cx="2004400" cy="45825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6B2EAB0D-4405-4D15-A61B-490E7AA13A06}"/>
              </a:ext>
            </a:extLst>
          </p:cNvPr>
          <p:cNvCxnSpPr>
            <a:cxnSpLocks/>
            <a:stCxn id="53" idx="0"/>
            <a:endCxn id="55" idx="0"/>
          </p:cNvCxnSpPr>
          <p:nvPr/>
        </p:nvCxnSpPr>
        <p:spPr>
          <a:xfrm rot="16200000" flipH="1">
            <a:off x="3813014" y="564839"/>
            <a:ext cx="6350" cy="4017141"/>
          </a:xfrm>
          <a:prstGeom prst="bentConnector3">
            <a:avLst>
              <a:gd name="adj1" fmla="val -360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5793096-4645-4674-9837-6597C9C45A52}"/>
              </a:ext>
            </a:extLst>
          </p:cNvPr>
          <p:cNvCxnSpPr>
            <a:cxnSpLocks/>
            <a:stCxn id="68" idx="2"/>
            <a:endCxn id="74" idx="0"/>
          </p:cNvCxnSpPr>
          <p:nvPr/>
        </p:nvCxnSpPr>
        <p:spPr>
          <a:xfrm flipH="1">
            <a:off x="3809052" y="5960126"/>
            <a:ext cx="11082" cy="3043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C6E9231F-A06E-43AF-9284-090761F5B0F8}"/>
              </a:ext>
            </a:extLst>
          </p:cNvPr>
          <p:cNvSpPr/>
          <p:nvPr/>
        </p:nvSpPr>
        <p:spPr>
          <a:xfrm>
            <a:off x="3567609" y="6264494"/>
            <a:ext cx="482885" cy="4709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600" dirty="0">
                <a:solidFill>
                  <a:srgbClr val="514D4D"/>
                </a:solidFill>
                <a:latin typeface="Segoe UI Semibold" panose="020B0702040204020203" pitchFamily="34" charset="0"/>
              </a:rPr>
              <a:t>TS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36F1FBC-B5DD-4A28-A73E-FDC619963918}"/>
              </a:ext>
            </a:extLst>
          </p:cNvPr>
          <p:cNvSpPr/>
          <p:nvPr/>
        </p:nvSpPr>
        <p:spPr>
          <a:xfrm>
            <a:off x="3578692" y="1634784"/>
            <a:ext cx="482885" cy="4709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100" dirty="0">
                <a:solidFill>
                  <a:srgbClr val="514D4D"/>
                </a:solidFill>
                <a:latin typeface="Segoe UI Semibold" panose="020B0702040204020203" pitchFamily="34" charset="0"/>
              </a:rPr>
              <a:t>APP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25B36381-2898-4313-AEEA-DF607F70D049}"/>
              </a:ext>
            </a:extLst>
          </p:cNvPr>
          <p:cNvCxnSpPr>
            <a:cxnSpLocks/>
            <a:stCxn id="76" idx="2"/>
            <a:endCxn id="53" idx="1"/>
          </p:cNvCxnSpPr>
          <p:nvPr/>
        </p:nvCxnSpPr>
        <p:spPr>
          <a:xfrm rot="10800000" flipV="1">
            <a:off x="950368" y="1870233"/>
            <a:ext cx="2628324" cy="1089447"/>
          </a:xfrm>
          <a:prstGeom prst="bentConnector3">
            <a:avLst>
              <a:gd name="adj1" fmla="val 108698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C6FE08E-F9CE-49D7-AE0E-FF5DF73B6738}"/>
              </a:ext>
            </a:extLst>
          </p:cNvPr>
          <p:cNvCxnSpPr>
            <a:cxnSpLocks/>
            <a:stCxn id="76" idx="4"/>
            <a:endCxn id="54" idx="0"/>
          </p:cNvCxnSpPr>
          <p:nvPr/>
        </p:nvCxnSpPr>
        <p:spPr>
          <a:xfrm>
            <a:off x="3820135" y="2105684"/>
            <a:ext cx="0" cy="4709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E1B4415-35CE-4902-B70F-D3188A9904EE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4677385" y="2962856"/>
            <a:ext cx="29012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C0733A13-21B6-4E18-B28E-9C3D8EF38744}"/>
              </a:ext>
            </a:extLst>
          </p:cNvPr>
          <p:cNvSpPr txBox="1"/>
          <p:nvPr/>
        </p:nvSpPr>
        <p:spPr>
          <a:xfrm>
            <a:off x="2660408" y="1189647"/>
            <a:ext cx="2628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</a:rPr>
              <a:t>WEB Analytical Module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3B61BB4-AD2B-452B-AED5-B2D586963A96}"/>
              </a:ext>
            </a:extLst>
          </p:cNvPr>
          <p:cNvSpPr txBox="1"/>
          <p:nvPr/>
        </p:nvSpPr>
        <p:spPr>
          <a:xfrm>
            <a:off x="8380159" y="1199459"/>
            <a:ext cx="239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</a:rPr>
              <a:t>TS Analytical Module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8B7AE4C7-86AC-42D8-8CC4-602B719FFE8F}"/>
              </a:ext>
            </a:extLst>
          </p:cNvPr>
          <p:cNvSpPr/>
          <p:nvPr/>
        </p:nvSpPr>
        <p:spPr>
          <a:xfrm>
            <a:off x="9453553" y="1944650"/>
            <a:ext cx="476037" cy="47600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514D4D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E969C4A-F4CE-4D3C-A72C-12C0D20D4244}"/>
              </a:ext>
            </a:extLst>
          </p:cNvPr>
          <p:cNvSpPr txBox="1"/>
          <p:nvPr/>
        </p:nvSpPr>
        <p:spPr>
          <a:xfrm>
            <a:off x="9422342" y="2040160"/>
            <a:ext cx="620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514D4D"/>
                </a:solidFill>
              </a:rPr>
              <a:t>WEB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D577A8A-2318-49C2-AD01-BCDE0AE4C7A9}"/>
              </a:ext>
            </a:extLst>
          </p:cNvPr>
          <p:cNvCxnSpPr>
            <a:cxnSpLocks/>
            <a:stCxn id="141" idx="4"/>
            <a:endCxn id="144" idx="0"/>
          </p:cNvCxnSpPr>
          <p:nvPr/>
        </p:nvCxnSpPr>
        <p:spPr>
          <a:xfrm>
            <a:off x="9691572" y="2420651"/>
            <a:ext cx="2" cy="15593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85897B2-ECFF-4FC1-9C66-703332F947C0}"/>
              </a:ext>
            </a:extLst>
          </p:cNvPr>
          <p:cNvSpPr/>
          <p:nvPr/>
        </p:nvSpPr>
        <p:spPr>
          <a:xfrm>
            <a:off x="8834323" y="2576585"/>
            <a:ext cx="1714501" cy="7725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</a:rPr>
              <a:t>Deduplication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8221EC-50F5-465F-95AC-0AF35200D257}"/>
              </a:ext>
            </a:extLst>
          </p:cNvPr>
          <p:cNvSpPr/>
          <p:nvPr/>
        </p:nvSpPr>
        <p:spPr>
          <a:xfrm>
            <a:off x="8760306" y="4034960"/>
            <a:ext cx="1864602" cy="7672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</a:rPr>
              <a:t>Anti Fraud expert rules, Black lists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</a:rPr>
              <a:t>Stop Factors, 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</a:rPr>
              <a:t>Minimal Requirements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F199CEA-1385-417F-A7A3-7C61A0124AEE}"/>
              </a:ext>
            </a:extLst>
          </p:cNvPr>
          <p:cNvSpPr/>
          <p:nvPr/>
        </p:nvSpPr>
        <p:spPr>
          <a:xfrm>
            <a:off x="9003967" y="5313624"/>
            <a:ext cx="1377280" cy="77889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</a:rPr>
              <a:t>WEB Decision rules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C0B654B3-C3EF-48CE-BC06-ED35800515D4}"/>
              </a:ext>
            </a:extLst>
          </p:cNvPr>
          <p:cNvCxnSpPr>
            <a:cxnSpLocks/>
            <a:stCxn id="146" idx="2"/>
          </p:cNvCxnSpPr>
          <p:nvPr/>
        </p:nvCxnSpPr>
        <p:spPr>
          <a:xfrm flipH="1">
            <a:off x="9691572" y="6092518"/>
            <a:ext cx="1035" cy="4466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98AD798-039F-459A-BCB7-81AF5DFDD9BF}"/>
              </a:ext>
            </a:extLst>
          </p:cNvPr>
          <p:cNvCxnSpPr>
            <a:cxnSpLocks/>
            <a:stCxn id="144" idx="2"/>
            <a:endCxn id="145" idx="0"/>
          </p:cNvCxnSpPr>
          <p:nvPr/>
        </p:nvCxnSpPr>
        <p:spPr>
          <a:xfrm>
            <a:off x="9691574" y="3349128"/>
            <a:ext cx="1033" cy="6858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ED26094-3A9F-4AB7-BD5E-015965DE02A9}"/>
              </a:ext>
            </a:extLst>
          </p:cNvPr>
          <p:cNvCxnSpPr>
            <a:cxnSpLocks/>
            <a:stCxn id="145" idx="2"/>
            <a:endCxn id="146" idx="0"/>
          </p:cNvCxnSpPr>
          <p:nvPr/>
        </p:nvCxnSpPr>
        <p:spPr>
          <a:xfrm>
            <a:off x="9692607" y="4802257"/>
            <a:ext cx="0" cy="51136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8233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873" y="5690935"/>
            <a:ext cx="1286042" cy="1286042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368968" y="303783"/>
            <a:ext cx="0" cy="931459"/>
          </a:xfrm>
          <a:prstGeom prst="line">
            <a:avLst/>
          </a:prstGeom>
          <a:ln w="123825">
            <a:gradFill>
              <a:gsLst>
                <a:gs pos="0">
                  <a:srgbClr val="2172BD"/>
                </a:gs>
                <a:gs pos="100000">
                  <a:srgbClr val="40A8E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1263" y="415569"/>
            <a:ext cx="9030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 Semibold" panose="020B0702040204020203" pitchFamily="34" charset="0"/>
                <a:ea typeface="Helvetica" charset="0"/>
                <a:cs typeface="Helvetica" charset="0"/>
              </a:rPr>
              <a:t>Four key areas for development </a:t>
            </a:r>
            <a:endParaRPr lang="ru-RU" sz="4000" dirty="0">
              <a:latin typeface="Segoe UI Semibold" panose="020B0702040204020203" pitchFamily="34" charset="0"/>
              <a:ea typeface="Helvetica" charset="0"/>
              <a:cs typeface="Helvetica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D8186A6-9917-4252-B85B-94ED74A707E6}"/>
              </a:ext>
            </a:extLst>
          </p:cNvPr>
          <p:cNvSpPr/>
          <p:nvPr/>
        </p:nvSpPr>
        <p:spPr>
          <a:xfrm>
            <a:off x="368968" y="2014273"/>
            <a:ext cx="2672617" cy="2732057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Segoe UI Semibold" panose="020B0702040204020203" pitchFamily="34" charset="0"/>
              </a:rPr>
              <a:t>Development of data model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connecting new sources of customer data</a:t>
            </a:r>
            <a:endParaRPr lang="ru-RU" sz="105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4BE6AF-3F65-4B10-83D7-3D4678F5AED8}"/>
              </a:ext>
            </a:extLst>
          </p:cNvPr>
          <p:cNvSpPr/>
          <p:nvPr/>
        </p:nvSpPr>
        <p:spPr>
          <a:xfrm>
            <a:off x="3259484" y="2011679"/>
            <a:ext cx="2741188" cy="2734651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Segoe UI Semibold" panose="020B0702040204020203" pitchFamily="34" charset="0"/>
              </a:rPr>
              <a:t>Development of automated strategies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 Semibold" panose="020B0702040204020203" pitchFamily="34" charset="0"/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Anti-fraud, scoring, blacklists, minimum requirements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2696100-75FF-4745-8296-98A81BAD0283}"/>
              </a:ext>
            </a:extLst>
          </p:cNvPr>
          <p:cNvSpPr/>
          <p:nvPr/>
        </p:nvSpPr>
        <p:spPr>
          <a:xfrm>
            <a:off x="9177658" y="2011680"/>
            <a:ext cx="2741188" cy="2734651"/>
          </a:xfrm>
          <a:prstGeom prst="ellipse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0" scaled="1"/>
          </a:gradFill>
          <a:ln w="635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Segoe UI Semibold" panose="020B0702040204020203" pitchFamily="34" charset="0"/>
              </a:rPr>
              <a:t>Monitoring</a:t>
            </a:r>
            <a:endParaRPr lang="ru-RU" sz="2400" dirty="0">
              <a:solidFill>
                <a:schemeClr val="bg1"/>
              </a:solidFill>
              <a:latin typeface="Segoe UI Semibold" panose="020B0702040204020203" pitchFamily="34" charset="0"/>
            </a:endParaRPr>
          </a:p>
          <a:p>
            <a:pPr algn="ctr"/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 of quality monitoring systems for scoring models and auto-tests, as well as the correctness of its work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B1159FD-3B0A-4484-919A-4B460D9D5370}"/>
              </a:ext>
            </a:extLst>
          </p:cNvPr>
          <p:cNvSpPr/>
          <p:nvPr/>
        </p:nvSpPr>
        <p:spPr>
          <a:xfrm>
            <a:off x="6218571" y="2075966"/>
            <a:ext cx="2741188" cy="2734651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bg1"/>
                </a:solidFill>
                <a:latin typeface="Segoe UI Semibold" panose="020B0702040204020203" pitchFamily="34" charset="0"/>
              </a:rPr>
              <a:t>Introduction and piloting of automated strategies </a:t>
            </a:r>
          </a:p>
          <a:p>
            <a:pPr algn="ctr"/>
            <a:r>
              <a:rPr lang="en-US" altLang="en-US" sz="105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Implementation of scoring checks, anti-fraud rules and other automatic customer checks, pilots </a:t>
            </a:r>
          </a:p>
          <a:p>
            <a:pPr algn="ctr"/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7935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873" y="5690935"/>
            <a:ext cx="1286042" cy="1286042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368968" y="303783"/>
            <a:ext cx="0" cy="931459"/>
          </a:xfrm>
          <a:prstGeom prst="line">
            <a:avLst/>
          </a:prstGeom>
          <a:ln w="123825">
            <a:gradFill>
              <a:gsLst>
                <a:gs pos="0">
                  <a:srgbClr val="2172BD"/>
                </a:gs>
                <a:gs pos="100000">
                  <a:srgbClr val="40A8E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1264" y="415569"/>
            <a:ext cx="10238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 Semibold" panose="020B0702040204020203" pitchFamily="34" charset="0"/>
                <a:ea typeface="Helvetica" charset="0"/>
                <a:cs typeface="Helvetica" charset="0"/>
              </a:rPr>
              <a:t>Conclusions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64E32B-319D-4903-902A-8FC9C10639B0}"/>
              </a:ext>
            </a:extLst>
          </p:cNvPr>
          <p:cNvSpPr txBox="1"/>
          <p:nvPr/>
        </p:nvSpPr>
        <p:spPr>
          <a:xfrm>
            <a:off x="604315" y="1479479"/>
            <a:ext cx="112167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Segoe UI Semibold" panose="020B0702040204020203" pitchFamily="34" charset="0"/>
              </a:rPr>
              <a:t>Aims: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do not want just to implement some analytics, we want to create </a:t>
            </a:r>
            <a:r>
              <a:rPr lang="en-US" sz="16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analytical system 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each country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which is consist from simple independent blocks  with different functions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which can give us possibilities do any changes as fast as possible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all free and cheep data sources, which we find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want to do the same system for CH, MY and for new countries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Next year we also want to focus on repeat sales to create the same process for them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we are planning to create good monitoring system for it</a:t>
            </a:r>
            <a:endParaRPr lang="en-US" sz="1600" dirty="0"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76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873" y="5690935"/>
            <a:ext cx="1286042" cy="1286042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368968" y="303783"/>
            <a:ext cx="0" cy="931459"/>
          </a:xfrm>
          <a:prstGeom prst="line">
            <a:avLst/>
          </a:prstGeom>
          <a:ln w="123825">
            <a:gradFill>
              <a:gsLst>
                <a:gs pos="0">
                  <a:srgbClr val="2172BD"/>
                </a:gs>
                <a:gs pos="100000">
                  <a:srgbClr val="40A8E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1264" y="415569"/>
            <a:ext cx="10238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 Semibold" panose="020B0702040204020203" pitchFamily="34" charset="0"/>
                <a:ea typeface="Helvetica" charset="0"/>
                <a:cs typeface="Helvetica" charset="0"/>
              </a:rPr>
              <a:t>Conclusions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64E32B-319D-4903-902A-8FC9C10639B0}"/>
              </a:ext>
            </a:extLst>
          </p:cNvPr>
          <p:cNvSpPr txBox="1"/>
          <p:nvPr/>
        </p:nvSpPr>
        <p:spPr>
          <a:xfrm>
            <a:off x="604315" y="1479479"/>
            <a:ext cx="112167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Segoe UI Semibold" panose="020B0702040204020203" pitchFamily="34" charset="0"/>
              </a:rPr>
              <a:t>Aims: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do not want just to implement some analytics, we want to create </a:t>
            </a:r>
            <a:r>
              <a:rPr lang="en-US" sz="16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analytical system 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each country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which is consist from simple independent blocks  with different functions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which can give us possibilities do any changes as fast as possible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all free and cheep data sources, which we find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want to do the same system for CH, MY and for new countries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Next year we also want to focus on repeat sales to create the same process for them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we are planning to create good monitoring system for it</a:t>
            </a:r>
            <a:endParaRPr lang="en-US" sz="1600" dirty="0">
              <a:latin typeface="Segoe UI Semibold" panose="020B07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74087B-51B6-4A78-BB61-0E340DE72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706" y="4526467"/>
            <a:ext cx="45720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962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873" y="5690935"/>
            <a:ext cx="1286042" cy="1286042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368968" y="303783"/>
            <a:ext cx="0" cy="931459"/>
          </a:xfrm>
          <a:prstGeom prst="line">
            <a:avLst/>
          </a:prstGeom>
          <a:ln w="123825">
            <a:gradFill>
              <a:gsLst>
                <a:gs pos="0">
                  <a:srgbClr val="2172BD"/>
                </a:gs>
                <a:gs pos="100000">
                  <a:srgbClr val="40A8E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1264" y="415569"/>
            <a:ext cx="10238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 Semibold" panose="020B0702040204020203" pitchFamily="34" charset="0"/>
                <a:ea typeface="Helvetica" charset="0"/>
                <a:cs typeface="Helvetica" charset="0"/>
              </a:rPr>
              <a:t>Source of data about client. Annex </a:t>
            </a:r>
          </a:p>
        </p:txBody>
      </p:sp>
      <p:pic>
        <p:nvPicPr>
          <p:cNvPr id="13" name="Picture 12">
            <a:hlinkClick r:id="rId3" action="ppaction://hlinksldjump"/>
            <a:extLst>
              <a:ext uri="{FF2B5EF4-FFF2-40B4-BE49-F238E27FC236}">
                <a16:creationId xmlns:a16="http://schemas.microsoft.com/office/drawing/2014/main" id="{09F4D772-AFD2-4246-A82A-AA91CE9A1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9" y="1209874"/>
            <a:ext cx="3101565" cy="5406200"/>
          </a:xfrm>
          <a:prstGeom prst="rect">
            <a:avLst/>
          </a:prstGeom>
        </p:spPr>
      </p:pic>
      <p:pic>
        <p:nvPicPr>
          <p:cNvPr id="14" name="Picture 13">
            <a:hlinkClick r:id="rId5" action="ppaction://hlinksldjump"/>
            <a:extLst>
              <a:ext uri="{FF2B5EF4-FFF2-40B4-BE49-F238E27FC236}">
                <a16:creationId xmlns:a16="http://schemas.microsoft.com/office/drawing/2014/main" id="{15588B8A-2CB8-41B2-81B6-EC0044975B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717" y="1209874"/>
            <a:ext cx="2893964" cy="540871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080271-47D7-4C47-874E-4A3E975BD66E}"/>
              </a:ext>
            </a:extLst>
          </p:cNvPr>
          <p:cNvCxnSpPr>
            <a:cxnSpLocks/>
          </p:cNvCxnSpPr>
          <p:nvPr/>
        </p:nvCxnSpPr>
        <p:spPr>
          <a:xfrm>
            <a:off x="5237028" y="1296765"/>
            <a:ext cx="7903" cy="523241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93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873" y="5690935"/>
            <a:ext cx="1286042" cy="1286042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368968" y="303783"/>
            <a:ext cx="0" cy="931459"/>
          </a:xfrm>
          <a:prstGeom prst="line">
            <a:avLst/>
          </a:prstGeom>
          <a:ln w="123825">
            <a:gradFill>
              <a:gsLst>
                <a:gs pos="0">
                  <a:srgbClr val="2172BD"/>
                </a:gs>
                <a:gs pos="100000">
                  <a:srgbClr val="40A8E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1263" y="415569"/>
            <a:ext cx="9030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 Semibold" panose="020B0702040204020203" pitchFamily="34" charset="0"/>
                <a:ea typeface="Helvetica" charset="0"/>
                <a:cs typeface="Helvetica" charset="0"/>
              </a:rPr>
              <a:t>Main analytical tasks 2016</a:t>
            </a:r>
            <a:endParaRPr lang="ru-RU" sz="4000" dirty="0">
              <a:latin typeface="Segoe UI Semibold" panose="020B0702040204020203" pitchFamily="34" charset="0"/>
              <a:ea typeface="Helvetica" charset="0"/>
              <a:cs typeface="Helvetica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07C15E-22B1-461B-8197-2ED8348ED8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48" b="13740"/>
          <a:stretch/>
        </p:blipFill>
        <p:spPr>
          <a:xfrm>
            <a:off x="5698274" y="1235242"/>
            <a:ext cx="5341434" cy="48582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DAD7F76-F8C4-4650-9150-317B70DC6818}"/>
              </a:ext>
            </a:extLst>
          </p:cNvPr>
          <p:cNvSpPr/>
          <p:nvPr/>
        </p:nvSpPr>
        <p:spPr>
          <a:xfrm>
            <a:off x="329224" y="1715657"/>
            <a:ext cx="3261469" cy="356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</a:rPr>
              <a:t>VN Scoring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BB233B-722B-4E94-9370-67D8AF09B7AF}"/>
              </a:ext>
            </a:extLst>
          </p:cNvPr>
          <p:cNvSpPr/>
          <p:nvPr/>
        </p:nvSpPr>
        <p:spPr>
          <a:xfrm>
            <a:off x="329224" y="2220094"/>
            <a:ext cx="3261469" cy="356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</a:rPr>
              <a:t>ID Scoring + New TS Process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5AB339-96FB-48FC-9D8B-A4EE454ECB49}"/>
              </a:ext>
            </a:extLst>
          </p:cNvPr>
          <p:cNvSpPr/>
          <p:nvPr/>
        </p:nvSpPr>
        <p:spPr>
          <a:xfrm>
            <a:off x="329224" y="2745748"/>
            <a:ext cx="3261469" cy="356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</a:rPr>
              <a:t>Calculation of profit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29D30F-983E-48F0-9CCB-50D035EA55C4}"/>
              </a:ext>
            </a:extLst>
          </p:cNvPr>
          <p:cNvSpPr/>
          <p:nvPr/>
        </p:nvSpPr>
        <p:spPr>
          <a:xfrm>
            <a:off x="329224" y="3279514"/>
            <a:ext cx="3261470" cy="356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</a:rPr>
              <a:t>AF Rules VN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4B533C-89A4-422D-8557-11398022678F}"/>
              </a:ext>
            </a:extLst>
          </p:cNvPr>
          <p:cNvSpPr/>
          <p:nvPr/>
        </p:nvSpPr>
        <p:spPr>
          <a:xfrm>
            <a:off x="329224" y="3788753"/>
            <a:ext cx="3261469" cy="356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</a:rPr>
              <a:t>AF Rules ID &amp; PH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DC6DBE-E494-475E-917D-A08C76D29A98}"/>
              </a:ext>
            </a:extLst>
          </p:cNvPr>
          <p:cNvSpPr/>
          <p:nvPr/>
        </p:nvSpPr>
        <p:spPr>
          <a:xfrm>
            <a:off x="329225" y="4322382"/>
            <a:ext cx="3261470" cy="356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</a:rPr>
              <a:t>New process PH Site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2C4E4C-5BFE-41AA-AC8D-9A77413A9ACE}"/>
              </a:ext>
            </a:extLst>
          </p:cNvPr>
          <p:cNvSpPr/>
          <p:nvPr/>
        </p:nvSpPr>
        <p:spPr>
          <a:xfrm>
            <a:off x="329222" y="4843371"/>
            <a:ext cx="3261473" cy="356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</a:rPr>
              <a:t>PH Scoring</a:t>
            </a:r>
          </a:p>
        </p:txBody>
      </p:sp>
    </p:spTree>
    <p:extLst>
      <p:ext uri="{BB962C8B-B14F-4D97-AF65-F5344CB8AC3E}">
        <p14:creationId xmlns:p14="http://schemas.microsoft.com/office/powerpoint/2010/main" val="176299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873" y="5690935"/>
            <a:ext cx="1286042" cy="1286042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368968" y="303783"/>
            <a:ext cx="0" cy="931459"/>
          </a:xfrm>
          <a:prstGeom prst="line">
            <a:avLst/>
          </a:prstGeom>
          <a:ln w="123825">
            <a:gradFill>
              <a:gsLst>
                <a:gs pos="0">
                  <a:srgbClr val="2172BD"/>
                </a:gs>
                <a:gs pos="100000">
                  <a:srgbClr val="40A8E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1263" y="415569"/>
            <a:ext cx="9030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 Semibold" panose="020B0702040204020203" pitchFamily="34" charset="0"/>
                <a:ea typeface="Helvetica" charset="0"/>
                <a:cs typeface="Helvetica" charset="0"/>
              </a:rPr>
              <a:t>VN Application Scoring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AD7F76-F8C4-4650-9150-317B70DC6818}"/>
              </a:ext>
            </a:extLst>
          </p:cNvPr>
          <p:cNvSpPr/>
          <p:nvPr/>
        </p:nvSpPr>
        <p:spPr>
          <a:xfrm>
            <a:off x="329224" y="1715657"/>
            <a:ext cx="3261600" cy="356839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</a:rPr>
              <a:t>VN Scoring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BB233B-722B-4E94-9370-67D8AF09B7AF}"/>
              </a:ext>
            </a:extLst>
          </p:cNvPr>
          <p:cNvSpPr/>
          <p:nvPr/>
        </p:nvSpPr>
        <p:spPr>
          <a:xfrm>
            <a:off x="329224" y="2220094"/>
            <a:ext cx="3261600" cy="356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</a:rPr>
              <a:t>ID Scoring + New TS Process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5AB339-96FB-48FC-9D8B-A4EE454ECB49}"/>
              </a:ext>
            </a:extLst>
          </p:cNvPr>
          <p:cNvSpPr/>
          <p:nvPr/>
        </p:nvSpPr>
        <p:spPr>
          <a:xfrm>
            <a:off x="329224" y="2745748"/>
            <a:ext cx="3261600" cy="356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</a:rPr>
              <a:t>Calculation of profit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29D30F-983E-48F0-9CCB-50D035EA55C4}"/>
              </a:ext>
            </a:extLst>
          </p:cNvPr>
          <p:cNvSpPr/>
          <p:nvPr/>
        </p:nvSpPr>
        <p:spPr>
          <a:xfrm>
            <a:off x="329223" y="3279514"/>
            <a:ext cx="3261600" cy="356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</a:rPr>
              <a:t>AF Rules VN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4B533C-89A4-422D-8557-11398022678F}"/>
              </a:ext>
            </a:extLst>
          </p:cNvPr>
          <p:cNvSpPr/>
          <p:nvPr/>
        </p:nvSpPr>
        <p:spPr>
          <a:xfrm>
            <a:off x="329224" y="3788753"/>
            <a:ext cx="3261600" cy="356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</a:rPr>
              <a:t>AF Rules ID &amp; PH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DC6DBE-E494-475E-917D-A08C76D29A98}"/>
              </a:ext>
            </a:extLst>
          </p:cNvPr>
          <p:cNvSpPr/>
          <p:nvPr/>
        </p:nvSpPr>
        <p:spPr>
          <a:xfrm>
            <a:off x="329224" y="4322382"/>
            <a:ext cx="3261600" cy="356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</a:rPr>
              <a:t>New process PH Site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2C4E4C-5BFE-41AA-AC8D-9A77413A9ACE}"/>
              </a:ext>
            </a:extLst>
          </p:cNvPr>
          <p:cNvSpPr/>
          <p:nvPr/>
        </p:nvSpPr>
        <p:spPr>
          <a:xfrm>
            <a:off x="329222" y="4843371"/>
            <a:ext cx="3261600" cy="356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</a:rPr>
              <a:t>PH Scoring</a:t>
            </a:r>
          </a:p>
        </p:txBody>
      </p:sp>
    </p:spTree>
    <p:extLst>
      <p:ext uri="{BB962C8B-B14F-4D97-AF65-F5344CB8AC3E}">
        <p14:creationId xmlns:p14="http://schemas.microsoft.com/office/powerpoint/2010/main" val="369662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873" y="5690935"/>
            <a:ext cx="1286042" cy="1286042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368968" y="303783"/>
            <a:ext cx="0" cy="931459"/>
          </a:xfrm>
          <a:prstGeom prst="line">
            <a:avLst/>
          </a:prstGeom>
          <a:ln w="123825">
            <a:gradFill>
              <a:gsLst>
                <a:gs pos="0">
                  <a:srgbClr val="2172BD"/>
                </a:gs>
                <a:gs pos="100000">
                  <a:srgbClr val="40A8E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1263" y="415569"/>
            <a:ext cx="9030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 Semibold" panose="020B0702040204020203" pitchFamily="34" charset="0"/>
                <a:ea typeface="Helvetica" charset="0"/>
                <a:cs typeface="Helvetica" charset="0"/>
              </a:rPr>
              <a:t>VN Application Scoring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410473-8DEF-4587-BC5D-522A739B74DE}"/>
              </a:ext>
            </a:extLst>
          </p:cNvPr>
          <p:cNvSpPr/>
          <p:nvPr/>
        </p:nvSpPr>
        <p:spPr>
          <a:xfrm>
            <a:off x="481263" y="1693740"/>
            <a:ext cx="5529244" cy="4139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</a:rPr>
              <a:t>Problems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First trying to create scoring model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Big problems with data (excel, master file and other)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Little historical period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Non stable risk strategy in training period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Low quality of application data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Only basic application fields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Low level of understanding, how to implement model in </a:t>
            </a: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Terrasoft</a:t>
            </a: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Model was developed for DSA channel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0845DB-31D6-4872-A58D-8621D5C87B0F}"/>
              </a:ext>
            </a:extLst>
          </p:cNvPr>
          <p:cNvSpPr/>
          <p:nvPr/>
        </p:nvSpPr>
        <p:spPr>
          <a:xfrm>
            <a:off x="5987650" y="1693740"/>
            <a:ext cx="5529244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</a:rPr>
              <a:t>Results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implemented this model 5.5 months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Model didn’t work properly because we have tried to use it on other channel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couldn't change model in TS quickly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didn't have normal point in TS for managing all our features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understand how what we need to do</a:t>
            </a: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9B681B3-E5BD-4B0F-BD94-84AA1B2B7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53" y="2273149"/>
            <a:ext cx="1047237" cy="1047237"/>
          </a:xfrm>
          <a:prstGeom prst="rect">
            <a:avLst/>
          </a:prstGeom>
        </p:spPr>
      </p:pic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9DBD72E-B283-485B-A033-AE8B781E8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507" y="2267510"/>
            <a:ext cx="1052876" cy="105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46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873" y="5690935"/>
            <a:ext cx="1286042" cy="1286042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368968" y="303783"/>
            <a:ext cx="0" cy="931459"/>
          </a:xfrm>
          <a:prstGeom prst="line">
            <a:avLst/>
          </a:prstGeom>
          <a:ln w="123825">
            <a:gradFill>
              <a:gsLst>
                <a:gs pos="0">
                  <a:srgbClr val="2172BD"/>
                </a:gs>
                <a:gs pos="100000">
                  <a:srgbClr val="40A8E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1263" y="415569"/>
            <a:ext cx="9030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 Semibold" panose="020B0702040204020203" pitchFamily="34" charset="0"/>
                <a:ea typeface="Helvetica" charset="0"/>
                <a:cs typeface="Helvetica" charset="0"/>
              </a:rPr>
              <a:t>ID Application Scoring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AD7F76-F8C4-4650-9150-317B70DC6818}"/>
              </a:ext>
            </a:extLst>
          </p:cNvPr>
          <p:cNvSpPr/>
          <p:nvPr/>
        </p:nvSpPr>
        <p:spPr>
          <a:xfrm>
            <a:off x="329224" y="1715657"/>
            <a:ext cx="3261600" cy="356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</a:rPr>
              <a:t>VN Scoring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BB233B-722B-4E94-9370-67D8AF09B7AF}"/>
              </a:ext>
            </a:extLst>
          </p:cNvPr>
          <p:cNvSpPr/>
          <p:nvPr/>
        </p:nvSpPr>
        <p:spPr>
          <a:xfrm>
            <a:off x="329224" y="2220094"/>
            <a:ext cx="3261600" cy="356839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</a:rPr>
              <a:t>ID Scoring + New TS Process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5AB339-96FB-48FC-9D8B-A4EE454ECB49}"/>
              </a:ext>
            </a:extLst>
          </p:cNvPr>
          <p:cNvSpPr/>
          <p:nvPr/>
        </p:nvSpPr>
        <p:spPr>
          <a:xfrm>
            <a:off x="329224" y="2745748"/>
            <a:ext cx="3261600" cy="356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</a:rPr>
              <a:t>Calculation of profit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29D30F-983E-48F0-9CCB-50D035EA55C4}"/>
              </a:ext>
            </a:extLst>
          </p:cNvPr>
          <p:cNvSpPr/>
          <p:nvPr/>
        </p:nvSpPr>
        <p:spPr>
          <a:xfrm>
            <a:off x="329223" y="3279514"/>
            <a:ext cx="3261600" cy="356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</a:rPr>
              <a:t>AF Rules VN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4B533C-89A4-422D-8557-11398022678F}"/>
              </a:ext>
            </a:extLst>
          </p:cNvPr>
          <p:cNvSpPr/>
          <p:nvPr/>
        </p:nvSpPr>
        <p:spPr>
          <a:xfrm>
            <a:off x="329224" y="3788753"/>
            <a:ext cx="3261600" cy="356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</a:rPr>
              <a:t>AF Rules ID &amp; PH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DC6DBE-E494-475E-917D-A08C76D29A98}"/>
              </a:ext>
            </a:extLst>
          </p:cNvPr>
          <p:cNvSpPr/>
          <p:nvPr/>
        </p:nvSpPr>
        <p:spPr>
          <a:xfrm>
            <a:off x="329224" y="4322382"/>
            <a:ext cx="3261600" cy="356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</a:rPr>
              <a:t>New process PH Site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2C4E4C-5BFE-41AA-AC8D-9A77413A9ACE}"/>
              </a:ext>
            </a:extLst>
          </p:cNvPr>
          <p:cNvSpPr/>
          <p:nvPr/>
        </p:nvSpPr>
        <p:spPr>
          <a:xfrm>
            <a:off x="329222" y="4843371"/>
            <a:ext cx="3261600" cy="356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</a:rPr>
              <a:t>PH Scoring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F409E6-240F-49D2-A9BD-BAB953895396}"/>
              </a:ext>
            </a:extLst>
          </p:cNvPr>
          <p:cNvSpPr/>
          <p:nvPr/>
        </p:nvSpPr>
        <p:spPr>
          <a:xfrm>
            <a:off x="3928946" y="1230155"/>
            <a:ext cx="813667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Segoe UI Semibold" panose="020B0702040204020203" pitchFamily="34" charset="0"/>
              </a:rPr>
              <a:t>Result of implementation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spent 3 month for implementation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realized not only scoring model it TS, but new scoring process, which gave us: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Possibility to change model and model parameters very fast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Possibility to manage all our features as Trusting Social, Scoring, BL process from one point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created new strategy “skip </a:t>
            </a:r>
            <a:r>
              <a:rPr lang="en-US" sz="1400" dirty="0" err="1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pv</a:t>
            </a:r>
            <a:r>
              <a:rPr lang="en-US" sz="1400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” without verification procedure</a:t>
            </a:r>
            <a:endParaRPr lang="en-US" sz="1600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Segoe UI Semibold" panose="020B0702040204020203" pitchFamily="34" charset="0"/>
              </a:rPr>
              <a:t>Result of model working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can say now that model work properly on production and quality is stable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see that our strategies which are connected with scoring model work properly too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have now lower BR  than it could be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reduce the costs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increase conversation in skip </a:t>
            </a:r>
            <a:r>
              <a:rPr lang="en-US" sz="1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pv</a:t>
            </a: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segment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Next week we launch  strategy pilot which can help us to reduce more costs and to reject more bad clients without verification</a:t>
            </a:r>
          </a:p>
        </p:txBody>
      </p:sp>
    </p:spTree>
    <p:extLst>
      <p:ext uri="{BB962C8B-B14F-4D97-AF65-F5344CB8AC3E}">
        <p14:creationId xmlns:p14="http://schemas.microsoft.com/office/powerpoint/2010/main" val="336138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873" y="5690935"/>
            <a:ext cx="1286042" cy="1286042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368968" y="303783"/>
            <a:ext cx="0" cy="931459"/>
          </a:xfrm>
          <a:prstGeom prst="line">
            <a:avLst/>
          </a:prstGeom>
          <a:ln w="123825">
            <a:gradFill>
              <a:gsLst>
                <a:gs pos="0">
                  <a:srgbClr val="2172BD"/>
                </a:gs>
                <a:gs pos="100000">
                  <a:srgbClr val="40A8E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1263" y="415569"/>
            <a:ext cx="9030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 Semibold" panose="020B0702040204020203" pitchFamily="34" charset="0"/>
                <a:ea typeface="Helvetica" charset="0"/>
                <a:cs typeface="Helvetica" charset="0"/>
              </a:rPr>
              <a:t>ID Application Scoring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74CE44D-8C90-48C0-94BB-5763AEF88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94749"/>
              </p:ext>
            </p:extLst>
          </p:nvPr>
        </p:nvGraphicFramePr>
        <p:xfrm>
          <a:off x="199384" y="2010132"/>
          <a:ext cx="11317510" cy="2493080"/>
        </p:xfrm>
        <a:graphic>
          <a:graphicData uri="http://schemas.openxmlformats.org/drawingml/2006/table">
            <a:tbl>
              <a:tblPr/>
              <a:tblGrid>
                <a:gridCol w="1796740">
                  <a:extLst>
                    <a:ext uri="{9D8B030D-6E8A-4147-A177-3AD203B41FA5}">
                      <a16:colId xmlns:a16="http://schemas.microsoft.com/office/drawing/2014/main" val="361621096"/>
                    </a:ext>
                  </a:extLst>
                </a:gridCol>
                <a:gridCol w="1360110">
                  <a:extLst>
                    <a:ext uri="{9D8B030D-6E8A-4147-A177-3AD203B41FA5}">
                      <a16:colId xmlns:a16="http://schemas.microsoft.com/office/drawing/2014/main" val="3759941963"/>
                    </a:ext>
                  </a:extLst>
                </a:gridCol>
                <a:gridCol w="1360110">
                  <a:extLst>
                    <a:ext uri="{9D8B030D-6E8A-4147-A177-3AD203B41FA5}">
                      <a16:colId xmlns:a16="http://schemas.microsoft.com/office/drawing/2014/main" val="3317327510"/>
                    </a:ext>
                  </a:extLst>
                </a:gridCol>
                <a:gridCol w="1360110">
                  <a:extLst>
                    <a:ext uri="{9D8B030D-6E8A-4147-A177-3AD203B41FA5}">
                      <a16:colId xmlns:a16="http://schemas.microsoft.com/office/drawing/2014/main" val="3165810427"/>
                    </a:ext>
                  </a:extLst>
                </a:gridCol>
                <a:gridCol w="1360110">
                  <a:extLst>
                    <a:ext uri="{9D8B030D-6E8A-4147-A177-3AD203B41FA5}">
                      <a16:colId xmlns:a16="http://schemas.microsoft.com/office/drawing/2014/main" val="31817399"/>
                    </a:ext>
                  </a:extLst>
                </a:gridCol>
                <a:gridCol w="1360110">
                  <a:extLst>
                    <a:ext uri="{9D8B030D-6E8A-4147-A177-3AD203B41FA5}">
                      <a16:colId xmlns:a16="http://schemas.microsoft.com/office/drawing/2014/main" val="935872563"/>
                    </a:ext>
                  </a:extLst>
                </a:gridCol>
                <a:gridCol w="1360110">
                  <a:extLst>
                    <a:ext uri="{9D8B030D-6E8A-4147-A177-3AD203B41FA5}">
                      <a16:colId xmlns:a16="http://schemas.microsoft.com/office/drawing/2014/main" val="1732349865"/>
                    </a:ext>
                  </a:extLst>
                </a:gridCol>
                <a:gridCol w="1360110">
                  <a:extLst>
                    <a:ext uri="{9D8B030D-6E8A-4147-A177-3AD203B41FA5}">
                      <a16:colId xmlns:a16="http://schemas.microsoft.com/office/drawing/2014/main" val="3251105403"/>
                    </a:ext>
                  </a:extLst>
                </a:gridCol>
              </a:tblGrid>
              <a:tr h="404592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SCORE INTERVAL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APP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AGR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APP - &gt; AGR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AGR  EXP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BR EXP Real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BR EXP Predicted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9636008"/>
                  </a:ext>
                </a:extLst>
              </a:tr>
              <a:tr h="40459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SKIP PV</a:t>
                      </a:r>
                    </a:p>
                  </a:txBody>
                  <a:tcPr marL="9525" marR="857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[ 0.99;  2.00)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2039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1618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0.79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281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0.18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0.25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343158"/>
                  </a:ext>
                </a:extLst>
              </a:tr>
              <a:tr h="44799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PROCEED / SKIP PV</a:t>
                      </a:r>
                    </a:p>
                  </a:txBody>
                  <a:tcPr marL="9525" marR="857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[ 0.65;  0.99)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5015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2026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0.40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320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0.24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0.32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28510"/>
                  </a:ext>
                </a:extLst>
              </a:tr>
              <a:tr h="40459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PROCEED</a:t>
                      </a:r>
                    </a:p>
                  </a:txBody>
                  <a:tcPr marL="9525" marR="857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[ 0.27;  0.65)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8018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3009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0.38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491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0.27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0.39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457613"/>
                  </a:ext>
                </a:extLst>
              </a:tr>
              <a:tr h="40459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PROCEED</a:t>
                      </a:r>
                    </a:p>
                  </a:txBody>
                  <a:tcPr marL="9525" marR="857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[-0.14;  0.27)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5626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1790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0.32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282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0.33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0.47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354111"/>
                  </a:ext>
                </a:extLst>
              </a:tr>
              <a:tr h="40459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+mn-cs"/>
                        </a:rPr>
                        <a:t>REJECT</a:t>
                      </a:r>
                    </a:p>
                  </a:txBody>
                  <a:tcPr marL="9525" marR="857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[-2.00; -0.14)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2695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0.00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-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-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-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311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873" y="5690935"/>
            <a:ext cx="1286042" cy="1286042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368968" y="303783"/>
            <a:ext cx="0" cy="931459"/>
          </a:xfrm>
          <a:prstGeom prst="line">
            <a:avLst/>
          </a:prstGeom>
          <a:ln w="123825">
            <a:gradFill>
              <a:gsLst>
                <a:gs pos="0">
                  <a:srgbClr val="2172BD"/>
                </a:gs>
                <a:gs pos="100000">
                  <a:srgbClr val="40A8E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1263" y="415569"/>
            <a:ext cx="9030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Segoe UI Semibold" panose="020B0702040204020203" pitchFamily="34" charset="0"/>
                <a:ea typeface="Helvetica" charset="0"/>
                <a:cs typeface="Helvetica" charset="0"/>
              </a:rPr>
              <a:t>Calculation of external data profit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AD7F76-F8C4-4650-9150-317B70DC6818}"/>
              </a:ext>
            </a:extLst>
          </p:cNvPr>
          <p:cNvSpPr/>
          <p:nvPr/>
        </p:nvSpPr>
        <p:spPr>
          <a:xfrm>
            <a:off x="329224" y="1715657"/>
            <a:ext cx="3261600" cy="356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</a:rPr>
              <a:t>VN Scoring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BB233B-722B-4E94-9370-67D8AF09B7AF}"/>
              </a:ext>
            </a:extLst>
          </p:cNvPr>
          <p:cNvSpPr/>
          <p:nvPr/>
        </p:nvSpPr>
        <p:spPr>
          <a:xfrm>
            <a:off x="329224" y="2220094"/>
            <a:ext cx="3261600" cy="356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</a:rPr>
              <a:t>ID Scoring + New TS Process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5AB339-96FB-48FC-9D8B-A4EE454ECB49}"/>
              </a:ext>
            </a:extLst>
          </p:cNvPr>
          <p:cNvSpPr/>
          <p:nvPr/>
        </p:nvSpPr>
        <p:spPr>
          <a:xfrm>
            <a:off x="329224" y="2745748"/>
            <a:ext cx="3261600" cy="356839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</a:rPr>
              <a:t>Calculation of profit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29D30F-983E-48F0-9CCB-50D035EA55C4}"/>
              </a:ext>
            </a:extLst>
          </p:cNvPr>
          <p:cNvSpPr/>
          <p:nvPr/>
        </p:nvSpPr>
        <p:spPr>
          <a:xfrm>
            <a:off x="329223" y="3279514"/>
            <a:ext cx="3261600" cy="356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</a:rPr>
              <a:t>AF Rules VN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4B533C-89A4-422D-8557-11398022678F}"/>
              </a:ext>
            </a:extLst>
          </p:cNvPr>
          <p:cNvSpPr/>
          <p:nvPr/>
        </p:nvSpPr>
        <p:spPr>
          <a:xfrm>
            <a:off x="329224" y="3788753"/>
            <a:ext cx="3261600" cy="356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</a:rPr>
              <a:t>AF Rules ID &amp; PH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DC6DBE-E494-475E-917D-A08C76D29A98}"/>
              </a:ext>
            </a:extLst>
          </p:cNvPr>
          <p:cNvSpPr/>
          <p:nvPr/>
        </p:nvSpPr>
        <p:spPr>
          <a:xfrm>
            <a:off x="329224" y="4322382"/>
            <a:ext cx="3261600" cy="356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</a:rPr>
              <a:t>New process PH Site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2C4E4C-5BFE-41AA-AC8D-9A77413A9ACE}"/>
              </a:ext>
            </a:extLst>
          </p:cNvPr>
          <p:cNvSpPr/>
          <p:nvPr/>
        </p:nvSpPr>
        <p:spPr>
          <a:xfrm>
            <a:off x="329222" y="4843371"/>
            <a:ext cx="3261600" cy="356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</a:rPr>
              <a:t>PH Scoring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F409E6-240F-49D2-A9BD-BAB953895396}"/>
              </a:ext>
            </a:extLst>
          </p:cNvPr>
          <p:cNvSpPr/>
          <p:nvPr/>
        </p:nvSpPr>
        <p:spPr>
          <a:xfrm>
            <a:off x="3772829" y="2153222"/>
            <a:ext cx="610715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Segoe UI Semibold" panose="020B0702040204020203" pitchFamily="34" charset="0"/>
              </a:rPr>
              <a:t>Facts: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had two same projects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Iamreal</a:t>
            </a: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– integration with FB for ID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Trusting social – integration with telecom operator in VN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Request cost was around 2$-3$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Integration through website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do request firstly for all long applications and than for all accepted applications </a:t>
            </a: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22A1A79-79ED-46DD-9AFE-7862274C1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1485" y="2845545"/>
            <a:ext cx="1224776" cy="12247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E82D3F-C876-4407-8ACD-3A11F63969D4}"/>
              </a:ext>
            </a:extLst>
          </p:cNvPr>
          <p:cNvSpPr/>
          <p:nvPr/>
        </p:nvSpPr>
        <p:spPr>
          <a:xfrm>
            <a:off x="6269863" y="1123455"/>
            <a:ext cx="559666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 Trusting Social and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Iamreal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two projects - one fate</a:t>
            </a:r>
          </a:p>
        </p:txBody>
      </p:sp>
    </p:spTree>
    <p:extLst>
      <p:ext uri="{BB962C8B-B14F-4D97-AF65-F5344CB8AC3E}">
        <p14:creationId xmlns:p14="http://schemas.microsoft.com/office/powerpoint/2010/main" val="34938139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5304</TotalTime>
  <Words>4498</Words>
  <Application>Microsoft Office PowerPoint</Application>
  <PresentationFormat>Widescreen</PresentationFormat>
  <Paragraphs>1150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 Unicode MS</vt:lpstr>
      <vt:lpstr>inherit</vt:lpstr>
      <vt:lpstr>Arial</vt:lpstr>
      <vt:lpstr>Arial</vt:lpstr>
      <vt:lpstr>Calibri</vt:lpstr>
      <vt:lpstr>Calibri Light</vt:lpstr>
      <vt:lpstr>Helvetica</vt:lpstr>
      <vt:lpstr>Segoe UI</vt:lpstr>
      <vt:lpstr>Segoe UI Light</vt:lpstr>
      <vt:lpstr>Segoe UI Semibold</vt:lpstr>
      <vt:lpstr>Тема Office</vt:lpstr>
      <vt:lpstr>Automatic decision development 2016 - 2017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Yulia Smirnova</dc:creator>
  <cp:lastModifiedBy>Yulia Smirnova</cp:lastModifiedBy>
  <cp:revision>113</cp:revision>
  <dcterms:created xsi:type="dcterms:W3CDTF">2017-08-06T09:14:48Z</dcterms:created>
  <dcterms:modified xsi:type="dcterms:W3CDTF">2017-08-29T15:29:22Z</dcterms:modified>
</cp:coreProperties>
</file>