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notesMasterIdLst>
    <p:notesMasterId r:id="rId34"/>
  </p:notesMasterIdLst>
  <p:sldIdLst>
    <p:sldId id="256" r:id="rId2"/>
    <p:sldId id="298" r:id="rId3"/>
    <p:sldId id="297" r:id="rId4"/>
    <p:sldId id="314" r:id="rId5"/>
    <p:sldId id="280" r:id="rId6"/>
    <p:sldId id="279" r:id="rId7"/>
    <p:sldId id="281" r:id="rId8"/>
    <p:sldId id="285" r:id="rId9"/>
    <p:sldId id="288" r:id="rId10"/>
    <p:sldId id="289" r:id="rId11"/>
    <p:sldId id="282" r:id="rId12"/>
    <p:sldId id="283" r:id="rId13"/>
    <p:sldId id="291" r:id="rId14"/>
    <p:sldId id="284" r:id="rId15"/>
    <p:sldId id="290" r:id="rId16"/>
    <p:sldId id="295" r:id="rId17"/>
    <p:sldId id="296" r:id="rId18"/>
    <p:sldId id="299" r:id="rId19"/>
    <p:sldId id="300" r:id="rId20"/>
    <p:sldId id="301" r:id="rId21"/>
    <p:sldId id="302" r:id="rId22"/>
    <p:sldId id="306" r:id="rId23"/>
    <p:sldId id="303" r:id="rId24"/>
    <p:sldId id="304" r:id="rId25"/>
    <p:sldId id="305" r:id="rId26"/>
    <p:sldId id="311" r:id="rId27"/>
    <p:sldId id="312" r:id="rId28"/>
    <p:sldId id="313" r:id="rId29"/>
    <p:sldId id="307" r:id="rId30"/>
    <p:sldId id="308" r:id="rId31"/>
    <p:sldId id="309" r:id="rId32"/>
    <p:sldId id="310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rles" initials="C" lastIdx="1" clrIdx="0">
    <p:extLst>
      <p:ext uri="{19B8F6BF-5375-455C-9EA6-DF929625EA0E}">
        <p15:presenceInfo xmlns:p15="http://schemas.microsoft.com/office/powerpoint/2012/main" userId="6c0d7d9cb99c972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4672" autoAdjust="0"/>
  </p:normalViewPr>
  <p:slideViewPr>
    <p:cSldViewPr snapToGrid="0">
      <p:cViewPr varScale="1">
        <p:scale>
          <a:sx n="93" d="100"/>
          <a:sy n="93" d="100"/>
        </p:scale>
        <p:origin x="12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0A28E6-2B0C-4D17-B178-1E95EE1EF417}" type="doc">
      <dgm:prSet loTypeId="urn:microsoft.com/office/officeart/2005/8/layout/hList1" loCatId="list" qsTypeId="urn:microsoft.com/office/officeart/2005/8/quickstyle/simple1" qsCatId="simple" csTypeId="urn:microsoft.com/office/officeart/2005/8/colors/accent6_3" csCatId="accent6"/>
      <dgm:spPr/>
      <dgm:t>
        <a:bodyPr/>
        <a:lstStyle/>
        <a:p>
          <a:endParaRPr lang="en-GB"/>
        </a:p>
      </dgm:t>
    </dgm:pt>
    <dgm:pt modelId="{017E0542-D23A-4C1B-9472-2BF22F113A1A}">
      <dgm:prSet/>
      <dgm:spPr/>
      <dgm:t>
        <a:bodyPr/>
        <a:lstStyle/>
        <a:p>
          <a:r>
            <a:rPr lang="en-GB" dirty="0"/>
            <a:t>Completed Epics: </a:t>
          </a:r>
        </a:p>
      </dgm:t>
    </dgm:pt>
    <dgm:pt modelId="{C96AA4BD-EF65-42D4-91CF-D355B96980C0}" type="parTrans" cxnId="{C1C978B2-CD9A-4A8C-A580-D9ADB5CF15DB}">
      <dgm:prSet/>
      <dgm:spPr/>
      <dgm:t>
        <a:bodyPr/>
        <a:lstStyle/>
        <a:p>
          <a:endParaRPr lang="en-GB"/>
        </a:p>
      </dgm:t>
    </dgm:pt>
    <dgm:pt modelId="{C74A22D2-20B7-47DC-8CC2-CCF28D59AB0F}" type="sibTrans" cxnId="{C1C978B2-CD9A-4A8C-A580-D9ADB5CF15DB}">
      <dgm:prSet/>
      <dgm:spPr/>
      <dgm:t>
        <a:bodyPr/>
        <a:lstStyle/>
        <a:p>
          <a:endParaRPr lang="en-GB"/>
        </a:p>
      </dgm:t>
    </dgm:pt>
    <dgm:pt modelId="{91A4821B-60AC-42F1-96FD-539F9FF63F8E}">
      <dgm:prSet/>
      <dgm:spPr/>
      <dgm:t>
        <a:bodyPr/>
        <a:lstStyle/>
        <a:p>
          <a:r>
            <a:rPr lang="en-GB"/>
            <a:t>Customers</a:t>
          </a:r>
        </a:p>
      </dgm:t>
    </dgm:pt>
    <dgm:pt modelId="{70DE406A-C1AF-401C-A6B3-592C17CE1078}" type="parTrans" cxnId="{315DDE5F-7255-4505-8D9F-A21E3697D034}">
      <dgm:prSet/>
      <dgm:spPr/>
      <dgm:t>
        <a:bodyPr/>
        <a:lstStyle/>
        <a:p>
          <a:endParaRPr lang="en-GB"/>
        </a:p>
      </dgm:t>
    </dgm:pt>
    <dgm:pt modelId="{BEA1C882-2634-4698-9152-9E99C11C15D0}" type="sibTrans" cxnId="{315DDE5F-7255-4505-8D9F-A21E3697D034}">
      <dgm:prSet/>
      <dgm:spPr/>
      <dgm:t>
        <a:bodyPr/>
        <a:lstStyle/>
        <a:p>
          <a:endParaRPr lang="en-GB"/>
        </a:p>
      </dgm:t>
    </dgm:pt>
    <dgm:pt modelId="{16DCB0BA-FC70-4D7B-9A0A-1BF044EC0BEE}">
      <dgm:prSet/>
      <dgm:spPr/>
      <dgm:t>
        <a:bodyPr/>
        <a:lstStyle/>
        <a:p>
          <a:r>
            <a:rPr lang="en-GB"/>
            <a:t>Items</a:t>
          </a:r>
        </a:p>
      </dgm:t>
    </dgm:pt>
    <dgm:pt modelId="{CADF981F-4655-4A48-9AB4-02C94D8FC4EC}" type="parTrans" cxnId="{9B866DDE-E797-4AD2-9597-D46527574DAF}">
      <dgm:prSet/>
      <dgm:spPr/>
      <dgm:t>
        <a:bodyPr/>
        <a:lstStyle/>
        <a:p>
          <a:endParaRPr lang="en-GB"/>
        </a:p>
      </dgm:t>
    </dgm:pt>
    <dgm:pt modelId="{C0B9A22A-D26E-4DE4-BB06-EFFAEC5247E9}" type="sibTrans" cxnId="{9B866DDE-E797-4AD2-9597-D46527574DAF}">
      <dgm:prSet/>
      <dgm:spPr/>
      <dgm:t>
        <a:bodyPr/>
        <a:lstStyle/>
        <a:p>
          <a:endParaRPr lang="en-GB"/>
        </a:p>
      </dgm:t>
    </dgm:pt>
    <dgm:pt modelId="{0BABB14A-A352-44C2-8757-09454C08AFB8}">
      <dgm:prSet/>
      <dgm:spPr/>
      <dgm:t>
        <a:bodyPr/>
        <a:lstStyle/>
        <a:p>
          <a:r>
            <a:rPr lang="en-GB"/>
            <a:t>Orders</a:t>
          </a:r>
        </a:p>
      </dgm:t>
    </dgm:pt>
    <dgm:pt modelId="{B4DB6078-C8F6-4CBC-AD12-7014E48A1F5D}" type="parTrans" cxnId="{07CD24BB-73C7-4D27-A9B8-D44D638EC9A6}">
      <dgm:prSet/>
      <dgm:spPr/>
      <dgm:t>
        <a:bodyPr/>
        <a:lstStyle/>
        <a:p>
          <a:endParaRPr lang="en-GB"/>
        </a:p>
      </dgm:t>
    </dgm:pt>
    <dgm:pt modelId="{56AF4538-027D-4DE8-B305-0D69C5462426}" type="sibTrans" cxnId="{07CD24BB-73C7-4D27-A9B8-D44D638EC9A6}">
      <dgm:prSet/>
      <dgm:spPr/>
      <dgm:t>
        <a:bodyPr/>
        <a:lstStyle/>
        <a:p>
          <a:endParaRPr lang="en-GB"/>
        </a:p>
      </dgm:t>
    </dgm:pt>
    <dgm:pt modelId="{E0AA8AE8-0722-41F8-990B-BF51D1838F03}">
      <dgm:prSet/>
      <dgm:spPr/>
      <dgm:t>
        <a:bodyPr/>
        <a:lstStyle/>
        <a:p>
          <a:r>
            <a:rPr lang="en-GB"/>
            <a:t>Order-Items</a:t>
          </a:r>
        </a:p>
      </dgm:t>
    </dgm:pt>
    <dgm:pt modelId="{ADC3E2B5-F857-46CB-AA65-2D9F42E3CA85}" type="parTrans" cxnId="{DA0D8177-7025-4505-A428-1F9CD1D973F5}">
      <dgm:prSet/>
      <dgm:spPr/>
      <dgm:t>
        <a:bodyPr/>
        <a:lstStyle/>
        <a:p>
          <a:endParaRPr lang="en-GB"/>
        </a:p>
      </dgm:t>
    </dgm:pt>
    <dgm:pt modelId="{7B2D10B3-502B-4053-B266-52E41E809EA9}" type="sibTrans" cxnId="{DA0D8177-7025-4505-A428-1F9CD1D973F5}">
      <dgm:prSet/>
      <dgm:spPr/>
      <dgm:t>
        <a:bodyPr/>
        <a:lstStyle/>
        <a:p>
          <a:endParaRPr lang="en-GB"/>
        </a:p>
      </dgm:t>
    </dgm:pt>
    <dgm:pt modelId="{79E052A2-0762-471D-B94A-661858A4DDA6}">
      <dgm:prSet/>
      <dgm:spPr/>
      <dgm:t>
        <a:bodyPr/>
        <a:lstStyle/>
        <a:p>
          <a:r>
            <a:rPr lang="en-GB"/>
            <a:t>Testing</a:t>
          </a:r>
        </a:p>
      </dgm:t>
    </dgm:pt>
    <dgm:pt modelId="{FE8CE9E7-A458-43A8-A36D-24116000B4D0}" type="parTrans" cxnId="{3A5B71FB-D5FC-4A4F-AE62-A54B8CCCD44D}">
      <dgm:prSet/>
      <dgm:spPr/>
      <dgm:t>
        <a:bodyPr/>
        <a:lstStyle/>
        <a:p>
          <a:endParaRPr lang="en-GB"/>
        </a:p>
      </dgm:t>
    </dgm:pt>
    <dgm:pt modelId="{5002DC16-1449-448A-87E8-53A46C99E1F5}" type="sibTrans" cxnId="{3A5B71FB-D5FC-4A4F-AE62-A54B8CCCD44D}">
      <dgm:prSet/>
      <dgm:spPr/>
      <dgm:t>
        <a:bodyPr/>
        <a:lstStyle/>
        <a:p>
          <a:endParaRPr lang="en-GB"/>
        </a:p>
      </dgm:t>
    </dgm:pt>
    <dgm:pt modelId="{52ED434A-C5D6-4FCB-82E9-9DFB12792282}" type="pres">
      <dgm:prSet presAssocID="{E40A28E6-2B0C-4D17-B178-1E95EE1EF417}" presName="Name0" presStyleCnt="0">
        <dgm:presLayoutVars>
          <dgm:dir/>
          <dgm:animLvl val="lvl"/>
          <dgm:resizeHandles val="exact"/>
        </dgm:presLayoutVars>
      </dgm:prSet>
      <dgm:spPr/>
    </dgm:pt>
    <dgm:pt modelId="{7F78C128-F4E0-4A4B-989B-3E822B13F57F}" type="pres">
      <dgm:prSet presAssocID="{017E0542-D23A-4C1B-9472-2BF22F113A1A}" presName="composite" presStyleCnt="0"/>
      <dgm:spPr/>
    </dgm:pt>
    <dgm:pt modelId="{BB1DA1F3-953D-4B11-9DDE-DE44BC242089}" type="pres">
      <dgm:prSet presAssocID="{017E0542-D23A-4C1B-9472-2BF22F113A1A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82B3A9A4-8E5E-48A8-A51B-A06B51FE51E6}" type="pres">
      <dgm:prSet presAssocID="{017E0542-D23A-4C1B-9472-2BF22F113A1A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AA0B6527-0A32-47D8-99AF-22B462F8F516}" type="presOf" srcId="{91A4821B-60AC-42F1-96FD-539F9FF63F8E}" destId="{82B3A9A4-8E5E-48A8-A51B-A06B51FE51E6}" srcOrd="0" destOrd="0" presId="urn:microsoft.com/office/officeart/2005/8/layout/hList1"/>
    <dgm:cxn modelId="{A3530A3F-D39B-4116-99C2-63E1971C2082}" type="presOf" srcId="{017E0542-D23A-4C1B-9472-2BF22F113A1A}" destId="{BB1DA1F3-953D-4B11-9DDE-DE44BC242089}" srcOrd="0" destOrd="0" presId="urn:microsoft.com/office/officeart/2005/8/layout/hList1"/>
    <dgm:cxn modelId="{315DDE5F-7255-4505-8D9F-A21E3697D034}" srcId="{017E0542-D23A-4C1B-9472-2BF22F113A1A}" destId="{91A4821B-60AC-42F1-96FD-539F9FF63F8E}" srcOrd="0" destOrd="0" parTransId="{70DE406A-C1AF-401C-A6B3-592C17CE1078}" sibTransId="{BEA1C882-2634-4698-9152-9E99C11C15D0}"/>
    <dgm:cxn modelId="{243B0B4D-0AAD-442B-B2C0-98264C56F601}" type="presOf" srcId="{E0AA8AE8-0722-41F8-990B-BF51D1838F03}" destId="{82B3A9A4-8E5E-48A8-A51B-A06B51FE51E6}" srcOrd="0" destOrd="3" presId="urn:microsoft.com/office/officeart/2005/8/layout/hList1"/>
    <dgm:cxn modelId="{DA0D8177-7025-4505-A428-1F9CD1D973F5}" srcId="{017E0542-D23A-4C1B-9472-2BF22F113A1A}" destId="{E0AA8AE8-0722-41F8-990B-BF51D1838F03}" srcOrd="3" destOrd="0" parTransId="{ADC3E2B5-F857-46CB-AA65-2D9F42E3CA85}" sibTransId="{7B2D10B3-502B-4053-B266-52E41E809EA9}"/>
    <dgm:cxn modelId="{767BD289-AD41-4CDA-97B2-D96F426EE8E2}" type="presOf" srcId="{79E052A2-0762-471D-B94A-661858A4DDA6}" destId="{82B3A9A4-8E5E-48A8-A51B-A06B51FE51E6}" srcOrd="0" destOrd="4" presId="urn:microsoft.com/office/officeart/2005/8/layout/hList1"/>
    <dgm:cxn modelId="{C1C978B2-CD9A-4A8C-A580-D9ADB5CF15DB}" srcId="{E40A28E6-2B0C-4D17-B178-1E95EE1EF417}" destId="{017E0542-D23A-4C1B-9472-2BF22F113A1A}" srcOrd="0" destOrd="0" parTransId="{C96AA4BD-EF65-42D4-91CF-D355B96980C0}" sibTransId="{C74A22D2-20B7-47DC-8CC2-CCF28D59AB0F}"/>
    <dgm:cxn modelId="{07CD24BB-73C7-4D27-A9B8-D44D638EC9A6}" srcId="{017E0542-D23A-4C1B-9472-2BF22F113A1A}" destId="{0BABB14A-A352-44C2-8757-09454C08AFB8}" srcOrd="2" destOrd="0" parTransId="{B4DB6078-C8F6-4CBC-AD12-7014E48A1F5D}" sibTransId="{56AF4538-027D-4DE8-B305-0D69C5462426}"/>
    <dgm:cxn modelId="{E6C4C9BC-F884-43A8-9C1C-C4393F1747EC}" type="presOf" srcId="{E40A28E6-2B0C-4D17-B178-1E95EE1EF417}" destId="{52ED434A-C5D6-4FCB-82E9-9DFB12792282}" srcOrd="0" destOrd="0" presId="urn:microsoft.com/office/officeart/2005/8/layout/hList1"/>
    <dgm:cxn modelId="{F0A7B5D0-068B-4E68-B481-57DB59F97062}" type="presOf" srcId="{16DCB0BA-FC70-4D7B-9A0A-1BF044EC0BEE}" destId="{82B3A9A4-8E5E-48A8-A51B-A06B51FE51E6}" srcOrd="0" destOrd="1" presId="urn:microsoft.com/office/officeart/2005/8/layout/hList1"/>
    <dgm:cxn modelId="{9B866DDE-E797-4AD2-9597-D46527574DAF}" srcId="{017E0542-D23A-4C1B-9472-2BF22F113A1A}" destId="{16DCB0BA-FC70-4D7B-9A0A-1BF044EC0BEE}" srcOrd="1" destOrd="0" parTransId="{CADF981F-4655-4A48-9AB4-02C94D8FC4EC}" sibTransId="{C0B9A22A-D26E-4DE4-BB06-EFFAEC5247E9}"/>
    <dgm:cxn modelId="{A8F8DEF4-D0A0-4617-8D17-17573B7DB870}" type="presOf" srcId="{0BABB14A-A352-44C2-8757-09454C08AFB8}" destId="{82B3A9A4-8E5E-48A8-A51B-A06B51FE51E6}" srcOrd="0" destOrd="2" presId="urn:microsoft.com/office/officeart/2005/8/layout/hList1"/>
    <dgm:cxn modelId="{3A5B71FB-D5FC-4A4F-AE62-A54B8CCCD44D}" srcId="{017E0542-D23A-4C1B-9472-2BF22F113A1A}" destId="{79E052A2-0762-471D-B94A-661858A4DDA6}" srcOrd="4" destOrd="0" parTransId="{FE8CE9E7-A458-43A8-A36D-24116000B4D0}" sibTransId="{5002DC16-1449-448A-87E8-53A46C99E1F5}"/>
    <dgm:cxn modelId="{8BF7BB5F-51A0-424C-B17B-50EA45684B5D}" type="presParOf" srcId="{52ED434A-C5D6-4FCB-82E9-9DFB12792282}" destId="{7F78C128-F4E0-4A4B-989B-3E822B13F57F}" srcOrd="0" destOrd="0" presId="urn:microsoft.com/office/officeart/2005/8/layout/hList1"/>
    <dgm:cxn modelId="{E811B491-4D96-4E7D-96BF-6EE24E8B1AAD}" type="presParOf" srcId="{7F78C128-F4E0-4A4B-989B-3E822B13F57F}" destId="{BB1DA1F3-953D-4B11-9DDE-DE44BC242089}" srcOrd="0" destOrd="0" presId="urn:microsoft.com/office/officeart/2005/8/layout/hList1"/>
    <dgm:cxn modelId="{76D13AE6-E43E-4AFD-926F-AFF2D072D1C3}" type="presParOf" srcId="{7F78C128-F4E0-4A4B-989B-3E822B13F57F}" destId="{82B3A9A4-8E5E-48A8-A51B-A06B51FE51E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95C97A6-458F-4BB1-B3C1-7620F622F2B6}" type="doc">
      <dgm:prSet loTypeId="urn:microsoft.com/office/officeart/2005/8/layout/hList1" loCatId="list" qsTypeId="urn:microsoft.com/office/officeart/2005/8/quickstyle/simple1" qsCatId="simple" csTypeId="urn:microsoft.com/office/officeart/2005/8/colors/accent6_3" csCatId="accent6"/>
      <dgm:spPr/>
      <dgm:t>
        <a:bodyPr/>
        <a:lstStyle/>
        <a:p>
          <a:endParaRPr lang="en-GB"/>
        </a:p>
      </dgm:t>
    </dgm:pt>
    <dgm:pt modelId="{A1B15099-217B-4D0B-933D-1313E0DE7008}">
      <dgm:prSet/>
      <dgm:spPr/>
      <dgm:t>
        <a:bodyPr/>
        <a:lstStyle/>
        <a:p>
          <a:r>
            <a:rPr lang="en-GB" dirty="0"/>
            <a:t>To be completed:</a:t>
          </a:r>
        </a:p>
      </dgm:t>
    </dgm:pt>
    <dgm:pt modelId="{6A21B49D-E75D-40B5-91EC-17D4498EB581}" type="parTrans" cxnId="{2C739F7C-1D91-4BBF-B4CB-45BA2116A81D}">
      <dgm:prSet/>
      <dgm:spPr/>
      <dgm:t>
        <a:bodyPr/>
        <a:lstStyle/>
        <a:p>
          <a:endParaRPr lang="en-GB"/>
        </a:p>
      </dgm:t>
    </dgm:pt>
    <dgm:pt modelId="{208AB311-8479-450A-8BFA-7D6937A0C9FB}" type="sibTrans" cxnId="{2C739F7C-1D91-4BBF-B4CB-45BA2116A81D}">
      <dgm:prSet/>
      <dgm:spPr/>
      <dgm:t>
        <a:bodyPr/>
        <a:lstStyle/>
        <a:p>
          <a:endParaRPr lang="en-GB"/>
        </a:p>
      </dgm:t>
    </dgm:pt>
    <dgm:pt modelId="{B10F8BC3-39CD-45FC-AACB-46CBD09C5B41}">
      <dgm:prSet/>
      <dgm:spPr/>
      <dgm:t>
        <a:bodyPr/>
        <a:lstStyle/>
        <a:p>
          <a:r>
            <a:rPr lang="en-GB"/>
            <a:t>- Code Admin</a:t>
          </a:r>
        </a:p>
      </dgm:t>
    </dgm:pt>
    <dgm:pt modelId="{0827B3D8-8120-4382-9414-B6185B08D2D1}" type="parTrans" cxnId="{7B88FFE7-1B99-4175-960A-C9BB3595AE84}">
      <dgm:prSet/>
      <dgm:spPr/>
      <dgm:t>
        <a:bodyPr/>
        <a:lstStyle/>
        <a:p>
          <a:endParaRPr lang="en-GB"/>
        </a:p>
      </dgm:t>
    </dgm:pt>
    <dgm:pt modelId="{EE48FEDB-42ED-420D-A7C3-F7BC72EBC5CE}" type="sibTrans" cxnId="{7B88FFE7-1B99-4175-960A-C9BB3595AE84}">
      <dgm:prSet/>
      <dgm:spPr/>
      <dgm:t>
        <a:bodyPr/>
        <a:lstStyle/>
        <a:p>
          <a:endParaRPr lang="en-GB"/>
        </a:p>
      </dgm:t>
    </dgm:pt>
    <dgm:pt modelId="{18D26B17-54B1-4489-A508-A31B176EB6C6}" type="pres">
      <dgm:prSet presAssocID="{095C97A6-458F-4BB1-B3C1-7620F622F2B6}" presName="Name0" presStyleCnt="0">
        <dgm:presLayoutVars>
          <dgm:dir/>
          <dgm:animLvl val="lvl"/>
          <dgm:resizeHandles val="exact"/>
        </dgm:presLayoutVars>
      </dgm:prSet>
      <dgm:spPr/>
    </dgm:pt>
    <dgm:pt modelId="{621DA063-2781-448E-9E62-179015CF7AA4}" type="pres">
      <dgm:prSet presAssocID="{A1B15099-217B-4D0B-933D-1313E0DE7008}" presName="composite" presStyleCnt="0"/>
      <dgm:spPr/>
    </dgm:pt>
    <dgm:pt modelId="{68BAE9ED-675C-46DB-AEB4-EC82CE1AF27B}" type="pres">
      <dgm:prSet presAssocID="{A1B15099-217B-4D0B-933D-1313E0DE7008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B8736C3B-4028-40B0-B245-77129BC4407F}" type="pres">
      <dgm:prSet presAssocID="{A1B15099-217B-4D0B-933D-1313E0DE7008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17A0983E-B2E5-4995-AB74-768EBA77FC13}" type="presOf" srcId="{095C97A6-458F-4BB1-B3C1-7620F622F2B6}" destId="{18D26B17-54B1-4489-A508-A31B176EB6C6}" srcOrd="0" destOrd="0" presId="urn:microsoft.com/office/officeart/2005/8/layout/hList1"/>
    <dgm:cxn modelId="{01642276-7BC1-4056-9956-903D261A03DA}" type="presOf" srcId="{B10F8BC3-39CD-45FC-AACB-46CBD09C5B41}" destId="{B8736C3B-4028-40B0-B245-77129BC4407F}" srcOrd="0" destOrd="0" presId="urn:microsoft.com/office/officeart/2005/8/layout/hList1"/>
    <dgm:cxn modelId="{2C739F7C-1D91-4BBF-B4CB-45BA2116A81D}" srcId="{095C97A6-458F-4BB1-B3C1-7620F622F2B6}" destId="{A1B15099-217B-4D0B-933D-1313E0DE7008}" srcOrd="0" destOrd="0" parTransId="{6A21B49D-E75D-40B5-91EC-17D4498EB581}" sibTransId="{208AB311-8479-450A-8BFA-7D6937A0C9FB}"/>
    <dgm:cxn modelId="{83E419E1-DF6C-42E9-875D-1CF69675DEC8}" type="presOf" srcId="{A1B15099-217B-4D0B-933D-1313E0DE7008}" destId="{68BAE9ED-675C-46DB-AEB4-EC82CE1AF27B}" srcOrd="0" destOrd="0" presId="urn:microsoft.com/office/officeart/2005/8/layout/hList1"/>
    <dgm:cxn modelId="{7B88FFE7-1B99-4175-960A-C9BB3595AE84}" srcId="{A1B15099-217B-4D0B-933D-1313E0DE7008}" destId="{B10F8BC3-39CD-45FC-AACB-46CBD09C5B41}" srcOrd="0" destOrd="0" parTransId="{0827B3D8-8120-4382-9414-B6185B08D2D1}" sibTransId="{EE48FEDB-42ED-420D-A7C3-F7BC72EBC5CE}"/>
    <dgm:cxn modelId="{8ED1219F-961F-4EAF-85C3-31829A5CD045}" type="presParOf" srcId="{18D26B17-54B1-4489-A508-A31B176EB6C6}" destId="{621DA063-2781-448E-9E62-179015CF7AA4}" srcOrd="0" destOrd="0" presId="urn:microsoft.com/office/officeart/2005/8/layout/hList1"/>
    <dgm:cxn modelId="{C6B8F088-6144-458E-9946-7315D9D4F80C}" type="presParOf" srcId="{621DA063-2781-448E-9E62-179015CF7AA4}" destId="{68BAE9ED-675C-46DB-AEB4-EC82CE1AF27B}" srcOrd="0" destOrd="0" presId="urn:microsoft.com/office/officeart/2005/8/layout/hList1"/>
    <dgm:cxn modelId="{232A3962-B737-4679-8C75-2FEEBB9014CC}" type="presParOf" srcId="{621DA063-2781-448E-9E62-179015CF7AA4}" destId="{B8736C3B-4028-40B0-B245-77129BC4407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29E4606-77A8-446F-A247-06409C774EF7}" type="doc">
      <dgm:prSet loTypeId="urn:microsoft.com/office/officeart/2005/8/layout/hList1" loCatId="list" qsTypeId="urn:microsoft.com/office/officeart/2005/8/quickstyle/simple1" qsCatId="simple" csTypeId="urn:microsoft.com/office/officeart/2005/8/colors/accent6_3" csCatId="accent6"/>
      <dgm:spPr/>
      <dgm:t>
        <a:bodyPr/>
        <a:lstStyle/>
        <a:p>
          <a:endParaRPr lang="en-GB"/>
        </a:p>
      </dgm:t>
    </dgm:pt>
    <dgm:pt modelId="{FD275655-F8FC-4DBF-838B-BC111B49CB42}">
      <dgm:prSet/>
      <dgm:spPr/>
      <dgm:t>
        <a:bodyPr/>
        <a:lstStyle/>
        <a:p>
          <a:r>
            <a:rPr lang="en-GB" dirty="0"/>
            <a:t>What I did well:</a:t>
          </a:r>
        </a:p>
      </dgm:t>
    </dgm:pt>
    <dgm:pt modelId="{76EF45F2-8159-41C8-94C5-ADA3CE489437}" type="parTrans" cxnId="{3D4A3B2B-8DB8-4F0F-9166-FCDBF2E87A7D}">
      <dgm:prSet/>
      <dgm:spPr/>
      <dgm:t>
        <a:bodyPr/>
        <a:lstStyle/>
        <a:p>
          <a:endParaRPr lang="en-GB"/>
        </a:p>
      </dgm:t>
    </dgm:pt>
    <dgm:pt modelId="{5A206BC5-D0EA-4E23-B69D-25023BFAC6B0}" type="sibTrans" cxnId="{3D4A3B2B-8DB8-4F0F-9166-FCDBF2E87A7D}">
      <dgm:prSet/>
      <dgm:spPr/>
      <dgm:t>
        <a:bodyPr/>
        <a:lstStyle/>
        <a:p>
          <a:endParaRPr lang="en-GB"/>
        </a:p>
      </dgm:t>
    </dgm:pt>
    <dgm:pt modelId="{3CEB31F8-CF75-4926-BB81-EF2E54ADCA3A}">
      <dgm:prSet/>
      <dgm:spPr/>
      <dgm:t>
        <a:bodyPr/>
        <a:lstStyle/>
        <a:p>
          <a:r>
            <a:rPr lang="en-GB" dirty="0"/>
            <a:t>Jira – well documented and thought out</a:t>
          </a:r>
        </a:p>
      </dgm:t>
    </dgm:pt>
    <dgm:pt modelId="{21B6D56D-47F3-4F59-AC84-50F39526716F}" type="parTrans" cxnId="{DADB2EA8-2A5D-47E9-86C6-9BF692091049}">
      <dgm:prSet/>
      <dgm:spPr/>
      <dgm:t>
        <a:bodyPr/>
        <a:lstStyle/>
        <a:p>
          <a:endParaRPr lang="en-GB"/>
        </a:p>
      </dgm:t>
    </dgm:pt>
    <dgm:pt modelId="{D1D8E9DB-F5BC-4B23-BA47-22C20DC5BF89}" type="sibTrans" cxnId="{DADB2EA8-2A5D-47E9-86C6-9BF692091049}">
      <dgm:prSet/>
      <dgm:spPr/>
      <dgm:t>
        <a:bodyPr/>
        <a:lstStyle/>
        <a:p>
          <a:endParaRPr lang="en-GB"/>
        </a:p>
      </dgm:t>
    </dgm:pt>
    <dgm:pt modelId="{CCF23266-024D-43E4-8DEE-5FC5E7C8EDAC}">
      <dgm:prSet/>
      <dgm:spPr/>
      <dgm:t>
        <a:bodyPr/>
        <a:lstStyle/>
        <a:p>
          <a:r>
            <a:rPr lang="en-GB"/>
            <a:t>GitHub – made consistent commits (smart commits inc.)</a:t>
          </a:r>
        </a:p>
      </dgm:t>
    </dgm:pt>
    <dgm:pt modelId="{52F26DCF-A7F9-40A6-BD06-B0DB17A0EBFD}" type="parTrans" cxnId="{7B19B904-D30C-47D8-9894-34771E8E8CB1}">
      <dgm:prSet/>
      <dgm:spPr/>
      <dgm:t>
        <a:bodyPr/>
        <a:lstStyle/>
        <a:p>
          <a:endParaRPr lang="en-GB"/>
        </a:p>
      </dgm:t>
    </dgm:pt>
    <dgm:pt modelId="{37A9E69F-8CE2-41E5-9931-A1868E0AB6C4}" type="sibTrans" cxnId="{7B19B904-D30C-47D8-9894-34771E8E8CB1}">
      <dgm:prSet/>
      <dgm:spPr/>
      <dgm:t>
        <a:bodyPr/>
        <a:lstStyle/>
        <a:p>
          <a:endParaRPr lang="en-GB"/>
        </a:p>
      </dgm:t>
    </dgm:pt>
    <dgm:pt modelId="{6800F822-8677-42E0-B341-72754738EABD}">
      <dgm:prSet/>
      <dgm:spPr/>
      <dgm:t>
        <a:bodyPr/>
        <a:lstStyle/>
        <a:p>
          <a:r>
            <a:rPr lang="en-GB"/>
            <a:t>Code – efficient, well ordered, good naming conventions</a:t>
          </a:r>
        </a:p>
      </dgm:t>
    </dgm:pt>
    <dgm:pt modelId="{228240A7-90AE-4DD9-B905-2A998A73962A}" type="parTrans" cxnId="{4C3CAF54-F367-463B-ADD0-87C6830B4128}">
      <dgm:prSet/>
      <dgm:spPr/>
      <dgm:t>
        <a:bodyPr/>
        <a:lstStyle/>
        <a:p>
          <a:endParaRPr lang="en-GB"/>
        </a:p>
      </dgm:t>
    </dgm:pt>
    <dgm:pt modelId="{E89A3D1C-75E4-41FC-AA46-A35DDE9BC9B3}" type="sibTrans" cxnId="{4C3CAF54-F367-463B-ADD0-87C6830B4128}">
      <dgm:prSet/>
      <dgm:spPr/>
      <dgm:t>
        <a:bodyPr/>
        <a:lstStyle/>
        <a:p>
          <a:endParaRPr lang="en-GB"/>
        </a:p>
      </dgm:t>
    </dgm:pt>
    <dgm:pt modelId="{538050AB-3AD0-4091-84B7-6E37618F2D8D}">
      <dgm:prSet/>
      <dgm:spPr/>
      <dgm:t>
        <a:bodyPr/>
        <a:lstStyle/>
        <a:p>
          <a:r>
            <a:rPr lang="en-GB"/>
            <a:t>Project Documentation – well detailed, covered all aspects.</a:t>
          </a:r>
        </a:p>
      </dgm:t>
    </dgm:pt>
    <dgm:pt modelId="{BE3D8FB1-9C0A-49D9-8B1B-898663F27F5F}" type="parTrans" cxnId="{206A9D4A-D4DC-4CA2-B8BC-BA165AFEAE6B}">
      <dgm:prSet/>
      <dgm:spPr/>
      <dgm:t>
        <a:bodyPr/>
        <a:lstStyle/>
        <a:p>
          <a:endParaRPr lang="en-GB"/>
        </a:p>
      </dgm:t>
    </dgm:pt>
    <dgm:pt modelId="{2FCEC804-D5B7-4673-925B-4D40092399C6}" type="sibTrans" cxnId="{206A9D4A-D4DC-4CA2-B8BC-BA165AFEAE6B}">
      <dgm:prSet/>
      <dgm:spPr/>
      <dgm:t>
        <a:bodyPr/>
        <a:lstStyle/>
        <a:p>
          <a:endParaRPr lang="en-GB"/>
        </a:p>
      </dgm:t>
    </dgm:pt>
    <dgm:pt modelId="{6631EF04-97B8-4372-B27D-E777DC0DD4DB}" type="pres">
      <dgm:prSet presAssocID="{729E4606-77A8-446F-A247-06409C774EF7}" presName="Name0" presStyleCnt="0">
        <dgm:presLayoutVars>
          <dgm:dir/>
          <dgm:animLvl val="lvl"/>
          <dgm:resizeHandles val="exact"/>
        </dgm:presLayoutVars>
      </dgm:prSet>
      <dgm:spPr/>
    </dgm:pt>
    <dgm:pt modelId="{40F33679-84B8-4C65-BE76-DEE9CBA04915}" type="pres">
      <dgm:prSet presAssocID="{FD275655-F8FC-4DBF-838B-BC111B49CB42}" presName="composite" presStyleCnt="0"/>
      <dgm:spPr/>
    </dgm:pt>
    <dgm:pt modelId="{F2910F5B-2394-4FEF-B5DC-209B3FB815E2}" type="pres">
      <dgm:prSet presAssocID="{FD275655-F8FC-4DBF-838B-BC111B49CB42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FA5B4334-C551-4645-B61A-D2B9CDAC2F2F}" type="pres">
      <dgm:prSet presAssocID="{FD275655-F8FC-4DBF-838B-BC111B49CB42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7B19B904-D30C-47D8-9894-34771E8E8CB1}" srcId="{FD275655-F8FC-4DBF-838B-BC111B49CB42}" destId="{CCF23266-024D-43E4-8DEE-5FC5E7C8EDAC}" srcOrd="1" destOrd="0" parTransId="{52F26DCF-A7F9-40A6-BD06-B0DB17A0EBFD}" sibTransId="{37A9E69F-8CE2-41E5-9931-A1868E0AB6C4}"/>
    <dgm:cxn modelId="{3D4A3B2B-8DB8-4F0F-9166-FCDBF2E87A7D}" srcId="{729E4606-77A8-446F-A247-06409C774EF7}" destId="{FD275655-F8FC-4DBF-838B-BC111B49CB42}" srcOrd="0" destOrd="0" parTransId="{76EF45F2-8159-41C8-94C5-ADA3CE489437}" sibTransId="{5A206BC5-D0EA-4E23-B69D-25023BFAC6B0}"/>
    <dgm:cxn modelId="{34D4C848-A927-4571-95BC-4DF27A4F1B82}" type="presOf" srcId="{3CEB31F8-CF75-4926-BB81-EF2E54ADCA3A}" destId="{FA5B4334-C551-4645-B61A-D2B9CDAC2F2F}" srcOrd="0" destOrd="0" presId="urn:microsoft.com/office/officeart/2005/8/layout/hList1"/>
    <dgm:cxn modelId="{206A9D4A-D4DC-4CA2-B8BC-BA165AFEAE6B}" srcId="{FD275655-F8FC-4DBF-838B-BC111B49CB42}" destId="{538050AB-3AD0-4091-84B7-6E37618F2D8D}" srcOrd="3" destOrd="0" parTransId="{BE3D8FB1-9C0A-49D9-8B1B-898663F27F5F}" sibTransId="{2FCEC804-D5B7-4673-925B-4D40092399C6}"/>
    <dgm:cxn modelId="{5703804F-0BF6-4850-AE2C-81F121B44253}" type="presOf" srcId="{729E4606-77A8-446F-A247-06409C774EF7}" destId="{6631EF04-97B8-4372-B27D-E777DC0DD4DB}" srcOrd="0" destOrd="0" presId="urn:microsoft.com/office/officeart/2005/8/layout/hList1"/>
    <dgm:cxn modelId="{4C3CAF54-F367-463B-ADD0-87C6830B4128}" srcId="{FD275655-F8FC-4DBF-838B-BC111B49CB42}" destId="{6800F822-8677-42E0-B341-72754738EABD}" srcOrd="2" destOrd="0" parTransId="{228240A7-90AE-4DD9-B905-2A998A73962A}" sibTransId="{E89A3D1C-75E4-41FC-AA46-A35DDE9BC9B3}"/>
    <dgm:cxn modelId="{0A5AFB8C-62C4-4FFE-9B0D-1D418645FF2D}" type="presOf" srcId="{6800F822-8677-42E0-B341-72754738EABD}" destId="{FA5B4334-C551-4645-B61A-D2B9CDAC2F2F}" srcOrd="0" destOrd="2" presId="urn:microsoft.com/office/officeart/2005/8/layout/hList1"/>
    <dgm:cxn modelId="{DADB2EA8-2A5D-47E9-86C6-9BF692091049}" srcId="{FD275655-F8FC-4DBF-838B-BC111B49CB42}" destId="{3CEB31F8-CF75-4926-BB81-EF2E54ADCA3A}" srcOrd="0" destOrd="0" parTransId="{21B6D56D-47F3-4F59-AC84-50F39526716F}" sibTransId="{D1D8E9DB-F5BC-4B23-BA47-22C20DC5BF89}"/>
    <dgm:cxn modelId="{E92A78BC-F4BE-44CD-A568-313B34996FE9}" type="presOf" srcId="{538050AB-3AD0-4091-84B7-6E37618F2D8D}" destId="{FA5B4334-C551-4645-B61A-D2B9CDAC2F2F}" srcOrd="0" destOrd="3" presId="urn:microsoft.com/office/officeart/2005/8/layout/hList1"/>
    <dgm:cxn modelId="{CF2A86E6-D178-4658-A1AE-9D03807CB49C}" type="presOf" srcId="{FD275655-F8FC-4DBF-838B-BC111B49CB42}" destId="{F2910F5B-2394-4FEF-B5DC-209B3FB815E2}" srcOrd="0" destOrd="0" presId="urn:microsoft.com/office/officeart/2005/8/layout/hList1"/>
    <dgm:cxn modelId="{1E094AFB-3F76-4684-9093-52BD45884DC1}" type="presOf" srcId="{CCF23266-024D-43E4-8DEE-5FC5E7C8EDAC}" destId="{FA5B4334-C551-4645-B61A-D2B9CDAC2F2F}" srcOrd="0" destOrd="1" presId="urn:microsoft.com/office/officeart/2005/8/layout/hList1"/>
    <dgm:cxn modelId="{52045B31-2C4C-461F-AA18-8D054D444250}" type="presParOf" srcId="{6631EF04-97B8-4372-B27D-E777DC0DD4DB}" destId="{40F33679-84B8-4C65-BE76-DEE9CBA04915}" srcOrd="0" destOrd="0" presId="urn:microsoft.com/office/officeart/2005/8/layout/hList1"/>
    <dgm:cxn modelId="{4484DB68-002A-453A-BC94-1157BED02E07}" type="presParOf" srcId="{40F33679-84B8-4C65-BE76-DEE9CBA04915}" destId="{F2910F5B-2394-4FEF-B5DC-209B3FB815E2}" srcOrd="0" destOrd="0" presId="urn:microsoft.com/office/officeart/2005/8/layout/hList1"/>
    <dgm:cxn modelId="{C2EB00F7-AEA0-4F77-B736-763D4FD3D7A7}" type="presParOf" srcId="{40F33679-84B8-4C65-BE76-DEE9CBA04915}" destId="{FA5B4334-C551-4645-B61A-D2B9CDAC2F2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65E1FD0-634B-4B41-BD2A-7450A1E79509}" type="doc">
      <dgm:prSet loTypeId="urn:microsoft.com/office/officeart/2005/8/layout/hList1" loCatId="list" qsTypeId="urn:microsoft.com/office/officeart/2005/8/quickstyle/simple1" qsCatId="simple" csTypeId="urn:microsoft.com/office/officeart/2005/8/colors/accent6_2" csCatId="accent6"/>
      <dgm:spPr/>
      <dgm:t>
        <a:bodyPr/>
        <a:lstStyle/>
        <a:p>
          <a:endParaRPr lang="en-GB"/>
        </a:p>
      </dgm:t>
    </dgm:pt>
    <dgm:pt modelId="{CDB099E2-CFB2-4C53-9D05-BB701970A846}">
      <dgm:prSet/>
      <dgm:spPr/>
      <dgm:t>
        <a:bodyPr/>
        <a:lstStyle/>
        <a:p>
          <a:r>
            <a:rPr lang="en-GB" dirty="0"/>
            <a:t>What I could have done better:</a:t>
          </a:r>
        </a:p>
      </dgm:t>
    </dgm:pt>
    <dgm:pt modelId="{A0470D2C-381B-4B53-85AA-EBFCE4646727}" type="parTrans" cxnId="{63248A83-D6F0-498C-94C4-EE5280C7708C}">
      <dgm:prSet/>
      <dgm:spPr/>
      <dgm:t>
        <a:bodyPr/>
        <a:lstStyle/>
        <a:p>
          <a:endParaRPr lang="en-GB"/>
        </a:p>
      </dgm:t>
    </dgm:pt>
    <dgm:pt modelId="{3375D7CD-C807-4D31-8802-CE038E5F4418}" type="sibTrans" cxnId="{63248A83-D6F0-498C-94C4-EE5280C7708C}">
      <dgm:prSet/>
      <dgm:spPr/>
      <dgm:t>
        <a:bodyPr/>
        <a:lstStyle/>
        <a:p>
          <a:endParaRPr lang="en-GB"/>
        </a:p>
      </dgm:t>
    </dgm:pt>
    <dgm:pt modelId="{713E890F-EFB0-42D3-973B-D98461501E73}">
      <dgm:prSet/>
      <dgm:spPr/>
      <dgm:t>
        <a:bodyPr/>
        <a:lstStyle/>
        <a:p>
          <a:r>
            <a:rPr lang="en-GB"/>
            <a:t>Jira – better thought out sprints</a:t>
          </a:r>
        </a:p>
      </dgm:t>
    </dgm:pt>
    <dgm:pt modelId="{6D90E3F9-CFF5-4130-A7FC-CA69B80F8ACC}" type="parTrans" cxnId="{44D3B968-E2A1-4CFC-8FD3-A0BA4C128715}">
      <dgm:prSet/>
      <dgm:spPr/>
      <dgm:t>
        <a:bodyPr/>
        <a:lstStyle/>
        <a:p>
          <a:endParaRPr lang="en-GB"/>
        </a:p>
      </dgm:t>
    </dgm:pt>
    <dgm:pt modelId="{840881AD-EE11-4FC2-A6FB-643293C197BB}" type="sibTrans" cxnId="{44D3B968-E2A1-4CFC-8FD3-A0BA4C128715}">
      <dgm:prSet/>
      <dgm:spPr/>
      <dgm:t>
        <a:bodyPr/>
        <a:lstStyle/>
        <a:p>
          <a:endParaRPr lang="en-GB"/>
        </a:p>
      </dgm:t>
    </dgm:pt>
    <dgm:pt modelId="{B04D4D5F-F197-42E0-8E14-54803A988BE6}">
      <dgm:prSet/>
      <dgm:spPr/>
      <dgm:t>
        <a:bodyPr/>
        <a:lstStyle/>
        <a:p>
          <a:r>
            <a:rPr lang="en-GB"/>
            <a:t>GitHub – Smart commits from the start.</a:t>
          </a:r>
        </a:p>
      </dgm:t>
    </dgm:pt>
    <dgm:pt modelId="{493CCE16-2D6D-4C0E-8485-7D688D86F5BC}" type="parTrans" cxnId="{92BEF774-3A17-4092-B1E9-F31AC7C5448B}">
      <dgm:prSet/>
      <dgm:spPr/>
      <dgm:t>
        <a:bodyPr/>
        <a:lstStyle/>
        <a:p>
          <a:endParaRPr lang="en-GB"/>
        </a:p>
      </dgm:t>
    </dgm:pt>
    <dgm:pt modelId="{BB54A2CA-E0FC-47E1-8FD5-109BBA6F3C7F}" type="sibTrans" cxnId="{92BEF774-3A17-4092-B1E9-F31AC7C5448B}">
      <dgm:prSet/>
      <dgm:spPr/>
      <dgm:t>
        <a:bodyPr/>
        <a:lstStyle/>
        <a:p>
          <a:endParaRPr lang="en-GB"/>
        </a:p>
      </dgm:t>
    </dgm:pt>
    <dgm:pt modelId="{1DDBAE97-F011-46B8-B366-F674EC94281D}">
      <dgm:prSet/>
      <dgm:spPr/>
      <dgm:t>
        <a:bodyPr/>
        <a:lstStyle/>
        <a:p>
          <a:r>
            <a:rPr lang="en-GB"/>
            <a:t>Code – Better formatted output. More readable error messages (especially SQL errors)</a:t>
          </a:r>
        </a:p>
      </dgm:t>
    </dgm:pt>
    <dgm:pt modelId="{F7B1D69C-CEA9-401B-A277-A04B39D873D7}" type="parTrans" cxnId="{765B85E7-74D2-4885-9EB0-DFAC98BDD0EA}">
      <dgm:prSet/>
      <dgm:spPr/>
      <dgm:t>
        <a:bodyPr/>
        <a:lstStyle/>
        <a:p>
          <a:endParaRPr lang="en-GB"/>
        </a:p>
      </dgm:t>
    </dgm:pt>
    <dgm:pt modelId="{DDC24099-F518-4108-9FF9-90D9F384FAFE}" type="sibTrans" cxnId="{765B85E7-74D2-4885-9EB0-DFAC98BDD0EA}">
      <dgm:prSet/>
      <dgm:spPr/>
      <dgm:t>
        <a:bodyPr/>
        <a:lstStyle/>
        <a:p>
          <a:endParaRPr lang="en-GB"/>
        </a:p>
      </dgm:t>
    </dgm:pt>
    <dgm:pt modelId="{E9175C24-5FB2-4B3A-99D8-C27037969C83}" type="pres">
      <dgm:prSet presAssocID="{265E1FD0-634B-4B41-BD2A-7450A1E79509}" presName="Name0" presStyleCnt="0">
        <dgm:presLayoutVars>
          <dgm:dir/>
          <dgm:animLvl val="lvl"/>
          <dgm:resizeHandles val="exact"/>
        </dgm:presLayoutVars>
      </dgm:prSet>
      <dgm:spPr/>
    </dgm:pt>
    <dgm:pt modelId="{9A549C63-8E8E-43E8-B7E6-6D957EB702F0}" type="pres">
      <dgm:prSet presAssocID="{CDB099E2-CFB2-4C53-9D05-BB701970A846}" presName="composite" presStyleCnt="0"/>
      <dgm:spPr/>
    </dgm:pt>
    <dgm:pt modelId="{DE09DD5D-CAF8-4E11-B7F3-010954938DA5}" type="pres">
      <dgm:prSet presAssocID="{CDB099E2-CFB2-4C53-9D05-BB701970A846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9F4E7BDD-BAE9-4EE6-B561-9FE16E6606EC}" type="pres">
      <dgm:prSet presAssocID="{CDB099E2-CFB2-4C53-9D05-BB701970A846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44D3B968-E2A1-4CFC-8FD3-A0BA4C128715}" srcId="{CDB099E2-CFB2-4C53-9D05-BB701970A846}" destId="{713E890F-EFB0-42D3-973B-D98461501E73}" srcOrd="0" destOrd="0" parTransId="{6D90E3F9-CFF5-4130-A7FC-CA69B80F8ACC}" sibTransId="{840881AD-EE11-4FC2-A6FB-643293C197BB}"/>
    <dgm:cxn modelId="{92BEF774-3A17-4092-B1E9-F31AC7C5448B}" srcId="{CDB099E2-CFB2-4C53-9D05-BB701970A846}" destId="{B04D4D5F-F197-42E0-8E14-54803A988BE6}" srcOrd="1" destOrd="0" parTransId="{493CCE16-2D6D-4C0E-8485-7D688D86F5BC}" sibTransId="{BB54A2CA-E0FC-47E1-8FD5-109BBA6F3C7F}"/>
    <dgm:cxn modelId="{81871C75-F6CE-45D2-ADE9-631B5F19AE16}" type="presOf" srcId="{CDB099E2-CFB2-4C53-9D05-BB701970A846}" destId="{DE09DD5D-CAF8-4E11-B7F3-010954938DA5}" srcOrd="0" destOrd="0" presId="urn:microsoft.com/office/officeart/2005/8/layout/hList1"/>
    <dgm:cxn modelId="{A743847E-2F39-47B0-B1E9-E68FF70F114D}" type="presOf" srcId="{265E1FD0-634B-4B41-BD2A-7450A1E79509}" destId="{E9175C24-5FB2-4B3A-99D8-C27037969C83}" srcOrd="0" destOrd="0" presId="urn:microsoft.com/office/officeart/2005/8/layout/hList1"/>
    <dgm:cxn modelId="{63248A83-D6F0-498C-94C4-EE5280C7708C}" srcId="{265E1FD0-634B-4B41-BD2A-7450A1E79509}" destId="{CDB099E2-CFB2-4C53-9D05-BB701970A846}" srcOrd="0" destOrd="0" parTransId="{A0470D2C-381B-4B53-85AA-EBFCE4646727}" sibTransId="{3375D7CD-C807-4D31-8802-CE038E5F4418}"/>
    <dgm:cxn modelId="{A7B6EB94-6D39-4C48-8CFC-01D5558D668B}" type="presOf" srcId="{713E890F-EFB0-42D3-973B-D98461501E73}" destId="{9F4E7BDD-BAE9-4EE6-B561-9FE16E6606EC}" srcOrd="0" destOrd="0" presId="urn:microsoft.com/office/officeart/2005/8/layout/hList1"/>
    <dgm:cxn modelId="{6FE922D2-1C01-44FC-B379-1E9BB0ADBB9F}" type="presOf" srcId="{B04D4D5F-F197-42E0-8E14-54803A988BE6}" destId="{9F4E7BDD-BAE9-4EE6-B561-9FE16E6606EC}" srcOrd="0" destOrd="1" presId="urn:microsoft.com/office/officeart/2005/8/layout/hList1"/>
    <dgm:cxn modelId="{4927BDDD-81DF-439B-8895-944C9767DDAB}" type="presOf" srcId="{1DDBAE97-F011-46B8-B366-F674EC94281D}" destId="{9F4E7BDD-BAE9-4EE6-B561-9FE16E6606EC}" srcOrd="0" destOrd="2" presId="urn:microsoft.com/office/officeart/2005/8/layout/hList1"/>
    <dgm:cxn modelId="{765B85E7-74D2-4885-9EB0-DFAC98BDD0EA}" srcId="{CDB099E2-CFB2-4C53-9D05-BB701970A846}" destId="{1DDBAE97-F011-46B8-B366-F674EC94281D}" srcOrd="2" destOrd="0" parTransId="{F7B1D69C-CEA9-401B-A277-A04B39D873D7}" sibTransId="{DDC24099-F518-4108-9FF9-90D9F384FAFE}"/>
    <dgm:cxn modelId="{FBF6DF75-DDD6-4609-91E0-85F6988F2594}" type="presParOf" srcId="{E9175C24-5FB2-4B3A-99D8-C27037969C83}" destId="{9A549C63-8E8E-43E8-B7E6-6D957EB702F0}" srcOrd="0" destOrd="0" presId="urn:microsoft.com/office/officeart/2005/8/layout/hList1"/>
    <dgm:cxn modelId="{A4BA0FF3-4C5E-4E6E-AA3E-3AFB0BE288D9}" type="presParOf" srcId="{9A549C63-8E8E-43E8-B7E6-6D957EB702F0}" destId="{DE09DD5D-CAF8-4E11-B7F3-010954938DA5}" srcOrd="0" destOrd="0" presId="urn:microsoft.com/office/officeart/2005/8/layout/hList1"/>
    <dgm:cxn modelId="{A61CEED5-A281-4317-9D91-56401FCA67C4}" type="presParOf" srcId="{9A549C63-8E8E-43E8-B7E6-6D957EB702F0}" destId="{9F4E7BDD-BAE9-4EE6-B561-9FE16E6606E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1DA1F3-953D-4B11-9DDE-DE44BC242089}">
      <dsp:nvSpPr>
        <dsp:cNvPr id="0" name=""/>
        <dsp:cNvSpPr/>
      </dsp:nvSpPr>
      <dsp:spPr>
        <a:xfrm>
          <a:off x="0" y="41468"/>
          <a:ext cx="2393879" cy="403200"/>
        </a:xfrm>
        <a:prstGeom prst="rect">
          <a:avLst/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Completed Epics: </a:t>
          </a:r>
        </a:p>
      </dsp:txBody>
      <dsp:txXfrm>
        <a:off x="0" y="41468"/>
        <a:ext cx="2393879" cy="403200"/>
      </dsp:txXfrm>
    </dsp:sp>
    <dsp:sp modelId="{82B3A9A4-8E5E-48A8-A51B-A06B51FE51E6}">
      <dsp:nvSpPr>
        <dsp:cNvPr id="0" name=""/>
        <dsp:cNvSpPr/>
      </dsp:nvSpPr>
      <dsp:spPr>
        <a:xfrm>
          <a:off x="0" y="444668"/>
          <a:ext cx="2393879" cy="1268189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/>
            <a:t>Customers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/>
            <a:t>Items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/>
            <a:t>Orders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/>
            <a:t>Order-Items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/>
            <a:t>Testing</a:t>
          </a:r>
        </a:p>
      </dsp:txBody>
      <dsp:txXfrm>
        <a:off x="0" y="444668"/>
        <a:ext cx="2393879" cy="12681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BAE9ED-675C-46DB-AEB4-EC82CE1AF27B}">
      <dsp:nvSpPr>
        <dsp:cNvPr id="0" name=""/>
        <dsp:cNvSpPr/>
      </dsp:nvSpPr>
      <dsp:spPr>
        <a:xfrm>
          <a:off x="0" y="18404"/>
          <a:ext cx="2897313" cy="460800"/>
        </a:xfrm>
        <a:prstGeom prst="rect">
          <a:avLst/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To be completed:</a:t>
          </a:r>
        </a:p>
      </dsp:txBody>
      <dsp:txXfrm>
        <a:off x="0" y="18404"/>
        <a:ext cx="2897313" cy="460800"/>
      </dsp:txXfrm>
    </dsp:sp>
    <dsp:sp modelId="{B8736C3B-4028-40B0-B245-77129BC4407F}">
      <dsp:nvSpPr>
        <dsp:cNvPr id="0" name=""/>
        <dsp:cNvSpPr/>
      </dsp:nvSpPr>
      <dsp:spPr>
        <a:xfrm>
          <a:off x="0" y="479204"/>
          <a:ext cx="2897313" cy="702720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/>
            <a:t>- Code Admin</a:t>
          </a:r>
        </a:p>
      </dsp:txBody>
      <dsp:txXfrm>
        <a:off x="0" y="479204"/>
        <a:ext cx="2897313" cy="7027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910F5B-2394-4FEF-B5DC-209B3FB815E2}">
      <dsp:nvSpPr>
        <dsp:cNvPr id="0" name=""/>
        <dsp:cNvSpPr/>
      </dsp:nvSpPr>
      <dsp:spPr>
        <a:xfrm>
          <a:off x="0" y="140889"/>
          <a:ext cx="4014273" cy="633600"/>
        </a:xfrm>
        <a:prstGeom prst="rect">
          <a:avLst/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What I did well:</a:t>
          </a:r>
        </a:p>
      </dsp:txBody>
      <dsp:txXfrm>
        <a:off x="0" y="140889"/>
        <a:ext cx="4014273" cy="633600"/>
      </dsp:txXfrm>
    </dsp:sp>
    <dsp:sp modelId="{FA5B4334-C551-4645-B61A-D2B9CDAC2F2F}">
      <dsp:nvSpPr>
        <dsp:cNvPr id="0" name=""/>
        <dsp:cNvSpPr/>
      </dsp:nvSpPr>
      <dsp:spPr>
        <a:xfrm>
          <a:off x="0" y="774489"/>
          <a:ext cx="4014273" cy="2777939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200" kern="1200" dirty="0"/>
            <a:t>Jira – well documented and thought out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200" kern="1200"/>
            <a:t>GitHub – made consistent commits (smart commits inc.)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200" kern="1200"/>
            <a:t>Code – efficient, well ordered, good naming conventions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200" kern="1200"/>
            <a:t>Project Documentation – well detailed, covered all aspects.</a:t>
          </a:r>
        </a:p>
      </dsp:txBody>
      <dsp:txXfrm>
        <a:off x="0" y="774489"/>
        <a:ext cx="4014273" cy="277793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09DD5D-CAF8-4E11-B7F3-010954938DA5}">
      <dsp:nvSpPr>
        <dsp:cNvPr id="0" name=""/>
        <dsp:cNvSpPr/>
      </dsp:nvSpPr>
      <dsp:spPr>
        <a:xfrm>
          <a:off x="0" y="129107"/>
          <a:ext cx="4366378" cy="51840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What I could have done better:</a:t>
          </a:r>
        </a:p>
      </dsp:txBody>
      <dsp:txXfrm>
        <a:off x="0" y="129107"/>
        <a:ext cx="4366378" cy="518400"/>
      </dsp:txXfrm>
    </dsp:sp>
    <dsp:sp modelId="{9F4E7BDD-BAE9-4EE6-B561-9FE16E6606EC}">
      <dsp:nvSpPr>
        <dsp:cNvPr id="0" name=""/>
        <dsp:cNvSpPr/>
      </dsp:nvSpPr>
      <dsp:spPr>
        <a:xfrm>
          <a:off x="0" y="647507"/>
          <a:ext cx="4366378" cy="1531710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/>
            <a:t>Jira – better thought out sprints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/>
            <a:t>GitHub – Smart commits from the start.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/>
            <a:t>Code – Better formatted output. More readable error messages (especially SQL errors)</a:t>
          </a:r>
        </a:p>
      </dsp:txBody>
      <dsp:txXfrm>
        <a:off x="0" y="647507"/>
        <a:ext cx="4366378" cy="15317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8DD600-EDEF-4B95-A611-9F22A1C14F2B}" type="datetimeFigureOut">
              <a:rPr lang="en-GB" smtClean="0"/>
              <a:t>12/02/2021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2EBEC0-C36F-4B74-860E-91A95937AC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5609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Hi, my name is Charlie Herriott. This is my IMS project presentation.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2EBEC0-C36F-4B74-860E-91A95937ACAB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8934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 have attempted to utilise the full power of Jira, by applying subtasks, story points, </a:t>
            </a:r>
            <a:r>
              <a:rPr lang="en-GB" dirty="0" err="1"/>
              <a:t>MoSCoW</a:t>
            </a:r>
            <a:r>
              <a:rPr lang="en-GB" dirty="0"/>
              <a:t> prioritisation, utilising smart commits, creating and completing sprints.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2EBEC0-C36F-4B74-860E-91A95937ACAB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9809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screenshot on the left shows the epics I created.</a:t>
            </a:r>
          </a:p>
          <a:p>
            <a:endParaRPr lang="en-GB" dirty="0"/>
          </a:p>
          <a:p>
            <a:r>
              <a:rPr lang="en-GB" dirty="0"/>
              <a:t>The screenshot on the middle shows the user story with the relevant subtasks. </a:t>
            </a:r>
          </a:p>
          <a:p>
            <a:endParaRPr lang="en-GB" dirty="0"/>
          </a:p>
          <a:p>
            <a:r>
              <a:rPr lang="en-GB" dirty="0"/>
              <a:t>The screenshot in the right shows the epic link, the story points and the priority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2EBEC0-C36F-4B74-860E-91A95937ACAB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13296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GitHub has been an integral component to this project, allowing for easily maintainable version control, and files tracking.</a:t>
            </a:r>
          </a:p>
          <a:p>
            <a:endParaRPr lang="en-GB" dirty="0"/>
          </a:p>
          <a:p>
            <a:r>
              <a:rPr lang="en-GB" dirty="0"/>
              <a:t>I have used GitHub regularly throughout the project, and the entire flow of the project should be visible throughout the commit history graph.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2EBEC0-C36F-4B74-860E-91A95937ACAB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61468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 have attempted to utilise the full power of GitHub, making commits at the proper time, in the proper feature branches. </a:t>
            </a:r>
          </a:p>
          <a:p>
            <a:r>
              <a:rPr lang="en-GB" dirty="0"/>
              <a:t>This was particularly useful when ensuring that new implementation was compatible with the master code.</a:t>
            </a:r>
          </a:p>
          <a:p>
            <a:endParaRPr lang="en-GB" dirty="0"/>
          </a:p>
          <a:p>
            <a:r>
              <a:rPr lang="en-GB" dirty="0"/>
              <a:t>GitHub allows for controlled commits of features through </a:t>
            </a:r>
            <a:r>
              <a:rPr lang="en-GB" dirty="0" err="1"/>
              <a:t>GitBash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This allows for projects to be worked on in tandem with other developers.</a:t>
            </a:r>
          </a:p>
          <a:p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The power of version control really shines when a version rollback is needed, and the previous can be simply pulled from GitHub.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2EBEC0-C36F-4B74-860E-91A95937ACAB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65613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first timed I committed, I committed the item feature branch, and then merged that with develop branch.</a:t>
            </a:r>
          </a:p>
          <a:p>
            <a:endParaRPr lang="en-GB" dirty="0"/>
          </a:p>
          <a:p>
            <a:r>
              <a:rPr lang="en-GB" dirty="0"/>
              <a:t>I then decided I wanted to work more on the item branch so I didn’t delete the branch, and committed and merged again further down the line. </a:t>
            </a:r>
          </a:p>
          <a:p>
            <a:endParaRPr lang="en-GB" dirty="0"/>
          </a:p>
          <a:p>
            <a:r>
              <a:rPr lang="en-GB" dirty="0"/>
              <a:t>At this time I also created a Jira branch, and I was working on that at the same time.</a:t>
            </a:r>
          </a:p>
          <a:p>
            <a:endParaRPr lang="en-GB" dirty="0"/>
          </a:p>
          <a:p>
            <a:r>
              <a:rPr lang="en-GB" dirty="0"/>
              <a:t>In the second image, I had finished what I had wanted to do with the orders branch, so I committed and merged. I then created a new branch to work on created some </a:t>
            </a:r>
            <a:r>
              <a:rPr lang="en-GB" dirty="0" err="1"/>
              <a:t>enums</a:t>
            </a:r>
            <a:r>
              <a:rPr lang="en-GB" dirty="0"/>
              <a:t> to clean up my code.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2EBEC0-C36F-4B74-860E-91A95937ACAB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57811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Around </a:t>
            </a:r>
            <a:r>
              <a:rPr lang="en-GB" dirty="0"/>
              <a:t>the middle of my project I started to utilise smart commits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2EBEC0-C36F-4B74-860E-91A95937ACAB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54413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is the first </a:t>
            </a:r>
            <a:r>
              <a:rPr lang="en-GB" dirty="0" err="1"/>
              <a:t>sonarqube</a:t>
            </a:r>
            <a:r>
              <a:rPr lang="en-GB" dirty="0"/>
              <a:t> report after uploading my project. Which shows the code smells at 92. This was quite alarming at first, until &lt;&lt;&lt;NEXT SLIDE&gt;&gt;&gt;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2EBEC0-C36F-4B74-860E-91A95937ACAB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71332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majority of the code smells were due to naming conventions, where I had used underscores instead of adhering to camelCase.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2EBEC0-C36F-4B74-860E-91A95937ACAB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04557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After revising the code and editing the naming conventions and a couple of other recommendations, I got the code smells down to 17.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2EBEC0-C36F-4B74-860E-91A95937ACAB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22049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Junit was used to test on a per-method basis.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2EBEC0-C36F-4B74-860E-91A95937ACAB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0362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is a brief overview of my risk assessment matrix and one risk that I added.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2EBEC0-C36F-4B74-860E-91A95937ACAB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00851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slide shows an individual test of </a:t>
            </a:r>
            <a:r>
              <a:rPr lang="en-GB" dirty="0" err="1"/>
              <a:t>itemDAO</a:t>
            </a:r>
            <a:r>
              <a:rPr lang="en-GB" dirty="0"/>
              <a:t> create. This works by created an expected object, with set values. It then passed that object through the </a:t>
            </a:r>
            <a:r>
              <a:rPr lang="en-GB" dirty="0" err="1"/>
              <a:t>itemDAO</a:t>
            </a:r>
            <a:r>
              <a:rPr lang="en-GB" dirty="0"/>
              <a:t> create method and compares the results.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2EBEC0-C36F-4B74-860E-91A95937ACAB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28524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Mockito is used for integration testing which allows for a group of methods to be tested at the same time. This is done by mocking objects.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2EBEC0-C36F-4B74-860E-91A95937ACAB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63188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 this case, the create method from item controller is being tested.</a:t>
            </a:r>
          </a:p>
          <a:p>
            <a:endParaRPr lang="en-GB" dirty="0"/>
          </a:p>
          <a:p>
            <a:r>
              <a:rPr lang="en-GB" dirty="0"/>
              <a:t>The first step is </a:t>
            </a:r>
            <a:r>
              <a:rPr lang="en-GB" dirty="0" err="1"/>
              <a:t>declar</a:t>
            </a:r>
            <a:r>
              <a:rPr lang="en-GB" dirty="0"/>
              <a:t> and initialize the variables that will be needed.</a:t>
            </a:r>
          </a:p>
          <a:p>
            <a:endParaRPr lang="en-GB" dirty="0"/>
          </a:p>
          <a:p>
            <a:r>
              <a:rPr lang="en-GB" dirty="0"/>
              <a:t>Then define the rules, for example, when the </a:t>
            </a:r>
            <a:r>
              <a:rPr lang="en-GB" dirty="0" err="1"/>
              <a:t>getString</a:t>
            </a:r>
            <a:r>
              <a:rPr lang="en-GB" dirty="0"/>
              <a:t> method is called, return the item name and item description</a:t>
            </a:r>
          </a:p>
          <a:p>
            <a:endParaRPr lang="en-GB" dirty="0"/>
          </a:p>
          <a:p>
            <a:r>
              <a:rPr lang="en-GB" dirty="0"/>
              <a:t>Then define the actions, as the result should equal what the create method returns</a:t>
            </a:r>
          </a:p>
          <a:p>
            <a:endParaRPr lang="en-GB" dirty="0"/>
          </a:p>
          <a:p>
            <a:r>
              <a:rPr lang="en-GB" dirty="0"/>
              <a:t>Then execute the assertions, where the result is compared to the expected result</a:t>
            </a:r>
          </a:p>
          <a:p>
            <a:endParaRPr lang="en-GB" dirty="0"/>
          </a:p>
          <a:p>
            <a:r>
              <a:rPr lang="en-GB" dirty="0"/>
              <a:t>And the verify method verifies that a method has been called a specific number of times.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2EBEC0-C36F-4B74-860E-91A95937ACAB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0429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 am now going to demonstrate the application through </a:t>
            </a:r>
            <a:r>
              <a:rPr lang="en-GB" dirty="0" err="1"/>
              <a:t>gitbash</a:t>
            </a:r>
            <a:r>
              <a:rPr lang="en-GB" dirty="0"/>
              <a:t>, were I will run through some order related user stories.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2EBEC0-C36F-4B74-860E-91A95937ACAB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5178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is my initial UML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2EBEC0-C36F-4B74-860E-91A95937ACAB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92063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is my revised UML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2EBEC0-C36F-4B74-860E-91A95937ACAB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94415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is a test case that shows the relationship between IMS -&gt; </a:t>
            </a:r>
            <a:r>
              <a:rPr lang="en-GB" dirty="0" err="1"/>
              <a:t>OrderController</a:t>
            </a:r>
            <a:r>
              <a:rPr lang="en-GB" dirty="0"/>
              <a:t> -&gt; </a:t>
            </a:r>
            <a:r>
              <a:rPr lang="en-GB" dirty="0" err="1"/>
              <a:t>OrderDAO</a:t>
            </a:r>
            <a:endParaRPr lang="en-GB" dirty="0"/>
          </a:p>
          <a:p>
            <a:endParaRPr lang="en-GB" dirty="0"/>
          </a:p>
          <a:p>
            <a:r>
              <a:rPr lang="en-GB" dirty="0"/>
              <a:t>IMS has an association with or uses a </a:t>
            </a:r>
            <a:r>
              <a:rPr lang="en-GB" dirty="0" err="1"/>
              <a:t>OrderController</a:t>
            </a:r>
            <a:r>
              <a:rPr lang="en-GB" dirty="0"/>
              <a:t>, which has an association with or uses a </a:t>
            </a:r>
            <a:r>
              <a:rPr lang="en-GB" dirty="0" err="1"/>
              <a:t>OrderDAO</a:t>
            </a:r>
            <a:r>
              <a:rPr lang="en-GB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2EBEC0-C36F-4B74-860E-91A95937ACAB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98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There are tasks that I did not have time to accomplish, or that I would continue to work on if I had the time. These are mainly user experience based tasks, that help to increase the readability and efficiency of the program.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2EBEC0-C36F-4B74-860E-91A95937ACAB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399367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 feel that I completed the project to a good standard</a:t>
            </a:r>
          </a:p>
          <a:p>
            <a:r>
              <a:rPr lang="en-GB" dirty="0"/>
              <a:t>There are future implementations that could be added, which would increase the efficiency of the application and the user experience.</a:t>
            </a:r>
          </a:p>
          <a:p>
            <a:r>
              <a:rPr lang="en-GB" dirty="0"/>
              <a:t>I would like to further my knowledge and abilities to use Jira and GitHub properly.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2EBEC0-C36F-4B74-860E-91A95937ACAB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20734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is a screenshot of the first draft of my Jira board where I have added user stories to their relevant epics.</a:t>
            </a:r>
          </a:p>
          <a:p>
            <a:endParaRPr lang="en-GB" dirty="0"/>
          </a:p>
          <a:p>
            <a:r>
              <a:rPr lang="en-GB" dirty="0"/>
              <a:t>This was used to map out the base functionality that I wanted to implement into the program, along with non-code related tasks. For example, creating a risk assessment. 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2EBEC0-C36F-4B74-860E-91A95937ACAB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16362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When I was considering how to approach developing the code for a requirement, I broke each task down into smaller tasks, figuring out how the logical flow would work.</a:t>
            </a:r>
          </a:p>
          <a:p>
            <a:r>
              <a:rPr lang="en-GB" dirty="0"/>
              <a:t> So, back to the Add Item example. The first thing that I need to be able to do is take in a user input. </a:t>
            </a:r>
          </a:p>
          <a:p>
            <a:endParaRPr lang="en-GB" dirty="0"/>
          </a:p>
          <a:p>
            <a:r>
              <a:rPr lang="en-GB" dirty="0"/>
              <a:t>After capturing the input, this was passed through the </a:t>
            </a:r>
            <a:r>
              <a:rPr lang="en-GB" dirty="0" err="1"/>
              <a:t>ItemController</a:t>
            </a:r>
            <a:r>
              <a:rPr lang="en-GB" dirty="0"/>
              <a:t> create function.</a:t>
            </a:r>
          </a:p>
          <a:p>
            <a:endParaRPr lang="en-GB" dirty="0"/>
          </a:p>
          <a:p>
            <a:r>
              <a:rPr lang="en-GB" dirty="0"/>
              <a:t>Which was then passed through to the </a:t>
            </a:r>
            <a:r>
              <a:rPr lang="en-GB" dirty="0" err="1"/>
              <a:t>ItemDAO</a:t>
            </a:r>
            <a:r>
              <a:rPr lang="en-GB" dirty="0"/>
              <a:t>, which executed the relevant SQL query.</a:t>
            </a:r>
          </a:p>
          <a:p>
            <a:endParaRPr lang="en-GB" dirty="0"/>
          </a:p>
          <a:p>
            <a:r>
              <a:rPr lang="en-GB" dirty="0"/>
              <a:t>Which then returned a created Item Object with the respective values applied.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2EBEC0-C36F-4B74-860E-91A95937ACAB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15521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Over the next few slides I am going to cover the technologies that I have learnt over previous weeks, and how I used them within the scope of my project.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2EBEC0-C36F-4B74-860E-91A95937ACAB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77211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Eclipse has been the heart of this project, where all of my code development and implementation of my project planning has come to life. </a:t>
            </a:r>
          </a:p>
          <a:p>
            <a:endParaRPr lang="en-GB" dirty="0"/>
          </a:p>
          <a:p>
            <a:r>
              <a:rPr lang="en-GB" dirty="0"/>
              <a:t>Java is the language used to develop this project, and there are many techniques and principles that I have recently learnt that I have applied to the project.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2EBEC0-C36F-4B74-860E-91A95937ACAB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70645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The OOP principles are a very powerful tool that can be used, to create elegant and efficient code. They are applied to many languages, including Java. I have attempted to stick to the OOP principles throughout my project, making understandable, clean and efficient code under this structure.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2EBEC0-C36F-4B74-860E-91A95937ACAB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25653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 have attempted to apply SOLID principles throughout the entire development process of this project. </a:t>
            </a:r>
          </a:p>
          <a:p>
            <a:endParaRPr lang="en-GB" dirty="0"/>
          </a:p>
          <a:p>
            <a:r>
              <a:rPr lang="en-GB" dirty="0"/>
              <a:t>Each class present within my project has singular responsibility.</a:t>
            </a:r>
          </a:p>
          <a:p>
            <a:endParaRPr lang="en-GB" dirty="0"/>
          </a:p>
          <a:p>
            <a:r>
              <a:rPr lang="en-GB" dirty="0"/>
              <a:t>Each method within each class, is independent and does not rely on any other method, meaning that they could be used within a different class by another developer.</a:t>
            </a:r>
          </a:p>
          <a:p>
            <a:endParaRPr lang="en-GB" dirty="0"/>
          </a:p>
          <a:p>
            <a:r>
              <a:rPr lang="en-GB" dirty="0" err="1"/>
              <a:t>Liskov</a:t>
            </a:r>
            <a:r>
              <a:rPr lang="en-GB" dirty="0"/>
              <a:t> substation couldn’t really be applied as there is no inheritance in this project, only implementations.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2EBEC0-C36F-4B74-860E-91A95937ACAB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23009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Jira has been an exceptionally powerful tool that has been utilised within this project. </a:t>
            </a:r>
          </a:p>
          <a:p>
            <a:r>
              <a:rPr lang="en-GB" dirty="0"/>
              <a:t>It has helped to map out the development process, how to maintain tasks and priorities.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2EBEC0-C36F-4B74-860E-91A95937ACAB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9100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39FD6-B2C4-4902-B1AA-A7440901BD74}" type="datetimeFigureOut">
              <a:rPr lang="en-GB" smtClean="0"/>
              <a:t>12/02/2021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5B8C3DB-4066-4DDB-9FE8-E7C288C0E1DD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1499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39FD6-B2C4-4902-B1AA-A7440901BD74}" type="datetimeFigureOut">
              <a:rPr lang="en-GB" smtClean="0"/>
              <a:t>12/02/2021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C3DB-4066-4DDB-9FE8-E7C288C0E1DD}" type="slidenum">
              <a:rPr lang="en-GB" smtClean="0"/>
              <a:t>‹#›</a:t>
            </a:fld>
            <a:endParaRPr lang="en-GB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3527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39FD6-B2C4-4902-B1AA-A7440901BD74}" type="datetimeFigureOut">
              <a:rPr lang="en-GB" smtClean="0"/>
              <a:t>12/02/2021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C3DB-4066-4DDB-9FE8-E7C288C0E1DD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359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39FD6-B2C4-4902-B1AA-A7440901BD74}" type="datetimeFigureOut">
              <a:rPr lang="en-GB" smtClean="0"/>
              <a:t>12/02/2021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C3DB-4066-4DDB-9FE8-E7C288C0E1DD}" type="slidenum">
              <a:rPr lang="en-GB" smtClean="0"/>
              <a:t>‹#›</a:t>
            </a:fld>
            <a:endParaRPr lang="en-GB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0132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39FD6-B2C4-4902-B1AA-A7440901BD74}" type="datetimeFigureOut">
              <a:rPr lang="en-GB" smtClean="0"/>
              <a:t>12/02/2021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C3DB-4066-4DDB-9FE8-E7C288C0E1DD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7852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39FD6-B2C4-4902-B1AA-A7440901BD74}" type="datetimeFigureOut">
              <a:rPr lang="en-GB" smtClean="0"/>
              <a:t>12/02/2021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C3DB-4066-4DDB-9FE8-E7C288C0E1DD}" type="slidenum">
              <a:rPr lang="en-GB" smtClean="0"/>
              <a:t>‹#›</a:t>
            </a:fld>
            <a:endParaRPr lang="en-GB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7126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39FD6-B2C4-4902-B1AA-A7440901BD74}" type="datetimeFigureOut">
              <a:rPr lang="en-GB" smtClean="0"/>
              <a:t>12/02/2021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C3DB-4066-4DDB-9FE8-E7C288C0E1DD}" type="slidenum">
              <a:rPr lang="en-GB" smtClean="0"/>
              <a:t>‹#›</a:t>
            </a:fld>
            <a:endParaRPr lang="en-GB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6019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39FD6-B2C4-4902-B1AA-A7440901BD74}" type="datetimeFigureOut">
              <a:rPr lang="en-GB" smtClean="0"/>
              <a:t>12/02/2021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C3DB-4066-4DDB-9FE8-E7C288C0E1DD}" type="slidenum">
              <a:rPr lang="en-GB" smtClean="0"/>
              <a:t>‹#›</a:t>
            </a:fld>
            <a:endParaRPr lang="en-GB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9746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39FD6-B2C4-4902-B1AA-A7440901BD74}" type="datetimeFigureOut">
              <a:rPr lang="en-GB" smtClean="0"/>
              <a:t>12/02/2021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C3DB-4066-4DDB-9FE8-E7C288C0E1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1717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39FD6-B2C4-4902-B1AA-A7440901BD74}" type="datetimeFigureOut">
              <a:rPr lang="en-GB" smtClean="0"/>
              <a:t>12/02/2021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C3DB-4066-4DDB-9FE8-E7C288C0E1DD}" type="slidenum">
              <a:rPr lang="en-GB" smtClean="0"/>
              <a:t>‹#›</a:t>
            </a:fld>
            <a:endParaRPr lang="en-GB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517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FC39FD6-B2C4-4902-B1AA-A7440901BD74}" type="datetimeFigureOut">
              <a:rPr lang="en-GB" smtClean="0"/>
              <a:t>12/02/2021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C3DB-4066-4DDB-9FE8-E7C288C0E1DD}" type="slidenum">
              <a:rPr lang="en-GB" smtClean="0"/>
              <a:t>‹#›</a:t>
            </a:fld>
            <a:endParaRPr lang="en-GB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4153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39FD6-B2C4-4902-B1AA-A7440901BD74}" type="datetimeFigureOut">
              <a:rPr lang="en-GB" smtClean="0"/>
              <a:t>12/02/2021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5B8C3DB-4066-4DDB-9FE8-E7C288C0E1DD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3579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microsoft.com/office/2007/relationships/diagramDrawing" Target="../diagrams/drawing2.xml"/><Relationship Id="rId3" Type="http://schemas.openxmlformats.org/officeDocument/2006/relationships/image" Target="../media/image32.png"/><Relationship Id="rId7" Type="http://schemas.openxmlformats.org/officeDocument/2006/relationships/diagramColors" Target="../diagrams/colors1.xml"/><Relationship Id="rId12" Type="http://schemas.openxmlformats.org/officeDocument/2006/relationships/diagramColors" Target="../diagrams/colors2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11" Type="http://schemas.openxmlformats.org/officeDocument/2006/relationships/diagramQuickStyle" Target="../diagrams/quickStyle2.xml"/><Relationship Id="rId5" Type="http://schemas.openxmlformats.org/officeDocument/2006/relationships/diagramLayout" Target="../diagrams/layout1.xml"/><Relationship Id="rId10" Type="http://schemas.openxmlformats.org/officeDocument/2006/relationships/diagramLayout" Target="../diagrams/layout2.xml"/><Relationship Id="rId4" Type="http://schemas.openxmlformats.org/officeDocument/2006/relationships/diagramData" Target="../diagrams/data1.xml"/><Relationship Id="rId9" Type="http://schemas.openxmlformats.org/officeDocument/2006/relationships/diagramData" Target="../diagrams/data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4" descr="Blue and orange Colour Powder background">
            <a:extLst>
              <a:ext uri="{FF2B5EF4-FFF2-40B4-BE49-F238E27FC236}">
                <a16:creationId xmlns:a16="http://schemas.microsoft.com/office/drawing/2014/main" id="{D7DBF60F-BF40-49A5-8A70-A270F5DF529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 t="2971" r="-1" b="12757"/>
          <a:stretch/>
        </p:blipFill>
        <p:spPr>
          <a:xfrm>
            <a:off x="20" y="10"/>
            <a:ext cx="12191675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A7645F-F30D-4124-B8C5-FC17EEB82E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6636" y="992221"/>
            <a:ext cx="6247308" cy="4873558"/>
          </a:xfrm>
        </p:spPr>
        <p:txBody>
          <a:bodyPr anchor="ctr">
            <a:normAutofit/>
          </a:bodyPr>
          <a:lstStyle/>
          <a:p>
            <a:r>
              <a:rPr lang="en-GB" sz="4800" dirty="0"/>
              <a:t>IMS Starter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830B61-71F6-4B63-860F-DECEF1DD4B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8056" y="996610"/>
            <a:ext cx="3363901" cy="4864780"/>
          </a:xfrm>
        </p:spPr>
        <p:txBody>
          <a:bodyPr anchor="ctr">
            <a:normAutofit/>
          </a:bodyPr>
          <a:lstStyle/>
          <a:p>
            <a:pPr algn="r"/>
            <a:r>
              <a:rPr lang="en-GB" sz="2000" dirty="0"/>
              <a:t>Charles </a:t>
            </a:r>
            <a:r>
              <a:rPr lang="en-GB" sz="2000" dirty="0" err="1"/>
              <a:t>HErrIott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6928057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D4543-2FD4-467F-A012-65E3FDCB7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Solid </a:t>
            </a:r>
            <a:r>
              <a:rPr lang="en-GB" dirty="0" err="1"/>
              <a:t>prinicples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24710-366F-4BC1-94AD-70DE2DCC7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 – single responsibility</a:t>
            </a:r>
          </a:p>
          <a:p>
            <a:r>
              <a:rPr lang="en-GB" dirty="0"/>
              <a:t>O – open for extension, closed for modification</a:t>
            </a:r>
          </a:p>
          <a:p>
            <a:r>
              <a:rPr lang="en-GB" dirty="0"/>
              <a:t>L – </a:t>
            </a:r>
            <a:r>
              <a:rPr lang="en-GB" dirty="0" err="1"/>
              <a:t>liskov</a:t>
            </a:r>
            <a:r>
              <a:rPr lang="en-GB" dirty="0"/>
              <a:t> substitution</a:t>
            </a:r>
          </a:p>
          <a:p>
            <a:r>
              <a:rPr lang="en-GB" dirty="0"/>
              <a:t>I – interface segregation </a:t>
            </a:r>
          </a:p>
          <a:p>
            <a:r>
              <a:rPr lang="en-GB" dirty="0"/>
              <a:t>D – dependency inversion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1056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2175F-2B1E-47B1-B321-676A122B3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JiRA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A81F1-20C5-4B34-A690-6F94A5743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Jira is a proprietary issue tracking product developed by Atlassian that allows bug tracking and agile project management.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C58AF9-ACAB-4551-8A87-D7D4B88B19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1496" y="4503137"/>
            <a:ext cx="1943371" cy="66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450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6BB5C-C8A6-4F2D-B83F-E62B349D3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Jira uses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062EA-2DCB-4250-BC21-B1BBB8B44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Jira can be used simply, or in much more detail. For example,  a basic user story allows for a brief description of the task.</a:t>
            </a:r>
          </a:p>
          <a:p>
            <a:r>
              <a:rPr lang="en-GB" dirty="0"/>
              <a:t>Jira story points allow for effort-required values to applied to each task.</a:t>
            </a:r>
          </a:p>
          <a:p>
            <a:r>
              <a:rPr lang="en-GB" dirty="0"/>
              <a:t>Jira priority can be used to denote the urgency of the task.</a:t>
            </a:r>
          </a:p>
          <a:p>
            <a:r>
              <a:rPr lang="en-GB" dirty="0"/>
              <a:t>Descriptions can be added to communicate between members of the team, and to highlight issues.</a:t>
            </a:r>
          </a:p>
          <a:p>
            <a:r>
              <a:rPr lang="en-GB" dirty="0"/>
              <a:t>Smart commits when integrated with GitHub</a:t>
            </a:r>
          </a:p>
        </p:txBody>
      </p:sp>
    </p:spTree>
    <p:extLst>
      <p:ext uri="{BB962C8B-B14F-4D97-AF65-F5344CB8AC3E}">
        <p14:creationId xmlns:p14="http://schemas.microsoft.com/office/powerpoint/2010/main" val="4216155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31D06-6C37-43D2-9E6B-694F02C85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JIRA User stories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DB6CB975-3BA6-4912-BA45-22F9D549FE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62647" y="2262705"/>
            <a:ext cx="2447542" cy="3449638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4D21D42-9947-41F9-86EF-A3DDF6FE57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6066" y="2262705"/>
            <a:ext cx="2953162" cy="211484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38A8654-DA48-4B49-8346-8D5B6056EF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063" y="2403559"/>
            <a:ext cx="4363059" cy="260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606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5F5F8-9A3A-45CE-9172-887B4F306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Github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9F9A8-66F5-4A62-B8A2-6F1DE6BBC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GitHub is a distributed version-control system for tracking changes in any set of files. </a:t>
            </a:r>
          </a:p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3473EF-0E78-47E1-830F-0A0005DD8C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3055" y="3741038"/>
            <a:ext cx="2191799" cy="2085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3968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EC228-E734-4C6E-8531-DFAB818A0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Github</a:t>
            </a:r>
            <a:r>
              <a:rPr lang="en-GB" dirty="0"/>
              <a:t> uses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AAAA0-685B-4ABC-A207-C56A66846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GitHub allows for controlled commits of features through </a:t>
            </a:r>
            <a:r>
              <a:rPr lang="en-GB" dirty="0" err="1"/>
              <a:t>GitBash</a:t>
            </a:r>
            <a:r>
              <a:rPr lang="en-GB" dirty="0"/>
              <a:t>.</a:t>
            </a:r>
          </a:p>
          <a:p>
            <a:r>
              <a:rPr lang="en-GB" dirty="0"/>
              <a:t>This allows for projects to be worked on in tandem with other developers.</a:t>
            </a:r>
          </a:p>
          <a:p>
            <a:r>
              <a:rPr lang="en-GB" dirty="0"/>
              <a:t>New code can be committed and then merge request can be pulled and reviewed before actually being implemented.</a:t>
            </a:r>
          </a:p>
          <a:p>
            <a:r>
              <a:rPr lang="en-GB" dirty="0"/>
              <a:t>The power of version control really shines when a version rollback is needed, and the previous can be simply pulled from GitHub.</a:t>
            </a:r>
          </a:p>
        </p:txBody>
      </p:sp>
    </p:spTree>
    <p:extLst>
      <p:ext uri="{BB962C8B-B14F-4D97-AF65-F5344CB8AC3E}">
        <p14:creationId xmlns:p14="http://schemas.microsoft.com/office/powerpoint/2010/main" val="37600416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F1930-594C-4B51-9159-C332F6CA8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Github</a:t>
            </a:r>
            <a:r>
              <a:rPr lang="en-GB" dirty="0"/>
              <a:t> commit progression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935E3C-6DC5-4B0B-9527-3CC21DC1A6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53856"/>
          <a:stretch/>
        </p:blipFill>
        <p:spPr>
          <a:xfrm>
            <a:off x="3700131" y="2252816"/>
            <a:ext cx="3477110" cy="136226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920CC3-2077-40A3-8707-ADACEFE16B72}"/>
              </a:ext>
            </a:extLst>
          </p:cNvPr>
          <p:cNvSpPr txBox="1"/>
          <p:nvPr/>
        </p:nvSpPr>
        <p:spPr>
          <a:xfrm>
            <a:off x="1615965" y="2632981"/>
            <a:ext cx="143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First Commit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15C9D6B-5A18-4DF7-9547-BA182C6C19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0131" y="4024901"/>
            <a:ext cx="3477110" cy="147658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C0DE0F6-014F-4783-8CD1-1EAA59693BFC}"/>
              </a:ext>
            </a:extLst>
          </p:cNvPr>
          <p:cNvSpPr txBox="1"/>
          <p:nvPr/>
        </p:nvSpPr>
        <p:spPr>
          <a:xfrm>
            <a:off x="1615965" y="4301526"/>
            <a:ext cx="14398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Commit and then create new branch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5E9110-5028-4255-91A4-94456BFBA5FE}"/>
              </a:ext>
            </a:extLst>
          </p:cNvPr>
          <p:cNvSpPr txBox="1"/>
          <p:nvPr/>
        </p:nvSpPr>
        <p:spPr>
          <a:xfrm>
            <a:off x="7510409" y="2434996"/>
            <a:ext cx="275347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This was the first commit that I made.  Committing some implementation.</a:t>
            </a:r>
          </a:p>
          <a:p>
            <a:endParaRPr lang="en-GB" dirty="0"/>
          </a:p>
          <a:p>
            <a:r>
              <a:rPr lang="en-GB" dirty="0"/>
              <a:t>w</a:t>
            </a:r>
          </a:p>
          <a:p>
            <a:r>
              <a:rPr lang="en-GB" dirty="0"/>
              <a:t>This commit is from around the middle of the timeline, where I was completing user story tasks and then merging the branches.</a:t>
            </a:r>
          </a:p>
        </p:txBody>
      </p:sp>
    </p:spTree>
    <p:extLst>
      <p:ext uri="{BB962C8B-B14F-4D97-AF65-F5344CB8AC3E}">
        <p14:creationId xmlns:p14="http://schemas.microsoft.com/office/powerpoint/2010/main" val="12380063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49EA5-8A97-4C3F-B741-60FAD7B08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GitHub Smart commits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33C0B2-C748-4EDF-84D6-B3CFFF354C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7972" r="3073"/>
          <a:stretch/>
        </p:blipFill>
        <p:spPr>
          <a:xfrm>
            <a:off x="6096000" y="2000194"/>
            <a:ext cx="4726113" cy="285761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5D8BD8-EE41-4FBC-9A71-83B9A39000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5469" y="2010778"/>
            <a:ext cx="4540798" cy="28364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A257A62-4442-4F1F-8FE9-D268A36D1D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1579" y="5025413"/>
            <a:ext cx="8773749" cy="16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0922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C76A5-A48C-46D4-9577-184CB5183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Sonarqube</a:t>
            </a:r>
            <a:endParaRPr lang="en-GB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D63DD54-C177-48E0-B9E1-6F3A5871276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46579" y="1985302"/>
            <a:ext cx="8676208" cy="4713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1390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19106-B00F-484D-AB42-47D242BC4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Sonarqube</a:t>
            </a:r>
            <a:endParaRPr lang="en-GB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348E31E-F516-4E44-B596-C2E758DA350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70884" y="1995577"/>
            <a:ext cx="8310806" cy="4590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795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9C2A87F-5D5A-401E-9882-0A5FDB7ABE4E}"/>
              </a:ext>
            </a:extLst>
          </p:cNvPr>
          <p:cNvSpPr txBox="1">
            <a:spLocks/>
          </p:cNvSpPr>
          <p:nvPr/>
        </p:nvSpPr>
        <p:spPr>
          <a:xfrm>
            <a:off x="1595417" y="74287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GB"/>
              <a:t>Introduction</a:t>
            </a:r>
            <a:endParaRPr lang="en-GB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20162A0-D251-4B34-BE36-7EEB2FA2A89F}"/>
              </a:ext>
            </a:extLst>
          </p:cNvPr>
          <p:cNvSpPr txBox="1">
            <a:spLocks/>
          </p:cNvSpPr>
          <p:nvPr/>
        </p:nvSpPr>
        <p:spPr>
          <a:xfrm>
            <a:off x="1595417" y="1954087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My approach:</a:t>
            </a:r>
          </a:p>
          <a:p>
            <a:pPr lvl="1"/>
            <a:r>
              <a:rPr lang="en-GB" dirty="0"/>
              <a:t>My first step was to create an ERD diagram to describe what I expected the relationships between the database tables to be. 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pic>
        <p:nvPicPr>
          <p:cNvPr id="6" name="Content Placeholder 14">
            <a:extLst>
              <a:ext uri="{FF2B5EF4-FFF2-40B4-BE49-F238E27FC236}">
                <a16:creationId xmlns:a16="http://schemas.microsoft.com/office/drawing/2014/main" id="{4DA4DE24-291C-4029-9C07-B59EDBC5DD1F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 l="6708" t="8459" r="6427" b="8519"/>
          <a:stretch/>
        </p:blipFill>
        <p:spPr>
          <a:xfrm>
            <a:off x="694724" y="3679393"/>
            <a:ext cx="4918353" cy="28739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7D0CC7-D087-4916-8881-BB3475CCC1D1}"/>
              </a:ext>
            </a:extLst>
          </p:cNvPr>
          <p:cNvPicPr/>
          <p:nvPr/>
        </p:nvPicPr>
        <p:blipFill rotWithShape="1">
          <a:blip r:embed="rId3"/>
          <a:srcRect l="3543" t="8183" r="8954" b="5171"/>
          <a:stretch/>
        </p:blipFill>
        <p:spPr>
          <a:xfrm>
            <a:off x="6230740" y="3679704"/>
            <a:ext cx="5554212" cy="2873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3386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019F4-9D58-4610-9276-FC4B95143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sonarqube</a:t>
            </a:r>
            <a:endParaRPr lang="en-GB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C7634B5-93DA-4216-9C1F-E383EF96B5F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97688" y="1944206"/>
            <a:ext cx="8566195" cy="4610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7315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24A90-E627-432F-8D88-B5014F299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JUnit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D832FEA-ED6E-4C83-8252-085D6A2C25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25881" y="1555804"/>
            <a:ext cx="9828973" cy="4857999"/>
          </a:xfrm>
        </p:spPr>
      </p:pic>
    </p:spTree>
    <p:extLst>
      <p:ext uri="{BB962C8B-B14F-4D97-AF65-F5344CB8AC3E}">
        <p14:creationId xmlns:p14="http://schemas.microsoft.com/office/powerpoint/2010/main" val="14203897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9DFB3-95EE-4C8D-8AB2-78D092166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Junit test case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06E3B63-64A7-4C51-8BB5-0B527F2E86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579" y="2102101"/>
            <a:ext cx="5582429" cy="108600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93D3FE1-4716-4741-B51B-4767393CAE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1579" y="3436450"/>
            <a:ext cx="6582694" cy="284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2150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484C9-BF18-45CB-BE6F-8223EAB8B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Mockito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D9EB7-03E9-463F-9BB5-327226240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FDB42C9C-FFDA-4E53-A687-D690FD6C79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220"/>
          <a:stretch/>
        </p:blipFill>
        <p:spPr>
          <a:xfrm>
            <a:off x="915477" y="2075380"/>
            <a:ext cx="10361046" cy="4563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7260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C5319-D1C0-49E7-AACB-2A07571A1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Mockito test case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0276E2-D608-4E9B-A2E4-86C7660C63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996"/>
          <a:stretch/>
        </p:blipFill>
        <p:spPr>
          <a:xfrm>
            <a:off x="265951" y="1853754"/>
            <a:ext cx="5643772" cy="2324424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578A7A9-9189-41ED-A015-FA7F3326D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04AD457-1031-46E8-AEDB-95DCCF5E6C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5462" y="1853754"/>
            <a:ext cx="5820587" cy="38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9101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07185-FB3E-49E6-A529-2CC9F4B16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0CF0E-3417-4200-B1EB-B67CC0BBA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variety of user stories will now be demonstrated through the </a:t>
            </a:r>
            <a:r>
              <a:rPr lang="en-GB" dirty="0" err="1"/>
              <a:t>GitBash</a:t>
            </a:r>
            <a:r>
              <a:rPr lang="en-GB" dirty="0"/>
              <a:t> console.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E75947-B2F9-4DAA-8597-4D20214D23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0837" y="2891544"/>
            <a:ext cx="6630325" cy="214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4277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37171-8E40-41D0-86C2-3493C2F46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Uml</a:t>
            </a:r>
            <a:r>
              <a:rPr lang="en-GB" dirty="0"/>
              <a:t> initial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D94AB5-1B1D-417C-A00C-460EC79FB9DD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58"/>
          <a:stretch/>
        </p:blipFill>
        <p:spPr bwMode="auto">
          <a:xfrm>
            <a:off x="1535008" y="1975383"/>
            <a:ext cx="9283679" cy="458980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090062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362CC-026A-48E7-A24D-65D3A3CB6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UML revised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F9174D-ECD4-49CC-A628-E4047DEED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9184D9-CF1E-4633-A0D4-18199C1F993D}"/>
              </a:ext>
            </a:extLst>
          </p:cNvPr>
          <p:cNvPicPr/>
          <p:nvPr/>
        </p:nvPicPr>
        <p:blipFill rotWithShape="1">
          <a:blip r:embed="rId3"/>
          <a:srcRect b="2756"/>
          <a:stretch/>
        </p:blipFill>
        <p:spPr bwMode="auto">
          <a:xfrm>
            <a:off x="1451579" y="2015732"/>
            <a:ext cx="10117122" cy="484226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410864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951BC-D11A-45BD-964C-1C4110979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UML TEST CASE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709321-D530-4129-AE71-A37F821534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20321" b="10638"/>
          <a:stretch/>
        </p:blipFill>
        <p:spPr>
          <a:xfrm>
            <a:off x="2407076" y="1933932"/>
            <a:ext cx="6223216" cy="4681072"/>
          </a:xfrm>
        </p:spPr>
      </p:pic>
    </p:spTree>
    <p:extLst>
      <p:ext uri="{BB962C8B-B14F-4D97-AF65-F5344CB8AC3E}">
        <p14:creationId xmlns:p14="http://schemas.microsoft.com/office/powerpoint/2010/main" val="22542943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9DA19-A5D9-4FF4-8AA6-99934488B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Sprint review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CD33A4-4DC5-48C4-9698-7E9B64540F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92494" y="4637552"/>
            <a:ext cx="9604375" cy="878062"/>
          </a:xfrm>
        </p:spPr>
      </p:pic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1775E641-6947-4B27-AE81-B992435155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23690285"/>
              </p:ext>
            </p:extLst>
          </p:nvPr>
        </p:nvGraphicFramePr>
        <p:xfrm>
          <a:off x="1592494" y="2301412"/>
          <a:ext cx="2393879" cy="17543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1573EF2E-06D8-4412-9347-A687AF7ACB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34032182"/>
              </p:ext>
            </p:extLst>
          </p:nvPr>
        </p:nvGraphicFramePr>
        <p:xfrm>
          <a:off x="7202184" y="2301412"/>
          <a:ext cx="2897313" cy="12003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4013763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B0B908F-2761-4264-8ADE-D199D73D36D3}"/>
              </a:ext>
            </a:extLst>
          </p:cNvPr>
          <p:cNvSpPr txBox="1">
            <a:spLocks/>
          </p:cNvSpPr>
          <p:nvPr/>
        </p:nvSpPr>
        <p:spPr>
          <a:xfrm>
            <a:off x="1109098" y="1916401"/>
            <a:ext cx="9973802" cy="45882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I considered the structure in which I would approach the project.  This meant including Jira and GitHub in my work approach. I adhered to this flow: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I create a user story which describes the end goal and reason behind it</a:t>
            </a:r>
          </a:p>
          <a:p>
            <a:r>
              <a:rPr lang="en-GB" dirty="0"/>
              <a:t>I implemented functionality to complete this task</a:t>
            </a:r>
          </a:p>
          <a:p>
            <a:r>
              <a:rPr lang="en-GB" dirty="0"/>
              <a:t>I then committed the implementation through a feature branch into my GitHub repository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314696-A9C2-4B55-AD3C-CFBEAF6B77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257"/>
          <a:stretch/>
        </p:blipFill>
        <p:spPr>
          <a:xfrm>
            <a:off x="2433126" y="3083695"/>
            <a:ext cx="7325747" cy="48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5989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1ECC2-1155-4850-865E-6885078C8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Sprint retrospective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C804AC76-6395-4C81-9286-12DE99B6A8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05761013"/>
              </p:ext>
            </p:extLst>
          </p:nvPr>
        </p:nvGraphicFramePr>
        <p:xfrm>
          <a:off x="1451579" y="2179351"/>
          <a:ext cx="4014273" cy="36933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3EFC5A73-1A09-4F95-9322-8BE65606E2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26621968"/>
              </p:ext>
            </p:extLst>
          </p:nvPr>
        </p:nvGraphicFramePr>
        <p:xfrm>
          <a:off x="6374043" y="2135030"/>
          <a:ext cx="4366378" cy="2308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4553527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C0BAF-15D3-49AB-ADD2-80CEC8985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2B71F-D0C7-4F0E-8357-C6D5D80C0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 feel that I completed the project to a good standard</a:t>
            </a:r>
          </a:p>
          <a:p>
            <a:r>
              <a:rPr lang="en-GB" dirty="0"/>
              <a:t>There are future implementations that could be added, which would increase the efficiency of the application and the user experience.</a:t>
            </a:r>
          </a:p>
          <a:p>
            <a:r>
              <a:rPr lang="en-GB" dirty="0"/>
              <a:t>I would like to further my knowledge and abilities to use Jira and GitHub properly.</a:t>
            </a:r>
          </a:p>
        </p:txBody>
      </p:sp>
    </p:spTree>
    <p:extLst>
      <p:ext uri="{BB962C8B-B14F-4D97-AF65-F5344CB8AC3E}">
        <p14:creationId xmlns:p14="http://schemas.microsoft.com/office/powerpoint/2010/main" val="21708433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F052E-A9E4-4B7B-8129-006448AF6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066" y="3064834"/>
            <a:ext cx="10671925" cy="3356515"/>
          </a:xfrm>
        </p:spPr>
        <p:txBody>
          <a:bodyPr>
            <a:normAutofit/>
          </a:bodyPr>
          <a:lstStyle/>
          <a:p>
            <a:r>
              <a:rPr lang="en-GB" sz="6700" dirty="0"/>
              <a:t>Thanks for watching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8822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BCA20-217A-4F8F-A4E5-C393F255F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Risk Assessment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5E7F47E-E0BC-48A7-A2BF-41FEEC215A1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8215" y="2026399"/>
            <a:ext cx="5643754" cy="34496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3015AA8-87EC-4473-A3EC-098E368977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0033" y="2179374"/>
            <a:ext cx="5763429" cy="157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56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97C80-F3C3-4781-A3CB-FAFA02B0A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GB" dirty="0"/>
              <a:t>Jira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D0A8E85-8CF2-4FAC-91F8-4F81CCB1E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4162555" cy="3450613"/>
          </a:xfrm>
        </p:spPr>
        <p:txBody>
          <a:bodyPr>
            <a:normAutofit/>
          </a:bodyPr>
          <a:lstStyle/>
          <a:p>
            <a:r>
              <a:rPr lang="en-US" dirty="0"/>
              <a:t>Jira is made up of Epics, User Stories, Tasks and various values/descriptions that can be applied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564D8D8-0BD1-4981-ABE3-F966DA9E3979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5861989" y="2015735"/>
            <a:ext cx="5759335" cy="345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054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2B0F3-02D2-4745-8D2B-3DE6F32E9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Breaking down  the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85223-5C78-499B-8CF9-4F31C4EC4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dirty="0"/>
              <a:t>My first step was break down the specification into smaller logical steps.</a:t>
            </a:r>
          </a:p>
          <a:p>
            <a:pPr lvl="1"/>
            <a:r>
              <a:rPr lang="en-GB" dirty="0"/>
              <a:t>For example, ‘Add a Item to the system’. I took this requirement and broke it down into the steps that I would take to accomplish this task. </a:t>
            </a:r>
          </a:p>
          <a:p>
            <a:pPr lvl="1"/>
            <a:r>
              <a:rPr lang="en-GB" dirty="0"/>
              <a:t>I would need to be able to: create an object in Java, pass that object through an SQL query, add it to the database and then read the row back from the database, including the primary key.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737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C919D-894E-458F-8840-9AF6F1D91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Consultant journey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00B7B-312E-4BBA-8C19-5383AC2A6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Technologies:</a:t>
            </a:r>
          </a:p>
          <a:p>
            <a:pPr lvl="1"/>
            <a:r>
              <a:rPr lang="en-GB" dirty="0"/>
              <a:t>Eclipse/ Java</a:t>
            </a:r>
          </a:p>
          <a:p>
            <a:pPr lvl="1"/>
            <a:r>
              <a:rPr lang="en-GB" dirty="0"/>
              <a:t>Jira</a:t>
            </a:r>
          </a:p>
          <a:p>
            <a:pPr lvl="1"/>
            <a:r>
              <a:rPr lang="en-GB" dirty="0"/>
              <a:t>GitHub</a:t>
            </a:r>
          </a:p>
          <a:p>
            <a:pPr lvl="1"/>
            <a:r>
              <a:rPr lang="en-GB" dirty="0"/>
              <a:t>SonarQube</a:t>
            </a:r>
          </a:p>
          <a:p>
            <a:pPr lvl="1"/>
            <a:r>
              <a:rPr lang="en-GB" dirty="0"/>
              <a:t>Junit</a:t>
            </a:r>
          </a:p>
          <a:p>
            <a:pPr lvl="1"/>
            <a:r>
              <a:rPr lang="en-GB" dirty="0"/>
              <a:t>Mockito</a:t>
            </a:r>
          </a:p>
          <a:p>
            <a:pPr lvl="1"/>
            <a:r>
              <a:rPr lang="en-GB" dirty="0"/>
              <a:t>SQL</a:t>
            </a:r>
          </a:p>
          <a:p>
            <a:pPr marL="457200" lvl="1" indent="0">
              <a:buNone/>
            </a:pPr>
            <a:endParaRPr lang="en-GB" dirty="0"/>
          </a:p>
          <a:p>
            <a:pPr lvl="1"/>
            <a:r>
              <a:rPr lang="en-GB" dirty="0"/>
              <a:t>Research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5335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EF5CA-32B5-42A5-BBC0-AB60D001C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Eclipse / </a:t>
            </a:r>
            <a:r>
              <a:rPr lang="en-GB" dirty="0" err="1"/>
              <a:t>JAva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66B84-1EC5-4808-844B-057356D1F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Eclipse is an integrated development environment used in computer programming. It contains a base workspace and an extensible plug-in system for customising the environment.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8266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351A1-4829-493C-900C-F8B6BE6D5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 oriented programming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743A4-76B4-46D7-9480-670A7F8D9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 have attempted to stick to the OOP principles throughout my project, making understandable, clean and efficient code under this structure.</a:t>
            </a:r>
          </a:p>
          <a:p>
            <a:endParaRPr lang="en-GB" dirty="0"/>
          </a:p>
          <a:p>
            <a:r>
              <a:rPr lang="en-GB" dirty="0"/>
              <a:t>Encapsulation</a:t>
            </a:r>
          </a:p>
          <a:p>
            <a:r>
              <a:rPr lang="en-GB" dirty="0"/>
              <a:t>Inheritance</a:t>
            </a:r>
          </a:p>
          <a:p>
            <a:r>
              <a:rPr lang="en-GB" dirty="0"/>
              <a:t>Polymorphism</a:t>
            </a:r>
          </a:p>
          <a:p>
            <a:r>
              <a:rPr lang="en-GB" dirty="0"/>
              <a:t>Abstraction</a:t>
            </a:r>
          </a:p>
        </p:txBody>
      </p:sp>
    </p:spTree>
    <p:extLst>
      <p:ext uri="{BB962C8B-B14F-4D97-AF65-F5344CB8AC3E}">
        <p14:creationId xmlns:p14="http://schemas.microsoft.com/office/powerpoint/2010/main" val="395379051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344</TotalTime>
  <Words>1945</Words>
  <Application>Microsoft Office PowerPoint</Application>
  <PresentationFormat>Widescreen</PresentationFormat>
  <Paragraphs>214</Paragraphs>
  <Slides>32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Gill Sans MT</vt:lpstr>
      <vt:lpstr>Gallery</vt:lpstr>
      <vt:lpstr>IMS Starter project</vt:lpstr>
      <vt:lpstr>PowerPoint Presentation</vt:lpstr>
      <vt:lpstr>PowerPoint Presentation</vt:lpstr>
      <vt:lpstr>Risk Assessment</vt:lpstr>
      <vt:lpstr>Jira</vt:lpstr>
      <vt:lpstr>Breaking down  the code</vt:lpstr>
      <vt:lpstr>Consultant journey</vt:lpstr>
      <vt:lpstr>Eclipse / JAva</vt:lpstr>
      <vt:lpstr>Object oriented programming principles</vt:lpstr>
      <vt:lpstr>Solid prinicples</vt:lpstr>
      <vt:lpstr>JiRA</vt:lpstr>
      <vt:lpstr>Jira uses </vt:lpstr>
      <vt:lpstr>JIRA User stories</vt:lpstr>
      <vt:lpstr>Github</vt:lpstr>
      <vt:lpstr>Github uses</vt:lpstr>
      <vt:lpstr>Github commit progression</vt:lpstr>
      <vt:lpstr>GitHub Smart commits</vt:lpstr>
      <vt:lpstr>Sonarqube</vt:lpstr>
      <vt:lpstr>Sonarqube</vt:lpstr>
      <vt:lpstr>sonarqube</vt:lpstr>
      <vt:lpstr>JUnit</vt:lpstr>
      <vt:lpstr>Junit test case</vt:lpstr>
      <vt:lpstr>Mockito</vt:lpstr>
      <vt:lpstr>Mockito test case</vt:lpstr>
      <vt:lpstr>demonstration</vt:lpstr>
      <vt:lpstr>Uml initial</vt:lpstr>
      <vt:lpstr>UML revised</vt:lpstr>
      <vt:lpstr>UML TEST CASE</vt:lpstr>
      <vt:lpstr>Sprint review</vt:lpstr>
      <vt:lpstr>Sprint retrospective</vt:lpstr>
      <vt:lpstr>conclusion</vt:lpstr>
      <vt:lpstr>Thanks for watching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IMS Starter project</dc:title>
  <dc:creator>Charles</dc:creator>
  <cp:lastModifiedBy>Charles</cp:lastModifiedBy>
  <cp:revision>31</cp:revision>
  <dcterms:created xsi:type="dcterms:W3CDTF">2021-02-11T16:01:21Z</dcterms:created>
  <dcterms:modified xsi:type="dcterms:W3CDTF">2021-02-12T13:48:40Z</dcterms:modified>
</cp:coreProperties>
</file>