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1"/>
  </p:notesMasterIdLst>
  <p:handoutMasterIdLst>
    <p:handoutMasterId r:id="rId12"/>
  </p:handoutMasterIdLst>
  <p:sldIdLst>
    <p:sldId id="256" r:id="rId2"/>
    <p:sldId id="262" r:id="rId3"/>
    <p:sldId id="258" r:id="rId4"/>
    <p:sldId id="261" r:id="rId5"/>
    <p:sldId id="264" r:id="rId6"/>
    <p:sldId id="257" r:id="rId7"/>
    <p:sldId id="263" r:id="rId8"/>
    <p:sldId id="265" r:id="rId9"/>
    <p:sldId id="267" r:id="rId10"/>
  </p:sldIdLst>
  <p:sldSz cx="12192000" cy="6858000"/>
  <p:notesSz cx="12192000" cy="6858000"/>
  <p:embeddedFontLst>
    <p:embeddedFont>
      <p:font typeface="Calibri" panose="020F050202020403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44" userDrawn="1">
          <p15:clr>
            <a:srgbClr val="A4A3A4"/>
          </p15:clr>
        </p15:guide>
        <p15:guide id="2" pos="26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initials="C" lastIdx="1" clrIdx="0">
    <p:extLst>
      <p:ext uri="{19B8F6BF-5375-455C-9EA6-DF929625EA0E}">
        <p15:presenceInfo xmlns:p15="http://schemas.microsoft.com/office/powerpoint/2012/main" userId="Charl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783372-3A46-4EF3-AE75-B6249A05104E}">
  <a:tblStyle styleId="{BD783372-3A46-4EF3-AE75-B6249A05104E}"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66" autoAdjust="0"/>
    <p:restoredTop sz="79086" autoAdjust="0"/>
  </p:normalViewPr>
  <p:slideViewPr>
    <p:cSldViewPr snapToGrid="0">
      <p:cViewPr varScale="1">
        <p:scale>
          <a:sx n="71" d="100"/>
          <a:sy n="71" d="100"/>
        </p:scale>
        <p:origin x="250" y="58"/>
      </p:cViewPr>
      <p:guideLst>
        <p:guide orient="horz" pos="2544"/>
        <p:guide pos="2616"/>
      </p:guideLst>
    </p:cSldViewPr>
  </p:slideViewPr>
  <p:notesTextViewPr>
    <p:cViewPr>
      <p:scale>
        <a:sx n="1" d="1"/>
        <a:sy n="1" d="1"/>
      </p:scale>
      <p:origin x="0" y="0"/>
    </p:cViewPr>
  </p:notesTextViewPr>
  <p:notesViewPr>
    <p:cSldViewPr snapToGrid="0" showGuides="1">
      <p:cViewPr varScale="1">
        <p:scale>
          <a:sx n="91" d="100"/>
          <a:sy n="91" d="100"/>
        </p:scale>
        <p:origin x="14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Charles\Desktop\Data%20Science\Capstone%20Project%202\Importance%20Graph.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explosion val="4"/>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satMod val="109000"/>
                      <a:tint val="81000"/>
                      <a:lumMod val="93000"/>
                    </a:schemeClr>
                  </a:gs>
                </a:gsLst>
                <a:lin ang="5400000" scaled="0"/>
              </a:gradFill>
              <a:ln w="9525" cap="flat" cmpd="sng" algn="ctr">
                <a:solidFill>
                  <a:schemeClr val="accent1">
                    <a:shade val="95000"/>
                  </a:schemeClr>
                </a:solidFill>
                <a:round/>
              </a:ln>
              <a:effectLst/>
            </c:spPr>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Pt>
          <c:dLbls>
            <c:dLbl>
              <c:idx val="1"/>
              <c:layout>
                <c:manualLayout>
                  <c:x val="-7.4253254978139489E-3"/>
                  <c:y val="4.3864291775580239E-2"/>
                </c:manualLayout>
              </c:layout>
              <c:dLblPos val="bestFit"/>
              <c:showLegendKey val="0"/>
              <c:showVal val="0"/>
              <c:showCatName val="1"/>
              <c:showSerName val="0"/>
              <c:showPercent val="1"/>
              <c:showBubbleSize val="0"/>
              <c:extLst>
                <c:ext xmlns:c15="http://schemas.microsoft.com/office/drawing/2012/chart" uri="{CE6537A1-D6FC-4f65-9D91-7224C49458BB}">
                  <c15:layout/>
                </c:ext>
              </c:extLst>
            </c:dLbl>
            <c:dLbl>
              <c:idx val="2"/>
              <c:layout>
                <c:manualLayout>
                  <c:x val="2.9123359580052442E-2"/>
                  <c:y val="2.4008457276173691E-3"/>
                </c:manualLayout>
              </c:layout>
              <c:dLblPos val="bestFit"/>
              <c:showLegendKey val="0"/>
              <c:showVal val="0"/>
              <c:showCatName val="1"/>
              <c:showSerName val="0"/>
              <c:showPercent val="1"/>
              <c:showBubbleSize val="0"/>
              <c:extLst>
                <c:ext xmlns:c15="http://schemas.microsoft.com/office/drawing/2012/chart" uri="{CE6537A1-D6FC-4f65-9D91-7224C49458BB}">
                  <c15:layout/>
                </c:ext>
              </c:extLst>
            </c:dLbl>
            <c:dLbl>
              <c:idx val="3"/>
              <c:layout>
                <c:manualLayout>
                  <c:x val="3.2203915266268673E-2"/>
                  <c:y val="1.1981666755946888E-3"/>
                </c:manualLayout>
              </c:layout>
              <c:dLblPos val="bestFit"/>
              <c:showLegendKey val="0"/>
              <c:showVal val="0"/>
              <c:showCatName val="1"/>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15:layout/>
              </c:ext>
            </c:extLst>
          </c:dLbls>
          <c:cat>
            <c:strRef>
              <c:f>Sheet1!$F$1:$F$4</c:f>
              <c:strCache>
                <c:ptCount val="4"/>
                <c:pt idx="0">
                  <c:v>Employment Length </c:v>
                </c:pt>
                <c:pt idx="1">
                  <c:v>Normalized Risk_Score</c:v>
                </c:pt>
                <c:pt idx="2">
                  <c:v>Debt To Income_Ratio</c:v>
                </c:pt>
                <c:pt idx="3">
                  <c:v>Loan Amount</c:v>
                </c:pt>
              </c:strCache>
            </c:strRef>
          </c:cat>
          <c:val>
            <c:numRef>
              <c:f>Sheet1!$G$1:$G$4</c:f>
              <c:numCache>
                <c:formatCode>General</c:formatCode>
                <c:ptCount val="4"/>
                <c:pt idx="0">
                  <c:v>0.81779998540878296</c:v>
                </c:pt>
                <c:pt idx="1">
                  <c:v>9.4030000269412994E-2</c:v>
                </c:pt>
                <c:pt idx="2">
                  <c:v>5.2990000694990103E-2</c:v>
                </c:pt>
                <c:pt idx="3">
                  <c:v>3.5179998725652598E-2</c:v>
                </c:pt>
              </c:numCache>
            </c:numRef>
          </c:val>
        </c:ser>
        <c:dLbls>
          <c:dLblPos val="inEnd"/>
          <c:showLegendKey val="0"/>
          <c:showVal val="0"/>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10-24T22:24:28.700" idx="1">
    <p:pos x="10" y="10"/>
    <p:text/>
    <p:extLst>
      <p:ext uri="{C676402C-5697-4E1C-873F-D02D1690AC5C}">
        <p15:threadingInfo xmlns:p15="http://schemas.microsoft.com/office/powerpoint/2012/main" timeZoneBias="24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C80A9F-4DE7-4115-BF96-1083A7110F6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3DCAD2B-DC28-43B3-8DC5-54BD09F588C2}">
      <dgm:prSet phldrT="[Text]" custT="1"/>
      <dgm:spPr/>
      <dgm:t>
        <a:bodyPr/>
        <a:lstStyle/>
        <a:p>
          <a:r>
            <a:rPr lang="en-US" sz="2400" dirty="0" smtClean="0"/>
            <a:t>Machine Learning Algorithm</a:t>
          </a:r>
          <a:endParaRPr lang="en-US" sz="2400" dirty="0"/>
        </a:p>
      </dgm:t>
    </dgm:pt>
    <dgm:pt modelId="{2B60314C-46A5-471B-8F83-96BFCBCDAC70}" type="parTrans" cxnId="{71FA59FD-22F3-44E2-92CF-AC3AB583F5ED}">
      <dgm:prSet/>
      <dgm:spPr/>
      <dgm:t>
        <a:bodyPr/>
        <a:lstStyle/>
        <a:p>
          <a:endParaRPr lang="en-US"/>
        </a:p>
      </dgm:t>
    </dgm:pt>
    <dgm:pt modelId="{7DA8DF63-2BE2-4252-AB2B-7D5A677085D3}" type="sibTrans" cxnId="{71FA59FD-22F3-44E2-92CF-AC3AB583F5ED}">
      <dgm:prSet/>
      <dgm:spPr/>
      <dgm:t>
        <a:bodyPr/>
        <a:lstStyle/>
        <a:p>
          <a:endParaRPr lang="en-US"/>
        </a:p>
      </dgm:t>
    </dgm:pt>
    <dgm:pt modelId="{0A9D8ADA-5485-4E85-99CC-D2398BFED1B1}">
      <dgm:prSet phldrT="[Text]" custT="1"/>
      <dgm:spPr/>
      <dgm:t>
        <a:bodyPr/>
        <a:lstStyle/>
        <a:p>
          <a:r>
            <a:rPr lang="en-US" sz="2000" dirty="0" smtClean="0"/>
            <a:t>Loan Amount</a:t>
          </a:r>
          <a:endParaRPr lang="en-US" sz="2000" dirty="0"/>
        </a:p>
      </dgm:t>
    </dgm:pt>
    <dgm:pt modelId="{33261327-84A0-440B-8E53-0657948DDF1C}" type="parTrans" cxnId="{4CEB02FF-DFF7-4622-914F-638B47958F28}">
      <dgm:prSet/>
      <dgm:spPr/>
      <dgm:t>
        <a:bodyPr/>
        <a:lstStyle/>
        <a:p>
          <a:endParaRPr lang="en-US"/>
        </a:p>
      </dgm:t>
    </dgm:pt>
    <dgm:pt modelId="{8ED4BBE2-11E7-4454-B764-6F016AF971A7}" type="sibTrans" cxnId="{4CEB02FF-DFF7-4622-914F-638B47958F28}">
      <dgm:prSet/>
      <dgm:spPr/>
      <dgm:t>
        <a:bodyPr/>
        <a:lstStyle/>
        <a:p>
          <a:endParaRPr lang="en-US"/>
        </a:p>
      </dgm:t>
    </dgm:pt>
    <dgm:pt modelId="{0B8B49F5-A1E8-4B4B-B13B-0021A7BBE838}">
      <dgm:prSet phldrT="[Text]" custT="1"/>
      <dgm:spPr/>
      <dgm:t>
        <a:bodyPr/>
        <a:lstStyle/>
        <a:p>
          <a:r>
            <a:rPr lang="en-US" sz="2000" dirty="0" smtClean="0"/>
            <a:t>Debt to Income Ratio</a:t>
          </a:r>
          <a:endParaRPr lang="en-US" sz="2000" dirty="0"/>
        </a:p>
      </dgm:t>
    </dgm:pt>
    <dgm:pt modelId="{96C3852F-7205-4537-8B4A-BAF429EDA3F4}" type="parTrans" cxnId="{6A2C5F15-1639-48E3-BAF7-CFA519C40761}">
      <dgm:prSet/>
      <dgm:spPr/>
      <dgm:t>
        <a:bodyPr/>
        <a:lstStyle/>
        <a:p>
          <a:endParaRPr lang="en-US"/>
        </a:p>
      </dgm:t>
    </dgm:pt>
    <dgm:pt modelId="{7F344D3E-E562-4F42-859D-FC4D84F3B09A}" type="sibTrans" cxnId="{6A2C5F15-1639-48E3-BAF7-CFA519C40761}">
      <dgm:prSet/>
      <dgm:spPr/>
      <dgm:t>
        <a:bodyPr/>
        <a:lstStyle/>
        <a:p>
          <a:endParaRPr lang="en-US"/>
        </a:p>
      </dgm:t>
    </dgm:pt>
    <dgm:pt modelId="{47557DD8-35F3-43BC-9D35-7FCD00D33E88}">
      <dgm:prSet phldrT="[Text]" custT="1"/>
      <dgm:spPr/>
      <dgm:t>
        <a:bodyPr/>
        <a:lstStyle/>
        <a:p>
          <a:r>
            <a:rPr lang="en-US" sz="2000" dirty="0" smtClean="0"/>
            <a:t>Region</a:t>
          </a:r>
          <a:endParaRPr lang="en-US" sz="2000" dirty="0"/>
        </a:p>
      </dgm:t>
    </dgm:pt>
    <dgm:pt modelId="{19EE759F-0486-40AE-974C-4CB6FE8F471C}" type="parTrans" cxnId="{789BE097-30CD-45A9-ADF9-99C51DC3B68E}">
      <dgm:prSet/>
      <dgm:spPr/>
      <dgm:t>
        <a:bodyPr/>
        <a:lstStyle/>
        <a:p>
          <a:endParaRPr lang="en-US"/>
        </a:p>
      </dgm:t>
    </dgm:pt>
    <dgm:pt modelId="{794FB7AF-F828-4038-A3CE-8BCBEB17D930}" type="sibTrans" cxnId="{789BE097-30CD-45A9-ADF9-99C51DC3B68E}">
      <dgm:prSet/>
      <dgm:spPr/>
      <dgm:t>
        <a:bodyPr/>
        <a:lstStyle/>
        <a:p>
          <a:endParaRPr lang="en-US"/>
        </a:p>
      </dgm:t>
    </dgm:pt>
    <dgm:pt modelId="{C6DD8B98-2500-46F6-B88C-FA86C854AEFB}">
      <dgm:prSet phldrT="[Text]" custT="1"/>
      <dgm:spPr/>
      <dgm:t>
        <a:bodyPr/>
        <a:lstStyle/>
        <a:p>
          <a:r>
            <a:rPr lang="en-US" sz="2000" dirty="0" smtClean="0"/>
            <a:t>Employment Length</a:t>
          </a:r>
          <a:endParaRPr lang="en-US" sz="2000" dirty="0"/>
        </a:p>
      </dgm:t>
    </dgm:pt>
    <dgm:pt modelId="{F6CB95EC-B565-4E13-A27E-352D6F73A150}" type="parTrans" cxnId="{DC7FD6B1-E31B-4EB7-B16D-EBECC9621A0F}">
      <dgm:prSet/>
      <dgm:spPr/>
      <dgm:t>
        <a:bodyPr/>
        <a:lstStyle/>
        <a:p>
          <a:endParaRPr lang="en-US"/>
        </a:p>
      </dgm:t>
    </dgm:pt>
    <dgm:pt modelId="{5A2BB630-4189-43F8-940F-DB8B9ADB7C77}" type="sibTrans" cxnId="{DC7FD6B1-E31B-4EB7-B16D-EBECC9621A0F}">
      <dgm:prSet/>
      <dgm:spPr/>
      <dgm:t>
        <a:bodyPr/>
        <a:lstStyle/>
        <a:p>
          <a:endParaRPr lang="en-US"/>
        </a:p>
      </dgm:t>
    </dgm:pt>
    <dgm:pt modelId="{AB39BF73-55CA-4D4B-B55E-FD1CB0A18EA0}">
      <dgm:prSet phldrT="[Text]" custT="1"/>
      <dgm:spPr/>
      <dgm:t>
        <a:bodyPr/>
        <a:lstStyle/>
        <a:p>
          <a:r>
            <a:rPr lang="en-US" sz="2000" dirty="0" smtClean="0"/>
            <a:t>Risk Score</a:t>
          </a:r>
          <a:endParaRPr lang="en-US" sz="2000" dirty="0"/>
        </a:p>
      </dgm:t>
    </dgm:pt>
    <dgm:pt modelId="{45C4DBF8-FD80-48F5-A427-D2D6F9E71B09}" type="parTrans" cxnId="{83E2DFE8-4808-440A-A920-DD0D0E6C026A}">
      <dgm:prSet/>
      <dgm:spPr/>
      <dgm:t>
        <a:bodyPr/>
        <a:lstStyle/>
        <a:p>
          <a:endParaRPr lang="en-US"/>
        </a:p>
      </dgm:t>
    </dgm:pt>
    <dgm:pt modelId="{EE3751C2-B468-43FC-9608-08E4A0155C16}" type="sibTrans" cxnId="{83E2DFE8-4808-440A-A920-DD0D0E6C026A}">
      <dgm:prSet/>
      <dgm:spPr/>
      <dgm:t>
        <a:bodyPr/>
        <a:lstStyle/>
        <a:p>
          <a:endParaRPr lang="en-US"/>
        </a:p>
      </dgm:t>
    </dgm:pt>
    <dgm:pt modelId="{C065BED2-1EEC-4272-A5DC-23567592594F}">
      <dgm:prSet phldrT="[Text]" custT="1"/>
      <dgm:spPr/>
      <dgm:t>
        <a:bodyPr/>
        <a:lstStyle/>
        <a:p>
          <a:r>
            <a:rPr lang="en-US" sz="2000" dirty="0" smtClean="0"/>
            <a:t>Approved/</a:t>
          </a:r>
          <a:br>
            <a:rPr lang="en-US" sz="2000" dirty="0" smtClean="0"/>
          </a:br>
          <a:r>
            <a:rPr lang="en-US" sz="2000" dirty="0" smtClean="0"/>
            <a:t>Declined Label</a:t>
          </a:r>
          <a:endParaRPr lang="en-US" sz="2000" dirty="0"/>
        </a:p>
      </dgm:t>
    </dgm:pt>
    <dgm:pt modelId="{E28F656A-0BA7-4FBE-A68B-9C0D0A1DC83B}" type="parTrans" cxnId="{4C00E99C-A628-4422-B710-1873E0695D4C}">
      <dgm:prSet/>
      <dgm:spPr/>
      <dgm:t>
        <a:bodyPr/>
        <a:lstStyle/>
        <a:p>
          <a:endParaRPr lang="en-US"/>
        </a:p>
      </dgm:t>
    </dgm:pt>
    <dgm:pt modelId="{D3EE86C4-2E20-4E20-9372-CD9971EF6352}" type="sibTrans" cxnId="{4C00E99C-A628-4422-B710-1873E0695D4C}">
      <dgm:prSet/>
      <dgm:spPr/>
      <dgm:t>
        <a:bodyPr/>
        <a:lstStyle/>
        <a:p>
          <a:endParaRPr lang="en-US"/>
        </a:p>
      </dgm:t>
    </dgm:pt>
    <dgm:pt modelId="{0ACC89F1-8BCC-4793-B406-E6E9C91643F4}" type="pres">
      <dgm:prSet presAssocID="{31C80A9F-4DE7-4115-BF96-1083A7110F65}" presName="hierChild1" presStyleCnt="0">
        <dgm:presLayoutVars>
          <dgm:orgChart val="1"/>
          <dgm:chPref val="1"/>
          <dgm:dir/>
          <dgm:animOne val="branch"/>
          <dgm:animLvl val="lvl"/>
          <dgm:resizeHandles/>
        </dgm:presLayoutVars>
      </dgm:prSet>
      <dgm:spPr/>
    </dgm:pt>
    <dgm:pt modelId="{12E87BAA-1949-4107-A697-C1A773FECBE8}" type="pres">
      <dgm:prSet presAssocID="{83DCAD2B-DC28-43B3-8DC5-54BD09F588C2}" presName="hierRoot1" presStyleCnt="0">
        <dgm:presLayoutVars>
          <dgm:hierBranch val="init"/>
        </dgm:presLayoutVars>
      </dgm:prSet>
      <dgm:spPr/>
    </dgm:pt>
    <dgm:pt modelId="{037910F6-A2FD-4FD8-9EB8-8C0EF9236755}" type="pres">
      <dgm:prSet presAssocID="{83DCAD2B-DC28-43B3-8DC5-54BD09F588C2}" presName="rootComposite1" presStyleCnt="0"/>
      <dgm:spPr/>
    </dgm:pt>
    <dgm:pt modelId="{1B9B8616-3363-4A4C-8078-0C5524732187}" type="pres">
      <dgm:prSet presAssocID="{83DCAD2B-DC28-43B3-8DC5-54BD09F588C2}" presName="rootText1" presStyleLbl="node0" presStyleIdx="0" presStyleCnt="1" custScaleX="177874">
        <dgm:presLayoutVars>
          <dgm:chPref val="3"/>
        </dgm:presLayoutVars>
      </dgm:prSet>
      <dgm:spPr/>
      <dgm:t>
        <a:bodyPr/>
        <a:lstStyle/>
        <a:p>
          <a:endParaRPr lang="en-US"/>
        </a:p>
      </dgm:t>
    </dgm:pt>
    <dgm:pt modelId="{F2D1512C-190E-49C9-8DF3-07D5B73D803F}" type="pres">
      <dgm:prSet presAssocID="{83DCAD2B-DC28-43B3-8DC5-54BD09F588C2}" presName="rootConnector1" presStyleLbl="node1" presStyleIdx="0" presStyleCnt="0"/>
      <dgm:spPr/>
    </dgm:pt>
    <dgm:pt modelId="{EC30976D-DEE9-4D2C-8929-A4B9FCF1951D}" type="pres">
      <dgm:prSet presAssocID="{83DCAD2B-DC28-43B3-8DC5-54BD09F588C2}" presName="hierChild2" presStyleCnt="0"/>
      <dgm:spPr/>
    </dgm:pt>
    <dgm:pt modelId="{4FC7F615-61BE-4FB8-A863-C1C8A789666F}" type="pres">
      <dgm:prSet presAssocID="{33261327-84A0-440B-8E53-0657948DDF1C}" presName="Name37" presStyleLbl="parChTrans1D2" presStyleIdx="0" presStyleCnt="6"/>
      <dgm:spPr/>
    </dgm:pt>
    <dgm:pt modelId="{CCE73B74-A583-4245-95B2-F7BCEF354578}" type="pres">
      <dgm:prSet presAssocID="{0A9D8ADA-5485-4E85-99CC-D2398BFED1B1}" presName="hierRoot2" presStyleCnt="0">
        <dgm:presLayoutVars>
          <dgm:hierBranch val="init"/>
        </dgm:presLayoutVars>
      </dgm:prSet>
      <dgm:spPr/>
    </dgm:pt>
    <dgm:pt modelId="{0CF27FB7-2C46-4904-B42C-8A59B79F61E0}" type="pres">
      <dgm:prSet presAssocID="{0A9D8ADA-5485-4E85-99CC-D2398BFED1B1}" presName="rootComposite" presStyleCnt="0"/>
      <dgm:spPr/>
    </dgm:pt>
    <dgm:pt modelId="{22E8B025-99CE-4EC0-A9A5-DC60FEE3C4C2}" type="pres">
      <dgm:prSet presAssocID="{0A9D8ADA-5485-4E85-99CC-D2398BFED1B1}" presName="rootText" presStyleLbl="node2" presStyleIdx="0" presStyleCnt="6">
        <dgm:presLayoutVars>
          <dgm:chPref val="3"/>
        </dgm:presLayoutVars>
      </dgm:prSet>
      <dgm:spPr/>
    </dgm:pt>
    <dgm:pt modelId="{574ECB2E-47DE-4911-9872-FF4476858DF7}" type="pres">
      <dgm:prSet presAssocID="{0A9D8ADA-5485-4E85-99CC-D2398BFED1B1}" presName="rootConnector" presStyleLbl="node2" presStyleIdx="0" presStyleCnt="6"/>
      <dgm:spPr/>
    </dgm:pt>
    <dgm:pt modelId="{9FD26A62-C9D9-4571-A135-45805C343AD4}" type="pres">
      <dgm:prSet presAssocID="{0A9D8ADA-5485-4E85-99CC-D2398BFED1B1}" presName="hierChild4" presStyleCnt="0"/>
      <dgm:spPr/>
    </dgm:pt>
    <dgm:pt modelId="{6B3B4FFB-B7E1-4CFF-A62A-929052D499E5}" type="pres">
      <dgm:prSet presAssocID="{0A9D8ADA-5485-4E85-99CC-D2398BFED1B1}" presName="hierChild5" presStyleCnt="0"/>
      <dgm:spPr/>
    </dgm:pt>
    <dgm:pt modelId="{5D68FE7D-C9DA-46D5-A437-07FF3146CD5F}" type="pres">
      <dgm:prSet presAssocID="{96C3852F-7205-4537-8B4A-BAF429EDA3F4}" presName="Name37" presStyleLbl="parChTrans1D2" presStyleIdx="1" presStyleCnt="6"/>
      <dgm:spPr/>
    </dgm:pt>
    <dgm:pt modelId="{AE5DCBC1-6309-4E90-8D84-1B7C7CF8DEE0}" type="pres">
      <dgm:prSet presAssocID="{0B8B49F5-A1E8-4B4B-B13B-0021A7BBE838}" presName="hierRoot2" presStyleCnt="0">
        <dgm:presLayoutVars>
          <dgm:hierBranch val="init"/>
        </dgm:presLayoutVars>
      </dgm:prSet>
      <dgm:spPr/>
    </dgm:pt>
    <dgm:pt modelId="{75315B6D-4D0C-4363-BE98-367327DA33BB}" type="pres">
      <dgm:prSet presAssocID="{0B8B49F5-A1E8-4B4B-B13B-0021A7BBE838}" presName="rootComposite" presStyleCnt="0"/>
      <dgm:spPr/>
    </dgm:pt>
    <dgm:pt modelId="{8BF97942-67EF-4C60-819C-17FF4E9EAC83}" type="pres">
      <dgm:prSet presAssocID="{0B8B49F5-A1E8-4B4B-B13B-0021A7BBE838}" presName="rootText" presStyleLbl="node2" presStyleIdx="1" presStyleCnt="6">
        <dgm:presLayoutVars>
          <dgm:chPref val="3"/>
        </dgm:presLayoutVars>
      </dgm:prSet>
      <dgm:spPr/>
      <dgm:t>
        <a:bodyPr/>
        <a:lstStyle/>
        <a:p>
          <a:endParaRPr lang="en-US"/>
        </a:p>
      </dgm:t>
    </dgm:pt>
    <dgm:pt modelId="{D46807C2-FFF7-419B-96CE-5E059E9225BB}" type="pres">
      <dgm:prSet presAssocID="{0B8B49F5-A1E8-4B4B-B13B-0021A7BBE838}" presName="rootConnector" presStyleLbl="node2" presStyleIdx="1" presStyleCnt="6"/>
      <dgm:spPr/>
    </dgm:pt>
    <dgm:pt modelId="{833F44A9-639C-4EC2-BE0B-1E49F6E8DFBD}" type="pres">
      <dgm:prSet presAssocID="{0B8B49F5-A1E8-4B4B-B13B-0021A7BBE838}" presName="hierChild4" presStyleCnt="0"/>
      <dgm:spPr/>
    </dgm:pt>
    <dgm:pt modelId="{ADEE694D-032C-4C30-9D80-590CEC51735A}" type="pres">
      <dgm:prSet presAssocID="{0B8B49F5-A1E8-4B4B-B13B-0021A7BBE838}" presName="hierChild5" presStyleCnt="0"/>
      <dgm:spPr/>
    </dgm:pt>
    <dgm:pt modelId="{6CE7D8E6-926A-420A-A444-A4462986CEB6}" type="pres">
      <dgm:prSet presAssocID="{19EE759F-0486-40AE-974C-4CB6FE8F471C}" presName="Name37" presStyleLbl="parChTrans1D2" presStyleIdx="2" presStyleCnt="6"/>
      <dgm:spPr/>
    </dgm:pt>
    <dgm:pt modelId="{ACBA3744-6027-40DB-9DAB-232707330D92}" type="pres">
      <dgm:prSet presAssocID="{47557DD8-35F3-43BC-9D35-7FCD00D33E88}" presName="hierRoot2" presStyleCnt="0">
        <dgm:presLayoutVars>
          <dgm:hierBranch val="init"/>
        </dgm:presLayoutVars>
      </dgm:prSet>
      <dgm:spPr/>
    </dgm:pt>
    <dgm:pt modelId="{C1C4AC6F-2ABC-491C-81E0-A51B28C04308}" type="pres">
      <dgm:prSet presAssocID="{47557DD8-35F3-43BC-9D35-7FCD00D33E88}" presName="rootComposite" presStyleCnt="0"/>
      <dgm:spPr/>
    </dgm:pt>
    <dgm:pt modelId="{3071DC40-9E69-42A0-B3DC-3EC96B41A706}" type="pres">
      <dgm:prSet presAssocID="{47557DD8-35F3-43BC-9D35-7FCD00D33E88}" presName="rootText" presStyleLbl="node2" presStyleIdx="2" presStyleCnt="6">
        <dgm:presLayoutVars>
          <dgm:chPref val="3"/>
        </dgm:presLayoutVars>
      </dgm:prSet>
      <dgm:spPr/>
    </dgm:pt>
    <dgm:pt modelId="{CECA4326-2B40-424E-8144-A0258FE16A5B}" type="pres">
      <dgm:prSet presAssocID="{47557DD8-35F3-43BC-9D35-7FCD00D33E88}" presName="rootConnector" presStyleLbl="node2" presStyleIdx="2" presStyleCnt="6"/>
      <dgm:spPr/>
    </dgm:pt>
    <dgm:pt modelId="{143F6FBE-FA30-468A-9691-7FB54445CB45}" type="pres">
      <dgm:prSet presAssocID="{47557DD8-35F3-43BC-9D35-7FCD00D33E88}" presName="hierChild4" presStyleCnt="0"/>
      <dgm:spPr/>
    </dgm:pt>
    <dgm:pt modelId="{E0A64F5C-8F5F-4FE0-BBD3-62B06866C3C1}" type="pres">
      <dgm:prSet presAssocID="{47557DD8-35F3-43BC-9D35-7FCD00D33E88}" presName="hierChild5" presStyleCnt="0"/>
      <dgm:spPr/>
    </dgm:pt>
    <dgm:pt modelId="{F98D25D2-2FC7-4FA0-B8A4-856A4F387DE4}" type="pres">
      <dgm:prSet presAssocID="{F6CB95EC-B565-4E13-A27E-352D6F73A150}" presName="Name37" presStyleLbl="parChTrans1D2" presStyleIdx="3" presStyleCnt="6"/>
      <dgm:spPr/>
    </dgm:pt>
    <dgm:pt modelId="{057E93B4-68AE-4CFB-94B9-5E5BB0D0E6C9}" type="pres">
      <dgm:prSet presAssocID="{C6DD8B98-2500-46F6-B88C-FA86C854AEFB}" presName="hierRoot2" presStyleCnt="0">
        <dgm:presLayoutVars>
          <dgm:hierBranch val="init"/>
        </dgm:presLayoutVars>
      </dgm:prSet>
      <dgm:spPr/>
    </dgm:pt>
    <dgm:pt modelId="{EEF0C85C-5605-465A-B43A-BB8C172B91EC}" type="pres">
      <dgm:prSet presAssocID="{C6DD8B98-2500-46F6-B88C-FA86C854AEFB}" presName="rootComposite" presStyleCnt="0"/>
      <dgm:spPr/>
    </dgm:pt>
    <dgm:pt modelId="{315E0E31-D662-4A7D-9D2A-7632DE7CC8B9}" type="pres">
      <dgm:prSet presAssocID="{C6DD8B98-2500-46F6-B88C-FA86C854AEFB}" presName="rootText" presStyleLbl="node2" presStyleIdx="3" presStyleCnt="6">
        <dgm:presLayoutVars>
          <dgm:chPref val="3"/>
        </dgm:presLayoutVars>
      </dgm:prSet>
      <dgm:spPr/>
    </dgm:pt>
    <dgm:pt modelId="{72475A2B-4E21-4280-AE77-A55987C783B1}" type="pres">
      <dgm:prSet presAssocID="{C6DD8B98-2500-46F6-B88C-FA86C854AEFB}" presName="rootConnector" presStyleLbl="node2" presStyleIdx="3" presStyleCnt="6"/>
      <dgm:spPr/>
    </dgm:pt>
    <dgm:pt modelId="{676671A0-7219-4CCB-A554-A720BCF514D9}" type="pres">
      <dgm:prSet presAssocID="{C6DD8B98-2500-46F6-B88C-FA86C854AEFB}" presName="hierChild4" presStyleCnt="0"/>
      <dgm:spPr/>
    </dgm:pt>
    <dgm:pt modelId="{E91937B8-B327-42BB-B33D-F3E2CC720BEB}" type="pres">
      <dgm:prSet presAssocID="{C6DD8B98-2500-46F6-B88C-FA86C854AEFB}" presName="hierChild5" presStyleCnt="0"/>
      <dgm:spPr/>
    </dgm:pt>
    <dgm:pt modelId="{18DF2827-15AA-4109-B96A-54A7B065D7F2}" type="pres">
      <dgm:prSet presAssocID="{45C4DBF8-FD80-48F5-A427-D2D6F9E71B09}" presName="Name37" presStyleLbl="parChTrans1D2" presStyleIdx="4" presStyleCnt="6"/>
      <dgm:spPr/>
    </dgm:pt>
    <dgm:pt modelId="{60A33F21-74FE-4DB4-B9DF-A0BE35EE5D85}" type="pres">
      <dgm:prSet presAssocID="{AB39BF73-55CA-4D4B-B55E-FD1CB0A18EA0}" presName="hierRoot2" presStyleCnt="0">
        <dgm:presLayoutVars>
          <dgm:hierBranch val="init"/>
        </dgm:presLayoutVars>
      </dgm:prSet>
      <dgm:spPr/>
    </dgm:pt>
    <dgm:pt modelId="{5E0A98A3-BC48-4D78-A5B1-714DADD66E98}" type="pres">
      <dgm:prSet presAssocID="{AB39BF73-55CA-4D4B-B55E-FD1CB0A18EA0}" presName="rootComposite" presStyleCnt="0"/>
      <dgm:spPr/>
    </dgm:pt>
    <dgm:pt modelId="{8956F785-8F88-469D-8480-60832D16E9E7}" type="pres">
      <dgm:prSet presAssocID="{AB39BF73-55CA-4D4B-B55E-FD1CB0A18EA0}" presName="rootText" presStyleLbl="node2" presStyleIdx="4" presStyleCnt="6">
        <dgm:presLayoutVars>
          <dgm:chPref val="3"/>
        </dgm:presLayoutVars>
      </dgm:prSet>
      <dgm:spPr/>
    </dgm:pt>
    <dgm:pt modelId="{65EE4722-F98E-458D-B8BC-ECEC7ABD36AE}" type="pres">
      <dgm:prSet presAssocID="{AB39BF73-55CA-4D4B-B55E-FD1CB0A18EA0}" presName="rootConnector" presStyleLbl="node2" presStyleIdx="4" presStyleCnt="6"/>
      <dgm:spPr/>
    </dgm:pt>
    <dgm:pt modelId="{F238514C-A26A-463A-90AB-696B7230FC25}" type="pres">
      <dgm:prSet presAssocID="{AB39BF73-55CA-4D4B-B55E-FD1CB0A18EA0}" presName="hierChild4" presStyleCnt="0"/>
      <dgm:spPr/>
    </dgm:pt>
    <dgm:pt modelId="{554910F4-F7AC-48C8-A9A4-C52FB69DD48B}" type="pres">
      <dgm:prSet presAssocID="{AB39BF73-55CA-4D4B-B55E-FD1CB0A18EA0}" presName="hierChild5" presStyleCnt="0"/>
      <dgm:spPr/>
    </dgm:pt>
    <dgm:pt modelId="{F1AD678E-7BCE-46E5-9928-9F4E8CD14B8E}" type="pres">
      <dgm:prSet presAssocID="{E28F656A-0BA7-4FBE-A68B-9C0D0A1DC83B}" presName="Name37" presStyleLbl="parChTrans1D2" presStyleIdx="5" presStyleCnt="6"/>
      <dgm:spPr/>
    </dgm:pt>
    <dgm:pt modelId="{EB75EDC3-35D1-4E15-A547-3C06FA76CDA7}" type="pres">
      <dgm:prSet presAssocID="{C065BED2-1EEC-4272-A5DC-23567592594F}" presName="hierRoot2" presStyleCnt="0">
        <dgm:presLayoutVars>
          <dgm:hierBranch val="init"/>
        </dgm:presLayoutVars>
      </dgm:prSet>
      <dgm:spPr/>
    </dgm:pt>
    <dgm:pt modelId="{12A51A8D-08BF-4950-BC40-3A9AACFC4125}" type="pres">
      <dgm:prSet presAssocID="{C065BED2-1EEC-4272-A5DC-23567592594F}" presName="rootComposite" presStyleCnt="0"/>
      <dgm:spPr/>
    </dgm:pt>
    <dgm:pt modelId="{D7FC52D8-100A-444D-9BE8-9C0AF9947523}" type="pres">
      <dgm:prSet presAssocID="{C065BED2-1EEC-4272-A5DC-23567592594F}" presName="rootText" presStyleLbl="node2" presStyleIdx="5" presStyleCnt="6">
        <dgm:presLayoutVars>
          <dgm:chPref val="3"/>
        </dgm:presLayoutVars>
      </dgm:prSet>
      <dgm:spPr/>
      <dgm:t>
        <a:bodyPr/>
        <a:lstStyle/>
        <a:p>
          <a:endParaRPr lang="en-US"/>
        </a:p>
      </dgm:t>
    </dgm:pt>
    <dgm:pt modelId="{4EFC8404-EECB-489B-9566-1F7B17983635}" type="pres">
      <dgm:prSet presAssocID="{C065BED2-1EEC-4272-A5DC-23567592594F}" presName="rootConnector" presStyleLbl="node2" presStyleIdx="5" presStyleCnt="6"/>
      <dgm:spPr/>
    </dgm:pt>
    <dgm:pt modelId="{0C970A03-526F-4F80-86EA-D1C20D72761A}" type="pres">
      <dgm:prSet presAssocID="{C065BED2-1EEC-4272-A5DC-23567592594F}" presName="hierChild4" presStyleCnt="0"/>
      <dgm:spPr/>
    </dgm:pt>
    <dgm:pt modelId="{FC5FD450-2670-4D79-BCA3-CCC5872BD31D}" type="pres">
      <dgm:prSet presAssocID="{C065BED2-1EEC-4272-A5DC-23567592594F}" presName="hierChild5" presStyleCnt="0"/>
      <dgm:spPr/>
    </dgm:pt>
    <dgm:pt modelId="{BBB9DFC7-CA22-4D82-B919-16FED1D210AC}" type="pres">
      <dgm:prSet presAssocID="{83DCAD2B-DC28-43B3-8DC5-54BD09F588C2}" presName="hierChild3" presStyleCnt="0"/>
      <dgm:spPr/>
    </dgm:pt>
  </dgm:ptLst>
  <dgm:cxnLst>
    <dgm:cxn modelId="{82799445-61C6-4A11-BFE4-39EA91EFE3EE}" type="presOf" srcId="{19EE759F-0486-40AE-974C-4CB6FE8F471C}" destId="{6CE7D8E6-926A-420A-A444-A4462986CEB6}" srcOrd="0" destOrd="0" presId="urn:microsoft.com/office/officeart/2005/8/layout/orgChart1"/>
    <dgm:cxn modelId="{789BE097-30CD-45A9-ADF9-99C51DC3B68E}" srcId="{83DCAD2B-DC28-43B3-8DC5-54BD09F588C2}" destId="{47557DD8-35F3-43BC-9D35-7FCD00D33E88}" srcOrd="2" destOrd="0" parTransId="{19EE759F-0486-40AE-974C-4CB6FE8F471C}" sibTransId="{794FB7AF-F828-4038-A3CE-8BCBEB17D930}"/>
    <dgm:cxn modelId="{BD510C82-E073-420A-9875-E2D25F0B777D}" type="presOf" srcId="{AB39BF73-55CA-4D4B-B55E-FD1CB0A18EA0}" destId="{65EE4722-F98E-458D-B8BC-ECEC7ABD36AE}" srcOrd="1" destOrd="0" presId="urn:microsoft.com/office/officeart/2005/8/layout/orgChart1"/>
    <dgm:cxn modelId="{1FD163C8-63D3-441B-BED3-F70BCDFBB6C4}" type="presOf" srcId="{83DCAD2B-DC28-43B3-8DC5-54BD09F588C2}" destId="{1B9B8616-3363-4A4C-8078-0C5524732187}" srcOrd="0" destOrd="0" presId="urn:microsoft.com/office/officeart/2005/8/layout/orgChart1"/>
    <dgm:cxn modelId="{520627E5-9B70-4FB1-8BA6-1A7218393B50}" type="presOf" srcId="{C065BED2-1EEC-4272-A5DC-23567592594F}" destId="{D7FC52D8-100A-444D-9BE8-9C0AF9947523}" srcOrd="0" destOrd="0" presId="urn:microsoft.com/office/officeart/2005/8/layout/orgChart1"/>
    <dgm:cxn modelId="{32AF3E17-1CE1-4631-B0A6-D655F8EB6246}" type="presOf" srcId="{47557DD8-35F3-43BC-9D35-7FCD00D33E88}" destId="{CECA4326-2B40-424E-8144-A0258FE16A5B}" srcOrd="1" destOrd="0" presId="urn:microsoft.com/office/officeart/2005/8/layout/orgChart1"/>
    <dgm:cxn modelId="{4C00E99C-A628-4422-B710-1873E0695D4C}" srcId="{83DCAD2B-DC28-43B3-8DC5-54BD09F588C2}" destId="{C065BED2-1EEC-4272-A5DC-23567592594F}" srcOrd="5" destOrd="0" parTransId="{E28F656A-0BA7-4FBE-A68B-9C0D0A1DC83B}" sibTransId="{D3EE86C4-2E20-4E20-9372-CD9971EF6352}"/>
    <dgm:cxn modelId="{E871A6B6-57AC-46AC-A3EA-8B531DEF547E}" type="presOf" srcId="{33261327-84A0-440B-8E53-0657948DDF1C}" destId="{4FC7F615-61BE-4FB8-A863-C1C8A789666F}" srcOrd="0" destOrd="0" presId="urn:microsoft.com/office/officeart/2005/8/layout/orgChart1"/>
    <dgm:cxn modelId="{3CE3F283-3800-491E-B2EC-7EDC82F52B88}" type="presOf" srcId="{C065BED2-1EEC-4272-A5DC-23567592594F}" destId="{4EFC8404-EECB-489B-9566-1F7B17983635}" srcOrd="1" destOrd="0" presId="urn:microsoft.com/office/officeart/2005/8/layout/orgChart1"/>
    <dgm:cxn modelId="{EBB6E949-8729-4F90-8F19-B5C2CD021AE5}" type="presOf" srcId="{0A9D8ADA-5485-4E85-99CC-D2398BFED1B1}" destId="{22E8B025-99CE-4EC0-A9A5-DC60FEE3C4C2}" srcOrd="0" destOrd="0" presId="urn:microsoft.com/office/officeart/2005/8/layout/orgChart1"/>
    <dgm:cxn modelId="{71FA59FD-22F3-44E2-92CF-AC3AB583F5ED}" srcId="{31C80A9F-4DE7-4115-BF96-1083A7110F65}" destId="{83DCAD2B-DC28-43B3-8DC5-54BD09F588C2}" srcOrd="0" destOrd="0" parTransId="{2B60314C-46A5-471B-8F83-96BFCBCDAC70}" sibTransId="{7DA8DF63-2BE2-4252-AB2B-7D5A677085D3}"/>
    <dgm:cxn modelId="{4BD4A11D-37C1-49E1-B6A0-EBA3066D2F16}" type="presOf" srcId="{0B8B49F5-A1E8-4B4B-B13B-0021A7BBE838}" destId="{D46807C2-FFF7-419B-96CE-5E059E9225BB}" srcOrd="1" destOrd="0" presId="urn:microsoft.com/office/officeart/2005/8/layout/orgChart1"/>
    <dgm:cxn modelId="{CBEC42F2-F838-43EB-9EBB-DD5F59C56957}" type="presOf" srcId="{C6DD8B98-2500-46F6-B88C-FA86C854AEFB}" destId="{315E0E31-D662-4A7D-9D2A-7632DE7CC8B9}" srcOrd="0" destOrd="0" presId="urn:microsoft.com/office/officeart/2005/8/layout/orgChart1"/>
    <dgm:cxn modelId="{8F0BEA29-E375-471A-9ABD-8DD106ED249A}" type="presOf" srcId="{0A9D8ADA-5485-4E85-99CC-D2398BFED1B1}" destId="{574ECB2E-47DE-4911-9872-FF4476858DF7}" srcOrd="1" destOrd="0" presId="urn:microsoft.com/office/officeart/2005/8/layout/orgChart1"/>
    <dgm:cxn modelId="{83E2DFE8-4808-440A-A920-DD0D0E6C026A}" srcId="{83DCAD2B-DC28-43B3-8DC5-54BD09F588C2}" destId="{AB39BF73-55CA-4D4B-B55E-FD1CB0A18EA0}" srcOrd="4" destOrd="0" parTransId="{45C4DBF8-FD80-48F5-A427-D2D6F9E71B09}" sibTransId="{EE3751C2-B468-43FC-9608-08E4A0155C16}"/>
    <dgm:cxn modelId="{298077B1-D355-4F0F-881F-B142270A6A94}" type="presOf" srcId="{96C3852F-7205-4537-8B4A-BAF429EDA3F4}" destId="{5D68FE7D-C9DA-46D5-A437-07FF3146CD5F}" srcOrd="0" destOrd="0" presId="urn:microsoft.com/office/officeart/2005/8/layout/orgChart1"/>
    <dgm:cxn modelId="{6A2C5F15-1639-48E3-BAF7-CFA519C40761}" srcId="{83DCAD2B-DC28-43B3-8DC5-54BD09F588C2}" destId="{0B8B49F5-A1E8-4B4B-B13B-0021A7BBE838}" srcOrd="1" destOrd="0" parTransId="{96C3852F-7205-4537-8B4A-BAF429EDA3F4}" sibTransId="{7F344D3E-E562-4F42-859D-FC4D84F3B09A}"/>
    <dgm:cxn modelId="{AD8C639C-EBA1-44C9-AC57-03EA103C9106}" type="presOf" srcId="{E28F656A-0BA7-4FBE-A68B-9C0D0A1DC83B}" destId="{F1AD678E-7BCE-46E5-9928-9F4E8CD14B8E}" srcOrd="0" destOrd="0" presId="urn:microsoft.com/office/officeart/2005/8/layout/orgChart1"/>
    <dgm:cxn modelId="{B8D82D87-F9E4-47EE-9B10-06210C4A693A}" type="presOf" srcId="{47557DD8-35F3-43BC-9D35-7FCD00D33E88}" destId="{3071DC40-9E69-42A0-B3DC-3EC96B41A706}" srcOrd="0" destOrd="0" presId="urn:microsoft.com/office/officeart/2005/8/layout/orgChart1"/>
    <dgm:cxn modelId="{2296E33E-1462-4941-92AF-993BB16F017F}" type="presOf" srcId="{0B8B49F5-A1E8-4B4B-B13B-0021A7BBE838}" destId="{8BF97942-67EF-4C60-819C-17FF4E9EAC83}" srcOrd="0" destOrd="0" presId="urn:microsoft.com/office/officeart/2005/8/layout/orgChart1"/>
    <dgm:cxn modelId="{8FD72703-B2FB-419B-A13D-8D01CF1E7FB6}" type="presOf" srcId="{31C80A9F-4DE7-4115-BF96-1083A7110F65}" destId="{0ACC89F1-8BCC-4793-B406-E6E9C91643F4}" srcOrd="0" destOrd="0" presId="urn:microsoft.com/office/officeart/2005/8/layout/orgChart1"/>
    <dgm:cxn modelId="{4CEB02FF-DFF7-4622-914F-638B47958F28}" srcId="{83DCAD2B-DC28-43B3-8DC5-54BD09F588C2}" destId="{0A9D8ADA-5485-4E85-99CC-D2398BFED1B1}" srcOrd="0" destOrd="0" parTransId="{33261327-84A0-440B-8E53-0657948DDF1C}" sibTransId="{8ED4BBE2-11E7-4454-B764-6F016AF971A7}"/>
    <dgm:cxn modelId="{544CE1D5-78D0-4AE4-A47C-AE46797BE144}" type="presOf" srcId="{AB39BF73-55CA-4D4B-B55E-FD1CB0A18EA0}" destId="{8956F785-8F88-469D-8480-60832D16E9E7}" srcOrd="0" destOrd="0" presId="urn:microsoft.com/office/officeart/2005/8/layout/orgChart1"/>
    <dgm:cxn modelId="{5307E528-02D3-4F9C-855C-0708C10A3E82}" type="presOf" srcId="{C6DD8B98-2500-46F6-B88C-FA86C854AEFB}" destId="{72475A2B-4E21-4280-AE77-A55987C783B1}" srcOrd="1" destOrd="0" presId="urn:microsoft.com/office/officeart/2005/8/layout/orgChart1"/>
    <dgm:cxn modelId="{54F18AD6-8BE6-4DD2-8424-9F7F4B79F3CC}" type="presOf" srcId="{83DCAD2B-DC28-43B3-8DC5-54BD09F588C2}" destId="{F2D1512C-190E-49C9-8DF3-07D5B73D803F}" srcOrd="1" destOrd="0" presId="urn:microsoft.com/office/officeart/2005/8/layout/orgChart1"/>
    <dgm:cxn modelId="{DC7FD6B1-E31B-4EB7-B16D-EBECC9621A0F}" srcId="{83DCAD2B-DC28-43B3-8DC5-54BD09F588C2}" destId="{C6DD8B98-2500-46F6-B88C-FA86C854AEFB}" srcOrd="3" destOrd="0" parTransId="{F6CB95EC-B565-4E13-A27E-352D6F73A150}" sibTransId="{5A2BB630-4189-43F8-940F-DB8B9ADB7C77}"/>
    <dgm:cxn modelId="{D07E6A35-C6AC-445A-BC72-6659F3D377EA}" type="presOf" srcId="{45C4DBF8-FD80-48F5-A427-D2D6F9E71B09}" destId="{18DF2827-15AA-4109-B96A-54A7B065D7F2}" srcOrd="0" destOrd="0" presId="urn:microsoft.com/office/officeart/2005/8/layout/orgChart1"/>
    <dgm:cxn modelId="{9C7EAFC2-A3FD-4F5A-928C-FC3C606D7FE4}" type="presOf" srcId="{F6CB95EC-B565-4E13-A27E-352D6F73A150}" destId="{F98D25D2-2FC7-4FA0-B8A4-856A4F387DE4}" srcOrd="0" destOrd="0" presId="urn:microsoft.com/office/officeart/2005/8/layout/orgChart1"/>
    <dgm:cxn modelId="{E8B88D60-9BD7-47CE-B00E-B24C429233A3}" type="presParOf" srcId="{0ACC89F1-8BCC-4793-B406-E6E9C91643F4}" destId="{12E87BAA-1949-4107-A697-C1A773FECBE8}" srcOrd="0" destOrd="0" presId="urn:microsoft.com/office/officeart/2005/8/layout/orgChart1"/>
    <dgm:cxn modelId="{4634725A-20B7-4156-B89C-96C83521A4E5}" type="presParOf" srcId="{12E87BAA-1949-4107-A697-C1A773FECBE8}" destId="{037910F6-A2FD-4FD8-9EB8-8C0EF9236755}" srcOrd="0" destOrd="0" presId="urn:microsoft.com/office/officeart/2005/8/layout/orgChart1"/>
    <dgm:cxn modelId="{1CBCC86F-E5AD-4682-9FD0-9CBF553180CE}" type="presParOf" srcId="{037910F6-A2FD-4FD8-9EB8-8C0EF9236755}" destId="{1B9B8616-3363-4A4C-8078-0C5524732187}" srcOrd="0" destOrd="0" presId="urn:microsoft.com/office/officeart/2005/8/layout/orgChart1"/>
    <dgm:cxn modelId="{AEA8C476-356B-4B98-91D2-B1A26100A6F9}" type="presParOf" srcId="{037910F6-A2FD-4FD8-9EB8-8C0EF9236755}" destId="{F2D1512C-190E-49C9-8DF3-07D5B73D803F}" srcOrd="1" destOrd="0" presId="urn:microsoft.com/office/officeart/2005/8/layout/orgChart1"/>
    <dgm:cxn modelId="{E78FD987-17A0-4D19-B4B3-49A72874F63E}" type="presParOf" srcId="{12E87BAA-1949-4107-A697-C1A773FECBE8}" destId="{EC30976D-DEE9-4D2C-8929-A4B9FCF1951D}" srcOrd="1" destOrd="0" presId="urn:microsoft.com/office/officeart/2005/8/layout/orgChart1"/>
    <dgm:cxn modelId="{48BEDBA8-6BEA-4D46-B3B8-E4E431A1E7ED}" type="presParOf" srcId="{EC30976D-DEE9-4D2C-8929-A4B9FCF1951D}" destId="{4FC7F615-61BE-4FB8-A863-C1C8A789666F}" srcOrd="0" destOrd="0" presId="urn:microsoft.com/office/officeart/2005/8/layout/orgChart1"/>
    <dgm:cxn modelId="{96A3D0C8-502D-4BB5-BD30-D9FD7F3B308D}" type="presParOf" srcId="{EC30976D-DEE9-4D2C-8929-A4B9FCF1951D}" destId="{CCE73B74-A583-4245-95B2-F7BCEF354578}" srcOrd="1" destOrd="0" presId="urn:microsoft.com/office/officeart/2005/8/layout/orgChart1"/>
    <dgm:cxn modelId="{A63AD53C-93DC-4CB7-A0B0-9FD5A34DBB64}" type="presParOf" srcId="{CCE73B74-A583-4245-95B2-F7BCEF354578}" destId="{0CF27FB7-2C46-4904-B42C-8A59B79F61E0}" srcOrd="0" destOrd="0" presId="urn:microsoft.com/office/officeart/2005/8/layout/orgChart1"/>
    <dgm:cxn modelId="{474E17F3-CA42-4FF4-824D-2BC7C5A155C7}" type="presParOf" srcId="{0CF27FB7-2C46-4904-B42C-8A59B79F61E0}" destId="{22E8B025-99CE-4EC0-A9A5-DC60FEE3C4C2}" srcOrd="0" destOrd="0" presId="urn:microsoft.com/office/officeart/2005/8/layout/orgChart1"/>
    <dgm:cxn modelId="{B73E7825-55FA-49B6-894C-5B77572F9A96}" type="presParOf" srcId="{0CF27FB7-2C46-4904-B42C-8A59B79F61E0}" destId="{574ECB2E-47DE-4911-9872-FF4476858DF7}" srcOrd="1" destOrd="0" presId="urn:microsoft.com/office/officeart/2005/8/layout/orgChart1"/>
    <dgm:cxn modelId="{FBFAE750-2F86-4380-8C2F-F95243CBC386}" type="presParOf" srcId="{CCE73B74-A583-4245-95B2-F7BCEF354578}" destId="{9FD26A62-C9D9-4571-A135-45805C343AD4}" srcOrd="1" destOrd="0" presId="urn:microsoft.com/office/officeart/2005/8/layout/orgChart1"/>
    <dgm:cxn modelId="{C5564422-F517-4F65-BA78-E1CA1F8D4334}" type="presParOf" srcId="{CCE73B74-A583-4245-95B2-F7BCEF354578}" destId="{6B3B4FFB-B7E1-4CFF-A62A-929052D499E5}" srcOrd="2" destOrd="0" presId="urn:microsoft.com/office/officeart/2005/8/layout/orgChart1"/>
    <dgm:cxn modelId="{BA7075BC-D2AD-4C49-852D-2194D42BE71A}" type="presParOf" srcId="{EC30976D-DEE9-4D2C-8929-A4B9FCF1951D}" destId="{5D68FE7D-C9DA-46D5-A437-07FF3146CD5F}" srcOrd="2" destOrd="0" presId="urn:microsoft.com/office/officeart/2005/8/layout/orgChart1"/>
    <dgm:cxn modelId="{19711D72-1EF3-4A36-9BA0-8531AEA15AB8}" type="presParOf" srcId="{EC30976D-DEE9-4D2C-8929-A4B9FCF1951D}" destId="{AE5DCBC1-6309-4E90-8D84-1B7C7CF8DEE0}" srcOrd="3" destOrd="0" presId="urn:microsoft.com/office/officeart/2005/8/layout/orgChart1"/>
    <dgm:cxn modelId="{F8C3CAB5-9E49-4320-9290-CED8A979CD48}" type="presParOf" srcId="{AE5DCBC1-6309-4E90-8D84-1B7C7CF8DEE0}" destId="{75315B6D-4D0C-4363-BE98-367327DA33BB}" srcOrd="0" destOrd="0" presId="urn:microsoft.com/office/officeart/2005/8/layout/orgChart1"/>
    <dgm:cxn modelId="{E3D42B0F-8A3A-47BD-B6A7-C8C3B8B28077}" type="presParOf" srcId="{75315B6D-4D0C-4363-BE98-367327DA33BB}" destId="{8BF97942-67EF-4C60-819C-17FF4E9EAC83}" srcOrd="0" destOrd="0" presId="urn:microsoft.com/office/officeart/2005/8/layout/orgChart1"/>
    <dgm:cxn modelId="{A42F5317-A92A-4572-A9F4-CB83C004B028}" type="presParOf" srcId="{75315B6D-4D0C-4363-BE98-367327DA33BB}" destId="{D46807C2-FFF7-419B-96CE-5E059E9225BB}" srcOrd="1" destOrd="0" presId="urn:microsoft.com/office/officeart/2005/8/layout/orgChart1"/>
    <dgm:cxn modelId="{04CF7E43-0EB1-4575-AB9E-68A802C969D4}" type="presParOf" srcId="{AE5DCBC1-6309-4E90-8D84-1B7C7CF8DEE0}" destId="{833F44A9-639C-4EC2-BE0B-1E49F6E8DFBD}" srcOrd="1" destOrd="0" presId="urn:microsoft.com/office/officeart/2005/8/layout/orgChart1"/>
    <dgm:cxn modelId="{CBDB49C4-70A4-4A53-A0CC-156FDCE5A5B5}" type="presParOf" srcId="{AE5DCBC1-6309-4E90-8D84-1B7C7CF8DEE0}" destId="{ADEE694D-032C-4C30-9D80-590CEC51735A}" srcOrd="2" destOrd="0" presId="urn:microsoft.com/office/officeart/2005/8/layout/orgChart1"/>
    <dgm:cxn modelId="{0C1B8688-F62F-49C9-A57F-D6D0A49E1784}" type="presParOf" srcId="{EC30976D-DEE9-4D2C-8929-A4B9FCF1951D}" destId="{6CE7D8E6-926A-420A-A444-A4462986CEB6}" srcOrd="4" destOrd="0" presId="urn:microsoft.com/office/officeart/2005/8/layout/orgChart1"/>
    <dgm:cxn modelId="{71579699-4B71-44B5-8ED9-3CCFB2FD9016}" type="presParOf" srcId="{EC30976D-DEE9-4D2C-8929-A4B9FCF1951D}" destId="{ACBA3744-6027-40DB-9DAB-232707330D92}" srcOrd="5" destOrd="0" presId="urn:microsoft.com/office/officeart/2005/8/layout/orgChart1"/>
    <dgm:cxn modelId="{03C62B38-6C67-44A7-85D7-7233C1D6C155}" type="presParOf" srcId="{ACBA3744-6027-40DB-9DAB-232707330D92}" destId="{C1C4AC6F-2ABC-491C-81E0-A51B28C04308}" srcOrd="0" destOrd="0" presId="urn:microsoft.com/office/officeart/2005/8/layout/orgChart1"/>
    <dgm:cxn modelId="{F0479E9F-C823-4D2D-9363-D090040B3645}" type="presParOf" srcId="{C1C4AC6F-2ABC-491C-81E0-A51B28C04308}" destId="{3071DC40-9E69-42A0-B3DC-3EC96B41A706}" srcOrd="0" destOrd="0" presId="urn:microsoft.com/office/officeart/2005/8/layout/orgChart1"/>
    <dgm:cxn modelId="{430C6341-4E3A-44B2-9B36-71CAF7A90ABE}" type="presParOf" srcId="{C1C4AC6F-2ABC-491C-81E0-A51B28C04308}" destId="{CECA4326-2B40-424E-8144-A0258FE16A5B}" srcOrd="1" destOrd="0" presId="urn:microsoft.com/office/officeart/2005/8/layout/orgChart1"/>
    <dgm:cxn modelId="{BC2EC26F-AD25-4A32-9B80-94E0F51C6314}" type="presParOf" srcId="{ACBA3744-6027-40DB-9DAB-232707330D92}" destId="{143F6FBE-FA30-468A-9691-7FB54445CB45}" srcOrd="1" destOrd="0" presId="urn:microsoft.com/office/officeart/2005/8/layout/orgChart1"/>
    <dgm:cxn modelId="{528551F8-EE88-4073-9E22-1C5FDCBC202E}" type="presParOf" srcId="{ACBA3744-6027-40DB-9DAB-232707330D92}" destId="{E0A64F5C-8F5F-4FE0-BBD3-62B06866C3C1}" srcOrd="2" destOrd="0" presId="urn:microsoft.com/office/officeart/2005/8/layout/orgChart1"/>
    <dgm:cxn modelId="{22BD8367-934C-46B0-8498-0D802722A409}" type="presParOf" srcId="{EC30976D-DEE9-4D2C-8929-A4B9FCF1951D}" destId="{F98D25D2-2FC7-4FA0-B8A4-856A4F387DE4}" srcOrd="6" destOrd="0" presId="urn:microsoft.com/office/officeart/2005/8/layout/orgChart1"/>
    <dgm:cxn modelId="{955728EE-47C4-49F1-97AC-DD16B4698EFE}" type="presParOf" srcId="{EC30976D-DEE9-4D2C-8929-A4B9FCF1951D}" destId="{057E93B4-68AE-4CFB-94B9-5E5BB0D0E6C9}" srcOrd="7" destOrd="0" presId="urn:microsoft.com/office/officeart/2005/8/layout/orgChart1"/>
    <dgm:cxn modelId="{6374F738-5D27-4ED8-9EAF-0FD816E4FE2D}" type="presParOf" srcId="{057E93B4-68AE-4CFB-94B9-5E5BB0D0E6C9}" destId="{EEF0C85C-5605-465A-B43A-BB8C172B91EC}" srcOrd="0" destOrd="0" presId="urn:microsoft.com/office/officeart/2005/8/layout/orgChart1"/>
    <dgm:cxn modelId="{0CD0BD61-75A3-4444-9787-A30BC677A8A5}" type="presParOf" srcId="{EEF0C85C-5605-465A-B43A-BB8C172B91EC}" destId="{315E0E31-D662-4A7D-9D2A-7632DE7CC8B9}" srcOrd="0" destOrd="0" presId="urn:microsoft.com/office/officeart/2005/8/layout/orgChart1"/>
    <dgm:cxn modelId="{49080D17-E622-4472-9332-A25E47A8FAF2}" type="presParOf" srcId="{EEF0C85C-5605-465A-B43A-BB8C172B91EC}" destId="{72475A2B-4E21-4280-AE77-A55987C783B1}" srcOrd="1" destOrd="0" presId="urn:microsoft.com/office/officeart/2005/8/layout/orgChart1"/>
    <dgm:cxn modelId="{15C3DD90-9AE0-4EBA-938F-2C882C0E2050}" type="presParOf" srcId="{057E93B4-68AE-4CFB-94B9-5E5BB0D0E6C9}" destId="{676671A0-7219-4CCB-A554-A720BCF514D9}" srcOrd="1" destOrd="0" presId="urn:microsoft.com/office/officeart/2005/8/layout/orgChart1"/>
    <dgm:cxn modelId="{801587EE-67C7-488E-BD35-EB576BBA7E03}" type="presParOf" srcId="{057E93B4-68AE-4CFB-94B9-5E5BB0D0E6C9}" destId="{E91937B8-B327-42BB-B33D-F3E2CC720BEB}" srcOrd="2" destOrd="0" presId="urn:microsoft.com/office/officeart/2005/8/layout/orgChart1"/>
    <dgm:cxn modelId="{B68776BA-2E0B-4CEE-B444-B95DFF82E6D2}" type="presParOf" srcId="{EC30976D-DEE9-4D2C-8929-A4B9FCF1951D}" destId="{18DF2827-15AA-4109-B96A-54A7B065D7F2}" srcOrd="8" destOrd="0" presId="urn:microsoft.com/office/officeart/2005/8/layout/orgChart1"/>
    <dgm:cxn modelId="{F4168CB1-41F3-415B-915B-C3E61BBACA89}" type="presParOf" srcId="{EC30976D-DEE9-4D2C-8929-A4B9FCF1951D}" destId="{60A33F21-74FE-4DB4-B9DF-A0BE35EE5D85}" srcOrd="9" destOrd="0" presId="urn:microsoft.com/office/officeart/2005/8/layout/orgChart1"/>
    <dgm:cxn modelId="{5DA31B19-D5E8-43A6-B28E-AAE991BD3B80}" type="presParOf" srcId="{60A33F21-74FE-4DB4-B9DF-A0BE35EE5D85}" destId="{5E0A98A3-BC48-4D78-A5B1-714DADD66E98}" srcOrd="0" destOrd="0" presId="urn:microsoft.com/office/officeart/2005/8/layout/orgChart1"/>
    <dgm:cxn modelId="{1263118C-460E-42CF-946F-8FF34E29A39A}" type="presParOf" srcId="{5E0A98A3-BC48-4D78-A5B1-714DADD66E98}" destId="{8956F785-8F88-469D-8480-60832D16E9E7}" srcOrd="0" destOrd="0" presId="urn:microsoft.com/office/officeart/2005/8/layout/orgChart1"/>
    <dgm:cxn modelId="{6B6A8AA8-1294-4ACC-8008-3AA5972978A1}" type="presParOf" srcId="{5E0A98A3-BC48-4D78-A5B1-714DADD66E98}" destId="{65EE4722-F98E-458D-B8BC-ECEC7ABD36AE}" srcOrd="1" destOrd="0" presId="urn:microsoft.com/office/officeart/2005/8/layout/orgChart1"/>
    <dgm:cxn modelId="{E75C5ACF-5E39-4E33-B9D7-DA7B6EB647BC}" type="presParOf" srcId="{60A33F21-74FE-4DB4-B9DF-A0BE35EE5D85}" destId="{F238514C-A26A-463A-90AB-696B7230FC25}" srcOrd="1" destOrd="0" presId="urn:microsoft.com/office/officeart/2005/8/layout/orgChart1"/>
    <dgm:cxn modelId="{1175ED32-3A01-40B9-829A-F468041A46E8}" type="presParOf" srcId="{60A33F21-74FE-4DB4-B9DF-A0BE35EE5D85}" destId="{554910F4-F7AC-48C8-A9A4-C52FB69DD48B}" srcOrd="2" destOrd="0" presId="urn:microsoft.com/office/officeart/2005/8/layout/orgChart1"/>
    <dgm:cxn modelId="{8AA55BC0-A960-4ED1-96AC-C91954F9BCB2}" type="presParOf" srcId="{EC30976D-DEE9-4D2C-8929-A4B9FCF1951D}" destId="{F1AD678E-7BCE-46E5-9928-9F4E8CD14B8E}" srcOrd="10" destOrd="0" presId="urn:microsoft.com/office/officeart/2005/8/layout/orgChart1"/>
    <dgm:cxn modelId="{B181E6A3-592C-406A-8C43-C610F76535E6}" type="presParOf" srcId="{EC30976D-DEE9-4D2C-8929-A4B9FCF1951D}" destId="{EB75EDC3-35D1-4E15-A547-3C06FA76CDA7}" srcOrd="11" destOrd="0" presId="urn:microsoft.com/office/officeart/2005/8/layout/orgChart1"/>
    <dgm:cxn modelId="{B3533C15-C1DC-45D1-87D8-49C6287A8CC9}" type="presParOf" srcId="{EB75EDC3-35D1-4E15-A547-3C06FA76CDA7}" destId="{12A51A8D-08BF-4950-BC40-3A9AACFC4125}" srcOrd="0" destOrd="0" presId="urn:microsoft.com/office/officeart/2005/8/layout/orgChart1"/>
    <dgm:cxn modelId="{EFEF41CE-6B0C-4874-BA23-4DB1743F8FE4}" type="presParOf" srcId="{12A51A8D-08BF-4950-BC40-3A9AACFC4125}" destId="{D7FC52D8-100A-444D-9BE8-9C0AF9947523}" srcOrd="0" destOrd="0" presId="urn:microsoft.com/office/officeart/2005/8/layout/orgChart1"/>
    <dgm:cxn modelId="{EA1E205B-4B43-45FE-A446-6FE7078C2BB6}" type="presParOf" srcId="{12A51A8D-08BF-4950-BC40-3A9AACFC4125}" destId="{4EFC8404-EECB-489B-9566-1F7B17983635}" srcOrd="1" destOrd="0" presId="urn:microsoft.com/office/officeart/2005/8/layout/orgChart1"/>
    <dgm:cxn modelId="{5A82A264-6030-4B87-8CE0-E82FE183121D}" type="presParOf" srcId="{EB75EDC3-35D1-4E15-A547-3C06FA76CDA7}" destId="{0C970A03-526F-4F80-86EA-D1C20D72761A}" srcOrd="1" destOrd="0" presId="urn:microsoft.com/office/officeart/2005/8/layout/orgChart1"/>
    <dgm:cxn modelId="{DA0C3D86-3E46-49C9-9C6A-07B8D0050377}" type="presParOf" srcId="{EB75EDC3-35D1-4E15-A547-3C06FA76CDA7}" destId="{FC5FD450-2670-4D79-BCA3-CCC5872BD31D}" srcOrd="2" destOrd="0" presId="urn:microsoft.com/office/officeart/2005/8/layout/orgChart1"/>
    <dgm:cxn modelId="{0023A131-096D-4418-ACFC-775D8D9EF491}" type="presParOf" srcId="{12E87BAA-1949-4107-A697-C1A773FECBE8}" destId="{BBB9DFC7-CA22-4D82-B919-16FED1D210A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BA164A-F0BA-43BC-A874-8402467236A7}" type="doc">
      <dgm:prSet loTypeId="urn:microsoft.com/office/officeart/2005/8/layout/hProcess9" loCatId="process" qsTypeId="urn:microsoft.com/office/officeart/2005/8/quickstyle/simple1" qsCatId="simple" csTypeId="urn:microsoft.com/office/officeart/2005/8/colors/accent1_2" csCatId="accent1" phldr="1"/>
      <dgm:spPr/>
    </dgm:pt>
    <dgm:pt modelId="{1B9A79AF-7C39-48E8-90C9-F8DF0D936F84}">
      <dgm:prSet phldrT="[Text]"/>
      <dgm:spPr/>
      <dgm:t>
        <a:bodyPr/>
        <a:lstStyle/>
        <a:p>
          <a:r>
            <a:rPr lang="en-US" dirty="0" smtClean="0"/>
            <a:t>Exploratory Data Analysis</a:t>
          </a:r>
          <a:endParaRPr lang="en-US" dirty="0"/>
        </a:p>
      </dgm:t>
    </dgm:pt>
    <dgm:pt modelId="{F92DE6DA-3B27-47B7-B575-0605BA380436}" type="parTrans" cxnId="{9C6F26B1-BA89-4953-845C-5D3742943090}">
      <dgm:prSet/>
      <dgm:spPr/>
      <dgm:t>
        <a:bodyPr/>
        <a:lstStyle/>
        <a:p>
          <a:endParaRPr lang="en-US"/>
        </a:p>
      </dgm:t>
    </dgm:pt>
    <dgm:pt modelId="{C8C9C1F7-2E68-4E5E-AB0E-E21DFE7CF157}" type="sibTrans" cxnId="{9C6F26B1-BA89-4953-845C-5D3742943090}">
      <dgm:prSet/>
      <dgm:spPr/>
      <dgm:t>
        <a:bodyPr/>
        <a:lstStyle/>
        <a:p>
          <a:endParaRPr lang="en-US"/>
        </a:p>
      </dgm:t>
    </dgm:pt>
    <dgm:pt modelId="{95E5C9FC-0407-4DCD-B69A-125B814D9684}">
      <dgm:prSet phldrT="[Text]"/>
      <dgm:spPr/>
      <dgm:t>
        <a:bodyPr/>
        <a:lstStyle/>
        <a:p>
          <a:r>
            <a:rPr lang="en-US" dirty="0" smtClean="0"/>
            <a:t>Baseline Prediction</a:t>
          </a:r>
          <a:endParaRPr lang="en-US" dirty="0"/>
        </a:p>
      </dgm:t>
    </dgm:pt>
    <dgm:pt modelId="{3A86CF85-4D9C-4508-9F9E-CAB2C0C05D93}" type="parTrans" cxnId="{54D7E6B9-EC7E-4A3D-88C0-000B83EE35E3}">
      <dgm:prSet/>
      <dgm:spPr/>
      <dgm:t>
        <a:bodyPr/>
        <a:lstStyle/>
        <a:p>
          <a:endParaRPr lang="en-US"/>
        </a:p>
      </dgm:t>
    </dgm:pt>
    <dgm:pt modelId="{2BAF4AF8-041A-43D0-A638-BBEE28AF83C3}" type="sibTrans" cxnId="{54D7E6B9-EC7E-4A3D-88C0-000B83EE35E3}">
      <dgm:prSet/>
      <dgm:spPr/>
      <dgm:t>
        <a:bodyPr/>
        <a:lstStyle/>
        <a:p>
          <a:endParaRPr lang="en-US"/>
        </a:p>
      </dgm:t>
    </dgm:pt>
    <dgm:pt modelId="{9137CD8A-98C1-487F-A2FD-581572684EBB}">
      <dgm:prSet phldrT="[Text]"/>
      <dgm:spPr/>
      <dgm:t>
        <a:bodyPr/>
        <a:lstStyle/>
        <a:p>
          <a:r>
            <a:rPr lang="en-US" dirty="0" smtClean="0"/>
            <a:t>Logistic Regression</a:t>
          </a:r>
          <a:endParaRPr lang="en-US" dirty="0"/>
        </a:p>
      </dgm:t>
    </dgm:pt>
    <dgm:pt modelId="{24B25769-D28F-4E88-8712-EED432920E60}" type="parTrans" cxnId="{D27A3C8E-0BBD-4F4D-B494-BD1CD52A99DE}">
      <dgm:prSet/>
      <dgm:spPr/>
      <dgm:t>
        <a:bodyPr/>
        <a:lstStyle/>
        <a:p>
          <a:endParaRPr lang="en-US"/>
        </a:p>
      </dgm:t>
    </dgm:pt>
    <dgm:pt modelId="{DBAF0DAB-AFD3-4343-8B84-36105F6481F4}" type="sibTrans" cxnId="{D27A3C8E-0BBD-4F4D-B494-BD1CD52A99DE}">
      <dgm:prSet/>
      <dgm:spPr/>
      <dgm:t>
        <a:bodyPr/>
        <a:lstStyle/>
        <a:p>
          <a:endParaRPr lang="en-US"/>
        </a:p>
      </dgm:t>
    </dgm:pt>
    <dgm:pt modelId="{FF6681AF-E6F6-45EE-A0D6-4D9A2C65BFF8}">
      <dgm:prSet phldrT="[Text]"/>
      <dgm:spPr/>
      <dgm:t>
        <a:bodyPr/>
        <a:lstStyle/>
        <a:p>
          <a:r>
            <a:rPr lang="en-US" dirty="0" smtClean="0"/>
            <a:t>Random Forest</a:t>
          </a:r>
          <a:endParaRPr lang="en-US" dirty="0"/>
        </a:p>
      </dgm:t>
    </dgm:pt>
    <dgm:pt modelId="{31798107-700A-4D22-BBE5-2AACE291EB95}" type="parTrans" cxnId="{D178156A-3743-44C7-8168-D353F4A29D7D}">
      <dgm:prSet/>
      <dgm:spPr/>
      <dgm:t>
        <a:bodyPr/>
        <a:lstStyle/>
        <a:p>
          <a:endParaRPr lang="en-US"/>
        </a:p>
      </dgm:t>
    </dgm:pt>
    <dgm:pt modelId="{7FBE64D3-4544-4A45-8507-6E2DCB7A7180}" type="sibTrans" cxnId="{D178156A-3743-44C7-8168-D353F4A29D7D}">
      <dgm:prSet/>
      <dgm:spPr/>
      <dgm:t>
        <a:bodyPr/>
        <a:lstStyle/>
        <a:p>
          <a:endParaRPr lang="en-US"/>
        </a:p>
      </dgm:t>
    </dgm:pt>
    <dgm:pt modelId="{01EB088A-55C3-4153-B7F5-A2864DF33D49}">
      <dgm:prSet phldrT="[Text]"/>
      <dgm:spPr/>
      <dgm:t>
        <a:bodyPr/>
        <a:lstStyle/>
        <a:p>
          <a:r>
            <a:rPr lang="en-US" dirty="0" err="1" smtClean="0"/>
            <a:t>XGBoost</a:t>
          </a:r>
          <a:endParaRPr lang="en-US" dirty="0"/>
        </a:p>
      </dgm:t>
    </dgm:pt>
    <dgm:pt modelId="{3F420982-24A2-48B4-806C-E503A28123E6}" type="parTrans" cxnId="{8D55952A-60FE-45A6-8AF2-35321E11740B}">
      <dgm:prSet/>
      <dgm:spPr/>
      <dgm:t>
        <a:bodyPr/>
        <a:lstStyle/>
        <a:p>
          <a:endParaRPr lang="en-US"/>
        </a:p>
      </dgm:t>
    </dgm:pt>
    <dgm:pt modelId="{21F897B4-7293-40E5-BCC5-3AA64D301AB6}" type="sibTrans" cxnId="{8D55952A-60FE-45A6-8AF2-35321E11740B}">
      <dgm:prSet/>
      <dgm:spPr/>
      <dgm:t>
        <a:bodyPr/>
        <a:lstStyle/>
        <a:p>
          <a:endParaRPr lang="en-US"/>
        </a:p>
      </dgm:t>
    </dgm:pt>
    <dgm:pt modelId="{008E81A9-3AC5-454C-954E-6BED7F6E1509}" type="pres">
      <dgm:prSet presAssocID="{C5BA164A-F0BA-43BC-A874-8402467236A7}" presName="CompostProcess" presStyleCnt="0">
        <dgm:presLayoutVars>
          <dgm:dir/>
          <dgm:resizeHandles val="exact"/>
        </dgm:presLayoutVars>
      </dgm:prSet>
      <dgm:spPr/>
    </dgm:pt>
    <dgm:pt modelId="{B4D1E706-B1BD-4BB9-85C0-0ECEBCBDCD66}" type="pres">
      <dgm:prSet presAssocID="{C5BA164A-F0BA-43BC-A874-8402467236A7}" presName="arrow" presStyleLbl="bgShp" presStyleIdx="0" presStyleCnt="1"/>
      <dgm:spPr/>
    </dgm:pt>
    <dgm:pt modelId="{767B0914-89A4-4931-8A55-47D27C078482}" type="pres">
      <dgm:prSet presAssocID="{C5BA164A-F0BA-43BC-A874-8402467236A7}" presName="linearProcess" presStyleCnt="0"/>
      <dgm:spPr/>
    </dgm:pt>
    <dgm:pt modelId="{1C8DA4B1-5E41-45A9-A6F2-6214001745C4}" type="pres">
      <dgm:prSet presAssocID="{1B9A79AF-7C39-48E8-90C9-F8DF0D936F84}" presName="textNode" presStyleLbl="node1" presStyleIdx="0" presStyleCnt="5">
        <dgm:presLayoutVars>
          <dgm:bulletEnabled val="1"/>
        </dgm:presLayoutVars>
      </dgm:prSet>
      <dgm:spPr/>
      <dgm:t>
        <a:bodyPr/>
        <a:lstStyle/>
        <a:p>
          <a:endParaRPr lang="en-US"/>
        </a:p>
      </dgm:t>
    </dgm:pt>
    <dgm:pt modelId="{CAAC17FD-9039-4175-B026-740F8F43B470}" type="pres">
      <dgm:prSet presAssocID="{C8C9C1F7-2E68-4E5E-AB0E-E21DFE7CF157}" presName="sibTrans" presStyleCnt="0"/>
      <dgm:spPr/>
    </dgm:pt>
    <dgm:pt modelId="{EDB11A0E-2406-418C-9E2D-76079154DFB8}" type="pres">
      <dgm:prSet presAssocID="{95E5C9FC-0407-4DCD-B69A-125B814D9684}" presName="textNode" presStyleLbl="node1" presStyleIdx="1" presStyleCnt="5">
        <dgm:presLayoutVars>
          <dgm:bulletEnabled val="1"/>
        </dgm:presLayoutVars>
      </dgm:prSet>
      <dgm:spPr/>
    </dgm:pt>
    <dgm:pt modelId="{716467ED-8AEA-491A-BC4D-CE9E6EE01295}" type="pres">
      <dgm:prSet presAssocID="{2BAF4AF8-041A-43D0-A638-BBEE28AF83C3}" presName="sibTrans" presStyleCnt="0"/>
      <dgm:spPr/>
    </dgm:pt>
    <dgm:pt modelId="{34886932-E12B-4558-8DA0-895FA85B6F6F}" type="pres">
      <dgm:prSet presAssocID="{9137CD8A-98C1-487F-A2FD-581572684EBB}" presName="textNode" presStyleLbl="node1" presStyleIdx="2" presStyleCnt="5">
        <dgm:presLayoutVars>
          <dgm:bulletEnabled val="1"/>
        </dgm:presLayoutVars>
      </dgm:prSet>
      <dgm:spPr/>
      <dgm:t>
        <a:bodyPr/>
        <a:lstStyle/>
        <a:p>
          <a:endParaRPr lang="en-US"/>
        </a:p>
      </dgm:t>
    </dgm:pt>
    <dgm:pt modelId="{2BFEE3FF-BDAE-4C10-A214-1992EDA12B8C}" type="pres">
      <dgm:prSet presAssocID="{DBAF0DAB-AFD3-4343-8B84-36105F6481F4}" presName="sibTrans" presStyleCnt="0"/>
      <dgm:spPr/>
    </dgm:pt>
    <dgm:pt modelId="{BAAC2663-EDCF-4C7E-AFA3-6C3D82B56013}" type="pres">
      <dgm:prSet presAssocID="{FF6681AF-E6F6-45EE-A0D6-4D9A2C65BFF8}" presName="textNode" presStyleLbl="node1" presStyleIdx="3" presStyleCnt="5">
        <dgm:presLayoutVars>
          <dgm:bulletEnabled val="1"/>
        </dgm:presLayoutVars>
      </dgm:prSet>
      <dgm:spPr/>
      <dgm:t>
        <a:bodyPr/>
        <a:lstStyle/>
        <a:p>
          <a:endParaRPr lang="en-US"/>
        </a:p>
      </dgm:t>
    </dgm:pt>
    <dgm:pt modelId="{44A444CA-3ACC-402C-A6E2-8CAD631E69E0}" type="pres">
      <dgm:prSet presAssocID="{7FBE64D3-4544-4A45-8507-6E2DCB7A7180}" presName="sibTrans" presStyleCnt="0"/>
      <dgm:spPr/>
    </dgm:pt>
    <dgm:pt modelId="{3EE7CAB4-B2DF-41E2-82B8-CEEE2E9C79AA}" type="pres">
      <dgm:prSet presAssocID="{01EB088A-55C3-4153-B7F5-A2864DF33D49}" presName="textNode" presStyleLbl="node1" presStyleIdx="4" presStyleCnt="5">
        <dgm:presLayoutVars>
          <dgm:bulletEnabled val="1"/>
        </dgm:presLayoutVars>
      </dgm:prSet>
      <dgm:spPr/>
      <dgm:t>
        <a:bodyPr/>
        <a:lstStyle/>
        <a:p>
          <a:endParaRPr lang="en-US"/>
        </a:p>
      </dgm:t>
    </dgm:pt>
  </dgm:ptLst>
  <dgm:cxnLst>
    <dgm:cxn modelId="{F1F42C0F-2240-484A-9D9A-F9F4CBA182F3}" type="presOf" srcId="{C5BA164A-F0BA-43BC-A874-8402467236A7}" destId="{008E81A9-3AC5-454C-954E-6BED7F6E1509}" srcOrd="0" destOrd="0" presId="urn:microsoft.com/office/officeart/2005/8/layout/hProcess9"/>
    <dgm:cxn modelId="{26526B4A-9421-4E7A-8031-CE4131C32323}" type="presOf" srcId="{1B9A79AF-7C39-48E8-90C9-F8DF0D936F84}" destId="{1C8DA4B1-5E41-45A9-A6F2-6214001745C4}" srcOrd="0" destOrd="0" presId="urn:microsoft.com/office/officeart/2005/8/layout/hProcess9"/>
    <dgm:cxn modelId="{DFB793AA-0972-438A-BAF3-316C5A949355}" type="presOf" srcId="{FF6681AF-E6F6-45EE-A0D6-4D9A2C65BFF8}" destId="{BAAC2663-EDCF-4C7E-AFA3-6C3D82B56013}" srcOrd="0" destOrd="0" presId="urn:microsoft.com/office/officeart/2005/8/layout/hProcess9"/>
    <dgm:cxn modelId="{9C6F26B1-BA89-4953-845C-5D3742943090}" srcId="{C5BA164A-F0BA-43BC-A874-8402467236A7}" destId="{1B9A79AF-7C39-48E8-90C9-F8DF0D936F84}" srcOrd="0" destOrd="0" parTransId="{F92DE6DA-3B27-47B7-B575-0605BA380436}" sibTransId="{C8C9C1F7-2E68-4E5E-AB0E-E21DFE7CF157}"/>
    <dgm:cxn modelId="{8D55952A-60FE-45A6-8AF2-35321E11740B}" srcId="{C5BA164A-F0BA-43BC-A874-8402467236A7}" destId="{01EB088A-55C3-4153-B7F5-A2864DF33D49}" srcOrd="4" destOrd="0" parTransId="{3F420982-24A2-48B4-806C-E503A28123E6}" sibTransId="{21F897B4-7293-40E5-BCC5-3AA64D301AB6}"/>
    <dgm:cxn modelId="{D346665F-6A17-45F0-97E1-9A895EDE9128}" type="presOf" srcId="{95E5C9FC-0407-4DCD-B69A-125B814D9684}" destId="{EDB11A0E-2406-418C-9E2D-76079154DFB8}" srcOrd="0" destOrd="0" presId="urn:microsoft.com/office/officeart/2005/8/layout/hProcess9"/>
    <dgm:cxn modelId="{D178156A-3743-44C7-8168-D353F4A29D7D}" srcId="{C5BA164A-F0BA-43BC-A874-8402467236A7}" destId="{FF6681AF-E6F6-45EE-A0D6-4D9A2C65BFF8}" srcOrd="3" destOrd="0" parTransId="{31798107-700A-4D22-BBE5-2AACE291EB95}" sibTransId="{7FBE64D3-4544-4A45-8507-6E2DCB7A7180}"/>
    <dgm:cxn modelId="{C51A880F-DB15-434D-ACAB-8BFA48A75614}" type="presOf" srcId="{9137CD8A-98C1-487F-A2FD-581572684EBB}" destId="{34886932-E12B-4558-8DA0-895FA85B6F6F}" srcOrd="0" destOrd="0" presId="urn:microsoft.com/office/officeart/2005/8/layout/hProcess9"/>
    <dgm:cxn modelId="{D27A3C8E-0BBD-4F4D-B494-BD1CD52A99DE}" srcId="{C5BA164A-F0BA-43BC-A874-8402467236A7}" destId="{9137CD8A-98C1-487F-A2FD-581572684EBB}" srcOrd="2" destOrd="0" parTransId="{24B25769-D28F-4E88-8712-EED432920E60}" sibTransId="{DBAF0DAB-AFD3-4343-8B84-36105F6481F4}"/>
    <dgm:cxn modelId="{6D2FC5A7-9AD3-44A4-A44F-8AFC1B2A2BD6}" type="presOf" srcId="{01EB088A-55C3-4153-B7F5-A2864DF33D49}" destId="{3EE7CAB4-B2DF-41E2-82B8-CEEE2E9C79AA}" srcOrd="0" destOrd="0" presId="urn:microsoft.com/office/officeart/2005/8/layout/hProcess9"/>
    <dgm:cxn modelId="{54D7E6B9-EC7E-4A3D-88C0-000B83EE35E3}" srcId="{C5BA164A-F0BA-43BC-A874-8402467236A7}" destId="{95E5C9FC-0407-4DCD-B69A-125B814D9684}" srcOrd="1" destOrd="0" parTransId="{3A86CF85-4D9C-4508-9F9E-CAB2C0C05D93}" sibTransId="{2BAF4AF8-041A-43D0-A638-BBEE28AF83C3}"/>
    <dgm:cxn modelId="{8FB98615-70C0-4E4E-AF2F-A5FD86C8A148}" type="presParOf" srcId="{008E81A9-3AC5-454C-954E-6BED7F6E1509}" destId="{B4D1E706-B1BD-4BB9-85C0-0ECEBCBDCD66}" srcOrd="0" destOrd="0" presId="urn:microsoft.com/office/officeart/2005/8/layout/hProcess9"/>
    <dgm:cxn modelId="{2B73D87B-61B4-4D11-83C4-B25D3E401C57}" type="presParOf" srcId="{008E81A9-3AC5-454C-954E-6BED7F6E1509}" destId="{767B0914-89A4-4931-8A55-47D27C078482}" srcOrd="1" destOrd="0" presId="urn:microsoft.com/office/officeart/2005/8/layout/hProcess9"/>
    <dgm:cxn modelId="{8EE68138-3462-4368-8E63-39528C5CB6E0}" type="presParOf" srcId="{767B0914-89A4-4931-8A55-47D27C078482}" destId="{1C8DA4B1-5E41-45A9-A6F2-6214001745C4}" srcOrd="0" destOrd="0" presId="urn:microsoft.com/office/officeart/2005/8/layout/hProcess9"/>
    <dgm:cxn modelId="{28C2802C-26D6-499D-86F8-9989CB1FCFA0}" type="presParOf" srcId="{767B0914-89A4-4931-8A55-47D27C078482}" destId="{CAAC17FD-9039-4175-B026-740F8F43B470}" srcOrd="1" destOrd="0" presId="urn:microsoft.com/office/officeart/2005/8/layout/hProcess9"/>
    <dgm:cxn modelId="{1F98550A-66EC-492B-A4E2-C3E7D87383F3}" type="presParOf" srcId="{767B0914-89A4-4931-8A55-47D27C078482}" destId="{EDB11A0E-2406-418C-9E2D-76079154DFB8}" srcOrd="2" destOrd="0" presId="urn:microsoft.com/office/officeart/2005/8/layout/hProcess9"/>
    <dgm:cxn modelId="{742DC2A8-A886-4B9B-9035-2ABB4B98E300}" type="presParOf" srcId="{767B0914-89A4-4931-8A55-47D27C078482}" destId="{716467ED-8AEA-491A-BC4D-CE9E6EE01295}" srcOrd="3" destOrd="0" presId="urn:microsoft.com/office/officeart/2005/8/layout/hProcess9"/>
    <dgm:cxn modelId="{CBD94DF9-9736-47B0-A1F6-F491F2A3FA1E}" type="presParOf" srcId="{767B0914-89A4-4931-8A55-47D27C078482}" destId="{34886932-E12B-4558-8DA0-895FA85B6F6F}" srcOrd="4" destOrd="0" presId="urn:microsoft.com/office/officeart/2005/8/layout/hProcess9"/>
    <dgm:cxn modelId="{4A314831-3165-4581-8E60-B2864532FE11}" type="presParOf" srcId="{767B0914-89A4-4931-8A55-47D27C078482}" destId="{2BFEE3FF-BDAE-4C10-A214-1992EDA12B8C}" srcOrd="5" destOrd="0" presId="urn:microsoft.com/office/officeart/2005/8/layout/hProcess9"/>
    <dgm:cxn modelId="{1F056D04-D0BF-48D2-ABD0-D4FDFB2719DF}" type="presParOf" srcId="{767B0914-89A4-4931-8A55-47D27C078482}" destId="{BAAC2663-EDCF-4C7E-AFA3-6C3D82B56013}" srcOrd="6" destOrd="0" presId="urn:microsoft.com/office/officeart/2005/8/layout/hProcess9"/>
    <dgm:cxn modelId="{E4D6439C-83BB-49EB-8937-328FFCC399E4}" type="presParOf" srcId="{767B0914-89A4-4931-8A55-47D27C078482}" destId="{44A444CA-3ACC-402C-A6E2-8CAD631E69E0}" srcOrd="7" destOrd="0" presId="urn:microsoft.com/office/officeart/2005/8/layout/hProcess9"/>
    <dgm:cxn modelId="{DDD4C97D-07DC-4BEB-A30F-78AB6BB9FF2A}" type="presParOf" srcId="{767B0914-89A4-4931-8A55-47D27C078482}" destId="{3EE7CAB4-B2DF-41E2-82B8-CEEE2E9C79AA}" srcOrd="8"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D678E-7BCE-46E5-9928-9F4E8CD14B8E}">
      <dsp:nvSpPr>
        <dsp:cNvPr id="0" name=""/>
        <dsp:cNvSpPr/>
      </dsp:nvSpPr>
      <dsp:spPr>
        <a:xfrm>
          <a:off x="5548723" y="1040228"/>
          <a:ext cx="4758655" cy="330352"/>
        </a:xfrm>
        <a:custGeom>
          <a:avLst/>
          <a:gdLst/>
          <a:ahLst/>
          <a:cxnLst/>
          <a:rect l="0" t="0" r="0" b="0"/>
          <a:pathLst>
            <a:path>
              <a:moveTo>
                <a:pt x="0" y="0"/>
              </a:moveTo>
              <a:lnTo>
                <a:pt x="0" y="165176"/>
              </a:lnTo>
              <a:lnTo>
                <a:pt x="4758655" y="165176"/>
              </a:lnTo>
              <a:lnTo>
                <a:pt x="4758655" y="3303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DF2827-15AA-4109-B96A-54A7B065D7F2}">
      <dsp:nvSpPr>
        <dsp:cNvPr id="0" name=""/>
        <dsp:cNvSpPr/>
      </dsp:nvSpPr>
      <dsp:spPr>
        <a:xfrm>
          <a:off x="5548723" y="1040228"/>
          <a:ext cx="2855193" cy="330352"/>
        </a:xfrm>
        <a:custGeom>
          <a:avLst/>
          <a:gdLst/>
          <a:ahLst/>
          <a:cxnLst/>
          <a:rect l="0" t="0" r="0" b="0"/>
          <a:pathLst>
            <a:path>
              <a:moveTo>
                <a:pt x="0" y="0"/>
              </a:moveTo>
              <a:lnTo>
                <a:pt x="0" y="165176"/>
              </a:lnTo>
              <a:lnTo>
                <a:pt x="2855193" y="165176"/>
              </a:lnTo>
              <a:lnTo>
                <a:pt x="2855193" y="3303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8D25D2-2FC7-4FA0-B8A4-856A4F387DE4}">
      <dsp:nvSpPr>
        <dsp:cNvPr id="0" name=""/>
        <dsp:cNvSpPr/>
      </dsp:nvSpPr>
      <dsp:spPr>
        <a:xfrm>
          <a:off x="5548723" y="1040228"/>
          <a:ext cx="951731" cy="330352"/>
        </a:xfrm>
        <a:custGeom>
          <a:avLst/>
          <a:gdLst/>
          <a:ahLst/>
          <a:cxnLst/>
          <a:rect l="0" t="0" r="0" b="0"/>
          <a:pathLst>
            <a:path>
              <a:moveTo>
                <a:pt x="0" y="0"/>
              </a:moveTo>
              <a:lnTo>
                <a:pt x="0" y="165176"/>
              </a:lnTo>
              <a:lnTo>
                <a:pt x="951731" y="165176"/>
              </a:lnTo>
              <a:lnTo>
                <a:pt x="951731" y="3303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E7D8E6-926A-420A-A444-A4462986CEB6}">
      <dsp:nvSpPr>
        <dsp:cNvPr id="0" name=""/>
        <dsp:cNvSpPr/>
      </dsp:nvSpPr>
      <dsp:spPr>
        <a:xfrm>
          <a:off x="4596992" y="1040228"/>
          <a:ext cx="951731" cy="330352"/>
        </a:xfrm>
        <a:custGeom>
          <a:avLst/>
          <a:gdLst/>
          <a:ahLst/>
          <a:cxnLst/>
          <a:rect l="0" t="0" r="0" b="0"/>
          <a:pathLst>
            <a:path>
              <a:moveTo>
                <a:pt x="951731" y="0"/>
              </a:moveTo>
              <a:lnTo>
                <a:pt x="951731" y="165176"/>
              </a:lnTo>
              <a:lnTo>
                <a:pt x="0" y="165176"/>
              </a:lnTo>
              <a:lnTo>
                <a:pt x="0" y="3303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68FE7D-C9DA-46D5-A437-07FF3146CD5F}">
      <dsp:nvSpPr>
        <dsp:cNvPr id="0" name=""/>
        <dsp:cNvSpPr/>
      </dsp:nvSpPr>
      <dsp:spPr>
        <a:xfrm>
          <a:off x="2693530" y="1040228"/>
          <a:ext cx="2855193" cy="330352"/>
        </a:xfrm>
        <a:custGeom>
          <a:avLst/>
          <a:gdLst/>
          <a:ahLst/>
          <a:cxnLst/>
          <a:rect l="0" t="0" r="0" b="0"/>
          <a:pathLst>
            <a:path>
              <a:moveTo>
                <a:pt x="2855193" y="0"/>
              </a:moveTo>
              <a:lnTo>
                <a:pt x="2855193" y="165176"/>
              </a:lnTo>
              <a:lnTo>
                <a:pt x="0" y="165176"/>
              </a:lnTo>
              <a:lnTo>
                <a:pt x="0" y="3303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C7F615-61BE-4FB8-A863-C1C8A789666F}">
      <dsp:nvSpPr>
        <dsp:cNvPr id="0" name=""/>
        <dsp:cNvSpPr/>
      </dsp:nvSpPr>
      <dsp:spPr>
        <a:xfrm>
          <a:off x="790068" y="1040228"/>
          <a:ext cx="4758655" cy="330352"/>
        </a:xfrm>
        <a:custGeom>
          <a:avLst/>
          <a:gdLst/>
          <a:ahLst/>
          <a:cxnLst/>
          <a:rect l="0" t="0" r="0" b="0"/>
          <a:pathLst>
            <a:path>
              <a:moveTo>
                <a:pt x="4758655" y="0"/>
              </a:moveTo>
              <a:lnTo>
                <a:pt x="4758655" y="165176"/>
              </a:lnTo>
              <a:lnTo>
                <a:pt x="0" y="165176"/>
              </a:lnTo>
              <a:lnTo>
                <a:pt x="0" y="3303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9B8616-3363-4A4C-8078-0C5524732187}">
      <dsp:nvSpPr>
        <dsp:cNvPr id="0" name=""/>
        <dsp:cNvSpPr/>
      </dsp:nvSpPr>
      <dsp:spPr>
        <a:xfrm>
          <a:off x="4149647" y="253673"/>
          <a:ext cx="2798152" cy="7865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Machine Learning Algorithm</a:t>
          </a:r>
          <a:endParaRPr lang="en-US" sz="2400" kern="1200" dirty="0"/>
        </a:p>
      </dsp:txBody>
      <dsp:txXfrm>
        <a:off x="4149647" y="253673"/>
        <a:ext cx="2798152" cy="786554"/>
      </dsp:txXfrm>
    </dsp:sp>
    <dsp:sp modelId="{22E8B025-99CE-4EC0-A9A5-DC60FEE3C4C2}">
      <dsp:nvSpPr>
        <dsp:cNvPr id="0" name=""/>
        <dsp:cNvSpPr/>
      </dsp:nvSpPr>
      <dsp:spPr>
        <a:xfrm>
          <a:off x="3513" y="1370580"/>
          <a:ext cx="1573109" cy="7865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Loan Amount</a:t>
          </a:r>
          <a:endParaRPr lang="en-US" sz="2000" kern="1200" dirty="0"/>
        </a:p>
      </dsp:txBody>
      <dsp:txXfrm>
        <a:off x="3513" y="1370580"/>
        <a:ext cx="1573109" cy="786554"/>
      </dsp:txXfrm>
    </dsp:sp>
    <dsp:sp modelId="{8BF97942-67EF-4C60-819C-17FF4E9EAC83}">
      <dsp:nvSpPr>
        <dsp:cNvPr id="0" name=""/>
        <dsp:cNvSpPr/>
      </dsp:nvSpPr>
      <dsp:spPr>
        <a:xfrm>
          <a:off x="1906975" y="1370580"/>
          <a:ext cx="1573109" cy="7865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Debt to Income Ratio</a:t>
          </a:r>
          <a:endParaRPr lang="en-US" sz="2000" kern="1200" dirty="0"/>
        </a:p>
      </dsp:txBody>
      <dsp:txXfrm>
        <a:off x="1906975" y="1370580"/>
        <a:ext cx="1573109" cy="786554"/>
      </dsp:txXfrm>
    </dsp:sp>
    <dsp:sp modelId="{3071DC40-9E69-42A0-B3DC-3EC96B41A706}">
      <dsp:nvSpPr>
        <dsp:cNvPr id="0" name=""/>
        <dsp:cNvSpPr/>
      </dsp:nvSpPr>
      <dsp:spPr>
        <a:xfrm>
          <a:off x="3810437" y="1370580"/>
          <a:ext cx="1573109" cy="7865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Region</a:t>
          </a:r>
          <a:endParaRPr lang="en-US" sz="2000" kern="1200" dirty="0"/>
        </a:p>
      </dsp:txBody>
      <dsp:txXfrm>
        <a:off x="3810437" y="1370580"/>
        <a:ext cx="1573109" cy="786554"/>
      </dsp:txXfrm>
    </dsp:sp>
    <dsp:sp modelId="{315E0E31-D662-4A7D-9D2A-7632DE7CC8B9}">
      <dsp:nvSpPr>
        <dsp:cNvPr id="0" name=""/>
        <dsp:cNvSpPr/>
      </dsp:nvSpPr>
      <dsp:spPr>
        <a:xfrm>
          <a:off x="5713899" y="1370580"/>
          <a:ext cx="1573109" cy="7865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Employment Length</a:t>
          </a:r>
          <a:endParaRPr lang="en-US" sz="2000" kern="1200" dirty="0"/>
        </a:p>
      </dsp:txBody>
      <dsp:txXfrm>
        <a:off x="5713899" y="1370580"/>
        <a:ext cx="1573109" cy="786554"/>
      </dsp:txXfrm>
    </dsp:sp>
    <dsp:sp modelId="{8956F785-8F88-469D-8480-60832D16E9E7}">
      <dsp:nvSpPr>
        <dsp:cNvPr id="0" name=""/>
        <dsp:cNvSpPr/>
      </dsp:nvSpPr>
      <dsp:spPr>
        <a:xfrm>
          <a:off x="7617362" y="1370580"/>
          <a:ext cx="1573109" cy="7865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Risk Score</a:t>
          </a:r>
          <a:endParaRPr lang="en-US" sz="2000" kern="1200" dirty="0"/>
        </a:p>
      </dsp:txBody>
      <dsp:txXfrm>
        <a:off x="7617362" y="1370580"/>
        <a:ext cx="1573109" cy="786554"/>
      </dsp:txXfrm>
    </dsp:sp>
    <dsp:sp modelId="{D7FC52D8-100A-444D-9BE8-9C0AF9947523}">
      <dsp:nvSpPr>
        <dsp:cNvPr id="0" name=""/>
        <dsp:cNvSpPr/>
      </dsp:nvSpPr>
      <dsp:spPr>
        <a:xfrm>
          <a:off x="9520824" y="1370580"/>
          <a:ext cx="1573109" cy="7865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Approved/</a:t>
          </a:r>
          <a:br>
            <a:rPr lang="en-US" sz="2000" kern="1200" dirty="0" smtClean="0"/>
          </a:br>
          <a:r>
            <a:rPr lang="en-US" sz="2000" kern="1200" dirty="0" smtClean="0"/>
            <a:t>Declined Label</a:t>
          </a:r>
          <a:endParaRPr lang="en-US" sz="2000" kern="1200" dirty="0"/>
        </a:p>
      </dsp:txBody>
      <dsp:txXfrm>
        <a:off x="9520824" y="1370580"/>
        <a:ext cx="1573109" cy="786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1E706-B1BD-4BB9-85C0-0ECEBCBDCD66}">
      <dsp:nvSpPr>
        <dsp:cNvPr id="0" name=""/>
        <dsp:cNvSpPr/>
      </dsp:nvSpPr>
      <dsp:spPr>
        <a:xfrm>
          <a:off x="712514" y="0"/>
          <a:ext cx="8075167" cy="150774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8DA4B1-5E41-45A9-A6F2-6214001745C4}">
      <dsp:nvSpPr>
        <dsp:cNvPr id="0" name=""/>
        <dsp:cNvSpPr/>
      </dsp:nvSpPr>
      <dsp:spPr>
        <a:xfrm>
          <a:off x="4174" y="452324"/>
          <a:ext cx="1825355" cy="6030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Exploratory Data Analysis</a:t>
          </a:r>
          <a:endParaRPr lang="en-US" sz="1600" kern="1200" dirty="0"/>
        </a:p>
      </dsp:txBody>
      <dsp:txXfrm>
        <a:off x="33615" y="481765"/>
        <a:ext cx="1766473" cy="544217"/>
      </dsp:txXfrm>
    </dsp:sp>
    <dsp:sp modelId="{EDB11A0E-2406-418C-9E2D-76079154DFB8}">
      <dsp:nvSpPr>
        <dsp:cNvPr id="0" name=""/>
        <dsp:cNvSpPr/>
      </dsp:nvSpPr>
      <dsp:spPr>
        <a:xfrm>
          <a:off x="1920797" y="452324"/>
          <a:ext cx="1825355" cy="6030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Baseline Prediction</a:t>
          </a:r>
          <a:endParaRPr lang="en-US" sz="1600" kern="1200" dirty="0"/>
        </a:p>
      </dsp:txBody>
      <dsp:txXfrm>
        <a:off x="1950238" y="481765"/>
        <a:ext cx="1766473" cy="544217"/>
      </dsp:txXfrm>
    </dsp:sp>
    <dsp:sp modelId="{34886932-E12B-4558-8DA0-895FA85B6F6F}">
      <dsp:nvSpPr>
        <dsp:cNvPr id="0" name=""/>
        <dsp:cNvSpPr/>
      </dsp:nvSpPr>
      <dsp:spPr>
        <a:xfrm>
          <a:off x="3837420" y="452324"/>
          <a:ext cx="1825355" cy="6030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Logistic Regression</a:t>
          </a:r>
          <a:endParaRPr lang="en-US" sz="1600" kern="1200" dirty="0"/>
        </a:p>
      </dsp:txBody>
      <dsp:txXfrm>
        <a:off x="3866861" y="481765"/>
        <a:ext cx="1766473" cy="544217"/>
      </dsp:txXfrm>
    </dsp:sp>
    <dsp:sp modelId="{BAAC2663-EDCF-4C7E-AFA3-6C3D82B56013}">
      <dsp:nvSpPr>
        <dsp:cNvPr id="0" name=""/>
        <dsp:cNvSpPr/>
      </dsp:nvSpPr>
      <dsp:spPr>
        <a:xfrm>
          <a:off x="5754043" y="452324"/>
          <a:ext cx="1825355" cy="6030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Random Forest</a:t>
          </a:r>
          <a:endParaRPr lang="en-US" sz="1600" kern="1200" dirty="0"/>
        </a:p>
      </dsp:txBody>
      <dsp:txXfrm>
        <a:off x="5783484" y="481765"/>
        <a:ext cx="1766473" cy="544217"/>
      </dsp:txXfrm>
    </dsp:sp>
    <dsp:sp modelId="{3EE7CAB4-B2DF-41E2-82B8-CEEE2E9C79AA}">
      <dsp:nvSpPr>
        <dsp:cNvPr id="0" name=""/>
        <dsp:cNvSpPr/>
      </dsp:nvSpPr>
      <dsp:spPr>
        <a:xfrm>
          <a:off x="7670666" y="452324"/>
          <a:ext cx="1825355" cy="6030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err="1" smtClean="0"/>
            <a:t>XGBoost</a:t>
          </a:r>
          <a:endParaRPr lang="en-US" sz="1600" kern="1200" dirty="0"/>
        </a:p>
      </dsp:txBody>
      <dsp:txXfrm>
        <a:off x="7700107" y="481765"/>
        <a:ext cx="1766473" cy="54421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C87E0DD9-85DE-45B3-94C0-967A5FE62539}" type="datetimeFigureOut">
              <a:rPr lang="en-US" smtClean="0"/>
              <a:t>11/7/2019</a:t>
            </a:fld>
            <a:endParaRPr lang="en-US"/>
          </a:p>
        </p:txBody>
      </p:sp>
      <p:sp>
        <p:nvSpPr>
          <p:cNvPr id="4" name="Footer Placeholder 3"/>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4177E7D3-22E2-43B3-9EF7-BE54726D48C9}" type="slidenum">
              <a:rPr lang="en-US" smtClean="0"/>
              <a:t>‹#›</a:t>
            </a:fld>
            <a:endParaRPr lang="en-US"/>
          </a:p>
        </p:txBody>
      </p:sp>
    </p:spTree>
    <p:extLst>
      <p:ext uri="{BB962C8B-B14F-4D97-AF65-F5344CB8AC3E}">
        <p14:creationId xmlns:p14="http://schemas.microsoft.com/office/powerpoint/2010/main" val="21777108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5122060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848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514350"/>
            <a:ext cx="4573588" cy="25717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33326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514350"/>
            <a:ext cx="4573588" cy="25717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0505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514350"/>
            <a:ext cx="4573588" cy="2571750"/>
          </a:xfrm>
        </p:spPr>
      </p:sp>
      <p:sp>
        <p:nvSpPr>
          <p:cNvPr id="3" name="Notes Placeholder 2"/>
          <p:cNvSpPr>
            <a:spLocks noGrp="1"/>
          </p:cNvSpPr>
          <p:nvPr>
            <p:ph type="body" idx="1"/>
          </p:nvPr>
        </p:nvSpPr>
        <p:spPr/>
        <p:txBody>
          <a:bodyPr/>
          <a:lstStyle/>
          <a:p>
            <a:pPr lvl="0"/>
            <a:r>
              <a:rPr lang="en-US" sz="1100" b="0" i="0" u="none" strike="noStrike" cap="none" dirty="0" smtClean="0">
                <a:solidFill>
                  <a:srgbClr val="000000"/>
                </a:solidFill>
                <a:effectLst/>
                <a:latin typeface="Arial"/>
                <a:ea typeface="Arial"/>
                <a:cs typeface="Arial"/>
                <a:sym typeface="Arial"/>
              </a:rPr>
              <a:t>State is categorized into regions based on the Bureau of Economic Analysis region split as each separate state is not expected to have significant influence on the prediction</a:t>
            </a:r>
          </a:p>
          <a:p>
            <a:pPr lvl="0"/>
            <a:r>
              <a:rPr lang="en-US" sz="1100" b="0" i="0" u="none" strike="noStrike" cap="none" dirty="0" err="1" smtClean="0">
                <a:solidFill>
                  <a:srgbClr val="000000"/>
                </a:solidFill>
                <a:effectLst/>
                <a:latin typeface="Arial"/>
                <a:ea typeface="Arial"/>
                <a:cs typeface="Arial"/>
                <a:sym typeface="Arial"/>
              </a:rPr>
              <a:t>Employment_Length</a:t>
            </a:r>
            <a:r>
              <a:rPr lang="en-US" sz="1100" b="0" i="0" u="none" strike="noStrike" cap="none" dirty="0" smtClean="0">
                <a:solidFill>
                  <a:srgbClr val="000000"/>
                </a:solidFill>
                <a:effectLst/>
                <a:latin typeface="Arial"/>
                <a:ea typeface="Arial"/>
                <a:cs typeface="Arial"/>
                <a:sym typeface="Arial"/>
              </a:rPr>
              <a:t> is converted from string to </a:t>
            </a:r>
            <a:r>
              <a:rPr lang="en-US" sz="1100" b="0" i="0" u="none" strike="noStrike" cap="none" dirty="0" err="1" smtClean="0">
                <a:solidFill>
                  <a:srgbClr val="000000"/>
                </a:solidFill>
                <a:effectLst/>
                <a:latin typeface="Arial"/>
                <a:ea typeface="Arial"/>
                <a:cs typeface="Arial"/>
                <a:sym typeface="Arial"/>
              </a:rPr>
              <a:t>int</a:t>
            </a:r>
            <a:r>
              <a:rPr lang="en-US" sz="1100" b="0" i="0" u="none" strike="noStrike" cap="none" dirty="0" smtClean="0">
                <a:solidFill>
                  <a:srgbClr val="000000"/>
                </a:solidFill>
                <a:effectLst/>
                <a:latin typeface="Arial"/>
                <a:ea typeface="Arial"/>
                <a:cs typeface="Arial"/>
                <a:sym typeface="Arial"/>
              </a:rPr>
              <a:t> through removing the word “year” from the end, and also any length &lt;1 is relabeled as 0 &amp; 10+ is relabeled as 10.</a:t>
            </a:r>
          </a:p>
          <a:p>
            <a:pPr lvl="0"/>
            <a:r>
              <a:rPr lang="en-US" sz="1100" b="0" i="0" u="none" strike="noStrike" cap="none" dirty="0" err="1" smtClean="0">
                <a:solidFill>
                  <a:srgbClr val="000000"/>
                </a:solidFill>
                <a:effectLst/>
                <a:latin typeface="Arial"/>
                <a:ea typeface="Arial"/>
                <a:cs typeface="Arial"/>
                <a:sym typeface="Arial"/>
              </a:rPr>
              <a:t>Risk_Score</a:t>
            </a:r>
            <a:r>
              <a:rPr lang="en-US" sz="1100" b="0" i="0" u="none" strike="noStrike" cap="none" dirty="0" smtClean="0">
                <a:solidFill>
                  <a:srgbClr val="000000"/>
                </a:solidFill>
                <a:effectLst/>
                <a:latin typeface="Arial"/>
                <a:ea typeface="Arial"/>
                <a:cs typeface="Arial"/>
                <a:sym typeface="Arial"/>
              </a:rPr>
              <a:t> is normalized because Reject data post November 5, 2013 uses Vantage score and FICO before the date. Approved data all use FICO score (mean of primary and secondary applicant when there is secondary applicant).  </a:t>
            </a:r>
          </a:p>
          <a:p>
            <a:pPr lvl="0"/>
            <a:r>
              <a:rPr lang="en-US" sz="1100" b="0" i="0" u="none" strike="noStrike" cap="none" dirty="0" smtClean="0">
                <a:solidFill>
                  <a:srgbClr val="000000"/>
                </a:solidFill>
                <a:effectLst/>
                <a:latin typeface="Arial"/>
                <a:ea typeface="Arial"/>
                <a:cs typeface="Arial"/>
                <a:sym typeface="Arial"/>
              </a:rPr>
              <a:t>Approved is labeled as 1 and Rejected is labeled as 0.</a:t>
            </a:r>
          </a:p>
          <a:p>
            <a:pPr lvl="0"/>
            <a:r>
              <a:rPr lang="en-US" sz="1100" b="0" i="0" u="none" strike="noStrike" cap="none" dirty="0" smtClean="0">
                <a:solidFill>
                  <a:srgbClr val="000000"/>
                </a:solidFill>
                <a:effectLst/>
                <a:latin typeface="Arial"/>
                <a:ea typeface="Arial"/>
                <a:cs typeface="Arial"/>
                <a:sym typeface="Arial"/>
              </a:rPr>
              <a:t>Any </a:t>
            </a:r>
            <a:r>
              <a:rPr lang="en-US" sz="1100" b="0" i="0" u="none" strike="noStrike" cap="none" dirty="0" err="1" smtClean="0">
                <a:solidFill>
                  <a:srgbClr val="000000"/>
                </a:solidFill>
                <a:effectLst/>
                <a:latin typeface="Arial"/>
                <a:ea typeface="Arial"/>
                <a:cs typeface="Arial"/>
                <a:sym typeface="Arial"/>
              </a:rPr>
              <a:t>Loan_Amount</a:t>
            </a:r>
            <a:r>
              <a:rPr lang="en-US" sz="1100" b="0" i="0" u="none" strike="noStrike" cap="none" dirty="0" smtClean="0">
                <a:solidFill>
                  <a:srgbClr val="000000"/>
                </a:solidFill>
                <a:effectLst/>
                <a:latin typeface="Arial"/>
                <a:ea typeface="Arial"/>
                <a:cs typeface="Arial"/>
                <a:sym typeface="Arial"/>
              </a:rPr>
              <a:t> more than $40k is removed as anything higher is considered non-standard loan and are treated as outliers. </a:t>
            </a:r>
          </a:p>
          <a:p>
            <a:pPr lvl="0"/>
            <a:r>
              <a:rPr lang="en-US" sz="1100" b="0" i="0" u="none" strike="noStrike" cap="none" dirty="0" smtClean="0">
                <a:solidFill>
                  <a:srgbClr val="000000"/>
                </a:solidFill>
                <a:effectLst/>
                <a:latin typeface="Arial"/>
                <a:ea typeface="Arial"/>
                <a:cs typeface="Arial"/>
                <a:sym typeface="Arial"/>
              </a:rPr>
              <a:t>Any loan with </a:t>
            </a:r>
            <a:r>
              <a:rPr lang="en-US" sz="1100" b="0" i="0" u="none" strike="noStrike" cap="none" dirty="0" err="1" smtClean="0">
                <a:solidFill>
                  <a:srgbClr val="000000"/>
                </a:solidFill>
                <a:effectLst/>
                <a:latin typeface="Arial"/>
                <a:ea typeface="Arial"/>
                <a:cs typeface="Arial"/>
                <a:sym typeface="Arial"/>
              </a:rPr>
              <a:t>NaN</a:t>
            </a:r>
            <a:r>
              <a:rPr lang="en-US" sz="1100" b="0" i="0" u="none" strike="noStrike" cap="none" dirty="0" smtClean="0">
                <a:solidFill>
                  <a:srgbClr val="000000"/>
                </a:solidFill>
                <a:effectLst/>
                <a:latin typeface="Arial"/>
                <a:ea typeface="Arial"/>
                <a:cs typeface="Arial"/>
                <a:sym typeface="Arial"/>
              </a:rPr>
              <a:t> data sets are removed as the data set is large and this will not affect model result. </a:t>
            </a:r>
          </a:p>
          <a:p>
            <a:pPr lvl="0"/>
            <a:r>
              <a:rPr lang="en-US" sz="1100" b="0" i="0" u="none" strike="noStrike" cap="none" dirty="0" smtClean="0">
                <a:solidFill>
                  <a:srgbClr val="000000"/>
                </a:solidFill>
                <a:effectLst/>
                <a:latin typeface="Arial"/>
                <a:ea typeface="Arial"/>
                <a:cs typeface="Arial"/>
                <a:sym typeface="Arial"/>
              </a:rPr>
              <a:t>Note that </a:t>
            </a:r>
            <a:r>
              <a:rPr lang="en-US" sz="1100" b="0" i="0" u="none" strike="noStrike" cap="none" dirty="0" err="1" smtClean="0">
                <a:solidFill>
                  <a:srgbClr val="000000"/>
                </a:solidFill>
                <a:effectLst/>
                <a:latin typeface="Arial"/>
                <a:ea typeface="Arial"/>
                <a:cs typeface="Arial"/>
                <a:sym typeface="Arial"/>
              </a:rPr>
              <a:t>Debt_To_Income_Ratio</a:t>
            </a:r>
            <a:r>
              <a:rPr lang="en-US" sz="1100" b="0" i="0" u="none" strike="noStrike" cap="none" dirty="0" smtClean="0">
                <a:solidFill>
                  <a:srgbClr val="000000"/>
                </a:solidFill>
                <a:effectLst/>
                <a:latin typeface="Arial"/>
                <a:ea typeface="Arial"/>
                <a:cs typeface="Arial"/>
                <a:sym typeface="Arial"/>
              </a:rPr>
              <a:t> in the approved data set is the mean between primary applicant and secondary applicant. Reject dataset did not include secondary applicant info. </a:t>
            </a:r>
          </a:p>
          <a:p>
            <a:pPr lvl="0"/>
            <a:r>
              <a:rPr lang="en-US" sz="1100" b="0" i="0" u="none" strike="noStrike" cap="none" dirty="0" smtClean="0">
                <a:solidFill>
                  <a:srgbClr val="000000"/>
                </a:solidFill>
                <a:effectLst/>
                <a:latin typeface="Arial"/>
                <a:ea typeface="Arial"/>
                <a:cs typeface="Arial"/>
                <a:sym typeface="Arial"/>
              </a:rPr>
              <a:t>Applications </a:t>
            </a:r>
            <a:r>
              <a:rPr lang="en-US" sz="1100" b="0" i="0" u="none" strike="noStrike" cap="none" dirty="0" err="1" smtClean="0">
                <a:solidFill>
                  <a:srgbClr val="000000"/>
                </a:solidFill>
                <a:effectLst/>
                <a:latin typeface="Arial"/>
                <a:ea typeface="Arial"/>
                <a:cs typeface="Arial"/>
                <a:sym typeface="Arial"/>
              </a:rPr>
              <a:t>Debt_To_Income_Ratio</a:t>
            </a:r>
            <a:r>
              <a:rPr lang="en-US" sz="1100" b="0" i="0" u="none" strike="noStrike" cap="none" dirty="0" smtClean="0">
                <a:solidFill>
                  <a:srgbClr val="000000"/>
                </a:solidFill>
                <a:effectLst/>
                <a:latin typeface="Arial"/>
                <a:ea typeface="Arial"/>
                <a:cs typeface="Arial"/>
                <a:sym typeface="Arial"/>
              </a:rPr>
              <a:t> of greater than 0.5 have been removed as these are deemed to be outliers.  </a:t>
            </a:r>
          </a:p>
          <a:p>
            <a:pPr lvl="0"/>
            <a:r>
              <a:rPr lang="en-US" sz="1100" b="0" i="0" u="none" strike="noStrike" cap="none" dirty="0" smtClean="0">
                <a:solidFill>
                  <a:srgbClr val="000000"/>
                </a:solidFill>
                <a:effectLst/>
                <a:latin typeface="Arial"/>
                <a:ea typeface="Arial"/>
                <a:cs typeface="Arial"/>
                <a:sym typeface="Arial"/>
              </a:rPr>
              <a:t>Data are randomly shuffled to get more accurate cross validation results using </a:t>
            </a:r>
            <a:r>
              <a:rPr lang="en-US" sz="1100" b="0" i="0" u="none" strike="noStrike" cap="none" dirty="0" err="1" smtClean="0">
                <a:solidFill>
                  <a:srgbClr val="000000"/>
                </a:solidFill>
                <a:effectLst/>
                <a:latin typeface="Arial"/>
                <a:ea typeface="Arial"/>
                <a:cs typeface="Arial"/>
                <a:sym typeface="Arial"/>
              </a:rPr>
              <a:t>StratifiedKFold</a:t>
            </a:r>
            <a:r>
              <a:rPr lang="en-US" sz="1100" b="0" i="0" u="none" strike="noStrike" cap="none" dirty="0" smtClean="0">
                <a:solidFill>
                  <a:srgbClr val="000000"/>
                </a:solidFill>
                <a:effectLst/>
                <a:latin typeface="Arial"/>
                <a:ea typeface="Arial"/>
                <a:cs typeface="Arial"/>
                <a:sym typeface="Arial"/>
              </a:rPr>
              <a:t> (random state 42). </a:t>
            </a:r>
          </a:p>
          <a:p>
            <a:endParaRPr lang="en-US" dirty="0"/>
          </a:p>
        </p:txBody>
      </p:sp>
    </p:spTree>
    <p:extLst>
      <p:ext uri="{BB962C8B-B14F-4D97-AF65-F5344CB8AC3E}">
        <p14:creationId xmlns:p14="http://schemas.microsoft.com/office/powerpoint/2010/main" val="1201131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514350"/>
            <a:ext cx="4573588" cy="2571750"/>
          </a:xfrm>
        </p:spPr>
      </p:sp>
      <p:sp>
        <p:nvSpPr>
          <p:cNvPr id="3" name="Notes Placeholder 2"/>
          <p:cNvSpPr>
            <a:spLocks noGrp="1"/>
          </p:cNvSpPr>
          <p:nvPr>
            <p:ph type="body" idx="1"/>
          </p:nvPr>
        </p:nvSpPr>
        <p:spPr/>
        <p:txBody>
          <a:bodyPr/>
          <a:lstStyle/>
          <a:p>
            <a:r>
              <a:rPr lang="en-US" dirty="0" smtClean="0"/>
              <a:t>Baseline is for comparison purpose</a:t>
            </a:r>
          </a:p>
          <a:p>
            <a:r>
              <a:rPr lang="en-US" dirty="0" smtClean="0"/>
              <a:t>Correlation table and loan amount &amp; DTI</a:t>
            </a:r>
            <a:r>
              <a:rPr lang="en-US" baseline="0" dirty="0" smtClean="0"/>
              <a:t> ratio graphs are examples of exploratory data analysis. </a:t>
            </a:r>
          </a:p>
          <a:p>
            <a:r>
              <a:rPr lang="en-US" baseline="0" dirty="0" smtClean="0"/>
              <a:t>High correlation for Employment Length which is inline with results seen later with MS methods.</a:t>
            </a:r>
          </a:p>
          <a:p>
            <a:r>
              <a:rPr lang="en-US" baseline="0" dirty="0" smtClean="0"/>
              <a:t>Graph on the right shows how approved loans are more concentrated on the lower Loan Amount.</a:t>
            </a:r>
            <a:endParaRPr lang="en-US" dirty="0"/>
          </a:p>
        </p:txBody>
      </p:sp>
    </p:spTree>
    <p:extLst>
      <p:ext uri="{BB962C8B-B14F-4D97-AF65-F5344CB8AC3E}">
        <p14:creationId xmlns:p14="http://schemas.microsoft.com/office/powerpoint/2010/main" val="3804393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pPr>
            <a:r>
              <a:rPr lang="en-US" dirty="0" smtClean="0"/>
              <a:t>0 column is predominantly</a:t>
            </a:r>
            <a:r>
              <a:rPr lang="en-US" baseline="0" dirty="0" smtClean="0"/>
              <a:t> rejected</a:t>
            </a:r>
          </a:p>
          <a:p>
            <a:pPr marL="171450" lvl="0" indent="-171450" algn="l" rtl="0">
              <a:spcBef>
                <a:spcPts val="0"/>
              </a:spcBef>
              <a:spcAft>
                <a:spcPts val="0"/>
              </a:spcAft>
            </a:pPr>
            <a:r>
              <a:rPr lang="en-US" baseline="0" dirty="0" smtClean="0"/>
              <a:t>0.4 DTI is the stated number on Lending Club website</a:t>
            </a:r>
          </a:p>
          <a:p>
            <a:pPr marL="171450" lvl="0" indent="-171450" algn="l" rtl="0">
              <a:spcBef>
                <a:spcPts val="0"/>
              </a:spcBef>
              <a:spcAft>
                <a:spcPts val="0"/>
              </a:spcAft>
            </a:pPr>
            <a:r>
              <a:rPr lang="en-US" dirty="0" smtClean="0"/>
              <a:t>There is a $40k</a:t>
            </a:r>
            <a:r>
              <a:rPr lang="en-US" baseline="0" dirty="0" smtClean="0"/>
              <a:t> cap for most loans but we have filtered out higher amounts as we treat those as outliers</a:t>
            </a:r>
          </a:p>
          <a:p>
            <a:pPr marL="171450" lvl="0" indent="-171450" algn="l" rtl="0">
              <a:spcBef>
                <a:spcPts val="0"/>
              </a:spcBef>
              <a:spcAft>
                <a:spcPts val="0"/>
              </a:spcAft>
            </a:pPr>
            <a:r>
              <a:rPr lang="en-US" baseline="0" dirty="0" smtClean="0"/>
              <a:t>Correlation table demonstrates that Employment Length is the most important feature</a:t>
            </a:r>
          </a:p>
          <a:p>
            <a:pPr marL="171450" lvl="0" indent="-171450" algn="l" rtl="0">
              <a:spcBef>
                <a:spcPts val="0"/>
              </a:spcBef>
              <a:spcAft>
                <a:spcPts val="0"/>
              </a:spcAft>
            </a:pPr>
            <a:r>
              <a:rPr lang="en-US" baseline="0" dirty="0" smtClean="0"/>
              <a:t>1 is approved</a:t>
            </a:r>
          </a:p>
          <a:p>
            <a:pPr marL="171450" lvl="0" indent="-171450" algn="l" rtl="0">
              <a:spcBef>
                <a:spcPts val="0"/>
              </a:spcBef>
              <a:spcAft>
                <a:spcPts val="0"/>
              </a:spcAft>
            </a:pPr>
            <a:r>
              <a:rPr lang="en-US" baseline="0" dirty="0" smtClean="0"/>
              <a:t>0 is declined</a:t>
            </a:r>
            <a:endParaRPr dirty="0"/>
          </a:p>
        </p:txBody>
      </p:sp>
      <p:sp>
        <p:nvSpPr>
          <p:cNvPr id="67" name="Google Shape;6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079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Looking at the confusion matrix, </a:t>
            </a:r>
            <a:r>
              <a:rPr lang="en-US" dirty="0" err="1" smtClean="0"/>
              <a:t>XGBoost</a:t>
            </a:r>
            <a:r>
              <a:rPr lang="en-US" dirty="0" smtClean="0"/>
              <a:t> has significantly outperformed</a:t>
            </a:r>
            <a:r>
              <a:rPr lang="en-US" baseline="0" dirty="0" smtClean="0"/>
              <a:t> Baseline in every quadrant</a:t>
            </a:r>
            <a:endParaRPr dirty="0"/>
          </a:p>
        </p:txBody>
      </p:sp>
      <p:sp>
        <p:nvSpPr>
          <p:cNvPr id="67" name="Google Shape;6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513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smtClean="0"/>
              <a:t>Random Forest give less importance to employment Length but give some importance to regions</a:t>
            </a:r>
            <a:endParaRPr dirty="0"/>
          </a:p>
        </p:txBody>
      </p:sp>
      <p:sp>
        <p:nvSpPr>
          <p:cNvPr id="67" name="Google Shape;6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085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3423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507593" y="89408"/>
            <a:ext cx="11176812" cy="730885"/>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200" b="0" i="0" u="none" strike="noStrike" cap="none">
                <a:solidFill>
                  <a:srgbClr val="00467C"/>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dirty="0"/>
          </a:p>
        </p:txBody>
      </p:sp>
      <p:sp>
        <p:nvSpPr>
          <p:cNvPr id="15" name="Google Shape;15;p2"/>
          <p:cNvSpPr txBox="1">
            <a:spLocks noGrp="1"/>
          </p:cNvSpPr>
          <p:nvPr>
            <p:ph type="body" idx="1"/>
          </p:nvPr>
        </p:nvSpPr>
        <p:spPr>
          <a:xfrm>
            <a:off x="327659" y="1247521"/>
            <a:ext cx="10845800" cy="418592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6" name="Google Shape;16;p2"/>
          <p:cNvSpPr txBox="1">
            <a:spLocks noGrp="1"/>
          </p:cNvSpPr>
          <p:nvPr>
            <p:ph type="ftr" idx="11"/>
          </p:nvPr>
        </p:nvSpPr>
        <p:spPr>
          <a:xfrm>
            <a:off x="507593" y="6543243"/>
            <a:ext cx="69278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7" name="Google Shape;17;p2"/>
          <p:cNvSpPr txBox="1">
            <a:spLocks noGrp="1"/>
          </p:cNvSpPr>
          <p:nvPr>
            <p:ph type="dt" idx="10"/>
          </p:nvPr>
        </p:nvSpPr>
        <p:spPr>
          <a:xfrm>
            <a:off x="5493258" y="6543243"/>
            <a:ext cx="119189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8" name="Google Shape;18;p2"/>
          <p:cNvSpPr txBox="1">
            <a:spLocks noGrp="1"/>
          </p:cNvSpPr>
          <p:nvPr>
            <p:ph type="sldNum" idx="12"/>
          </p:nvPr>
        </p:nvSpPr>
        <p:spPr>
          <a:xfrm>
            <a:off x="11419840" y="6543243"/>
            <a:ext cx="206375" cy="177800"/>
          </a:xfrm>
          <a:prstGeom prst="rect">
            <a:avLst/>
          </a:prstGeom>
          <a:noFill/>
          <a:ln>
            <a:noFill/>
          </a:ln>
        </p:spPr>
        <p:txBody>
          <a:bodyPr spcFirstLastPara="1" wrap="square" lIns="0" tIns="0" rIns="0" bIns="0" anchor="t" anchorCtr="0">
            <a:noAutofit/>
          </a:bodyPr>
          <a:lstStyle>
            <a:lvl1pPr marL="25400" marR="0" lvl="0" indent="0" algn="l" rtl="0">
              <a:lnSpc>
                <a:spcPct val="103333"/>
              </a:lnSpc>
              <a:spcBef>
                <a:spcPts val="0"/>
              </a:spcBef>
              <a:buNone/>
              <a:defRPr sz="1200" b="0" i="0">
                <a:solidFill>
                  <a:srgbClr val="7E7E7E"/>
                </a:solidFill>
                <a:latin typeface="Calibri"/>
                <a:ea typeface="Calibri"/>
                <a:cs typeface="Calibri"/>
                <a:sym typeface="Calibri"/>
              </a:defRPr>
            </a:lvl1pPr>
            <a:lvl2pPr marL="25400" marR="0" lvl="1" indent="0" algn="l" rtl="0">
              <a:lnSpc>
                <a:spcPct val="103333"/>
              </a:lnSpc>
              <a:spcBef>
                <a:spcPts val="0"/>
              </a:spcBef>
              <a:buNone/>
              <a:defRPr sz="1200" b="0" i="0">
                <a:solidFill>
                  <a:srgbClr val="7E7E7E"/>
                </a:solidFill>
                <a:latin typeface="Calibri"/>
                <a:ea typeface="Calibri"/>
                <a:cs typeface="Calibri"/>
                <a:sym typeface="Calibri"/>
              </a:defRPr>
            </a:lvl2pPr>
            <a:lvl3pPr marL="25400" marR="0" lvl="2" indent="0" algn="l" rtl="0">
              <a:lnSpc>
                <a:spcPct val="103333"/>
              </a:lnSpc>
              <a:spcBef>
                <a:spcPts val="0"/>
              </a:spcBef>
              <a:buNone/>
              <a:defRPr sz="1200" b="0" i="0">
                <a:solidFill>
                  <a:srgbClr val="7E7E7E"/>
                </a:solidFill>
                <a:latin typeface="Calibri"/>
                <a:ea typeface="Calibri"/>
                <a:cs typeface="Calibri"/>
                <a:sym typeface="Calibri"/>
              </a:defRPr>
            </a:lvl3pPr>
            <a:lvl4pPr marL="25400" marR="0" lvl="3" indent="0" algn="l" rtl="0">
              <a:lnSpc>
                <a:spcPct val="103333"/>
              </a:lnSpc>
              <a:spcBef>
                <a:spcPts val="0"/>
              </a:spcBef>
              <a:buNone/>
              <a:defRPr sz="1200" b="0" i="0">
                <a:solidFill>
                  <a:srgbClr val="7E7E7E"/>
                </a:solidFill>
                <a:latin typeface="Calibri"/>
                <a:ea typeface="Calibri"/>
                <a:cs typeface="Calibri"/>
                <a:sym typeface="Calibri"/>
              </a:defRPr>
            </a:lvl4pPr>
            <a:lvl5pPr marL="25400" marR="0" lvl="4" indent="0" algn="l" rtl="0">
              <a:lnSpc>
                <a:spcPct val="103333"/>
              </a:lnSpc>
              <a:spcBef>
                <a:spcPts val="0"/>
              </a:spcBef>
              <a:buNone/>
              <a:defRPr sz="1200" b="0" i="0">
                <a:solidFill>
                  <a:srgbClr val="7E7E7E"/>
                </a:solidFill>
                <a:latin typeface="Calibri"/>
                <a:ea typeface="Calibri"/>
                <a:cs typeface="Calibri"/>
                <a:sym typeface="Calibri"/>
              </a:defRPr>
            </a:lvl5pPr>
            <a:lvl6pPr marL="25400" marR="0" lvl="5" indent="0" algn="l" rtl="0">
              <a:lnSpc>
                <a:spcPct val="103333"/>
              </a:lnSpc>
              <a:spcBef>
                <a:spcPts val="0"/>
              </a:spcBef>
              <a:buNone/>
              <a:defRPr sz="1200" b="0" i="0">
                <a:solidFill>
                  <a:srgbClr val="7E7E7E"/>
                </a:solidFill>
                <a:latin typeface="Calibri"/>
                <a:ea typeface="Calibri"/>
                <a:cs typeface="Calibri"/>
                <a:sym typeface="Calibri"/>
              </a:defRPr>
            </a:lvl6pPr>
            <a:lvl7pPr marL="25400" marR="0" lvl="6" indent="0" algn="l" rtl="0">
              <a:lnSpc>
                <a:spcPct val="103333"/>
              </a:lnSpc>
              <a:spcBef>
                <a:spcPts val="0"/>
              </a:spcBef>
              <a:buNone/>
              <a:defRPr sz="1200" b="0" i="0">
                <a:solidFill>
                  <a:srgbClr val="7E7E7E"/>
                </a:solidFill>
                <a:latin typeface="Calibri"/>
                <a:ea typeface="Calibri"/>
                <a:cs typeface="Calibri"/>
                <a:sym typeface="Calibri"/>
              </a:defRPr>
            </a:lvl7pPr>
            <a:lvl8pPr marL="25400" marR="0" lvl="7" indent="0" algn="l" rtl="0">
              <a:lnSpc>
                <a:spcPct val="103333"/>
              </a:lnSpc>
              <a:spcBef>
                <a:spcPts val="0"/>
              </a:spcBef>
              <a:buNone/>
              <a:defRPr sz="1200" b="0" i="0">
                <a:solidFill>
                  <a:srgbClr val="7E7E7E"/>
                </a:solidFill>
                <a:latin typeface="Calibri"/>
                <a:ea typeface="Calibri"/>
                <a:cs typeface="Calibri"/>
                <a:sym typeface="Calibri"/>
              </a:defRPr>
            </a:lvl8pPr>
            <a:lvl9pPr marL="25400" marR="0" lvl="8" indent="0" algn="l" rtl="0">
              <a:lnSpc>
                <a:spcPct val="103333"/>
              </a:lnSpc>
              <a:spcBef>
                <a:spcPts val="0"/>
              </a:spcBef>
              <a:buNone/>
              <a:defRPr sz="1200" b="0" i="0">
                <a:solidFill>
                  <a:srgbClr val="7E7E7E"/>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bg>
      <p:bgPr>
        <a:pattFill prst="pct5">
          <a:fgClr>
            <a:schemeClr val="lt1"/>
          </a:fgClr>
          <a:bgClr>
            <a:schemeClr val="bg1"/>
          </a:bgClr>
        </a:pattFill>
        <a:effectLst/>
      </p:bgPr>
    </p:bg>
    <p:spTree>
      <p:nvGrpSpPr>
        <p:cNvPr id="1" name="Shape 44"/>
        <p:cNvGrpSpPr/>
        <p:nvPr/>
      </p:nvGrpSpPr>
      <p:grpSpPr>
        <a:xfrm>
          <a:off x="0" y="0"/>
          <a:ext cx="0" cy="0"/>
          <a:chOff x="0" y="0"/>
          <a:chExt cx="0" cy="0"/>
        </a:xfrm>
      </p:grpSpPr>
      <p:sp>
        <p:nvSpPr>
          <p:cNvPr id="45" name="Google Shape;45;p6"/>
          <p:cNvSpPr txBox="1">
            <a:spLocks noGrp="1"/>
          </p:cNvSpPr>
          <p:nvPr>
            <p:ph type="ftr" idx="11"/>
          </p:nvPr>
        </p:nvSpPr>
        <p:spPr>
          <a:xfrm>
            <a:off x="507593" y="6543243"/>
            <a:ext cx="69278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46" name="Google Shape;46;p6"/>
          <p:cNvSpPr txBox="1">
            <a:spLocks noGrp="1"/>
          </p:cNvSpPr>
          <p:nvPr>
            <p:ph type="dt" idx="10"/>
          </p:nvPr>
        </p:nvSpPr>
        <p:spPr>
          <a:xfrm>
            <a:off x="5493258" y="6543243"/>
            <a:ext cx="119189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47" name="Google Shape;47;p6"/>
          <p:cNvSpPr txBox="1">
            <a:spLocks noGrp="1"/>
          </p:cNvSpPr>
          <p:nvPr>
            <p:ph type="sldNum" idx="12"/>
          </p:nvPr>
        </p:nvSpPr>
        <p:spPr>
          <a:xfrm>
            <a:off x="11419840" y="6543243"/>
            <a:ext cx="206375" cy="177800"/>
          </a:xfrm>
          <a:prstGeom prst="rect">
            <a:avLst/>
          </a:prstGeom>
          <a:noFill/>
          <a:ln>
            <a:noFill/>
          </a:ln>
        </p:spPr>
        <p:txBody>
          <a:bodyPr spcFirstLastPara="1" wrap="square" lIns="0" tIns="0" rIns="0" bIns="0" anchor="t" anchorCtr="0">
            <a:noAutofit/>
          </a:bodyPr>
          <a:lstStyle>
            <a:lvl1pPr marL="25400" marR="0" lvl="0" indent="0" algn="l" rtl="0">
              <a:lnSpc>
                <a:spcPct val="103333"/>
              </a:lnSpc>
              <a:spcBef>
                <a:spcPts val="0"/>
              </a:spcBef>
              <a:buNone/>
              <a:defRPr sz="1200" b="0" i="0">
                <a:solidFill>
                  <a:srgbClr val="7E7E7E"/>
                </a:solidFill>
                <a:latin typeface="Calibri"/>
                <a:ea typeface="Calibri"/>
                <a:cs typeface="Calibri"/>
                <a:sym typeface="Calibri"/>
              </a:defRPr>
            </a:lvl1pPr>
            <a:lvl2pPr marL="25400" marR="0" lvl="1" indent="0" algn="l" rtl="0">
              <a:lnSpc>
                <a:spcPct val="103333"/>
              </a:lnSpc>
              <a:spcBef>
                <a:spcPts val="0"/>
              </a:spcBef>
              <a:buNone/>
              <a:defRPr sz="1200" b="0" i="0">
                <a:solidFill>
                  <a:srgbClr val="7E7E7E"/>
                </a:solidFill>
                <a:latin typeface="Calibri"/>
                <a:ea typeface="Calibri"/>
                <a:cs typeface="Calibri"/>
                <a:sym typeface="Calibri"/>
              </a:defRPr>
            </a:lvl2pPr>
            <a:lvl3pPr marL="25400" marR="0" lvl="2" indent="0" algn="l" rtl="0">
              <a:lnSpc>
                <a:spcPct val="103333"/>
              </a:lnSpc>
              <a:spcBef>
                <a:spcPts val="0"/>
              </a:spcBef>
              <a:buNone/>
              <a:defRPr sz="1200" b="0" i="0">
                <a:solidFill>
                  <a:srgbClr val="7E7E7E"/>
                </a:solidFill>
                <a:latin typeface="Calibri"/>
                <a:ea typeface="Calibri"/>
                <a:cs typeface="Calibri"/>
                <a:sym typeface="Calibri"/>
              </a:defRPr>
            </a:lvl3pPr>
            <a:lvl4pPr marL="25400" marR="0" lvl="3" indent="0" algn="l" rtl="0">
              <a:lnSpc>
                <a:spcPct val="103333"/>
              </a:lnSpc>
              <a:spcBef>
                <a:spcPts val="0"/>
              </a:spcBef>
              <a:buNone/>
              <a:defRPr sz="1200" b="0" i="0">
                <a:solidFill>
                  <a:srgbClr val="7E7E7E"/>
                </a:solidFill>
                <a:latin typeface="Calibri"/>
                <a:ea typeface="Calibri"/>
                <a:cs typeface="Calibri"/>
                <a:sym typeface="Calibri"/>
              </a:defRPr>
            </a:lvl4pPr>
            <a:lvl5pPr marL="25400" marR="0" lvl="4" indent="0" algn="l" rtl="0">
              <a:lnSpc>
                <a:spcPct val="103333"/>
              </a:lnSpc>
              <a:spcBef>
                <a:spcPts val="0"/>
              </a:spcBef>
              <a:buNone/>
              <a:defRPr sz="1200" b="0" i="0">
                <a:solidFill>
                  <a:srgbClr val="7E7E7E"/>
                </a:solidFill>
                <a:latin typeface="Calibri"/>
                <a:ea typeface="Calibri"/>
                <a:cs typeface="Calibri"/>
                <a:sym typeface="Calibri"/>
              </a:defRPr>
            </a:lvl5pPr>
            <a:lvl6pPr marL="25400" marR="0" lvl="5" indent="0" algn="l" rtl="0">
              <a:lnSpc>
                <a:spcPct val="103333"/>
              </a:lnSpc>
              <a:spcBef>
                <a:spcPts val="0"/>
              </a:spcBef>
              <a:buNone/>
              <a:defRPr sz="1200" b="0" i="0">
                <a:solidFill>
                  <a:srgbClr val="7E7E7E"/>
                </a:solidFill>
                <a:latin typeface="Calibri"/>
                <a:ea typeface="Calibri"/>
                <a:cs typeface="Calibri"/>
                <a:sym typeface="Calibri"/>
              </a:defRPr>
            </a:lvl6pPr>
            <a:lvl7pPr marL="25400" marR="0" lvl="6" indent="0" algn="l" rtl="0">
              <a:lnSpc>
                <a:spcPct val="103333"/>
              </a:lnSpc>
              <a:spcBef>
                <a:spcPts val="0"/>
              </a:spcBef>
              <a:buNone/>
              <a:defRPr sz="1200" b="0" i="0">
                <a:solidFill>
                  <a:srgbClr val="7E7E7E"/>
                </a:solidFill>
                <a:latin typeface="Calibri"/>
                <a:ea typeface="Calibri"/>
                <a:cs typeface="Calibri"/>
                <a:sym typeface="Calibri"/>
              </a:defRPr>
            </a:lvl7pPr>
            <a:lvl8pPr marL="25400" marR="0" lvl="7" indent="0" algn="l" rtl="0">
              <a:lnSpc>
                <a:spcPct val="103333"/>
              </a:lnSpc>
              <a:spcBef>
                <a:spcPts val="0"/>
              </a:spcBef>
              <a:buNone/>
              <a:defRPr sz="1200" b="0" i="0">
                <a:solidFill>
                  <a:srgbClr val="7E7E7E"/>
                </a:solidFill>
                <a:latin typeface="Calibri"/>
                <a:ea typeface="Calibri"/>
                <a:cs typeface="Calibri"/>
                <a:sym typeface="Calibri"/>
              </a:defRPr>
            </a:lvl8pPr>
            <a:lvl9pPr marL="25400" marR="0" lvl="8" indent="0" algn="l" rtl="0">
              <a:lnSpc>
                <a:spcPct val="103333"/>
              </a:lnSpc>
              <a:spcBef>
                <a:spcPts val="0"/>
              </a:spcBef>
              <a:buNone/>
              <a:defRPr sz="1200" b="0" i="0">
                <a:solidFill>
                  <a:srgbClr val="7E7E7E"/>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lt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idx="10"/>
          </p:nvPr>
        </p:nvSpPr>
        <p:spPr/>
        <p:txBody>
          <a:bodyPr/>
          <a:lstStyle/>
          <a:p>
            <a:endParaRPr lang="en-US"/>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 name="Rectangle 1"/>
          <p:cNvSpPr/>
          <p:nvPr userDrawn="1"/>
        </p:nvSpPr>
        <p:spPr>
          <a:xfrm>
            <a:off x="9682480" y="91440"/>
            <a:ext cx="2407920" cy="7213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586970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pattFill prst="pct60">
          <a:fgClr>
            <a:schemeClr val="lt1"/>
          </a:fgClr>
          <a:bgClr>
            <a:schemeClr val="bg1"/>
          </a:bgClr>
        </a:pattFill>
        <a:effectLst/>
      </p:bgPr>
    </p:bg>
    <p:spTree>
      <p:nvGrpSpPr>
        <p:cNvPr id="1" name=""/>
        <p:cNvGrpSpPr/>
        <p:nvPr/>
      </p:nvGrpSpPr>
      <p:grpSpPr>
        <a:xfrm>
          <a:off x="0" y="0"/>
          <a:ext cx="0" cy="0"/>
          <a:chOff x="0" y="0"/>
          <a:chExt cx="0" cy="0"/>
        </a:xfrm>
      </p:grpSpPr>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55703840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flipV="1">
            <a:off x="0" y="914399"/>
            <a:ext cx="12192000" cy="87549"/>
          </a:xfrm>
          <a:custGeom>
            <a:avLst/>
            <a:gdLst/>
            <a:ahLst/>
            <a:cxnLst/>
            <a:rect l="l" t="t" r="r" b="b"/>
            <a:pathLst>
              <a:path w="120000" h="120000" extrusionOk="0">
                <a:moveTo>
                  <a:pt x="0" y="120000"/>
                </a:moveTo>
                <a:lnTo>
                  <a:pt x="120000" y="120000"/>
                </a:lnTo>
                <a:lnTo>
                  <a:pt x="120000" y="0"/>
                </a:lnTo>
                <a:lnTo>
                  <a:pt x="0" y="0"/>
                </a:lnTo>
                <a:lnTo>
                  <a:pt x="0" y="12000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 name="Google Shape;8;p1"/>
          <p:cNvSpPr txBox="1">
            <a:spLocks noGrp="1"/>
          </p:cNvSpPr>
          <p:nvPr>
            <p:ph type="title"/>
          </p:nvPr>
        </p:nvSpPr>
        <p:spPr>
          <a:xfrm>
            <a:off x="507593" y="89408"/>
            <a:ext cx="9767375" cy="730885"/>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4200" b="0" i="0" u="none" strike="noStrike" cap="none">
                <a:solidFill>
                  <a:srgbClr val="00467C"/>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dirty="0"/>
          </a:p>
        </p:txBody>
      </p:sp>
      <p:sp>
        <p:nvSpPr>
          <p:cNvPr id="9" name="Google Shape;9;p1"/>
          <p:cNvSpPr txBox="1">
            <a:spLocks noGrp="1"/>
          </p:cNvSpPr>
          <p:nvPr>
            <p:ph type="body" idx="1"/>
          </p:nvPr>
        </p:nvSpPr>
        <p:spPr>
          <a:xfrm>
            <a:off x="327659" y="1247521"/>
            <a:ext cx="10845800" cy="418592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dirty="0"/>
          </a:p>
        </p:txBody>
      </p:sp>
      <p:sp>
        <p:nvSpPr>
          <p:cNvPr id="10" name="Google Shape;10;p1"/>
          <p:cNvSpPr txBox="1">
            <a:spLocks noGrp="1"/>
          </p:cNvSpPr>
          <p:nvPr>
            <p:ph type="ftr" idx="11"/>
          </p:nvPr>
        </p:nvSpPr>
        <p:spPr>
          <a:xfrm>
            <a:off x="507593" y="6543243"/>
            <a:ext cx="69278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1" name="Google Shape;11;p1"/>
          <p:cNvSpPr txBox="1">
            <a:spLocks noGrp="1"/>
          </p:cNvSpPr>
          <p:nvPr>
            <p:ph type="dt" idx="10"/>
          </p:nvPr>
        </p:nvSpPr>
        <p:spPr>
          <a:xfrm>
            <a:off x="5493258" y="6543243"/>
            <a:ext cx="1191895" cy="177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1200" b="0" i="0">
                <a:solidFill>
                  <a:srgbClr val="7E7E7E"/>
                </a:solidFill>
                <a:latin typeface="Calibri"/>
                <a:ea typeface="Calibri"/>
                <a:cs typeface="Calibri"/>
                <a:sym typeface="Calibri"/>
              </a:defRPr>
            </a:lvl1pPr>
            <a:lvl2pPr marL="0" marR="0" lvl="1" indent="0" algn="l" rtl="0">
              <a:spcBef>
                <a:spcPts val="0"/>
              </a:spcBef>
              <a:spcAft>
                <a:spcPts val="0"/>
              </a:spcAft>
              <a:buSzPts val="1400"/>
              <a:buNone/>
              <a:defRPr sz="1800" b="0" i="0" u="none" strike="noStrike" cap="none"/>
            </a:lvl2pPr>
            <a:lvl3pPr marL="0" marR="0" lvl="2" indent="0" algn="l" rtl="0">
              <a:spcBef>
                <a:spcPts val="0"/>
              </a:spcBef>
              <a:spcAft>
                <a:spcPts val="0"/>
              </a:spcAft>
              <a:buSzPts val="1400"/>
              <a:buNone/>
              <a:defRPr sz="1800" b="0" i="0" u="none" strike="noStrike" cap="none"/>
            </a:lvl3pPr>
            <a:lvl4pPr marL="0" marR="0" lvl="3" indent="0" algn="l" rtl="0">
              <a:spcBef>
                <a:spcPts val="0"/>
              </a:spcBef>
              <a:spcAft>
                <a:spcPts val="0"/>
              </a:spcAft>
              <a:buSzPts val="1400"/>
              <a:buNone/>
              <a:defRPr sz="1800" b="0" i="0" u="none" strike="noStrike" cap="none"/>
            </a:lvl4pPr>
            <a:lvl5pPr marL="0" marR="0" lvl="4" indent="0" algn="l" rtl="0">
              <a:spcBef>
                <a:spcPts val="0"/>
              </a:spcBef>
              <a:spcAft>
                <a:spcPts val="0"/>
              </a:spcAft>
              <a:buSzPts val="1400"/>
              <a:buNone/>
              <a:defRPr sz="1800" b="0" i="0" u="none" strike="noStrike" cap="none"/>
            </a:lvl5pPr>
            <a:lvl6pPr marL="0" marR="0" lvl="5" indent="0" algn="l" rtl="0">
              <a:spcBef>
                <a:spcPts val="0"/>
              </a:spcBef>
              <a:spcAft>
                <a:spcPts val="0"/>
              </a:spcAft>
              <a:buSzPts val="1400"/>
              <a:buNone/>
              <a:defRPr sz="1800" b="0" i="0" u="none" strike="noStrike" cap="none"/>
            </a:lvl6pPr>
            <a:lvl7pPr marL="0" marR="0" lvl="6" indent="0" algn="l" rtl="0">
              <a:spcBef>
                <a:spcPts val="0"/>
              </a:spcBef>
              <a:spcAft>
                <a:spcPts val="0"/>
              </a:spcAft>
              <a:buSzPts val="1400"/>
              <a:buNone/>
              <a:defRPr sz="1800" b="0" i="0" u="none" strike="noStrike" cap="none"/>
            </a:lvl7pPr>
            <a:lvl8pPr marL="0" marR="0" lvl="7" indent="0" algn="l" rtl="0">
              <a:spcBef>
                <a:spcPts val="0"/>
              </a:spcBef>
              <a:spcAft>
                <a:spcPts val="0"/>
              </a:spcAft>
              <a:buSzPts val="1400"/>
              <a:buNone/>
              <a:defRPr sz="1800" b="0" i="0" u="none" strike="noStrike" cap="none"/>
            </a:lvl8pPr>
            <a:lvl9pPr marL="0" marR="0" lvl="8" indent="0" algn="l" rtl="0">
              <a:spcBef>
                <a:spcPts val="0"/>
              </a:spcBef>
              <a:spcAft>
                <a:spcPts val="0"/>
              </a:spcAft>
              <a:buSzPts val="1400"/>
              <a:buNone/>
              <a:defRPr sz="1800" b="0" i="0" u="none" strike="noStrike" cap="none"/>
            </a:lvl9pPr>
          </a:lstStyle>
          <a:p>
            <a:endParaRPr/>
          </a:p>
        </p:txBody>
      </p:sp>
      <p:sp>
        <p:nvSpPr>
          <p:cNvPr id="12" name="Google Shape;12;p1"/>
          <p:cNvSpPr txBox="1">
            <a:spLocks noGrp="1"/>
          </p:cNvSpPr>
          <p:nvPr>
            <p:ph type="sldNum" idx="12"/>
          </p:nvPr>
        </p:nvSpPr>
        <p:spPr>
          <a:xfrm>
            <a:off x="11419840" y="6543243"/>
            <a:ext cx="206375" cy="177800"/>
          </a:xfrm>
          <a:prstGeom prst="rect">
            <a:avLst/>
          </a:prstGeom>
          <a:noFill/>
          <a:ln>
            <a:noFill/>
          </a:ln>
        </p:spPr>
        <p:txBody>
          <a:bodyPr spcFirstLastPara="1" wrap="square" lIns="0" tIns="0" rIns="0" bIns="0" anchor="t" anchorCtr="0">
            <a:noAutofit/>
          </a:bodyPr>
          <a:lstStyle>
            <a:lvl1pPr marL="25400" marR="0" lvl="0" indent="0" algn="l" rtl="0">
              <a:lnSpc>
                <a:spcPct val="103333"/>
              </a:lnSpc>
              <a:spcBef>
                <a:spcPts val="0"/>
              </a:spcBef>
              <a:buNone/>
              <a:defRPr sz="1200" b="0" i="0" u="none">
                <a:solidFill>
                  <a:srgbClr val="7E7E7E"/>
                </a:solidFill>
                <a:latin typeface="Calibri"/>
                <a:ea typeface="Calibri"/>
                <a:cs typeface="Calibri"/>
                <a:sym typeface="Calibri"/>
              </a:defRPr>
            </a:lvl1pPr>
            <a:lvl2pPr marL="25400" marR="0" lvl="1" indent="0" algn="l" rtl="0">
              <a:lnSpc>
                <a:spcPct val="103333"/>
              </a:lnSpc>
              <a:spcBef>
                <a:spcPts val="0"/>
              </a:spcBef>
              <a:buNone/>
              <a:defRPr sz="1200" b="0" i="0" u="none">
                <a:solidFill>
                  <a:srgbClr val="7E7E7E"/>
                </a:solidFill>
                <a:latin typeface="Calibri"/>
                <a:ea typeface="Calibri"/>
                <a:cs typeface="Calibri"/>
                <a:sym typeface="Calibri"/>
              </a:defRPr>
            </a:lvl2pPr>
            <a:lvl3pPr marL="25400" marR="0" lvl="2" indent="0" algn="l" rtl="0">
              <a:lnSpc>
                <a:spcPct val="103333"/>
              </a:lnSpc>
              <a:spcBef>
                <a:spcPts val="0"/>
              </a:spcBef>
              <a:buNone/>
              <a:defRPr sz="1200" b="0" i="0" u="none">
                <a:solidFill>
                  <a:srgbClr val="7E7E7E"/>
                </a:solidFill>
                <a:latin typeface="Calibri"/>
                <a:ea typeface="Calibri"/>
                <a:cs typeface="Calibri"/>
                <a:sym typeface="Calibri"/>
              </a:defRPr>
            </a:lvl3pPr>
            <a:lvl4pPr marL="25400" marR="0" lvl="3" indent="0" algn="l" rtl="0">
              <a:lnSpc>
                <a:spcPct val="103333"/>
              </a:lnSpc>
              <a:spcBef>
                <a:spcPts val="0"/>
              </a:spcBef>
              <a:buNone/>
              <a:defRPr sz="1200" b="0" i="0" u="none">
                <a:solidFill>
                  <a:srgbClr val="7E7E7E"/>
                </a:solidFill>
                <a:latin typeface="Calibri"/>
                <a:ea typeface="Calibri"/>
                <a:cs typeface="Calibri"/>
                <a:sym typeface="Calibri"/>
              </a:defRPr>
            </a:lvl4pPr>
            <a:lvl5pPr marL="25400" marR="0" lvl="4" indent="0" algn="l" rtl="0">
              <a:lnSpc>
                <a:spcPct val="103333"/>
              </a:lnSpc>
              <a:spcBef>
                <a:spcPts val="0"/>
              </a:spcBef>
              <a:buNone/>
              <a:defRPr sz="1200" b="0" i="0" u="none">
                <a:solidFill>
                  <a:srgbClr val="7E7E7E"/>
                </a:solidFill>
                <a:latin typeface="Calibri"/>
                <a:ea typeface="Calibri"/>
                <a:cs typeface="Calibri"/>
                <a:sym typeface="Calibri"/>
              </a:defRPr>
            </a:lvl5pPr>
            <a:lvl6pPr marL="25400" marR="0" lvl="5" indent="0" algn="l" rtl="0">
              <a:lnSpc>
                <a:spcPct val="103333"/>
              </a:lnSpc>
              <a:spcBef>
                <a:spcPts val="0"/>
              </a:spcBef>
              <a:buNone/>
              <a:defRPr sz="1200" b="0" i="0" u="none">
                <a:solidFill>
                  <a:srgbClr val="7E7E7E"/>
                </a:solidFill>
                <a:latin typeface="Calibri"/>
                <a:ea typeface="Calibri"/>
                <a:cs typeface="Calibri"/>
                <a:sym typeface="Calibri"/>
              </a:defRPr>
            </a:lvl6pPr>
            <a:lvl7pPr marL="25400" marR="0" lvl="6" indent="0" algn="l" rtl="0">
              <a:lnSpc>
                <a:spcPct val="103333"/>
              </a:lnSpc>
              <a:spcBef>
                <a:spcPts val="0"/>
              </a:spcBef>
              <a:buNone/>
              <a:defRPr sz="1200" b="0" i="0" u="none">
                <a:solidFill>
                  <a:srgbClr val="7E7E7E"/>
                </a:solidFill>
                <a:latin typeface="Calibri"/>
                <a:ea typeface="Calibri"/>
                <a:cs typeface="Calibri"/>
                <a:sym typeface="Calibri"/>
              </a:defRPr>
            </a:lvl7pPr>
            <a:lvl8pPr marL="25400" marR="0" lvl="7" indent="0" algn="l" rtl="0">
              <a:lnSpc>
                <a:spcPct val="103333"/>
              </a:lnSpc>
              <a:spcBef>
                <a:spcPts val="0"/>
              </a:spcBef>
              <a:buNone/>
              <a:defRPr sz="1200" b="0" i="0" u="none">
                <a:solidFill>
                  <a:srgbClr val="7E7E7E"/>
                </a:solidFill>
                <a:latin typeface="Calibri"/>
                <a:ea typeface="Calibri"/>
                <a:cs typeface="Calibri"/>
                <a:sym typeface="Calibri"/>
              </a:defRPr>
            </a:lvl8pPr>
            <a:lvl9pPr marL="25400" marR="0" lvl="8" indent="0" algn="l" rtl="0">
              <a:lnSpc>
                <a:spcPct val="103333"/>
              </a:lnSpc>
              <a:spcBef>
                <a:spcPts val="0"/>
              </a:spcBef>
              <a:buNone/>
              <a:defRPr sz="1200" b="0" i="0" u="none">
                <a:solidFill>
                  <a:srgbClr val="7E7E7E"/>
                </a:solidFill>
                <a:latin typeface="Calibri"/>
                <a:ea typeface="Calibri"/>
                <a:cs typeface="Calibri"/>
                <a:sym typeface="Calibri"/>
              </a:defRPr>
            </a:lvl9pPr>
          </a:lstStyle>
          <a:p>
            <a:pPr marL="25400" lvl="0" indent="0" algn="l"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id="13" name="Picture 1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515736" y="184870"/>
            <a:ext cx="2533650" cy="539958"/>
          </a:xfrm>
          <a:prstGeom prst="rect">
            <a:avLst/>
          </a:prstGeom>
          <a:effectLst>
            <a:reflection stA="0" endPos="65000" dist="50800" dir="5400000" sy="-100000" algn="bl" rotWithShape="0"/>
          </a:effectLst>
        </p:spPr>
      </p:pic>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9" name="Google Shape;59;p7"/>
          <p:cNvSpPr/>
          <p:nvPr/>
        </p:nvSpPr>
        <p:spPr>
          <a:xfrm>
            <a:off x="0" y="-21516"/>
            <a:ext cx="12192000" cy="1835150"/>
          </a:xfrm>
          <a:custGeom>
            <a:avLst/>
            <a:gdLst/>
            <a:ahLst/>
            <a:cxnLst/>
            <a:rect l="l" t="t" r="r" b="b"/>
            <a:pathLst>
              <a:path w="120000" h="120000" extrusionOk="0">
                <a:moveTo>
                  <a:pt x="119999" y="0"/>
                </a:moveTo>
                <a:lnTo>
                  <a:pt x="0" y="0"/>
                </a:lnTo>
                <a:lnTo>
                  <a:pt x="0" y="119983"/>
                </a:lnTo>
                <a:lnTo>
                  <a:pt x="119999" y="119983"/>
                </a:lnTo>
                <a:lnTo>
                  <a:pt x="119999" y="0"/>
                </a:lnTo>
                <a:close/>
              </a:path>
            </a:pathLst>
          </a:custGeom>
          <a:solidFill>
            <a:srgbClr val="FFFFFF">
              <a:alpha val="94509"/>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2" name="Google Shape;52;p7"/>
          <p:cNvSpPr/>
          <p:nvPr/>
        </p:nvSpPr>
        <p:spPr>
          <a:xfrm>
            <a:off x="0" y="0"/>
            <a:ext cx="0" cy="914400"/>
          </a:xfrm>
          <a:custGeom>
            <a:avLst/>
            <a:gdLst/>
            <a:ahLst/>
            <a:cxnLst/>
            <a:rect l="l" t="t" r="r" b="b"/>
            <a:pathLst>
              <a:path w="120000" h="120000" extrusionOk="0">
                <a:moveTo>
                  <a:pt x="0" y="120000"/>
                </a:moveTo>
                <a:lnTo>
                  <a:pt x="0" y="0"/>
                </a:lnTo>
                <a:lnTo>
                  <a:pt x="0" y="120000"/>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5" name="Google Shape;55;p7"/>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7"/>
          <p:cNvSpPr/>
          <p:nvPr/>
        </p:nvSpPr>
        <p:spPr>
          <a:xfrm>
            <a:off x="0" y="1827276"/>
            <a:ext cx="12192000" cy="182880"/>
          </a:xfrm>
          <a:custGeom>
            <a:avLst/>
            <a:gdLst/>
            <a:ahLst/>
            <a:cxnLst/>
            <a:rect l="l" t="t" r="r" b="b"/>
            <a:pathLst>
              <a:path w="120000" h="120000" extrusionOk="0">
                <a:moveTo>
                  <a:pt x="0" y="0"/>
                </a:moveTo>
                <a:lnTo>
                  <a:pt x="0" y="119999"/>
                </a:lnTo>
                <a:lnTo>
                  <a:pt x="119999" y="119999"/>
                </a:lnTo>
                <a:lnTo>
                  <a:pt x="119999" y="0"/>
                </a:lnTo>
                <a:lnTo>
                  <a:pt x="0" y="0"/>
                </a:lnTo>
                <a:close/>
              </a:path>
            </a:pathLst>
          </a:custGeom>
          <a:solidFill>
            <a:srgbClr val="40404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Title 1"/>
          <p:cNvSpPr>
            <a:spLocks noGrp="1"/>
          </p:cNvSpPr>
          <p:nvPr>
            <p:ph type="title"/>
          </p:nvPr>
        </p:nvSpPr>
        <p:spPr>
          <a:xfrm>
            <a:off x="479018" y="394208"/>
            <a:ext cx="11176812" cy="730885"/>
          </a:xfrm>
        </p:spPr>
        <p:txBody>
          <a:bodyPr/>
          <a:lstStyle/>
          <a:p>
            <a:pPr algn="ctr"/>
            <a:r>
              <a:rPr lang="en-US" dirty="0" smtClean="0"/>
              <a:t>Lending Application Result Predictions</a:t>
            </a:r>
            <a:r>
              <a:rPr lang="en-US" smtClean="0"/>
              <a:t/>
            </a:r>
            <a:br>
              <a:rPr lang="en-US" smtClean="0"/>
            </a:br>
            <a:r>
              <a:rPr lang="en-US" sz="2400" smtClean="0"/>
              <a:t>November 8, </a:t>
            </a:r>
            <a:r>
              <a:rPr lang="en-US" sz="2400" dirty="0" smtClean="0"/>
              <a:t>2019</a:t>
            </a:r>
            <a:endParaRPr lang="en-US" dirty="0"/>
          </a:p>
        </p:txBody>
      </p:sp>
      <p:sp>
        <p:nvSpPr>
          <p:cNvPr id="5" name="Slide Number Placeholder 4"/>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7933" y="2193797"/>
            <a:ext cx="8572500" cy="4286250"/>
          </a:xfrm>
          <a:prstGeom prst="rect">
            <a:avLst/>
          </a:prstGeom>
        </p:spPr>
      </p:pic>
      <p:sp>
        <p:nvSpPr>
          <p:cNvPr id="7" name="TextBox 6"/>
          <p:cNvSpPr txBox="1"/>
          <p:nvPr/>
        </p:nvSpPr>
        <p:spPr>
          <a:xfrm>
            <a:off x="9574306" y="6543243"/>
            <a:ext cx="1066127" cy="200055"/>
          </a:xfrm>
          <a:prstGeom prst="rect">
            <a:avLst/>
          </a:prstGeom>
          <a:noFill/>
        </p:spPr>
        <p:txBody>
          <a:bodyPr wrap="square" rtlCol="0">
            <a:spAutoFit/>
          </a:bodyPr>
          <a:lstStyle/>
          <a:p>
            <a:r>
              <a:rPr lang="en-US" sz="700" dirty="0" smtClean="0"/>
              <a:t>banknxt.com</a:t>
            </a:r>
            <a:endParaRPr lang="en-US" sz="7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268" y="201241"/>
            <a:ext cx="9370280" cy="29361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APPENDIX</a:t>
            </a:r>
            <a:endParaRPr lang="en-US" sz="3200" dirty="0"/>
          </a:p>
        </p:txBody>
      </p:sp>
      <p:sp>
        <p:nvSpPr>
          <p:cNvPr id="3" name="Slide Number Placeholder 2"/>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2</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650535491"/>
              </p:ext>
            </p:extLst>
          </p:nvPr>
        </p:nvGraphicFramePr>
        <p:xfrm>
          <a:off x="3145186" y="1892484"/>
          <a:ext cx="6277114" cy="3200400"/>
        </p:xfrm>
        <a:graphic>
          <a:graphicData uri="http://schemas.openxmlformats.org/drawingml/2006/table">
            <a:tbl>
              <a:tblPr firstRow="1" bandRow="1">
                <a:tableStyleId>{BD783372-3A46-4EF3-AE75-B6249A05104E}</a:tableStyleId>
              </a:tblPr>
              <a:tblGrid>
                <a:gridCol w="1922036"/>
                <a:gridCol w="4355078"/>
              </a:tblGrid>
              <a:tr h="370840">
                <a:tc>
                  <a:txBody>
                    <a:bodyPr/>
                    <a:lstStyle/>
                    <a:p>
                      <a:pPr algn="ctr"/>
                      <a:r>
                        <a:rPr lang="en-US" sz="2400" dirty="0" smtClean="0"/>
                        <a:t>3</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INTRODUCTION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4</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DATA</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5</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ANALYTIC APPROACH</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6</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BASELINE</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2400" dirty="0" smtClean="0"/>
                        <a:t>7</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smtClean="0"/>
                        <a:t>SUPERVISED</a:t>
                      </a:r>
                      <a:r>
                        <a:rPr lang="en-US" sz="2400" baseline="0" dirty="0" smtClean="0"/>
                        <a:t> LEARNING RESULTS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8600">
                <a:tc>
                  <a:txBody>
                    <a:bodyPr/>
                    <a:lstStyle/>
                    <a:p>
                      <a:pPr algn="ctr"/>
                      <a:r>
                        <a:rPr lang="en-US" sz="2400" dirty="0" smtClean="0"/>
                        <a:t>8</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baseline="0" dirty="0" smtClean="0"/>
                        <a:t>XGBOOST – CLOSER LOOK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2400" dirty="0" smtClean="0"/>
                        <a:t>9</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CONCLUSION</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638438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INTRODUCTION</a:t>
            </a:r>
            <a:endParaRPr lang="en-US" sz="3200" dirty="0"/>
          </a:p>
        </p:txBody>
      </p:sp>
      <p:sp>
        <p:nvSpPr>
          <p:cNvPr id="3" name="TextBox 2"/>
          <p:cNvSpPr txBox="1"/>
          <p:nvPr/>
        </p:nvSpPr>
        <p:spPr>
          <a:xfrm>
            <a:off x="1376786" y="1575707"/>
            <a:ext cx="9013372" cy="707886"/>
          </a:xfrm>
          <a:prstGeom prst="rect">
            <a:avLst/>
          </a:prstGeom>
          <a:noFill/>
        </p:spPr>
        <p:txBody>
          <a:bodyPr wrap="square" rtlCol="0">
            <a:spAutoFit/>
          </a:bodyPr>
          <a:lstStyle/>
          <a:p>
            <a:r>
              <a:rPr lang="en-US" sz="1800" b="1" dirty="0" smtClean="0"/>
              <a:t>Objective:</a:t>
            </a:r>
            <a:r>
              <a:rPr lang="en-US" sz="1800" dirty="0" smtClean="0"/>
              <a:t> </a:t>
            </a:r>
            <a:r>
              <a:rPr lang="en-US" sz="2000" dirty="0" smtClean="0"/>
              <a:t>Using machine learning models to predict whether a loan application will be approved or </a:t>
            </a:r>
            <a:r>
              <a:rPr lang="en-US" sz="2000" dirty="0" smtClean="0"/>
              <a:t>declined based on limited number of features. </a:t>
            </a:r>
            <a:endParaRPr lang="en-US" sz="2000" dirty="0"/>
          </a:p>
        </p:txBody>
      </p:sp>
      <p:sp>
        <p:nvSpPr>
          <p:cNvPr id="4" name="Slide Number Placeholder 3"/>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3</a:t>
            </a:fld>
            <a:endParaRPr lang="en-US"/>
          </a:p>
        </p:txBody>
      </p:sp>
      <p:pic>
        <p:nvPicPr>
          <p:cNvPr id="8" name="Picture 7"/>
          <p:cNvPicPr>
            <a:picLocks noChangeAspect="1"/>
          </p:cNvPicPr>
          <p:nvPr/>
        </p:nvPicPr>
        <p:blipFill>
          <a:blip r:embed="rId3"/>
          <a:stretch>
            <a:fillRect/>
          </a:stretch>
        </p:blipFill>
        <p:spPr>
          <a:xfrm>
            <a:off x="3029566" y="3169097"/>
            <a:ext cx="5229225" cy="2438400"/>
          </a:xfrm>
          <a:prstGeom prst="rect">
            <a:avLst/>
          </a:prstGeom>
        </p:spPr>
      </p:pic>
    </p:spTree>
    <p:extLst>
      <p:ext uri="{BB962C8B-B14F-4D97-AF65-F5344CB8AC3E}">
        <p14:creationId xmlns:p14="http://schemas.microsoft.com/office/powerpoint/2010/main" val="3072289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DATA</a:t>
            </a:r>
            <a:endParaRPr lang="en-US" sz="3200" dirty="0"/>
          </a:p>
        </p:txBody>
      </p:sp>
      <p:sp>
        <p:nvSpPr>
          <p:cNvPr id="3" name="TextBox 2"/>
          <p:cNvSpPr txBox="1"/>
          <p:nvPr/>
        </p:nvSpPr>
        <p:spPr>
          <a:xfrm>
            <a:off x="1069521" y="1755321"/>
            <a:ext cx="10107674" cy="1538883"/>
          </a:xfrm>
          <a:prstGeom prst="rect">
            <a:avLst/>
          </a:prstGeom>
          <a:noFill/>
        </p:spPr>
        <p:txBody>
          <a:bodyPr wrap="square" rtlCol="0">
            <a:spAutoFit/>
          </a:bodyPr>
          <a:lstStyle/>
          <a:p>
            <a:pPr marL="457200" indent="-457200">
              <a:buClr>
                <a:schemeClr val="bg2">
                  <a:lumMod val="75000"/>
                </a:schemeClr>
              </a:buClr>
              <a:buFont typeface="Wingdings" panose="05000000000000000000" pitchFamily="2" charset="2"/>
              <a:buChar char="§"/>
            </a:pPr>
            <a:r>
              <a:rPr lang="en-US" sz="2000" dirty="0" smtClean="0"/>
              <a:t>Lending Club Accepted &amp; Declined Data from 2007 to 2018</a:t>
            </a:r>
          </a:p>
          <a:p>
            <a:pPr marL="457200" indent="-457200">
              <a:buClr>
                <a:schemeClr val="bg2">
                  <a:lumMod val="75000"/>
                </a:schemeClr>
              </a:buClr>
              <a:buFont typeface="Wingdings" panose="05000000000000000000" pitchFamily="2" charset="2"/>
              <a:buChar char="§"/>
            </a:pPr>
            <a:r>
              <a:rPr lang="en-US" sz="2000" dirty="0" smtClean="0"/>
              <a:t>Data is sourced from </a:t>
            </a:r>
            <a:r>
              <a:rPr lang="en-US" sz="2000" dirty="0" err="1" smtClean="0"/>
              <a:t>Kaggle</a:t>
            </a:r>
            <a:r>
              <a:rPr lang="en-US" sz="2000" dirty="0" smtClean="0"/>
              <a:t> website</a:t>
            </a:r>
          </a:p>
          <a:p>
            <a:pPr marL="457200" indent="-457200">
              <a:buClr>
                <a:schemeClr val="bg2">
                  <a:lumMod val="75000"/>
                </a:schemeClr>
              </a:buClr>
              <a:buFont typeface="Wingdings" panose="05000000000000000000" pitchFamily="2" charset="2"/>
              <a:buChar char="§"/>
            </a:pPr>
            <a:r>
              <a:rPr lang="en-US" sz="2000" dirty="0" smtClean="0"/>
              <a:t>5% of total data is used due to computation limitation. Stratified random sampling based on </a:t>
            </a:r>
            <a:r>
              <a:rPr lang="en-US" sz="2000" dirty="0" err="1" smtClean="0"/>
              <a:t>Loan_Amount</a:t>
            </a:r>
            <a:r>
              <a:rPr lang="en-US" sz="2000" dirty="0" smtClean="0"/>
              <a:t> is used for reduction</a:t>
            </a:r>
            <a:r>
              <a:rPr lang="en-US" dirty="0" smtClean="0"/>
              <a:t>.</a:t>
            </a:r>
          </a:p>
          <a:p>
            <a:pPr marL="285750" indent="-285750">
              <a:buFont typeface="Arial" panose="020B0604020202020204" pitchFamily="34" charset="0"/>
              <a:buChar char="•"/>
            </a:pPr>
            <a:endParaRPr lang="en-US" dirty="0"/>
          </a:p>
        </p:txBody>
      </p:sp>
      <p:sp>
        <p:nvSpPr>
          <p:cNvPr id="4" name="Slide Number Placeholder 3"/>
          <p:cNvSpPr>
            <a:spLocks noGrp="1"/>
          </p:cNvSpPr>
          <p:nvPr>
            <p:ph type="sldNum" idx="12"/>
          </p:nvPr>
        </p:nvSpPr>
        <p:spPr/>
        <p:txBody>
          <a:bodyPr/>
          <a:lstStyle/>
          <a:p>
            <a:pPr marL="25400" lvl="0" indent="0" algn="l" rtl="0">
              <a:spcBef>
                <a:spcPts val="0"/>
              </a:spcBef>
              <a:spcAft>
                <a:spcPts val="0"/>
              </a:spcAft>
              <a:buNone/>
            </a:pPr>
            <a:fld id="{00000000-1234-1234-1234-123412341234}" type="slidenum">
              <a:rPr lang="en-US" smtClean="0"/>
              <a:t>4</a:t>
            </a:fld>
            <a:endParaRPr lang="en-US"/>
          </a:p>
        </p:txBody>
      </p:sp>
      <p:graphicFrame>
        <p:nvGraphicFramePr>
          <p:cNvPr id="8" name="Diagram 7"/>
          <p:cNvGraphicFramePr/>
          <p:nvPr>
            <p:extLst>
              <p:ext uri="{D42A27DB-BD31-4B8C-83A1-F6EECF244321}">
                <p14:modId xmlns:p14="http://schemas.microsoft.com/office/powerpoint/2010/main" val="355440203"/>
              </p:ext>
            </p:extLst>
          </p:nvPr>
        </p:nvGraphicFramePr>
        <p:xfrm>
          <a:off x="528768" y="3634989"/>
          <a:ext cx="11097447" cy="2410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1350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ANALYTIC APPROACH</a:t>
            </a:r>
            <a:endParaRPr lang="en-US" sz="3200" dirty="0"/>
          </a:p>
        </p:txBody>
      </p:sp>
      <p:sp>
        <p:nvSpPr>
          <p:cNvPr id="3" name="Slide Number Placeholder 2"/>
          <p:cNvSpPr>
            <a:spLocks noGrp="1"/>
          </p:cNvSpPr>
          <p:nvPr>
            <p:ph type="sldNum" idx="12"/>
          </p:nvPr>
        </p:nvSpPr>
        <p:spPr>
          <a:xfrm>
            <a:off x="11419840" y="7253250"/>
            <a:ext cx="206375" cy="177800"/>
          </a:xfrm>
        </p:spPr>
        <p:txBody>
          <a:bodyPr/>
          <a:lstStyle/>
          <a:p>
            <a:pPr marL="25400" lvl="0" indent="0" algn="l" rtl="0">
              <a:spcBef>
                <a:spcPts val="0"/>
              </a:spcBef>
              <a:spcAft>
                <a:spcPts val="0"/>
              </a:spcAft>
              <a:buNone/>
            </a:pPr>
            <a:fld id="{00000000-1234-1234-1234-123412341234}" type="slidenum">
              <a:rPr lang="en-US" smtClean="0"/>
              <a:t>5</a:t>
            </a:fld>
            <a:endParaRPr lang="en-US"/>
          </a:p>
        </p:txBody>
      </p:sp>
      <p:sp>
        <p:nvSpPr>
          <p:cNvPr id="5" name="TextBox 4"/>
          <p:cNvSpPr txBox="1"/>
          <p:nvPr/>
        </p:nvSpPr>
        <p:spPr>
          <a:xfrm>
            <a:off x="299439" y="2345162"/>
            <a:ext cx="6322618" cy="2554545"/>
          </a:xfrm>
          <a:prstGeom prst="rect">
            <a:avLst/>
          </a:prstGeom>
          <a:noFill/>
        </p:spPr>
        <p:txBody>
          <a:bodyPr wrap="square" rtlCol="0">
            <a:spAutoFit/>
          </a:bodyPr>
          <a:lstStyle/>
          <a:p>
            <a:pPr marL="285750" indent="-285750">
              <a:buClr>
                <a:schemeClr val="bg2">
                  <a:lumMod val="75000"/>
                </a:schemeClr>
              </a:buClr>
              <a:buFont typeface="Wingdings" panose="05000000000000000000" pitchFamily="2" charset="2"/>
              <a:buChar char="§"/>
            </a:pPr>
            <a:r>
              <a:rPr lang="en-US" sz="2000" dirty="0" smtClean="0"/>
              <a:t>Initial </a:t>
            </a:r>
            <a:r>
              <a:rPr lang="en-US" sz="2000" dirty="0"/>
              <a:t>exploratory data analysis is done to note of any easy to observe patterns in the </a:t>
            </a:r>
            <a:r>
              <a:rPr lang="en-US" sz="2000" dirty="0" smtClean="0"/>
              <a:t>overall data and to help determine baseline model</a:t>
            </a:r>
            <a:r>
              <a:rPr lang="en-US" sz="2000" dirty="0" smtClean="0"/>
              <a:t>.</a:t>
            </a:r>
          </a:p>
          <a:p>
            <a:pPr marL="285750" indent="-285750">
              <a:buClr>
                <a:schemeClr val="bg2">
                  <a:lumMod val="75000"/>
                </a:schemeClr>
              </a:buClr>
              <a:buFont typeface="Wingdings" panose="05000000000000000000" pitchFamily="2" charset="2"/>
              <a:buChar char="§"/>
            </a:pPr>
            <a:r>
              <a:rPr lang="en-US" sz="2000" dirty="0"/>
              <a:t>S</a:t>
            </a:r>
            <a:r>
              <a:rPr lang="en-US" sz="2000" dirty="0" smtClean="0"/>
              <a:t>et </a:t>
            </a:r>
            <a:r>
              <a:rPr lang="en-US" sz="2000" dirty="0"/>
              <a:t>up Baseline Prediction using non-Machine Learning methods</a:t>
            </a:r>
            <a:r>
              <a:rPr lang="en-US" sz="2000" dirty="0" smtClean="0"/>
              <a:t>.</a:t>
            </a:r>
            <a:endParaRPr lang="en-US" sz="2000" dirty="0" smtClean="0"/>
          </a:p>
          <a:p>
            <a:pPr marL="285750" indent="-285750">
              <a:buClr>
                <a:schemeClr val="bg2">
                  <a:lumMod val="75000"/>
                </a:schemeClr>
              </a:buClr>
              <a:buFont typeface="Wingdings" panose="05000000000000000000" pitchFamily="2" charset="2"/>
              <a:buChar char="§"/>
            </a:pPr>
            <a:r>
              <a:rPr lang="en-US" sz="2000" dirty="0"/>
              <a:t>Apply Classification Supervised Learning to the data in order to see if better results can be achieved</a:t>
            </a:r>
            <a:r>
              <a:rPr lang="en-US" sz="2000" dirty="0" smtClean="0"/>
              <a:t>.</a:t>
            </a:r>
            <a:endParaRPr lang="en-US" sz="2000" dirty="0" smtClean="0"/>
          </a:p>
        </p:txBody>
      </p:sp>
      <p:pic>
        <p:nvPicPr>
          <p:cNvPr id="4" name="Picture 3"/>
          <p:cNvPicPr>
            <a:picLocks noChangeAspect="1"/>
          </p:cNvPicPr>
          <p:nvPr/>
        </p:nvPicPr>
        <p:blipFill>
          <a:blip r:embed="rId3"/>
          <a:stretch>
            <a:fillRect/>
          </a:stretch>
        </p:blipFill>
        <p:spPr>
          <a:xfrm>
            <a:off x="352928" y="4892889"/>
            <a:ext cx="6269129" cy="1218382"/>
          </a:xfrm>
          <a:prstGeom prst="rect">
            <a:avLst/>
          </a:prstGeom>
        </p:spPr>
      </p:pic>
      <p:graphicFrame>
        <p:nvGraphicFramePr>
          <p:cNvPr id="10" name="Diagram 9"/>
          <p:cNvGraphicFramePr/>
          <p:nvPr>
            <p:extLst>
              <p:ext uri="{D42A27DB-BD31-4B8C-83A1-F6EECF244321}">
                <p14:modId xmlns:p14="http://schemas.microsoft.com/office/powerpoint/2010/main" val="421739319"/>
              </p:ext>
            </p:extLst>
          </p:nvPr>
        </p:nvGraphicFramePr>
        <p:xfrm>
          <a:off x="1171388" y="1020299"/>
          <a:ext cx="9500197" cy="15077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Rectangle 10"/>
          <p:cNvSpPr/>
          <p:nvPr/>
        </p:nvSpPr>
        <p:spPr>
          <a:xfrm>
            <a:off x="4948516" y="1290918"/>
            <a:ext cx="5819888" cy="97894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9"/>
          <a:stretch>
            <a:fillRect/>
          </a:stretch>
        </p:blipFill>
        <p:spPr>
          <a:xfrm>
            <a:off x="6889094" y="2589903"/>
            <a:ext cx="4374163" cy="4180861"/>
          </a:xfrm>
          <a:prstGeom prst="rect">
            <a:avLst/>
          </a:prstGeom>
        </p:spPr>
      </p:pic>
    </p:spTree>
    <p:extLst>
      <p:ext uri="{BB962C8B-B14F-4D97-AF65-F5344CB8AC3E}">
        <p14:creationId xmlns:p14="http://schemas.microsoft.com/office/powerpoint/2010/main" val="4493502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10" name="TextBox 9"/>
          <p:cNvSpPr txBox="1"/>
          <p:nvPr/>
        </p:nvSpPr>
        <p:spPr>
          <a:xfrm rot="20558741">
            <a:off x="4348593" y="1521362"/>
            <a:ext cx="3850622" cy="1015663"/>
          </a:xfrm>
          <a:prstGeom prst="rect">
            <a:avLst/>
          </a:prstGeom>
          <a:noFill/>
        </p:spPr>
        <p:txBody>
          <a:bodyPr wrap="square" rtlCol="0">
            <a:spAutoFit/>
          </a:bodyPr>
          <a:lstStyle/>
          <a:p>
            <a:r>
              <a:rPr lang="en-US" sz="6000" dirty="0" smtClean="0">
                <a:solidFill>
                  <a:srgbClr val="FF0000"/>
                </a:solidFill>
              </a:rPr>
              <a:t>REJECT</a:t>
            </a:r>
            <a:endParaRPr lang="en-US" dirty="0">
              <a:solidFill>
                <a:srgbClr val="FF0000"/>
              </a:solidFill>
            </a:endParaRPr>
          </a:p>
        </p:txBody>
      </p:sp>
      <p:sp>
        <p:nvSpPr>
          <p:cNvPr id="8" name="TextBox 7"/>
          <p:cNvSpPr txBox="1"/>
          <p:nvPr/>
        </p:nvSpPr>
        <p:spPr>
          <a:xfrm>
            <a:off x="4173141" y="1207157"/>
            <a:ext cx="3937509" cy="1938992"/>
          </a:xfrm>
          <a:prstGeom prst="rect">
            <a:avLst/>
          </a:prstGeom>
          <a:solidFill>
            <a:schemeClr val="accent6">
              <a:lumMod val="20000"/>
              <a:lumOff val="80000"/>
              <a:alpha val="50000"/>
            </a:schemeClr>
          </a:solidFill>
          <a:ln>
            <a:solidFill>
              <a:schemeClr val="bg2">
                <a:lumMod val="75000"/>
              </a:schemeClr>
            </a:solidFill>
          </a:ln>
        </p:spPr>
        <p:txBody>
          <a:bodyPr wrap="square" rtlCol="0">
            <a:spAutoFit/>
          </a:bodyPr>
          <a:lstStyle/>
          <a:p>
            <a:pPr algn="ctr"/>
            <a:r>
              <a:rPr lang="en-US" sz="2000" dirty="0" smtClean="0"/>
              <a:t>&gt;= 40% Debt to Income Ratio</a:t>
            </a:r>
          </a:p>
          <a:p>
            <a:pPr algn="ctr"/>
            <a:endParaRPr lang="en-US" sz="2000" dirty="0"/>
          </a:p>
          <a:p>
            <a:pPr algn="ctr"/>
            <a:r>
              <a:rPr lang="en-US" sz="2000" dirty="0" smtClean="0"/>
              <a:t>OR</a:t>
            </a:r>
          </a:p>
          <a:p>
            <a:pPr algn="ctr"/>
            <a:endParaRPr lang="en-US" sz="2000" dirty="0"/>
          </a:p>
          <a:p>
            <a:pPr algn="ctr"/>
            <a:r>
              <a:rPr lang="en-US" sz="2000" dirty="0"/>
              <a:t>&lt;</a:t>
            </a:r>
            <a:r>
              <a:rPr lang="en-US" sz="2000" dirty="0" smtClean="0"/>
              <a:t> 1 year Employment Length</a:t>
            </a:r>
            <a:br>
              <a:rPr lang="en-US" sz="2000" dirty="0" smtClean="0"/>
            </a:br>
            <a:r>
              <a:rPr lang="en-US" sz="2000" dirty="0" smtClean="0"/>
              <a:t>(0 </a:t>
            </a:r>
            <a:r>
              <a:rPr lang="en-US" sz="2000" dirty="0"/>
              <a:t>in the Graph on the Right)</a:t>
            </a:r>
          </a:p>
        </p:txBody>
      </p:sp>
      <p:sp>
        <p:nvSpPr>
          <p:cNvPr id="16" name="TextBox 15"/>
          <p:cNvSpPr txBox="1"/>
          <p:nvPr/>
        </p:nvSpPr>
        <p:spPr>
          <a:xfrm rot="20533360">
            <a:off x="4361044" y="3274605"/>
            <a:ext cx="3937509" cy="1846659"/>
          </a:xfrm>
          <a:prstGeom prst="rect">
            <a:avLst/>
          </a:prstGeom>
          <a:noFill/>
          <a:ln>
            <a:noFill/>
          </a:ln>
        </p:spPr>
        <p:txBody>
          <a:bodyPr wrap="square" rtlCol="0">
            <a:spAutoFit/>
          </a:bodyPr>
          <a:lstStyle/>
          <a:p>
            <a:pPr algn="ctr"/>
            <a:endParaRPr lang="en-US" sz="2000" dirty="0" smtClean="0"/>
          </a:p>
          <a:p>
            <a:pPr algn="ctr"/>
            <a:r>
              <a:rPr lang="en-US" sz="5400" dirty="0" smtClean="0">
                <a:solidFill>
                  <a:srgbClr val="00B050"/>
                </a:solidFill>
              </a:rPr>
              <a:t>APPROVE</a:t>
            </a:r>
            <a:endParaRPr lang="en-US" sz="2000" dirty="0" smtClean="0">
              <a:solidFill>
                <a:srgbClr val="00B050"/>
              </a:solidFill>
            </a:endParaRPr>
          </a:p>
          <a:p>
            <a:pPr algn="ctr"/>
            <a:endParaRPr lang="en-US" sz="2000" dirty="0"/>
          </a:p>
          <a:p>
            <a:pPr algn="ctr"/>
            <a:endParaRPr lang="en-US" sz="2000" dirty="0"/>
          </a:p>
        </p:txBody>
      </p:sp>
      <p:sp>
        <p:nvSpPr>
          <p:cNvPr id="70" name="Google Shape;70;p8"/>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25400" marR="0" lvl="0" indent="0" algn="l" rtl="0">
              <a:lnSpc>
                <a:spcPct val="103333"/>
              </a:lnSpc>
              <a:spcBef>
                <a:spcPts val="0"/>
              </a:spcBef>
              <a:spcAft>
                <a:spcPts val="0"/>
              </a:spcAft>
              <a:buNone/>
            </a:pPr>
            <a:fld id="{00000000-1234-1234-1234-123412341234}" type="slidenum">
              <a:rPr lang="en-US" sz="1200" b="0" i="0">
                <a:solidFill>
                  <a:srgbClr val="7E7E7E"/>
                </a:solidFill>
                <a:latin typeface="Calibri"/>
                <a:ea typeface="Calibri"/>
                <a:cs typeface="Calibri"/>
                <a:sym typeface="Calibri"/>
              </a:rPr>
              <a:t>6</a:t>
            </a:fld>
            <a:endParaRPr/>
          </a:p>
        </p:txBody>
      </p:sp>
      <p:sp>
        <p:nvSpPr>
          <p:cNvPr id="9"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BASELINE</a:t>
            </a:r>
            <a:endParaRPr lang="en-US" sz="3200" dirty="0"/>
          </a:p>
        </p:txBody>
      </p:sp>
      <p:pic>
        <p:nvPicPr>
          <p:cNvPr id="2" name="Picture 1"/>
          <p:cNvPicPr>
            <a:picLocks noChangeAspect="1"/>
          </p:cNvPicPr>
          <p:nvPr/>
        </p:nvPicPr>
        <p:blipFill>
          <a:blip r:embed="rId3"/>
          <a:stretch>
            <a:fillRect/>
          </a:stretch>
        </p:blipFill>
        <p:spPr>
          <a:xfrm>
            <a:off x="8175198" y="1156159"/>
            <a:ext cx="3807454" cy="3762543"/>
          </a:xfrm>
          <a:prstGeom prst="rect">
            <a:avLst/>
          </a:prstGeom>
        </p:spPr>
      </p:pic>
      <p:pic>
        <p:nvPicPr>
          <p:cNvPr id="4" name="Picture 3"/>
          <p:cNvPicPr>
            <a:picLocks noChangeAspect="1"/>
          </p:cNvPicPr>
          <p:nvPr/>
        </p:nvPicPr>
        <p:blipFill>
          <a:blip r:embed="rId4"/>
          <a:stretch>
            <a:fillRect/>
          </a:stretch>
        </p:blipFill>
        <p:spPr>
          <a:xfrm>
            <a:off x="362244" y="5228405"/>
            <a:ext cx="5181600" cy="1333500"/>
          </a:xfrm>
          <a:prstGeom prst="rect">
            <a:avLst/>
          </a:prstGeom>
        </p:spPr>
      </p:pic>
      <p:pic>
        <p:nvPicPr>
          <p:cNvPr id="5" name="Picture 4"/>
          <p:cNvPicPr>
            <a:picLocks noChangeAspect="1"/>
          </p:cNvPicPr>
          <p:nvPr/>
        </p:nvPicPr>
        <p:blipFill>
          <a:blip r:embed="rId5"/>
          <a:stretch>
            <a:fillRect/>
          </a:stretch>
        </p:blipFill>
        <p:spPr>
          <a:xfrm>
            <a:off x="6464877" y="5505434"/>
            <a:ext cx="1638300" cy="600075"/>
          </a:xfrm>
          <a:prstGeom prst="rect">
            <a:avLst/>
          </a:prstGeom>
        </p:spPr>
      </p:pic>
      <p:pic>
        <p:nvPicPr>
          <p:cNvPr id="11" name="Picture 10"/>
          <p:cNvPicPr>
            <a:picLocks noChangeAspect="1"/>
          </p:cNvPicPr>
          <p:nvPr/>
        </p:nvPicPr>
        <p:blipFill>
          <a:blip r:embed="rId6"/>
          <a:stretch>
            <a:fillRect/>
          </a:stretch>
        </p:blipFill>
        <p:spPr>
          <a:xfrm>
            <a:off x="163634" y="1156159"/>
            <a:ext cx="3924267" cy="3563975"/>
          </a:xfrm>
          <a:prstGeom prst="rect">
            <a:avLst/>
          </a:prstGeom>
        </p:spPr>
      </p:pic>
      <p:sp>
        <p:nvSpPr>
          <p:cNvPr id="15" name="TextBox 14"/>
          <p:cNvSpPr txBox="1"/>
          <p:nvPr/>
        </p:nvSpPr>
        <p:spPr>
          <a:xfrm>
            <a:off x="4175702" y="3197147"/>
            <a:ext cx="3937509" cy="1631216"/>
          </a:xfrm>
          <a:prstGeom prst="rect">
            <a:avLst/>
          </a:prstGeom>
          <a:solidFill>
            <a:schemeClr val="accent3">
              <a:lumMod val="60000"/>
              <a:lumOff val="40000"/>
              <a:alpha val="50000"/>
            </a:schemeClr>
          </a:solidFill>
          <a:ln>
            <a:solidFill>
              <a:schemeClr val="bg2">
                <a:lumMod val="75000"/>
              </a:schemeClr>
            </a:solidFill>
          </a:ln>
        </p:spPr>
        <p:txBody>
          <a:bodyPr wrap="square" rtlCol="0">
            <a:spAutoFit/>
          </a:bodyPr>
          <a:lstStyle/>
          <a:p>
            <a:pPr algn="ctr"/>
            <a:endParaRPr lang="en-US" sz="2000" dirty="0" smtClean="0"/>
          </a:p>
          <a:p>
            <a:pPr algn="ctr"/>
            <a:endParaRPr lang="en-US" sz="2000" dirty="0" smtClean="0"/>
          </a:p>
          <a:p>
            <a:pPr algn="ctr"/>
            <a:r>
              <a:rPr lang="en-US" sz="2000" dirty="0" smtClean="0"/>
              <a:t>All other applications</a:t>
            </a:r>
          </a:p>
          <a:p>
            <a:pPr algn="ctr"/>
            <a:endParaRPr lang="en-US" sz="2000" dirty="0"/>
          </a:p>
          <a:p>
            <a:pPr algn="ct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8"/>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25400" marR="0" lvl="0" indent="0" algn="l" rtl="0">
              <a:lnSpc>
                <a:spcPct val="103333"/>
              </a:lnSpc>
              <a:spcBef>
                <a:spcPts val="0"/>
              </a:spcBef>
              <a:spcAft>
                <a:spcPts val="0"/>
              </a:spcAft>
              <a:buNone/>
            </a:pPr>
            <a:fld id="{00000000-1234-1234-1234-123412341234}" type="slidenum">
              <a:rPr lang="en-US" sz="1200" b="0" i="0">
                <a:solidFill>
                  <a:srgbClr val="7E7E7E"/>
                </a:solidFill>
                <a:latin typeface="Calibri"/>
                <a:ea typeface="Calibri"/>
                <a:cs typeface="Calibri"/>
                <a:sym typeface="Calibri"/>
              </a:rPr>
              <a:t>7</a:t>
            </a:fld>
            <a:endParaRPr/>
          </a:p>
        </p:txBody>
      </p:sp>
      <p:sp>
        <p:nvSpPr>
          <p:cNvPr id="9"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SUPERVISED </a:t>
            </a:r>
            <a:r>
              <a:rPr lang="en-US" sz="3200" dirty="0"/>
              <a:t>LEARNING RESULTS</a:t>
            </a:r>
          </a:p>
        </p:txBody>
      </p:sp>
      <p:sp>
        <p:nvSpPr>
          <p:cNvPr id="16" name="Isosceles Triangle 15"/>
          <p:cNvSpPr/>
          <p:nvPr/>
        </p:nvSpPr>
        <p:spPr>
          <a:xfrm>
            <a:off x="193268" y="1499256"/>
            <a:ext cx="5082427" cy="498079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2993740" y="1928393"/>
            <a:ext cx="2836905" cy="890111"/>
          </a:xfrm>
          <a:prstGeom prst="roundRect">
            <a:avLst/>
          </a:prstGeom>
          <a:solidFill>
            <a:schemeClr val="l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smtClean="0">
                <a:solidFill>
                  <a:schemeClr val="tx1"/>
                </a:solidFill>
              </a:rPr>
              <a:t>XGBoost</a:t>
            </a:r>
            <a:endParaRPr lang="en-US" b="1" dirty="0">
              <a:solidFill>
                <a:schemeClr val="tx1"/>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119300">
            <a:off x="3212581" y="2008459"/>
            <a:ext cx="389292" cy="389292"/>
          </a:xfrm>
          <a:prstGeom prst="rect">
            <a:avLst/>
          </a:prstGeom>
        </p:spPr>
      </p:pic>
      <p:sp>
        <p:nvSpPr>
          <p:cNvPr id="25" name="Rounded Rectangle 24"/>
          <p:cNvSpPr/>
          <p:nvPr/>
        </p:nvSpPr>
        <p:spPr>
          <a:xfrm>
            <a:off x="2993740" y="3504306"/>
            <a:ext cx="2836905" cy="890111"/>
          </a:xfrm>
          <a:prstGeom prst="roundRect">
            <a:avLst/>
          </a:prstGeom>
          <a:solidFill>
            <a:schemeClr val="l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#2 Random Forest</a:t>
            </a:r>
            <a:endParaRPr lang="en-US" b="1" dirty="0">
              <a:solidFill>
                <a:schemeClr val="tx1"/>
              </a:solidFill>
            </a:endParaRPr>
          </a:p>
        </p:txBody>
      </p:sp>
      <p:sp>
        <p:nvSpPr>
          <p:cNvPr id="26" name="Rounded Rectangle 25"/>
          <p:cNvSpPr/>
          <p:nvPr/>
        </p:nvSpPr>
        <p:spPr>
          <a:xfrm>
            <a:off x="2987430" y="5154632"/>
            <a:ext cx="2836905" cy="890111"/>
          </a:xfrm>
          <a:prstGeom prst="roundRect">
            <a:avLst/>
          </a:prstGeom>
          <a:solidFill>
            <a:schemeClr val="lt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#3 Logistic Regression</a:t>
            </a:r>
            <a:endParaRPr lang="en-US" b="1" dirty="0">
              <a:solidFill>
                <a:schemeClr val="tx1"/>
              </a:solidFill>
            </a:endParaRPr>
          </a:p>
        </p:txBody>
      </p:sp>
      <p:pic>
        <p:nvPicPr>
          <p:cNvPr id="27" name="Picture 26"/>
          <p:cNvPicPr>
            <a:picLocks noChangeAspect="1"/>
          </p:cNvPicPr>
          <p:nvPr/>
        </p:nvPicPr>
        <p:blipFill>
          <a:blip r:embed="rId4"/>
          <a:stretch>
            <a:fillRect/>
          </a:stretch>
        </p:blipFill>
        <p:spPr>
          <a:xfrm>
            <a:off x="6096000" y="5075224"/>
            <a:ext cx="1847850" cy="466725"/>
          </a:xfrm>
          <a:prstGeom prst="rect">
            <a:avLst/>
          </a:prstGeom>
        </p:spPr>
      </p:pic>
      <p:pic>
        <p:nvPicPr>
          <p:cNvPr id="28" name="Picture 27"/>
          <p:cNvPicPr>
            <a:picLocks noChangeAspect="1"/>
          </p:cNvPicPr>
          <p:nvPr/>
        </p:nvPicPr>
        <p:blipFill>
          <a:blip r:embed="rId5"/>
          <a:stretch>
            <a:fillRect/>
          </a:stretch>
        </p:blipFill>
        <p:spPr>
          <a:xfrm>
            <a:off x="6130087" y="3351012"/>
            <a:ext cx="1809750" cy="457200"/>
          </a:xfrm>
          <a:prstGeom prst="rect">
            <a:avLst/>
          </a:prstGeom>
        </p:spPr>
      </p:pic>
      <p:pic>
        <p:nvPicPr>
          <p:cNvPr id="29" name="Picture 28"/>
          <p:cNvPicPr>
            <a:picLocks noChangeAspect="1"/>
          </p:cNvPicPr>
          <p:nvPr/>
        </p:nvPicPr>
        <p:blipFill>
          <a:blip r:embed="rId6"/>
          <a:stretch>
            <a:fillRect/>
          </a:stretch>
        </p:blipFill>
        <p:spPr>
          <a:xfrm>
            <a:off x="6096000" y="1758013"/>
            <a:ext cx="1914525" cy="457200"/>
          </a:xfrm>
          <a:prstGeom prst="rect">
            <a:avLst/>
          </a:prstGeom>
        </p:spPr>
      </p:pic>
      <p:pic>
        <p:nvPicPr>
          <p:cNvPr id="31" name="Picture 30"/>
          <p:cNvPicPr>
            <a:picLocks noChangeAspect="1"/>
          </p:cNvPicPr>
          <p:nvPr/>
        </p:nvPicPr>
        <p:blipFill>
          <a:blip r:embed="rId7"/>
          <a:stretch>
            <a:fillRect/>
          </a:stretch>
        </p:blipFill>
        <p:spPr>
          <a:xfrm>
            <a:off x="6096000" y="5584981"/>
            <a:ext cx="1600200" cy="666750"/>
          </a:xfrm>
          <a:prstGeom prst="rect">
            <a:avLst/>
          </a:prstGeom>
        </p:spPr>
      </p:pic>
      <p:pic>
        <p:nvPicPr>
          <p:cNvPr id="32" name="Picture 31"/>
          <p:cNvPicPr>
            <a:picLocks noChangeAspect="1"/>
          </p:cNvPicPr>
          <p:nvPr/>
        </p:nvPicPr>
        <p:blipFill>
          <a:blip r:embed="rId8"/>
          <a:stretch>
            <a:fillRect/>
          </a:stretch>
        </p:blipFill>
        <p:spPr>
          <a:xfrm>
            <a:off x="6130087" y="3806008"/>
            <a:ext cx="1619250" cy="657225"/>
          </a:xfrm>
          <a:prstGeom prst="rect">
            <a:avLst/>
          </a:prstGeom>
        </p:spPr>
      </p:pic>
      <p:pic>
        <p:nvPicPr>
          <p:cNvPr id="33" name="Picture 32"/>
          <p:cNvPicPr>
            <a:picLocks noChangeAspect="1"/>
          </p:cNvPicPr>
          <p:nvPr/>
        </p:nvPicPr>
        <p:blipFill>
          <a:blip r:embed="rId9"/>
          <a:stretch>
            <a:fillRect/>
          </a:stretch>
        </p:blipFill>
        <p:spPr>
          <a:xfrm>
            <a:off x="6130087" y="2224621"/>
            <a:ext cx="1628775" cy="666750"/>
          </a:xfrm>
          <a:prstGeom prst="rect">
            <a:avLst/>
          </a:prstGeom>
        </p:spPr>
      </p:pic>
      <p:sp>
        <p:nvSpPr>
          <p:cNvPr id="34" name="TextBox 33"/>
          <p:cNvSpPr txBox="1"/>
          <p:nvPr/>
        </p:nvSpPr>
        <p:spPr>
          <a:xfrm>
            <a:off x="8309967" y="1758013"/>
            <a:ext cx="3796756" cy="2862322"/>
          </a:xfrm>
          <a:prstGeom prst="rect">
            <a:avLst/>
          </a:prstGeom>
          <a:noFill/>
        </p:spPr>
        <p:txBody>
          <a:bodyPr wrap="square" rtlCol="0">
            <a:spAutoFit/>
          </a:bodyPr>
          <a:lstStyle/>
          <a:p>
            <a:pPr marL="342900" indent="-342900">
              <a:buClr>
                <a:schemeClr val="bg2">
                  <a:lumMod val="75000"/>
                </a:schemeClr>
              </a:buClr>
              <a:buFont typeface="Wingdings" panose="05000000000000000000" pitchFamily="2" charset="2"/>
              <a:buChar char="§"/>
            </a:pPr>
            <a:r>
              <a:rPr lang="en-US" sz="2000" dirty="0" err="1" smtClean="0"/>
              <a:t>XGBoost</a:t>
            </a:r>
            <a:r>
              <a:rPr lang="en-US" sz="2000" dirty="0" smtClean="0"/>
              <a:t> has the highest AUC Score demonstrating it had the best performance.</a:t>
            </a:r>
          </a:p>
          <a:p>
            <a:pPr marL="342900" indent="-342900">
              <a:buClr>
                <a:schemeClr val="bg2">
                  <a:lumMod val="75000"/>
                </a:schemeClr>
              </a:buClr>
              <a:buFont typeface="Wingdings" panose="05000000000000000000" pitchFamily="2" charset="2"/>
              <a:buChar char="§"/>
            </a:pPr>
            <a:r>
              <a:rPr lang="en-US" sz="2000" dirty="0" smtClean="0"/>
              <a:t>Random Forest’s results are very close to that of </a:t>
            </a:r>
            <a:r>
              <a:rPr lang="en-US" sz="2000" dirty="0" err="1" smtClean="0"/>
              <a:t>XGBoost</a:t>
            </a:r>
            <a:r>
              <a:rPr lang="en-US" sz="2000" dirty="0" smtClean="0"/>
              <a:t> while Logistic Regression actually performed worse than Baseline. </a:t>
            </a:r>
            <a:endParaRPr lang="en-US" sz="2000" dirty="0"/>
          </a:p>
        </p:txBody>
      </p:sp>
    </p:spTree>
    <p:extLst>
      <p:ext uri="{BB962C8B-B14F-4D97-AF65-F5344CB8AC3E}">
        <p14:creationId xmlns:p14="http://schemas.microsoft.com/office/powerpoint/2010/main" val="12560217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8"/>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25400" marR="0" lvl="0" indent="0" algn="l" rtl="0">
              <a:lnSpc>
                <a:spcPct val="103333"/>
              </a:lnSpc>
              <a:spcBef>
                <a:spcPts val="0"/>
              </a:spcBef>
              <a:spcAft>
                <a:spcPts val="0"/>
              </a:spcAft>
              <a:buNone/>
            </a:pPr>
            <a:fld id="{00000000-1234-1234-1234-123412341234}" type="slidenum">
              <a:rPr lang="en-US" sz="1200" b="0" i="0">
                <a:solidFill>
                  <a:srgbClr val="7E7E7E"/>
                </a:solidFill>
                <a:latin typeface="Calibri"/>
                <a:ea typeface="Calibri"/>
                <a:cs typeface="Calibri"/>
                <a:sym typeface="Calibri"/>
              </a:rPr>
              <a:t>8</a:t>
            </a:fld>
            <a:endParaRPr/>
          </a:p>
        </p:txBody>
      </p:sp>
      <p:sp>
        <p:nvSpPr>
          <p:cNvPr id="75" name="Google Shape;75;p8"/>
          <p:cNvSpPr txBox="1"/>
          <p:nvPr/>
        </p:nvSpPr>
        <p:spPr>
          <a:xfrm>
            <a:off x="442745" y="2095364"/>
            <a:ext cx="6336387" cy="2552202"/>
          </a:xfrm>
          <a:prstGeom prst="rect">
            <a:avLst/>
          </a:prstGeom>
          <a:noFill/>
          <a:ln>
            <a:noFill/>
          </a:ln>
        </p:spPr>
        <p:txBody>
          <a:bodyPr spcFirstLastPara="1" wrap="square" lIns="0" tIns="0" rIns="0" bIns="0" anchor="t" anchorCtr="0">
            <a:noAutofit/>
          </a:bodyPr>
          <a:lstStyle/>
          <a:p>
            <a:pPr marL="355600" marR="5080" lvl="0" indent="-342900" rtl="0">
              <a:lnSpc>
                <a:spcPct val="100000"/>
              </a:lnSpc>
              <a:spcBef>
                <a:spcPts val="0"/>
              </a:spcBef>
              <a:spcAft>
                <a:spcPts val="0"/>
              </a:spcAft>
              <a:buClr>
                <a:schemeClr val="bg2">
                  <a:lumMod val="75000"/>
                </a:schemeClr>
              </a:buClr>
              <a:buFont typeface="Wingdings" panose="05000000000000000000" pitchFamily="2" charset="2"/>
              <a:buChar char="§"/>
            </a:pPr>
            <a:r>
              <a:rPr lang="en-US" sz="2000" dirty="0" err="1" smtClean="0">
                <a:latin typeface="+mn-lt"/>
                <a:ea typeface="Calibri"/>
                <a:cs typeface="Calibri"/>
                <a:sym typeface="Calibri"/>
              </a:rPr>
              <a:t>Employment_Length</a:t>
            </a:r>
            <a:r>
              <a:rPr lang="en-US" sz="2000" dirty="0" smtClean="0">
                <a:latin typeface="+mn-lt"/>
                <a:ea typeface="Calibri"/>
                <a:cs typeface="Calibri"/>
                <a:sym typeface="Calibri"/>
              </a:rPr>
              <a:t> </a:t>
            </a:r>
            <a:r>
              <a:rPr lang="en-US" sz="2000" dirty="0" smtClean="0">
                <a:latin typeface="+mn-lt"/>
                <a:ea typeface="Calibri"/>
                <a:cs typeface="Calibri"/>
                <a:sym typeface="Calibri"/>
              </a:rPr>
              <a:t>has an unusually large influence relative to the other features. </a:t>
            </a:r>
          </a:p>
          <a:p>
            <a:pPr marL="355600" marR="5080" lvl="0" indent="-342900" rtl="0">
              <a:lnSpc>
                <a:spcPct val="100000"/>
              </a:lnSpc>
              <a:spcBef>
                <a:spcPts val="0"/>
              </a:spcBef>
              <a:spcAft>
                <a:spcPts val="0"/>
              </a:spcAft>
              <a:buClr>
                <a:schemeClr val="bg2">
                  <a:lumMod val="75000"/>
                </a:schemeClr>
              </a:buClr>
              <a:buFont typeface="Wingdings" panose="05000000000000000000" pitchFamily="2" charset="2"/>
              <a:buChar char="§"/>
            </a:pPr>
            <a:r>
              <a:rPr lang="en-US" sz="2000" dirty="0" smtClean="0">
                <a:latin typeface="+mn-lt"/>
                <a:ea typeface="Calibri"/>
                <a:cs typeface="Calibri"/>
                <a:sym typeface="Calibri"/>
              </a:rPr>
              <a:t>Random Forest has arrived with similar </a:t>
            </a:r>
            <a:r>
              <a:rPr lang="en-US" sz="2000" dirty="0" smtClean="0">
                <a:latin typeface="+mn-lt"/>
                <a:ea typeface="Calibri"/>
                <a:cs typeface="Calibri"/>
                <a:sym typeface="Calibri"/>
              </a:rPr>
              <a:t>results.</a:t>
            </a:r>
          </a:p>
          <a:p>
            <a:pPr marL="355600" marR="5080" lvl="0" indent="-342900" rtl="0">
              <a:lnSpc>
                <a:spcPct val="100000"/>
              </a:lnSpc>
              <a:spcBef>
                <a:spcPts val="0"/>
              </a:spcBef>
              <a:spcAft>
                <a:spcPts val="0"/>
              </a:spcAft>
              <a:buClr>
                <a:schemeClr val="bg2">
                  <a:lumMod val="75000"/>
                </a:schemeClr>
              </a:buClr>
              <a:buFont typeface="Wingdings" panose="05000000000000000000" pitchFamily="2" charset="2"/>
              <a:buChar char="§"/>
            </a:pPr>
            <a:r>
              <a:rPr lang="en-US" sz="2000" dirty="0" smtClean="0">
                <a:latin typeface="+mn-lt"/>
                <a:ea typeface="Calibri"/>
                <a:cs typeface="Calibri"/>
                <a:sym typeface="Calibri"/>
              </a:rPr>
              <a:t>This result is similar to the correlation table seen previously.</a:t>
            </a:r>
          </a:p>
          <a:p>
            <a:pPr marL="355600" marR="5080" lvl="0" indent="-342900" rtl="0">
              <a:lnSpc>
                <a:spcPct val="100000"/>
              </a:lnSpc>
              <a:spcBef>
                <a:spcPts val="0"/>
              </a:spcBef>
              <a:spcAft>
                <a:spcPts val="0"/>
              </a:spcAft>
              <a:buClr>
                <a:schemeClr val="bg2">
                  <a:lumMod val="75000"/>
                </a:schemeClr>
              </a:buClr>
              <a:buFont typeface="Wingdings" panose="05000000000000000000" pitchFamily="2" charset="2"/>
              <a:buChar char="§"/>
            </a:pPr>
            <a:r>
              <a:rPr lang="en-US" sz="2000" dirty="0" smtClean="0">
                <a:latin typeface="+mn-lt"/>
                <a:ea typeface="Calibri"/>
                <a:cs typeface="Calibri"/>
                <a:sym typeface="Calibri"/>
              </a:rPr>
              <a:t>Regions were disregarded by </a:t>
            </a:r>
            <a:r>
              <a:rPr lang="en-US" sz="2000" dirty="0" err="1" smtClean="0">
                <a:latin typeface="+mn-lt"/>
                <a:ea typeface="Calibri"/>
                <a:cs typeface="Calibri"/>
                <a:sym typeface="Calibri"/>
              </a:rPr>
              <a:t>XGBoost</a:t>
            </a:r>
            <a:r>
              <a:rPr lang="en-US" sz="2000" dirty="0" smtClean="0">
                <a:latin typeface="+mn-lt"/>
                <a:ea typeface="Calibri"/>
                <a:cs typeface="Calibri"/>
                <a:sym typeface="Calibri"/>
              </a:rPr>
              <a:t> via getting 0% importance</a:t>
            </a:r>
            <a:endParaRPr sz="2000" dirty="0">
              <a:latin typeface="+mn-lt"/>
              <a:ea typeface="Calibri"/>
              <a:cs typeface="Calibri"/>
              <a:sym typeface="Calibri"/>
            </a:endParaRPr>
          </a:p>
        </p:txBody>
      </p:sp>
      <p:sp>
        <p:nvSpPr>
          <p:cNvPr id="9"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XGBOOST – CLOSER LOOK</a:t>
            </a:r>
            <a:endParaRPr lang="en-US" sz="3200" dirty="0"/>
          </a:p>
        </p:txBody>
      </p:sp>
      <p:graphicFrame>
        <p:nvGraphicFramePr>
          <p:cNvPr id="10" name="Chart 9"/>
          <p:cNvGraphicFramePr>
            <a:graphicFrameLocks/>
          </p:cNvGraphicFramePr>
          <p:nvPr>
            <p:extLst>
              <p:ext uri="{D42A27DB-BD31-4B8C-83A1-F6EECF244321}">
                <p14:modId xmlns:p14="http://schemas.microsoft.com/office/powerpoint/2010/main" val="2686439906"/>
              </p:ext>
            </p:extLst>
          </p:nvPr>
        </p:nvGraphicFramePr>
        <p:xfrm>
          <a:off x="6583680" y="1409252"/>
          <a:ext cx="5186978" cy="3864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19655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5" name="Google Shape;75;p8"/>
          <p:cNvSpPr txBox="1"/>
          <p:nvPr/>
        </p:nvSpPr>
        <p:spPr>
          <a:xfrm>
            <a:off x="525969" y="1159190"/>
            <a:ext cx="11140440" cy="5293995"/>
          </a:xfrm>
          <a:prstGeom prst="rect">
            <a:avLst/>
          </a:prstGeom>
          <a:noFill/>
          <a:ln>
            <a:noFill/>
          </a:ln>
        </p:spPr>
        <p:txBody>
          <a:bodyPr spcFirstLastPara="1" wrap="square" lIns="0" tIns="0" rIns="0" bIns="0" anchor="t" anchorCtr="0">
            <a:noAutofit/>
          </a:bodyPr>
          <a:lstStyle/>
          <a:p>
            <a:pPr marL="355600" marR="5080" lvl="0" indent="-342900" algn="just" rtl="0">
              <a:lnSpc>
                <a:spcPct val="100000"/>
              </a:lnSpc>
              <a:spcBef>
                <a:spcPts val="0"/>
              </a:spcBef>
              <a:spcAft>
                <a:spcPts val="0"/>
              </a:spcAft>
              <a:buClr>
                <a:schemeClr val="bg2">
                  <a:lumMod val="75000"/>
                </a:schemeClr>
              </a:buClr>
              <a:buFont typeface="Wingdings" panose="05000000000000000000" pitchFamily="2" charset="2"/>
              <a:buChar char="§"/>
            </a:pPr>
            <a:r>
              <a:rPr lang="en-US" sz="2000" dirty="0" smtClean="0">
                <a:latin typeface="+mn-lt"/>
                <a:ea typeface="Calibri"/>
                <a:cs typeface="Calibri"/>
                <a:sym typeface="Calibri"/>
              </a:rPr>
              <a:t>Results are heavily dependent on Employment Length</a:t>
            </a:r>
          </a:p>
          <a:p>
            <a:pPr marL="355600" marR="5080" lvl="0" indent="-342900" algn="just" rtl="0">
              <a:lnSpc>
                <a:spcPct val="100000"/>
              </a:lnSpc>
              <a:spcBef>
                <a:spcPts val="0"/>
              </a:spcBef>
              <a:spcAft>
                <a:spcPts val="0"/>
              </a:spcAft>
              <a:buClr>
                <a:schemeClr val="bg2">
                  <a:lumMod val="75000"/>
                </a:schemeClr>
              </a:buClr>
              <a:buFont typeface="Wingdings" panose="05000000000000000000" pitchFamily="2" charset="2"/>
              <a:buChar char="§"/>
            </a:pPr>
            <a:endParaRPr lang="en-US" sz="2000" dirty="0" smtClean="0">
              <a:latin typeface="+mn-lt"/>
              <a:ea typeface="Calibri"/>
              <a:cs typeface="Calibri"/>
              <a:sym typeface="Calibri"/>
            </a:endParaRPr>
          </a:p>
          <a:p>
            <a:pPr marL="355600" marR="5080" lvl="0" indent="-342900" algn="just" rtl="0">
              <a:lnSpc>
                <a:spcPct val="100000"/>
              </a:lnSpc>
              <a:spcBef>
                <a:spcPts val="0"/>
              </a:spcBef>
              <a:spcAft>
                <a:spcPts val="0"/>
              </a:spcAft>
              <a:buClr>
                <a:schemeClr val="bg2">
                  <a:lumMod val="75000"/>
                </a:schemeClr>
              </a:buClr>
              <a:buFont typeface="Wingdings" panose="05000000000000000000" pitchFamily="2" charset="2"/>
              <a:buChar char="§"/>
            </a:pPr>
            <a:r>
              <a:rPr lang="en-US" sz="2000" dirty="0" smtClean="0">
                <a:latin typeface="+mn-lt"/>
                <a:ea typeface="Calibri"/>
                <a:cs typeface="Calibri"/>
                <a:sym typeface="Calibri"/>
              </a:rPr>
              <a:t>Risk Score and Debt to Income ratio also had substantial contribution.</a:t>
            </a:r>
          </a:p>
          <a:p>
            <a:pPr marL="355600" marR="5080" lvl="0" indent="-342900" algn="just" rtl="0">
              <a:lnSpc>
                <a:spcPct val="100000"/>
              </a:lnSpc>
              <a:spcBef>
                <a:spcPts val="0"/>
              </a:spcBef>
              <a:spcAft>
                <a:spcPts val="0"/>
              </a:spcAft>
              <a:buClr>
                <a:schemeClr val="bg2">
                  <a:lumMod val="75000"/>
                </a:schemeClr>
              </a:buClr>
              <a:buFont typeface="Wingdings" panose="05000000000000000000" pitchFamily="2" charset="2"/>
              <a:buChar char="§"/>
            </a:pPr>
            <a:endParaRPr lang="en-US" sz="2000" dirty="0" smtClean="0">
              <a:latin typeface="+mn-lt"/>
              <a:ea typeface="Calibri"/>
              <a:cs typeface="Calibri"/>
              <a:sym typeface="Calibri"/>
            </a:endParaRPr>
          </a:p>
          <a:p>
            <a:pPr marL="355600" marR="5080" lvl="0" indent="-342900" algn="just" rtl="0">
              <a:lnSpc>
                <a:spcPct val="100000"/>
              </a:lnSpc>
              <a:spcBef>
                <a:spcPts val="0"/>
              </a:spcBef>
              <a:spcAft>
                <a:spcPts val="0"/>
              </a:spcAft>
              <a:buClr>
                <a:schemeClr val="bg2">
                  <a:lumMod val="75000"/>
                </a:schemeClr>
              </a:buClr>
              <a:buFont typeface="Wingdings" panose="05000000000000000000" pitchFamily="2" charset="2"/>
              <a:buChar char="§"/>
            </a:pPr>
            <a:r>
              <a:rPr lang="en-US" sz="2000" dirty="0" smtClean="0">
                <a:latin typeface="+mn-lt"/>
                <a:ea typeface="Calibri"/>
                <a:cs typeface="Calibri"/>
                <a:sym typeface="Calibri"/>
              </a:rPr>
              <a:t>Due to the reliance on Employment Length non-machine learning method is also fairly accurate</a:t>
            </a:r>
          </a:p>
          <a:p>
            <a:pPr marL="355600" marR="5080" lvl="0" indent="-342900" algn="just" rtl="0">
              <a:lnSpc>
                <a:spcPct val="100000"/>
              </a:lnSpc>
              <a:spcBef>
                <a:spcPts val="0"/>
              </a:spcBef>
              <a:spcAft>
                <a:spcPts val="0"/>
              </a:spcAft>
              <a:buClr>
                <a:schemeClr val="bg2">
                  <a:lumMod val="75000"/>
                </a:schemeClr>
              </a:buClr>
              <a:buFont typeface="Wingdings" panose="05000000000000000000" pitchFamily="2" charset="2"/>
              <a:buChar char="§"/>
            </a:pPr>
            <a:endParaRPr lang="en-US" sz="2000" dirty="0" smtClean="0">
              <a:latin typeface="+mn-lt"/>
              <a:ea typeface="Calibri"/>
              <a:cs typeface="Calibri"/>
              <a:sym typeface="Calibri"/>
            </a:endParaRPr>
          </a:p>
          <a:p>
            <a:pPr marL="355600" marR="5080" lvl="0" indent="-342900" algn="just" rtl="0">
              <a:lnSpc>
                <a:spcPct val="100000"/>
              </a:lnSpc>
              <a:spcBef>
                <a:spcPts val="0"/>
              </a:spcBef>
              <a:spcAft>
                <a:spcPts val="0"/>
              </a:spcAft>
              <a:buClr>
                <a:schemeClr val="bg2">
                  <a:lumMod val="75000"/>
                </a:schemeClr>
              </a:buClr>
              <a:buFont typeface="Wingdings" panose="05000000000000000000" pitchFamily="2" charset="2"/>
              <a:buChar char="§"/>
            </a:pPr>
            <a:r>
              <a:rPr lang="en-US" sz="2000" dirty="0" smtClean="0">
                <a:latin typeface="+mn-lt"/>
                <a:ea typeface="Calibri"/>
                <a:cs typeface="Calibri"/>
                <a:sym typeface="Calibri"/>
              </a:rPr>
              <a:t>However, both Random Forest and </a:t>
            </a:r>
            <a:r>
              <a:rPr lang="en-US" sz="2000" dirty="0" err="1" smtClean="0">
                <a:latin typeface="+mn-lt"/>
                <a:ea typeface="Calibri"/>
                <a:cs typeface="Calibri"/>
                <a:sym typeface="Calibri"/>
              </a:rPr>
              <a:t>XGBoost</a:t>
            </a:r>
            <a:r>
              <a:rPr lang="en-US" sz="2000" dirty="0" smtClean="0">
                <a:latin typeface="+mn-lt"/>
                <a:ea typeface="Calibri"/>
                <a:cs typeface="Calibri"/>
                <a:sym typeface="Calibri"/>
              </a:rPr>
              <a:t> added significantly more predictive power</a:t>
            </a:r>
          </a:p>
          <a:p>
            <a:pPr marL="355600" marR="5080" lvl="0" indent="-342900" algn="just" rtl="0">
              <a:lnSpc>
                <a:spcPct val="100000"/>
              </a:lnSpc>
              <a:spcBef>
                <a:spcPts val="0"/>
              </a:spcBef>
              <a:spcAft>
                <a:spcPts val="0"/>
              </a:spcAft>
              <a:buClr>
                <a:schemeClr val="bg2">
                  <a:lumMod val="75000"/>
                </a:schemeClr>
              </a:buClr>
              <a:buFont typeface="Wingdings" panose="05000000000000000000" pitchFamily="2" charset="2"/>
              <a:buChar char="§"/>
            </a:pPr>
            <a:endParaRPr lang="en-US" sz="2000" dirty="0">
              <a:latin typeface="+mn-lt"/>
              <a:ea typeface="Calibri"/>
              <a:cs typeface="Calibri"/>
              <a:sym typeface="Calibri"/>
            </a:endParaRPr>
          </a:p>
          <a:p>
            <a:pPr marL="355600" marR="5080" lvl="0" indent="-342900" algn="just" rtl="0">
              <a:lnSpc>
                <a:spcPct val="100000"/>
              </a:lnSpc>
              <a:spcBef>
                <a:spcPts val="0"/>
              </a:spcBef>
              <a:spcAft>
                <a:spcPts val="0"/>
              </a:spcAft>
              <a:buClr>
                <a:schemeClr val="bg2">
                  <a:lumMod val="75000"/>
                </a:schemeClr>
              </a:buClr>
              <a:buFont typeface="Wingdings" panose="05000000000000000000" pitchFamily="2" charset="2"/>
              <a:buChar char="§"/>
            </a:pPr>
            <a:r>
              <a:rPr lang="en-US" sz="2000" dirty="0" smtClean="0">
                <a:latin typeface="+mn-lt"/>
                <a:ea typeface="Calibri"/>
                <a:cs typeface="Calibri"/>
                <a:sym typeface="Calibri"/>
              </a:rPr>
              <a:t>With AUC score close to 99%, both RF and </a:t>
            </a:r>
            <a:r>
              <a:rPr lang="en-US" sz="2000" dirty="0" err="1" smtClean="0">
                <a:latin typeface="+mn-lt"/>
                <a:ea typeface="Calibri"/>
                <a:cs typeface="Calibri"/>
                <a:sym typeface="Calibri"/>
              </a:rPr>
              <a:t>XGBoost</a:t>
            </a:r>
            <a:r>
              <a:rPr lang="en-US" sz="2000" dirty="0" smtClean="0">
                <a:latin typeface="+mn-lt"/>
                <a:ea typeface="Calibri"/>
                <a:cs typeface="Calibri"/>
                <a:sym typeface="Calibri"/>
              </a:rPr>
              <a:t> can be used as a preliminary application model by </a:t>
            </a:r>
            <a:r>
              <a:rPr lang="en-US" sz="2000" dirty="0" err="1" smtClean="0">
                <a:latin typeface="+mn-lt"/>
                <a:ea typeface="Calibri"/>
                <a:cs typeface="Calibri"/>
                <a:sym typeface="Calibri"/>
              </a:rPr>
              <a:t>LendingClub</a:t>
            </a:r>
            <a:r>
              <a:rPr lang="en-US" sz="2000" dirty="0" smtClean="0">
                <a:latin typeface="+mn-lt"/>
                <a:ea typeface="Calibri"/>
                <a:cs typeface="Calibri"/>
                <a:sym typeface="Calibri"/>
              </a:rPr>
              <a:t>.</a:t>
            </a:r>
          </a:p>
          <a:p>
            <a:pPr marL="355600" marR="5080" lvl="0" indent="-342900" algn="just" rtl="0">
              <a:lnSpc>
                <a:spcPct val="100000"/>
              </a:lnSpc>
              <a:spcBef>
                <a:spcPts val="0"/>
              </a:spcBef>
              <a:spcAft>
                <a:spcPts val="0"/>
              </a:spcAft>
              <a:buClr>
                <a:schemeClr val="bg2">
                  <a:lumMod val="75000"/>
                </a:schemeClr>
              </a:buClr>
              <a:buFont typeface="Wingdings" panose="05000000000000000000" pitchFamily="2" charset="2"/>
              <a:buChar char="§"/>
            </a:pPr>
            <a:endParaRPr lang="en-US" sz="2000" dirty="0">
              <a:latin typeface="+mn-lt"/>
              <a:ea typeface="Calibri"/>
              <a:cs typeface="Calibri"/>
              <a:sym typeface="Calibri"/>
            </a:endParaRPr>
          </a:p>
          <a:p>
            <a:pPr marL="355600" marR="5080" lvl="0" indent="-342900" algn="just" rtl="0">
              <a:lnSpc>
                <a:spcPct val="100000"/>
              </a:lnSpc>
              <a:spcBef>
                <a:spcPts val="0"/>
              </a:spcBef>
              <a:spcAft>
                <a:spcPts val="0"/>
              </a:spcAft>
              <a:buClr>
                <a:schemeClr val="bg2">
                  <a:lumMod val="75000"/>
                </a:schemeClr>
              </a:buClr>
              <a:buFont typeface="Wingdings" panose="05000000000000000000" pitchFamily="2" charset="2"/>
              <a:buChar char="§"/>
            </a:pPr>
            <a:r>
              <a:rPr lang="en-US" sz="2000" dirty="0" smtClean="0">
                <a:latin typeface="+mn-lt"/>
                <a:ea typeface="Calibri"/>
                <a:cs typeface="Calibri"/>
                <a:sym typeface="Calibri"/>
              </a:rPr>
              <a:t>Additional areas of expansion would be to get more data for rejection dataset as there are very few features available relative to the approved dataset.  </a:t>
            </a:r>
          </a:p>
          <a:p>
            <a:pPr marL="184150" marR="5080" lvl="0" indent="-171450" algn="just" rtl="0">
              <a:lnSpc>
                <a:spcPct val="100000"/>
              </a:lnSpc>
              <a:spcBef>
                <a:spcPts val="0"/>
              </a:spcBef>
              <a:spcAft>
                <a:spcPts val="0"/>
              </a:spcAft>
              <a:buFont typeface="Arial" panose="020B0604020202020204" pitchFamily="34" charset="0"/>
              <a:buChar char="•"/>
            </a:pPr>
            <a:endParaRPr lang="en-US" sz="18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endParaRPr lang="en-US" sz="1800" dirty="0" smtClean="0">
              <a:latin typeface="Calibri"/>
              <a:ea typeface="Calibri"/>
              <a:cs typeface="Calibri"/>
              <a:sym typeface="Calibri"/>
            </a:endParaRPr>
          </a:p>
          <a:p>
            <a:pPr marL="184150" marR="5080" lvl="0" indent="-171450" algn="just" rtl="0">
              <a:lnSpc>
                <a:spcPct val="100000"/>
              </a:lnSpc>
              <a:spcBef>
                <a:spcPts val="0"/>
              </a:spcBef>
              <a:spcAft>
                <a:spcPts val="0"/>
              </a:spcAft>
              <a:buFont typeface="Arial" panose="020B0604020202020204" pitchFamily="34" charset="0"/>
              <a:buChar char="•"/>
            </a:pPr>
            <a:endParaRPr sz="1050" dirty="0">
              <a:latin typeface="Calibri"/>
              <a:ea typeface="Calibri"/>
              <a:cs typeface="Calibri"/>
              <a:sym typeface="Calibri"/>
            </a:endParaRPr>
          </a:p>
        </p:txBody>
      </p:sp>
      <p:sp>
        <p:nvSpPr>
          <p:cNvPr id="70" name="Google Shape;70;p8"/>
          <p:cNvSpPr/>
          <p:nvPr/>
        </p:nvSpPr>
        <p:spPr>
          <a:xfrm>
            <a:off x="5413247" y="6480047"/>
            <a:ext cx="1365885" cy="277495"/>
          </a:xfrm>
          <a:custGeom>
            <a:avLst/>
            <a:gdLst/>
            <a:ahLst/>
            <a:cxnLst/>
            <a:rect l="l" t="t" r="r" b="b"/>
            <a:pathLst>
              <a:path w="120000" h="120000" extrusionOk="0">
                <a:moveTo>
                  <a:pt x="0" y="119944"/>
                </a:moveTo>
                <a:lnTo>
                  <a:pt x="119966" y="119944"/>
                </a:lnTo>
                <a:lnTo>
                  <a:pt x="119966" y="0"/>
                </a:lnTo>
                <a:lnTo>
                  <a:pt x="0" y="0"/>
                </a:lnTo>
                <a:lnTo>
                  <a:pt x="0" y="119944"/>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4" name="Google Shape;74;p8"/>
          <p:cNvSpPr txBox="1">
            <a:spLocks noGrp="1"/>
          </p:cNvSpPr>
          <p:nvPr>
            <p:ph type="sldNum" idx="12"/>
          </p:nvPr>
        </p:nvSpPr>
        <p:spPr>
          <a:prstGeom prst="rect">
            <a:avLst/>
          </a:prstGeom>
          <a:noFill/>
          <a:ln>
            <a:noFill/>
          </a:ln>
        </p:spPr>
        <p:txBody>
          <a:bodyPr spcFirstLastPara="1" wrap="square" lIns="0" tIns="0" rIns="0" bIns="0" anchor="t" anchorCtr="0">
            <a:noAutofit/>
          </a:bodyPr>
          <a:lstStyle/>
          <a:p>
            <a:pPr marL="25400" marR="0" lvl="0" indent="0" algn="l" rtl="0">
              <a:lnSpc>
                <a:spcPct val="103333"/>
              </a:lnSpc>
              <a:spcBef>
                <a:spcPts val="0"/>
              </a:spcBef>
              <a:spcAft>
                <a:spcPts val="0"/>
              </a:spcAft>
              <a:buNone/>
            </a:pPr>
            <a:fld id="{00000000-1234-1234-1234-123412341234}" type="slidenum">
              <a:rPr lang="en-US" sz="1200" b="0" i="0">
                <a:solidFill>
                  <a:srgbClr val="7E7E7E"/>
                </a:solidFill>
                <a:latin typeface="Calibri"/>
                <a:ea typeface="Calibri"/>
                <a:cs typeface="Calibri"/>
                <a:sym typeface="Calibri"/>
              </a:rPr>
              <a:t>9</a:t>
            </a:fld>
            <a:endParaRPr/>
          </a:p>
        </p:txBody>
      </p:sp>
      <p:sp>
        <p:nvSpPr>
          <p:cNvPr id="9" name="Title 1"/>
          <p:cNvSpPr txBox="1">
            <a:spLocks/>
          </p:cNvSpPr>
          <p:nvPr/>
        </p:nvSpPr>
        <p:spPr>
          <a:xfrm>
            <a:off x="193268" y="222756"/>
            <a:ext cx="11176812" cy="40589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smtClean="0"/>
              <a:t>CONCLUSION</a:t>
            </a:r>
            <a:endParaRPr lang="en-US" sz="3200" dirty="0"/>
          </a:p>
        </p:txBody>
      </p:sp>
    </p:spTree>
    <p:extLst>
      <p:ext uri="{BB962C8B-B14F-4D97-AF65-F5344CB8AC3E}">
        <p14:creationId xmlns:p14="http://schemas.microsoft.com/office/powerpoint/2010/main" val="1298679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63729</TotalTime>
  <Words>741</Words>
  <Application>Microsoft Office PowerPoint</Application>
  <PresentationFormat>Widescreen</PresentationFormat>
  <Paragraphs>108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Wingdings</vt:lpstr>
      <vt:lpstr>Calibri</vt:lpstr>
      <vt:lpstr>Office Theme</vt:lpstr>
      <vt:lpstr>Lending Application Result Predictions November 8, 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Charles</dc:creator>
  <cp:lastModifiedBy>Charles</cp:lastModifiedBy>
  <cp:revision>223</cp:revision>
  <dcterms:modified xsi:type="dcterms:W3CDTF">2019-11-09T04:01:40Z</dcterms:modified>
</cp:coreProperties>
</file>