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handoutMasterIdLst>
    <p:handoutMasterId r:id="rId12"/>
  </p:handoutMasterIdLst>
  <p:sldIdLst>
    <p:sldId id="256" r:id="rId2"/>
    <p:sldId id="262" r:id="rId3"/>
    <p:sldId id="258" r:id="rId4"/>
    <p:sldId id="261" r:id="rId5"/>
    <p:sldId id="264" r:id="rId6"/>
    <p:sldId id="257" r:id="rId7"/>
    <p:sldId id="263" r:id="rId8"/>
    <p:sldId id="265" r:id="rId9"/>
    <p:sldId id="267" r:id="rId10"/>
  </p:sldIdLst>
  <p:sldSz cx="12192000" cy="6858000"/>
  <p:notesSz cx="12192000" cy="6858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84" userDrawn="1">
          <p15:clr>
            <a:srgbClr val="A4A3A4"/>
          </p15:clr>
        </p15:guide>
        <p15:guide id="2" pos="3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initials="C" lastIdx="1" clrIdx="0">
    <p:extLst>
      <p:ext uri="{19B8F6BF-5375-455C-9EA6-DF929625EA0E}">
        <p15:presenceInfo xmlns:p15="http://schemas.microsoft.com/office/powerpoint/2012/main" userId="Ch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83372-3A46-4EF3-AE75-B6249A05104E}">
  <a:tblStyle styleId="{BD783372-3A46-4EF3-AE75-B6249A0510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9086" autoAdjust="0"/>
  </p:normalViewPr>
  <p:slideViewPr>
    <p:cSldViewPr snapToGrid="0">
      <p:cViewPr varScale="1">
        <p:scale>
          <a:sx n="71" d="100"/>
          <a:sy n="71" d="100"/>
        </p:scale>
        <p:origin x="922" y="58"/>
      </p:cViewPr>
      <p:guideLst>
        <p:guide orient="horz" pos="2784"/>
        <p:guide pos="3288"/>
      </p:guideLst>
    </p:cSldViewPr>
  </p:slideViewPr>
  <p:notesTextViewPr>
    <p:cViewPr>
      <p:scale>
        <a:sx n="1" d="1"/>
        <a:sy n="1" d="1"/>
      </p:scale>
      <p:origin x="0" y="0"/>
    </p:cViewPr>
  </p:notesTextViewPr>
  <p:notesViewPr>
    <p:cSldViewPr snapToGrid="0" showGuides="1">
      <p:cViewPr varScale="1">
        <p:scale>
          <a:sx n="91" d="100"/>
          <a:sy n="91" d="100"/>
        </p:scale>
        <p:origin x="14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4T22:24:28.700"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87E0DD9-85DE-45B3-94C0-967A5FE62539}" type="datetimeFigureOut">
              <a:rPr lang="en-US" smtClean="0"/>
              <a:t>10/24/2019</a:t>
            </a:fld>
            <a:endParaRPr lang="en-US"/>
          </a:p>
        </p:txBody>
      </p:sp>
      <p:sp>
        <p:nvSpPr>
          <p:cNvPr id="4" name="Footer Placeholder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77E7D3-22E2-43B3-9EF7-BE54726D48C9}" type="slidenum">
              <a:rPr lang="en-US" smtClean="0"/>
              <a:t>‹#›</a:t>
            </a:fld>
            <a:endParaRPr lang="en-US"/>
          </a:p>
        </p:txBody>
      </p:sp>
    </p:spTree>
    <p:extLst>
      <p:ext uri="{BB962C8B-B14F-4D97-AF65-F5344CB8AC3E}">
        <p14:creationId xmlns:p14="http://schemas.microsoft.com/office/powerpoint/2010/main" val="217771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06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For the purpose of the exercise, single month of data from March 2018 is used and we are assuming that observations made are applicable to other months of the year. Single month used is due to limitation in computing capacity.</a:t>
            </a:r>
          </a:p>
          <a:p>
            <a:pPr marL="285750" indent="-285750">
              <a:buFont typeface="Arial" panose="020B0604020202020204" pitchFamily="34" charset="0"/>
              <a:buChar char="•"/>
            </a:pPr>
            <a:r>
              <a:rPr lang="en-US" dirty="0" smtClean="0"/>
              <a:t>Data includes all geographic areas of the Citi Bike program. Areas include Manhattan, Queens, Brooklyn, and Jersey City. Bronx and Staten Island are not covered by the Citi Bike Program.</a:t>
            </a:r>
          </a:p>
          <a:p>
            <a:pPr marL="285750" indent="-285750">
              <a:buFont typeface="Arial" panose="020B0604020202020204" pitchFamily="34" charset="0"/>
              <a:buChar char="•"/>
            </a:pPr>
            <a:r>
              <a:rPr lang="en-US" dirty="0" smtClean="0"/>
              <a:t>Weather data is acquired from Weather.gov based on the Central Park station.</a:t>
            </a:r>
          </a:p>
          <a:p>
            <a:pPr marL="285750" indent="-285750">
              <a:buFont typeface="Arial" panose="020B0604020202020204" pitchFamily="34" charset="0"/>
              <a:buChar char="•"/>
            </a:pPr>
            <a:r>
              <a:rPr lang="en-US" dirty="0" smtClean="0"/>
              <a:t>All Citi Bike Program data is acquired from Citibikenyc.com.</a:t>
            </a:r>
          </a:p>
          <a:p>
            <a:endParaRPr lang="en-US" dirty="0"/>
          </a:p>
        </p:txBody>
      </p:sp>
    </p:spTree>
    <p:extLst>
      <p:ext uri="{BB962C8B-B14F-4D97-AF65-F5344CB8AC3E}">
        <p14:creationId xmlns:p14="http://schemas.microsoft.com/office/powerpoint/2010/main" val="120113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9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pPr>
            <a:r>
              <a:rPr lang="en-US" dirty="0" smtClean="0"/>
              <a:t>0 column is predominantly</a:t>
            </a:r>
            <a:r>
              <a:rPr lang="en-US" baseline="0" dirty="0" smtClean="0"/>
              <a:t> rejected</a:t>
            </a:r>
          </a:p>
          <a:p>
            <a:pPr marL="171450" lvl="0" indent="-171450" algn="l" rtl="0">
              <a:spcBef>
                <a:spcPts val="0"/>
              </a:spcBef>
              <a:spcAft>
                <a:spcPts val="0"/>
              </a:spcAft>
            </a:pPr>
            <a:r>
              <a:rPr lang="en-US" baseline="0" dirty="0" smtClean="0"/>
              <a:t>0.4 DTI is the stated number on Lending Club website</a:t>
            </a:r>
          </a:p>
          <a:p>
            <a:pPr marL="171450" lvl="0" indent="-171450" algn="l" rtl="0">
              <a:spcBef>
                <a:spcPts val="0"/>
              </a:spcBef>
              <a:spcAft>
                <a:spcPts val="0"/>
              </a:spcAft>
            </a:pPr>
            <a:r>
              <a:rPr lang="en-US" dirty="0" smtClean="0"/>
              <a:t>There is a $40k</a:t>
            </a:r>
            <a:r>
              <a:rPr lang="en-US" baseline="0" dirty="0" smtClean="0"/>
              <a:t> cap for most loans but we have filtered out higher amounts as we treat those as outliers</a:t>
            </a:r>
          </a:p>
          <a:p>
            <a:pPr marL="171450" lvl="0" indent="-171450" algn="l" rtl="0">
              <a:spcBef>
                <a:spcPts val="0"/>
              </a:spcBef>
              <a:spcAft>
                <a:spcPts val="0"/>
              </a:spcAft>
            </a:pPr>
            <a:r>
              <a:rPr lang="en-US" baseline="0" dirty="0" smtClean="0"/>
              <a:t>Correlation table demonstrates that Employment Length is the most important feature</a:t>
            </a:r>
          </a:p>
          <a:p>
            <a:pPr marL="171450" lvl="0" indent="-171450" algn="l" rtl="0">
              <a:spcBef>
                <a:spcPts val="0"/>
              </a:spcBef>
              <a:spcAft>
                <a:spcPts val="0"/>
              </a:spcAft>
            </a:pPr>
            <a:r>
              <a:rPr lang="en-US" baseline="0" dirty="0" smtClean="0"/>
              <a:t>1 is approved</a:t>
            </a:r>
          </a:p>
          <a:p>
            <a:pPr marL="171450" lvl="0" indent="-171450" algn="l" rtl="0">
              <a:spcBef>
                <a:spcPts val="0"/>
              </a:spcBef>
              <a:spcAft>
                <a:spcPts val="0"/>
              </a:spcAft>
            </a:pPr>
            <a:r>
              <a:rPr lang="en-US" baseline="0" dirty="0" smtClean="0"/>
              <a:t>0 is declined</a:t>
            </a: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7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3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8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42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07593" y="89408"/>
            <a:ext cx="11176812"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15" name="Google Shape;15;p2"/>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8" name="Google Shape;18;p2"/>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5"/>
          <p:cNvSpPr txBox="1">
            <a:spLocks noGrp="1"/>
          </p:cNvSpPr>
          <p:nvPr>
            <p:ph type="ctrTitle"/>
          </p:nvPr>
        </p:nvSpPr>
        <p:spPr>
          <a:xfrm>
            <a:off x="914400" y="2125980"/>
            <a:ext cx="10363200" cy="144018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5"/>
          <p:cNvSpPr txBox="1">
            <a:spLocks noGrp="1"/>
          </p:cNvSpPr>
          <p:nvPr>
            <p:ph type="subTitle" idx="1"/>
          </p:nvPr>
        </p:nvSpPr>
        <p:spPr>
          <a:xfrm>
            <a:off x="1828800" y="3840480"/>
            <a:ext cx="8534400" cy="171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2" name="Google Shape;42;p5"/>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3" name="Google Shape;43;p5"/>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pattFill prst="pct5">
          <a:fgClr>
            <a:schemeClr val="lt1"/>
          </a:fgClr>
          <a:bgClr>
            <a:schemeClr val="bg1"/>
          </a:bgClr>
        </a:patt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7" name="Google Shape;47;p6"/>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 name="Rectangle 1"/>
          <p:cNvSpPr/>
          <p:nvPr userDrawn="1"/>
        </p:nvSpPr>
        <p:spPr>
          <a:xfrm>
            <a:off x="9682480" y="91440"/>
            <a:ext cx="2407920" cy="721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8697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70384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V="1">
            <a:off x="0" y="914399"/>
            <a:ext cx="12192000" cy="87549"/>
          </a:xfrm>
          <a:custGeom>
            <a:avLst/>
            <a:gdLst/>
            <a:ahLst/>
            <a:cxnLst/>
            <a:rect l="l" t="t" r="r" b="b"/>
            <a:pathLst>
              <a:path w="120000" h="120000" extrusionOk="0">
                <a:moveTo>
                  <a:pt x="0" y="120000"/>
                </a:moveTo>
                <a:lnTo>
                  <a:pt x="120000" y="120000"/>
                </a:lnTo>
                <a:lnTo>
                  <a:pt x="120000" y="0"/>
                </a:ln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507593" y="89408"/>
            <a:ext cx="9767375"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9" name="Google Shape;9;p1"/>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10" name="Google Shape;10;p1"/>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u="none">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u="none">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u="none">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u="none">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u="none">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u="none">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u="none">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u="none">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u="none">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3" name="Picture 12"/>
          <p:cNvPicPr>
            <a:picLocks noChangeAspect="1"/>
          </p:cNvPicPr>
          <p:nvPr userDrawn="1"/>
        </p:nvPicPr>
        <p:blipFill>
          <a:blip r:embed="rId7"/>
          <a:stretch>
            <a:fillRect/>
          </a:stretch>
        </p:blipFill>
        <p:spPr>
          <a:xfrm>
            <a:off x="9515736" y="69087"/>
            <a:ext cx="2533650" cy="771525"/>
          </a:xfrm>
          <a:prstGeom prst="rect">
            <a:avLst/>
          </a:prstGeom>
          <a:effectLst>
            <a:reflection stA="0" endPos="65000" dist="50800" dir="5400000" sy="-100000" algn="bl" rotWithShape="0"/>
          </a:effectLst>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9" name="Google Shape;59;p7"/>
          <p:cNvSpPr/>
          <p:nvPr/>
        </p:nvSpPr>
        <p:spPr>
          <a:xfrm>
            <a:off x="0" y="-21516"/>
            <a:ext cx="12192000" cy="1835150"/>
          </a:xfrm>
          <a:custGeom>
            <a:avLst/>
            <a:gdLst/>
            <a:ahLst/>
            <a:cxnLst/>
            <a:rect l="l" t="t" r="r" b="b"/>
            <a:pathLst>
              <a:path w="120000" h="120000" extrusionOk="0">
                <a:moveTo>
                  <a:pt x="119999" y="0"/>
                </a:moveTo>
                <a:lnTo>
                  <a:pt x="0" y="0"/>
                </a:lnTo>
                <a:lnTo>
                  <a:pt x="0" y="119983"/>
                </a:lnTo>
                <a:lnTo>
                  <a:pt x="119999" y="119983"/>
                </a:lnTo>
                <a:lnTo>
                  <a:pt x="119999" y="0"/>
                </a:lnTo>
                <a:close/>
              </a:path>
            </a:pathLst>
          </a:custGeom>
          <a:solidFill>
            <a:srgbClr val="FFFFFF">
              <a:alpha val="9450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0" y="0"/>
            <a:ext cx="0" cy="914400"/>
          </a:xfrm>
          <a:custGeom>
            <a:avLst/>
            <a:gdLst/>
            <a:ahLst/>
            <a:cxnLst/>
            <a:rect l="l" t="t" r="r" b="b"/>
            <a:pathLst>
              <a:path w="120000" h="120000" extrusionOk="0">
                <a:moveTo>
                  <a:pt x="0" y="120000"/>
                </a:move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p:nvPr/>
        </p:nvSpPr>
        <p:spPr>
          <a:xfrm>
            <a:off x="0" y="1827276"/>
            <a:ext cx="12192000" cy="182880"/>
          </a:xfrm>
          <a:custGeom>
            <a:avLst/>
            <a:gdLst/>
            <a:ahLst/>
            <a:cxnLst/>
            <a:rect l="l" t="t" r="r" b="b"/>
            <a:pathLst>
              <a:path w="120000" h="120000" extrusionOk="0">
                <a:moveTo>
                  <a:pt x="0" y="0"/>
                </a:moveTo>
                <a:lnTo>
                  <a:pt x="0" y="119999"/>
                </a:lnTo>
                <a:lnTo>
                  <a:pt x="119999" y="119999"/>
                </a:lnTo>
                <a:lnTo>
                  <a:pt x="119999" y="0"/>
                </a:lnTo>
                <a:lnTo>
                  <a:pt x="0"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itle 1"/>
          <p:cNvSpPr>
            <a:spLocks noGrp="1"/>
          </p:cNvSpPr>
          <p:nvPr>
            <p:ph type="title"/>
          </p:nvPr>
        </p:nvSpPr>
        <p:spPr>
          <a:xfrm>
            <a:off x="479018" y="394208"/>
            <a:ext cx="11176812" cy="730885"/>
          </a:xfrm>
        </p:spPr>
        <p:txBody>
          <a:bodyPr/>
          <a:lstStyle/>
          <a:p>
            <a:pPr algn="ctr"/>
            <a:r>
              <a:rPr lang="en-US" dirty="0" smtClean="0"/>
              <a:t>Lending Application Result Predictions</a:t>
            </a:r>
            <a:r>
              <a:rPr lang="en-US" dirty="0" smtClean="0"/>
              <a:t/>
            </a:r>
            <a:br>
              <a:rPr lang="en-US" dirty="0" smtClean="0"/>
            </a:br>
            <a:r>
              <a:rPr lang="en-US" sz="2400" dirty="0" smtClean="0"/>
              <a:t>October 25, 2019</a:t>
            </a:r>
            <a:endParaRPr lang="en-US" dirty="0"/>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933" y="2193797"/>
            <a:ext cx="8572500" cy="4286250"/>
          </a:xfrm>
          <a:prstGeom prst="rect">
            <a:avLst/>
          </a:prstGeom>
        </p:spPr>
      </p:pic>
      <p:sp>
        <p:nvSpPr>
          <p:cNvPr id="7" name="TextBox 6"/>
          <p:cNvSpPr txBox="1"/>
          <p:nvPr/>
        </p:nvSpPr>
        <p:spPr>
          <a:xfrm>
            <a:off x="9574306" y="6543243"/>
            <a:ext cx="1066127" cy="200055"/>
          </a:xfrm>
          <a:prstGeom prst="rect">
            <a:avLst/>
          </a:prstGeom>
          <a:noFill/>
        </p:spPr>
        <p:txBody>
          <a:bodyPr wrap="square" rtlCol="0">
            <a:spAutoFit/>
          </a:bodyPr>
          <a:lstStyle/>
          <a:p>
            <a:r>
              <a:rPr lang="en-US" sz="700" dirty="0" smtClean="0"/>
              <a:t>banknxt.com</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01241"/>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APPENDIX</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50535491"/>
              </p:ext>
            </p:extLst>
          </p:nvPr>
        </p:nvGraphicFramePr>
        <p:xfrm>
          <a:off x="3145186" y="1892484"/>
          <a:ext cx="6277114" cy="3200400"/>
        </p:xfrm>
        <a:graphic>
          <a:graphicData uri="http://schemas.openxmlformats.org/drawingml/2006/table">
            <a:tbl>
              <a:tblPr firstRow="1" bandRow="1">
                <a:tableStyleId>{BD783372-3A46-4EF3-AE75-B6249A05104E}</a:tableStyleId>
              </a:tblPr>
              <a:tblGrid>
                <a:gridCol w="1922036"/>
                <a:gridCol w="4355078"/>
              </a:tblGrid>
              <a:tr h="370840">
                <a:tc>
                  <a:txBody>
                    <a:bodyPr/>
                    <a:lstStyle/>
                    <a:p>
                      <a:pPr algn="ctr"/>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INTRODUCTION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DATA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ANALYTIC APPROACH</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BASELINE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SUPERVISED</a:t>
                      </a:r>
                      <a:r>
                        <a:rPr lang="en-US" sz="2400" baseline="0" dirty="0" smtClean="0"/>
                        <a:t> LEARNING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aseline="0" dirty="0" smtClean="0"/>
                        <a:t>XGBOOST – CLOSER 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CONCLUSION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84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INTRODUCTION</a:t>
            </a:r>
            <a:endParaRPr lang="en-US" sz="3200" dirty="0"/>
          </a:p>
        </p:txBody>
      </p:sp>
      <p:sp>
        <p:nvSpPr>
          <p:cNvPr id="3" name="TextBox 2"/>
          <p:cNvSpPr txBox="1"/>
          <p:nvPr/>
        </p:nvSpPr>
        <p:spPr>
          <a:xfrm>
            <a:off x="1355271" y="1575707"/>
            <a:ext cx="9013372" cy="646331"/>
          </a:xfrm>
          <a:prstGeom prst="rect">
            <a:avLst/>
          </a:prstGeom>
          <a:noFill/>
        </p:spPr>
        <p:txBody>
          <a:bodyPr wrap="square" rtlCol="0">
            <a:spAutoFit/>
          </a:bodyPr>
          <a:lstStyle/>
          <a:p>
            <a:r>
              <a:rPr lang="en-US" sz="1800" dirty="0" smtClean="0"/>
              <a:t>Objective</a:t>
            </a:r>
            <a:r>
              <a:rPr lang="en-US" sz="1800" dirty="0" smtClean="0"/>
              <a:t>: Using machine learning models to predict whether a loan application will be approved or declined. </a:t>
            </a:r>
            <a:endParaRPr lang="en-US" sz="1800"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72289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DATA</a:t>
            </a:r>
            <a:endParaRPr lang="en-US" sz="3200" dirty="0"/>
          </a:p>
        </p:txBody>
      </p:sp>
      <p:sp>
        <p:nvSpPr>
          <p:cNvPr id="3" name="TextBox 2"/>
          <p:cNvSpPr txBox="1"/>
          <p:nvPr/>
        </p:nvSpPr>
        <p:spPr>
          <a:xfrm>
            <a:off x="1069521" y="1755321"/>
            <a:ext cx="10107674" cy="153888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Lending Club Accepted &amp; Declined Data from 2007 to 2018</a:t>
            </a:r>
          </a:p>
          <a:p>
            <a:pPr marL="285750" indent="-285750">
              <a:buFont typeface="Arial" panose="020B0604020202020204" pitchFamily="34" charset="0"/>
              <a:buChar char="•"/>
            </a:pPr>
            <a:r>
              <a:rPr lang="en-US" sz="2000" dirty="0" smtClean="0"/>
              <a:t>Data is sourced from </a:t>
            </a:r>
            <a:r>
              <a:rPr lang="en-US" sz="2000" dirty="0" err="1" smtClean="0"/>
              <a:t>Kaggle</a:t>
            </a:r>
            <a:r>
              <a:rPr lang="en-US" sz="2000" dirty="0" smtClean="0"/>
              <a:t> website</a:t>
            </a:r>
            <a:endParaRPr lang="en-US" sz="2000" dirty="0" smtClean="0"/>
          </a:p>
          <a:p>
            <a:pPr marL="285750" indent="-285750">
              <a:buFont typeface="Arial" panose="020B0604020202020204" pitchFamily="34" charset="0"/>
              <a:buChar char="•"/>
            </a:pPr>
            <a:r>
              <a:rPr lang="en-US" sz="2000" dirty="0" smtClean="0"/>
              <a:t>5% of total data is used due to computation limitation. Stratified random sampling based on </a:t>
            </a:r>
            <a:r>
              <a:rPr lang="en-US" sz="2000" dirty="0" err="1" smtClean="0"/>
              <a:t>Loan_Amount</a:t>
            </a:r>
            <a:r>
              <a:rPr lang="en-US" sz="2000" dirty="0" smtClean="0"/>
              <a:t> is used for reduction</a:t>
            </a:r>
            <a:r>
              <a:rPr lang="en-US" dirty="0" smtClean="0"/>
              <a:t>.</a:t>
            </a:r>
            <a:endParaRPr lang="en-US" dirty="0" smtClean="0"/>
          </a:p>
          <a:p>
            <a:pPr marL="28575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4</a:t>
            </a:fld>
            <a:endParaRPr lang="en-US"/>
          </a:p>
        </p:txBody>
      </p:sp>
      <p:pic>
        <p:nvPicPr>
          <p:cNvPr id="7" name="Picture 6"/>
          <p:cNvPicPr>
            <a:picLocks noChangeAspect="1"/>
          </p:cNvPicPr>
          <p:nvPr/>
        </p:nvPicPr>
        <p:blipFill>
          <a:blip r:embed="rId3"/>
          <a:stretch>
            <a:fillRect/>
          </a:stretch>
        </p:blipFill>
        <p:spPr>
          <a:xfrm>
            <a:off x="1069521" y="3294204"/>
            <a:ext cx="9496425" cy="1752600"/>
          </a:xfrm>
          <a:prstGeom prst="rect">
            <a:avLst/>
          </a:prstGeom>
        </p:spPr>
      </p:pic>
    </p:spTree>
    <p:extLst>
      <p:ext uri="{BB962C8B-B14F-4D97-AF65-F5344CB8AC3E}">
        <p14:creationId xmlns:p14="http://schemas.microsoft.com/office/powerpoint/2010/main" val="73135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ANALYTIC APPROACH</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5</a:t>
            </a:fld>
            <a:endParaRPr lang="en-US"/>
          </a:p>
        </p:txBody>
      </p:sp>
      <p:sp>
        <p:nvSpPr>
          <p:cNvPr id="5" name="TextBox 4"/>
          <p:cNvSpPr txBox="1"/>
          <p:nvPr/>
        </p:nvSpPr>
        <p:spPr>
          <a:xfrm>
            <a:off x="454700" y="1353740"/>
            <a:ext cx="11324499" cy="954107"/>
          </a:xfrm>
          <a:prstGeom prst="rect">
            <a:avLst/>
          </a:prstGeom>
          <a:noFill/>
        </p:spPr>
        <p:txBody>
          <a:bodyPr wrap="square" rtlCol="0">
            <a:spAutoFit/>
          </a:bodyPr>
          <a:lstStyle/>
          <a:p>
            <a:pPr marL="285750" indent="-285750">
              <a:buFont typeface="Arial" panose="020B0604020202020204" pitchFamily="34" charset="0"/>
              <a:buChar char="•"/>
            </a:pPr>
            <a:r>
              <a:rPr lang="en-US" dirty="0"/>
              <a:t>Initial exploratory data analysis is done to note of any easy to observe patterns in the </a:t>
            </a:r>
            <a:r>
              <a:rPr lang="en-US" dirty="0" smtClean="0"/>
              <a:t>overall data and to help determine baseline model.</a:t>
            </a:r>
          </a:p>
          <a:p>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438989" y="1900903"/>
            <a:ext cx="6269129" cy="1218382"/>
          </a:xfrm>
          <a:prstGeom prst="rect">
            <a:avLst/>
          </a:prstGeom>
        </p:spPr>
      </p:pic>
      <p:pic>
        <p:nvPicPr>
          <p:cNvPr id="7" name="Picture 6"/>
          <p:cNvPicPr>
            <a:picLocks noChangeAspect="1"/>
          </p:cNvPicPr>
          <p:nvPr/>
        </p:nvPicPr>
        <p:blipFill>
          <a:blip r:embed="rId4"/>
          <a:stretch>
            <a:fillRect/>
          </a:stretch>
        </p:blipFill>
        <p:spPr>
          <a:xfrm>
            <a:off x="6897092" y="1879391"/>
            <a:ext cx="4882107" cy="4433874"/>
          </a:xfrm>
          <a:prstGeom prst="rect">
            <a:avLst/>
          </a:prstGeom>
        </p:spPr>
      </p:pic>
      <p:sp>
        <p:nvSpPr>
          <p:cNvPr id="8" name="TextBox 7"/>
          <p:cNvSpPr txBox="1"/>
          <p:nvPr/>
        </p:nvSpPr>
        <p:spPr>
          <a:xfrm>
            <a:off x="438989" y="3666448"/>
            <a:ext cx="6458103" cy="138499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part is to apply Classification Supervised Learning to the data.</a:t>
            </a:r>
          </a:p>
          <a:p>
            <a:pPr marL="285750" indent="-285750">
              <a:buFont typeface="Arial" panose="020B0604020202020204" pitchFamily="34" charset="0"/>
              <a:buChar char="•"/>
            </a:pPr>
            <a:r>
              <a:rPr lang="en-US" dirty="0" smtClean="0"/>
              <a:t>Models used for this exercise are Logistic Regression, Random Forest, and </a:t>
            </a:r>
            <a:r>
              <a:rPr lang="en-US" dirty="0" err="1" smtClean="0"/>
              <a:t>XGBoost</a:t>
            </a:r>
            <a:r>
              <a:rPr lang="en-US" dirty="0" smtClean="0"/>
              <a:t>.</a:t>
            </a:r>
          </a:p>
          <a:p>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spTree>
    <p:extLst>
      <p:ext uri="{BB962C8B-B14F-4D97-AF65-F5344CB8AC3E}">
        <p14:creationId xmlns:p14="http://schemas.microsoft.com/office/powerpoint/2010/main" val="44935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6</a:t>
            </a:fld>
            <a:endParaRPr/>
          </a:p>
        </p:txBody>
      </p:sp>
      <p:sp>
        <p:nvSpPr>
          <p:cNvPr id="75" name="Google Shape;75;p8"/>
          <p:cNvSpPr txBox="1"/>
          <p:nvPr/>
        </p:nvSpPr>
        <p:spPr>
          <a:xfrm>
            <a:off x="355002" y="1010794"/>
            <a:ext cx="6528212" cy="3886842"/>
          </a:xfrm>
          <a:prstGeom prst="rect">
            <a:avLst/>
          </a:prstGeom>
          <a:noFill/>
          <a:ln>
            <a:noFill/>
          </a:ln>
        </p:spPr>
        <p:txBody>
          <a:bodyPr spcFirstLastPara="1" wrap="square" lIns="0" tIns="0" rIns="0" bIns="0" anchor="t" anchorCtr="0">
            <a:noAutofit/>
          </a:bodyPr>
          <a:lstStyle/>
          <a:p>
            <a:pPr marL="184150" marR="5080" lvl="0" indent="-171450">
              <a:lnSpc>
                <a:spcPct val="200000"/>
              </a:lnSpc>
              <a:buFont typeface="Arial" panose="020B0604020202020204" pitchFamily="34" charset="0"/>
              <a:buChar char="•"/>
            </a:pPr>
            <a:r>
              <a:rPr lang="en-US" sz="2400" dirty="0">
                <a:latin typeface="Calibri"/>
                <a:ea typeface="Calibri"/>
                <a:cs typeface="Calibri"/>
                <a:sym typeface="Calibri"/>
              </a:rPr>
              <a:t>Assumes anything over 40% debt to income ratio or </a:t>
            </a:r>
            <a:r>
              <a:rPr lang="en-US" sz="2400" dirty="0" smtClean="0">
                <a:latin typeface="Calibri"/>
                <a:ea typeface="Calibri"/>
                <a:cs typeface="Calibri"/>
                <a:sym typeface="Calibri"/>
              </a:rPr>
              <a:t>Employment Length </a:t>
            </a:r>
            <a:r>
              <a:rPr lang="en-US" sz="2400" dirty="0">
                <a:latin typeface="Calibri"/>
                <a:ea typeface="Calibri"/>
                <a:cs typeface="Calibri"/>
                <a:sym typeface="Calibri"/>
              </a:rPr>
              <a:t>&lt; 1year </a:t>
            </a:r>
            <a:r>
              <a:rPr lang="en-US" sz="2400" dirty="0" smtClean="0">
                <a:latin typeface="Calibri"/>
                <a:ea typeface="Calibri"/>
                <a:cs typeface="Calibri"/>
                <a:sym typeface="Calibri"/>
              </a:rPr>
              <a:t>(0 in the graph) to </a:t>
            </a:r>
            <a:r>
              <a:rPr lang="en-US" sz="2400" dirty="0">
                <a:latin typeface="Calibri"/>
                <a:ea typeface="Calibri"/>
                <a:cs typeface="Calibri"/>
                <a:sym typeface="Calibri"/>
              </a:rPr>
              <a:t>be rejected and anything </a:t>
            </a:r>
            <a:r>
              <a:rPr lang="en-US" sz="2400" dirty="0" smtClean="0">
                <a:latin typeface="Calibri"/>
                <a:ea typeface="Calibri"/>
                <a:cs typeface="Calibri"/>
                <a:sym typeface="Calibri"/>
              </a:rPr>
              <a:t>else to </a:t>
            </a:r>
            <a:r>
              <a:rPr lang="en-US" sz="2400" dirty="0">
                <a:latin typeface="Calibri"/>
                <a:ea typeface="Calibri"/>
                <a:cs typeface="Calibri"/>
                <a:sym typeface="Calibri"/>
              </a:rPr>
              <a:t>be </a:t>
            </a:r>
            <a:r>
              <a:rPr lang="en-US" sz="2400" dirty="0" smtClean="0">
                <a:latin typeface="Calibri"/>
                <a:ea typeface="Calibri"/>
                <a:cs typeface="Calibri"/>
                <a:sym typeface="Calibri"/>
              </a:rPr>
              <a:t>approved.</a:t>
            </a:r>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BASELINE</a:t>
            </a:r>
            <a:endParaRPr lang="en-US" sz="3200" dirty="0"/>
          </a:p>
        </p:txBody>
      </p:sp>
      <p:pic>
        <p:nvPicPr>
          <p:cNvPr id="2" name="Picture 1"/>
          <p:cNvPicPr>
            <a:picLocks noChangeAspect="1"/>
          </p:cNvPicPr>
          <p:nvPr/>
        </p:nvPicPr>
        <p:blipFill>
          <a:blip r:embed="rId3"/>
          <a:stretch>
            <a:fillRect/>
          </a:stretch>
        </p:blipFill>
        <p:spPr>
          <a:xfrm>
            <a:off x="7562626" y="1047435"/>
            <a:ext cx="4580903" cy="4526869"/>
          </a:xfrm>
          <a:prstGeom prst="rect">
            <a:avLst/>
          </a:prstGeom>
        </p:spPr>
      </p:pic>
      <p:pic>
        <p:nvPicPr>
          <p:cNvPr id="4" name="Picture 3"/>
          <p:cNvPicPr>
            <a:picLocks noChangeAspect="1"/>
          </p:cNvPicPr>
          <p:nvPr/>
        </p:nvPicPr>
        <p:blipFill>
          <a:blip r:embed="rId4"/>
          <a:stretch>
            <a:fillRect/>
          </a:stretch>
        </p:blipFill>
        <p:spPr>
          <a:xfrm>
            <a:off x="699433" y="3564136"/>
            <a:ext cx="5181600" cy="1333500"/>
          </a:xfrm>
          <a:prstGeom prst="rect">
            <a:avLst/>
          </a:prstGeom>
        </p:spPr>
      </p:pic>
      <p:pic>
        <p:nvPicPr>
          <p:cNvPr id="5" name="Picture 4"/>
          <p:cNvPicPr>
            <a:picLocks noChangeAspect="1"/>
          </p:cNvPicPr>
          <p:nvPr/>
        </p:nvPicPr>
        <p:blipFill>
          <a:blip r:embed="rId5"/>
          <a:stretch>
            <a:fillRect/>
          </a:stretch>
        </p:blipFill>
        <p:spPr>
          <a:xfrm>
            <a:off x="785497" y="5274266"/>
            <a:ext cx="1638300" cy="6000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7</a:t>
            </a:fld>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SUPERVISED </a:t>
            </a:r>
            <a:r>
              <a:rPr lang="en-US" sz="3200" dirty="0"/>
              <a:t>LEARNING RESULTS</a:t>
            </a:r>
          </a:p>
        </p:txBody>
      </p:sp>
      <p:graphicFrame>
        <p:nvGraphicFramePr>
          <p:cNvPr id="3" name="Table 2"/>
          <p:cNvGraphicFramePr>
            <a:graphicFrameLocks noGrp="1"/>
          </p:cNvGraphicFramePr>
          <p:nvPr>
            <p:extLst>
              <p:ext uri="{D42A27DB-BD31-4B8C-83A1-F6EECF244321}">
                <p14:modId xmlns:p14="http://schemas.microsoft.com/office/powerpoint/2010/main" val="286885052"/>
              </p:ext>
            </p:extLst>
          </p:nvPr>
        </p:nvGraphicFramePr>
        <p:xfrm>
          <a:off x="418350" y="1365124"/>
          <a:ext cx="11425815" cy="3863091"/>
        </p:xfrm>
        <a:graphic>
          <a:graphicData uri="http://schemas.openxmlformats.org/drawingml/2006/table">
            <a:tbl>
              <a:tblPr firstRow="1" bandRow="1">
                <a:tableStyleId>{BD783372-3A46-4EF3-AE75-B6249A05104E}</a:tableStyleId>
              </a:tblPr>
              <a:tblGrid>
                <a:gridCol w="3808605"/>
                <a:gridCol w="3808605"/>
                <a:gridCol w="3808605"/>
              </a:tblGrid>
              <a:tr h="3863091">
                <a:tc>
                  <a:txBody>
                    <a:bodyPr/>
                    <a:lstStyle/>
                    <a:p>
                      <a:r>
                        <a:rPr lang="en-US" sz="2000" b="1" dirty="0" smtClean="0"/>
                        <a:t>Logistic Regression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Random Forest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err="1" smtClean="0"/>
                        <a:t>XGBoost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3"/>
          <a:stretch>
            <a:fillRect/>
          </a:stretch>
        </p:blipFill>
        <p:spPr>
          <a:xfrm>
            <a:off x="432905" y="2066926"/>
            <a:ext cx="3762578" cy="1026810"/>
          </a:xfrm>
          <a:prstGeom prst="rect">
            <a:avLst/>
          </a:prstGeom>
        </p:spPr>
      </p:pic>
      <p:pic>
        <p:nvPicPr>
          <p:cNvPr id="8" name="Picture 7"/>
          <p:cNvPicPr>
            <a:picLocks noChangeAspect="1"/>
          </p:cNvPicPr>
          <p:nvPr/>
        </p:nvPicPr>
        <p:blipFill>
          <a:blip r:embed="rId4"/>
          <a:stretch>
            <a:fillRect/>
          </a:stretch>
        </p:blipFill>
        <p:spPr>
          <a:xfrm>
            <a:off x="1379511" y="3562175"/>
            <a:ext cx="1847850" cy="466725"/>
          </a:xfrm>
          <a:prstGeom prst="rect">
            <a:avLst/>
          </a:prstGeom>
        </p:spPr>
      </p:pic>
      <p:pic>
        <p:nvPicPr>
          <p:cNvPr id="10" name="Picture 9"/>
          <p:cNvPicPr>
            <a:picLocks noChangeAspect="1"/>
          </p:cNvPicPr>
          <p:nvPr/>
        </p:nvPicPr>
        <p:blipFill>
          <a:blip r:embed="rId5"/>
          <a:stretch>
            <a:fillRect/>
          </a:stretch>
        </p:blipFill>
        <p:spPr>
          <a:xfrm>
            <a:off x="1384998" y="4374846"/>
            <a:ext cx="1600200" cy="666750"/>
          </a:xfrm>
          <a:prstGeom prst="rect">
            <a:avLst/>
          </a:prstGeom>
        </p:spPr>
      </p:pic>
      <p:pic>
        <p:nvPicPr>
          <p:cNvPr id="12" name="Picture 11"/>
          <p:cNvPicPr>
            <a:picLocks noChangeAspect="1"/>
          </p:cNvPicPr>
          <p:nvPr/>
        </p:nvPicPr>
        <p:blipFill>
          <a:blip r:embed="rId6"/>
          <a:stretch>
            <a:fillRect/>
          </a:stretch>
        </p:blipFill>
        <p:spPr>
          <a:xfrm>
            <a:off x="4321456" y="2160961"/>
            <a:ext cx="3619601" cy="965227"/>
          </a:xfrm>
          <a:prstGeom prst="rect">
            <a:avLst/>
          </a:prstGeom>
        </p:spPr>
      </p:pic>
      <p:pic>
        <p:nvPicPr>
          <p:cNvPr id="13" name="Picture 12"/>
          <p:cNvPicPr>
            <a:picLocks noChangeAspect="1"/>
          </p:cNvPicPr>
          <p:nvPr/>
        </p:nvPicPr>
        <p:blipFill>
          <a:blip r:embed="rId7"/>
          <a:stretch>
            <a:fillRect/>
          </a:stretch>
        </p:blipFill>
        <p:spPr>
          <a:xfrm>
            <a:off x="5201883" y="3556295"/>
            <a:ext cx="1809750" cy="457200"/>
          </a:xfrm>
          <a:prstGeom prst="rect">
            <a:avLst/>
          </a:prstGeom>
        </p:spPr>
      </p:pic>
      <p:pic>
        <p:nvPicPr>
          <p:cNvPr id="14" name="Picture 13"/>
          <p:cNvPicPr>
            <a:picLocks noChangeAspect="1"/>
          </p:cNvPicPr>
          <p:nvPr/>
        </p:nvPicPr>
        <p:blipFill>
          <a:blip r:embed="rId8"/>
          <a:stretch>
            <a:fillRect/>
          </a:stretch>
        </p:blipFill>
        <p:spPr>
          <a:xfrm>
            <a:off x="5184829" y="4374846"/>
            <a:ext cx="1619250" cy="657225"/>
          </a:xfrm>
          <a:prstGeom prst="rect">
            <a:avLst/>
          </a:prstGeom>
        </p:spPr>
      </p:pic>
      <p:pic>
        <p:nvPicPr>
          <p:cNvPr id="15" name="Picture 14"/>
          <p:cNvPicPr>
            <a:picLocks noChangeAspect="1"/>
          </p:cNvPicPr>
          <p:nvPr/>
        </p:nvPicPr>
        <p:blipFill>
          <a:blip r:embed="rId9"/>
          <a:stretch>
            <a:fillRect/>
          </a:stretch>
        </p:blipFill>
        <p:spPr>
          <a:xfrm>
            <a:off x="8172705" y="2117357"/>
            <a:ext cx="3563888" cy="1004493"/>
          </a:xfrm>
          <a:prstGeom prst="rect">
            <a:avLst/>
          </a:prstGeom>
        </p:spPr>
      </p:pic>
      <p:pic>
        <p:nvPicPr>
          <p:cNvPr id="17" name="Picture 16"/>
          <p:cNvPicPr>
            <a:picLocks noChangeAspect="1"/>
          </p:cNvPicPr>
          <p:nvPr/>
        </p:nvPicPr>
        <p:blipFill>
          <a:blip r:embed="rId10"/>
          <a:stretch>
            <a:fillRect/>
          </a:stretch>
        </p:blipFill>
        <p:spPr>
          <a:xfrm>
            <a:off x="9080542" y="3556295"/>
            <a:ext cx="1914525" cy="457200"/>
          </a:xfrm>
          <a:prstGeom prst="rect">
            <a:avLst/>
          </a:prstGeom>
        </p:spPr>
      </p:pic>
      <p:sp>
        <p:nvSpPr>
          <p:cNvPr id="19" name="TextBox 18"/>
          <p:cNvSpPr txBox="1"/>
          <p:nvPr/>
        </p:nvSpPr>
        <p:spPr>
          <a:xfrm>
            <a:off x="432905" y="5443369"/>
            <a:ext cx="1130368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t>XGBoost</a:t>
            </a:r>
            <a:r>
              <a:rPr lang="en-US" sz="2000" dirty="0" smtClean="0"/>
              <a:t> has the highest AUC Score demonstrating it had the best performance.</a:t>
            </a:r>
          </a:p>
          <a:p>
            <a:pPr marL="285750" indent="-285750">
              <a:buFont typeface="Arial" panose="020B0604020202020204" pitchFamily="34" charset="0"/>
              <a:buChar char="•"/>
            </a:pPr>
            <a:r>
              <a:rPr lang="en-US" sz="2000" dirty="0" smtClean="0"/>
              <a:t>Random Forest’s results are very close to that of </a:t>
            </a:r>
            <a:r>
              <a:rPr lang="en-US" sz="2000" dirty="0" err="1" smtClean="0"/>
              <a:t>XGBoost</a:t>
            </a:r>
            <a:r>
              <a:rPr lang="en-US" sz="2000" dirty="0" smtClean="0"/>
              <a:t> while Logistic Regression actually performed worse than Baseline</a:t>
            </a:r>
            <a:r>
              <a:rPr lang="en-US" dirty="0" smtClean="0"/>
              <a:t>. </a:t>
            </a:r>
            <a:endParaRPr lang="en-US" dirty="0"/>
          </a:p>
        </p:txBody>
      </p:sp>
      <p:pic>
        <p:nvPicPr>
          <p:cNvPr id="20" name="Picture 19"/>
          <p:cNvPicPr>
            <a:picLocks noChangeAspect="1"/>
          </p:cNvPicPr>
          <p:nvPr/>
        </p:nvPicPr>
        <p:blipFill>
          <a:blip r:embed="rId11"/>
          <a:stretch>
            <a:fillRect/>
          </a:stretch>
        </p:blipFill>
        <p:spPr>
          <a:xfrm>
            <a:off x="9123574" y="4419600"/>
            <a:ext cx="1628775" cy="666750"/>
          </a:xfrm>
          <a:prstGeom prst="rect">
            <a:avLst/>
          </a:prstGeom>
        </p:spPr>
      </p:pic>
    </p:spTree>
    <p:extLst>
      <p:ext uri="{BB962C8B-B14F-4D97-AF65-F5344CB8AC3E}">
        <p14:creationId xmlns:p14="http://schemas.microsoft.com/office/powerpoint/2010/main" val="125602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8</a:t>
            </a:fld>
            <a:endParaRPr/>
          </a:p>
        </p:txBody>
      </p:sp>
      <p:sp>
        <p:nvSpPr>
          <p:cNvPr id="75" name="Google Shape;75;p8"/>
          <p:cNvSpPr txBox="1"/>
          <p:nvPr/>
        </p:nvSpPr>
        <p:spPr>
          <a:xfrm>
            <a:off x="485775" y="2181161"/>
            <a:ext cx="6046429" cy="2552202"/>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Looking at feature importance, </a:t>
            </a:r>
            <a:r>
              <a:rPr lang="en-US" sz="2000" dirty="0" err="1" smtClean="0">
                <a:latin typeface="Calibri"/>
                <a:ea typeface="Calibri"/>
                <a:cs typeface="Calibri"/>
                <a:sym typeface="Calibri"/>
              </a:rPr>
              <a:t>Employment_Length</a:t>
            </a:r>
            <a:r>
              <a:rPr lang="en-US" sz="2000" dirty="0" smtClean="0">
                <a:latin typeface="Calibri"/>
                <a:ea typeface="Calibri"/>
                <a:cs typeface="Calibri"/>
                <a:sym typeface="Calibri"/>
              </a:rPr>
              <a:t> has an unusually large influence relative to the other features. </a:t>
            </a:r>
          </a:p>
          <a:p>
            <a:pPr marL="184150" marR="5080" lvl="0" indent="-171450" algn="just" rtl="0">
              <a:lnSpc>
                <a:spcPct val="100000"/>
              </a:lnSpc>
              <a:spcBef>
                <a:spcPts val="0"/>
              </a:spcBef>
              <a:spcAft>
                <a:spcPts val="0"/>
              </a:spcAft>
              <a:buFont typeface="Arial" panose="020B0604020202020204" pitchFamily="34" charset="0"/>
              <a:buChar char="•"/>
            </a:pPr>
            <a:endParaRPr lang="en-US" sz="20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Random Forest has arrived with similar results but a slightly lower importance for Employment _Length.</a:t>
            </a:r>
          </a:p>
          <a:p>
            <a:pPr marL="184150" marR="5080" lvl="0" indent="-171450" algn="just" rtl="0">
              <a:lnSpc>
                <a:spcPct val="100000"/>
              </a:lnSpc>
              <a:spcBef>
                <a:spcPts val="0"/>
              </a:spcBef>
              <a:spcAft>
                <a:spcPts val="0"/>
              </a:spcAft>
              <a:buFont typeface="Arial" panose="020B0604020202020204" pitchFamily="34" charset="0"/>
              <a:buChar char="•"/>
            </a:pPr>
            <a:endParaRPr lang="en-US" sz="20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2000" dirty="0" smtClean="0">
                <a:latin typeface="Calibri"/>
                <a:ea typeface="Calibri"/>
                <a:cs typeface="Calibri"/>
                <a:sym typeface="Calibri"/>
              </a:rPr>
              <a:t>This result is similar to the correlation table seen previously</a:t>
            </a: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XGBOOST – CLOSER LOOK</a:t>
            </a:r>
            <a:endParaRPr lang="en-US" sz="3200" dirty="0"/>
          </a:p>
        </p:txBody>
      </p:sp>
      <p:pic>
        <p:nvPicPr>
          <p:cNvPr id="2" name="Picture 1"/>
          <p:cNvPicPr>
            <a:picLocks noChangeAspect="1"/>
          </p:cNvPicPr>
          <p:nvPr/>
        </p:nvPicPr>
        <p:blipFill>
          <a:blip r:embed="rId3"/>
          <a:stretch>
            <a:fillRect/>
          </a:stretch>
        </p:blipFill>
        <p:spPr>
          <a:xfrm>
            <a:off x="6532204" y="2181160"/>
            <a:ext cx="5508067" cy="2476898"/>
          </a:xfrm>
          <a:prstGeom prst="rect">
            <a:avLst/>
          </a:prstGeom>
        </p:spPr>
      </p:pic>
    </p:spTree>
    <p:extLst>
      <p:ext uri="{BB962C8B-B14F-4D97-AF65-F5344CB8AC3E}">
        <p14:creationId xmlns:p14="http://schemas.microsoft.com/office/powerpoint/2010/main" val="361965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9</a:t>
            </a:fld>
            <a:endParaRPr/>
          </a:p>
        </p:txBody>
      </p:sp>
      <p:sp>
        <p:nvSpPr>
          <p:cNvPr id="75" name="Google Shape;75;p8"/>
          <p:cNvSpPr txBox="1"/>
          <p:nvPr/>
        </p:nvSpPr>
        <p:spPr>
          <a:xfrm>
            <a:off x="525969" y="1062368"/>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Results are heavily dependent on Employment Length</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Risk Score and Debt to Income ratio also had substantial contribution.</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Due to the reliance on Employment Length non-machine learning method is also fairly accurate</a:t>
            </a:r>
          </a:p>
          <a:p>
            <a:pPr marL="12700" marR="5080" lvl="0" algn="just" rtl="0">
              <a:lnSpc>
                <a:spcPct val="100000"/>
              </a:lnSpc>
              <a:spcBef>
                <a:spcPts val="0"/>
              </a:spcBef>
              <a:spcAft>
                <a:spcPts val="0"/>
              </a:spcAft>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However, both Random Forest and </a:t>
            </a:r>
            <a:r>
              <a:rPr lang="en-US" sz="1800" dirty="0" err="1" smtClean="0">
                <a:latin typeface="Calibri"/>
                <a:ea typeface="Calibri"/>
                <a:cs typeface="Calibri"/>
                <a:sym typeface="Calibri"/>
              </a:rPr>
              <a:t>XGBoost</a:t>
            </a:r>
            <a:r>
              <a:rPr lang="en-US" sz="1800" dirty="0" smtClean="0">
                <a:latin typeface="Calibri"/>
                <a:ea typeface="Calibri"/>
                <a:cs typeface="Calibri"/>
                <a:sym typeface="Calibri"/>
              </a:rPr>
              <a:t> added significantly more predictive power</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With AUC score close to 99%, both RF and </a:t>
            </a:r>
            <a:r>
              <a:rPr lang="en-US" sz="1800" dirty="0" err="1" smtClean="0">
                <a:latin typeface="Calibri"/>
                <a:ea typeface="Calibri"/>
                <a:cs typeface="Calibri"/>
                <a:sym typeface="Calibri"/>
              </a:rPr>
              <a:t>XGBoost</a:t>
            </a:r>
            <a:r>
              <a:rPr lang="en-US" sz="1800" dirty="0" smtClean="0">
                <a:latin typeface="Calibri"/>
                <a:ea typeface="Calibri"/>
                <a:cs typeface="Calibri"/>
                <a:sym typeface="Calibri"/>
              </a:rPr>
              <a:t> can be used as a preliminary application model by </a:t>
            </a:r>
            <a:r>
              <a:rPr lang="en-US" sz="1800" dirty="0" err="1" smtClean="0">
                <a:latin typeface="Calibri"/>
                <a:ea typeface="Calibri"/>
                <a:cs typeface="Calibri"/>
                <a:sym typeface="Calibri"/>
              </a:rPr>
              <a:t>LendingClub</a:t>
            </a:r>
            <a:r>
              <a:rPr lang="en-US" sz="1800" dirty="0" smtClean="0">
                <a:latin typeface="Calibri"/>
                <a:ea typeface="Calibri"/>
                <a:cs typeface="Calibri"/>
                <a:sym typeface="Calibri"/>
              </a:rPr>
              <a:t>.</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Additional areas of expansion would be to get more data for rejection dataset as there are very few features available relative to the approved dataset.  </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CONCLUSION</a:t>
            </a:r>
            <a:endParaRPr lang="en-US" sz="3200" dirty="0"/>
          </a:p>
        </p:txBody>
      </p:sp>
    </p:spTree>
    <p:extLst>
      <p:ext uri="{BB962C8B-B14F-4D97-AF65-F5344CB8AC3E}">
        <p14:creationId xmlns:p14="http://schemas.microsoft.com/office/powerpoint/2010/main" val="1298679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61752</TotalTime>
  <Words>517</Words>
  <Application>Microsoft Office PowerPoint</Application>
  <PresentationFormat>Widescreen</PresentationFormat>
  <Paragraphs>75</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Lending Application Result Predictions October 25,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153</cp:revision>
  <dcterms:modified xsi:type="dcterms:W3CDTF">2019-10-30T00:50:44Z</dcterms:modified>
</cp:coreProperties>
</file>