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1"/>
  </p:notesMasterIdLst>
  <p:sldIdLst>
    <p:sldId id="256" r:id="rId2"/>
    <p:sldId id="262" r:id="rId3"/>
    <p:sldId id="258" r:id="rId4"/>
    <p:sldId id="261" r:id="rId5"/>
    <p:sldId id="264" r:id="rId6"/>
    <p:sldId id="257" r:id="rId7"/>
    <p:sldId id="263" r:id="rId8"/>
    <p:sldId id="265" r:id="rId9"/>
    <p:sldId id="266" r:id="rId10"/>
  </p:sldIdLst>
  <p:sldSz cx="12192000" cy="6858000"/>
  <p:notesSz cx="12192000" cy="6858000"/>
  <p:embeddedFontLst>
    <p:embeddedFont>
      <p:font typeface="Calibri" panose="020F050202020403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783372-3A46-4EF3-AE75-B6249A05104E}">
  <a:tblStyle styleId="{BD783372-3A46-4EF3-AE75-B6249A05104E}"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9086" autoAdjust="0"/>
  </p:normalViewPr>
  <p:slideViewPr>
    <p:cSldViewPr snapToGrid="0">
      <p:cViewPr varScale="1">
        <p:scale>
          <a:sx n="71" d="100"/>
          <a:sy n="71" d="100"/>
        </p:scale>
        <p:origin x="9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122060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848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3588" cy="257175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For the purpose of the exercise, single month of data from March 2018 is used and we are assuming that observations made are applicable to other months of the year. Single month used is due to limitation in computing capacity.</a:t>
            </a:r>
          </a:p>
          <a:p>
            <a:pPr marL="285750" indent="-285750">
              <a:buFont typeface="Arial" panose="020B0604020202020204" pitchFamily="34" charset="0"/>
              <a:buChar char="•"/>
            </a:pPr>
            <a:r>
              <a:rPr lang="en-US" dirty="0" smtClean="0"/>
              <a:t>Data includes all geographic areas of the Citi Bike program. Areas include Manhattan, Queens, Brooklyn, and Jersey City. Bronx and Staten Island are not covered by the Citi Bike Program.</a:t>
            </a:r>
          </a:p>
          <a:p>
            <a:pPr marL="285750" indent="-285750">
              <a:buFont typeface="Arial" panose="020B0604020202020204" pitchFamily="34" charset="0"/>
              <a:buChar char="•"/>
            </a:pPr>
            <a:r>
              <a:rPr lang="en-US" dirty="0" smtClean="0"/>
              <a:t>Weather data is acquired from Weather.gov based on the Central Park station.</a:t>
            </a:r>
          </a:p>
          <a:p>
            <a:pPr marL="285750" indent="-285750">
              <a:buFont typeface="Arial" panose="020B0604020202020204" pitchFamily="34" charset="0"/>
              <a:buChar char="•"/>
            </a:pPr>
            <a:r>
              <a:rPr lang="en-US" dirty="0" smtClean="0"/>
              <a:t>All Citi Bike Program data is acquired from Citibikenyc.com.</a:t>
            </a:r>
          </a:p>
          <a:p>
            <a:endParaRPr lang="en-US" dirty="0"/>
          </a:p>
        </p:txBody>
      </p:sp>
    </p:spTree>
    <p:extLst>
      <p:ext uri="{BB962C8B-B14F-4D97-AF65-F5344CB8AC3E}">
        <p14:creationId xmlns:p14="http://schemas.microsoft.com/office/powerpoint/2010/main" val="1201131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3588" cy="2571750"/>
          </a:xfrm>
        </p:spPr>
      </p:sp>
      <p:sp>
        <p:nvSpPr>
          <p:cNvPr id="3" name="Notes Placeholder 2"/>
          <p:cNvSpPr>
            <a:spLocks noGrp="1"/>
          </p:cNvSpPr>
          <p:nvPr>
            <p:ph type="body" idx="1"/>
          </p:nvPr>
        </p:nvSpPr>
        <p:spPr/>
        <p:txBody>
          <a:bodyPr/>
          <a:lstStyle/>
          <a:p>
            <a:pPr marL="548640" lvl="8" indent="-285750">
              <a:buFont typeface="Arial" panose="020B0604020202020204" pitchFamily="34" charset="0"/>
              <a:buChar char="•"/>
            </a:pPr>
            <a:r>
              <a:rPr lang="en-US" dirty="0" smtClean="0"/>
              <a:t>K-Means is chosen for this exercise.</a:t>
            </a:r>
          </a:p>
          <a:p>
            <a:pPr marL="548640" lvl="8" indent="-285750">
              <a:buFont typeface="Arial" panose="020B0604020202020204" pitchFamily="34" charset="0"/>
              <a:buChar char="•"/>
            </a:pPr>
            <a:r>
              <a:rPr lang="en-US" dirty="0" smtClean="0"/>
              <a:t>PCA with K=2 based on Elbow method.</a:t>
            </a:r>
          </a:p>
          <a:p>
            <a:pPr marL="548640" lvl="8" indent="-285750">
              <a:buFont typeface="Arial" panose="020B0604020202020204" pitchFamily="34" charset="0"/>
              <a:buChar char="•"/>
            </a:pPr>
            <a:r>
              <a:rPr lang="en-US" dirty="0" smtClean="0"/>
              <a:t>Cluster of 3 is chosen as it splits the data most cleanly and the clusters do not overlap much. Cluster of 2, 4, and 5 have been tested as well.</a:t>
            </a:r>
          </a:p>
          <a:p>
            <a:pPr marL="548640" lvl="8" indent="-285750">
              <a:buFont typeface="Arial" panose="020B0604020202020204" pitchFamily="34" charset="0"/>
              <a:buChar char="•"/>
            </a:pPr>
            <a:r>
              <a:rPr lang="en-US" dirty="0" smtClean="0"/>
              <a:t>Ran on distance of rides for starting station. Also ran on ending station and the results are very similar. </a:t>
            </a:r>
          </a:p>
          <a:p>
            <a:endParaRPr lang="en-US" dirty="0"/>
          </a:p>
        </p:txBody>
      </p:sp>
    </p:spTree>
    <p:extLst>
      <p:ext uri="{BB962C8B-B14F-4D97-AF65-F5344CB8AC3E}">
        <p14:creationId xmlns:p14="http://schemas.microsoft.com/office/powerpoint/2010/main" val="3804393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184150" marR="5080" lvl="0" indent="-171450" algn="just" rtl="0">
              <a:lnSpc>
                <a:spcPct val="100000"/>
              </a:lnSpc>
              <a:spcBef>
                <a:spcPts val="0"/>
              </a:spcBef>
              <a:spcAft>
                <a:spcPts val="0"/>
              </a:spcAft>
              <a:buFont typeface="Arial" panose="020B0604020202020204" pitchFamily="34" charset="0"/>
              <a:buChar char="•"/>
            </a:pPr>
            <a:r>
              <a:rPr lang="en-US" sz="1600" dirty="0" smtClean="0">
                <a:latin typeface="Calibri"/>
                <a:ea typeface="Calibri"/>
                <a:cs typeface="Calibri"/>
                <a:sym typeface="Calibri"/>
              </a:rPr>
              <a:t>Red Cluster –</a:t>
            </a:r>
          </a:p>
          <a:p>
            <a:pPr marL="548640" marR="5080" lvl="8" indent="-171450" algn="just">
              <a:buFont typeface="Arial" panose="020B0604020202020204" pitchFamily="34" charset="0"/>
              <a:buChar char="•"/>
            </a:pPr>
            <a:r>
              <a:rPr lang="en-US" sz="1600" dirty="0" smtClean="0">
                <a:latin typeface="Calibri"/>
                <a:ea typeface="Calibri"/>
                <a:cs typeface="Calibri"/>
                <a:sym typeface="Calibri"/>
              </a:rPr>
              <a:t>This is largest cluster accounting for 55% of all rides within the system. Geographically it is located south of Central Park and north of Financial District. </a:t>
            </a:r>
          </a:p>
          <a:p>
            <a:pPr marL="548640" marR="5080" lvl="8" indent="-171450" algn="just">
              <a:buFont typeface="Arial" panose="020B0604020202020204" pitchFamily="34" charset="0"/>
              <a:buChar char="•"/>
            </a:pPr>
            <a:endParaRPr lang="en-US" sz="16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1600" dirty="0" smtClean="0">
                <a:latin typeface="Calibri"/>
                <a:ea typeface="Calibri"/>
                <a:cs typeface="Calibri"/>
                <a:sym typeface="Calibri"/>
              </a:rPr>
              <a:t>Blue Cluster –</a:t>
            </a:r>
          </a:p>
          <a:p>
            <a:pPr marL="548640" marR="5080" lvl="1" indent="-171450" algn="just">
              <a:buFont typeface="Arial" panose="020B0604020202020204" pitchFamily="34" charset="0"/>
              <a:buChar char="•"/>
            </a:pPr>
            <a:r>
              <a:rPr lang="en-US" sz="1600" dirty="0" smtClean="0">
                <a:latin typeface="Calibri"/>
                <a:ea typeface="Calibri"/>
                <a:cs typeface="Calibri"/>
                <a:sym typeface="Calibri"/>
              </a:rPr>
              <a:t>This cluster accounts for 28% of all rides. Geographically it is spread out in the outer part of Brooklyn, Long Island City, Upper West Side, Upper East Side, and South of Houston Street.</a:t>
            </a:r>
          </a:p>
          <a:p>
            <a:pPr marL="377190" marR="5080" lvl="1" algn="just"/>
            <a:r>
              <a:rPr lang="en-US" sz="1600" dirty="0" smtClean="0">
                <a:latin typeface="Calibri"/>
                <a:ea typeface="Calibri"/>
                <a:cs typeface="Calibri"/>
                <a:sym typeface="Calibri"/>
              </a:rPr>
              <a:t> </a:t>
            </a:r>
          </a:p>
          <a:p>
            <a:pPr marL="182880" marR="5080" lvl="1" indent="-171450" algn="just">
              <a:buFont typeface="Arial" panose="020B0604020202020204" pitchFamily="34" charset="0"/>
              <a:buChar char="•"/>
            </a:pPr>
            <a:r>
              <a:rPr lang="en-US" sz="1600" dirty="0" smtClean="0">
                <a:latin typeface="Calibri"/>
                <a:ea typeface="Calibri"/>
                <a:cs typeface="Calibri"/>
                <a:sym typeface="Calibri"/>
              </a:rPr>
              <a:t>Green Cluster –</a:t>
            </a:r>
          </a:p>
          <a:p>
            <a:pPr marL="548640" marR="5080" lvl="1" indent="-171450" algn="just">
              <a:buFont typeface="Arial" panose="020B0604020202020204" pitchFamily="34" charset="0"/>
              <a:buChar char="•"/>
            </a:pPr>
            <a:r>
              <a:rPr lang="en-US" sz="1600" dirty="0" smtClean="0">
                <a:latin typeface="Calibri"/>
                <a:ea typeface="Calibri"/>
                <a:cs typeface="Calibri"/>
                <a:sym typeface="Calibri"/>
              </a:rPr>
              <a:t>This cluster accounts for the remaining 17% riders. Geographically it is spread in central Brooklyn, Jersey City, Astoria, and East Harlem. </a:t>
            </a:r>
          </a:p>
          <a:p>
            <a:pPr marL="0" lvl="0" indent="0" algn="l" rtl="0">
              <a:spcBef>
                <a:spcPts val="0"/>
              </a:spcBef>
              <a:spcAft>
                <a:spcPts val="0"/>
              </a:spcAft>
              <a:buNone/>
            </a:pPr>
            <a:endParaRPr dirty="0"/>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079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18415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Blue Cluster has the longest trips whilst Green has the shortest trips across all periods of a week. This significant differential is quite interesting as both clusters overlap quite a bit in Queens and Brooklyn.  </a:t>
            </a:r>
          </a:p>
          <a:p>
            <a:pPr marL="54864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A likely reason has to do with the location of work for the residences. </a:t>
            </a:r>
          </a:p>
          <a:p>
            <a:pPr marL="54864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Blue Cluster seems to be a group of people living further away from central business hubs and are thus have longer commuters. This cluster peaked at 2.1KM on Weekday mornings which is significantly higher than all other time periods &amp; clusters. The Upper West, Upper East, and stations near Bridges are most likely used by commuters to Manhattan business districts, and the area on the eastern edge of Brooklyn system is most likely used for people who work in central Brooklyn. </a:t>
            </a:r>
          </a:p>
          <a:p>
            <a:pPr marL="54864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Green Cluster on the other hand seems to be aggregating riders who are commuting in the local areas in the Brooklyn, Astoria, Jersey City, and East Harlem areas. It also has a peak on Weekday mornings. </a:t>
            </a:r>
          </a:p>
          <a:p>
            <a:pPr marL="54864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It interesting to note that areas that are similar to each other in terms of demographics and are geographically close by such as Astoria &amp; Long Island City, and </a:t>
            </a:r>
            <a:r>
              <a:rPr lang="en-US" sz="1100" dirty="0" err="1" smtClean="0">
                <a:latin typeface="Calibri"/>
                <a:ea typeface="Calibri"/>
                <a:cs typeface="Calibri"/>
                <a:sym typeface="Calibri"/>
              </a:rPr>
              <a:t>Greenpoint</a:t>
            </a:r>
            <a:r>
              <a:rPr lang="en-US" sz="1100" dirty="0" smtClean="0">
                <a:latin typeface="Calibri"/>
                <a:ea typeface="Calibri"/>
                <a:cs typeface="Calibri"/>
                <a:sym typeface="Calibri"/>
              </a:rPr>
              <a:t> &amp; Williamsburg, are clearly split into separate clusters. The primary difference between them is that one is right next to a bridge to Manhattan and the other is not. </a:t>
            </a:r>
          </a:p>
          <a:p>
            <a:pPr marL="54864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There seems to be a threshold for commuting distance where people switch from taking the train to riding bikes instead. </a:t>
            </a:r>
          </a:p>
          <a:p>
            <a:pPr marL="548640" marR="5080" lvl="0" indent="-171450" algn="just" rtl="0">
              <a:lnSpc>
                <a:spcPct val="100000"/>
              </a:lnSpc>
              <a:spcBef>
                <a:spcPts val="0"/>
              </a:spcBef>
              <a:spcAft>
                <a:spcPts val="0"/>
              </a:spcAft>
              <a:buFont typeface="Arial" panose="020B0604020202020204" pitchFamily="34" charset="0"/>
              <a:buChar char="•"/>
            </a:pPr>
            <a:endParaRPr lang="en-US" sz="1100" dirty="0" smtClean="0">
              <a:latin typeface="Calibri"/>
              <a:ea typeface="Calibri"/>
              <a:cs typeface="Calibri"/>
              <a:sym typeface="Calibri"/>
            </a:endParaRPr>
          </a:p>
          <a:p>
            <a:pPr marL="18288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Red Cluster is unique compared to the Blue and Green Cluster. It does not overlap as much with the other two clusters as it sits almost exclusively in central Manhattan.</a:t>
            </a:r>
          </a:p>
          <a:p>
            <a:pPr marL="54864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The distance traveled in all periods of the week are relatively consistent. There is no significant increase in distance during Weekday mornings like the other two clusters.</a:t>
            </a:r>
          </a:p>
          <a:p>
            <a:pPr marL="54864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This illustrates a point the Manhattan riders most likely only commute within Manhattan itself and do not go to other boroughs. The exception to this once again lies near areas close by to bridges. </a:t>
            </a:r>
          </a:p>
          <a:p>
            <a:pPr marL="54864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The additional population density and cost of owning vehicles in Manhattan adds to the incentive for people to choose bike as a primary source of transportation for a broader range of purpose besides commuting to work. </a:t>
            </a:r>
          </a:p>
          <a:p>
            <a:pPr marL="0" lvl="0" indent="0" algn="l" rtl="0">
              <a:spcBef>
                <a:spcPts val="0"/>
              </a:spcBef>
              <a:spcAft>
                <a:spcPts val="0"/>
              </a:spcAft>
              <a:buNone/>
            </a:pPr>
            <a:endParaRPr dirty="0"/>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13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18415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Based on the observations, we can conclude that rider behaviors is heavily dependent on the location of the starting station. </a:t>
            </a:r>
          </a:p>
          <a:p>
            <a:pPr marL="18415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The information can be applied to help determine placement of future docking stations as it provides insight into how the station will be utilized depending on geographic location.  </a:t>
            </a:r>
          </a:p>
          <a:p>
            <a:pPr marL="18415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For these new stations, this analysis can help forecast the rate of bike replacement, utilization rate, loss rate, etc. To get the full forecast, additional data will be needed such as loss data and dock idle data, but that is beyond the scope of this exercise. </a:t>
            </a:r>
          </a:p>
          <a:p>
            <a:pPr marL="184150" marR="5080" lvl="0" indent="-171450" algn="just" rtl="0">
              <a:lnSpc>
                <a:spcPct val="100000"/>
              </a:lnSpc>
              <a:spcBef>
                <a:spcPts val="0"/>
              </a:spcBef>
              <a:spcAft>
                <a:spcPts val="0"/>
              </a:spcAft>
              <a:buFont typeface="Arial" panose="020B0604020202020204" pitchFamily="34" charset="0"/>
              <a:buChar char="•"/>
            </a:pPr>
            <a:r>
              <a:rPr lang="en-US" sz="1100" dirty="0" smtClean="0">
                <a:latin typeface="Calibri"/>
                <a:ea typeface="Calibri"/>
                <a:cs typeface="Calibri"/>
                <a:sym typeface="Calibri"/>
              </a:rPr>
              <a:t>Another area to expand on for this analysis is to include all 12 months of the year into the data set rather than one month. This will require additional computing power. </a:t>
            </a:r>
            <a:endParaRPr lang="en-US" sz="800" dirty="0" smtClean="0">
              <a:latin typeface="Calibri"/>
              <a:ea typeface="Calibri"/>
              <a:cs typeface="Calibri"/>
              <a:sym typeface="Calibri"/>
            </a:endParaRPr>
          </a:p>
          <a:p>
            <a:pPr marL="0" lvl="0" indent="0" algn="l" rtl="0">
              <a:spcBef>
                <a:spcPts val="0"/>
              </a:spcBef>
              <a:spcAft>
                <a:spcPts val="0"/>
              </a:spcAft>
              <a:buNone/>
            </a:pPr>
            <a:endParaRPr dirty="0"/>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08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1065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507593" y="89408"/>
            <a:ext cx="11176812" cy="730885"/>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200" b="0" i="0" u="none" strike="noStrike" cap="none">
                <a:solidFill>
                  <a:srgbClr val="00467C"/>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5" name="Google Shape;15;p2"/>
          <p:cNvSpPr txBox="1">
            <a:spLocks noGrp="1"/>
          </p:cNvSpPr>
          <p:nvPr>
            <p:ph type="body" idx="1"/>
          </p:nvPr>
        </p:nvSpPr>
        <p:spPr>
          <a:xfrm>
            <a:off x="327659" y="1247521"/>
            <a:ext cx="10845800" cy="418592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507593" y="6543243"/>
            <a:ext cx="69278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7" name="Google Shape;17;p2"/>
          <p:cNvSpPr txBox="1">
            <a:spLocks noGrp="1"/>
          </p:cNvSpPr>
          <p:nvPr>
            <p:ph type="dt" idx="10"/>
          </p:nvPr>
        </p:nvSpPr>
        <p:spPr>
          <a:xfrm>
            <a:off x="5493258" y="6543243"/>
            <a:ext cx="119189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8" name="Google Shape;18;p2"/>
          <p:cNvSpPr txBox="1">
            <a:spLocks noGrp="1"/>
          </p:cNvSpPr>
          <p:nvPr>
            <p:ph type="sldNum" idx="12"/>
          </p:nvPr>
        </p:nvSpPr>
        <p:spPr>
          <a:xfrm>
            <a:off x="11419840" y="6543243"/>
            <a:ext cx="206375" cy="177800"/>
          </a:xfrm>
          <a:prstGeom prst="rect">
            <a:avLst/>
          </a:prstGeom>
          <a:noFill/>
          <a:ln>
            <a:noFill/>
          </a:ln>
        </p:spPr>
        <p:txBody>
          <a:bodyPr spcFirstLastPara="1" wrap="square" lIns="0" tIns="0" rIns="0" bIns="0" anchor="t" anchorCtr="0">
            <a:noAutofit/>
          </a:bodyPr>
          <a:lstStyle>
            <a:lvl1pPr marL="25400" marR="0" lvl="0" indent="0" algn="l" rtl="0">
              <a:lnSpc>
                <a:spcPct val="103333"/>
              </a:lnSpc>
              <a:spcBef>
                <a:spcPts val="0"/>
              </a:spcBef>
              <a:buNone/>
              <a:defRPr sz="1200" b="0" i="0">
                <a:solidFill>
                  <a:srgbClr val="7E7E7E"/>
                </a:solidFill>
                <a:latin typeface="Calibri"/>
                <a:ea typeface="Calibri"/>
                <a:cs typeface="Calibri"/>
                <a:sym typeface="Calibri"/>
              </a:defRPr>
            </a:lvl1pPr>
            <a:lvl2pPr marL="25400" marR="0" lvl="1" indent="0" algn="l" rtl="0">
              <a:lnSpc>
                <a:spcPct val="103333"/>
              </a:lnSpc>
              <a:spcBef>
                <a:spcPts val="0"/>
              </a:spcBef>
              <a:buNone/>
              <a:defRPr sz="1200" b="0" i="0">
                <a:solidFill>
                  <a:srgbClr val="7E7E7E"/>
                </a:solidFill>
                <a:latin typeface="Calibri"/>
                <a:ea typeface="Calibri"/>
                <a:cs typeface="Calibri"/>
                <a:sym typeface="Calibri"/>
              </a:defRPr>
            </a:lvl2pPr>
            <a:lvl3pPr marL="25400" marR="0" lvl="2" indent="0" algn="l" rtl="0">
              <a:lnSpc>
                <a:spcPct val="103333"/>
              </a:lnSpc>
              <a:spcBef>
                <a:spcPts val="0"/>
              </a:spcBef>
              <a:buNone/>
              <a:defRPr sz="1200" b="0" i="0">
                <a:solidFill>
                  <a:srgbClr val="7E7E7E"/>
                </a:solidFill>
                <a:latin typeface="Calibri"/>
                <a:ea typeface="Calibri"/>
                <a:cs typeface="Calibri"/>
                <a:sym typeface="Calibri"/>
              </a:defRPr>
            </a:lvl3pPr>
            <a:lvl4pPr marL="25400" marR="0" lvl="3" indent="0" algn="l" rtl="0">
              <a:lnSpc>
                <a:spcPct val="103333"/>
              </a:lnSpc>
              <a:spcBef>
                <a:spcPts val="0"/>
              </a:spcBef>
              <a:buNone/>
              <a:defRPr sz="1200" b="0" i="0">
                <a:solidFill>
                  <a:srgbClr val="7E7E7E"/>
                </a:solidFill>
                <a:latin typeface="Calibri"/>
                <a:ea typeface="Calibri"/>
                <a:cs typeface="Calibri"/>
                <a:sym typeface="Calibri"/>
              </a:defRPr>
            </a:lvl4pPr>
            <a:lvl5pPr marL="25400" marR="0" lvl="4" indent="0" algn="l" rtl="0">
              <a:lnSpc>
                <a:spcPct val="103333"/>
              </a:lnSpc>
              <a:spcBef>
                <a:spcPts val="0"/>
              </a:spcBef>
              <a:buNone/>
              <a:defRPr sz="1200" b="0" i="0">
                <a:solidFill>
                  <a:srgbClr val="7E7E7E"/>
                </a:solidFill>
                <a:latin typeface="Calibri"/>
                <a:ea typeface="Calibri"/>
                <a:cs typeface="Calibri"/>
                <a:sym typeface="Calibri"/>
              </a:defRPr>
            </a:lvl5pPr>
            <a:lvl6pPr marL="25400" marR="0" lvl="5" indent="0" algn="l" rtl="0">
              <a:lnSpc>
                <a:spcPct val="103333"/>
              </a:lnSpc>
              <a:spcBef>
                <a:spcPts val="0"/>
              </a:spcBef>
              <a:buNone/>
              <a:defRPr sz="1200" b="0" i="0">
                <a:solidFill>
                  <a:srgbClr val="7E7E7E"/>
                </a:solidFill>
                <a:latin typeface="Calibri"/>
                <a:ea typeface="Calibri"/>
                <a:cs typeface="Calibri"/>
                <a:sym typeface="Calibri"/>
              </a:defRPr>
            </a:lvl6pPr>
            <a:lvl7pPr marL="25400" marR="0" lvl="6" indent="0" algn="l" rtl="0">
              <a:lnSpc>
                <a:spcPct val="103333"/>
              </a:lnSpc>
              <a:spcBef>
                <a:spcPts val="0"/>
              </a:spcBef>
              <a:buNone/>
              <a:defRPr sz="1200" b="0" i="0">
                <a:solidFill>
                  <a:srgbClr val="7E7E7E"/>
                </a:solidFill>
                <a:latin typeface="Calibri"/>
                <a:ea typeface="Calibri"/>
                <a:cs typeface="Calibri"/>
                <a:sym typeface="Calibri"/>
              </a:defRPr>
            </a:lvl7pPr>
            <a:lvl8pPr marL="25400" marR="0" lvl="7" indent="0" algn="l" rtl="0">
              <a:lnSpc>
                <a:spcPct val="103333"/>
              </a:lnSpc>
              <a:spcBef>
                <a:spcPts val="0"/>
              </a:spcBef>
              <a:buNone/>
              <a:defRPr sz="1200" b="0" i="0">
                <a:solidFill>
                  <a:srgbClr val="7E7E7E"/>
                </a:solidFill>
                <a:latin typeface="Calibri"/>
                <a:ea typeface="Calibri"/>
                <a:cs typeface="Calibri"/>
                <a:sym typeface="Calibri"/>
              </a:defRPr>
            </a:lvl8pPr>
            <a:lvl9pPr marL="25400" marR="0" lvl="8" indent="0" algn="l" rtl="0">
              <a:lnSpc>
                <a:spcPct val="103333"/>
              </a:lnSpc>
              <a:spcBef>
                <a:spcPts val="0"/>
              </a:spcBef>
              <a:buNone/>
              <a:defRPr sz="1200" b="0" i="0">
                <a:solidFill>
                  <a:srgbClr val="7E7E7E"/>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8"/>
        <p:cNvGrpSpPr/>
        <p:nvPr/>
      </p:nvGrpSpPr>
      <p:grpSpPr>
        <a:xfrm>
          <a:off x="0" y="0"/>
          <a:ext cx="0" cy="0"/>
          <a:chOff x="0" y="0"/>
          <a:chExt cx="0" cy="0"/>
        </a:xfrm>
      </p:grpSpPr>
      <p:sp>
        <p:nvSpPr>
          <p:cNvPr id="39" name="Google Shape;39;p5"/>
          <p:cNvSpPr txBox="1">
            <a:spLocks noGrp="1"/>
          </p:cNvSpPr>
          <p:nvPr>
            <p:ph type="ctrTitle"/>
          </p:nvPr>
        </p:nvSpPr>
        <p:spPr>
          <a:xfrm>
            <a:off x="914400" y="2125980"/>
            <a:ext cx="10363200" cy="144018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200" b="0" i="0" u="none" strike="noStrike" cap="none">
                <a:solidFill>
                  <a:srgbClr val="00467C"/>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0" name="Google Shape;40;p5"/>
          <p:cNvSpPr txBox="1">
            <a:spLocks noGrp="1"/>
          </p:cNvSpPr>
          <p:nvPr>
            <p:ph type="subTitle" idx="1"/>
          </p:nvPr>
        </p:nvSpPr>
        <p:spPr>
          <a:xfrm>
            <a:off x="1828800" y="3840480"/>
            <a:ext cx="8534400" cy="1714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41" name="Google Shape;41;p5"/>
          <p:cNvSpPr txBox="1">
            <a:spLocks noGrp="1"/>
          </p:cNvSpPr>
          <p:nvPr>
            <p:ph type="ftr" idx="11"/>
          </p:nvPr>
        </p:nvSpPr>
        <p:spPr>
          <a:xfrm>
            <a:off x="507593" y="6543243"/>
            <a:ext cx="69278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42" name="Google Shape;42;p5"/>
          <p:cNvSpPr txBox="1">
            <a:spLocks noGrp="1"/>
          </p:cNvSpPr>
          <p:nvPr>
            <p:ph type="dt" idx="10"/>
          </p:nvPr>
        </p:nvSpPr>
        <p:spPr>
          <a:xfrm>
            <a:off x="5493258" y="6543243"/>
            <a:ext cx="119189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43" name="Google Shape;43;p5"/>
          <p:cNvSpPr txBox="1">
            <a:spLocks noGrp="1"/>
          </p:cNvSpPr>
          <p:nvPr>
            <p:ph type="sldNum" idx="12"/>
          </p:nvPr>
        </p:nvSpPr>
        <p:spPr>
          <a:xfrm>
            <a:off x="11419840" y="6543243"/>
            <a:ext cx="206375" cy="177800"/>
          </a:xfrm>
          <a:prstGeom prst="rect">
            <a:avLst/>
          </a:prstGeom>
          <a:noFill/>
          <a:ln>
            <a:noFill/>
          </a:ln>
        </p:spPr>
        <p:txBody>
          <a:bodyPr spcFirstLastPara="1" wrap="square" lIns="0" tIns="0" rIns="0" bIns="0" anchor="t" anchorCtr="0">
            <a:noAutofit/>
          </a:bodyPr>
          <a:lstStyle>
            <a:lvl1pPr marL="25400" marR="0" lvl="0" indent="0" algn="l" rtl="0">
              <a:lnSpc>
                <a:spcPct val="103333"/>
              </a:lnSpc>
              <a:spcBef>
                <a:spcPts val="0"/>
              </a:spcBef>
              <a:buNone/>
              <a:defRPr sz="1200" b="0" i="0">
                <a:solidFill>
                  <a:srgbClr val="7E7E7E"/>
                </a:solidFill>
                <a:latin typeface="Calibri"/>
                <a:ea typeface="Calibri"/>
                <a:cs typeface="Calibri"/>
                <a:sym typeface="Calibri"/>
              </a:defRPr>
            </a:lvl1pPr>
            <a:lvl2pPr marL="25400" marR="0" lvl="1" indent="0" algn="l" rtl="0">
              <a:lnSpc>
                <a:spcPct val="103333"/>
              </a:lnSpc>
              <a:spcBef>
                <a:spcPts val="0"/>
              </a:spcBef>
              <a:buNone/>
              <a:defRPr sz="1200" b="0" i="0">
                <a:solidFill>
                  <a:srgbClr val="7E7E7E"/>
                </a:solidFill>
                <a:latin typeface="Calibri"/>
                <a:ea typeface="Calibri"/>
                <a:cs typeface="Calibri"/>
                <a:sym typeface="Calibri"/>
              </a:defRPr>
            </a:lvl2pPr>
            <a:lvl3pPr marL="25400" marR="0" lvl="2" indent="0" algn="l" rtl="0">
              <a:lnSpc>
                <a:spcPct val="103333"/>
              </a:lnSpc>
              <a:spcBef>
                <a:spcPts val="0"/>
              </a:spcBef>
              <a:buNone/>
              <a:defRPr sz="1200" b="0" i="0">
                <a:solidFill>
                  <a:srgbClr val="7E7E7E"/>
                </a:solidFill>
                <a:latin typeface="Calibri"/>
                <a:ea typeface="Calibri"/>
                <a:cs typeface="Calibri"/>
                <a:sym typeface="Calibri"/>
              </a:defRPr>
            </a:lvl3pPr>
            <a:lvl4pPr marL="25400" marR="0" lvl="3" indent="0" algn="l" rtl="0">
              <a:lnSpc>
                <a:spcPct val="103333"/>
              </a:lnSpc>
              <a:spcBef>
                <a:spcPts val="0"/>
              </a:spcBef>
              <a:buNone/>
              <a:defRPr sz="1200" b="0" i="0">
                <a:solidFill>
                  <a:srgbClr val="7E7E7E"/>
                </a:solidFill>
                <a:latin typeface="Calibri"/>
                <a:ea typeface="Calibri"/>
                <a:cs typeface="Calibri"/>
                <a:sym typeface="Calibri"/>
              </a:defRPr>
            </a:lvl4pPr>
            <a:lvl5pPr marL="25400" marR="0" lvl="4" indent="0" algn="l" rtl="0">
              <a:lnSpc>
                <a:spcPct val="103333"/>
              </a:lnSpc>
              <a:spcBef>
                <a:spcPts val="0"/>
              </a:spcBef>
              <a:buNone/>
              <a:defRPr sz="1200" b="0" i="0">
                <a:solidFill>
                  <a:srgbClr val="7E7E7E"/>
                </a:solidFill>
                <a:latin typeface="Calibri"/>
                <a:ea typeface="Calibri"/>
                <a:cs typeface="Calibri"/>
                <a:sym typeface="Calibri"/>
              </a:defRPr>
            </a:lvl5pPr>
            <a:lvl6pPr marL="25400" marR="0" lvl="5" indent="0" algn="l" rtl="0">
              <a:lnSpc>
                <a:spcPct val="103333"/>
              </a:lnSpc>
              <a:spcBef>
                <a:spcPts val="0"/>
              </a:spcBef>
              <a:buNone/>
              <a:defRPr sz="1200" b="0" i="0">
                <a:solidFill>
                  <a:srgbClr val="7E7E7E"/>
                </a:solidFill>
                <a:latin typeface="Calibri"/>
                <a:ea typeface="Calibri"/>
                <a:cs typeface="Calibri"/>
                <a:sym typeface="Calibri"/>
              </a:defRPr>
            </a:lvl6pPr>
            <a:lvl7pPr marL="25400" marR="0" lvl="6" indent="0" algn="l" rtl="0">
              <a:lnSpc>
                <a:spcPct val="103333"/>
              </a:lnSpc>
              <a:spcBef>
                <a:spcPts val="0"/>
              </a:spcBef>
              <a:buNone/>
              <a:defRPr sz="1200" b="0" i="0">
                <a:solidFill>
                  <a:srgbClr val="7E7E7E"/>
                </a:solidFill>
                <a:latin typeface="Calibri"/>
                <a:ea typeface="Calibri"/>
                <a:cs typeface="Calibri"/>
                <a:sym typeface="Calibri"/>
              </a:defRPr>
            </a:lvl7pPr>
            <a:lvl8pPr marL="25400" marR="0" lvl="7" indent="0" algn="l" rtl="0">
              <a:lnSpc>
                <a:spcPct val="103333"/>
              </a:lnSpc>
              <a:spcBef>
                <a:spcPts val="0"/>
              </a:spcBef>
              <a:buNone/>
              <a:defRPr sz="1200" b="0" i="0">
                <a:solidFill>
                  <a:srgbClr val="7E7E7E"/>
                </a:solidFill>
                <a:latin typeface="Calibri"/>
                <a:ea typeface="Calibri"/>
                <a:cs typeface="Calibri"/>
                <a:sym typeface="Calibri"/>
              </a:defRPr>
            </a:lvl8pPr>
            <a:lvl9pPr marL="25400" marR="0" lvl="8" indent="0" algn="l" rtl="0">
              <a:lnSpc>
                <a:spcPct val="103333"/>
              </a:lnSpc>
              <a:spcBef>
                <a:spcPts val="0"/>
              </a:spcBef>
              <a:buNone/>
              <a:defRPr sz="1200" b="0" i="0">
                <a:solidFill>
                  <a:srgbClr val="7E7E7E"/>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4"/>
        <p:cNvGrpSpPr/>
        <p:nvPr/>
      </p:nvGrpSpPr>
      <p:grpSpPr>
        <a:xfrm>
          <a:off x="0" y="0"/>
          <a:ext cx="0" cy="0"/>
          <a:chOff x="0" y="0"/>
          <a:chExt cx="0" cy="0"/>
        </a:xfrm>
      </p:grpSpPr>
      <p:sp>
        <p:nvSpPr>
          <p:cNvPr id="45" name="Google Shape;45;p6"/>
          <p:cNvSpPr txBox="1">
            <a:spLocks noGrp="1"/>
          </p:cNvSpPr>
          <p:nvPr>
            <p:ph type="ftr" idx="11"/>
          </p:nvPr>
        </p:nvSpPr>
        <p:spPr>
          <a:xfrm>
            <a:off x="507593" y="6543243"/>
            <a:ext cx="69278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46" name="Google Shape;46;p6"/>
          <p:cNvSpPr txBox="1">
            <a:spLocks noGrp="1"/>
          </p:cNvSpPr>
          <p:nvPr>
            <p:ph type="dt" idx="10"/>
          </p:nvPr>
        </p:nvSpPr>
        <p:spPr>
          <a:xfrm>
            <a:off x="5493258" y="6543243"/>
            <a:ext cx="119189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47" name="Google Shape;47;p6"/>
          <p:cNvSpPr txBox="1">
            <a:spLocks noGrp="1"/>
          </p:cNvSpPr>
          <p:nvPr>
            <p:ph type="sldNum" idx="12"/>
          </p:nvPr>
        </p:nvSpPr>
        <p:spPr>
          <a:xfrm>
            <a:off x="11419840" y="6543243"/>
            <a:ext cx="206375" cy="177800"/>
          </a:xfrm>
          <a:prstGeom prst="rect">
            <a:avLst/>
          </a:prstGeom>
          <a:noFill/>
          <a:ln>
            <a:noFill/>
          </a:ln>
        </p:spPr>
        <p:txBody>
          <a:bodyPr spcFirstLastPara="1" wrap="square" lIns="0" tIns="0" rIns="0" bIns="0" anchor="t" anchorCtr="0">
            <a:noAutofit/>
          </a:bodyPr>
          <a:lstStyle>
            <a:lvl1pPr marL="25400" marR="0" lvl="0" indent="0" algn="l" rtl="0">
              <a:lnSpc>
                <a:spcPct val="103333"/>
              </a:lnSpc>
              <a:spcBef>
                <a:spcPts val="0"/>
              </a:spcBef>
              <a:buNone/>
              <a:defRPr sz="1200" b="0" i="0">
                <a:solidFill>
                  <a:srgbClr val="7E7E7E"/>
                </a:solidFill>
                <a:latin typeface="Calibri"/>
                <a:ea typeface="Calibri"/>
                <a:cs typeface="Calibri"/>
                <a:sym typeface="Calibri"/>
              </a:defRPr>
            </a:lvl1pPr>
            <a:lvl2pPr marL="25400" marR="0" lvl="1" indent="0" algn="l" rtl="0">
              <a:lnSpc>
                <a:spcPct val="103333"/>
              </a:lnSpc>
              <a:spcBef>
                <a:spcPts val="0"/>
              </a:spcBef>
              <a:buNone/>
              <a:defRPr sz="1200" b="0" i="0">
                <a:solidFill>
                  <a:srgbClr val="7E7E7E"/>
                </a:solidFill>
                <a:latin typeface="Calibri"/>
                <a:ea typeface="Calibri"/>
                <a:cs typeface="Calibri"/>
                <a:sym typeface="Calibri"/>
              </a:defRPr>
            </a:lvl2pPr>
            <a:lvl3pPr marL="25400" marR="0" lvl="2" indent="0" algn="l" rtl="0">
              <a:lnSpc>
                <a:spcPct val="103333"/>
              </a:lnSpc>
              <a:spcBef>
                <a:spcPts val="0"/>
              </a:spcBef>
              <a:buNone/>
              <a:defRPr sz="1200" b="0" i="0">
                <a:solidFill>
                  <a:srgbClr val="7E7E7E"/>
                </a:solidFill>
                <a:latin typeface="Calibri"/>
                <a:ea typeface="Calibri"/>
                <a:cs typeface="Calibri"/>
                <a:sym typeface="Calibri"/>
              </a:defRPr>
            </a:lvl3pPr>
            <a:lvl4pPr marL="25400" marR="0" lvl="3" indent="0" algn="l" rtl="0">
              <a:lnSpc>
                <a:spcPct val="103333"/>
              </a:lnSpc>
              <a:spcBef>
                <a:spcPts val="0"/>
              </a:spcBef>
              <a:buNone/>
              <a:defRPr sz="1200" b="0" i="0">
                <a:solidFill>
                  <a:srgbClr val="7E7E7E"/>
                </a:solidFill>
                <a:latin typeface="Calibri"/>
                <a:ea typeface="Calibri"/>
                <a:cs typeface="Calibri"/>
                <a:sym typeface="Calibri"/>
              </a:defRPr>
            </a:lvl4pPr>
            <a:lvl5pPr marL="25400" marR="0" lvl="4" indent="0" algn="l" rtl="0">
              <a:lnSpc>
                <a:spcPct val="103333"/>
              </a:lnSpc>
              <a:spcBef>
                <a:spcPts val="0"/>
              </a:spcBef>
              <a:buNone/>
              <a:defRPr sz="1200" b="0" i="0">
                <a:solidFill>
                  <a:srgbClr val="7E7E7E"/>
                </a:solidFill>
                <a:latin typeface="Calibri"/>
                <a:ea typeface="Calibri"/>
                <a:cs typeface="Calibri"/>
                <a:sym typeface="Calibri"/>
              </a:defRPr>
            </a:lvl5pPr>
            <a:lvl6pPr marL="25400" marR="0" lvl="5" indent="0" algn="l" rtl="0">
              <a:lnSpc>
                <a:spcPct val="103333"/>
              </a:lnSpc>
              <a:spcBef>
                <a:spcPts val="0"/>
              </a:spcBef>
              <a:buNone/>
              <a:defRPr sz="1200" b="0" i="0">
                <a:solidFill>
                  <a:srgbClr val="7E7E7E"/>
                </a:solidFill>
                <a:latin typeface="Calibri"/>
                <a:ea typeface="Calibri"/>
                <a:cs typeface="Calibri"/>
                <a:sym typeface="Calibri"/>
              </a:defRPr>
            </a:lvl6pPr>
            <a:lvl7pPr marL="25400" marR="0" lvl="6" indent="0" algn="l" rtl="0">
              <a:lnSpc>
                <a:spcPct val="103333"/>
              </a:lnSpc>
              <a:spcBef>
                <a:spcPts val="0"/>
              </a:spcBef>
              <a:buNone/>
              <a:defRPr sz="1200" b="0" i="0">
                <a:solidFill>
                  <a:srgbClr val="7E7E7E"/>
                </a:solidFill>
                <a:latin typeface="Calibri"/>
                <a:ea typeface="Calibri"/>
                <a:cs typeface="Calibri"/>
                <a:sym typeface="Calibri"/>
              </a:defRPr>
            </a:lvl7pPr>
            <a:lvl8pPr marL="25400" marR="0" lvl="7" indent="0" algn="l" rtl="0">
              <a:lnSpc>
                <a:spcPct val="103333"/>
              </a:lnSpc>
              <a:spcBef>
                <a:spcPts val="0"/>
              </a:spcBef>
              <a:buNone/>
              <a:defRPr sz="1200" b="0" i="0">
                <a:solidFill>
                  <a:srgbClr val="7E7E7E"/>
                </a:solidFill>
                <a:latin typeface="Calibri"/>
                <a:ea typeface="Calibri"/>
                <a:cs typeface="Calibri"/>
                <a:sym typeface="Calibri"/>
              </a:defRPr>
            </a:lvl8pPr>
            <a:lvl9pPr marL="25400" marR="0" lvl="8" indent="0" algn="l" rtl="0">
              <a:lnSpc>
                <a:spcPct val="103333"/>
              </a:lnSpc>
              <a:spcBef>
                <a:spcPts val="0"/>
              </a:spcBef>
              <a:buNone/>
              <a:defRPr sz="1200" b="0" i="0">
                <a:solidFill>
                  <a:srgbClr val="7E7E7E"/>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l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45586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pattFill prst="pct60">
          <a:fgClr>
            <a:schemeClr val="lt1"/>
          </a:fgClr>
          <a:bgClr>
            <a:schemeClr val="bg1"/>
          </a:bgClr>
        </a:pattFill>
        <a:effectLst/>
      </p:bgPr>
    </p:bg>
    <p:spTree>
      <p:nvGrpSpPr>
        <p:cNvPr id="1" name=""/>
        <p:cNvGrpSpPr/>
        <p:nvPr/>
      </p:nvGrpSpPr>
      <p:grpSpPr>
        <a:xfrm>
          <a:off x="0" y="0"/>
          <a:ext cx="0" cy="0"/>
          <a:chOff x="0" y="0"/>
          <a:chExt cx="0" cy="0"/>
        </a:xfrm>
      </p:grpSpPr>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5570384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flipV="1">
            <a:off x="0" y="914399"/>
            <a:ext cx="12192000" cy="87549"/>
          </a:xfrm>
          <a:custGeom>
            <a:avLst/>
            <a:gdLst/>
            <a:ahLst/>
            <a:cxnLst/>
            <a:rect l="l" t="t" r="r" b="b"/>
            <a:pathLst>
              <a:path w="120000" h="120000" extrusionOk="0">
                <a:moveTo>
                  <a:pt x="0" y="120000"/>
                </a:moveTo>
                <a:lnTo>
                  <a:pt x="120000" y="120000"/>
                </a:lnTo>
                <a:lnTo>
                  <a:pt x="120000" y="0"/>
                </a:lnTo>
                <a:lnTo>
                  <a:pt x="0" y="0"/>
                </a:lnTo>
                <a:lnTo>
                  <a:pt x="0" y="12000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
          <p:cNvSpPr txBox="1">
            <a:spLocks noGrp="1"/>
          </p:cNvSpPr>
          <p:nvPr>
            <p:ph type="title"/>
          </p:nvPr>
        </p:nvSpPr>
        <p:spPr>
          <a:xfrm>
            <a:off x="507593" y="89408"/>
            <a:ext cx="9767375" cy="730885"/>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200" b="0" i="0" u="none" strike="noStrike" cap="none">
                <a:solidFill>
                  <a:srgbClr val="00467C"/>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dirty="0"/>
          </a:p>
        </p:txBody>
      </p:sp>
      <p:sp>
        <p:nvSpPr>
          <p:cNvPr id="9" name="Google Shape;9;p1"/>
          <p:cNvSpPr txBox="1">
            <a:spLocks noGrp="1"/>
          </p:cNvSpPr>
          <p:nvPr>
            <p:ph type="body" idx="1"/>
          </p:nvPr>
        </p:nvSpPr>
        <p:spPr>
          <a:xfrm>
            <a:off x="327659" y="1247521"/>
            <a:ext cx="10845800" cy="418592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dirty="0"/>
          </a:p>
        </p:txBody>
      </p:sp>
      <p:sp>
        <p:nvSpPr>
          <p:cNvPr id="10" name="Google Shape;10;p1"/>
          <p:cNvSpPr txBox="1">
            <a:spLocks noGrp="1"/>
          </p:cNvSpPr>
          <p:nvPr>
            <p:ph type="ftr" idx="11"/>
          </p:nvPr>
        </p:nvSpPr>
        <p:spPr>
          <a:xfrm>
            <a:off x="507593" y="6543243"/>
            <a:ext cx="69278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dt" idx="10"/>
          </p:nvPr>
        </p:nvSpPr>
        <p:spPr>
          <a:xfrm>
            <a:off x="5493258" y="6543243"/>
            <a:ext cx="119189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2" name="Google Shape;12;p1"/>
          <p:cNvSpPr txBox="1">
            <a:spLocks noGrp="1"/>
          </p:cNvSpPr>
          <p:nvPr>
            <p:ph type="sldNum" idx="12"/>
          </p:nvPr>
        </p:nvSpPr>
        <p:spPr>
          <a:xfrm>
            <a:off x="11419840" y="6543243"/>
            <a:ext cx="206375" cy="177800"/>
          </a:xfrm>
          <a:prstGeom prst="rect">
            <a:avLst/>
          </a:prstGeom>
          <a:noFill/>
          <a:ln>
            <a:noFill/>
          </a:ln>
        </p:spPr>
        <p:txBody>
          <a:bodyPr spcFirstLastPara="1" wrap="square" lIns="0" tIns="0" rIns="0" bIns="0" anchor="t" anchorCtr="0">
            <a:noAutofit/>
          </a:bodyPr>
          <a:lstStyle>
            <a:lvl1pPr marL="25400" marR="0" lvl="0" indent="0" algn="l" rtl="0">
              <a:lnSpc>
                <a:spcPct val="103333"/>
              </a:lnSpc>
              <a:spcBef>
                <a:spcPts val="0"/>
              </a:spcBef>
              <a:buNone/>
              <a:defRPr sz="1200" b="0" i="0" u="none">
                <a:solidFill>
                  <a:srgbClr val="7E7E7E"/>
                </a:solidFill>
                <a:latin typeface="Calibri"/>
                <a:ea typeface="Calibri"/>
                <a:cs typeface="Calibri"/>
                <a:sym typeface="Calibri"/>
              </a:defRPr>
            </a:lvl1pPr>
            <a:lvl2pPr marL="25400" marR="0" lvl="1" indent="0" algn="l" rtl="0">
              <a:lnSpc>
                <a:spcPct val="103333"/>
              </a:lnSpc>
              <a:spcBef>
                <a:spcPts val="0"/>
              </a:spcBef>
              <a:buNone/>
              <a:defRPr sz="1200" b="0" i="0" u="none">
                <a:solidFill>
                  <a:srgbClr val="7E7E7E"/>
                </a:solidFill>
                <a:latin typeface="Calibri"/>
                <a:ea typeface="Calibri"/>
                <a:cs typeface="Calibri"/>
                <a:sym typeface="Calibri"/>
              </a:defRPr>
            </a:lvl2pPr>
            <a:lvl3pPr marL="25400" marR="0" lvl="2" indent="0" algn="l" rtl="0">
              <a:lnSpc>
                <a:spcPct val="103333"/>
              </a:lnSpc>
              <a:spcBef>
                <a:spcPts val="0"/>
              </a:spcBef>
              <a:buNone/>
              <a:defRPr sz="1200" b="0" i="0" u="none">
                <a:solidFill>
                  <a:srgbClr val="7E7E7E"/>
                </a:solidFill>
                <a:latin typeface="Calibri"/>
                <a:ea typeface="Calibri"/>
                <a:cs typeface="Calibri"/>
                <a:sym typeface="Calibri"/>
              </a:defRPr>
            </a:lvl3pPr>
            <a:lvl4pPr marL="25400" marR="0" lvl="3" indent="0" algn="l" rtl="0">
              <a:lnSpc>
                <a:spcPct val="103333"/>
              </a:lnSpc>
              <a:spcBef>
                <a:spcPts val="0"/>
              </a:spcBef>
              <a:buNone/>
              <a:defRPr sz="1200" b="0" i="0" u="none">
                <a:solidFill>
                  <a:srgbClr val="7E7E7E"/>
                </a:solidFill>
                <a:latin typeface="Calibri"/>
                <a:ea typeface="Calibri"/>
                <a:cs typeface="Calibri"/>
                <a:sym typeface="Calibri"/>
              </a:defRPr>
            </a:lvl4pPr>
            <a:lvl5pPr marL="25400" marR="0" lvl="4" indent="0" algn="l" rtl="0">
              <a:lnSpc>
                <a:spcPct val="103333"/>
              </a:lnSpc>
              <a:spcBef>
                <a:spcPts val="0"/>
              </a:spcBef>
              <a:buNone/>
              <a:defRPr sz="1200" b="0" i="0" u="none">
                <a:solidFill>
                  <a:srgbClr val="7E7E7E"/>
                </a:solidFill>
                <a:latin typeface="Calibri"/>
                <a:ea typeface="Calibri"/>
                <a:cs typeface="Calibri"/>
                <a:sym typeface="Calibri"/>
              </a:defRPr>
            </a:lvl5pPr>
            <a:lvl6pPr marL="25400" marR="0" lvl="5" indent="0" algn="l" rtl="0">
              <a:lnSpc>
                <a:spcPct val="103333"/>
              </a:lnSpc>
              <a:spcBef>
                <a:spcPts val="0"/>
              </a:spcBef>
              <a:buNone/>
              <a:defRPr sz="1200" b="0" i="0" u="none">
                <a:solidFill>
                  <a:srgbClr val="7E7E7E"/>
                </a:solidFill>
                <a:latin typeface="Calibri"/>
                <a:ea typeface="Calibri"/>
                <a:cs typeface="Calibri"/>
                <a:sym typeface="Calibri"/>
              </a:defRPr>
            </a:lvl6pPr>
            <a:lvl7pPr marL="25400" marR="0" lvl="6" indent="0" algn="l" rtl="0">
              <a:lnSpc>
                <a:spcPct val="103333"/>
              </a:lnSpc>
              <a:spcBef>
                <a:spcPts val="0"/>
              </a:spcBef>
              <a:buNone/>
              <a:defRPr sz="1200" b="0" i="0" u="none">
                <a:solidFill>
                  <a:srgbClr val="7E7E7E"/>
                </a:solidFill>
                <a:latin typeface="Calibri"/>
                <a:ea typeface="Calibri"/>
                <a:cs typeface="Calibri"/>
                <a:sym typeface="Calibri"/>
              </a:defRPr>
            </a:lvl7pPr>
            <a:lvl8pPr marL="25400" marR="0" lvl="7" indent="0" algn="l" rtl="0">
              <a:lnSpc>
                <a:spcPct val="103333"/>
              </a:lnSpc>
              <a:spcBef>
                <a:spcPts val="0"/>
              </a:spcBef>
              <a:buNone/>
              <a:defRPr sz="1200" b="0" i="0" u="none">
                <a:solidFill>
                  <a:srgbClr val="7E7E7E"/>
                </a:solidFill>
                <a:latin typeface="Calibri"/>
                <a:ea typeface="Calibri"/>
                <a:cs typeface="Calibri"/>
                <a:sym typeface="Calibri"/>
              </a:defRPr>
            </a:lvl8pPr>
            <a:lvl9pPr marL="25400" marR="0" lvl="8" indent="0" algn="l" rtl="0">
              <a:lnSpc>
                <a:spcPct val="103333"/>
              </a:lnSpc>
              <a:spcBef>
                <a:spcPts val="0"/>
              </a:spcBef>
              <a:buNone/>
              <a:defRPr sz="1200" b="0" i="0" u="none">
                <a:solidFill>
                  <a:srgbClr val="7E7E7E"/>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id="13" name="Picture 12"/>
          <p:cNvPicPr>
            <a:picLocks noChangeAspect="1"/>
          </p:cNvPicPr>
          <p:nvPr userDrawn="1"/>
        </p:nvPicPr>
        <p:blipFill>
          <a:blip r:embed="rId7"/>
          <a:stretch>
            <a:fillRect/>
          </a:stretch>
        </p:blipFill>
        <p:spPr>
          <a:xfrm>
            <a:off x="9515736" y="69087"/>
            <a:ext cx="2533650" cy="771525"/>
          </a:xfrm>
          <a:prstGeom prst="rect">
            <a:avLst/>
          </a:prstGeom>
          <a:effectLst>
            <a:reflection stA="0" endPos="65000" dist="50800" dir="5400000" sy="-100000" algn="bl" rotWithShape="0"/>
          </a:effectLst>
        </p:spPr>
      </p:pic>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9" name="Google Shape;59;p7"/>
          <p:cNvSpPr/>
          <p:nvPr/>
        </p:nvSpPr>
        <p:spPr>
          <a:xfrm>
            <a:off x="0" y="0"/>
            <a:ext cx="12192000" cy="1835150"/>
          </a:xfrm>
          <a:custGeom>
            <a:avLst/>
            <a:gdLst/>
            <a:ahLst/>
            <a:cxnLst/>
            <a:rect l="l" t="t" r="r" b="b"/>
            <a:pathLst>
              <a:path w="120000" h="120000" extrusionOk="0">
                <a:moveTo>
                  <a:pt x="119999" y="0"/>
                </a:moveTo>
                <a:lnTo>
                  <a:pt x="0" y="0"/>
                </a:lnTo>
                <a:lnTo>
                  <a:pt x="0" y="119983"/>
                </a:lnTo>
                <a:lnTo>
                  <a:pt x="119999" y="119983"/>
                </a:lnTo>
                <a:lnTo>
                  <a:pt x="119999" y="0"/>
                </a:lnTo>
                <a:close/>
              </a:path>
            </a:pathLst>
          </a:custGeom>
          <a:solidFill>
            <a:srgbClr val="FFFFFF">
              <a:alpha val="9450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2" name="Google Shape;52;p7"/>
          <p:cNvSpPr/>
          <p:nvPr/>
        </p:nvSpPr>
        <p:spPr>
          <a:xfrm>
            <a:off x="0" y="0"/>
            <a:ext cx="0" cy="914400"/>
          </a:xfrm>
          <a:custGeom>
            <a:avLst/>
            <a:gdLst/>
            <a:ahLst/>
            <a:cxnLst/>
            <a:rect l="l" t="t" r="r" b="b"/>
            <a:pathLst>
              <a:path w="120000" h="120000" extrusionOk="0">
                <a:moveTo>
                  <a:pt x="0" y="120000"/>
                </a:moveTo>
                <a:lnTo>
                  <a:pt x="0" y="0"/>
                </a:lnTo>
                <a:lnTo>
                  <a:pt x="0" y="12000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7"/>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7"/>
          <p:cNvSpPr/>
          <p:nvPr/>
        </p:nvSpPr>
        <p:spPr>
          <a:xfrm>
            <a:off x="0" y="1827276"/>
            <a:ext cx="12192000" cy="182880"/>
          </a:xfrm>
          <a:custGeom>
            <a:avLst/>
            <a:gdLst/>
            <a:ahLst/>
            <a:cxnLst/>
            <a:rect l="l" t="t" r="r" b="b"/>
            <a:pathLst>
              <a:path w="120000" h="120000" extrusionOk="0">
                <a:moveTo>
                  <a:pt x="0" y="0"/>
                </a:moveTo>
                <a:lnTo>
                  <a:pt x="0" y="119999"/>
                </a:lnTo>
                <a:lnTo>
                  <a:pt x="119999" y="119999"/>
                </a:lnTo>
                <a:lnTo>
                  <a:pt x="119999" y="0"/>
                </a:lnTo>
                <a:lnTo>
                  <a:pt x="0" y="0"/>
                </a:lnTo>
                <a:close/>
              </a:path>
            </a:pathLst>
          </a:custGeom>
          <a:solidFill>
            <a:srgbClr val="40404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itle 1"/>
          <p:cNvSpPr>
            <a:spLocks noGrp="1"/>
          </p:cNvSpPr>
          <p:nvPr>
            <p:ph type="title"/>
          </p:nvPr>
        </p:nvSpPr>
        <p:spPr>
          <a:xfrm>
            <a:off x="479018" y="394208"/>
            <a:ext cx="11176812" cy="730885"/>
          </a:xfrm>
        </p:spPr>
        <p:txBody>
          <a:bodyPr/>
          <a:lstStyle/>
          <a:p>
            <a:r>
              <a:rPr lang="en-US" dirty="0" smtClean="0"/>
              <a:t>Bike Station Clustering Analysis</a:t>
            </a:r>
            <a:br>
              <a:rPr lang="en-US" dirty="0" smtClean="0"/>
            </a:br>
            <a:r>
              <a:rPr lang="en-US" sz="2400" dirty="0" smtClean="0"/>
              <a:t>July 26, 2019</a:t>
            </a:r>
            <a:endParaRPr lang="en-US" dirty="0"/>
          </a:p>
        </p:txBody>
      </p:sp>
      <p:pic>
        <p:nvPicPr>
          <p:cNvPr id="3" name="Picture 2"/>
          <p:cNvPicPr>
            <a:picLocks noChangeAspect="1"/>
          </p:cNvPicPr>
          <p:nvPr/>
        </p:nvPicPr>
        <p:blipFill>
          <a:blip r:embed="rId3"/>
          <a:stretch>
            <a:fillRect/>
          </a:stretch>
        </p:blipFill>
        <p:spPr>
          <a:xfrm>
            <a:off x="9490981" y="457200"/>
            <a:ext cx="2533650" cy="771525"/>
          </a:xfrm>
          <a:prstGeom prst="rect">
            <a:avLst/>
          </a:prstGeom>
        </p:spPr>
      </p:pic>
      <p:pic>
        <p:nvPicPr>
          <p:cNvPr id="4" name="Picture 3"/>
          <p:cNvPicPr>
            <a:picLocks noChangeAspect="1"/>
          </p:cNvPicPr>
          <p:nvPr/>
        </p:nvPicPr>
        <p:blipFill>
          <a:blip r:embed="rId4"/>
          <a:stretch>
            <a:fillRect/>
          </a:stretch>
        </p:blipFill>
        <p:spPr>
          <a:xfrm>
            <a:off x="2629580" y="2409153"/>
            <a:ext cx="7126741" cy="4011496"/>
          </a:xfrm>
          <a:prstGeom prst="rect">
            <a:avLst/>
          </a:prstGeom>
        </p:spPr>
      </p:pic>
      <p:sp>
        <p:nvSpPr>
          <p:cNvPr id="5" name="Slide Number Placeholder 4"/>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APPENDIX</a:t>
            </a:r>
            <a:endParaRPr lang="en-US" sz="3200" dirty="0"/>
          </a:p>
        </p:txBody>
      </p:sp>
      <p:sp>
        <p:nvSpPr>
          <p:cNvPr id="3" name="Slide Number Placeholder 2"/>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17853116"/>
              </p:ext>
            </p:extLst>
          </p:nvPr>
        </p:nvGraphicFramePr>
        <p:xfrm>
          <a:off x="3145186" y="1892484"/>
          <a:ext cx="6277114" cy="3474720"/>
        </p:xfrm>
        <a:graphic>
          <a:graphicData uri="http://schemas.openxmlformats.org/drawingml/2006/table">
            <a:tbl>
              <a:tblPr firstRow="1" bandRow="1">
                <a:tableStyleId>{BD783372-3A46-4EF3-AE75-B6249A05104E}</a:tableStyleId>
              </a:tblPr>
              <a:tblGrid>
                <a:gridCol w="1922036"/>
                <a:gridCol w="4355078"/>
              </a:tblGrid>
              <a:tr h="370840">
                <a:tc>
                  <a:txBody>
                    <a:bodyPr/>
                    <a:lstStyle/>
                    <a:p>
                      <a:pPr algn="ctr"/>
                      <a:r>
                        <a:rPr lang="en-US" sz="2400" dirty="0" smtClean="0"/>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INTRODUCTION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DATA</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5</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ANALYTIC APPROACH</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6</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UNSUPERVISED</a:t>
                      </a:r>
                      <a:r>
                        <a:rPr lang="en-US" sz="2400" baseline="0" dirty="0" smtClean="0"/>
                        <a:t> LEARNING RESULTS Pt1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smtClean="0"/>
                        <a:t>UNSUPERVISED</a:t>
                      </a:r>
                      <a:r>
                        <a:rPr lang="en-US" sz="2400" baseline="0" dirty="0" smtClean="0"/>
                        <a:t> LEARNING RESULTS Pt2</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8</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CONCLUSION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3843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INTRODUCTION</a:t>
            </a:r>
            <a:endParaRPr lang="en-US" sz="3200" dirty="0"/>
          </a:p>
        </p:txBody>
      </p:sp>
      <p:sp>
        <p:nvSpPr>
          <p:cNvPr id="3" name="TextBox 2"/>
          <p:cNvSpPr txBox="1"/>
          <p:nvPr/>
        </p:nvSpPr>
        <p:spPr>
          <a:xfrm>
            <a:off x="1355271" y="1575707"/>
            <a:ext cx="9013372" cy="923330"/>
          </a:xfrm>
          <a:prstGeom prst="rect">
            <a:avLst/>
          </a:prstGeom>
          <a:noFill/>
        </p:spPr>
        <p:txBody>
          <a:bodyPr wrap="square" rtlCol="0">
            <a:spAutoFit/>
          </a:bodyPr>
          <a:lstStyle/>
          <a:p>
            <a:r>
              <a:rPr lang="en-US" sz="1800" dirty="0" smtClean="0"/>
              <a:t>Objective: Explore Citi Bike rider dataset through clustering techniques to uncover any potential commonality, trends, and behaviors that can help improve the program’s operation.</a:t>
            </a:r>
            <a:endParaRPr lang="en-US" sz="1800" dirty="0"/>
          </a:p>
        </p:txBody>
      </p:sp>
      <p:sp>
        <p:nvSpPr>
          <p:cNvPr id="4" name="Slide Number Placeholder 3"/>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072289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DATA</a:t>
            </a:r>
            <a:endParaRPr lang="en-US" sz="3200" dirty="0"/>
          </a:p>
        </p:txBody>
      </p:sp>
      <p:sp>
        <p:nvSpPr>
          <p:cNvPr id="3" name="TextBox 2"/>
          <p:cNvSpPr txBox="1"/>
          <p:nvPr/>
        </p:nvSpPr>
        <p:spPr>
          <a:xfrm>
            <a:off x="1069521" y="1755321"/>
            <a:ext cx="10107674" cy="175432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March 2018 Data</a:t>
            </a:r>
            <a:endParaRPr lang="en-US" sz="2000" dirty="0" smtClean="0"/>
          </a:p>
          <a:p>
            <a:pPr marL="285750" indent="-285750">
              <a:buFont typeface="Arial" panose="020B0604020202020204" pitchFamily="34" charset="0"/>
              <a:buChar char="•"/>
            </a:pPr>
            <a:r>
              <a:rPr lang="en-US" sz="2000" dirty="0" smtClean="0"/>
              <a:t>Greater NYC geographic area</a:t>
            </a:r>
            <a:endParaRPr lang="en-US" sz="2000" dirty="0" smtClean="0"/>
          </a:p>
          <a:p>
            <a:pPr marL="285750" indent="-285750">
              <a:buFont typeface="Arial" panose="020B0604020202020204" pitchFamily="34" charset="0"/>
              <a:buChar char="•"/>
            </a:pPr>
            <a:r>
              <a:rPr lang="en-US" sz="2000" dirty="0" smtClean="0"/>
              <a:t>Weather data is acquired from Weather.gov based on the Central Park station.</a:t>
            </a:r>
          </a:p>
          <a:p>
            <a:pPr marL="285750" indent="-285750">
              <a:buFont typeface="Arial" panose="020B0604020202020204" pitchFamily="34" charset="0"/>
              <a:buChar char="•"/>
            </a:pPr>
            <a:r>
              <a:rPr lang="en-US" sz="2000" dirty="0" smtClean="0"/>
              <a:t>All Citi Bike Program data is acquired from Citibikenyc.com.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4" name="Slide Number Placeholder 3"/>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4</a:t>
            </a:fld>
            <a:endParaRPr lang="en-US"/>
          </a:p>
        </p:txBody>
      </p:sp>
      <p:pic>
        <p:nvPicPr>
          <p:cNvPr id="6" name="Picture 5"/>
          <p:cNvPicPr>
            <a:picLocks noChangeAspect="1"/>
          </p:cNvPicPr>
          <p:nvPr/>
        </p:nvPicPr>
        <p:blipFill>
          <a:blip r:embed="rId3"/>
          <a:stretch>
            <a:fillRect/>
          </a:stretch>
        </p:blipFill>
        <p:spPr>
          <a:xfrm>
            <a:off x="1069521" y="4298515"/>
            <a:ext cx="8009164" cy="1217442"/>
          </a:xfrm>
          <a:prstGeom prst="rect">
            <a:avLst/>
          </a:prstGeom>
        </p:spPr>
      </p:pic>
    </p:spTree>
    <p:extLst>
      <p:ext uri="{BB962C8B-B14F-4D97-AF65-F5344CB8AC3E}">
        <p14:creationId xmlns:p14="http://schemas.microsoft.com/office/powerpoint/2010/main" val="731350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ANALYTIC APPROACH</a:t>
            </a:r>
            <a:endParaRPr lang="en-US" sz="3200" dirty="0"/>
          </a:p>
        </p:txBody>
      </p:sp>
      <p:sp>
        <p:nvSpPr>
          <p:cNvPr id="3" name="Slide Number Placeholder 2"/>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5</a:t>
            </a:fld>
            <a:endParaRPr lang="en-US"/>
          </a:p>
        </p:txBody>
      </p:sp>
      <p:sp>
        <p:nvSpPr>
          <p:cNvPr id="5" name="TextBox 4"/>
          <p:cNvSpPr txBox="1"/>
          <p:nvPr/>
        </p:nvSpPr>
        <p:spPr>
          <a:xfrm>
            <a:off x="1616529" y="1353740"/>
            <a:ext cx="9356271"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Initial exploratory data analysis is done to note of any easy to observe patterns in the overall data.</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Second part is to apply Unsupervised Learning to the data as they are not labeled.</a:t>
            </a:r>
          </a:p>
          <a:p>
            <a:pPr marL="548640" lvl="8" indent="-285750">
              <a:buFont typeface="Arial" panose="020B0604020202020204" pitchFamily="34" charset="0"/>
              <a:buChar char="•"/>
            </a:pPr>
            <a:r>
              <a:rPr lang="en-US" dirty="0" smtClean="0"/>
              <a:t>K-Means is chosen for this exercise.</a:t>
            </a:r>
          </a:p>
          <a:p>
            <a:pPr marL="548640" lvl="8" indent="-285750">
              <a:buFont typeface="Arial" panose="020B0604020202020204" pitchFamily="34" charset="0"/>
              <a:buChar char="•"/>
            </a:pPr>
            <a:r>
              <a:rPr lang="en-US" dirty="0" smtClean="0"/>
              <a:t>Component reduction has been used</a:t>
            </a:r>
            <a:endParaRPr lang="en-US" dirty="0" smtClean="0"/>
          </a:p>
          <a:p>
            <a:pPr marL="548640" lvl="8" indent="-285750">
              <a:buFont typeface="Arial" panose="020B0604020202020204" pitchFamily="34" charset="0"/>
              <a:buChar char="•"/>
            </a:pPr>
            <a:r>
              <a:rPr lang="en-US" dirty="0" smtClean="0"/>
              <a:t>Utilized 3 clusters</a:t>
            </a:r>
            <a:endParaRPr lang="en-US" dirty="0" smtClean="0"/>
          </a:p>
          <a:p>
            <a:pPr marL="548640" lvl="8" indent="-285750">
              <a:buFont typeface="Arial" panose="020B0604020202020204" pitchFamily="34" charset="0"/>
              <a:buChar char="•"/>
            </a:pPr>
            <a:r>
              <a:rPr lang="en-US" dirty="0" smtClean="0"/>
              <a:t>Primary unit data is distance</a:t>
            </a:r>
            <a:r>
              <a:rPr lang="en-US" dirty="0" smtClean="0"/>
              <a:t> </a:t>
            </a:r>
            <a:endParaRPr lang="en-US" dirty="0" smtClean="0"/>
          </a:p>
          <a:p>
            <a:pPr marL="548640" lvl="8" indent="-285750">
              <a:buFont typeface="Arial" panose="020B0604020202020204" pitchFamily="34" charset="0"/>
              <a:buChar char="•"/>
            </a:pPr>
            <a:endParaRPr lang="en-US" dirty="0" smtClean="0"/>
          </a:p>
          <a:p>
            <a:pPr marL="548640" lvl="8" indent="-285750">
              <a:buFont typeface="Arial" panose="020B0604020202020204" pitchFamily="34" charset="0"/>
              <a:buChar char="•"/>
            </a:pPr>
            <a:endParaRPr lang="en-US" dirty="0"/>
          </a:p>
        </p:txBody>
      </p:sp>
      <p:pic>
        <p:nvPicPr>
          <p:cNvPr id="6" name="Picture 5"/>
          <p:cNvPicPr>
            <a:picLocks noChangeAspect="1"/>
          </p:cNvPicPr>
          <p:nvPr/>
        </p:nvPicPr>
        <p:blipFill>
          <a:blip r:embed="rId3"/>
          <a:stretch>
            <a:fillRect/>
          </a:stretch>
        </p:blipFill>
        <p:spPr>
          <a:xfrm>
            <a:off x="4197443" y="3277779"/>
            <a:ext cx="3849276" cy="3056973"/>
          </a:xfrm>
          <a:prstGeom prst="rect">
            <a:avLst/>
          </a:prstGeom>
        </p:spPr>
      </p:pic>
    </p:spTree>
    <p:extLst>
      <p:ext uri="{BB962C8B-B14F-4D97-AF65-F5344CB8AC3E}">
        <p14:creationId xmlns:p14="http://schemas.microsoft.com/office/powerpoint/2010/main" val="449350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25400" marR="0" lvl="0" indent="0" algn="l" rtl="0">
              <a:lnSpc>
                <a:spcPct val="103333"/>
              </a:lnSpc>
              <a:spcBef>
                <a:spcPts val="0"/>
              </a:spcBef>
              <a:spcAft>
                <a:spcPts val="0"/>
              </a:spcAft>
              <a:buNone/>
            </a:pPr>
            <a:fld id="{00000000-1234-1234-1234-123412341234}" type="slidenum">
              <a:rPr lang="en-US" sz="1200" b="0" i="0">
                <a:solidFill>
                  <a:srgbClr val="7E7E7E"/>
                </a:solidFill>
                <a:latin typeface="Calibri"/>
                <a:ea typeface="Calibri"/>
                <a:cs typeface="Calibri"/>
                <a:sym typeface="Calibri"/>
              </a:rPr>
              <a:t>6</a:t>
            </a:fld>
            <a:endParaRPr/>
          </a:p>
        </p:txBody>
      </p:sp>
      <p:sp>
        <p:nvSpPr>
          <p:cNvPr id="75" name="Google Shape;75;p8"/>
          <p:cNvSpPr txBox="1"/>
          <p:nvPr/>
        </p:nvSpPr>
        <p:spPr>
          <a:xfrm>
            <a:off x="5174428" y="1161401"/>
            <a:ext cx="6528212" cy="3886842"/>
          </a:xfrm>
          <a:prstGeom prst="rect">
            <a:avLst/>
          </a:prstGeom>
          <a:noFill/>
          <a:ln>
            <a:noFill/>
          </a:ln>
        </p:spPr>
        <p:txBody>
          <a:bodyPr spcFirstLastPara="1" wrap="square" lIns="0" tIns="0" rIns="0" bIns="0" anchor="t" anchorCtr="0">
            <a:noAutofit/>
          </a:bodyPr>
          <a:lstStyle/>
          <a:p>
            <a:pPr marL="184150" marR="5080" lvl="0" indent="-171450" algn="just" rtl="0">
              <a:lnSpc>
                <a:spcPct val="200000"/>
              </a:lnSpc>
              <a:spcBef>
                <a:spcPts val="0"/>
              </a:spcBef>
              <a:spcAft>
                <a:spcPts val="0"/>
              </a:spcAft>
              <a:buFont typeface="Arial" panose="020B0604020202020204" pitchFamily="34" charset="0"/>
              <a:buChar char="•"/>
            </a:pPr>
            <a:r>
              <a:rPr lang="en-US" sz="2400" dirty="0" smtClean="0">
                <a:latin typeface="Calibri"/>
                <a:ea typeface="Calibri"/>
                <a:cs typeface="Calibri"/>
                <a:sym typeface="Calibri"/>
              </a:rPr>
              <a:t>Clusters are split into Red, Green, and Blue points.</a:t>
            </a:r>
          </a:p>
          <a:p>
            <a:pPr marL="184150" marR="5080" lvl="0" indent="-171450" algn="just" rtl="0">
              <a:lnSpc>
                <a:spcPct val="200000"/>
              </a:lnSpc>
              <a:spcBef>
                <a:spcPts val="0"/>
              </a:spcBef>
              <a:spcAft>
                <a:spcPts val="0"/>
              </a:spcAft>
              <a:buFont typeface="Arial" panose="020B0604020202020204" pitchFamily="34" charset="0"/>
              <a:buChar char="•"/>
            </a:pPr>
            <a:r>
              <a:rPr lang="en-US" sz="2400" dirty="0" smtClean="0">
                <a:latin typeface="Calibri"/>
                <a:ea typeface="Calibri"/>
                <a:cs typeface="Calibri"/>
                <a:sym typeface="Calibri"/>
              </a:rPr>
              <a:t>Each cluster has distinct geographic locations</a:t>
            </a:r>
          </a:p>
          <a:p>
            <a:pPr marL="184150" marR="5080" lvl="0" indent="-171450" algn="just" rtl="0">
              <a:lnSpc>
                <a:spcPct val="100000"/>
              </a:lnSpc>
              <a:spcBef>
                <a:spcPts val="0"/>
              </a:spcBef>
              <a:spcAft>
                <a:spcPts val="0"/>
              </a:spcAft>
              <a:buFont typeface="Arial" panose="020B0604020202020204" pitchFamily="34" charset="0"/>
              <a:buChar char="•"/>
            </a:pPr>
            <a:endParaRPr lang="en-US" sz="16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endParaRPr lang="en-US" sz="1600" dirty="0">
              <a:latin typeface="Calibri"/>
              <a:ea typeface="Calibri"/>
              <a:cs typeface="Calibri"/>
              <a:sym typeface="Calibri"/>
            </a:endParaRPr>
          </a:p>
          <a:p>
            <a:pPr marL="548640" marR="5080" lvl="1" indent="-171450" algn="just">
              <a:buFont typeface="Arial" panose="020B0604020202020204" pitchFamily="34" charset="0"/>
              <a:buChar char="•"/>
            </a:pPr>
            <a:endParaRPr lang="en-US" sz="1200" dirty="0">
              <a:latin typeface="Calibri"/>
              <a:ea typeface="Calibri"/>
              <a:cs typeface="Calibri"/>
              <a:sym typeface="Calibri"/>
            </a:endParaRPr>
          </a:p>
          <a:p>
            <a:pPr marL="182880" marR="5080" lvl="1" indent="-171450" algn="just">
              <a:buFont typeface="Arial" panose="020B0604020202020204" pitchFamily="34" charset="0"/>
              <a:buChar char="•"/>
            </a:pPr>
            <a:endParaRPr lang="en-US" sz="1200" dirty="0">
              <a:latin typeface="Calibri"/>
              <a:ea typeface="Calibri"/>
              <a:cs typeface="Calibri"/>
              <a:sym typeface="Calibri"/>
            </a:endParaRPr>
          </a:p>
          <a:p>
            <a:pPr marL="377190" marR="5080" lvl="1" algn="just"/>
            <a:endParaRPr lang="en-US" sz="1200" dirty="0" smtClean="0">
              <a:latin typeface="Calibri"/>
              <a:ea typeface="Calibri"/>
              <a:cs typeface="Calibri"/>
              <a:sym typeface="Calibri"/>
            </a:endParaRPr>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UNSUPERVISED LEARNING RESULTS</a:t>
            </a:r>
            <a:endParaRPr lang="en-US" sz="3200" dirty="0"/>
          </a:p>
        </p:txBody>
      </p:sp>
      <p:pic>
        <p:nvPicPr>
          <p:cNvPr id="3" name="Picture 2"/>
          <p:cNvPicPr>
            <a:picLocks noChangeAspect="1"/>
          </p:cNvPicPr>
          <p:nvPr/>
        </p:nvPicPr>
        <p:blipFill>
          <a:blip r:embed="rId3"/>
          <a:stretch>
            <a:fillRect/>
          </a:stretch>
        </p:blipFill>
        <p:spPr>
          <a:xfrm>
            <a:off x="193268" y="1093487"/>
            <a:ext cx="4981160" cy="5505134"/>
          </a:xfrm>
          <a:prstGeom prst="rect">
            <a:avLst/>
          </a:prstGeom>
        </p:spPr>
      </p:pic>
      <p:pic>
        <p:nvPicPr>
          <p:cNvPr id="6" name="Picture 5"/>
          <p:cNvPicPr>
            <a:picLocks noChangeAspect="1"/>
          </p:cNvPicPr>
          <p:nvPr/>
        </p:nvPicPr>
        <p:blipFill>
          <a:blip r:embed="rId4"/>
          <a:stretch>
            <a:fillRect/>
          </a:stretch>
        </p:blipFill>
        <p:spPr>
          <a:xfrm>
            <a:off x="6583679" y="3535407"/>
            <a:ext cx="3943519" cy="27787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25400" marR="0" lvl="0" indent="0" algn="l" rtl="0">
              <a:lnSpc>
                <a:spcPct val="103333"/>
              </a:lnSpc>
              <a:spcBef>
                <a:spcPts val="0"/>
              </a:spcBef>
              <a:spcAft>
                <a:spcPts val="0"/>
              </a:spcAft>
              <a:buNone/>
            </a:pPr>
            <a:fld id="{00000000-1234-1234-1234-123412341234}" type="slidenum">
              <a:rPr lang="en-US" sz="1200" b="0" i="0">
                <a:solidFill>
                  <a:srgbClr val="7E7E7E"/>
                </a:solidFill>
                <a:latin typeface="Calibri"/>
                <a:ea typeface="Calibri"/>
                <a:cs typeface="Calibri"/>
                <a:sym typeface="Calibri"/>
              </a:rPr>
              <a:t>7</a:t>
            </a:fld>
            <a:endParaRPr/>
          </a:p>
        </p:txBody>
      </p:sp>
      <p:sp>
        <p:nvSpPr>
          <p:cNvPr id="75" name="Google Shape;75;p8"/>
          <p:cNvSpPr txBox="1"/>
          <p:nvPr/>
        </p:nvSpPr>
        <p:spPr>
          <a:xfrm>
            <a:off x="507593" y="1045590"/>
            <a:ext cx="11140440" cy="5293995"/>
          </a:xfrm>
          <a:prstGeom prst="rect">
            <a:avLst/>
          </a:prstGeom>
          <a:noFill/>
          <a:ln>
            <a:noFill/>
          </a:ln>
        </p:spPr>
        <p:txBody>
          <a:bodyPr spcFirstLastPara="1" wrap="square" lIns="0" tIns="0" rIns="0" bIns="0" anchor="t" anchorCtr="0">
            <a:noAutofit/>
          </a:bodyPr>
          <a:lstStyle/>
          <a:p>
            <a:pPr marL="184150" marR="5080" lvl="0" indent="-171450" algn="just" rtl="0">
              <a:lnSpc>
                <a:spcPct val="100000"/>
              </a:lnSpc>
              <a:spcBef>
                <a:spcPts val="0"/>
              </a:spcBef>
              <a:spcAft>
                <a:spcPts val="0"/>
              </a:spcAft>
              <a:buFont typeface="Arial" panose="020B0604020202020204" pitchFamily="34" charset="0"/>
              <a:buChar char="•"/>
            </a:pPr>
            <a:r>
              <a:rPr lang="en-US" sz="2400" dirty="0" smtClean="0">
                <a:latin typeface="Calibri"/>
                <a:ea typeface="Calibri"/>
                <a:cs typeface="Calibri"/>
                <a:sym typeface="Calibri"/>
              </a:rPr>
              <a:t>Blue Cluster and Green Cluster are very different from distance measurements but are geographically intertwined. </a:t>
            </a:r>
            <a:endParaRPr lang="en-US" sz="2400" dirty="0" smtClean="0">
              <a:latin typeface="Calibri"/>
              <a:ea typeface="Calibri"/>
              <a:cs typeface="Calibri"/>
              <a:sym typeface="Calibri"/>
            </a:endParaRPr>
          </a:p>
          <a:p>
            <a:pPr marL="548640" marR="5080" lvl="0" indent="-171450" algn="just" rtl="0">
              <a:lnSpc>
                <a:spcPct val="100000"/>
              </a:lnSpc>
              <a:spcBef>
                <a:spcPts val="0"/>
              </a:spcBef>
              <a:spcAft>
                <a:spcPts val="0"/>
              </a:spcAft>
              <a:buFont typeface="Arial" panose="020B0604020202020204" pitchFamily="34" charset="0"/>
              <a:buChar char="•"/>
            </a:pPr>
            <a:endParaRPr lang="en-US" sz="1200" dirty="0" smtClean="0">
              <a:latin typeface="Calibri"/>
              <a:ea typeface="Calibri"/>
              <a:cs typeface="Calibri"/>
              <a:sym typeface="Calibri"/>
            </a:endParaRPr>
          </a:p>
          <a:p>
            <a:pPr marL="182880" marR="5080" lvl="0" indent="-171450" algn="just" rtl="0">
              <a:lnSpc>
                <a:spcPct val="100000"/>
              </a:lnSpc>
              <a:spcBef>
                <a:spcPts val="0"/>
              </a:spcBef>
              <a:spcAft>
                <a:spcPts val="0"/>
              </a:spcAft>
              <a:buFont typeface="Arial" panose="020B0604020202020204" pitchFamily="34" charset="0"/>
              <a:buChar char="•"/>
            </a:pPr>
            <a:r>
              <a:rPr lang="en-US" sz="2400" dirty="0" smtClean="0">
                <a:latin typeface="Calibri"/>
                <a:ea typeface="Calibri"/>
                <a:cs typeface="Calibri"/>
                <a:sym typeface="Calibri"/>
              </a:rPr>
              <a:t>Red Cluster is unique compared to the Blue and Green </a:t>
            </a:r>
            <a:r>
              <a:rPr lang="en-US" sz="2400" dirty="0" smtClean="0">
                <a:latin typeface="Calibri"/>
                <a:ea typeface="Calibri"/>
                <a:cs typeface="Calibri"/>
                <a:sym typeface="Calibri"/>
              </a:rPr>
              <a:t>Clusters. It is geographically separate and has very different behaviors. </a:t>
            </a:r>
            <a:endParaRPr lang="en-US" sz="2400" dirty="0" smtClean="0">
              <a:latin typeface="Calibri"/>
              <a:ea typeface="Calibri"/>
              <a:cs typeface="Calibri"/>
              <a:sym typeface="Calibri"/>
            </a:endParaRPr>
          </a:p>
          <a:p>
            <a:pPr marL="548640" marR="5080" lvl="0" indent="-171450" algn="just" rtl="0">
              <a:lnSpc>
                <a:spcPct val="100000"/>
              </a:lnSpc>
              <a:spcBef>
                <a:spcPts val="0"/>
              </a:spcBef>
              <a:spcAft>
                <a:spcPts val="0"/>
              </a:spcAft>
              <a:buFont typeface="Arial" panose="020B0604020202020204" pitchFamily="34" charset="0"/>
              <a:buChar char="•"/>
            </a:pPr>
            <a:endParaRPr lang="en-US" sz="1200" dirty="0" smtClean="0">
              <a:latin typeface="Calibri"/>
              <a:ea typeface="Calibri"/>
              <a:cs typeface="Calibri"/>
              <a:sym typeface="Calibri"/>
            </a:endParaRPr>
          </a:p>
          <a:p>
            <a:pPr marL="548640" marR="5080" lvl="0" indent="-171450" algn="just" rtl="0">
              <a:lnSpc>
                <a:spcPct val="100000"/>
              </a:lnSpc>
              <a:spcBef>
                <a:spcPts val="0"/>
              </a:spcBef>
              <a:spcAft>
                <a:spcPts val="0"/>
              </a:spcAft>
              <a:buFont typeface="Arial" panose="020B0604020202020204" pitchFamily="34" charset="0"/>
              <a:buChar char="•"/>
            </a:pPr>
            <a:endParaRPr lang="en-US" sz="12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endParaRPr lang="en-US" sz="12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endParaRPr lang="en-US" sz="1200" dirty="0" smtClean="0">
              <a:latin typeface="Calibri"/>
              <a:ea typeface="Calibri"/>
              <a:cs typeface="Calibri"/>
              <a:sym typeface="Calibri"/>
            </a:endParaRPr>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a:t>UNSUPERVISED LEARNING RESULTS</a:t>
            </a:r>
          </a:p>
        </p:txBody>
      </p:sp>
      <p:sp>
        <p:nvSpPr>
          <p:cNvPr id="7" name="TextBox 6"/>
          <p:cNvSpPr txBox="1"/>
          <p:nvPr/>
        </p:nvSpPr>
        <p:spPr>
          <a:xfrm>
            <a:off x="2571285" y="3405186"/>
            <a:ext cx="1560353" cy="261610"/>
          </a:xfrm>
          <a:prstGeom prst="rect">
            <a:avLst/>
          </a:prstGeom>
          <a:noFill/>
        </p:spPr>
        <p:txBody>
          <a:bodyPr wrap="square" rtlCol="0">
            <a:spAutoFit/>
          </a:bodyPr>
          <a:lstStyle/>
          <a:p>
            <a:r>
              <a:rPr lang="en-US" sz="1100" b="1" dirty="0" smtClean="0"/>
              <a:t>Distance in KM</a:t>
            </a:r>
            <a:endParaRPr lang="en-US" sz="1800" b="1" dirty="0"/>
          </a:p>
        </p:txBody>
      </p:sp>
      <p:pic>
        <p:nvPicPr>
          <p:cNvPr id="3" name="Picture 2"/>
          <p:cNvPicPr>
            <a:picLocks noChangeAspect="1"/>
          </p:cNvPicPr>
          <p:nvPr/>
        </p:nvPicPr>
        <p:blipFill>
          <a:blip r:embed="rId3"/>
          <a:stretch>
            <a:fillRect/>
          </a:stretch>
        </p:blipFill>
        <p:spPr>
          <a:xfrm>
            <a:off x="356010" y="3685433"/>
            <a:ext cx="5740179" cy="1640051"/>
          </a:xfrm>
          <a:prstGeom prst="rect">
            <a:avLst/>
          </a:prstGeom>
        </p:spPr>
      </p:pic>
      <p:pic>
        <p:nvPicPr>
          <p:cNvPr id="4" name="Picture 3"/>
          <p:cNvPicPr>
            <a:picLocks noChangeAspect="1"/>
          </p:cNvPicPr>
          <p:nvPr/>
        </p:nvPicPr>
        <p:blipFill>
          <a:blip r:embed="rId4"/>
          <a:stretch>
            <a:fillRect/>
          </a:stretch>
        </p:blipFill>
        <p:spPr>
          <a:xfrm>
            <a:off x="6077813" y="3792107"/>
            <a:ext cx="5020822" cy="1477647"/>
          </a:xfrm>
          <a:prstGeom prst="rect">
            <a:avLst/>
          </a:prstGeom>
        </p:spPr>
      </p:pic>
      <p:sp>
        <p:nvSpPr>
          <p:cNvPr id="11" name="TextBox 10"/>
          <p:cNvSpPr txBox="1"/>
          <p:nvPr/>
        </p:nvSpPr>
        <p:spPr>
          <a:xfrm>
            <a:off x="8257202" y="3408605"/>
            <a:ext cx="1560353" cy="261610"/>
          </a:xfrm>
          <a:prstGeom prst="rect">
            <a:avLst/>
          </a:prstGeom>
          <a:noFill/>
        </p:spPr>
        <p:txBody>
          <a:bodyPr wrap="square" rtlCol="0">
            <a:spAutoFit/>
          </a:bodyPr>
          <a:lstStyle/>
          <a:p>
            <a:r>
              <a:rPr lang="en-US" sz="1100" b="1" dirty="0" smtClean="0"/>
              <a:t>Count</a:t>
            </a:r>
            <a:endParaRPr lang="en-US" sz="1800" b="1" dirty="0"/>
          </a:p>
        </p:txBody>
      </p:sp>
      <p:sp>
        <p:nvSpPr>
          <p:cNvPr id="5" name="Rectangle 4"/>
          <p:cNvSpPr/>
          <p:nvPr/>
        </p:nvSpPr>
        <p:spPr>
          <a:xfrm>
            <a:off x="356010" y="3628270"/>
            <a:ext cx="10742625" cy="45719"/>
          </a:xfrm>
          <a:prstGeom prst="rect">
            <a:avLst/>
          </a:prstGeom>
          <a:solidFill>
            <a:schemeClr val="bg2">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602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25400" marR="0" lvl="0" indent="0" algn="l" rtl="0">
              <a:lnSpc>
                <a:spcPct val="103333"/>
              </a:lnSpc>
              <a:spcBef>
                <a:spcPts val="0"/>
              </a:spcBef>
              <a:spcAft>
                <a:spcPts val="0"/>
              </a:spcAft>
              <a:buNone/>
            </a:pPr>
            <a:fld id="{00000000-1234-1234-1234-123412341234}" type="slidenum">
              <a:rPr lang="en-US" sz="1200" b="0" i="0">
                <a:solidFill>
                  <a:srgbClr val="7E7E7E"/>
                </a:solidFill>
                <a:latin typeface="Calibri"/>
                <a:ea typeface="Calibri"/>
                <a:cs typeface="Calibri"/>
                <a:sym typeface="Calibri"/>
              </a:rPr>
              <a:t>8</a:t>
            </a:fld>
            <a:endParaRPr/>
          </a:p>
        </p:txBody>
      </p:sp>
      <p:sp>
        <p:nvSpPr>
          <p:cNvPr id="75" name="Google Shape;75;p8"/>
          <p:cNvSpPr txBox="1"/>
          <p:nvPr/>
        </p:nvSpPr>
        <p:spPr>
          <a:xfrm>
            <a:off x="507593" y="1062368"/>
            <a:ext cx="11140440" cy="5293995"/>
          </a:xfrm>
          <a:prstGeom prst="rect">
            <a:avLst/>
          </a:prstGeom>
          <a:noFill/>
          <a:ln>
            <a:noFill/>
          </a:ln>
        </p:spPr>
        <p:txBody>
          <a:bodyPr spcFirstLastPara="1" wrap="square" lIns="0" tIns="0" rIns="0" bIns="0" anchor="t" anchorCtr="0">
            <a:noAutofit/>
          </a:bodyPr>
          <a:lstStyle/>
          <a:p>
            <a:pPr marL="184150" marR="5080" lvl="0" indent="-171450" algn="just" rtl="0">
              <a:lnSpc>
                <a:spcPct val="100000"/>
              </a:lnSpc>
              <a:spcBef>
                <a:spcPts val="0"/>
              </a:spcBef>
              <a:spcAft>
                <a:spcPts val="0"/>
              </a:spcAft>
              <a:buFont typeface="Arial" panose="020B0604020202020204" pitchFamily="34" charset="0"/>
              <a:buChar char="•"/>
            </a:pPr>
            <a:r>
              <a:rPr lang="en-US" sz="1800" dirty="0">
                <a:latin typeface="Calibri"/>
                <a:ea typeface="Calibri"/>
                <a:cs typeface="Calibri"/>
                <a:sym typeface="Calibri"/>
              </a:rPr>
              <a:t>R</a:t>
            </a:r>
            <a:r>
              <a:rPr lang="en-US" sz="1800" dirty="0" smtClean="0">
                <a:latin typeface="Calibri"/>
                <a:ea typeface="Calibri"/>
                <a:cs typeface="Calibri"/>
                <a:sym typeface="Calibri"/>
              </a:rPr>
              <a:t>ider </a:t>
            </a:r>
            <a:r>
              <a:rPr lang="en-US" sz="1800" dirty="0" smtClean="0">
                <a:latin typeface="Calibri"/>
                <a:ea typeface="Calibri"/>
                <a:cs typeface="Calibri"/>
                <a:sym typeface="Calibri"/>
              </a:rPr>
              <a:t>behaviors </a:t>
            </a:r>
            <a:r>
              <a:rPr lang="en-US" sz="1800" dirty="0" smtClean="0">
                <a:latin typeface="Calibri"/>
                <a:ea typeface="Calibri"/>
                <a:cs typeface="Calibri"/>
                <a:sym typeface="Calibri"/>
              </a:rPr>
              <a:t>are</a:t>
            </a:r>
            <a:r>
              <a:rPr lang="en-US" sz="1800" dirty="0" smtClean="0">
                <a:latin typeface="Calibri"/>
                <a:ea typeface="Calibri"/>
                <a:cs typeface="Calibri"/>
                <a:sym typeface="Calibri"/>
              </a:rPr>
              <a:t> </a:t>
            </a:r>
            <a:r>
              <a:rPr lang="en-US" sz="1800" dirty="0" smtClean="0">
                <a:latin typeface="Calibri"/>
                <a:ea typeface="Calibri"/>
                <a:cs typeface="Calibri"/>
                <a:sym typeface="Calibri"/>
              </a:rPr>
              <a:t>heavily dependent on the location of the starting station. </a:t>
            </a: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1800" dirty="0" smtClean="0">
                <a:latin typeface="Calibri"/>
                <a:ea typeface="Calibri"/>
                <a:cs typeface="Calibri"/>
                <a:sym typeface="Calibri"/>
              </a:rPr>
              <a:t>Can </a:t>
            </a:r>
            <a:r>
              <a:rPr lang="en-US" sz="1800" dirty="0" smtClean="0">
                <a:latin typeface="Calibri"/>
                <a:ea typeface="Calibri"/>
                <a:cs typeface="Calibri"/>
                <a:sym typeface="Calibri"/>
              </a:rPr>
              <a:t>be applied to help determine placement of future docking </a:t>
            </a:r>
            <a:r>
              <a:rPr lang="en-US" sz="1800" dirty="0" smtClean="0">
                <a:latin typeface="Calibri"/>
                <a:ea typeface="Calibri"/>
                <a:cs typeface="Calibri"/>
                <a:sym typeface="Calibri"/>
              </a:rPr>
              <a:t>stations.</a:t>
            </a:r>
          </a:p>
          <a:p>
            <a:pPr marL="184150" marR="5080" lvl="0" indent="-171450" algn="just" rtl="0">
              <a:lnSpc>
                <a:spcPct val="100000"/>
              </a:lnSpc>
              <a:spcBef>
                <a:spcPts val="0"/>
              </a:spcBef>
              <a:spcAft>
                <a:spcPts val="0"/>
              </a:spcAft>
              <a:buFont typeface="Arial" panose="020B0604020202020204" pitchFamily="34" charset="0"/>
              <a:buChar char="•"/>
            </a:pP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1800" dirty="0" smtClean="0">
                <a:latin typeface="Calibri"/>
                <a:ea typeface="Calibri"/>
                <a:cs typeface="Calibri"/>
                <a:sym typeface="Calibri"/>
              </a:rPr>
              <a:t>This </a:t>
            </a:r>
            <a:r>
              <a:rPr lang="en-US" sz="1800" dirty="0" smtClean="0">
                <a:latin typeface="Calibri"/>
                <a:ea typeface="Calibri"/>
                <a:cs typeface="Calibri"/>
                <a:sym typeface="Calibri"/>
              </a:rPr>
              <a:t>analysis can help forecast the rate of bike replacement, utilization rate, loss rate, </a:t>
            </a:r>
            <a:r>
              <a:rPr lang="en-US" sz="1800" dirty="0" smtClean="0">
                <a:latin typeface="Calibri"/>
                <a:ea typeface="Calibri"/>
                <a:cs typeface="Calibri"/>
                <a:sym typeface="Calibri"/>
              </a:rPr>
              <a:t>etc.</a:t>
            </a:r>
          </a:p>
          <a:p>
            <a:pPr marL="184150" marR="5080" lvl="0" indent="-171450" algn="just" rtl="0">
              <a:lnSpc>
                <a:spcPct val="100000"/>
              </a:lnSpc>
              <a:spcBef>
                <a:spcPts val="0"/>
              </a:spcBef>
              <a:spcAft>
                <a:spcPts val="0"/>
              </a:spcAft>
              <a:buFont typeface="Arial" panose="020B0604020202020204" pitchFamily="34" charset="0"/>
              <a:buChar char="•"/>
            </a:pP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r>
              <a:rPr lang="en-US" sz="1800" dirty="0" smtClean="0">
                <a:latin typeface="Calibri"/>
                <a:ea typeface="Calibri"/>
                <a:cs typeface="Calibri"/>
                <a:sym typeface="Calibri"/>
              </a:rPr>
              <a:t>Additional areas of expansion</a:t>
            </a:r>
            <a:endParaRPr sz="1050" dirty="0">
              <a:latin typeface="Calibri"/>
              <a:ea typeface="Calibri"/>
              <a:cs typeface="Calibri"/>
              <a:sym typeface="Calibri"/>
            </a:endParaRPr>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CONCLUSION</a:t>
            </a:r>
            <a:endParaRPr lang="en-US" sz="3200" dirty="0"/>
          </a:p>
        </p:txBody>
      </p:sp>
    </p:spTree>
    <p:extLst>
      <p:ext uri="{BB962C8B-B14F-4D97-AF65-F5344CB8AC3E}">
        <p14:creationId xmlns:p14="http://schemas.microsoft.com/office/powerpoint/2010/main" val="361965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p:txBody>
          <a:bodyPr/>
          <a:lstStyle/>
          <a:p>
            <a:pPr lvl="0"/>
            <a:fld id="{00000000-1234-1234-1234-123412341234}" type="slidenum">
              <a:rPr lang="en-US" smtClean="0">
                <a:sym typeface="Calibri"/>
              </a:rPr>
              <a:pPr lvl="0"/>
              <a:t>9</a:t>
            </a:fld>
            <a:endParaRPr lang="en-US"/>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3200" dirty="0"/>
          </a:p>
        </p:txBody>
      </p:sp>
      <p:pic>
        <p:nvPicPr>
          <p:cNvPr id="7" name="Picture 6"/>
          <p:cNvPicPr>
            <a:picLocks noChangeAspect="1"/>
          </p:cNvPicPr>
          <p:nvPr/>
        </p:nvPicPr>
        <p:blipFill>
          <a:blip r:embed="rId3"/>
          <a:stretch>
            <a:fillRect/>
          </a:stretch>
        </p:blipFill>
        <p:spPr>
          <a:xfrm>
            <a:off x="4742439" y="2633735"/>
            <a:ext cx="2533650" cy="771525"/>
          </a:xfrm>
          <a:prstGeom prst="rect">
            <a:avLst/>
          </a:prstGeom>
        </p:spPr>
      </p:pic>
    </p:spTree>
    <p:extLst>
      <p:ext uri="{BB962C8B-B14F-4D97-AF65-F5344CB8AC3E}">
        <p14:creationId xmlns:p14="http://schemas.microsoft.com/office/powerpoint/2010/main" val="170048983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53308</TotalTime>
  <Words>1079</Words>
  <Application>Microsoft Office PowerPoint</Application>
  <PresentationFormat>Widescreen</PresentationFormat>
  <Paragraphs>91</Paragraphs>
  <Slides>9</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Arial</vt:lpstr>
      <vt:lpstr>Office Theme</vt:lpstr>
      <vt:lpstr>Bike Station Clustering Analysis July 26,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dc:creator>
  <cp:lastModifiedBy>Charles</cp:lastModifiedBy>
  <cp:revision>96</cp:revision>
  <dcterms:modified xsi:type="dcterms:W3CDTF">2019-09-08T20:56:11Z</dcterms:modified>
</cp:coreProperties>
</file>