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2" d="100"/>
          <a:sy n="72" d="100"/>
        </p:scale>
        <p:origin x="3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509864-1701-4E0C-B064-8C528F81ABD8}" type="datetimeFigureOut">
              <a:rPr lang="en-US" smtClean="0"/>
              <a:t>8/7/2014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0AC37-F385-4372-B4A8-33A2F47992AC}" type="slidenum">
              <a:rPr lang="en-US" smtClean="0"/>
              <a:t>‹#›</a:t>
            </a:fld>
            <a:endParaRPr lang="en-US"/>
          </a:p>
        </p:txBody>
      </p:sp>
    </p:spTree>
    <p:extLst>
      <p:ext uri="{BB962C8B-B14F-4D97-AF65-F5344CB8AC3E}">
        <p14:creationId xmlns:p14="http://schemas.microsoft.com/office/powerpoint/2010/main" val="4027738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509864-1701-4E0C-B064-8C528F81ABD8}" type="datetimeFigureOut">
              <a:rPr lang="en-US" smtClean="0"/>
              <a:t>8/7/2014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0AC37-F385-4372-B4A8-33A2F47992AC}" type="slidenum">
              <a:rPr lang="en-US" smtClean="0"/>
              <a:t>‹#›</a:t>
            </a:fld>
            <a:endParaRPr lang="en-US"/>
          </a:p>
        </p:txBody>
      </p:sp>
    </p:spTree>
    <p:extLst>
      <p:ext uri="{BB962C8B-B14F-4D97-AF65-F5344CB8AC3E}">
        <p14:creationId xmlns:p14="http://schemas.microsoft.com/office/powerpoint/2010/main" val="285013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509864-1701-4E0C-B064-8C528F81ABD8}" type="datetimeFigureOut">
              <a:rPr lang="en-US" smtClean="0"/>
              <a:t>8/7/2014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0AC37-F385-4372-B4A8-33A2F47992AC}" type="slidenum">
              <a:rPr lang="en-US" smtClean="0"/>
              <a:t>‹#›</a:t>
            </a:fld>
            <a:endParaRPr lang="en-US"/>
          </a:p>
        </p:txBody>
      </p:sp>
    </p:spTree>
    <p:extLst>
      <p:ext uri="{BB962C8B-B14F-4D97-AF65-F5344CB8AC3E}">
        <p14:creationId xmlns:p14="http://schemas.microsoft.com/office/powerpoint/2010/main" val="712300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dirty="0">
              <a:solidFill>
                <a:prstClr val="white"/>
              </a:solidFill>
            </a:endParaRPr>
          </a:p>
        </p:txBody>
      </p:sp>
      <p:sp>
        <p:nvSpPr>
          <p:cNvPr id="5" name="Rectangle 4"/>
          <p:cNvSpPr/>
          <p:nvPr/>
        </p:nvSpPr>
        <p:spPr>
          <a:xfrm>
            <a:off x="-12700" y="6053139"/>
            <a:ext cx="2999317"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dirty="0">
              <a:solidFill>
                <a:prstClr val="white"/>
              </a:solidFill>
            </a:endParaRPr>
          </a:p>
        </p:txBody>
      </p:sp>
      <p:sp>
        <p:nvSpPr>
          <p:cNvPr id="6" name="Rectangle 5"/>
          <p:cNvSpPr/>
          <p:nvPr/>
        </p:nvSpPr>
        <p:spPr>
          <a:xfrm>
            <a:off x="3145368" y="6043614"/>
            <a:ext cx="9046633"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dirty="0">
              <a:solidFill>
                <a:prstClr val="white"/>
              </a:solidFill>
            </a:endParaRPr>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Click to edit Master subtitle style</a:t>
            </a:r>
            <a:endParaRPr lang="en-US" dirty="0"/>
          </a:p>
        </p:txBody>
      </p:sp>
      <p:sp>
        <p:nvSpPr>
          <p:cNvPr id="7" name="Date Placeholder 27"/>
          <p:cNvSpPr>
            <a:spLocks noGrp="1"/>
          </p:cNvSpPr>
          <p:nvPr>
            <p:ph type="dt" sz="half" idx="10"/>
          </p:nvPr>
        </p:nvSpPr>
        <p:spPr>
          <a:xfrm>
            <a:off x="101600" y="6069013"/>
            <a:ext cx="2743200" cy="685800"/>
          </a:xfrm>
        </p:spPr>
        <p:txBody>
          <a:bodyPr>
            <a:noAutofit/>
          </a:bodyPr>
          <a:lstStyle>
            <a:lvl1pPr algn="ctr" fontAlgn="auto">
              <a:spcBef>
                <a:spcPts val="0"/>
              </a:spcBef>
              <a:spcAft>
                <a:spcPts val="0"/>
              </a:spcAft>
              <a:defRPr sz="2000">
                <a:solidFill>
                  <a:srgbClr val="FFFFFF"/>
                </a:solidFill>
              </a:defRPr>
            </a:lvl1pPr>
          </a:lstStyle>
          <a:p>
            <a:pPr>
              <a:defRPr/>
            </a:pPr>
            <a:endParaRPr lang="en-US"/>
          </a:p>
        </p:txBody>
      </p:sp>
      <p:sp>
        <p:nvSpPr>
          <p:cNvPr id="10" name="Footer Placeholder 16"/>
          <p:cNvSpPr>
            <a:spLocks noGrp="1"/>
          </p:cNvSpPr>
          <p:nvPr>
            <p:ph type="ftr" sz="quarter" idx="11"/>
          </p:nvPr>
        </p:nvSpPr>
        <p:spPr>
          <a:xfrm>
            <a:off x="2781300" y="236539"/>
            <a:ext cx="7823200" cy="365125"/>
          </a:xfrm>
        </p:spPr>
        <p:txBody>
          <a:bodyPr/>
          <a:lstStyle>
            <a:lvl1pPr algn="r" fontAlgn="auto">
              <a:spcBef>
                <a:spcPts val="0"/>
              </a:spcBef>
              <a:spcAft>
                <a:spcPts val="0"/>
              </a:spcAft>
              <a:defRPr>
                <a:solidFill>
                  <a:srgbClr val="EBDDC3"/>
                </a:solidFill>
              </a:defRPr>
            </a:lvl1pPr>
          </a:lstStyle>
          <a:p>
            <a:pPr>
              <a:defRPr/>
            </a:pPr>
            <a:endParaRPr lang="en-US"/>
          </a:p>
          <a:p>
            <a:pPr>
              <a:defRPr/>
            </a:pPr>
            <a:endParaRPr lang="en-US"/>
          </a:p>
          <a:p>
            <a:pPr>
              <a:defRPr/>
            </a:pPr>
            <a:endParaRPr lang="en-US"/>
          </a:p>
          <a:p>
            <a:pPr>
              <a:defRPr/>
            </a:pPr>
            <a:r>
              <a:rPr lang="en-US"/>
              <a:t>© </a:t>
            </a:r>
            <a:r>
              <a:rPr lang="en-US" err="1"/>
              <a:t>samuel</a:t>
            </a:r>
            <a:r>
              <a:rPr lang="en-US"/>
              <a:t> </a:t>
            </a:r>
            <a:r>
              <a:rPr lang="en-US" err="1"/>
              <a:t>Kizito</a:t>
            </a:r>
            <a:r>
              <a:rPr lang="en-US"/>
              <a:t> 2008</a:t>
            </a:r>
          </a:p>
          <a:p>
            <a:pPr>
              <a:defRPr/>
            </a:pPr>
            <a:endParaRPr lang="en-US"/>
          </a:p>
          <a:p>
            <a:pPr>
              <a:defRPr/>
            </a:pPr>
            <a:endParaRPr lang="en-US"/>
          </a:p>
          <a:p>
            <a:pPr>
              <a:defRPr/>
            </a:pPr>
            <a:endParaRPr lang="en-US"/>
          </a:p>
        </p:txBody>
      </p:sp>
      <p:sp>
        <p:nvSpPr>
          <p:cNvPr id="11" name="Slide Number Placeholder 28"/>
          <p:cNvSpPr>
            <a:spLocks noGrp="1"/>
          </p:cNvSpPr>
          <p:nvPr>
            <p:ph type="sldNum" sz="quarter" idx="12"/>
          </p:nvPr>
        </p:nvSpPr>
        <p:spPr>
          <a:xfrm>
            <a:off x="10668000" y="228600"/>
            <a:ext cx="1117600" cy="381000"/>
          </a:xfrm>
        </p:spPr>
        <p:txBody>
          <a:bodyPr/>
          <a:lstStyle>
            <a:lvl1pPr>
              <a:defRPr>
                <a:solidFill>
                  <a:srgbClr val="EBDDC3"/>
                </a:solidFill>
              </a:defRPr>
            </a:lvl1pPr>
          </a:lstStyle>
          <a:p>
            <a:pPr>
              <a:defRPr/>
            </a:pPr>
            <a:fld id="{26590BC0-13E7-4262-835C-415185F98D16}" type="slidenum">
              <a:rPr lang="en-US" altLang="en-US"/>
              <a:pPr>
                <a:defRPr/>
              </a:pPr>
              <a:t>‹#›</a:t>
            </a:fld>
            <a:endParaRPr lang="en-US" altLang="en-US"/>
          </a:p>
        </p:txBody>
      </p:sp>
    </p:spTree>
    <p:extLst>
      <p:ext uri="{BB962C8B-B14F-4D97-AF65-F5344CB8AC3E}">
        <p14:creationId xmlns:p14="http://schemas.microsoft.com/office/powerpoint/2010/main" val="1258601937"/>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228600"/>
            <a:ext cx="11988800" cy="990600"/>
          </a:xfrm>
        </p:spPr>
        <p:txBody>
          <a:bodyPr/>
          <a:lstStyle>
            <a:lvl1pPr>
              <a:defRPr sz="4000">
                <a:latin typeface="Cooper Black" panose="0208090404030B020404" pitchFamily="18" charset="0"/>
              </a:defRPr>
            </a:lvl1pPr>
          </a:lstStyle>
          <a:p>
            <a:r>
              <a:rPr lang="en-US" dirty="0" smtClean="0"/>
              <a:t>Click to edit Master title style</a:t>
            </a:r>
            <a:endParaRPr lang="en-US" dirty="0"/>
          </a:p>
        </p:txBody>
      </p:sp>
      <p:sp>
        <p:nvSpPr>
          <p:cNvPr id="8" name="Content Placeholder 7"/>
          <p:cNvSpPr>
            <a:spLocks noGrp="1"/>
          </p:cNvSpPr>
          <p:nvPr>
            <p:ph sz="quarter" idx="1"/>
          </p:nvPr>
        </p:nvSpPr>
        <p:spPr>
          <a:xfrm>
            <a:off x="101600" y="1600200"/>
            <a:ext cx="11988800" cy="4830762"/>
          </a:xfrm>
        </p:spPr>
        <p:txBody>
          <a:bodyPr/>
          <a:lstStyle>
            <a:lvl1pPr>
              <a:defRPr sz="3200">
                <a:latin typeface="Aharoni" panose="02010803020104030203" pitchFamily="2" charset="-79"/>
                <a:cs typeface="Aharoni" panose="02010803020104030203" pitchFamily="2" charset="-79"/>
              </a:defRPr>
            </a:lvl1pPr>
            <a:lvl2pPr>
              <a:defRPr sz="2800">
                <a:latin typeface="Aharoni" panose="02010803020104030203" pitchFamily="2" charset="-79"/>
                <a:cs typeface="Aharoni" panose="02010803020104030203" pitchFamily="2" charset="-79"/>
              </a:defRPr>
            </a:lvl2pPr>
            <a:lvl3pPr>
              <a:defRPr sz="2800">
                <a:latin typeface="Aharoni" panose="02010803020104030203" pitchFamily="2" charset="-79"/>
                <a:cs typeface="Aharoni" panose="02010803020104030203" pitchFamily="2" charset="-79"/>
              </a:defRPr>
            </a:lvl3pPr>
            <a:lvl4pPr>
              <a:defRPr sz="2800">
                <a:latin typeface="Aharoni" panose="02010803020104030203" pitchFamily="2" charset="-79"/>
                <a:cs typeface="Aharoni" panose="02010803020104030203" pitchFamily="2" charset="-79"/>
              </a:defRPr>
            </a:lvl4pPr>
            <a:lvl5pPr>
              <a:defRPr sz="2800">
                <a:latin typeface="Aharoni" panose="02010803020104030203" pitchFamily="2" charset="-79"/>
                <a:cs typeface="Aharoni" panose="02010803020104030203" pitchFamily="2" charset="-79"/>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13"/>
          <p:cNvSpPr>
            <a:spLocks noGrp="1"/>
          </p:cNvSpPr>
          <p:nvPr>
            <p:ph type="dt" sz="half" idx="10"/>
          </p:nvPr>
        </p:nvSpPr>
        <p:spPr>
          <a:xfrm>
            <a:off x="8128000" y="6430964"/>
            <a:ext cx="3556000" cy="365125"/>
          </a:xfrm>
        </p:spPr>
        <p:txBody>
          <a:bodyPr/>
          <a:lstStyle>
            <a:lvl1pPr fontAlgn="auto">
              <a:spcBef>
                <a:spcPts val="0"/>
              </a:spcBef>
              <a:spcAft>
                <a:spcPts val="0"/>
              </a:spcAft>
              <a:defRPr/>
            </a:lvl1pPr>
          </a:lstStyle>
          <a:p>
            <a:pPr>
              <a:defRPr/>
            </a:pPr>
            <a:r>
              <a:rPr lang="en-US"/>
              <a:t>2008</a:t>
            </a:r>
          </a:p>
        </p:txBody>
      </p:sp>
      <p:sp>
        <p:nvSpPr>
          <p:cNvPr id="5" name="Footer Placeholder 2"/>
          <p:cNvSpPr>
            <a:spLocks noGrp="1"/>
          </p:cNvSpPr>
          <p:nvPr>
            <p:ph type="ftr" sz="quarter" idx="11"/>
          </p:nvPr>
        </p:nvSpPr>
        <p:spPr>
          <a:xfrm>
            <a:off x="732368" y="6430964"/>
            <a:ext cx="7228417" cy="365125"/>
          </a:xfrm>
        </p:spPr>
        <p:txBody>
          <a:bodyPr/>
          <a:lstStyle>
            <a:lvl1pPr fontAlgn="auto">
              <a:spcBef>
                <a:spcPts val="0"/>
              </a:spcBef>
              <a:spcAft>
                <a:spcPts val="0"/>
              </a:spcAft>
              <a:defRPr/>
            </a:lvl1pPr>
          </a:lstStyle>
          <a:p>
            <a:pPr>
              <a:defRPr/>
            </a:pPr>
            <a:r>
              <a:rPr lang="en-US"/>
              <a:t>©</a:t>
            </a:r>
            <a:r>
              <a:rPr lang="en-US" err="1"/>
              <a:t>samuel</a:t>
            </a:r>
            <a:r>
              <a:rPr lang="en-US"/>
              <a:t> Kizito</a:t>
            </a:r>
          </a:p>
        </p:txBody>
      </p:sp>
      <p:sp>
        <p:nvSpPr>
          <p:cNvPr id="6" name="Slide Number Placeholder 22"/>
          <p:cNvSpPr>
            <a:spLocks noGrp="1"/>
          </p:cNvSpPr>
          <p:nvPr>
            <p:ph type="sldNum" sz="quarter" idx="12"/>
          </p:nvPr>
        </p:nvSpPr>
        <p:spPr/>
        <p:txBody>
          <a:bodyPr/>
          <a:lstStyle>
            <a:lvl1pPr>
              <a:defRPr/>
            </a:lvl1pPr>
          </a:lstStyle>
          <a:p>
            <a:pPr>
              <a:defRPr/>
            </a:pPr>
            <a:fld id="{BCC6712D-0A95-47D7-9208-67EF4D7D30B1}" type="slidenum">
              <a:rPr lang="en-US" altLang="en-US"/>
              <a:pPr>
                <a:defRPr/>
              </a:pPr>
              <a:t>‹#›</a:t>
            </a:fld>
            <a:endParaRPr lang="en-US" altLang="en-US"/>
          </a:p>
        </p:txBody>
      </p:sp>
    </p:spTree>
    <p:extLst>
      <p:ext uri="{BB962C8B-B14F-4D97-AF65-F5344CB8AC3E}">
        <p14:creationId xmlns:p14="http://schemas.microsoft.com/office/powerpoint/2010/main" val="1041882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dirty="0">
              <a:solidFill>
                <a:prstClr val="white"/>
              </a:solidFill>
            </a:endParaRPr>
          </a:p>
        </p:txBody>
      </p:sp>
      <p:sp>
        <p:nvSpPr>
          <p:cNvPr id="5" name="Rectangle 4"/>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dirty="0">
              <a:solidFill>
                <a:prstClr val="white"/>
              </a:solidFill>
            </a:endParaRPr>
          </a:p>
        </p:txBody>
      </p:sp>
      <p:sp>
        <p:nvSpPr>
          <p:cNvPr id="6" name="Rectangle 5"/>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dirty="0">
              <a:solidFill>
                <a:prstClr val="white"/>
              </a:solidFill>
            </a:endParaRPr>
          </a:p>
        </p:txBody>
      </p:sp>
      <p:sp>
        <p:nvSpPr>
          <p:cNvPr id="3" name="Text Placeholder 2"/>
          <p:cNvSpPr>
            <a:spLocks noGrp="1"/>
          </p:cNvSpPr>
          <p:nvPr>
            <p:ph type="body" idx="1"/>
          </p:nvPr>
        </p:nvSpPr>
        <p:spPr>
          <a:xfrm>
            <a:off x="1828801" y="2743200"/>
            <a:ext cx="9497484"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fontAlgn="auto">
              <a:spcBef>
                <a:spcPts val="0"/>
              </a:spcBef>
              <a:spcAft>
                <a:spcPts val="0"/>
              </a:spcAft>
              <a:defRPr/>
            </a:lvl1pPr>
          </a:lstStyle>
          <a:p>
            <a:pPr>
              <a:defRPr/>
            </a:pPr>
            <a:endParaRPr lang="en-US"/>
          </a:p>
        </p:txBody>
      </p:sp>
      <p:sp>
        <p:nvSpPr>
          <p:cNvPr id="8" name="Slide Number Placeholder 12"/>
          <p:cNvSpPr>
            <a:spLocks noGrp="1"/>
          </p:cNvSpPr>
          <p:nvPr>
            <p:ph type="sldNum" sz="quarter" idx="11"/>
          </p:nvPr>
        </p:nvSpPr>
        <p:spPr>
          <a:xfrm>
            <a:off x="0" y="1752601"/>
            <a:ext cx="1727200" cy="701675"/>
          </a:xfrm>
        </p:spPr>
        <p:txBody>
          <a:bodyPr>
            <a:noAutofit/>
          </a:bodyPr>
          <a:lstStyle>
            <a:lvl1pPr>
              <a:defRPr sz="2400"/>
            </a:lvl1pPr>
          </a:lstStyle>
          <a:p>
            <a:pPr>
              <a:defRPr/>
            </a:pPr>
            <a:fld id="{0B0BBD1A-4085-465C-A9F4-AC1B90CE7DBA}" type="slidenum">
              <a:rPr lang="en-US" altLang="en-US"/>
              <a:pPr>
                <a:defRPr/>
              </a:pPr>
              <a:t>‹#›</a:t>
            </a:fld>
            <a:endParaRPr lang="en-US" altLang="en-US"/>
          </a:p>
        </p:txBody>
      </p:sp>
      <p:sp>
        <p:nvSpPr>
          <p:cNvPr id="9" name="Footer Placeholder 13"/>
          <p:cNvSpPr>
            <a:spLocks noGrp="1"/>
          </p:cNvSpPr>
          <p:nvPr>
            <p:ph type="ftr" sz="quarter" idx="12"/>
          </p:nvPr>
        </p:nvSpPr>
        <p:spPr/>
        <p:txBody>
          <a:bodyPr/>
          <a:lstStyle>
            <a:lvl1pPr fontAlgn="auto">
              <a:spcBef>
                <a:spcPts val="0"/>
              </a:spcBef>
              <a:spcAft>
                <a:spcPts val="0"/>
              </a:spcAft>
              <a:defRPr/>
            </a:lvl1pPr>
          </a:lstStyle>
          <a:p>
            <a:pPr>
              <a:defRPr/>
            </a:pPr>
            <a:endParaRPr lang="en-US"/>
          </a:p>
        </p:txBody>
      </p:sp>
    </p:spTree>
    <p:extLst>
      <p:ext uri="{BB962C8B-B14F-4D97-AF65-F5344CB8AC3E}">
        <p14:creationId xmlns:p14="http://schemas.microsoft.com/office/powerpoint/2010/main" val="2182839345"/>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812800" y="1589567"/>
            <a:ext cx="5181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6459868" y="1589567"/>
            <a:ext cx="5181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fontAlgn="auto">
              <a:spcBef>
                <a:spcPts val="0"/>
              </a:spcBef>
              <a:spcAft>
                <a:spcPts val="0"/>
              </a:spcAft>
              <a:defRPr/>
            </a:lvl1pPr>
          </a:lstStyle>
          <a:p>
            <a:pPr>
              <a:defRPr/>
            </a:pPr>
            <a:endParaRPr lang="en-US"/>
          </a:p>
        </p:txBody>
      </p:sp>
      <p:sp>
        <p:nvSpPr>
          <p:cNvPr id="6" name="Slide Number Placeholder 9"/>
          <p:cNvSpPr>
            <a:spLocks noGrp="1"/>
          </p:cNvSpPr>
          <p:nvPr>
            <p:ph type="sldNum" sz="quarter" idx="11"/>
          </p:nvPr>
        </p:nvSpPr>
        <p:spPr/>
        <p:txBody>
          <a:bodyPr/>
          <a:lstStyle>
            <a:lvl1pPr>
              <a:defRPr/>
            </a:lvl1pPr>
          </a:lstStyle>
          <a:p>
            <a:pPr>
              <a:defRPr/>
            </a:pPr>
            <a:fld id="{343A440A-4C11-4F59-A85C-15B2C41966B8}" type="slidenum">
              <a:rPr lang="en-US" altLang="en-US"/>
              <a:pPr>
                <a:defRPr/>
              </a:pPr>
              <a:t>‹#›</a:t>
            </a:fld>
            <a:endParaRPr lang="en-US" altLang="en-US"/>
          </a:p>
        </p:txBody>
      </p:sp>
      <p:sp>
        <p:nvSpPr>
          <p:cNvPr id="7" name="Footer Placeholder 11"/>
          <p:cNvSpPr>
            <a:spLocks noGrp="1"/>
          </p:cNvSpPr>
          <p:nvPr>
            <p:ph type="ftr" sz="quarter" idx="12"/>
          </p:nvPr>
        </p:nvSpPr>
        <p:spPr/>
        <p:txBody>
          <a:bodyPr rtlCol="0"/>
          <a:lstStyle>
            <a:lvl1pPr fontAlgn="auto">
              <a:spcBef>
                <a:spcPts val="0"/>
              </a:spcBef>
              <a:spcAft>
                <a:spcPts val="0"/>
              </a:spcAft>
              <a:defRPr/>
            </a:lvl1pPr>
          </a:lstStyle>
          <a:p>
            <a:pPr>
              <a:defRPr/>
            </a:pPr>
            <a:endParaRPr lang="en-US"/>
          </a:p>
        </p:txBody>
      </p:sp>
    </p:spTree>
    <p:extLst>
      <p:ext uri="{BB962C8B-B14F-4D97-AF65-F5344CB8AC3E}">
        <p14:creationId xmlns:p14="http://schemas.microsoft.com/office/powerpoint/2010/main" val="3291949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812800" y="2438400"/>
            <a:ext cx="51816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6400800" y="2438400"/>
            <a:ext cx="51816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fontAlgn="auto">
              <a:spcBef>
                <a:spcPts val="0"/>
              </a:spcBef>
              <a:spcAft>
                <a:spcPts val="0"/>
              </a:spcAft>
              <a:defRPr/>
            </a:lvl1pPr>
          </a:lstStyle>
          <a:p>
            <a:pPr>
              <a:defRPr/>
            </a:pPr>
            <a:endParaRPr lang="en-US"/>
          </a:p>
        </p:txBody>
      </p:sp>
      <p:sp>
        <p:nvSpPr>
          <p:cNvPr id="8" name="Slide Number Placeholder 11"/>
          <p:cNvSpPr>
            <a:spLocks noGrp="1"/>
          </p:cNvSpPr>
          <p:nvPr>
            <p:ph type="sldNum" sz="quarter" idx="11"/>
          </p:nvPr>
        </p:nvSpPr>
        <p:spPr/>
        <p:txBody>
          <a:bodyPr/>
          <a:lstStyle>
            <a:lvl1pPr>
              <a:defRPr/>
            </a:lvl1pPr>
          </a:lstStyle>
          <a:p>
            <a:pPr>
              <a:defRPr/>
            </a:pPr>
            <a:fld id="{93A00F55-8B3E-452B-A09D-931CA6325224}" type="slidenum">
              <a:rPr lang="en-US" altLang="en-US"/>
              <a:pPr>
                <a:defRPr/>
              </a:pPr>
              <a:t>‹#›</a:t>
            </a:fld>
            <a:endParaRPr lang="en-US" altLang="en-US"/>
          </a:p>
        </p:txBody>
      </p:sp>
      <p:sp>
        <p:nvSpPr>
          <p:cNvPr id="9" name="Footer Placeholder 13"/>
          <p:cNvSpPr>
            <a:spLocks noGrp="1"/>
          </p:cNvSpPr>
          <p:nvPr>
            <p:ph type="ftr" sz="quarter" idx="12"/>
          </p:nvPr>
        </p:nvSpPr>
        <p:spPr/>
        <p:txBody>
          <a:bodyPr rtlCol="0"/>
          <a:lstStyle>
            <a:lvl1pPr fontAlgn="auto">
              <a:spcBef>
                <a:spcPts val="0"/>
              </a:spcBef>
              <a:spcAft>
                <a:spcPts val="0"/>
              </a:spcAft>
              <a:defRPr/>
            </a:lvl1pPr>
          </a:lstStyle>
          <a:p>
            <a:pPr>
              <a:defRPr/>
            </a:pPr>
            <a:endParaRPr lang="en-US"/>
          </a:p>
        </p:txBody>
      </p:sp>
    </p:spTree>
    <p:extLst>
      <p:ext uri="{BB962C8B-B14F-4D97-AF65-F5344CB8AC3E}">
        <p14:creationId xmlns:p14="http://schemas.microsoft.com/office/powerpoint/2010/main" val="27303460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13"/>
          <p:cNvSpPr>
            <a:spLocks noGrp="1"/>
          </p:cNvSpPr>
          <p:nvPr>
            <p:ph type="dt" sz="half" idx="10"/>
          </p:nvPr>
        </p:nvSpPr>
        <p:spPr/>
        <p:txBody>
          <a:bodyPr/>
          <a:lstStyle>
            <a:lvl1pPr fontAlgn="auto">
              <a:spcBef>
                <a:spcPts val="0"/>
              </a:spcBef>
              <a:spcAft>
                <a:spcPts val="0"/>
              </a:spcAft>
              <a:defRPr/>
            </a:lvl1pPr>
          </a:lstStyle>
          <a:p>
            <a:pPr>
              <a:defRPr/>
            </a:pPr>
            <a:endParaRPr lang="en-US"/>
          </a:p>
        </p:txBody>
      </p:sp>
      <p:sp>
        <p:nvSpPr>
          <p:cNvPr id="4" name="Footer Placeholder 2"/>
          <p:cNvSpPr>
            <a:spLocks noGrp="1"/>
          </p:cNvSpPr>
          <p:nvPr>
            <p:ph type="ftr" sz="quarter" idx="11"/>
          </p:nvPr>
        </p:nvSpPr>
        <p:spPr/>
        <p:txBody>
          <a:bodyPr/>
          <a:lstStyle>
            <a:lvl1pPr fontAlgn="auto">
              <a:spcBef>
                <a:spcPts val="0"/>
              </a:spcBef>
              <a:spcAft>
                <a:spcPts val="0"/>
              </a:spcAft>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42D291BF-18C0-4439-8421-5661953AFDFC}" type="slidenum">
              <a:rPr lang="en-US" altLang="en-US"/>
              <a:pPr>
                <a:defRPr/>
              </a:pPr>
              <a:t>‹#›</a:t>
            </a:fld>
            <a:endParaRPr lang="en-US" altLang="en-US"/>
          </a:p>
        </p:txBody>
      </p:sp>
    </p:spTree>
    <p:extLst>
      <p:ext uri="{BB962C8B-B14F-4D97-AF65-F5344CB8AC3E}">
        <p14:creationId xmlns:p14="http://schemas.microsoft.com/office/powerpoint/2010/main" val="27408732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fontAlgn="auto">
              <a:spcBef>
                <a:spcPts val="0"/>
              </a:spcBef>
              <a:spcAft>
                <a:spcPts val="0"/>
              </a:spcAft>
              <a:defRPr/>
            </a:lvl1pPr>
          </a:lstStyle>
          <a:p>
            <a:pPr>
              <a:defRPr/>
            </a:pPr>
            <a:endParaRPr lang="en-US"/>
          </a:p>
        </p:txBody>
      </p:sp>
      <p:sp>
        <p:nvSpPr>
          <p:cNvPr id="3" name="Footer Placeholder 2"/>
          <p:cNvSpPr>
            <a:spLocks noGrp="1"/>
          </p:cNvSpPr>
          <p:nvPr>
            <p:ph type="ftr" sz="quarter" idx="11"/>
          </p:nvPr>
        </p:nvSpPr>
        <p:spPr/>
        <p:txBody>
          <a:bodyPr/>
          <a:lstStyle>
            <a:lvl1pPr fontAlgn="auto">
              <a:spcBef>
                <a:spcPts val="0"/>
              </a:spcBef>
              <a:spcAft>
                <a:spcPts val="0"/>
              </a:spcAft>
              <a:defRPr/>
            </a:lvl1pPr>
          </a:lstStyle>
          <a:p>
            <a:pPr>
              <a:defRPr/>
            </a:pPr>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rgbClr val="775F55"/>
                </a:solidFill>
              </a:defRPr>
            </a:lvl1pPr>
          </a:lstStyle>
          <a:p>
            <a:pPr>
              <a:defRPr/>
            </a:pPr>
            <a:fld id="{FB41E689-99DA-4B35-B73D-17FC5DD087C1}" type="slidenum">
              <a:rPr lang="en-US" altLang="en-US"/>
              <a:pPr>
                <a:defRPr/>
              </a:pPr>
              <a:t>‹#›</a:t>
            </a:fld>
            <a:endParaRPr lang="en-US" altLang="en-US"/>
          </a:p>
        </p:txBody>
      </p:sp>
    </p:spTree>
    <p:extLst>
      <p:ext uri="{BB962C8B-B14F-4D97-AF65-F5344CB8AC3E}">
        <p14:creationId xmlns:p14="http://schemas.microsoft.com/office/powerpoint/2010/main" val="33709293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fontAlgn="auto">
              <a:spcBef>
                <a:spcPts val="0"/>
              </a:spcBef>
              <a:spcAft>
                <a:spcPts val="0"/>
              </a:spcAft>
              <a:defRPr/>
            </a:lvl1pPr>
          </a:lstStyle>
          <a:p>
            <a:pPr>
              <a:defRPr/>
            </a:pPr>
            <a:endParaRPr lang="en-US"/>
          </a:p>
        </p:txBody>
      </p:sp>
      <p:sp>
        <p:nvSpPr>
          <p:cNvPr id="6" name="Footer Placeholder 2"/>
          <p:cNvSpPr>
            <a:spLocks noGrp="1"/>
          </p:cNvSpPr>
          <p:nvPr>
            <p:ph type="ftr" sz="quarter" idx="11"/>
          </p:nvPr>
        </p:nvSpPr>
        <p:spPr/>
        <p:txBody>
          <a:bodyPr/>
          <a:lstStyle>
            <a:lvl1pPr fontAlgn="auto">
              <a:spcBef>
                <a:spcPts val="0"/>
              </a:spcBef>
              <a:spcAft>
                <a:spcPts val="0"/>
              </a:spcAft>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710DFA78-CB78-48BC-A5F0-8B303EABA50F}" type="slidenum">
              <a:rPr lang="en-US" altLang="en-US"/>
              <a:pPr>
                <a:defRPr/>
              </a:pPr>
              <a:t>‹#›</a:t>
            </a:fld>
            <a:endParaRPr lang="en-US" altLang="en-US"/>
          </a:p>
        </p:txBody>
      </p:sp>
    </p:spTree>
    <p:extLst>
      <p:ext uri="{BB962C8B-B14F-4D97-AF65-F5344CB8AC3E}">
        <p14:creationId xmlns:p14="http://schemas.microsoft.com/office/powerpoint/2010/main" val="2052296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509864-1701-4E0C-B064-8C528F81ABD8}" type="datetimeFigureOut">
              <a:rPr lang="en-US" smtClean="0"/>
              <a:t>8/7/2014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0AC37-F385-4372-B4A8-33A2F47992AC}" type="slidenum">
              <a:rPr lang="en-US" smtClean="0"/>
              <a:t>‹#›</a:t>
            </a:fld>
            <a:endParaRPr lang="en-US"/>
          </a:p>
        </p:txBody>
      </p:sp>
    </p:spTree>
    <p:extLst>
      <p:ext uri="{BB962C8B-B14F-4D97-AF65-F5344CB8AC3E}">
        <p14:creationId xmlns:p14="http://schemas.microsoft.com/office/powerpoint/2010/main" val="19052029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12700" y="4572001"/>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dirty="0">
              <a:solidFill>
                <a:prstClr val="white"/>
              </a:solidFill>
            </a:endParaRPr>
          </a:p>
        </p:txBody>
      </p:sp>
      <p:sp>
        <p:nvSpPr>
          <p:cNvPr id="6" name="Rectangle 5"/>
          <p:cNvSpPr/>
          <p:nvPr/>
        </p:nvSpPr>
        <p:spPr>
          <a:xfrm>
            <a:off x="-12699"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dirty="0">
              <a:solidFill>
                <a:prstClr val="white"/>
              </a:solidFill>
            </a:endParaRPr>
          </a:p>
        </p:txBody>
      </p:sp>
      <p:sp>
        <p:nvSpPr>
          <p:cNvPr id="7" name="Rectangle 6"/>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dirty="0">
              <a:solidFill>
                <a:prstClr val="white"/>
              </a:solidFill>
            </a:endParaRPr>
          </a:p>
        </p:txBody>
      </p:sp>
      <p:sp>
        <p:nvSpPr>
          <p:cNvPr id="8" name="Rectangle 7"/>
          <p:cNvSpPr/>
          <p:nvPr/>
        </p:nvSpPr>
        <p:spPr bwMode="white">
          <a:xfrm>
            <a:off x="1930401" y="1"/>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dirty="0">
              <a:solidFill>
                <a:prstClr val="white"/>
              </a:solidFill>
            </a:endParaRPr>
          </a:p>
        </p:txBody>
      </p:sp>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9" name="Date Placeholder 11"/>
          <p:cNvSpPr>
            <a:spLocks noGrp="1"/>
          </p:cNvSpPr>
          <p:nvPr>
            <p:ph type="dt" sz="half" idx="10"/>
          </p:nvPr>
        </p:nvSpPr>
        <p:spPr>
          <a:xfrm>
            <a:off x="8331200" y="6248401"/>
            <a:ext cx="3556000" cy="365125"/>
          </a:xfrm>
        </p:spPr>
        <p:txBody>
          <a:bodyPr rtlCol="0"/>
          <a:lstStyle>
            <a:lvl1pPr fontAlgn="auto">
              <a:spcBef>
                <a:spcPts val="0"/>
              </a:spcBef>
              <a:spcAft>
                <a:spcPts val="0"/>
              </a:spcAft>
              <a:defRPr/>
            </a:lvl1pPr>
          </a:lstStyle>
          <a:p>
            <a:pPr>
              <a:defRPr/>
            </a:pPr>
            <a:endParaRPr lang="en-US"/>
          </a:p>
        </p:txBody>
      </p:sp>
      <p:sp>
        <p:nvSpPr>
          <p:cNvPr id="10" name="Slide Number Placeholder 12"/>
          <p:cNvSpPr>
            <a:spLocks noGrp="1"/>
          </p:cNvSpPr>
          <p:nvPr>
            <p:ph type="sldNum" sz="quarter" idx="11"/>
          </p:nvPr>
        </p:nvSpPr>
        <p:spPr>
          <a:xfrm>
            <a:off x="0" y="4667251"/>
            <a:ext cx="1930400" cy="663575"/>
          </a:xfrm>
        </p:spPr>
        <p:txBody>
          <a:bodyPr/>
          <a:lstStyle>
            <a:lvl1pPr>
              <a:defRPr sz="2800"/>
            </a:lvl1pPr>
          </a:lstStyle>
          <a:p>
            <a:pPr>
              <a:defRPr/>
            </a:pPr>
            <a:fld id="{748C8952-BF1B-4B2F-9920-BA98A048DE13}" type="slidenum">
              <a:rPr lang="en-US" altLang="en-US"/>
              <a:pPr>
                <a:defRPr/>
              </a:pPr>
              <a:t>‹#›</a:t>
            </a:fld>
            <a:endParaRPr lang="en-US" altLang="en-US"/>
          </a:p>
        </p:txBody>
      </p:sp>
      <p:sp>
        <p:nvSpPr>
          <p:cNvPr id="11" name="Footer Placeholder 13"/>
          <p:cNvSpPr>
            <a:spLocks noGrp="1"/>
          </p:cNvSpPr>
          <p:nvPr>
            <p:ph type="ftr" sz="quarter" idx="12"/>
          </p:nvPr>
        </p:nvSpPr>
        <p:spPr>
          <a:xfrm>
            <a:off x="2133600" y="6248401"/>
            <a:ext cx="6096000" cy="365125"/>
          </a:xfrm>
        </p:spPr>
        <p:txBody>
          <a:bodyPr rtlCol="0"/>
          <a:lstStyle>
            <a:lvl1pPr fontAlgn="auto">
              <a:spcBef>
                <a:spcPts val="0"/>
              </a:spcBef>
              <a:spcAft>
                <a:spcPts val="0"/>
              </a:spcAft>
              <a:defRPr/>
            </a:lvl1pPr>
          </a:lstStyle>
          <a:p>
            <a:pPr>
              <a:defRPr/>
            </a:pPr>
            <a:endParaRPr lang="en-US"/>
          </a:p>
        </p:txBody>
      </p:sp>
    </p:spTree>
    <p:extLst>
      <p:ext uri="{BB962C8B-B14F-4D97-AF65-F5344CB8AC3E}">
        <p14:creationId xmlns:p14="http://schemas.microsoft.com/office/powerpoint/2010/main" val="1646387582"/>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fontAlgn="auto">
              <a:spcBef>
                <a:spcPts val="0"/>
              </a:spcBef>
              <a:spcAft>
                <a:spcPts val="0"/>
              </a:spcAft>
              <a:defRPr/>
            </a:lvl1pPr>
          </a:lstStyle>
          <a:p>
            <a:pPr>
              <a:defRPr/>
            </a:pPr>
            <a:endParaRPr lang="en-US"/>
          </a:p>
        </p:txBody>
      </p:sp>
      <p:sp>
        <p:nvSpPr>
          <p:cNvPr id="5" name="Footer Placeholder 2"/>
          <p:cNvSpPr>
            <a:spLocks noGrp="1"/>
          </p:cNvSpPr>
          <p:nvPr>
            <p:ph type="ftr" sz="quarter" idx="11"/>
          </p:nvPr>
        </p:nvSpPr>
        <p:spPr/>
        <p:txBody>
          <a:bodyPr/>
          <a:lstStyle>
            <a:lvl1pPr fontAlgn="auto">
              <a:spcBef>
                <a:spcPts val="0"/>
              </a:spcBef>
              <a:spcAft>
                <a:spcPts val="0"/>
              </a:spcAft>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40F46256-31F3-4902-AAA0-6307540B8624}" type="slidenum">
              <a:rPr lang="en-US" altLang="en-US"/>
              <a:pPr>
                <a:defRPr/>
              </a:pPr>
              <a:t>‹#›</a:t>
            </a:fld>
            <a:endParaRPr lang="en-US" altLang="en-US"/>
          </a:p>
        </p:txBody>
      </p:sp>
    </p:spTree>
    <p:extLst>
      <p:ext uri="{BB962C8B-B14F-4D97-AF65-F5344CB8AC3E}">
        <p14:creationId xmlns:p14="http://schemas.microsoft.com/office/powerpoint/2010/main" val="26639968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8128001"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800" dirty="0">
              <a:solidFill>
                <a:prstClr val="white"/>
              </a:solidFill>
            </a:endParaRPr>
          </a:p>
        </p:txBody>
      </p:sp>
      <p:sp>
        <p:nvSpPr>
          <p:cNvPr id="5" name="Rectangle 4"/>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800" dirty="0">
              <a:solidFill>
                <a:prstClr val="white"/>
              </a:solidFill>
            </a:endParaRPr>
          </a:p>
        </p:txBody>
      </p:sp>
      <p:sp>
        <p:nvSpPr>
          <p:cNvPr id="6" name="Rectangle 5"/>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800" dirty="0">
              <a:solidFill>
                <a:prstClr val="white"/>
              </a:solidFill>
            </a:endParaRPr>
          </a:p>
        </p:txBody>
      </p:sp>
      <p:sp>
        <p:nvSpPr>
          <p:cNvPr id="2" name="Vertical Title 1"/>
          <p:cNvSpPr>
            <a:spLocks noGrp="1"/>
          </p:cNvSpPr>
          <p:nvPr>
            <p:ph type="title" orient="vert"/>
          </p:nvPr>
        </p:nvSpPr>
        <p:spPr>
          <a:xfrm>
            <a:off x="8737600" y="609601"/>
            <a:ext cx="27432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609600"/>
            <a:ext cx="74168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8737600" y="6248401"/>
            <a:ext cx="2946400" cy="365125"/>
          </a:xfrm>
        </p:spPr>
        <p:txBody>
          <a:bodyPr/>
          <a:lstStyle>
            <a:lvl1pPr fontAlgn="auto">
              <a:spcBef>
                <a:spcPts val="0"/>
              </a:spcBef>
              <a:spcAft>
                <a:spcPts val="0"/>
              </a:spcAft>
              <a:defRPr/>
            </a:lvl1pPr>
          </a:lstStyle>
          <a:p>
            <a:pPr>
              <a:defRPr/>
            </a:pPr>
            <a:endParaRPr lang="en-US"/>
          </a:p>
        </p:txBody>
      </p:sp>
      <p:sp>
        <p:nvSpPr>
          <p:cNvPr id="8" name="Footer Placeholder 4"/>
          <p:cNvSpPr>
            <a:spLocks noGrp="1"/>
          </p:cNvSpPr>
          <p:nvPr>
            <p:ph type="ftr" sz="quarter" idx="11"/>
          </p:nvPr>
        </p:nvSpPr>
        <p:spPr>
          <a:xfrm>
            <a:off x="609601" y="6248401"/>
            <a:ext cx="7431617" cy="365125"/>
          </a:xfrm>
        </p:spPr>
        <p:txBody>
          <a:bodyPr/>
          <a:lstStyle>
            <a:lvl1pPr fontAlgn="auto">
              <a:spcBef>
                <a:spcPts val="0"/>
              </a:spcBef>
              <a:spcAft>
                <a:spcPts val="0"/>
              </a:spcAft>
              <a:defRPr/>
            </a:lvl1pPr>
          </a:lstStyle>
          <a:p>
            <a:pPr>
              <a:defRPr/>
            </a:pPr>
            <a:endParaRPr lang="en-US"/>
          </a:p>
        </p:txBody>
      </p:sp>
      <p:sp>
        <p:nvSpPr>
          <p:cNvPr id="9" name="Slide Number Placeholder 5"/>
          <p:cNvSpPr>
            <a:spLocks noGrp="1"/>
          </p:cNvSpPr>
          <p:nvPr>
            <p:ph type="sldNum" sz="quarter" idx="12"/>
          </p:nvPr>
        </p:nvSpPr>
        <p:spPr>
          <a:xfrm rot="5400000">
            <a:off x="8075084" y="103717"/>
            <a:ext cx="533400" cy="325967"/>
          </a:xfrm>
        </p:spPr>
        <p:txBody>
          <a:bodyPr/>
          <a:lstStyle>
            <a:lvl1pPr>
              <a:defRPr/>
            </a:lvl1pPr>
          </a:lstStyle>
          <a:p>
            <a:pPr>
              <a:defRPr/>
            </a:pPr>
            <a:fld id="{8058AC0F-36D7-4EB8-BFC1-8D80617DEAF2}" type="slidenum">
              <a:rPr lang="en-US" altLang="en-US"/>
              <a:pPr>
                <a:defRPr/>
              </a:pPr>
              <a:t>‹#›</a:t>
            </a:fld>
            <a:endParaRPr lang="en-US" altLang="en-US"/>
          </a:p>
        </p:txBody>
      </p:sp>
    </p:spTree>
    <p:extLst>
      <p:ext uri="{BB962C8B-B14F-4D97-AF65-F5344CB8AC3E}">
        <p14:creationId xmlns:p14="http://schemas.microsoft.com/office/powerpoint/2010/main" val="3137782033"/>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6197600" y="1600201"/>
            <a:ext cx="5384800" cy="4525963"/>
          </a:xfrm>
        </p:spPr>
        <p:txBody>
          <a:bodyPr>
            <a:normAutofit/>
          </a:bodyPr>
          <a:lstStyle/>
          <a:p>
            <a:pPr lvl="0"/>
            <a:endParaRPr lang="en-US" noProof="0" dirty="0" smtClean="0"/>
          </a:p>
        </p:txBody>
      </p:sp>
      <p:sp>
        <p:nvSpPr>
          <p:cNvPr id="5" name="Date Placeholder 13"/>
          <p:cNvSpPr>
            <a:spLocks noGrp="1"/>
          </p:cNvSpPr>
          <p:nvPr>
            <p:ph type="dt" sz="half" idx="10"/>
          </p:nvPr>
        </p:nvSpPr>
        <p:spPr/>
        <p:txBody>
          <a:bodyPr/>
          <a:lstStyle>
            <a:lvl1pPr fontAlgn="auto">
              <a:spcBef>
                <a:spcPts val="0"/>
              </a:spcBef>
              <a:spcAft>
                <a:spcPts val="0"/>
              </a:spcAft>
              <a:defRPr/>
            </a:lvl1pPr>
          </a:lstStyle>
          <a:p>
            <a:pPr>
              <a:defRPr/>
            </a:pPr>
            <a:endParaRPr lang="en-US"/>
          </a:p>
        </p:txBody>
      </p:sp>
      <p:sp>
        <p:nvSpPr>
          <p:cNvPr id="6" name="Footer Placeholder 2"/>
          <p:cNvSpPr>
            <a:spLocks noGrp="1"/>
          </p:cNvSpPr>
          <p:nvPr>
            <p:ph type="ftr" sz="quarter" idx="11"/>
          </p:nvPr>
        </p:nvSpPr>
        <p:spPr/>
        <p:txBody>
          <a:bodyPr/>
          <a:lstStyle>
            <a:lvl1pPr fontAlgn="auto">
              <a:spcBef>
                <a:spcPts val="0"/>
              </a:spcBef>
              <a:spcAft>
                <a:spcPts val="0"/>
              </a:spcAft>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33188890-1E5B-4D20-918F-8C5CC13C55FE}" type="slidenum">
              <a:rPr lang="en-US" altLang="en-US"/>
              <a:pPr>
                <a:defRPr/>
              </a:pPr>
              <a:t>‹#›</a:t>
            </a:fld>
            <a:endParaRPr lang="en-US" altLang="en-US"/>
          </a:p>
        </p:txBody>
      </p:sp>
    </p:spTree>
    <p:extLst>
      <p:ext uri="{BB962C8B-B14F-4D97-AF65-F5344CB8AC3E}">
        <p14:creationId xmlns:p14="http://schemas.microsoft.com/office/powerpoint/2010/main" val="21139852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fontAlgn="auto">
              <a:spcBef>
                <a:spcPts val="0"/>
              </a:spcBef>
              <a:spcAft>
                <a:spcPts val="0"/>
              </a:spcAft>
              <a:defRPr/>
            </a:lvl1pPr>
          </a:lstStyle>
          <a:p>
            <a:pPr>
              <a:defRPr/>
            </a:pPr>
            <a:endParaRPr lang="en-US"/>
          </a:p>
        </p:txBody>
      </p:sp>
      <p:sp>
        <p:nvSpPr>
          <p:cNvPr id="3" name="Footer Placeholder 2"/>
          <p:cNvSpPr>
            <a:spLocks noGrp="1"/>
          </p:cNvSpPr>
          <p:nvPr>
            <p:ph type="ftr" sz="quarter" idx="11"/>
          </p:nvPr>
        </p:nvSpPr>
        <p:spPr/>
        <p:txBody>
          <a:bodyPr/>
          <a:lstStyle>
            <a:lvl1pPr fontAlgn="auto">
              <a:spcBef>
                <a:spcPts val="0"/>
              </a:spcBef>
              <a:spcAft>
                <a:spcPts val="0"/>
              </a:spcAft>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E0D7B731-25E4-4FEF-AE3F-06124E7CFC67}" type="slidenum">
              <a:rPr lang="en-US" altLang="en-US"/>
              <a:pPr>
                <a:defRPr/>
              </a:pPr>
              <a:t>‹#›</a:t>
            </a:fld>
            <a:endParaRPr lang="en-US" altLang="en-US"/>
          </a:p>
        </p:txBody>
      </p:sp>
    </p:spTree>
    <p:extLst>
      <p:ext uri="{BB962C8B-B14F-4D97-AF65-F5344CB8AC3E}">
        <p14:creationId xmlns:p14="http://schemas.microsoft.com/office/powerpoint/2010/main" val="1189012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509864-1701-4E0C-B064-8C528F81ABD8}" type="datetimeFigureOut">
              <a:rPr lang="en-US" smtClean="0"/>
              <a:t>8/7/2014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0AC37-F385-4372-B4A8-33A2F47992AC}" type="slidenum">
              <a:rPr lang="en-US" smtClean="0"/>
              <a:t>‹#›</a:t>
            </a:fld>
            <a:endParaRPr lang="en-US"/>
          </a:p>
        </p:txBody>
      </p:sp>
    </p:spTree>
    <p:extLst>
      <p:ext uri="{BB962C8B-B14F-4D97-AF65-F5344CB8AC3E}">
        <p14:creationId xmlns:p14="http://schemas.microsoft.com/office/powerpoint/2010/main" val="1923780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509864-1701-4E0C-B064-8C528F81ABD8}" type="datetimeFigureOut">
              <a:rPr lang="en-US" smtClean="0"/>
              <a:t>8/7/2014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0AC37-F385-4372-B4A8-33A2F47992AC}" type="slidenum">
              <a:rPr lang="en-US" smtClean="0"/>
              <a:t>‹#›</a:t>
            </a:fld>
            <a:endParaRPr lang="en-US"/>
          </a:p>
        </p:txBody>
      </p:sp>
    </p:spTree>
    <p:extLst>
      <p:ext uri="{BB962C8B-B14F-4D97-AF65-F5344CB8AC3E}">
        <p14:creationId xmlns:p14="http://schemas.microsoft.com/office/powerpoint/2010/main" val="2451061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509864-1701-4E0C-B064-8C528F81ABD8}" type="datetimeFigureOut">
              <a:rPr lang="en-US" smtClean="0"/>
              <a:t>8/7/2014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F0AC37-F385-4372-B4A8-33A2F47992AC}" type="slidenum">
              <a:rPr lang="en-US" smtClean="0"/>
              <a:t>‹#›</a:t>
            </a:fld>
            <a:endParaRPr lang="en-US"/>
          </a:p>
        </p:txBody>
      </p:sp>
    </p:spTree>
    <p:extLst>
      <p:ext uri="{BB962C8B-B14F-4D97-AF65-F5344CB8AC3E}">
        <p14:creationId xmlns:p14="http://schemas.microsoft.com/office/powerpoint/2010/main" val="3433481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509864-1701-4E0C-B064-8C528F81ABD8}" type="datetimeFigureOut">
              <a:rPr lang="en-US" smtClean="0"/>
              <a:t>8/7/2014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0AC37-F385-4372-B4A8-33A2F47992AC}" type="slidenum">
              <a:rPr lang="en-US" smtClean="0"/>
              <a:t>‹#›</a:t>
            </a:fld>
            <a:endParaRPr lang="en-US"/>
          </a:p>
        </p:txBody>
      </p:sp>
    </p:spTree>
    <p:extLst>
      <p:ext uri="{BB962C8B-B14F-4D97-AF65-F5344CB8AC3E}">
        <p14:creationId xmlns:p14="http://schemas.microsoft.com/office/powerpoint/2010/main" val="408538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509864-1701-4E0C-B064-8C528F81ABD8}" type="datetimeFigureOut">
              <a:rPr lang="en-US" smtClean="0"/>
              <a:t>8/7/2014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F0AC37-F385-4372-B4A8-33A2F47992AC}" type="slidenum">
              <a:rPr lang="en-US" smtClean="0"/>
              <a:t>‹#›</a:t>
            </a:fld>
            <a:endParaRPr lang="en-US"/>
          </a:p>
        </p:txBody>
      </p:sp>
    </p:spTree>
    <p:extLst>
      <p:ext uri="{BB962C8B-B14F-4D97-AF65-F5344CB8AC3E}">
        <p14:creationId xmlns:p14="http://schemas.microsoft.com/office/powerpoint/2010/main" val="3988385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509864-1701-4E0C-B064-8C528F81ABD8}" type="datetimeFigureOut">
              <a:rPr lang="en-US" smtClean="0"/>
              <a:t>8/7/2014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0AC37-F385-4372-B4A8-33A2F47992AC}" type="slidenum">
              <a:rPr lang="en-US" smtClean="0"/>
              <a:t>‹#›</a:t>
            </a:fld>
            <a:endParaRPr lang="en-US"/>
          </a:p>
        </p:txBody>
      </p:sp>
    </p:spTree>
    <p:extLst>
      <p:ext uri="{BB962C8B-B14F-4D97-AF65-F5344CB8AC3E}">
        <p14:creationId xmlns:p14="http://schemas.microsoft.com/office/powerpoint/2010/main" val="1266129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509864-1701-4E0C-B064-8C528F81ABD8}" type="datetimeFigureOut">
              <a:rPr lang="en-US" smtClean="0"/>
              <a:t>8/7/2014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0AC37-F385-4372-B4A8-33A2F47992AC}" type="slidenum">
              <a:rPr lang="en-US" smtClean="0"/>
              <a:t>‹#›</a:t>
            </a:fld>
            <a:endParaRPr lang="en-US"/>
          </a:p>
        </p:txBody>
      </p:sp>
    </p:spTree>
    <p:extLst>
      <p:ext uri="{BB962C8B-B14F-4D97-AF65-F5344CB8AC3E}">
        <p14:creationId xmlns:p14="http://schemas.microsoft.com/office/powerpoint/2010/main" val="3988624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509864-1701-4E0C-B064-8C528F81ABD8}" type="datetimeFigureOut">
              <a:rPr lang="en-US" smtClean="0"/>
              <a:t>8/7/2014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F0AC37-F385-4372-B4A8-33A2F47992AC}" type="slidenum">
              <a:rPr lang="en-US" smtClean="0"/>
              <a:t>‹#›</a:t>
            </a:fld>
            <a:endParaRPr lang="en-US"/>
          </a:p>
        </p:txBody>
      </p:sp>
    </p:spTree>
    <p:extLst>
      <p:ext uri="{BB962C8B-B14F-4D97-AF65-F5344CB8AC3E}">
        <p14:creationId xmlns:p14="http://schemas.microsoft.com/office/powerpoint/2010/main" val="1577888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812800" y="228600"/>
            <a:ext cx="10871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12"/>
          <p:cNvSpPr>
            <a:spLocks noGrp="1"/>
          </p:cNvSpPr>
          <p:nvPr>
            <p:ph type="body" idx="1"/>
          </p:nvPr>
        </p:nvSpPr>
        <p:spPr bwMode="auto">
          <a:xfrm>
            <a:off x="817033" y="1600201"/>
            <a:ext cx="10871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a:t>
            </a:r>
          </a:p>
          <a:p>
            <a:pPr lvl="1"/>
            <a:r>
              <a:rPr lang="en-US" altLang="en-US" smtClean="0"/>
              <a:t>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rgbClr val="775F55"/>
                </a:solidFill>
                <a:latin typeface="Arial" charset="0"/>
                <a:cs typeface="+mn-cs"/>
              </a:defRPr>
            </a:lvl1pPr>
          </a:lstStyle>
          <a:p>
            <a:pPr fontAlgn="base">
              <a:spcBef>
                <a:spcPct val="0"/>
              </a:spcBef>
              <a:spcAft>
                <a:spcPct val="0"/>
              </a:spcAft>
              <a:defRPr/>
            </a:pPr>
            <a:endParaRPr lang="en-US"/>
          </a:p>
        </p:txBody>
      </p:sp>
      <p:sp>
        <p:nvSpPr>
          <p:cNvPr id="3" name="Footer Placeholder 2"/>
          <p:cNvSpPr>
            <a:spLocks noGrp="1"/>
          </p:cNvSpPr>
          <p:nvPr>
            <p:ph type="ftr" sz="quarter" idx="3"/>
          </p:nvPr>
        </p:nvSpPr>
        <p:spPr>
          <a:xfrm>
            <a:off x="812801" y="6248401"/>
            <a:ext cx="7228417" cy="365125"/>
          </a:xfrm>
          <a:prstGeom prst="rect">
            <a:avLst/>
          </a:prstGeom>
        </p:spPr>
        <p:txBody>
          <a:bodyPr vert="horz" anchor="ctr"/>
          <a:lstStyle>
            <a:lvl1pPr algn="r" eaLnBrk="1" latinLnBrk="0" hangingPunct="1">
              <a:defRPr kumimoji="0" sz="1400">
                <a:solidFill>
                  <a:srgbClr val="775F55"/>
                </a:solidFill>
                <a:latin typeface="Arial" charset="0"/>
                <a:cs typeface="+mn-cs"/>
              </a:defRPr>
            </a:lvl1pPr>
          </a:lstStyle>
          <a:p>
            <a:pPr fontAlgn="base">
              <a:spcBef>
                <a:spcPct val="0"/>
              </a:spcBef>
              <a:spcAft>
                <a:spcPct val="0"/>
              </a:spcAft>
              <a:defRPr/>
            </a:pPr>
            <a:endParaRPr lang="en-US"/>
          </a:p>
        </p:txBody>
      </p:sp>
      <p:sp>
        <p:nvSpPr>
          <p:cNvPr id="7" name="Rectangle 6"/>
          <p:cNvSpPr/>
          <p:nvPr/>
        </p:nvSpPr>
        <p:spPr bwMode="white">
          <a:xfrm>
            <a:off x="0" y="1235075"/>
            <a:ext cx="12192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dirty="0">
              <a:solidFill>
                <a:prstClr val="white"/>
              </a:solidFill>
            </a:endParaRPr>
          </a:p>
        </p:txBody>
      </p:sp>
      <p:sp>
        <p:nvSpPr>
          <p:cNvPr id="8" name="Rectangle 7"/>
          <p:cNvSpPr/>
          <p:nvPr/>
        </p:nvSpPr>
        <p:spPr>
          <a:xfrm>
            <a:off x="0" y="1279525"/>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dirty="0">
              <a:solidFill>
                <a:prstClr val="white"/>
              </a:solidFill>
            </a:endParaRPr>
          </a:p>
        </p:txBody>
      </p:sp>
      <p:sp>
        <p:nvSpPr>
          <p:cNvPr id="9" name="Rectangle 8"/>
          <p:cNvSpPr/>
          <p:nvPr/>
        </p:nvSpPr>
        <p:spPr>
          <a:xfrm>
            <a:off x="787400" y="1279525"/>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dirty="0">
              <a:solidFill>
                <a:prstClr val="white"/>
              </a:solidFill>
            </a:endParaRPr>
          </a:p>
        </p:txBody>
      </p:sp>
      <p:sp>
        <p:nvSpPr>
          <p:cNvPr id="23" name="Slide Number Placeholder 22"/>
          <p:cNvSpPr>
            <a:spLocks noGrp="1"/>
          </p:cNvSpPr>
          <p:nvPr>
            <p:ph type="sldNum" sz="quarter" idx="4"/>
          </p:nvPr>
        </p:nvSpPr>
        <p:spPr>
          <a:xfrm>
            <a:off x="0" y="1271589"/>
            <a:ext cx="71120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latin typeface="Arial" panose="020B0604020202020204" pitchFamily="34" charset="0"/>
              </a:defRPr>
            </a:lvl1pPr>
          </a:lstStyle>
          <a:p>
            <a:pPr fontAlgn="base">
              <a:spcBef>
                <a:spcPct val="0"/>
              </a:spcBef>
              <a:spcAft>
                <a:spcPct val="0"/>
              </a:spcAft>
              <a:defRPr/>
            </a:pPr>
            <a:fld id="{BC2B4E9D-5FB7-4A1E-8656-B59DE45360C9}" type="slidenum">
              <a:rPr lang="en-US" altLang="en-US">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33430297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Calibri" pitchFamily="34" charset="0"/>
        </a:defRPr>
      </a:lvl2pPr>
      <a:lvl3pPr algn="l" rtl="0" eaLnBrk="0" fontAlgn="base" hangingPunct="0">
        <a:spcBef>
          <a:spcPct val="0"/>
        </a:spcBef>
        <a:spcAft>
          <a:spcPct val="0"/>
        </a:spcAft>
        <a:defRPr sz="4400">
          <a:solidFill>
            <a:schemeClr val="tx2"/>
          </a:solidFill>
          <a:latin typeface="Calibri" pitchFamily="34" charset="0"/>
        </a:defRPr>
      </a:lvl3pPr>
      <a:lvl4pPr algn="l" rtl="0" eaLnBrk="0" fontAlgn="base" hangingPunct="0">
        <a:spcBef>
          <a:spcPct val="0"/>
        </a:spcBef>
        <a:spcAft>
          <a:spcPct val="0"/>
        </a:spcAft>
        <a:defRPr sz="4400">
          <a:solidFill>
            <a:schemeClr val="tx2"/>
          </a:solidFill>
          <a:latin typeface="Calibri" pitchFamily="34" charset="0"/>
        </a:defRPr>
      </a:lvl4pPr>
      <a:lvl5pPr algn="l" rtl="0" eaLnBrk="0" fontAlgn="base" hangingPunct="0">
        <a:spcBef>
          <a:spcPct val="0"/>
        </a:spcBef>
        <a:spcAft>
          <a:spcPct val="0"/>
        </a:spcAft>
        <a:defRPr sz="4400">
          <a:solidFill>
            <a:schemeClr val="tx2"/>
          </a:solidFill>
          <a:latin typeface="Calibri"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8.xml"/><Relationship Id="rId1" Type="http://schemas.openxmlformats.org/officeDocument/2006/relationships/video" Target="file:///D:\Edu_video\Computer\Computer%20History.mp4"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image" Target="../media/image12.png"/><Relationship Id="rId1" Type="http://schemas.openxmlformats.org/officeDocument/2006/relationships/slideLayout" Target="../slideLayouts/slideLayout18.xml"/><Relationship Id="rId6" Type="http://schemas.openxmlformats.org/officeDocument/2006/relationships/image" Target="../media/image16.jpeg"/><Relationship Id="rId11" Type="http://schemas.openxmlformats.org/officeDocument/2006/relationships/image" Target="../media/image21.jpeg"/><Relationship Id="rId5" Type="http://schemas.openxmlformats.org/officeDocument/2006/relationships/image" Target="../media/image15.jpeg"/><Relationship Id="rId10" Type="http://schemas.openxmlformats.org/officeDocument/2006/relationships/image" Target="../media/image20.jpeg"/><Relationship Id="rId4" Type="http://schemas.openxmlformats.org/officeDocument/2006/relationships/image" Target="../media/image14.jpeg"/><Relationship Id="rId9" Type="http://schemas.openxmlformats.org/officeDocument/2006/relationships/image" Target="../media/image19.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27.jpeg"/><Relationship Id="rId7" Type="http://schemas.openxmlformats.org/officeDocument/2006/relationships/image" Target="../media/image31.jpeg"/><Relationship Id="rId2" Type="http://schemas.openxmlformats.org/officeDocument/2006/relationships/image" Target="../media/image26.jpeg"/><Relationship Id="rId1" Type="http://schemas.openxmlformats.org/officeDocument/2006/relationships/slideLayout" Target="../slideLayouts/slideLayout18.xml"/><Relationship Id="rId6" Type="http://schemas.openxmlformats.org/officeDocument/2006/relationships/image" Target="../media/image30.jpeg"/><Relationship Id="rId5" Type="http://schemas.openxmlformats.org/officeDocument/2006/relationships/image" Target="../media/image29.jpeg"/><Relationship Id="rId10" Type="http://schemas.openxmlformats.org/officeDocument/2006/relationships/image" Target="../media/image34.jpeg"/><Relationship Id="rId4" Type="http://schemas.openxmlformats.org/officeDocument/2006/relationships/image" Target="../media/image28.jpeg"/><Relationship Id="rId9" Type="http://schemas.openxmlformats.org/officeDocument/2006/relationships/image" Target="../media/image33.jpe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18.xml"/><Relationship Id="rId1" Type="http://schemas.openxmlformats.org/officeDocument/2006/relationships/video" Target="file:///D:\Edu_video\Computer\The%20Rise%20of%20Artificial%20Intelligence%20_%20Off%20Book%20_%20PBS%20Digital%20Studios.mp4"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Evolution and Generation of Computers</a:t>
            </a:r>
            <a:endParaRPr lang="en-US" dirty="0"/>
          </a:p>
        </p:txBody>
      </p:sp>
      <p:sp>
        <p:nvSpPr>
          <p:cNvPr id="3" name="Subtitle 2"/>
          <p:cNvSpPr>
            <a:spLocks noGrp="1"/>
          </p:cNvSpPr>
          <p:nvPr>
            <p:ph type="subTitle" idx="1"/>
          </p:nvPr>
        </p:nvSpPr>
        <p:spPr/>
        <p:txBody>
          <a:bodyPr/>
          <a:lstStyle/>
          <a:p>
            <a:r>
              <a:rPr lang="en-US" dirty="0" smtClean="0"/>
              <a:t>Samuel Kizito</a:t>
            </a:r>
            <a:endParaRPr lang="en-US" dirty="0"/>
          </a:p>
        </p:txBody>
      </p:sp>
    </p:spTree>
    <p:extLst>
      <p:ext uri="{BB962C8B-B14F-4D97-AF65-F5344CB8AC3E}">
        <p14:creationId xmlns:p14="http://schemas.microsoft.com/office/powerpoint/2010/main" val="2855698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Title 1"/>
          <p:cNvSpPr>
            <a:spLocks noGrp="1"/>
          </p:cNvSpPr>
          <p:nvPr>
            <p:ph type="title"/>
          </p:nvPr>
        </p:nvSpPr>
        <p:spPr>
          <a:xfrm>
            <a:off x="2136775" y="228600"/>
            <a:ext cx="8153400" cy="990600"/>
          </a:xfrm>
        </p:spPr>
        <p:txBody>
          <a:bodyPr/>
          <a:lstStyle/>
          <a:p>
            <a:r>
              <a:rPr lang="en-US" altLang="en-US" smtClean="0"/>
              <a:t>Its limitations</a:t>
            </a:r>
          </a:p>
        </p:txBody>
      </p:sp>
      <p:sp>
        <p:nvSpPr>
          <p:cNvPr id="601091" name="Content Placeholder 2"/>
          <p:cNvSpPr>
            <a:spLocks noGrp="1"/>
          </p:cNvSpPr>
          <p:nvPr>
            <p:ph sz="quarter" idx="1"/>
          </p:nvPr>
        </p:nvSpPr>
        <p:spPr>
          <a:xfrm>
            <a:off x="2136775" y="1600200"/>
            <a:ext cx="8153400" cy="4495800"/>
          </a:xfrm>
        </p:spPr>
        <p:txBody>
          <a:bodyPr/>
          <a:lstStyle/>
          <a:p>
            <a:r>
              <a:rPr lang="en-US" altLang="en-US" smtClean="0"/>
              <a:t>This calculator required that the operator using the device had to understand how to turn the wheels and know the way of performing calculations with the calculator.</a:t>
            </a:r>
          </a:p>
          <a:p>
            <a:endParaRPr lang="en-US" altLang="en-US" smtClean="0"/>
          </a:p>
        </p:txBody>
      </p:sp>
    </p:spTree>
    <p:extLst>
      <p:ext uri="{BB962C8B-B14F-4D97-AF65-F5344CB8AC3E}">
        <p14:creationId xmlns:p14="http://schemas.microsoft.com/office/powerpoint/2010/main" val="33752629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Title 1"/>
          <p:cNvSpPr>
            <a:spLocks noGrp="1"/>
          </p:cNvSpPr>
          <p:nvPr>
            <p:ph type="title"/>
          </p:nvPr>
        </p:nvSpPr>
        <p:spPr>
          <a:xfrm>
            <a:off x="2136775" y="228600"/>
            <a:ext cx="8153400" cy="990600"/>
          </a:xfrm>
        </p:spPr>
        <p:txBody>
          <a:bodyPr/>
          <a:lstStyle/>
          <a:p>
            <a:r>
              <a:rPr lang="en-US" altLang="en-US" smtClean="0"/>
              <a:t>John Napier’s bones</a:t>
            </a:r>
          </a:p>
        </p:txBody>
      </p:sp>
      <p:sp>
        <p:nvSpPr>
          <p:cNvPr id="602115" name="Content Placeholder 2"/>
          <p:cNvSpPr>
            <a:spLocks noGrp="1"/>
          </p:cNvSpPr>
          <p:nvPr>
            <p:ph sz="quarter" idx="1"/>
          </p:nvPr>
        </p:nvSpPr>
        <p:spPr>
          <a:xfrm>
            <a:off x="2136775" y="1600200"/>
            <a:ext cx="8153400" cy="4495800"/>
          </a:xfrm>
        </p:spPr>
        <p:txBody>
          <a:bodyPr/>
          <a:lstStyle/>
          <a:p>
            <a:pPr marL="0" indent="0">
              <a:buNone/>
            </a:pPr>
            <a:r>
              <a:rPr lang="en-US" altLang="en-US" smtClean="0"/>
              <a:t>John Napier of Merchistoun (1550–1617),  invented the logarithms and Napier’s bones, and popularised the use of the decimal point. </a:t>
            </a:r>
          </a:p>
        </p:txBody>
      </p:sp>
    </p:spTree>
    <p:extLst>
      <p:ext uri="{BB962C8B-B14F-4D97-AF65-F5344CB8AC3E}">
        <p14:creationId xmlns:p14="http://schemas.microsoft.com/office/powerpoint/2010/main" val="12204020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313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3886200"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313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2590800"/>
            <a:ext cx="4889500" cy="402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3140" name="TextBox 3"/>
          <p:cNvSpPr txBox="1">
            <a:spLocks noChangeArrowheads="1"/>
          </p:cNvSpPr>
          <p:nvPr/>
        </p:nvSpPr>
        <p:spPr bwMode="auto">
          <a:xfrm>
            <a:off x="6705601" y="533400"/>
            <a:ext cx="1611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0" fontAlgn="base" hangingPunct="0">
              <a:spcBef>
                <a:spcPct val="0"/>
              </a:spcBef>
              <a:spcAft>
                <a:spcPct val="0"/>
              </a:spcAft>
            </a:pPr>
            <a:r>
              <a:rPr lang="en-US" altLang="en-US" sz="2000" b="1">
                <a:solidFill>
                  <a:prstClr val="black"/>
                </a:solidFill>
              </a:rPr>
              <a:t>Napier Bones</a:t>
            </a:r>
          </a:p>
        </p:txBody>
      </p:sp>
    </p:spTree>
    <p:extLst>
      <p:ext uri="{BB962C8B-B14F-4D97-AF65-F5344CB8AC3E}">
        <p14:creationId xmlns:p14="http://schemas.microsoft.com/office/powerpoint/2010/main" val="3788412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Title 1"/>
          <p:cNvSpPr>
            <a:spLocks noGrp="1"/>
          </p:cNvSpPr>
          <p:nvPr>
            <p:ph type="title"/>
          </p:nvPr>
        </p:nvSpPr>
        <p:spPr/>
        <p:txBody>
          <a:bodyPr/>
          <a:lstStyle/>
          <a:p>
            <a:r>
              <a:rPr lang="en-US" altLang="en-US" smtClean="0"/>
              <a:t>Its relevance</a:t>
            </a:r>
          </a:p>
        </p:txBody>
      </p:sp>
      <p:sp>
        <p:nvSpPr>
          <p:cNvPr id="604163" name="Content Placeholder 2"/>
          <p:cNvSpPr>
            <a:spLocks noGrp="1"/>
          </p:cNvSpPr>
          <p:nvPr>
            <p:ph sz="quarter" idx="1"/>
          </p:nvPr>
        </p:nvSpPr>
        <p:spPr>
          <a:xfrm>
            <a:off x="1600200" y="1600201"/>
            <a:ext cx="8991600" cy="4830763"/>
          </a:xfrm>
        </p:spPr>
        <p:txBody>
          <a:bodyPr/>
          <a:lstStyle/>
          <a:p>
            <a:r>
              <a:rPr lang="en-US" altLang="en-US" smtClean="0"/>
              <a:t>Napier invented Logarithms to simplify multiplications and divisions calculations, by putting them to the level of addition and subtraction. The logarithm (or log) of a number to a given base is the power to which the base must be raised in order to produce that number. </a:t>
            </a:r>
          </a:p>
          <a:p>
            <a:endParaRPr lang="en-US" altLang="en-US" smtClean="0"/>
          </a:p>
        </p:txBody>
      </p:sp>
    </p:spTree>
    <p:extLst>
      <p:ext uri="{BB962C8B-B14F-4D97-AF65-F5344CB8AC3E}">
        <p14:creationId xmlns:p14="http://schemas.microsoft.com/office/powerpoint/2010/main" val="3708881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Title 1"/>
          <p:cNvSpPr>
            <a:spLocks noGrp="1"/>
          </p:cNvSpPr>
          <p:nvPr>
            <p:ph type="title"/>
          </p:nvPr>
        </p:nvSpPr>
        <p:spPr>
          <a:xfrm>
            <a:off x="2136775" y="228600"/>
            <a:ext cx="8153400" cy="990600"/>
          </a:xfrm>
        </p:spPr>
        <p:txBody>
          <a:bodyPr/>
          <a:lstStyle/>
          <a:p>
            <a:endParaRPr lang="en-US" altLang="en-US" smtClean="0"/>
          </a:p>
        </p:txBody>
      </p:sp>
      <p:sp>
        <p:nvSpPr>
          <p:cNvPr id="605187" name="Content Placeholder 2"/>
          <p:cNvSpPr>
            <a:spLocks noGrp="1"/>
          </p:cNvSpPr>
          <p:nvPr>
            <p:ph sz="quarter" idx="1"/>
          </p:nvPr>
        </p:nvSpPr>
        <p:spPr>
          <a:xfrm>
            <a:off x="2136775" y="1600200"/>
            <a:ext cx="8153400" cy="4495800"/>
          </a:xfrm>
        </p:spPr>
        <p:txBody>
          <a:bodyPr/>
          <a:lstStyle/>
          <a:p>
            <a:r>
              <a:rPr lang="en-US" altLang="en-US" smtClean="0"/>
              <a:t>It is a way of expressing one number in terms of a "base" number that is raised to some power. For example, 10</a:t>
            </a:r>
            <a:r>
              <a:rPr lang="en-US" altLang="en-US" baseline="30000" smtClean="0"/>
              <a:t>3</a:t>
            </a:r>
            <a:r>
              <a:rPr lang="en-US" altLang="en-US" smtClean="0"/>
              <a:t> = 1000, 3 is the log (logarithm), and 10 is the base. To multiply 10</a:t>
            </a:r>
            <a:r>
              <a:rPr lang="en-US" altLang="en-US" baseline="30000" smtClean="0"/>
              <a:t>3</a:t>
            </a:r>
            <a:r>
              <a:rPr lang="en-US" altLang="en-US" smtClean="0"/>
              <a:t>×10</a:t>
            </a:r>
            <a:r>
              <a:rPr lang="en-US" altLang="en-US" baseline="30000" smtClean="0"/>
              <a:t>5</a:t>
            </a:r>
            <a:r>
              <a:rPr lang="en-US" altLang="en-US" smtClean="0"/>
              <a:t>= 10</a:t>
            </a:r>
            <a:r>
              <a:rPr lang="en-US" altLang="en-US" baseline="30000" smtClean="0"/>
              <a:t>8</a:t>
            </a:r>
            <a:r>
              <a:rPr lang="en-US" altLang="en-US" smtClean="0"/>
              <a:t>. The answer is derived by simply adding the logs of the two numbers (3+5=8).  To divide 10</a:t>
            </a:r>
            <a:r>
              <a:rPr lang="en-US" altLang="en-US" baseline="30000" smtClean="0"/>
              <a:t>8</a:t>
            </a:r>
            <a:r>
              <a:rPr lang="en-US" altLang="en-US" smtClean="0"/>
              <a:t> ÷ 10</a:t>
            </a:r>
            <a:r>
              <a:rPr lang="en-US" altLang="en-US" baseline="30000" smtClean="0"/>
              <a:t>4</a:t>
            </a:r>
            <a:r>
              <a:rPr lang="en-US" altLang="en-US" smtClean="0"/>
              <a:t>= 10</a:t>
            </a:r>
            <a:r>
              <a:rPr lang="en-US" altLang="en-US" baseline="30000" smtClean="0"/>
              <a:t>4</a:t>
            </a:r>
            <a:r>
              <a:rPr lang="en-US" altLang="en-US" smtClean="0"/>
              <a:t> , simply subtract  (8-4=4)</a:t>
            </a:r>
          </a:p>
          <a:p>
            <a:endParaRPr lang="en-US" altLang="en-US" smtClean="0"/>
          </a:p>
        </p:txBody>
      </p:sp>
    </p:spTree>
    <p:extLst>
      <p:ext uri="{BB962C8B-B14F-4D97-AF65-F5344CB8AC3E}">
        <p14:creationId xmlns:p14="http://schemas.microsoft.com/office/powerpoint/2010/main" val="35697231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Title 1"/>
          <p:cNvSpPr>
            <a:spLocks noGrp="1"/>
          </p:cNvSpPr>
          <p:nvPr>
            <p:ph type="title"/>
          </p:nvPr>
        </p:nvSpPr>
        <p:spPr>
          <a:xfrm>
            <a:off x="2136775" y="228600"/>
            <a:ext cx="8153400" cy="990600"/>
          </a:xfrm>
        </p:spPr>
        <p:txBody>
          <a:bodyPr/>
          <a:lstStyle/>
          <a:p>
            <a:r>
              <a:rPr lang="en-US" altLang="en-US" smtClean="0"/>
              <a:t/>
            </a:r>
            <a:br>
              <a:rPr lang="en-US" altLang="en-US" smtClean="0"/>
            </a:br>
            <a:r>
              <a:rPr lang="en-US" altLang="en-US" smtClean="0"/>
              <a:t>The slide rule</a:t>
            </a:r>
            <a:br>
              <a:rPr lang="en-US" altLang="en-US" smtClean="0"/>
            </a:br>
            <a:endParaRPr lang="en-US" altLang="en-US" smtClean="0"/>
          </a:p>
        </p:txBody>
      </p:sp>
      <p:sp>
        <p:nvSpPr>
          <p:cNvPr id="606211" name="Content Placeholder 2"/>
          <p:cNvSpPr>
            <a:spLocks noGrp="1"/>
          </p:cNvSpPr>
          <p:nvPr>
            <p:ph sz="quarter" idx="1"/>
          </p:nvPr>
        </p:nvSpPr>
        <p:spPr>
          <a:xfrm>
            <a:off x="1524000" y="1447800"/>
            <a:ext cx="9067800" cy="4495800"/>
          </a:xfrm>
        </p:spPr>
        <p:txBody>
          <a:bodyPr/>
          <a:lstStyle/>
          <a:p>
            <a:r>
              <a:rPr lang="en-US" altLang="en-US" smtClean="0"/>
              <a:t>The early slide rule was a calculating tool whose invention is associated with and based on John Napier’s invention of logarithms  and Edmund Gunter's invention of logarithmic scales, it was invented in 1622 by William Oughtred, It  was primarily invented for multiplication and division calculations, using two logarithmic scales, but was later developed  to do other more complex calculations as well, such as roots, and trigonometry. </a:t>
            </a:r>
          </a:p>
        </p:txBody>
      </p:sp>
    </p:spTree>
    <p:extLst>
      <p:ext uri="{BB962C8B-B14F-4D97-AF65-F5344CB8AC3E}">
        <p14:creationId xmlns:p14="http://schemas.microsoft.com/office/powerpoint/2010/main" val="19680121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72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828800"/>
            <a:ext cx="847725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14647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Title 1"/>
          <p:cNvSpPr>
            <a:spLocks noGrp="1"/>
          </p:cNvSpPr>
          <p:nvPr>
            <p:ph type="title"/>
          </p:nvPr>
        </p:nvSpPr>
        <p:spPr>
          <a:xfrm>
            <a:off x="2136775" y="228600"/>
            <a:ext cx="8153400" cy="990600"/>
          </a:xfrm>
        </p:spPr>
        <p:txBody>
          <a:bodyPr/>
          <a:lstStyle/>
          <a:p>
            <a:r>
              <a:rPr lang="en-US" altLang="en-US" smtClean="0"/>
              <a:t>Shortcomings of the slide rule</a:t>
            </a:r>
          </a:p>
        </p:txBody>
      </p:sp>
      <p:sp>
        <p:nvSpPr>
          <p:cNvPr id="259075" name="Content Placeholder 2"/>
          <p:cNvSpPr>
            <a:spLocks noGrp="1"/>
          </p:cNvSpPr>
          <p:nvPr>
            <p:ph sz="quarter" idx="1"/>
          </p:nvPr>
        </p:nvSpPr>
        <p:spPr>
          <a:xfrm>
            <a:off x="2136775" y="1600200"/>
            <a:ext cx="8153400" cy="4495800"/>
          </a:xfrm>
        </p:spPr>
        <p:txBody>
          <a:bodyPr/>
          <a:lstStyle/>
          <a:p>
            <a:pPr>
              <a:defRPr/>
            </a:pPr>
            <a:r>
              <a:rPr lang="en-US" dirty="0" smtClean="0"/>
              <a:t>The effective use of slide rules required one to understand the mathematics on which it is based, as well as the formulas being applied. </a:t>
            </a:r>
          </a:p>
          <a:p>
            <a:pPr>
              <a:defRPr/>
            </a:pPr>
            <a:r>
              <a:rPr lang="en-US" dirty="0" smtClean="0"/>
              <a:t>Use of the rule required the user to make some mental calculations while using the device. </a:t>
            </a:r>
          </a:p>
          <a:p>
            <a:pPr>
              <a:defRPr/>
            </a:pPr>
            <a:r>
              <a:rPr lang="en-US" dirty="0"/>
              <a:t>E</a:t>
            </a:r>
            <a:r>
              <a:rPr lang="en-US" dirty="0" smtClean="0"/>
              <a:t>rror levels in computation, especially due to mechanical imprecision in the slide rule due to wear and tear</a:t>
            </a:r>
            <a:r>
              <a:rPr lang="en-US" dirty="0"/>
              <a:t>.</a:t>
            </a:r>
            <a:endParaRPr lang="en-US" dirty="0" smtClean="0"/>
          </a:p>
          <a:p>
            <a:pPr marL="0" indent="0">
              <a:buNone/>
              <a:defRPr/>
            </a:pPr>
            <a:endParaRPr lang="en-US" dirty="0" smtClean="0"/>
          </a:p>
        </p:txBody>
      </p:sp>
    </p:spTree>
    <p:extLst>
      <p:ext uri="{BB962C8B-B14F-4D97-AF65-F5344CB8AC3E}">
        <p14:creationId xmlns:p14="http://schemas.microsoft.com/office/powerpoint/2010/main" val="6246769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92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6076" y="1066800"/>
            <a:ext cx="249872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16292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Title 1"/>
          <p:cNvSpPr>
            <a:spLocks noGrp="1"/>
          </p:cNvSpPr>
          <p:nvPr>
            <p:ph type="title"/>
          </p:nvPr>
        </p:nvSpPr>
        <p:spPr>
          <a:xfrm>
            <a:off x="2136775" y="228600"/>
            <a:ext cx="8153400" cy="990600"/>
          </a:xfrm>
        </p:spPr>
        <p:txBody>
          <a:bodyPr/>
          <a:lstStyle/>
          <a:p>
            <a:r>
              <a:rPr lang="en-US" altLang="en-US" smtClean="0"/>
              <a:t>The Jacquard loom </a:t>
            </a:r>
          </a:p>
        </p:txBody>
      </p:sp>
      <p:sp>
        <p:nvSpPr>
          <p:cNvPr id="610307" name="Content Placeholder 2"/>
          <p:cNvSpPr>
            <a:spLocks noGrp="1"/>
          </p:cNvSpPr>
          <p:nvPr>
            <p:ph sz="quarter" idx="1"/>
          </p:nvPr>
        </p:nvSpPr>
        <p:spPr>
          <a:xfrm>
            <a:off x="2136775" y="1600200"/>
            <a:ext cx="8153400" cy="4495800"/>
          </a:xfrm>
        </p:spPr>
        <p:txBody>
          <a:bodyPr/>
          <a:lstStyle/>
          <a:p>
            <a:r>
              <a:rPr lang="en-US" altLang="en-US" smtClean="0"/>
              <a:t>This was invented In 1801–1805, the Frenchman Joseph Marie Jacquard, a silk-weaver, the Jacquard loom was an improved textile loom. It was the first machine to use punched cards. The punched cards controlled the weaving, enabling an ordinary workman to produce  beautiful patterns in a style previously accomplished only with patience, skill, and hard work.</a:t>
            </a:r>
          </a:p>
        </p:txBody>
      </p:sp>
    </p:spTree>
    <p:extLst>
      <p:ext uri="{BB962C8B-B14F-4D97-AF65-F5344CB8AC3E}">
        <p14:creationId xmlns:p14="http://schemas.microsoft.com/office/powerpoint/2010/main" val="1401631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Title 1"/>
          <p:cNvSpPr>
            <a:spLocks noGrp="1"/>
          </p:cNvSpPr>
          <p:nvPr>
            <p:ph type="title"/>
          </p:nvPr>
        </p:nvSpPr>
        <p:spPr>
          <a:xfrm>
            <a:off x="2136775" y="228600"/>
            <a:ext cx="8153400" cy="990600"/>
          </a:xfrm>
        </p:spPr>
        <p:txBody>
          <a:bodyPr/>
          <a:lstStyle/>
          <a:p>
            <a:r>
              <a:rPr lang="en-US" altLang="en-US" dirty="0" smtClean="0"/>
              <a:t/>
            </a:r>
            <a:br>
              <a:rPr lang="en-US" altLang="en-US" dirty="0" smtClean="0"/>
            </a:br>
            <a:r>
              <a:rPr lang="en-US" altLang="en-US" dirty="0" smtClean="0"/>
              <a:t>Evolution in computer technology</a:t>
            </a:r>
            <a:br>
              <a:rPr lang="en-US" altLang="en-US" dirty="0" smtClean="0"/>
            </a:br>
            <a:endParaRPr lang="en-US" altLang="en-US" dirty="0" smtClean="0"/>
          </a:p>
        </p:txBody>
      </p:sp>
      <p:sp>
        <p:nvSpPr>
          <p:cNvPr id="592899" name="Content Placeholder 2"/>
          <p:cNvSpPr>
            <a:spLocks noGrp="1"/>
          </p:cNvSpPr>
          <p:nvPr>
            <p:ph sz="quarter" idx="1"/>
          </p:nvPr>
        </p:nvSpPr>
        <p:spPr>
          <a:xfrm>
            <a:off x="1998664" y="1676400"/>
            <a:ext cx="8669337" cy="4495800"/>
          </a:xfrm>
        </p:spPr>
        <p:txBody>
          <a:bodyPr/>
          <a:lstStyle/>
          <a:p>
            <a:pPr marL="0" indent="0">
              <a:buNone/>
            </a:pPr>
            <a:r>
              <a:rPr lang="en-US" altLang="en-US" u="sng" smtClean="0"/>
              <a:t>Computer evolution </a:t>
            </a:r>
            <a:r>
              <a:rPr lang="en-US" altLang="en-US" smtClean="0"/>
              <a:t>refers to the change in computer technology right from the time computers were first used to the present.</a:t>
            </a:r>
          </a:p>
        </p:txBody>
      </p:sp>
    </p:spTree>
    <p:extLst>
      <p:ext uri="{BB962C8B-B14F-4D97-AF65-F5344CB8AC3E}">
        <p14:creationId xmlns:p14="http://schemas.microsoft.com/office/powerpoint/2010/main" val="580384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133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24250" y="228600"/>
            <a:ext cx="51435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367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Title 1"/>
          <p:cNvSpPr>
            <a:spLocks noGrp="1"/>
          </p:cNvSpPr>
          <p:nvPr>
            <p:ph type="title"/>
          </p:nvPr>
        </p:nvSpPr>
        <p:spPr>
          <a:xfrm>
            <a:off x="2136775" y="228600"/>
            <a:ext cx="8153400" cy="990600"/>
          </a:xfrm>
        </p:spPr>
        <p:txBody>
          <a:bodyPr/>
          <a:lstStyle/>
          <a:p>
            <a:r>
              <a:rPr lang="en-US" altLang="en-US" smtClean="0"/>
              <a:t>The Difference Engine and the Analytical Engine </a:t>
            </a:r>
          </a:p>
        </p:txBody>
      </p:sp>
      <p:sp>
        <p:nvSpPr>
          <p:cNvPr id="612355" name="Content Placeholder 2"/>
          <p:cNvSpPr>
            <a:spLocks noGrp="1"/>
          </p:cNvSpPr>
          <p:nvPr>
            <p:ph sz="quarter" idx="1"/>
          </p:nvPr>
        </p:nvSpPr>
        <p:spPr>
          <a:xfrm>
            <a:off x="2136775" y="1600200"/>
            <a:ext cx="8153400" cy="4495800"/>
          </a:xfrm>
        </p:spPr>
        <p:txBody>
          <a:bodyPr/>
          <a:lstStyle/>
          <a:p>
            <a:r>
              <a:rPr lang="en-US" altLang="en-US" smtClean="0"/>
              <a:t>Charles Babbage’s invented these machines which had a significant influence in computer development. He drew up detailed plans for mechanical calculating engines, both the table-making </a:t>
            </a:r>
            <a:r>
              <a:rPr lang="en-US" altLang="en-US" u="sng" smtClean="0"/>
              <a:t>Difference Engines </a:t>
            </a:r>
            <a:r>
              <a:rPr lang="en-US" altLang="en-US" smtClean="0"/>
              <a:t>(1821) and the  </a:t>
            </a:r>
            <a:r>
              <a:rPr lang="en-US" altLang="en-US" u="sng" smtClean="0"/>
              <a:t>Analytical Engines </a:t>
            </a:r>
            <a:r>
              <a:rPr lang="en-US" altLang="en-US" smtClean="0"/>
              <a:t>(1837.</a:t>
            </a:r>
          </a:p>
        </p:txBody>
      </p:sp>
    </p:spTree>
    <p:extLst>
      <p:ext uri="{BB962C8B-B14F-4D97-AF65-F5344CB8AC3E}">
        <p14:creationId xmlns:p14="http://schemas.microsoft.com/office/powerpoint/2010/main" val="30423868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Title 1"/>
          <p:cNvSpPr>
            <a:spLocks noGrp="1"/>
          </p:cNvSpPr>
          <p:nvPr>
            <p:ph type="title"/>
          </p:nvPr>
        </p:nvSpPr>
        <p:spPr>
          <a:xfrm>
            <a:off x="2136775" y="228600"/>
            <a:ext cx="8153400" cy="990600"/>
          </a:xfrm>
        </p:spPr>
        <p:txBody>
          <a:bodyPr/>
          <a:lstStyle/>
          <a:p>
            <a:endParaRPr lang="en-US" altLang="en-US" smtClean="0"/>
          </a:p>
        </p:txBody>
      </p:sp>
      <p:sp>
        <p:nvSpPr>
          <p:cNvPr id="247811" name="Content Placeholder 2"/>
          <p:cNvSpPr>
            <a:spLocks noGrp="1"/>
          </p:cNvSpPr>
          <p:nvPr>
            <p:ph sz="quarter" idx="1"/>
          </p:nvPr>
        </p:nvSpPr>
        <p:spPr>
          <a:xfrm>
            <a:off x="2136775" y="1600200"/>
            <a:ext cx="8153400" cy="4495800"/>
          </a:xfrm>
        </p:spPr>
        <p:txBody>
          <a:bodyPr/>
          <a:lstStyle/>
          <a:p>
            <a:pPr>
              <a:defRPr/>
            </a:pPr>
            <a:r>
              <a:rPr lang="en-US" dirty="0" smtClean="0"/>
              <a:t>Three major factors influenced his work:</a:t>
            </a:r>
          </a:p>
          <a:p>
            <a:pPr marL="571500" indent="-571500">
              <a:buFont typeface="Wingdings" panose="05000000000000000000" pitchFamily="2" charset="2"/>
              <a:buAutoNum type="romanLcParenR"/>
              <a:defRPr/>
            </a:pPr>
            <a:r>
              <a:rPr lang="en-US" dirty="0" smtClean="0"/>
              <a:t>the desire to eliminate the high human error rate in the calculation of math tables at the time, </a:t>
            </a:r>
          </a:p>
          <a:p>
            <a:pPr marL="571500" indent="-571500">
              <a:buFont typeface="Wingdings" panose="05000000000000000000" pitchFamily="2" charset="2"/>
              <a:buAutoNum type="romanLcParenR"/>
              <a:defRPr/>
            </a:pPr>
            <a:r>
              <a:rPr lang="en-US" dirty="0" smtClean="0"/>
              <a:t>his experience working on logarithmic tables,</a:t>
            </a:r>
          </a:p>
          <a:p>
            <a:pPr marL="571500" indent="-571500">
              <a:buFont typeface="Wingdings" panose="05000000000000000000" pitchFamily="2" charset="2"/>
              <a:buAutoNum type="romanLcParenR"/>
              <a:defRPr/>
            </a:pPr>
            <a:r>
              <a:rPr lang="en-US" dirty="0" smtClean="0"/>
              <a:t> and the existing work on calculating machines earlier carried out by Blaise Pascal and Gottfried Leibniz.</a:t>
            </a:r>
          </a:p>
          <a:p>
            <a:pPr>
              <a:defRPr/>
            </a:pPr>
            <a:endParaRPr lang="en-US" dirty="0" smtClean="0"/>
          </a:p>
        </p:txBody>
      </p:sp>
    </p:spTree>
    <p:extLst>
      <p:ext uri="{BB962C8B-B14F-4D97-AF65-F5344CB8AC3E}">
        <p14:creationId xmlns:p14="http://schemas.microsoft.com/office/powerpoint/2010/main" val="39173444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Title 1"/>
          <p:cNvSpPr>
            <a:spLocks noGrp="1"/>
          </p:cNvSpPr>
          <p:nvPr>
            <p:ph type="title"/>
          </p:nvPr>
        </p:nvSpPr>
        <p:spPr>
          <a:xfrm>
            <a:off x="2136775" y="228600"/>
            <a:ext cx="8153400" cy="990600"/>
          </a:xfrm>
        </p:spPr>
        <p:txBody>
          <a:bodyPr/>
          <a:lstStyle/>
          <a:p>
            <a:r>
              <a:rPr lang="en-US" altLang="en-US" smtClean="0"/>
              <a:t/>
            </a:r>
            <a:br>
              <a:rPr lang="en-US" altLang="en-US" smtClean="0"/>
            </a:br>
            <a:r>
              <a:rPr lang="en-US" altLang="en-US" smtClean="0"/>
              <a:t>Tabulating machine </a:t>
            </a:r>
            <a:br>
              <a:rPr lang="en-US" altLang="en-US" smtClean="0"/>
            </a:br>
            <a:endParaRPr lang="en-US" altLang="en-US" smtClean="0"/>
          </a:p>
        </p:txBody>
      </p:sp>
      <p:sp>
        <p:nvSpPr>
          <p:cNvPr id="614403" name="Content Placeholder 2"/>
          <p:cNvSpPr>
            <a:spLocks noGrp="1"/>
          </p:cNvSpPr>
          <p:nvPr>
            <p:ph sz="quarter" idx="1"/>
          </p:nvPr>
        </p:nvSpPr>
        <p:spPr>
          <a:xfrm>
            <a:off x="2136775" y="1600200"/>
            <a:ext cx="8153400" cy="4495800"/>
          </a:xfrm>
        </p:spPr>
        <p:txBody>
          <a:bodyPr/>
          <a:lstStyle/>
          <a:p>
            <a:pPr marL="0" indent="0">
              <a:buNone/>
            </a:pPr>
            <a:r>
              <a:rPr lang="en-US" altLang="en-US" smtClean="0"/>
              <a:t>Herman Hollerith  developed a tabulating machine in the late 1800 which was known as the “unit record equipment” to process the punched cards when he was hired by the Bureau of Census, United States of America to make calculations of the 1890 population count. He used </a:t>
            </a:r>
            <a:r>
              <a:rPr lang="en-US" altLang="en-US" u="sng" smtClean="0"/>
              <a:t>punched cards </a:t>
            </a:r>
            <a:r>
              <a:rPr lang="en-US" altLang="en-US" smtClean="0"/>
              <a:t>to store statistical information. Each card contained one record. </a:t>
            </a:r>
          </a:p>
        </p:txBody>
      </p:sp>
    </p:spTree>
    <p:extLst>
      <p:ext uri="{BB962C8B-B14F-4D97-AF65-F5344CB8AC3E}">
        <p14:creationId xmlns:p14="http://schemas.microsoft.com/office/powerpoint/2010/main" val="21718571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Title 1"/>
          <p:cNvSpPr>
            <a:spLocks noGrp="1"/>
          </p:cNvSpPr>
          <p:nvPr>
            <p:ph type="title"/>
          </p:nvPr>
        </p:nvSpPr>
        <p:spPr>
          <a:xfrm>
            <a:off x="2136775" y="228600"/>
            <a:ext cx="8153400" cy="990600"/>
          </a:xfrm>
        </p:spPr>
        <p:txBody>
          <a:bodyPr/>
          <a:lstStyle/>
          <a:p>
            <a:endParaRPr lang="en-US" altLang="en-US" smtClean="0"/>
          </a:p>
        </p:txBody>
      </p:sp>
      <p:sp>
        <p:nvSpPr>
          <p:cNvPr id="605187" name="Content Placeholder 2"/>
          <p:cNvSpPr>
            <a:spLocks noGrp="1"/>
          </p:cNvSpPr>
          <p:nvPr>
            <p:ph sz="quarter" idx="1"/>
          </p:nvPr>
        </p:nvSpPr>
        <p:spPr>
          <a:xfrm>
            <a:off x="2136775" y="1600200"/>
            <a:ext cx="8153400" cy="4495800"/>
          </a:xfrm>
        </p:spPr>
        <p:txBody>
          <a:bodyPr/>
          <a:lstStyle/>
          <a:p>
            <a:pPr marL="0" indent="0">
              <a:buNone/>
              <a:defRPr/>
            </a:pPr>
            <a:r>
              <a:rPr lang="en-US" altLang="en-US" dirty="0" smtClean="0"/>
              <a:t>A punch card or punched card is a piece of either flexible or stiff paper that contains digital information represented by the presence or absence of holes in defined positions.</a:t>
            </a:r>
          </a:p>
          <a:p>
            <a:pPr>
              <a:defRPr/>
            </a:pPr>
            <a:endParaRPr lang="en-US" altLang="en-US" dirty="0" smtClean="0"/>
          </a:p>
        </p:txBody>
      </p:sp>
    </p:spTree>
    <p:extLst>
      <p:ext uri="{BB962C8B-B14F-4D97-AF65-F5344CB8AC3E}">
        <p14:creationId xmlns:p14="http://schemas.microsoft.com/office/powerpoint/2010/main" val="1828061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Title 1"/>
          <p:cNvSpPr>
            <a:spLocks noGrp="1"/>
          </p:cNvSpPr>
          <p:nvPr>
            <p:ph type="title"/>
          </p:nvPr>
        </p:nvSpPr>
        <p:spPr>
          <a:xfrm>
            <a:off x="2136775" y="228600"/>
            <a:ext cx="8153400" cy="990600"/>
          </a:xfrm>
        </p:spPr>
        <p:txBody>
          <a:bodyPr/>
          <a:lstStyle/>
          <a:p>
            <a:r>
              <a:rPr lang="en-US" altLang="en-US" smtClean="0"/>
              <a:t/>
            </a:r>
            <a:br>
              <a:rPr lang="en-US" altLang="en-US" smtClean="0"/>
            </a:br>
            <a:r>
              <a:rPr lang="en-US" altLang="en-US" smtClean="0"/>
              <a:t>Electromechanical computers</a:t>
            </a:r>
            <a:br>
              <a:rPr lang="en-US" altLang="en-US" smtClean="0"/>
            </a:br>
            <a:endParaRPr lang="en-US" altLang="en-US" smtClean="0"/>
          </a:p>
        </p:txBody>
      </p:sp>
      <p:sp>
        <p:nvSpPr>
          <p:cNvPr id="616451" name="Content Placeholder 2"/>
          <p:cNvSpPr>
            <a:spLocks noGrp="1"/>
          </p:cNvSpPr>
          <p:nvPr>
            <p:ph sz="quarter" idx="1"/>
          </p:nvPr>
        </p:nvSpPr>
        <p:spPr>
          <a:xfrm>
            <a:off x="2136775" y="1600200"/>
            <a:ext cx="8153400" cy="4495800"/>
          </a:xfrm>
        </p:spPr>
        <p:txBody>
          <a:bodyPr/>
          <a:lstStyle/>
          <a:p>
            <a:r>
              <a:rPr lang="en-US" altLang="en-US" smtClean="0"/>
              <a:t>An electromechanical computer is a machine with both mechanical and electronic components.</a:t>
            </a:r>
          </a:p>
          <a:p>
            <a:r>
              <a:rPr lang="en-US" altLang="en-US" smtClean="0"/>
              <a:t>Main Example of this was the Automatic Sequence Controlled Calculator, usually called the </a:t>
            </a:r>
            <a:r>
              <a:rPr lang="en-US" altLang="en-US" b="1" smtClean="0"/>
              <a:t>MARK 1 </a:t>
            </a:r>
            <a:r>
              <a:rPr lang="en-US" altLang="en-US" smtClean="0"/>
              <a:t>which was able to multiply two 23-digit numbers in about six seconds or add the two numbers in about one third of a second. </a:t>
            </a:r>
          </a:p>
        </p:txBody>
      </p:sp>
    </p:spTree>
    <p:extLst>
      <p:ext uri="{BB962C8B-B14F-4D97-AF65-F5344CB8AC3E}">
        <p14:creationId xmlns:p14="http://schemas.microsoft.com/office/powerpoint/2010/main" val="31053440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Title 1"/>
          <p:cNvSpPr>
            <a:spLocks noGrp="1"/>
          </p:cNvSpPr>
          <p:nvPr>
            <p:ph type="title"/>
          </p:nvPr>
        </p:nvSpPr>
        <p:spPr>
          <a:xfrm>
            <a:off x="2136775" y="228600"/>
            <a:ext cx="8153400" cy="990600"/>
          </a:xfrm>
        </p:spPr>
        <p:txBody>
          <a:bodyPr/>
          <a:lstStyle/>
          <a:p>
            <a:endParaRPr lang="en-US" altLang="en-US" smtClean="0"/>
          </a:p>
        </p:txBody>
      </p:sp>
      <p:sp>
        <p:nvSpPr>
          <p:cNvPr id="617475" name="Content Placeholder 2"/>
          <p:cNvSpPr>
            <a:spLocks noGrp="1"/>
          </p:cNvSpPr>
          <p:nvPr>
            <p:ph sz="quarter" idx="1"/>
          </p:nvPr>
        </p:nvSpPr>
        <p:spPr>
          <a:xfrm>
            <a:off x="2136775" y="1600200"/>
            <a:ext cx="8153400" cy="4495800"/>
          </a:xfrm>
        </p:spPr>
        <p:txBody>
          <a:bodyPr/>
          <a:lstStyle/>
          <a:p>
            <a:r>
              <a:rPr lang="en-US" altLang="en-US" smtClean="0"/>
              <a:t>Since it was electromechanical, it was incapable of speeds as high as those of the electronic computers being developed during the same period.</a:t>
            </a:r>
          </a:p>
          <a:p>
            <a:endParaRPr lang="en-US" altLang="en-US" smtClean="0"/>
          </a:p>
        </p:txBody>
      </p:sp>
    </p:spTree>
    <p:extLst>
      <p:ext uri="{BB962C8B-B14F-4D97-AF65-F5344CB8AC3E}">
        <p14:creationId xmlns:p14="http://schemas.microsoft.com/office/powerpoint/2010/main" val="9062121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Title 1"/>
          <p:cNvSpPr>
            <a:spLocks noGrp="1"/>
          </p:cNvSpPr>
          <p:nvPr>
            <p:ph type="title"/>
          </p:nvPr>
        </p:nvSpPr>
        <p:spPr>
          <a:xfrm>
            <a:off x="1524000" y="228600"/>
            <a:ext cx="9144000" cy="990600"/>
          </a:xfrm>
        </p:spPr>
        <p:txBody>
          <a:bodyPr/>
          <a:lstStyle/>
          <a:p>
            <a:r>
              <a:rPr lang="en-US" altLang="en-US" smtClean="0"/>
              <a:t>The Electronic Numerical Integrator and Calculator </a:t>
            </a:r>
            <a:r>
              <a:rPr lang="en-US" altLang="en-US" sz="3200"/>
              <a:t>(ENIAC) </a:t>
            </a:r>
          </a:p>
        </p:txBody>
      </p:sp>
      <p:sp>
        <p:nvSpPr>
          <p:cNvPr id="618499" name="Content Placeholder 2"/>
          <p:cNvSpPr>
            <a:spLocks noGrp="1"/>
          </p:cNvSpPr>
          <p:nvPr>
            <p:ph sz="quarter" idx="1"/>
          </p:nvPr>
        </p:nvSpPr>
        <p:spPr>
          <a:xfrm>
            <a:off x="1752601" y="1828800"/>
            <a:ext cx="8537575" cy="4495800"/>
          </a:xfrm>
        </p:spPr>
        <p:txBody>
          <a:bodyPr/>
          <a:lstStyle/>
          <a:p>
            <a:r>
              <a:rPr lang="en-US" altLang="en-US" smtClean="0"/>
              <a:t>The Electronic Numerical Integrator and Calculator (ENIAC) Was completed in 1946 at the university of Pennsylvania. it consisted of more than 18,000 vacuum tubes (light bulb-like devices through which electric current can pass) and could perform 200 to 300 multiplications or 5000 additions per minute. It was a functional general purpose electronic computer, </a:t>
            </a:r>
          </a:p>
          <a:p>
            <a:endParaRPr lang="en-US" altLang="en-US" smtClean="0"/>
          </a:p>
        </p:txBody>
      </p:sp>
    </p:spTree>
    <p:extLst>
      <p:ext uri="{BB962C8B-B14F-4D97-AF65-F5344CB8AC3E}">
        <p14:creationId xmlns:p14="http://schemas.microsoft.com/office/powerpoint/2010/main" val="6317934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Title 1"/>
          <p:cNvSpPr>
            <a:spLocks noGrp="1"/>
          </p:cNvSpPr>
          <p:nvPr>
            <p:ph type="title"/>
          </p:nvPr>
        </p:nvSpPr>
        <p:spPr/>
        <p:txBody>
          <a:bodyPr/>
          <a:lstStyle/>
          <a:p>
            <a:endParaRPr lang="en-US" altLang="en-US" smtClean="0"/>
          </a:p>
        </p:txBody>
      </p:sp>
      <p:sp>
        <p:nvSpPr>
          <p:cNvPr id="619523" name="Content Placeholder 2"/>
          <p:cNvSpPr>
            <a:spLocks noGrp="1"/>
          </p:cNvSpPr>
          <p:nvPr>
            <p:ph sz="quarter" idx="1"/>
          </p:nvPr>
        </p:nvSpPr>
        <p:spPr>
          <a:xfrm>
            <a:off x="1600200" y="1600201"/>
            <a:ext cx="8991600" cy="4830763"/>
          </a:xfrm>
        </p:spPr>
        <p:txBody>
          <a:bodyPr/>
          <a:lstStyle/>
          <a:p>
            <a:r>
              <a:rPr lang="en-US" altLang="en-US" smtClean="0"/>
              <a:t>Its weakness was that the program was wired into the computer. To change the program, it was necessary to rewire the computer.</a:t>
            </a:r>
          </a:p>
        </p:txBody>
      </p:sp>
    </p:spTree>
    <p:extLst>
      <p:ext uri="{BB962C8B-B14F-4D97-AF65-F5344CB8AC3E}">
        <p14:creationId xmlns:p14="http://schemas.microsoft.com/office/powerpoint/2010/main" val="1466712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054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4601" y="900114"/>
            <a:ext cx="7261225" cy="554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0547" name="Rectangle 3"/>
          <p:cNvSpPr>
            <a:spLocks noChangeArrowheads="1"/>
          </p:cNvSpPr>
          <p:nvPr/>
        </p:nvSpPr>
        <p:spPr bwMode="auto">
          <a:xfrm>
            <a:off x="1524000" y="0"/>
            <a:ext cx="12271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Calibri" panose="020F0502020204030204"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Calibri" panose="020F0502020204030204"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Calibri" panose="020F0502020204030204"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9pPr>
          </a:lstStyle>
          <a:p>
            <a:pPr eaLnBrk="0" fontAlgn="base" hangingPunct="0">
              <a:spcBef>
                <a:spcPct val="0"/>
              </a:spcBef>
              <a:spcAft>
                <a:spcPct val="0"/>
              </a:spcAft>
              <a:buClrTx/>
              <a:buSzTx/>
              <a:buFontTx/>
              <a:buNone/>
            </a:pPr>
            <a:r>
              <a:rPr lang="en-US" altLang="en-US" sz="3200" b="1">
                <a:solidFill>
                  <a:prstClr val="black"/>
                </a:solidFill>
                <a:cs typeface="Arial" panose="020B0604020202020204" pitchFamily="34" charset="0"/>
              </a:rPr>
              <a:t>ENIAC</a:t>
            </a:r>
          </a:p>
        </p:txBody>
      </p:sp>
      <p:sp>
        <p:nvSpPr>
          <p:cNvPr id="620548" name="TextBox 4"/>
          <p:cNvSpPr txBox="1">
            <a:spLocks noChangeArrowheads="1"/>
          </p:cNvSpPr>
          <p:nvPr/>
        </p:nvSpPr>
        <p:spPr bwMode="auto">
          <a:xfrm>
            <a:off x="3810001" y="6400800"/>
            <a:ext cx="4054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Calibri" panose="020F0502020204030204"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Calibri" panose="020F0502020204030204"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Calibri" panose="020F0502020204030204"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9pPr>
          </a:lstStyle>
          <a:p>
            <a:pPr eaLnBrk="0" fontAlgn="base" hangingPunct="0">
              <a:spcBef>
                <a:spcPct val="0"/>
              </a:spcBef>
              <a:spcAft>
                <a:spcPct val="0"/>
              </a:spcAft>
              <a:buClrTx/>
              <a:buSzTx/>
              <a:buFontTx/>
              <a:buNone/>
            </a:pPr>
            <a:r>
              <a:rPr lang="en-US" altLang="en-US" sz="3200" b="1">
                <a:solidFill>
                  <a:srgbClr val="FF0000"/>
                </a:solidFill>
                <a:latin typeface="Bradley Hand ITC" panose="03070402050302030203" pitchFamily="66" charset="0"/>
                <a:cs typeface="Arial" panose="020B0604020202020204" pitchFamily="34" charset="0"/>
              </a:rPr>
              <a:t>Describe this computer</a:t>
            </a:r>
          </a:p>
        </p:txBody>
      </p:sp>
      <p:sp>
        <p:nvSpPr>
          <p:cNvPr id="620549" name="TextBox 5"/>
          <p:cNvSpPr txBox="1">
            <a:spLocks noChangeArrowheads="1"/>
          </p:cNvSpPr>
          <p:nvPr/>
        </p:nvSpPr>
        <p:spPr bwMode="auto">
          <a:xfrm>
            <a:off x="3276601" y="1"/>
            <a:ext cx="6881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Calibri" panose="020F0502020204030204"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Calibri" panose="020F0502020204030204"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Calibri" panose="020F0502020204030204"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9pPr>
          </a:lstStyle>
          <a:p>
            <a:pPr eaLnBrk="0" fontAlgn="base" hangingPunct="0">
              <a:spcBef>
                <a:spcPct val="0"/>
              </a:spcBef>
              <a:spcAft>
                <a:spcPct val="0"/>
              </a:spcAft>
              <a:buClrTx/>
              <a:buSzTx/>
              <a:buFontTx/>
              <a:buNone/>
            </a:pPr>
            <a:r>
              <a:rPr lang="en-US" altLang="en-US" sz="2800">
                <a:solidFill>
                  <a:srgbClr val="FF0000"/>
                </a:solidFill>
                <a:cs typeface="Arial" panose="020B0604020202020204" pitchFamily="34" charset="0"/>
              </a:rPr>
              <a:t>What is these features and their significance? </a:t>
            </a:r>
          </a:p>
        </p:txBody>
      </p:sp>
      <p:cxnSp>
        <p:nvCxnSpPr>
          <p:cNvPr id="8" name="Straight Arrow Connector 7"/>
          <p:cNvCxnSpPr/>
          <p:nvPr/>
        </p:nvCxnSpPr>
        <p:spPr>
          <a:xfrm>
            <a:off x="6096000" y="457200"/>
            <a:ext cx="1295400" cy="4572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943600" y="457200"/>
            <a:ext cx="1143000" cy="17526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424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Title 1"/>
          <p:cNvSpPr>
            <a:spLocks noGrp="1"/>
          </p:cNvSpPr>
          <p:nvPr>
            <p:ph type="title"/>
          </p:nvPr>
        </p:nvSpPr>
        <p:spPr/>
        <p:txBody>
          <a:bodyPr/>
          <a:lstStyle/>
          <a:p>
            <a:r>
              <a:rPr lang="en-US" altLang="en-US" smtClean="0"/>
              <a:t>The mechanical computer era (1623–1945)</a:t>
            </a:r>
          </a:p>
        </p:txBody>
      </p:sp>
      <p:sp>
        <p:nvSpPr>
          <p:cNvPr id="593923" name="Content Placeholder 2"/>
          <p:cNvSpPr>
            <a:spLocks noGrp="1"/>
          </p:cNvSpPr>
          <p:nvPr>
            <p:ph sz="quarter" idx="1"/>
          </p:nvPr>
        </p:nvSpPr>
        <p:spPr>
          <a:xfrm>
            <a:off x="1600200" y="1600201"/>
            <a:ext cx="8991600" cy="4830763"/>
          </a:xfrm>
        </p:spPr>
        <p:txBody>
          <a:bodyPr/>
          <a:lstStyle/>
          <a:p>
            <a:r>
              <a:rPr lang="en-US" altLang="en-US" smtClean="0"/>
              <a:t>mechanical computers were computers built from only moving mechanical components such as levers and gears, rather than electronic components.</a:t>
            </a:r>
          </a:p>
          <a:p>
            <a:endParaRPr lang="en-US" altLang="en-US" smtClean="0"/>
          </a:p>
        </p:txBody>
      </p:sp>
    </p:spTree>
    <p:extLst>
      <p:ext uri="{BB962C8B-B14F-4D97-AF65-F5344CB8AC3E}">
        <p14:creationId xmlns:p14="http://schemas.microsoft.com/office/powerpoint/2010/main" val="2359846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Title 1"/>
          <p:cNvSpPr>
            <a:spLocks noGrp="1"/>
          </p:cNvSpPr>
          <p:nvPr>
            <p:ph type="title"/>
          </p:nvPr>
        </p:nvSpPr>
        <p:spPr>
          <a:xfrm>
            <a:off x="1524001" y="228600"/>
            <a:ext cx="8766175" cy="990600"/>
          </a:xfrm>
        </p:spPr>
        <p:txBody>
          <a:bodyPr/>
          <a:lstStyle/>
          <a:p>
            <a:r>
              <a:rPr lang="en-US" altLang="en-US" smtClean="0"/>
              <a:t>The Electronic Discrete Variable Automatic Computer (EDVAC)</a:t>
            </a:r>
          </a:p>
        </p:txBody>
      </p:sp>
      <p:sp>
        <p:nvSpPr>
          <p:cNvPr id="621571" name="Content Placeholder 2"/>
          <p:cNvSpPr>
            <a:spLocks noGrp="1"/>
          </p:cNvSpPr>
          <p:nvPr>
            <p:ph sz="quarter" idx="1"/>
          </p:nvPr>
        </p:nvSpPr>
        <p:spPr>
          <a:xfrm>
            <a:off x="2152650" y="1981200"/>
            <a:ext cx="8153400" cy="4495800"/>
          </a:xfrm>
        </p:spPr>
        <p:txBody>
          <a:bodyPr/>
          <a:lstStyle/>
          <a:p>
            <a:pPr marL="0" indent="0">
              <a:buNone/>
            </a:pPr>
            <a:r>
              <a:rPr lang="en-US" altLang="en-US" smtClean="0"/>
              <a:t> the Electronic Discrete Variable Automatic Computer (EDVAC) was the first computer to use the stored program concept. </a:t>
            </a:r>
          </a:p>
        </p:txBody>
      </p:sp>
    </p:spTree>
    <p:extLst>
      <p:ext uri="{BB962C8B-B14F-4D97-AF65-F5344CB8AC3E}">
        <p14:creationId xmlns:p14="http://schemas.microsoft.com/office/powerpoint/2010/main" val="23685808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Title 1"/>
          <p:cNvSpPr>
            <a:spLocks noGrp="1"/>
          </p:cNvSpPr>
          <p:nvPr>
            <p:ph type="title"/>
          </p:nvPr>
        </p:nvSpPr>
        <p:spPr>
          <a:xfrm>
            <a:off x="1981201" y="228600"/>
            <a:ext cx="8308975" cy="990600"/>
          </a:xfrm>
        </p:spPr>
        <p:txBody>
          <a:bodyPr/>
          <a:lstStyle/>
          <a:p>
            <a:r>
              <a:rPr lang="en-US" altLang="en-US" smtClean="0"/>
              <a:t/>
            </a:r>
            <a:br>
              <a:rPr lang="en-US" altLang="en-US" smtClean="0"/>
            </a:br>
            <a:r>
              <a:rPr lang="en-US" altLang="en-US" smtClean="0"/>
              <a:t>Computer generations</a:t>
            </a:r>
            <a:br>
              <a:rPr lang="en-US" altLang="en-US" smtClean="0"/>
            </a:br>
            <a:endParaRPr lang="en-US" altLang="en-US" smtClean="0"/>
          </a:p>
        </p:txBody>
      </p:sp>
      <p:sp>
        <p:nvSpPr>
          <p:cNvPr id="3" name="Content Placeholder 2"/>
          <p:cNvSpPr>
            <a:spLocks noGrp="1"/>
          </p:cNvSpPr>
          <p:nvPr>
            <p:ph sz="quarter" idx="1"/>
          </p:nvPr>
        </p:nvSpPr>
        <p:spPr>
          <a:xfrm>
            <a:off x="1831975" y="2057400"/>
            <a:ext cx="8763000" cy="4495800"/>
          </a:xfrm>
        </p:spPr>
        <p:txBody>
          <a:bodyPr/>
          <a:lstStyle/>
          <a:p>
            <a:pPr marL="0" indent="0">
              <a:buNone/>
              <a:defRPr/>
            </a:pPr>
            <a:r>
              <a:rPr lang="en-US" dirty="0" smtClean="0"/>
              <a:t>A </a:t>
            </a:r>
            <a:r>
              <a:rPr lang="en-US" u="sng" dirty="0" smtClean="0"/>
              <a:t>computer generation </a:t>
            </a:r>
            <a:r>
              <a:rPr lang="en-US" dirty="0" smtClean="0"/>
              <a:t>is a computer era(period of time) characterised by development and use of a particular computer </a:t>
            </a:r>
            <a:r>
              <a:rPr lang="en-US" dirty="0"/>
              <a:t>technology </a:t>
            </a:r>
            <a:r>
              <a:rPr lang="en-US" dirty="0" smtClean="0"/>
              <a:t>that significantly changed </a:t>
            </a:r>
            <a:r>
              <a:rPr lang="en-US" dirty="0"/>
              <a:t>the way computers </a:t>
            </a:r>
            <a:r>
              <a:rPr lang="en-US" dirty="0" smtClean="0"/>
              <a:t>operated.</a:t>
            </a:r>
          </a:p>
          <a:p>
            <a:pPr marL="0" indent="0">
              <a:buNone/>
              <a:defRPr/>
            </a:pPr>
            <a:r>
              <a:rPr lang="en-US" dirty="0" smtClean="0"/>
              <a:t>Each new generation resulted </a:t>
            </a:r>
            <a:r>
              <a:rPr lang="en-US" dirty="0"/>
              <a:t>in increasingly smaller, cheaper, more </a:t>
            </a:r>
            <a:r>
              <a:rPr lang="en-US" dirty="0" smtClean="0"/>
              <a:t>powerful, </a:t>
            </a:r>
            <a:r>
              <a:rPr lang="en-US" dirty="0"/>
              <a:t>more efficient and reliable computing devices</a:t>
            </a:r>
            <a:r>
              <a:rPr lang="en-US" dirty="0" smtClean="0"/>
              <a:t>. </a:t>
            </a:r>
          </a:p>
          <a:p>
            <a:pPr>
              <a:defRPr/>
            </a:pPr>
            <a:endParaRPr lang="en-US" dirty="0"/>
          </a:p>
        </p:txBody>
      </p:sp>
    </p:spTree>
    <p:extLst>
      <p:ext uri="{BB962C8B-B14F-4D97-AF65-F5344CB8AC3E}">
        <p14:creationId xmlns:p14="http://schemas.microsoft.com/office/powerpoint/2010/main" val="25394790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Title 1"/>
          <p:cNvSpPr>
            <a:spLocks noGrp="1"/>
          </p:cNvSpPr>
          <p:nvPr>
            <p:ph type="title"/>
          </p:nvPr>
        </p:nvSpPr>
        <p:spPr>
          <a:xfrm>
            <a:off x="2136775" y="228600"/>
            <a:ext cx="8153400" cy="990600"/>
          </a:xfrm>
        </p:spPr>
        <p:txBody>
          <a:bodyPr/>
          <a:lstStyle/>
          <a:p>
            <a:endParaRPr lang="en-US" altLang="en-US" smtClean="0"/>
          </a:p>
        </p:txBody>
      </p:sp>
      <p:sp>
        <p:nvSpPr>
          <p:cNvPr id="623619" name="Content Placeholder 2"/>
          <p:cNvSpPr>
            <a:spLocks noGrp="1"/>
          </p:cNvSpPr>
          <p:nvPr>
            <p:ph sz="quarter" idx="1"/>
          </p:nvPr>
        </p:nvSpPr>
        <p:spPr>
          <a:xfrm>
            <a:off x="2136775" y="1600200"/>
            <a:ext cx="8153400" cy="4495800"/>
          </a:xfrm>
        </p:spPr>
        <p:txBody>
          <a:bodyPr/>
          <a:lstStyle/>
          <a:p>
            <a:r>
              <a:rPr lang="en-US" altLang="en-US" smtClean="0"/>
              <a:t>The Development of Computer technology is grouped into five generations. </a:t>
            </a:r>
          </a:p>
          <a:p>
            <a:r>
              <a:rPr lang="en-US" altLang="en-US" smtClean="0"/>
              <a:t>Each generation is marked by advancement in basic technologies which have resulted in computers of lower cost, higher speed, greater memory capacity, and smaller size than computers of preceding/former generations.</a:t>
            </a:r>
          </a:p>
          <a:p>
            <a:endParaRPr lang="en-US" altLang="en-US" smtClean="0"/>
          </a:p>
        </p:txBody>
      </p:sp>
    </p:spTree>
    <p:extLst>
      <p:ext uri="{BB962C8B-B14F-4D97-AF65-F5344CB8AC3E}">
        <p14:creationId xmlns:p14="http://schemas.microsoft.com/office/powerpoint/2010/main" val="38076434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mputer History.mp4">
            <a:hlinkClick r:id="" action="ppaction://media"/>
          </p:cNvPr>
          <p:cNvPicPr>
            <a:picLocks noRot="1" noChangeAspect="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2120900" y="381000"/>
            <a:ext cx="7861300" cy="602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43" name="TextBox 2"/>
          <p:cNvSpPr txBox="1">
            <a:spLocks noChangeArrowheads="1"/>
          </p:cNvSpPr>
          <p:nvPr/>
        </p:nvSpPr>
        <p:spPr bwMode="auto">
          <a:xfrm>
            <a:off x="4648201" y="11114"/>
            <a:ext cx="25812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Calibri" panose="020F0502020204030204"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Calibri" panose="020F0502020204030204"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Calibri" panose="020F0502020204030204"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9pPr>
          </a:lstStyle>
          <a:p>
            <a:pPr eaLnBrk="0" fontAlgn="base" hangingPunct="0">
              <a:spcBef>
                <a:spcPct val="0"/>
              </a:spcBef>
              <a:spcAft>
                <a:spcPct val="0"/>
              </a:spcAft>
              <a:buClrTx/>
              <a:buSzTx/>
              <a:buFontTx/>
              <a:buNone/>
            </a:pPr>
            <a:r>
              <a:rPr lang="en-US" altLang="en-US" sz="1800">
                <a:solidFill>
                  <a:prstClr val="black"/>
                </a:solidFill>
                <a:cs typeface="Arial" panose="020B0604020202020204" pitchFamily="34" charset="0"/>
              </a:rPr>
              <a:t>The History of Computers</a:t>
            </a:r>
          </a:p>
        </p:txBody>
      </p:sp>
    </p:spTree>
    <p:extLst>
      <p:ext uri="{BB962C8B-B14F-4D97-AF65-F5344CB8AC3E}">
        <p14:creationId xmlns:p14="http://schemas.microsoft.com/office/powerpoint/2010/main" val="97996663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nodeType="clickPar">
                      <p:stCondLst>
                        <p:cond delay="0"/>
                      </p:stCondLst>
                      <p:childTnLst>
                        <p:par>
                          <p:cTn id="4" fill="hold" nodeType="withGroup">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Title 1"/>
          <p:cNvSpPr>
            <a:spLocks noGrp="1"/>
          </p:cNvSpPr>
          <p:nvPr>
            <p:ph type="title"/>
          </p:nvPr>
        </p:nvSpPr>
        <p:spPr>
          <a:xfrm>
            <a:off x="2136775" y="228600"/>
            <a:ext cx="8153400" cy="990600"/>
          </a:xfrm>
        </p:spPr>
        <p:txBody>
          <a:bodyPr/>
          <a:lstStyle/>
          <a:p>
            <a:r>
              <a:rPr lang="en-US" altLang="en-US" smtClean="0"/>
              <a:t>Computer generations and associated technologies</a:t>
            </a:r>
          </a:p>
        </p:txBody>
      </p:sp>
      <p:graphicFrame>
        <p:nvGraphicFramePr>
          <p:cNvPr id="4" name="Content Placeholder 3"/>
          <p:cNvGraphicFramePr>
            <a:graphicFrameLocks noGrp="1"/>
          </p:cNvGraphicFramePr>
          <p:nvPr>
            <p:ph sz="quarter" idx="1"/>
          </p:nvPr>
        </p:nvGraphicFramePr>
        <p:xfrm>
          <a:off x="2362200" y="1905000"/>
          <a:ext cx="7391400" cy="4191000"/>
        </p:xfrm>
        <a:graphic>
          <a:graphicData uri="http://schemas.openxmlformats.org/drawingml/2006/table">
            <a:tbl>
              <a:tblPr firstRow="1" bandRow="1">
                <a:tableStyleId>{5C22544A-7EE6-4342-B048-85BDC9FD1C3A}</a:tableStyleId>
              </a:tblPr>
              <a:tblGrid>
                <a:gridCol w="3695700"/>
                <a:gridCol w="3695700"/>
              </a:tblGrid>
              <a:tr h="649561">
                <a:tc>
                  <a:txBody>
                    <a:bodyPr/>
                    <a:lstStyle/>
                    <a:p>
                      <a:r>
                        <a:rPr lang="en-US" sz="1800" dirty="0" smtClean="0"/>
                        <a:t>GENERATION </a:t>
                      </a:r>
                      <a:endParaRPr lang="en-US" sz="1800" dirty="0"/>
                    </a:p>
                  </a:txBody>
                  <a:tcPr/>
                </a:tc>
                <a:tc>
                  <a:txBody>
                    <a:bodyPr/>
                    <a:lstStyle/>
                    <a:p>
                      <a:r>
                        <a:rPr lang="en-US" sz="1800" dirty="0" smtClean="0"/>
                        <a:t>TECHNOLOGY </a:t>
                      </a:r>
                      <a:endParaRPr lang="en-US" sz="1800" dirty="0"/>
                    </a:p>
                  </a:txBody>
                  <a:tcPr/>
                </a:tc>
              </a:tr>
              <a:tr h="1121159">
                <a:tc>
                  <a:txBody>
                    <a:bodyPr/>
                    <a:lstStyle/>
                    <a:p>
                      <a:r>
                        <a:rPr lang="en-US" sz="1800" dirty="0" smtClean="0"/>
                        <a:t>First generation</a:t>
                      </a:r>
                      <a:endParaRPr lang="en-US" sz="1800" dirty="0"/>
                    </a:p>
                  </a:txBody>
                  <a:tcPr/>
                </a:tc>
                <a:tc>
                  <a:txBody>
                    <a:bodyPr/>
                    <a:lstStyle/>
                    <a:p>
                      <a:r>
                        <a:rPr lang="en-US" sz="1800" dirty="0" smtClean="0"/>
                        <a:t>Vacuum tubes, Valves, Diodes</a:t>
                      </a:r>
                      <a:endParaRPr lang="en-US" sz="1800" dirty="0"/>
                    </a:p>
                  </a:txBody>
                  <a:tcPr/>
                </a:tc>
              </a:tr>
              <a:tr h="649561">
                <a:tc>
                  <a:txBody>
                    <a:bodyPr/>
                    <a:lstStyle/>
                    <a:p>
                      <a:r>
                        <a:rPr lang="en-US" sz="1800" dirty="0" smtClean="0"/>
                        <a:t>Second generation</a:t>
                      </a:r>
                      <a:endParaRPr lang="en-US" sz="1800" dirty="0"/>
                    </a:p>
                  </a:txBody>
                  <a:tcPr/>
                </a:tc>
                <a:tc>
                  <a:txBody>
                    <a:bodyPr/>
                    <a:lstStyle/>
                    <a:p>
                      <a:r>
                        <a:rPr lang="en-US" sz="1800" dirty="0" smtClean="0"/>
                        <a:t>Transistors </a:t>
                      </a:r>
                      <a:endParaRPr lang="en-US" sz="1800" dirty="0"/>
                    </a:p>
                  </a:txBody>
                  <a:tcPr/>
                </a:tc>
              </a:tr>
              <a:tr h="649561">
                <a:tc>
                  <a:txBody>
                    <a:bodyPr/>
                    <a:lstStyle/>
                    <a:p>
                      <a:r>
                        <a:rPr lang="en-US" sz="1800" dirty="0" smtClean="0"/>
                        <a:t>Third generation </a:t>
                      </a:r>
                      <a:endParaRPr lang="en-US" sz="1800" dirty="0"/>
                    </a:p>
                  </a:txBody>
                  <a:tcPr/>
                </a:tc>
                <a:tc>
                  <a:txBody>
                    <a:bodyPr/>
                    <a:lstStyle/>
                    <a:p>
                      <a:r>
                        <a:rPr lang="en-US" sz="1800" dirty="0" smtClean="0"/>
                        <a:t>Integrated circuits</a:t>
                      </a:r>
                      <a:endParaRPr lang="en-US" sz="1800" dirty="0"/>
                    </a:p>
                  </a:txBody>
                  <a:tcPr/>
                </a:tc>
              </a:tr>
              <a:tr h="1121159">
                <a:tc>
                  <a:txBody>
                    <a:bodyPr/>
                    <a:lstStyle/>
                    <a:p>
                      <a:r>
                        <a:rPr lang="en-US" sz="1800" dirty="0" smtClean="0"/>
                        <a:t>Fourth generation</a:t>
                      </a:r>
                      <a:endParaRPr lang="en-US" sz="1800" dirty="0"/>
                    </a:p>
                  </a:txBody>
                  <a:tcPr/>
                </a:tc>
                <a:tc>
                  <a:txBody>
                    <a:bodyPr/>
                    <a:lstStyle/>
                    <a:p>
                      <a:r>
                        <a:rPr lang="en-US" sz="1800" dirty="0" smtClean="0"/>
                        <a:t>Very large Integrated Circuits.</a:t>
                      </a:r>
                      <a:endParaRPr lang="en-US" sz="1800" dirty="0"/>
                    </a:p>
                  </a:txBody>
                  <a:tcPr/>
                </a:tc>
              </a:tr>
            </a:tbl>
          </a:graphicData>
        </a:graphic>
      </p:graphicFrame>
    </p:spTree>
    <p:extLst>
      <p:ext uri="{BB962C8B-B14F-4D97-AF65-F5344CB8AC3E}">
        <p14:creationId xmlns:p14="http://schemas.microsoft.com/office/powerpoint/2010/main" val="37824703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p:nvPr/>
        </p:nvSpPr>
        <p:spPr>
          <a:xfrm>
            <a:off x="5715000" y="4114800"/>
            <a:ext cx="5105400" cy="3048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a:solidFill>
                <a:prstClr val="white"/>
              </a:solidFill>
            </a:endParaRPr>
          </a:p>
        </p:txBody>
      </p:sp>
      <p:pic>
        <p:nvPicPr>
          <p:cNvPr id="626691"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00601" y="609600"/>
            <a:ext cx="2474913"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669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1" y="304800"/>
            <a:ext cx="2112963"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6693"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4522789"/>
            <a:ext cx="1066800" cy="141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6694"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534400" y="5181600"/>
            <a:ext cx="2008188"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6695"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763000" y="4114800"/>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6696" name="Picture 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076950" y="4648200"/>
            <a:ext cx="10477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6697" name="Picture 1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057400" y="3775075"/>
            <a:ext cx="1981200"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6698" name="Picture 11"/>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438401" y="5410201"/>
            <a:ext cx="1609725"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6699" name="Picture 12"/>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8229600" y="2362200"/>
            <a:ext cx="19812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6700" name="TextBox 13"/>
          <p:cNvSpPr txBox="1">
            <a:spLocks noChangeArrowheads="1"/>
          </p:cNvSpPr>
          <p:nvPr/>
        </p:nvSpPr>
        <p:spPr bwMode="auto">
          <a:xfrm>
            <a:off x="1752600" y="-76200"/>
            <a:ext cx="2514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Calibri" panose="020F0502020204030204"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Calibri" panose="020F0502020204030204"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Calibri" panose="020F0502020204030204"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9pPr>
          </a:lstStyle>
          <a:p>
            <a:pPr eaLnBrk="0" fontAlgn="base" hangingPunct="0">
              <a:spcBef>
                <a:spcPct val="0"/>
              </a:spcBef>
              <a:spcAft>
                <a:spcPct val="0"/>
              </a:spcAft>
              <a:buClrTx/>
              <a:buSzTx/>
              <a:buFontTx/>
              <a:buNone/>
            </a:pPr>
            <a:r>
              <a:rPr lang="en-US" altLang="en-US" sz="2800" b="1">
                <a:solidFill>
                  <a:prstClr val="black"/>
                </a:solidFill>
                <a:cs typeface="Arial" panose="020B0604020202020204" pitchFamily="34" charset="0"/>
              </a:rPr>
              <a:t>First generation</a:t>
            </a:r>
          </a:p>
        </p:txBody>
      </p:sp>
      <p:sp>
        <p:nvSpPr>
          <p:cNvPr id="626701" name="TextBox 14"/>
          <p:cNvSpPr txBox="1">
            <a:spLocks noChangeArrowheads="1"/>
          </p:cNvSpPr>
          <p:nvPr/>
        </p:nvSpPr>
        <p:spPr bwMode="auto">
          <a:xfrm>
            <a:off x="4648201" y="152401"/>
            <a:ext cx="2957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Calibri" panose="020F0502020204030204"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Calibri" panose="020F0502020204030204"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Calibri" panose="020F0502020204030204"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9pPr>
          </a:lstStyle>
          <a:p>
            <a:pPr eaLnBrk="0" fontAlgn="base" hangingPunct="0">
              <a:spcBef>
                <a:spcPct val="0"/>
              </a:spcBef>
              <a:spcAft>
                <a:spcPct val="0"/>
              </a:spcAft>
              <a:buClrTx/>
              <a:buSzTx/>
              <a:buFontTx/>
              <a:buNone/>
            </a:pPr>
            <a:r>
              <a:rPr lang="en-US" altLang="en-US" sz="2800" b="1">
                <a:solidFill>
                  <a:prstClr val="black"/>
                </a:solidFill>
                <a:cs typeface="Arial" panose="020B0604020202020204" pitchFamily="34" charset="0"/>
              </a:rPr>
              <a:t>Second generation</a:t>
            </a:r>
          </a:p>
        </p:txBody>
      </p:sp>
      <p:sp>
        <p:nvSpPr>
          <p:cNvPr id="626702" name="TextBox 15"/>
          <p:cNvSpPr txBox="1">
            <a:spLocks noChangeArrowheads="1"/>
          </p:cNvSpPr>
          <p:nvPr/>
        </p:nvSpPr>
        <p:spPr bwMode="auto">
          <a:xfrm>
            <a:off x="1524000" y="6359526"/>
            <a:ext cx="2933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Calibri" panose="020F0502020204030204"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Calibri" panose="020F0502020204030204"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Calibri" panose="020F0502020204030204"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9pPr>
          </a:lstStyle>
          <a:p>
            <a:pPr eaLnBrk="0" fontAlgn="base" hangingPunct="0">
              <a:spcBef>
                <a:spcPct val="0"/>
              </a:spcBef>
              <a:spcAft>
                <a:spcPct val="0"/>
              </a:spcAft>
              <a:buClrTx/>
              <a:buSzTx/>
              <a:buFontTx/>
              <a:buNone/>
            </a:pPr>
            <a:r>
              <a:rPr lang="en-US" altLang="en-US" sz="2800" b="1">
                <a:solidFill>
                  <a:prstClr val="black"/>
                </a:solidFill>
                <a:cs typeface="Arial" panose="020B0604020202020204" pitchFamily="34" charset="0"/>
              </a:rPr>
              <a:t>Fourth Generation</a:t>
            </a:r>
          </a:p>
        </p:txBody>
      </p:sp>
      <p:sp>
        <p:nvSpPr>
          <p:cNvPr id="626703" name="TextBox 16"/>
          <p:cNvSpPr txBox="1">
            <a:spLocks noChangeArrowheads="1"/>
          </p:cNvSpPr>
          <p:nvPr/>
        </p:nvSpPr>
        <p:spPr bwMode="auto">
          <a:xfrm>
            <a:off x="6629401" y="6477001"/>
            <a:ext cx="2627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Calibri" panose="020F0502020204030204"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Calibri" panose="020F0502020204030204"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Calibri" panose="020F0502020204030204"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9pPr>
          </a:lstStyle>
          <a:p>
            <a:pPr eaLnBrk="0" fontAlgn="base" hangingPunct="0">
              <a:spcBef>
                <a:spcPct val="0"/>
              </a:spcBef>
              <a:spcAft>
                <a:spcPct val="0"/>
              </a:spcAft>
              <a:buClrTx/>
              <a:buSzTx/>
              <a:buFontTx/>
              <a:buNone/>
            </a:pPr>
            <a:r>
              <a:rPr lang="en-US" altLang="en-US" sz="2800" b="1">
                <a:solidFill>
                  <a:prstClr val="black"/>
                </a:solidFill>
                <a:cs typeface="Arial" panose="020B0604020202020204" pitchFamily="34" charset="0"/>
              </a:rPr>
              <a:t>Fifth Generation</a:t>
            </a:r>
          </a:p>
        </p:txBody>
      </p:sp>
      <p:sp>
        <p:nvSpPr>
          <p:cNvPr id="626704" name="TextBox 18"/>
          <p:cNvSpPr txBox="1">
            <a:spLocks noChangeArrowheads="1"/>
          </p:cNvSpPr>
          <p:nvPr/>
        </p:nvSpPr>
        <p:spPr bwMode="auto">
          <a:xfrm>
            <a:off x="8013700" y="-6350"/>
            <a:ext cx="26543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Calibri" panose="020F0502020204030204"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Calibri" panose="020F0502020204030204"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Calibri" panose="020F0502020204030204"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9pPr>
          </a:lstStyle>
          <a:p>
            <a:pPr eaLnBrk="0" fontAlgn="base" hangingPunct="0">
              <a:spcBef>
                <a:spcPct val="0"/>
              </a:spcBef>
              <a:spcAft>
                <a:spcPct val="0"/>
              </a:spcAft>
              <a:buClrTx/>
              <a:buSzTx/>
              <a:buFontTx/>
              <a:buNone/>
            </a:pPr>
            <a:r>
              <a:rPr lang="en-US" altLang="en-US" sz="2800" b="1">
                <a:solidFill>
                  <a:prstClr val="black"/>
                </a:solidFill>
                <a:cs typeface="Arial" panose="020B0604020202020204" pitchFamily="34" charset="0"/>
              </a:rPr>
              <a:t>Third generation</a:t>
            </a:r>
          </a:p>
        </p:txBody>
      </p:sp>
      <p:sp>
        <p:nvSpPr>
          <p:cNvPr id="626705" name="TextBox 19"/>
          <p:cNvSpPr txBox="1">
            <a:spLocks noChangeArrowheads="1"/>
          </p:cNvSpPr>
          <p:nvPr/>
        </p:nvSpPr>
        <p:spPr bwMode="auto">
          <a:xfrm>
            <a:off x="2057400" y="3276601"/>
            <a:ext cx="6186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Calibri" panose="020F0502020204030204"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Calibri" panose="020F0502020204030204"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Calibri" panose="020F0502020204030204"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9pPr>
          </a:lstStyle>
          <a:p>
            <a:pPr eaLnBrk="0" fontAlgn="base" hangingPunct="0">
              <a:spcBef>
                <a:spcPct val="0"/>
              </a:spcBef>
              <a:spcAft>
                <a:spcPct val="0"/>
              </a:spcAft>
              <a:buClrTx/>
              <a:buSzTx/>
              <a:buFontTx/>
              <a:buNone/>
            </a:pPr>
            <a:r>
              <a:rPr lang="en-US" altLang="en-US" sz="2800">
                <a:solidFill>
                  <a:srgbClr val="FF0000"/>
                </a:solidFill>
                <a:latin typeface="Lucida Calligraphy" panose="03010101010101010101" pitchFamily="66" charset="0"/>
                <a:cs typeface="Arial" panose="020B0604020202020204" pitchFamily="34" charset="0"/>
              </a:rPr>
              <a:t>Identify the obvious differences</a:t>
            </a:r>
          </a:p>
        </p:txBody>
      </p:sp>
      <p:sp>
        <p:nvSpPr>
          <p:cNvPr id="22" name="Rectangle 21"/>
          <p:cNvSpPr/>
          <p:nvPr/>
        </p:nvSpPr>
        <p:spPr>
          <a:xfrm>
            <a:off x="1524000" y="3657600"/>
            <a:ext cx="2895600" cy="3200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a:solidFill>
                <a:prstClr val="white"/>
              </a:solidFill>
            </a:endParaRPr>
          </a:p>
        </p:txBody>
      </p:sp>
      <p:sp>
        <p:nvSpPr>
          <p:cNvPr id="24" name="Rounded Rectangle 23"/>
          <p:cNvSpPr/>
          <p:nvPr/>
        </p:nvSpPr>
        <p:spPr>
          <a:xfrm>
            <a:off x="4572000" y="152400"/>
            <a:ext cx="2971800" cy="3048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a:solidFill>
                <a:prstClr val="white"/>
              </a:solidFill>
            </a:endParaRPr>
          </a:p>
        </p:txBody>
      </p:sp>
      <p:sp>
        <p:nvSpPr>
          <p:cNvPr id="25" name="Rectangle 24"/>
          <p:cNvSpPr/>
          <p:nvPr/>
        </p:nvSpPr>
        <p:spPr>
          <a:xfrm>
            <a:off x="8118475" y="0"/>
            <a:ext cx="2514600" cy="3962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a:solidFill>
                <a:prstClr val="white"/>
              </a:solidFill>
            </a:endParaRPr>
          </a:p>
        </p:txBody>
      </p:sp>
      <p:pic>
        <p:nvPicPr>
          <p:cNvPr id="626709" name="Picture 1"/>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24001" y="304800"/>
            <a:ext cx="30511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524000" y="0"/>
            <a:ext cx="3048000" cy="3352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a:solidFill>
                <a:prstClr val="white"/>
              </a:solidFill>
            </a:endParaRPr>
          </a:p>
        </p:txBody>
      </p:sp>
      <p:sp>
        <p:nvSpPr>
          <p:cNvPr id="626711" name="TextBox 3"/>
          <p:cNvSpPr txBox="1">
            <a:spLocks noChangeArrowheads="1"/>
          </p:cNvSpPr>
          <p:nvPr/>
        </p:nvSpPr>
        <p:spPr bwMode="auto">
          <a:xfrm>
            <a:off x="3733801" y="2895600"/>
            <a:ext cx="758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Calibri" panose="020F0502020204030204"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Calibri" panose="020F0502020204030204"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Calibri" panose="020F0502020204030204"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9pPr>
          </a:lstStyle>
          <a:p>
            <a:pPr eaLnBrk="0" fontAlgn="base" hangingPunct="0">
              <a:spcBef>
                <a:spcPct val="0"/>
              </a:spcBef>
              <a:spcAft>
                <a:spcPct val="0"/>
              </a:spcAft>
              <a:buClrTx/>
              <a:buSzTx/>
              <a:buFontTx/>
              <a:buNone/>
            </a:pPr>
            <a:r>
              <a:rPr lang="en-US" altLang="en-US" sz="1800">
                <a:solidFill>
                  <a:prstClr val="black"/>
                </a:solidFill>
                <a:cs typeface="Arial" panose="020B0604020202020204" pitchFamily="34" charset="0"/>
              </a:rPr>
              <a:t>ENIAC</a:t>
            </a:r>
          </a:p>
        </p:txBody>
      </p:sp>
    </p:spTree>
    <p:extLst>
      <p:ext uri="{BB962C8B-B14F-4D97-AF65-F5344CB8AC3E}">
        <p14:creationId xmlns:p14="http://schemas.microsoft.com/office/powerpoint/2010/main" val="25192998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Title 1"/>
          <p:cNvSpPr>
            <a:spLocks noGrp="1"/>
          </p:cNvSpPr>
          <p:nvPr>
            <p:ph type="title"/>
          </p:nvPr>
        </p:nvSpPr>
        <p:spPr>
          <a:xfrm>
            <a:off x="1547814" y="228600"/>
            <a:ext cx="9120187" cy="990600"/>
          </a:xfrm>
        </p:spPr>
        <p:txBody>
          <a:bodyPr/>
          <a:lstStyle/>
          <a:p>
            <a:r>
              <a:rPr lang="en-US" altLang="en-US" smtClean="0"/>
              <a:t>Characteristics of The first generation of Computers</a:t>
            </a:r>
          </a:p>
        </p:txBody>
      </p:sp>
      <p:sp>
        <p:nvSpPr>
          <p:cNvPr id="627715" name="Content Placeholder 2"/>
          <p:cNvSpPr>
            <a:spLocks noGrp="1"/>
          </p:cNvSpPr>
          <p:nvPr>
            <p:ph sz="quarter" idx="1"/>
          </p:nvPr>
        </p:nvSpPr>
        <p:spPr>
          <a:xfrm>
            <a:off x="1536700" y="1295400"/>
            <a:ext cx="9120188" cy="4495800"/>
          </a:xfrm>
        </p:spPr>
        <p:txBody>
          <a:bodyPr/>
          <a:lstStyle/>
          <a:p>
            <a:r>
              <a:rPr lang="en-US" altLang="en-US" smtClean="0"/>
              <a:t>This generation was marked by the use of vacuum tubes for circuitry. </a:t>
            </a:r>
          </a:p>
          <a:p>
            <a:r>
              <a:rPr lang="en-US" altLang="en-US" smtClean="0"/>
              <a:t>The first generation computers did not use operating systems; instead each computer had its own machine language uniquely designed to run on that machine only.</a:t>
            </a:r>
          </a:p>
          <a:p>
            <a:r>
              <a:rPr lang="en-US" altLang="en-US" smtClean="0"/>
              <a:t> Computers relied only on machine language to perform operations, machine language is the lowest-level programming language understood by computers, and they could only solve one problem at a time. </a:t>
            </a:r>
          </a:p>
        </p:txBody>
      </p:sp>
    </p:spTree>
    <p:extLst>
      <p:ext uri="{BB962C8B-B14F-4D97-AF65-F5344CB8AC3E}">
        <p14:creationId xmlns:p14="http://schemas.microsoft.com/office/powerpoint/2010/main" val="38308499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Title 1"/>
          <p:cNvSpPr>
            <a:spLocks noGrp="1"/>
          </p:cNvSpPr>
          <p:nvPr>
            <p:ph type="title"/>
          </p:nvPr>
        </p:nvSpPr>
        <p:spPr/>
        <p:txBody>
          <a:bodyPr/>
          <a:lstStyle/>
          <a:p>
            <a:endParaRPr lang="en-US" altLang="en-US" smtClean="0"/>
          </a:p>
        </p:txBody>
      </p:sp>
      <p:sp>
        <p:nvSpPr>
          <p:cNvPr id="628739" name="Content Placeholder 2"/>
          <p:cNvSpPr>
            <a:spLocks noGrp="1"/>
          </p:cNvSpPr>
          <p:nvPr>
            <p:ph sz="quarter" idx="1"/>
          </p:nvPr>
        </p:nvSpPr>
        <p:spPr>
          <a:xfrm>
            <a:off x="1600200" y="1600201"/>
            <a:ext cx="8991600" cy="4830763"/>
          </a:xfrm>
        </p:spPr>
        <p:txBody>
          <a:bodyPr/>
          <a:lstStyle/>
          <a:p>
            <a:r>
              <a:rPr lang="en-US" altLang="en-US" smtClean="0"/>
              <a:t>They used magnetic drums as primary storage. Magnetic drum is a metal cylinder coated with magnetic iron-oxide material on which data and programs can be stored.</a:t>
            </a:r>
          </a:p>
          <a:p>
            <a:endParaRPr lang="en-US" altLang="en-US" smtClean="0"/>
          </a:p>
        </p:txBody>
      </p:sp>
    </p:spTree>
    <p:extLst>
      <p:ext uri="{BB962C8B-B14F-4D97-AF65-F5344CB8AC3E}">
        <p14:creationId xmlns:p14="http://schemas.microsoft.com/office/powerpoint/2010/main" val="25931533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976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476250"/>
            <a:ext cx="4351338" cy="561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9763" name="TextBox 1"/>
          <p:cNvSpPr txBox="1">
            <a:spLocks noChangeArrowheads="1"/>
          </p:cNvSpPr>
          <p:nvPr/>
        </p:nvSpPr>
        <p:spPr bwMode="auto">
          <a:xfrm>
            <a:off x="2667000" y="-76200"/>
            <a:ext cx="6540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Calibri" panose="020F0502020204030204"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Calibri" panose="020F0502020204030204"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Calibri" panose="020F0502020204030204"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9pPr>
          </a:lstStyle>
          <a:p>
            <a:pPr eaLnBrk="0" fontAlgn="base" hangingPunct="0">
              <a:spcBef>
                <a:spcPct val="0"/>
              </a:spcBef>
              <a:spcAft>
                <a:spcPct val="0"/>
              </a:spcAft>
              <a:buClrTx/>
              <a:buSzTx/>
              <a:buFontTx/>
              <a:buNone/>
            </a:pPr>
            <a:r>
              <a:rPr lang="en-US" altLang="en-US" sz="3200" b="1">
                <a:solidFill>
                  <a:srgbClr val="FF0000"/>
                </a:solidFill>
                <a:latin typeface="Bradley Hand ITC" panose="03070402050302030203" pitchFamily="66" charset="0"/>
                <a:cs typeface="Arial" panose="020B0604020202020204" pitchFamily="34" charset="0"/>
              </a:rPr>
              <a:t>Identify the Nature of this computer?</a:t>
            </a:r>
          </a:p>
        </p:txBody>
      </p:sp>
    </p:spTree>
    <p:extLst>
      <p:ext uri="{BB962C8B-B14F-4D97-AF65-F5344CB8AC3E}">
        <p14:creationId xmlns:p14="http://schemas.microsoft.com/office/powerpoint/2010/main" val="6342441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Title 1"/>
          <p:cNvSpPr>
            <a:spLocks noGrp="1"/>
          </p:cNvSpPr>
          <p:nvPr>
            <p:ph type="title"/>
          </p:nvPr>
        </p:nvSpPr>
        <p:spPr>
          <a:xfrm>
            <a:off x="2136775" y="228600"/>
            <a:ext cx="8153400" cy="990600"/>
          </a:xfrm>
        </p:spPr>
        <p:txBody>
          <a:bodyPr/>
          <a:lstStyle/>
          <a:p>
            <a:endParaRPr lang="en-US" altLang="en-US" smtClean="0"/>
          </a:p>
        </p:txBody>
      </p:sp>
      <p:sp>
        <p:nvSpPr>
          <p:cNvPr id="630787" name="Content Placeholder 2"/>
          <p:cNvSpPr>
            <a:spLocks noGrp="1"/>
          </p:cNvSpPr>
          <p:nvPr>
            <p:ph sz="quarter" idx="1"/>
          </p:nvPr>
        </p:nvSpPr>
        <p:spPr>
          <a:xfrm>
            <a:off x="1600200" y="1524000"/>
            <a:ext cx="9067800" cy="5791200"/>
          </a:xfrm>
        </p:spPr>
        <p:txBody>
          <a:bodyPr/>
          <a:lstStyle/>
          <a:p>
            <a:r>
              <a:rPr lang="en-US" altLang="en-US" smtClean="0"/>
              <a:t>They were very expensive to operate because they used a lot of electrical power to operate. </a:t>
            </a:r>
          </a:p>
          <a:p>
            <a:r>
              <a:rPr lang="en-US" altLang="en-US" smtClean="0"/>
              <a:t>They generated a lot of heat due to use of very many Vacuum tubes, therefore needed air conditioning to cool. </a:t>
            </a:r>
          </a:p>
          <a:p>
            <a:r>
              <a:rPr lang="en-US" altLang="en-US" smtClean="0"/>
              <a:t>They required constant maintenance and were difficult to maintain because vacuum tubes would be blown so easily, and processing was so unreliable.</a:t>
            </a:r>
          </a:p>
          <a:p>
            <a:endParaRPr lang="en-US" altLang="en-US" smtClean="0"/>
          </a:p>
        </p:txBody>
      </p:sp>
    </p:spTree>
    <p:extLst>
      <p:ext uri="{BB962C8B-B14F-4D97-AF65-F5344CB8AC3E}">
        <p14:creationId xmlns:p14="http://schemas.microsoft.com/office/powerpoint/2010/main" val="35581638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Title 1"/>
          <p:cNvSpPr>
            <a:spLocks noGrp="1"/>
          </p:cNvSpPr>
          <p:nvPr>
            <p:ph type="title"/>
          </p:nvPr>
        </p:nvSpPr>
        <p:spPr/>
        <p:txBody>
          <a:bodyPr/>
          <a:lstStyle/>
          <a:p>
            <a:r>
              <a:rPr lang="en-US" altLang="en-US" smtClean="0"/>
              <a:t>The pascaline</a:t>
            </a:r>
          </a:p>
        </p:txBody>
      </p:sp>
      <p:sp>
        <p:nvSpPr>
          <p:cNvPr id="3" name="Content Placeholder 2"/>
          <p:cNvSpPr>
            <a:spLocks noGrp="1"/>
          </p:cNvSpPr>
          <p:nvPr>
            <p:ph sz="quarter" idx="1"/>
          </p:nvPr>
        </p:nvSpPr>
        <p:spPr>
          <a:xfrm>
            <a:off x="1600200" y="1600201"/>
            <a:ext cx="8991600" cy="4830763"/>
          </a:xfrm>
        </p:spPr>
        <p:txBody>
          <a:bodyPr/>
          <a:lstStyle/>
          <a:p>
            <a:pPr marL="0" indent="0">
              <a:buNone/>
              <a:defRPr/>
            </a:pPr>
            <a:r>
              <a:rPr lang="en-US" dirty="0"/>
              <a:t>The </a:t>
            </a:r>
            <a:r>
              <a:rPr lang="en-US" dirty="0" err="1"/>
              <a:t>Pascaline</a:t>
            </a:r>
            <a:r>
              <a:rPr lang="en-US" dirty="0"/>
              <a:t> was the first arithmetic machine invented by Blaise Pascal (1623–1662) who was a French mathematician,  to do calculations such as additions and subtraction. </a:t>
            </a:r>
          </a:p>
          <a:p>
            <a:pPr>
              <a:defRPr/>
            </a:pPr>
            <a:endParaRPr lang="en-US" dirty="0"/>
          </a:p>
        </p:txBody>
      </p:sp>
    </p:spTree>
    <p:extLst>
      <p:ext uri="{BB962C8B-B14F-4D97-AF65-F5344CB8AC3E}">
        <p14:creationId xmlns:p14="http://schemas.microsoft.com/office/powerpoint/2010/main" val="3227378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Title 1"/>
          <p:cNvSpPr>
            <a:spLocks noGrp="1"/>
          </p:cNvSpPr>
          <p:nvPr>
            <p:ph type="title"/>
          </p:nvPr>
        </p:nvSpPr>
        <p:spPr>
          <a:xfrm>
            <a:off x="2136775" y="228600"/>
            <a:ext cx="8153400" cy="990600"/>
          </a:xfrm>
        </p:spPr>
        <p:txBody>
          <a:bodyPr/>
          <a:lstStyle/>
          <a:p>
            <a:endParaRPr lang="en-US" altLang="en-US" smtClean="0"/>
          </a:p>
        </p:txBody>
      </p:sp>
      <p:sp>
        <p:nvSpPr>
          <p:cNvPr id="631811" name="Content Placeholder 2"/>
          <p:cNvSpPr>
            <a:spLocks noGrp="1"/>
          </p:cNvSpPr>
          <p:nvPr>
            <p:ph sz="quarter" idx="1"/>
          </p:nvPr>
        </p:nvSpPr>
        <p:spPr>
          <a:xfrm>
            <a:off x="2136775" y="1600200"/>
            <a:ext cx="8153400" cy="4495800"/>
          </a:xfrm>
        </p:spPr>
        <p:txBody>
          <a:bodyPr/>
          <a:lstStyle/>
          <a:p>
            <a:r>
              <a:rPr lang="en-US" altLang="en-US" smtClean="0"/>
              <a:t>Input was based on punched cards and paper tape, and output was displayed on printouts. </a:t>
            </a:r>
          </a:p>
          <a:p>
            <a:r>
              <a:rPr lang="en-US" altLang="en-US" smtClean="0"/>
              <a:t>They were quite slow in processing data; millions of times slower than the current personal computers due to the use of vacuum tubes.</a:t>
            </a:r>
          </a:p>
          <a:p>
            <a:r>
              <a:rPr lang="en-US" altLang="en-US" smtClean="0"/>
              <a:t>They needed a lot of power to work.</a:t>
            </a:r>
          </a:p>
          <a:p>
            <a:r>
              <a:rPr lang="en-US" altLang="en-US" smtClean="0"/>
              <a:t>They had many moving parts like gears and levers.</a:t>
            </a:r>
          </a:p>
          <a:p>
            <a:endParaRPr lang="en-US" altLang="en-US" smtClean="0"/>
          </a:p>
          <a:p>
            <a:endParaRPr lang="en-US" altLang="en-US" smtClean="0"/>
          </a:p>
        </p:txBody>
      </p:sp>
    </p:spTree>
    <p:extLst>
      <p:ext uri="{BB962C8B-B14F-4D97-AF65-F5344CB8AC3E}">
        <p14:creationId xmlns:p14="http://schemas.microsoft.com/office/powerpoint/2010/main" val="37829740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Title 1"/>
          <p:cNvSpPr>
            <a:spLocks noGrp="1"/>
          </p:cNvSpPr>
          <p:nvPr>
            <p:ph type="title"/>
          </p:nvPr>
        </p:nvSpPr>
        <p:spPr>
          <a:xfrm>
            <a:off x="2136775" y="228600"/>
            <a:ext cx="8153400" cy="990600"/>
          </a:xfrm>
        </p:spPr>
        <p:txBody>
          <a:bodyPr/>
          <a:lstStyle/>
          <a:p>
            <a:endParaRPr lang="en-US" altLang="en-US" smtClean="0"/>
          </a:p>
        </p:txBody>
      </p:sp>
      <p:sp>
        <p:nvSpPr>
          <p:cNvPr id="632835" name="Content Placeholder 2"/>
          <p:cNvSpPr>
            <a:spLocks noGrp="1"/>
          </p:cNvSpPr>
          <p:nvPr>
            <p:ph sz="quarter" idx="1"/>
          </p:nvPr>
        </p:nvSpPr>
        <p:spPr>
          <a:xfrm>
            <a:off x="2152650" y="1752600"/>
            <a:ext cx="8153400" cy="5638800"/>
          </a:xfrm>
        </p:spPr>
        <p:txBody>
          <a:bodyPr/>
          <a:lstStyle/>
          <a:p>
            <a:r>
              <a:rPr lang="en-US" altLang="en-US" smtClean="0"/>
              <a:t>The computers were very large, a single computer occupying a big room, therefore needed a lot of space to install. This was because vacuum tubes are very large </a:t>
            </a:r>
          </a:p>
          <a:p>
            <a:r>
              <a:rPr lang="en-US" altLang="en-US" smtClean="0"/>
              <a:t>UNIVAC (UNIVersal Automatic Computer) and ENIAC (Electronic Numerical Integrator  and Computer)where the first generation computers, </a:t>
            </a:r>
          </a:p>
        </p:txBody>
      </p:sp>
    </p:spTree>
    <p:extLst>
      <p:ext uri="{BB962C8B-B14F-4D97-AF65-F5344CB8AC3E}">
        <p14:creationId xmlns:p14="http://schemas.microsoft.com/office/powerpoint/2010/main" val="11420163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Title 1"/>
          <p:cNvSpPr>
            <a:spLocks noGrp="1"/>
          </p:cNvSpPr>
          <p:nvPr>
            <p:ph type="title"/>
          </p:nvPr>
        </p:nvSpPr>
        <p:spPr>
          <a:xfrm>
            <a:off x="2136775" y="228600"/>
            <a:ext cx="8153400" cy="990600"/>
          </a:xfrm>
        </p:spPr>
        <p:txBody>
          <a:bodyPr/>
          <a:lstStyle/>
          <a:p>
            <a:r>
              <a:rPr lang="en-US" altLang="en-US" smtClean="0"/>
              <a:t>The ENIAC</a:t>
            </a:r>
          </a:p>
        </p:txBody>
      </p:sp>
      <p:sp>
        <p:nvSpPr>
          <p:cNvPr id="633859" name="Content Placeholder 2"/>
          <p:cNvSpPr>
            <a:spLocks noGrp="1"/>
          </p:cNvSpPr>
          <p:nvPr>
            <p:ph sz="quarter" idx="1"/>
          </p:nvPr>
        </p:nvSpPr>
        <p:spPr>
          <a:xfrm>
            <a:off x="2136775" y="1600200"/>
            <a:ext cx="8153400" cy="4495800"/>
          </a:xfrm>
        </p:spPr>
        <p:txBody>
          <a:bodyPr/>
          <a:lstStyle/>
          <a:p>
            <a:r>
              <a:rPr lang="en-US" altLang="en-US" smtClean="0"/>
              <a:t>This was the first operational electronic general-purpose computer, built in 1943, used 18,000 vacuum tubes. It was almost 30.5 meters (100 feet) long and had twenty 10-digit registers for temporary calculations. It used punched cards for input and output and was programmed with plug board wiring. </a:t>
            </a:r>
          </a:p>
          <a:p>
            <a:r>
              <a:rPr lang="en-US" altLang="en-US" smtClean="0"/>
              <a:t>The ENIAC was able to compute at the rate of 1,900 additions per second. </a:t>
            </a:r>
          </a:p>
          <a:p>
            <a:endParaRPr lang="en-US" altLang="en-US" smtClean="0"/>
          </a:p>
        </p:txBody>
      </p:sp>
    </p:spTree>
    <p:extLst>
      <p:ext uri="{BB962C8B-B14F-4D97-AF65-F5344CB8AC3E}">
        <p14:creationId xmlns:p14="http://schemas.microsoft.com/office/powerpoint/2010/main" val="26750426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Title 1"/>
          <p:cNvSpPr>
            <a:spLocks noGrp="1"/>
          </p:cNvSpPr>
          <p:nvPr>
            <p:ph type="title"/>
          </p:nvPr>
        </p:nvSpPr>
        <p:spPr>
          <a:xfrm>
            <a:off x="2136775" y="228600"/>
            <a:ext cx="8153400" cy="990600"/>
          </a:xfrm>
        </p:spPr>
        <p:txBody>
          <a:bodyPr/>
          <a:lstStyle/>
          <a:p>
            <a:r>
              <a:rPr lang="en-US" altLang="en-US" smtClean="0"/>
              <a:t>The ENIVAC</a:t>
            </a:r>
          </a:p>
        </p:txBody>
      </p:sp>
      <p:sp>
        <p:nvSpPr>
          <p:cNvPr id="634883" name="Content Placeholder 2"/>
          <p:cNvSpPr>
            <a:spLocks noGrp="1"/>
          </p:cNvSpPr>
          <p:nvPr>
            <p:ph sz="quarter" idx="1"/>
          </p:nvPr>
        </p:nvSpPr>
        <p:spPr>
          <a:xfrm>
            <a:off x="2136775" y="1600200"/>
            <a:ext cx="8153400" cy="4495800"/>
          </a:xfrm>
        </p:spPr>
        <p:txBody>
          <a:bodyPr/>
          <a:lstStyle/>
          <a:p>
            <a:r>
              <a:rPr lang="en-US" altLang="en-US" smtClean="0"/>
              <a:t>The UNIVAC (UNIVersal Automatic Computer); like the ENIAC, it used stored programs. It was the first successful commercially available machine. It used more than 5,000 vacuum tubes and employed magnetic tape for bulk storage.</a:t>
            </a:r>
          </a:p>
          <a:p>
            <a:endParaRPr lang="en-US" altLang="en-US" smtClean="0"/>
          </a:p>
        </p:txBody>
      </p:sp>
    </p:spTree>
    <p:extLst>
      <p:ext uri="{BB962C8B-B14F-4D97-AF65-F5344CB8AC3E}">
        <p14:creationId xmlns:p14="http://schemas.microsoft.com/office/powerpoint/2010/main" val="27852667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Title 1"/>
          <p:cNvSpPr>
            <a:spLocks noGrp="1"/>
          </p:cNvSpPr>
          <p:nvPr>
            <p:ph type="title"/>
          </p:nvPr>
        </p:nvSpPr>
        <p:spPr>
          <a:xfrm>
            <a:off x="1600201" y="228600"/>
            <a:ext cx="8689975" cy="990600"/>
          </a:xfrm>
        </p:spPr>
        <p:txBody>
          <a:bodyPr/>
          <a:lstStyle/>
          <a:p>
            <a:r>
              <a:rPr lang="en-US" altLang="en-US" smtClean="0"/>
              <a:t>The Second computer generation</a:t>
            </a:r>
          </a:p>
        </p:txBody>
      </p:sp>
      <p:sp>
        <p:nvSpPr>
          <p:cNvPr id="286723" name="Content Placeholder 2"/>
          <p:cNvSpPr>
            <a:spLocks noGrp="1"/>
          </p:cNvSpPr>
          <p:nvPr>
            <p:ph sz="quarter" idx="1"/>
          </p:nvPr>
        </p:nvSpPr>
        <p:spPr>
          <a:xfrm>
            <a:off x="1676400" y="1447800"/>
            <a:ext cx="8839200" cy="4495800"/>
          </a:xfrm>
        </p:spPr>
        <p:txBody>
          <a:bodyPr/>
          <a:lstStyle/>
          <a:p>
            <a:pPr>
              <a:defRPr/>
            </a:pPr>
            <a:r>
              <a:rPr lang="en-US" dirty="0" smtClean="0"/>
              <a:t>The use of Transistors replaced vacuum tubes. </a:t>
            </a:r>
          </a:p>
          <a:p>
            <a:pPr>
              <a:defRPr/>
            </a:pPr>
            <a:r>
              <a:rPr lang="en-US" dirty="0" smtClean="0"/>
              <a:t>The computers were much smaller due to the use of transistors,</a:t>
            </a:r>
          </a:p>
          <a:p>
            <a:pPr>
              <a:defRPr/>
            </a:pPr>
            <a:r>
              <a:rPr lang="en-US" dirty="0" smtClean="0"/>
              <a:t>They used less power because they became more energy-efficient and more reliable than their first-generation predecessors. </a:t>
            </a:r>
          </a:p>
          <a:p>
            <a:pPr>
              <a:defRPr/>
            </a:pPr>
            <a:r>
              <a:rPr lang="en-US" dirty="0" smtClean="0"/>
              <a:t>The computers produced less heat than the first generation computers.</a:t>
            </a:r>
          </a:p>
          <a:p>
            <a:pPr marL="0" indent="0">
              <a:buNone/>
              <a:defRPr/>
            </a:pPr>
            <a:endParaRPr lang="en-US" dirty="0" smtClean="0"/>
          </a:p>
        </p:txBody>
      </p:sp>
    </p:spTree>
    <p:extLst>
      <p:ext uri="{BB962C8B-B14F-4D97-AF65-F5344CB8AC3E}">
        <p14:creationId xmlns:p14="http://schemas.microsoft.com/office/powerpoint/2010/main" val="34227362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Title 1"/>
          <p:cNvSpPr>
            <a:spLocks noGrp="1"/>
          </p:cNvSpPr>
          <p:nvPr>
            <p:ph type="title"/>
          </p:nvPr>
        </p:nvSpPr>
        <p:spPr>
          <a:xfrm>
            <a:off x="2136775" y="228600"/>
            <a:ext cx="8153400" cy="990600"/>
          </a:xfrm>
        </p:spPr>
        <p:txBody>
          <a:bodyPr/>
          <a:lstStyle/>
          <a:p>
            <a:endParaRPr lang="en-US" altLang="en-US" smtClean="0"/>
          </a:p>
        </p:txBody>
      </p:sp>
      <p:sp>
        <p:nvSpPr>
          <p:cNvPr id="3" name="Content Placeholder 2"/>
          <p:cNvSpPr>
            <a:spLocks noGrp="1"/>
          </p:cNvSpPr>
          <p:nvPr>
            <p:ph sz="quarter" idx="1"/>
          </p:nvPr>
        </p:nvSpPr>
        <p:spPr>
          <a:xfrm>
            <a:off x="1752600" y="1295400"/>
            <a:ext cx="8763000" cy="4495800"/>
          </a:xfrm>
        </p:spPr>
        <p:txBody>
          <a:bodyPr/>
          <a:lstStyle/>
          <a:p>
            <a:pPr marL="0" indent="0">
              <a:buNone/>
              <a:defRPr/>
            </a:pPr>
            <a:endParaRPr lang="en-US" dirty="0" smtClean="0"/>
          </a:p>
          <a:p>
            <a:pPr>
              <a:defRPr/>
            </a:pPr>
            <a:r>
              <a:rPr lang="en-US" dirty="0" smtClean="0"/>
              <a:t>The first supercomputer was made in the second generation. The CDC 6600, released in 1960s.</a:t>
            </a:r>
          </a:p>
          <a:p>
            <a:pPr>
              <a:defRPr/>
            </a:pPr>
            <a:r>
              <a:rPr lang="en-US" dirty="0" smtClean="0"/>
              <a:t>High-level languages were first used in the second generation computers. FORTRAN (</a:t>
            </a:r>
            <a:r>
              <a:rPr lang="en-US" dirty="0" err="1" smtClean="0"/>
              <a:t>FORmula</a:t>
            </a:r>
            <a:r>
              <a:rPr lang="en-US" dirty="0" smtClean="0"/>
              <a:t> </a:t>
            </a:r>
            <a:r>
              <a:rPr lang="en-US" dirty="0" err="1" smtClean="0"/>
              <a:t>TRANslator</a:t>
            </a:r>
            <a:r>
              <a:rPr lang="en-US" dirty="0" smtClean="0"/>
              <a:t>), the first high-level language, was developed in 1957 by IBM; COBOL (Common Business-Oriented Language), created for business applications, was developed in 1959. </a:t>
            </a:r>
          </a:p>
          <a:p>
            <a:pPr>
              <a:defRPr/>
            </a:pPr>
            <a:endParaRPr lang="en-US" dirty="0" smtClean="0"/>
          </a:p>
          <a:p>
            <a:pPr>
              <a:defRPr/>
            </a:pPr>
            <a:endParaRPr lang="en-US" dirty="0"/>
          </a:p>
        </p:txBody>
      </p:sp>
    </p:spTree>
    <p:extLst>
      <p:ext uri="{BB962C8B-B14F-4D97-AF65-F5344CB8AC3E}">
        <p14:creationId xmlns:p14="http://schemas.microsoft.com/office/powerpoint/2010/main" val="12728998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Title 1"/>
          <p:cNvSpPr>
            <a:spLocks noGrp="1"/>
          </p:cNvSpPr>
          <p:nvPr>
            <p:ph type="title"/>
          </p:nvPr>
        </p:nvSpPr>
        <p:spPr>
          <a:xfrm>
            <a:off x="2136775" y="228600"/>
            <a:ext cx="8153400" cy="990600"/>
          </a:xfrm>
        </p:spPr>
        <p:txBody>
          <a:bodyPr/>
          <a:lstStyle/>
          <a:p>
            <a:endParaRPr lang="en-US" altLang="en-US" smtClean="0"/>
          </a:p>
        </p:txBody>
      </p:sp>
      <p:sp>
        <p:nvSpPr>
          <p:cNvPr id="637955" name="Content Placeholder 2"/>
          <p:cNvSpPr>
            <a:spLocks noGrp="1"/>
          </p:cNvSpPr>
          <p:nvPr>
            <p:ph sz="quarter" idx="1"/>
          </p:nvPr>
        </p:nvSpPr>
        <p:spPr>
          <a:xfrm>
            <a:off x="1828801" y="1600200"/>
            <a:ext cx="8461375" cy="4495800"/>
          </a:xfrm>
        </p:spPr>
        <p:txBody>
          <a:bodyPr/>
          <a:lstStyle/>
          <a:p>
            <a:r>
              <a:rPr lang="en-US" altLang="en-US" smtClean="0"/>
              <a:t>High-level languages were first used in the second generation computers. FORTRAN (FORmula TRANslator), the first high-level language, was developed in 1957 by IBM; COBOL (Common Business-Oriented Language), created for business applications, was developed in 1959. </a:t>
            </a:r>
          </a:p>
          <a:p>
            <a:r>
              <a:rPr lang="en-US" altLang="en-US" smtClean="0"/>
              <a:t>The computers in this generation were used for a wide variety of business and scientific tasks.</a:t>
            </a:r>
          </a:p>
        </p:txBody>
      </p:sp>
    </p:spTree>
    <p:extLst>
      <p:ext uri="{BB962C8B-B14F-4D97-AF65-F5344CB8AC3E}">
        <p14:creationId xmlns:p14="http://schemas.microsoft.com/office/powerpoint/2010/main" val="30824382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Title 1"/>
          <p:cNvSpPr>
            <a:spLocks noGrp="1"/>
          </p:cNvSpPr>
          <p:nvPr>
            <p:ph type="title"/>
          </p:nvPr>
        </p:nvSpPr>
        <p:spPr/>
        <p:txBody>
          <a:bodyPr/>
          <a:lstStyle/>
          <a:p>
            <a:endParaRPr lang="en-US" altLang="en-US" smtClean="0"/>
          </a:p>
        </p:txBody>
      </p:sp>
      <p:sp>
        <p:nvSpPr>
          <p:cNvPr id="638979" name="Content Placeholder 2"/>
          <p:cNvSpPr>
            <a:spLocks noGrp="1"/>
          </p:cNvSpPr>
          <p:nvPr>
            <p:ph sz="quarter" idx="1"/>
          </p:nvPr>
        </p:nvSpPr>
        <p:spPr>
          <a:xfrm>
            <a:off x="1600200" y="1600201"/>
            <a:ext cx="8991600" cy="4830763"/>
          </a:xfrm>
        </p:spPr>
        <p:txBody>
          <a:bodyPr/>
          <a:lstStyle/>
          <a:p>
            <a:r>
              <a:rPr lang="en-US" altLang="en-US" smtClean="0"/>
              <a:t>The first operating systems were implemented by The General Motors Research Laboratories in the early 1950s for their IBM 701. </a:t>
            </a:r>
          </a:p>
          <a:p>
            <a:r>
              <a:rPr lang="en-US" altLang="en-US" smtClean="0"/>
              <a:t>The computers had a higher processing speed than first generation computers due to use of transistors that were more efficient than vacuum tubes, </a:t>
            </a:r>
          </a:p>
          <a:p>
            <a:r>
              <a:rPr lang="en-US" altLang="en-US" smtClean="0"/>
              <a:t>They stored their instructions on magnetic cores as the internal memory .</a:t>
            </a:r>
          </a:p>
          <a:p>
            <a:endParaRPr lang="en-US" altLang="en-US" smtClean="0"/>
          </a:p>
          <a:p>
            <a:endParaRPr lang="en-US" altLang="en-US" smtClean="0"/>
          </a:p>
          <a:p>
            <a:endParaRPr lang="en-US" altLang="en-US" smtClean="0"/>
          </a:p>
        </p:txBody>
      </p:sp>
    </p:spTree>
    <p:extLst>
      <p:ext uri="{BB962C8B-B14F-4D97-AF65-F5344CB8AC3E}">
        <p14:creationId xmlns:p14="http://schemas.microsoft.com/office/powerpoint/2010/main" val="8639927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000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87639" y="685800"/>
            <a:ext cx="6626225"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0003" name="TextBox 1"/>
          <p:cNvSpPr txBox="1">
            <a:spLocks noChangeArrowheads="1"/>
          </p:cNvSpPr>
          <p:nvPr/>
        </p:nvSpPr>
        <p:spPr bwMode="auto">
          <a:xfrm>
            <a:off x="3200401" y="152400"/>
            <a:ext cx="52181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Calibri" panose="020F0502020204030204"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Calibri" panose="020F0502020204030204"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Calibri" panose="020F0502020204030204"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9pPr>
          </a:lstStyle>
          <a:p>
            <a:pPr eaLnBrk="0" fontAlgn="base" hangingPunct="0">
              <a:spcBef>
                <a:spcPct val="0"/>
              </a:spcBef>
              <a:spcAft>
                <a:spcPct val="0"/>
              </a:spcAft>
              <a:buClrTx/>
              <a:buSzTx/>
              <a:buFontTx/>
              <a:buNone/>
            </a:pPr>
            <a:r>
              <a:rPr lang="en-US" altLang="en-US" sz="3200" b="1">
                <a:solidFill>
                  <a:prstClr val="black"/>
                </a:solidFill>
                <a:cs typeface="Arial" panose="020B0604020202020204" pitchFamily="34" charset="0"/>
              </a:rPr>
              <a:t>Second Generation Computer</a:t>
            </a:r>
          </a:p>
        </p:txBody>
      </p:sp>
      <p:sp>
        <p:nvSpPr>
          <p:cNvPr id="640004" name="TextBox 1"/>
          <p:cNvSpPr txBox="1">
            <a:spLocks noChangeArrowheads="1"/>
          </p:cNvSpPr>
          <p:nvPr/>
        </p:nvSpPr>
        <p:spPr bwMode="auto">
          <a:xfrm>
            <a:off x="2057400" y="6172201"/>
            <a:ext cx="8104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Calibri" panose="020F0502020204030204"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Calibri" panose="020F0502020204030204"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Calibri" panose="020F0502020204030204"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9pPr>
          </a:lstStyle>
          <a:p>
            <a:pPr eaLnBrk="0" fontAlgn="base" hangingPunct="0">
              <a:spcBef>
                <a:spcPct val="0"/>
              </a:spcBef>
              <a:spcAft>
                <a:spcPct val="0"/>
              </a:spcAft>
              <a:buClrTx/>
              <a:buSzTx/>
              <a:buFontTx/>
              <a:buNone/>
            </a:pPr>
            <a:r>
              <a:rPr lang="en-US" altLang="en-US" sz="2800" b="1">
                <a:solidFill>
                  <a:srgbClr val="FF0000"/>
                </a:solidFill>
                <a:latin typeface="Bradley Hand ITC" panose="03070402050302030203" pitchFamily="66" charset="0"/>
                <a:cs typeface="Arial" panose="020B0604020202020204" pitchFamily="34" charset="0"/>
              </a:rPr>
              <a:t>Is it different from computers of the first generation?</a:t>
            </a:r>
          </a:p>
        </p:txBody>
      </p:sp>
    </p:spTree>
    <p:extLst>
      <p:ext uri="{BB962C8B-B14F-4D97-AF65-F5344CB8AC3E}">
        <p14:creationId xmlns:p14="http://schemas.microsoft.com/office/powerpoint/2010/main" val="9886166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102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86025" y="914400"/>
            <a:ext cx="7329488"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1027" name="TextBox 2"/>
          <p:cNvSpPr txBox="1">
            <a:spLocks noChangeArrowheads="1"/>
          </p:cNvSpPr>
          <p:nvPr/>
        </p:nvSpPr>
        <p:spPr bwMode="auto">
          <a:xfrm>
            <a:off x="4038600" y="381001"/>
            <a:ext cx="47132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Calibri" panose="020F0502020204030204"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Calibri" panose="020F0502020204030204"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Calibri" panose="020F0502020204030204"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9pPr>
          </a:lstStyle>
          <a:p>
            <a:pPr eaLnBrk="0" fontAlgn="base" hangingPunct="0">
              <a:spcBef>
                <a:spcPct val="0"/>
              </a:spcBef>
              <a:spcAft>
                <a:spcPct val="0"/>
              </a:spcAft>
              <a:buClrTx/>
              <a:buSzTx/>
              <a:buFontTx/>
              <a:buNone/>
            </a:pPr>
            <a:r>
              <a:rPr lang="en-US" altLang="en-US" sz="2800" b="1">
                <a:solidFill>
                  <a:prstClr val="black"/>
                </a:solidFill>
                <a:cs typeface="Arial" panose="020B0604020202020204" pitchFamily="34" charset="0"/>
              </a:rPr>
              <a:t>The CDC 6600 Super computer</a:t>
            </a:r>
          </a:p>
        </p:txBody>
      </p:sp>
    </p:spTree>
    <p:extLst>
      <p:ext uri="{BB962C8B-B14F-4D97-AF65-F5344CB8AC3E}">
        <p14:creationId xmlns:p14="http://schemas.microsoft.com/office/powerpoint/2010/main" val="1229520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597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48064" y="1352550"/>
            <a:ext cx="5095875"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1254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Title 1"/>
          <p:cNvSpPr>
            <a:spLocks noGrp="1"/>
          </p:cNvSpPr>
          <p:nvPr>
            <p:ph type="title"/>
          </p:nvPr>
        </p:nvSpPr>
        <p:spPr>
          <a:xfrm>
            <a:off x="2136775" y="228600"/>
            <a:ext cx="8153400" cy="990600"/>
          </a:xfrm>
        </p:spPr>
        <p:txBody>
          <a:bodyPr/>
          <a:lstStyle/>
          <a:p>
            <a:r>
              <a:rPr lang="en-US" altLang="en-US" smtClean="0"/>
              <a:t>Third computer generation </a:t>
            </a:r>
          </a:p>
        </p:txBody>
      </p:sp>
      <p:sp>
        <p:nvSpPr>
          <p:cNvPr id="642051" name="Content Placeholder 2"/>
          <p:cNvSpPr>
            <a:spLocks noGrp="1"/>
          </p:cNvSpPr>
          <p:nvPr>
            <p:ph sz="quarter" idx="1"/>
          </p:nvPr>
        </p:nvSpPr>
        <p:spPr>
          <a:xfrm>
            <a:off x="2136775" y="1600200"/>
            <a:ext cx="8153400" cy="4495800"/>
          </a:xfrm>
        </p:spPr>
        <p:txBody>
          <a:bodyPr/>
          <a:lstStyle/>
          <a:p>
            <a:r>
              <a:rPr lang="en-US" altLang="en-US" smtClean="0"/>
              <a:t>The development of the integrated circuit was the hallmark of the third generation of computers. Transistors were scaled down and placed on silicon chips, called semiconductors, which drastically increased the speed and efficiency of computers.</a:t>
            </a:r>
          </a:p>
        </p:txBody>
      </p:sp>
    </p:spTree>
    <p:extLst>
      <p:ext uri="{BB962C8B-B14F-4D97-AF65-F5344CB8AC3E}">
        <p14:creationId xmlns:p14="http://schemas.microsoft.com/office/powerpoint/2010/main" val="26941737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307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05063" y="762000"/>
            <a:ext cx="72771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3075" name="TextBox 1"/>
          <p:cNvSpPr txBox="1">
            <a:spLocks noChangeArrowheads="1"/>
          </p:cNvSpPr>
          <p:nvPr/>
        </p:nvSpPr>
        <p:spPr bwMode="auto">
          <a:xfrm>
            <a:off x="3962401" y="228600"/>
            <a:ext cx="48228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Calibri" panose="020F0502020204030204"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Calibri" panose="020F0502020204030204"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Calibri" panose="020F0502020204030204"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9pPr>
          </a:lstStyle>
          <a:p>
            <a:pPr eaLnBrk="0" fontAlgn="base" hangingPunct="0">
              <a:spcBef>
                <a:spcPct val="0"/>
              </a:spcBef>
              <a:spcAft>
                <a:spcPct val="0"/>
              </a:spcAft>
              <a:buClrTx/>
              <a:buSzTx/>
              <a:buFontTx/>
              <a:buNone/>
            </a:pPr>
            <a:r>
              <a:rPr lang="en-US" altLang="en-US" sz="3200" b="1">
                <a:solidFill>
                  <a:prstClr val="black"/>
                </a:solidFill>
                <a:cs typeface="Arial" panose="020B0604020202020204" pitchFamily="34" charset="0"/>
              </a:rPr>
              <a:t>Third Generation computer</a:t>
            </a:r>
          </a:p>
        </p:txBody>
      </p:sp>
      <p:sp>
        <p:nvSpPr>
          <p:cNvPr id="643076" name="TextBox 1"/>
          <p:cNvSpPr txBox="1">
            <a:spLocks noChangeArrowheads="1"/>
          </p:cNvSpPr>
          <p:nvPr/>
        </p:nvSpPr>
        <p:spPr bwMode="auto">
          <a:xfrm>
            <a:off x="2133600" y="6096001"/>
            <a:ext cx="8262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Calibri" panose="020F0502020204030204"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Calibri" panose="020F0502020204030204"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Calibri" panose="020F0502020204030204"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9pPr>
          </a:lstStyle>
          <a:p>
            <a:pPr eaLnBrk="0" fontAlgn="base" hangingPunct="0">
              <a:spcBef>
                <a:spcPct val="0"/>
              </a:spcBef>
              <a:spcAft>
                <a:spcPct val="0"/>
              </a:spcAft>
              <a:buClrTx/>
              <a:buSzTx/>
              <a:buFontTx/>
              <a:buNone/>
            </a:pPr>
            <a:r>
              <a:rPr lang="en-US" altLang="en-US" sz="2800" b="1">
                <a:solidFill>
                  <a:srgbClr val="FF0000"/>
                </a:solidFill>
                <a:latin typeface="Bradley Hand ITC" panose="03070402050302030203" pitchFamily="66" charset="0"/>
                <a:cs typeface="Arial" panose="020B0604020202020204" pitchFamily="34" charset="0"/>
              </a:rPr>
              <a:t>Describe the Nature of the Third generation Computer</a:t>
            </a:r>
          </a:p>
        </p:txBody>
      </p:sp>
    </p:spTree>
    <p:extLst>
      <p:ext uri="{BB962C8B-B14F-4D97-AF65-F5344CB8AC3E}">
        <p14:creationId xmlns:p14="http://schemas.microsoft.com/office/powerpoint/2010/main" val="5699438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Title 1"/>
          <p:cNvSpPr>
            <a:spLocks noGrp="1"/>
          </p:cNvSpPr>
          <p:nvPr>
            <p:ph type="title"/>
          </p:nvPr>
        </p:nvSpPr>
        <p:spPr>
          <a:xfrm>
            <a:off x="2136775" y="228600"/>
            <a:ext cx="8153400" cy="990600"/>
          </a:xfrm>
        </p:spPr>
        <p:txBody>
          <a:bodyPr/>
          <a:lstStyle/>
          <a:p>
            <a:r>
              <a:rPr lang="en-US" altLang="en-US" smtClean="0"/>
              <a:t/>
            </a:r>
            <a:br>
              <a:rPr lang="en-US" altLang="en-US" smtClean="0"/>
            </a:br>
            <a:r>
              <a:rPr lang="en-US" altLang="en-US" smtClean="0"/>
              <a:t>Characteristics of the Third generation of computers</a:t>
            </a:r>
            <a:br>
              <a:rPr lang="en-US" altLang="en-US" smtClean="0"/>
            </a:br>
            <a:endParaRPr lang="en-US" altLang="en-US" smtClean="0"/>
          </a:p>
        </p:txBody>
      </p:sp>
      <p:sp>
        <p:nvSpPr>
          <p:cNvPr id="644099" name="Content Placeholder 2"/>
          <p:cNvSpPr>
            <a:spLocks noGrp="1"/>
          </p:cNvSpPr>
          <p:nvPr>
            <p:ph sz="quarter" idx="1"/>
          </p:nvPr>
        </p:nvSpPr>
        <p:spPr>
          <a:xfrm>
            <a:off x="1676400" y="1600200"/>
            <a:ext cx="8839200" cy="4495800"/>
          </a:xfrm>
        </p:spPr>
        <p:txBody>
          <a:bodyPr/>
          <a:lstStyle/>
          <a:p>
            <a:pPr>
              <a:buFont typeface="Wingdings" panose="05000000000000000000" pitchFamily="2" charset="2"/>
              <a:buChar char="q"/>
            </a:pPr>
            <a:r>
              <a:rPr lang="en-US" altLang="en-US" smtClean="0"/>
              <a:t>The use of </a:t>
            </a:r>
            <a:r>
              <a:rPr lang="en-US" altLang="en-US" u="sng" smtClean="0"/>
              <a:t>integrated circuits </a:t>
            </a:r>
            <a:r>
              <a:rPr lang="en-US" altLang="en-US" smtClean="0"/>
              <a:t>(ICs) replaced transistors. An integrated circuit consists of thousands of circuits that have been put into a small chip of silicon. </a:t>
            </a:r>
          </a:p>
          <a:p>
            <a:pPr>
              <a:buFont typeface="Wingdings" panose="05000000000000000000" pitchFamily="2" charset="2"/>
              <a:buChar char="q"/>
            </a:pPr>
            <a:r>
              <a:rPr lang="en-US" altLang="en-US" smtClean="0"/>
              <a:t>Computer size further reduced due to the development of integrated circuits, </a:t>
            </a:r>
          </a:p>
          <a:p>
            <a:pPr>
              <a:buFont typeface="Wingdings" panose="05000000000000000000" pitchFamily="2" charset="2"/>
              <a:buChar char="q"/>
            </a:pPr>
            <a:r>
              <a:rPr lang="en-US" altLang="en-US" smtClean="0"/>
              <a:t>The use of magnetic disks used for storage of data, and computers began to support such capabilities as multiprocessing</a:t>
            </a:r>
          </a:p>
          <a:p>
            <a:endParaRPr lang="en-US" altLang="en-US" smtClean="0"/>
          </a:p>
        </p:txBody>
      </p:sp>
    </p:spTree>
    <p:extLst>
      <p:ext uri="{BB962C8B-B14F-4D97-AF65-F5344CB8AC3E}">
        <p14:creationId xmlns:p14="http://schemas.microsoft.com/office/powerpoint/2010/main" val="12383286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Title 1"/>
          <p:cNvSpPr>
            <a:spLocks noGrp="1"/>
          </p:cNvSpPr>
          <p:nvPr>
            <p:ph type="title"/>
          </p:nvPr>
        </p:nvSpPr>
        <p:spPr>
          <a:xfrm>
            <a:off x="2136775" y="228600"/>
            <a:ext cx="8153400" cy="990600"/>
          </a:xfrm>
        </p:spPr>
        <p:txBody>
          <a:bodyPr/>
          <a:lstStyle/>
          <a:p>
            <a:endParaRPr lang="en-US" altLang="en-US" smtClean="0"/>
          </a:p>
        </p:txBody>
      </p:sp>
      <p:sp>
        <p:nvSpPr>
          <p:cNvPr id="294915" name="Content Placeholder 2"/>
          <p:cNvSpPr>
            <a:spLocks noGrp="1"/>
          </p:cNvSpPr>
          <p:nvPr>
            <p:ph sz="quarter" idx="1"/>
          </p:nvPr>
        </p:nvSpPr>
        <p:spPr>
          <a:xfrm>
            <a:off x="1524000" y="1066800"/>
            <a:ext cx="8991600" cy="4495800"/>
          </a:xfrm>
        </p:spPr>
        <p:txBody>
          <a:bodyPr/>
          <a:lstStyle/>
          <a:p>
            <a:pPr marL="0" indent="0">
              <a:buNone/>
              <a:defRPr/>
            </a:pPr>
            <a:endParaRPr lang="en-US" dirty="0" smtClean="0"/>
          </a:p>
          <a:p>
            <a:pPr>
              <a:defRPr/>
            </a:pPr>
            <a:r>
              <a:rPr lang="en-US" dirty="0" smtClean="0"/>
              <a:t>Increased user friendliness due to use of Peripheral devices such as keyboards and monitors that were developed that permitted more efficient accessing of the data. </a:t>
            </a:r>
          </a:p>
          <a:p>
            <a:pPr>
              <a:defRPr/>
            </a:pPr>
            <a:r>
              <a:rPr lang="en-US" dirty="0" smtClean="0"/>
              <a:t>The cost of computers reduced compared 1</a:t>
            </a:r>
            <a:r>
              <a:rPr lang="en-US" baseline="30000" dirty="0" smtClean="0"/>
              <a:t>st</a:t>
            </a:r>
            <a:r>
              <a:rPr lang="en-US" dirty="0" smtClean="0"/>
              <a:t> and 2</a:t>
            </a:r>
            <a:r>
              <a:rPr lang="en-US" baseline="30000" dirty="0" smtClean="0"/>
              <a:t>nd</a:t>
            </a:r>
            <a:r>
              <a:rPr lang="en-US" dirty="0" smtClean="0"/>
              <a:t> generations, and for the first time, the computers became accessible to a mass audience.</a:t>
            </a:r>
          </a:p>
          <a:p>
            <a:pPr>
              <a:defRPr/>
            </a:pPr>
            <a:r>
              <a:rPr lang="en-US" dirty="0" smtClean="0"/>
              <a:t>Visual display terminals also came into use.</a:t>
            </a:r>
          </a:p>
          <a:p>
            <a:pPr>
              <a:defRPr/>
            </a:pPr>
            <a:endParaRPr lang="en-US" dirty="0" smtClean="0"/>
          </a:p>
        </p:txBody>
      </p:sp>
    </p:spTree>
    <p:extLst>
      <p:ext uri="{BB962C8B-B14F-4D97-AF65-F5344CB8AC3E}">
        <p14:creationId xmlns:p14="http://schemas.microsoft.com/office/powerpoint/2010/main" val="328621678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Title 1"/>
          <p:cNvSpPr>
            <a:spLocks noGrp="1"/>
          </p:cNvSpPr>
          <p:nvPr>
            <p:ph type="title"/>
          </p:nvPr>
        </p:nvSpPr>
        <p:spPr>
          <a:xfrm>
            <a:off x="2136775" y="228600"/>
            <a:ext cx="8153400" cy="990600"/>
          </a:xfrm>
        </p:spPr>
        <p:txBody>
          <a:bodyPr/>
          <a:lstStyle/>
          <a:p>
            <a:endParaRPr lang="en-US" altLang="en-US" smtClean="0"/>
          </a:p>
        </p:txBody>
      </p:sp>
      <p:sp>
        <p:nvSpPr>
          <p:cNvPr id="646147" name="Content Placeholder 2"/>
          <p:cNvSpPr>
            <a:spLocks noGrp="1"/>
          </p:cNvSpPr>
          <p:nvPr>
            <p:ph sz="quarter" idx="1"/>
          </p:nvPr>
        </p:nvSpPr>
        <p:spPr>
          <a:xfrm>
            <a:off x="2136775" y="1447800"/>
            <a:ext cx="8153400" cy="4495800"/>
          </a:xfrm>
        </p:spPr>
        <p:txBody>
          <a:bodyPr/>
          <a:lstStyle/>
          <a:p>
            <a:r>
              <a:rPr lang="en-US" altLang="en-US" smtClean="0"/>
              <a:t>Simple programming languages like Basic were introduced.</a:t>
            </a:r>
          </a:p>
          <a:p>
            <a:r>
              <a:rPr lang="en-US" altLang="en-US" smtClean="0"/>
              <a:t>Computers used much less power than in the 1</a:t>
            </a:r>
            <a:r>
              <a:rPr lang="en-US" altLang="en-US" baseline="30000" smtClean="0"/>
              <a:t>st</a:t>
            </a:r>
            <a:r>
              <a:rPr lang="en-US" altLang="en-US" smtClean="0"/>
              <a:t> and 2</a:t>
            </a:r>
            <a:r>
              <a:rPr lang="en-US" altLang="en-US" baseline="30000" smtClean="0"/>
              <a:t>nd</a:t>
            </a:r>
            <a:r>
              <a:rPr lang="en-US" altLang="en-US" smtClean="0"/>
              <a:t> generations.</a:t>
            </a:r>
          </a:p>
          <a:p>
            <a:r>
              <a:rPr lang="en-US" altLang="en-US" smtClean="0"/>
              <a:t>Computers generated much less heat.</a:t>
            </a:r>
          </a:p>
          <a:p>
            <a:r>
              <a:rPr lang="en-US" altLang="en-US" smtClean="0"/>
              <a:t>Operating systems were first used in the third generation like MULTICS (Multiplexed Information and Computing Service)which was an early time-sharing operating system.</a:t>
            </a:r>
          </a:p>
          <a:p>
            <a:endParaRPr lang="en-US" altLang="en-US" smtClean="0"/>
          </a:p>
          <a:p>
            <a:endParaRPr lang="en-US" altLang="en-US" smtClean="0"/>
          </a:p>
        </p:txBody>
      </p:sp>
    </p:spTree>
    <p:extLst>
      <p:ext uri="{BB962C8B-B14F-4D97-AF65-F5344CB8AC3E}">
        <p14:creationId xmlns:p14="http://schemas.microsoft.com/office/powerpoint/2010/main" val="2025821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Title 1"/>
          <p:cNvSpPr>
            <a:spLocks noGrp="1"/>
          </p:cNvSpPr>
          <p:nvPr>
            <p:ph type="title"/>
          </p:nvPr>
        </p:nvSpPr>
        <p:spPr/>
        <p:txBody>
          <a:bodyPr/>
          <a:lstStyle/>
          <a:p>
            <a:endParaRPr lang="en-US" altLang="en-US" smtClean="0"/>
          </a:p>
        </p:txBody>
      </p:sp>
      <p:sp>
        <p:nvSpPr>
          <p:cNvPr id="647171" name="Content Placeholder 2"/>
          <p:cNvSpPr>
            <a:spLocks noGrp="1"/>
          </p:cNvSpPr>
          <p:nvPr>
            <p:ph sz="quarter" idx="1"/>
          </p:nvPr>
        </p:nvSpPr>
        <p:spPr>
          <a:xfrm>
            <a:off x="1600200" y="1600201"/>
            <a:ext cx="8991600" cy="4830763"/>
          </a:xfrm>
        </p:spPr>
        <p:txBody>
          <a:bodyPr/>
          <a:lstStyle/>
          <a:p>
            <a:r>
              <a:rPr lang="en-US" altLang="en-US" smtClean="0"/>
              <a:t>The computers became much more reliability and there processing speed increased. </a:t>
            </a:r>
          </a:p>
          <a:p>
            <a:r>
              <a:rPr lang="en-US" altLang="en-US" smtClean="0"/>
              <a:t>Networking was introduced.</a:t>
            </a:r>
          </a:p>
          <a:p>
            <a:r>
              <a:rPr lang="en-US" altLang="en-US" smtClean="0"/>
              <a:t>Introduction of minicomputers.</a:t>
            </a:r>
          </a:p>
          <a:p>
            <a:r>
              <a:rPr lang="en-US" altLang="en-US" smtClean="0"/>
              <a:t>The minicomputers were first used in the third generation.</a:t>
            </a:r>
          </a:p>
          <a:p>
            <a:endParaRPr lang="en-US" altLang="en-US" smtClean="0"/>
          </a:p>
          <a:p>
            <a:endParaRPr lang="en-US" altLang="en-US" smtClean="0"/>
          </a:p>
          <a:p>
            <a:endParaRPr lang="en-US" altLang="en-US" smtClean="0"/>
          </a:p>
        </p:txBody>
      </p:sp>
    </p:spTree>
    <p:extLst>
      <p:ext uri="{BB962C8B-B14F-4D97-AF65-F5344CB8AC3E}">
        <p14:creationId xmlns:p14="http://schemas.microsoft.com/office/powerpoint/2010/main" val="20838077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Title 1"/>
          <p:cNvSpPr>
            <a:spLocks noGrp="1"/>
          </p:cNvSpPr>
          <p:nvPr>
            <p:ph type="title"/>
          </p:nvPr>
        </p:nvSpPr>
        <p:spPr>
          <a:xfrm>
            <a:off x="1676401" y="228600"/>
            <a:ext cx="8613775" cy="990600"/>
          </a:xfrm>
        </p:spPr>
        <p:txBody>
          <a:bodyPr/>
          <a:lstStyle/>
          <a:p>
            <a:r>
              <a:rPr lang="en-US" altLang="en-US" smtClean="0"/>
              <a:t>The fourth computer generation</a:t>
            </a:r>
          </a:p>
        </p:txBody>
      </p:sp>
      <p:sp>
        <p:nvSpPr>
          <p:cNvPr id="648195" name="Content Placeholder 2"/>
          <p:cNvSpPr>
            <a:spLocks noGrp="1"/>
          </p:cNvSpPr>
          <p:nvPr>
            <p:ph sz="quarter" idx="1"/>
          </p:nvPr>
        </p:nvSpPr>
        <p:spPr>
          <a:xfrm>
            <a:off x="2136775" y="1600200"/>
            <a:ext cx="8153400" cy="4495800"/>
          </a:xfrm>
        </p:spPr>
        <p:txBody>
          <a:bodyPr/>
          <a:lstStyle/>
          <a:p>
            <a:r>
              <a:rPr lang="en-US" altLang="en-US" smtClean="0"/>
              <a:t>The Microprocessor brought the fourth generation of computers, as thousands of integrated circuits were built onto a single silicon chip. The Intel 4004 chip, developed in 1971, located all the components of the computer processor on a single chip.</a:t>
            </a:r>
          </a:p>
        </p:txBody>
      </p:sp>
    </p:spTree>
    <p:extLst>
      <p:ext uri="{BB962C8B-B14F-4D97-AF65-F5344CB8AC3E}">
        <p14:creationId xmlns:p14="http://schemas.microsoft.com/office/powerpoint/2010/main" val="15857106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TextBox 2"/>
          <p:cNvSpPr txBox="1">
            <a:spLocks noChangeArrowheads="1"/>
          </p:cNvSpPr>
          <p:nvPr/>
        </p:nvSpPr>
        <p:spPr bwMode="auto">
          <a:xfrm>
            <a:off x="3886200" y="685800"/>
            <a:ext cx="51196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Calibri" panose="020F0502020204030204"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Calibri" panose="020F0502020204030204"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Calibri" panose="020F0502020204030204"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9pPr>
          </a:lstStyle>
          <a:p>
            <a:pPr eaLnBrk="0" fontAlgn="base" hangingPunct="0">
              <a:spcBef>
                <a:spcPct val="0"/>
              </a:spcBef>
              <a:spcAft>
                <a:spcPct val="0"/>
              </a:spcAft>
              <a:buClrTx/>
              <a:buSzTx/>
              <a:buFontTx/>
              <a:buNone/>
            </a:pPr>
            <a:r>
              <a:rPr lang="en-US" altLang="en-US" sz="3200" b="1">
                <a:solidFill>
                  <a:prstClr val="black"/>
                </a:solidFill>
                <a:cs typeface="Arial" panose="020B0604020202020204" pitchFamily="34" charset="0"/>
              </a:rPr>
              <a:t>Fourth Generation Computer</a:t>
            </a:r>
          </a:p>
        </p:txBody>
      </p:sp>
      <p:pic>
        <p:nvPicPr>
          <p:cNvPr id="649219"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86201" y="1981200"/>
            <a:ext cx="485457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9220" name="TextBox 1"/>
          <p:cNvSpPr txBox="1">
            <a:spLocks noChangeArrowheads="1"/>
          </p:cNvSpPr>
          <p:nvPr/>
        </p:nvSpPr>
        <p:spPr bwMode="auto">
          <a:xfrm>
            <a:off x="1752600" y="5867401"/>
            <a:ext cx="8286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Calibri" panose="020F0502020204030204"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Calibri" panose="020F0502020204030204"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Calibri" panose="020F0502020204030204"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9pPr>
          </a:lstStyle>
          <a:p>
            <a:pPr eaLnBrk="0" fontAlgn="base" hangingPunct="0">
              <a:spcBef>
                <a:spcPct val="0"/>
              </a:spcBef>
              <a:spcAft>
                <a:spcPct val="0"/>
              </a:spcAft>
              <a:buClrTx/>
              <a:buSzTx/>
              <a:buFontTx/>
              <a:buNone/>
            </a:pPr>
            <a:r>
              <a:rPr lang="en-US" altLang="en-US" sz="2800" b="1">
                <a:solidFill>
                  <a:srgbClr val="FF0000"/>
                </a:solidFill>
                <a:latin typeface="Bradley Hand ITC" panose="03070402050302030203" pitchFamily="66" charset="0"/>
                <a:cs typeface="Arial" panose="020B0604020202020204" pitchFamily="34" charset="0"/>
              </a:rPr>
              <a:t>Describe the nature of the Fourth generation computers</a:t>
            </a:r>
          </a:p>
        </p:txBody>
      </p:sp>
    </p:spTree>
    <p:extLst>
      <p:ext uri="{BB962C8B-B14F-4D97-AF65-F5344CB8AC3E}">
        <p14:creationId xmlns:p14="http://schemas.microsoft.com/office/powerpoint/2010/main" val="3304265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Title 1"/>
          <p:cNvSpPr>
            <a:spLocks noGrp="1"/>
          </p:cNvSpPr>
          <p:nvPr>
            <p:ph type="title"/>
          </p:nvPr>
        </p:nvSpPr>
        <p:spPr>
          <a:xfrm>
            <a:off x="1524000" y="228600"/>
            <a:ext cx="9144000" cy="990600"/>
          </a:xfrm>
        </p:spPr>
        <p:txBody>
          <a:bodyPr/>
          <a:lstStyle/>
          <a:p>
            <a:r>
              <a:rPr lang="en-US" altLang="en-US" smtClean="0"/>
              <a:t>Characteristics of Fourth generation computers (since 1971)</a:t>
            </a:r>
          </a:p>
        </p:txBody>
      </p:sp>
      <p:sp>
        <p:nvSpPr>
          <p:cNvPr id="650243" name="Content Placeholder 2"/>
          <p:cNvSpPr>
            <a:spLocks noGrp="1"/>
          </p:cNvSpPr>
          <p:nvPr>
            <p:ph sz="quarter" idx="1"/>
          </p:nvPr>
        </p:nvSpPr>
        <p:spPr>
          <a:xfrm>
            <a:off x="1676400" y="1676400"/>
            <a:ext cx="8763000" cy="4648200"/>
          </a:xfrm>
        </p:spPr>
        <p:txBody>
          <a:bodyPr/>
          <a:lstStyle/>
          <a:p>
            <a:r>
              <a:rPr lang="en-US" altLang="en-US" smtClean="0"/>
              <a:t>The use of microprocessors. In 1971, the first electronic computers that used Very large-scale integrated circuits (VLSI). </a:t>
            </a:r>
          </a:p>
          <a:p>
            <a:r>
              <a:rPr lang="en-US" altLang="en-US" smtClean="0"/>
              <a:t>These computers had a much larger capacity to support internal memory. </a:t>
            </a:r>
          </a:p>
          <a:p>
            <a:r>
              <a:rPr lang="en-US" altLang="en-US" smtClean="0"/>
              <a:t>This period also saw increased use of input and output devices that allowed data and instructions to be entered directly through the keyboard, the mouse and other handheld devices. </a:t>
            </a:r>
          </a:p>
        </p:txBody>
      </p:sp>
    </p:spTree>
    <p:extLst>
      <p:ext uri="{BB962C8B-B14F-4D97-AF65-F5344CB8AC3E}">
        <p14:creationId xmlns:p14="http://schemas.microsoft.com/office/powerpoint/2010/main" val="225854026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Title 1"/>
          <p:cNvSpPr>
            <a:spLocks noGrp="1"/>
          </p:cNvSpPr>
          <p:nvPr>
            <p:ph type="title"/>
          </p:nvPr>
        </p:nvSpPr>
        <p:spPr>
          <a:xfrm>
            <a:off x="2136775" y="228600"/>
            <a:ext cx="8153400" cy="990600"/>
          </a:xfrm>
        </p:spPr>
        <p:txBody>
          <a:bodyPr/>
          <a:lstStyle/>
          <a:p>
            <a:endParaRPr lang="en-US" altLang="en-US" smtClean="0"/>
          </a:p>
        </p:txBody>
      </p:sp>
      <p:sp>
        <p:nvSpPr>
          <p:cNvPr id="651267" name="Content Placeholder 2"/>
          <p:cNvSpPr>
            <a:spLocks noGrp="1"/>
          </p:cNvSpPr>
          <p:nvPr>
            <p:ph sz="quarter" idx="1"/>
          </p:nvPr>
        </p:nvSpPr>
        <p:spPr>
          <a:xfrm>
            <a:off x="1676400" y="1600200"/>
            <a:ext cx="8839200" cy="4495800"/>
          </a:xfrm>
        </p:spPr>
        <p:txBody>
          <a:bodyPr/>
          <a:lstStyle/>
          <a:p>
            <a:r>
              <a:rPr lang="en-US" altLang="en-US" smtClean="0"/>
              <a:t> Fourth generation computers also saw the development of graphical user interfaces, the mouse and handheld devices.</a:t>
            </a:r>
          </a:p>
          <a:p>
            <a:r>
              <a:rPr lang="en-US" altLang="en-US" smtClean="0"/>
              <a:t>Computers became much smaller and much more powerful.</a:t>
            </a:r>
          </a:p>
          <a:p>
            <a:r>
              <a:rPr lang="en-US" altLang="en-US" smtClean="0"/>
              <a:t>There was wide spread use of a variety of computer software.</a:t>
            </a:r>
          </a:p>
          <a:p>
            <a:endParaRPr lang="en-US" altLang="en-US" smtClean="0"/>
          </a:p>
          <a:p>
            <a:endParaRPr lang="en-US" altLang="en-US" smtClean="0"/>
          </a:p>
        </p:txBody>
      </p:sp>
    </p:spTree>
    <p:extLst>
      <p:ext uri="{BB962C8B-B14F-4D97-AF65-F5344CB8AC3E}">
        <p14:creationId xmlns:p14="http://schemas.microsoft.com/office/powerpoint/2010/main" val="12016463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Title 1"/>
          <p:cNvSpPr>
            <a:spLocks noGrp="1"/>
          </p:cNvSpPr>
          <p:nvPr>
            <p:ph type="title"/>
          </p:nvPr>
        </p:nvSpPr>
        <p:spPr>
          <a:xfrm>
            <a:off x="2136775" y="228600"/>
            <a:ext cx="8153400" cy="990600"/>
          </a:xfrm>
        </p:spPr>
        <p:txBody>
          <a:bodyPr/>
          <a:lstStyle/>
          <a:p>
            <a:endParaRPr lang="en-US" altLang="en-US" smtClean="0"/>
          </a:p>
        </p:txBody>
      </p:sp>
      <p:sp>
        <p:nvSpPr>
          <p:cNvPr id="596995" name="Content Placeholder 2"/>
          <p:cNvSpPr>
            <a:spLocks noGrp="1"/>
          </p:cNvSpPr>
          <p:nvPr>
            <p:ph sz="quarter" idx="1"/>
          </p:nvPr>
        </p:nvSpPr>
        <p:spPr>
          <a:xfrm>
            <a:off x="1676400" y="1676400"/>
            <a:ext cx="8839200" cy="4495800"/>
          </a:xfrm>
        </p:spPr>
        <p:txBody>
          <a:bodyPr/>
          <a:lstStyle/>
          <a:p>
            <a:r>
              <a:rPr lang="en-US" altLang="en-US" smtClean="0"/>
              <a:t>This machine had a set of wheels, each with the numbers zero through to nine on them. </a:t>
            </a:r>
          </a:p>
          <a:p>
            <a:r>
              <a:rPr lang="en-US" altLang="en-US" smtClean="0"/>
              <a:t>This machine was of great use to his father, a judge in the taxation court, and to others involved in calculations. </a:t>
            </a:r>
          </a:p>
          <a:p>
            <a:r>
              <a:rPr lang="en-US" altLang="en-US" smtClean="0"/>
              <a:t>Pascal‘s calculating machine was an essential step in the subsequent development of calculators and computers.</a:t>
            </a:r>
          </a:p>
          <a:p>
            <a:endParaRPr lang="en-US" altLang="en-US" smtClean="0"/>
          </a:p>
        </p:txBody>
      </p:sp>
    </p:spTree>
    <p:extLst>
      <p:ext uri="{BB962C8B-B14F-4D97-AF65-F5344CB8AC3E}">
        <p14:creationId xmlns:p14="http://schemas.microsoft.com/office/powerpoint/2010/main" val="76441891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Title 1"/>
          <p:cNvSpPr>
            <a:spLocks noGrp="1"/>
          </p:cNvSpPr>
          <p:nvPr>
            <p:ph type="title"/>
          </p:nvPr>
        </p:nvSpPr>
        <p:spPr>
          <a:xfrm>
            <a:off x="2136775" y="228600"/>
            <a:ext cx="8153400" cy="990600"/>
          </a:xfrm>
        </p:spPr>
        <p:txBody>
          <a:bodyPr/>
          <a:lstStyle/>
          <a:p>
            <a:endParaRPr lang="en-US" altLang="en-US" smtClean="0"/>
          </a:p>
        </p:txBody>
      </p:sp>
      <p:sp>
        <p:nvSpPr>
          <p:cNvPr id="652291" name="Content Placeholder 2"/>
          <p:cNvSpPr>
            <a:spLocks noGrp="1"/>
          </p:cNvSpPr>
          <p:nvPr>
            <p:ph sz="quarter" idx="1"/>
          </p:nvPr>
        </p:nvSpPr>
        <p:spPr>
          <a:xfrm>
            <a:off x="1524000" y="1600200"/>
            <a:ext cx="9144000" cy="4495800"/>
          </a:xfrm>
        </p:spPr>
        <p:txBody>
          <a:bodyPr/>
          <a:lstStyle/>
          <a:p>
            <a:r>
              <a:rPr lang="en-US" altLang="en-US" smtClean="0"/>
              <a:t>Computers became much cheaper than in the 1</a:t>
            </a:r>
            <a:r>
              <a:rPr lang="en-US" altLang="en-US" baseline="30000" smtClean="0"/>
              <a:t>st</a:t>
            </a:r>
            <a:r>
              <a:rPr lang="en-US" altLang="en-US" smtClean="0"/>
              <a:t>,2</a:t>
            </a:r>
            <a:r>
              <a:rPr lang="en-US" altLang="en-US" baseline="30000" smtClean="0"/>
              <a:t>nd</a:t>
            </a:r>
            <a:r>
              <a:rPr lang="en-US" altLang="en-US" smtClean="0"/>
              <a:t> and 3</a:t>
            </a:r>
            <a:r>
              <a:rPr lang="en-US" altLang="en-US" baseline="30000" smtClean="0"/>
              <a:t>rd</a:t>
            </a:r>
            <a:r>
              <a:rPr lang="en-US" altLang="en-US" smtClean="0"/>
              <a:t> because microprocessors can be produces easily and in large quantities. </a:t>
            </a:r>
          </a:p>
          <a:p>
            <a:r>
              <a:rPr lang="en-US" altLang="en-US" smtClean="0"/>
              <a:t>Computers became much faster than in any other generations because many transistors could be concentrated in a very small space, single-chip processors with on-board memory (called a cache) could be designed to allow more than one instruction to be executed at a time (called superscalar). </a:t>
            </a:r>
          </a:p>
          <a:p>
            <a:endParaRPr lang="en-US" altLang="en-US" smtClean="0"/>
          </a:p>
        </p:txBody>
      </p:sp>
    </p:spTree>
    <p:extLst>
      <p:ext uri="{BB962C8B-B14F-4D97-AF65-F5344CB8AC3E}">
        <p14:creationId xmlns:p14="http://schemas.microsoft.com/office/powerpoint/2010/main" val="134789618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Title 1"/>
          <p:cNvSpPr>
            <a:spLocks noGrp="1"/>
          </p:cNvSpPr>
          <p:nvPr>
            <p:ph type="title"/>
          </p:nvPr>
        </p:nvSpPr>
        <p:spPr>
          <a:xfrm>
            <a:off x="2136775" y="228600"/>
            <a:ext cx="8153400" cy="990600"/>
          </a:xfrm>
        </p:spPr>
        <p:txBody>
          <a:bodyPr/>
          <a:lstStyle/>
          <a:p>
            <a:endParaRPr lang="en-US" altLang="en-US" smtClean="0"/>
          </a:p>
        </p:txBody>
      </p:sp>
      <p:sp>
        <p:nvSpPr>
          <p:cNvPr id="653315" name="Content Placeholder 2"/>
          <p:cNvSpPr>
            <a:spLocks noGrp="1"/>
          </p:cNvSpPr>
          <p:nvPr>
            <p:ph sz="quarter" idx="1"/>
          </p:nvPr>
        </p:nvSpPr>
        <p:spPr>
          <a:xfrm>
            <a:off x="2136775" y="1600200"/>
            <a:ext cx="8153400" cy="4495800"/>
          </a:xfrm>
        </p:spPr>
        <p:txBody>
          <a:bodyPr/>
          <a:lstStyle/>
          <a:p>
            <a:r>
              <a:rPr lang="en-US" altLang="en-US" smtClean="0"/>
              <a:t>During the fourth generation, there has been an increase in the use of parallel processors. These computers combine many processors, linked in various ways, to compute results in parallel. </a:t>
            </a:r>
          </a:p>
          <a:p>
            <a:r>
              <a:rPr lang="en-US" altLang="en-US" smtClean="0"/>
              <a:t>They have been used for scientific computations and are now being used for database and file servers as well.</a:t>
            </a:r>
          </a:p>
          <a:p>
            <a:r>
              <a:rPr lang="en-US" altLang="en-US" smtClean="0"/>
              <a:t>Computers use much less power.</a:t>
            </a:r>
          </a:p>
          <a:p>
            <a:r>
              <a:rPr lang="en-US" altLang="en-US" smtClean="0"/>
              <a:t>They generate much less heat.</a:t>
            </a:r>
          </a:p>
          <a:p>
            <a:endParaRPr lang="en-US" altLang="en-US" smtClean="0"/>
          </a:p>
        </p:txBody>
      </p:sp>
    </p:spTree>
    <p:extLst>
      <p:ext uri="{BB962C8B-B14F-4D97-AF65-F5344CB8AC3E}">
        <p14:creationId xmlns:p14="http://schemas.microsoft.com/office/powerpoint/2010/main" val="65767165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Title 1"/>
          <p:cNvSpPr>
            <a:spLocks noGrp="1"/>
          </p:cNvSpPr>
          <p:nvPr>
            <p:ph type="title"/>
          </p:nvPr>
        </p:nvSpPr>
        <p:spPr/>
        <p:txBody>
          <a:bodyPr/>
          <a:lstStyle/>
          <a:p>
            <a:endParaRPr lang="en-US" altLang="en-US" smtClean="0"/>
          </a:p>
        </p:txBody>
      </p:sp>
      <p:sp>
        <p:nvSpPr>
          <p:cNvPr id="654339" name="Content Placeholder 2"/>
          <p:cNvSpPr>
            <a:spLocks noGrp="1"/>
          </p:cNvSpPr>
          <p:nvPr>
            <p:ph sz="quarter" idx="1"/>
          </p:nvPr>
        </p:nvSpPr>
        <p:spPr>
          <a:xfrm>
            <a:off x="1600200" y="1600201"/>
            <a:ext cx="8991600" cy="4830763"/>
          </a:xfrm>
        </p:spPr>
        <p:txBody>
          <a:bodyPr/>
          <a:lstStyle/>
          <a:p>
            <a:r>
              <a:rPr lang="en-US" altLang="en-US" smtClean="0"/>
              <a:t>The introduction of Micro- computers because of the tremendous decrease in size and cost of computers</a:t>
            </a:r>
          </a:p>
          <a:p>
            <a:endParaRPr lang="en-US" altLang="en-US" smtClean="0"/>
          </a:p>
        </p:txBody>
      </p:sp>
    </p:spTree>
    <p:extLst>
      <p:ext uri="{BB962C8B-B14F-4D97-AF65-F5344CB8AC3E}">
        <p14:creationId xmlns:p14="http://schemas.microsoft.com/office/powerpoint/2010/main" val="225887242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TextBox 1"/>
          <p:cNvSpPr txBox="1">
            <a:spLocks noChangeArrowheads="1"/>
          </p:cNvSpPr>
          <p:nvPr/>
        </p:nvSpPr>
        <p:spPr bwMode="auto">
          <a:xfrm>
            <a:off x="1752601" y="2590801"/>
            <a:ext cx="8778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Calibri" panose="020F0502020204030204"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Calibri" panose="020F0502020204030204"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Calibri" panose="020F0502020204030204"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9pPr>
          </a:lstStyle>
          <a:p>
            <a:pPr eaLnBrk="0" fontAlgn="base" hangingPunct="0">
              <a:spcBef>
                <a:spcPct val="0"/>
              </a:spcBef>
              <a:spcAft>
                <a:spcPct val="0"/>
              </a:spcAft>
              <a:buClrTx/>
              <a:buSzTx/>
              <a:buFontTx/>
              <a:buNone/>
            </a:pPr>
            <a:r>
              <a:rPr lang="en-US" altLang="en-US" sz="4800" b="1">
                <a:solidFill>
                  <a:prstClr val="black"/>
                </a:solidFill>
                <a:cs typeface="Arial" panose="020B0604020202020204" pitchFamily="34" charset="0"/>
              </a:rPr>
              <a:t>The fifth generation of computers</a:t>
            </a:r>
          </a:p>
        </p:txBody>
      </p:sp>
    </p:spTree>
    <p:extLst>
      <p:ext uri="{BB962C8B-B14F-4D97-AF65-F5344CB8AC3E}">
        <p14:creationId xmlns:p14="http://schemas.microsoft.com/office/powerpoint/2010/main" val="342326257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638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53001" y="381001"/>
            <a:ext cx="3076575"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6387"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04800"/>
            <a:ext cx="3048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6388"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4800601"/>
            <a:ext cx="3486150" cy="190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6389"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381001"/>
            <a:ext cx="2133600" cy="277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6390"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934450" y="3124200"/>
            <a:ext cx="1733550"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6391" name="Picture 1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549400" y="5334000"/>
            <a:ext cx="37084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6392" name="Picture 1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828801" y="2667000"/>
            <a:ext cx="3255963"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6393" name="Picture 1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181601" y="2667000"/>
            <a:ext cx="2466975"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6394" name="Picture 14"/>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239001" y="4702176"/>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6395" name="TextBox 1"/>
          <p:cNvSpPr txBox="1">
            <a:spLocks noChangeArrowheads="1"/>
          </p:cNvSpPr>
          <p:nvPr/>
        </p:nvSpPr>
        <p:spPr bwMode="auto">
          <a:xfrm>
            <a:off x="2209800" y="-76200"/>
            <a:ext cx="8224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Calibri" panose="020F0502020204030204"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Calibri" panose="020F0502020204030204"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Calibri" panose="020F0502020204030204"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Calibri" panose="020F0502020204030204" pitchFamily="34" charset="0"/>
              </a:defRPr>
            </a:lvl9pPr>
          </a:lstStyle>
          <a:p>
            <a:pPr eaLnBrk="0" fontAlgn="base" hangingPunct="0">
              <a:spcBef>
                <a:spcPct val="0"/>
              </a:spcBef>
              <a:spcAft>
                <a:spcPct val="0"/>
              </a:spcAft>
              <a:buClrTx/>
              <a:buSzTx/>
              <a:buFontTx/>
              <a:buNone/>
            </a:pPr>
            <a:r>
              <a:rPr lang="en-US" altLang="en-US" sz="2800" b="1">
                <a:solidFill>
                  <a:srgbClr val="FF0000"/>
                </a:solidFill>
                <a:latin typeface="Bradley Hand ITC" panose="03070402050302030203" pitchFamily="66" charset="0"/>
                <a:cs typeface="Arial" panose="020B0604020202020204" pitchFamily="34" charset="0"/>
              </a:rPr>
              <a:t>Describe the nature of the Fifth generation computers</a:t>
            </a:r>
          </a:p>
        </p:txBody>
      </p:sp>
    </p:spTree>
    <p:extLst>
      <p:ext uri="{BB962C8B-B14F-4D97-AF65-F5344CB8AC3E}">
        <p14:creationId xmlns:p14="http://schemas.microsoft.com/office/powerpoint/2010/main" val="18129093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Title 1"/>
          <p:cNvSpPr>
            <a:spLocks noGrp="1"/>
          </p:cNvSpPr>
          <p:nvPr>
            <p:ph type="title"/>
          </p:nvPr>
        </p:nvSpPr>
        <p:spPr>
          <a:xfrm>
            <a:off x="2136775" y="228600"/>
            <a:ext cx="8153400" cy="990600"/>
          </a:xfrm>
        </p:spPr>
        <p:txBody>
          <a:bodyPr/>
          <a:lstStyle/>
          <a:p>
            <a:r>
              <a:rPr lang="en-US" altLang="en-US" smtClean="0"/>
              <a:t/>
            </a:r>
            <a:br>
              <a:rPr lang="en-US" altLang="en-US" smtClean="0"/>
            </a:br>
            <a:r>
              <a:rPr lang="en-US" altLang="en-US" smtClean="0"/>
              <a:t>Characteristics of fifth generation computers</a:t>
            </a:r>
            <a:br>
              <a:rPr lang="en-US" altLang="en-US" smtClean="0"/>
            </a:br>
            <a:endParaRPr lang="en-US" altLang="en-US" smtClean="0"/>
          </a:p>
        </p:txBody>
      </p:sp>
      <p:sp>
        <p:nvSpPr>
          <p:cNvPr id="657411" name="Content Placeholder 2"/>
          <p:cNvSpPr>
            <a:spLocks noGrp="1"/>
          </p:cNvSpPr>
          <p:nvPr>
            <p:ph sz="quarter" idx="1"/>
          </p:nvPr>
        </p:nvSpPr>
        <p:spPr>
          <a:xfrm>
            <a:off x="1549400" y="1371600"/>
            <a:ext cx="8991600" cy="4495800"/>
          </a:xfrm>
        </p:spPr>
        <p:txBody>
          <a:bodyPr/>
          <a:lstStyle/>
          <a:p>
            <a:pPr marL="514350" indent="-514350">
              <a:buFont typeface="Calibri" panose="020F0502020204030204" pitchFamily="34" charset="0"/>
              <a:buAutoNum type="arabicPeriod"/>
            </a:pPr>
            <a:r>
              <a:rPr lang="en-US" altLang="en-US" smtClean="0"/>
              <a:t>The fifth generation computers use super large scale integrated chips.</a:t>
            </a:r>
          </a:p>
          <a:p>
            <a:pPr marL="514350" indent="-514350">
              <a:buFont typeface="Calibri" panose="020F0502020204030204" pitchFamily="34" charset="0"/>
              <a:buAutoNum type="arabicPeriod"/>
            </a:pPr>
            <a:r>
              <a:rPr lang="en-US" altLang="en-US" smtClean="0"/>
              <a:t>They have artificial intelligence. Fifth generation computers are able to solve highly complex problem including decision making, and logical reasoning.</a:t>
            </a:r>
          </a:p>
          <a:p>
            <a:pPr marL="514350" indent="-514350">
              <a:buFont typeface="Calibri" panose="020F0502020204030204" pitchFamily="34" charset="0"/>
              <a:buAutoNum type="arabicPeriod"/>
            </a:pPr>
            <a:r>
              <a:rPr lang="en-US" altLang="en-US" smtClean="0"/>
              <a:t>They are very small in size.</a:t>
            </a:r>
          </a:p>
          <a:p>
            <a:pPr marL="514350" indent="-514350">
              <a:buFont typeface="Calibri" panose="020F0502020204030204" pitchFamily="34" charset="0"/>
              <a:buAutoNum type="arabicPeriod"/>
            </a:pPr>
            <a:r>
              <a:rPr lang="en-US" altLang="en-US" smtClean="0"/>
              <a:t>They are very fast because they are able to use more than one CPU for faster processing.</a:t>
            </a:r>
          </a:p>
          <a:p>
            <a:pPr marL="514350" indent="-514350">
              <a:buFont typeface="Calibri" panose="020F0502020204030204" pitchFamily="34" charset="0"/>
              <a:buAutoNum type="arabicPeriod"/>
            </a:pPr>
            <a:endParaRPr lang="en-US" altLang="en-US" smtClean="0"/>
          </a:p>
        </p:txBody>
      </p:sp>
    </p:spTree>
    <p:extLst>
      <p:ext uri="{BB962C8B-B14F-4D97-AF65-F5344CB8AC3E}">
        <p14:creationId xmlns:p14="http://schemas.microsoft.com/office/powerpoint/2010/main" val="257712275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Title 1"/>
          <p:cNvSpPr>
            <a:spLocks noGrp="1"/>
          </p:cNvSpPr>
          <p:nvPr>
            <p:ph type="title"/>
          </p:nvPr>
        </p:nvSpPr>
        <p:spPr>
          <a:xfrm>
            <a:off x="2136775" y="228600"/>
            <a:ext cx="8153400" cy="990600"/>
          </a:xfrm>
        </p:spPr>
        <p:txBody>
          <a:bodyPr/>
          <a:lstStyle/>
          <a:p>
            <a:endParaRPr lang="en-US" altLang="en-US" smtClean="0"/>
          </a:p>
        </p:txBody>
      </p:sp>
      <p:sp>
        <p:nvSpPr>
          <p:cNvPr id="658435" name="Content Placeholder 2"/>
          <p:cNvSpPr>
            <a:spLocks noGrp="1"/>
          </p:cNvSpPr>
          <p:nvPr>
            <p:ph sz="quarter" idx="1"/>
          </p:nvPr>
        </p:nvSpPr>
        <p:spPr>
          <a:xfrm>
            <a:off x="2136775" y="1600200"/>
            <a:ext cx="8153400" cy="4495800"/>
          </a:xfrm>
        </p:spPr>
        <p:txBody>
          <a:bodyPr/>
          <a:lstStyle/>
          <a:p>
            <a:pPr marL="0" indent="0">
              <a:buNone/>
            </a:pPr>
            <a:r>
              <a:rPr lang="en-US" altLang="en-US" smtClean="0"/>
              <a:t>5.They are cheaper in cost.</a:t>
            </a:r>
          </a:p>
          <a:p>
            <a:pPr marL="0" indent="0">
              <a:buNone/>
            </a:pPr>
            <a:r>
              <a:rPr lang="en-US" altLang="en-US" smtClean="0"/>
              <a:t>6.They are characterised with voice recognition capability</a:t>
            </a:r>
          </a:p>
          <a:p>
            <a:pPr marL="0" indent="0">
              <a:buNone/>
            </a:pPr>
            <a:r>
              <a:rPr lang="en-US" altLang="en-US" smtClean="0"/>
              <a:t>7. Robotics in work places and homes.</a:t>
            </a:r>
          </a:p>
          <a:p>
            <a:pPr marL="0" indent="0">
              <a:buNone/>
            </a:pPr>
            <a:r>
              <a:rPr lang="en-US" altLang="en-US" smtClean="0"/>
              <a:t>8. Computers have a very high storage capacity.</a:t>
            </a:r>
          </a:p>
          <a:p>
            <a:pPr marL="0" indent="0">
              <a:buNone/>
            </a:pPr>
            <a:r>
              <a:rPr lang="en-US" altLang="en-US" smtClean="0"/>
              <a:t>9. A variety of storage devices are used.</a:t>
            </a:r>
          </a:p>
          <a:p>
            <a:pPr marL="0" indent="0">
              <a:buNone/>
            </a:pPr>
            <a:endParaRPr lang="en-US" altLang="en-US" smtClean="0"/>
          </a:p>
          <a:p>
            <a:pPr marL="0" indent="0">
              <a:buNone/>
            </a:pPr>
            <a:endParaRPr lang="en-US" altLang="en-US" smtClean="0"/>
          </a:p>
        </p:txBody>
      </p:sp>
    </p:spTree>
    <p:extLst>
      <p:ext uri="{BB962C8B-B14F-4D97-AF65-F5344CB8AC3E}">
        <p14:creationId xmlns:p14="http://schemas.microsoft.com/office/powerpoint/2010/main" val="404983808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he Rise of Artificial Intelligence _ Off Book _ PBS Digital Studios.mp4">
            <a:hlinkClick r:id="" action="ppaction://media"/>
          </p:cNvPr>
          <p:cNvPicPr>
            <a:picLocks noRot="1" noChangeAspect="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1524000" y="228600"/>
            <a:ext cx="91440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37383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nodeType="clickPar">
                      <p:stCondLst>
                        <p:cond delay="0"/>
                      </p:stCondLst>
                      <p:childTnLst>
                        <p:par>
                          <p:cTn id="4" fill="hold" nodeType="withGroup">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Title 1"/>
          <p:cNvSpPr>
            <a:spLocks noGrp="1"/>
          </p:cNvSpPr>
          <p:nvPr>
            <p:ph type="title"/>
          </p:nvPr>
        </p:nvSpPr>
        <p:spPr>
          <a:xfrm>
            <a:off x="2136775" y="228600"/>
            <a:ext cx="8153400" cy="990600"/>
          </a:xfrm>
        </p:spPr>
        <p:txBody>
          <a:bodyPr/>
          <a:lstStyle/>
          <a:p>
            <a:r>
              <a:rPr lang="en-US" altLang="en-US" smtClean="0"/>
              <a:t>Moore’s Law</a:t>
            </a:r>
          </a:p>
        </p:txBody>
      </p:sp>
      <p:sp>
        <p:nvSpPr>
          <p:cNvPr id="660483" name="Content Placeholder 2"/>
          <p:cNvSpPr>
            <a:spLocks noGrp="1"/>
          </p:cNvSpPr>
          <p:nvPr>
            <p:ph sz="quarter" idx="1"/>
          </p:nvPr>
        </p:nvSpPr>
        <p:spPr>
          <a:xfrm>
            <a:off x="1828801" y="1600200"/>
            <a:ext cx="8461375" cy="4495800"/>
          </a:xfrm>
        </p:spPr>
        <p:txBody>
          <a:bodyPr/>
          <a:lstStyle/>
          <a:p>
            <a:pPr marL="0" indent="0">
              <a:buNone/>
            </a:pPr>
            <a:r>
              <a:rPr lang="en-US" altLang="en-US" smtClean="0"/>
              <a:t>According to Moore’s Law, the number of transistors on a chip roughly doubles every two years(18 months). As a result the size of computers gets smaller and smaller.</a:t>
            </a:r>
          </a:p>
          <a:p>
            <a:pPr marL="0" indent="0">
              <a:buNone/>
            </a:pPr>
            <a:r>
              <a:rPr lang="en-US" altLang="en-US" smtClean="0"/>
              <a:t>This was an observation made by Intel co-founder Gordon Moore in 1965. He noticed that the number of transistors per square inch on integrated circuits had doubled every year since their invention.</a:t>
            </a:r>
            <a:br>
              <a:rPr lang="en-US" altLang="en-US" smtClean="0"/>
            </a:br>
            <a:endParaRPr lang="en-US" altLang="en-US" smtClean="0"/>
          </a:p>
        </p:txBody>
      </p:sp>
    </p:spTree>
    <p:extLst>
      <p:ext uri="{BB962C8B-B14F-4D97-AF65-F5344CB8AC3E}">
        <p14:creationId xmlns:p14="http://schemas.microsoft.com/office/powerpoint/2010/main" val="339096386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Title 1"/>
          <p:cNvSpPr>
            <a:spLocks noGrp="1"/>
          </p:cNvSpPr>
          <p:nvPr>
            <p:ph type="title"/>
          </p:nvPr>
        </p:nvSpPr>
        <p:spPr/>
        <p:txBody>
          <a:bodyPr/>
          <a:lstStyle/>
          <a:p>
            <a:endParaRPr lang="en-US" altLang="en-US" smtClean="0"/>
          </a:p>
        </p:txBody>
      </p:sp>
      <p:sp>
        <p:nvSpPr>
          <p:cNvPr id="661507" name="Content Placeholder 2"/>
          <p:cNvSpPr>
            <a:spLocks noGrp="1"/>
          </p:cNvSpPr>
          <p:nvPr>
            <p:ph sz="quarter" idx="1"/>
          </p:nvPr>
        </p:nvSpPr>
        <p:spPr>
          <a:xfrm>
            <a:off x="1600200" y="1600201"/>
            <a:ext cx="8991600" cy="4830763"/>
          </a:xfrm>
        </p:spPr>
        <p:txBody>
          <a:bodyPr/>
          <a:lstStyle/>
          <a:p>
            <a:r>
              <a:rPr lang="en-US" altLang="en-US" smtClean="0"/>
              <a:t> Moore’s law predicts that this trend will continue into the foreseeable future, making computers smaller and cheaper.</a:t>
            </a:r>
            <a:br>
              <a:rPr lang="en-US" altLang="en-US" smtClean="0"/>
            </a:br>
            <a:endParaRPr lang="en-US" altLang="en-US" smtClean="0"/>
          </a:p>
        </p:txBody>
      </p:sp>
    </p:spTree>
    <p:extLst>
      <p:ext uri="{BB962C8B-B14F-4D97-AF65-F5344CB8AC3E}">
        <p14:creationId xmlns:p14="http://schemas.microsoft.com/office/powerpoint/2010/main" val="3787026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Title 1"/>
          <p:cNvSpPr>
            <a:spLocks noGrp="1"/>
          </p:cNvSpPr>
          <p:nvPr>
            <p:ph type="title"/>
          </p:nvPr>
        </p:nvSpPr>
        <p:spPr/>
        <p:txBody>
          <a:bodyPr/>
          <a:lstStyle/>
          <a:p>
            <a:r>
              <a:rPr lang="en-US" altLang="en-US" smtClean="0"/>
              <a:t>Its limitations</a:t>
            </a:r>
          </a:p>
        </p:txBody>
      </p:sp>
      <p:sp>
        <p:nvSpPr>
          <p:cNvPr id="598019" name="Content Placeholder 2"/>
          <p:cNvSpPr>
            <a:spLocks noGrp="1"/>
          </p:cNvSpPr>
          <p:nvPr>
            <p:ph sz="quarter" idx="1"/>
          </p:nvPr>
        </p:nvSpPr>
        <p:spPr>
          <a:xfrm>
            <a:off x="1600200" y="1600201"/>
            <a:ext cx="8991600" cy="4830763"/>
          </a:xfrm>
        </p:spPr>
        <p:txBody>
          <a:bodyPr/>
          <a:lstStyle/>
          <a:p>
            <a:r>
              <a:rPr lang="en-US" altLang="en-US" smtClean="0"/>
              <a:t>It was expensive to make </a:t>
            </a:r>
          </a:p>
          <a:p>
            <a:r>
              <a:rPr lang="en-US" altLang="en-US" smtClean="0"/>
              <a:t>It was difficult to operate</a:t>
            </a:r>
          </a:p>
          <a:p>
            <a:endParaRPr lang="en-US" altLang="en-US" smtClean="0"/>
          </a:p>
        </p:txBody>
      </p:sp>
    </p:spTree>
    <p:extLst>
      <p:ext uri="{BB962C8B-B14F-4D97-AF65-F5344CB8AC3E}">
        <p14:creationId xmlns:p14="http://schemas.microsoft.com/office/powerpoint/2010/main" val="2707830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Title 1"/>
          <p:cNvSpPr>
            <a:spLocks noGrp="1"/>
          </p:cNvSpPr>
          <p:nvPr>
            <p:ph type="title"/>
          </p:nvPr>
        </p:nvSpPr>
        <p:spPr>
          <a:xfrm>
            <a:off x="2136775" y="228600"/>
            <a:ext cx="8153400" cy="990600"/>
          </a:xfrm>
        </p:spPr>
        <p:txBody>
          <a:bodyPr/>
          <a:lstStyle/>
          <a:p>
            <a:r>
              <a:rPr lang="en-US" altLang="en-US" smtClean="0"/>
              <a:t>Leibniz’s calculator/wheel</a:t>
            </a:r>
          </a:p>
        </p:txBody>
      </p:sp>
      <p:sp>
        <p:nvSpPr>
          <p:cNvPr id="353283" name="Content Placeholder 2"/>
          <p:cNvSpPr>
            <a:spLocks noGrp="1"/>
          </p:cNvSpPr>
          <p:nvPr>
            <p:ph sz="quarter" idx="1"/>
          </p:nvPr>
        </p:nvSpPr>
        <p:spPr>
          <a:xfrm>
            <a:off x="2136775" y="1600200"/>
            <a:ext cx="8153400" cy="4495800"/>
          </a:xfrm>
        </p:spPr>
        <p:txBody>
          <a:bodyPr/>
          <a:lstStyle/>
          <a:p>
            <a:pPr>
              <a:defRPr/>
            </a:pPr>
            <a:r>
              <a:rPr lang="en-US" altLang="en-US" dirty="0" smtClean="0"/>
              <a:t>Gottfried Wilhelm Leibniz (1646–1716), a German mathematician, successfully introduced a calculator designed in 1673 but was completed in 1694. </a:t>
            </a:r>
          </a:p>
          <a:p>
            <a:pPr>
              <a:defRPr/>
            </a:pPr>
            <a:r>
              <a:rPr lang="en-US" altLang="en-US" dirty="0" smtClean="0"/>
              <a:t>The calculator could add, subtract, multiply, and divide. </a:t>
            </a:r>
          </a:p>
          <a:p>
            <a:pPr>
              <a:defRPr/>
            </a:pPr>
            <a:r>
              <a:rPr lang="en-US" altLang="en-US" dirty="0" smtClean="0"/>
              <a:t>It used wheels that were placed at right angles which could be displaced by a special stepping mechanism.</a:t>
            </a:r>
          </a:p>
          <a:p>
            <a:pPr marL="0" indent="0">
              <a:buNone/>
              <a:defRPr/>
            </a:pPr>
            <a:endParaRPr lang="en-US" altLang="en-US" dirty="0" smtClean="0"/>
          </a:p>
        </p:txBody>
      </p:sp>
    </p:spTree>
    <p:extLst>
      <p:ext uri="{BB962C8B-B14F-4D97-AF65-F5344CB8AC3E}">
        <p14:creationId xmlns:p14="http://schemas.microsoft.com/office/powerpoint/2010/main" val="7664864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006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67100" y="1804989"/>
            <a:ext cx="5257800"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0067" name="TextBox 2"/>
          <p:cNvSpPr txBox="1">
            <a:spLocks noChangeArrowheads="1"/>
          </p:cNvSpPr>
          <p:nvPr/>
        </p:nvSpPr>
        <p:spPr bwMode="auto">
          <a:xfrm>
            <a:off x="5029201" y="1295400"/>
            <a:ext cx="1863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0" fontAlgn="base" hangingPunct="0">
              <a:spcBef>
                <a:spcPct val="0"/>
              </a:spcBef>
              <a:spcAft>
                <a:spcPct val="0"/>
              </a:spcAft>
            </a:pPr>
            <a:r>
              <a:rPr lang="en-US" altLang="en-US" b="1">
                <a:solidFill>
                  <a:prstClr val="black"/>
                </a:solidFill>
              </a:rPr>
              <a:t>Leibniz Calculator</a:t>
            </a:r>
          </a:p>
        </p:txBody>
      </p:sp>
    </p:spTree>
    <p:extLst>
      <p:ext uri="{BB962C8B-B14F-4D97-AF65-F5344CB8AC3E}">
        <p14:creationId xmlns:p14="http://schemas.microsoft.com/office/powerpoint/2010/main" val="442155285"/>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otalTime>6</TotalTime>
  <Words>2573</Words>
  <Application>Microsoft Office PowerPoint</Application>
  <PresentationFormat>Widescreen</PresentationFormat>
  <Paragraphs>172</Paragraphs>
  <Slides>69</Slides>
  <Notes>0</Notes>
  <HiddenSlides>0</HiddenSlides>
  <MMClips>2</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69</vt:i4>
      </vt:variant>
    </vt:vector>
  </HeadingPairs>
  <TitlesOfParts>
    <vt:vector size="81" baseType="lpstr">
      <vt:lpstr>Aharoni</vt:lpstr>
      <vt:lpstr>Arial</vt:lpstr>
      <vt:lpstr>Bradley Hand ITC</vt:lpstr>
      <vt:lpstr>Calibri</vt:lpstr>
      <vt:lpstr>Calibri Light</vt:lpstr>
      <vt:lpstr>Cooper Black</vt:lpstr>
      <vt:lpstr>Lucida Calligraphy</vt:lpstr>
      <vt:lpstr>Tw Cen MT</vt:lpstr>
      <vt:lpstr>Wingdings</vt:lpstr>
      <vt:lpstr>Wingdings 2</vt:lpstr>
      <vt:lpstr>Office Theme</vt:lpstr>
      <vt:lpstr>Median</vt:lpstr>
      <vt:lpstr>Evolution and Generation of Computers</vt:lpstr>
      <vt:lpstr> Evolution in computer technology </vt:lpstr>
      <vt:lpstr>The mechanical computer era (1623–1945)</vt:lpstr>
      <vt:lpstr>The pascaline</vt:lpstr>
      <vt:lpstr>PowerPoint Presentation</vt:lpstr>
      <vt:lpstr>PowerPoint Presentation</vt:lpstr>
      <vt:lpstr>Its limitations</vt:lpstr>
      <vt:lpstr>Leibniz’s calculator/wheel</vt:lpstr>
      <vt:lpstr>PowerPoint Presentation</vt:lpstr>
      <vt:lpstr>Its limitations</vt:lpstr>
      <vt:lpstr>John Napier’s bones</vt:lpstr>
      <vt:lpstr>PowerPoint Presentation</vt:lpstr>
      <vt:lpstr>Its relevance</vt:lpstr>
      <vt:lpstr>PowerPoint Presentation</vt:lpstr>
      <vt:lpstr> The slide rule </vt:lpstr>
      <vt:lpstr>PowerPoint Presentation</vt:lpstr>
      <vt:lpstr>Shortcomings of the slide rule</vt:lpstr>
      <vt:lpstr>PowerPoint Presentation</vt:lpstr>
      <vt:lpstr>The Jacquard loom </vt:lpstr>
      <vt:lpstr>PowerPoint Presentation</vt:lpstr>
      <vt:lpstr>The Difference Engine and the Analytical Engine </vt:lpstr>
      <vt:lpstr>PowerPoint Presentation</vt:lpstr>
      <vt:lpstr> Tabulating machine  </vt:lpstr>
      <vt:lpstr>PowerPoint Presentation</vt:lpstr>
      <vt:lpstr> Electromechanical computers </vt:lpstr>
      <vt:lpstr>PowerPoint Presentation</vt:lpstr>
      <vt:lpstr>The Electronic Numerical Integrator and Calculator (ENIAC) </vt:lpstr>
      <vt:lpstr>PowerPoint Presentation</vt:lpstr>
      <vt:lpstr>PowerPoint Presentation</vt:lpstr>
      <vt:lpstr>The Electronic Discrete Variable Automatic Computer (EDVAC)</vt:lpstr>
      <vt:lpstr> Computer generations </vt:lpstr>
      <vt:lpstr>PowerPoint Presentation</vt:lpstr>
      <vt:lpstr>PowerPoint Presentation</vt:lpstr>
      <vt:lpstr>Computer generations and associated technologies</vt:lpstr>
      <vt:lpstr>PowerPoint Presentation</vt:lpstr>
      <vt:lpstr>Characteristics of The first generation of Computers</vt:lpstr>
      <vt:lpstr>PowerPoint Presentation</vt:lpstr>
      <vt:lpstr>PowerPoint Presentation</vt:lpstr>
      <vt:lpstr>PowerPoint Presentation</vt:lpstr>
      <vt:lpstr>PowerPoint Presentation</vt:lpstr>
      <vt:lpstr>PowerPoint Presentation</vt:lpstr>
      <vt:lpstr>The ENIAC</vt:lpstr>
      <vt:lpstr>The ENIVAC</vt:lpstr>
      <vt:lpstr>The Second computer generation</vt:lpstr>
      <vt:lpstr>PowerPoint Presentation</vt:lpstr>
      <vt:lpstr>PowerPoint Presentation</vt:lpstr>
      <vt:lpstr>PowerPoint Presentation</vt:lpstr>
      <vt:lpstr>PowerPoint Presentation</vt:lpstr>
      <vt:lpstr>PowerPoint Presentation</vt:lpstr>
      <vt:lpstr>Third computer generation </vt:lpstr>
      <vt:lpstr>PowerPoint Presentation</vt:lpstr>
      <vt:lpstr> Characteristics of the Third generation of computers </vt:lpstr>
      <vt:lpstr>PowerPoint Presentation</vt:lpstr>
      <vt:lpstr>PowerPoint Presentation</vt:lpstr>
      <vt:lpstr>PowerPoint Presentation</vt:lpstr>
      <vt:lpstr>The fourth computer generation</vt:lpstr>
      <vt:lpstr>PowerPoint Presentation</vt:lpstr>
      <vt:lpstr>Characteristics of Fourth generation computers (since 1971)</vt:lpstr>
      <vt:lpstr>PowerPoint Presentation</vt:lpstr>
      <vt:lpstr>PowerPoint Presentation</vt:lpstr>
      <vt:lpstr>PowerPoint Presentation</vt:lpstr>
      <vt:lpstr>PowerPoint Presentation</vt:lpstr>
      <vt:lpstr>PowerPoint Presentation</vt:lpstr>
      <vt:lpstr>PowerPoint Presentation</vt:lpstr>
      <vt:lpstr> Characteristics of fifth generation computers </vt:lpstr>
      <vt:lpstr>PowerPoint Presentation</vt:lpstr>
      <vt:lpstr>PowerPoint Presentation</vt:lpstr>
      <vt:lpstr>Moore’s Law</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 and Generation of Computers</dc:title>
  <dc:creator>Samuel Kizito</dc:creator>
  <cp:lastModifiedBy>Samuel Kizito</cp:lastModifiedBy>
  <cp:revision>1</cp:revision>
  <dcterms:created xsi:type="dcterms:W3CDTF">2014-08-07T09:41:45Z</dcterms:created>
  <dcterms:modified xsi:type="dcterms:W3CDTF">2014-08-07T09:48:39Z</dcterms:modified>
</cp:coreProperties>
</file>