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65" r:id="rId5"/>
    <p:sldId id="266" r:id="rId6"/>
    <p:sldId id="267" r:id="rId7"/>
    <p:sldId id="268" r:id="rId8"/>
    <p:sldId id="269" r:id="rId9"/>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p:scale>
          <a:sx n="91" d="100"/>
          <a:sy n="91" d="100"/>
        </p:scale>
        <p:origin x="176"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04D1B-EDF3-334D-B740-A3ED56D4E296}" type="datetimeFigureOut">
              <a:rPr lang="en-UG" smtClean="0"/>
              <a:t>15/02/2022</a:t>
            </a:fld>
            <a:endParaRPr lang="en-U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167FC-F762-9144-9F71-788EE8E328E6}" type="slidenum">
              <a:rPr lang="en-UG" smtClean="0"/>
              <a:t>‹#›</a:t>
            </a:fld>
            <a:endParaRPr lang="en-UG"/>
          </a:p>
        </p:txBody>
      </p:sp>
    </p:spTree>
    <p:extLst>
      <p:ext uri="{BB962C8B-B14F-4D97-AF65-F5344CB8AC3E}">
        <p14:creationId xmlns:p14="http://schemas.microsoft.com/office/powerpoint/2010/main" val="54379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2</a:t>
            </a:fld>
            <a:endParaRPr lang="en-UG"/>
          </a:p>
        </p:txBody>
      </p:sp>
    </p:spTree>
    <p:extLst>
      <p:ext uri="{BB962C8B-B14F-4D97-AF65-F5344CB8AC3E}">
        <p14:creationId xmlns:p14="http://schemas.microsoft.com/office/powerpoint/2010/main" val="353161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5</a:t>
            </a:fld>
            <a:endParaRPr lang="en-UG"/>
          </a:p>
        </p:txBody>
      </p:sp>
    </p:spTree>
    <p:extLst>
      <p:ext uri="{BB962C8B-B14F-4D97-AF65-F5344CB8AC3E}">
        <p14:creationId xmlns:p14="http://schemas.microsoft.com/office/powerpoint/2010/main" val="272137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6</a:t>
            </a:fld>
            <a:endParaRPr lang="en-UG"/>
          </a:p>
        </p:txBody>
      </p:sp>
    </p:spTree>
    <p:extLst>
      <p:ext uri="{BB962C8B-B14F-4D97-AF65-F5344CB8AC3E}">
        <p14:creationId xmlns:p14="http://schemas.microsoft.com/office/powerpoint/2010/main" val="3855651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7</a:t>
            </a:fld>
            <a:endParaRPr lang="en-UG"/>
          </a:p>
        </p:txBody>
      </p:sp>
    </p:spTree>
    <p:extLst>
      <p:ext uri="{BB962C8B-B14F-4D97-AF65-F5344CB8AC3E}">
        <p14:creationId xmlns:p14="http://schemas.microsoft.com/office/powerpoint/2010/main" val="813013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40C167FC-F762-9144-9F71-788EE8E328E6}" type="slidenum">
              <a:rPr lang="en-UG" smtClean="0"/>
              <a:t>8</a:t>
            </a:fld>
            <a:endParaRPr lang="en-UG"/>
          </a:p>
        </p:txBody>
      </p:sp>
    </p:spTree>
    <p:extLst>
      <p:ext uri="{BB962C8B-B14F-4D97-AF65-F5344CB8AC3E}">
        <p14:creationId xmlns:p14="http://schemas.microsoft.com/office/powerpoint/2010/main" val="300877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8234-D488-8B44-AF81-A6F02B6BB1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G"/>
          </a:p>
        </p:txBody>
      </p:sp>
      <p:sp>
        <p:nvSpPr>
          <p:cNvPr id="3" name="Subtitle 2">
            <a:extLst>
              <a:ext uri="{FF2B5EF4-FFF2-40B4-BE49-F238E27FC236}">
                <a16:creationId xmlns:a16="http://schemas.microsoft.com/office/drawing/2014/main" id="{21321E4B-8FA7-2F4F-949B-6605BCCCA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G"/>
          </a:p>
        </p:txBody>
      </p:sp>
      <p:sp>
        <p:nvSpPr>
          <p:cNvPr id="4" name="Date Placeholder 3">
            <a:extLst>
              <a:ext uri="{FF2B5EF4-FFF2-40B4-BE49-F238E27FC236}">
                <a16:creationId xmlns:a16="http://schemas.microsoft.com/office/drawing/2014/main" id="{7D88E111-DFA3-F148-AEAB-AA109815A953}"/>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10ACE5E3-6A0D-ED43-93E9-943E882D093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C0BE33A-D071-364E-81E4-91E083D60EB0}"/>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71844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99F3-47B5-1348-BB6C-FA303BA3EF6D}"/>
              </a:ext>
            </a:extLst>
          </p:cNvPr>
          <p:cNvSpPr>
            <a:spLocks noGrp="1"/>
          </p:cNvSpPr>
          <p:nvPr>
            <p:ph type="title"/>
          </p:nvPr>
        </p:nvSpPr>
        <p:spPr/>
        <p:txBody>
          <a:bodyPr/>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20497DB0-92EA-B34F-8290-FD980A9C99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CB8A4234-58A1-D04E-AF94-81A9384EBB6C}"/>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DF380C8B-695F-1E47-B08F-EEE5BEB0915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FC23FFEB-CCFD-C844-BC22-BF6B501C4063}"/>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12679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A8C70-D0C3-B242-B11F-B1286263B8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1380FCBC-66CC-1245-A197-1A69857BB9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1EB6DBF7-CED2-354A-9EA9-44CC64569EFB}"/>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1117A972-8810-EC45-B9C6-AB10EDEE78C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871D59A-5BD4-564F-AE4D-E13D927636E7}"/>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204378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61EA-0EF4-184A-B820-14C432C46157}"/>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61C4660C-5677-4349-A60F-FE8C27FD6B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048187C7-A8D6-B34D-98C4-4A37D862D77D}"/>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09804CD5-1AD8-4D43-9836-9728E7778467}"/>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EC6B10C1-7435-5241-8C24-44AAD6255E85}"/>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144463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D29F-BEA1-7A40-A4BC-1FBD96DEA6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G"/>
          </a:p>
        </p:txBody>
      </p:sp>
      <p:sp>
        <p:nvSpPr>
          <p:cNvPr id="3" name="Text Placeholder 2">
            <a:extLst>
              <a:ext uri="{FF2B5EF4-FFF2-40B4-BE49-F238E27FC236}">
                <a16:creationId xmlns:a16="http://schemas.microsoft.com/office/drawing/2014/main" id="{064A67BC-E00C-8D42-BE61-647B3089F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EAD213-D88E-534F-9129-BDF97B29EE21}"/>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11D88346-4F88-AB46-AAC7-FC7A65C76AE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AC42B69-9FD4-CB41-AF86-33F055A74F0D}"/>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15454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3CCF-43BE-4B46-A0AE-4691698DB5F8}"/>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5287CE4B-1D77-FE46-ABC1-BC1DAAA2B7C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Content Placeholder 3">
            <a:extLst>
              <a:ext uri="{FF2B5EF4-FFF2-40B4-BE49-F238E27FC236}">
                <a16:creationId xmlns:a16="http://schemas.microsoft.com/office/drawing/2014/main" id="{B2B771CF-D5A2-2B40-B540-84A7CE87FB8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Date Placeholder 4">
            <a:extLst>
              <a:ext uri="{FF2B5EF4-FFF2-40B4-BE49-F238E27FC236}">
                <a16:creationId xmlns:a16="http://schemas.microsoft.com/office/drawing/2014/main" id="{67849E56-1886-CB47-BD43-9DB7AFEA0CB9}"/>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6" name="Footer Placeholder 5">
            <a:extLst>
              <a:ext uri="{FF2B5EF4-FFF2-40B4-BE49-F238E27FC236}">
                <a16:creationId xmlns:a16="http://schemas.microsoft.com/office/drawing/2014/main" id="{656C66A5-B128-A142-926B-B7C8BAD857BC}"/>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BCA69624-4EAF-1B4A-AA50-4AE1E1951967}"/>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2174182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DE3-AD66-1547-91A4-5AE4ABC83EFB}"/>
              </a:ext>
            </a:extLst>
          </p:cNvPr>
          <p:cNvSpPr>
            <a:spLocks noGrp="1"/>
          </p:cNvSpPr>
          <p:nvPr>
            <p:ph type="title"/>
          </p:nvPr>
        </p:nvSpPr>
        <p:spPr>
          <a:xfrm>
            <a:off x="839788" y="365125"/>
            <a:ext cx="10515600" cy="1325563"/>
          </a:xfrm>
        </p:spPr>
        <p:txBody>
          <a:bodyPr/>
          <a:lstStyle/>
          <a:p>
            <a:r>
              <a:rPr lang="en-GB"/>
              <a:t>Click to edit Master title style</a:t>
            </a:r>
            <a:endParaRPr lang="en-UG"/>
          </a:p>
        </p:txBody>
      </p:sp>
      <p:sp>
        <p:nvSpPr>
          <p:cNvPr id="3" name="Text Placeholder 2">
            <a:extLst>
              <a:ext uri="{FF2B5EF4-FFF2-40B4-BE49-F238E27FC236}">
                <a16:creationId xmlns:a16="http://schemas.microsoft.com/office/drawing/2014/main" id="{F12DE147-0566-AA42-8B45-326A8368E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81348A9-2C82-E248-B1D3-1BBE11B9CB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Text Placeholder 4">
            <a:extLst>
              <a:ext uri="{FF2B5EF4-FFF2-40B4-BE49-F238E27FC236}">
                <a16:creationId xmlns:a16="http://schemas.microsoft.com/office/drawing/2014/main" id="{2856DE0A-AEA8-6843-94DC-1BE66E15A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FAFEC-50A1-7244-AD0E-E3A7F81696B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7" name="Date Placeholder 6">
            <a:extLst>
              <a:ext uri="{FF2B5EF4-FFF2-40B4-BE49-F238E27FC236}">
                <a16:creationId xmlns:a16="http://schemas.microsoft.com/office/drawing/2014/main" id="{853D3526-E6E6-ED4E-AB8E-E89BE6467820}"/>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8" name="Footer Placeholder 7">
            <a:extLst>
              <a:ext uri="{FF2B5EF4-FFF2-40B4-BE49-F238E27FC236}">
                <a16:creationId xmlns:a16="http://schemas.microsoft.com/office/drawing/2014/main" id="{AEC1B9C7-09C1-3346-8E3E-570D9DDB2857}"/>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81BD1742-6A3D-CA47-A026-7DF8003C8980}"/>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265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4824-234D-D848-899A-972A6740EF47}"/>
              </a:ext>
            </a:extLst>
          </p:cNvPr>
          <p:cNvSpPr>
            <a:spLocks noGrp="1"/>
          </p:cNvSpPr>
          <p:nvPr>
            <p:ph type="title"/>
          </p:nvPr>
        </p:nvSpPr>
        <p:spPr/>
        <p:txBody>
          <a:bodyPr/>
          <a:lstStyle/>
          <a:p>
            <a:r>
              <a:rPr lang="en-GB"/>
              <a:t>Click to edit Master title style</a:t>
            </a:r>
            <a:endParaRPr lang="en-UG"/>
          </a:p>
        </p:txBody>
      </p:sp>
      <p:sp>
        <p:nvSpPr>
          <p:cNvPr id="3" name="Date Placeholder 2">
            <a:extLst>
              <a:ext uri="{FF2B5EF4-FFF2-40B4-BE49-F238E27FC236}">
                <a16:creationId xmlns:a16="http://schemas.microsoft.com/office/drawing/2014/main" id="{02F7D5C3-34FC-B448-A5C3-EDC3A1088FBD}"/>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4" name="Footer Placeholder 3">
            <a:extLst>
              <a:ext uri="{FF2B5EF4-FFF2-40B4-BE49-F238E27FC236}">
                <a16:creationId xmlns:a16="http://schemas.microsoft.com/office/drawing/2014/main" id="{942EE6D5-62F8-2E4B-9E33-C3ED80806D1B}"/>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3576C31F-82E4-5A41-B9E8-B80E2DFDED0C}"/>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54925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5CB27-51E7-BC43-BC75-D7CBB1CCC130}"/>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3" name="Footer Placeholder 2">
            <a:extLst>
              <a:ext uri="{FF2B5EF4-FFF2-40B4-BE49-F238E27FC236}">
                <a16:creationId xmlns:a16="http://schemas.microsoft.com/office/drawing/2014/main" id="{BB3E0EEB-D50A-D147-9B2D-27443E41B39A}"/>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5B15B87A-9E8A-9F47-90D9-ECD7C1F2778C}"/>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66098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957D-5E33-2A4D-9667-7290211219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Content Placeholder 2">
            <a:extLst>
              <a:ext uri="{FF2B5EF4-FFF2-40B4-BE49-F238E27FC236}">
                <a16:creationId xmlns:a16="http://schemas.microsoft.com/office/drawing/2014/main" id="{78C2AAD1-54F5-E945-8C53-D250531BC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Text Placeholder 3">
            <a:extLst>
              <a:ext uri="{FF2B5EF4-FFF2-40B4-BE49-F238E27FC236}">
                <a16:creationId xmlns:a16="http://schemas.microsoft.com/office/drawing/2014/main" id="{2213841A-E842-164B-9089-90B209D52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8E2D16-29CB-C74A-8AAA-F6AD673F90E1}"/>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6" name="Footer Placeholder 5">
            <a:extLst>
              <a:ext uri="{FF2B5EF4-FFF2-40B4-BE49-F238E27FC236}">
                <a16:creationId xmlns:a16="http://schemas.microsoft.com/office/drawing/2014/main" id="{19E2F955-F1A5-224A-B735-1E4E1793B06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5E5F51D9-DDF1-244F-B282-EAAD7125C571}"/>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363477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C465-D7B5-E74D-AC68-0B9304BA2C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Picture Placeholder 2">
            <a:extLst>
              <a:ext uri="{FF2B5EF4-FFF2-40B4-BE49-F238E27FC236}">
                <a16:creationId xmlns:a16="http://schemas.microsoft.com/office/drawing/2014/main" id="{B4ACC4F6-D3FF-0648-B9D5-05BAE613D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9B4D7B48-0CC8-3248-88D5-FBF16C32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562C95-AEF0-9C4B-BB1F-26D4924173DF}"/>
              </a:ext>
            </a:extLst>
          </p:cNvPr>
          <p:cNvSpPr>
            <a:spLocks noGrp="1"/>
          </p:cNvSpPr>
          <p:nvPr>
            <p:ph type="dt" sz="half" idx="10"/>
          </p:nvPr>
        </p:nvSpPr>
        <p:spPr/>
        <p:txBody>
          <a:bodyPr/>
          <a:lstStyle/>
          <a:p>
            <a:fld id="{1A69B465-0B0A-5549-B54E-D2D73057C100}" type="datetimeFigureOut">
              <a:rPr lang="en-UG" smtClean="0"/>
              <a:t>15/02/2022</a:t>
            </a:fld>
            <a:endParaRPr lang="en-UG"/>
          </a:p>
        </p:txBody>
      </p:sp>
      <p:sp>
        <p:nvSpPr>
          <p:cNvPr id="6" name="Footer Placeholder 5">
            <a:extLst>
              <a:ext uri="{FF2B5EF4-FFF2-40B4-BE49-F238E27FC236}">
                <a16:creationId xmlns:a16="http://schemas.microsoft.com/office/drawing/2014/main" id="{A81E3260-D53B-E141-A054-B828C120EDD4}"/>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A721C9C1-530E-6846-A837-B780DED2FA2F}"/>
              </a:ext>
            </a:extLst>
          </p:cNvPr>
          <p:cNvSpPr>
            <a:spLocks noGrp="1"/>
          </p:cNvSpPr>
          <p:nvPr>
            <p:ph type="sldNum" sz="quarter" idx="12"/>
          </p:nvPr>
        </p:nvSpPr>
        <p:spPr/>
        <p:txBody>
          <a:bodyPr/>
          <a:lstStyle/>
          <a:p>
            <a:fld id="{48D4CD93-D92E-4340-9787-5CF750F149F2}" type="slidenum">
              <a:rPr lang="en-UG" smtClean="0"/>
              <a:t>‹#›</a:t>
            </a:fld>
            <a:endParaRPr lang="en-UG"/>
          </a:p>
        </p:txBody>
      </p:sp>
    </p:spTree>
    <p:extLst>
      <p:ext uri="{BB962C8B-B14F-4D97-AF65-F5344CB8AC3E}">
        <p14:creationId xmlns:p14="http://schemas.microsoft.com/office/powerpoint/2010/main" val="261583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0B4FB6-FDF8-3341-B449-2E12FF109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G"/>
          </a:p>
        </p:txBody>
      </p:sp>
      <p:sp>
        <p:nvSpPr>
          <p:cNvPr id="3" name="Text Placeholder 2">
            <a:extLst>
              <a:ext uri="{FF2B5EF4-FFF2-40B4-BE49-F238E27FC236}">
                <a16:creationId xmlns:a16="http://schemas.microsoft.com/office/drawing/2014/main" id="{615D0A9D-B98A-F949-A7C4-D2E772D19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3082B626-87F2-EF4A-A8C8-48A8B7B80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9B465-0B0A-5549-B54E-D2D73057C100}" type="datetimeFigureOut">
              <a:rPr lang="en-UG" smtClean="0"/>
              <a:t>15/02/2022</a:t>
            </a:fld>
            <a:endParaRPr lang="en-UG"/>
          </a:p>
        </p:txBody>
      </p:sp>
      <p:sp>
        <p:nvSpPr>
          <p:cNvPr id="5" name="Footer Placeholder 4">
            <a:extLst>
              <a:ext uri="{FF2B5EF4-FFF2-40B4-BE49-F238E27FC236}">
                <a16:creationId xmlns:a16="http://schemas.microsoft.com/office/drawing/2014/main" id="{7AD50645-83D3-7744-AD54-64792EFD7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726FD4AD-E291-9A42-8A65-3A5AF8EF2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4CD93-D92E-4340-9787-5CF750F149F2}" type="slidenum">
              <a:rPr lang="en-UG" smtClean="0"/>
              <a:t>‹#›</a:t>
            </a:fld>
            <a:endParaRPr lang="en-UG"/>
          </a:p>
        </p:txBody>
      </p:sp>
    </p:spTree>
    <p:extLst>
      <p:ext uri="{BB962C8B-B14F-4D97-AF65-F5344CB8AC3E}">
        <p14:creationId xmlns:p14="http://schemas.microsoft.com/office/powerpoint/2010/main" val="270909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Vacuum-tube_comput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F75E-7B8B-6D48-98F8-449258163FB8}"/>
              </a:ext>
            </a:extLst>
          </p:cNvPr>
          <p:cNvSpPr>
            <a:spLocks noGrp="1"/>
          </p:cNvSpPr>
          <p:nvPr>
            <p:ph type="ctrTitle"/>
          </p:nvPr>
        </p:nvSpPr>
        <p:spPr/>
        <p:txBody>
          <a:bodyPr>
            <a:normAutofit/>
          </a:bodyPr>
          <a:lstStyle/>
          <a:p>
            <a:r>
              <a:rPr lang="en-UG" sz="7200" b="1" dirty="0">
                <a:solidFill>
                  <a:srgbClr val="1F3040"/>
                </a:solidFill>
                <a:latin typeface=""/>
              </a:rPr>
              <a:t>COMPUTER</a:t>
            </a:r>
            <a:r>
              <a:rPr lang="en-UG" b="1" dirty="0">
                <a:solidFill>
                  <a:srgbClr val="1F3040"/>
                </a:solidFill>
                <a:latin typeface=""/>
              </a:rPr>
              <a:t> </a:t>
            </a:r>
            <a:r>
              <a:rPr lang="en-UG" sz="4800" b="1" dirty="0">
                <a:solidFill>
                  <a:srgbClr val="1F3040"/>
                </a:solidFill>
                <a:latin typeface=""/>
              </a:rPr>
              <a:t>GENERATIONS</a:t>
            </a:r>
          </a:p>
        </p:txBody>
      </p:sp>
      <p:sp>
        <p:nvSpPr>
          <p:cNvPr id="3" name="Subtitle 2">
            <a:extLst>
              <a:ext uri="{FF2B5EF4-FFF2-40B4-BE49-F238E27FC236}">
                <a16:creationId xmlns:a16="http://schemas.microsoft.com/office/drawing/2014/main" id="{3293C60C-7948-494D-A853-FC1369F87FFF}"/>
              </a:ext>
            </a:extLst>
          </p:cNvPr>
          <p:cNvSpPr>
            <a:spLocks noGrp="1"/>
          </p:cNvSpPr>
          <p:nvPr>
            <p:ph type="subTitle" idx="1"/>
          </p:nvPr>
        </p:nvSpPr>
        <p:spPr>
          <a:xfrm>
            <a:off x="1524000" y="4079875"/>
            <a:ext cx="9144000" cy="1655762"/>
          </a:xfrm>
        </p:spPr>
        <p:txBody>
          <a:bodyPr/>
          <a:lstStyle/>
          <a:p>
            <a:pPr algn="r"/>
            <a:r>
              <a:rPr lang="en-GB" sz="1800" dirty="0">
                <a:solidFill>
                  <a:srgbClr val="1F3040"/>
                </a:solidFill>
                <a:latin typeface=""/>
              </a:rPr>
              <a:t>21/U/05662/EVE</a:t>
            </a:r>
            <a:endParaRPr lang="en-UG" sz="1800" dirty="0">
              <a:solidFill>
                <a:srgbClr val="1F3040"/>
              </a:solidFill>
              <a:latin typeface=""/>
            </a:endParaRPr>
          </a:p>
          <a:p>
            <a:pPr algn="r"/>
            <a:r>
              <a:rPr lang="en-UG" sz="1800" dirty="0">
                <a:solidFill>
                  <a:srgbClr val="1F3040"/>
                </a:solidFill>
                <a:latin typeface=""/>
              </a:rPr>
              <a:t>KASASIRA CHARLES DERRICK</a:t>
            </a:r>
            <a:endParaRPr lang="en-GB" sz="1800" dirty="0">
              <a:solidFill>
                <a:srgbClr val="1F3040"/>
              </a:solidFill>
              <a:latin typeface=""/>
            </a:endParaRPr>
          </a:p>
          <a:p>
            <a:pPr algn="r"/>
            <a:r>
              <a:rPr lang="en-GB" sz="1800" dirty="0" err="1">
                <a:solidFill>
                  <a:srgbClr val="1F3040"/>
                </a:solidFill>
                <a:latin typeface=""/>
              </a:rPr>
              <a:t>kasasira.charles@students.mak.ac.ug</a:t>
            </a:r>
            <a:endParaRPr lang="en-GB" sz="1800" dirty="0">
              <a:solidFill>
                <a:srgbClr val="1F3040"/>
              </a:solidFill>
              <a:latin typeface=""/>
            </a:endParaRPr>
          </a:p>
          <a:p>
            <a:endParaRPr lang="en-UG" dirty="0"/>
          </a:p>
        </p:txBody>
      </p:sp>
    </p:spTree>
    <p:extLst>
      <p:ext uri="{BB962C8B-B14F-4D97-AF65-F5344CB8AC3E}">
        <p14:creationId xmlns:p14="http://schemas.microsoft.com/office/powerpoint/2010/main" val="397547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latin typeface=""/>
              </a:rPr>
              <a:t>INTRODUCTION</a:t>
            </a: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rmAutofit/>
          </a:bodyPr>
          <a:lstStyle/>
          <a:p>
            <a:pPr marL="0" indent="0">
              <a:buNone/>
            </a:pPr>
            <a:r>
              <a:rPr lang="en-GB" sz="2000" dirty="0">
                <a:solidFill>
                  <a:srgbClr val="1F3040"/>
                </a:solidFill>
                <a:latin typeface=""/>
              </a:rPr>
              <a:t>Computers have been evolving since the first generation with every generation trying to be more reliable than the previous, there are five computer generations known to date, which are</a:t>
            </a:r>
          </a:p>
          <a:p>
            <a:pPr marL="0" indent="0">
              <a:buNone/>
            </a:pPr>
            <a:endParaRPr lang="en-GB" sz="2000" dirty="0">
              <a:solidFill>
                <a:srgbClr val="1F3040"/>
              </a:solidFill>
              <a:latin typeface=""/>
            </a:endParaRPr>
          </a:p>
          <a:p>
            <a:r>
              <a:rPr lang="en-GB" sz="2000" dirty="0">
                <a:solidFill>
                  <a:srgbClr val="1F3040"/>
                </a:solidFill>
                <a:latin typeface=""/>
              </a:rPr>
              <a:t>First Generation</a:t>
            </a:r>
          </a:p>
          <a:p>
            <a:r>
              <a:rPr lang="en-GB" sz="2000" dirty="0">
                <a:solidFill>
                  <a:srgbClr val="1F3040"/>
                </a:solidFill>
                <a:latin typeface=""/>
              </a:rPr>
              <a:t>Second Generation</a:t>
            </a:r>
          </a:p>
          <a:p>
            <a:r>
              <a:rPr lang="en-GB" sz="2000" dirty="0">
                <a:solidFill>
                  <a:srgbClr val="1F3040"/>
                </a:solidFill>
                <a:latin typeface=""/>
              </a:rPr>
              <a:t>Third Generation</a:t>
            </a:r>
          </a:p>
          <a:p>
            <a:r>
              <a:rPr lang="en-GB" sz="2000" dirty="0">
                <a:solidFill>
                  <a:srgbClr val="1F3040"/>
                </a:solidFill>
                <a:latin typeface=""/>
              </a:rPr>
              <a:t>Fourth Generation</a:t>
            </a:r>
          </a:p>
          <a:p>
            <a:r>
              <a:rPr lang="en-GB" sz="2000" dirty="0">
                <a:solidFill>
                  <a:srgbClr val="1F3040"/>
                </a:solidFill>
                <a:latin typeface=""/>
              </a:rPr>
              <a:t>Five Generation</a:t>
            </a:r>
          </a:p>
          <a:p>
            <a:pPr marL="0" indent="0">
              <a:buNone/>
            </a:pPr>
            <a:endParaRPr lang="en-UG" dirty="0">
              <a:latin typeface=""/>
            </a:endParaRPr>
          </a:p>
        </p:txBody>
      </p:sp>
      <p:pic>
        <p:nvPicPr>
          <p:cNvPr id="6" name="Picture 5">
            <a:extLst>
              <a:ext uri="{FF2B5EF4-FFF2-40B4-BE49-F238E27FC236}">
                <a16:creationId xmlns:a16="http://schemas.microsoft.com/office/drawing/2014/main" id="{03EB7F07-ABEA-DF46-A292-E2034DAA3E94}"/>
              </a:ext>
            </a:extLst>
          </p:cNvPr>
          <p:cNvPicPr>
            <a:picLocks noChangeAspect="1"/>
          </p:cNvPicPr>
          <p:nvPr/>
        </p:nvPicPr>
        <p:blipFill>
          <a:blip r:embed="rId3"/>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138770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rPr>
              <a:t>FIRST GENERATION COMPUTERS (1942 - 1955)</a:t>
            </a: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Autofit/>
          </a:bodyPr>
          <a:lstStyle/>
          <a:p>
            <a:pPr marL="0" indent="0">
              <a:buNone/>
            </a:pPr>
            <a:r>
              <a:rPr lang="en-GB" sz="1900" dirty="0">
                <a:solidFill>
                  <a:srgbClr val="1F3040"/>
                </a:solidFill>
              </a:rPr>
              <a:t>The first generation computers which were also referred to as vacuum tube computers used vacuum tubes for electronic circuitry and magnetic drums for memory. A vacuum tube consists of a wire and a glass bulb. The wire is used to carry data in the form of electronic signals. Example ENIAC.</a:t>
            </a:r>
          </a:p>
          <a:p>
            <a:pPr marL="0" indent="0">
              <a:buNone/>
            </a:pPr>
            <a:endParaRPr lang="en-UG" sz="1900" dirty="0">
              <a:solidFill>
                <a:srgbClr val="1F3040"/>
              </a:solidFill>
            </a:endParaRPr>
          </a:p>
          <a:p>
            <a:pPr marL="0" indent="0">
              <a:buNone/>
            </a:pPr>
            <a:r>
              <a:rPr lang="en-UG" sz="1900" dirty="0">
                <a:solidFill>
                  <a:srgbClr val="1F3040"/>
                </a:solidFill>
              </a:rPr>
              <a:t>Advantages:</a:t>
            </a:r>
          </a:p>
          <a:p>
            <a:r>
              <a:rPr lang="en-GB" sz="1900" dirty="0">
                <a:solidFill>
                  <a:srgbClr val="1F3040"/>
                </a:solidFill>
              </a:rPr>
              <a:t>For Calculation and computation. </a:t>
            </a:r>
          </a:p>
          <a:p>
            <a:endParaRPr lang="en-GB" sz="1900" dirty="0">
              <a:solidFill>
                <a:srgbClr val="1F3040"/>
              </a:solidFill>
            </a:endParaRPr>
          </a:p>
          <a:p>
            <a:pPr marL="0" indent="0">
              <a:buNone/>
            </a:pPr>
            <a:r>
              <a:rPr lang="en-GB" sz="1900" dirty="0">
                <a:solidFill>
                  <a:srgbClr val="1F3040"/>
                </a:solidFill>
              </a:rPr>
              <a:t>Disadvantages</a:t>
            </a:r>
          </a:p>
          <a:p>
            <a:r>
              <a:rPr lang="en-GB" sz="1900" dirty="0">
                <a:solidFill>
                  <a:srgbClr val="1F3040"/>
                </a:solidFill>
              </a:rPr>
              <a:t>Very slow and Low storage capacity </a:t>
            </a:r>
          </a:p>
          <a:p>
            <a:r>
              <a:rPr lang="en-GB" sz="1900" dirty="0">
                <a:solidFill>
                  <a:srgbClr val="1F3040"/>
                </a:solidFill>
              </a:rPr>
              <a:t>Required a huge space Too big in size</a:t>
            </a:r>
          </a:p>
          <a:p>
            <a:r>
              <a:rPr lang="en-GB" sz="1900" dirty="0">
                <a:solidFill>
                  <a:srgbClr val="1F3040"/>
                </a:solidFill>
              </a:rPr>
              <a:t>Low level of accuracy and reliability. </a:t>
            </a:r>
          </a:p>
          <a:p>
            <a:r>
              <a:rPr lang="en-GB" sz="1900" dirty="0">
                <a:solidFill>
                  <a:srgbClr val="1F3040"/>
                </a:solidFill>
              </a:rPr>
              <a:t>Vacuum tubes generated a lot of heat.</a:t>
            </a:r>
          </a:p>
        </p:txBody>
      </p:sp>
      <p:pic>
        <p:nvPicPr>
          <p:cNvPr id="5" name="Picture 4">
            <a:extLst>
              <a:ext uri="{FF2B5EF4-FFF2-40B4-BE49-F238E27FC236}">
                <a16:creationId xmlns:a16="http://schemas.microsoft.com/office/drawing/2014/main" id="{90620DDA-A807-1F4C-B1BD-6C049E7488E1}"/>
              </a:ext>
            </a:extLst>
          </p:cNvPr>
          <p:cNvPicPr>
            <a:picLocks noChangeAspect="1"/>
          </p:cNvPicPr>
          <p:nvPr/>
        </p:nvPicPr>
        <p:blipFill>
          <a:blip r:embed="rId2"/>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65976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rPr>
              <a:t>SECOND GENERATION COMPUTERS (1956 - 1964)</a:t>
            </a: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Autofit/>
          </a:bodyPr>
          <a:lstStyle/>
          <a:p>
            <a:pPr marL="0" indent="0">
              <a:buNone/>
            </a:pPr>
            <a:r>
              <a:rPr lang="en-US" sz="1900" dirty="0">
                <a:solidFill>
                  <a:srgbClr val="1F3040"/>
                </a:solidFill>
              </a:rPr>
              <a:t>The second-generation computers featured a circuit board that contained the magnetic core memory and transistors which replaced the vacuum tubes from the first generation.</a:t>
            </a:r>
          </a:p>
          <a:p>
            <a:pPr marL="0" indent="0">
              <a:buNone/>
            </a:pPr>
            <a:endParaRPr lang="en-UG" sz="1800" dirty="0">
              <a:solidFill>
                <a:srgbClr val="1F3040"/>
              </a:solidFill>
            </a:endParaRPr>
          </a:p>
          <a:p>
            <a:pPr marL="0" indent="0">
              <a:buNone/>
            </a:pPr>
            <a:r>
              <a:rPr lang="en-UG" sz="1900" dirty="0">
                <a:solidFill>
                  <a:srgbClr val="1F3040"/>
                </a:solidFill>
              </a:rPr>
              <a:t>Advantages:</a:t>
            </a:r>
          </a:p>
          <a:p>
            <a:r>
              <a:rPr lang="en-GB" sz="1900" dirty="0">
                <a:solidFill>
                  <a:srgbClr val="1F3040"/>
                </a:solidFill>
              </a:rPr>
              <a:t>Better storage capacity </a:t>
            </a:r>
          </a:p>
          <a:p>
            <a:r>
              <a:rPr lang="en-GB" sz="1900" dirty="0">
                <a:solidFill>
                  <a:srgbClr val="1F3040"/>
                </a:solidFill>
              </a:rPr>
              <a:t>More reliability</a:t>
            </a:r>
          </a:p>
          <a:p>
            <a:r>
              <a:rPr lang="en-GB" sz="1900" dirty="0">
                <a:solidFill>
                  <a:srgbClr val="1F3040"/>
                </a:solidFill>
              </a:rPr>
              <a:t>Better speed and Low power consumption than the first generation computers</a:t>
            </a:r>
          </a:p>
          <a:p>
            <a:endParaRPr lang="en-GB" sz="1900" dirty="0">
              <a:solidFill>
                <a:srgbClr val="1F3040"/>
              </a:solidFill>
            </a:endParaRPr>
          </a:p>
          <a:p>
            <a:pPr marL="0" indent="0">
              <a:buNone/>
            </a:pPr>
            <a:r>
              <a:rPr lang="en-GB" sz="1900" dirty="0">
                <a:solidFill>
                  <a:srgbClr val="1F3040"/>
                </a:solidFill>
              </a:rPr>
              <a:t>Disadvantages</a:t>
            </a:r>
          </a:p>
          <a:p>
            <a:r>
              <a:rPr lang="en-GB" sz="1900" dirty="0">
                <a:solidFill>
                  <a:srgbClr val="1F3040"/>
                </a:solidFill>
              </a:rPr>
              <a:t>Needed Air conditioning environment </a:t>
            </a:r>
          </a:p>
          <a:p>
            <a:r>
              <a:rPr lang="en-GB" sz="1900" dirty="0">
                <a:solidFill>
                  <a:srgbClr val="1F3040"/>
                </a:solidFill>
              </a:rPr>
              <a:t>Constant maintenance needed. </a:t>
            </a:r>
          </a:p>
        </p:txBody>
      </p:sp>
      <p:pic>
        <p:nvPicPr>
          <p:cNvPr id="6" name="Picture 5">
            <a:extLst>
              <a:ext uri="{FF2B5EF4-FFF2-40B4-BE49-F238E27FC236}">
                <a16:creationId xmlns:a16="http://schemas.microsoft.com/office/drawing/2014/main" id="{89BF33BA-F836-6944-A4EC-29007D98D032}"/>
              </a:ext>
            </a:extLst>
          </p:cNvPr>
          <p:cNvPicPr>
            <a:picLocks noChangeAspect="1"/>
          </p:cNvPicPr>
          <p:nvPr/>
        </p:nvPicPr>
        <p:blipFill>
          <a:blip r:embed="rId2"/>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191276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rPr>
              <a:t>THIRD GENERATION COMPUTERS (1965 - 1975)</a:t>
            </a: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Autofit/>
          </a:bodyPr>
          <a:lstStyle/>
          <a:p>
            <a:pPr marL="0" indent="0">
              <a:buNone/>
            </a:pPr>
            <a:r>
              <a:rPr lang="en-GB" sz="1900" dirty="0">
                <a:solidFill>
                  <a:srgbClr val="1F3040"/>
                </a:solidFill>
              </a:rPr>
              <a:t>The development of the integrated circuit (I.C) invented by Jack Kilby was made use of in the third generation of computers. A single I.C has many transistors, resistors, and capacitors along with the associated circuitry. The computer system had an operating system. Computers gained a lot of popularity because of their small size and low cost. </a:t>
            </a:r>
          </a:p>
          <a:p>
            <a:pPr marL="0" indent="0">
              <a:buNone/>
            </a:pPr>
            <a:endParaRPr lang="en-GB" sz="1900" dirty="0">
              <a:solidFill>
                <a:srgbClr val="1F3040"/>
              </a:solidFill>
            </a:endParaRPr>
          </a:p>
          <a:p>
            <a:pPr marL="0" indent="0">
              <a:buNone/>
            </a:pPr>
            <a:r>
              <a:rPr lang="en-UG" sz="1900" dirty="0">
                <a:solidFill>
                  <a:srgbClr val="1F3040"/>
                </a:solidFill>
              </a:rPr>
              <a:t>Advantages:</a:t>
            </a:r>
          </a:p>
          <a:p>
            <a:r>
              <a:rPr lang="en-GB" sz="1900" dirty="0">
                <a:solidFill>
                  <a:srgbClr val="1F3040"/>
                </a:solidFill>
              </a:rPr>
              <a:t>Size got reduced further </a:t>
            </a:r>
          </a:p>
          <a:p>
            <a:r>
              <a:rPr lang="en-GB" sz="1900" dirty="0">
                <a:solidFill>
                  <a:srgbClr val="1F3040"/>
                </a:solidFill>
              </a:rPr>
              <a:t>Used high-level language </a:t>
            </a:r>
          </a:p>
          <a:p>
            <a:r>
              <a:rPr lang="en-GB" sz="1900" dirty="0">
                <a:solidFill>
                  <a:srgbClr val="1F3040"/>
                </a:solidFill>
              </a:rPr>
              <a:t>Speed got increased </a:t>
            </a:r>
          </a:p>
          <a:p>
            <a:r>
              <a:rPr lang="en-GB" sz="1900" dirty="0">
                <a:solidFill>
                  <a:srgbClr val="1F3040"/>
                </a:solidFill>
              </a:rPr>
              <a:t>Much better performance </a:t>
            </a:r>
          </a:p>
          <a:p>
            <a:r>
              <a:rPr lang="en-GB" sz="1900" dirty="0">
                <a:solidFill>
                  <a:srgbClr val="1F3040"/>
                </a:solidFill>
              </a:rPr>
              <a:t>Much more reliability </a:t>
            </a:r>
          </a:p>
          <a:p>
            <a:pPr marL="0" indent="0">
              <a:buNone/>
            </a:pPr>
            <a:r>
              <a:rPr lang="en-GB" sz="1900" dirty="0">
                <a:solidFill>
                  <a:srgbClr val="1F3040"/>
                </a:solidFill>
              </a:rPr>
              <a:t>Disadvantages</a:t>
            </a:r>
          </a:p>
          <a:p>
            <a:r>
              <a:rPr lang="en-GB" sz="1900" dirty="0">
                <a:solidFill>
                  <a:srgbClr val="1F3040"/>
                </a:solidFill>
              </a:rPr>
              <a:t>Still required air conditioning even with smaller sizes.</a:t>
            </a:r>
          </a:p>
        </p:txBody>
      </p:sp>
      <p:pic>
        <p:nvPicPr>
          <p:cNvPr id="5" name="Picture 4">
            <a:extLst>
              <a:ext uri="{FF2B5EF4-FFF2-40B4-BE49-F238E27FC236}">
                <a16:creationId xmlns:a16="http://schemas.microsoft.com/office/drawing/2014/main" id="{73A4FAC9-46FC-864B-9296-D90431ACA33E}"/>
              </a:ext>
            </a:extLst>
          </p:cNvPr>
          <p:cNvPicPr>
            <a:picLocks noChangeAspect="1"/>
          </p:cNvPicPr>
          <p:nvPr/>
        </p:nvPicPr>
        <p:blipFill>
          <a:blip r:embed="rId3"/>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104763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rPr>
              <a:t>FOURTH GENERATION COMPUTERS </a:t>
            </a:r>
            <a:r>
              <a:rPr lang="en-GB" sz="4000" b="1" dirty="0">
                <a:solidFill>
                  <a:srgbClr val="1F3040"/>
                </a:solidFill>
              </a:rPr>
              <a:t>(1970’s)</a:t>
            </a:r>
            <a:endParaRPr lang="en-UG" sz="4000" b="1" dirty="0">
              <a:solidFill>
                <a:srgbClr val="1F3040"/>
              </a:solidFill>
            </a:endParaRP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Autofit/>
          </a:bodyPr>
          <a:lstStyle/>
          <a:p>
            <a:pPr marL="0" indent="0">
              <a:buNone/>
            </a:pPr>
            <a:r>
              <a:rPr lang="en-GB" sz="1900" dirty="0">
                <a:solidFill>
                  <a:srgbClr val="1F3040"/>
                </a:solidFill>
              </a:rPr>
              <a:t>The microprocessor was used in fourth-generation computers, as thousands of integrated circuits were built onto a single silicon chip (Very Large Scale Integrated Circuits). They also saw the development of GUIs, the mouse, and handheld devices.  Fourth Generation computers became more powerful, compact, reliable, and affordable which gave rise to the personal computer revolution. In 1981 IBM introduced its first computer for the home user</a:t>
            </a:r>
          </a:p>
          <a:p>
            <a:pPr marL="0" indent="0">
              <a:buNone/>
            </a:pPr>
            <a:endParaRPr lang="en-UG" sz="1800" dirty="0">
              <a:solidFill>
                <a:srgbClr val="1F3040"/>
              </a:solidFill>
            </a:endParaRPr>
          </a:p>
          <a:p>
            <a:pPr marL="0" indent="0">
              <a:buNone/>
            </a:pPr>
            <a:r>
              <a:rPr lang="en-UG" sz="1900" dirty="0">
                <a:solidFill>
                  <a:srgbClr val="1F3040"/>
                </a:solidFill>
              </a:rPr>
              <a:t>Advantages:</a:t>
            </a:r>
          </a:p>
          <a:p>
            <a:r>
              <a:rPr lang="en-GB" sz="1900" dirty="0">
                <a:solidFill>
                  <a:srgbClr val="1F3040"/>
                </a:solidFill>
              </a:rPr>
              <a:t>More Reliability and superior to earlier computers. </a:t>
            </a:r>
          </a:p>
          <a:p>
            <a:r>
              <a:rPr lang="en-GB" sz="1900" dirty="0">
                <a:solidFill>
                  <a:srgbClr val="1F3040"/>
                </a:solidFill>
              </a:rPr>
              <a:t>Computer-aided Design introduced (CAD) </a:t>
            </a:r>
          </a:p>
          <a:p>
            <a:r>
              <a:rPr lang="en-GB" sz="1900" dirty="0">
                <a:solidFill>
                  <a:srgbClr val="1F3040"/>
                </a:solidFill>
              </a:rPr>
              <a:t>LAN (Local Area Network) and WAN (Wide area network) got introduced</a:t>
            </a:r>
          </a:p>
          <a:p>
            <a:pPr marL="0" indent="0">
              <a:buNone/>
            </a:pPr>
            <a:r>
              <a:rPr lang="en-GB" sz="1900" dirty="0">
                <a:solidFill>
                  <a:srgbClr val="1F3040"/>
                </a:solidFill>
              </a:rPr>
              <a:t>Disadvantages:</a:t>
            </a:r>
          </a:p>
          <a:p>
            <a:r>
              <a:rPr lang="en-GB" sz="1900" dirty="0">
                <a:solidFill>
                  <a:srgbClr val="1F3040"/>
                </a:solidFill>
              </a:rPr>
              <a:t>Cooler(Fan) is required</a:t>
            </a:r>
          </a:p>
        </p:txBody>
      </p:sp>
      <p:pic>
        <p:nvPicPr>
          <p:cNvPr id="6" name="Picture 5">
            <a:extLst>
              <a:ext uri="{FF2B5EF4-FFF2-40B4-BE49-F238E27FC236}">
                <a16:creationId xmlns:a16="http://schemas.microsoft.com/office/drawing/2014/main" id="{6AA15CB3-C8B3-4F41-AD1C-543FF78EF224}"/>
              </a:ext>
            </a:extLst>
          </p:cNvPr>
          <p:cNvPicPr>
            <a:picLocks noChangeAspect="1"/>
          </p:cNvPicPr>
          <p:nvPr/>
        </p:nvPicPr>
        <p:blipFill>
          <a:blip r:embed="rId3"/>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151783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rPr>
              <a:t>FIFTH GENERATION COMPUTERS (present)</a:t>
            </a: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Autofit/>
          </a:bodyPr>
          <a:lstStyle/>
          <a:p>
            <a:pPr marL="0" indent="0">
              <a:buNone/>
            </a:pPr>
            <a:r>
              <a:rPr lang="en-GB" sz="1900" dirty="0">
                <a:solidFill>
                  <a:srgbClr val="1F3040"/>
                </a:solidFill>
              </a:rPr>
              <a:t>In the fifth generation, the VLSI technology became ULSI (Ultra Large Scale Integration) technology, resulting in the production of microprocessor chips having ten million electronic component</a:t>
            </a:r>
          </a:p>
          <a:p>
            <a:pPr marL="0" indent="0">
              <a:buNone/>
            </a:pPr>
            <a:r>
              <a:rPr lang="en-GB" sz="1900" dirty="0">
                <a:solidFill>
                  <a:srgbClr val="1F3040"/>
                </a:solidFill>
              </a:rPr>
              <a:t>This generation is based on parallel processing hardware and AI (Artificial Intelligence) software.</a:t>
            </a:r>
          </a:p>
          <a:p>
            <a:pPr marL="0" indent="0">
              <a:buNone/>
            </a:pPr>
            <a:endParaRPr lang="en-GB" sz="1900" dirty="0">
              <a:solidFill>
                <a:srgbClr val="1F3040"/>
              </a:solidFill>
            </a:endParaRPr>
          </a:p>
          <a:p>
            <a:pPr marL="0" indent="0">
              <a:buNone/>
            </a:pPr>
            <a:r>
              <a:rPr lang="en-GB" sz="1900" dirty="0">
                <a:solidFill>
                  <a:srgbClr val="1F3040"/>
                </a:solidFill>
              </a:rPr>
              <a:t>Advantages</a:t>
            </a:r>
          </a:p>
          <a:p>
            <a:r>
              <a:rPr lang="en-GB" sz="1900" dirty="0">
                <a:solidFill>
                  <a:srgbClr val="1F3040"/>
                </a:solidFill>
              </a:rPr>
              <a:t>High speed, more efficient and reliable</a:t>
            </a:r>
          </a:p>
          <a:p>
            <a:r>
              <a:rPr lang="en-GB" sz="1900" dirty="0">
                <a:solidFill>
                  <a:srgbClr val="1F3040"/>
                </a:solidFill>
              </a:rPr>
              <a:t>AI which lead to development of expert systems used to make decisions on real-life situations.</a:t>
            </a:r>
          </a:p>
        </p:txBody>
      </p:sp>
      <p:pic>
        <p:nvPicPr>
          <p:cNvPr id="6" name="Picture 5">
            <a:extLst>
              <a:ext uri="{FF2B5EF4-FFF2-40B4-BE49-F238E27FC236}">
                <a16:creationId xmlns:a16="http://schemas.microsoft.com/office/drawing/2014/main" id="{05A08CC4-B116-A445-BB8E-8B5D0431598C}"/>
              </a:ext>
            </a:extLst>
          </p:cNvPr>
          <p:cNvPicPr>
            <a:picLocks noChangeAspect="1"/>
          </p:cNvPicPr>
          <p:nvPr/>
        </p:nvPicPr>
        <p:blipFill>
          <a:blip r:embed="rId3"/>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31375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716-66D8-AC4D-9E0E-F9FDF72CE1B5}"/>
              </a:ext>
            </a:extLst>
          </p:cNvPr>
          <p:cNvSpPr>
            <a:spLocks noGrp="1"/>
          </p:cNvSpPr>
          <p:nvPr>
            <p:ph type="title"/>
          </p:nvPr>
        </p:nvSpPr>
        <p:spPr/>
        <p:txBody>
          <a:bodyPr>
            <a:normAutofit/>
          </a:bodyPr>
          <a:lstStyle/>
          <a:p>
            <a:r>
              <a:rPr lang="en-UG" sz="4000" b="1" dirty="0">
                <a:solidFill>
                  <a:srgbClr val="1F3040"/>
                </a:solidFill>
              </a:rPr>
              <a:t>REFERENCES</a:t>
            </a:r>
          </a:p>
        </p:txBody>
      </p:sp>
      <p:sp>
        <p:nvSpPr>
          <p:cNvPr id="3" name="Content Placeholder 2">
            <a:extLst>
              <a:ext uri="{FF2B5EF4-FFF2-40B4-BE49-F238E27FC236}">
                <a16:creationId xmlns:a16="http://schemas.microsoft.com/office/drawing/2014/main" id="{CE996236-F9A0-BA44-8CBE-CA8AEFE4F02D}"/>
              </a:ext>
            </a:extLst>
          </p:cNvPr>
          <p:cNvSpPr>
            <a:spLocks noGrp="1"/>
          </p:cNvSpPr>
          <p:nvPr>
            <p:ph idx="1"/>
          </p:nvPr>
        </p:nvSpPr>
        <p:spPr/>
        <p:txBody>
          <a:bodyPr>
            <a:noAutofit/>
          </a:bodyPr>
          <a:lstStyle/>
          <a:p>
            <a:r>
              <a:rPr lang="en-UG" sz="1800" dirty="0">
                <a:solidFill>
                  <a:srgbClr val="1F3040"/>
                </a:solidFill>
              </a:rPr>
              <a:t>Vacuum Computers from wikipedia </a:t>
            </a:r>
            <a:r>
              <a:rPr lang="en-GB" sz="1800" dirty="0">
                <a:solidFill>
                  <a:srgbClr val="1F3040"/>
                </a:solidFill>
                <a:hlinkClick r:id="rId3"/>
              </a:rPr>
              <a:t>https://en.wikipedia.org/wiki/Vacuum-tube_computer</a:t>
            </a:r>
            <a:endParaRPr lang="en-GB" sz="1800" dirty="0">
              <a:solidFill>
                <a:srgbClr val="1F3040"/>
              </a:solidFill>
            </a:endParaRPr>
          </a:p>
          <a:p>
            <a:endParaRPr lang="en-GB" sz="1800" dirty="0">
              <a:solidFill>
                <a:srgbClr val="1F3040"/>
              </a:solidFill>
            </a:endParaRPr>
          </a:p>
          <a:p>
            <a:r>
              <a:rPr lang="en-GB" sz="1800" dirty="0">
                <a:solidFill>
                  <a:srgbClr val="1F3040"/>
                </a:solidFill>
              </a:rPr>
              <a:t>Computer Generations – </a:t>
            </a:r>
            <a:r>
              <a:rPr lang="en-GB" sz="1800" dirty="0" err="1">
                <a:solidFill>
                  <a:srgbClr val="1F3040"/>
                </a:solidFill>
              </a:rPr>
              <a:t>tutorialspoint</a:t>
            </a:r>
            <a:r>
              <a:rPr lang="en-GB" sz="1800" dirty="0">
                <a:solidFill>
                  <a:srgbClr val="1F3040"/>
                </a:solidFill>
              </a:rPr>
              <a:t> </a:t>
            </a:r>
            <a:r>
              <a:rPr lang="en-GB" sz="1800" dirty="0">
                <a:solidFill>
                  <a:srgbClr val="1F3040"/>
                </a:solidFill>
                <a:hlinkClick r:id="rId3"/>
              </a:rPr>
              <a:t>https://en.wikipedia.org/wiki/Vacuum-tube_computer</a:t>
            </a:r>
            <a:endParaRPr lang="en-GB" sz="1800" dirty="0">
              <a:solidFill>
                <a:srgbClr val="1F3040"/>
              </a:solidFill>
            </a:endParaRPr>
          </a:p>
          <a:p>
            <a:endParaRPr lang="en-GB" sz="1800" dirty="0">
              <a:solidFill>
                <a:srgbClr val="1F3040"/>
              </a:solidFill>
            </a:endParaRPr>
          </a:p>
          <a:p>
            <a:r>
              <a:rPr lang="en-GB" sz="1800" dirty="0">
                <a:solidFill>
                  <a:srgbClr val="1F3040"/>
                </a:solidFill>
              </a:rPr>
              <a:t>The Fifth Generation: Artificial Intelligence and Japan’s Computer Challenge to the world – Pamela </a:t>
            </a:r>
            <a:r>
              <a:rPr lang="en-GB" sz="1800" dirty="0" err="1">
                <a:solidFill>
                  <a:srgbClr val="1F3040"/>
                </a:solidFill>
              </a:rPr>
              <a:t>McCorduck</a:t>
            </a:r>
            <a:r>
              <a:rPr lang="en-GB" sz="1800" dirty="0">
                <a:solidFill>
                  <a:srgbClr val="1F3040"/>
                </a:solidFill>
              </a:rPr>
              <a:t>, Edward Feigenbaum 1983</a:t>
            </a:r>
            <a:endParaRPr lang="en-UG" sz="1800" dirty="0">
              <a:solidFill>
                <a:srgbClr val="1F3040"/>
              </a:solidFill>
            </a:endParaRPr>
          </a:p>
        </p:txBody>
      </p:sp>
      <p:pic>
        <p:nvPicPr>
          <p:cNvPr id="6" name="Picture 5">
            <a:extLst>
              <a:ext uri="{FF2B5EF4-FFF2-40B4-BE49-F238E27FC236}">
                <a16:creationId xmlns:a16="http://schemas.microsoft.com/office/drawing/2014/main" id="{8BCC773E-9DFA-C943-B604-0E94491882CC}"/>
              </a:ext>
            </a:extLst>
          </p:cNvPr>
          <p:cNvPicPr>
            <a:picLocks noChangeAspect="1"/>
          </p:cNvPicPr>
          <p:nvPr/>
        </p:nvPicPr>
        <p:blipFill>
          <a:blip r:embed="rId4"/>
          <a:stretch>
            <a:fillRect/>
          </a:stretch>
        </p:blipFill>
        <p:spPr>
          <a:xfrm>
            <a:off x="11136000" y="5949000"/>
            <a:ext cx="576000" cy="576000"/>
          </a:xfrm>
          <a:prstGeom prst="rect">
            <a:avLst/>
          </a:prstGeom>
        </p:spPr>
      </p:pic>
    </p:spTree>
    <p:extLst>
      <p:ext uri="{BB962C8B-B14F-4D97-AF65-F5344CB8AC3E}">
        <p14:creationId xmlns:p14="http://schemas.microsoft.com/office/powerpoint/2010/main" val="2965335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584</Words>
  <Application>Microsoft Macintosh PowerPoint</Application>
  <PresentationFormat>Widescreen</PresentationFormat>
  <Paragraphs>72</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COMPUTER GENERATIONS</vt:lpstr>
      <vt:lpstr>INTRODUCTION</vt:lpstr>
      <vt:lpstr>FIRST GENERATION COMPUTERS (1942 - 1955)</vt:lpstr>
      <vt:lpstr>SECOND GENERATION COMPUTERS (1956 - 1964)</vt:lpstr>
      <vt:lpstr>THIRD GENERATION COMPUTERS (1965 - 1975)</vt:lpstr>
      <vt:lpstr>FOURTH GENERATION COMPUTERS (1970’s)</vt:lpstr>
      <vt:lpstr>FIFTH GENERATION COMPUTERS (present)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GENERATIONS OF COMPUTERS</dc:title>
  <dc:creator>Charles Kasasira</dc:creator>
  <cp:lastModifiedBy>Charles Kasasira</cp:lastModifiedBy>
  <cp:revision>8</cp:revision>
  <dcterms:created xsi:type="dcterms:W3CDTF">2022-02-15T03:05:55Z</dcterms:created>
  <dcterms:modified xsi:type="dcterms:W3CDTF">2022-02-15T10:16:45Z</dcterms:modified>
</cp:coreProperties>
</file>