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varScale="1">
        <p:scale>
          <a:sx n="106" d="100"/>
          <a:sy n="106" d="100"/>
        </p:scale>
        <p:origin x="792" y="184"/>
      </p:cViewPr>
      <p:guideLst/>
    </p:cSldViewPr>
  </p:slideViewPr>
  <p:outlineViewPr>
    <p:cViewPr>
      <p:scale>
        <a:sx n="33" d="100"/>
        <a:sy n="33" d="100"/>
      </p:scale>
      <p:origin x="0" y="-95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67ED-A819-FC4A-BA99-1D613F7DC52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G"/>
          </a:p>
        </p:txBody>
      </p:sp>
      <p:sp>
        <p:nvSpPr>
          <p:cNvPr id="3" name="Subtitle 2">
            <a:extLst>
              <a:ext uri="{FF2B5EF4-FFF2-40B4-BE49-F238E27FC236}">
                <a16:creationId xmlns:a16="http://schemas.microsoft.com/office/drawing/2014/main" id="{5875817A-75BA-ED45-B714-D493A8FC3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G"/>
          </a:p>
        </p:txBody>
      </p:sp>
      <p:sp>
        <p:nvSpPr>
          <p:cNvPr id="4" name="Date Placeholder 3">
            <a:extLst>
              <a:ext uri="{FF2B5EF4-FFF2-40B4-BE49-F238E27FC236}">
                <a16:creationId xmlns:a16="http://schemas.microsoft.com/office/drawing/2014/main" id="{00842726-B011-D344-B200-61AA4247B027}"/>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5" name="Footer Placeholder 4">
            <a:extLst>
              <a:ext uri="{FF2B5EF4-FFF2-40B4-BE49-F238E27FC236}">
                <a16:creationId xmlns:a16="http://schemas.microsoft.com/office/drawing/2014/main" id="{D4AE82BA-3240-C246-B938-FD37B0C89D33}"/>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1AF9622D-97EF-9349-9ED9-60EE7020ADCD}"/>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76655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8730-1202-0D4B-A7DB-FBD9BA0D12BC}"/>
              </a:ext>
            </a:extLst>
          </p:cNvPr>
          <p:cNvSpPr>
            <a:spLocks noGrp="1"/>
          </p:cNvSpPr>
          <p:nvPr>
            <p:ph type="title"/>
          </p:nvPr>
        </p:nvSpPr>
        <p:spPr/>
        <p:txBody>
          <a:bodyPr/>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B344DC74-20BB-C946-919B-BA0EDCD2C5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0681E860-BEBC-A547-90C5-F4408D73246B}"/>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5" name="Footer Placeholder 4">
            <a:extLst>
              <a:ext uri="{FF2B5EF4-FFF2-40B4-BE49-F238E27FC236}">
                <a16:creationId xmlns:a16="http://schemas.microsoft.com/office/drawing/2014/main" id="{4E4461DB-066D-8547-8C90-FF803423CC5A}"/>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F0556DCD-D832-3A4D-946C-EE5F528BFCA0}"/>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283003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D576F-4564-7E4E-937B-EC89115205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5EF8EA8B-EBF8-8F46-BFE4-5F556E18B9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23FD761B-E5EE-0A43-B91D-825612E83DA8}"/>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5" name="Footer Placeholder 4">
            <a:extLst>
              <a:ext uri="{FF2B5EF4-FFF2-40B4-BE49-F238E27FC236}">
                <a16:creationId xmlns:a16="http://schemas.microsoft.com/office/drawing/2014/main" id="{80DA66ED-B208-2D43-885E-6F5DA0C8F19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337BDC90-AAF0-3343-A8DD-0433367AA722}"/>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113985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1FEB-1884-3D47-9C48-B749EF8DDBF9}"/>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91F9DE90-3BB4-3F45-92AB-E7ED4407068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F19FAE49-4C42-F84F-97E2-A8B9F43F3196}"/>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5" name="Footer Placeholder 4">
            <a:extLst>
              <a:ext uri="{FF2B5EF4-FFF2-40B4-BE49-F238E27FC236}">
                <a16:creationId xmlns:a16="http://schemas.microsoft.com/office/drawing/2014/main" id="{06D2E791-996A-2E41-88E0-A973CDFC924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33E14D96-E3A9-BA49-AE7C-79BA1DEE0F5A}"/>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109834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C7EB-0789-BA49-9FFD-CE8303E09E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G"/>
          </a:p>
        </p:txBody>
      </p:sp>
      <p:sp>
        <p:nvSpPr>
          <p:cNvPr id="3" name="Text Placeholder 2">
            <a:extLst>
              <a:ext uri="{FF2B5EF4-FFF2-40B4-BE49-F238E27FC236}">
                <a16:creationId xmlns:a16="http://schemas.microsoft.com/office/drawing/2014/main" id="{BD0864D9-0694-2345-9419-700F2D9EEB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6363C04-BBF6-254F-B3A7-62EA295ECFEF}"/>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5" name="Footer Placeholder 4">
            <a:extLst>
              <a:ext uri="{FF2B5EF4-FFF2-40B4-BE49-F238E27FC236}">
                <a16:creationId xmlns:a16="http://schemas.microsoft.com/office/drawing/2014/main" id="{613D7E6F-95C8-804B-8EDA-D18D1B56D29F}"/>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54D86651-7739-424B-8960-3AD2FFD27240}"/>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254975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FEED-7659-8C46-8ADC-52C0C017167E}"/>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BB43C8DF-732C-B34A-84AA-B2B77D88731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Content Placeholder 3">
            <a:extLst>
              <a:ext uri="{FF2B5EF4-FFF2-40B4-BE49-F238E27FC236}">
                <a16:creationId xmlns:a16="http://schemas.microsoft.com/office/drawing/2014/main" id="{10017AFD-92AB-5B40-8451-38412A91A5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Date Placeholder 4">
            <a:extLst>
              <a:ext uri="{FF2B5EF4-FFF2-40B4-BE49-F238E27FC236}">
                <a16:creationId xmlns:a16="http://schemas.microsoft.com/office/drawing/2014/main" id="{B642CDB7-44FC-564D-8234-2BCD8B14843A}"/>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6" name="Footer Placeholder 5">
            <a:extLst>
              <a:ext uri="{FF2B5EF4-FFF2-40B4-BE49-F238E27FC236}">
                <a16:creationId xmlns:a16="http://schemas.microsoft.com/office/drawing/2014/main" id="{E526546C-0EEA-3249-8454-8D060F80BF54}"/>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9440BE26-251F-DD4B-A711-C20074E53999}"/>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267432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F0DF-A907-F244-AB50-C7A2533A17D4}"/>
              </a:ext>
            </a:extLst>
          </p:cNvPr>
          <p:cNvSpPr>
            <a:spLocks noGrp="1"/>
          </p:cNvSpPr>
          <p:nvPr>
            <p:ph type="title"/>
          </p:nvPr>
        </p:nvSpPr>
        <p:spPr>
          <a:xfrm>
            <a:off x="839788" y="365125"/>
            <a:ext cx="10515600" cy="1325563"/>
          </a:xfrm>
        </p:spPr>
        <p:txBody>
          <a:bodyPr/>
          <a:lstStyle/>
          <a:p>
            <a:r>
              <a:rPr lang="en-GB"/>
              <a:t>Click to edit Master title style</a:t>
            </a:r>
            <a:endParaRPr lang="en-UG"/>
          </a:p>
        </p:txBody>
      </p:sp>
      <p:sp>
        <p:nvSpPr>
          <p:cNvPr id="3" name="Text Placeholder 2">
            <a:extLst>
              <a:ext uri="{FF2B5EF4-FFF2-40B4-BE49-F238E27FC236}">
                <a16:creationId xmlns:a16="http://schemas.microsoft.com/office/drawing/2014/main" id="{4BBF0BB3-1E9D-3747-8F84-AFE74E4AD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92404B-0778-F045-9F1A-ECD4B877E9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Text Placeholder 4">
            <a:extLst>
              <a:ext uri="{FF2B5EF4-FFF2-40B4-BE49-F238E27FC236}">
                <a16:creationId xmlns:a16="http://schemas.microsoft.com/office/drawing/2014/main" id="{7DAE987D-60D9-2448-81D0-63D264911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9F085E2-1678-6347-99B4-FCB67DEA3D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7" name="Date Placeholder 6">
            <a:extLst>
              <a:ext uri="{FF2B5EF4-FFF2-40B4-BE49-F238E27FC236}">
                <a16:creationId xmlns:a16="http://schemas.microsoft.com/office/drawing/2014/main" id="{7E67AE6E-7FEE-0D48-A30D-3D9431F1D272}"/>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8" name="Footer Placeholder 7">
            <a:extLst>
              <a:ext uri="{FF2B5EF4-FFF2-40B4-BE49-F238E27FC236}">
                <a16:creationId xmlns:a16="http://schemas.microsoft.com/office/drawing/2014/main" id="{C1619DC9-1B86-0A42-9A41-D3358C34FC06}"/>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32D74365-649D-E247-981D-D28AB981CFC0}"/>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29537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7CC7-DEE1-DC47-BCC5-5FF40AA9ED31}"/>
              </a:ext>
            </a:extLst>
          </p:cNvPr>
          <p:cNvSpPr>
            <a:spLocks noGrp="1"/>
          </p:cNvSpPr>
          <p:nvPr>
            <p:ph type="title"/>
          </p:nvPr>
        </p:nvSpPr>
        <p:spPr/>
        <p:txBody>
          <a:bodyPr/>
          <a:lstStyle/>
          <a:p>
            <a:r>
              <a:rPr lang="en-GB"/>
              <a:t>Click to edit Master title style</a:t>
            </a:r>
            <a:endParaRPr lang="en-UG"/>
          </a:p>
        </p:txBody>
      </p:sp>
      <p:sp>
        <p:nvSpPr>
          <p:cNvPr id="3" name="Date Placeholder 2">
            <a:extLst>
              <a:ext uri="{FF2B5EF4-FFF2-40B4-BE49-F238E27FC236}">
                <a16:creationId xmlns:a16="http://schemas.microsoft.com/office/drawing/2014/main" id="{5E5A31D5-295C-6A40-B859-C3EE9CEABC13}"/>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4" name="Footer Placeholder 3">
            <a:extLst>
              <a:ext uri="{FF2B5EF4-FFF2-40B4-BE49-F238E27FC236}">
                <a16:creationId xmlns:a16="http://schemas.microsoft.com/office/drawing/2014/main" id="{680FF4F4-947D-B348-B91D-C3B83F0733C2}"/>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220A2150-A41E-2F49-960D-B2DC12C5C999}"/>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199968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1F4F1-AECF-D540-BA6A-D07796EBE411}"/>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3" name="Footer Placeholder 2">
            <a:extLst>
              <a:ext uri="{FF2B5EF4-FFF2-40B4-BE49-F238E27FC236}">
                <a16:creationId xmlns:a16="http://schemas.microsoft.com/office/drawing/2014/main" id="{A638B6AD-965B-C847-8CD4-52C639F6FBB9}"/>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FEF32B74-C7BA-0F48-AEC0-A3EAA323B18A}"/>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586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FA9E-8C8C-EE48-9714-B25CC35DC6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Content Placeholder 2">
            <a:extLst>
              <a:ext uri="{FF2B5EF4-FFF2-40B4-BE49-F238E27FC236}">
                <a16:creationId xmlns:a16="http://schemas.microsoft.com/office/drawing/2014/main" id="{13B0ACE0-EB4A-4F41-B5D2-BF013520C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Text Placeholder 3">
            <a:extLst>
              <a:ext uri="{FF2B5EF4-FFF2-40B4-BE49-F238E27FC236}">
                <a16:creationId xmlns:a16="http://schemas.microsoft.com/office/drawing/2014/main" id="{05ADA445-FC8C-6C4E-8F56-5531716AD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7E12A6-72BC-E342-A19A-505B707B80CA}"/>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6" name="Footer Placeholder 5">
            <a:extLst>
              <a:ext uri="{FF2B5EF4-FFF2-40B4-BE49-F238E27FC236}">
                <a16:creationId xmlns:a16="http://schemas.microsoft.com/office/drawing/2014/main" id="{27BBA102-B17F-594B-8CAC-1213A1D745DB}"/>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21659567-B110-5647-8317-C942AECFD6E9}"/>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198045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3410-9D7B-614B-936B-245842B06F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Picture Placeholder 2">
            <a:extLst>
              <a:ext uri="{FF2B5EF4-FFF2-40B4-BE49-F238E27FC236}">
                <a16:creationId xmlns:a16="http://schemas.microsoft.com/office/drawing/2014/main" id="{4C8CF6F6-CB99-0441-95DE-3F96897B9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9B0EAC91-26A5-DC4C-AB6F-79B61432D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83DF95-167A-7C4B-95F8-A0713E489119}"/>
              </a:ext>
            </a:extLst>
          </p:cNvPr>
          <p:cNvSpPr>
            <a:spLocks noGrp="1"/>
          </p:cNvSpPr>
          <p:nvPr>
            <p:ph type="dt" sz="half" idx="10"/>
          </p:nvPr>
        </p:nvSpPr>
        <p:spPr/>
        <p:txBody>
          <a:bodyPr/>
          <a:lstStyle/>
          <a:p>
            <a:fld id="{18B3BF47-6C24-A242-BA98-B20D7CD7F370}" type="datetimeFigureOut">
              <a:rPr lang="en-UG" smtClean="0"/>
              <a:t>07/02/2022</a:t>
            </a:fld>
            <a:endParaRPr lang="en-UG"/>
          </a:p>
        </p:txBody>
      </p:sp>
      <p:sp>
        <p:nvSpPr>
          <p:cNvPr id="6" name="Footer Placeholder 5">
            <a:extLst>
              <a:ext uri="{FF2B5EF4-FFF2-40B4-BE49-F238E27FC236}">
                <a16:creationId xmlns:a16="http://schemas.microsoft.com/office/drawing/2014/main" id="{C4BD62C9-C4EF-8645-ACA6-EED87BEBFDF1}"/>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FFAD2BD9-4A77-F94C-97FB-6B37A682D9E9}"/>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4192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936BE-9329-1C4C-B64B-542D995F6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G"/>
          </a:p>
        </p:txBody>
      </p:sp>
      <p:sp>
        <p:nvSpPr>
          <p:cNvPr id="3" name="Text Placeholder 2">
            <a:extLst>
              <a:ext uri="{FF2B5EF4-FFF2-40B4-BE49-F238E27FC236}">
                <a16:creationId xmlns:a16="http://schemas.microsoft.com/office/drawing/2014/main" id="{62FDF7B9-EA88-6249-9F32-EFE6B7C0CB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DB61E648-2E31-A949-8AC7-157F50C82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3BF47-6C24-A242-BA98-B20D7CD7F370}" type="datetimeFigureOut">
              <a:rPr lang="en-UG" smtClean="0"/>
              <a:t>07/02/2022</a:t>
            </a:fld>
            <a:endParaRPr lang="en-UG"/>
          </a:p>
        </p:txBody>
      </p:sp>
      <p:sp>
        <p:nvSpPr>
          <p:cNvPr id="5" name="Footer Placeholder 4">
            <a:extLst>
              <a:ext uri="{FF2B5EF4-FFF2-40B4-BE49-F238E27FC236}">
                <a16:creationId xmlns:a16="http://schemas.microsoft.com/office/drawing/2014/main" id="{72756A5C-7D64-F84A-9EDE-8E92CC644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70803E40-B4E7-7B46-BC64-47045575C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EAAE1-5B80-8649-BB20-CB3182D96B3B}" type="slidenum">
              <a:rPr lang="en-UG" smtClean="0"/>
              <a:t>‹#›</a:t>
            </a:fld>
            <a:endParaRPr lang="en-UG"/>
          </a:p>
        </p:txBody>
      </p:sp>
    </p:spTree>
    <p:extLst>
      <p:ext uri="{BB962C8B-B14F-4D97-AF65-F5344CB8AC3E}">
        <p14:creationId xmlns:p14="http://schemas.microsoft.com/office/powerpoint/2010/main" val="1613828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FD86-2882-A847-99A2-FE292CDB5796}"/>
              </a:ext>
            </a:extLst>
          </p:cNvPr>
          <p:cNvSpPr>
            <a:spLocks noGrp="1"/>
          </p:cNvSpPr>
          <p:nvPr>
            <p:ph type="ctrTitle"/>
          </p:nvPr>
        </p:nvSpPr>
        <p:spPr/>
        <p:txBody>
          <a:bodyPr/>
          <a:lstStyle/>
          <a:p>
            <a:r>
              <a:rPr lang="en-UG" dirty="0"/>
              <a:t>Digital Innovation and Computational Thinking</a:t>
            </a:r>
          </a:p>
        </p:txBody>
      </p:sp>
      <p:sp>
        <p:nvSpPr>
          <p:cNvPr id="3" name="Subtitle 2">
            <a:extLst>
              <a:ext uri="{FF2B5EF4-FFF2-40B4-BE49-F238E27FC236}">
                <a16:creationId xmlns:a16="http://schemas.microsoft.com/office/drawing/2014/main" id="{2328A2E2-ED39-C844-A315-02F6FAB35042}"/>
              </a:ext>
            </a:extLst>
          </p:cNvPr>
          <p:cNvSpPr>
            <a:spLocks noGrp="1"/>
          </p:cNvSpPr>
          <p:nvPr>
            <p:ph type="subTitle" idx="1"/>
          </p:nvPr>
        </p:nvSpPr>
        <p:spPr/>
        <p:txBody>
          <a:bodyPr/>
          <a:lstStyle/>
          <a:p>
            <a:r>
              <a:rPr lang="en-UG" dirty="0"/>
              <a:t>Lecture 1</a:t>
            </a:r>
          </a:p>
          <a:p>
            <a:r>
              <a:rPr lang="en-UG" dirty="0"/>
              <a:t>Michael Kizito</a:t>
            </a:r>
          </a:p>
          <a:p>
            <a:r>
              <a:rPr lang="en-UG" dirty="0"/>
              <a:t>8th Feb 2022</a:t>
            </a:r>
          </a:p>
        </p:txBody>
      </p:sp>
    </p:spTree>
    <p:extLst>
      <p:ext uri="{BB962C8B-B14F-4D97-AF65-F5344CB8AC3E}">
        <p14:creationId xmlns:p14="http://schemas.microsoft.com/office/powerpoint/2010/main" val="101492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D0AA-2E7E-C24B-A568-516642CA98A5}"/>
              </a:ext>
            </a:extLst>
          </p:cNvPr>
          <p:cNvSpPr>
            <a:spLocks noGrp="1"/>
          </p:cNvSpPr>
          <p:nvPr>
            <p:ph type="title"/>
          </p:nvPr>
        </p:nvSpPr>
        <p:spPr/>
        <p:txBody>
          <a:bodyPr/>
          <a:lstStyle/>
          <a:p>
            <a:r>
              <a:rPr lang="en-GB" b="1" dirty="0"/>
              <a:t>Computational thinking in your lessons</a:t>
            </a:r>
            <a:endParaRPr lang="en-UG" dirty="0"/>
          </a:p>
        </p:txBody>
      </p:sp>
      <p:sp>
        <p:nvSpPr>
          <p:cNvPr id="3" name="Content Placeholder 2">
            <a:extLst>
              <a:ext uri="{FF2B5EF4-FFF2-40B4-BE49-F238E27FC236}">
                <a16:creationId xmlns:a16="http://schemas.microsoft.com/office/drawing/2014/main" id="{7523A8C6-0FC6-D140-802D-12D21287CDD9}"/>
              </a:ext>
            </a:extLst>
          </p:cNvPr>
          <p:cNvSpPr>
            <a:spLocks noGrp="1"/>
          </p:cNvSpPr>
          <p:nvPr>
            <p:ph idx="1"/>
          </p:nvPr>
        </p:nvSpPr>
        <p:spPr/>
        <p:txBody>
          <a:bodyPr>
            <a:normAutofit fontScale="92500"/>
          </a:bodyPr>
          <a:lstStyle/>
          <a:p>
            <a:r>
              <a:rPr lang="en-GB" dirty="0"/>
              <a:t>You will already use computational thinking in many different ways across school</a:t>
            </a:r>
          </a:p>
          <a:p>
            <a:r>
              <a:rPr lang="en-GB" dirty="0"/>
              <a:t>When you write stories, you plan first: </a:t>
            </a:r>
          </a:p>
          <a:p>
            <a:r>
              <a:rPr lang="en-GB" dirty="0"/>
              <a:t>To think about the main events and identify the settings and the characters</a:t>
            </a:r>
          </a:p>
          <a:p>
            <a:r>
              <a:rPr lang="en-GB" dirty="0"/>
              <a:t>In art, music or design and technology, you think about what you are going to create and you will work through the steps necessary for this, by breaking down a complex process into a number of planned phases</a:t>
            </a:r>
          </a:p>
          <a:p>
            <a:r>
              <a:rPr lang="en-GB" dirty="0"/>
              <a:t>In Maths, you will identify the key information in a problem before you go on to solve it</a:t>
            </a:r>
            <a:endParaRPr lang="en-UG" dirty="0"/>
          </a:p>
        </p:txBody>
      </p:sp>
    </p:spTree>
    <p:extLst>
      <p:ext uri="{BB962C8B-B14F-4D97-AF65-F5344CB8AC3E}">
        <p14:creationId xmlns:p14="http://schemas.microsoft.com/office/powerpoint/2010/main" val="385961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BAD7-B169-3A45-8157-305A323BAE8F}"/>
              </a:ext>
            </a:extLst>
          </p:cNvPr>
          <p:cNvSpPr>
            <a:spLocks noGrp="1"/>
          </p:cNvSpPr>
          <p:nvPr>
            <p:ph type="title"/>
          </p:nvPr>
        </p:nvSpPr>
        <p:spPr/>
        <p:txBody>
          <a:bodyPr/>
          <a:lstStyle/>
          <a:p>
            <a:r>
              <a:rPr lang="en-GB" b="1" dirty="0"/>
              <a:t>Computational thinking in school/University</a:t>
            </a:r>
            <a:endParaRPr lang="en-UG" dirty="0"/>
          </a:p>
        </p:txBody>
      </p:sp>
      <p:sp>
        <p:nvSpPr>
          <p:cNvPr id="3" name="Content Placeholder 2">
            <a:extLst>
              <a:ext uri="{FF2B5EF4-FFF2-40B4-BE49-F238E27FC236}">
                <a16:creationId xmlns:a16="http://schemas.microsoft.com/office/drawing/2014/main" id="{243C4B9A-7775-CE4C-8B96-D5ABB88084F8}"/>
              </a:ext>
            </a:extLst>
          </p:cNvPr>
          <p:cNvSpPr>
            <a:spLocks noGrp="1"/>
          </p:cNvSpPr>
          <p:nvPr>
            <p:ph idx="1"/>
          </p:nvPr>
        </p:nvSpPr>
        <p:spPr/>
        <p:txBody>
          <a:bodyPr/>
          <a:lstStyle/>
          <a:p>
            <a:r>
              <a:rPr lang="en-GB" dirty="0"/>
              <a:t>The steps needed to:</a:t>
            </a:r>
          </a:p>
          <a:p>
            <a:r>
              <a:rPr lang="en-GB" dirty="0"/>
              <a:t>Organise everything for your End of Semester Exams </a:t>
            </a:r>
          </a:p>
          <a:p>
            <a:r>
              <a:rPr lang="en-GB" dirty="0"/>
              <a:t>Put on a school play</a:t>
            </a:r>
          </a:p>
          <a:p>
            <a:r>
              <a:rPr lang="en-GB" dirty="0"/>
              <a:t>Organise a school trip</a:t>
            </a:r>
          </a:p>
          <a:p>
            <a:r>
              <a:rPr lang="en-GB" dirty="0"/>
              <a:t>Re-plan what we do for the rest of the year</a:t>
            </a:r>
            <a:endParaRPr lang="en-UG" dirty="0"/>
          </a:p>
        </p:txBody>
      </p:sp>
    </p:spTree>
    <p:extLst>
      <p:ext uri="{BB962C8B-B14F-4D97-AF65-F5344CB8AC3E}">
        <p14:creationId xmlns:p14="http://schemas.microsoft.com/office/powerpoint/2010/main" val="327348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8C49-04E6-344C-BF6E-8827471AD503}"/>
              </a:ext>
            </a:extLst>
          </p:cNvPr>
          <p:cNvSpPr>
            <a:spLocks noGrp="1"/>
          </p:cNvSpPr>
          <p:nvPr>
            <p:ph type="title"/>
          </p:nvPr>
        </p:nvSpPr>
        <p:spPr/>
        <p:txBody>
          <a:bodyPr/>
          <a:lstStyle/>
          <a:p>
            <a:r>
              <a:rPr lang="en-GB" b="1" dirty="0"/>
              <a:t>Abstraction definition</a:t>
            </a:r>
            <a:endParaRPr lang="en-UG" dirty="0"/>
          </a:p>
        </p:txBody>
      </p:sp>
      <p:sp>
        <p:nvSpPr>
          <p:cNvPr id="3" name="Content Placeholder 2">
            <a:extLst>
              <a:ext uri="{FF2B5EF4-FFF2-40B4-BE49-F238E27FC236}">
                <a16:creationId xmlns:a16="http://schemas.microsoft.com/office/drawing/2014/main" id="{66D54ADD-F170-1040-893B-87FABE31332A}"/>
              </a:ext>
            </a:extLst>
          </p:cNvPr>
          <p:cNvSpPr>
            <a:spLocks noGrp="1"/>
          </p:cNvSpPr>
          <p:nvPr>
            <p:ph idx="1"/>
          </p:nvPr>
        </p:nvSpPr>
        <p:spPr/>
        <p:txBody>
          <a:bodyPr>
            <a:normAutofit/>
          </a:bodyPr>
          <a:lstStyle/>
          <a:p>
            <a:r>
              <a:rPr lang="en-GB" dirty="0"/>
              <a:t>Abstraction is about simplifying things; identifying what is important without worrying too much about the detail</a:t>
            </a:r>
          </a:p>
          <a:p>
            <a:r>
              <a:rPr lang="en-GB" dirty="0"/>
              <a:t>Abstraction allows us to manage complex problems</a:t>
            </a:r>
          </a:p>
          <a:p>
            <a:r>
              <a:rPr lang="en-GB" dirty="0"/>
              <a:t>For example, it might use symbols, variables etc. to represent a ‘real world’ problem in a computer program......and removing unnecessary elements </a:t>
            </a:r>
          </a:p>
        </p:txBody>
      </p:sp>
    </p:spTree>
    <p:extLst>
      <p:ext uri="{BB962C8B-B14F-4D97-AF65-F5344CB8AC3E}">
        <p14:creationId xmlns:p14="http://schemas.microsoft.com/office/powerpoint/2010/main" val="380054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62B2-93EA-3948-96A1-424AF852F031}"/>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B371B8AF-0A36-DF41-BBA6-2974284D1B65}"/>
              </a:ext>
            </a:extLst>
          </p:cNvPr>
          <p:cNvSpPr>
            <a:spLocks noGrp="1"/>
          </p:cNvSpPr>
          <p:nvPr>
            <p:ph idx="1"/>
          </p:nvPr>
        </p:nvSpPr>
        <p:spPr/>
        <p:txBody>
          <a:bodyPr/>
          <a:lstStyle/>
          <a:p>
            <a:r>
              <a:rPr lang="en-GB" dirty="0"/>
              <a:t>e.g. a program is to be created to let users play chess against the computer. How is abstraction used in the creation of the game?</a:t>
            </a:r>
          </a:p>
          <a:p>
            <a:r>
              <a:rPr lang="en-GB" dirty="0"/>
              <a:t>Board is created as arrays</a:t>
            </a:r>
          </a:p>
          <a:p>
            <a:r>
              <a:rPr lang="en-GB" dirty="0"/>
              <a:t>Players are objects that have positions on the board</a:t>
            </a:r>
          </a:p>
          <a:p>
            <a:r>
              <a:rPr lang="en-GB" dirty="0"/>
              <a:t>The shape and style of the pieces may not be required</a:t>
            </a:r>
            <a:endParaRPr lang="en-UG" dirty="0"/>
          </a:p>
          <a:p>
            <a:endParaRPr lang="en-UG" dirty="0"/>
          </a:p>
        </p:txBody>
      </p:sp>
    </p:spTree>
    <p:extLst>
      <p:ext uri="{BB962C8B-B14F-4D97-AF65-F5344CB8AC3E}">
        <p14:creationId xmlns:p14="http://schemas.microsoft.com/office/powerpoint/2010/main" val="338563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A812-0ABE-9649-A86B-AAA007BA12BB}"/>
              </a:ext>
            </a:extLst>
          </p:cNvPr>
          <p:cNvSpPr>
            <a:spLocks noGrp="1"/>
          </p:cNvSpPr>
          <p:nvPr>
            <p:ph type="title"/>
          </p:nvPr>
        </p:nvSpPr>
        <p:spPr/>
        <p:txBody>
          <a:bodyPr/>
          <a:lstStyle/>
          <a:p>
            <a:r>
              <a:rPr lang="en-GB" b="1" dirty="0"/>
              <a:t>Abstraction in the real world</a:t>
            </a:r>
            <a:endParaRPr lang="en-UG" dirty="0"/>
          </a:p>
        </p:txBody>
      </p:sp>
      <p:sp>
        <p:nvSpPr>
          <p:cNvPr id="3" name="Content Placeholder 2">
            <a:extLst>
              <a:ext uri="{FF2B5EF4-FFF2-40B4-BE49-F238E27FC236}">
                <a16:creationId xmlns:a16="http://schemas.microsoft.com/office/drawing/2014/main" id="{398B3127-CDD7-8E44-BC54-1B9EC2E41663}"/>
              </a:ext>
            </a:extLst>
          </p:cNvPr>
          <p:cNvSpPr>
            <a:spLocks noGrp="1"/>
          </p:cNvSpPr>
          <p:nvPr>
            <p:ph idx="1"/>
          </p:nvPr>
        </p:nvSpPr>
        <p:spPr/>
        <p:txBody>
          <a:bodyPr>
            <a:normAutofit fontScale="92500" lnSpcReduction="10000"/>
          </a:bodyPr>
          <a:lstStyle/>
          <a:p>
            <a:r>
              <a:rPr lang="en-GB" dirty="0"/>
              <a:t>Abstraction is about moving from the real to virtual</a:t>
            </a:r>
          </a:p>
          <a:p>
            <a:r>
              <a:rPr lang="en-GB" dirty="0"/>
              <a:t>It is concerned with simplifying the complex by only dealing with the important and neglecting the unnecessary</a:t>
            </a:r>
          </a:p>
          <a:p>
            <a:r>
              <a:rPr lang="en-GB" dirty="0"/>
              <a:t>Maps for cities are a great example of Abstraction</a:t>
            </a:r>
          </a:p>
          <a:p>
            <a:r>
              <a:rPr lang="en-GB" dirty="0"/>
              <a:t>The map ignores features that are not important to the passenger such as turns, distances between stations and instead provides a simplified view of journeys so that it is more simple to follow</a:t>
            </a:r>
          </a:p>
          <a:p>
            <a:r>
              <a:rPr lang="en-GB" dirty="0"/>
              <a:t>The unnecessary information has been removed</a:t>
            </a:r>
          </a:p>
          <a:p>
            <a:r>
              <a:rPr lang="en-GB" dirty="0"/>
              <a:t>This is a vital feature of computational thinking, to solve complex problems, we need to be able to focus on what is important and ignore the unnecessary</a:t>
            </a:r>
            <a:endParaRPr lang="en-UG" dirty="0"/>
          </a:p>
        </p:txBody>
      </p:sp>
    </p:spTree>
    <p:extLst>
      <p:ext uri="{BB962C8B-B14F-4D97-AF65-F5344CB8AC3E}">
        <p14:creationId xmlns:p14="http://schemas.microsoft.com/office/powerpoint/2010/main" val="382690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5B86-3EB8-634E-86CC-0FBF70F7E5ED}"/>
              </a:ext>
            </a:extLst>
          </p:cNvPr>
          <p:cNvSpPr>
            <a:spLocks noGrp="1"/>
          </p:cNvSpPr>
          <p:nvPr>
            <p:ph type="title"/>
          </p:nvPr>
        </p:nvSpPr>
        <p:spPr/>
        <p:txBody>
          <a:bodyPr/>
          <a:lstStyle/>
          <a:p>
            <a:r>
              <a:rPr lang="en-GB" b="1" dirty="0"/>
              <a:t>Abstraction in your lessons</a:t>
            </a:r>
            <a:endParaRPr lang="en-UG" dirty="0"/>
          </a:p>
        </p:txBody>
      </p:sp>
      <p:sp>
        <p:nvSpPr>
          <p:cNvPr id="3" name="Content Placeholder 2">
            <a:extLst>
              <a:ext uri="{FF2B5EF4-FFF2-40B4-BE49-F238E27FC236}">
                <a16:creationId xmlns:a16="http://schemas.microsoft.com/office/drawing/2014/main" id="{E38D5C24-0043-1347-955C-42FD09D7D9FA}"/>
              </a:ext>
            </a:extLst>
          </p:cNvPr>
          <p:cNvSpPr>
            <a:spLocks noGrp="1"/>
          </p:cNvSpPr>
          <p:nvPr>
            <p:ph idx="1"/>
          </p:nvPr>
        </p:nvSpPr>
        <p:spPr/>
        <p:txBody>
          <a:bodyPr/>
          <a:lstStyle/>
          <a:p>
            <a:r>
              <a:rPr lang="en-GB" dirty="0"/>
              <a:t>In Maths, working with ‘word problems’ often involves a process of identifying the key information and establishing how to represent the problem in the more abstract language of arithmetic, algebra or geometry</a:t>
            </a:r>
          </a:p>
          <a:p>
            <a:r>
              <a:rPr lang="en-GB" dirty="0"/>
              <a:t>In geography, you can see a map as an abstraction of the complexity of the real world environment, with maps of different scales with symbols rather than actual images</a:t>
            </a:r>
          </a:p>
          <a:p>
            <a:r>
              <a:rPr lang="en-GB" dirty="0"/>
              <a:t>In history, you are taught world history or national history as an abstraction of the detail present in local histories and individual biographies, which are themselves abstractions of actual events</a:t>
            </a:r>
            <a:endParaRPr lang="en-UG" dirty="0"/>
          </a:p>
        </p:txBody>
      </p:sp>
    </p:spTree>
    <p:extLst>
      <p:ext uri="{BB962C8B-B14F-4D97-AF65-F5344CB8AC3E}">
        <p14:creationId xmlns:p14="http://schemas.microsoft.com/office/powerpoint/2010/main" val="324753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1D1B-7156-E743-BE1C-6F12FA9EE27F}"/>
              </a:ext>
            </a:extLst>
          </p:cNvPr>
          <p:cNvSpPr>
            <a:spLocks noGrp="1"/>
          </p:cNvSpPr>
          <p:nvPr>
            <p:ph type="title"/>
          </p:nvPr>
        </p:nvSpPr>
        <p:spPr/>
        <p:txBody>
          <a:bodyPr/>
          <a:lstStyle/>
          <a:p>
            <a:r>
              <a:rPr lang="en-GB" dirty="0"/>
              <a:t>Abstraction in school</a:t>
            </a:r>
            <a:endParaRPr lang="en-UG" dirty="0"/>
          </a:p>
        </p:txBody>
      </p:sp>
      <p:sp>
        <p:nvSpPr>
          <p:cNvPr id="3" name="Content Placeholder 2">
            <a:extLst>
              <a:ext uri="{FF2B5EF4-FFF2-40B4-BE49-F238E27FC236}">
                <a16:creationId xmlns:a16="http://schemas.microsoft.com/office/drawing/2014/main" id="{0A13F782-3176-C141-8EBC-FFD0AA9ED0B8}"/>
              </a:ext>
            </a:extLst>
          </p:cNvPr>
          <p:cNvSpPr>
            <a:spLocks noGrp="1"/>
          </p:cNvSpPr>
          <p:nvPr>
            <p:ph idx="1"/>
          </p:nvPr>
        </p:nvSpPr>
        <p:spPr/>
        <p:txBody>
          <a:bodyPr>
            <a:normAutofit fontScale="92500"/>
          </a:bodyPr>
          <a:lstStyle/>
          <a:p>
            <a:r>
              <a:rPr lang="en-GB" dirty="0"/>
              <a:t>The school timetable is an abstraction of what happens in a typical week:</a:t>
            </a:r>
          </a:p>
          <a:p>
            <a:r>
              <a:rPr lang="en-GB" dirty="0"/>
              <a:t>It captures key information such as who is taught what subject where and by whom, but leaves to one side further detail such as the learning objectives and activities planned in any individual lesson</a:t>
            </a:r>
          </a:p>
          <a:p>
            <a:r>
              <a:rPr lang="en-GB" dirty="0"/>
              <a:t>Abstraction will be different for different purposes</a:t>
            </a:r>
          </a:p>
          <a:p>
            <a:r>
              <a:rPr lang="en-GB" dirty="0"/>
              <a:t>Teachers are focused on target grades for students and what to teach to reach these grades, they’re not interested in how much credit is on your account</a:t>
            </a:r>
          </a:p>
          <a:p>
            <a:r>
              <a:rPr lang="en-GB" dirty="0"/>
              <a:t>Kitchen staff are focused on how much money you have on your account, they’re not interested in what you’ve learned today</a:t>
            </a:r>
            <a:endParaRPr lang="en-UG" dirty="0"/>
          </a:p>
        </p:txBody>
      </p:sp>
    </p:spTree>
    <p:extLst>
      <p:ext uri="{BB962C8B-B14F-4D97-AF65-F5344CB8AC3E}">
        <p14:creationId xmlns:p14="http://schemas.microsoft.com/office/powerpoint/2010/main" val="3368653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DE6E-275E-ED40-BC89-53BE271EE77E}"/>
              </a:ext>
            </a:extLst>
          </p:cNvPr>
          <p:cNvSpPr>
            <a:spLocks noGrp="1"/>
          </p:cNvSpPr>
          <p:nvPr>
            <p:ph type="title"/>
          </p:nvPr>
        </p:nvSpPr>
        <p:spPr/>
        <p:txBody>
          <a:bodyPr/>
          <a:lstStyle/>
          <a:p>
            <a:r>
              <a:rPr lang="en-GB" b="1" dirty="0"/>
              <a:t>Decomposition definition</a:t>
            </a:r>
            <a:endParaRPr lang="en-UG" dirty="0"/>
          </a:p>
        </p:txBody>
      </p:sp>
      <p:sp>
        <p:nvSpPr>
          <p:cNvPr id="3" name="Content Placeholder 2">
            <a:extLst>
              <a:ext uri="{FF2B5EF4-FFF2-40B4-BE49-F238E27FC236}">
                <a16:creationId xmlns:a16="http://schemas.microsoft.com/office/drawing/2014/main" id="{65558183-159F-EC4B-BC0A-CCBAED3D175B}"/>
              </a:ext>
            </a:extLst>
          </p:cNvPr>
          <p:cNvSpPr>
            <a:spLocks noGrp="1"/>
          </p:cNvSpPr>
          <p:nvPr>
            <p:ph idx="1"/>
          </p:nvPr>
        </p:nvSpPr>
        <p:spPr/>
        <p:txBody>
          <a:bodyPr/>
          <a:lstStyle/>
          <a:p>
            <a:r>
              <a:rPr lang="en-GB" dirty="0"/>
              <a:t>The breaking down of large problems into smaller problems</a:t>
            </a:r>
          </a:p>
          <a:p>
            <a:r>
              <a:rPr lang="en-GB" dirty="0"/>
              <a:t>Smaller problems are easier to solve</a:t>
            </a:r>
          </a:p>
          <a:p>
            <a:r>
              <a:rPr lang="en-GB" dirty="0"/>
              <a:t>They can be created independent of the other problems</a:t>
            </a:r>
          </a:p>
          <a:p>
            <a:r>
              <a:rPr lang="en-GB" dirty="0"/>
              <a:t>They can be tested independently</a:t>
            </a:r>
          </a:p>
          <a:p>
            <a:r>
              <a:rPr lang="en-GB" dirty="0"/>
              <a:t>Then combined to produce the full problem</a:t>
            </a:r>
          </a:p>
          <a:p>
            <a:r>
              <a:rPr lang="en-GB" dirty="0"/>
              <a:t>There is not always one right answer</a:t>
            </a:r>
          </a:p>
          <a:p>
            <a:r>
              <a:rPr lang="en-GB" dirty="0"/>
              <a:t>A problem could be decomposed in several valid ways</a:t>
            </a:r>
            <a:endParaRPr lang="en-UG" dirty="0"/>
          </a:p>
        </p:txBody>
      </p:sp>
    </p:spTree>
    <p:extLst>
      <p:ext uri="{BB962C8B-B14F-4D97-AF65-F5344CB8AC3E}">
        <p14:creationId xmlns:p14="http://schemas.microsoft.com/office/powerpoint/2010/main" val="182205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6AA-8859-1847-BE73-C23431CA3D37}"/>
              </a:ext>
            </a:extLst>
          </p:cNvPr>
          <p:cNvSpPr>
            <a:spLocks noGrp="1"/>
          </p:cNvSpPr>
          <p:nvPr>
            <p:ph type="title"/>
          </p:nvPr>
        </p:nvSpPr>
        <p:spPr/>
        <p:txBody>
          <a:bodyPr/>
          <a:lstStyle/>
          <a:p>
            <a:r>
              <a:rPr lang="en-GB" b="1" dirty="0"/>
              <a:t>Decomposition in the real world</a:t>
            </a:r>
            <a:endParaRPr lang="en-UG" dirty="0"/>
          </a:p>
        </p:txBody>
      </p:sp>
      <p:sp>
        <p:nvSpPr>
          <p:cNvPr id="3" name="Content Placeholder 2">
            <a:extLst>
              <a:ext uri="{FF2B5EF4-FFF2-40B4-BE49-F238E27FC236}">
                <a16:creationId xmlns:a16="http://schemas.microsoft.com/office/drawing/2014/main" id="{EE7CC962-14C9-F544-9A03-271750121B98}"/>
              </a:ext>
            </a:extLst>
          </p:cNvPr>
          <p:cNvSpPr>
            <a:spLocks noGrp="1"/>
          </p:cNvSpPr>
          <p:nvPr>
            <p:ph idx="1"/>
          </p:nvPr>
        </p:nvSpPr>
        <p:spPr/>
        <p:txBody>
          <a:bodyPr/>
          <a:lstStyle/>
          <a:p>
            <a:r>
              <a:rPr lang="en-GB" dirty="0"/>
              <a:t>Software development is a complex process, and so being able to break down a large project into its component parts is essential – think of all the different elements that need to be combined to produce a program, like PowerPoint</a:t>
            </a:r>
          </a:p>
          <a:p>
            <a:r>
              <a:rPr lang="en-GB" dirty="0"/>
              <a:t>Computer hardware development: a smartphone or a laptop computer is itself composed of many components, often produced independently by specialist manufacturers and assembled to make the finished product, each under the control of the operating system and applications</a:t>
            </a:r>
            <a:br>
              <a:rPr lang="en-GB" dirty="0"/>
            </a:br>
            <a:endParaRPr lang="en-UG" dirty="0"/>
          </a:p>
        </p:txBody>
      </p:sp>
    </p:spTree>
    <p:extLst>
      <p:ext uri="{BB962C8B-B14F-4D97-AF65-F5344CB8AC3E}">
        <p14:creationId xmlns:p14="http://schemas.microsoft.com/office/powerpoint/2010/main" val="96875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A5EE-E6BE-F548-968F-83B391060BD5}"/>
              </a:ext>
            </a:extLst>
          </p:cNvPr>
          <p:cNvSpPr>
            <a:spLocks noGrp="1"/>
          </p:cNvSpPr>
          <p:nvPr>
            <p:ph type="title"/>
          </p:nvPr>
        </p:nvSpPr>
        <p:spPr/>
        <p:txBody>
          <a:bodyPr/>
          <a:lstStyle/>
          <a:p>
            <a:r>
              <a:rPr lang="en-GB" b="1" dirty="0"/>
              <a:t>Decomposition in your lessons</a:t>
            </a:r>
            <a:endParaRPr lang="en-UG" dirty="0"/>
          </a:p>
        </p:txBody>
      </p:sp>
      <p:sp>
        <p:nvSpPr>
          <p:cNvPr id="3" name="Content Placeholder 2">
            <a:extLst>
              <a:ext uri="{FF2B5EF4-FFF2-40B4-BE49-F238E27FC236}">
                <a16:creationId xmlns:a16="http://schemas.microsoft.com/office/drawing/2014/main" id="{19B49F7C-1FFF-F949-BC4D-2B6A40729EDF}"/>
              </a:ext>
            </a:extLst>
          </p:cNvPr>
          <p:cNvSpPr>
            <a:spLocks noGrp="1"/>
          </p:cNvSpPr>
          <p:nvPr>
            <p:ph idx="1"/>
          </p:nvPr>
        </p:nvSpPr>
        <p:spPr/>
        <p:txBody>
          <a:bodyPr/>
          <a:lstStyle/>
          <a:p>
            <a:r>
              <a:rPr lang="en-GB" dirty="0"/>
              <a:t>In science or geography, labelling diagrams to show the different parts of a plant, or the different districts which make up UG</a:t>
            </a:r>
          </a:p>
          <a:p>
            <a:r>
              <a:rPr lang="en-GB" dirty="0"/>
              <a:t>In English, planning the different parts of a story (Intro, body, conclusion)</a:t>
            </a:r>
          </a:p>
          <a:p>
            <a:r>
              <a:rPr lang="en-GB" dirty="0"/>
              <a:t>In general project planning, planning a research project for any subject or working collaboratively to deliver a group presentation</a:t>
            </a:r>
          </a:p>
          <a:p>
            <a:r>
              <a:rPr lang="en-GB" dirty="0"/>
              <a:t>In Maths, breaking down a problem to solve it</a:t>
            </a:r>
            <a:endParaRPr lang="en-UG" dirty="0"/>
          </a:p>
        </p:txBody>
      </p:sp>
    </p:spTree>
    <p:extLst>
      <p:ext uri="{BB962C8B-B14F-4D97-AF65-F5344CB8AC3E}">
        <p14:creationId xmlns:p14="http://schemas.microsoft.com/office/powerpoint/2010/main" val="167670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2AEB-1A04-D349-A25A-A4049C7F901F}"/>
              </a:ext>
            </a:extLst>
          </p:cNvPr>
          <p:cNvSpPr>
            <a:spLocks noGrp="1"/>
          </p:cNvSpPr>
          <p:nvPr>
            <p:ph type="title"/>
          </p:nvPr>
        </p:nvSpPr>
        <p:spPr/>
        <p:txBody>
          <a:bodyPr/>
          <a:lstStyle/>
          <a:p>
            <a:r>
              <a:rPr lang="en-GB" dirty="0"/>
              <a:t>Computational Thinking &amp; Algorithms</a:t>
            </a:r>
            <a:endParaRPr lang="en-UG" dirty="0"/>
          </a:p>
        </p:txBody>
      </p:sp>
      <p:sp>
        <p:nvSpPr>
          <p:cNvPr id="3" name="Content Placeholder 2">
            <a:extLst>
              <a:ext uri="{FF2B5EF4-FFF2-40B4-BE49-F238E27FC236}">
                <a16:creationId xmlns:a16="http://schemas.microsoft.com/office/drawing/2014/main" id="{3B9C3EB3-B298-DB4E-82A8-5B23A47F26D5}"/>
              </a:ext>
            </a:extLst>
          </p:cNvPr>
          <p:cNvSpPr>
            <a:spLocks noGrp="1"/>
          </p:cNvSpPr>
          <p:nvPr>
            <p:ph idx="1"/>
          </p:nvPr>
        </p:nvSpPr>
        <p:spPr/>
        <p:txBody>
          <a:bodyPr/>
          <a:lstStyle/>
          <a:p>
            <a:pPr marL="0" indent="0">
              <a:buNone/>
            </a:pPr>
            <a:r>
              <a:rPr lang="en-UG" sz="3200" dirty="0"/>
              <a:t>   Objectives</a:t>
            </a:r>
          </a:p>
          <a:p>
            <a:r>
              <a:rPr lang="en-GB" dirty="0"/>
              <a:t>Understand the computational thinking and processes in computational thinking</a:t>
            </a:r>
          </a:p>
          <a:p>
            <a:r>
              <a:rPr lang="en-GB" dirty="0"/>
              <a:t>Be able to use the skills of:</a:t>
            </a:r>
          </a:p>
          <a:p>
            <a:r>
              <a:rPr lang="en-GB" dirty="0"/>
              <a:t>Abstraction</a:t>
            </a:r>
          </a:p>
          <a:p>
            <a:r>
              <a:rPr lang="en-GB" dirty="0"/>
              <a:t>Decomposition</a:t>
            </a:r>
          </a:p>
          <a:p>
            <a:r>
              <a:rPr lang="en-GB" dirty="0"/>
              <a:t>Algorithmic thinking</a:t>
            </a:r>
            <a:endParaRPr lang="en-UG" dirty="0"/>
          </a:p>
        </p:txBody>
      </p:sp>
    </p:spTree>
    <p:extLst>
      <p:ext uri="{BB962C8B-B14F-4D97-AF65-F5344CB8AC3E}">
        <p14:creationId xmlns:p14="http://schemas.microsoft.com/office/powerpoint/2010/main" val="322282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60B9-00F2-7341-964B-F5993C21B59A}"/>
              </a:ext>
            </a:extLst>
          </p:cNvPr>
          <p:cNvSpPr>
            <a:spLocks noGrp="1"/>
          </p:cNvSpPr>
          <p:nvPr>
            <p:ph type="title"/>
          </p:nvPr>
        </p:nvSpPr>
        <p:spPr/>
        <p:txBody>
          <a:bodyPr/>
          <a:lstStyle/>
          <a:p>
            <a:r>
              <a:rPr lang="en-GB" b="1" dirty="0"/>
              <a:t>Decomposition in school</a:t>
            </a:r>
            <a:endParaRPr lang="en-UG" dirty="0"/>
          </a:p>
        </p:txBody>
      </p:sp>
      <p:sp>
        <p:nvSpPr>
          <p:cNvPr id="3" name="Content Placeholder 2">
            <a:extLst>
              <a:ext uri="{FF2B5EF4-FFF2-40B4-BE49-F238E27FC236}">
                <a16:creationId xmlns:a16="http://schemas.microsoft.com/office/drawing/2014/main" id="{79118726-7B00-B14A-AF81-191C91FC3F3E}"/>
              </a:ext>
            </a:extLst>
          </p:cNvPr>
          <p:cNvSpPr>
            <a:spLocks noGrp="1"/>
          </p:cNvSpPr>
          <p:nvPr>
            <p:ph idx="1"/>
          </p:nvPr>
        </p:nvSpPr>
        <p:spPr/>
        <p:txBody>
          <a:bodyPr/>
          <a:lstStyle/>
          <a:p>
            <a:r>
              <a:rPr lang="en-GB" dirty="0"/>
              <a:t>Organising our school’s curriculum could be decomposed as follows</a:t>
            </a:r>
          </a:p>
          <a:p>
            <a:r>
              <a:rPr lang="en-GB" dirty="0"/>
              <a:t>Notice how important it is for the parts to integrate properly</a:t>
            </a:r>
          </a:p>
          <a:p>
            <a:r>
              <a:rPr lang="en-GB" dirty="0"/>
              <a:t>Curriculum requirements</a:t>
            </a:r>
          </a:p>
          <a:p>
            <a:pPr lvl="1"/>
            <a:r>
              <a:rPr lang="en-GB" dirty="0"/>
              <a:t>Years and Subjects</a:t>
            </a:r>
          </a:p>
          <a:p>
            <a:r>
              <a:rPr lang="en-GB" dirty="0"/>
              <a:t>Further decomposed into terms </a:t>
            </a:r>
          </a:p>
          <a:p>
            <a:pPr lvl="1"/>
            <a:r>
              <a:rPr lang="en-GB" dirty="0"/>
              <a:t>units of work </a:t>
            </a:r>
          </a:p>
          <a:p>
            <a:pPr lvl="1"/>
            <a:r>
              <a:rPr lang="en-GB" dirty="0"/>
              <a:t>individual lessons or activities</a:t>
            </a:r>
            <a:endParaRPr lang="en-UG" dirty="0"/>
          </a:p>
        </p:txBody>
      </p:sp>
    </p:spTree>
    <p:extLst>
      <p:ext uri="{BB962C8B-B14F-4D97-AF65-F5344CB8AC3E}">
        <p14:creationId xmlns:p14="http://schemas.microsoft.com/office/powerpoint/2010/main" val="1764250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9D39-91AC-9748-8699-0C474E8D6275}"/>
              </a:ext>
            </a:extLst>
          </p:cNvPr>
          <p:cNvSpPr>
            <a:spLocks noGrp="1"/>
          </p:cNvSpPr>
          <p:nvPr>
            <p:ph type="title"/>
          </p:nvPr>
        </p:nvSpPr>
        <p:spPr/>
        <p:txBody>
          <a:bodyPr/>
          <a:lstStyle/>
          <a:p>
            <a:r>
              <a:rPr lang="en-GB" b="1" dirty="0"/>
              <a:t>Algorithmic thinking definition</a:t>
            </a:r>
            <a:endParaRPr lang="en-UG" dirty="0"/>
          </a:p>
        </p:txBody>
      </p:sp>
      <p:sp>
        <p:nvSpPr>
          <p:cNvPr id="3" name="Content Placeholder 2">
            <a:extLst>
              <a:ext uri="{FF2B5EF4-FFF2-40B4-BE49-F238E27FC236}">
                <a16:creationId xmlns:a16="http://schemas.microsoft.com/office/drawing/2014/main" id="{CC3D78AD-9164-4645-B434-4C9F05836CB5}"/>
              </a:ext>
            </a:extLst>
          </p:cNvPr>
          <p:cNvSpPr>
            <a:spLocks noGrp="1"/>
          </p:cNvSpPr>
          <p:nvPr>
            <p:ph idx="1"/>
          </p:nvPr>
        </p:nvSpPr>
        <p:spPr/>
        <p:txBody>
          <a:bodyPr/>
          <a:lstStyle/>
          <a:p>
            <a:r>
              <a:rPr lang="en-GB" dirty="0"/>
              <a:t>Identifying the steps involved in solving a problem</a:t>
            </a:r>
          </a:p>
          <a:p>
            <a:r>
              <a:rPr lang="en-GB" dirty="0"/>
              <a:t>What are the steps involved with making a cup of tea?</a:t>
            </a:r>
          </a:p>
          <a:p>
            <a:r>
              <a:rPr lang="en-GB" dirty="0"/>
              <a:t>What are the steps involved in the calculation 200÷12?</a:t>
            </a:r>
          </a:p>
          <a:p>
            <a:r>
              <a:rPr lang="en-GB" dirty="0"/>
              <a:t>What are the steps involved in checking if a player has hit a target in a game?</a:t>
            </a:r>
          </a:p>
          <a:p>
            <a:r>
              <a:rPr lang="en-GB" dirty="0"/>
              <a:t>What are the steps involved in getting dressed for school?</a:t>
            </a:r>
          </a:p>
          <a:p>
            <a:r>
              <a:rPr lang="en-GB" dirty="0"/>
              <a:t>You will get to know more of algorithmic thinking in due course – binary and linear searches, insertion, merge and bubble sorts</a:t>
            </a:r>
            <a:endParaRPr lang="en-UG" dirty="0"/>
          </a:p>
        </p:txBody>
      </p:sp>
    </p:spTree>
    <p:extLst>
      <p:ext uri="{BB962C8B-B14F-4D97-AF65-F5344CB8AC3E}">
        <p14:creationId xmlns:p14="http://schemas.microsoft.com/office/powerpoint/2010/main" val="975664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7A43-995E-A24B-B175-CEF63F2728F7}"/>
              </a:ext>
            </a:extLst>
          </p:cNvPr>
          <p:cNvSpPr>
            <a:spLocks noGrp="1"/>
          </p:cNvSpPr>
          <p:nvPr>
            <p:ph type="title"/>
          </p:nvPr>
        </p:nvSpPr>
        <p:spPr/>
        <p:txBody>
          <a:bodyPr/>
          <a:lstStyle/>
          <a:p>
            <a:r>
              <a:rPr lang="en-GB" dirty="0"/>
              <a:t>What are Algorithms?</a:t>
            </a:r>
            <a:endParaRPr lang="en-UG" dirty="0"/>
          </a:p>
        </p:txBody>
      </p:sp>
      <p:sp>
        <p:nvSpPr>
          <p:cNvPr id="3" name="Content Placeholder 2">
            <a:extLst>
              <a:ext uri="{FF2B5EF4-FFF2-40B4-BE49-F238E27FC236}">
                <a16:creationId xmlns:a16="http://schemas.microsoft.com/office/drawing/2014/main" id="{77B98E2C-D85D-E240-A53F-5B698ECE4698}"/>
              </a:ext>
            </a:extLst>
          </p:cNvPr>
          <p:cNvSpPr>
            <a:spLocks noGrp="1"/>
          </p:cNvSpPr>
          <p:nvPr>
            <p:ph idx="1"/>
          </p:nvPr>
        </p:nvSpPr>
        <p:spPr/>
        <p:txBody>
          <a:bodyPr>
            <a:normAutofit lnSpcReduction="10000"/>
          </a:bodyPr>
          <a:lstStyle/>
          <a:p>
            <a:r>
              <a:rPr lang="en-GB" dirty="0"/>
              <a:t>Algorithms are the practical application of algorithmic thinking</a:t>
            </a:r>
          </a:p>
          <a:p>
            <a:r>
              <a:rPr lang="en-GB" dirty="0"/>
              <a:t>Algorithms are simply steps/procedures used to get the intended result</a:t>
            </a:r>
          </a:p>
          <a:p>
            <a:r>
              <a:rPr lang="en-GB" dirty="0"/>
              <a:t>Algorithms state the steps required to get to the desired result</a:t>
            </a:r>
          </a:p>
          <a:p>
            <a:r>
              <a:rPr lang="en-GB" dirty="0"/>
              <a:t>Creating algorithms is all about thinking logically and so to think computationally is to think in a structured, organised and logical manner</a:t>
            </a:r>
          </a:p>
          <a:p>
            <a:r>
              <a:rPr lang="en-GB" dirty="0"/>
              <a:t>Algorithms are vital to programming. Without one, coding a solution is almost impossible…but with one, coding becomes an easy job (if you know your programming syntax that is!)</a:t>
            </a:r>
            <a:endParaRPr lang="en-UG" dirty="0"/>
          </a:p>
        </p:txBody>
      </p:sp>
    </p:spTree>
    <p:extLst>
      <p:ext uri="{BB962C8B-B14F-4D97-AF65-F5344CB8AC3E}">
        <p14:creationId xmlns:p14="http://schemas.microsoft.com/office/powerpoint/2010/main" val="319898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5240-CD10-964C-A3ED-A24ABB3A8F17}"/>
              </a:ext>
            </a:extLst>
          </p:cNvPr>
          <p:cNvSpPr>
            <a:spLocks noGrp="1"/>
          </p:cNvSpPr>
          <p:nvPr>
            <p:ph type="title"/>
          </p:nvPr>
        </p:nvSpPr>
        <p:spPr/>
        <p:txBody>
          <a:bodyPr/>
          <a:lstStyle/>
          <a:p>
            <a:r>
              <a:rPr lang="en-GB" b="1" dirty="0"/>
              <a:t>Algorithms in the real world</a:t>
            </a:r>
            <a:endParaRPr lang="en-UG" dirty="0"/>
          </a:p>
        </p:txBody>
      </p:sp>
      <p:sp>
        <p:nvSpPr>
          <p:cNvPr id="3" name="Content Placeholder 2">
            <a:extLst>
              <a:ext uri="{FF2B5EF4-FFF2-40B4-BE49-F238E27FC236}">
                <a16:creationId xmlns:a16="http://schemas.microsoft.com/office/drawing/2014/main" id="{71633D1E-7971-F047-B689-91F12F1C8EFA}"/>
              </a:ext>
            </a:extLst>
          </p:cNvPr>
          <p:cNvSpPr>
            <a:spLocks noGrp="1"/>
          </p:cNvSpPr>
          <p:nvPr>
            <p:ph idx="1"/>
          </p:nvPr>
        </p:nvSpPr>
        <p:spPr/>
        <p:txBody>
          <a:bodyPr/>
          <a:lstStyle/>
          <a:p>
            <a:r>
              <a:rPr lang="en-GB" dirty="0"/>
              <a:t>Search engines such as Bing or Google use algorithms to put a set of search results into order</a:t>
            </a:r>
          </a:p>
          <a:p>
            <a:r>
              <a:rPr lang="en-GB" dirty="0"/>
              <a:t>Your Facebook news feed is derived from your friends’ status updates and other activity, but it only shows that activity which the algorithm (</a:t>
            </a:r>
            <a:r>
              <a:rPr lang="en-GB" dirty="0" err="1"/>
              <a:t>EdgeRank</a:t>
            </a:r>
            <a:r>
              <a:rPr lang="en-GB" dirty="0"/>
              <a:t>) thinks you’ll be most interested in seeing</a:t>
            </a:r>
          </a:p>
          <a:p>
            <a:r>
              <a:rPr lang="en-GB" dirty="0"/>
              <a:t>The recommendations you get from Amazon, Netflix and eBay are algorithmically generated, based in part on what other people are interested in</a:t>
            </a:r>
            <a:endParaRPr lang="en-UG" dirty="0"/>
          </a:p>
        </p:txBody>
      </p:sp>
    </p:spTree>
    <p:extLst>
      <p:ext uri="{BB962C8B-B14F-4D97-AF65-F5344CB8AC3E}">
        <p14:creationId xmlns:p14="http://schemas.microsoft.com/office/powerpoint/2010/main" val="691870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346E-8104-194A-A4C3-A2B679358BCC}"/>
              </a:ext>
            </a:extLst>
          </p:cNvPr>
          <p:cNvSpPr>
            <a:spLocks noGrp="1"/>
          </p:cNvSpPr>
          <p:nvPr>
            <p:ph type="title"/>
          </p:nvPr>
        </p:nvSpPr>
        <p:spPr/>
        <p:txBody>
          <a:bodyPr/>
          <a:lstStyle/>
          <a:p>
            <a:r>
              <a:rPr lang="en-GB" b="1" dirty="0"/>
              <a:t>Algorithms in your lessons</a:t>
            </a:r>
            <a:endParaRPr lang="en-UG" dirty="0"/>
          </a:p>
        </p:txBody>
      </p:sp>
      <p:sp>
        <p:nvSpPr>
          <p:cNvPr id="3" name="Content Placeholder 2">
            <a:extLst>
              <a:ext uri="{FF2B5EF4-FFF2-40B4-BE49-F238E27FC236}">
                <a16:creationId xmlns:a16="http://schemas.microsoft.com/office/drawing/2014/main" id="{0B965589-A7D3-0049-AF39-5A4424C646E1}"/>
              </a:ext>
            </a:extLst>
          </p:cNvPr>
          <p:cNvSpPr>
            <a:spLocks noGrp="1"/>
          </p:cNvSpPr>
          <p:nvPr>
            <p:ph idx="1"/>
          </p:nvPr>
        </p:nvSpPr>
        <p:spPr/>
        <p:txBody>
          <a:bodyPr/>
          <a:lstStyle/>
          <a:p>
            <a:r>
              <a:rPr lang="en-GB" dirty="0"/>
              <a:t>A lesson plan can be regarded as an algorithm for teaching a lesson</a:t>
            </a:r>
          </a:p>
          <a:p>
            <a:r>
              <a:rPr lang="en-GB" dirty="0"/>
              <a:t>There will be a sequence of steps students follow for many activities, such as getting ready for lunch or going for PE</a:t>
            </a:r>
          </a:p>
          <a:p>
            <a:r>
              <a:rPr lang="en-GB" dirty="0"/>
              <a:t>In Food, we can think of a recipe as an algorithm</a:t>
            </a:r>
          </a:p>
          <a:p>
            <a:r>
              <a:rPr lang="en-GB" dirty="0"/>
              <a:t>In English, we can think of instructional writing as a form of algorithm</a:t>
            </a:r>
          </a:p>
          <a:p>
            <a:r>
              <a:rPr lang="en-GB"/>
              <a:t>In </a:t>
            </a:r>
            <a:r>
              <a:rPr lang="en-GB" dirty="0"/>
              <a:t>S</a:t>
            </a:r>
            <a:r>
              <a:rPr lang="en-GB"/>
              <a:t>cience</a:t>
            </a:r>
            <a:r>
              <a:rPr lang="en-GB" dirty="0"/>
              <a:t>, we might talk about the method of an experiment as an algorithm</a:t>
            </a:r>
            <a:endParaRPr lang="en-UG" dirty="0"/>
          </a:p>
        </p:txBody>
      </p:sp>
    </p:spTree>
    <p:extLst>
      <p:ext uri="{BB962C8B-B14F-4D97-AF65-F5344CB8AC3E}">
        <p14:creationId xmlns:p14="http://schemas.microsoft.com/office/powerpoint/2010/main" val="1222856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0991-C9C9-E04F-9CEC-4C7C7C72F80D}"/>
              </a:ext>
            </a:extLst>
          </p:cNvPr>
          <p:cNvSpPr>
            <a:spLocks noGrp="1"/>
          </p:cNvSpPr>
          <p:nvPr>
            <p:ph type="title"/>
          </p:nvPr>
        </p:nvSpPr>
        <p:spPr/>
        <p:txBody>
          <a:bodyPr/>
          <a:lstStyle/>
          <a:p>
            <a:r>
              <a:rPr lang="en-GB" b="1" dirty="0"/>
              <a:t>Algorithms are independent of any language</a:t>
            </a:r>
            <a:endParaRPr lang="en-UG" dirty="0"/>
          </a:p>
        </p:txBody>
      </p:sp>
      <p:sp>
        <p:nvSpPr>
          <p:cNvPr id="3" name="Content Placeholder 2">
            <a:extLst>
              <a:ext uri="{FF2B5EF4-FFF2-40B4-BE49-F238E27FC236}">
                <a16:creationId xmlns:a16="http://schemas.microsoft.com/office/drawing/2014/main" id="{3D7A8F18-025C-5240-B8E2-7D1570AD98C9}"/>
              </a:ext>
            </a:extLst>
          </p:cNvPr>
          <p:cNvSpPr>
            <a:spLocks noGrp="1"/>
          </p:cNvSpPr>
          <p:nvPr>
            <p:ph idx="1"/>
          </p:nvPr>
        </p:nvSpPr>
        <p:spPr/>
        <p:txBody>
          <a:bodyPr>
            <a:normAutofit fontScale="85000" lnSpcReduction="20000"/>
          </a:bodyPr>
          <a:lstStyle/>
          <a:p>
            <a:r>
              <a:rPr lang="en-GB" dirty="0"/>
              <a:t>Writing an algorithm in a specific language:</a:t>
            </a:r>
          </a:p>
          <a:p>
            <a:pPr lvl="1"/>
            <a:r>
              <a:rPr lang="en-GB" dirty="0"/>
              <a:t>Too time consuming</a:t>
            </a:r>
          </a:p>
          <a:p>
            <a:pPr lvl="1"/>
            <a:r>
              <a:rPr lang="en-GB" dirty="0"/>
              <a:t>Pointless – could just code</a:t>
            </a:r>
          </a:p>
          <a:p>
            <a:pPr lvl="1"/>
            <a:r>
              <a:rPr lang="en-GB" dirty="0"/>
              <a:t>Can’t be taken by a programmer using a different language</a:t>
            </a:r>
          </a:p>
          <a:p>
            <a:pPr lvl="1"/>
            <a:r>
              <a:rPr lang="en-GB" dirty="0"/>
              <a:t>Too complex – need knowledge of syntax (code specific to a language)</a:t>
            </a:r>
          </a:p>
          <a:p>
            <a:r>
              <a:rPr lang="en-GB" dirty="0"/>
              <a:t>Algorithms are independent of any language</a:t>
            </a:r>
          </a:p>
          <a:p>
            <a:r>
              <a:rPr lang="en-GB" dirty="0"/>
              <a:t>Writing an algorithm in everyday language:</a:t>
            </a:r>
          </a:p>
          <a:p>
            <a:pPr lvl="1"/>
            <a:r>
              <a:rPr lang="en-GB" dirty="0"/>
              <a:t>Too time consuming</a:t>
            </a:r>
          </a:p>
          <a:p>
            <a:pPr lvl="1"/>
            <a:r>
              <a:rPr lang="en-GB" dirty="0"/>
              <a:t>Open to interpretation – thus resulting in different outcomes</a:t>
            </a:r>
          </a:p>
          <a:p>
            <a:r>
              <a:rPr lang="en-GB" dirty="0"/>
              <a:t>So we use Flowcharts and pseudocode to write algorithms so that they are succinct, accurate and easy to understand so that a programmer of any language could understand the steps required to solve a task</a:t>
            </a:r>
            <a:br>
              <a:rPr lang="en-GB" dirty="0"/>
            </a:br>
            <a:endParaRPr lang="en-UG" dirty="0"/>
          </a:p>
        </p:txBody>
      </p:sp>
    </p:spTree>
    <p:extLst>
      <p:ext uri="{BB962C8B-B14F-4D97-AF65-F5344CB8AC3E}">
        <p14:creationId xmlns:p14="http://schemas.microsoft.com/office/powerpoint/2010/main" val="2034753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3C24-99C6-B94E-91B0-D1DB87B6A80E}"/>
              </a:ext>
            </a:extLst>
          </p:cNvPr>
          <p:cNvSpPr>
            <a:spLocks noGrp="1"/>
          </p:cNvSpPr>
          <p:nvPr>
            <p:ph type="title"/>
          </p:nvPr>
        </p:nvSpPr>
        <p:spPr/>
        <p:txBody>
          <a:bodyPr/>
          <a:lstStyle/>
          <a:p>
            <a:r>
              <a:rPr lang="en-GB" dirty="0"/>
              <a:t>Key Words</a:t>
            </a:r>
            <a:endParaRPr lang="en-UG" dirty="0"/>
          </a:p>
        </p:txBody>
      </p:sp>
      <p:sp>
        <p:nvSpPr>
          <p:cNvPr id="3" name="Content Placeholder 2">
            <a:extLst>
              <a:ext uri="{FF2B5EF4-FFF2-40B4-BE49-F238E27FC236}">
                <a16:creationId xmlns:a16="http://schemas.microsoft.com/office/drawing/2014/main" id="{655C4737-7BA3-B144-87C9-A16A18A417E9}"/>
              </a:ext>
            </a:extLst>
          </p:cNvPr>
          <p:cNvSpPr>
            <a:spLocks noGrp="1"/>
          </p:cNvSpPr>
          <p:nvPr>
            <p:ph idx="1"/>
          </p:nvPr>
        </p:nvSpPr>
        <p:spPr/>
        <p:txBody>
          <a:bodyPr>
            <a:normAutofit lnSpcReduction="10000"/>
          </a:bodyPr>
          <a:lstStyle/>
          <a:p>
            <a:r>
              <a:rPr lang="en-GB" dirty="0"/>
              <a:t>Computational thinking – the use of computers to solve problems</a:t>
            </a:r>
          </a:p>
          <a:p>
            <a:r>
              <a:rPr lang="en-GB" dirty="0"/>
              <a:t>Abstraction – representing 'real world' problems in a computer using variables and symbols and removing unnecessary elements from the problem</a:t>
            </a:r>
          </a:p>
          <a:p>
            <a:r>
              <a:rPr lang="en-GB" dirty="0"/>
              <a:t>Decomposition – breaking down a large problem into smaller sub-problems</a:t>
            </a:r>
          </a:p>
          <a:p>
            <a:r>
              <a:rPr lang="en-GB" dirty="0"/>
              <a:t>Algorithmic Thinking - identifying the steps involved in solving a problem</a:t>
            </a:r>
          </a:p>
          <a:p>
            <a:r>
              <a:rPr lang="en-GB" dirty="0"/>
              <a:t>Algorithms - sequence of instructions or a set of rules to get something done</a:t>
            </a:r>
            <a:endParaRPr lang="en-UG" dirty="0"/>
          </a:p>
        </p:txBody>
      </p:sp>
    </p:spTree>
    <p:extLst>
      <p:ext uri="{BB962C8B-B14F-4D97-AF65-F5344CB8AC3E}">
        <p14:creationId xmlns:p14="http://schemas.microsoft.com/office/powerpoint/2010/main" val="4165651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9E39-49B2-A043-B199-E50EE9C27AD9}"/>
              </a:ext>
            </a:extLst>
          </p:cNvPr>
          <p:cNvSpPr>
            <a:spLocks noGrp="1"/>
          </p:cNvSpPr>
          <p:nvPr>
            <p:ph type="title"/>
          </p:nvPr>
        </p:nvSpPr>
        <p:spPr/>
        <p:txBody>
          <a:bodyPr/>
          <a:lstStyle/>
          <a:p>
            <a:r>
              <a:rPr lang="en-UG" dirty="0"/>
              <a:t>Assignment	</a:t>
            </a:r>
          </a:p>
        </p:txBody>
      </p:sp>
      <p:sp>
        <p:nvSpPr>
          <p:cNvPr id="3" name="Content Placeholder 2">
            <a:extLst>
              <a:ext uri="{FF2B5EF4-FFF2-40B4-BE49-F238E27FC236}">
                <a16:creationId xmlns:a16="http://schemas.microsoft.com/office/drawing/2014/main" id="{52A0B2E9-9D49-DD47-9DF8-95B95A086B0C}"/>
              </a:ext>
            </a:extLst>
          </p:cNvPr>
          <p:cNvSpPr>
            <a:spLocks noGrp="1"/>
          </p:cNvSpPr>
          <p:nvPr>
            <p:ph idx="1"/>
          </p:nvPr>
        </p:nvSpPr>
        <p:spPr/>
        <p:txBody>
          <a:bodyPr/>
          <a:lstStyle/>
          <a:p>
            <a:r>
              <a:rPr lang="en-UG" dirty="0"/>
              <a:t>Read about Digital Innovation. Summarize your understanding of Digital Innovation in one Page.</a:t>
            </a:r>
          </a:p>
          <a:p>
            <a:r>
              <a:rPr lang="en-UG" dirty="0"/>
              <a:t>Include a Title page which shall have your Name and RegNo</a:t>
            </a:r>
          </a:p>
        </p:txBody>
      </p:sp>
    </p:spTree>
    <p:extLst>
      <p:ext uri="{BB962C8B-B14F-4D97-AF65-F5344CB8AC3E}">
        <p14:creationId xmlns:p14="http://schemas.microsoft.com/office/powerpoint/2010/main" val="416442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0F65-1848-CC4D-AF1C-3F89A01D2AE9}"/>
              </a:ext>
            </a:extLst>
          </p:cNvPr>
          <p:cNvSpPr>
            <a:spLocks noGrp="1"/>
          </p:cNvSpPr>
          <p:nvPr>
            <p:ph type="title"/>
          </p:nvPr>
        </p:nvSpPr>
        <p:spPr/>
        <p:txBody>
          <a:bodyPr/>
          <a:lstStyle/>
          <a:p>
            <a:r>
              <a:rPr lang="en-UG" dirty="0"/>
              <a:t>Introduction</a:t>
            </a:r>
          </a:p>
        </p:txBody>
      </p:sp>
      <p:sp>
        <p:nvSpPr>
          <p:cNvPr id="3" name="Content Placeholder 2">
            <a:extLst>
              <a:ext uri="{FF2B5EF4-FFF2-40B4-BE49-F238E27FC236}">
                <a16:creationId xmlns:a16="http://schemas.microsoft.com/office/drawing/2014/main" id="{927032F6-CD7F-4746-8C9E-15A90B4688A4}"/>
              </a:ext>
            </a:extLst>
          </p:cNvPr>
          <p:cNvSpPr>
            <a:spLocks noGrp="1"/>
          </p:cNvSpPr>
          <p:nvPr>
            <p:ph idx="1"/>
          </p:nvPr>
        </p:nvSpPr>
        <p:spPr/>
        <p:txBody>
          <a:bodyPr>
            <a:normAutofit/>
          </a:bodyPr>
          <a:lstStyle/>
          <a:p>
            <a:r>
              <a:rPr lang="en-GB" dirty="0"/>
              <a:t>Computational thinking is an approach to problem solving used by us every day without us realising</a:t>
            </a:r>
          </a:p>
          <a:p>
            <a:r>
              <a:rPr lang="en-GB" dirty="0"/>
              <a:t>Computational thinking is about taking a complex problem and being able to use several ‘computational thinking techniques’ to:</a:t>
            </a:r>
          </a:p>
          <a:p>
            <a:pPr lvl="1"/>
            <a:r>
              <a:rPr lang="en-GB" dirty="0"/>
              <a:t>Fully understand the problem</a:t>
            </a:r>
          </a:p>
          <a:p>
            <a:pPr lvl="1"/>
            <a:r>
              <a:rPr lang="en-GB" dirty="0"/>
              <a:t>Decide if it can be solved computationally by breaking it down into parts</a:t>
            </a:r>
          </a:p>
          <a:p>
            <a:pPr lvl="1"/>
            <a:r>
              <a:rPr lang="en-GB" dirty="0"/>
              <a:t>Identify the key steps in a possible solution</a:t>
            </a:r>
          </a:p>
          <a:p>
            <a:pPr lvl="1"/>
            <a:r>
              <a:rPr lang="en-GB" dirty="0"/>
              <a:t>Create an effective solution</a:t>
            </a:r>
          </a:p>
        </p:txBody>
      </p:sp>
    </p:spTree>
    <p:extLst>
      <p:ext uri="{BB962C8B-B14F-4D97-AF65-F5344CB8AC3E}">
        <p14:creationId xmlns:p14="http://schemas.microsoft.com/office/powerpoint/2010/main" val="31639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F9BD-8BCE-8A48-81BB-2E1F7A6F8A22}"/>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48392EF8-2BA9-7445-A9F9-38073D0183AC}"/>
              </a:ext>
            </a:extLst>
          </p:cNvPr>
          <p:cNvSpPr>
            <a:spLocks noGrp="1"/>
          </p:cNvSpPr>
          <p:nvPr>
            <p:ph idx="1"/>
          </p:nvPr>
        </p:nvSpPr>
        <p:spPr/>
        <p:txBody>
          <a:bodyPr/>
          <a:lstStyle/>
          <a:p>
            <a:r>
              <a:rPr lang="en-GB" dirty="0"/>
              <a:t>Can all problems can be solved computationally?</a:t>
            </a:r>
          </a:p>
          <a:p>
            <a:r>
              <a:rPr lang="en-GB" dirty="0"/>
              <a:t>This problem solving approach is not only important for programmers when devising software solutions, it is also an approach used in all areas of science to effectively enable complex processes to be understood</a:t>
            </a:r>
            <a:endParaRPr lang="en-UG" dirty="0"/>
          </a:p>
          <a:p>
            <a:endParaRPr lang="en-UG" dirty="0"/>
          </a:p>
        </p:txBody>
      </p:sp>
    </p:spTree>
    <p:extLst>
      <p:ext uri="{BB962C8B-B14F-4D97-AF65-F5344CB8AC3E}">
        <p14:creationId xmlns:p14="http://schemas.microsoft.com/office/powerpoint/2010/main" val="245770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9BDE-BF76-5D4F-B309-CF116DE7E112}"/>
              </a:ext>
            </a:extLst>
          </p:cNvPr>
          <p:cNvSpPr>
            <a:spLocks noGrp="1"/>
          </p:cNvSpPr>
          <p:nvPr>
            <p:ph type="title"/>
          </p:nvPr>
        </p:nvSpPr>
        <p:spPr/>
        <p:txBody>
          <a:bodyPr/>
          <a:lstStyle/>
          <a:p>
            <a:r>
              <a:rPr lang="en-GB" b="1" dirty="0"/>
              <a:t>Computational thinking definition</a:t>
            </a:r>
            <a:endParaRPr lang="en-UG" dirty="0"/>
          </a:p>
        </p:txBody>
      </p:sp>
      <p:sp>
        <p:nvSpPr>
          <p:cNvPr id="3" name="Content Placeholder 2">
            <a:extLst>
              <a:ext uri="{FF2B5EF4-FFF2-40B4-BE49-F238E27FC236}">
                <a16:creationId xmlns:a16="http://schemas.microsoft.com/office/drawing/2014/main" id="{9F428FFF-12D9-F144-B1D7-897AA9963312}"/>
              </a:ext>
            </a:extLst>
          </p:cNvPr>
          <p:cNvSpPr>
            <a:spLocks noGrp="1"/>
          </p:cNvSpPr>
          <p:nvPr>
            <p:ph idx="1"/>
          </p:nvPr>
        </p:nvSpPr>
        <p:spPr/>
        <p:txBody>
          <a:bodyPr>
            <a:normAutofit/>
          </a:bodyPr>
          <a:lstStyle/>
          <a:p>
            <a:r>
              <a:rPr lang="en-GB" dirty="0"/>
              <a:t>Computational thinking describes the processes and approaches we draw on when thinking about problems or systems in such a way that a computer can help us with these</a:t>
            </a:r>
          </a:p>
          <a:p>
            <a:r>
              <a:rPr lang="en-GB" dirty="0"/>
              <a:t>Computational thinking is not thinking about computers or like computers</a:t>
            </a:r>
          </a:p>
          <a:p>
            <a:r>
              <a:rPr lang="en-GB" dirty="0"/>
              <a:t>It is about looking at a problem in a way that a computer can help us to solve it</a:t>
            </a:r>
          </a:p>
        </p:txBody>
      </p:sp>
    </p:spTree>
    <p:extLst>
      <p:ext uri="{BB962C8B-B14F-4D97-AF65-F5344CB8AC3E}">
        <p14:creationId xmlns:p14="http://schemas.microsoft.com/office/powerpoint/2010/main" val="86662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8090-0BF3-A04E-B2C1-58DB4A604149}"/>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B4757AA3-B12F-8D41-983C-6E90767029C3}"/>
              </a:ext>
            </a:extLst>
          </p:cNvPr>
          <p:cNvSpPr>
            <a:spLocks noGrp="1"/>
          </p:cNvSpPr>
          <p:nvPr>
            <p:ph idx="1"/>
          </p:nvPr>
        </p:nvSpPr>
        <p:spPr/>
        <p:txBody>
          <a:bodyPr/>
          <a:lstStyle/>
          <a:p>
            <a:r>
              <a:rPr lang="en-GB" dirty="0"/>
              <a:t>When we do computational thinking, we use the following processes to tackle a problem:</a:t>
            </a:r>
          </a:p>
          <a:p>
            <a:r>
              <a:rPr lang="en-GB" dirty="0"/>
              <a:t>Computational Thinking</a:t>
            </a:r>
          </a:p>
          <a:p>
            <a:r>
              <a:rPr lang="en-GB" dirty="0"/>
              <a:t>Abstraction</a:t>
            </a:r>
          </a:p>
          <a:p>
            <a:r>
              <a:rPr lang="en-GB" dirty="0"/>
              <a:t>Decomposition</a:t>
            </a:r>
          </a:p>
          <a:p>
            <a:r>
              <a:rPr lang="en-GB" dirty="0"/>
              <a:t>Algorithmic Thinking</a:t>
            </a:r>
            <a:endParaRPr lang="en-UG" dirty="0"/>
          </a:p>
          <a:p>
            <a:endParaRPr lang="en-UG" dirty="0"/>
          </a:p>
        </p:txBody>
      </p:sp>
    </p:spTree>
    <p:extLst>
      <p:ext uri="{BB962C8B-B14F-4D97-AF65-F5344CB8AC3E}">
        <p14:creationId xmlns:p14="http://schemas.microsoft.com/office/powerpoint/2010/main" val="372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5572-4E8D-DF49-9108-08D00CFAE933}"/>
              </a:ext>
            </a:extLst>
          </p:cNvPr>
          <p:cNvSpPr>
            <a:spLocks noGrp="1"/>
          </p:cNvSpPr>
          <p:nvPr>
            <p:ph type="title"/>
          </p:nvPr>
        </p:nvSpPr>
        <p:spPr/>
        <p:txBody>
          <a:bodyPr/>
          <a:lstStyle/>
          <a:p>
            <a:r>
              <a:rPr lang="en-GB" b="1" dirty="0"/>
              <a:t>Computational thinking in the real world</a:t>
            </a:r>
            <a:endParaRPr lang="en-UG" dirty="0"/>
          </a:p>
        </p:txBody>
      </p:sp>
      <p:sp>
        <p:nvSpPr>
          <p:cNvPr id="3" name="Content Placeholder 2">
            <a:extLst>
              <a:ext uri="{FF2B5EF4-FFF2-40B4-BE49-F238E27FC236}">
                <a16:creationId xmlns:a16="http://schemas.microsoft.com/office/drawing/2014/main" id="{0C94AD25-A150-4647-A892-D384D33F1EC1}"/>
              </a:ext>
            </a:extLst>
          </p:cNvPr>
          <p:cNvSpPr>
            <a:spLocks noGrp="1"/>
          </p:cNvSpPr>
          <p:nvPr>
            <p:ph idx="1"/>
          </p:nvPr>
        </p:nvSpPr>
        <p:spPr/>
        <p:txBody>
          <a:bodyPr>
            <a:normAutofit lnSpcReduction="10000"/>
          </a:bodyPr>
          <a:lstStyle/>
          <a:p>
            <a:r>
              <a:rPr lang="en-GB" dirty="0"/>
              <a:t>Getting computers to help us to solve problems is a two-step process:</a:t>
            </a:r>
          </a:p>
          <a:p>
            <a:pPr marL="457200" lvl="1" indent="0">
              <a:buNone/>
            </a:pPr>
            <a:r>
              <a:rPr lang="en-GB" dirty="0"/>
              <a:t>1. First, we think about the steps needed to solve a problem</a:t>
            </a:r>
          </a:p>
          <a:p>
            <a:pPr marL="457200" lvl="1" indent="0">
              <a:buNone/>
            </a:pPr>
            <a:r>
              <a:rPr lang="en-GB" dirty="0"/>
              <a:t>2. Then, we use our technical skills to get the computer working on the problem</a:t>
            </a:r>
          </a:p>
          <a:p>
            <a:r>
              <a:rPr lang="en-GB" dirty="0"/>
              <a:t>Take something as simple as using a calculator to solve a problem in Maths. First, you have to understand and interpret the problem before the calculator can help out with the arithmetic bit</a:t>
            </a:r>
          </a:p>
          <a:p>
            <a:r>
              <a:rPr lang="en-GB" dirty="0"/>
              <a:t>Similarly, if you’re going to make an animation, you need to start by planning the story and how you’ll shoot it before you can use computer hardware and software to help you get the work done</a:t>
            </a:r>
          </a:p>
          <a:p>
            <a:r>
              <a:rPr lang="en-GB" dirty="0"/>
              <a:t>In both of these examples, the thinking that is undertaken before starting work on a computer is known as computational thinking</a:t>
            </a:r>
            <a:endParaRPr lang="en-UG" dirty="0"/>
          </a:p>
        </p:txBody>
      </p:sp>
    </p:spTree>
    <p:extLst>
      <p:ext uri="{BB962C8B-B14F-4D97-AF65-F5344CB8AC3E}">
        <p14:creationId xmlns:p14="http://schemas.microsoft.com/office/powerpoint/2010/main" val="279652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F33-DAF7-FC40-A91F-A5F7559D077D}"/>
              </a:ext>
            </a:extLst>
          </p:cNvPr>
          <p:cNvSpPr>
            <a:spLocks noGrp="1"/>
          </p:cNvSpPr>
          <p:nvPr>
            <p:ph type="title"/>
          </p:nvPr>
        </p:nvSpPr>
        <p:spPr/>
        <p:txBody>
          <a:bodyPr/>
          <a:lstStyle/>
          <a:p>
            <a:r>
              <a:rPr lang="en-GB" b="1" dirty="0"/>
              <a:t>Computational thinking in the real world, cont’d</a:t>
            </a:r>
            <a:endParaRPr lang="en-UG" dirty="0"/>
          </a:p>
        </p:txBody>
      </p:sp>
      <p:sp>
        <p:nvSpPr>
          <p:cNvPr id="3" name="Content Placeholder 2">
            <a:extLst>
              <a:ext uri="{FF2B5EF4-FFF2-40B4-BE49-F238E27FC236}">
                <a16:creationId xmlns:a16="http://schemas.microsoft.com/office/drawing/2014/main" id="{8C1B4E26-7B5A-8742-BDDB-69D9189E89CD}"/>
              </a:ext>
            </a:extLst>
          </p:cNvPr>
          <p:cNvSpPr>
            <a:spLocks noGrp="1"/>
          </p:cNvSpPr>
          <p:nvPr>
            <p:ph idx="1"/>
          </p:nvPr>
        </p:nvSpPr>
        <p:spPr/>
        <p:txBody>
          <a:bodyPr>
            <a:normAutofit lnSpcReduction="10000"/>
          </a:bodyPr>
          <a:lstStyle/>
          <a:p>
            <a:r>
              <a:rPr lang="en-GB" dirty="0"/>
              <a:t>Although computational thinking describes the sort of thinking that computer scientists and software developers engage in, plenty of other people think in this way too, and not just when it comes to using computers</a:t>
            </a:r>
          </a:p>
          <a:p>
            <a:r>
              <a:rPr lang="en-GB" dirty="0"/>
              <a:t>The thinking processes and approaches that help with computing are really useful in many other areas of our lives and work too</a:t>
            </a:r>
          </a:p>
          <a:p>
            <a:r>
              <a:rPr lang="en-GB" dirty="0"/>
              <a:t>For example, the way a team of software engineers go about creating a new computer game, video editor or social networking platform is really not that different from how Uganda Batteries will already have started developing a new product for this year or how a car manufacturer tackles reducing CO2 emissions</a:t>
            </a:r>
          </a:p>
        </p:txBody>
      </p:sp>
    </p:spTree>
    <p:extLst>
      <p:ext uri="{BB962C8B-B14F-4D97-AF65-F5344CB8AC3E}">
        <p14:creationId xmlns:p14="http://schemas.microsoft.com/office/powerpoint/2010/main" val="182047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F633-89A9-3040-86C9-303E02399C00}"/>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CFD77C7D-204B-9343-980A-779B46083844}"/>
              </a:ext>
            </a:extLst>
          </p:cNvPr>
          <p:cNvSpPr>
            <a:spLocks noGrp="1"/>
          </p:cNvSpPr>
          <p:nvPr>
            <p:ph idx="1"/>
          </p:nvPr>
        </p:nvSpPr>
        <p:spPr/>
        <p:txBody>
          <a:bodyPr/>
          <a:lstStyle/>
          <a:p>
            <a:r>
              <a:rPr lang="en-GB" dirty="0"/>
              <a:t>In each case: </a:t>
            </a:r>
          </a:p>
          <a:p>
            <a:r>
              <a:rPr lang="en-GB" dirty="0"/>
              <a:t>You take a complex problem and break it down into smaller problems work out the steps or rules for getting things done</a:t>
            </a:r>
          </a:p>
          <a:p>
            <a:r>
              <a:rPr lang="en-GB" dirty="0"/>
              <a:t>Reduce the complexity of the task by focusing on the key details</a:t>
            </a:r>
          </a:p>
          <a:p>
            <a:r>
              <a:rPr lang="en-GB" dirty="0"/>
              <a:t>Looking at the way previous projects have been accomplished can be helpful</a:t>
            </a:r>
            <a:endParaRPr lang="en-UG" dirty="0"/>
          </a:p>
          <a:p>
            <a:endParaRPr lang="en-UG" dirty="0"/>
          </a:p>
        </p:txBody>
      </p:sp>
    </p:spTree>
    <p:extLst>
      <p:ext uri="{BB962C8B-B14F-4D97-AF65-F5344CB8AC3E}">
        <p14:creationId xmlns:p14="http://schemas.microsoft.com/office/powerpoint/2010/main" val="3561189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1914</Words>
  <Application>Microsoft Macintosh PowerPoint</Application>
  <PresentationFormat>Widescreen</PresentationFormat>
  <Paragraphs>148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Digital Innovation and Computational Thinking</vt:lpstr>
      <vt:lpstr>Computational Thinking &amp; Algorithms</vt:lpstr>
      <vt:lpstr>Introduction</vt:lpstr>
      <vt:lpstr>PowerPoint Presentation</vt:lpstr>
      <vt:lpstr>Computational thinking definition</vt:lpstr>
      <vt:lpstr>PowerPoint Presentation</vt:lpstr>
      <vt:lpstr>Computational thinking in the real world</vt:lpstr>
      <vt:lpstr>Computational thinking in the real world, cont’d</vt:lpstr>
      <vt:lpstr>PowerPoint Presentation</vt:lpstr>
      <vt:lpstr>Computational thinking in your lessons</vt:lpstr>
      <vt:lpstr>Computational thinking in school/University</vt:lpstr>
      <vt:lpstr>Abstraction definition</vt:lpstr>
      <vt:lpstr>PowerPoint Presentation</vt:lpstr>
      <vt:lpstr>Abstraction in the real world</vt:lpstr>
      <vt:lpstr>Abstraction in your lessons</vt:lpstr>
      <vt:lpstr>Abstraction in school</vt:lpstr>
      <vt:lpstr>Decomposition definition</vt:lpstr>
      <vt:lpstr>Decomposition in the real world</vt:lpstr>
      <vt:lpstr>Decomposition in your lessons</vt:lpstr>
      <vt:lpstr>Decomposition in school</vt:lpstr>
      <vt:lpstr>Algorithmic thinking definition</vt:lpstr>
      <vt:lpstr>What are Algorithms?</vt:lpstr>
      <vt:lpstr>Algorithms in the real world</vt:lpstr>
      <vt:lpstr>Algorithms in your lessons</vt:lpstr>
      <vt:lpstr>Algorithms are independent of any language</vt:lpstr>
      <vt:lpstr>Key Words</vt:lpstr>
      <vt:lpstr>Assignment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Innovation and Computational Thinking</dc:title>
  <dc:creator>Michael Kizito</dc:creator>
  <cp:lastModifiedBy>Michael Kizito</cp:lastModifiedBy>
  <cp:revision>16</cp:revision>
  <dcterms:created xsi:type="dcterms:W3CDTF">2022-02-07T10:10:17Z</dcterms:created>
  <dcterms:modified xsi:type="dcterms:W3CDTF">2022-02-08T06:34:41Z</dcterms:modified>
</cp:coreProperties>
</file>