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1"/>
  </p:notesMasterIdLst>
  <p:sldIdLst>
    <p:sldId id="435" r:id="rId2"/>
    <p:sldId id="444" r:id="rId3"/>
    <p:sldId id="524" r:id="rId4"/>
    <p:sldId id="514" r:id="rId5"/>
    <p:sldId id="525" r:id="rId6"/>
    <p:sldId id="563" r:id="rId7"/>
    <p:sldId id="562" r:id="rId8"/>
    <p:sldId id="564" r:id="rId9"/>
    <p:sldId id="565" r:id="rId10"/>
    <p:sldId id="566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54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450" r:id="rId36"/>
    <p:sldId id="521" r:id="rId37"/>
    <p:sldId id="520" r:id="rId38"/>
    <p:sldId id="560" r:id="rId39"/>
    <p:sldId id="56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600FF"/>
    <a:srgbClr val="FFFFCC"/>
    <a:srgbClr val="FFFF99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9642" autoAdjust="0"/>
  </p:normalViewPr>
  <p:slideViewPr>
    <p:cSldViewPr>
      <p:cViewPr>
        <p:scale>
          <a:sx n="50" d="100"/>
          <a:sy n="50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9961B7-554C-4292-A458-AFCDDB3BA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696B7-3B1F-4B5C-B35D-D932F7D834CB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C4BCA-BABB-4878-94AC-5D31FDBCB04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12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DA988-FC04-4EFD-AA88-8B967D4904CB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13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3DE3C-9707-43AE-9466-CA6458103774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14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FA340-55A0-44D0-A0F9-4A3CCEDCA500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15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AD7CA-A5F0-434F-B92E-17B1B296FE2E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16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CDAD8-226A-42D0-9B9F-2C3B00CBC2FA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17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BFF20-BA48-49FD-A344-A793C598AAE5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18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6BD0-3AE0-4155-B273-79F5CAE32644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19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CB011-DDC1-4347-8A0C-068F0371853B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20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F2800-0630-4B7E-A015-35E4A3E33DA5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21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588FB-B5E4-42E8-8C1B-DF14DC1E84D9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0787" cy="4114800"/>
          </a:xfrm>
          <a:noFill/>
          <a:ln/>
        </p:spPr>
        <p:txBody>
          <a:bodyPr lIns="90486" tIns="44449" rIns="90486" bIns="44449"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B691E-46C7-4DB1-8C60-414F3A9D3EF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22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8F466-CB5B-4D81-8E9F-57BA879CBC87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23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AC497-C077-4427-A19B-A704C79872A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24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9F0331-C15F-4BEC-A0FD-3BDABD033962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25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26EB4-4AB8-450F-A8AC-51F58DD568D0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26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C0CD50-B873-41B4-9B0C-6F969E762C8D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27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B018A-1F88-49E0-91FE-CF7D68EDD022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28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F0BDA-4D5C-412A-A2BF-15BC16215781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29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399B-7968-4BB2-BEF4-8E5748D2BFC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30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4E6EA-F2D1-4010-A231-1D5A81042A1F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31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3AB79-8533-46E5-B8EC-35DBBECFB053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5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1C9D1-68AB-47F7-A15A-BF352C16FC6E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32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EE3FF-282D-40A8-BF71-172DC67CEAB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33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DF427-816C-40E4-97A0-64ECEA05BA58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34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25E3D-A979-434C-A26D-F6E094D209EA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3AB79-8533-46E5-B8EC-35DBBECFB053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6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3AB79-8533-46E5-B8EC-35DBBECFB053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7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3AB79-8533-46E5-B8EC-35DBBECFB053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8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7BCF7-D6ED-4B0F-8B47-0ECC16B16B67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9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93AB79-8533-46E5-B8EC-35DBBECFB053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10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AFA8E-4446-44BF-AF44-4B4209DDECBC}" type="slidenum">
              <a:rPr lang="en-US" altLang="en-US" smtClean="0">
                <a:latin typeface="Calibri" pitchFamily="34" charset="0"/>
                <a:cs typeface="Arial" pitchFamily="34" charset="0"/>
              </a:rPr>
              <a:pPr/>
              <a:t>11</a:t>
            </a:fld>
            <a:endParaRPr lang="en-US" altLang="en-US" smtClean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F22D6-923B-41A2-8635-29892F9E29B8}" type="datetime1">
              <a:rPr lang="en-US"/>
              <a:pPr>
                <a:defRPr/>
              </a:pPr>
              <a:t>10/22/2013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E6BAC4-18EB-4B69-91A2-AF3F292F8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95F2-C956-42F5-8B00-F030AA311493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D5BB2-DC0B-4AE5-BE1B-D2E0FEF3E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0780-042D-41F7-9149-12EF8AB27A66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0B3D-2965-4F7A-9DCA-632380F99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60" y="761389"/>
            <a:ext cx="7925760" cy="1143458"/>
          </a:xfrm>
        </p:spPr>
        <p:txBody>
          <a:bodyPr lIns="81272" tIns="40636" rIns="81272" bIns="40636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838081" y="2362506"/>
            <a:ext cx="3777120" cy="3724485"/>
          </a:xfrm>
        </p:spPr>
        <p:txBody>
          <a:bodyPr rtlCol="0">
            <a:normAutofit/>
          </a:bodyPr>
          <a:lstStyle/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3440" y="2362506"/>
            <a:ext cx="3777120" cy="37244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 lIns="81272" tIns="40636" rIns="81272" bIns="40636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 tIns="40636" bIns="40636"/>
          <a:lstStyle>
            <a:lvl1pPr>
              <a:defRPr/>
            </a:lvl1pPr>
          </a:lstStyle>
          <a:p>
            <a:pPr>
              <a:defRPr/>
            </a:pPr>
            <a:fld id="{5BDD7AE5-9A04-4909-9FD1-0C6AC10E1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3510-31CD-4DD0-B5B8-1268BC5D5303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D3E57-C489-4E74-BD57-899FEBEA2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2DC01-8596-4470-8088-52C58393D9C2}" type="datetime1">
              <a:rPr lang="en-US"/>
              <a:pPr>
                <a:defRPr/>
              </a:pPr>
              <a:t>10/22/2013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AF5E-0D0F-44F1-B60B-65B11B094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0B3C-E0D3-4DEE-B24B-BFB12FCDFD02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3D73B-EEAE-4428-8E0B-8E2A856AE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11180-EC6A-4F46-AFC3-38F97C39B286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3A083-280B-4AD8-A674-DF5DD3CBE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8DAA4-F6ED-47D2-87C3-33CD256BDE98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BEFC8-FD21-473E-A34D-6016D03C3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1B46C-01D9-496E-A123-E5E48043747B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05D1E-07A4-45F4-8731-348433D08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049E-1470-4BAA-8BC3-D93FD94251EE}" type="datetime1">
              <a:rPr lang="en-US"/>
              <a:pPr>
                <a:defRPr/>
              </a:pPr>
              <a:t>10/22/2013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69C11-9680-4F01-BDFB-D30D93A8B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9EB5F-3EB3-4186-B84F-F8463FF43B99}" type="datetime1">
              <a:rPr lang="en-US"/>
              <a:pPr>
                <a:defRPr/>
              </a:pPr>
              <a:t>10/22/2013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E25D4-175D-4A69-B90F-C9235659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312B39F0-3467-4A38-AEA3-F21584996465}" type="datetime1">
              <a:rPr lang="en-US"/>
              <a:pPr>
                <a:defRPr/>
              </a:pPr>
              <a:t>10/22/2013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0E4DC49-67B5-4FBC-8DE2-C2E39C8B5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79" r:id="rId2"/>
    <p:sldLayoutId id="2147483887" r:id="rId3"/>
    <p:sldLayoutId id="2147483880" r:id="rId4"/>
    <p:sldLayoutId id="2147483881" r:id="rId5"/>
    <p:sldLayoutId id="2147483882" r:id="rId6"/>
    <p:sldLayoutId id="2147483883" r:id="rId7"/>
    <p:sldLayoutId id="2147483888" r:id="rId8"/>
    <p:sldLayoutId id="2147483889" r:id="rId9"/>
    <p:sldLayoutId id="2147483884" r:id="rId10"/>
    <p:sldLayoutId id="2147483885" r:id="rId11"/>
    <p:sldLayoutId id="214748389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junk/COMPUTER%20LITERACY%20-%20JUNK/O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858000" cy="19812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2</a:t>
            </a:r>
          </a:p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</a:rPr>
              <a:t>Using Computers and File Management (With Windows OS)</a:t>
            </a:r>
            <a:endParaRPr lang="en-US" altLang="en-US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48600" cy="1447800"/>
          </a:xfrm>
        </p:spPr>
        <p:txBody>
          <a:bodyPr/>
          <a:lstStyle/>
          <a:p>
            <a:pPr eaLnBrk="1" hangingPunct="1"/>
            <a:r>
              <a:rPr altLang="en-US" sz="4400" b="1" smtClean="0">
                <a:latin typeface="Times New Roman" pitchFamily="18" charset="0"/>
                <a:cs typeface="Times New Roman" pitchFamily="18" charset="0"/>
              </a:rPr>
              <a:t>Computer Literacy</a:t>
            </a:r>
            <a:br>
              <a:rPr altLang="en-US" sz="4400" b="1" smtClean="0">
                <a:latin typeface="Times New Roman" pitchFamily="18" charset="0"/>
                <a:cs typeface="Times New Roman" pitchFamily="18" charset="0"/>
              </a:rPr>
            </a:br>
            <a:r>
              <a:rPr altLang="en-US" sz="4400" b="1" smtClean="0">
                <a:latin typeface="Times New Roman" pitchFamily="18" charset="0"/>
                <a:cs typeface="Times New Roman" pitchFamily="18" charset="0"/>
              </a:rPr>
              <a:t>CSC 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88913" y="146050"/>
            <a:ext cx="8710612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88392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Real-Time operating Systems: 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- </a:t>
            </a: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Very first, relatively small OS.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- Also referred to as embedded OSs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- </a:t>
            </a:r>
            <a:r>
              <a:rPr lang="en-US" altLang="en-US" sz="2300" dirty="0" smtClean="0">
                <a:solidFill>
                  <a:schemeClr val="tx1"/>
                </a:solidFill>
                <a:cs typeface="Times New Roman" pitchFamily="18" charset="0"/>
              </a:rPr>
              <a:t>Built into a circuitry of a  device, not loaded from a disk drive</a:t>
            </a: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- RTOS is needed to run real-time applications.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- A real time application </a:t>
            </a:r>
            <a:r>
              <a:rPr lang="en-US" altLang="en-US" sz="2300" dirty="0" smtClean="0">
                <a:solidFill>
                  <a:schemeClr val="tx1"/>
                </a:solidFill>
                <a:cs typeface="Times New Roman" pitchFamily="18" charset="0"/>
              </a:rPr>
              <a:t>is an application that responds to certain inputs extremely quickly.</a:t>
            </a:r>
          </a:p>
          <a:p>
            <a:pPr marL="546100" indent="-409575">
              <a:lnSpc>
                <a:spcPct val="150000"/>
              </a:lnSpc>
              <a:spcBef>
                <a:spcPts val="700"/>
              </a:spcBef>
              <a:buClr>
                <a:srgbClr val="F9F9F9"/>
              </a:buClr>
              <a:buSzPct val="65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300" dirty="0" smtClean="0">
                <a:solidFill>
                  <a:schemeClr val="tx1"/>
                </a:solidFill>
                <a:cs typeface="Times New Roman" pitchFamily="18" charset="0"/>
              </a:rPr>
              <a:t>- </a:t>
            </a:r>
            <a:r>
              <a:rPr lang="en-US" sz="2300" dirty="0" smtClean="0">
                <a:solidFill>
                  <a:schemeClr val="tx1"/>
                </a:solidFill>
              </a:rPr>
              <a:t>As the name suggests, there is a deadline associated with tasks and a RTOS adheres to this deadline </a:t>
            </a:r>
            <a:r>
              <a:rPr lang="en-US" sz="2300" b="1" dirty="0" smtClean="0">
                <a:solidFill>
                  <a:schemeClr val="tx1"/>
                </a:solidFill>
              </a:rPr>
              <a:t>as missing a deadline can cause affects ranging from undesired to </a:t>
            </a:r>
            <a:r>
              <a:rPr lang="en-US" sz="2300" b="1" dirty="0" smtClean="0">
                <a:solidFill>
                  <a:schemeClr val="tx1"/>
                </a:solidFill>
                <a:hlinkClick r:id="rId3" action="ppaction://hlinkfile"/>
              </a:rPr>
              <a:t>catastrophic.</a:t>
            </a:r>
            <a:endParaRPr lang="en-US" sz="23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11268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an operating system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6868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46100" indent="-409575">
              <a:spcBef>
                <a:spcPts val="700"/>
              </a:spcBef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The two most common types of user interfaces are graphical and command line.</a:t>
            </a:r>
          </a:p>
          <a:p>
            <a:pPr marL="546100" indent="-409575">
              <a:spcBef>
                <a:spcPts val="700"/>
              </a:spcBef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Graphical user Interfaces (GUI):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Most common interface used in versions of;</a:t>
            </a:r>
          </a:p>
          <a:p>
            <a:pPr marL="1131888" lvl="2">
              <a:spcBef>
                <a:spcPts val="550"/>
              </a:spcBef>
              <a:buSzPct val="9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Windows, MAC OS, in some versions of  LINUX and UNIX.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Uses a mouse to work with graphical objects such as windows, menus, icons, buttons and other tools.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Can use Shortcuts to open programs or documents.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It enables task switching.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>
                <a:solidFill>
                  <a:schemeClr val="tx1"/>
                </a:solidFill>
                <a:cs typeface="Times New Roman" pitchFamily="18" charset="0"/>
              </a:rPr>
              <a:t>Advantage: </a:t>
            </a:r>
            <a:r>
              <a:rPr lang="en-US" altLang="en-US" sz="2400" dirty="0">
                <a:solidFill>
                  <a:schemeClr val="tx1"/>
                </a:solidFill>
                <a:cs typeface="Times New Roman" pitchFamily="18" charset="0"/>
              </a:rPr>
              <a:t>It frees a computer user from memorizing and typing text commands.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Lucida Sans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048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chemeClr val="tx1"/>
                </a:solidFill>
                <a:cs typeface="Times New Roman" pitchFamily="18" charset="0"/>
              </a:rPr>
              <a:t>Types of an operating system</a:t>
            </a:r>
            <a:endParaRPr lang="en-US" sz="3200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FFFFFF"/>
                </a:solidFill>
                <a:latin typeface="Book Antiqua" pitchFamily="18" charset="0"/>
              </a:rPr>
              <a:t/>
            </a:r>
            <a:br>
              <a:rPr lang="en-US" sz="4400" dirty="0" smtClean="0">
                <a:solidFill>
                  <a:srgbClr val="FFFFFF"/>
                </a:solidFill>
                <a:latin typeface="Book Antiqua" pitchFamily="18" charset="0"/>
              </a:rPr>
            </a:b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Graphical User Interface</a:t>
            </a:r>
            <a:b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altLang="en-US" sz="2700" b="1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9144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The User Interface - GUI Tools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 algn="just">
              <a:buClrTx/>
              <a:buFont typeface="Wingdings" pitchFamily="2" charset="2"/>
              <a:buChar char="v"/>
            </a:pPr>
            <a:r>
              <a:rPr lang="en-US" altLang="en-US" sz="2800" b="1" smtClean="0"/>
              <a:t>Icons</a:t>
            </a:r>
            <a:r>
              <a:rPr lang="en-US" altLang="en-US" sz="2800" smtClean="0"/>
              <a:t> are pictures that represent computer resources, such as printers, documents, and programs.</a:t>
            </a:r>
          </a:p>
          <a:p>
            <a:pPr algn="just">
              <a:buClrTx/>
              <a:buFont typeface="Wingdings" pitchFamily="2" charset="2"/>
              <a:buChar char="v"/>
            </a:pPr>
            <a:r>
              <a:rPr lang="en-US" altLang="en-US" sz="2800" smtClean="0"/>
              <a:t>You double-click an icon to choose (activate) it, for instance, to launch a program.</a:t>
            </a:r>
          </a:p>
          <a:p>
            <a:pPr algn="just">
              <a:buClrTx/>
              <a:buFont typeface="Wingdings" pitchFamily="2" charset="2"/>
              <a:buChar char="v"/>
            </a:pPr>
            <a:r>
              <a:rPr lang="en-US" altLang="en-US" sz="2800" smtClean="0"/>
              <a:t>The Windows operating system offers two unique  tools, called the </a:t>
            </a:r>
            <a:r>
              <a:rPr lang="en-US" altLang="en-US" sz="2800" b="1" smtClean="0"/>
              <a:t>taskbar</a:t>
            </a:r>
            <a:r>
              <a:rPr lang="en-US" altLang="en-US" sz="2800" smtClean="0"/>
              <a:t> and </a:t>
            </a:r>
            <a:r>
              <a:rPr lang="en-US" altLang="en-US" sz="2800" b="1" smtClean="0"/>
              <a:t>Start</a:t>
            </a:r>
            <a:r>
              <a:rPr lang="en-US" altLang="en-US" sz="2800" smtClean="0"/>
              <a:t> </a:t>
            </a:r>
            <a:r>
              <a:rPr lang="en-US" altLang="en-US" sz="2800" b="1" smtClean="0"/>
              <a:t>button</a:t>
            </a:r>
            <a:r>
              <a:rPr lang="en-US" altLang="en-US" sz="2800" smtClean="0"/>
              <a:t> which help you run and manage programs.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altLang="en-US" sz="2800" smtClean="0"/>
              <a:t>A </a:t>
            </a:r>
            <a:r>
              <a:rPr lang="en-US" altLang="en-US" sz="2800" b="1" smtClean="0"/>
              <a:t>menu</a:t>
            </a:r>
            <a:r>
              <a:rPr lang="en-US" altLang="en-US" sz="2800" smtClean="0"/>
              <a:t> groups related commands. For example, the File menu's commands let you open, save, and print document files.</a:t>
            </a:r>
          </a:p>
          <a:p>
            <a:pPr>
              <a:buClrTx/>
              <a:buFont typeface="Wingdings" pitchFamily="2" charset="2"/>
              <a:buChar char="v"/>
            </a:pPr>
            <a:r>
              <a:rPr lang="en-US" altLang="en-US" sz="2800" smtClean="0"/>
              <a:t>In programs designed for the same GUI, menus and commands are similar from one program to another</a:t>
            </a:r>
            <a:r>
              <a:rPr lang="en-US" altLang="en-US" sz="2800" b="1" smtClean="0"/>
              <a:t>.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"/>
          <p:cNvGrpSpPr>
            <a:grpSpLocks/>
          </p:cNvGrpSpPr>
          <p:nvPr/>
        </p:nvGrpSpPr>
        <p:grpSpPr bwMode="auto">
          <a:xfrm>
            <a:off x="166688" y="-6350"/>
            <a:ext cx="8758237" cy="1012825"/>
            <a:chOff x="105" y="-4"/>
            <a:chExt cx="5517" cy="638"/>
          </a:xfrm>
        </p:grpSpPr>
        <p:pic>
          <p:nvPicPr>
            <p:cNvPr id="215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" y="-4"/>
              <a:ext cx="5480" cy="6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512" name="Text Box 3"/>
            <p:cNvSpPr txBox="1">
              <a:spLocks noChangeArrowheads="1"/>
            </p:cNvSpPr>
            <p:nvPr/>
          </p:nvSpPr>
          <p:spPr bwMode="auto">
            <a:xfrm>
              <a:off x="105" y="0"/>
              <a:ext cx="5480" cy="6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44196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2763" indent="-512763">
              <a:spcBef>
                <a:spcPts val="600"/>
              </a:spcBef>
              <a:buSzPct val="65000"/>
              <a:buFont typeface="Lucida Sans" pitchFamily="34" charset="0"/>
              <a:buAutoNum type="arabicParenR" startAt="2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b="1">
                <a:solidFill>
                  <a:schemeClr val="tx1"/>
                </a:solidFill>
                <a:latin typeface="Book Antiqua" pitchFamily="18" charset="0"/>
              </a:rPr>
              <a:t>Command Line Interface</a:t>
            </a:r>
          </a:p>
          <a:p>
            <a:pPr marL="444500" lvl="1" indent="-266700" algn="just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Book Antiqua" pitchFamily="18" charset="0"/>
              </a:rPr>
              <a:t>Older interface used in MS-DOS, Linux, UNIX</a:t>
            </a:r>
          </a:p>
          <a:p>
            <a:pPr marL="444500" lvl="1" indent="-266700" algn="just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Book Antiqua" pitchFamily="18" charset="0"/>
              </a:rPr>
              <a:t>User types commands at a prompt to execute tasks.</a:t>
            </a:r>
          </a:p>
          <a:p>
            <a:pPr marL="444500" lvl="1" indent="-266700" algn="just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Book Antiqua" pitchFamily="18" charset="0"/>
              </a:rPr>
              <a:t>User must remember all commands.</a:t>
            </a:r>
          </a:p>
          <a:p>
            <a:pPr marL="444500" lvl="1" indent="-266700" algn="just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>
                <a:solidFill>
                  <a:schemeClr val="tx1"/>
                </a:solidFill>
                <a:latin typeface="Book Antiqua" pitchFamily="18" charset="0"/>
              </a:rPr>
              <a:t>Windows also has an optional command prompt that can be used by administrators to run non-GUI programs for managing and troubleshooting windows.</a:t>
            </a:r>
          </a:p>
          <a:p>
            <a:pPr marL="512763" indent="-512763">
              <a:spcBef>
                <a:spcPts val="550"/>
              </a:spcBef>
              <a:buClr>
                <a:srgbClr val="F9F9F9"/>
              </a:buClr>
              <a:buSzPct val="65000"/>
              <a:buFont typeface="Lucida Sans" pitchFamily="34" charset="0"/>
              <a:buNone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endParaRPr lang="en-US" altLang="en-US" sz="2200">
              <a:solidFill>
                <a:schemeClr val="tx1"/>
              </a:solidFill>
              <a:latin typeface="Book Antiqua" pitchFamily="18" charset="0"/>
            </a:endParaRP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4914900" y="1031875"/>
            <a:ext cx="3875088" cy="4573588"/>
            <a:chOff x="3144" y="1200"/>
            <a:chExt cx="2441" cy="2256"/>
          </a:xfrm>
        </p:grpSpPr>
        <p:pic>
          <p:nvPicPr>
            <p:cNvPr id="2150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44" y="1200"/>
              <a:ext cx="2441" cy="22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510" name="Text Box 7"/>
            <p:cNvSpPr txBox="1">
              <a:spLocks noChangeArrowheads="1"/>
            </p:cNvSpPr>
            <p:nvPr/>
          </p:nvSpPr>
          <p:spPr bwMode="auto">
            <a:xfrm>
              <a:off x="3144" y="1200"/>
              <a:ext cx="2441" cy="22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Computers Operating 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686800" cy="5181600"/>
          </a:xfrm>
        </p:spPr>
        <p:txBody>
          <a:bodyPr>
            <a:normAutofit/>
          </a:bodyPr>
          <a:lstStyle/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 smtClean="0">
                <a:ea typeface="DejaVu Sans" charset="0"/>
                <a:cs typeface="DejaVu Sans" charset="0"/>
              </a:rPr>
              <a:t> </a:t>
            </a:r>
            <a:r>
              <a:rPr lang="en-US" sz="2500" b="1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DOS</a:t>
            </a: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(Disk Operating System) 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It supports one user and one program at a time. In other words it is s a Single user, single-task OS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Uses a Command line interface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Supports only 16-bit programs yet most modern programs are either 32-bit or 64-bit.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Oldest operating system.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Advantages of using DOS:</a:t>
            </a:r>
          </a:p>
          <a:p>
            <a:pPr marL="1006539" lvl="2" indent="-284163" fontAlgn="auto">
              <a:spcBef>
                <a:spcPts val="70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It doesn't require much memory or storage space</a:t>
            </a:r>
          </a:p>
          <a:p>
            <a:pPr marL="1006539" lvl="2" indent="-284163" fontAlgn="auto">
              <a:spcBef>
                <a:spcPts val="70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 dirty="0" smtClean="0">
                <a:latin typeface="Times New Roman" pitchFamily="18" charset="0"/>
                <a:ea typeface="DejaVu Sans" charset="0"/>
                <a:cs typeface="Times New Roman" pitchFamily="18" charset="0"/>
              </a:rPr>
              <a:t>Doesn’t require a powerful computer.</a:t>
            </a:r>
          </a:p>
          <a:p>
            <a:pPr marL="548640" indent="-411480" fontAlgn="auto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 lnSpcReduction="10000"/>
          </a:bodyPr>
          <a:lstStyle/>
          <a:p>
            <a:pPr marL="548640" indent="-411480" fontAlgn="auto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b="1" dirty="0" smtClean="0"/>
              <a:t>Microsoft Windows: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Microsoft created the </a:t>
            </a:r>
            <a:r>
              <a:rPr lang="en-US" sz="2600" b="1" dirty="0" smtClean="0"/>
              <a:t>Windows</a:t>
            </a:r>
            <a:r>
              <a:rPr lang="en-US" sz="2600" dirty="0" smtClean="0"/>
              <a:t> operating system in the mid-1980s. 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Earlier windows versions include windows 3.0, 3.1, windows 95, 98, 2000, windows NT and many more.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Most popular versions are </a:t>
            </a:r>
            <a:r>
              <a:rPr lang="en-US" sz="2600" b="1" dirty="0" smtClean="0"/>
              <a:t>Windows 7 </a:t>
            </a:r>
            <a:r>
              <a:rPr lang="en-US" sz="2600" dirty="0" smtClean="0"/>
              <a:t>(released in 2009), </a:t>
            </a:r>
            <a:r>
              <a:rPr lang="en-US" sz="2600" b="1" dirty="0" smtClean="0"/>
              <a:t>Windows Vista</a:t>
            </a:r>
            <a:r>
              <a:rPr lang="en-US" sz="2600" dirty="0" smtClean="0"/>
              <a:t> (2007), and </a:t>
            </a:r>
            <a:r>
              <a:rPr lang="en-US" sz="2600" b="1" dirty="0" smtClean="0"/>
              <a:t>Windows XP</a:t>
            </a:r>
            <a:r>
              <a:rPr lang="en-US" sz="2600" dirty="0" smtClean="0"/>
              <a:t> (2001).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It comes </a:t>
            </a:r>
            <a:r>
              <a:rPr lang="en-US" sz="2600" b="1" dirty="0" smtClean="0"/>
              <a:t>preloaded</a:t>
            </a:r>
            <a:r>
              <a:rPr lang="en-US" sz="2600" dirty="0" smtClean="0"/>
              <a:t> on most new PCs, which helps to make it the </a:t>
            </a:r>
            <a:r>
              <a:rPr lang="en-US" sz="2600" b="1" dirty="0" smtClean="0"/>
              <a:t>most popular operating system</a:t>
            </a:r>
            <a:r>
              <a:rPr lang="en-US" sz="2600" dirty="0" smtClean="0"/>
              <a:t> in the world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Mostly Graphical user Interface.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Latest windows versions have additional features such as; </a:t>
            </a:r>
            <a:r>
              <a:rPr lang="en-US" sz="2600" b="1" dirty="0" smtClean="0"/>
              <a:t>Digital Media support</a:t>
            </a:r>
            <a:r>
              <a:rPr lang="en-US" sz="2600" dirty="0" smtClean="0"/>
              <a:t>, </a:t>
            </a:r>
            <a:r>
              <a:rPr lang="en-US" sz="2600" b="1" dirty="0" smtClean="0"/>
              <a:t>Advanced Networking and Communications</a:t>
            </a:r>
            <a:r>
              <a:rPr lang="en-US" sz="2600" dirty="0" smtClean="0"/>
              <a:t>, </a:t>
            </a:r>
            <a:r>
              <a:rPr lang="en-US" sz="2600" b="1" dirty="0" smtClean="0"/>
              <a:t>Advanced Mobile Computing</a:t>
            </a:r>
            <a:r>
              <a:rPr lang="en-US" sz="2600" dirty="0" smtClean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5105400"/>
          </a:xfrm>
        </p:spPr>
        <p:txBody>
          <a:bodyPr>
            <a:normAutofit fontScale="92500"/>
          </a:bodyPr>
          <a:lstStyle/>
          <a:p>
            <a:pPr marL="548640" indent="-411480" fontAlgn="auto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800" b="1" dirty="0" smtClean="0"/>
              <a:t>Macintosh Operating System(Mac OS):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800" dirty="0" smtClean="0"/>
              <a:t>Used on Apple  machines.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800" dirty="0" smtClean="0"/>
              <a:t> It comes preloaded on all new Macintosh computers, or Macs. 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800" dirty="0" smtClean="0"/>
              <a:t>All of the recent versions are known as </a:t>
            </a:r>
            <a:r>
              <a:rPr lang="en-US" sz="2800" b="1" dirty="0" smtClean="0"/>
              <a:t>Mac OS X </a:t>
            </a:r>
            <a:r>
              <a:rPr lang="en-US" sz="2800" dirty="0" smtClean="0"/>
              <a:t>(pronounced Mac O-S Ten), and their specific version names are </a:t>
            </a:r>
            <a:r>
              <a:rPr lang="en-US" sz="2800" b="1" dirty="0" smtClean="0"/>
              <a:t>Lion</a:t>
            </a:r>
            <a:r>
              <a:rPr lang="en-US" sz="2800" dirty="0" smtClean="0"/>
              <a:t> (released in 2011), </a:t>
            </a:r>
            <a:r>
              <a:rPr lang="en-US" sz="2800" b="1" dirty="0" smtClean="0"/>
              <a:t>Snow Leopard</a:t>
            </a:r>
            <a:r>
              <a:rPr lang="en-US" sz="2800" dirty="0" smtClean="0"/>
              <a:t> (2009) and </a:t>
            </a:r>
            <a:r>
              <a:rPr lang="en-US" sz="2800" b="1" dirty="0" smtClean="0"/>
              <a:t>Leopard</a:t>
            </a:r>
            <a:r>
              <a:rPr lang="en-US" sz="2800" dirty="0" smtClean="0"/>
              <a:t> (2007). 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800" dirty="0" smtClean="0"/>
              <a:t>Apple also offers a version called </a:t>
            </a:r>
            <a:r>
              <a:rPr lang="en-US" sz="2800" b="1" dirty="0" smtClean="0"/>
              <a:t>Mac OS X Server</a:t>
            </a:r>
            <a:r>
              <a:rPr lang="en-US" sz="2800" dirty="0" smtClean="0"/>
              <a:t>, which is designed to be run on servers.</a:t>
            </a:r>
          </a:p>
          <a:p>
            <a:pPr marL="868680" lvl="1" indent="-283464" fontAlgn="auto">
              <a:spcBef>
                <a:spcPts val="370"/>
              </a:spcBef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800" dirty="0" smtClean="0"/>
              <a:t>Apple computers tend to be more expensive this is why Mac OS X users are very few compared to Windows users ( which  are over </a:t>
            </a:r>
            <a:r>
              <a:rPr lang="en-US" sz="2800" b="1" dirty="0" smtClean="0"/>
              <a:t>90%</a:t>
            </a:r>
            <a:r>
              <a:rPr lang="en-US" sz="2800" dirty="0" smtClean="0"/>
              <a:t>). </a:t>
            </a:r>
          </a:p>
          <a:p>
            <a:pPr marL="548640" indent="-411480" fontAlgn="auto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Computers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5410200"/>
          </a:xfrm>
        </p:spPr>
        <p:txBody>
          <a:bodyPr>
            <a:normAutofit/>
          </a:bodyPr>
          <a:lstStyle/>
          <a:p>
            <a:pPr marL="341313" indent="-341313" fontAlgn="auto">
              <a:spcBef>
                <a:spcPts val="800"/>
              </a:spcBef>
              <a:spcAft>
                <a:spcPts val="0"/>
              </a:spcAft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 smtClean="0">
                <a:ea typeface="DejaVu Sans" charset="0"/>
                <a:cs typeface="DejaVu Sans" charset="0"/>
              </a:rPr>
              <a:t>Linux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>
                <a:ea typeface="DejaVu Sans" charset="0"/>
                <a:cs typeface="DejaVu Sans" charset="0"/>
              </a:rPr>
              <a:t>It is a 32-bit/64-bit OS that supports multiple users and multiple processes at the same time.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>
                <a:ea typeface="DejaVu Sans" charset="0"/>
                <a:cs typeface="DejaVu Sans" charset="0"/>
              </a:rPr>
              <a:t>It is a free or inexpensive version of UNIX.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>
                <a:ea typeface="DejaVu Sans" charset="0"/>
                <a:cs typeface="DejaVu Sans" charset="0"/>
              </a:rPr>
              <a:t>It is very stable, fast and secure.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>
                <a:ea typeface="DejaVu Sans" charset="0"/>
                <a:cs typeface="DejaVu Sans" charset="0"/>
              </a:rPr>
              <a:t>Mostly uses a command line interface but also has a GUI environment.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>
                <a:ea typeface="DejaVu Sans" charset="0"/>
                <a:cs typeface="DejaVu Sans" charset="0"/>
              </a:rPr>
              <a:t>It is Open Source w</a:t>
            </a:r>
            <a:r>
              <a:rPr lang="en-US" sz="2600" dirty="0" smtClean="0"/>
              <a:t>hich means that it can be modified and distributed by anyone around the world. </a:t>
            </a: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 smtClean="0"/>
              <a:t>The most popular Linux distributions include </a:t>
            </a:r>
            <a:r>
              <a:rPr lang="en-US" sz="2600" b="1" dirty="0" err="1" smtClean="0"/>
              <a:t>Ubuntu</a:t>
            </a:r>
            <a:r>
              <a:rPr lang="en-US" sz="2600" dirty="0" smtClean="0"/>
              <a:t>, </a:t>
            </a:r>
            <a:r>
              <a:rPr lang="en-US" sz="2600" b="1" dirty="0" smtClean="0"/>
              <a:t>Mint</a:t>
            </a:r>
            <a:r>
              <a:rPr lang="en-US" sz="2600" dirty="0" smtClean="0"/>
              <a:t>, and </a:t>
            </a:r>
            <a:r>
              <a:rPr lang="en-US" sz="2600" b="1" dirty="0" smtClean="0"/>
              <a:t>Fedora</a:t>
            </a:r>
            <a:r>
              <a:rPr lang="en-US" sz="2600" dirty="0" smtClean="0"/>
              <a:t>.</a:t>
            </a:r>
            <a:endParaRPr lang="en-US" sz="2600" dirty="0" smtClean="0">
              <a:ea typeface="DejaVu Sans" charset="0"/>
              <a:cs typeface="DejaVu Sans" charset="0"/>
            </a:endParaRPr>
          </a:p>
          <a:p>
            <a:pPr marL="741363" lvl="1" indent="-284163" fontAlgn="auto">
              <a:spcBef>
                <a:spcPts val="700"/>
              </a:spcBef>
              <a:spcAft>
                <a:spcPts val="0"/>
              </a:spcAft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 smtClean="0">
              <a:ea typeface="DejaVu Sans" charset="0"/>
              <a:cs typeface="DejaVu Sans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228600" y="1524000"/>
            <a:ext cx="8534400" cy="2971800"/>
          </a:xfrm>
        </p:spPr>
        <p:txBody>
          <a:bodyPr/>
          <a:lstStyle/>
          <a:p>
            <a:r>
              <a:rPr lang="en-US" altLang="en-US" sz="6600" smtClean="0">
                <a:solidFill>
                  <a:schemeClr val="tx1"/>
                </a:solidFill>
              </a:rPr>
              <a:t>Windows Operating System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Operating System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Starting and Manipulating Microsoft Windows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Working with the mouse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Closing Windows and shutting down the Computer.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Working with Menus 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Working with Disks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Starting and closing a Program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Start menus and taskbar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Opening Multiple Programs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Creating documents  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Creating Folders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Moving and Copying Documents and Folders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Renaming Documents and Folders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Deleting Documents and Folders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Understanding the Explorer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200" dirty="0" smtClean="0"/>
              <a:t>Using a printer</a:t>
            </a:r>
            <a:endParaRPr lang="en-US" sz="24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066800"/>
          </a:xfrm>
        </p:spPr>
        <p:txBody>
          <a:bodyPr/>
          <a:lstStyle/>
          <a:p>
            <a:r>
              <a:rPr lang="en-US" altLang="en-US" sz="4400" smtClean="0">
                <a:solidFill>
                  <a:schemeClr val="tx1"/>
                </a:solidFill>
              </a:rPr>
              <a:t>Using a computer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100" b="1" smtClean="0"/>
              <a:t>Starting your computer</a:t>
            </a:r>
          </a:p>
          <a:p>
            <a:pPr marL="835025" lvl="1" indent="-320675">
              <a:spcBef>
                <a:spcPct val="0"/>
              </a:spcBef>
              <a:buFont typeface="Arial" pitchFamily="34" charset="0"/>
              <a:buChar char="–"/>
            </a:pPr>
            <a:r>
              <a:rPr lang="en-US" altLang="en-US" sz="3100" smtClean="0"/>
              <a:t>Check that it is plugged into the electricity socket, press the button to power it.</a:t>
            </a:r>
          </a:p>
          <a:p>
            <a:pPr marL="835025" lvl="1" indent="-320675">
              <a:spcBef>
                <a:spcPct val="0"/>
              </a:spcBef>
              <a:buFont typeface="Arial" pitchFamily="34" charset="0"/>
              <a:buChar char="–"/>
            </a:pPr>
            <a:r>
              <a:rPr lang="en-US" altLang="en-US" sz="3100" smtClean="0"/>
              <a:t>Some computers have a single button for both a  computer and the screen others have two.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3100" b="1" smtClean="0"/>
              <a:t>Powering  up or booting </a:t>
            </a:r>
          </a:p>
          <a:p>
            <a:pPr marL="835025" lvl="1" indent="-320675">
              <a:spcBef>
                <a:spcPct val="0"/>
              </a:spcBef>
              <a:buFont typeface="Arial" pitchFamily="34" charset="0"/>
              <a:buChar char="–"/>
            </a:pPr>
            <a:r>
              <a:rPr lang="en-US" altLang="en-US" sz="3100" smtClean="0"/>
              <a:t>Is a technical term for starting up a computer and display windows desktop screen.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3100" b="1" smtClean="0"/>
              <a:t>A Cursor </a:t>
            </a:r>
          </a:p>
          <a:p>
            <a:pPr marL="835025" lvl="1" indent="-320675">
              <a:spcBef>
                <a:spcPct val="0"/>
              </a:spcBef>
              <a:buFont typeface="Arial" pitchFamily="34" charset="0"/>
              <a:buChar char="–"/>
            </a:pPr>
            <a:r>
              <a:rPr lang="en-US" altLang="en-US" sz="3100" smtClean="0"/>
              <a:t>Is a symbol  usually an arrow that you move around the computer screen by moving the mouse across your desktop.</a:t>
            </a:r>
            <a:endParaRPr lang="en-GB" altLang="en-US" sz="3100" smtClean="0"/>
          </a:p>
          <a:p>
            <a:endParaRPr lang="en-US" altLang="en-US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219200"/>
          </a:xfrm>
        </p:spPr>
        <p:txBody>
          <a:bodyPr lIns="81272" tIns="40636" rIns="81272" bIns="40636"/>
          <a:lstStyle/>
          <a:p>
            <a:r>
              <a:rPr lang="en-US" altLang="en-US" smtClean="0">
                <a:solidFill>
                  <a:schemeClr val="tx1"/>
                </a:solidFill>
              </a:rPr>
              <a:t>Appearance of a Windows desktop </a:t>
            </a:r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4433888" y="2174875"/>
            <a:ext cx="228123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/>
              <a:t>Icons</a:t>
            </a:r>
            <a:endParaRPr lang="en-GB" altLang="en-US"/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3535363" y="5803900"/>
            <a:ext cx="186531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/>
              <a:t>Start button</a:t>
            </a:r>
            <a:endParaRPr lang="en-GB" altLang="en-US"/>
          </a:p>
        </p:txBody>
      </p:sp>
      <p:sp>
        <p:nvSpPr>
          <p:cNvPr id="28677" name="TextBox 15"/>
          <p:cNvSpPr txBox="1">
            <a:spLocks noChangeArrowheads="1"/>
          </p:cNvSpPr>
          <p:nvPr/>
        </p:nvSpPr>
        <p:spPr bwMode="auto">
          <a:xfrm>
            <a:off x="5943600" y="5486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/>
              <a:t>Task bar</a:t>
            </a: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6096000" y="56388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Task bar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4267200" y="6019800"/>
            <a:ext cx="1981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600200" y="3581400"/>
            <a:ext cx="19812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600200" y="3429000"/>
            <a:ext cx="19812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TextBox 15"/>
          <p:cNvSpPr txBox="1">
            <a:spLocks noChangeArrowheads="1"/>
          </p:cNvSpPr>
          <p:nvPr/>
        </p:nvSpPr>
        <p:spPr bwMode="auto">
          <a:xfrm>
            <a:off x="3657600" y="3276600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Icons</a:t>
            </a:r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28684" name="Rectangle 17"/>
          <p:cNvSpPr>
            <a:spLocks noChangeArrowheads="1"/>
          </p:cNvSpPr>
          <p:nvPr/>
        </p:nvSpPr>
        <p:spPr bwMode="auto">
          <a:xfrm>
            <a:off x="2667000" y="5334000"/>
            <a:ext cx="1385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Start button</a:t>
            </a:r>
            <a:endParaRPr lang="en-GB" alt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609600" y="5562600"/>
            <a:ext cx="19812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066800"/>
          </a:xfrm>
        </p:spPr>
        <p:txBody>
          <a:bodyPr lIns="81272" tIns="40636" rIns="81272" bIns="40636"/>
          <a:lstStyle/>
          <a:p>
            <a:r>
              <a:rPr lang="en-US" altLang="en-US" sz="4400" b="1" smtClean="0"/>
              <a:t>Common terms</a:t>
            </a:r>
            <a:endParaRPr lang="en-GB" altLang="en-US" sz="4400" b="1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altLang="en-US" sz="2800" b="1" smtClean="0"/>
              <a:t>Clicking </a:t>
            </a:r>
          </a:p>
          <a:p>
            <a:pPr lvl="1"/>
            <a:r>
              <a:rPr lang="en-US" altLang="en-US" sz="2800" smtClean="0"/>
              <a:t>Briefly holding down the left or the right mouse button.</a:t>
            </a:r>
          </a:p>
          <a:p>
            <a:pPr lvl="1"/>
            <a:r>
              <a:rPr lang="en-US" altLang="en-US" sz="2800" smtClean="0"/>
              <a:t>By clicking on an item  around a computer screen means you have selected it.</a:t>
            </a:r>
          </a:p>
          <a:p>
            <a:pPr lvl="1"/>
            <a:r>
              <a:rPr lang="en-US" altLang="en-US" sz="2800" smtClean="0"/>
              <a:t>Left , right and double clicking give different functionalities.</a:t>
            </a:r>
          </a:p>
          <a:p>
            <a:r>
              <a:rPr lang="en-US" altLang="en-US" sz="2800" b="1" smtClean="0"/>
              <a:t>Menu</a:t>
            </a:r>
          </a:p>
          <a:p>
            <a:pPr lvl="1"/>
            <a:r>
              <a:rPr lang="en-US" altLang="en-US" sz="2800" smtClean="0"/>
              <a:t>A list of items displayed on a computer screen.</a:t>
            </a:r>
          </a:p>
          <a:p>
            <a:r>
              <a:rPr lang="en-US" altLang="en-US" sz="2800" b="1" smtClean="0"/>
              <a:t>Taskbar</a:t>
            </a:r>
          </a:p>
          <a:p>
            <a:pPr lvl="1"/>
            <a:r>
              <a:rPr lang="en-US" altLang="en-US" sz="2800" smtClean="0"/>
              <a:t>A horizontal  bar across the bottom of the windows desktop  that displays a start button plus the name of any open application</a:t>
            </a:r>
            <a:r>
              <a:rPr lang="en-US" altLang="en-US" sz="2500" smtClean="0"/>
              <a:t>.</a:t>
            </a:r>
          </a:p>
          <a:p>
            <a:pPr lvl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altLang="en-US" b="1" smtClean="0"/>
              <a:t>Common terms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65725"/>
          </a:xfrm>
        </p:spPr>
        <p:txBody>
          <a:bodyPr/>
          <a:lstStyle/>
          <a:p>
            <a:r>
              <a:rPr lang="en-US" altLang="en-US" sz="3600" b="1" smtClean="0"/>
              <a:t>Multi-tasking</a:t>
            </a:r>
            <a:r>
              <a:rPr lang="en-US" altLang="en-US" sz="3600" smtClean="0"/>
              <a:t> </a:t>
            </a:r>
          </a:p>
          <a:p>
            <a:pPr lvl="1"/>
            <a:r>
              <a:rPr lang="en-US" altLang="en-US" sz="3600" smtClean="0"/>
              <a:t>Ability of windows to have  several applications and files  open at the same time.</a:t>
            </a:r>
          </a:p>
          <a:p>
            <a:r>
              <a:rPr lang="en-US" altLang="en-US" sz="3600" b="1" smtClean="0"/>
              <a:t>Buttons</a:t>
            </a:r>
          </a:p>
          <a:p>
            <a:endParaRPr lang="en-US" altLang="en-US" smtClean="0"/>
          </a:p>
          <a:p>
            <a:pPr lvl="1"/>
            <a:endParaRPr lang="en-GB" altLang="en-US" smtClean="0"/>
          </a:p>
        </p:txBody>
      </p:sp>
      <p:grpSp>
        <p:nvGrpSpPr>
          <p:cNvPr id="30724" name="Group 13"/>
          <p:cNvGrpSpPr>
            <a:grpSpLocks/>
          </p:cNvGrpSpPr>
          <p:nvPr/>
        </p:nvGrpSpPr>
        <p:grpSpPr bwMode="auto">
          <a:xfrm>
            <a:off x="304800" y="3429000"/>
            <a:ext cx="8040688" cy="915988"/>
            <a:chOff x="392112" y="4875212"/>
            <a:chExt cx="8865125" cy="1057466"/>
          </a:xfrm>
        </p:grpSpPr>
        <p:pic>
          <p:nvPicPr>
            <p:cNvPr id="3073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512" y="4875212"/>
              <a:ext cx="4521725" cy="9906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3073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112" y="4875212"/>
              <a:ext cx="4191000" cy="10574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</p:grpSp>
      <p:cxnSp>
        <p:nvCxnSpPr>
          <p:cNvPr id="16" name="Straight Arrow Connector 15"/>
          <p:cNvCxnSpPr/>
          <p:nvPr/>
        </p:nvCxnSpPr>
        <p:spPr>
          <a:xfrm rot="5400000" flipH="1" flipV="1">
            <a:off x="1340644" y="4374356"/>
            <a:ext cx="725488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2614612" y="4014788"/>
            <a:ext cx="727075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15000" y="4038600"/>
            <a:ext cx="1452563" cy="725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7532687" y="4430713"/>
            <a:ext cx="923925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Box 24"/>
          <p:cNvSpPr txBox="1">
            <a:spLocks noChangeArrowheads="1"/>
          </p:cNvSpPr>
          <p:nvPr/>
        </p:nvSpPr>
        <p:spPr bwMode="auto">
          <a:xfrm>
            <a:off x="563563" y="4876800"/>
            <a:ext cx="13128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Minimize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/>
              <a:t>button</a:t>
            </a:r>
            <a:endParaRPr lang="en-GB" altLang="en-US" b="1"/>
          </a:p>
        </p:txBody>
      </p:sp>
      <p:sp>
        <p:nvSpPr>
          <p:cNvPr id="30730" name="TextBox 25"/>
          <p:cNvSpPr txBox="1">
            <a:spLocks noChangeArrowheads="1"/>
          </p:cNvSpPr>
          <p:nvPr/>
        </p:nvSpPr>
        <p:spPr bwMode="auto">
          <a:xfrm>
            <a:off x="2982913" y="4724400"/>
            <a:ext cx="124301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Maximize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/>
              <a:t>Button</a:t>
            </a:r>
            <a:endParaRPr lang="en-GB" altLang="en-US" b="1"/>
          </a:p>
        </p:txBody>
      </p:sp>
      <p:sp>
        <p:nvSpPr>
          <p:cNvPr id="30731" name="TextBox 26"/>
          <p:cNvSpPr txBox="1">
            <a:spLocks noChangeArrowheads="1"/>
          </p:cNvSpPr>
          <p:nvPr/>
        </p:nvSpPr>
        <p:spPr bwMode="auto">
          <a:xfrm>
            <a:off x="5056188" y="4724400"/>
            <a:ext cx="13128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Restore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/>
              <a:t>Button</a:t>
            </a:r>
            <a:endParaRPr lang="en-GB" altLang="en-US" b="1"/>
          </a:p>
        </p:txBody>
      </p:sp>
      <p:sp>
        <p:nvSpPr>
          <p:cNvPr id="30732" name="TextBox 27"/>
          <p:cNvSpPr txBox="1">
            <a:spLocks noChangeArrowheads="1"/>
          </p:cNvSpPr>
          <p:nvPr/>
        </p:nvSpPr>
        <p:spPr bwMode="auto">
          <a:xfrm>
            <a:off x="7751763" y="4953000"/>
            <a:ext cx="103663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Close 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/>
              <a:t>Button</a:t>
            </a:r>
            <a:endParaRPr lang="en-GB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14400"/>
          </a:xfrm>
        </p:spPr>
        <p:txBody>
          <a:bodyPr/>
          <a:lstStyle/>
          <a:p>
            <a:r>
              <a:rPr lang="en-US" altLang="en-US" sz="4400" b="1" smtClean="0"/>
              <a:t>Common terms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altLang="en-US" b="1" dirty="0" smtClean="0"/>
              <a:t>Command button</a:t>
            </a:r>
          </a:p>
          <a:p>
            <a:pPr lvl="1"/>
            <a:r>
              <a:rPr lang="en-US" altLang="en-US" sz="2800" dirty="0" smtClean="0"/>
              <a:t>A button that performs  or cancels an action e.g. OK and Cancel buttons.</a:t>
            </a:r>
          </a:p>
          <a:p>
            <a:r>
              <a:rPr lang="en-US" altLang="en-US" b="1" dirty="0" smtClean="0"/>
              <a:t>Dragging with the mouse</a:t>
            </a:r>
          </a:p>
          <a:p>
            <a:pPr lvl="1"/>
            <a:r>
              <a:rPr lang="en-US" altLang="en-US" sz="2800" dirty="0" smtClean="0"/>
              <a:t>Moving a selected item on the desktop by clicking on it with the left mouse button, and holding the button as you move the item.</a:t>
            </a:r>
          </a:p>
          <a:p>
            <a:r>
              <a:rPr lang="en-US" altLang="en-US" b="1" dirty="0" smtClean="0"/>
              <a:t>Dialog box</a:t>
            </a:r>
          </a:p>
          <a:p>
            <a:pPr lvl="1"/>
            <a:r>
              <a:rPr lang="en-US" altLang="en-US" sz="2800" dirty="0" smtClean="0"/>
              <a:t>A rectangular box that windows displays when it needs further information before it can carry out a command or when it needs to provide you with </a:t>
            </a:r>
            <a:r>
              <a:rPr lang="en-US" altLang="en-US" dirty="0" smtClean="0"/>
              <a:t>more information.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r>
              <a:rPr lang="en-US" altLang="en-US" b="1" smtClean="0"/>
              <a:t>Common terms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altLang="en-US" sz="3200" b="1" smtClean="0"/>
              <a:t>Drop-down list box</a:t>
            </a:r>
          </a:p>
          <a:p>
            <a:pPr lvl="1"/>
            <a:r>
              <a:rPr lang="en-US" altLang="en-US" sz="3600" smtClean="0"/>
              <a:t>Is a list of options that you can select from.</a:t>
            </a:r>
          </a:p>
          <a:p>
            <a:r>
              <a:rPr lang="en-US" altLang="en-US" sz="3200" b="1" smtClean="0"/>
              <a:t>Option buttons</a:t>
            </a:r>
          </a:p>
          <a:p>
            <a:pPr lvl="1"/>
            <a:r>
              <a:rPr lang="en-US" altLang="en-US" sz="3600" smtClean="0"/>
              <a:t>A group of round buttons indicating alternative choices.</a:t>
            </a:r>
          </a:p>
          <a:p>
            <a:r>
              <a:rPr lang="en-US" altLang="en-US" sz="3200" b="1" smtClean="0"/>
              <a:t>Check boxes</a:t>
            </a:r>
          </a:p>
          <a:p>
            <a:pPr lvl="1"/>
            <a:r>
              <a:rPr lang="en-US" altLang="en-US" sz="3600" smtClean="0"/>
              <a:t>A set of square boxes that you can select or clear to turn options  on or off .</a:t>
            </a:r>
          </a:p>
          <a:p>
            <a:pPr lvl="1">
              <a:buFont typeface="Wingdings 2" pitchFamily="18" charset="2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b="1" smtClean="0"/>
              <a:t>Working with the Control Panel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/>
          <a:lstStyle/>
          <a:p>
            <a:pPr algn="just"/>
            <a:r>
              <a:rPr lang="en-US" altLang="en-US" sz="3200" smtClean="0"/>
              <a:t>The </a:t>
            </a:r>
            <a:r>
              <a:rPr lang="en-US" altLang="en-US" sz="3200" b="1" smtClean="0"/>
              <a:t>Control Panel</a:t>
            </a:r>
            <a:r>
              <a:rPr lang="en-US" altLang="en-US" sz="3200" smtClean="0"/>
              <a:t> is a part of the Microsoft Windows GUI which allows users to </a:t>
            </a:r>
            <a:r>
              <a:rPr lang="en-US" altLang="en-US" sz="3200" b="1" smtClean="0"/>
              <a:t>view</a:t>
            </a:r>
            <a:r>
              <a:rPr lang="en-US" altLang="en-US" sz="3200" smtClean="0"/>
              <a:t> and </a:t>
            </a:r>
            <a:r>
              <a:rPr lang="en-US" altLang="en-US" sz="3200" b="1" smtClean="0"/>
              <a:t>manipulate</a:t>
            </a:r>
            <a:r>
              <a:rPr lang="en-US" altLang="en-US" sz="3200" smtClean="0"/>
              <a:t> basic system settings such as adding hardware, adding and removing software, controlling user accounts, and changing accessibility options. </a:t>
            </a:r>
          </a:p>
          <a:p>
            <a:pPr algn="just"/>
            <a:r>
              <a:rPr lang="en-US" altLang="en-US" sz="3200" smtClean="0"/>
              <a:t>The control panel helps the computer user to change settings and customize the functionality of your computer.</a:t>
            </a:r>
          </a:p>
          <a:p>
            <a:pPr algn="just"/>
            <a:r>
              <a:rPr lang="en-US" altLang="en-US" sz="3200" smtClean="0"/>
              <a:t>To access the control panel: Click on the Start button- then click on Control panel in the menu items provided.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r>
              <a:rPr lang="en-US" altLang="en-US" sz="2800" smtClean="0"/>
              <a:t>Working with the Control Panel</a:t>
            </a:r>
            <a:endParaRPr lang="en-US" altLang="en-US" sz="2800" smtClean="0">
              <a:solidFill>
                <a:srgbClr val="00B0F0"/>
              </a:solidFill>
            </a:endParaRPr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26549" t="15372" r="10619" b="5927"/>
          <a:stretch>
            <a:fillRect/>
          </a:stretch>
        </p:blipFill>
        <p:spPr>
          <a:xfrm>
            <a:off x="762000" y="1114425"/>
            <a:ext cx="7962900" cy="5286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 lIns="81272" tIns="40636" rIns="81272" bIns="40636"/>
          <a:lstStyle/>
          <a:p>
            <a:r>
              <a:rPr lang="en-US" altLang="en-US" smtClean="0"/>
              <a:t>Exploring your computer</a:t>
            </a:r>
            <a:endParaRPr lang="en-GB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Computer drive</a:t>
            </a:r>
          </a:p>
          <a:p>
            <a:pPr lvl="1">
              <a:defRPr/>
            </a:pPr>
            <a:r>
              <a:rPr lang="en-US" altLang="en-US" sz="2800" dirty="0" smtClean="0"/>
              <a:t>Is a physical storage device for holding files and folders in a computer.</a:t>
            </a:r>
          </a:p>
          <a:p>
            <a:pPr marL="319088" lvl="1" indent="0">
              <a:buFont typeface="Wingdings 2" pitchFamily="18" charset="2"/>
              <a:buNone/>
              <a:defRPr/>
            </a:pPr>
            <a:endParaRPr lang="en-GB" altLang="en-US" dirty="0" smtClean="0"/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 cstate="print"/>
          <a:srcRect l="27998" t="23906" r="14127" b="17656"/>
          <a:stretch>
            <a:fillRect/>
          </a:stretch>
        </p:blipFill>
        <p:spPr bwMode="auto">
          <a:xfrm>
            <a:off x="304800" y="2057400"/>
            <a:ext cx="8305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85863"/>
          </a:xfrm>
        </p:spPr>
        <p:txBody>
          <a:bodyPr lIns="81272" tIns="40636" rIns="81272" bIns="40636"/>
          <a:lstStyle/>
          <a:p>
            <a:r>
              <a:rPr lang="en-US" altLang="en-US" sz="3900" smtClean="0"/>
              <a:t>Viewing drive properties</a:t>
            </a:r>
            <a:endParaRPr lang="en-GB" altLang="en-US" sz="3900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54100"/>
            <a:ext cx="8763000" cy="5359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2360613" y="3362325"/>
            <a:ext cx="2843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72" tIns="40636" rIns="81272" bIns="40636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/>
              <a:t>Right click on hard disk drive and click on properties.</a:t>
            </a:r>
            <a:endParaRPr lang="en-GB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65513" y="2571750"/>
            <a:ext cx="1658937" cy="85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46482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46100" indent="-409575" algn="just">
              <a:spcBef>
                <a:spcPts val="65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It is a program/(system) software that </a:t>
            </a: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controls</a:t>
            </a: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 the system’s hardware and interacts with the user and application software</a:t>
            </a:r>
            <a:r>
              <a:rPr lang="en-US" altLang="en-US" sz="28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marL="546100" indent="-409575" algn="just">
              <a:spcBef>
                <a:spcPts val="650"/>
              </a:spcBef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546100" indent="-409575" algn="just">
              <a:spcBef>
                <a:spcPts val="65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The operating system acts as an</a:t>
            </a: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 intermediary </a:t>
            </a: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between </a:t>
            </a: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application</a:t>
            </a: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programs</a:t>
            </a:r>
            <a:r>
              <a:rPr lang="en-US" altLang="en-US" sz="2800" dirty="0">
                <a:solidFill>
                  <a:schemeClr val="tx1"/>
                </a:solidFill>
                <a:cs typeface="Times New Roman" pitchFamily="18" charset="0"/>
              </a:rPr>
              <a:t> and the </a:t>
            </a:r>
            <a:r>
              <a:rPr lang="en-US" altLang="en-US" sz="2800" b="1" dirty="0">
                <a:solidFill>
                  <a:schemeClr val="tx1"/>
                </a:solidFill>
                <a:cs typeface="Times New Roman" pitchFamily="18" charset="0"/>
              </a:rPr>
              <a:t>computer hardware.</a:t>
            </a:r>
          </a:p>
          <a:p>
            <a:pPr marL="546100" indent="-409575">
              <a:spcBef>
                <a:spcPts val="650"/>
              </a:spcBef>
              <a:buClr>
                <a:srgbClr val="F9F9F9"/>
              </a:buClr>
              <a:buSzPct val="6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>
              <a:solidFill>
                <a:schemeClr val="tx1"/>
              </a:solidFill>
              <a:latin typeface="Book Antiqua" pitchFamily="18" charset="0"/>
            </a:endParaRPr>
          </a:p>
          <a:p>
            <a:pPr marL="546100" indent="-409575">
              <a:spcBef>
                <a:spcPts val="650"/>
              </a:spcBef>
              <a:buClr>
                <a:srgbClr val="F9F9F9"/>
              </a:buClr>
              <a:buSzPct val="6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>
              <a:solidFill>
                <a:schemeClr val="tx1"/>
              </a:solidFill>
              <a:latin typeface="Book Antiqua" pitchFamily="18" charset="0"/>
            </a:endParaRPr>
          </a:p>
          <a:p>
            <a:pPr marL="546100" indent="-409575">
              <a:spcBef>
                <a:spcPts val="650"/>
              </a:spcBef>
              <a:buClr>
                <a:srgbClr val="F9F9F9"/>
              </a:buClr>
              <a:buSzPct val="65000"/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>
              <a:latin typeface="Book Antiqua" pitchFamily="18" charset="0"/>
            </a:endParaRP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5189538" y="1450975"/>
            <a:ext cx="3114675" cy="4610100"/>
            <a:chOff x="3269" y="914"/>
            <a:chExt cx="1962" cy="2904"/>
          </a:xfrm>
        </p:grpSpPr>
        <p:pic>
          <p:nvPicPr>
            <p:cNvPr id="92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9" y="914"/>
              <a:ext cx="1963" cy="29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9222" name="Text Box 7"/>
            <p:cNvSpPr txBox="1">
              <a:spLocks noChangeArrowheads="1"/>
            </p:cNvSpPr>
            <p:nvPr/>
          </p:nvSpPr>
          <p:spPr bwMode="auto">
            <a:xfrm>
              <a:off x="3269" y="914"/>
              <a:ext cx="1963" cy="290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</p:grpSp>
      <p:sp>
        <p:nvSpPr>
          <p:cNvPr id="9220" name="Title 8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096962"/>
          </a:xfrm>
        </p:spPr>
        <p:txBody>
          <a:bodyPr/>
          <a:lstStyle/>
          <a:p>
            <a:r>
              <a:rPr lang="en-US" alt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 System</a:t>
            </a:r>
            <a:endParaRPr lang="en-US" altLang="en-US" smtClean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 lIns="81272" tIns="40636" rIns="81272" bIns="40636"/>
          <a:lstStyle/>
          <a:p>
            <a:r>
              <a:rPr lang="en-US" altLang="en-US" smtClean="0">
                <a:solidFill>
                  <a:schemeClr val="tx1"/>
                </a:solidFill>
              </a:rPr>
              <a:t>Drive properties</a:t>
            </a:r>
            <a:endParaRPr lang="en-GB" altLang="en-US" smtClean="0">
              <a:solidFill>
                <a:schemeClr val="tx1"/>
              </a:solidFill>
            </a:endParaRPr>
          </a:p>
        </p:txBody>
      </p:sp>
      <p:pic>
        <p:nvPicPr>
          <p:cNvPr id="378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1154113"/>
            <a:ext cx="5842000" cy="54752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066800"/>
          </a:xfrm>
        </p:spPr>
        <p:txBody>
          <a:bodyPr lIns="81272" tIns="40636" rIns="81272" bIns="40636"/>
          <a:lstStyle/>
          <a:p>
            <a:r>
              <a:rPr lang="en-US" altLang="en-US" smtClean="0">
                <a:solidFill>
                  <a:schemeClr val="tx1"/>
                </a:solidFill>
              </a:rPr>
              <a:t>File Naming Conventions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990600"/>
            <a:ext cx="8763000" cy="5318125"/>
          </a:xfrm>
        </p:spPr>
        <p:txBody>
          <a:bodyPr/>
          <a:lstStyle/>
          <a:p>
            <a:pPr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2800" smtClean="0"/>
              <a:t>A </a:t>
            </a:r>
            <a:r>
              <a:rPr lang="en-US" altLang="en-US" sz="2800" b="1" smtClean="0"/>
              <a:t>computer file </a:t>
            </a:r>
            <a:r>
              <a:rPr lang="en-US" altLang="en-US" sz="2800" smtClean="0"/>
              <a:t>is a named collection of data that exists on a storage medium such as a hard disk, a floppy disk, or a CD. </a:t>
            </a:r>
          </a:p>
          <a:p>
            <a:pPr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2800" smtClean="0"/>
              <a:t>Is a  computers’ basic  unit of information in a  storage. </a:t>
            </a:r>
          </a:p>
          <a:p>
            <a:pPr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2800" smtClean="0"/>
              <a:t>When you create a file, you must provide it with a valid </a:t>
            </a:r>
            <a:r>
              <a:rPr lang="en-US" altLang="en-US" sz="2800" b="1" smtClean="0"/>
              <a:t>filename</a:t>
            </a:r>
            <a:r>
              <a:rPr lang="en-US" altLang="en-US" sz="2800" smtClean="0"/>
              <a:t> that adheres to specific rules, referred to as </a:t>
            </a:r>
            <a:r>
              <a:rPr lang="en-US" altLang="en-US" sz="2800" b="1" smtClean="0"/>
              <a:t>file naming conventions</a:t>
            </a:r>
            <a:r>
              <a:rPr lang="en-US" altLang="en-US" sz="2800" smtClean="0"/>
              <a:t>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2800" smtClean="0"/>
              <a:t>Special characters like / \ : ? &lt; &gt; * are not allowed in Windows filenames.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Arial" pitchFamily="34" charset="0"/>
              <a:buChar char="•"/>
            </a:pPr>
            <a:r>
              <a:rPr lang="en-US" altLang="en-US" sz="2800" smtClean="0"/>
              <a:t>Reserved words like Aux, Com1, and Lpt1 are used as commands or special identifiers in Windows.  You cannot use these words alone as a filename.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 lIns="81272" tIns="40636" rIns="81272" bIns="40636"/>
          <a:lstStyle/>
          <a:p>
            <a:r>
              <a:rPr lang="en-US" altLang="en-US" smtClean="0">
                <a:solidFill>
                  <a:schemeClr val="tx1"/>
                </a:solidFill>
              </a:rPr>
              <a:t>Directories and Folders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10600" cy="521811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en-US" sz="3200" smtClean="0"/>
              <a:t>An operating system maintains a list of files called a </a:t>
            </a:r>
            <a:r>
              <a:rPr lang="en-US" altLang="en-US" sz="3200" b="1" smtClean="0"/>
              <a:t>directory</a:t>
            </a:r>
            <a:r>
              <a:rPr lang="en-US" altLang="en-US" sz="3200" smtClean="0"/>
              <a:t> for each disk, CD-ROM or DVD.</a:t>
            </a:r>
          </a:p>
          <a:p>
            <a:pPr algn="just">
              <a:lnSpc>
                <a:spcPct val="110000"/>
              </a:lnSpc>
            </a:pPr>
            <a:r>
              <a:rPr lang="en-US" altLang="en-US" sz="3200" smtClean="0"/>
              <a:t>The main directory of a disk is its </a:t>
            </a:r>
            <a:r>
              <a:rPr lang="en-US" altLang="en-US" sz="3200" b="1" smtClean="0"/>
              <a:t>root directory</a:t>
            </a:r>
            <a:r>
              <a:rPr lang="en-US" altLang="en-US" sz="320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altLang="en-US" sz="3200" smtClean="0"/>
              <a:t>Most operating systems allow the user to divide a directory into smaller lists called </a:t>
            </a:r>
            <a:r>
              <a:rPr lang="en-US" altLang="en-US" sz="3200" b="1" smtClean="0"/>
              <a:t>folders</a:t>
            </a:r>
            <a:r>
              <a:rPr lang="en-US" altLang="en-US" sz="3200" b="1" smtClean="0">
                <a:solidFill>
                  <a:srgbClr val="FF0000"/>
                </a:solidFill>
              </a:rPr>
              <a:t> </a:t>
            </a:r>
            <a:r>
              <a:rPr lang="en-US" altLang="en-US" sz="3200" smtClean="0"/>
              <a:t>or </a:t>
            </a:r>
            <a:r>
              <a:rPr lang="en-US" altLang="en-US" sz="3200" b="1" smtClean="0"/>
              <a:t>subdirectories</a:t>
            </a:r>
            <a:r>
              <a:rPr lang="en-US" altLang="en-US" sz="3200" smtClean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altLang="en-US" sz="3200" smtClean="0"/>
              <a:t>A computer file’s location is defined by a </a:t>
            </a:r>
            <a:r>
              <a:rPr lang="en-US" altLang="en-US" sz="3200" b="1" smtClean="0"/>
              <a:t>file</a:t>
            </a:r>
            <a:r>
              <a:rPr lang="en-US" altLang="en-US" sz="3200" b="1" smtClean="0">
                <a:solidFill>
                  <a:srgbClr val="FF0000"/>
                </a:solidFill>
              </a:rPr>
              <a:t> </a:t>
            </a:r>
            <a:r>
              <a:rPr lang="en-US" altLang="en-US" sz="3200" b="1" smtClean="0"/>
              <a:t>specification</a:t>
            </a:r>
            <a:r>
              <a:rPr lang="en-US" altLang="en-US" sz="3200" b="1" smtClean="0">
                <a:solidFill>
                  <a:srgbClr val="FF0000"/>
                </a:solidFill>
              </a:rPr>
              <a:t> </a:t>
            </a:r>
            <a:r>
              <a:rPr lang="en-US" altLang="en-US" sz="3200" smtClean="0"/>
              <a:t>(or </a:t>
            </a:r>
            <a:r>
              <a:rPr lang="en-US" altLang="en-US" sz="3200" b="1" smtClean="0"/>
              <a:t>path</a:t>
            </a:r>
            <a:r>
              <a:rPr lang="en-US" altLang="en-US" sz="3200" smtClean="0"/>
              <a:t>) which includes the drive letter, folder(s), filename, and extension.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032"/>
          <p:cNvSpPr>
            <a:spLocks noGrp="1" noChangeArrowheads="1"/>
          </p:cNvSpPr>
          <p:nvPr>
            <p:ph type="title"/>
          </p:nvPr>
        </p:nvSpPr>
        <p:spPr/>
        <p:txBody>
          <a:bodyPr lIns="81272" tIns="40636" rIns="81272" bIns="40636"/>
          <a:lstStyle/>
          <a:p>
            <a:r>
              <a:rPr lang="en-US" altLang="en-US" smtClean="0"/>
              <a:t>Example File Specification</a:t>
            </a:r>
          </a:p>
        </p:txBody>
      </p:sp>
      <p:pic>
        <p:nvPicPr>
          <p:cNvPr id="40963" name="Picture 102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8050" y="1647825"/>
            <a:ext cx="3495675" cy="1335088"/>
          </a:xfrm>
        </p:spPr>
      </p:pic>
      <p:pic>
        <p:nvPicPr>
          <p:cNvPr id="40964" name="Picture 103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400675" y="1647825"/>
            <a:ext cx="2714625" cy="1266825"/>
          </a:xfrm>
        </p:spPr>
      </p:pic>
      <p:sp>
        <p:nvSpPr>
          <p:cNvPr id="40965" name="Rectangle 1034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560763"/>
            <a:ext cx="8229600" cy="2535237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mtClean="0"/>
              <a:t>A:\DATA\GOOD.TXT</a:t>
            </a:r>
          </a:p>
          <a:p>
            <a:pPr marL="741363" lvl="1" indent="-284163">
              <a:lnSpc>
                <a:spcPct val="90000"/>
              </a:lnSpc>
              <a:buFont typeface="Arial" pitchFamily="34" charset="0"/>
              <a:buChar char="–"/>
            </a:pPr>
            <a:r>
              <a:rPr lang="en-US" altLang="en-US" sz="2800" smtClean="0"/>
              <a:t>A: is the </a:t>
            </a:r>
            <a:r>
              <a:rPr lang="en-US" altLang="en-US" sz="2800" b="1" smtClean="0"/>
              <a:t>Drive Letter</a:t>
            </a:r>
            <a:endParaRPr lang="en-US" altLang="en-US" sz="2800" smtClean="0"/>
          </a:p>
          <a:p>
            <a:pPr marL="741363" lvl="1" indent="-284163">
              <a:lnSpc>
                <a:spcPct val="90000"/>
              </a:lnSpc>
              <a:buFont typeface="Arial" pitchFamily="34" charset="0"/>
              <a:buChar char="–"/>
            </a:pPr>
            <a:r>
              <a:rPr lang="en-US" altLang="en-US" sz="2800" smtClean="0"/>
              <a:t>DATA is the </a:t>
            </a:r>
            <a:r>
              <a:rPr lang="en-US" altLang="en-US" sz="2800" b="1" smtClean="0"/>
              <a:t>folder name</a:t>
            </a:r>
            <a:endParaRPr lang="en-US" altLang="en-US" sz="2800" smtClean="0"/>
          </a:p>
          <a:p>
            <a:pPr marL="741363" lvl="1" indent="-284163">
              <a:lnSpc>
                <a:spcPct val="90000"/>
              </a:lnSpc>
              <a:buFont typeface="Arial" pitchFamily="34" charset="0"/>
              <a:buChar char="–"/>
            </a:pPr>
            <a:r>
              <a:rPr lang="en-US" altLang="en-US" sz="2800" smtClean="0"/>
              <a:t>GOOD is the </a:t>
            </a:r>
            <a:r>
              <a:rPr lang="en-US" altLang="en-US" sz="2800" b="1" smtClean="0"/>
              <a:t>filename</a:t>
            </a:r>
            <a:endParaRPr lang="en-US" altLang="en-US" sz="2800" smtClean="0"/>
          </a:p>
          <a:p>
            <a:pPr marL="741363" lvl="1" indent="-284163">
              <a:lnSpc>
                <a:spcPct val="90000"/>
              </a:lnSpc>
              <a:buFont typeface="Arial" pitchFamily="34" charset="0"/>
              <a:buChar char="–"/>
            </a:pPr>
            <a:r>
              <a:rPr lang="en-US" altLang="en-US" sz="2800" smtClean="0"/>
              <a:t>.TXT is the </a:t>
            </a:r>
            <a:r>
              <a:rPr lang="en-US" altLang="en-US" sz="2800" b="1" smtClean="0"/>
              <a:t>filename extension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219200"/>
          </a:xfrm>
        </p:spPr>
        <p:txBody>
          <a:bodyPr/>
          <a:lstStyle/>
          <a:p>
            <a:r>
              <a:rPr lang="en-US" altLang="en-US" smtClean="0"/>
              <a:t>File Sizes and Dates</a:t>
            </a:r>
          </a:p>
        </p:txBody>
      </p:sp>
      <p:pic>
        <p:nvPicPr>
          <p:cNvPr id="41987" name="Picture 5" descr="bs00975_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7338" y="1524000"/>
            <a:ext cx="4616450" cy="4029075"/>
          </a:xfrm>
        </p:spPr>
      </p:pic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524000"/>
            <a:ext cx="3886200" cy="4267200"/>
          </a:xfrm>
        </p:spPr>
        <p:txBody>
          <a:bodyPr/>
          <a:lstStyle/>
          <a:p>
            <a:r>
              <a:rPr lang="en-US" altLang="en-US" b="1" smtClean="0"/>
              <a:t>File size </a:t>
            </a:r>
            <a:r>
              <a:rPr lang="en-US" altLang="en-US" smtClean="0"/>
              <a:t>is usually measured in bytes, kilobytes or megabytes.</a:t>
            </a:r>
          </a:p>
          <a:p>
            <a:r>
              <a:rPr lang="en-US" altLang="en-US" smtClean="0"/>
              <a:t>The </a:t>
            </a:r>
            <a:r>
              <a:rPr lang="en-US" altLang="en-US" b="1" smtClean="0"/>
              <a:t>file date </a:t>
            </a:r>
            <a:r>
              <a:rPr lang="en-US" altLang="en-US" smtClean="0"/>
              <a:t>is the date the file was created or last modified.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smtClean="0">
                <a:solidFill>
                  <a:schemeClr val="tx1"/>
                </a:solidFill>
              </a:rPr>
              <a:t>File Management </a:t>
            </a:r>
            <a:endParaRPr lang="en-US" altLang="en-US" b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4876800"/>
          </a:xfrm>
        </p:spPr>
        <p:txBody>
          <a:bodyPr>
            <a:normAutofit fontScale="32500" lnSpcReduction="20000"/>
          </a:bodyPr>
          <a:lstStyle/>
          <a:p>
            <a:pPr marL="274320" indent="-274320" algn="just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 sz="8600" dirty="0" smtClean="0"/>
              <a:t>Folders are the best way to organize and store your data on your computer. Folders located inside other folders are often called subfolders. </a:t>
            </a:r>
            <a:r>
              <a:rPr lang="en-US" sz="8600" dirty="0" smtClean="0">
                <a:solidFill>
                  <a:srgbClr val="FF0000"/>
                </a:solidFill>
              </a:rPr>
              <a:t>Steps of creating a folder in windows.</a:t>
            </a:r>
          </a:p>
          <a:p>
            <a:pPr marL="548640" lvl="1" algn="just" eaLnBrk="1" fontAlgn="auto" hangingPunct="1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600" dirty="0" smtClean="0"/>
              <a:t>Go to the location (either a folder or the desktop) where you want to create a new folder.</a:t>
            </a:r>
          </a:p>
          <a:p>
            <a:pPr marL="548640" lvl="1" algn="just" eaLnBrk="1" fontAlgn="auto" hangingPunct="1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600" dirty="0" smtClean="0"/>
              <a:t>Right-click a blank area on the desktop or in the folder window, point to New, and then click Folder.</a:t>
            </a:r>
          </a:p>
          <a:p>
            <a:pPr marL="548640" lvl="1" algn="just" eaLnBrk="1" fontAlgn="auto" hangingPunct="1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8600" dirty="0" smtClean="0"/>
              <a:t>Type a name for the new folder, and then press ENTER.</a:t>
            </a:r>
          </a:p>
          <a:p>
            <a:pPr marL="274320" indent="-274320"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868680" lvl="1" indent="-283464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Moving/copying Files</a:t>
            </a:r>
          </a:p>
        </p:txBody>
      </p:sp>
      <p:sp>
        <p:nvSpPr>
          <p:cNvPr id="4403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 eaLnBrk="1" hangingPunct="1"/>
            <a:r>
              <a:rPr lang="en-US" altLang="en-US" sz="2800" smtClean="0"/>
              <a:t>To move files, first highlight the files and then choose Edit, Cut from the menu, and Edit, Paste in the menu of the target window.</a:t>
            </a:r>
          </a:p>
          <a:p>
            <a:pPr algn="just" eaLnBrk="1" hangingPunct="1"/>
            <a:r>
              <a:rPr lang="en-US" altLang="en-US" sz="2800" smtClean="0"/>
              <a:t>Files can also be moved and copied by dragging. </a:t>
            </a:r>
          </a:p>
          <a:p>
            <a:pPr algn="just" eaLnBrk="1" hangingPunct="1"/>
            <a:r>
              <a:rPr lang="en-US" altLang="en-US" sz="2800" smtClean="0"/>
              <a:t>Place the mouse pointer on a highlighted file and move it while holding down the left mouse button.</a:t>
            </a:r>
          </a:p>
          <a:p>
            <a:pPr algn="just" eaLnBrk="1" hangingPunct="1"/>
            <a:r>
              <a:rPr lang="en-US" altLang="en-US" sz="2800" smtClean="0"/>
              <a:t>Release button at the target point.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 </a:t>
            </a:r>
            <a:br>
              <a:rPr lang="en-US" altLang="en-US" smtClean="0"/>
            </a:br>
            <a:r>
              <a:rPr lang="en-US" altLang="en-US" smtClean="0">
                <a:solidFill>
                  <a:schemeClr val="tx1"/>
                </a:solidFill>
              </a:rPr>
              <a:t>Deleting Files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34400" cy="4953000"/>
          </a:xfrm>
        </p:spPr>
        <p:txBody>
          <a:bodyPr/>
          <a:lstStyle/>
          <a:p>
            <a:pPr algn="just" eaLnBrk="1" hangingPunct="1"/>
            <a:r>
              <a:rPr lang="en-US" altLang="en-US" sz="3200" smtClean="0"/>
              <a:t>When you delete a file, the operating system changes the status of the file’s clusters to empty and removes the filename from the FAT.</a:t>
            </a:r>
          </a:p>
          <a:p>
            <a:pPr algn="just" eaLnBrk="1" hangingPunct="1"/>
            <a:r>
              <a:rPr lang="en-US" altLang="en-US" sz="3200" smtClean="0"/>
              <a:t>To delete data from a disk in such a way that no one can ever read it, you can use special file shredder software that overwrites empty sectors with random 1s and 0s.</a:t>
            </a:r>
          </a:p>
          <a:p>
            <a:pPr algn="just" eaLnBrk="1" hangingPunct="1"/>
            <a:r>
              <a:rPr lang="en-US" altLang="en-US" sz="3200" smtClean="0"/>
              <a:t>The </a:t>
            </a:r>
            <a:r>
              <a:rPr lang="en-US" altLang="en-US" sz="3200" smtClean="0">
                <a:solidFill>
                  <a:srgbClr val="FF0000"/>
                </a:solidFill>
              </a:rPr>
              <a:t>Windows Recycle Bin </a:t>
            </a:r>
            <a:r>
              <a:rPr lang="en-US" altLang="en-US" sz="3200" smtClean="0"/>
              <a:t>is designed to protect you for accidentally deleting hard disk files that you actually need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715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are the differences between the command line and GUI interfaces?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is a non-real-time OS?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What are the characteristics of a non-real-time OS?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Where can a non-real-time OS be applied?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200" dirty="0" smtClean="0"/>
              <a:t>Critically, discuss the following features of a Windows Desktop:</a:t>
            </a:r>
          </a:p>
          <a:p>
            <a:pPr marL="890588" lvl="1" indent="-571500">
              <a:buFont typeface="+mj-lt"/>
              <a:buAutoNum type="romanUcPeriod"/>
            </a:pPr>
            <a:r>
              <a:rPr lang="en-US" sz="3200" dirty="0" smtClean="0"/>
              <a:t>Start Button 					</a:t>
            </a:r>
          </a:p>
          <a:p>
            <a:pPr marL="890588" lvl="1" indent="-571500">
              <a:buFont typeface="+mj-lt"/>
              <a:buAutoNum type="romanUcPeriod"/>
            </a:pPr>
            <a:r>
              <a:rPr lang="en-US" sz="3200" dirty="0" smtClean="0"/>
              <a:t>Taskbar 						</a:t>
            </a:r>
          </a:p>
          <a:p>
            <a:pPr marL="890588" lvl="1" indent="-571500">
              <a:buFont typeface="+mj-lt"/>
              <a:buAutoNum type="romanUcPeriod"/>
            </a:pPr>
            <a:r>
              <a:rPr lang="en-US" sz="3200" dirty="0" smtClean="0"/>
              <a:t>System tray </a:t>
            </a:r>
            <a:r>
              <a:rPr lang="en-US" dirty="0" smtClean="0"/>
              <a:t>						</a:t>
            </a:r>
            <a:r>
              <a:rPr lang="en-US" sz="2800" b="1" dirty="0" smtClean="0"/>
              <a:t> 	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Questions cont …..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82000" cy="5257800"/>
          </a:xfrm>
        </p:spPr>
        <p:txBody>
          <a:bodyPr/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2900" dirty="0" smtClean="0"/>
              <a:t>State the steps that you have to follow to create a folder with three subfolders on the desktop?			</a:t>
            </a:r>
            <a:endParaRPr lang="en-US" sz="2900" dirty="0" smtClean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2900" dirty="0" smtClean="0"/>
              <a:t>Name and explain the four mouse operations		</a:t>
            </a:r>
          </a:p>
          <a:p>
            <a:pPr marL="514350" lvl="0" indent="-514350">
              <a:buFont typeface="+mj-lt"/>
              <a:buAutoNum type="arabicPeriod" startAt="6"/>
            </a:pPr>
            <a:r>
              <a:rPr lang="en-US" sz="2900" dirty="0" smtClean="0"/>
              <a:t>What </a:t>
            </a:r>
            <a:r>
              <a:rPr lang="en-US" sz="2900" dirty="0" smtClean="0"/>
              <a:t>is a </a:t>
            </a:r>
            <a:r>
              <a:rPr lang="en-US" sz="2900" b="1" dirty="0" smtClean="0"/>
              <a:t>water mark</a:t>
            </a:r>
            <a:r>
              <a:rPr lang="en-US" sz="2900" dirty="0" smtClean="0"/>
              <a:t>? What steps would you follow to insert watermark in a word document?		</a:t>
            </a:r>
          </a:p>
          <a:p>
            <a:pPr marL="514350" lvl="0" indent="-514350">
              <a:buFont typeface="+mj-lt"/>
              <a:buAutoNum type="arabicPeriod" startAt="6"/>
            </a:pPr>
            <a:r>
              <a:rPr lang="en-US" sz="2900" dirty="0" smtClean="0"/>
              <a:t>What is the difference between the following types of document views: </a:t>
            </a:r>
            <a:r>
              <a:rPr lang="en-US" sz="2900" i="1" dirty="0" smtClean="0"/>
              <a:t>draft view</a:t>
            </a:r>
            <a:r>
              <a:rPr lang="en-US" sz="2900" dirty="0" smtClean="0"/>
              <a:t> and </a:t>
            </a:r>
            <a:r>
              <a:rPr lang="en-US" sz="2900" i="1" dirty="0" smtClean="0"/>
              <a:t>outline view</a:t>
            </a:r>
            <a:r>
              <a:rPr lang="en-US" sz="2900" dirty="0" smtClean="0"/>
              <a:t>?		</a:t>
            </a:r>
          </a:p>
          <a:p>
            <a:pPr marL="514350" lvl="0" indent="-514350">
              <a:buFont typeface="+mj-lt"/>
              <a:buAutoNum type="arabicPeriod" startAt="6"/>
            </a:pPr>
            <a:r>
              <a:rPr lang="en-US" sz="2900" dirty="0" smtClean="0"/>
              <a:t>List any two examples of word processing Applications</a:t>
            </a:r>
          </a:p>
          <a:p>
            <a:pPr lvl="0"/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Operating Systems (O/S)</a:t>
            </a:r>
          </a:p>
        </p:txBody>
      </p:sp>
      <p:pic>
        <p:nvPicPr>
          <p:cNvPr id="10244" name="Picture 4" descr="Fig05-1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t="6154" r="1010"/>
          <a:stretch>
            <a:fillRect/>
          </a:stretch>
        </p:blipFill>
        <p:spPr>
          <a:xfrm>
            <a:off x="228600" y="1066800"/>
            <a:ext cx="8858250" cy="5562600"/>
          </a:xfr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88913" y="146050"/>
            <a:ext cx="8710612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5344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650875" indent="-514350" algn="just">
              <a:spcBef>
                <a:spcPts val="700"/>
              </a:spcBef>
              <a:buClr>
                <a:schemeClr val="tx1"/>
              </a:buClr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It Provides a user interface. In other words displays the on-screen elements with which you interact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marL="650875" indent="-514350" algn="just">
              <a:spcBef>
                <a:spcPts val="700"/>
              </a:spcBef>
              <a:buClr>
                <a:schemeClr val="tx1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50875" indent="-514350" algn="just">
              <a:spcBef>
                <a:spcPts val="70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Loads programs into the computer’s memory so that you can use them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marL="650875" indent="-514350" algn="just">
              <a:spcBef>
                <a:spcPts val="700"/>
              </a:spcBef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50875" indent="-514350" algn="just">
              <a:spcBef>
                <a:spcPts val="70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Coordinates how programs work with the computer’s hardware and other software</a:t>
            </a: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marL="650875" indent="-514350" algn="just">
              <a:spcBef>
                <a:spcPts val="700"/>
              </a:spcBef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>
              <a:solidFill>
                <a:schemeClr val="tx1"/>
              </a:solidFill>
              <a:cs typeface="Times New Roman" pitchFamily="18" charset="0"/>
            </a:endParaRPr>
          </a:p>
          <a:p>
            <a:pPr marL="650875" indent="-514350" algn="just">
              <a:spcBef>
                <a:spcPts val="70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Manages the way information is stored on and retrieved from disks.</a:t>
            </a:r>
          </a:p>
          <a:p>
            <a:pPr marL="650875" indent="-514350" algn="just">
              <a:spcBef>
                <a:spcPts val="700"/>
              </a:spcBef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Manages resource sharing.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>
                <a:solidFill>
                  <a:schemeClr val="tx1"/>
                </a:solidFill>
                <a:cs typeface="Times New Roman" pitchFamily="18" charset="0"/>
              </a:rPr>
              <a:t>	</a:t>
            </a: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</p:txBody>
      </p:sp>
      <p:sp>
        <p:nvSpPr>
          <p:cNvPr id="11268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Functions of an operating system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88913" y="146050"/>
            <a:ext cx="8710612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5344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Operating systems can be categorized according to availability, number of users, type of interface design and manufacturer: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According to availability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-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Real-time operating systems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- Non-real-time operating Systems 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According to number of users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-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Single-User/Single-Tasking Operating Systems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- Single-User/Multi-Tasking Operating Systems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- Multi-User/Multitasking Operating Systems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Book Antiqua" pitchFamily="18" charset="0"/>
              <a:buAutoNum type="arabi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b="1" dirty="0" smtClean="0">
              <a:solidFill>
                <a:srgbClr val="00B0F0"/>
              </a:solidFill>
              <a:latin typeface="Book Antiqua" pitchFamily="18" charset="0"/>
            </a:endParaRPr>
          </a:p>
          <a:p>
            <a:pPr marL="650875" indent="-514350" algn="just">
              <a:spcBef>
                <a:spcPts val="700"/>
              </a:spcBef>
              <a:buClr>
                <a:schemeClr val="tx1"/>
              </a:buClr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</p:txBody>
      </p:sp>
      <p:sp>
        <p:nvSpPr>
          <p:cNvPr id="11268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an operating system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88913" y="146050"/>
            <a:ext cx="8710612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5344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According to interface design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Book Antiqua" pitchFamily="18" charset="0"/>
              </a:rPr>
              <a:t>- Command line interface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Book Antiqua" pitchFamily="18" charset="0"/>
              </a:rPr>
              <a:t>- Graphical user interface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 smtClean="0">
                <a:solidFill>
                  <a:srgbClr val="0070C0"/>
                </a:solidFill>
                <a:cs typeface="Times New Roman" pitchFamily="18" charset="0"/>
              </a:rPr>
              <a:t>According to manufacturer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Book Antiqua" pitchFamily="18" charset="0"/>
              </a:rPr>
              <a:t>- Microsoft Windows operating systems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Book Antiqua" pitchFamily="18" charset="0"/>
              </a:rPr>
              <a:t>- Linux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Book Antiqua" pitchFamily="18" charset="0"/>
              </a:rPr>
              <a:t>- Mac OS etc</a:t>
            </a:r>
            <a:endParaRPr lang="en-US" altLang="en-US" sz="2400" b="1" dirty="0" smtClean="0">
              <a:solidFill>
                <a:srgbClr val="00B0F0"/>
              </a:solidFill>
              <a:latin typeface="Book Antiqua" pitchFamily="18" charset="0"/>
            </a:endParaRPr>
          </a:p>
          <a:p>
            <a:pPr marL="650875" indent="-514350" algn="just">
              <a:spcBef>
                <a:spcPts val="700"/>
              </a:spcBef>
              <a:buClr>
                <a:schemeClr val="tx1"/>
              </a:buClr>
              <a:buSzPct val="65000"/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</p:txBody>
      </p:sp>
      <p:sp>
        <p:nvSpPr>
          <p:cNvPr id="11268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an operating system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88913" y="146050"/>
            <a:ext cx="8710612" cy="927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52400" y="1066800"/>
            <a:ext cx="8839200" cy="548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4350" indent="-514350">
              <a:spcBef>
                <a:spcPts val="700"/>
              </a:spcBef>
              <a:buClr>
                <a:srgbClr val="F9F9F9"/>
              </a:buClr>
              <a:buSzPct val="65000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Single-User/Single-Tasking Operating Systems: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Allows a single user to perform just one task at a time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Take up little space on disk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Run on inexpensive computers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Examples include; MS-DOS and Palm OS for palm handheld computers.</a:t>
            </a:r>
          </a:p>
          <a:p>
            <a:pPr marL="866775" lvl="1" indent="-282575">
              <a:spcBef>
                <a:spcPts val="600"/>
              </a:spcBef>
              <a:buSzPct val="80000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endParaRPr lang="en-US" altLang="en-US" sz="2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14350" indent="-514350">
              <a:spcBef>
                <a:spcPts val="700"/>
              </a:spcBef>
              <a:buSzPct val="65000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Single-User/Multi-Tasking Operating Systems: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Allows a single user to perform two or more functions at once.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Commonly used on personal computers.</a:t>
            </a:r>
          </a:p>
          <a:p>
            <a:pPr marL="866775" lvl="1" indent="-282575">
              <a:spcBef>
                <a:spcPts val="60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Examples include; Microsoft Windows and MAC OS.											</a:t>
            </a:r>
          </a:p>
          <a:p>
            <a:pPr marL="546100" indent="-409575">
              <a:spcBef>
                <a:spcPts val="700"/>
              </a:spcBef>
              <a:buClr>
                <a:srgbClr val="F9F9F9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chemeClr val="tx1"/>
                </a:solidFill>
                <a:cs typeface="Times New Roman" pitchFamily="18" charset="0"/>
              </a:rPr>
              <a:t>	</a:t>
            </a: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  <a:p>
            <a:pPr marL="650875" indent="-514350">
              <a:spcBef>
                <a:spcPts val="700"/>
              </a:spcBef>
              <a:buClr>
                <a:srgbClr val="F9F9F9"/>
              </a:buClr>
              <a:buSzPct val="65000"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>
              <a:latin typeface="Book Antiqua" pitchFamily="18" charset="0"/>
              <a:cs typeface="Arial" charset="0"/>
            </a:endParaRPr>
          </a:p>
        </p:txBody>
      </p:sp>
      <p:sp>
        <p:nvSpPr>
          <p:cNvPr id="11268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an operating system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425" y="-6350"/>
            <a:ext cx="8697913" cy="1077913"/>
            <a:chOff x="142" y="-4"/>
            <a:chExt cx="5479" cy="679"/>
          </a:xfrm>
        </p:grpSpPr>
        <p:pic>
          <p:nvPicPr>
            <p:cNvPr id="1741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" y="-4"/>
              <a:ext cx="5480" cy="6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7417" name="Text Box 3"/>
            <p:cNvSpPr txBox="1">
              <a:spLocks noChangeArrowheads="1"/>
            </p:cNvSpPr>
            <p:nvPr/>
          </p:nvSpPr>
          <p:spPr bwMode="auto">
            <a:xfrm>
              <a:off x="142" y="-4"/>
              <a:ext cx="5480" cy="68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</p:grp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43434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512763" indent="-512763">
              <a:spcBef>
                <a:spcPts val="600"/>
              </a:spcBef>
              <a:buClr>
                <a:srgbClr val="F9F9F9"/>
              </a:buClr>
              <a:buSzPct val="65000"/>
              <a:buFont typeface="Lucida Sans" pitchFamily="34" charset="0"/>
              <a:buAutoNum type="arabicParenR" startAt="4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400" b="1" dirty="0">
                <a:solidFill>
                  <a:schemeClr val="tx1"/>
                </a:solidFill>
                <a:latin typeface="Book Antiqua" pitchFamily="18" charset="0"/>
              </a:rPr>
              <a:t>Multi-User/Multitasking Operating Systems:</a:t>
            </a:r>
          </a:p>
          <a:p>
            <a:pPr marL="866775" lvl="1" indent="-282575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Book Antiqua" pitchFamily="18" charset="0"/>
              </a:rPr>
              <a:t>Allows multiple users to use programs that are simultaneously running on a single network server.</a:t>
            </a:r>
          </a:p>
          <a:p>
            <a:pPr marL="866775" lvl="1" indent="-282575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Book Antiqua" pitchFamily="18" charset="0"/>
              </a:rPr>
              <a:t>Here, each user is given a user session on the server.</a:t>
            </a:r>
          </a:p>
          <a:p>
            <a:pPr marL="866775" lvl="1" indent="-282575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Book Antiqua" pitchFamily="18" charset="0"/>
              </a:rPr>
              <a:t>UNIX, Linux are examples.</a:t>
            </a:r>
          </a:p>
          <a:p>
            <a:pPr marL="866775" lvl="1" indent="-282575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Book Antiqua" pitchFamily="18" charset="0"/>
              </a:rPr>
              <a:t>Maintenance can be easy.</a:t>
            </a:r>
          </a:p>
          <a:p>
            <a:pPr marL="866775" lvl="1" indent="-282575">
              <a:spcBef>
                <a:spcPts val="550"/>
              </a:spcBef>
              <a:buSzPct val="80000"/>
              <a:buFont typeface="Wingdings" pitchFamily="2" charset="2"/>
              <a:buChar char="v"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r>
              <a:rPr lang="en-US" altLang="en-US" sz="2200" dirty="0">
                <a:solidFill>
                  <a:schemeClr val="tx1"/>
                </a:solidFill>
                <a:latin typeface="Book Antiqua" pitchFamily="18" charset="0"/>
              </a:rPr>
              <a:t>Requires a powerful computer.</a:t>
            </a:r>
          </a:p>
          <a:p>
            <a:pPr marL="866775" lvl="1" indent="-282575">
              <a:spcBef>
                <a:spcPts val="550"/>
              </a:spcBef>
              <a:buClr>
                <a:srgbClr val="FFFFFF"/>
              </a:buClr>
              <a:buSzPct val="80000"/>
              <a:buFont typeface="Wingdings 2" pitchFamily="18" charset="2"/>
              <a:buNone/>
              <a:tabLst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9107488" algn="l"/>
                <a:tab pos="10021888" algn="l"/>
              </a:tabLst>
            </a:pPr>
            <a:endParaRPr lang="en-US" altLang="en-US" sz="2200" dirty="0">
              <a:latin typeface="Book Antiqua" pitchFamily="18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572000" y="2209800"/>
            <a:ext cx="4348163" cy="2817813"/>
            <a:chOff x="2880" y="1392"/>
            <a:chExt cx="2739" cy="1775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913" t="7523" r="2913"/>
            <a:stretch>
              <a:fillRect/>
            </a:stretch>
          </p:blipFill>
          <p:spPr bwMode="auto">
            <a:xfrm>
              <a:off x="2880" y="1392"/>
              <a:ext cx="2740" cy="17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2880" y="1392"/>
              <a:ext cx="2740" cy="17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/>
            </a:p>
          </p:txBody>
        </p:sp>
      </p:grpSp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200">
              <a:solidFill>
                <a:srgbClr val="BCBCBC"/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20022</TotalTime>
  <Words>1894</Words>
  <Application>Microsoft Office PowerPoint</Application>
  <PresentationFormat>On-screen Show (4:3)</PresentationFormat>
  <Paragraphs>286</Paragraphs>
  <Slides>39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Computer Literacy CSC 1100</vt:lpstr>
      <vt:lpstr>Outline</vt:lpstr>
      <vt:lpstr>Operating System</vt:lpstr>
      <vt:lpstr>Operating Systems (O/S)</vt:lpstr>
      <vt:lpstr>Functions of an operating system</vt:lpstr>
      <vt:lpstr>Types of an operating system</vt:lpstr>
      <vt:lpstr>Types of an operating system</vt:lpstr>
      <vt:lpstr>Types of an operating system</vt:lpstr>
      <vt:lpstr>Slide 9</vt:lpstr>
      <vt:lpstr>Types of an operating system</vt:lpstr>
      <vt:lpstr>Slide 11</vt:lpstr>
      <vt:lpstr>  Graphical User Interface </vt:lpstr>
      <vt:lpstr>The User Interface - GUI Tools</vt:lpstr>
      <vt:lpstr>Slide 14</vt:lpstr>
      <vt:lpstr>Personal Computers Operating Systems</vt:lpstr>
      <vt:lpstr>Personal Computers Operating Systems</vt:lpstr>
      <vt:lpstr>Personal Computers Operating Systems</vt:lpstr>
      <vt:lpstr>Personal Computers Operating Systems</vt:lpstr>
      <vt:lpstr>Windows Operating System Basics</vt:lpstr>
      <vt:lpstr>Using a computer</vt:lpstr>
      <vt:lpstr>Appearance of a Windows desktop </vt:lpstr>
      <vt:lpstr>Common terms</vt:lpstr>
      <vt:lpstr>Common terms</vt:lpstr>
      <vt:lpstr>Common terms</vt:lpstr>
      <vt:lpstr>Common terms</vt:lpstr>
      <vt:lpstr>Working with the Control Panel</vt:lpstr>
      <vt:lpstr>Working with the Control Panel</vt:lpstr>
      <vt:lpstr>Exploring your computer</vt:lpstr>
      <vt:lpstr>Viewing drive properties</vt:lpstr>
      <vt:lpstr>Drive properties</vt:lpstr>
      <vt:lpstr>File Naming Conventions</vt:lpstr>
      <vt:lpstr>Directories and Folders</vt:lpstr>
      <vt:lpstr>Example File Specification</vt:lpstr>
      <vt:lpstr>File Sizes and Dates</vt:lpstr>
      <vt:lpstr> File Management </vt:lpstr>
      <vt:lpstr>Moving/copying Files</vt:lpstr>
      <vt:lpstr>  Deleting Files</vt:lpstr>
      <vt:lpstr>Questions</vt:lpstr>
      <vt:lpstr>Questions cont …..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Flavia</cp:lastModifiedBy>
  <cp:revision>487</cp:revision>
  <dcterms:created xsi:type="dcterms:W3CDTF">2002-11-22T15:56:32Z</dcterms:created>
  <dcterms:modified xsi:type="dcterms:W3CDTF">2013-10-22T15:07:12Z</dcterms:modified>
</cp:coreProperties>
</file>