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77" r:id="rId5"/>
    <p:sldId id="266" r:id="rId6"/>
    <p:sldId id="267" r:id="rId7"/>
    <p:sldId id="268" r:id="rId8"/>
    <p:sldId id="258" r:id="rId9"/>
    <p:sldId id="259" r:id="rId10"/>
    <p:sldId id="260" r:id="rId11"/>
    <p:sldId id="261" r:id="rId12"/>
    <p:sldId id="262" r:id="rId13"/>
    <p:sldId id="263" r:id="rId14"/>
    <p:sldId id="264"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08"/>
  </p:normalViewPr>
  <p:slideViewPr>
    <p:cSldViewPr snapToGrid="0" snapToObjects="1">
      <p:cViewPr varScale="1">
        <p:scale>
          <a:sx n="121" d="100"/>
          <a:sy n="121" d="100"/>
        </p:scale>
        <p:origin x="20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F10F-FA80-DD42-A3CF-D526FAAE16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G"/>
          </a:p>
        </p:txBody>
      </p:sp>
      <p:sp>
        <p:nvSpPr>
          <p:cNvPr id="3" name="Subtitle 2">
            <a:extLst>
              <a:ext uri="{FF2B5EF4-FFF2-40B4-BE49-F238E27FC236}">
                <a16:creationId xmlns:a16="http://schemas.microsoft.com/office/drawing/2014/main" id="{F1394B41-2F14-3A44-8155-F9797FEA4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G"/>
          </a:p>
        </p:txBody>
      </p:sp>
      <p:sp>
        <p:nvSpPr>
          <p:cNvPr id="4" name="Date Placeholder 3">
            <a:extLst>
              <a:ext uri="{FF2B5EF4-FFF2-40B4-BE49-F238E27FC236}">
                <a16:creationId xmlns:a16="http://schemas.microsoft.com/office/drawing/2014/main" id="{528CB358-FC3B-C642-9FD8-B52FF7D9D936}"/>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5" name="Footer Placeholder 4">
            <a:extLst>
              <a:ext uri="{FF2B5EF4-FFF2-40B4-BE49-F238E27FC236}">
                <a16:creationId xmlns:a16="http://schemas.microsoft.com/office/drawing/2014/main" id="{E24DE346-F14B-1641-A790-B6568D2D321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EDF2A059-AFF3-6441-85B4-0161F42FD7C2}"/>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386397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5F88-7301-E942-B2AC-C41DB5C21707}"/>
              </a:ext>
            </a:extLst>
          </p:cNvPr>
          <p:cNvSpPr>
            <a:spLocks noGrp="1"/>
          </p:cNvSpPr>
          <p:nvPr>
            <p:ph type="title"/>
          </p:nvPr>
        </p:nvSpPr>
        <p:spPr/>
        <p:txBody>
          <a:bodyPr/>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62102583-314B-B44D-A0C2-2FFF0CE1B5C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FFE82F11-2FA6-5A45-BF61-73E246BC0FAE}"/>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5" name="Footer Placeholder 4">
            <a:extLst>
              <a:ext uri="{FF2B5EF4-FFF2-40B4-BE49-F238E27FC236}">
                <a16:creationId xmlns:a16="http://schemas.microsoft.com/office/drawing/2014/main" id="{2070FEAE-1881-644B-9E26-4AF8B1648F0D}"/>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85913A7B-4B60-0D4C-8538-F6B36680E059}"/>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218449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9C1EF-1D4E-C345-AA27-CE803132FE1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G"/>
          </a:p>
        </p:txBody>
      </p:sp>
      <p:sp>
        <p:nvSpPr>
          <p:cNvPr id="3" name="Vertical Text Placeholder 2">
            <a:extLst>
              <a:ext uri="{FF2B5EF4-FFF2-40B4-BE49-F238E27FC236}">
                <a16:creationId xmlns:a16="http://schemas.microsoft.com/office/drawing/2014/main" id="{E0840AC4-B4B3-0743-AAFE-420B6A22453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4502CB63-D6EF-CE4A-B0AF-60E35AB62761}"/>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5" name="Footer Placeholder 4">
            <a:extLst>
              <a:ext uri="{FF2B5EF4-FFF2-40B4-BE49-F238E27FC236}">
                <a16:creationId xmlns:a16="http://schemas.microsoft.com/office/drawing/2014/main" id="{9F44A87B-69D8-1C4D-B226-BEDEF398BD09}"/>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8DCB3482-CB34-AF4D-8275-1616F19E016F}"/>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177836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9CB1-81A3-5640-8448-5D61039F71DA}"/>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AD330590-14F7-944E-B2E4-99A876B49E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D4EFD725-0964-2248-A220-DFAD89476B2C}"/>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5" name="Footer Placeholder 4">
            <a:extLst>
              <a:ext uri="{FF2B5EF4-FFF2-40B4-BE49-F238E27FC236}">
                <a16:creationId xmlns:a16="http://schemas.microsoft.com/office/drawing/2014/main" id="{12C82DB7-1984-204C-A02A-623BEA4C006E}"/>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AC2B66D2-F8CF-6042-9D58-B7A522ADE910}"/>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114004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6AD9-4BD7-8246-AD76-4B90B07D96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G"/>
          </a:p>
        </p:txBody>
      </p:sp>
      <p:sp>
        <p:nvSpPr>
          <p:cNvPr id="3" name="Text Placeholder 2">
            <a:extLst>
              <a:ext uri="{FF2B5EF4-FFF2-40B4-BE49-F238E27FC236}">
                <a16:creationId xmlns:a16="http://schemas.microsoft.com/office/drawing/2014/main" id="{F375147C-548B-A344-8CEC-D50080820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E4D7D1-F73E-224F-9B8A-9F3DF407C297}"/>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5" name="Footer Placeholder 4">
            <a:extLst>
              <a:ext uri="{FF2B5EF4-FFF2-40B4-BE49-F238E27FC236}">
                <a16:creationId xmlns:a16="http://schemas.microsoft.com/office/drawing/2014/main" id="{F0345AFB-0B4B-044E-A394-B762D56CC705}"/>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74ED7E76-0D53-8949-A3D6-D87F79F42CAD}"/>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82589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14EB-D185-BD40-8A8D-641415C9C207}"/>
              </a:ext>
            </a:extLst>
          </p:cNvPr>
          <p:cNvSpPr>
            <a:spLocks noGrp="1"/>
          </p:cNvSpPr>
          <p:nvPr>
            <p:ph type="title"/>
          </p:nvPr>
        </p:nvSpPr>
        <p:spPr/>
        <p:txBody>
          <a:bodyPr/>
          <a:lstStyle/>
          <a:p>
            <a:r>
              <a:rPr lang="en-GB"/>
              <a:t>Click to edit Master title style</a:t>
            </a:r>
            <a:endParaRPr lang="en-UG"/>
          </a:p>
        </p:txBody>
      </p:sp>
      <p:sp>
        <p:nvSpPr>
          <p:cNvPr id="3" name="Content Placeholder 2">
            <a:extLst>
              <a:ext uri="{FF2B5EF4-FFF2-40B4-BE49-F238E27FC236}">
                <a16:creationId xmlns:a16="http://schemas.microsoft.com/office/drawing/2014/main" id="{67AE9FB6-6E14-E344-B23E-7C4B2043A5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Content Placeholder 3">
            <a:extLst>
              <a:ext uri="{FF2B5EF4-FFF2-40B4-BE49-F238E27FC236}">
                <a16:creationId xmlns:a16="http://schemas.microsoft.com/office/drawing/2014/main" id="{1402516C-58E0-FA46-A00E-3A2CF62568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Date Placeholder 4">
            <a:extLst>
              <a:ext uri="{FF2B5EF4-FFF2-40B4-BE49-F238E27FC236}">
                <a16:creationId xmlns:a16="http://schemas.microsoft.com/office/drawing/2014/main" id="{9D2AF9B0-446D-A148-AC14-7C3733B009C2}"/>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6" name="Footer Placeholder 5">
            <a:extLst>
              <a:ext uri="{FF2B5EF4-FFF2-40B4-BE49-F238E27FC236}">
                <a16:creationId xmlns:a16="http://schemas.microsoft.com/office/drawing/2014/main" id="{EDAE4B47-4A64-A44F-A3C2-B4BBA7232457}"/>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FF124658-FD36-2348-858C-6FEC8430EAAD}"/>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228682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8C7A-F403-864C-9460-F6310F02B4B6}"/>
              </a:ext>
            </a:extLst>
          </p:cNvPr>
          <p:cNvSpPr>
            <a:spLocks noGrp="1"/>
          </p:cNvSpPr>
          <p:nvPr>
            <p:ph type="title"/>
          </p:nvPr>
        </p:nvSpPr>
        <p:spPr>
          <a:xfrm>
            <a:off x="839788" y="365125"/>
            <a:ext cx="10515600" cy="1325563"/>
          </a:xfrm>
        </p:spPr>
        <p:txBody>
          <a:bodyPr/>
          <a:lstStyle/>
          <a:p>
            <a:r>
              <a:rPr lang="en-GB"/>
              <a:t>Click to edit Master title style</a:t>
            </a:r>
            <a:endParaRPr lang="en-UG"/>
          </a:p>
        </p:txBody>
      </p:sp>
      <p:sp>
        <p:nvSpPr>
          <p:cNvPr id="3" name="Text Placeholder 2">
            <a:extLst>
              <a:ext uri="{FF2B5EF4-FFF2-40B4-BE49-F238E27FC236}">
                <a16:creationId xmlns:a16="http://schemas.microsoft.com/office/drawing/2014/main" id="{FC2E544B-415F-2549-BE6C-F985DD109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F073D5-D075-934D-942A-05C4149A8E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5" name="Text Placeholder 4">
            <a:extLst>
              <a:ext uri="{FF2B5EF4-FFF2-40B4-BE49-F238E27FC236}">
                <a16:creationId xmlns:a16="http://schemas.microsoft.com/office/drawing/2014/main" id="{EED99402-AA56-0E4D-BC53-754D18B438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8FEE86-0102-6642-8C29-E4D7AB45655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7" name="Date Placeholder 6">
            <a:extLst>
              <a:ext uri="{FF2B5EF4-FFF2-40B4-BE49-F238E27FC236}">
                <a16:creationId xmlns:a16="http://schemas.microsoft.com/office/drawing/2014/main" id="{B7A8CE8D-B17F-D547-9BE9-589C03E89578}"/>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8" name="Footer Placeholder 7">
            <a:extLst>
              <a:ext uri="{FF2B5EF4-FFF2-40B4-BE49-F238E27FC236}">
                <a16:creationId xmlns:a16="http://schemas.microsoft.com/office/drawing/2014/main" id="{5A83A101-D65F-5B4F-A8B4-7703858A8305}"/>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85562E9C-B26F-7F4C-9319-8EF599040A6D}"/>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256771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EC7C-3895-1347-8C46-86EACF8C8963}"/>
              </a:ext>
            </a:extLst>
          </p:cNvPr>
          <p:cNvSpPr>
            <a:spLocks noGrp="1"/>
          </p:cNvSpPr>
          <p:nvPr>
            <p:ph type="title"/>
          </p:nvPr>
        </p:nvSpPr>
        <p:spPr/>
        <p:txBody>
          <a:bodyPr/>
          <a:lstStyle/>
          <a:p>
            <a:r>
              <a:rPr lang="en-GB"/>
              <a:t>Click to edit Master title style</a:t>
            </a:r>
            <a:endParaRPr lang="en-UG"/>
          </a:p>
        </p:txBody>
      </p:sp>
      <p:sp>
        <p:nvSpPr>
          <p:cNvPr id="3" name="Date Placeholder 2">
            <a:extLst>
              <a:ext uri="{FF2B5EF4-FFF2-40B4-BE49-F238E27FC236}">
                <a16:creationId xmlns:a16="http://schemas.microsoft.com/office/drawing/2014/main" id="{0ABBB70E-613D-8847-A203-189819827C11}"/>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4" name="Footer Placeholder 3">
            <a:extLst>
              <a:ext uri="{FF2B5EF4-FFF2-40B4-BE49-F238E27FC236}">
                <a16:creationId xmlns:a16="http://schemas.microsoft.com/office/drawing/2014/main" id="{7D4BCD21-A670-BC44-B0C6-3530295ADA47}"/>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56BEB97E-4C90-1E4B-9EDD-5DD24CCFC5CC}"/>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405006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C43880-DD23-CC49-8060-C0614DD4A472}"/>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3" name="Footer Placeholder 2">
            <a:extLst>
              <a:ext uri="{FF2B5EF4-FFF2-40B4-BE49-F238E27FC236}">
                <a16:creationId xmlns:a16="http://schemas.microsoft.com/office/drawing/2014/main" id="{06D582C6-A5C1-AE4B-BF71-BE2E9CB3AFB1}"/>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81650D64-7980-1443-99AB-DA6547D8C1E2}"/>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235379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E6AB-F3B4-5049-858E-153E7A56D2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Content Placeholder 2">
            <a:extLst>
              <a:ext uri="{FF2B5EF4-FFF2-40B4-BE49-F238E27FC236}">
                <a16:creationId xmlns:a16="http://schemas.microsoft.com/office/drawing/2014/main" id="{4D42A8A5-E172-C84A-A461-7BBBC9350D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Text Placeholder 3">
            <a:extLst>
              <a:ext uri="{FF2B5EF4-FFF2-40B4-BE49-F238E27FC236}">
                <a16:creationId xmlns:a16="http://schemas.microsoft.com/office/drawing/2014/main" id="{3C14650B-0EB1-C546-8201-D12E59476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501CE2-3ACA-B347-AE69-20D220AAF680}"/>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6" name="Footer Placeholder 5">
            <a:extLst>
              <a:ext uri="{FF2B5EF4-FFF2-40B4-BE49-F238E27FC236}">
                <a16:creationId xmlns:a16="http://schemas.microsoft.com/office/drawing/2014/main" id="{AE351049-E9F2-7440-A4E5-5F8DA1114618}"/>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753E1B46-2D07-EC4D-9947-0DCC322F4F62}"/>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315550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6D18-2828-2340-B0B8-4845ABCF2E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G"/>
          </a:p>
        </p:txBody>
      </p:sp>
      <p:sp>
        <p:nvSpPr>
          <p:cNvPr id="3" name="Picture Placeholder 2">
            <a:extLst>
              <a:ext uri="{FF2B5EF4-FFF2-40B4-BE49-F238E27FC236}">
                <a16:creationId xmlns:a16="http://schemas.microsoft.com/office/drawing/2014/main" id="{C01D7C04-9462-4347-BDB5-395547F93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D5E638C1-5AD2-A74F-AF3D-0163C1762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896B07-A18C-BF45-8F68-E689F4EB9629}"/>
              </a:ext>
            </a:extLst>
          </p:cNvPr>
          <p:cNvSpPr>
            <a:spLocks noGrp="1"/>
          </p:cNvSpPr>
          <p:nvPr>
            <p:ph type="dt" sz="half" idx="10"/>
          </p:nvPr>
        </p:nvSpPr>
        <p:spPr/>
        <p:txBody>
          <a:bodyPr/>
          <a:lstStyle/>
          <a:p>
            <a:fld id="{5A02C2D2-415C-6245-9153-0E56320054A6}" type="datetimeFigureOut">
              <a:rPr lang="en-UG" smtClean="0"/>
              <a:t>17/02/2022</a:t>
            </a:fld>
            <a:endParaRPr lang="en-UG"/>
          </a:p>
        </p:txBody>
      </p:sp>
      <p:sp>
        <p:nvSpPr>
          <p:cNvPr id="6" name="Footer Placeholder 5">
            <a:extLst>
              <a:ext uri="{FF2B5EF4-FFF2-40B4-BE49-F238E27FC236}">
                <a16:creationId xmlns:a16="http://schemas.microsoft.com/office/drawing/2014/main" id="{8780266A-0C58-BA4D-BBEF-D5D3142FB7A5}"/>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6EE23F70-3A67-3443-A6F7-F95D089AC070}"/>
              </a:ext>
            </a:extLst>
          </p:cNvPr>
          <p:cNvSpPr>
            <a:spLocks noGrp="1"/>
          </p:cNvSpPr>
          <p:nvPr>
            <p:ph type="sldNum" sz="quarter" idx="12"/>
          </p:nvPr>
        </p:nvSpPr>
        <p:spPr/>
        <p:txBody>
          <a:bodyPr/>
          <a:lstStyle/>
          <a:p>
            <a:fld id="{7EB88E2C-3047-2241-90A8-E47E518E51DD}" type="slidenum">
              <a:rPr lang="en-UG" smtClean="0"/>
              <a:t>‹#›</a:t>
            </a:fld>
            <a:endParaRPr lang="en-UG"/>
          </a:p>
        </p:txBody>
      </p:sp>
    </p:spTree>
    <p:extLst>
      <p:ext uri="{BB962C8B-B14F-4D97-AF65-F5344CB8AC3E}">
        <p14:creationId xmlns:p14="http://schemas.microsoft.com/office/powerpoint/2010/main" val="418915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D841A-1EA4-9245-8A31-421D78946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G"/>
          </a:p>
        </p:txBody>
      </p:sp>
      <p:sp>
        <p:nvSpPr>
          <p:cNvPr id="3" name="Text Placeholder 2">
            <a:extLst>
              <a:ext uri="{FF2B5EF4-FFF2-40B4-BE49-F238E27FC236}">
                <a16:creationId xmlns:a16="http://schemas.microsoft.com/office/drawing/2014/main" id="{C516DD37-19EC-8F41-BB0F-548998A95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G"/>
          </a:p>
        </p:txBody>
      </p:sp>
      <p:sp>
        <p:nvSpPr>
          <p:cNvPr id="4" name="Date Placeholder 3">
            <a:extLst>
              <a:ext uri="{FF2B5EF4-FFF2-40B4-BE49-F238E27FC236}">
                <a16:creationId xmlns:a16="http://schemas.microsoft.com/office/drawing/2014/main" id="{4D03859F-4BA8-FA48-B747-98A8A116F9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2C2D2-415C-6245-9153-0E56320054A6}" type="datetimeFigureOut">
              <a:rPr lang="en-UG" smtClean="0"/>
              <a:t>17/02/2022</a:t>
            </a:fld>
            <a:endParaRPr lang="en-UG"/>
          </a:p>
        </p:txBody>
      </p:sp>
      <p:sp>
        <p:nvSpPr>
          <p:cNvPr id="5" name="Footer Placeholder 4">
            <a:extLst>
              <a:ext uri="{FF2B5EF4-FFF2-40B4-BE49-F238E27FC236}">
                <a16:creationId xmlns:a16="http://schemas.microsoft.com/office/drawing/2014/main" id="{7954311A-BD89-1741-BD97-D0A65EB7E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5D61DDD1-ED61-134A-9F14-A8C767C16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88E2C-3047-2241-90A8-E47E518E51DD}" type="slidenum">
              <a:rPr lang="en-UG" smtClean="0"/>
              <a:t>‹#›</a:t>
            </a:fld>
            <a:endParaRPr lang="en-UG"/>
          </a:p>
        </p:txBody>
      </p:sp>
    </p:spTree>
    <p:extLst>
      <p:ext uri="{BB962C8B-B14F-4D97-AF65-F5344CB8AC3E}">
        <p14:creationId xmlns:p14="http://schemas.microsoft.com/office/powerpoint/2010/main" val="1300613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F054-9B34-3E4B-B766-50B9EAE070DE}"/>
              </a:ext>
            </a:extLst>
          </p:cNvPr>
          <p:cNvSpPr>
            <a:spLocks noGrp="1"/>
          </p:cNvSpPr>
          <p:nvPr>
            <p:ph type="ctrTitle"/>
          </p:nvPr>
        </p:nvSpPr>
        <p:spPr/>
        <p:txBody>
          <a:bodyPr>
            <a:normAutofit fontScale="90000"/>
          </a:bodyPr>
          <a:lstStyle/>
          <a:p>
            <a:r>
              <a:rPr lang="en-GB" dirty="0"/>
              <a:t>Boolean logic and its importance to computational thinking</a:t>
            </a:r>
            <a:endParaRPr lang="en-UG" dirty="0"/>
          </a:p>
        </p:txBody>
      </p:sp>
      <p:sp>
        <p:nvSpPr>
          <p:cNvPr id="3" name="Subtitle 2">
            <a:extLst>
              <a:ext uri="{FF2B5EF4-FFF2-40B4-BE49-F238E27FC236}">
                <a16:creationId xmlns:a16="http://schemas.microsoft.com/office/drawing/2014/main" id="{2B977573-9972-8340-9CC5-5E5D501E359C}"/>
              </a:ext>
            </a:extLst>
          </p:cNvPr>
          <p:cNvSpPr>
            <a:spLocks noGrp="1"/>
          </p:cNvSpPr>
          <p:nvPr>
            <p:ph type="subTitle" idx="1"/>
          </p:nvPr>
        </p:nvSpPr>
        <p:spPr/>
        <p:txBody>
          <a:bodyPr/>
          <a:lstStyle/>
          <a:p>
            <a:r>
              <a:rPr lang="en-UG" dirty="0"/>
              <a:t>Lecture Three</a:t>
            </a:r>
          </a:p>
          <a:p>
            <a:r>
              <a:rPr lang="en-UG" dirty="0"/>
              <a:t>17th Feb 2022</a:t>
            </a:r>
          </a:p>
        </p:txBody>
      </p:sp>
    </p:spTree>
    <p:extLst>
      <p:ext uri="{BB962C8B-B14F-4D97-AF65-F5344CB8AC3E}">
        <p14:creationId xmlns:p14="http://schemas.microsoft.com/office/powerpoint/2010/main" val="257005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2B5D-27D9-CA42-B157-A3D10C1C3875}"/>
              </a:ext>
            </a:extLst>
          </p:cNvPr>
          <p:cNvSpPr>
            <a:spLocks noGrp="1"/>
          </p:cNvSpPr>
          <p:nvPr>
            <p:ph type="title"/>
          </p:nvPr>
        </p:nvSpPr>
        <p:spPr/>
        <p:txBody>
          <a:bodyPr/>
          <a:lstStyle/>
          <a:p>
            <a:r>
              <a:rPr lang="en-GB" dirty="0"/>
              <a:t>Statements in Boolean logic </a:t>
            </a:r>
            <a:endParaRPr lang="en-UG" dirty="0"/>
          </a:p>
        </p:txBody>
      </p:sp>
      <p:sp>
        <p:nvSpPr>
          <p:cNvPr id="3" name="Content Placeholder 2">
            <a:extLst>
              <a:ext uri="{FF2B5EF4-FFF2-40B4-BE49-F238E27FC236}">
                <a16:creationId xmlns:a16="http://schemas.microsoft.com/office/drawing/2014/main" id="{FABFAB66-2837-934E-B79A-6BA61E27369D}"/>
              </a:ext>
            </a:extLst>
          </p:cNvPr>
          <p:cNvSpPr>
            <a:spLocks noGrp="1"/>
          </p:cNvSpPr>
          <p:nvPr>
            <p:ph idx="1"/>
          </p:nvPr>
        </p:nvSpPr>
        <p:spPr/>
        <p:txBody>
          <a:bodyPr/>
          <a:lstStyle/>
          <a:p>
            <a:r>
              <a:rPr lang="en-UG" dirty="0"/>
              <a:t>They are </a:t>
            </a:r>
            <a:r>
              <a:rPr lang="en-GB" dirty="0"/>
              <a:t>called propositions and have several properties</a:t>
            </a:r>
          </a:p>
          <a:p>
            <a:pPr lvl="1"/>
            <a:r>
              <a:rPr lang="en-GB" dirty="0"/>
              <a:t>Has only one value at a time;</a:t>
            </a:r>
          </a:p>
          <a:p>
            <a:pPr lvl="1"/>
            <a:r>
              <a:rPr lang="en-GB" dirty="0"/>
              <a:t>Has clear meaning;</a:t>
            </a:r>
          </a:p>
          <a:p>
            <a:pPr lvl="1"/>
            <a:r>
              <a:rPr lang="en-GB" dirty="0"/>
              <a:t>Propositions can combine and result into complex propositions, called compound propositions</a:t>
            </a:r>
          </a:p>
          <a:p>
            <a:r>
              <a:rPr lang="en-UG" dirty="0"/>
              <a:t>Several propositions can be combined using operators</a:t>
            </a:r>
          </a:p>
        </p:txBody>
      </p:sp>
    </p:spTree>
    <p:extLst>
      <p:ext uri="{BB962C8B-B14F-4D97-AF65-F5344CB8AC3E}">
        <p14:creationId xmlns:p14="http://schemas.microsoft.com/office/powerpoint/2010/main" val="342655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EFE5-0211-6C43-9212-9598FD551E90}"/>
              </a:ext>
            </a:extLst>
          </p:cNvPr>
          <p:cNvSpPr>
            <a:spLocks noGrp="1"/>
          </p:cNvSpPr>
          <p:nvPr>
            <p:ph type="title"/>
          </p:nvPr>
        </p:nvSpPr>
        <p:spPr/>
        <p:txBody>
          <a:bodyPr/>
          <a:lstStyle/>
          <a:p>
            <a:r>
              <a:rPr lang="en-GB" dirty="0"/>
              <a:t>Logical operators</a:t>
            </a:r>
            <a:endParaRPr lang="en-UG" dirty="0"/>
          </a:p>
        </p:txBody>
      </p:sp>
      <p:sp>
        <p:nvSpPr>
          <p:cNvPr id="3" name="Content Placeholder 2">
            <a:extLst>
              <a:ext uri="{FF2B5EF4-FFF2-40B4-BE49-F238E27FC236}">
                <a16:creationId xmlns:a16="http://schemas.microsoft.com/office/drawing/2014/main" id="{6759D1C0-1B5E-2548-A9D5-D03D58C8866B}"/>
              </a:ext>
            </a:extLst>
          </p:cNvPr>
          <p:cNvSpPr>
            <a:spLocks noGrp="1"/>
          </p:cNvSpPr>
          <p:nvPr>
            <p:ph idx="1"/>
          </p:nvPr>
        </p:nvSpPr>
        <p:spPr/>
        <p:txBody>
          <a:bodyPr/>
          <a:lstStyle/>
          <a:p>
            <a:r>
              <a:rPr lang="en-GB" dirty="0"/>
              <a:t>AND (conjunction)</a:t>
            </a:r>
          </a:p>
          <a:p>
            <a:r>
              <a:rPr lang="en-GB" dirty="0"/>
              <a:t>OR (disjunction)</a:t>
            </a:r>
          </a:p>
          <a:p>
            <a:r>
              <a:rPr lang="en-GB" dirty="0"/>
              <a:t>NOT (negation)</a:t>
            </a:r>
          </a:p>
          <a:p>
            <a:r>
              <a:rPr lang="en-GB" dirty="0"/>
              <a:t>IMPLIES (implication)</a:t>
            </a:r>
          </a:p>
          <a:p>
            <a:r>
              <a:rPr lang="en-GB" dirty="0"/>
              <a:t>IF AND ONLY IF  (</a:t>
            </a:r>
            <a:r>
              <a:rPr lang="en-GB" dirty="0" err="1"/>
              <a:t>biconditioning</a:t>
            </a:r>
            <a:r>
              <a:rPr lang="en-GB" dirty="0"/>
              <a:t>)</a:t>
            </a:r>
          </a:p>
          <a:p>
            <a:endParaRPr lang="en-GB" dirty="0"/>
          </a:p>
          <a:p>
            <a:endParaRPr lang="en-UG" dirty="0"/>
          </a:p>
        </p:txBody>
      </p:sp>
    </p:spTree>
    <p:extLst>
      <p:ext uri="{BB962C8B-B14F-4D97-AF65-F5344CB8AC3E}">
        <p14:creationId xmlns:p14="http://schemas.microsoft.com/office/powerpoint/2010/main" val="18085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5F7C3-A164-7B4F-A220-79E219A9F948}"/>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00B97351-EA78-F54E-9C1F-AF668773DBC6}"/>
              </a:ext>
            </a:extLst>
          </p:cNvPr>
          <p:cNvSpPr>
            <a:spLocks noGrp="1"/>
          </p:cNvSpPr>
          <p:nvPr>
            <p:ph idx="1"/>
          </p:nvPr>
        </p:nvSpPr>
        <p:spPr/>
        <p:txBody>
          <a:bodyPr>
            <a:normAutofit/>
          </a:bodyPr>
          <a:lstStyle/>
          <a:p>
            <a:r>
              <a:rPr lang="en-GB" dirty="0"/>
              <a:t>Operator AND connect propositions in a way that if all of them are true, then conclusion is also true</a:t>
            </a:r>
          </a:p>
          <a:p>
            <a:pPr lvl="1"/>
            <a:r>
              <a:rPr lang="en-GB" dirty="0"/>
              <a:t>Boolean multiplication is equivalent to the AND operation</a:t>
            </a:r>
          </a:p>
          <a:p>
            <a:r>
              <a:rPr lang="en-GB" dirty="0"/>
              <a:t>Operator OR connect propositions together so when at least one of them is true, the conclusion is also true</a:t>
            </a:r>
          </a:p>
          <a:p>
            <a:pPr lvl="1"/>
            <a:r>
              <a:rPr lang="en-GB" dirty="0"/>
              <a:t>Boolean addition is equivalent to the OR operation</a:t>
            </a:r>
          </a:p>
          <a:p>
            <a:r>
              <a:rPr lang="en-GB" dirty="0"/>
              <a:t>Operator NOT modifies the proposition into the opposite value</a:t>
            </a:r>
          </a:p>
        </p:txBody>
      </p:sp>
    </p:spTree>
    <p:extLst>
      <p:ext uri="{BB962C8B-B14F-4D97-AF65-F5344CB8AC3E}">
        <p14:creationId xmlns:p14="http://schemas.microsoft.com/office/powerpoint/2010/main" val="726494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C5E1-9187-9140-8DEF-1112D22D5773}"/>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FC483412-BB0D-4D43-8D94-E59466CB410C}"/>
              </a:ext>
            </a:extLst>
          </p:cNvPr>
          <p:cNvSpPr>
            <a:spLocks noGrp="1"/>
          </p:cNvSpPr>
          <p:nvPr>
            <p:ph idx="1"/>
          </p:nvPr>
        </p:nvSpPr>
        <p:spPr/>
        <p:txBody>
          <a:bodyPr/>
          <a:lstStyle/>
          <a:p>
            <a:r>
              <a:rPr lang="en-GB" dirty="0"/>
              <a:t>Operator IMPLIES  shows the correlation between statements – if the first statement is true, then the second one should be also true</a:t>
            </a:r>
          </a:p>
          <a:p>
            <a:pPr lvl="1"/>
            <a:r>
              <a:rPr lang="en-GB" dirty="0"/>
              <a:t>This operator though does not allow to analyse backwards from conclusion to statement</a:t>
            </a:r>
          </a:p>
          <a:p>
            <a:r>
              <a:rPr lang="en-GB" dirty="0"/>
              <a:t>IF AND ONLY IF operator shows correlation between statement as well, and it can work in a backward direction – if the first statement is true, then second statement is true and vice versa</a:t>
            </a:r>
          </a:p>
          <a:p>
            <a:endParaRPr lang="en-GB" dirty="0"/>
          </a:p>
        </p:txBody>
      </p:sp>
    </p:spTree>
    <p:extLst>
      <p:ext uri="{BB962C8B-B14F-4D97-AF65-F5344CB8AC3E}">
        <p14:creationId xmlns:p14="http://schemas.microsoft.com/office/powerpoint/2010/main" val="278810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963A-2ACF-4743-A29F-C3865C1DA7FC}"/>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1C01BD48-AA9F-1948-9C2B-B037C93126C8}"/>
              </a:ext>
            </a:extLst>
          </p:cNvPr>
          <p:cNvSpPr>
            <a:spLocks noGrp="1"/>
          </p:cNvSpPr>
          <p:nvPr>
            <p:ph idx="1"/>
          </p:nvPr>
        </p:nvSpPr>
        <p:spPr/>
        <p:txBody>
          <a:bodyPr/>
          <a:lstStyle/>
          <a:p>
            <a:r>
              <a:rPr lang="en-GB" dirty="0"/>
              <a:t>To make reasoning clear, computational thinking uses symbolic language</a:t>
            </a:r>
          </a:p>
          <a:p>
            <a:r>
              <a:rPr lang="en-GB" dirty="0"/>
              <a:t>Using a lot of words is avoided and use of every proposition as a variable is employed</a:t>
            </a:r>
          </a:p>
          <a:p>
            <a:r>
              <a:rPr lang="en-GB" dirty="0"/>
              <a:t>Operators on the other hand are replaced by a symbol</a:t>
            </a:r>
          </a:p>
          <a:p>
            <a:r>
              <a:rPr lang="en-GB" dirty="0"/>
              <a:t>Symbolic logic gives every operator formal rules</a:t>
            </a:r>
          </a:p>
          <a:p>
            <a:r>
              <a:rPr lang="en-GB" dirty="0"/>
              <a:t>The meaning of operator is specified mathematically</a:t>
            </a:r>
          </a:p>
          <a:p>
            <a:r>
              <a:rPr lang="en-GB" dirty="0"/>
              <a:t>Logical statements are frequently used as the truth tables</a:t>
            </a:r>
            <a:endParaRPr lang="en-UG" dirty="0"/>
          </a:p>
        </p:txBody>
      </p:sp>
    </p:spTree>
    <p:extLst>
      <p:ext uri="{BB962C8B-B14F-4D97-AF65-F5344CB8AC3E}">
        <p14:creationId xmlns:p14="http://schemas.microsoft.com/office/powerpoint/2010/main" val="343932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2160-DE5B-074D-BBB4-1B06EE503F70}"/>
              </a:ext>
            </a:extLst>
          </p:cNvPr>
          <p:cNvSpPr>
            <a:spLocks noGrp="1"/>
          </p:cNvSpPr>
          <p:nvPr>
            <p:ph type="title"/>
          </p:nvPr>
        </p:nvSpPr>
        <p:spPr/>
        <p:txBody>
          <a:bodyPr/>
          <a:lstStyle/>
          <a:p>
            <a:r>
              <a:rPr lang="en-UG" dirty="0"/>
              <a:t>Boolean Analysis of Circuits</a:t>
            </a:r>
          </a:p>
        </p:txBody>
      </p:sp>
      <p:sp>
        <p:nvSpPr>
          <p:cNvPr id="3" name="Content Placeholder 2">
            <a:extLst>
              <a:ext uri="{FF2B5EF4-FFF2-40B4-BE49-F238E27FC236}">
                <a16:creationId xmlns:a16="http://schemas.microsoft.com/office/drawing/2014/main" id="{AFF31280-51D3-304C-BFF5-BD0DE4CFC598}"/>
              </a:ext>
            </a:extLst>
          </p:cNvPr>
          <p:cNvSpPr>
            <a:spLocks noGrp="1"/>
          </p:cNvSpPr>
          <p:nvPr>
            <p:ph idx="1"/>
          </p:nvPr>
        </p:nvSpPr>
        <p:spPr/>
        <p:txBody>
          <a:bodyPr/>
          <a:lstStyle/>
          <a:p>
            <a:r>
              <a:rPr lang="en-UG" dirty="0"/>
              <a:t>Boolean Algebra provides us a concise way to express the operation of a logic circuit formed in a combination of logic gates</a:t>
            </a:r>
          </a:p>
          <a:p>
            <a:r>
              <a:rPr lang="en-UG" dirty="0"/>
              <a:t>The output can be determined for various combinations of input values</a:t>
            </a:r>
          </a:p>
          <a:p>
            <a:endParaRPr lang="en-UG" dirty="0"/>
          </a:p>
        </p:txBody>
      </p:sp>
    </p:spTree>
    <p:extLst>
      <p:ext uri="{BB962C8B-B14F-4D97-AF65-F5344CB8AC3E}">
        <p14:creationId xmlns:p14="http://schemas.microsoft.com/office/powerpoint/2010/main" val="1519001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E8D0-E463-0141-98BF-1E1BA2E72537}"/>
              </a:ext>
            </a:extLst>
          </p:cNvPr>
          <p:cNvSpPr>
            <a:spLocks noGrp="1"/>
          </p:cNvSpPr>
          <p:nvPr>
            <p:ph type="title"/>
          </p:nvPr>
        </p:nvSpPr>
        <p:spPr/>
        <p:txBody>
          <a:bodyPr/>
          <a:lstStyle/>
          <a:p>
            <a:r>
              <a:rPr lang="en-GB" dirty="0"/>
              <a:t>Boolean Expression for a Logic Circuit</a:t>
            </a:r>
            <a:endParaRPr lang="en-UG" dirty="0"/>
          </a:p>
        </p:txBody>
      </p:sp>
      <p:sp>
        <p:nvSpPr>
          <p:cNvPr id="3" name="Content Placeholder 2">
            <a:extLst>
              <a:ext uri="{FF2B5EF4-FFF2-40B4-BE49-F238E27FC236}">
                <a16:creationId xmlns:a16="http://schemas.microsoft.com/office/drawing/2014/main" id="{3B3726DD-772F-4349-8077-DEDC64D849DA}"/>
              </a:ext>
            </a:extLst>
          </p:cNvPr>
          <p:cNvSpPr>
            <a:spLocks noGrp="1"/>
          </p:cNvSpPr>
          <p:nvPr>
            <p:ph idx="1"/>
          </p:nvPr>
        </p:nvSpPr>
        <p:spPr/>
        <p:txBody>
          <a:bodyPr/>
          <a:lstStyle/>
          <a:p>
            <a:r>
              <a:rPr lang="en-GB" dirty="0"/>
              <a:t>To derive the Boolean expression for a given logic circuit, begin at the right-most inputs and work toward the final output, writing the expression for each gate</a:t>
            </a:r>
          </a:p>
          <a:p>
            <a:r>
              <a:rPr lang="en-GB" dirty="0"/>
              <a:t> X= A(B+CD)</a:t>
            </a:r>
          </a:p>
          <a:p>
            <a:r>
              <a:rPr lang="en-UG" dirty="0"/>
              <a:t>Illustration</a:t>
            </a:r>
          </a:p>
        </p:txBody>
      </p:sp>
    </p:spTree>
    <p:extLst>
      <p:ext uri="{BB962C8B-B14F-4D97-AF65-F5344CB8AC3E}">
        <p14:creationId xmlns:p14="http://schemas.microsoft.com/office/powerpoint/2010/main" val="335935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84DD6-D031-2043-A0B4-C41934A70973}"/>
              </a:ext>
            </a:extLst>
          </p:cNvPr>
          <p:cNvSpPr>
            <a:spLocks noGrp="1"/>
          </p:cNvSpPr>
          <p:nvPr>
            <p:ph type="title"/>
          </p:nvPr>
        </p:nvSpPr>
        <p:spPr/>
        <p:txBody>
          <a:bodyPr/>
          <a:lstStyle/>
          <a:p>
            <a:r>
              <a:rPr lang="en-GB" dirty="0"/>
              <a:t>Constructing a Truth Table for a Logic Circuit</a:t>
            </a:r>
            <a:endParaRPr lang="en-UG" dirty="0"/>
          </a:p>
        </p:txBody>
      </p:sp>
      <p:sp>
        <p:nvSpPr>
          <p:cNvPr id="3" name="Content Placeholder 2">
            <a:extLst>
              <a:ext uri="{FF2B5EF4-FFF2-40B4-BE49-F238E27FC236}">
                <a16:creationId xmlns:a16="http://schemas.microsoft.com/office/drawing/2014/main" id="{D28AF582-672B-EC46-A370-8ED083EAC9BE}"/>
              </a:ext>
            </a:extLst>
          </p:cNvPr>
          <p:cNvSpPr>
            <a:spLocks noGrp="1"/>
          </p:cNvSpPr>
          <p:nvPr>
            <p:ph idx="1"/>
          </p:nvPr>
        </p:nvSpPr>
        <p:spPr/>
        <p:txBody>
          <a:bodyPr/>
          <a:lstStyle/>
          <a:p>
            <a:r>
              <a:rPr lang="en-GB" dirty="0"/>
              <a:t>Once the Boolean expression for a given logic circuit has been determined, a truth table that shows the output for all possible values of the input variables can be developed</a:t>
            </a:r>
          </a:p>
          <a:p>
            <a:r>
              <a:rPr lang="en-GB" dirty="0"/>
              <a:t>Let's take the previous circuit as the example: </a:t>
            </a:r>
          </a:p>
          <a:p>
            <a:r>
              <a:rPr lang="en-GB" dirty="0"/>
              <a:t> X= A(B+CD)</a:t>
            </a:r>
          </a:p>
          <a:p>
            <a:r>
              <a:rPr lang="en-GB" dirty="0"/>
              <a:t>There are four variables, hence 16 (2</a:t>
            </a:r>
            <a:r>
              <a:rPr lang="en-GB" baseline="30000" dirty="0"/>
              <a:t>4</a:t>
            </a:r>
            <a:r>
              <a:rPr lang="en-GB" dirty="0"/>
              <a:t>) combinations of values are possible</a:t>
            </a:r>
            <a:endParaRPr lang="en-UG" dirty="0"/>
          </a:p>
        </p:txBody>
      </p:sp>
    </p:spTree>
    <p:extLst>
      <p:ext uri="{BB962C8B-B14F-4D97-AF65-F5344CB8AC3E}">
        <p14:creationId xmlns:p14="http://schemas.microsoft.com/office/powerpoint/2010/main" val="196999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CFF6-FA77-1E41-B0CD-32E74A5F9A01}"/>
              </a:ext>
            </a:extLst>
          </p:cNvPr>
          <p:cNvSpPr>
            <a:spLocks noGrp="1"/>
          </p:cNvSpPr>
          <p:nvPr>
            <p:ph type="title"/>
          </p:nvPr>
        </p:nvSpPr>
        <p:spPr/>
        <p:txBody>
          <a:bodyPr/>
          <a:lstStyle/>
          <a:p>
            <a:r>
              <a:rPr lang="en-GB" dirty="0"/>
              <a:t>Constructing a Truth Table for a Logic Circuit</a:t>
            </a:r>
            <a:endParaRPr lang="en-UG" dirty="0"/>
          </a:p>
        </p:txBody>
      </p:sp>
      <p:sp>
        <p:nvSpPr>
          <p:cNvPr id="3" name="Content Placeholder 2">
            <a:extLst>
              <a:ext uri="{FF2B5EF4-FFF2-40B4-BE49-F238E27FC236}">
                <a16:creationId xmlns:a16="http://schemas.microsoft.com/office/drawing/2014/main" id="{0352624F-2E9D-4343-9F41-F38233D08678}"/>
              </a:ext>
            </a:extLst>
          </p:cNvPr>
          <p:cNvSpPr>
            <a:spLocks noGrp="1"/>
          </p:cNvSpPr>
          <p:nvPr>
            <p:ph idx="1"/>
          </p:nvPr>
        </p:nvSpPr>
        <p:spPr/>
        <p:txBody>
          <a:bodyPr/>
          <a:lstStyle/>
          <a:p>
            <a:r>
              <a:rPr lang="en-GB" dirty="0"/>
              <a:t>Evaluating the expression </a:t>
            </a:r>
          </a:p>
          <a:p>
            <a:r>
              <a:rPr lang="en-GB" dirty="0"/>
              <a:t>To evaluate the expression A(B+CD), first find the values of the variables that make the expression equal to 1 (using the rules for Boolean addition &amp; multiplication)</a:t>
            </a:r>
          </a:p>
          <a:p>
            <a:r>
              <a:rPr lang="en-GB" dirty="0"/>
              <a:t>In this case, the expression equals 1 only if A=1 and B+CD=1 </a:t>
            </a:r>
          </a:p>
          <a:p>
            <a:pPr marL="0" indent="0">
              <a:buNone/>
            </a:pPr>
            <a:r>
              <a:rPr lang="en-GB" dirty="0"/>
              <a:t>because </a:t>
            </a:r>
          </a:p>
          <a:p>
            <a:pPr marL="0" indent="0">
              <a:buNone/>
            </a:pPr>
            <a:r>
              <a:rPr lang="en-GB" dirty="0"/>
              <a:t>    A(B+CD) = 1.1=1</a:t>
            </a:r>
            <a:endParaRPr lang="en-UG" dirty="0"/>
          </a:p>
        </p:txBody>
      </p:sp>
    </p:spTree>
    <p:extLst>
      <p:ext uri="{BB962C8B-B14F-4D97-AF65-F5344CB8AC3E}">
        <p14:creationId xmlns:p14="http://schemas.microsoft.com/office/powerpoint/2010/main" val="253249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328A0-51E3-0D4E-A4A7-4F2639F93D5B}"/>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30B47DDB-72BB-F344-B44A-39DABE393268}"/>
              </a:ext>
            </a:extLst>
          </p:cNvPr>
          <p:cNvSpPr>
            <a:spLocks noGrp="1"/>
          </p:cNvSpPr>
          <p:nvPr>
            <p:ph idx="1"/>
          </p:nvPr>
        </p:nvSpPr>
        <p:spPr/>
        <p:txBody>
          <a:bodyPr/>
          <a:lstStyle/>
          <a:p>
            <a:r>
              <a:rPr lang="en-GB" dirty="0"/>
              <a:t>Now, determine when B+CD term equals 1</a:t>
            </a:r>
          </a:p>
          <a:p>
            <a:r>
              <a:rPr lang="en-GB" dirty="0"/>
              <a:t>The term B+CD =1 </a:t>
            </a:r>
          </a:p>
          <a:p>
            <a:pPr marL="457200" lvl="1" indent="0">
              <a:buNone/>
            </a:pPr>
            <a:r>
              <a:rPr lang="en-GB" dirty="0"/>
              <a:t>if either B =1 or CD=1 or </a:t>
            </a:r>
          </a:p>
          <a:p>
            <a:pPr marL="457200" lvl="1" indent="0">
              <a:buNone/>
            </a:pPr>
            <a:r>
              <a:rPr lang="en-GB" dirty="0"/>
              <a:t>if both B and CD equal 1 </a:t>
            </a:r>
          </a:p>
          <a:p>
            <a:pPr marL="457200" lvl="1" indent="0">
              <a:buNone/>
            </a:pPr>
            <a:r>
              <a:rPr lang="en-GB" dirty="0"/>
              <a:t>because </a:t>
            </a:r>
          </a:p>
          <a:p>
            <a:pPr marL="457200" lvl="1" indent="0">
              <a:buNone/>
            </a:pPr>
            <a:r>
              <a:rPr lang="en-GB" dirty="0"/>
              <a:t>B + CD = 1+0 = 1</a:t>
            </a:r>
          </a:p>
          <a:p>
            <a:pPr marL="457200" lvl="1" indent="0">
              <a:buNone/>
            </a:pPr>
            <a:r>
              <a:rPr lang="en-GB" dirty="0"/>
              <a:t>B + CD = 0+1 = 1 </a:t>
            </a:r>
          </a:p>
          <a:p>
            <a:pPr marL="457200" lvl="1" indent="0">
              <a:buNone/>
            </a:pPr>
            <a:r>
              <a:rPr lang="en-GB" dirty="0"/>
              <a:t>B + CD = 1+1 = 1 </a:t>
            </a:r>
          </a:p>
          <a:p>
            <a:r>
              <a:rPr lang="en-GB" dirty="0"/>
              <a:t>The term CD=1 only if C=1 and D=1</a:t>
            </a:r>
            <a:endParaRPr lang="en-UG" dirty="0"/>
          </a:p>
        </p:txBody>
      </p:sp>
    </p:spTree>
    <p:extLst>
      <p:ext uri="{BB962C8B-B14F-4D97-AF65-F5344CB8AC3E}">
        <p14:creationId xmlns:p14="http://schemas.microsoft.com/office/powerpoint/2010/main" val="348032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28E6-004B-8F46-A996-1EB1056D9B8A}"/>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605D6418-F848-D748-8C6C-1D253AFEB928}"/>
              </a:ext>
            </a:extLst>
          </p:cNvPr>
          <p:cNvSpPr>
            <a:spLocks noGrp="1"/>
          </p:cNvSpPr>
          <p:nvPr>
            <p:ph idx="1"/>
          </p:nvPr>
        </p:nvSpPr>
        <p:spPr/>
        <p:txBody>
          <a:bodyPr/>
          <a:lstStyle/>
          <a:p>
            <a:r>
              <a:rPr lang="en-UG" dirty="0"/>
              <a:t>Objective</a:t>
            </a:r>
          </a:p>
          <a:p>
            <a:r>
              <a:rPr lang="en-UG" dirty="0"/>
              <a:t>Get to know about the history of Boolean Logic</a:t>
            </a:r>
          </a:p>
          <a:p>
            <a:r>
              <a:rPr lang="en-UG" dirty="0"/>
              <a:t>To understand the relationship between computers and logic thinking </a:t>
            </a:r>
          </a:p>
          <a:p>
            <a:r>
              <a:rPr lang="en-GB" dirty="0"/>
              <a:t>Understanding how simple logic “gates”  work and how they combine  into something useful</a:t>
            </a:r>
          </a:p>
          <a:p>
            <a:endParaRPr lang="en-GB" dirty="0"/>
          </a:p>
          <a:p>
            <a:endParaRPr lang="en-UG" dirty="0"/>
          </a:p>
        </p:txBody>
      </p:sp>
    </p:spTree>
    <p:extLst>
      <p:ext uri="{BB962C8B-B14F-4D97-AF65-F5344CB8AC3E}">
        <p14:creationId xmlns:p14="http://schemas.microsoft.com/office/powerpoint/2010/main" val="1733507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241E-35A9-D74C-93A8-67868FDE0A71}"/>
              </a:ext>
            </a:extLst>
          </p:cNvPr>
          <p:cNvSpPr>
            <a:spLocks noGrp="1"/>
          </p:cNvSpPr>
          <p:nvPr>
            <p:ph type="title"/>
          </p:nvPr>
        </p:nvSpPr>
        <p:spPr/>
        <p:txBody>
          <a:bodyPr/>
          <a:lstStyle/>
          <a:p>
            <a:r>
              <a:rPr lang="en-UG" dirty="0"/>
              <a:t>Summary</a:t>
            </a:r>
          </a:p>
        </p:txBody>
      </p:sp>
      <p:sp>
        <p:nvSpPr>
          <p:cNvPr id="3" name="Content Placeholder 2">
            <a:extLst>
              <a:ext uri="{FF2B5EF4-FFF2-40B4-BE49-F238E27FC236}">
                <a16:creationId xmlns:a16="http://schemas.microsoft.com/office/drawing/2014/main" id="{1BA34472-C1C5-5746-9E7A-4163723DAF08}"/>
              </a:ext>
            </a:extLst>
          </p:cNvPr>
          <p:cNvSpPr>
            <a:spLocks noGrp="1"/>
          </p:cNvSpPr>
          <p:nvPr>
            <p:ph idx="1"/>
          </p:nvPr>
        </p:nvSpPr>
        <p:spPr/>
        <p:txBody>
          <a:bodyPr/>
          <a:lstStyle/>
          <a:p>
            <a:r>
              <a:rPr lang="en-GB" dirty="0"/>
              <a:t>   A(B+CD) = 1</a:t>
            </a:r>
          </a:p>
          <a:p>
            <a:r>
              <a:rPr lang="en-GB" dirty="0"/>
              <a:t>When A=1 and B=1 regardless of the values of C and D </a:t>
            </a:r>
          </a:p>
          <a:p>
            <a:r>
              <a:rPr lang="en-GB" dirty="0"/>
              <a:t>When and C=1 and D=1 regardless of the value of B </a:t>
            </a:r>
          </a:p>
          <a:p>
            <a:r>
              <a:rPr lang="en-GB" dirty="0"/>
              <a:t>The expression A(B+CD)=0 for all other value combinations of the variables</a:t>
            </a:r>
            <a:endParaRPr lang="en-UG" dirty="0"/>
          </a:p>
        </p:txBody>
      </p:sp>
    </p:spTree>
    <p:extLst>
      <p:ext uri="{BB962C8B-B14F-4D97-AF65-F5344CB8AC3E}">
        <p14:creationId xmlns:p14="http://schemas.microsoft.com/office/powerpoint/2010/main" val="415911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D512-799B-E04E-BA1C-BD6659E9207C}"/>
              </a:ext>
            </a:extLst>
          </p:cNvPr>
          <p:cNvSpPr>
            <a:spLocks noGrp="1"/>
          </p:cNvSpPr>
          <p:nvPr>
            <p:ph type="title"/>
          </p:nvPr>
        </p:nvSpPr>
        <p:spPr/>
        <p:txBody>
          <a:bodyPr/>
          <a:lstStyle/>
          <a:p>
            <a:r>
              <a:rPr lang="en-UG" dirty="0"/>
              <a:t>Putting the values in the Truth Table</a:t>
            </a:r>
          </a:p>
        </p:txBody>
      </p:sp>
      <p:pic>
        <p:nvPicPr>
          <p:cNvPr id="1028" name="Picture 4">
            <a:extLst>
              <a:ext uri="{FF2B5EF4-FFF2-40B4-BE49-F238E27FC236}">
                <a16:creationId xmlns:a16="http://schemas.microsoft.com/office/drawing/2014/main" id="{9D352E5C-2725-4B47-ADC0-9CF23BA026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700" y="1465263"/>
            <a:ext cx="9458325" cy="532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0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3F86-E9CD-1340-B279-C05E1CA816B9}"/>
              </a:ext>
            </a:extLst>
          </p:cNvPr>
          <p:cNvSpPr>
            <a:spLocks noGrp="1"/>
          </p:cNvSpPr>
          <p:nvPr>
            <p:ph type="title"/>
          </p:nvPr>
        </p:nvSpPr>
        <p:spPr/>
        <p:txBody>
          <a:bodyPr/>
          <a:lstStyle/>
          <a:p>
            <a:r>
              <a:rPr lang="en-UG" dirty="0"/>
              <a:t>Class work	</a:t>
            </a:r>
          </a:p>
        </p:txBody>
      </p:sp>
      <p:sp>
        <p:nvSpPr>
          <p:cNvPr id="3" name="Content Placeholder 2">
            <a:extLst>
              <a:ext uri="{FF2B5EF4-FFF2-40B4-BE49-F238E27FC236}">
                <a16:creationId xmlns:a16="http://schemas.microsoft.com/office/drawing/2014/main" id="{602FEF17-A38D-F541-B4D7-F148823213A6}"/>
              </a:ext>
            </a:extLst>
          </p:cNvPr>
          <p:cNvSpPr>
            <a:spLocks noGrp="1"/>
          </p:cNvSpPr>
          <p:nvPr>
            <p:ph idx="1"/>
          </p:nvPr>
        </p:nvSpPr>
        <p:spPr/>
        <p:txBody>
          <a:bodyPr>
            <a:normAutofit lnSpcReduction="10000"/>
          </a:bodyPr>
          <a:lstStyle/>
          <a:p>
            <a:r>
              <a:rPr lang="en-UG" dirty="0"/>
              <a:t>Construct Truth tables for the following expressions</a:t>
            </a:r>
          </a:p>
          <a:p>
            <a:pPr marL="514350" indent="-514350">
              <a:buAutoNum type="arabicPeriod"/>
            </a:pPr>
            <a:r>
              <a:rPr lang="en-UG" dirty="0"/>
              <a:t>A’ +(BC)</a:t>
            </a:r>
          </a:p>
          <a:p>
            <a:pPr marL="514350" indent="-514350">
              <a:buAutoNum type="arabicPeriod"/>
            </a:pPr>
            <a:r>
              <a:rPr lang="en-UG" dirty="0"/>
              <a:t>(AB + C’)’</a:t>
            </a:r>
          </a:p>
          <a:p>
            <a:pPr marL="514350" indent="-514350">
              <a:buAutoNum type="arabicPeriod"/>
            </a:pPr>
            <a:r>
              <a:rPr lang="en-UG" dirty="0"/>
              <a:t>AC + B’C</a:t>
            </a:r>
          </a:p>
          <a:p>
            <a:pPr marL="514350" indent="-514350">
              <a:buAutoNum type="arabicPeriod"/>
            </a:pPr>
            <a:r>
              <a:rPr lang="en-UG" dirty="0"/>
              <a:t>(A+B’)C</a:t>
            </a:r>
          </a:p>
          <a:p>
            <a:pPr marL="514350" indent="-514350">
              <a:buAutoNum type="arabicPeriod"/>
            </a:pPr>
            <a:r>
              <a:rPr lang="en-UG" dirty="0"/>
              <a:t>AB(C+D)</a:t>
            </a:r>
          </a:p>
          <a:p>
            <a:pPr marL="514350" indent="-514350">
              <a:buAutoNum type="arabicPeriod"/>
            </a:pPr>
            <a:r>
              <a:rPr lang="en-UG" dirty="0"/>
              <a:t>ABC + ABD</a:t>
            </a:r>
          </a:p>
          <a:p>
            <a:pPr marL="514350" indent="-514350">
              <a:buAutoNum type="arabicPeriod"/>
            </a:pPr>
            <a:r>
              <a:rPr lang="en-UG" dirty="0"/>
              <a:t>A’B’C+BC+AB</a:t>
            </a:r>
          </a:p>
          <a:p>
            <a:pPr marL="514350" indent="-514350">
              <a:buAutoNum type="arabicPeriod"/>
            </a:pPr>
            <a:r>
              <a:rPr lang="en-UG" dirty="0"/>
              <a:t>A’BC+AB’C+ABC’+ABC</a:t>
            </a:r>
          </a:p>
        </p:txBody>
      </p:sp>
    </p:spTree>
    <p:extLst>
      <p:ext uri="{BB962C8B-B14F-4D97-AF65-F5344CB8AC3E}">
        <p14:creationId xmlns:p14="http://schemas.microsoft.com/office/powerpoint/2010/main" val="372608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8E1D-8537-3541-8A26-5962D84069C9}"/>
              </a:ext>
            </a:extLst>
          </p:cNvPr>
          <p:cNvSpPr>
            <a:spLocks noGrp="1"/>
          </p:cNvSpPr>
          <p:nvPr>
            <p:ph type="title"/>
          </p:nvPr>
        </p:nvSpPr>
        <p:spPr/>
        <p:txBody>
          <a:bodyPr/>
          <a:lstStyle/>
          <a:p>
            <a:r>
              <a:rPr lang="en-UG" dirty="0"/>
              <a:t>Introduction</a:t>
            </a:r>
          </a:p>
        </p:txBody>
      </p:sp>
      <p:sp>
        <p:nvSpPr>
          <p:cNvPr id="3" name="Content Placeholder 2">
            <a:extLst>
              <a:ext uri="{FF2B5EF4-FFF2-40B4-BE49-F238E27FC236}">
                <a16:creationId xmlns:a16="http://schemas.microsoft.com/office/drawing/2014/main" id="{BD9646DF-61EC-3543-9691-F153672036A1}"/>
              </a:ext>
            </a:extLst>
          </p:cNvPr>
          <p:cNvSpPr>
            <a:spLocks noGrp="1"/>
          </p:cNvSpPr>
          <p:nvPr>
            <p:ph idx="1"/>
          </p:nvPr>
        </p:nvSpPr>
        <p:spPr/>
        <p:txBody>
          <a:bodyPr>
            <a:normAutofit fontScale="92500"/>
          </a:bodyPr>
          <a:lstStyle/>
          <a:p>
            <a:r>
              <a:rPr lang="en-GB" dirty="0"/>
              <a:t>Boolean logic, originally developed by George Boole in the mid-1800s</a:t>
            </a:r>
          </a:p>
          <a:p>
            <a:r>
              <a:rPr lang="en-GB" dirty="0"/>
              <a:t>Allows quite a few unexpected things to be mapped into bits and bytes</a:t>
            </a:r>
          </a:p>
          <a:p>
            <a:r>
              <a:rPr lang="en-GB" dirty="0"/>
              <a:t>George Boole was recognized as the father of modern information technology since he came up with an idea that was at the same time revolutionary and simple</a:t>
            </a:r>
          </a:p>
          <a:p>
            <a:r>
              <a:rPr lang="en-GB" dirty="0"/>
              <a:t>Boole’s work certainly started modern logic off on the right road, but it certainly was not anything to do with the laws of thought</a:t>
            </a:r>
          </a:p>
          <a:p>
            <a:r>
              <a:rPr lang="en-GB" dirty="0"/>
              <a:t>The fact of the matter is that even today, we have no clear idea what laws govern thought, and if we did, the whole subject of artificial intelligence would be a closed one</a:t>
            </a:r>
          </a:p>
          <a:p>
            <a:endParaRPr lang="en-UG" dirty="0"/>
          </a:p>
        </p:txBody>
      </p:sp>
    </p:spTree>
    <p:extLst>
      <p:ext uri="{BB962C8B-B14F-4D97-AF65-F5344CB8AC3E}">
        <p14:creationId xmlns:p14="http://schemas.microsoft.com/office/powerpoint/2010/main" val="141608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AA797-CA80-CA49-AE04-700A07F1B5E7}"/>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46CA376A-CD24-0149-BF73-6D4BF60EF21C}"/>
              </a:ext>
            </a:extLst>
          </p:cNvPr>
          <p:cNvSpPr>
            <a:spLocks noGrp="1"/>
          </p:cNvSpPr>
          <p:nvPr>
            <p:ph idx="1"/>
          </p:nvPr>
        </p:nvSpPr>
        <p:spPr/>
        <p:txBody>
          <a:bodyPr>
            <a:normAutofit/>
          </a:bodyPr>
          <a:lstStyle/>
          <a:p>
            <a:r>
              <a:rPr lang="en-GB" dirty="0"/>
              <a:t>George Boole died at the age of 49 in 1846</a:t>
            </a:r>
          </a:p>
          <a:p>
            <a:r>
              <a:rPr lang="en-GB" dirty="0"/>
              <a:t>His work might never have had an impact on computer science without somebody like Claude Shannon</a:t>
            </a:r>
          </a:p>
          <a:p>
            <a:r>
              <a:rPr lang="en-GB" dirty="0"/>
              <a:t>70 years later he recognized the relevance for engineering of Boole’s symbolic logic</a:t>
            </a:r>
          </a:p>
          <a:p>
            <a:r>
              <a:rPr lang="en-GB" dirty="0"/>
              <a:t>As a result, Boole’s thinking has become the practical foundation of digital circuit design and the theoretical grounding of the digital age</a:t>
            </a:r>
          </a:p>
          <a:p>
            <a:endParaRPr lang="en-UG" dirty="0"/>
          </a:p>
        </p:txBody>
      </p:sp>
    </p:spTree>
    <p:extLst>
      <p:ext uri="{BB962C8B-B14F-4D97-AF65-F5344CB8AC3E}">
        <p14:creationId xmlns:p14="http://schemas.microsoft.com/office/powerpoint/2010/main" val="284538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DB28-3D80-6142-8D9F-5D64137E42BB}"/>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8822FDF2-C1BA-8549-9D93-BFD2CA2173D7}"/>
              </a:ext>
            </a:extLst>
          </p:cNvPr>
          <p:cNvSpPr>
            <a:spLocks noGrp="1"/>
          </p:cNvSpPr>
          <p:nvPr>
            <p:ph idx="1"/>
          </p:nvPr>
        </p:nvSpPr>
        <p:spPr/>
        <p:txBody>
          <a:bodyPr>
            <a:normAutofit fontScale="85000" lnSpcReduction="20000"/>
          </a:bodyPr>
          <a:lstStyle/>
          <a:p>
            <a:r>
              <a:rPr lang="en-GB" dirty="0"/>
              <a:t>Boolean logic and how it works can be simply defined by thinking about, how a computer can do some logical things and tasks like playing chess, or spell-checking a document? </a:t>
            </a:r>
          </a:p>
          <a:p>
            <a:r>
              <a:rPr lang="en-GB" dirty="0"/>
              <a:t>These are things that, just a few decades ago, only humans could do</a:t>
            </a:r>
          </a:p>
          <a:p>
            <a:pPr lvl="1"/>
            <a:r>
              <a:rPr lang="en-GB" dirty="0"/>
              <a:t>Question: How can a “chip” made up of silicon and wires do something that seems like it requires human thought?</a:t>
            </a:r>
          </a:p>
          <a:p>
            <a:r>
              <a:rPr lang="en-GB" dirty="0"/>
              <a:t>Computers and logic have an inseparable relationship</a:t>
            </a:r>
          </a:p>
          <a:p>
            <a:r>
              <a:rPr lang="en-GB" dirty="0"/>
              <a:t>The first computers were conceived as automatic arithmetic engines, and while their creators were aware that logic had something to do with it all, they were not 100% clear as to the how or why</a:t>
            </a:r>
          </a:p>
          <a:p>
            <a:r>
              <a:rPr lang="en-GB" dirty="0"/>
              <a:t>Even today, we tend to be over simplistic about logic, and its role in computation and understanding the world and George Boole the man who started it all off was a bit over the top on the subject</a:t>
            </a:r>
          </a:p>
          <a:p>
            <a:endParaRPr lang="en-GB" dirty="0"/>
          </a:p>
          <a:p>
            <a:endParaRPr lang="en-GB" dirty="0"/>
          </a:p>
          <a:p>
            <a:endParaRPr lang="en-UG" dirty="0"/>
          </a:p>
        </p:txBody>
      </p:sp>
    </p:spTree>
    <p:extLst>
      <p:ext uri="{BB962C8B-B14F-4D97-AF65-F5344CB8AC3E}">
        <p14:creationId xmlns:p14="http://schemas.microsoft.com/office/powerpoint/2010/main" val="428278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12B3F-3409-704F-A262-9AC74CF53FF8}"/>
              </a:ext>
            </a:extLst>
          </p:cNvPr>
          <p:cNvSpPr>
            <a:spLocks noGrp="1"/>
          </p:cNvSpPr>
          <p:nvPr>
            <p:ph type="title"/>
          </p:nvPr>
        </p:nvSpPr>
        <p:spPr/>
        <p:txBody>
          <a:bodyPr/>
          <a:lstStyle/>
          <a:p>
            <a:r>
              <a:rPr lang="en-UG" dirty="0"/>
              <a:t>Boolean logic explained</a:t>
            </a:r>
          </a:p>
        </p:txBody>
      </p:sp>
      <p:sp>
        <p:nvSpPr>
          <p:cNvPr id="3" name="Content Placeholder 2">
            <a:extLst>
              <a:ext uri="{FF2B5EF4-FFF2-40B4-BE49-F238E27FC236}">
                <a16:creationId xmlns:a16="http://schemas.microsoft.com/office/drawing/2014/main" id="{422D0FB5-E29E-BD46-9736-DB86E010A3F2}"/>
              </a:ext>
            </a:extLst>
          </p:cNvPr>
          <p:cNvSpPr>
            <a:spLocks noGrp="1"/>
          </p:cNvSpPr>
          <p:nvPr>
            <p:ph idx="1"/>
          </p:nvPr>
        </p:nvSpPr>
        <p:spPr/>
        <p:txBody>
          <a:bodyPr/>
          <a:lstStyle/>
          <a:p>
            <a:r>
              <a:rPr lang="en-GB" dirty="0"/>
              <a:t>You start off with the idea that some statement P is either true or false, it can’t be anything in between (this called the law of the excluded middle)</a:t>
            </a:r>
          </a:p>
          <a:p>
            <a:r>
              <a:rPr lang="en-GB" dirty="0"/>
              <a:t>You can form other statements, which are true or false, by combining these initial statements together using the fundamental operators AND, OR, and NOT</a:t>
            </a:r>
          </a:p>
          <a:p>
            <a:r>
              <a:rPr lang="en-GB" dirty="0"/>
              <a:t>The way that all this works more or less fits in with the way that we used these terms in English</a:t>
            </a:r>
          </a:p>
          <a:p>
            <a:endParaRPr lang="en-GB" dirty="0"/>
          </a:p>
          <a:p>
            <a:endParaRPr lang="en-UG" dirty="0"/>
          </a:p>
        </p:txBody>
      </p:sp>
    </p:spTree>
    <p:extLst>
      <p:ext uri="{BB962C8B-B14F-4D97-AF65-F5344CB8AC3E}">
        <p14:creationId xmlns:p14="http://schemas.microsoft.com/office/powerpoint/2010/main" val="10053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21BC-EA5C-3244-A73D-D36EE214CC65}"/>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36BEEF16-C0A5-0148-9E7F-2A2F1BED225B}"/>
              </a:ext>
            </a:extLst>
          </p:cNvPr>
          <p:cNvSpPr>
            <a:spLocks noGrp="1"/>
          </p:cNvSpPr>
          <p:nvPr>
            <p:ph idx="1"/>
          </p:nvPr>
        </p:nvSpPr>
        <p:spPr/>
        <p:txBody>
          <a:bodyPr>
            <a:normAutofit fontScale="92500" lnSpcReduction="20000"/>
          </a:bodyPr>
          <a:lstStyle/>
          <a:p>
            <a:r>
              <a:rPr lang="en-GB" dirty="0"/>
              <a:t>For example, if P is true, then NOT(P) is false, so if “today is Thursday” is true, then “Not (today is Thursday)” is false</a:t>
            </a:r>
          </a:p>
          <a:p>
            <a:r>
              <a:rPr lang="en-GB" dirty="0"/>
              <a:t>We often translate the logical expression into English as “today is Not Thursday,” and this makes it easier to see that it is false if today is indeed Thursday</a:t>
            </a:r>
          </a:p>
          <a:p>
            <a:r>
              <a:rPr lang="en-GB" dirty="0"/>
              <a:t>This is the problem with this sort of discussion. It very quickly becomes convoluted and difficult to follow, and this is part of the power of Boolean logic </a:t>
            </a:r>
          </a:p>
          <a:p>
            <a:r>
              <a:rPr lang="en-GB" dirty="0"/>
              <a:t>You can write down arguments clearly in symbolic form</a:t>
            </a:r>
          </a:p>
          <a:p>
            <a:r>
              <a:rPr lang="en-GB" dirty="0"/>
              <a:t>The one thing about Boolean logic is that, once you get the hang of things, Boolean logic (or at least the parts you need in order to understand the operations of computers) becomes simple</a:t>
            </a:r>
          </a:p>
          <a:p>
            <a:endParaRPr lang="en-GB" dirty="0"/>
          </a:p>
          <a:p>
            <a:endParaRPr lang="en-UG" dirty="0"/>
          </a:p>
        </p:txBody>
      </p:sp>
    </p:spTree>
    <p:extLst>
      <p:ext uri="{BB962C8B-B14F-4D97-AF65-F5344CB8AC3E}">
        <p14:creationId xmlns:p14="http://schemas.microsoft.com/office/powerpoint/2010/main" val="213418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2083-A6F8-7B4E-89C7-59354218A7C9}"/>
              </a:ext>
            </a:extLst>
          </p:cNvPr>
          <p:cNvSpPr>
            <a:spLocks noGrp="1"/>
          </p:cNvSpPr>
          <p:nvPr>
            <p:ph type="title"/>
          </p:nvPr>
        </p:nvSpPr>
        <p:spPr/>
        <p:txBody>
          <a:bodyPr/>
          <a:lstStyle/>
          <a:p>
            <a:r>
              <a:rPr lang="en-UG" dirty="0"/>
              <a:t>Computers and Logic thinking</a:t>
            </a:r>
          </a:p>
        </p:txBody>
      </p:sp>
      <p:sp>
        <p:nvSpPr>
          <p:cNvPr id="3" name="Content Placeholder 2">
            <a:extLst>
              <a:ext uri="{FF2B5EF4-FFF2-40B4-BE49-F238E27FC236}">
                <a16:creationId xmlns:a16="http://schemas.microsoft.com/office/drawing/2014/main" id="{BD45FF51-8105-504D-9D57-1A112930EB7E}"/>
              </a:ext>
            </a:extLst>
          </p:cNvPr>
          <p:cNvSpPr>
            <a:spLocks noGrp="1"/>
          </p:cNvSpPr>
          <p:nvPr>
            <p:ph idx="1"/>
          </p:nvPr>
        </p:nvSpPr>
        <p:spPr/>
        <p:txBody>
          <a:bodyPr/>
          <a:lstStyle/>
          <a:p>
            <a:r>
              <a:rPr lang="en-GB" dirty="0"/>
              <a:t>In logical statements, the concepts that are known and considered as true, are called </a:t>
            </a:r>
            <a:r>
              <a:rPr lang="en-GB" i="1" dirty="0"/>
              <a:t>premise, </a:t>
            </a:r>
            <a:r>
              <a:rPr lang="en-GB" dirty="0"/>
              <a:t>and it always has a true value</a:t>
            </a:r>
            <a:endParaRPr lang="en-GB" i="1" dirty="0"/>
          </a:p>
          <a:p>
            <a:r>
              <a:rPr lang="en-GB" dirty="0"/>
              <a:t>As soon as all premises are set up, they have to be analysed</a:t>
            </a:r>
          </a:p>
          <a:p>
            <a:r>
              <a:rPr lang="en-GB" dirty="0"/>
              <a:t>Logical statements can differ by their strength</a:t>
            </a:r>
          </a:p>
          <a:p>
            <a:r>
              <a:rPr lang="en-GB" dirty="0"/>
              <a:t>Deductive argument is usually the strongest form of argument</a:t>
            </a:r>
          </a:p>
          <a:p>
            <a:r>
              <a:rPr lang="en-GB" dirty="0"/>
              <a:t>Inductive argument is the argument that is intended to be valid by the arguer to show guarantee of the truth</a:t>
            </a:r>
            <a:endParaRPr lang="en-UG" dirty="0"/>
          </a:p>
        </p:txBody>
      </p:sp>
    </p:spTree>
    <p:extLst>
      <p:ext uri="{BB962C8B-B14F-4D97-AF65-F5344CB8AC3E}">
        <p14:creationId xmlns:p14="http://schemas.microsoft.com/office/powerpoint/2010/main" val="276226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6016-49CA-F746-AC95-ACEE07E7D34F}"/>
              </a:ext>
            </a:extLst>
          </p:cNvPr>
          <p:cNvSpPr>
            <a:spLocks noGrp="1"/>
          </p:cNvSpPr>
          <p:nvPr>
            <p:ph type="title"/>
          </p:nvPr>
        </p:nvSpPr>
        <p:spPr/>
        <p:txBody>
          <a:bodyPr/>
          <a:lstStyle/>
          <a:p>
            <a:endParaRPr lang="en-UG"/>
          </a:p>
        </p:txBody>
      </p:sp>
      <p:sp>
        <p:nvSpPr>
          <p:cNvPr id="3" name="Content Placeholder 2">
            <a:extLst>
              <a:ext uri="{FF2B5EF4-FFF2-40B4-BE49-F238E27FC236}">
                <a16:creationId xmlns:a16="http://schemas.microsoft.com/office/drawing/2014/main" id="{AC77BB02-D6D2-D449-A1C0-203420A75CCC}"/>
              </a:ext>
            </a:extLst>
          </p:cNvPr>
          <p:cNvSpPr>
            <a:spLocks noGrp="1"/>
          </p:cNvSpPr>
          <p:nvPr>
            <p:ph idx="1"/>
          </p:nvPr>
        </p:nvSpPr>
        <p:spPr/>
        <p:txBody>
          <a:bodyPr/>
          <a:lstStyle/>
          <a:p>
            <a:r>
              <a:rPr lang="en-GB" dirty="0"/>
              <a:t>The biggest part of our reasoning is inductive, computer reasoning though works differently</a:t>
            </a:r>
          </a:p>
          <a:p>
            <a:r>
              <a:rPr lang="en-GB" dirty="0"/>
              <a:t>The computer logic thinking is based on a binary system</a:t>
            </a:r>
          </a:p>
          <a:p>
            <a:r>
              <a:rPr lang="en-GB" dirty="0"/>
              <a:t>The method that is used by computers is called Boolean logic </a:t>
            </a:r>
          </a:p>
          <a:p>
            <a:r>
              <a:rPr lang="en-GB" dirty="0"/>
              <a:t>Boolean logic deals with the statements that have true or false values</a:t>
            </a:r>
            <a:endParaRPr lang="en-UG" dirty="0"/>
          </a:p>
        </p:txBody>
      </p:sp>
    </p:spTree>
    <p:extLst>
      <p:ext uri="{BB962C8B-B14F-4D97-AF65-F5344CB8AC3E}">
        <p14:creationId xmlns:p14="http://schemas.microsoft.com/office/powerpoint/2010/main" val="24068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1411</Words>
  <Application>Microsoft Macintosh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Boolean logic and its importance to computational thinking</vt:lpstr>
      <vt:lpstr>PowerPoint Presentation</vt:lpstr>
      <vt:lpstr>Introduction</vt:lpstr>
      <vt:lpstr>PowerPoint Presentation</vt:lpstr>
      <vt:lpstr>PowerPoint Presentation</vt:lpstr>
      <vt:lpstr>Boolean logic explained</vt:lpstr>
      <vt:lpstr>PowerPoint Presentation</vt:lpstr>
      <vt:lpstr>Computers and Logic thinking</vt:lpstr>
      <vt:lpstr>PowerPoint Presentation</vt:lpstr>
      <vt:lpstr>Statements in Boolean logic </vt:lpstr>
      <vt:lpstr>Logical operators</vt:lpstr>
      <vt:lpstr>PowerPoint Presentation</vt:lpstr>
      <vt:lpstr>PowerPoint Presentation</vt:lpstr>
      <vt:lpstr>PowerPoint Presentation</vt:lpstr>
      <vt:lpstr>Boolean Analysis of Circuits</vt:lpstr>
      <vt:lpstr>Boolean Expression for a Logic Circuit</vt:lpstr>
      <vt:lpstr>Constructing a Truth Table for a Logic Circuit</vt:lpstr>
      <vt:lpstr>Constructing a Truth Table for a Logic Circuit</vt:lpstr>
      <vt:lpstr>PowerPoint Presentation</vt:lpstr>
      <vt:lpstr>Summary</vt:lpstr>
      <vt:lpstr>Putting the values in the Truth Table</vt:lpstr>
      <vt:lpstr>Class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 logic and its importance to computation thinking</dc:title>
  <dc:creator>Michael Kizito</dc:creator>
  <cp:lastModifiedBy>Michael Kizito</cp:lastModifiedBy>
  <cp:revision>8</cp:revision>
  <dcterms:created xsi:type="dcterms:W3CDTF">2022-02-17T07:12:18Z</dcterms:created>
  <dcterms:modified xsi:type="dcterms:W3CDTF">2022-02-17T13:48:36Z</dcterms:modified>
</cp:coreProperties>
</file>