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p:cViewPr varScale="1">
        <p:scale>
          <a:sx n="85" d="100"/>
          <a:sy n="85" d="100"/>
        </p:scale>
        <p:origin x="192" y="632"/>
      </p:cViewPr>
      <p:guideLst/>
    </p:cSldViewPr>
  </p:slideViewPr>
  <p:outlineViewPr>
    <p:cViewPr>
      <p:scale>
        <a:sx n="33" d="100"/>
        <a:sy n="33" d="100"/>
      </p:scale>
      <p:origin x="0" y="-95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67ED-A819-FC4A-BA99-1D613F7DC52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G"/>
          </a:p>
        </p:txBody>
      </p:sp>
      <p:sp>
        <p:nvSpPr>
          <p:cNvPr id="3" name="Subtitle 2">
            <a:extLst>
              <a:ext uri="{FF2B5EF4-FFF2-40B4-BE49-F238E27FC236}">
                <a16:creationId xmlns:a16="http://schemas.microsoft.com/office/drawing/2014/main" id="{5875817A-75BA-ED45-B714-D493A8FC3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G"/>
          </a:p>
        </p:txBody>
      </p:sp>
      <p:sp>
        <p:nvSpPr>
          <p:cNvPr id="4" name="Date Placeholder 3">
            <a:extLst>
              <a:ext uri="{FF2B5EF4-FFF2-40B4-BE49-F238E27FC236}">
                <a16:creationId xmlns:a16="http://schemas.microsoft.com/office/drawing/2014/main" id="{00842726-B011-D344-B200-61AA4247B027}"/>
              </a:ext>
            </a:extLst>
          </p:cNvPr>
          <p:cNvSpPr>
            <a:spLocks noGrp="1"/>
          </p:cNvSpPr>
          <p:nvPr>
            <p:ph type="dt" sz="half" idx="10"/>
          </p:nvPr>
        </p:nvSpPr>
        <p:spPr/>
        <p:txBody>
          <a:bodyPr/>
          <a:lstStyle/>
          <a:p>
            <a:fld id="{18B3BF47-6C24-A242-BA98-B20D7CD7F370}" type="datetimeFigureOut">
              <a:rPr lang="en-UG" smtClean="0"/>
              <a:t>14/02/2022</a:t>
            </a:fld>
            <a:endParaRPr lang="en-UG"/>
          </a:p>
        </p:txBody>
      </p:sp>
      <p:sp>
        <p:nvSpPr>
          <p:cNvPr id="5" name="Footer Placeholder 4">
            <a:extLst>
              <a:ext uri="{FF2B5EF4-FFF2-40B4-BE49-F238E27FC236}">
                <a16:creationId xmlns:a16="http://schemas.microsoft.com/office/drawing/2014/main" id="{D4AE82BA-3240-C246-B938-FD37B0C89D33}"/>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1AF9622D-97EF-9349-9ED9-60EE7020ADCD}"/>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76655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8730-1202-0D4B-A7DB-FBD9BA0D12BC}"/>
              </a:ext>
            </a:extLst>
          </p:cNvPr>
          <p:cNvSpPr>
            <a:spLocks noGrp="1"/>
          </p:cNvSpPr>
          <p:nvPr>
            <p:ph type="title"/>
          </p:nvPr>
        </p:nvSpPr>
        <p:spPr/>
        <p:txBody>
          <a:bodyPr/>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B344DC74-20BB-C946-919B-BA0EDCD2C5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0681E860-BEBC-A547-90C5-F4408D73246B}"/>
              </a:ext>
            </a:extLst>
          </p:cNvPr>
          <p:cNvSpPr>
            <a:spLocks noGrp="1"/>
          </p:cNvSpPr>
          <p:nvPr>
            <p:ph type="dt" sz="half" idx="10"/>
          </p:nvPr>
        </p:nvSpPr>
        <p:spPr/>
        <p:txBody>
          <a:bodyPr/>
          <a:lstStyle/>
          <a:p>
            <a:fld id="{18B3BF47-6C24-A242-BA98-B20D7CD7F370}" type="datetimeFigureOut">
              <a:rPr lang="en-UG" smtClean="0"/>
              <a:t>14/02/2022</a:t>
            </a:fld>
            <a:endParaRPr lang="en-UG"/>
          </a:p>
        </p:txBody>
      </p:sp>
      <p:sp>
        <p:nvSpPr>
          <p:cNvPr id="5" name="Footer Placeholder 4">
            <a:extLst>
              <a:ext uri="{FF2B5EF4-FFF2-40B4-BE49-F238E27FC236}">
                <a16:creationId xmlns:a16="http://schemas.microsoft.com/office/drawing/2014/main" id="{4E4461DB-066D-8547-8C90-FF803423CC5A}"/>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F0556DCD-D832-3A4D-946C-EE5F528BFCA0}"/>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283003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D576F-4564-7E4E-937B-EC89115205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5EF8EA8B-EBF8-8F46-BFE4-5F556E18B9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23FD761B-E5EE-0A43-B91D-825612E83DA8}"/>
              </a:ext>
            </a:extLst>
          </p:cNvPr>
          <p:cNvSpPr>
            <a:spLocks noGrp="1"/>
          </p:cNvSpPr>
          <p:nvPr>
            <p:ph type="dt" sz="half" idx="10"/>
          </p:nvPr>
        </p:nvSpPr>
        <p:spPr/>
        <p:txBody>
          <a:bodyPr/>
          <a:lstStyle/>
          <a:p>
            <a:fld id="{18B3BF47-6C24-A242-BA98-B20D7CD7F370}" type="datetimeFigureOut">
              <a:rPr lang="en-UG" smtClean="0"/>
              <a:t>14/02/2022</a:t>
            </a:fld>
            <a:endParaRPr lang="en-UG"/>
          </a:p>
        </p:txBody>
      </p:sp>
      <p:sp>
        <p:nvSpPr>
          <p:cNvPr id="5" name="Footer Placeholder 4">
            <a:extLst>
              <a:ext uri="{FF2B5EF4-FFF2-40B4-BE49-F238E27FC236}">
                <a16:creationId xmlns:a16="http://schemas.microsoft.com/office/drawing/2014/main" id="{80DA66ED-B208-2D43-885E-6F5DA0C8F191}"/>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337BDC90-AAF0-3343-A8DD-0433367AA722}"/>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113985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1FEB-1884-3D47-9C48-B749EF8DDBF9}"/>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91F9DE90-3BB4-3F45-92AB-E7ED4407068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F19FAE49-4C42-F84F-97E2-A8B9F43F3196}"/>
              </a:ext>
            </a:extLst>
          </p:cNvPr>
          <p:cNvSpPr>
            <a:spLocks noGrp="1"/>
          </p:cNvSpPr>
          <p:nvPr>
            <p:ph type="dt" sz="half" idx="10"/>
          </p:nvPr>
        </p:nvSpPr>
        <p:spPr/>
        <p:txBody>
          <a:bodyPr/>
          <a:lstStyle/>
          <a:p>
            <a:fld id="{18B3BF47-6C24-A242-BA98-B20D7CD7F370}" type="datetimeFigureOut">
              <a:rPr lang="en-UG" smtClean="0"/>
              <a:t>14/02/2022</a:t>
            </a:fld>
            <a:endParaRPr lang="en-UG"/>
          </a:p>
        </p:txBody>
      </p:sp>
      <p:sp>
        <p:nvSpPr>
          <p:cNvPr id="5" name="Footer Placeholder 4">
            <a:extLst>
              <a:ext uri="{FF2B5EF4-FFF2-40B4-BE49-F238E27FC236}">
                <a16:creationId xmlns:a16="http://schemas.microsoft.com/office/drawing/2014/main" id="{06D2E791-996A-2E41-88E0-A973CDFC924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33E14D96-E3A9-BA49-AE7C-79BA1DEE0F5A}"/>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109834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C7EB-0789-BA49-9FFD-CE8303E09E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G"/>
          </a:p>
        </p:txBody>
      </p:sp>
      <p:sp>
        <p:nvSpPr>
          <p:cNvPr id="3" name="Text Placeholder 2">
            <a:extLst>
              <a:ext uri="{FF2B5EF4-FFF2-40B4-BE49-F238E27FC236}">
                <a16:creationId xmlns:a16="http://schemas.microsoft.com/office/drawing/2014/main" id="{BD0864D9-0694-2345-9419-700F2D9EEB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6363C04-BBF6-254F-B3A7-62EA295ECFEF}"/>
              </a:ext>
            </a:extLst>
          </p:cNvPr>
          <p:cNvSpPr>
            <a:spLocks noGrp="1"/>
          </p:cNvSpPr>
          <p:nvPr>
            <p:ph type="dt" sz="half" idx="10"/>
          </p:nvPr>
        </p:nvSpPr>
        <p:spPr/>
        <p:txBody>
          <a:bodyPr/>
          <a:lstStyle/>
          <a:p>
            <a:fld id="{18B3BF47-6C24-A242-BA98-B20D7CD7F370}" type="datetimeFigureOut">
              <a:rPr lang="en-UG" smtClean="0"/>
              <a:t>14/02/2022</a:t>
            </a:fld>
            <a:endParaRPr lang="en-UG"/>
          </a:p>
        </p:txBody>
      </p:sp>
      <p:sp>
        <p:nvSpPr>
          <p:cNvPr id="5" name="Footer Placeholder 4">
            <a:extLst>
              <a:ext uri="{FF2B5EF4-FFF2-40B4-BE49-F238E27FC236}">
                <a16:creationId xmlns:a16="http://schemas.microsoft.com/office/drawing/2014/main" id="{613D7E6F-95C8-804B-8EDA-D18D1B56D29F}"/>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54D86651-7739-424B-8960-3AD2FFD27240}"/>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254975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FEED-7659-8C46-8ADC-52C0C017167E}"/>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BB43C8DF-732C-B34A-84AA-B2B77D88731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Content Placeholder 3">
            <a:extLst>
              <a:ext uri="{FF2B5EF4-FFF2-40B4-BE49-F238E27FC236}">
                <a16:creationId xmlns:a16="http://schemas.microsoft.com/office/drawing/2014/main" id="{10017AFD-92AB-5B40-8451-38412A91A5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Date Placeholder 4">
            <a:extLst>
              <a:ext uri="{FF2B5EF4-FFF2-40B4-BE49-F238E27FC236}">
                <a16:creationId xmlns:a16="http://schemas.microsoft.com/office/drawing/2014/main" id="{B642CDB7-44FC-564D-8234-2BCD8B14843A}"/>
              </a:ext>
            </a:extLst>
          </p:cNvPr>
          <p:cNvSpPr>
            <a:spLocks noGrp="1"/>
          </p:cNvSpPr>
          <p:nvPr>
            <p:ph type="dt" sz="half" idx="10"/>
          </p:nvPr>
        </p:nvSpPr>
        <p:spPr/>
        <p:txBody>
          <a:bodyPr/>
          <a:lstStyle/>
          <a:p>
            <a:fld id="{18B3BF47-6C24-A242-BA98-B20D7CD7F370}" type="datetimeFigureOut">
              <a:rPr lang="en-UG" smtClean="0"/>
              <a:t>14/02/2022</a:t>
            </a:fld>
            <a:endParaRPr lang="en-UG"/>
          </a:p>
        </p:txBody>
      </p:sp>
      <p:sp>
        <p:nvSpPr>
          <p:cNvPr id="6" name="Footer Placeholder 5">
            <a:extLst>
              <a:ext uri="{FF2B5EF4-FFF2-40B4-BE49-F238E27FC236}">
                <a16:creationId xmlns:a16="http://schemas.microsoft.com/office/drawing/2014/main" id="{E526546C-0EEA-3249-8454-8D060F80BF54}"/>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9440BE26-251F-DD4B-A711-C20074E53999}"/>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267432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F0DF-A907-F244-AB50-C7A2533A17D4}"/>
              </a:ext>
            </a:extLst>
          </p:cNvPr>
          <p:cNvSpPr>
            <a:spLocks noGrp="1"/>
          </p:cNvSpPr>
          <p:nvPr>
            <p:ph type="title"/>
          </p:nvPr>
        </p:nvSpPr>
        <p:spPr>
          <a:xfrm>
            <a:off x="839788" y="365125"/>
            <a:ext cx="10515600" cy="1325563"/>
          </a:xfrm>
        </p:spPr>
        <p:txBody>
          <a:bodyPr/>
          <a:lstStyle/>
          <a:p>
            <a:r>
              <a:rPr lang="en-GB"/>
              <a:t>Click to edit Master title style</a:t>
            </a:r>
            <a:endParaRPr lang="en-UG"/>
          </a:p>
        </p:txBody>
      </p:sp>
      <p:sp>
        <p:nvSpPr>
          <p:cNvPr id="3" name="Text Placeholder 2">
            <a:extLst>
              <a:ext uri="{FF2B5EF4-FFF2-40B4-BE49-F238E27FC236}">
                <a16:creationId xmlns:a16="http://schemas.microsoft.com/office/drawing/2014/main" id="{4BBF0BB3-1E9D-3747-8F84-AFE74E4AD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92404B-0778-F045-9F1A-ECD4B877E9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Text Placeholder 4">
            <a:extLst>
              <a:ext uri="{FF2B5EF4-FFF2-40B4-BE49-F238E27FC236}">
                <a16:creationId xmlns:a16="http://schemas.microsoft.com/office/drawing/2014/main" id="{7DAE987D-60D9-2448-81D0-63D264911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9F085E2-1678-6347-99B4-FCB67DEA3D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7" name="Date Placeholder 6">
            <a:extLst>
              <a:ext uri="{FF2B5EF4-FFF2-40B4-BE49-F238E27FC236}">
                <a16:creationId xmlns:a16="http://schemas.microsoft.com/office/drawing/2014/main" id="{7E67AE6E-7FEE-0D48-A30D-3D9431F1D272}"/>
              </a:ext>
            </a:extLst>
          </p:cNvPr>
          <p:cNvSpPr>
            <a:spLocks noGrp="1"/>
          </p:cNvSpPr>
          <p:nvPr>
            <p:ph type="dt" sz="half" idx="10"/>
          </p:nvPr>
        </p:nvSpPr>
        <p:spPr/>
        <p:txBody>
          <a:bodyPr/>
          <a:lstStyle/>
          <a:p>
            <a:fld id="{18B3BF47-6C24-A242-BA98-B20D7CD7F370}" type="datetimeFigureOut">
              <a:rPr lang="en-UG" smtClean="0"/>
              <a:t>14/02/2022</a:t>
            </a:fld>
            <a:endParaRPr lang="en-UG"/>
          </a:p>
        </p:txBody>
      </p:sp>
      <p:sp>
        <p:nvSpPr>
          <p:cNvPr id="8" name="Footer Placeholder 7">
            <a:extLst>
              <a:ext uri="{FF2B5EF4-FFF2-40B4-BE49-F238E27FC236}">
                <a16:creationId xmlns:a16="http://schemas.microsoft.com/office/drawing/2014/main" id="{C1619DC9-1B86-0A42-9A41-D3358C34FC06}"/>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32D74365-649D-E247-981D-D28AB981CFC0}"/>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29537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7CC7-DEE1-DC47-BCC5-5FF40AA9ED31}"/>
              </a:ext>
            </a:extLst>
          </p:cNvPr>
          <p:cNvSpPr>
            <a:spLocks noGrp="1"/>
          </p:cNvSpPr>
          <p:nvPr>
            <p:ph type="title"/>
          </p:nvPr>
        </p:nvSpPr>
        <p:spPr/>
        <p:txBody>
          <a:bodyPr/>
          <a:lstStyle/>
          <a:p>
            <a:r>
              <a:rPr lang="en-GB"/>
              <a:t>Click to edit Master title style</a:t>
            </a:r>
            <a:endParaRPr lang="en-UG"/>
          </a:p>
        </p:txBody>
      </p:sp>
      <p:sp>
        <p:nvSpPr>
          <p:cNvPr id="3" name="Date Placeholder 2">
            <a:extLst>
              <a:ext uri="{FF2B5EF4-FFF2-40B4-BE49-F238E27FC236}">
                <a16:creationId xmlns:a16="http://schemas.microsoft.com/office/drawing/2014/main" id="{5E5A31D5-295C-6A40-B859-C3EE9CEABC13}"/>
              </a:ext>
            </a:extLst>
          </p:cNvPr>
          <p:cNvSpPr>
            <a:spLocks noGrp="1"/>
          </p:cNvSpPr>
          <p:nvPr>
            <p:ph type="dt" sz="half" idx="10"/>
          </p:nvPr>
        </p:nvSpPr>
        <p:spPr/>
        <p:txBody>
          <a:bodyPr/>
          <a:lstStyle/>
          <a:p>
            <a:fld id="{18B3BF47-6C24-A242-BA98-B20D7CD7F370}" type="datetimeFigureOut">
              <a:rPr lang="en-UG" smtClean="0"/>
              <a:t>14/02/2022</a:t>
            </a:fld>
            <a:endParaRPr lang="en-UG"/>
          </a:p>
        </p:txBody>
      </p:sp>
      <p:sp>
        <p:nvSpPr>
          <p:cNvPr id="4" name="Footer Placeholder 3">
            <a:extLst>
              <a:ext uri="{FF2B5EF4-FFF2-40B4-BE49-F238E27FC236}">
                <a16:creationId xmlns:a16="http://schemas.microsoft.com/office/drawing/2014/main" id="{680FF4F4-947D-B348-B91D-C3B83F0733C2}"/>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220A2150-A41E-2F49-960D-B2DC12C5C999}"/>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199968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C1F4F1-AECF-D540-BA6A-D07796EBE411}"/>
              </a:ext>
            </a:extLst>
          </p:cNvPr>
          <p:cNvSpPr>
            <a:spLocks noGrp="1"/>
          </p:cNvSpPr>
          <p:nvPr>
            <p:ph type="dt" sz="half" idx="10"/>
          </p:nvPr>
        </p:nvSpPr>
        <p:spPr/>
        <p:txBody>
          <a:bodyPr/>
          <a:lstStyle/>
          <a:p>
            <a:fld id="{18B3BF47-6C24-A242-BA98-B20D7CD7F370}" type="datetimeFigureOut">
              <a:rPr lang="en-UG" smtClean="0"/>
              <a:t>14/02/2022</a:t>
            </a:fld>
            <a:endParaRPr lang="en-UG"/>
          </a:p>
        </p:txBody>
      </p:sp>
      <p:sp>
        <p:nvSpPr>
          <p:cNvPr id="3" name="Footer Placeholder 2">
            <a:extLst>
              <a:ext uri="{FF2B5EF4-FFF2-40B4-BE49-F238E27FC236}">
                <a16:creationId xmlns:a16="http://schemas.microsoft.com/office/drawing/2014/main" id="{A638B6AD-965B-C847-8CD4-52C639F6FBB9}"/>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FEF32B74-C7BA-0F48-AEC0-A3EAA323B18A}"/>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586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FA9E-8C8C-EE48-9714-B25CC35DC6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Content Placeholder 2">
            <a:extLst>
              <a:ext uri="{FF2B5EF4-FFF2-40B4-BE49-F238E27FC236}">
                <a16:creationId xmlns:a16="http://schemas.microsoft.com/office/drawing/2014/main" id="{13B0ACE0-EB4A-4F41-B5D2-BF013520C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Text Placeholder 3">
            <a:extLst>
              <a:ext uri="{FF2B5EF4-FFF2-40B4-BE49-F238E27FC236}">
                <a16:creationId xmlns:a16="http://schemas.microsoft.com/office/drawing/2014/main" id="{05ADA445-FC8C-6C4E-8F56-5531716AD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7E12A6-72BC-E342-A19A-505B707B80CA}"/>
              </a:ext>
            </a:extLst>
          </p:cNvPr>
          <p:cNvSpPr>
            <a:spLocks noGrp="1"/>
          </p:cNvSpPr>
          <p:nvPr>
            <p:ph type="dt" sz="half" idx="10"/>
          </p:nvPr>
        </p:nvSpPr>
        <p:spPr/>
        <p:txBody>
          <a:bodyPr/>
          <a:lstStyle/>
          <a:p>
            <a:fld id="{18B3BF47-6C24-A242-BA98-B20D7CD7F370}" type="datetimeFigureOut">
              <a:rPr lang="en-UG" smtClean="0"/>
              <a:t>14/02/2022</a:t>
            </a:fld>
            <a:endParaRPr lang="en-UG"/>
          </a:p>
        </p:txBody>
      </p:sp>
      <p:sp>
        <p:nvSpPr>
          <p:cNvPr id="6" name="Footer Placeholder 5">
            <a:extLst>
              <a:ext uri="{FF2B5EF4-FFF2-40B4-BE49-F238E27FC236}">
                <a16:creationId xmlns:a16="http://schemas.microsoft.com/office/drawing/2014/main" id="{27BBA102-B17F-594B-8CAC-1213A1D745DB}"/>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21659567-B110-5647-8317-C942AECFD6E9}"/>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198045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3410-9D7B-614B-936B-245842B06F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Picture Placeholder 2">
            <a:extLst>
              <a:ext uri="{FF2B5EF4-FFF2-40B4-BE49-F238E27FC236}">
                <a16:creationId xmlns:a16="http://schemas.microsoft.com/office/drawing/2014/main" id="{4C8CF6F6-CB99-0441-95DE-3F96897B9E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9B0EAC91-26A5-DC4C-AB6F-79B61432D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83DF95-167A-7C4B-95F8-A0713E489119}"/>
              </a:ext>
            </a:extLst>
          </p:cNvPr>
          <p:cNvSpPr>
            <a:spLocks noGrp="1"/>
          </p:cNvSpPr>
          <p:nvPr>
            <p:ph type="dt" sz="half" idx="10"/>
          </p:nvPr>
        </p:nvSpPr>
        <p:spPr/>
        <p:txBody>
          <a:bodyPr/>
          <a:lstStyle/>
          <a:p>
            <a:fld id="{18B3BF47-6C24-A242-BA98-B20D7CD7F370}" type="datetimeFigureOut">
              <a:rPr lang="en-UG" smtClean="0"/>
              <a:t>14/02/2022</a:t>
            </a:fld>
            <a:endParaRPr lang="en-UG"/>
          </a:p>
        </p:txBody>
      </p:sp>
      <p:sp>
        <p:nvSpPr>
          <p:cNvPr id="6" name="Footer Placeholder 5">
            <a:extLst>
              <a:ext uri="{FF2B5EF4-FFF2-40B4-BE49-F238E27FC236}">
                <a16:creationId xmlns:a16="http://schemas.microsoft.com/office/drawing/2014/main" id="{C4BD62C9-C4EF-8645-ACA6-EED87BEBFDF1}"/>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FFAD2BD9-4A77-F94C-97FB-6B37A682D9E9}"/>
              </a:ext>
            </a:extLst>
          </p:cNvPr>
          <p:cNvSpPr>
            <a:spLocks noGrp="1"/>
          </p:cNvSpPr>
          <p:nvPr>
            <p:ph type="sldNum" sz="quarter" idx="12"/>
          </p:nvPr>
        </p:nvSpPr>
        <p:spPr/>
        <p:txBody>
          <a:bodyPr/>
          <a:lstStyle/>
          <a:p>
            <a:fld id="{4C3EAAE1-5B80-8649-BB20-CB3182D96B3B}" type="slidenum">
              <a:rPr lang="en-UG" smtClean="0"/>
              <a:t>‹#›</a:t>
            </a:fld>
            <a:endParaRPr lang="en-UG"/>
          </a:p>
        </p:txBody>
      </p:sp>
    </p:spTree>
    <p:extLst>
      <p:ext uri="{BB962C8B-B14F-4D97-AF65-F5344CB8AC3E}">
        <p14:creationId xmlns:p14="http://schemas.microsoft.com/office/powerpoint/2010/main" val="4192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936BE-9329-1C4C-B64B-542D995F6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G"/>
          </a:p>
        </p:txBody>
      </p:sp>
      <p:sp>
        <p:nvSpPr>
          <p:cNvPr id="3" name="Text Placeholder 2">
            <a:extLst>
              <a:ext uri="{FF2B5EF4-FFF2-40B4-BE49-F238E27FC236}">
                <a16:creationId xmlns:a16="http://schemas.microsoft.com/office/drawing/2014/main" id="{62FDF7B9-EA88-6249-9F32-EFE6B7C0CB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DB61E648-2E31-A949-8AC7-157F50C82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3BF47-6C24-A242-BA98-B20D7CD7F370}" type="datetimeFigureOut">
              <a:rPr lang="en-UG" smtClean="0"/>
              <a:t>14/02/2022</a:t>
            </a:fld>
            <a:endParaRPr lang="en-UG"/>
          </a:p>
        </p:txBody>
      </p:sp>
      <p:sp>
        <p:nvSpPr>
          <p:cNvPr id="5" name="Footer Placeholder 4">
            <a:extLst>
              <a:ext uri="{FF2B5EF4-FFF2-40B4-BE49-F238E27FC236}">
                <a16:creationId xmlns:a16="http://schemas.microsoft.com/office/drawing/2014/main" id="{72756A5C-7D64-F84A-9EDE-8E92CC644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70803E40-B4E7-7B46-BC64-47045575C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EAAE1-5B80-8649-BB20-CB3182D96B3B}" type="slidenum">
              <a:rPr lang="en-UG" smtClean="0"/>
              <a:t>‹#›</a:t>
            </a:fld>
            <a:endParaRPr lang="en-UG"/>
          </a:p>
        </p:txBody>
      </p:sp>
    </p:spTree>
    <p:extLst>
      <p:ext uri="{BB962C8B-B14F-4D97-AF65-F5344CB8AC3E}">
        <p14:creationId xmlns:p14="http://schemas.microsoft.com/office/powerpoint/2010/main" val="1613828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FD86-2882-A847-99A2-FE292CDB5796}"/>
              </a:ext>
            </a:extLst>
          </p:cNvPr>
          <p:cNvSpPr>
            <a:spLocks noGrp="1"/>
          </p:cNvSpPr>
          <p:nvPr>
            <p:ph type="ctrTitle"/>
          </p:nvPr>
        </p:nvSpPr>
        <p:spPr/>
        <p:txBody>
          <a:bodyPr/>
          <a:lstStyle/>
          <a:p>
            <a:r>
              <a:rPr lang="en-UG" dirty="0"/>
              <a:t>Digital Innovation and Computational Thinking</a:t>
            </a:r>
          </a:p>
        </p:txBody>
      </p:sp>
      <p:sp>
        <p:nvSpPr>
          <p:cNvPr id="3" name="Subtitle 2">
            <a:extLst>
              <a:ext uri="{FF2B5EF4-FFF2-40B4-BE49-F238E27FC236}">
                <a16:creationId xmlns:a16="http://schemas.microsoft.com/office/drawing/2014/main" id="{2328A2E2-ED39-C844-A315-02F6FAB35042}"/>
              </a:ext>
            </a:extLst>
          </p:cNvPr>
          <p:cNvSpPr>
            <a:spLocks noGrp="1"/>
          </p:cNvSpPr>
          <p:nvPr>
            <p:ph type="subTitle" idx="1"/>
          </p:nvPr>
        </p:nvSpPr>
        <p:spPr/>
        <p:txBody>
          <a:bodyPr/>
          <a:lstStyle/>
          <a:p>
            <a:r>
              <a:rPr lang="en-UG" dirty="0"/>
              <a:t>Lecture Two</a:t>
            </a:r>
          </a:p>
          <a:p>
            <a:r>
              <a:rPr lang="en-UG" dirty="0"/>
              <a:t>Michael Kizito</a:t>
            </a:r>
          </a:p>
          <a:p>
            <a:r>
              <a:rPr lang="en-UG" dirty="0"/>
              <a:t>15th Feb 2022</a:t>
            </a:r>
          </a:p>
        </p:txBody>
      </p:sp>
    </p:spTree>
    <p:extLst>
      <p:ext uri="{BB962C8B-B14F-4D97-AF65-F5344CB8AC3E}">
        <p14:creationId xmlns:p14="http://schemas.microsoft.com/office/powerpoint/2010/main" val="101492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279F-9206-9748-A352-DAB7DBA2F1AB}"/>
              </a:ext>
            </a:extLst>
          </p:cNvPr>
          <p:cNvSpPr>
            <a:spLocks noGrp="1"/>
          </p:cNvSpPr>
          <p:nvPr>
            <p:ph type="title"/>
          </p:nvPr>
        </p:nvSpPr>
        <p:spPr/>
        <p:txBody>
          <a:bodyPr/>
          <a:lstStyle/>
          <a:p>
            <a:r>
              <a:rPr lang="en-GB" b="1" dirty="0"/>
              <a:t>Deductive Reasoning Is…</a:t>
            </a:r>
            <a:endParaRPr lang="en-UG" dirty="0"/>
          </a:p>
        </p:txBody>
      </p:sp>
      <p:sp>
        <p:nvSpPr>
          <p:cNvPr id="3" name="Content Placeholder 2">
            <a:extLst>
              <a:ext uri="{FF2B5EF4-FFF2-40B4-BE49-F238E27FC236}">
                <a16:creationId xmlns:a16="http://schemas.microsoft.com/office/drawing/2014/main" id="{6EE29200-3B38-6345-AEB2-7EBFC3B80DFF}"/>
              </a:ext>
            </a:extLst>
          </p:cNvPr>
          <p:cNvSpPr>
            <a:spLocks noGrp="1"/>
          </p:cNvSpPr>
          <p:nvPr>
            <p:ph idx="1"/>
          </p:nvPr>
        </p:nvSpPr>
        <p:spPr/>
        <p:txBody>
          <a:bodyPr/>
          <a:lstStyle/>
          <a:p>
            <a:r>
              <a:rPr lang="en-GB" dirty="0"/>
              <a:t>Deductive reasoning is when you start from things you assume to be true, and draw conclusions that must be true if your assumptions are true</a:t>
            </a:r>
          </a:p>
          <a:p>
            <a:r>
              <a:rPr lang="en-GB" dirty="0"/>
              <a:t>For Example</a:t>
            </a:r>
          </a:p>
          <a:p>
            <a:pPr lvl="1"/>
            <a:r>
              <a:rPr lang="en-GB" dirty="0"/>
              <a:t>All dogs have a tail</a:t>
            </a:r>
          </a:p>
          <a:p>
            <a:pPr lvl="1"/>
            <a:r>
              <a:rPr lang="en-GB" dirty="0"/>
              <a:t>Buddy is a dog</a:t>
            </a:r>
          </a:p>
          <a:p>
            <a:pPr lvl="1"/>
            <a:r>
              <a:rPr lang="en-GB" dirty="0"/>
              <a:t>Therefore Buddy has a tail</a:t>
            </a:r>
            <a:endParaRPr lang="en-UG" dirty="0"/>
          </a:p>
        </p:txBody>
      </p:sp>
    </p:spTree>
    <p:extLst>
      <p:ext uri="{BB962C8B-B14F-4D97-AF65-F5344CB8AC3E}">
        <p14:creationId xmlns:p14="http://schemas.microsoft.com/office/powerpoint/2010/main" val="136344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F4AB-DF9E-4542-9B26-A30B643EF7C0}"/>
              </a:ext>
            </a:extLst>
          </p:cNvPr>
          <p:cNvSpPr>
            <a:spLocks noGrp="1"/>
          </p:cNvSpPr>
          <p:nvPr>
            <p:ph type="title"/>
          </p:nvPr>
        </p:nvSpPr>
        <p:spPr/>
        <p:txBody>
          <a:bodyPr/>
          <a:lstStyle/>
          <a:p>
            <a:r>
              <a:rPr lang="en-GB" dirty="0"/>
              <a:t>Deductive Reasoning</a:t>
            </a:r>
            <a:endParaRPr lang="en-UG" dirty="0"/>
          </a:p>
        </p:txBody>
      </p:sp>
      <p:sp>
        <p:nvSpPr>
          <p:cNvPr id="3" name="Content Placeholder 2">
            <a:extLst>
              <a:ext uri="{FF2B5EF4-FFF2-40B4-BE49-F238E27FC236}">
                <a16:creationId xmlns:a16="http://schemas.microsoft.com/office/drawing/2014/main" id="{2C1F3D8C-9EE3-D643-8FE6-8DAB7819EABE}"/>
              </a:ext>
            </a:extLst>
          </p:cNvPr>
          <p:cNvSpPr>
            <a:spLocks noGrp="1"/>
          </p:cNvSpPr>
          <p:nvPr>
            <p:ph idx="1"/>
          </p:nvPr>
        </p:nvSpPr>
        <p:spPr/>
        <p:txBody>
          <a:bodyPr>
            <a:normAutofit fontScale="92500" lnSpcReduction="10000"/>
          </a:bodyPr>
          <a:lstStyle/>
          <a:p>
            <a:r>
              <a:rPr lang="en-GB" dirty="0"/>
              <a:t>Deductive Reasoning – A type of logic in which one goes from a general statement to a specific instance</a:t>
            </a:r>
          </a:p>
          <a:p>
            <a:r>
              <a:rPr lang="en-GB" dirty="0"/>
              <a:t>The classic example</a:t>
            </a:r>
          </a:p>
          <a:p>
            <a:pPr lvl="1"/>
            <a:r>
              <a:rPr lang="en-GB" dirty="0"/>
              <a:t>All men are mortal (major premise)</a:t>
            </a:r>
          </a:p>
          <a:p>
            <a:pPr lvl="1"/>
            <a:r>
              <a:rPr lang="en-GB" dirty="0"/>
              <a:t>Socrates is a man (minor premise)</a:t>
            </a:r>
          </a:p>
          <a:p>
            <a:pPr lvl="1"/>
            <a:r>
              <a:rPr lang="en-GB" dirty="0"/>
              <a:t>Therefore, Socrates is mortal (conclusion)</a:t>
            </a:r>
          </a:p>
          <a:p>
            <a:r>
              <a:rPr lang="en-GB" dirty="0"/>
              <a:t>The above is an example of a syllogism.</a:t>
            </a:r>
          </a:p>
          <a:p>
            <a:r>
              <a:rPr lang="en-GB" dirty="0"/>
              <a:t>(an instance of a form of reasoning in which a conclusion is drawn from two given or assumed propositions (premises); a common or middle term is present in the two premises but not in the conclusion, which may be invalid (e.g. all dogs are animals; all animals have four legs; therefore all dogs have four legs).</a:t>
            </a:r>
            <a:endParaRPr lang="en-UG" dirty="0"/>
          </a:p>
        </p:txBody>
      </p:sp>
    </p:spTree>
    <p:extLst>
      <p:ext uri="{BB962C8B-B14F-4D97-AF65-F5344CB8AC3E}">
        <p14:creationId xmlns:p14="http://schemas.microsoft.com/office/powerpoint/2010/main" val="330461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B210-79AB-EB40-BAAA-BD8D98B8CFC5}"/>
              </a:ext>
            </a:extLst>
          </p:cNvPr>
          <p:cNvSpPr>
            <a:spLocks noGrp="1"/>
          </p:cNvSpPr>
          <p:nvPr>
            <p:ph type="title"/>
          </p:nvPr>
        </p:nvSpPr>
        <p:spPr/>
        <p:txBody>
          <a:bodyPr/>
          <a:lstStyle/>
          <a:p>
            <a:r>
              <a:rPr lang="en-GB" b="1" dirty="0"/>
              <a:t>The mechanic can conclude that the car will not start</a:t>
            </a:r>
            <a:endParaRPr lang="en-UG" dirty="0"/>
          </a:p>
        </p:txBody>
      </p:sp>
      <p:sp>
        <p:nvSpPr>
          <p:cNvPr id="3" name="Content Placeholder 2">
            <a:extLst>
              <a:ext uri="{FF2B5EF4-FFF2-40B4-BE49-F238E27FC236}">
                <a16:creationId xmlns:a16="http://schemas.microsoft.com/office/drawing/2014/main" id="{D6E48FF3-0A88-5F46-98E1-EB24D200924F}"/>
              </a:ext>
            </a:extLst>
          </p:cNvPr>
          <p:cNvSpPr>
            <a:spLocks noGrp="1"/>
          </p:cNvSpPr>
          <p:nvPr>
            <p:ph idx="1"/>
          </p:nvPr>
        </p:nvSpPr>
        <p:spPr/>
        <p:txBody>
          <a:bodyPr/>
          <a:lstStyle/>
          <a:p>
            <a:r>
              <a:rPr lang="en-GB" dirty="0"/>
              <a:t>An auto mechanic knows that if a car has a dead battery, the car will not start</a:t>
            </a:r>
          </a:p>
          <a:p>
            <a:r>
              <a:rPr lang="en-GB" dirty="0"/>
              <a:t>A mechanic begins work on a car and finds the battery is dead</a:t>
            </a:r>
          </a:p>
          <a:p>
            <a:r>
              <a:rPr lang="en-GB" dirty="0"/>
              <a:t>What conclusion will she make?</a:t>
            </a:r>
          </a:p>
          <a:p>
            <a:r>
              <a:rPr lang="en-GB" dirty="0"/>
              <a:t>The mechanic can conclude that the car will not start</a:t>
            </a:r>
          </a:p>
          <a:p>
            <a:r>
              <a:rPr lang="en-GB" dirty="0"/>
              <a:t>If there is lightning, then it is not safe to be out in the open. Marla sees lightning from the soccer field. It is not safe for Marla to be out in the open.</a:t>
            </a:r>
            <a:endParaRPr lang="en-UG" dirty="0"/>
          </a:p>
        </p:txBody>
      </p:sp>
    </p:spTree>
    <p:extLst>
      <p:ext uri="{BB962C8B-B14F-4D97-AF65-F5344CB8AC3E}">
        <p14:creationId xmlns:p14="http://schemas.microsoft.com/office/powerpoint/2010/main" val="166685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2F1A-87BA-7347-B65C-655B87DC9E41}"/>
              </a:ext>
            </a:extLst>
          </p:cNvPr>
          <p:cNvSpPr>
            <a:spLocks noGrp="1"/>
          </p:cNvSpPr>
          <p:nvPr>
            <p:ph type="title"/>
          </p:nvPr>
        </p:nvSpPr>
        <p:spPr/>
        <p:txBody>
          <a:bodyPr/>
          <a:lstStyle/>
          <a:p>
            <a:r>
              <a:rPr lang="en-GB" dirty="0"/>
              <a:t> </a:t>
            </a:r>
            <a:r>
              <a:rPr lang="en-GB" b="1" dirty="0"/>
              <a:t>Deductive Vs. Inductive</a:t>
            </a:r>
            <a:endParaRPr lang="en-UG" dirty="0"/>
          </a:p>
        </p:txBody>
      </p:sp>
      <p:sp>
        <p:nvSpPr>
          <p:cNvPr id="3" name="Content Placeholder 2">
            <a:extLst>
              <a:ext uri="{FF2B5EF4-FFF2-40B4-BE49-F238E27FC236}">
                <a16:creationId xmlns:a16="http://schemas.microsoft.com/office/drawing/2014/main" id="{B37FD7D9-33A2-0B4C-BE33-C072E6A1316D}"/>
              </a:ext>
            </a:extLst>
          </p:cNvPr>
          <p:cNvSpPr>
            <a:spLocks noGrp="1"/>
          </p:cNvSpPr>
          <p:nvPr>
            <p:ph idx="1"/>
          </p:nvPr>
        </p:nvSpPr>
        <p:spPr/>
        <p:txBody>
          <a:bodyPr/>
          <a:lstStyle/>
          <a:p>
            <a:r>
              <a:rPr lang="en-GB" dirty="0"/>
              <a:t>Induction is usually described as moving from the specific to the general</a:t>
            </a:r>
          </a:p>
          <a:p>
            <a:r>
              <a:rPr lang="en-GB" dirty="0"/>
              <a:t>Deduction begins with the general and ends with the specific</a:t>
            </a:r>
          </a:p>
          <a:p>
            <a:r>
              <a:rPr lang="en-GB" dirty="0"/>
              <a:t>Arguments based on laws, rules and accepted principles are generally used for Deductive Reasoning</a:t>
            </a:r>
          </a:p>
          <a:p>
            <a:r>
              <a:rPr lang="en-GB" dirty="0"/>
              <a:t>Observations tend to be used for Inductive Arguments</a:t>
            </a:r>
            <a:endParaRPr lang="en-UG" dirty="0"/>
          </a:p>
        </p:txBody>
      </p:sp>
    </p:spTree>
    <p:extLst>
      <p:ext uri="{BB962C8B-B14F-4D97-AF65-F5344CB8AC3E}">
        <p14:creationId xmlns:p14="http://schemas.microsoft.com/office/powerpoint/2010/main" val="3184436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B107-6B09-E541-95CD-AE22DA852BD6}"/>
              </a:ext>
            </a:extLst>
          </p:cNvPr>
          <p:cNvSpPr>
            <a:spLocks noGrp="1"/>
          </p:cNvSpPr>
          <p:nvPr>
            <p:ph type="title"/>
          </p:nvPr>
        </p:nvSpPr>
        <p:spPr/>
        <p:txBody>
          <a:bodyPr/>
          <a:lstStyle/>
          <a:p>
            <a:r>
              <a:rPr lang="en-UG" dirty="0"/>
              <a:t>An example to illustrate Deductive Reasoning</a:t>
            </a:r>
          </a:p>
        </p:txBody>
      </p:sp>
      <p:sp>
        <p:nvSpPr>
          <p:cNvPr id="3" name="Content Placeholder 2">
            <a:extLst>
              <a:ext uri="{FF2B5EF4-FFF2-40B4-BE49-F238E27FC236}">
                <a16:creationId xmlns:a16="http://schemas.microsoft.com/office/drawing/2014/main" id="{D755A2F1-9787-A348-944E-F095D8030ADD}"/>
              </a:ext>
            </a:extLst>
          </p:cNvPr>
          <p:cNvSpPr>
            <a:spLocks noGrp="1"/>
          </p:cNvSpPr>
          <p:nvPr>
            <p:ph idx="1"/>
          </p:nvPr>
        </p:nvSpPr>
        <p:spPr/>
        <p:txBody>
          <a:bodyPr>
            <a:normAutofit fontScale="62500" lnSpcReduction="20000"/>
          </a:bodyPr>
          <a:lstStyle/>
          <a:p>
            <a:r>
              <a:rPr lang="en-GB" dirty="0"/>
              <a:t>Man approaches to greet a new </a:t>
            </a:r>
            <a:r>
              <a:rPr lang="en-GB" dirty="0" err="1"/>
              <a:t>neighbor</a:t>
            </a:r>
            <a:r>
              <a:rPr lang="en-GB" dirty="0"/>
              <a:t> who is just moving into the house next door and asks what he does for a living</a:t>
            </a:r>
          </a:p>
          <a:p>
            <a:r>
              <a:rPr lang="en-GB" dirty="0" err="1"/>
              <a:t>Neighbor</a:t>
            </a:r>
            <a:r>
              <a:rPr lang="en-GB" dirty="0"/>
              <a:t> 1: I am a professor at the University, I teach deductive reasoning</a:t>
            </a:r>
          </a:p>
          <a:p>
            <a:r>
              <a:rPr lang="en-GB" dirty="0"/>
              <a:t>Man: Deductive reasoning?  What is that?</a:t>
            </a:r>
          </a:p>
          <a:p>
            <a:r>
              <a:rPr lang="en-GB" dirty="0" err="1"/>
              <a:t>Neighbor</a:t>
            </a:r>
            <a:r>
              <a:rPr lang="en-GB" dirty="0"/>
              <a:t> 1: Let me give you an example. I see you have a dog house out back. By that I deduce that you have a dog</a:t>
            </a:r>
          </a:p>
          <a:p>
            <a:r>
              <a:rPr lang="en-GB" dirty="0"/>
              <a:t>Man: That's right</a:t>
            </a:r>
          </a:p>
          <a:p>
            <a:r>
              <a:rPr lang="en-GB" dirty="0" err="1"/>
              <a:t>Neighbor</a:t>
            </a:r>
            <a:r>
              <a:rPr lang="en-GB" dirty="0"/>
              <a:t> 1: The fact that you have a dog, leads me to deduce that you have a family</a:t>
            </a:r>
          </a:p>
          <a:p>
            <a:r>
              <a:rPr lang="en-GB" dirty="0"/>
              <a:t>Man: Right again</a:t>
            </a:r>
          </a:p>
          <a:p>
            <a:r>
              <a:rPr lang="en-GB" dirty="0" err="1"/>
              <a:t>Neighbor</a:t>
            </a:r>
            <a:r>
              <a:rPr lang="en-GB" dirty="0"/>
              <a:t> 1: Since you have a family I deduce that you have a wife</a:t>
            </a:r>
          </a:p>
          <a:p>
            <a:r>
              <a:rPr lang="en-GB" dirty="0"/>
              <a:t>Man: Correct</a:t>
            </a:r>
          </a:p>
          <a:p>
            <a:r>
              <a:rPr lang="en-GB" dirty="0" err="1"/>
              <a:t>Neighbor</a:t>
            </a:r>
            <a:r>
              <a:rPr lang="en-GB" dirty="0"/>
              <a:t> 1: And since you have a wife, I can deduce that you are heterosexual</a:t>
            </a:r>
          </a:p>
          <a:p>
            <a:r>
              <a:rPr lang="en-GB" dirty="0"/>
              <a:t>Man: Affirmative</a:t>
            </a:r>
          </a:p>
          <a:p>
            <a:r>
              <a:rPr lang="en-GB" dirty="0" err="1"/>
              <a:t>Neighbor</a:t>
            </a:r>
            <a:r>
              <a:rPr lang="en-GB" dirty="0"/>
              <a:t> 1: That is deductive reasoning!</a:t>
            </a:r>
            <a:endParaRPr lang="en-UG" dirty="0"/>
          </a:p>
        </p:txBody>
      </p:sp>
    </p:spTree>
    <p:extLst>
      <p:ext uri="{BB962C8B-B14F-4D97-AF65-F5344CB8AC3E}">
        <p14:creationId xmlns:p14="http://schemas.microsoft.com/office/powerpoint/2010/main" val="3581009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0BC6-4944-5849-BCA7-1D3EF976688B}"/>
              </a:ext>
            </a:extLst>
          </p:cNvPr>
          <p:cNvSpPr>
            <a:spLocks noGrp="1"/>
          </p:cNvSpPr>
          <p:nvPr>
            <p:ph type="title"/>
          </p:nvPr>
        </p:nvSpPr>
        <p:spPr/>
        <p:txBody>
          <a:bodyPr/>
          <a:lstStyle/>
          <a:p>
            <a:r>
              <a:rPr lang="en-GB" b="1" dirty="0"/>
              <a:t>Deductive Reasoning Examples: </a:t>
            </a:r>
            <a:endParaRPr lang="en-UG" dirty="0"/>
          </a:p>
        </p:txBody>
      </p:sp>
      <p:sp>
        <p:nvSpPr>
          <p:cNvPr id="3" name="Content Placeholder 2">
            <a:extLst>
              <a:ext uri="{FF2B5EF4-FFF2-40B4-BE49-F238E27FC236}">
                <a16:creationId xmlns:a16="http://schemas.microsoft.com/office/drawing/2014/main" id="{4D0F89FC-EEE2-FB45-A45E-B3C83A751D96}"/>
              </a:ext>
            </a:extLst>
          </p:cNvPr>
          <p:cNvSpPr>
            <a:spLocks noGrp="1"/>
          </p:cNvSpPr>
          <p:nvPr>
            <p:ph idx="1"/>
          </p:nvPr>
        </p:nvSpPr>
        <p:spPr/>
        <p:txBody>
          <a:bodyPr/>
          <a:lstStyle/>
          <a:p>
            <a:r>
              <a:rPr lang="en-GB" dirty="0"/>
              <a:t>1. All students eat pizza</a:t>
            </a:r>
          </a:p>
          <a:p>
            <a:r>
              <a:rPr lang="en-GB" dirty="0"/>
              <a:t>Claire is a student at Makerere University</a:t>
            </a:r>
          </a:p>
          <a:p>
            <a:r>
              <a:rPr lang="en-GB" dirty="0"/>
              <a:t>Therefore, Claire eats pizza</a:t>
            </a:r>
          </a:p>
          <a:p>
            <a:r>
              <a:rPr lang="en-GB" dirty="0"/>
              <a:t>2. All athletes work out in the gym</a:t>
            </a:r>
          </a:p>
          <a:p>
            <a:r>
              <a:rPr lang="en-GB" dirty="0"/>
              <a:t>Barry Bonds is an athlete</a:t>
            </a:r>
          </a:p>
          <a:p>
            <a:r>
              <a:rPr lang="en-GB" dirty="0"/>
              <a:t>Therefore, Barry Bonds works out in the gym</a:t>
            </a:r>
            <a:endParaRPr lang="en-UG" dirty="0"/>
          </a:p>
        </p:txBody>
      </p:sp>
    </p:spTree>
    <p:extLst>
      <p:ext uri="{BB962C8B-B14F-4D97-AF65-F5344CB8AC3E}">
        <p14:creationId xmlns:p14="http://schemas.microsoft.com/office/powerpoint/2010/main" val="2643884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9ECE-FA8E-4644-90C9-6D9A65AFBFA0}"/>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456173D9-3648-6B43-BFAD-B0A8C0DCEC9F}"/>
              </a:ext>
            </a:extLst>
          </p:cNvPr>
          <p:cNvSpPr>
            <a:spLocks noGrp="1"/>
          </p:cNvSpPr>
          <p:nvPr>
            <p:ph idx="1"/>
          </p:nvPr>
        </p:nvSpPr>
        <p:spPr/>
        <p:txBody>
          <a:bodyPr>
            <a:normAutofit lnSpcReduction="10000"/>
          </a:bodyPr>
          <a:lstStyle/>
          <a:p>
            <a:r>
              <a:rPr lang="en-GB" dirty="0"/>
              <a:t>3. All math teachers are over 7 feet tall</a:t>
            </a:r>
            <a:br>
              <a:rPr lang="en-GB" dirty="0"/>
            </a:br>
            <a:r>
              <a:rPr lang="en-GB" dirty="0"/>
              <a:t>Mr. D. is a math teacher</a:t>
            </a:r>
          </a:p>
          <a:p>
            <a:r>
              <a:rPr lang="en-GB" dirty="0"/>
              <a:t>Therefore, Mr. D is over 7 feet tall</a:t>
            </a:r>
          </a:p>
          <a:p>
            <a:r>
              <a:rPr lang="en-GB" dirty="0"/>
              <a:t>The argument is VALID, but is certainly NOT true</a:t>
            </a:r>
          </a:p>
          <a:p>
            <a:r>
              <a:rPr lang="en-GB" dirty="0"/>
              <a:t>4. All Graduates of M.I.T. are Engineers</a:t>
            </a:r>
          </a:p>
          <a:p>
            <a:r>
              <a:rPr lang="en-GB" dirty="0"/>
              <a:t>George is not from M.I.T.</a:t>
            </a:r>
          </a:p>
          <a:p>
            <a:r>
              <a:rPr lang="en-GB" dirty="0"/>
              <a:t>Therefore George is not an Engineer</a:t>
            </a:r>
          </a:p>
          <a:p>
            <a:r>
              <a:rPr lang="en-GB" dirty="0"/>
              <a:t>The argument is NOT VALID, but is MAY be true</a:t>
            </a:r>
          </a:p>
          <a:p>
            <a:r>
              <a:rPr lang="en-GB" dirty="0"/>
              <a:t>BE CARFEUL, DO NOT CONFUSE TRUTH WITH VALIDITY!</a:t>
            </a:r>
            <a:endParaRPr lang="en-UG" dirty="0"/>
          </a:p>
        </p:txBody>
      </p:sp>
    </p:spTree>
    <p:extLst>
      <p:ext uri="{BB962C8B-B14F-4D97-AF65-F5344CB8AC3E}">
        <p14:creationId xmlns:p14="http://schemas.microsoft.com/office/powerpoint/2010/main" val="151060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A114-F642-994C-9F66-9B8099E115A5}"/>
              </a:ext>
            </a:extLst>
          </p:cNvPr>
          <p:cNvSpPr>
            <a:spLocks noGrp="1"/>
          </p:cNvSpPr>
          <p:nvPr>
            <p:ph type="title"/>
          </p:nvPr>
        </p:nvSpPr>
        <p:spPr/>
        <p:txBody>
          <a:bodyPr/>
          <a:lstStyle/>
          <a:p>
            <a:r>
              <a:rPr lang="en-GB" b="1" dirty="0"/>
              <a:t>How Can Deductive Reasoning Be Applied In School?</a:t>
            </a:r>
            <a:endParaRPr lang="en-UG" dirty="0"/>
          </a:p>
        </p:txBody>
      </p:sp>
      <p:sp>
        <p:nvSpPr>
          <p:cNvPr id="3" name="Content Placeholder 2">
            <a:extLst>
              <a:ext uri="{FF2B5EF4-FFF2-40B4-BE49-F238E27FC236}">
                <a16:creationId xmlns:a16="http://schemas.microsoft.com/office/drawing/2014/main" id="{5FD5F765-B117-C243-A324-AB0E403A25E7}"/>
              </a:ext>
            </a:extLst>
          </p:cNvPr>
          <p:cNvSpPr>
            <a:spLocks noGrp="1"/>
          </p:cNvSpPr>
          <p:nvPr>
            <p:ph idx="1"/>
          </p:nvPr>
        </p:nvSpPr>
        <p:spPr/>
        <p:txBody>
          <a:bodyPr>
            <a:normAutofit fontScale="92500" lnSpcReduction="10000"/>
          </a:bodyPr>
          <a:lstStyle/>
          <a:p>
            <a:r>
              <a:rPr lang="en-GB" dirty="0"/>
              <a:t>Math</a:t>
            </a:r>
          </a:p>
          <a:p>
            <a:pPr lvl="1"/>
            <a:r>
              <a:rPr lang="en-GB" dirty="0"/>
              <a:t>Scott has a case of soda in his house since there are 13 cans of soda left I deduce that Scott has drunk 11 cans of soda</a:t>
            </a:r>
          </a:p>
          <a:p>
            <a:r>
              <a:rPr lang="en-GB" dirty="0"/>
              <a:t>English</a:t>
            </a:r>
          </a:p>
          <a:p>
            <a:pPr lvl="1"/>
            <a:r>
              <a:rPr lang="en-GB" dirty="0"/>
              <a:t>When I see ‘like’ in a sentence, I deduce that it is a simile</a:t>
            </a:r>
          </a:p>
          <a:p>
            <a:r>
              <a:rPr lang="en-GB" dirty="0"/>
              <a:t>Science</a:t>
            </a:r>
          </a:p>
          <a:p>
            <a:pPr lvl="1"/>
            <a:r>
              <a:rPr lang="en-GB" dirty="0"/>
              <a:t>Using laws and rules to make assumptions</a:t>
            </a:r>
          </a:p>
          <a:p>
            <a:pPr lvl="1"/>
            <a:r>
              <a:rPr lang="en-GB" dirty="0"/>
              <a:t>The law of gravity means everything that goes up must come down I threw a baseball in the air That means the baseball must come down</a:t>
            </a:r>
          </a:p>
          <a:p>
            <a:r>
              <a:rPr lang="en-GB" dirty="0"/>
              <a:t>Social Studies</a:t>
            </a:r>
          </a:p>
          <a:p>
            <a:pPr lvl="1"/>
            <a:r>
              <a:rPr lang="en-GB" dirty="0"/>
              <a:t>To be elected President you must obtain at least 270 electoral votes George Bush won 287 electoral votes Therefore George Bush is the President</a:t>
            </a:r>
            <a:endParaRPr lang="en-UG" dirty="0"/>
          </a:p>
        </p:txBody>
      </p:sp>
    </p:spTree>
    <p:extLst>
      <p:ext uri="{BB962C8B-B14F-4D97-AF65-F5344CB8AC3E}">
        <p14:creationId xmlns:p14="http://schemas.microsoft.com/office/powerpoint/2010/main" val="80521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0EFD-E104-2441-BAEB-5105DEAD6ED4}"/>
              </a:ext>
            </a:extLst>
          </p:cNvPr>
          <p:cNvSpPr>
            <a:spLocks noGrp="1"/>
          </p:cNvSpPr>
          <p:nvPr>
            <p:ph type="title"/>
          </p:nvPr>
        </p:nvSpPr>
        <p:spPr/>
        <p:txBody>
          <a:bodyPr/>
          <a:lstStyle/>
          <a:p>
            <a:r>
              <a:rPr lang="en-GB" b="1" dirty="0"/>
              <a:t>What professions do you think commonly use Deductive Reasoning?</a:t>
            </a:r>
            <a:endParaRPr lang="en-UG" dirty="0"/>
          </a:p>
        </p:txBody>
      </p:sp>
      <p:sp>
        <p:nvSpPr>
          <p:cNvPr id="3" name="Content Placeholder 2">
            <a:extLst>
              <a:ext uri="{FF2B5EF4-FFF2-40B4-BE49-F238E27FC236}">
                <a16:creationId xmlns:a16="http://schemas.microsoft.com/office/drawing/2014/main" id="{6D792520-34D3-EC40-957D-A467D966FC60}"/>
              </a:ext>
            </a:extLst>
          </p:cNvPr>
          <p:cNvSpPr>
            <a:spLocks noGrp="1"/>
          </p:cNvSpPr>
          <p:nvPr>
            <p:ph idx="1"/>
          </p:nvPr>
        </p:nvSpPr>
        <p:spPr/>
        <p:txBody>
          <a:bodyPr/>
          <a:lstStyle/>
          <a:p>
            <a:r>
              <a:rPr lang="en-GB" dirty="0"/>
              <a:t>Doctors</a:t>
            </a:r>
          </a:p>
          <a:p>
            <a:r>
              <a:rPr lang="en-GB" dirty="0"/>
              <a:t>Journalists</a:t>
            </a:r>
          </a:p>
          <a:p>
            <a:r>
              <a:rPr lang="en-GB" dirty="0"/>
              <a:t>Lawyers</a:t>
            </a:r>
          </a:p>
          <a:p>
            <a:r>
              <a:rPr lang="en-GB" dirty="0"/>
              <a:t>Detectives</a:t>
            </a:r>
          </a:p>
          <a:p>
            <a:r>
              <a:rPr lang="en-GB" dirty="0"/>
              <a:t>And many more...</a:t>
            </a:r>
            <a:endParaRPr lang="en-UG" dirty="0"/>
          </a:p>
        </p:txBody>
      </p:sp>
    </p:spTree>
    <p:extLst>
      <p:ext uri="{BB962C8B-B14F-4D97-AF65-F5344CB8AC3E}">
        <p14:creationId xmlns:p14="http://schemas.microsoft.com/office/powerpoint/2010/main" val="2596995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EEB7-FC13-D346-B4AA-E68BB1A73D50}"/>
              </a:ext>
            </a:extLst>
          </p:cNvPr>
          <p:cNvSpPr>
            <a:spLocks noGrp="1"/>
          </p:cNvSpPr>
          <p:nvPr>
            <p:ph type="title"/>
          </p:nvPr>
        </p:nvSpPr>
        <p:spPr/>
        <p:txBody>
          <a:bodyPr>
            <a:normAutofit fontScale="90000"/>
          </a:bodyPr>
          <a:lstStyle/>
          <a:p>
            <a:br>
              <a:rPr lang="en-GB" dirty="0"/>
            </a:br>
            <a:br>
              <a:rPr lang="en-GB" dirty="0"/>
            </a:br>
            <a:r>
              <a:rPr lang="en-GB" dirty="0"/>
              <a:t>Why?</a:t>
            </a:r>
            <a:br>
              <a:rPr lang="en-GB" dirty="0"/>
            </a:br>
            <a:endParaRPr lang="en-UG" dirty="0"/>
          </a:p>
        </p:txBody>
      </p:sp>
      <p:sp>
        <p:nvSpPr>
          <p:cNvPr id="3" name="Content Placeholder 2">
            <a:extLst>
              <a:ext uri="{FF2B5EF4-FFF2-40B4-BE49-F238E27FC236}">
                <a16:creationId xmlns:a16="http://schemas.microsoft.com/office/drawing/2014/main" id="{CE138861-C68E-A344-911E-798B7B71026B}"/>
              </a:ext>
            </a:extLst>
          </p:cNvPr>
          <p:cNvSpPr>
            <a:spLocks noGrp="1"/>
          </p:cNvSpPr>
          <p:nvPr>
            <p:ph idx="1"/>
          </p:nvPr>
        </p:nvSpPr>
        <p:spPr/>
        <p:txBody>
          <a:bodyPr/>
          <a:lstStyle/>
          <a:p>
            <a:r>
              <a:rPr lang="en-GB" dirty="0"/>
              <a:t>These professions tend to ask a lot of questions to try to solve problems or to prove a point</a:t>
            </a:r>
          </a:p>
          <a:p>
            <a:r>
              <a:rPr lang="en-GB" dirty="0"/>
              <a:t>Often they would have to make assumptions to solve problems</a:t>
            </a:r>
          </a:p>
          <a:p>
            <a:r>
              <a:rPr lang="en-GB" dirty="0"/>
              <a:t>They would use rules and widely accepted beliefs to prove their argument</a:t>
            </a:r>
          </a:p>
          <a:p>
            <a:r>
              <a:rPr lang="en-GB" dirty="0"/>
              <a:t>For example:</a:t>
            </a:r>
          </a:p>
          <a:p>
            <a:r>
              <a:rPr lang="en-GB" dirty="0"/>
              <a:t>An attorney states that his client is innocent because the crime victim was hit by a car. Since his client does not have a license. He can deduce that his client is innocent</a:t>
            </a:r>
            <a:endParaRPr lang="en-UG" dirty="0"/>
          </a:p>
        </p:txBody>
      </p:sp>
    </p:spTree>
    <p:extLst>
      <p:ext uri="{BB962C8B-B14F-4D97-AF65-F5344CB8AC3E}">
        <p14:creationId xmlns:p14="http://schemas.microsoft.com/office/powerpoint/2010/main" val="139289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2AEB-1A04-D349-A25A-A4049C7F901F}"/>
              </a:ext>
            </a:extLst>
          </p:cNvPr>
          <p:cNvSpPr>
            <a:spLocks noGrp="1"/>
          </p:cNvSpPr>
          <p:nvPr>
            <p:ph type="title"/>
          </p:nvPr>
        </p:nvSpPr>
        <p:spPr/>
        <p:txBody>
          <a:bodyPr/>
          <a:lstStyle/>
          <a:p>
            <a:r>
              <a:rPr lang="en-GB" b="1" dirty="0"/>
              <a:t>Inductive &amp; Deductive Reasoning</a:t>
            </a:r>
            <a:endParaRPr lang="en-UG" dirty="0"/>
          </a:p>
        </p:txBody>
      </p:sp>
      <p:sp>
        <p:nvSpPr>
          <p:cNvPr id="3" name="Content Placeholder 2">
            <a:extLst>
              <a:ext uri="{FF2B5EF4-FFF2-40B4-BE49-F238E27FC236}">
                <a16:creationId xmlns:a16="http://schemas.microsoft.com/office/drawing/2014/main" id="{3B9C3EB3-B298-DB4E-82A8-5B23A47F26D5}"/>
              </a:ext>
            </a:extLst>
          </p:cNvPr>
          <p:cNvSpPr>
            <a:spLocks noGrp="1"/>
          </p:cNvSpPr>
          <p:nvPr>
            <p:ph idx="1"/>
          </p:nvPr>
        </p:nvSpPr>
        <p:spPr/>
        <p:txBody>
          <a:bodyPr/>
          <a:lstStyle/>
          <a:p>
            <a:pPr marL="0" indent="0">
              <a:buNone/>
            </a:pPr>
            <a:r>
              <a:rPr lang="en-UG" sz="3200" dirty="0"/>
              <a:t>   Objectives</a:t>
            </a:r>
          </a:p>
          <a:p>
            <a:r>
              <a:rPr lang="en-GB" dirty="0"/>
              <a:t>Learn the relationship between inductive and deductive reasoning</a:t>
            </a:r>
            <a:endParaRPr lang="en-UG" dirty="0"/>
          </a:p>
        </p:txBody>
      </p:sp>
    </p:spTree>
    <p:extLst>
      <p:ext uri="{BB962C8B-B14F-4D97-AF65-F5344CB8AC3E}">
        <p14:creationId xmlns:p14="http://schemas.microsoft.com/office/powerpoint/2010/main" val="3222823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57A6-3BCF-A541-86B9-BFDBCCCF32FA}"/>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C4BC7157-54FA-0242-95FD-80C1D303CD98}"/>
              </a:ext>
            </a:extLst>
          </p:cNvPr>
          <p:cNvSpPr>
            <a:spLocks noGrp="1"/>
          </p:cNvSpPr>
          <p:nvPr>
            <p:ph idx="1"/>
          </p:nvPr>
        </p:nvSpPr>
        <p:spPr/>
        <p:txBody>
          <a:bodyPr/>
          <a:lstStyle/>
          <a:p>
            <a:r>
              <a:rPr lang="en-GB" dirty="0"/>
              <a:t>If M is the midpoint of a segment, then it divides the segment into two congruent segments. </a:t>
            </a:r>
          </a:p>
          <a:p>
            <a:r>
              <a:rPr lang="en-GB" dirty="0"/>
              <a:t>M is the midpoint of ….</a:t>
            </a:r>
          </a:p>
          <a:p>
            <a:r>
              <a:rPr lang="en-GB" dirty="0"/>
              <a:t>You can conclude that M divides into two congruent segments, </a:t>
            </a:r>
          </a:p>
          <a:p>
            <a:r>
              <a:rPr lang="en-GB" dirty="0"/>
              <a:t>There are three switches downstairs. Each corresponds to one of the three light bulbs in the attic. You can turn the switches on and off and leave them in any position. How would you identify which switch corresponds to which light bulb, if you are only allowed one trip upstairs?</a:t>
            </a:r>
            <a:endParaRPr lang="en-UG" dirty="0"/>
          </a:p>
        </p:txBody>
      </p:sp>
    </p:spTree>
    <p:extLst>
      <p:ext uri="{BB962C8B-B14F-4D97-AF65-F5344CB8AC3E}">
        <p14:creationId xmlns:p14="http://schemas.microsoft.com/office/powerpoint/2010/main" val="3032608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0554-6156-F541-AC9E-CF2F0119F277}"/>
              </a:ext>
            </a:extLst>
          </p:cNvPr>
          <p:cNvSpPr>
            <a:spLocks noGrp="1"/>
          </p:cNvSpPr>
          <p:nvPr>
            <p:ph type="title"/>
          </p:nvPr>
        </p:nvSpPr>
        <p:spPr/>
        <p:txBody>
          <a:bodyPr/>
          <a:lstStyle/>
          <a:p>
            <a:r>
              <a:rPr lang="en-UG" dirty="0"/>
              <a:t>Answer</a:t>
            </a:r>
          </a:p>
        </p:txBody>
      </p:sp>
      <p:sp>
        <p:nvSpPr>
          <p:cNvPr id="3" name="Content Placeholder 2">
            <a:extLst>
              <a:ext uri="{FF2B5EF4-FFF2-40B4-BE49-F238E27FC236}">
                <a16:creationId xmlns:a16="http://schemas.microsoft.com/office/drawing/2014/main" id="{A2E9748F-996B-5240-BA2A-8985FBEAB0EF}"/>
              </a:ext>
            </a:extLst>
          </p:cNvPr>
          <p:cNvSpPr>
            <a:spLocks noGrp="1"/>
          </p:cNvSpPr>
          <p:nvPr>
            <p:ph idx="1"/>
          </p:nvPr>
        </p:nvSpPr>
        <p:spPr/>
        <p:txBody>
          <a:bodyPr/>
          <a:lstStyle/>
          <a:p>
            <a:r>
              <a:rPr lang="en-GB" dirty="0"/>
              <a:t>Turn one light switch on. Wait about 20 minutes, then turn it off. </a:t>
            </a:r>
          </a:p>
          <a:p>
            <a:r>
              <a:rPr lang="en-GB" dirty="0"/>
              <a:t>Turn another light on, and proceed upstairs. One light should be on, Two lights are off- however, one light is hot and one is cold</a:t>
            </a:r>
            <a:endParaRPr lang="en-UG" dirty="0"/>
          </a:p>
        </p:txBody>
      </p:sp>
    </p:spTree>
    <p:extLst>
      <p:ext uri="{BB962C8B-B14F-4D97-AF65-F5344CB8AC3E}">
        <p14:creationId xmlns:p14="http://schemas.microsoft.com/office/powerpoint/2010/main" val="749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59E9-B567-F046-BFEB-0082FCAF98F0}"/>
              </a:ext>
            </a:extLst>
          </p:cNvPr>
          <p:cNvSpPr>
            <a:spLocks noGrp="1"/>
          </p:cNvSpPr>
          <p:nvPr>
            <p:ph type="title"/>
          </p:nvPr>
        </p:nvSpPr>
        <p:spPr/>
        <p:txBody>
          <a:bodyPr/>
          <a:lstStyle/>
          <a:p>
            <a:r>
              <a:rPr lang="en-GB" b="1" dirty="0"/>
              <a:t>Conditional Statements</a:t>
            </a:r>
            <a:endParaRPr lang="en-UG" dirty="0"/>
          </a:p>
        </p:txBody>
      </p:sp>
      <p:sp>
        <p:nvSpPr>
          <p:cNvPr id="3" name="Content Placeholder 2">
            <a:extLst>
              <a:ext uri="{FF2B5EF4-FFF2-40B4-BE49-F238E27FC236}">
                <a16:creationId xmlns:a16="http://schemas.microsoft.com/office/drawing/2014/main" id="{F27AE1FC-1B3D-5245-BC71-DD16A8A30799}"/>
              </a:ext>
            </a:extLst>
          </p:cNvPr>
          <p:cNvSpPr>
            <a:spLocks noGrp="1"/>
          </p:cNvSpPr>
          <p:nvPr>
            <p:ph idx="1"/>
          </p:nvPr>
        </p:nvSpPr>
        <p:spPr/>
        <p:txBody>
          <a:bodyPr/>
          <a:lstStyle/>
          <a:p>
            <a:r>
              <a:rPr lang="en-GB" dirty="0"/>
              <a:t>A logical statement with 2 parts are called the hypothesis &amp; conclusion </a:t>
            </a:r>
          </a:p>
          <a:p>
            <a:r>
              <a:rPr lang="en-GB" dirty="0"/>
              <a:t>Can be written in “if-then” form; such as, “If…, then…”</a:t>
            </a:r>
          </a:p>
          <a:p>
            <a:r>
              <a:rPr lang="en-GB" dirty="0"/>
              <a:t>Hypothesis is the part after the word “If”</a:t>
            </a:r>
          </a:p>
          <a:p>
            <a:r>
              <a:rPr lang="en-GB" dirty="0"/>
              <a:t>Conclusion is the part after the word “then”</a:t>
            </a:r>
            <a:endParaRPr lang="en-UG" dirty="0"/>
          </a:p>
        </p:txBody>
      </p:sp>
    </p:spTree>
    <p:extLst>
      <p:ext uri="{BB962C8B-B14F-4D97-AF65-F5344CB8AC3E}">
        <p14:creationId xmlns:p14="http://schemas.microsoft.com/office/powerpoint/2010/main" val="2852342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F7A7-83D9-1B4C-9C5E-164AE06AFDB0}"/>
              </a:ext>
            </a:extLst>
          </p:cNvPr>
          <p:cNvSpPr>
            <a:spLocks noGrp="1"/>
          </p:cNvSpPr>
          <p:nvPr>
            <p:ph type="title"/>
          </p:nvPr>
        </p:nvSpPr>
        <p:spPr/>
        <p:txBody>
          <a:bodyPr/>
          <a:lstStyle/>
          <a:p>
            <a:r>
              <a:rPr lang="en-GB" b="1" dirty="0"/>
              <a:t>Underline the hypothesis &amp; circle the conclusion</a:t>
            </a:r>
            <a:endParaRPr lang="en-UG" dirty="0"/>
          </a:p>
        </p:txBody>
      </p:sp>
      <p:sp>
        <p:nvSpPr>
          <p:cNvPr id="3" name="Content Placeholder 2">
            <a:extLst>
              <a:ext uri="{FF2B5EF4-FFF2-40B4-BE49-F238E27FC236}">
                <a16:creationId xmlns:a16="http://schemas.microsoft.com/office/drawing/2014/main" id="{C4B24061-9458-C343-B6CC-E0F3C247B8B7}"/>
              </a:ext>
            </a:extLst>
          </p:cNvPr>
          <p:cNvSpPr>
            <a:spLocks noGrp="1"/>
          </p:cNvSpPr>
          <p:nvPr>
            <p:ph idx="1"/>
          </p:nvPr>
        </p:nvSpPr>
        <p:spPr/>
        <p:txBody>
          <a:bodyPr/>
          <a:lstStyle/>
          <a:p>
            <a:r>
              <a:rPr lang="en-GB" dirty="0"/>
              <a:t>If you are a brunette, then you have brown hair.</a:t>
            </a:r>
          </a:p>
          <a:p>
            <a:r>
              <a:rPr lang="en-GB" dirty="0"/>
              <a:t>Hypothesis………… conclusion…………………</a:t>
            </a:r>
          </a:p>
          <a:p>
            <a:r>
              <a:rPr lang="en-GB" dirty="0"/>
              <a:t>Vertical angles are congruent</a:t>
            </a:r>
          </a:p>
          <a:p>
            <a:r>
              <a:rPr lang="en-GB" dirty="0"/>
              <a:t>If there are 2 vertical angles, then they are congruent</a:t>
            </a:r>
          </a:p>
          <a:p>
            <a:r>
              <a:rPr lang="en-GB" dirty="0"/>
              <a:t>If 2 angles are vertical, then they are congruent</a:t>
            </a:r>
            <a:br>
              <a:rPr lang="en-GB" dirty="0"/>
            </a:br>
            <a:endParaRPr lang="en-UG" dirty="0"/>
          </a:p>
        </p:txBody>
      </p:sp>
    </p:spTree>
    <p:extLst>
      <p:ext uri="{BB962C8B-B14F-4D97-AF65-F5344CB8AC3E}">
        <p14:creationId xmlns:p14="http://schemas.microsoft.com/office/powerpoint/2010/main" val="184248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77DC-8260-D84D-9B38-566F8D49AD0B}"/>
              </a:ext>
            </a:extLst>
          </p:cNvPr>
          <p:cNvSpPr>
            <a:spLocks noGrp="1"/>
          </p:cNvSpPr>
          <p:nvPr>
            <p:ph type="title"/>
          </p:nvPr>
        </p:nvSpPr>
        <p:spPr/>
        <p:txBody>
          <a:bodyPr/>
          <a:lstStyle/>
          <a:p>
            <a:r>
              <a:rPr lang="en-GB" dirty="0"/>
              <a:t>Converse</a:t>
            </a:r>
            <a:endParaRPr lang="en-UG" dirty="0"/>
          </a:p>
        </p:txBody>
      </p:sp>
      <p:sp>
        <p:nvSpPr>
          <p:cNvPr id="3" name="Content Placeholder 2">
            <a:extLst>
              <a:ext uri="{FF2B5EF4-FFF2-40B4-BE49-F238E27FC236}">
                <a16:creationId xmlns:a16="http://schemas.microsoft.com/office/drawing/2014/main" id="{D841AAA2-5200-F343-9191-F188A7D7017C}"/>
              </a:ext>
            </a:extLst>
          </p:cNvPr>
          <p:cNvSpPr>
            <a:spLocks noGrp="1"/>
          </p:cNvSpPr>
          <p:nvPr>
            <p:ph idx="1"/>
          </p:nvPr>
        </p:nvSpPr>
        <p:spPr/>
        <p:txBody>
          <a:bodyPr>
            <a:normAutofit fontScale="92500"/>
          </a:bodyPr>
          <a:lstStyle/>
          <a:p>
            <a:r>
              <a:rPr lang="en-GB" dirty="0"/>
              <a:t>Switch the hypothesis &amp; conclusion parts of a conditional statement Write the converse of “If you are a brunette, then you have brown hair.” </a:t>
            </a:r>
          </a:p>
          <a:p>
            <a:r>
              <a:rPr lang="en-GB" dirty="0"/>
              <a:t>If you have brown hair, then you are a brunette</a:t>
            </a:r>
          </a:p>
          <a:p>
            <a:r>
              <a:rPr lang="en-GB" b="1" dirty="0"/>
              <a:t>If it is snowing, then the temperature is less than or equal to 32˚F</a:t>
            </a:r>
            <a:br>
              <a:rPr lang="en-GB" dirty="0"/>
            </a:br>
            <a:r>
              <a:rPr lang="en-GB" dirty="0"/>
              <a:t>The temperature is 20˚F</a:t>
            </a:r>
          </a:p>
          <a:p>
            <a:r>
              <a:rPr lang="en-GB" dirty="0"/>
              <a:t>The converse of the original assumption is not true, so It is not possible to conclude that it is snowing</a:t>
            </a:r>
          </a:p>
          <a:p>
            <a:r>
              <a:rPr lang="en-GB" dirty="0"/>
              <a:t>If a road is slippery, then driving conditions are hazardous. Driving conditions are hazardous. The converse of the assumption is not true, so It is not possible to conclude that the road is slippery.</a:t>
            </a:r>
            <a:endParaRPr lang="en-UG" dirty="0"/>
          </a:p>
        </p:txBody>
      </p:sp>
    </p:spTree>
    <p:extLst>
      <p:ext uri="{BB962C8B-B14F-4D97-AF65-F5344CB8AC3E}">
        <p14:creationId xmlns:p14="http://schemas.microsoft.com/office/powerpoint/2010/main" val="17677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156A-E4C5-334A-83DD-DC72A133B3A7}"/>
              </a:ext>
            </a:extLst>
          </p:cNvPr>
          <p:cNvSpPr>
            <a:spLocks noGrp="1"/>
          </p:cNvSpPr>
          <p:nvPr>
            <p:ph type="title"/>
          </p:nvPr>
        </p:nvSpPr>
        <p:spPr/>
        <p:txBody>
          <a:bodyPr/>
          <a:lstStyle/>
          <a:p>
            <a:r>
              <a:rPr lang="en-GB" b="1" dirty="0"/>
              <a:t>Problem Solving Logic – The science of correct reasoning</a:t>
            </a:r>
            <a:endParaRPr lang="en-UG" dirty="0"/>
          </a:p>
        </p:txBody>
      </p:sp>
      <p:sp>
        <p:nvSpPr>
          <p:cNvPr id="3" name="Content Placeholder 2">
            <a:extLst>
              <a:ext uri="{FF2B5EF4-FFF2-40B4-BE49-F238E27FC236}">
                <a16:creationId xmlns:a16="http://schemas.microsoft.com/office/drawing/2014/main" id="{9DFC5B80-B2DA-CC48-A3EF-8498F36DA0ED}"/>
              </a:ext>
            </a:extLst>
          </p:cNvPr>
          <p:cNvSpPr>
            <a:spLocks noGrp="1"/>
          </p:cNvSpPr>
          <p:nvPr>
            <p:ph idx="1"/>
          </p:nvPr>
        </p:nvSpPr>
        <p:spPr/>
        <p:txBody>
          <a:bodyPr/>
          <a:lstStyle/>
          <a:p>
            <a:r>
              <a:rPr lang="en-GB" dirty="0"/>
              <a:t>Reasoning – The drawing of inferences or conclusions from known or assumed facts</a:t>
            </a:r>
          </a:p>
          <a:p>
            <a:r>
              <a:rPr lang="en-GB" dirty="0"/>
              <a:t>When solving a problem, one must understand the question, gather all pertinent facts, and </a:t>
            </a:r>
            <a:r>
              <a:rPr lang="en-GB" dirty="0" err="1"/>
              <a:t>analyze</a:t>
            </a:r>
            <a:r>
              <a:rPr lang="en-GB" dirty="0"/>
              <a:t> the problem</a:t>
            </a:r>
          </a:p>
          <a:p>
            <a:r>
              <a:rPr lang="en-GB" dirty="0"/>
              <a:t>i.e. compare with previous problems(note similarities and differences),perhaps use pictures or formulas to solve the problem</a:t>
            </a:r>
          </a:p>
          <a:p>
            <a:pPr marL="0" indent="0">
              <a:buNone/>
            </a:pPr>
            <a:br>
              <a:rPr lang="en-GB" dirty="0"/>
            </a:br>
            <a:endParaRPr lang="en-UG" dirty="0"/>
          </a:p>
        </p:txBody>
      </p:sp>
    </p:spTree>
    <p:extLst>
      <p:ext uri="{BB962C8B-B14F-4D97-AF65-F5344CB8AC3E}">
        <p14:creationId xmlns:p14="http://schemas.microsoft.com/office/powerpoint/2010/main" val="23415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E440-862D-DC41-98C5-4376317AE57D}"/>
              </a:ext>
            </a:extLst>
          </p:cNvPr>
          <p:cNvSpPr>
            <a:spLocks noGrp="1"/>
          </p:cNvSpPr>
          <p:nvPr>
            <p:ph type="title"/>
          </p:nvPr>
        </p:nvSpPr>
        <p:spPr/>
        <p:txBody>
          <a:bodyPr/>
          <a:lstStyle/>
          <a:p>
            <a:r>
              <a:rPr lang="en-GB" b="1" dirty="0"/>
              <a:t>Deductive vs. Inductive Reasoning</a:t>
            </a:r>
            <a:endParaRPr lang="en-UG" dirty="0"/>
          </a:p>
        </p:txBody>
      </p:sp>
      <p:sp>
        <p:nvSpPr>
          <p:cNvPr id="3" name="Content Placeholder 2">
            <a:extLst>
              <a:ext uri="{FF2B5EF4-FFF2-40B4-BE49-F238E27FC236}">
                <a16:creationId xmlns:a16="http://schemas.microsoft.com/office/drawing/2014/main" id="{095BD887-8351-C548-802F-A0CF87016191}"/>
              </a:ext>
            </a:extLst>
          </p:cNvPr>
          <p:cNvSpPr>
            <a:spLocks noGrp="1"/>
          </p:cNvSpPr>
          <p:nvPr>
            <p:ph idx="1"/>
          </p:nvPr>
        </p:nvSpPr>
        <p:spPr/>
        <p:txBody>
          <a:bodyPr/>
          <a:lstStyle/>
          <a:p>
            <a:r>
              <a:rPr lang="en-GB" dirty="0"/>
              <a:t>The difference:</a:t>
            </a:r>
          </a:p>
          <a:p>
            <a:r>
              <a:rPr lang="en-GB" dirty="0"/>
              <a:t>Inductive reasoning uses patterns to arrive at a conclusion (conjecture)</a:t>
            </a:r>
          </a:p>
          <a:p>
            <a:r>
              <a:rPr lang="en-GB" dirty="0"/>
              <a:t>Deductive reasoning uses facts, rules, definitions or properties to arrive at a conclusion</a:t>
            </a:r>
          </a:p>
          <a:p>
            <a:r>
              <a:rPr lang="en-GB" dirty="0"/>
              <a:t>Deductive reasoning is the process of reasoning logically from given statements to a conclusion</a:t>
            </a:r>
            <a:endParaRPr lang="en-UG" dirty="0"/>
          </a:p>
        </p:txBody>
      </p:sp>
    </p:spTree>
    <p:extLst>
      <p:ext uri="{BB962C8B-B14F-4D97-AF65-F5344CB8AC3E}">
        <p14:creationId xmlns:p14="http://schemas.microsoft.com/office/powerpoint/2010/main" val="400015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46C5-A9D3-CB4B-A506-D85568B809E1}"/>
              </a:ext>
            </a:extLst>
          </p:cNvPr>
          <p:cNvSpPr>
            <a:spLocks noGrp="1"/>
          </p:cNvSpPr>
          <p:nvPr>
            <p:ph type="title"/>
          </p:nvPr>
        </p:nvSpPr>
        <p:spPr/>
        <p:txBody>
          <a:bodyPr/>
          <a:lstStyle/>
          <a:p>
            <a:r>
              <a:rPr lang="en-GB" b="1" dirty="0"/>
              <a:t>Examples of Inductive Reasoning</a:t>
            </a:r>
            <a:endParaRPr lang="en-UG" dirty="0"/>
          </a:p>
        </p:txBody>
      </p:sp>
      <p:sp>
        <p:nvSpPr>
          <p:cNvPr id="3" name="Content Placeholder 2">
            <a:extLst>
              <a:ext uri="{FF2B5EF4-FFF2-40B4-BE49-F238E27FC236}">
                <a16:creationId xmlns:a16="http://schemas.microsoft.com/office/drawing/2014/main" id="{9741EEA9-D3ED-FD4A-A710-F18A44367624}"/>
              </a:ext>
            </a:extLst>
          </p:cNvPr>
          <p:cNvSpPr>
            <a:spLocks noGrp="1"/>
          </p:cNvSpPr>
          <p:nvPr>
            <p:ph idx="1"/>
          </p:nvPr>
        </p:nvSpPr>
        <p:spPr/>
        <p:txBody>
          <a:bodyPr/>
          <a:lstStyle/>
          <a:p>
            <a:r>
              <a:rPr lang="en-GB" dirty="0"/>
              <a:t>Every quiz has been easy. Therefore, the test will be easy</a:t>
            </a:r>
          </a:p>
          <a:p>
            <a:r>
              <a:rPr lang="en-GB" dirty="0"/>
              <a:t>The teacher used PowerPoint in the last few classes. Therefore, the teacher will use PowerPoint tomorrow</a:t>
            </a:r>
          </a:p>
          <a:p>
            <a:r>
              <a:rPr lang="en-GB" dirty="0"/>
              <a:t>Every fall there have been hurricanes in the tropics. Therefore, there will be hurricanes in the tropics this coming fall</a:t>
            </a:r>
            <a:endParaRPr lang="en-UG" dirty="0"/>
          </a:p>
        </p:txBody>
      </p:sp>
    </p:spTree>
    <p:extLst>
      <p:ext uri="{BB962C8B-B14F-4D97-AF65-F5344CB8AC3E}">
        <p14:creationId xmlns:p14="http://schemas.microsoft.com/office/powerpoint/2010/main" val="133609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8784-2C5B-E547-A88A-6F9E40BCFAF0}"/>
              </a:ext>
            </a:extLst>
          </p:cNvPr>
          <p:cNvSpPr>
            <a:spLocks noGrp="1"/>
          </p:cNvSpPr>
          <p:nvPr>
            <p:ph type="title"/>
          </p:nvPr>
        </p:nvSpPr>
        <p:spPr/>
        <p:txBody>
          <a:bodyPr/>
          <a:lstStyle/>
          <a:p>
            <a:r>
              <a:rPr lang="en-GB" b="1" dirty="0"/>
              <a:t>Example of Deductive Reasoning</a:t>
            </a:r>
            <a:endParaRPr lang="en-UG" dirty="0"/>
          </a:p>
        </p:txBody>
      </p:sp>
      <p:sp>
        <p:nvSpPr>
          <p:cNvPr id="3" name="Content Placeholder 2">
            <a:extLst>
              <a:ext uri="{FF2B5EF4-FFF2-40B4-BE49-F238E27FC236}">
                <a16:creationId xmlns:a16="http://schemas.microsoft.com/office/drawing/2014/main" id="{35F2B87C-CB36-364D-9481-BCBFB3E79241}"/>
              </a:ext>
            </a:extLst>
          </p:cNvPr>
          <p:cNvSpPr>
            <a:spLocks noGrp="1"/>
          </p:cNvSpPr>
          <p:nvPr>
            <p:ph idx="1"/>
          </p:nvPr>
        </p:nvSpPr>
        <p:spPr/>
        <p:txBody>
          <a:bodyPr/>
          <a:lstStyle/>
          <a:p>
            <a:r>
              <a:rPr lang="en-GB" dirty="0"/>
              <a:t>The </a:t>
            </a:r>
            <a:r>
              <a:rPr lang="en-GB" dirty="0" err="1"/>
              <a:t>catalog</a:t>
            </a:r>
            <a:r>
              <a:rPr lang="en-GB" dirty="0"/>
              <a:t> states that all entering freshmen must take a mathematics placement test</a:t>
            </a:r>
          </a:p>
          <a:p>
            <a:r>
              <a:rPr lang="en-GB" dirty="0"/>
              <a:t>An Example:</a:t>
            </a:r>
          </a:p>
          <a:p>
            <a:pPr marL="0" indent="0">
              <a:buNone/>
            </a:pPr>
            <a:r>
              <a:rPr lang="en-GB" dirty="0"/>
              <a:t>    You are an entering freshman</a:t>
            </a:r>
          </a:p>
          <a:p>
            <a:r>
              <a:rPr lang="en-GB" dirty="0"/>
              <a:t>Conclusion: </a:t>
            </a:r>
          </a:p>
          <a:p>
            <a:pPr marL="0" indent="0">
              <a:buNone/>
            </a:pPr>
            <a:r>
              <a:rPr lang="en-GB" dirty="0"/>
              <a:t>     You will have to take a mathematics placement test</a:t>
            </a:r>
            <a:endParaRPr lang="en-UG" dirty="0"/>
          </a:p>
        </p:txBody>
      </p:sp>
    </p:spTree>
    <p:extLst>
      <p:ext uri="{BB962C8B-B14F-4D97-AF65-F5344CB8AC3E}">
        <p14:creationId xmlns:p14="http://schemas.microsoft.com/office/powerpoint/2010/main" val="130617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BE37-123D-E04F-B7DF-C367F33DFAB5}"/>
              </a:ext>
            </a:extLst>
          </p:cNvPr>
          <p:cNvSpPr>
            <a:spLocks noGrp="1"/>
          </p:cNvSpPr>
          <p:nvPr>
            <p:ph type="title"/>
          </p:nvPr>
        </p:nvSpPr>
        <p:spPr/>
        <p:txBody>
          <a:bodyPr/>
          <a:lstStyle/>
          <a:p>
            <a:r>
              <a:rPr lang="en-GB" b="1" dirty="0"/>
              <a:t>Inductive or Deductive Reasoning?</a:t>
            </a:r>
            <a:endParaRPr lang="en-UG" dirty="0"/>
          </a:p>
        </p:txBody>
      </p:sp>
      <p:sp>
        <p:nvSpPr>
          <p:cNvPr id="3" name="Content Placeholder 2">
            <a:extLst>
              <a:ext uri="{FF2B5EF4-FFF2-40B4-BE49-F238E27FC236}">
                <a16:creationId xmlns:a16="http://schemas.microsoft.com/office/drawing/2014/main" id="{1D76F038-4DA7-F34A-8A06-DED63192145C}"/>
              </a:ext>
            </a:extLst>
          </p:cNvPr>
          <p:cNvSpPr>
            <a:spLocks noGrp="1"/>
          </p:cNvSpPr>
          <p:nvPr>
            <p:ph idx="1"/>
          </p:nvPr>
        </p:nvSpPr>
        <p:spPr/>
        <p:txBody>
          <a:bodyPr/>
          <a:lstStyle/>
          <a:p>
            <a:r>
              <a:rPr lang="en-GB" dirty="0"/>
              <a:t>Geometry example… A right angled triangle has to angles as follows:</a:t>
            </a:r>
          </a:p>
          <a:p>
            <a:pPr lvl="1"/>
            <a:r>
              <a:rPr lang="en-GB" dirty="0"/>
              <a:t>60◦</a:t>
            </a:r>
          </a:p>
          <a:p>
            <a:pPr lvl="1"/>
            <a:r>
              <a:rPr lang="en-GB" dirty="0"/>
              <a:t>X</a:t>
            </a:r>
          </a:p>
          <a:p>
            <a:r>
              <a:rPr lang="en-GB" dirty="0"/>
              <a:t>Triangle sum property –the sum of the angles of any triangle is always 180 degrees</a:t>
            </a:r>
          </a:p>
          <a:p>
            <a:r>
              <a:rPr lang="en-GB" dirty="0"/>
              <a:t>Therefore, angle x = 30°</a:t>
            </a:r>
          </a:p>
          <a:p>
            <a:r>
              <a:rPr lang="en-GB" dirty="0"/>
              <a:t>Deductive Reasoning – conclusion is based on a property</a:t>
            </a:r>
            <a:endParaRPr lang="en-UG" dirty="0"/>
          </a:p>
        </p:txBody>
      </p:sp>
    </p:spTree>
    <p:extLst>
      <p:ext uri="{BB962C8B-B14F-4D97-AF65-F5344CB8AC3E}">
        <p14:creationId xmlns:p14="http://schemas.microsoft.com/office/powerpoint/2010/main" val="664488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82D-DF1C-A749-9083-B90DEBBADA74}"/>
              </a:ext>
            </a:extLst>
          </p:cNvPr>
          <p:cNvSpPr>
            <a:spLocks noGrp="1"/>
          </p:cNvSpPr>
          <p:nvPr>
            <p:ph type="title"/>
          </p:nvPr>
        </p:nvSpPr>
        <p:spPr/>
        <p:txBody>
          <a:bodyPr/>
          <a:lstStyle/>
          <a:p>
            <a:r>
              <a:rPr lang="en-GB" b="1" dirty="0"/>
              <a:t>Inductive or Deductive Reasoning?</a:t>
            </a:r>
            <a:endParaRPr lang="en-UG" dirty="0"/>
          </a:p>
        </p:txBody>
      </p:sp>
      <p:sp>
        <p:nvSpPr>
          <p:cNvPr id="3" name="Content Placeholder 2">
            <a:extLst>
              <a:ext uri="{FF2B5EF4-FFF2-40B4-BE49-F238E27FC236}">
                <a16:creationId xmlns:a16="http://schemas.microsoft.com/office/drawing/2014/main" id="{132C3BA2-87FA-3248-AFE3-E6B2ECDB1E48}"/>
              </a:ext>
            </a:extLst>
          </p:cNvPr>
          <p:cNvSpPr>
            <a:spLocks noGrp="1"/>
          </p:cNvSpPr>
          <p:nvPr>
            <p:ph idx="1"/>
          </p:nvPr>
        </p:nvSpPr>
        <p:spPr/>
        <p:txBody>
          <a:bodyPr/>
          <a:lstStyle/>
          <a:p>
            <a:r>
              <a:rPr lang="en-GB" dirty="0"/>
              <a:t>Geometry example…</a:t>
            </a:r>
          </a:p>
          <a:p>
            <a:r>
              <a:rPr lang="en-GB" dirty="0"/>
              <a:t>What comes next?</a:t>
            </a:r>
          </a:p>
          <a:p>
            <a:r>
              <a:rPr lang="en-GB" dirty="0"/>
              <a:t>Is there a rule?</a:t>
            </a:r>
          </a:p>
          <a:p>
            <a:r>
              <a:rPr lang="en-GB" dirty="0" err="1"/>
              <a:t>Colored</a:t>
            </a:r>
            <a:r>
              <a:rPr lang="en-GB" dirty="0"/>
              <a:t> triangle rotating 90° CW in the corners of the square</a:t>
            </a:r>
          </a:p>
          <a:p>
            <a:r>
              <a:rPr lang="en-GB" dirty="0"/>
              <a:t>Inductive Reasoning – Conclusion is based on a pattern</a:t>
            </a:r>
            <a:endParaRPr lang="en-UG" dirty="0"/>
          </a:p>
        </p:txBody>
      </p:sp>
    </p:spTree>
    <p:extLst>
      <p:ext uri="{BB962C8B-B14F-4D97-AF65-F5344CB8AC3E}">
        <p14:creationId xmlns:p14="http://schemas.microsoft.com/office/powerpoint/2010/main" val="385210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E33F-3993-C949-9643-22D33DF632E0}"/>
              </a:ext>
            </a:extLst>
          </p:cNvPr>
          <p:cNvSpPr>
            <a:spLocks noGrp="1"/>
          </p:cNvSpPr>
          <p:nvPr>
            <p:ph type="title"/>
          </p:nvPr>
        </p:nvSpPr>
        <p:spPr/>
        <p:txBody>
          <a:bodyPr/>
          <a:lstStyle/>
          <a:p>
            <a:r>
              <a:rPr lang="en-GB" dirty="0"/>
              <a:t>Deductive Reasoning</a:t>
            </a:r>
            <a:endParaRPr lang="en-UG" dirty="0"/>
          </a:p>
        </p:txBody>
      </p:sp>
      <p:sp>
        <p:nvSpPr>
          <p:cNvPr id="3" name="Content Placeholder 2">
            <a:extLst>
              <a:ext uri="{FF2B5EF4-FFF2-40B4-BE49-F238E27FC236}">
                <a16:creationId xmlns:a16="http://schemas.microsoft.com/office/drawing/2014/main" id="{D2B2A89B-D2DE-A04C-877E-9D7821BF3707}"/>
              </a:ext>
            </a:extLst>
          </p:cNvPr>
          <p:cNvSpPr>
            <a:spLocks noGrp="1"/>
          </p:cNvSpPr>
          <p:nvPr>
            <p:ph idx="1"/>
          </p:nvPr>
        </p:nvSpPr>
        <p:spPr/>
        <p:txBody>
          <a:bodyPr/>
          <a:lstStyle/>
          <a:p>
            <a:r>
              <a:rPr lang="en-UG" dirty="0"/>
              <a:t>T</a:t>
            </a:r>
            <a:r>
              <a:rPr lang="en-GB" dirty="0"/>
              <a:t>his method of reasoning produces results that are certain within the logical system being developed</a:t>
            </a:r>
          </a:p>
          <a:p>
            <a:r>
              <a:rPr lang="en-GB" dirty="0"/>
              <a:t>It involves reaching a conclusion by using a formal structure based on a set of undefined terms and a set of accepted unproved axioms or premises</a:t>
            </a:r>
          </a:p>
          <a:p>
            <a:r>
              <a:rPr lang="en-GB" dirty="0"/>
              <a:t>The conclusions are said to be proved and are called theorems</a:t>
            </a:r>
            <a:endParaRPr lang="en-UG" dirty="0"/>
          </a:p>
        </p:txBody>
      </p:sp>
    </p:spTree>
    <p:extLst>
      <p:ext uri="{BB962C8B-B14F-4D97-AF65-F5344CB8AC3E}">
        <p14:creationId xmlns:p14="http://schemas.microsoft.com/office/powerpoint/2010/main" val="2412691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1960</TotalTime>
  <Words>1565</Words>
  <Application>Microsoft Macintosh PowerPoint</Application>
  <PresentationFormat>Widescreen</PresentationFormat>
  <Paragraphs>143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Digital Innovation and Computational Thinking</vt:lpstr>
      <vt:lpstr>Inductive &amp; Deductive Reasoning</vt:lpstr>
      <vt:lpstr>Problem Solving Logic – The science of correct reasoning</vt:lpstr>
      <vt:lpstr>Deductive vs. Inductive Reasoning</vt:lpstr>
      <vt:lpstr>Examples of Inductive Reasoning</vt:lpstr>
      <vt:lpstr>Example of Deductive Reasoning</vt:lpstr>
      <vt:lpstr>Inductive or Deductive Reasoning?</vt:lpstr>
      <vt:lpstr>Inductive or Deductive Reasoning?</vt:lpstr>
      <vt:lpstr>Deductive Reasoning</vt:lpstr>
      <vt:lpstr>Deductive Reasoning Is…</vt:lpstr>
      <vt:lpstr>Deductive Reasoning</vt:lpstr>
      <vt:lpstr>The mechanic can conclude that the car will not start</vt:lpstr>
      <vt:lpstr> Deductive Vs. Inductive</vt:lpstr>
      <vt:lpstr>An example to illustrate Deductive Reasoning</vt:lpstr>
      <vt:lpstr>Deductive Reasoning Examples: </vt:lpstr>
      <vt:lpstr>PowerPoint Presentation</vt:lpstr>
      <vt:lpstr>How Can Deductive Reasoning Be Applied In School?</vt:lpstr>
      <vt:lpstr>What professions do you think commonly use Deductive Reasoning?</vt:lpstr>
      <vt:lpstr>  Why? </vt:lpstr>
      <vt:lpstr>PowerPoint Presentation</vt:lpstr>
      <vt:lpstr>Answer</vt:lpstr>
      <vt:lpstr>Conditional Statements</vt:lpstr>
      <vt:lpstr>Underline the hypothesis &amp; circle the conclusion</vt:lpstr>
      <vt:lpstr>Converse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Innovation and Computational Thinking</dc:title>
  <dc:creator>Michael Kizito</dc:creator>
  <cp:lastModifiedBy>Michael Kizito</cp:lastModifiedBy>
  <cp:revision>21</cp:revision>
  <dcterms:created xsi:type="dcterms:W3CDTF">2022-02-07T10:10:17Z</dcterms:created>
  <dcterms:modified xsi:type="dcterms:W3CDTF">2022-02-15T07:04:35Z</dcterms:modified>
</cp:coreProperties>
</file>