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4"/>
  </p:notesMasterIdLst>
  <p:sldIdLst>
    <p:sldId id="2076136842" r:id="rId5"/>
    <p:sldId id="2076136844" r:id="rId6"/>
    <p:sldId id="2076136881" r:id="rId7"/>
    <p:sldId id="2076136975" r:id="rId8"/>
    <p:sldId id="2076136976" r:id="rId9"/>
    <p:sldId id="2076136882" r:id="rId10"/>
    <p:sldId id="2076136969" r:id="rId11"/>
    <p:sldId id="2076136942" r:id="rId12"/>
    <p:sldId id="2076136943" r:id="rId13"/>
    <p:sldId id="2076136944" r:id="rId14"/>
    <p:sldId id="2076136945" r:id="rId15"/>
    <p:sldId id="2076136946" r:id="rId16"/>
    <p:sldId id="2076136947" r:id="rId17"/>
    <p:sldId id="2076136970" r:id="rId18"/>
    <p:sldId id="2076136971" r:id="rId19"/>
    <p:sldId id="2076136948" r:id="rId20"/>
    <p:sldId id="2076136949" r:id="rId21"/>
    <p:sldId id="2076136950" r:id="rId22"/>
    <p:sldId id="2076136951" r:id="rId23"/>
    <p:sldId id="2076136952" r:id="rId24"/>
    <p:sldId id="2076136953" r:id="rId25"/>
    <p:sldId id="2076136954" r:id="rId26"/>
    <p:sldId id="2076136955" r:id="rId27"/>
    <p:sldId id="2076136956" r:id="rId28"/>
    <p:sldId id="2076136958" r:id="rId29"/>
    <p:sldId id="2076136957" r:id="rId30"/>
    <p:sldId id="2076136959" r:id="rId31"/>
    <p:sldId id="2076136960" r:id="rId32"/>
    <p:sldId id="2076136961" r:id="rId33"/>
    <p:sldId id="2076136962" r:id="rId34"/>
    <p:sldId id="2076136963" r:id="rId35"/>
    <p:sldId id="2076136968" r:id="rId36"/>
    <p:sldId id="2076136964" r:id="rId37"/>
    <p:sldId id="2076136965" r:id="rId38"/>
    <p:sldId id="2076136966" r:id="rId39"/>
    <p:sldId id="2076136967" r:id="rId40"/>
    <p:sldId id="2076136972" r:id="rId41"/>
    <p:sldId id="2076136973" r:id="rId42"/>
    <p:sldId id="207613697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B2C8"/>
    <a:srgbClr val="28AE73"/>
    <a:srgbClr val="F0F0F0"/>
    <a:srgbClr val="2CCCD2"/>
    <a:srgbClr val="3F3F3F"/>
    <a:srgbClr val="898989"/>
    <a:srgbClr val="595959"/>
    <a:srgbClr val="B3B3B3"/>
    <a:srgbClr val="000000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D2271F-9618-42DD-8316-5BA0973D7917}" v="1" dt="2024-02-04T02:37:35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3790" autoAdjust="0"/>
  </p:normalViewPr>
  <p:slideViewPr>
    <p:cSldViewPr snapToGrid="0" showGuides="1">
      <p:cViewPr varScale="1">
        <p:scale>
          <a:sx n="65" d="100"/>
          <a:sy n="65" d="100"/>
        </p:scale>
        <p:origin x="73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4" d="100"/>
          <a:sy n="84" d="100"/>
        </p:scale>
        <p:origin x="297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entao Ge" userId="97db495f-405d-485d-b4db-6172bbd0c9a1" providerId="ADAL" clId="{E3D2271F-9618-42DD-8316-5BA0973D7917}"/>
    <pc:docChg chg="modSld">
      <pc:chgData name="Zhentao Ge" userId="97db495f-405d-485d-b4db-6172bbd0c9a1" providerId="ADAL" clId="{E3D2271F-9618-42DD-8316-5BA0973D7917}" dt="2024-02-04T02:37:35.383" v="3"/>
      <pc:docMkLst>
        <pc:docMk/>
      </pc:docMkLst>
      <pc:sldChg chg="modSp mod">
        <pc:chgData name="Zhentao Ge" userId="97db495f-405d-485d-b4db-6172bbd0c9a1" providerId="ADAL" clId="{E3D2271F-9618-42DD-8316-5BA0973D7917}" dt="2024-02-04T02:37:35.383" v="3"/>
        <pc:sldMkLst>
          <pc:docMk/>
          <pc:sldMk cId="3702364439" sldId="2076136876"/>
        </pc:sldMkLst>
        <pc:spChg chg="mod">
          <ac:chgData name="Zhentao Ge" userId="97db495f-405d-485d-b4db-6172bbd0c9a1" providerId="ADAL" clId="{E3D2271F-9618-42DD-8316-5BA0973D7917}" dt="2024-02-04T02:37:35.383" v="3"/>
          <ac:spMkLst>
            <pc:docMk/>
            <pc:sldMk cId="3702364439" sldId="2076136876"/>
            <ac:spMk id="2" creationId="{D6A42472-5D3E-0CBD-6D11-486353B5187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612B67-A16C-4DC1-A008-C3D499B0FCFF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115F04-FA96-4F4F-8589-00A5965DC7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316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BA5BCC9-2D58-BC45-8057-F0927490CD1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290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46132-92DE-6CEC-6E43-A3071D43D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B63C5C-D7E5-AEFD-1132-44C23384B4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1261DB-BD09-58D3-2384-E523A2B6B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https://keda.sh/docs/2.16/deploy/#helm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#!/bin/bash</a:t>
            </a:r>
            <a:br>
              <a:rPr lang="en-US" dirty="0"/>
            </a:br>
            <a:r>
              <a:rPr lang="en-US" dirty="0" err="1"/>
              <a:t>kubectl</a:t>
            </a:r>
            <a:r>
              <a:rPr lang="en-US" dirty="0"/>
              <a:t> delete ds route-manager</a:t>
            </a:r>
            <a:br>
              <a:rPr lang="en-US" dirty="0"/>
            </a:br>
            <a:r>
              <a:rPr lang="en-US" dirty="0"/>
              <a:t>name=$(helm list | grep cfos7210250-deployment-new | awk '{print $1}')</a:t>
            </a:r>
            <a:br>
              <a:rPr lang="en-US" dirty="0"/>
            </a:br>
            <a:r>
              <a:rPr lang="en-US" dirty="0"/>
              <a:t>echo $name</a:t>
            </a:r>
            <a:br>
              <a:rPr lang="en-US" dirty="0"/>
            </a:br>
            <a:r>
              <a:rPr lang="en-US" dirty="0"/>
              <a:t>helm uninstall $name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2CF83-2401-A757-5CAF-07E5C3A6C9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82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12058F-E70C-C286-E561-CEEC7F041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BFD60B-6FCB-C197-2AEF-70AB2ABB59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D0F07-19E6-2ADD-E482-C06E656A82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BC9772-04F3-F264-EF17-A7B6F0B5B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6646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7970E-DEA7-ADF8-C24F-75BB8BAE9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1EEE64-6506-803C-3A27-4AF61B49A9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A5FB4B-2718-54E4-9EA6-6D081B2E2F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helm install </a:t>
            </a:r>
            <a:r>
              <a:rPr lang="en-US" dirty="0" err="1"/>
              <a:t>keda</a:t>
            </a:r>
            <a:r>
              <a:rPr lang="en-US" dirty="0"/>
              <a:t> </a:t>
            </a:r>
            <a:r>
              <a:rPr lang="en-US" dirty="0" err="1"/>
              <a:t>kedacore</a:t>
            </a:r>
            <a:r>
              <a:rPr lang="en-US" dirty="0"/>
              <a:t>/</a:t>
            </a:r>
            <a:r>
              <a:rPr lang="en-US" dirty="0" err="1"/>
              <a:t>keda</a:t>
            </a:r>
            <a:r>
              <a:rPr lang="en-US" dirty="0"/>
              <a:t> --namespace </a:t>
            </a:r>
            <a:r>
              <a:rPr lang="en-US" dirty="0" err="1"/>
              <a:t>keda</a:t>
            </a:r>
            <a:r>
              <a:rPr lang="en-US" dirty="0"/>
              <a:t> --create-namespace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90EE8-F671-28AA-A96F-82730499A6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626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A9A7E-48AF-915A-5DF8-95D48315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0100A9-E473-B95A-D128-0362DA01A3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9EAFE5-3717-1970-662D-C6AAF8BA03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AAC83F-F830-D2B8-009F-4276B72133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353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4ABB8-36D1-49EA-C077-F6F9481B2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D0304D-A96E-8EDA-090B-FD8019E4E6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DE572-8451-AB5C-BE49-8024B453D3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用户名 </a:t>
            </a:r>
            <a:r>
              <a:rPr lang="en-US" altLang="zh-CN" dirty="0"/>
              <a:t>admin </a:t>
            </a:r>
            <a:r>
              <a:rPr lang="zh-CN" altLang="en-US" dirty="0"/>
              <a:t>密码 空的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6B2F2-03BC-5C90-ECCA-06C180E5BA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010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3F028-DB1A-79CB-7798-C1CB24E2E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F5330D-9E79-6F09-45FF-85BAE26D75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625AC-A1AE-7DCD-8948-ED1D9CDA41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42C1F-8B98-9EFF-D701-B3AB61978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0293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C0163-8EA0-1CA1-AA58-0DE366B0F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3153D-4EB7-2AEC-D4E4-F583E0961A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60C6A8-F5FF-828F-8AFF-646E1934F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50E86-BDE9-5805-48E2-84A79FA525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851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3AF142-59BC-B42B-E166-4B47BB37C1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262184-FFFF-2F28-1FEC-24A09CF4E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41D2E6-CBD6-DDF9-A1EA-42FFC60B1E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704BA9-7367-21A4-FC77-334CE2AFA9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014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219A5D-A588-016D-25E7-74E90C8B1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7E7151-47AF-8B56-8B77-D84789AD6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619C20-EC52-11C3-7271-49AFB33070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77CFF6-3E92-5369-36D0-B46F63758C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63038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1D4CA-C97C-0BB8-999C-F5A0E069D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D512AA-F971-F165-010F-D11CED123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670C9E-352E-4E90-8B99-9E46C6E8DC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E7734-C455-92E9-4760-05AB71E15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25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hpa</a:t>
            </a:r>
            <a:r>
              <a:rPr lang="en-US" altLang="zh-CN" dirty="0"/>
              <a:t>/</a:t>
            </a:r>
            <a:r>
              <a:rPr lang="en-US" altLang="zh-CN" dirty="0" err="1"/>
              <a:t>keda</a:t>
            </a:r>
            <a:r>
              <a:rPr lang="en-US" altLang="zh-CN" dirty="0"/>
              <a:t> –(rules)- Metric-server –</a:t>
            </a:r>
            <a:r>
              <a:rPr lang="en-US" altLang="zh-CN" dirty="0" err="1"/>
              <a:t>cfos</a:t>
            </a:r>
            <a:r>
              <a:rPr lang="en-US" altLang="zh-CN" dirty="0"/>
              <a:t>  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2576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DB7A1-C3F0-11DD-C254-C737A0BAF8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14FC60-7A57-480F-9852-46D995FA7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2AE85-1FD7-91D0-18FD-9E3B682794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B31E5F-D53E-18D2-BB12-8AAA71BDF0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35521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B41F0-1DFE-C261-C327-55EC585A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678AC8-8525-258A-40AF-FDEAB6DB6C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C0C039-CA59-F730-CC1C-C1E5600006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A5C02-BAFC-5D94-DA79-9B09448A1F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10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4A3B0-5860-54E3-6091-6DC36326E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16727-EF62-BF6E-D1FE-7BC03DC22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E39913-012F-5213-0226-E0A8A809E4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32D2A-EACC-3C04-5F44-118A0E8C8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3710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B3A86-B2D7-5E98-4F1B-99B7E6484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25AE9-115E-2626-39F7-1AD9C146B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345EB1-BF7E-4531-A378-A14CD26EC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541A2-2ECB-7EC4-87AA-3362D71FE7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11012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B457B-34E2-2367-5865-58CB4E023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3AF4C-EC3B-1678-58CA-A071E77B2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3A3055-CC18-9EAD-A018-32F5980300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3BBD81-B046-83B9-BF88-90EED7029A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1096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76578-FCB2-D19C-9496-D3906CABD8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D2DD85-23B7-7A0E-24A8-3F5CED6E74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EDD81E3-B55E-992E-4B74-4984D340B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B50ED-8B90-CEF2-4491-DD4D9C7F92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4034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2E6AEB-245D-1007-4B95-E6DEAB5D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8E76A3-8873-F402-CC9F-20ED38118E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A44440-B734-8A6C-28E9-4868DA7C3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C13BD-55EB-0C5D-3FB7-1A6D2B33EF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76942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EB65D-C9F4-096A-E326-53659F872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097569-67B7-B80F-3F9A-A75964ECE7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139FA-5EE2-0C3D-74C8-3DE466218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E5AA02-2062-581E-B517-96FC6EEC22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66391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EA6B1D-03F0-830B-FEC5-64764C9EC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76F55D-EEAD-A47B-1BE4-D208D12F2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5ECBE2-4EA3-0578-FE57-61C12E474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0B391-DFB6-AF38-E4B2-55B620C37C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45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43F82C-F87A-6681-A23F-445EFE611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CC225A-3047-58A9-B965-E5C7C0F02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E18CE8-529B-AA4F-EF64-5CD24E835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4EF91A-6AD5-50AC-FBF4-C609309924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6842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41127-8EC3-E90E-BACF-79A2FC86DF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E6AD3-79B4-859F-F4CD-1DD6B66BC5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4E27D5-772A-71F2-6EDC-D7E302A1F6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168D5-5743-B676-C3CB-ADFEE74005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34228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7428D-1E54-E05A-CFA4-E44FAAB706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464DB6-2BC8-EABE-B457-089657268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CFBDDF-2E9B-4DFB-A129-990497979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778F7-1501-4DF2-5059-BECCD648B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5580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8B078-AF6F-5FED-C0C3-8BA5BE404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B2C331-F68E-4F4C-76DE-F78210A07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C23AFF-D162-B758-4154-BFF0B27FC6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22D9C-7758-212F-C1A4-FAB4C79305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84233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1B7E8-E895-4D8F-14E8-E01A9806A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9EEDFE-B9AF-6BC1-C571-B912192D83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0E2EBC-FCF9-3838-A937-7E067B066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6348F1-F0BE-9148-AFE1-331D872F2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44620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4022F-9CD9-1814-D695-73738EF5A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B9C9FD-B734-6A16-37E0-6A13A383CD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D73BA-9D91-658F-195E-2915E2D52A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B0DBBB-0CB4-3D83-65F7-AF56BB866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98940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D49B3-5071-1111-9A30-5927BD68F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759281-340D-0039-7557-D609516EEE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504320-338D-D663-CDC6-E26BD24331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416B2-60EB-50D7-D206-BCF7AD975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2401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DE2F2-CFCD-6CDD-BDAE-9D1994FA01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B92D5C-71ED-2932-D6E0-E79CC5D8EA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BE7B7-02B2-A1CC-75BA-C86738AF67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2A3CFD-1B02-CC69-6678-F9DBB8870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5418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648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4681C-D553-BA7D-B91F-6132E84AD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922D03-6C31-5357-1350-8DE6DE57A8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05319-08F1-E3E1-7386-D7DC489584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BACF1-BB76-F270-41C9-882CF439AE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3389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AF7269-6694-0BF8-1E2B-8CF90C3F05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D7F0B7-2180-AC65-4E98-01EE87E59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EAC7DE-4234-80C7-77E9-F061F667FA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B4F49-65A3-6A96-EE9C-0AA41F2281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09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BD370A-A084-84EE-9625-8F03DEC287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5BA011-7872-2EC7-799C-3BFFCE85EA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FA9B66-7467-B04A-CF10-22AB201A9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如何开机发现服务关闭 可以通过</a:t>
            </a:r>
            <a:r>
              <a:rPr lang="en-US" altLang="zh-CN" dirty="0"/>
              <a:t>docker </a:t>
            </a:r>
            <a:r>
              <a:rPr lang="en-US" altLang="zh-CN" dirty="0" err="1"/>
              <a:t>ps</a:t>
            </a:r>
            <a:r>
              <a:rPr lang="en-US" altLang="zh-CN" dirty="0"/>
              <a:t> –a   and docker start </a:t>
            </a:r>
            <a:r>
              <a:rPr lang="en-US" altLang="zh-CN" dirty="0" err="1"/>
              <a:t>xxxxx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20A290-34E7-BFA8-C4EC-C425FA8AA6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2644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D984C-826E-745E-548D-9D21C3564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74941-5015-D6CB-F8B4-A15BC7C91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0439DC-8B44-671F-ADBF-D85F219EFC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Optional </a:t>
            </a:r>
            <a:r>
              <a:rPr lang="zh-CN" altLang="en-US" dirty="0"/>
              <a:t>： 指定详细参数安装</a:t>
            </a:r>
            <a:endParaRPr lang="en-US" dirty="0"/>
          </a:p>
          <a:p>
            <a:r>
              <a:rPr lang="en-US" dirty="0"/>
              <a:t>helm upgrade --install cfos7210250-deployment-new </a:t>
            </a:r>
            <a:r>
              <a:rPr lang="en-US" dirty="0" err="1"/>
              <a:t>cfos</a:t>
            </a:r>
            <a:r>
              <a:rPr lang="en-US" dirty="0"/>
              <a:t>-chart/</a:t>
            </a:r>
            <a:r>
              <a:rPr lang="en-US" dirty="0" err="1"/>
              <a:t>cfos</a:t>
            </a:r>
            <a:r>
              <a:rPr lang="en-US" dirty="0"/>
              <a:t> --set </a:t>
            </a:r>
            <a:r>
              <a:rPr lang="en-US" dirty="0" err="1"/>
              <a:t>image.tag</a:t>
            </a:r>
            <a:r>
              <a:rPr lang="en-US" dirty="0"/>
              <a:t>=cfosarm64v255 --set </a:t>
            </a:r>
            <a:r>
              <a:rPr lang="en-US" dirty="0" err="1"/>
              <a:t>appArmor.enable</a:t>
            </a:r>
            <a:r>
              <a:rPr lang="en-US" dirty="0"/>
              <a:t> --set </a:t>
            </a:r>
            <a:r>
              <a:rPr lang="en-US" dirty="0" err="1"/>
              <a:t>deployment.kind</a:t>
            </a:r>
            <a:r>
              <a:rPr lang="en-US" dirty="0"/>
              <a:t>=</a:t>
            </a:r>
            <a:r>
              <a:rPr lang="en-US" dirty="0" err="1"/>
              <a:t>DaemonSet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6E36A-C084-D880-669A-2618BE530F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3926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6245D-1C25-73C5-CE80-5D9820254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5BBFDA-3BEE-CED3-F8D1-BD15132B5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BEC12D-4440-BD56-E437-F5509EBC6A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9419DE-A44A-426A-F40C-A1422F92E4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115F04-FA96-4F4F-8589-00A5965DC7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376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5.png"/><Relationship Id="rId4" Type="http://schemas.openxmlformats.org/officeDocument/2006/relationships/image" Target="../media/image2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5" Type="http://schemas.openxmlformats.org/officeDocument/2006/relationships/image" Target="../media/image1.emf"/><Relationship Id="rId4" Type="http://schemas.openxmlformats.org/officeDocument/2006/relationships/image" Target="../media/image8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sp>
        <p:nvSpPr>
          <p:cNvPr id="23" name="Title 1">
            <a:extLst>
              <a:ext uri="{FF2B5EF4-FFF2-40B4-BE49-F238E27FC236}">
                <a16:creationId xmlns:a16="http://schemas.microsoft.com/office/drawing/2014/main" id="{74D19C2B-175C-DA49-9CDC-BF213E99041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 dirty="0"/>
              <a:t>Presentation</a:t>
            </a:r>
            <a:br>
              <a:rPr lang="en-US" dirty="0"/>
            </a:br>
            <a:r>
              <a:rPr lang="en-US" dirty="0"/>
              <a:t>Title</a:t>
            </a:r>
          </a:p>
        </p:txBody>
      </p:sp>
      <p:sp>
        <p:nvSpPr>
          <p:cNvPr id="24" name="Subtitle 2">
            <a:extLst>
              <a:ext uri="{FF2B5EF4-FFF2-40B4-BE49-F238E27FC236}">
                <a16:creationId xmlns:a16="http://schemas.microsoft.com/office/drawing/2014/main" id="{9A343B9A-2A38-D446-A223-2EFBCF50DB5B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776695" y="4736756"/>
            <a:ext cx="7596188" cy="723301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lnSpc>
                <a:spcPct val="100000"/>
              </a:lnSpc>
              <a:buNone/>
              <a:defRPr sz="20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 Title / Presenter's Name and Title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9E96404-4251-4445-A096-1A9F4131ED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5190" y="2556948"/>
            <a:ext cx="2632010" cy="30492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441597" y="120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8432830" y="-1"/>
            <a:ext cx="1041956" cy="1513159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64873" y="4963438"/>
            <a:ext cx="1949331" cy="165769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78A59604-4A9B-3F45-AA04-10D03014FEB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7459794" y="5396400"/>
            <a:ext cx="2530149" cy="1119001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7184FCB3-18BA-9446-B768-2D8AB49A24C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9740" y="-5956"/>
            <a:ext cx="1602259" cy="160225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64873" y="6190735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474786" y="382685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 flipH="1" flipV="1">
            <a:off x="9018075" y="1272410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1F8799-3422-0A47-AFCB-52E6CBA17E72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1930543" y="398394"/>
            <a:ext cx="2530149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63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35409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8127918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127918" y="1565696"/>
            <a:ext cx="3721182" cy="3470114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4235409" y="5043219"/>
            <a:ext cx="3721182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662FC7-B7B8-7847-874B-8E62FF72C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094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575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22B412C-8C27-4193-853F-EE939C1F07A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90868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68F93884-2E5B-4888-92F0-10E60CF8353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08685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325755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B0B67037-617F-435B-928B-1C8C2BCB1C78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172200" y="1565696"/>
            <a:ext cx="2762250" cy="2575881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E300D3-B0EC-408C-8C13-48CD8BF2ED8D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6172200" y="4164223"/>
            <a:ext cx="2762250" cy="728328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itle 8">
            <a:extLst>
              <a:ext uri="{FF2B5EF4-FFF2-40B4-BE49-F238E27FC236}">
                <a16:creationId xmlns:a16="http://schemas.microsoft.com/office/drawing/2014/main" id="{AA45F714-D99D-0C4B-A8D6-B25AF44C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23547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499920"/>
            <a:ext cx="5480934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499920"/>
            <a:ext cx="5490713" cy="46291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99C4C6F1-D6A6-E043-BDB7-91B80C3B0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1C568CD2-2B63-DD4C-9D31-F0701ED4186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171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28290"/>
            <a:ext cx="5455101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28290"/>
            <a:ext cx="5464834" cy="414391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172200" y="1422132"/>
            <a:ext cx="5464834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4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itle 8">
            <a:extLst>
              <a:ext uri="{FF2B5EF4-FFF2-40B4-BE49-F238E27FC236}">
                <a16:creationId xmlns:a16="http://schemas.microsoft.com/office/drawing/2014/main" id="{440A9D76-FD6B-164C-A524-E7A9AA0E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22D6A9CA-11B8-3D48-A373-AAA5E9C1331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968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1" y="2002412"/>
            <a:ext cx="3730752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7" y="1386890"/>
            <a:ext cx="3730752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2927" y="760677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1" y="2002412"/>
            <a:ext cx="3733800" cy="4169788"/>
          </a:xfrm>
          <a:prstGeom prst="rect">
            <a:avLst/>
          </a:prstGeom>
        </p:spPr>
        <p:txBody>
          <a:bodyPr rIns="0"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1" y="1386890"/>
            <a:ext cx="3733800" cy="492125"/>
          </a:xfrm>
          <a:prstGeom prst="rect">
            <a:avLst/>
          </a:prstGeom>
        </p:spPr>
        <p:txBody>
          <a:bodyPr rIns="0"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itle 8">
            <a:extLst>
              <a:ext uri="{FF2B5EF4-FFF2-40B4-BE49-F238E27FC236}">
                <a16:creationId xmlns:a16="http://schemas.microsoft.com/office/drawing/2014/main" id="{C94EA463-E60E-2641-889F-336DB626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7581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08E66-8053-4D11-95BC-7783CD2B7C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53012" y="1509445"/>
            <a:ext cx="3723688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1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FFF4896-FE8E-4B69-A264-9B940A08F14A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AF5A679-35EC-A74C-9CED-60AED5B41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601F1F1D-896D-104A-817E-36CD0D88E0D5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86074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6022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09445"/>
            <a:ext cx="7620000" cy="466275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F5A8147F-1D62-4A82-AEBB-01BCA8FC32C6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15300" y="1509445"/>
            <a:ext cx="3733800" cy="4662755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0A65F7F-67BD-014C-B60D-D860B0C76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954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Capti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8436F6-CB19-4101-8AE4-90FD7C247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15300" y="1551811"/>
            <a:ext cx="3733800" cy="465502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/>
            </a:lvl1pPr>
            <a:lvl2pPr>
              <a:defRPr sz="1600"/>
            </a:lvl2pPr>
            <a:lvl3pPr>
              <a:defRPr sz="14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2D2B9D67-E891-4A7D-B427-9E1CE8F8D7F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9406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24C8732E-ED17-4BE0-8B2C-BAB74A25E81F}"/>
              </a:ext>
            </a:extLst>
          </p:cNvPr>
          <p:cNvSpPr>
            <a:spLocks noGrp="1"/>
          </p:cNvSpPr>
          <p:nvPr>
            <p:ph type="chart" sz="quarter" idx="12"/>
          </p:nvPr>
        </p:nvSpPr>
        <p:spPr>
          <a:xfrm>
            <a:off x="353011" y="1557070"/>
            <a:ext cx="7620000" cy="461513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F031E4E-FEF2-9044-985C-049711E24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43211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harts with Hea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hart Placeholder 7">
            <a:extLst>
              <a:ext uri="{FF2B5EF4-FFF2-40B4-BE49-F238E27FC236}">
                <a16:creationId xmlns:a16="http://schemas.microsoft.com/office/drawing/2014/main" id="{7D553573-BD36-4B83-A939-3AD41C6CBAD2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3429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980EFF-5FB5-45CE-A9BD-D666283A038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2925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AA6322-8944-4AD5-9E39-786F3C6C72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229100" y="1375196"/>
            <a:ext cx="3733800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3E835A04-0F48-4637-95EB-20ADEE46E1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53059" y="759621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8">
            <a:extLst>
              <a:ext uri="{FF2B5EF4-FFF2-40B4-BE49-F238E27FC236}">
                <a16:creationId xmlns:a16="http://schemas.microsoft.com/office/drawing/2014/main" id="{AC870123-28AF-4AA3-9F7A-EE02449F9F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15300" y="1375196"/>
            <a:ext cx="3730752" cy="492125"/>
          </a:xfrm>
          <a:prstGeom prst="rect">
            <a:avLst/>
          </a:prstGeom>
        </p:spPr>
        <p:txBody>
          <a:bodyPr anchor="b" anchorCtr="0"/>
          <a:lstStyle>
            <a:lvl1pPr marL="0" indent="0">
              <a:buNone/>
              <a:defRPr sz="20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hart Placeholder 7">
            <a:extLst>
              <a:ext uri="{FF2B5EF4-FFF2-40B4-BE49-F238E27FC236}">
                <a16:creationId xmlns:a16="http://schemas.microsoft.com/office/drawing/2014/main" id="{2E285876-A655-41E8-8841-88866793FE01}"/>
              </a:ext>
            </a:extLst>
          </p:cNvPr>
          <p:cNvSpPr>
            <a:spLocks noGrp="1"/>
          </p:cNvSpPr>
          <p:nvPr>
            <p:ph type="chart" sz="quarter" idx="17"/>
          </p:nvPr>
        </p:nvSpPr>
        <p:spPr>
          <a:xfrm>
            <a:off x="42291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4" name="Chart Placeholder 7">
            <a:extLst>
              <a:ext uri="{FF2B5EF4-FFF2-40B4-BE49-F238E27FC236}">
                <a16:creationId xmlns:a16="http://schemas.microsoft.com/office/drawing/2014/main" id="{FFE2177E-7283-40BD-BA34-D67966CBEB0E}"/>
              </a:ext>
            </a:extLst>
          </p:cNvPr>
          <p:cNvSpPr>
            <a:spLocks noGrp="1"/>
          </p:cNvSpPr>
          <p:nvPr>
            <p:ph type="chart" sz="quarter" idx="18"/>
          </p:nvPr>
        </p:nvSpPr>
        <p:spPr>
          <a:xfrm>
            <a:off x="8115300" y="2000300"/>
            <a:ext cx="3733800" cy="41007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chart</a:t>
            </a:r>
          </a:p>
        </p:txBody>
      </p:sp>
      <p:sp>
        <p:nvSpPr>
          <p:cNvPr id="15" name="Title 8">
            <a:extLst>
              <a:ext uri="{FF2B5EF4-FFF2-40B4-BE49-F238E27FC236}">
                <a16:creationId xmlns:a16="http://schemas.microsoft.com/office/drawing/2014/main" id="{984AA65B-D0C9-7248-8F11-BA7186A47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5287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8">
            <a:extLst>
              <a:ext uri="{FF2B5EF4-FFF2-40B4-BE49-F238E27FC236}">
                <a16:creationId xmlns:a16="http://schemas.microsoft.com/office/drawing/2014/main" id="{48F4DC02-08B6-3C49-8CA5-41A235434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60159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 userDrawn="1"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3403" y="1282993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642656" y="5735616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3612" y="4428420"/>
            <a:ext cx="1952082" cy="165769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124554" y="3466105"/>
            <a:ext cx="1962423" cy="1004365"/>
          </a:xfrm>
          <a:prstGeom prst="rect">
            <a:avLst/>
          </a:prstGeom>
          <a:solidFill>
            <a:schemeClr val="tx2">
              <a:lumMod val="75000"/>
              <a:alpha val="2432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022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22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 userDrawn="1"/>
        </p:nvSpPr>
        <p:spPr>
          <a:xfrm>
            <a:off x="8616074" y="6085774"/>
            <a:ext cx="1949331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 userDrawn="1"/>
        </p:nvSpPr>
        <p:spPr>
          <a:xfrm>
            <a:off x="8613611" y="6470545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 userDrawn="1"/>
        </p:nvSpPr>
        <p:spPr>
          <a:xfrm>
            <a:off x="8353889" y="5980332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FC364B2E-A9B4-DD45-8543-C7745B3551F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39" y="6445842"/>
            <a:ext cx="278208" cy="19942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7AD6489-15B4-6949-ACA5-EF784A22583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lum bright="70000" contrast="-70000"/>
          </a:blip>
          <a:stretch>
            <a:fillRect/>
          </a:stretch>
        </p:blipFill>
        <p:spPr>
          <a:xfrm>
            <a:off x="2109349" y="4428419"/>
            <a:ext cx="2530149" cy="1119001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79639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59" y="755160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18F9882A-1885-2C47-9807-30CE86AEA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36549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9098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594D60-72FB-41A9-BFF6-815EFFB77CC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9008" y="3193623"/>
            <a:ext cx="4113984" cy="470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9CEC1E-33C1-4534-9A4D-F76CD281FDB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-8626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747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42132CA7-9B85-7A40-BB7F-9B6F8FC0BF85}"/>
              </a:ext>
            </a:extLst>
          </p:cNvPr>
          <p:cNvSpPr/>
          <p:nvPr userDrawn="1"/>
        </p:nvSpPr>
        <p:spPr>
          <a:xfrm>
            <a:off x="7773716" y="4641265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D32516-64A6-EE46-9C5E-225812AE4AF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 amt="4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446" y="2963794"/>
            <a:ext cx="1963574" cy="2561007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573F7B2-9C0E-3D4D-A0E1-7353013508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884805" y="6151271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90CA4E-ADAE-AF44-8D7E-1A7B26E161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0" y="501387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2519C76-DF95-F84D-AF9F-D6573EF6750F}"/>
              </a:ext>
            </a:extLst>
          </p:cNvPr>
          <p:cNvSpPr/>
          <p:nvPr userDrawn="1"/>
        </p:nvSpPr>
        <p:spPr>
          <a:xfrm>
            <a:off x="9803550" y="-8878"/>
            <a:ext cx="1041956" cy="1903037"/>
          </a:xfrm>
          <a:prstGeom prst="rect">
            <a:avLst/>
          </a:prstGeom>
          <a:solidFill>
            <a:schemeClr val="bg1">
              <a:alpha val="4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D90B8713-F00B-8948-B164-0B2747B1B1A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12049" y="4428420"/>
            <a:ext cx="1963574" cy="1657699"/>
          </a:xfrm>
          <a:prstGeom prst="rect">
            <a:avLst/>
          </a:prstGeom>
          <a:ln>
            <a:noFill/>
          </a:ln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EAACA9F9-D6AD-AB43-B7D6-C98336BC978C}"/>
              </a:ext>
            </a:extLst>
          </p:cNvPr>
          <p:cNvSpPr/>
          <p:nvPr userDrawn="1"/>
        </p:nvSpPr>
        <p:spPr>
          <a:xfrm>
            <a:off x="9791506" y="6199778"/>
            <a:ext cx="1949331" cy="671150"/>
          </a:xfrm>
          <a:prstGeom prst="rect">
            <a:avLst/>
          </a:prstGeom>
          <a:solidFill>
            <a:schemeClr val="bg1">
              <a:lumMod val="85000"/>
              <a:alpha val="4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0F91CE7-192C-324A-8B4A-9FB6302CEBF0}"/>
              </a:ext>
            </a:extLst>
          </p:cNvPr>
          <p:cNvSpPr/>
          <p:nvPr userDrawn="1"/>
        </p:nvSpPr>
        <p:spPr>
          <a:xfrm>
            <a:off x="441597" y="5146906"/>
            <a:ext cx="1962423" cy="1004365"/>
          </a:xfrm>
          <a:prstGeom prst="rect">
            <a:avLst/>
          </a:prstGeom>
          <a:solidFill>
            <a:schemeClr val="tx2">
              <a:lumMod val="75000"/>
              <a:alpha val="1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E9FE309-E8BC-2C42-A1E0-6DCAAE5190C3}"/>
              </a:ext>
            </a:extLst>
          </p:cNvPr>
          <p:cNvSpPr/>
          <p:nvPr userDrawn="1"/>
        </p:nvSpPr>
        <p:spPr>
          <a:xfrm>
            <a:off x="9223377" y="1523741"/>
            <a:ext cx="580173" cy="1857293"/>
          </a:xfrm>
          <a:prstGeom prst="rect">
            <a:avLst/>
          </a:prstGeom>
          <a:solidFill>
            <a:srgbClr val="9C9C9C">
              <a:alpha val="57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7166AC49-823A-0244-BEFF-8B59FFCC616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0523735" y="1282993"/>
            <a:ext cx="1493593" cy="240748"/>
          </a:xfrm>
          <a:prstGeom prst="rect">
            <a:avLst/>
          </a:prstGeom>
          <a:solidFill>
            <a:schemeClr val="accent6"/>
          </a:solidFill>
        </p:spPr>
      </p:pic>
      <p:sp>
        <p:nvSpPr>
          <p:cNvPr id="21" name="Title 1">
            <a:extLst>
              <a:ext uri="{FF2B5EF4-FFF2-40B4-BE49-F238E27FC236}">
                <a16:creationId xmlns:a16="http://schemas.microsoft.com/office/drawing/2014/main" id="{E1731ED1-AFBF-644C-B962-5696D9166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489" y="1993900"/>
            <a:ext cx="8687017" cy="1390308"/>
          </a:xfrm>
          <a:prstGeom prst="rect">
            <a:avLst/>
          </a:prstGeom>
        </p:spPr>
        <p:txBody>
          <a:bodyPr lIns="91440" anchor="b"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4324C980-BA64-A141-B66B-0B858A736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04489" y="3525497"/>
            <a:ext cx="7584953" cy="807646"/>
          </a:xfrm>
          <a:prstGeom prst="rect">
            <a:avLst/>
          </a:prstGeom>
        </p:spPr>
        <p:txBody>
          <a:bodyPr lIns="91440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B4D8BAD-1F1A-D749-8717-8B9DA81D79B8}"/>
              </a:ext>
            </a:extLst>
          </p:cNvPr>
          <p:cNvSpPr/>
          <p:nvPr userDrawn="1"/>
        </p:nvSpPr>
        <p:spPr>
          <a:xfrm>
            <a:off x="8615123" y="6086725"/>
            <a:ext cx="1960500" cy="244523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1D4287F-D035-324C-9FD6-B4ED8A22523C}"/>
              </a:ext>
            </a:extLst>
          </p:cNvPr>
          <p:cNvSpPr/>
          <p:nvPr userDrawn="1"/>
        </p:nvSpPr>
        <p:spPr>
          <a:xfrm>
            <a:off x="8615123" y="6470414"/>
            <a:ext cx="1949331" cy="38745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8A3EA0C-3B67-1C49-AF39-EB3001D4115E}"/>
              </a:ext>
            </a:extLst>
          </p:cNvPr>
          <p:cNvSpPr/>
          <p:nvPr userDrawn="1"/>
        </p:nvSpPr>
        <p:spPr>
          <a:xfrm>
            <a:off x="8353889" y="5983694"/>
            <a:ext cx="259722" cy="877668"/>
          </a:xfrm>
          <a:prstGeom prst="rect">
            <a:avLst/>
          </a:prstGeom>
          <a:solidFill>
            <a:schemeClr val="tx1">
              <a:lumMod val="85000"/>
              <a:lumOff val="15000"/>
              <a:alpha val="71903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2D2E09-8842-EE42-B8B2-97136051075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39" y="6445842"/>
            <a:ext cx="278208" cy="19942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DDFE03-4577-CA40-A4B6-E37A8584B318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727078" y="1214838"/>
            <a:ext cx="2530149" cy="111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393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46480"/>
            <a:ext cx="11315114" cy="484959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5B210891-6461-9F4C-A611-71DFB4BEB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07051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056640"/>
            <a:ext cx="11315114" cy="483943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CFD56D86-CD83-A844-A9C4-3D3732C7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24824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83970214-C5A2-EA4E-9B5C-E84D60CCB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054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Sub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3011" y="1492370"/>
            <a:ext cx="11315114" cy="4403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206EF9-7A5E-4870-85CB-E9648D6512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53011" y="761904"/>
            <a:ext cx="11325225" cy="40005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2000">
                <a:solidFill>
                  <a:srgbClr val="7F7F7F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4AFD5DC0-6F2D-FB48-9133-1C1AB037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7743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563" y="1260092"/>
            <a:ext cx="3742426" cy="46100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53011" y="1260093"/>
            <a:ext cx="7620000" cy="46101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Title 8">
            <a:extLst>
              <a:ext uri="{FF2B5EF4-FFF2-40B4-BE49-F238E27FC236}">
                <a16:creationId xmlns:a16="http://schemas.microsoft.com/office/drawing/2014/main" id="{A093EC3D-2AAA-0347-858C-6DC3740B87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22261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EAC86-63D0-4674-A708-65D026C95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9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07335F-CC75-4ACC-AC50-F51297559AC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429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20AF647-F3CA-4756-92D9-ECC2426C8BEE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72200" y="5147095"/>
            <a:ext cx="5676900" cy="981171"/>
          </a:xfrm>
          <a:prstGeom prst="rect">
            <a:avLst/>
          </a:prstGeom>
        </p:spPr>
        <p:txBody>
          <a:bodyPr lIns="91440" tIns="182880" rIns="45720"/>
          <a:lstStyle>
            <a:lvl1pPr marL="0" indent="0">
              <a:spcBef>
                <a:spcPts val="600"/>
              </a:spcBef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38D0066F-AAC1-4F7B-96E6-51738FD2AF2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72200" y="1565696"/>
            <a:ext cx="5676900" cy="3581400"/>
          </a:xfrm>
          <a:prstGeom prst="rect">
            <a:avLst/>
          </a:prstGeom>
          <a:solidFill>
            <a:schemeClr val="bg1"/>
          </a:solidFill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C9B3105D-979F-F143-9FB7-B74120FC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901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F0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6">
            <a:extLst>
              <a:ext uri="{FF2B5EF4-FFF2-40B4-BE49-F238E27FC236}">
                <a16:creationId xmlns:a16="http://schemas.microsoft.com/office/drawing/2014/main" id="{533E0CEE-E19F-2B45-A0DE-8A5266B2D5C9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667733" y="6407061"/>
            <a:ext cx="468043" cy="276985"/>
          </a:xfrm>
          <a:prstGeom prst="rect">
            <a:avLst/>
          </a:prstGeom>
        </p:spPr>
        <p:txBody>
          <a:bodyPr anchor="ctr"/>
          <a:lstStyle/>
          <a:p>
            <a:pPr lvl="0" algn="ctr"/>
            <a:fld id="{5266C0E3-FCB2-4D10-9980-6DFC0D8FABCB}" type="slidenum">
              <a:rPr lang="en-US" sz="900">
                <a:solidFill>
                  <a:schemeClr val="bg1">
                    <a:lumMod val="50000"/>
                  </a:schemeClr>
                </a:solidFill>
              </a:rPr>
              <a:pPr lvl="0" algn="ctr"/>
              <a:t>‹#›</a:t>
            </a:fld>
            <a:endParaRPr 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406047-380E-F547-B16F-A2CC64FE0517}"/>
              </a:ext>
            </a:extLst>
          </p:cNvPr>
          <p:cNvCxnSpPr>
            <a:cxnSpLocks/>
          </p:cNvCxnSpPr>
          <p:nvPr userDrawn="1"/>
        </p:nvCxnSpPr>
        <p:spPr>
          <a:xfrm>
            <a:off x="11667733" y="6454113"/>
            <a:ext cx="0" cy="182880"/>
          </a:xfrm>
          <a:prstGeom prst="line">
            <a:avLst/>
          </a:prstGeom>
          <a:ln w="63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DE2D766E-FD37-A345-B7D6-761DBD33F8F4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339" y="6445842"/>
            <a:ext cx="278208" cy="19942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7A29803-51D3-0345-BF3D-7F23F631E9AF}"/>
              </a:ext>
            </a:extLst>
          </p:cNvPr>
          <p:cNvPicPr>
            <a:picLocks noChangeAspect="1"/>
          </p:cNvPicPr>
          <p:nvPr userDrawn="1"/>
        </p:nvPicPr>
        <p:blipFill>
          <a:blip r:embed="rId25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4" name="Footer Placeholder 20">
            <a:extLst>
              <a:ext uri="{FF2B5EF4-FFF2-40B4-BE49-F238E27FC236}">
                <a16:creationId xmlns:a16="http://schemas.microsoft.com/office/drawing/2014/main" id="{5C3C2070-CF6A-7D4B-AD24-BBE5E642D81A}"/>
              </a:ext>
            </a:extLst>
          </p:cNvPr>
          <p:cNvSpPr txBox="1">
            <a:spLocks/>
          </p:cNvSpPr>
          <p:nvPr userDrawn="1"/>
        </p:nvSpPr>
        <p:spPr>
          <a:xfrm>
            <a:off x="9425273" y="6362991"/>
            <a:ext cx="22424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© Fortinet Inc.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4069598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7" r:id="rId2"/>
    <p:sldLayoutId id="2147483678" r:id="rId3"/>
    <p:sldLayoutId id="2147483650" r:id="rId4"/>
    <p:sldLayoutId id="2147483667" r:id="rId5"/>
    <p:sldLayoutId id="2147483660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52" r:id="rId12"/>
    <p:sldLayoutId id="2147483663" r:id="rId13"/>
    <p:sldLayoutId id="2147483665" r:id="rId14"/>
    <p:sldLayoutId id="2147483666" r:id="rId15"/>
    <p:sldLayoutId id="2147483674" r:id="rId16"/>
    <p:sldLayoutId id="2147483676" r:id="rId17"/>
    <p:sldLayoutId id="2147483675" r:id="rId18"/>
    <p:sldLayoutId id="2147483654" r:id="rId19"/>
    <p:sldLayoutId id="2147483664" r:id="rId20"/>
    <p:sldLayoutId id="2147483655" r:id="rId21"/>
    <p:sldLayoutId id="2147483673" r:id="rId2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4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28650" indent="-228600" algn="l" defTabSz="91440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286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208" userDrawn="1">
          <p15:clr>
            <a:srgbClr val="5ACBF0"/>
          </p15:clr>
        </p15:guide>
        <p15:guide id="3" orient="horz" pos="2112" userDrawn="1">
          <p15:clr>
            <a:srgbClr val="5ACBF0"/>
          </p15:clr>
        </p15:guide>
        <p15:guide id="4" orient="horz" pos="888" userDrawn="1">
          <p15:clr>
            <a:srgbClr val="5ACBF0"/>
          </p15:clr>
        </p15:guide>
        <p15:guide id="5" orient="horz" pos="3432" userDrawn="1">
          <p15:clr>
            <a:srgbClr val="5ACBF0"/>
          </p15:clr>
        </p15:guide>
        <p15:guide id="6" orient="horz" pos="3888" userDrawn="1">
          <p15:clr>
            <a:srgbClr val="5ACBF0"/>
          </p15:clr>
        </p15:guide>
        <p15:guide id="7" orient="horz" pos="4104" userDrawn="1">
          <p15:clr>
            <a:srgbClr val="5ACBF0"/>
          </p15:clr>
        </p15:guide>
        <p15:guide id="8" orient="horz" pos="216" userDrawn="1">
          <p15:clr>
            <a:srgbClr val="5ACBF0"/>
          </p15:clr>
        </p15:guide>
        <p15:guide id="9" pos="3792" userDrawn="1">
          <p15:clr>
            <a:srgbClr val="5ACBF0"/>
          </p15:clr>
        </p15:guide>
        <p15:guide id="10" pos="3888" userDrawn="1">
          <p15:clr>
            <a:srgbClr val="5ACBF0"/>
          </p15:clr>
        </p15:guide>
        <p15:guide id="19" pos="7464" userDrawn="1">
          <p15:clr>
            <a:srgbClr val="5ACBF0"/>
          </p15:clr>
        </p15:guide>
        <p15:guide id="20" pos="216" userDrawn="1">
          <p15:clr>
            <a:srgbClr val="5ACBF0"/>
          </p15:clr>
        </p15:guide>
        <p15:guide id="21" orient="horz" pos="3336" userDrawn="1">
          <p15:clr>
            <a:srgbClr val="5ACBF0"/>
          </p15:clr>
        </p15:guide>
        <p15:guide id="22" orient="horz" pos="984" userDrawn="1">
          <p15:clr>
            <a:srgbClr val="5ACBF0"/>
          </p15:clr>
        </p15:guide>
        <p15:guide id="23" pos="2568" userDrawn="1">
          <p15:clr>
            <a:srgbClr val="5ACBF0"/>
          </p15:clr>
        </p15:guide>
        <p15:guide id="24" pos="2664" userDrawn="1">
          <p15:clr>
            <a:srgbClr val="5ACBF0"/>
          </p15:clr>
        </p15:guide>
        <p15:guide id="25" pos="5112" userDrawn="1">
          <p15:clr>
            <a:srgbClr val="5ACBF0"/>
          </p15:clr>
        </p15:guide>
        <p15:guide id="26" pos="5016" userDrawn="1">
          <p15:clr>
            <a:srgbClr val="5ACBF0"/>
          </p15:clr>
        </p15:guide>
        <p15:guide id="27" pos="1440" userDrawn="1">
          <p15:clr>
            <a:srgbClr val="5ACBF0"/>
          </p15:clr>
        </p15:guide>
        <p15:guide id="28" pos="1344" userDrawn="1">
          <p15:clr>
            <a:srgbClr val="5ACBF0"/>
          </p15:clr>
        </p15:guide>
        <p15:guide id="29" pos="6240" userDrawn="1">
          <p15:clr>
            <a:srgbClr val="5ACBF0"/>
          </p15:clr>
        </p15:guide>
        <p15:guide id="30" pos="6336" userDrawn="1">
          <p15:clr>
            <a:srgbClr val="5ACBF0"/>
          </p15:clr>
        </p15:guide>
        <p15:guide id="31" orient="horz" pos="2160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ubernetes-sigs/metrics-server/releases/latest/download/components.ya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717730BA-8F58-DE4B-B733-8960FFE47E8D}"/>
              </a:ext>
            </a:extLst>
          </p:cNvPr>
          <p:cNvSpPr txBox="1">
            <a:spLocks/>
          </p:cNvSpPr>
          <p:nvPr/>
        </p:nvSpPr>
        <p:spPr>
          <a:xfrm>
            <a:off x="1776695" y="3201867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000" b="1" kern="1200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0" b="1" i="0" u="none" strike="noStrike" kern="1200" cap="none" spc="0" normalizeH="0" baseline="0" noProof="0" dirty="0">
              <a:ln>
                <a:solidFill>
                  <a:srgbClr val="000000"/>
                </a:solidFill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+mj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E33AB7-3C3D-D448-B05A-8D08782F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6695" y="3017228"/>
            <a:ext cx="8337506" cy="1534889"/>
          </a:xfrm>
        </p:spPr>
        <p:txBody>
          <a:bodyPr/>
          <a:lstStyle/>
          <a:p>
            <a:r>
              <a:rPr lang="en-US" dirty="0"/>
              <a:t>K8S Security Best </a:t>
            </a:r>
            <a:r>
              <a:rPr lang="en-US" dirty="0" err="1"/>
              <a:t>Practise</a:t>
            </a:r>
            <a:br>
              <a:rPr lang="en-US" dirty="0"/>
            </a:br>
            <a:r>
              <a:rPr lang="en-US" altLang="zh-CN" sz="2800" dirty="0" err="1"/>
              <a:t>vxlan</a:t>
            </a:r>
            <a:r>
              <a:rPr lang="en-US" altLang="zh-CN" sz="2800" dirty="0"/>
              <a:t> agent</a:t>
            </a:r>
            <a:endParaRPr lang="en-US" sz="2800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D282338-5547-6846-88E7-206829385B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LiuGang</a:t>
            </a:r>
            <a:r>
              <a:rPr lang="en-US" altLang="zh-CN" dirty="0"/>
              <a:t> 2024-12-03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58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358BBC-2E29-C6BB-4F7D-12279AD8B5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71E91-3E3F-3189-59D2-9D8369A3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验证集群环境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0BD0A4-4342-2A9A-BFC9-6C5F97EA9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557" y="1162517"/>
            <a:ext cx="7515225" cy="457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54C1B99-3CB6-46EE-368D-DF3D45EDFD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557" y="2010387"/>
            <a:ext cx="7515224" cy="506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2792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FFDCF-4041-88C3-06F0-0B5F4FCF4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EFBB-7493-C04C-CA97-2155CF97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 err="1"/>
              <a:t>cfos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vxlan</a:t>
            </a:r>
            <a:r>
              <a:rPr lang="en-US" altLang="zh-CN" dirty="0"/>
              <a:t> agent -1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D1F324-6AF2-96FF-4216-D04F7679BD83}"/>
              </a:ext>
            </a:extLst>
          </p:cNvPr>
          <p:cNvSpPr txBox="1"/>
          <p:nvPr/>
        </p:nvSpPr>
        <p:spPr>
          <a:xfrm>
            <a:off x="409071" y="943501"/>
            <a:ext cx="10403479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 run --rm -it \  </a:t>
            </a:r>
          </a:p>
          <a:p>
            <a:r>
              <a:rPr lang="en-US" dirty="0"/>
              <a:t>-p 8080:8080 \  </a:t>
            </a:r>
          </a:p>
          <a:p>
            <a:r>
              <a:rPr lang="en-US" dirty="0"/>
              <a:t>-e DEBUG=1 \  </a:t>
            </a:r>
          </a:p>
          <a:p>
            <a:r>
              <a:rPr lang="en-US" dirty="0"/>
              <a:t>-e STORAGE=local \  </a:t>
            </a:r>
          </a:p>
          <a:p>
            <a:r>
              <a:rPr lang="en-US" dirty="0"/>
              <a:t>-e STORAGE_LOCAL_ROOTDIR=/charts \  </a:t>
            </a:r>
          </a:p>
          <a:p>
            <a:r>
              <a:rPr lang="en-US" dirty="0"/>
              <a:t>-v /opt/charts:/charts \</a:t>
            </a:r>
          </a:p>
          <a:p>
            <a:r>
              <a:rPr lang="en-US" dirty="0"/>
              <a:t>321536109689.dkr.ecr.cn-northwest-1.amazonaws.com.cn/</a:t>
            </a:r>
            <a:r>
              <a:rPr lang="en-US" dirty="0" err="1"/>
              <a:t>lg-repository:chartmuseum</a:t>
            </a:r>
            <a:endParaRPr lang="en-US" dirty="0"/>
          </a:p>
          <a:p>
            <a:endParaRPr lang="en-US" dirty="0"/>
          </a:p>
          <a:p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 curl localhost:8080/</a:t>
            </a:r>
            <a:r>
              <a:rPr lang="en-US" b="0" i="0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api</a:t>
            </a:r>
            <a:r>
              <a:rPr lang="en-US" b="0" i="0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/charts </a:t>
            </a:r>
            <a:r>
              <a:rPr lang="zh-CN" altLang="en-US" dirty="0">
                <a:solidFill>
                  <a:srgbClr val="444444"/>
                </a:solidFill>
                <a:latin typeface="Courier New" panose="02070309020205020404" pitchFamily="49" charset="0"/>
              </a:rPr>
              <a:t>校验服务</a:t>
            </a:r>
            <a:endParaRPr lang="en-US" dirty="0"/>
          </a:p>
          <a:p>
            <a:endParaRPr lang="en-US" dirty="0"/>
          </a:p>
          <a:p>
            <a:r>
              <a:rPr lang="zh-CN" altLang="en-US" dirty="0"/>
              <a:t>前置条件是需要将</a:t>
            </a:r>
            <a:r>
              <a:rPr lang="en-US" altLang="zh-CN" dirty="0" err="1"/>
              <a:t>chartmuseum</a:t>
            </a:r>
            <a:r>
              <a:rPr lang="en-US" altLang="zh-CN" dirty="0"/>
              <a:t> </a:t>
            </a:r>
            <a:r>
              <a:rPr lang="zh-CN" altLang="en-US" dirty="0"/>
              <a:t>镜像打包到本地私有</a:t>
            </a:r>
            <a:r>
              <a:rPr lang="en-US" altLang="zh-CN" dirty="0"/>
              <a:t>ECR</a:t>
            </a:r>
            <a:r>
              <a:rPr lang="zh-CN" altLang="en-US" dirty="0"/>
              <a:t>中部署私有化</a:t>
            </a:r>
            <a:r>
              <a:rPr lang="en-US" altLang="zh-CN" dirty="0"/>
              <a:t>chart </a:t>
            </a:r>
            <a:r>
              <a:rPr lang="zh-CN" altLang="en-US" dirty="0"/>
              <a:t>， 然后将安装的</a:t>
            </a:r>
            <a:r>
              <a:rPr lang="en-US" altLang="zh-CN" dirty="0"/>
              <a:t>helm</a:t>
            </a:r>
            <a:r>
              <a:rPr lang="zh-CN" altLang="en-US" dirty="0"/>
              <a:t>包放到</a:t>
            </a:r>
            <a:r>
              <a:rPr lang="en-US" altLang="zh-CN" dirty="0"/>
              <a:t>/opt/charts </a:t>
            </a:r>
            <a:r>
              <a:rPr lang="zh-CN" altLang="en-US" dirty="0"/>
              <a:t>目录中</a:t>
            </a:r>
            <a:endParaRPr lang="en-US" altLang="zh-C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06BF2C-8476-E449-A2CD-4A79242A1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523" y="4493956"/>
            <a:ext cx="6038850" cy="80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986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3FB92-9153-C2C4-08B3-78A66BB97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3E691-DF94-E8E7-24C3-82415D93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 err="1"/>
              <a:t>cfos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vxlan</a:t>
            </a:r>
            <a:r>
              <a:rPr lang="en-US" altLang="zh-CN" dirty="0"/>
              <a:t> agent -2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DF4F3D-47A7-AA0C-C8B5-8F75C9134702}"/>
              </a:ext>
            </a:extLst>
          </p:cNvPr>
          <p:cNvSpPr txBox="1"/>
          <p:nvPr/>
        </p:nvSpPr>
        <p:spPr>
          <a:xfrm>
            <a:off x="353011" y="982830"/>
            <a:ext cx="912528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helm repo add lg-chart http://localhost:8080/api/charts </a:t>
            </a:r>
          </a:p>
          <a:p>
            <a:r>
              <a:rPr lang="en-US" dirty="0"/>
              <a:t>helm repo update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helm search repo lg-chart  --devel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6041F88E-F0F1-644E-C121-EB6DD4FFA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029" y="3530169"/>
            <a:ext cx="9591675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helm upgrade --install cfos7210250-deployment-new lg-chart/</a:t>
            </a:r>
            <a:r>
              <a:rPr lang="en-US" altLang="en-US" dirty="0" err="1"/>
              <a:t>cfos</a:t>
            </a:r>
            <a:r>
              <a:rPr lang="en-US" altLang="en-US" dirty="0"/>
              <a:t> </a:t>
            </a:r>
            <a:r>
              <a:rPr lang="en-US" dirty="0"/>
              <a:t>–version 0.1.20-beta.17</a:t>
            </a:r>
            <a:r>
              <a:rPr lang="en-US" altLang="en-US" dirty="0"/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AB4E14-67E8-E326-24AA-AF4430884A35}"/>
              </a:ext>
            </a:extLst>
          </p:cNvPr>
          <p:cNvSpPr txBox="1"/>
          <p:nvPr/>
        </p:nvSpPr>
        <p:spPr>
          <a:xfrm>
            <a:off x="324831" y="6124145"/>
            <a:ext cx="11828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helm </a:t>
            </a:r>
            <a:r>
              <a:rPr lang="zh-CN" altLang="en-US" dirty="0"/>
              <a:t>安装打包好的</a:t>
            </a:r>
            <a:r>
              <a:rPr lang="en-US" altLang="zh-CN" dirty="0" err="1"/>
              <a:t>cfos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agent </a:t>
            </a:r>
            <a:r>
              <a:rPr lang="en-US" altLang="zh-CN" dirty="0" err="1"/>
              <a:t>yaml</a:t>
            </a:r>
            <a:r>
              <a:rPr lang="zh-CN" altLang="en-US" dirty="0"/>
              <a:t> 以及相关参数配置效率更高， </a:t>
            </a:r>
            <a:r>
              <a:rPr lang="en-US" altLang="zh-CN" dirty="0"/>
              <a:t>helm search </a:t>
            </a:r>
            <a:r>
              <a:rPr lang="zh-CN" altLang="en-US" dirty="0"/>
              <a:t> </a:t>
            </a:r>
            <a:r>
              <a:rPr lang="en-US" altLang="zh-CN" dirty="0"/>
              <a:t>--version </a:t>
            </a:r>
            <a:r>
              <a:rPr lang="zh-CN" altLang="en-US" dirty="0"/>
              <a:t>是因为当前版本还</a:t>
            </a:r>
            <a:endParaRPr lang="en-US" altLang="zh-CN" dirty="0"/>
          </a:p>
          <a:p>
            <a:r>
              <a:rPr lang="zh-CN" altLang="en-US" dirty="0"/>
              <a:t>处于</a:t>
            </a:r>
            <a:r>
              <a:rPr lang="en-US" altLang="zh-CN" dirty="0"/>
              <a:t>beta </a:t>
            </a:r>
            <a:r>
              <a:rPr lang="zh-CN" altLang="en-US" dirty="0"/>
              <a:t>，未来</a:t>
            </a:r>
            <a:r>
              <a:rPr lang="en-US" altLang="zh-CN" dirty="0"/>
              <a:t>release</a:t>
            </a:r>
            <a:r>
              <a:rPr lang="zh-CN" altLang="en-US" dirty="0"/>
              <a:t>之后 ，就不用增加后缀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B8E3F17-5532-D81A-D9DE-B94E1E94A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00" y="1692073"/>
            <a:ext cx="5795479" cy="68182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ADB733F-801F-74CD-CC02-9723541C8F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029" y="2477659"/>
            <a:ext cx="9099360" cy="78384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F5EF4A-0904-9667-8077-E85C391B9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00" y="3911838"/>
            <a:ext cx="11353049" cy="203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25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78BA1-6578-64C7-B9D9-7870F4952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80B5D-1707-7879-409E-681ED17E0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 err="1"/>
              <a:t>cfos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vxlan</a:t>
            </a:r>
            <a:r>
              <a:rPr lang="en-US" altLang="zh-CN" dirty="0"/>
              <a:t> agent -3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743CF3-6F80-08B2-F671-DD33C2A6BA26}"/>
              </a:ext>
            </a:extLst>
          </p:cNvPr>
          <p:cNvSpPr txBox="1"/>
          <p:nvPr/>
        </p:nvSpPr>
        <p:spPr>
          <a:xfrm>
            <a:off x="353011" y="934064"/>
            <a:ext cx="8755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校验安装，</a:t>
            </a:r>
            <a:r>
              <a:rPr lang="en-US" altLang="zh-CN" dirty="0" err="1"/>
              <a:t>cfos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/>
              <a:t>agent(route-manager)</a:t>
            </a:r>
            <a:r>
              <a:rPr lang="zh-CN" altLang="en-US" dirty="0"/>
              <a:t>数量可以忽略，截图整个测试完成后进行的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F4E49F-B194-9716-DE49-A8F139B2E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680" y="1887700"/>
            <a:ext cx="10629900" cy="33528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D7293-AB11-4E6C-1B16-1A12AC0A7BB4}"/>
              </a:ext>
            </a:extLst>
          </p:cNvPr>
          <p:cNvSpPr txBox="1"/>
          <p:nvPr/>
        </p:nvSpPr>
        <p:spPr>
          <a:xfrm>
            <a:off x="353011" y="1303396"/>
            <a:ext cx="9777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 err="1"/>
              <a:t>Hpa</a:t>
            </a:r>
            <a:r>
              <a:rPr lang="en-US" altLang="zh-CN" dirty="0"/>
              <a:t> </a:t>
            </a:r>
            <a:r>
              <a:rPr lang="zh-CN" altLang="en-US" dirty="0"/>
              <a:t>是 </a:t>
            </a:r>
            <a:r>
              <a:rPr lang="en-US" altLang="zh-CN" dirty="0"/>
              <a:t>metrics-server k8s</a:t>
            </a:r>
            <a:r>
              <a:rPr lang="zh-CN" altLang="en-US" dirty="0"/>
              <a:t>用于收集资源指标的服务，比如</a:t>
            </a:r>
            <a:r>
              <a:rPr lang="en-US" altLang="zh-CN" dirty="0"/>
              <a:t>CPU</a:t>
            </a:r>
            <a:r>
              <a:rPr lang="zh-CN" altLang="en-US" dirty="0"/>
              <a:t>、内存，后续用于</a:t>
            </a:r>
            <a:r>
              <a:rPr lang="en-US" altLang="zh-CN" dirty="0" err="1"/>
              <a:t>cfos</a:t>
            </a:r>
            <a:r>
              <a:rPr lang="en-US" altLang="zh-CN" dirty="0"/>
              <a:t> </a:t>
            </a:r>
            <a:r>
              <a:rPr lang="en-US" altLang="zh-CN" dirty="0" err="1"/>
              <a:t>scal</a:t>
            </a:r>
            <a:r>
              <a:rPr lang="en-US" altLang="zh-CN" dirty="0"/>
              <a:t>-out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08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89EA0-5065-679D-1817-535A99C7F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8CB6E-99EA-8883-14C7-E6F72BC04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Optinal</a:t>
            </a:r>
            <a:r>
              <a:rPr lang="en-US" altLang="zh-CN" dirty="0"/>
              <a:t> </a:t>
            </a:r>
            <a:r>
              <a:rPr lang="zh-CN" altLang="en-US" dirty="0"/>
              <a:t>部署</a:t>
            </a:r>
            <a:r>
              <a:rPr lang="en-US" altLang="zh-CN" dirty="0" err="1"/>
              <a:t>keda</a:t>
            </a:r>
            <a:endParaRPr 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CD36A7F-AB2E-FB99-1D6A-A78E39FAE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073" y="4489579"/>
            <a:ext cx="11313852" cy="20313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68F4E1-A04D-6BAF-B8C0-A2F2508037D1}"/>
              </a:ext>
            </a:extLst>
          </p:cNvPr>
          <p:cNvSpPr txBox="1"/>
          <p:nvPr/>
        </p:nvSpPr>
        <p:spPr>
          <a:xfrm>
            <a:off x="353010" y="935359"/>
            <a:ext cx="1148597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apply --server-side -f keda-2.13.1.yaml (</a:t>
            </a:r>
            <a:r>
              <a:rPr lang="en-US" b="0" i="0" dirty="0">
                <a:effectLst/>
                <a:latin typeface="Roboto Mono" panose="00000009000000000000" pitchFamily="49" charset="0"/>
              </a:rPr>
              <a:t>https://github.com/kedacore/keda/releases/download/v2.13.1/keda-2.13.1.yaml</a:t>
            </a:r>
            <a:r>
              <a:rPr lang="en-US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2C20C7-84C7-4296-EA06-F3D7D2443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073" y="1662571"/>
            <a:ext cx="6410325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4152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7D157-22A1-9E77-FF2A-08411CDE1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7332D9E-4C04-72C4-AD75-4350E29E3C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1676683"/>
            <a:ext cx="11316514" cy="158431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83542B6-7BC8-4F39-F649-7569F1955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Optinal</a:t>
            </a:r>
            <a:r>
              <a:rPr lang="en-US" altLang="zh-CN" dirty="0"/>
              <a:t> </a:t>
            </a:r>
            <a:r>
              <a:rPr lang="zh-CN" altLang="en-US" dirty="0"/>
              <a:t>验证</a:t>
            </a:r>
            <a:r>
              <a:rPr lang="en-US" altLang="zh-CN" dirty="0" err="1"/>
              <a:t>keda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504D37-DDEE-DDCD-F7B2-570754D8CE3C}"/>
              </a:ext>
            </a:extLst>
          </p:cNvPr>
          <p:cNvSpPr txBox="1"/>
          <p:nvPr/>
        </p:nvSpPr>
        <p:spPr>
          <a:xfrm>
            <a:off x="353011" y="1167788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注意要先安装</a:t>
            </a:r>
            <a:r>
              <a:rPr lang="en-US" altLang="zh-CN" dirty="0" err="1"/>
              <a:t>keda</a:t>
            </a:r>
            <a:r>
              <a:rPr lang="en-US" altLang="zh-CN" dirty="0"/>
              <a:t> ,</a:t>
            </a:r>
            <a:r>
              <a:rPr lang="zh-CN" altLang="en-US" dirty="0"/>
              <a:t>再安装</a:t>
            </a:r>
            <a:r>
              <a:rPr lang="en-US" altLang="zh-CN" dirty="0"/>
              <a:t>agent/</a:t>
            </a:r>
            <a:r>
              <a:rPr lang="en-US" altLang="zh-CN" dirty="0" err="1"/>
              <a:t>cfos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430616-8CA5-4FE3-C3D0-167658FF2C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011" y="3536416"/>
            <a:ext cx="7667625" cy="25527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5196D3-108C-F1C0-FDD4-2CD5B16944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3487" y="3935263"/>
            <a:ext cx="7918513" cy="24921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1AA762-DD3A-F0DE-6490-54F47A10C342}"/>
              </a:ext>
            </a:extLst>
          </p:cNvPr>
          <p:cNvSpPr txBox="1"/>
          <p:nvPr/>
        </p:nvSpPr>
        <p:spPr>
          <a:xfrm>
            <a:off x="8020636" y="3475174"/>
            <a:ext cx="61529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/>
              <a:t>kubectl</a:t>
            </a:r>
            <a:r>
              <a:rPr lang="en-US" sz="1600" dirty="0"/>
              <a:t> logs route-manager-45k7r</a:t>
            </a:r>
            <a:r>
              <a:rPr lang="zh-CN" altLang="en-US" sz="1600" dirty="0"/>
              <a:t>（</a:t>
            </a:r>
            <a:r>
              <a:rPr lang="en-US" altLang="zh-CN" sz="1600" dirty="0"/>
              <a:t>agent</a:t>
            </a:r>
            <a:r>
              <a:rPr lang="zh-CN" altLang="en-US" sz="1600" dirty="0"/>
              <a:t>）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77962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B2ECC-DD55-8E30-F1BE-F29A14B5D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71C68-3739-0180-E0A7-0F88D719A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 err="1"/>
              <a:t>cfos</a:t>
            </a:r>
            <a:r>
              <a:rPr lang="en-US" altLang="zh-CN" dirty="0"/>
              <a:t> </a:t>
            </a:r>
            <a:r>
              <a:rPr lang="zh-CN" altLang="en-US" dirty="0"/>
              <a:t>和 </a:t>
            </a:r>
            <a:r>
              <a:rPr lang="en-US" altLang="zh-CN" dirty="0" err="1"/>
              <a:t>vxlan</a:t>
            </a:r>
            <a:r>
              <a:rPr lang="en-US" altLang="zh-CN" dirty="0"/>
              <a:t> agent -4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A8847-8820-E076-5B59-78B7AF5CD790}"/>
              </a:ext>
            </a:extLst>
          </p:cNvPr>
          <p:cNvSpPr txBox="1"/>
          <p:nvPr/>
        </p:nvSpPr>
        <p:spPr>
          <a:xfrm>
            <a:off x="353011" y="733476"/>
            <a:ext cx="8627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Helm </a:t>
            </a:r>
            <a:r>
              <a:rPr lang="zh-CN" altLang="en-US" dirty="0"/>
              <a:t>通过</a:t>
            </a:r>
            <a:r>
              <a:rPr lang="en-US" altLang="zh-CN" dirty="0"/>
              <a:t>charts</a:t>
            </a:r>
            <a:r>
              <a:rPr lang="zh-CN" altLang="en-US" dirty="0"/>
              <a:t>来管理</a:t>
            </a:r>
            <a:r>
              <a:rPr lang="en-US" altLang="zh-CN" dirty="0"/>
              <a:t>K8S</a:t>
            </a:r>
            <a:r>
              <a:rPr lang="zh-CN" altLang="en-US" dirty="0"/>
              <a:t>应用，通过模板化部署资源，关于预定义参数修改如下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DEBE5D5-7AD6-6DD0-0D02-42D0EB9BB41C}"/>
              </a:ext>
            </a:extLst>
          </p:cNvPr>
          <p:cNvGrpSpPr/>
          <p:nvPr/>
        </p:nvGrpSpPr>
        <p:grpSpPr>
          <a:xfrm>
            <a:off x="90065" y="1213662"/>
            <a:ext cx="11859514" cy="4680591"/>
            <a:chOff x="90065" y="1213662"/>
            <a:chExt cx="11859514" cy="468059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028328-EBC2-EF8E-54A2-5B03E1924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065" y="1213663"/>
              <a:ext cx="9054492" cy="468059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A84A30E-9396-C6FB-6CC7-2C70241A0B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6004" y="1213662"/>
              <a:ext cx="6423575" cy="4680590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ACAE290B-3701-04B3-0B1A-302E076F047E}"/>
              </a:ext>
            </a:extLst>
          </p:cNvPr>
          <p:cNvSpPr txBox="1"/>
          <p:nvPr/>
        </p:nvSpPr>
        <p:spPr>
          <a:xfrm>
            <a:off x="591929" y="5971596"/>
            <a:ext cx="110081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开启</a:t>
            </a:r>
            <a:r>
              <a:rPr lang="en-US" altLang="zh-CN" dirty="0" err="1"/>
              <a:t>hpa</a:t>
            </a:r>
            <a:r>
              <a:rPr lang="zh-CN" altLang="en-US" dirty="0"/>
              <a:t> </a:t>
            </a:r>
            <a:r>
              <a:rPr lang="en-US" altLang="zh-CN" dirty="0" err="1"/>
              <a:t>autoscale</a:t>
            </a:r>
            <a:r>
              <a:rPr lang="zh-CN" altLang="en-US" dirty="0"/>
              <a:t> 模式 ，需要开启</a:t>
            </a:r>
            <a:r>
              <a:rPr lang="en-US" altLang="zh-CN" dirty="0"/>
              <a:t>hap ,</a:t>
            </a:r>
            <a:r>
              <a:rPr lang="zh-CN" altLang="en-US" dirty="0"/>
              <a:t>关闭 </a:t>
            </a:r>
            <a:r>
              <a:rPr lang="en-US" altLang="zh-CN" dirty="0" err="1"/>
              <a:t>keda,f</a:t>
            </a:r>
            <a:r>
              <a:rPr lang="zh-CN" altLang="en-US" dirty="0"/>
              <a:t>如果开启</a:t>
            </a:r>
            <a:r>
              <a:rPr lang="en-US" altLang="zh-CN" dirty="0" err="1"/>
              <a:t>keda</a:t>
            </a:r>
            <a:r>
              <a:rPr lang="en-US" altLang="zh-CN" dirty="0"/>
              <a:t> </a:t>
            </a:r>
            <a:r>
              <a:rPr lang="en-US" altLang="zh-CN" dirty="0" err="1"/>
              <a:t>autoscale</a:t>
            </a:r>
            <a:r>
              <a:rPr lang="zh-CN" altLang="en-US" dirty="0"/>
              <a:t>，则相反，同时手工安装</a:t>
            </a:r>
            <a:r>
              <a:rPr lang="en-US" altLang="zh-CN" dirty="0" err="1"/>
              <a:t>keda</a:t>
            </a:r>
            <a:endParaRPr lang="en-US" altLang="zh-CN" dirty="0"/>
          </a:p>
          <a:p>
            <a:r>
              <a:rPr lang="en-US" dirty="0"/>
              <a:t>helm install </a:t>
            </a:r>
            <a:r>
              <a:rPr lang="en-US" dirty="0" err="1"/>
              <a:t>keda</a:t>
            </a:r>
            <a:r>
              <a:rPr lang="en-US" dirty="0"/>
              <a:t> </a:t>
            </a:r>
            <a:r>
              <a:rPr lang="en-US" dirty="0" err="1"/>
              <a:t>kedacore</a:t>
            </a:r>
            <a:r>
              <a:rPr lang="en-US" dirty="0"/>
              <a:t>/</a:t>
            </a:r>
            <a:r>
              <a:rPr lang="en-US" dirty="0" err="1"/>
              <a:t>keda</a:t>
            </a:r>
            <a:r>
              <a:rPr lang="en-US" dirty="0"/>
              <a:t> --namespace </a:t>
            </a:r>
            <a:r>
              <a:rPr lang="en-US" dirty="0" err="1"/>
              <a:t>keda</a:t>
            </a:r>
            <a:r>
              <a:rPr lang="en-US" dirty="0"/>
              <a:t> --create-namespace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21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AA6088-264C-E12B-A458-79F91EC24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0D2A7-2176-0A27-5EF9-DAACF77F7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 err="1"/>
              <a:t>cfos</a:t>
            </a:r>
            <a:r>
              <a:rPr lang="en-US" altLang="zh-CN" dirty="0"/>
              <a:t> license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18929A-8883-0341-3FBE-D1471CB681C5}"/>
              </a:ext>
            </a:extLst>
          </p:cNvPr>
          <p:cNvSpPr txBox="1"/>
          <p:nvPr/>
        </p:nvSpPr>
        <p:spPr>
          <a:xfrm>
            <a:off x="353011" y="87721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kubectl</a:t>
            </a:r>
            <a:r>
              <a:rPr lang="en-US" dirty="0"/>
              <a:t> apply -f </a:t>
            </a:r>
            <a:r>
              <a:rPr lang="en-US" dirty="0" err="1"/>
              <a:t>cfos-license.yaml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AEEDDB-8F7F-55BD-00B0-8E1E28562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361" y="1514632"/>
            <a:ext cx="10208342" cy="446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420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A8F8C-2E6D-AC77-C802-7F58462C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64443-3092-05E4-7A4A-CC45DB4F5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CFOS</a:t>
            </a:r>
            <a:r>
              <a:rPr lang="zh-CN" altLang="en-US" dirty="0"/>
              <a:t>设备校验</a:t>
            </a:r>
            <a:r>
              <a:rPr lang="en-US" altLang="zh-CN" dirty="0"/>
              <a:t>license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8DEB0D-C730-1FBD-0E5F-B9450872C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1008445"/>
            <a:ext cx="10601325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95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56D157-D517-4E5F-1E84-1FB79E508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26F7-233E-4F8A-C5BA-F4762D65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登录</a:t>
            </a:r>
            <a:r>
              <a:rPr lang="en-US" altLang="zh-CN" dirty="0"/>
              <a:t>CFOS</a:t>
            </a:r>
            <a:r>
              <a:rPr lang="zh-CN" altLang="en-US" dirty="0"/>
              <a:t>设备校验网络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4A9992-4DA2-A3F2-9304-885343B72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406" y="923925"/>
            <a:ext cx="11439525" cy="501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71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758" y="191246"/>
            <a:ext cx="10515600" cy="535120"/>
          </a:xfrm>
        </p:spPr>
        <p:txBody>
          <a:bodyPr/>
          <a:lstStyle/>
          <a:p>
            <a:r>
              <a:rPr lang="zh-CN" altLang="en-US" dirty="0"/>
              <a:t>架构拓扑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E9FF186-1ACD-3AD2-0E24-D69658FC8B84}"/>
              </a:ext>
            </a:extLst>
          </p:cNvPr>
          <p:cNvGrpSpPr/>
          <p:nvPr/>
        </p:nvGrpSpPr>
        <p:grpSpPr>
          <a:xfrm>
            <a:off x="1124996" y="2195251"/>
            <a:ext cx="2926659" cy="2740259"/>
            <a:chOff x="3388963" y="1577632"/>
            <a:chExt cx="1880301" cy="714500"/>
          </a:xfrm>
        </p:grpSpPr>
        <p:sp>
          <p:nvSpPr>
            <p:cNvPr id="9" name="Rounded Rectangle 21">
              <a:extLst>
                <a:ext uri="{FF2B5EF4-FFF2-40B4-BE49-F238E27FC236}">
                  <a16:creationId xmlns:a16="http://schemas.microsoft.com/office/drawing/2014/main" id="{45966A79-0BAB-219F-DCE7-C3390E7B0298}"/>
                </a:ext>
              </a:extLst>
            </p:cNvPr>
            <p:cNvSpPr/>
            <p:nvPr/>
          </p:nvSpPr>
          <p:spPr>
            <a:xfrm>
              <a:off x="3388963" y="1577632"/>
              <a:ext cx="1880301" cy="714500"/>
            </a:xfrm>
            <a:prstGeom prst="roundRect">
              <a:avLst>
                <a:gd name="adj" fmla="val 9818"/>
              </a:avLst>
            </a:prstGeom>
            <a:solidFill>
              <a:srgbClr val="E4E8EE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BMWTypeCondensedLight" pitchFamily="34" charset="0"/>
                <a:cs typeface="Helvetica Neue"/>
              </a:endParaRPr>
            </a:p>
          </p:txBody>
        </p:sp>
        <p:sp>
          <p:nvSpPr>
            <p:cNvPr id="20" name="矩形 322">
              <a:extLst>
                <a:ext uri="{FF2B5EF4-FFF2-40B4-BE49-F238E27FC236}">
                  <a16:creationId xmlns:a16="http://schemas.microsoft.com/office/drawing/2014/main" id="{862DBBA3-023A-F134-B8A4-B63B8DCB7D63}"/>
                </a:ext>
              </a:extLst>
            </p:cNvPr>
            <p:cNvSpPr/>
            <p:nvPr/>
          </p:nvSpPr>
          <p:spPr>
            <a:xfrm>
              <a:off x="4932215" y="2210465"/>
              <a:ext cx="247379" cy="642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3F7BFD"/>
                  </a:solidFill>
                  <a:latin typeface="BMWTypeCondensedLight" pitchFamily="34" charset="0"/>
                </a:rPr>
                <a:t>app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FCBC0D7-38AB-DC3A-90C7-D2D8DE63279B}"/>
              </a:ext>
            </a:extLst>
          </p:cNvPr>
          <p:cNvGrpSpPr/>
          <p:nvPr/>
        </p:nvGrpSpPr>
        <p:grpSpPr>
          <a:xfrm>
            <a:off x="4900862" y="2195253"/>
            <a:ext cx="2922293" cy="2746195"/>
            <a:chOff x="3400107" y="2459129"/>
            <a:chExt cx="1880301" cy="714500"/>
          </a:xfrm>
        </p:grpSpPr>
        <p:sp>
          <p:nvSpPr>
            <p:cNvPr id="8" name="Rounded Rectangle 21">
              <a:extLst>
                <a:ext uri="{FF2B5EF4-FFF2-40B4-BE49-F238E27FC236}">
                  <a16:creationId xmlns:a16="http://schemas.microsoft.com/office/drawing/2014/main" id="{EC2D8314-AA6D-1BB1-94A2-D0A752448FE7}"/>
                </a:ext>
              </a:extLst>
            </p:cNvPr>
            <p:cNvSpPr/>
            <p:nvPr/>
          </p:nvSpPr>
          <p:spPr>
            <a:xfrm>
              <a:off x="3400107" y="2459129"/>
              <a:ext cx="1880301" cy="714500"/>
            </a:xfrm>
            <a:prstGeom prst="roundRect">
              <a:avLst>
                <a:gd name="adj" fmla="val 9818"/>
              </a:avLst>
            </a:prstGeom>
            <a:solidFill>
              <a:srgbClr val="E4E8EE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BMWTypeCondensedLight" pitchFamily="34" charset="0"/>
                <a:cs typeface="Helvetica Neue"/>
              </a:endParaRPr>
            </a:p>
          </p:txBody>
        </p:sp>
        <p:sp>
          <p:nvSpPr>
            <p:cNvPr id="21" name="矩形 322">
              <a:extLst>
                <a:ext uri="{FF2B5EF4-FFF2-40B4-BE49-F238E27FC236}">
                  <a16:creationId xmlns:a16="http://schemas.microsoft.com/office/drawing/2014/main" id="{CAABB20A-7FD5-86F7-FF2B-2DA8E92B4DC9}"/>
                </a:ext>
              </a:extLst>
            </p:cNvPr>
            <p:cNvSpPr/>
            <p:nvPr/>
          </p:nvSpPr>
          <p:spPr>
            <a:xfrm>
              <a:off x="5035217" y="3090062"/>
              <a:ext cx="227120" cy="640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3F7BFD"/>
                  </a:solidFill>
                  <a:latin typeface="BMWTypeCondensedLight" pitchFamily="34" charset="0"/>
                </a:rPr>
                <a:t>sec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E2389B1-0944-D738-A4A3-E763E615BEEE}"/>
              </a:ext>
            </a:extLst>
          </p:cNvPr>
          <p:cNvGrpSpPr/>
          <p:nvPr/>
        </p:nvGrpSpPr>
        <p:grpSpPr>
          <a:xfrm>
            <a:off x="697831" y="1329480"/>
            <a:ext cx="7365387" cy="4044626"/>
            <a:chOff x="1977248" y="1126891"/>
            <a:chExt cx="7295088" cy="4471803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F10F9221-5164-A686-58A6-C3B9F83D8849}"/>
                </a:ext>
              </a:extLst>
            </p:cNvPr>
            <p:cNvSpPr/>
            <p:nvPr/>
          </p:nvSpPr>
          <p:spPr>
            <a:xfrm>
              <a:off x="1977248" y="1126891"/>
              <a:ext cx="7295088" cy="4471803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0"/>
                  <a:solidFill>
                    <a:srgbClr val="1E89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App </a:t>
              </a:r>
              <a:r>
                <a:rPr lang="en-US" sz="1200" dirty="0">
                  <a:ln w="0"/>
                  <a:solidFill>
                    <a:srgbClr val="1E89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CEC26861-287E-8E81-7069-271143444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93219" y="1142933"/>
              <a:ext cx="509449" cy="235449"/>
            </a:xfrm>
            <a:prstGeom prst="rect">
              <a:avLst/>
            </a:prstGeom>
          </p:spPr>
        </p:pic>
      </p:grpSp>
      <p:pic>
        <p:nvPicPr>
          <p:cNvPr id="33" name="Graphic 23">
            <a:extLst>
              <a:ext uri="{FF2B5EF4-FFF2-40B4-BE49-F238E27FC236}">
                <a16:creationId xmlns:a16="http://schemas.microsoft.com/office/drawing/2014/main" id="{34F7708C-A59D-F073-180A-1D5BCDA72B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849" y="3680481"/>
            <a:ext cx="686406" cy="68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FA36B6E-EB63-E2E1-7A11-6209095976F7}"/>
              </a:ext>
            </a:extLst>
          </p:cNvPr>
          <p:cNvSpPr txBox="1"/>
          <p:nvPr/>
        </p:nvSpPr>
        <p:spPr>
          <a:xfrm>
            <a:off x="2051849" y="4456614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Node-1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EB6CEEF-5D7F-0F27-6BC1-4D91AC1DE6F3}"/>
              </a:ext>
            </a:extLst>
          </p:cNvPr>
          <p:cNvSpPr txBox="1"/>
          <p:nvPr/>
        </p:nvSpPr>
        <p:spPr>
          <a:xfrm>
            <a:off x="6250472" y="4456614"/>
            <a:ext cx="686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Node-2</a:t>
            </a:r>
          </a:p>
        </p:txBody>
      </p:sp>
      <p:pic>
        <p:nvPicPr>
          <p:cNvPr id="38" name="Graphic 24">
            <a:extLst>
              <a:ext uri="{FF2B5EF4-FFF2-40B4-BE49-F238E27FC236}">
                <a16:creationId xmlns:a16="http://schemas.microsoft.com/office/drawing/2014/main" id="{3EE9F98A-46CE-0C86-001D-32D216D5B6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32" y="1653464"/>
            <a:ext cx="508877" cy="508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B6E3AB2B-301D-E701-7F88-3037475119C2}"/>
              </a:ext>
            </a:extLst>
          </p:cNvPr>
          <p:cNvSpPr txBox="1"/>
          <p:nvPr/>
        </p:nvSpPr>
        <p:spPr>
          <a:xfrm>
            <a:off x="4176862" y="2162341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NLB</a:t>
            </a:r>
          </a:p>
        </p:txBody>
      </p:sp>
      <p:pic>
        <p:nvPicPr>
          <p:cNvPr id="41" name="Graphic 23">
            <a:extLst>
              <a:ext uri="{FF2B5EF4-FFF2-40B4-BE49-F238E27FC236}">
                <a16:creationId xmlns:a16="http://schemas.microsoft.com/office/drawing/2014/main" id="{D1A0003A-6216-5562-13D7-4DA8FB6FC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2797" y="3680481"/>
            <a:ext cx="686406" cy="686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20">
            <a:extLst>
              <a:ext uri="{FF2B5EF4-FFF2-40B4-BE49-F238E27FC236}">
                <a16:creationId xmlns:a16="http://schemas.microsoft.com/office/drawing/2014/main" id="{B3840896-2457-699E-EB75-060977C23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332" y="3155255"/>
            <a:ext cx="531756" cy="531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8209CC5-1073-E59F-C346-982AC589B711}"/>
              </a:ext>
            </a:extLst>
          </p:cNvPr>
          <p:cNvSpPr txBox="1"/>
          <p:nvPr/>
        </p:nvSpPr>
        <p:spPr>
          <a:xfrm>
            <a:off x="4176862" y="3687011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ECR</a:t>
            </a:r>
          </a:p>
        </p:txBody>
      </p:sp>
      <p:pic>
        <p:nvPicPr>
          <p:cNvPr id="44" name="Graphic 6">
            <a:extLst>
              <a:ext uri="{FF2B5EF4-FFF2-40B4-BE49-F238E27FC236}">
                <a16:creationId xmlns:a16="http://schemas.microsoft.com/office/drawing/2014/main" id="{DA1D604F-E7C0-5913-8112-F65C3066F3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4088" y="3431915"/>
            <a:ext cx="266932" cy="26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8">
            <a:extLst>
              <a:ext uri="{FF2B5EF4-FFF2-40B4-BE49-F238E27FC236}">
                <a16:creationId xmlns:a16="http://schemas.microsoft.com/office/drawing/2014/main" id="{E258CEF3-A0FA-3E37-3F14-497AE73A4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4008" y="3421133"/>
            <a:ext cx="266932" cy="266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" name="AutoShape 4" descr="Product, Container">
            <a:extLst>
              <a:ext uri="{FF2B5EF4-FFF2-40B4-BE49-F238E27FC236}">
                <a16:creationId xmlns:a16="http://schemas.microsoft.com/office/drawing/2014/main" id="{C12ED2DD-8083-AB9A-6EED-A4845AE2CB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48463" y="3461084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8778E23-67B1-56E6-636D-D7E48043D57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94347" y="3698848"/>
            <a:ext cx="357496" cy="357496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1F3579AD-88C2-17C6-17F2-045CCB0C3F7F}"/>
              </a:ext>
            </a:extLst>
          </p:cNvPr>
          <p:cNvSpPr txBox="1"/>
          <p:nvPr/>
        </p:nvSpPr>
        <p:spPr>
          <a:xfrm>
            <a:off x="2794377" y="3796117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</a:t>
            </a:r>
            <a:r>
              <a:rPr lang="en-US" altLang="zh-CN" sz="1200" dirty="0" err="1"/>
              <a:t>os</a:t>
            </a:r>
            <a:endParaRPr lang="en-US" sz="12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BBE5595-E0E2-6EC2-2B91-A239E70B3B4B}"/>
              </a:ext>
            </a:extLst>
          </p:cNvPr>
          <p:cNvSpPr txBox="1"/>
          <p:nvPr/>
        </p:nvSpPr>
        <p:spPr>
          <a:xfrm>
            <a:off x="8188425" y="2678027"/>
            <a:ext cx="383951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Cfos</a:t>
            </a:r>
            <a:r>
              <a:rPr lang="zh-CN" altLang="en-US" dirty="0"/>
              <a:t>部署以</a:t>
            </a:r>
            <a:r>
              <a:rPr lang="en-US" altLang="zh-CN" dirty="0"/>
              <a:t>Pod</a:t>
            </a:r>
            <a:r>
              <a:rPr lang="zh-CN" altLang="en-US" dirty="0"/>
              <a:t>方式部署在容器内部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 err="1"/>
              <a:t>Cfos</a:t>
            </a:r>
            <a:r>
              <a:rPr lang="zh-CN" altLang="en-US" dirty="0"/>
              <a:t>通过</a:t>
            </a:r>
            <a:r>
              <a:rPr lang="en-US" altLang="zh-CN" dirty="0" err="1"/>
              <a:t>loadbalancer</a:t>
            </a:r>
            <a:r>
              <a:rPr lang="zh-CN" altLang="en-US" dirty="0"/>
              <a:t>方式集成外部</a:t>
            </a:r>
            <a:endParaRPr lang="en-US" altLang="zh-CN" dirty="0"/>
          </a:p>
          <a:p>
            <a:r>
              <a:rPr lang="en-US" altLang="zh-CN" dirty="0"/>
              <a:t>NLB</a:t>
            </a:r>
            <a:r>
              <a:rPr lang="zh-CN" altLang="en-US" dirty="0"/>
              <a:t>实现流量转发通信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34EDC1-535C-A9BB-CBEC-3816ABF3AAC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42201" y="3666460"/>
            <a:ext cx="357496" cy="3574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B6FD0A9-C3EF-4DC8-9460-263DF6A1B2E5}"/>
              </a:ext>
            </a:extLst>
          </p:cNvPr>
          <p:cNvSpPr txBox="1"/>
          <p:nvPr/>
        </p:nvSpPr>
        <p:spPr>
          <a:xfrm>
            <a:off x="6942231" y="3763729"/>
            <a:ext cx="5517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CF</a:t>
            </a:r>
            <a:r>
              <a:rPr lang="en-US" altLang="zh-CN" sz="1200" dirty="0" err="1"/>
              <a:t>os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582025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57F01-CB7B-F590-0D28-5961D5760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E6477-787A-AE57-50E9-FFC96EFF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</a:t>
            </a:r>
            <a:r>
              <a:rPr lang="en-US" altLang="zh-CN" dirty="0" err="1"/>
              <a:t>cfos</a:t>
            </a:r>
            <a:r>
              <a:rPr lang="en-US" altLang="zh-CN" dirty="0"/>
              <a:t> policy </a:t>
            </a:r>
            <a:r>
              <a:rPr lang="zh-CN" altLang="en-US" dirty="0"/>
              <a:t>和基础配置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0E14A7-D7DA-ACEF-C046-0657549347C5}"/>
              </a:ext>
            </a:extLst>
          </p:cNvPr>
          <p:cNvSpPr txBox="1"/>
          <p:nvPr/>
        </p:nvSpPr>
        <p:spPr>
          <a:xfrm>
            <a:off x="288528" y="719092"/>
            <a:ext cx="3352200" cy="615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filename="net1tointernetfirewallpolicy.yaml"</a:t>
            </a:r>
          </a:p>
          <a:p>
            <a:r>
              <a:rPr lang="en-US" sz="1200" dirty="0"/>
              <a:t>cat &lt;&lt; 'EOF' | tee &gt; $filename</a:t>
            </a:r>
          </a:p>
          <a:p>
            <a:r>
              <a:rPr lang="en-US" sz="1200" dirty="0" err="1"/>
              <a:t>apiVersion</a:t>
            </a:r>
            <a:r>
              <a:rPr lang="en-US" sz="1200" dirty="0"/>
              <a:t>: v1</a:t>
            </a:r>
          </a:p>
          <a:p>
            <a:r>
              <a:rPr lang="en-US" sz="1200" dirty="0"/>
              <a:t>kind: </a:t>
            </a:r>
            <a:r>
              <a:rPr lang="en-US" sz="1200" dirty="0" err="1"/>
              <a:t>ConfigMap</a:t>
            </a:r>
            <a:endParaRPr lang="en-US" sz="1200" dirty="0"/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vxlan0tointernet</a:t>
            </a:r>
          </a:p>
          <a:p>
            <a:r>
              <a:rPr lang="en-US" sz="1200" dirty="0"/>
              <a:t>  labels:</a:t>
            </a:r>
          </a:p>
          <a:p>
            <a:r>
              <a:rPr lang="en-US" sz="1200" dirty="0"/>
              <a:t>      app: </a:t>
            </a:r>
            <a:r>
              <a:rPr lang="en-US" sz="1200" dirty="0" err="1"/>
              <a:t>fos</a:t>
            </a:r>
            <a:endParaRPr lang="en-US" sz="1200" dirty="0"/>
          </a:p>
          <a:p>
            <a:r>
              <a:rPr lang="en-US" sz="1200" dirty="0"/>
              <a:t>      category: config</a:t>
            </a:r>
          </a:p>
          <a:p>
            <a:r>
              <a:rPr lang="en-US" sz="1200" dirty="0"/>
              <a:t>data:</a:t>
            </a:r>
          </a:p>
          <a:p>
            <a:r>
              <a:rPr lang="en-US" sz="1200" dirty="0"/>
              <a:t>  type: partial</a:t>
            </a:r>
          </a:p>
          <a:p>
            <a:r>
              <a:rPr lang="en-US" sz="1200" dirty="0"/>
              <a:t>  config: |-</a:t>
            </a:r>
          </a:p>
          <a:p>
            <a:r>
              <a:rPr lang="zh-CN" altLang="en-US" sz="1200" dirty="0"/>
              <a:t>  </a:t>
            </a:r>
            <a:r>
              <a:rPr lang="en-US" sz="1200" dirty="0"/>
              <a:t>    config </a:t>
            </a:r>
            <a:r>
              <a:rPr lang="en-US" sz="1200" dirty="0" err="1"/>
              <a:t>webfilter</a:t>
            </a:r>
            <a:r>
              <a:rPr lang="en-US" sz="1200" dirty="0"/>
              <a:t> content</a:t>
            </a:r>
          </a:p>
          <a:p>
            <a:r>
              <a:rPr lang="en-US" sz="1200" dirty="0"/>
              <a:t>       edit 1</a:t>
            </a:r>
          </a:p>
          <a:p>
            <a:r>
              <a:rPr lang="en-US" sz="1200" dirty="0"/>
              <a:t>         set name "</a:t>
            </a:r>
            <a:r>
              <a:rPr lang="en-US" sz="1200" dirty="0" err="1"/>
              <a:t>webfilter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config entries</a:t>
            </a:r>
          </a:p>
          <a:p>
            <a:r>
              <a:rPr lang="en-US" sz="1200" dirty="0"/>
              <a:t>            edit "</a:t>
            </a:r>
            <a:r>
              <a:rPr lang="en-US" sz="1200" dirty="0" err="1"/>
              <a:t>fortinet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 set pattern-type </a:t>
            </a:r>
            <a:r>
              <a:rPr lang="en-US" sz="1200" dirty="0" err="1"/>
              <a:t>regexp</a:t>
            </a:r>
            <a:endParaRPr lang="en-US" sz="1200" dirty="0"/>
          </a:p>
          <a:p>
            <a:r>
              <a:rPr lang="en-US" sz="1200" dirty="0"/>
              <a:t>             set status enable</a:t>
            </a:r>
          </a:p>
          <a:p>
            <a:r>
              <a:rPr lang="en-US" sz="1200" dirty="0"/>
              <a:t>             set lang western</a:t>
            </a:r>
          </a:p>
          <a:p>
            <a:r>
              <a:rPr lang="en-US" sz="1200" dirty="0"/>
              <a:t>             set score 10</a:t>
            </a:r>
          </a:p>
          <a:p>
            <a:r>
              <a:rPr lang="en-US" sz="1200" dirty="0"/>
              <a:t>             set action block</a:t>
            </a:r>
          </a:p>
          <a:p>
            <a:r>
              <a:rPr lang="en-US" sz="1200" dirty="0"/>
              <a:t>            next</a:t>
            </a:r>
          </a:p>
          <a:p>
            <a:r>
              <a:rPr lang="en-US" sz="1200" dirty="0"/>
              <a:t>          end</a:t>
            </a:r>
          </a:p>
          <a:p>
            <a:r>
              <a:rPr lang="en-US" sz="1200" dirty="0"/>
              <a:t>       next</a:t>
            </a:r>
          </a:p>
          <a:p>
            <a:r>
              <a:rPr lang="en-US" sz="1200" dirty="0"/>
              <a:t>    end</a:t>
            </a:r>
          </a:p>
          <a:p>
            <a:r>
              <a:rPr lang="en-US" sz="1200" dirty="0"/>
              <a:t>    config </a:t>
            </a:r>
            <a:r>
              <a:rPr lang="en-US" sz="1200" dirty="0" err="1"/>
              <a:t>webfilter</a:t>
            </a:r>
            <a:r>
              <a:rPr lang="en-US" sz="1200" dirty="0"/>
              <a:t> profile</a:t>
            </a:r>
          </a:p>
          <a:p>
            <a:r>
              <a:rPr lang="en-US" sz="1200" dirty="0"/>
              <a:t>         edit "</a:t>
            </a:r>
            <a:r>
              <a:rPr lang="en-US" sz="1200" dirty="0" err="1"/>
              <a:t>webfilter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config web</a:t>
            </a:r>
          </a:p>
          <a:p>
            <a:r>
              <a:rPr lang="en-US" sz="1200" dirty="0"/>
              <a:t>              set </a:t>
            </a:r>
            <a:r>
              <a:rPr lang="en-US" sz="1200" dirty="0" err="1"/>
              <a:t>bword</a:t>
            </a:r>
            <a:r>
              <a:rPr lang="en-US" sz="1200" dirty="0"/>
              <a:t>-threshold 10</a:t>
            </a:r>
          </a:p>
          <a:p>
            <a:r>
              <a:rPr lang="en-US" sz="1200" dirty="0"/>
              <a:t>              set </a:t>
            </a:r>
            <a:r>
              <a:rPr lang="en-US" sz="1200" dirty="0" err="1"/>
              <a:t>bword</a:t>
            </a:r>
            <a:r>
              <a:rPr lang="en-US" sz="1200" dirty="0"/>
              <a:t>-table 1</a:t>
            </a:r>
          </a:p>
          <a:p>
            <a:r>
              <a:rPr lang="en-US" sz="1200" dirty="0"/>
              <a:t>           end</a:t>
            </a:r>
          </a:p>
          <a:p>
            <a:endParaRPr lang="en-US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5076-CBCF-5620-4FE7-2D7D8E4DBEE4}"/>
              </a:ext>
            </a:extLst>
          </p:cNvPr>
          <p:cNvSpPr txBox="1"/>
          <p:nvPr/>
        </p:nvSpPr>
        <p:spPr>
          <a:xfrm>
            <a:off x="3869583" y="913196"/>
            <a:ext cx="3164649" cy="54476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 config </a:t>
            </a:r>
            <a:r>
              <a:rPr lang="en-US" sz="1200" dirty="0" err="1"/>
              <a:t>ftgd-wf</a:t>
            </a:r>
            <a:endParaRPr lang="en-US" sz="1200" dirty="0"/>
          </a:p>
          <a:p>
            <a:r>
              <a:rPr lang="en-US" sz="1200" dirty="0"/>
              <a:t>              unset options</a:t>
            </a:r>
          </a:p>
          <a:p>
            <a:r>
              <a:rPr lang="en-US" sz="1200" dirty="0"/>
              <a:t>              config filters</a:t>
            </a:r>
          </a:p>
          <a:p>
            <a:r>
              <a:rPr lang="en-US" sz="1200" dirty="0"/>
              <a:t>                  edit 1</a:t>
            </a:r>
          </a:p>
          <a:p>
            <a:r>
              <a:rPr lang="en-US" sz="1200" dirty="0"/>
              <a:t>                      set category 26</a:t>
            </a:r>
          </a:p>
          <a:p>
            <a:r>
              <a:rPr lang="en-US" sz="1200" dirty="0"/>
              <a:t>                      set action block</a:t>
            </a:r>
          </a:p>
          <a:p>
            <a:r>
              <a:rPr lang="en-US" sz="1200" dirty="0"/>
              <a:t>                  next</a:t>
            </a:r>
          </a:p>
          <a:p>
            <a:r>
              <a:rPr lang="en-US" sz="1200" dirty="0"/>
              <a:t>              end</a:t>
            </a:r>
          </a:p>
          <a:p>
            <a:r>
              <a:rPr lang="en-US" sz="1200" dirty="0"/>
              <a:t>           end</a:t>
            </a:r>
          </a:p>
          <a:p>
            <a:r>
              <a:rPr lang="en-US" sz="1200" dirty="0"/>
              <a:t>         next</a:t>
            </a:r>
          </a:p>
          <a:p>
            <a:r>
              <a:rPr lang="en-US" sz="1200" dirty="0"/>
              <a:t>         edit "default"</a:t>
            </a:r>
          </a:p>
          <a:p>
            <a:r>
              <a:rPr lang="en-US" sz="1200" dirty="0"/>
              <a:t>           set log-all-</a:t>
            </a:r>
            <a:r>
              <a:rPr lang="en-US" sz="1200" dirty="0" err="1"/>
              <a:t>url</a:t>
            </a:r>
            <a:r>
              <a:rPr lang="en-US" sz="1200" dirty="0"/>
              <a:t> enable</a:t>
            </a:r>
          </a:p>
          <a:p>
            <a:r>
              <a:rPr lang="en-US" sz="1200" dirty="0"/>
              <a:t>           set extended-log enable</a:t>
            </a:r>
          </a:p>
          <a:p>
            <a:r>
              <a:rPr lang="en-US" sz="1200" dirty="0"/>
              <a:t>         next</a:t>
            </a:r>
          </a:p>
          <a:p>
            <a:r>
              <a:rPr lang="en-US" sz="1200" dirty="0"/>
              <a:t>    end</a:t>
            </a:r>
          </a:p>
          <a:p>
            <a:r>
              <a:rPr lang="en-US" sz="1200" dirty="0"/>
              <a:t> config application list</a:t>
            </a:r>
          </a:p>
          <a:p>
            <a:r>
              <a:rPr lang="en-US" sz="1200" dirty="0"/>
              <a:t>      edit "default"</a:t>
            </a:r>
          </a:p>
          <a:p>
            <a:r>
              <a:rPr lang="en-US" sz="1200" dirty="0"/>
              <a:t>        set comment "Monitor all applications."</a:t>
            </a:r>
          </a:p>
          <a:p>
            <a:r>
              <a:rPr lang="en-US" sz="1200" dirty="0"/>
              <a:t>        set extended-log enable</a:t>
            </a:r>
          </a:p>
          <a:p>
            <a:r>
              <a:rPr lang="en-US" sz="1200" dirty="0"/>
              <a:t>          config entries</a:t>
            </a:r>
          </a:p>
          <a:p>
            <a:r>
              <a:rPr lang="en-US" sz="1200" dirty="0"/>
              <a:t>             edit 1</a:t>
            </a:r>
          </a:p>
          <a:p>
            <a:r>
              <a:rPr lang="en-US" sz="1200" dirty="0"/>
              <a:t>                set category 5</a:t>
            </a:r>
          </a:p>
          <a:p>
            <a:r>
              <a:rPr lang="en-US" sz="1200" dirty="0"/>
              <a:t>                set action block</a:t>
            </a:r>
          </a:p>
          <a:p>
            <a:r>
              <a:rPr lang="en-US" sz="1200" dirty="0"/>
              <a:t>             next</a:t>
            </a:r>
          </a:p>
          <a:p>
            <a:r>
              <a:rPr lang="en-US" sz="1200" dirty="0"/>
              <a:t>          end</a:t>
            </a:r>
          </a:p>
          <a:p>
            <a:r>
              <a:rPr lang="en-US" sz="1200" dirty="0"/>
              <a:t>      next</a:t>
            </a:r>
          </a:p>
          <a:p>
            <a:r>
              <a:rPr lang="en-US" sz="1200" dirty="0"/>
              <a:t>    end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4D9AE9-8F61-3CB5-44EF-80889DCAE3E2}"/>
              </a:ext>
            </a:extLst>
          </p:cNvPr>
          <p:cNvSpPr txBox="1"/>
          <p:nvPr/>
        </p:nvSpPr>
        <p:spPr>
          <a:xfrm>
            <a:off x="7491942" y="451532"/>
            <a:ext cx="4515526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config firewall </a:t>
            </a:r>
            <a:r>
              <a:rPr lang="en-US" sz="1200" dirty="0" err="1"/>
              <a:t>ssl</a:t>
            </a:r>
            <a:r>
              <a:rPr lang="en-US" sz="1200" dirty="0"/>
              <a:t>-ssh-profile</a:t>
            </a:r>
          </a:p>
          <a:p>
            <a:r>
              <a:rPr lang="en-US" sz="1200" dirty="0"/>
              <a:t>       edit "</a:t>
            </a:r>
            <a:r>
              <a:rPr lang="en-US" sz="1200" dirty="0" err="1"/>
              <a:t>mytest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config https</a:t>
            </a:r>
          </a:p>
          <a:p>
            <a:r>
              <a:rPr lang="en-US" sz="1200" dirty="0"/>
              <a:t>             set expired-server-cert allow</a:t>
            </a:r>
          </a:p>
          <a:p>
            <a:r>
              <a:rPr lang="en-US" sz="1200" dirty="0"/>
              <a:t>             set revoked-server-cert allow</a:t>
            </a:r>
          </a:p>
          <a:p>
            <a:r>
              <a:rPr lang="en-US" sz="1200" dirty="0"/>
              <a:t>             set cert-validation-failure allow</a:t>
            </a:r>
          </a:p>
          <a:p>
            <a:r>
              <a:rPr lang="en-US" sz="1200" dirty="0"/>
              <a:t>             set </a:t>
            </a:r>
            <a:r>
              <a:rPr lang="en-US" sz="1200" dirty="0" err="1"/>
              <a:t>sni</a:t>
            </a:r>
            <a:r>
              <a:rPr lang="en-US" sz="1200" dirty="0"/>
              <a:t>-server-cert-check disable</a:t>
            </a:r>
          </a:p>
          <a:p>
            <a:r>
              <a:rPr lang="en-US" sz="1200" dirty="0"/>
              <a:t>             set cert-probe-failure allow</a:t>
            </a:r>
          </a:p>
          <a:p>
            <a:r>
              <a:rPr lang="en-US" sz="1200" dirty="0"/>
              <a:t>           end</a:t>
            </a:r>
          </a:p>
          <a:p>
            <a:r>
              <a:rPr lang="en-US" sz="1200" dirty="0"/>
              <a:t>           set </a:t>
            </a:r>
            <a:r>
              <a:rPr lang="en-US" sz="1200" dirty="0" err="1"/>
              <a:t>caname</a:t>
            </a:r>
            <a:r>
              <a:rPr lang="en-US" sz="1200" dirty="0"/>
              <a:t> "Device"</a:t>
            </a:r>
          </a:p>
          <a:p>
            <a:r>
              <a:rPr lang="en-US" sz="1200" dirty="0"/>
              <a:t>           set untrusted-</a:t>
            </a:r>
            <a:r>
              <a:rPr lang="en-US" sz="1200" dirty="0" err="1"/>
              <a:t>caname</a:t>
            </a:r>
            <a:r>
              <a:rPr lang="en-US" sz="1200" dirty="0"/>
              <a:t> "Device"</a:t>
            </a:r>
          </a:p>
          <a:p>
            <a:r>
              <a:rPr lang="en-US" sz="1200" dirty="0"/>
              <a:t>       next</a:t>
            </a:r>
          </a:p>
          <a:p>
            <a:r>
              <a:rPr lang="en-US" sz="1200" dirty="0"/>
              <a:t>    end</a:t>
            </a:r>
          </a:p>
          <a:p>
            <a:r>
              <a:rPr lang="en-US" sz="1200" dirty="0"/>
              <a:t>    config firewall policy</a:t>
            </a:r>
          </a:p>
          <a:p>
            <a:r>
              <a:rPr lang="en-US" sz="1200" dirty="0"/>
              <a:t>        edit 100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utm</a:t>
            </a:r>
            <a:r>
              <a:rPr lang="en-US" sz="1200" dirty="0"/>
              <a:t>-status enable</a:t>
            </a:r>
          </a:p>
          <a:p>
            <a:r>
              <a:rPr lang="en-US" sz="1200" dirty="0"/>
              <a:t>            set name "vxlan0tointernet"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srcintf</a:t>
            </a:r>
            <a:r>
              <a:rPr lang="en-US" sz="1200" dirty="0"/>
              <a:t> "vxlan0"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dstintf</a:t>
            </a:r>
            <a:r>
              <a:rPr lang="en-US" sz="1200" dirty="0"/>
              <a:t> "eth0"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srcaddr</a:t>
            </a:r>
            <a:r>
              <a:rPr lang="en-US" sz="1200" dirty="0"/>
              <a:t> "all"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dstaddr</a:t>
            </a:r>
            <a:r>
              <a:rPr lang="en-US" sz="1200" dirty="0"/>
              <a:t> "all"</a:t>
            </a:r>
          </a:p>
          <a:p>
            <a:r>
              <a:rPr lang="en-US" sz="1200" dirty="0"/>
              <a:t>            set service "ALL"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ssl</a:t>
            </a:r>
            <a:r>
              <a:rPr lang="en-US" sz="1200" dirty="0"/>
              <a:t>-ssh-profile "</a:t>
            </a:r>
            <a:r>
              <a:rPr lang="en-US" sz="1200" dirty="0" err="1"/>
              <a:t>mytest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set av-profile "default"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ips</a:t>
            </a:r>
            <a:r>
              <a:rPr lang="en-US" sz="1200" dirty="0"/>
              <a:t>-sensor "</a:t>
            </a:r>
            <a:r>
              <a:rPr lang="en-US" sz="1200" dirty="0" err="1"/>
              <a:t>high_security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set application-list "default"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webfilter</a:t>
            </a:r>
            <a:r>
              <a:rPr lang="en-US" sz="1200" dirty="0"/>
              <a:t>-profile "</a:t>
            </a:r>
            <a:r>
              <a:rPr lang="en-US" sz="1200" dirty="0" err="1"/>
              <a:t>webfilter</a:t>
            </a:r>
            <a:r>
              <a:rPr lang="en-US" sz="1200" dirty="0"/>
              <a:t>"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nat</a:t>
            </a:r>
            <a:r>
              <a:rPr lang="en-US" sz="1200" dirty="0"/>
              <a:t> enable</a:t>
            </a:r>
          </a:p>
          <a:p>
            <a:r>
              <a:rPr lang="en-US" sz="1200" dirty="0"/>
              <a:t>            set </a:t>
            </a:r>
            <a:r>
              <a:rPr lang="en-US" sz="1200" dirty="0" err="1"/>
              <a:t>logtraffic</a:t>
            </a:r>
            <a:r>
              <a:rPr lang="en-US" sz="1200" dirty="0"/>
              <a:t> all</a:t>
            </a:r>
          </a:p>
          <a:p>
            <a:r>
              <a:rPr lang="en-US" sz="1200" dirty="0"/>
              <a:t>        next</a:t>
            </a:r>
          </a:p>
          <a:p>
            <a:r>
              <a:rPr lang="en-US" sz="1200" dirty="0"/>
              <a:t>    end</a:t>
            </a:r>
          </a:p>
          <a:p>
            <a:r>
              <a:rPr lang="en-US" sz="1200" dirty="0"/>
              <a:t>EOF</a:t>
            </a:r>
          </a:p>
          <a:p>
            <a:r>
              <a:rPr lang="en-US" sz="1200" dirty="0" err="1"/>
              <a:t>kubectl</a:t>
            </a:r>
            <a:r>
              <a:rPr lang="en-US" sz="1200" dirty="0"/>
              <a:t> apply -f $filename</a:t>
            </a:r>
          </a:p>
        </p:txBody>
      </p:sp>
    </p:spTree>
    <p:extLst>
      <p:ext uri="{BB962C8B-B14F-4D97-AF65-F5344CB8AC3E}">
        <p14:creationId xmlns:p14="http://schemas.microsoft.com/office/powerpoint/2010/main" val="1909401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1C61D-351E-13EE-5506-44E3A188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0F326-07E4-D862-D6A4-5D89C0C1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校验配置策略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11AEE-AF8F-0D5E-4DDE-670F8B998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179" y="873330"/>
            <a:ext cx="8242139" cy="4888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269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0CC27-180B-B34B-46B7-5D16E7F07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1556E-9108-D68B-0F53-11C0F234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部署测试应用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CC4E04-E3EC-234C-07F7-B5DF6F80954A}"/>
              </a:ext>
            </a:extLst>
          </p:cNvPr>
          <p:cNvSpPr txBox="1"/>
          <p:nvPr/>
        </p:nvSpPr>
        <p:spPr>
          <a:xfrm>
            <a:off x="459955" y="849030"/>
            <a:ext cx="7196768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filename="</a:t>
            </a:r>
            <a:r>
              <a:rPr lang="en-US" sz="1200" dirty="0" err="1"/>
              <a:t>protectedpod.yaml</a:t>
            </a:r>
            <a:r>
              <a:rPr lang="en-US" sz="1200" dirty="0"/>
              <a:t>"</a:t>
            </a:r>
          </a:p>
          <a:p>
            <a:r>
              <a:rPr lang="en-US" sz="1200" dirty="0"/>
              <a:t>cat &lt;&lt;EOF | tee &gt; $filename</a:t>
            </a:r>
          </a:p>
          <a:p>
            <a:r>
              <a:rPr lang="en-US" sz="1200" dirty="0" err="1"/>
              <a:t>apiVersion</a:t>
            </a:r>
            <a:r>
              <a:rPr lang="en-US" sz="1200" dirty="0"/>
              <a:t>: apps/v1</a:t>
            </a:r>
          </a:p>
          <a:p>
            <a:r>
              <a:rPr lang="en-US" sz="1200" dirty="0"/>
              <a:t>kind: Deployment</a:t>
            </a:r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name: </a:t>
            </a:r>
            <a:r>
              <a:rPr lang="en-US" sz="1200" dirty="0" err="1"/>
              <a:t>diag</a:t>
            </a:r>
            <a:endParaRPr lang="en-US" sz="1200" dirty="0"/>
          </a:p>
          <a:p>
            <a:r>
              <a:rPr lang="en-US" sz="1200" dirty="0"/>
              <a:t>  labels:</a:t>
            </a:r>
          </a:p>
          <a:p>
            <a:r>
              <a:rPr lang="en-US" sz="1200" dirty="0"/>
              <a:t>    app: </a:t>
            </a:r>
            <a:r>
              <a:rPr lang="en-US" sz="1200" dirty="0" err="1"/>
              <a:t>diag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cfos</a:t>
            </a:r>
            <a:r>
              <a:rPr lang="en-US" sz="1200" dirty="0"/>
              <a:t>: protected</a:t>
            </a:r>
          </a:p>
          <a:p>
            <a:r>
              <a:rPr lang="en-US" sz="1200" dirty="0"/>
              <a:t>spec:</a:t>
            </a:r>
          </a:p>
          <a:p>
            <a:r>
              <a:rPr lang="en-US" sz="1200" dirty="0"/>
              <a:t>  replicas: 1</a:t>
            </a:r>
          </a:p>
          <a:p>
            <a:r>
              <a:rPr lang="en-US" sz="1200" dirty="0"/>
              <a:t>  selector: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matchLabels</a:t>
            </a:r>
            <a:r>
              <a:rPr lang="en-US" sz="1200" dirty="0"/>
              <a:t>:</a:t>
            </a:r>
          </a:p>
          <a:p>
            <a:r>
              <a:rPr lang="en-US" sz="1200" dirty="0"/>
              <a:t>      app: </a:t>
            </a:r>
            <a:r>
              <a:rPr lang="en-US" sz="1200" dirty="0" err="1"/>
              <a:t>diag</a:t>
            </a:r>
            <a:endParaRPr lang="en-US" sz="1200" dirty="0"/>
          </a:p>
          <a:p>
            <a:r>
              <a:rPr lang="en-US" sz="1200" dirty="0"/>
              <a:t>  template:</a:t>
            </a:r>
          </a:p>
          <a:p>
            <a:r>
              <a:rPr lang="en-US" sz="1200" dirty="0"/>
              <a:t>    metadata:</a:t>
            </a:r>
          </a:p>
          <a:p>
            <a:r>
              <a:rPr lang="en-US" sz="1200" dirty="0"/>
              <a:t>      labels:</a:t>
            </a:r>
          </a:p>
          <a:p>
            <a:r>
              <a:rPr lang="en-US" sz="1200" dirty="0"/>
              <a:t>        app: </a:t>
            </a:r>
            <a:r>
              <a:rPr lang="en-US" sz="1200" dirty="0" err="1"/>
              <a:t>diag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protectedby</a:t>
            </a:r>
            <a:r>
              <a:rPr lang="en-US" sz="1200" dirty="0"/>
              <a:t>: </a:t>
            </a:r>
            <a:r>
              <a:rPr lang="en-US" sz="1200" dirty="0" err="1"/>
              <a:t>cfos</a:t>
            </a:r>
            <a:endParaRPr lang="en-US" sz="1200" dirty="0"/>
          </a:p>
          <a:p>
            <a:r>
              <a:rPr lang="en-US" sz="1200" dirty="0"/>
              <a:t>    spec: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nodeSelector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app: "true"</a:t>
            </a:r>
          </a:p>
          <a:p>
            <a:r>
              <a:rPr lang="en-US" sz="1200" dirty="0"/>
              <a:t>      containers:</a:t>
            </a:r>
          </a:p>
          <a:p>
            <a:r>
              <a:rPr lang="en-US" sz="1200" dirty="0"/>
              <a:t>      - name: </a:t>
            </a:r>
            <a:r>
              <a:rPr lang="en-US" sz="1200" dirty="0" err="1"/>
              <a:t>diag</a:t>
            </a:r>
            <a:endParaRPr lang="en-US" sz="1200" dirty="0"/>
          </a:p>
          <a:p>
            <a:r>
              <a:rPr lang="en-US" sz="1200" dirty="0"/>
              <a:t>        image: 321536109689.dkr.ecr.cn-northwest-1.amazonaws.com.cn/</a:t>
            </a:r>
            <a:r>
              <a:rPr lang="en-US" sz="1200" dirty="0" err="1"/>
              <a:t>lg-repository:praqma</a:t>
            </a:r>
            <a:endParaRPr lang="en-US" sz="1200" dirty="0"/>
          </a:p>
          <a:p>
            <a:r>
              <a:rPr lang="en-US" sz="1200" dirty="0"/>
              <a:t>        </a:t>
            </a:r>
            <a:r>
              <a:rPr lang="en-US" sz="1200" dirty="0" err="1"/>
              <a:t>securityContext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  privileged: false</a:t>
            </a:r>
          </a:p>
          <a:p>
            <a:endParaRPr lang="en-US" sz="1200" dirty="0"/>
          </a:p>
          <a:p>
            <a:r>
              <a:rPr lang="en-US" sz="1200" dirty="0"/>
              <a:t>EOF</a:t>
            </a:r>
          </a:p>
          <a:p>
            <a:r>
              <a:rPr lang="en-US" sz="1200" dirty="0" err="1"/>
              <a:t>kubectl</a:t>
            </a:r>
            <a:r>
              <a:rPr lang="en-US" sz="1200" dirty="0"/>
              <a:t> apply -f $filename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3AD851-F22E-B2D8-D0C2-4E5E0B426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6836" y="1642890"/>
            <a:ext cx="520065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372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12FC8E-83A3-A308-4080-0EFD4EE67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A00AA-2E14-149C-566A-9D9A458B1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测试应用是否可以通过</a:t>
            </a:r>
            <a:r>
              <a:rPr lang="en-US" altLang="zh-CN" dirty="0" err="1"/>
              <a:t>cfos</a:t>
            </a:r>
            <a:r>
              <a:rPr lang="zh-CN" altLang="en-US" dirty="0"/>
              <a:t>访问</a:t>
            </a:r>
            <a:r>
              <a:rPr lang="en-US" altLang="zh-CN" dirty="0"/>
              <a:t>Internet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89E4E-F5D4-14F8-C56D-3E764FB4A08B}"/>
              </a:ext>
            </a:extLst>
          </p:cNvPr>
          <p:cNvSpPr txBox="1"/>
          <p:nvPr/>
        </p:nvSpPr>
        <p:spPr>
          <a:xfrm>
            <a:off x="353011" y="1202560"/>
            <a:ext cx="609783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filename="pingalltest.sh"</a:t>
            </a:r>
          </a:p>
          <a:p>
            <a:r>
              <a:rPr lang="en-US" sz="1200" dirty="0"/>
              <a:t>cat &lt;&lt; 'EOF' | tee &gt; $filename</a:t>
            </a:r>
          </a:p>
          <a:p>
            <a:r>
              <a:rPr lang="en-US" sz="1200" dirty="0"/>
              <a:t>#!/bin/bash</a:t>
            </a:r>
          </a:p>
          <a:p>
            <a:endParaRPr lang="en-US" sz="1200" dirty="0"/>
          </a:p>
          <a:p>
            <a:r>
              <a:rPr lang="en-US" sz="1200" dirty="0"/>
              <a:t>pods=$(</a:t>
            </a:r>
            <a:r>
              <a:rPr lang="en-US" sz="1200" dirty="0" err="1"/>
              <a:t>kubectl</a:t>
            </a:r>
            <a:r>
              <a:rPr lang="en-US" sz="1200" dirty="0"/>
              <a:t> get pods -l </a:t>
            </a:r>
            <a:r>
              <a:rPr lang="en-US" sz="1200" dirty="0" err="1"/>
              <a:t>protectedby</a:t>
            </a:r>
            <a:r>
              <a:rPr lang="en-US" sz="1200" dirty="0"/>
              <a:t>=</a:t>
            </a:r>
            <a:r>
              <a:rPr lang="en-US" sz="1200" dirty="0" err="1"/>
              <a:t>cfos</a:t>
            </a:r>
            <a:r>
              <a:rPr lang="en-US" sz="1200" dirty="0"/>
              <a:t> -o </a:t>
            </a:r>
            <a:r>
              <a:rPr lang="en-US" sz="1200" dirty="0" err="1"/>
              <a:t>jsonpath</a:t>
            </a:r>
            <a:r>
              <a:rPr lang="en-US" sz="1200" dirty="0"/>
              <a:t>='{.items[*].metadata.name}')</a:t>
            </a:r>
          </a:p>
          <a:p>
            <a:endParaRPr lang="en-US" sz="1200" dirty="0"/>
          </a:p>
          <a:p>
            <a:r>
              <a:rPr lang="en-US" sz="1200" dirty="0"/>
              <a:t>for pod in $pods; do</a:t>
            </a:r>
          </a:p>
          <a:p>
            <a:r>
              <a:rPr lang="en-US" sz="1200" dirty="0"/>
              <a:t>    echo "Running ping in pod: $pod"</a:t>
            </a:r>
          </a:p>
          <a:p>
            <a:r>
              <a:rPr lang="en-US" sz="1200" dirty="0"/>
              <a:t>    if </a:t>
            </a:r>
            <a:r>
              <a:rPr lang="en-US" sz="1200" dirty="0" err="1"/>
              <a:t>kubectl</a:t>
            </a:r>
            <a:r>
              <a:rPr lang="en-US" sz="1200" dirty="0"/>
              <a:t> exec $pod -- /bin/</a:t>
            </a:r>
            <a:r>
              <a:rPr lang="en-US" sz="1200" dirty="0" err="1"/>
              <a:t>sh</a:t>
            </a:r>
            <a:r>
              <a:rPr lang="en-US" sz="1200" dirty="0"/>
              <a:t> -c 'ping -c 1 -W 5 8.8.8.8 | grep </a:t>
            </a:r>
            <a:r>
              <a:rPr lang="en-US" sz="1200" dirty="0" err="1"/>
              <a:t>ttl</a:t>
            </a:r>
            <a:r>
              <a:rPr lang="en-US" sz="1200" dirty="0"/>
              <a:t>'; then</a:t>
            </a:r>
          </a:p>
          <a:p>
            <a:r>
              <a:rPr lang="en-US" sz="1200" dirty="0"/>
              <a:t>        echo "Ping succeeded in pod: $pod"</a:t>
            </a:r>
          </a:p>
          <a:p>
            <a:r>
              <a:rPr lang="en-US" sz="1200" dirty="0"/>
              <a:t>    else</a:t>
            </a:r>
          </a:p>
          <a:p>
            <a:r>
              <a:rPr lang="en-US" sz="1200" dirty="0"/>
              <a:t>        echo "Ping failed in pod: $pod"</a:t>
            </a:r>
          </a:p>
          <a:p>
            <a:r>
              <a:rPr lang="en-US" sz="1200" dirty="0"/>
              <a:t>        echo "Attempting manual ping for debugging:"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kubectl</a:t>
            </a:r>
            <a:r>
              <a:rPr lang="en-US" sz="1200" dirty="0"/>
              <a:t> exec $pod -- ping -c 2 8.8.8.8</a:t>
            </a:r>
          </a:p>
          <a:p>
            <a:r>
              <a:rPr lang="en-US" sz="1200" dirty="0"/>
              <a:t>    fi</a:t>
            </a:r>
          </a:p>
          <a:p>
            <a:r>
              <a:rPr lang="en-US" sz="1200" dirty="0"/>
              <a:t>    echo "---"</a:t>
            </a:r>
          </a:p>
          <a:p>
            <a:r>
              <a:rPr lang="en-US" sz="1200" dirty="0"/>
              <a:t>done</a:t>
            </a:r>
          </a:p>
          <a:p>
            <a:endParaRPr lang="en-US" sz="1200" dirty="0"/>
          </a:p>
          <a:p>
            <a:r>
              <a:rPr lang="en-US" sz="1200" dirty="0"/>
              <a:t>echo "Ping completed in all pods to address 8.8.8.8."</a:t>
            </a:r>
          </a:p>
          <a:p>
            <a:r>
              <a:rPr lang="en-US" sz="1200" dirty="0"/>
              <a:t>EOF</a:t>
            </a:r>
          </a:p>
          <a:p>
            <a:r>
              <a:rPr lang="en-US" sz="1200" dirty="0" err="1"/>
              <a:t>chmod</a:t>
            </a:r>
            <a:r>
              <a:rPr lang="en-US" sz="1200" dirty="0"/>
              <a:t> +x $filename</a:t>
            </a:r>
          </a:p>
          <a:p>
            <a:r>
              <a:rPr lang="en-US" sz="1200" dirty="0"/>
              <a:t>./$filename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C9EBA1-6DA4-EAD4-FA09-4933B2194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84" y="1048324"/>
            <a:ext cx="4524375" cy="971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93FFB4A-5F68-C9C3-1677-BFF48E1CDF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484" y="2182086"/>
            <a:ext cx="4524375" cy="3648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33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CB212-EC9B-FCC8-18AD-EC8B7E3CC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8EC77-9502-3FB2-D2BF-824731FB9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应用</a:t>
            </a:r>
            <a:r>
              <a:rPr lang="en-US" altLang="zh-CN" dirty="0"/>
              <a:t>scale-out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904A2-2256-59E7-A32A-B844D4E266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719092"/>
            <a:ext cx="6371590" cy="56140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045880-4C85-9D64-59F9-25F0685C66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265" y="701098"/>
            <a:ext cx="4943716" cy="5632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182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0A42A-32F9-9C68-92E0-747F231B6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1851-95E2-117A-4694-0B2E2CA6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scale-out -1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5FAB42-FC67-65EB-4BE8-A42F61AA7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354" y="1281918"/>
            <a:ext cx="11336357" cy="165011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AC6DC9E-12E9-BF09-4569-BC679AC4F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354" y="3494860"/>
            <a:ext cx="11336357" cy="1802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218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EA2C9-A048-3362-83FE-3BE894D27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EE9B8-8435-BB35-13A9-DEB08CE15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Node scale-out -2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AAD2A7-1843-F9FA-FEB7-73B8FC3DA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87" y="961611"/>
            <a:ext cx="10434824" cy="4934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280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DFBD3-7F9C-5902-ACA5-154DAA6DD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4F71-4811-559B-AB1C-663C97C51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en-US" altLang="zh-CN" dirty="0"/>
              <a:t> scale-out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9150CB-5379-F33B-2EDC-A323A51E13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77" y="1238193"/>
            <a:ext cx="10798447" cy="5351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5A3384-1063-7DB0-DF50-C6BDCD3D93F0}"/>
              </a:ext>
            </a:extLst>
          </p:cNvPr>
          <p:cNvSpPr txBox="1"/>
          <p:nvPr/>
        </p:nvSpPr>
        <p:spPr>
          <a:xfrm>
            <a:off x="353011" y="2107748"/>
            <a:ext cx="6584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/>
              <a:t>通过命令执行增加</a:t>
            </a:r>
            <a:r>
              <a:rPr lang="en-US" altLang="zh-CN"/>
              <a:t>node CPU</a:t>
            </a:r>
            <a:r>
              <a:rPr lang="zh-CN" altLang="en-US"/>
              <a:t>利用，从而实现</a:t>
            </a:r>
            <a:r>
              <a:rPr lang="en-US" altLang="zh-CN"/>
              <a:t>HPA</a:t>
            </a:r>
            <a:r>
              <a:rPr lang="zh-CN" altLang="en-US"/>
              <a:t>横向自动扩容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F85B26-331A-738D-3002-183E84E18CD8}"/>
              </a:ext>
            </a:extLst>
          </p:cNvPr>
          <p:cNvSpPr txBox="1"/>
          <p:nvPr/>
        </p:nvSpPr>
        <p:spPr>
          <a:xfrm>
            <a:off x="353011" y="2626849"/>
            <a:ext cx="1079844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(dd if=/dev/zero of=/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bigfile</a:t>
            </a:r>
            <a:r>
              <a:rPr lang="en-US" dirty="0"/>
              <a:t> bs=1G count=10 &amp;&amp; sha512sum /</a:t>
            </a:r>
            <a:r>
              <a:rPr lang="en-US" dirty="0" err="1"/>
              <a:t>tmp</a:t>
            </a:r>
            <a:r>
              <a:rPr lang="en-US" dirty="0"/>
              <a:t>/</a:t>
            </a:r>
            <a:r>
              <a:rPr lang="en-US" dirty="0" err="1"/>
              <a:t>bigfile</a:t>
            </a:r>
            <a:r>
              <a:rPr lang="en-US" dirty="0"/>
              <a:t>) | tee /</a:t>
            </a:r>
            <a:r>
              <a:rPr lang="en-US" dirty="0" err="1"/>
              <a:t>tmp</a:t>
            </a:r>
            <a:r>
              <a:rPr lang="en-US" dirty="0"/>
              <a:t>/output.txt</a:t>
            </a:r>
          </a:p>
          <a:p>
            <a:endParaRPr lang="en-US" dirty="0"/>
          </a:p>
          <a:p>
            <a:r>
              <a:rPr lang="en-US" dirty="0"/>
              <a:t>pod=$(</a:t>
            </a:r>
            <a:r>
              <a:rPr lang="en-US" dirty="0" err="1"/>
              <a:t>kubectl</a:t>
            </a:r>
            <a:r>
              <a:rPr lang="en-US" dirty="0"/>
              <a:t> get pod -l app=firewall -o </a:t>
            </a:r>
            <a:r>
              <a:rPr lang="en-US" dirty="0" err="1"/>
              <a:t>jsonpath</a:t>
            </a:r>
            <a:r>
              <a:rPr lang="en-US" dirty="0"/>
              <a:t>='{.items[0].metadata.name}') </a:t>
            </a:r>
          </a:p>
          <a:p>
            <a:r>
              <a:rPr lang="en-US" dirty="0" err="1"/>
              <a:t>kubectl</a:t>
            </a:r>
            <a:r>
              <a:rPr lang="en-US" dirty="0"/>
              <a:t> exec -it "$pod" -n "$NAMESPACE" -- </a:t>
            </a:r>
            <a:r>
              <a:rPr lang="en-US" dirty="0" err="1"/>
              <a:t>sh</a:t>
            </a:r>
            <a:r>
              <a:rPr lang="en-US" dirty="0"/>
              <a:t> -c 'while true; do /bin/</a:t>
            </a:r>
            <a:r>
              <a:rPr lang="en-US" dirty="0" err="1"/>
              <a:t>busybox</a:t>
            </a:r>
            <a:r>
              <a:rPr lang="en-US" dirty="0"/>
              <a:t> find / ; echo working...; done'</a:t>
            </a: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99CBE6-4CB9-C26D-4908-3F9B83518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977" y="3145950"/>
            <a:ext cx="7902639" cy="3207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1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9FE19-8A91-FDD7-0B93-D2727A390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BC91-3BC1-7A1C-FF39-5F547E0B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Cfos</a:t>
            </a:r>
            <a:r>
              <a:rPr lang="en-US" altLang="zh-CN" dirty="0"/>
              <a:t> </a:t>
            </a:r>
            <a:r>
              <a:rPr lang="zh-CN" altLang="en-US" dirty="0"/>
              <a:t>通过</a:t>
            </a:r>
            <a:r>
              <a:rPr lang="en-US" altLang="zh-CN" dirty="0"/>
              <a:t> </a:t>
            </a:r>
            <a:r>
              <a:rPr lang="en-US" altLang="zh-CN" dirty="0" err="1"/>
              <a:t>hpa</a:t>
            </a:r>
            <a:r>
              <a:rPr lang="en-US" altLang="zh-CN" dirty="0"/>
              <a:t> </a:t>
            </a:r>
            <a:r>
              <a:rPr lang="zh-CN" altLang="en-US" dirty="0"/>
              <a:t>实现横向</a:t>
            </a:r>
            <a:r>
              <a:rPr lang="en-US" altLang="zh-CN" dirty="0"/>
              <a:t>scale-out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59EEEE-8302-74DD-9617-982A75B8F9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02" y="1008904"/>
            <a:ext cx="8597346" cy="272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22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6A968-E340-D4EB-A11E-09A043945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6286-3E57-8A0D-DFF7-549A82B12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测试攻击流量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33B106-797B-C6DB-5198-4F80100BA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873417"/>
            <a:ext cx="11326756" cy="5111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67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136E16D4-1A7B-C172-4C04-14B3CC1F5525}"/>
              </a:ext>
            </a:extLst>
          </p:cNvPr>
          <p:cNvSpPr/>
          <p:nvPr/>
        </p:nvSpPr>
        <p:spPr>
          <a:xfrm>
            <a:off x="247650" y="1676401"/>
            <a:ext cx="7505700" cy="3448050"/>
          </a:xfrm>
          <a:prstGeom prst="roundRect">
            <a:avLst/>
          </a:prstGeom>
          <a:solidFill>
            <a:schemeClr val="accent1">
              <a:lumMod val="60000"/>
              <a:lumOff val="40000"/>
              <a:alpha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312" y="238441"/>
            <a:ext cx="10515600" cy="535120"/>
          </a:xfrm>
        </p:spPr>
        <p:txBody>
          <a:bodyPr/>
          <a:lstStyle/>
          <a:p>
            <a:r>
              <a:rPr lang="zh-CN" altLang="en-US" dirty="0"/>
              <a:t>流量逻辑拓扑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0234072-EB3F-7344-542D-583813C89398}"/>
              </a:ext>
            </a:extLst>
          </p:cNvPr>
          <p:cNvGrpSpPr/>
          <p:nvPr/>
        </p:nvGrpSpPr>
        <p:grpSpPr>
          <a:xfrm>
            <a:off x="538841" y="1980694"/>
            <a:ext cx="3027130" cy="2965584"/>
            <a:chOff x="3388963" y="1577632"/>
            <a:chExt cx="1880301" cy="714500"/>
          </a:xfrm>
        </p:grpSpPr>
        <p:sp>
          <p:nvSpPr>
            <p:cNvPr id="4" name="Rounded Rectangle 21">
              <a:extLst>
                <a:ext uri="{FF2B5EF4-FFF2-40B4-BE49-F238E27FC236}">
                  <a16:creationId xmlns:a16="http://schemas.microsoft.com/office/drawing/2014/main" id="{F85A6761-56ED-5C98-1BB7-E21E32216510}"/>
                </a:ext>
              </a:extLst>
            </p:cNvPr>
            <p:cNvSpPr/>
            <p:nvPr/>
          </p:nvSpPr>
          <p:spPr>
            <a:xfrm>
              <a:off x="3388963" y="1577632"/>
              <a:ext cx="1880301" cy="714500"/>
            </a:xfrm>
            <a:prstGeom prst="roundRect">
              <a:avLst>
                <a:gd name="adj" fmla="val 9818"/>
              </a:avLst>
            </a:prstGeom>
            <a:solidFill>
              <a:srgbClr val="E4E8EE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BMWTypeCondensedLight" pitchFamily="34" charset="0"/>
                <a:cs typeface="Helvetica Neue"/>
              </a:endParaRPr>
            </a:p>
          </p:txBody>
        </p:sp>
        <p:sp>
          <p:nvSpPr>
            <p:cNvPr id="5" name="矩形 322">
              <a:extLst>
                <a:ext uri="{FF2B5EF4-FFF2-40B4-BE49-F238E27FC236}">
                  <a16:creationId xmlns:a16="http://schemas.microsoft.com/office/drawing/2014/main" id="{0268A8A7-BB1F-149F-A847-2334FB04FCB5}"/>
                </a:ext>
              </a:extLst>
            </p:cNvPr>
            <p:cNvSpPr/>
            <p:nvPr/>
          </p:nvSpPr>
          <p:spPr>
            <a:xfrm>
              <a:off x="4936321" y="2210465"/>
              <a:ext cx="239169" cy="5932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3F7BFD"/>
                  </a:solidFill>
                  <a:latin typeface="BMWTypeCondensedLight" pitchFamily="34" charset="0"/>
                </a:rPr>
                <a:t>app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B7CF68A-9128-04B2-CC85-99B7C6C359F8}"/>
              </a:ext>
            </a:extLst>
          </p:cNvPr>
          <p:cNvGrpSpPr/>
          <p:nvPr/>
        </p:nvGrpSpPr>
        <p:grpSpPr>
          <a:xfrm>
            <a:off x="4444331" y="1980696"/>
            <a:ext cx="3022614" cy="2972008"/>
            <a:chOff x="3400107" y="2459129"/>
            <a:chExt cx="1880301" cy="714500"/>
          </a:xfrm>
        </p:grpSpPr>
        <p:sp>
          <p:nvSpPr>
            <p:cNvPr id="7" name="Rounded Rectangle 21">
              <a:extLst>
                <a:ext uri="{FF2B5EF4-FFF2-40B4-BE49-F238E27FC236}">
                  <a16:creationId xmlns:a16="http://schemas.microsoft.com/office/drawing/2014/main" id="{6D38872B-C967-1BB1-4621-5E5E729A7C1F}"/>
                </a:ext>
              </a:extLst>
            </p:cNvPr>
            <p:cNvSpPr/>
            <p:nvPr/>
          </p:nvSpPr>
          <p:spPr>
            <a:xfrm>
              <a:off x="3400107" y="2459129"/>
              <a:ext cx="1880301" cy="714500"/>
            </a:xfrm>
            <a:prstGeom prst="roundRect">
              <a:avLst>
                <a:gd name="adj" fmla="val 9818"/>
              </a:avLst>
            </a:prstGeom>
            <a:solidFill>
              <a:srgbClr val="E4E8EE"/>
            </a:solidFill>
            <a:ln w="6350">
              <a:solidFill>
                <a:schemeClr val="bg1">
                  <a:lumMod val="50000"/>
                </a:schemeClr>
              </a:solidFill>
              <a:prstDash val="soli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400" dirty="0">
                <a:solidFill>
                  <a:schemeClr val="tx1"/>
                </a:solidFill>
                <a:latin typeface="BMWTypeCondensedLight" pitchFamily="34" charset="0"/>
                <a:cs typeface="Helvetica Neue"/>
              </a:endParaRPr>
            </a:p>
          </p:txBody>
        </p:sp>
        <p:sp>
          <p:nvSpPr>
            <p:cNvPr id="8" name="矩形 322">
              <a:extLst>
                <a:ext uri="{FF2B5EF4-FFF2-40B4-BE49-F238E27FC236}">
                  <a16:creationId xmlns:a16="http://schemas.microsoft.com/office/drawing/2014/main" id="{777AC173-420D-0512-062D-B699B4A4A60D}"/>
                </a:ext>
              </a:extLst>
            </p:cNvPr>
            <p:cNvSpPr/>
            <p:nvPr/>
          </p:nvSpPr>
          <p:spPr>
            <a:xfrm>
              <a:off x="5038986" y="3090062"/>
              <a:ext cx="219582" cy="5919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000" b="1" dirty="0">
                  <a:solidFill>
                    <a:srgbClr val="3F7BFD"/>
                  </a:solidFill>
                  <a:latin typeface="BMWTypeCondensedLight" pitchFamily="34" charset="0"/>
                </a:rPr>
                <a:t>sec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E265C8D-E132-2642-DC36-47AC0F48C336}"/>
              </a:ext>
            </a:extLst>
          </p:cNvPr>
          <p:cNvGrpSpPr/>
          <p:nvPr/>
        </p:nvGrpSpPr>
        <p:grpSpPr>
          <a:xfrm>
            <a:off x="97011" y="1043733"/>
            <a:ext cx="7780162" cy="4450771"/>
            <a:chOff x="1977247" y="1126891"/>
            <a:chExt cx="7450144" cy="4546957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4CA30263-9437-90D1-5331-6F91E458F77C}"/>
                </a:ext>
              </a:extLst>
            </p:cNvPr>
            <p:cNvSpPr/>
            <p:nvPr/>
          </p:nvSpPr>
          <p:spPr>
            <a:xfrm>
              <a:off x="1977247" y="1126891"/>
              <a:ext cx="7450144" cy="4546957"/>
            </a:xfrm>
            <a:prstGeom prst="rect">
              <a:avLst/>
            </a:prstGeom>
            <a:noFill/>
            <a:ln w="12700">
              <a:solidFill>
                <a:srgbClr val="1E8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zh-CN" sz="1200" dirty="0">
                  <a:ln w="0"/>
                  <a:solidFill>
                    <a:srgbClr val="1E89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     App </a:t>
              </a:r>
              <a:r>
                <a:rPr lang="en-US" sz="1200" dirty="0">
                  <a:ln w="0"/>
                  <a:solidFill>
                    <a:srgbClr val="1E8900"/>
                  </a:solidFill>
                  <a:latin typeface="Amazon Ember" panose="020B0603020204020204" pitchFamily="34" charset="0"/>
                  <a:ea typeface="Amazon Ember" panose="020B0603020204020204" pitchFamily="34" charset="0"/>
                  <a:cs typeface="Amazon Ember" panose="020B0603020204020204" pitchFamily="34" charset="0"/>
                </a:rPr>
                <a:t>VPC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21C1F5B-770D-25B2-7B9D-A6A46F0E5C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93219" y="1142933"/>
              <a:ext cx="509449" cy="235449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1304D16-554C-4875-4A67-6A6A445CB7C4}"/>
              </a:ext>
            </a:extLst>
          </p:cNvPr>
          <p:cNvSpPr txBox="1"/>
          <p:nvPr/>
        </p:nvSpPr>
        <p:spPr>
          <a:xfrm>
            <a:off x="1645641" y="4428004"/>
            <a:ext cx="709970" cy="299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Node-1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C8C644-8ACB-A082-226E-270082A1A829}"/>
              </a:ext>
            </a:extLst>
          </p:cNvPr>
          <p:cNvSpPr txBox="1"/>
          <p:nvPr/>
        </p:nvSpPr>
        <p:spPr>
          <a:xfrm>
            <a:off x="5840273" y="4428004"/>
            <a:ext cx="709970" cy="299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Node-2</a:t>
            </a:r>
          </a:p>
        </p:txBody>
      </p:sp>
      <p:pic>
        <p:nvPicPr>
          <p:cNvPr id="18" name="Graphic 20">
            <a:extLst>
              <a:ext uri="{FF2B5EF4-FFF2-40B4-BE49-F238E27FC236}">
                <a16:creationId xmlns:a16="http://schemas.microsoft.com/office/drawing/2014/main" id="{72A0760B-B5CC-CE63-1628-A073C32399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450" y="4575290"/>
            <a:ext cx="550011" cy="575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2CA68E1-E534-4D3A-41C4-176C102160D8}"/>
              </a:ext>
            </a:extLst>
          </p:cNvPr>
          <p:cNvSpPr txBox="1"/>
          <p:nvPr/>
        </p:nvSpPr>
        <p:spPr>
          <a:xfrm>
            <a:off x="3688420" y="5150771"/>
            <a:ext cx="695048" cy="3997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ECR</a:t>
            </a:r>
          </a:p>
        </p:txBody>
      </p:sp>
      <p:pic>
        <p:nvPicPr>
          <p:cNvPr id="20" name="Graphic 6">
            <a:extLst>
              <a:ext uri="{FF2B5EF4-FFF2-40B4-BE49-F238E27FC236}">
                <a16:creationId xmlns:a16="http://schemas.microsoft.com/office/drawing/2014/main" id="{59B5BDF3-95A2-C0CE-A40A-1EA7B6EB87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461" y="4874699"/>
            <a:ext cx="276096" cy="28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Graphic 8">
            <a:extLst>
              <a:ext uri="{FF2B5EF4-FFF2-40B4-BE49-F238E27FC236}">
                <a16:creationId xmlns:a16="http://schemas.microsoft.com/office/drawing/2014/main" id="{A7D7A28C-196A-C548-2FA1-D05973F420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915" y="4863029"/>
            <a:ext cx="276096" cy="288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AutoShape 4" descr="Product, Container">
            <a:extLst>
              <a:ext uri="{FF2B5EF4-FFF2-40B4-BE49-F238E27FC236}">
                <a16:creationId xmlns:a16="http://schemas.microsoft.com/office/drawing/2014/main" id="{919633ED-3BC3-B7BF-0520-FE9152572A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286701" y="3350614"/>
            <a:ext cx="315264" cy="329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263139E-7D69-F1AB-046E-CE81B2284BE9}"/>
              </a:ext>
            </a:extLst>
          </p:cNvPr>
          <p:cNvSpPr/>
          <p:nvPr/>
        </p:nvSpPr>
        <p:spPr>
          <a:xfrm>
            <a:off x="798698" y="2743200"/>
            <a:ext cx="2429434" cy="165578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E345D77-5306-CA9E-3032-20F9568F3233}"/>
              </a:ext>
            </a:extLst>
          </p:cNvPr>
          <p:cNvSpPr/>
          <p:nvPr/>
        </p:nvSpPr>
        <p:spPr>
          <a:xfrm>
            <a:off x="2159308" y="3076173"/>
            <a:ext cx="557611" cy="2690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4C4F746-F42E-E954-A2E4-29E2DBEBEEF2}"/>
              </a:ext>
            </a:extLst>
          </p:cNvPr>
          <p:cNvSpPr txBox="1"/>
          <p:nvPr/>
        </p:nvSpPr>
        <p:spPr>
          <a:xfrm>
            <a:off x="2181144" y="3090692"/>
            <a:ext cx="527587" cy="26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app-1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49CFE9F-25CD-0EF3-EEE6-EB84C281457E}"/>
              </a:ext>
            </a:extLst>
          </p:cNvPr>
          <p:cNvSpPr/>
          <p:nvPr/>
        </p:nvSpPr>
        <p:spPr>
          <a:xfrm>
            <a:off x="4978912" y="2850376"/>
            <a:ext cx="2417971" cy="154389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43FB9D7-B63C-7D92-9F80-80A1E9AC7C1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58663" y="3031101"/>
            <a:ext cx="369769" cy="38689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958C9F6-8C69-B043-7DC7-207A114F96E0}"/>
              </a:ext>
            </a:extLst>
          </p:cNvPr>
          <p:cNvSpPr txBox="1"/>
          <p:nvPr/>
        </p:nvSpPr>
        <p:spPr>
          <a:xfrm>
            <a:off x="5672994" y="3112601"/>
            <a:ext cx="507690" cy="2664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CF</a:t>
            </a:r>
            <a:r>
              <a:rPr lang="en-US" altLang="zh-CN" sz="1000" dirty="0" err="1"/>
              <a:t>os</a:t>
            </a:r>
            <a:endParaRPr lang="en-US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25A9E33-4A96-D77D-2E08-F5FB8997F2BA}"/>
              </a:ext>
            </a:extLst>
          </p:cNvPr>
          <p:cNvSpPr txBox="1"/>
          <p:nvPr/>
        </p:nvSpPr>
        <p:spPr>
          <a:xfrm>
            <a:off x="669099" y="1699101"/>
            <a:ext cx="1162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EKS Cluster</a:t>
            </a:r>
            <a:endParaRPr lang="en-US" sz="1400" dirty="0"/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0D3A180-51A2-34AB-3F96-2F99D157FFE8}"/>
              </a:ext>
            </a:extLst>
          </p:cNvPr>
          <p:cNvSpPr/>
          <p:nvPr/>
        </p:nvSpPr>
        <p:spPr>
          <a:xfrm>
            <a:off x="1284507" y="2998430"/>
            <a:ext cx="113438" cy="68133"/>
          </a:xfrm>
          <a:custGeom>
            <a:avLst/>
            <a:gdLst>
              <a:gd name="connsiteX0" fmla="*/ 113438 w 113438"/>
              <a:gd name="connsiteY0" fmla="*/ 49692 h 68133"/>
              <a:gd name="connsiteX1" fmla="*/ 112363 w 113438"/>
              <a:gd name="connsiteY1" fmla="*/ 54453 h 68133"/>
              <a:gd name="connsiteX2" fmla="*/ 91937 w 113438"/>
              <a:gd name="connsiteY2" fmla="*/ 68122 h 68133"/>
              <a:gd name="connsiteX3" fmla="*/ 21597 w 113438"/>
              <a:gd name="connsiteY3" fmla="*/ 68122 h 68133"/>
              <a:gd name="connsiteX4" fmla="*/ 1171 w 113438"/>
              <a:gd name="connsiteY4" fmla="*/ 54300 h 68133"/>
              <a:gd name="connsiteX5" fmla="*/ 15147 w 113438"/>
              <a:gd name="connsiteY5" fmla="*/ 28191 h 68133"/>
              <a:gd name="connsiteX6" fmla="*/ 21751 w 113438"/>
              <a:gd name="connsiteY6" fmla="*/ 27423 h 68133"/>
              <a:gd name="connsiteX7" fmla="*/ 22826 w 113438"/>
              <a:gd name="connsiteY7" fmla="*/ 26655 h 68133"/>
              <a:gd name="connsiteX8" fmla="*/ 37723 w 113438"/>
              <a:gd name="connsiteY8" fmla="*/ 14369 h 68133"/>
              <a:gd name="connsiteX9" fmla="*/ 45402 w 113438"/>
              <a:gd name="connsiteY9" fmla="*/ 13908 h 68133"/>
              <a:gd name="connsiteX10" fmla="*/ 46631 w 113438"/>
              <a:gd name="connsiteY10" fmla="*/ 13447 h 68133"/>
              <a:gd name="connsiteX11" fmla="*/ 66443 w 113438"/>
              <a:gd name="connsiteY11" fmla="*/ 393 h 68133"/>
              <a:gd name="connsiteX12" fmla="*/ 89326 w 113438"/>
              <a:gd name="connsiteY12" fmla="*/ 6690 h 68133"/>
              <a:gd name="connsiteX13" fmla="*/ 98541 w 113438"/>
              <a:gd name="connsiteY13" fmla="*/ 21126 h 68133"/>
              <a:gd name="connsiteX14" fmla="*/ 99155 w 113438"/>
              <a:gd name="connsiteY14" fmla="*/ 27730 h 68133"/>
              <a:gd name="connsiteX15" fmla="*/ 100077 w 113438"/>
              <a:gd name="connsiteY15" fmla="*/ 28805 h 68133"/>
              <a:gd name="connsiteX16" fmla="*/ 113284 w 113438"/>
              <a:gd name="connsiteY16" fmla="*/ 44317 h 68133"/>
              <a:gd name="connsiteX17" fmla="*/ 113438 w 113438"/>
              <a:gd name="connsiteY17" fmla="*/ 46006 h 68133"/>
              <a:gd name="connsiteX18" fmla="*/ 113438 w 113438"/>
              <a:gd name="connsiteY18" fmla="*/ 49692 h 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38" h="68133">
                <a:moveTo>
                  <a:pt x="113438" y="49692"/>
                </a:moveTo>
                <a:cubicBezTo>
                  <a:pt x="113284" y="51228"/>
                  <a:pt x="112824" y="52917"/>
                  <a:pt x="112363" y="54453"/>
                </a:cubicBezTo>
                <a:cubicBezTo>
                  <a:pt x="109138" y="62900"/>
                  <a:pt x="100998" y="68429"/>
                  <a:pt x="91937" y="68122"/>
                </a:cubicBezTo>
                <a:lnTo>
                  <a:pt x="21597" y="68122"/>
                </a:lnTo>
                <a:cubicBezTo>
                  <a:pt x="12536" y="68275"/>
                  <a:pt x="4396" y="62746"/>
                  <a:pt x="1171" y="54300"/>
                </a:cubicBezTo>
                <a:cubicBezTo>
                  <a:pt x="-2822" y="43703"/>
                  <a:pt x="3782" y="31263"/>
                  <a:pt x="15147" y="28191"/>
                </a:cubicBezTo>
                <a:cubicBezTo>
                  <a:pt x="17297" y="27730"/>
                  <a:pt x="19601" y="27577"/>
                  <a:pt x="21751" y="27423"/>
                </a:cubicBezTo>
                <a:cubicBezTo>
                  <a:pt x="22672" y="27423"/>
                  <a:pt x="22672" y="26962"/>
                  <a:pt x="22826" y="26655"/>
                </a:cubicBezTo>
                <a:cubicBezTo>
                  <a:pt x="25437" y="20358"/>
                  <a:pt x="30965" y="15751"/>
                  <a:pt x="37723" y="14369"/>
                </a:cubicBezTo>
                <a:cubicBezTo>
                  <a:pt x="40180" y="13754"/>
                  <a:pt x="42791" y="13601"/>
                  <a:pt x="45402" y="13908"/>
                </a:cubicBezTo>
                <a:cubicBezTo>
                  <a:pt x="45863" y="14062"/>
                  <a:pt x="46477" y="13908"/>
                  <a:pt x="46631" y="13447"/>
                </a:cubicBezTo>
                <a:cubicBezTo>
                  <a:pt x="50931" y="6383"/>
                  <a:pt x="58149" y="1622"/>
                  <a:pt x="66443" y="393"/>
                </a:cubicBezTo>
                <a:cubicBezTo>
                  <a:pt x="74582" y="-989"/>
                  <a:pt x="83029" y="1314"/>
                  <a:pt x="89326" y="6690"/>
                </a:cubicBezTo>
                <a:cubicBezTo>
                  <a:pt x="94087" y="10222"/>
                  <a:pt x="97312" y="15444"/>
                  <a:pt x="98541" y="21126"/>
                </a:cubicBezTo>
                <a:cubicBezTo>
                  <a:pt x="99002" y="23276"/>
                  <a:pt x="99155" y="25426"/>
                  <a:pt x="99155" y="27730"/>
                </a:cubicBezTo>
                <a:cubicBezTo>
                  <a:pt x="99309" y="28344"/>
                  <a:pt x="99309" y="28498"/>
                  <a:pt x="100077" y="28805"/>
                </a:cubicBezTo>
                <a:cubicBezTo>
                  <a:pt x="107295" y="31877"/>
                  <a:pt x="111749" y="36945"/>
                  <a:pt x="113284" y="44317"/>
                </a:cubicBezTo>
                <a:cubicBezTo>
                  <a:pt x="113284" y="44931"/>
                  <a:pt x="113438" y="45392"/>
                  <a:pt x="113438" y="46006"/>
                </a:cubicBezTo>
                <a:lnTo>
                  <a:pt x="113438" y="49692"/>
                </a:lnTo>
                <a:close/>
              </a:path>
            </a:pathLst>
          </a:custGeom>
          <a:solidFill>
            <a:srgbClr val="75787B"/>
          </a:solidFill>
          <a:ln w="1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BF029CBE-F0C5-5258-8F14-71E563353133}"/>
              </a:ext>
            </a:extLst>
          </p:cNvPr>
          <p:cNvSpPr/>
          <p:nvPr/>
        </p:nvSpPr>
        <p:spPr>
          <a:xfrm>
            <a:off x="1224400" y="2895771"/>
            <a:ext cx="233450" cy="266461"/>
          </a:xfrm>
          <a:custGeom>
            <a:avLst/>
            <a:gdLst>
              <a:gd name="connsiteX0" fmla="*/ 233442 w 233450"/>
              <a:gd name="connsiteY0" fmla="*/ 77558 h 266461"/>
              <a:gd name="connsiteX1" fmla="*/ 228527 w 233450"/>
              <a:gd name="connsiteY1" fmla="*/ 64964 h 266461"/>
              <a:gd name="connsiteX2" fmla="*/ 215780 w 233450"/>
              <a:gd name="connsiteY2" fmla="*/ 59589 h 266461"/>
              <a:gd name="connsiteX3" fmla="*/ 186600 w 233450"/>
              <a:gd name="connsiteY3" fmla="*/ 59589 h 266461"/>
              <a:gd name="connsiteX4" fmla="*/ 186600 w 233450"/>
              <a:gd name="connsiteY4" fmla="*/ 27337 h 266461"/>
              <a:gd name="connsiteX5" fmla="*/ 160798 w 233450"/>
              <a:gd name="connsiteY5" fmla="*/ 0 h 266461"/>
              <a:gd name="connsiteX6" fmla="*/ 134997 w 233450"/>
              <a:gd name="connsiteY6" fmla="*/ 27337 h 266461"/>
              <a:gd name="connsiteX7" fmla="*/ 134997 w 233450"/>
              <a:gd name="connsiteY7" fmla="*/ 59589 h 266461"/>
              <a:gd name="connsiteX8" fmla="*/ 98598 w 233450"/>
              <a:gd name="connsiteY8" fmla="*/ 59589 h 266461"/>
              <a:gd name="connsiteX9" fmla="*/ 98598 w 233450"/>
              <a:gd name="connsiteY9" fmla="*/ 27337 h 266461"/>
              <a:gd name="connsiteX10" fmla="*/ 72797 w 233450"/>
              <a:gd name="connsiteY10" fmla="*/ 0 h 266461"/>
              <a:gd name="connsiteX11" fmla="*/ 46996 w 233450"/>
              <a:gd name="connsiteY11" fmla="*/ 27337 h 266461"/>
              <a:gd name="connsiteX12" fmla="*/ 46996 w 233450"/>
              <a:gd name="connsiteY12" fmla="*/ 59589 h 266461"/>
              <a:gd name="connsiteX13" fmla="*/ 17815 w 233450"/>
              <a:gd name="connsiteY13" fmla="*/ 59589 h 266461"/>
              <a:gd name="connsiteX14" fmla="*/ 0 w 233450"/>
              <a:gd name="connsiteY14" fmla="*/ 77404 h 266461"/>
              <a:gd name="connsiteX15" fmla="*/ 0 w 233450"/>
              <a:gd name="connsiteY15" fmla="*/ 105970 h 266461"/>
              <a:gd name="connsiteX16" fmla="*/ 17815 w 233450"/>
              <a:gd name="connsiteY16" fmla="*/ 123786 h 266461"/>
              <a:gd name="connsiteX17" fmla="*/ 30716 w 233450"/>
              <a:gd name="connsiteY17" fmla="*/ 123786 h 266461"/>
              <a:gd name="connsiteX18" fmla="*/ 30716 w 233450"/>
              <a:gd name="connsiteY18" fmla="*/ 203955 h 266461"/>
              <a:gd name="connsiteX19" fmla="*/ 44999 w 233450"/>
              <a:gd name="connsiteY19" fmla="*/ 218237 h 266461"/>
              <a:gd name="connsiteX20" fmla="*/ 94913 w 233450"/>
              <a:gd name="connsiteY20" fmla="*/ 218237 h 266461"/>
              <a:gd name="connsiteX21" fmla="*/ 94913 w 233450"/>
              <a:gd name="connsiteY21" fmla="*/ 266462 h 266461"/>
              <a:gd name="connsiteX22" fmla="*/ 138683 w 233450"/>
              <a:gd name="connsiteY22" fmla="*/ 266462 h 266461"/>
              <a:gd name="connsiteX23" fmla="*/ 138683 w 233450"/>
              <a:gd name="connsiteY23" fmla="*/ 218237 h 266461"/>
              <a:gd name="connsiteX24" fmla="*/ 188443 w 233450"/>
              <a:gd name="connsiteY24" fmla="*/ 218237 h 266461"/>
              <a:gd name="connsiteX25" fmla="*/ 202726 w 233450"/>
              <a:gd name="connsiteY25" fmla="*/ 203955 h 266461"/>
              <a:gd name="connsiteX26" fmla="*/ 202726 w 233450"/>
              <a:gd name="connsiteY26" fmla="*/ 123786 h 266461"/>
              <a:gd name="connsiteX27" fmla="*/ 215627 w 233450"/>
              <a:gd name="connsiteY27" fmla="*/ 123786 h 266461"/>
              <a:gd name="connsiteX28" fmla="*/ 233442 w 233450"/>
              <a:gd name="connsiteY28" fmla="*/ 105970 h 266461"/>
              <a:gd name="connsiteX29" fmla="*/ 233442 w 233450"/>
              <a:gd name="connsiteY29" fmla="*/ 77558 h 266461"/>
              <a:gd name="connsiteX30" fmla="*/ 147283 w 233450"/>
              <a:gd name="connsiteY30" fmla="*/ 27337 h 266461"/>
              <a:gd name="connsiteX31" fmla="*/ 160798 w 233450"/>
              <a:gd name="connsiteY31" fmla="*/ 12286 h 266461"/>
              <a:gd name="connsiteX32" fmla="*/ 174314 w 233450"/>
              <a:gd name="connsiteY32" fmla="*/ 27337 h 266461"/>
              <a:gd name="connsiteX33" fmla="*/ 174314 w 233450"/>
              <a:gd name="connsiteY33" fmla="*/ 59436 h 266461"/>
              <a:gd name="connsiteX34" fmla="*/ 147283 w 233450"/>
              <a:gd name="connsiteY34" fmla="*/ 59436 h 266461"/>
              <a:gd name="connsiteX35" fmla="*/ 147283 w 233450"/>
              <a:gd name="connsiteY35" fmla="*/ 27337 h 266461"/>
              <a:gd name="connsiteX36" fmla="*/ 59282 w 233450"/>
              <a:gd name="connsiteY36" fmla="*/ 27337 h 266461"/>
              <a:gd name="connsiteX37" fmla="*/ 72797 w 233450"/>
              <a:gd name="connsiteY37" fmla="*/ 12286 h 266461"/>
              <a:gd name="connsiteX38" fmla="*/ 86312 w 233450"/>
              <a:gd name="connsiteY38" fmla="*/ 27337 h 266461"/>
              <a:gd name="connsiteX39" fmla="*/ 86312 w 233450"/>
              <a:gd name="connsiteY39" fmla="*/ 59436 h 266461"/>
              <a:gd name="connsiteX40" fmla="*/ 59282 w 233450"/>
              <a:gd name="connsiteY40" fmla="*/ 59436 h 266461"/>
              <a:gd name="connsiteX41" fmla="*/ 59282 w 233450"/>
              <a:gd name="connsiteY41" fmla="*/ 27337 h 266461"/>
              <a:gd name="connsiteX42" fmla="*/ 221156 w 233450"/>
              <a:gd name="connsiteY42" fmla="*/ 105970 h 266461"/>
              <a:gd name="connsiteX43" fmla="*/ 215627 w 233450"/>
              <a:gd name="connsiteY43" fmla="*/ 111499 h 266461"/>
              <a:gd name="connsiteX44" fmla="*/ 190439 w 233450"/>
              <a:gd name="connsiteY44" fmla="*/ 111499 h 266461"/>
              <a:gd name="connsiteX45" fmla="*/ 190439 w 233450"/>
              <a:gd name="connsiteY45" fmla="*/ 203955 h 266461"/>
              <a:gd name="connsiteX46" fmla="*/ 188443 w 233450"/>
              <a:gd name="connsiteY46" fmla="*/ 205951 h 266461"/>
              <a:gd name="connsiteX47" fmla="*/ 126397 w 233450"/>
              <a:gd name="connsiteY47" fmla="*/ 205951 h 266461"/>
              <a:gd name="connsiteX48" fmla="*/ 126397 w 233450"/>
              <a:gd name="connsiteY48" fmla="*/ 254175 h 266461"/>
              <a:gd name="connsiteX49" fmla="*/ 107199 w 233450"/>
              <a:gd name="connsiteY49" fmla="*/ 254175 h 266461"/>
              <a:gd name="connsiteX50" fmla="*/ 107199 w 233450"/>
              <a:gd name="connsiteY50" fmla="*/ 205951 h 266461"/>
              <a:gd name="connsiteX51" fmla="*/ 44999 w 233450"/>
              <a:gd name="connsiteY51" fmla="*/ 205951 h 266461"/>
              <a:gd name="connsiteX52" fmla="*/ 43002 w 233450"/>
              <a:gd name="connsiteY52" fmla="*/ 203955 h 266461"/>
              <a:gd name="connsiteX53" fmla="*/ 43002 w 233450"/>
              <a:gd name="connsiteY53" fmla="*/ 111499 h 266461"/>
              <a:gd name="connsiteX54" fmla="*/ 17815 w 233450"/>
              <a:gd name="connsiteY54" fmla="*/ 111499 h 266461"/>
              <a:gd name="connsiteX55" fmla="*/ 12286 w 233450"/>
              <a:gd name="connsiteY55" fmla="*/ 105970 h 266461"/>
              <a:gd name="connsiteX56" fmla="*/ 12286 w 233450"/>
              <a:gd name="connsiteY56" fmla="*/ 77404 h 266461"/>
              <a:gd name="connsiteX57" fmla="*/ 17815 w 233450"/>
              <a:gd name="connsiteY57" fmla="*/ 71876 h 266461"/>
              <a:gd name="connsiteX58" fmla="*/ 215780 w 233450"/>
              <a:gd name="connsiteY58" fmla="*/ 71876 h 266461"/>
              <a:gd name="connsiteX59" fmla="*/ 219620 w 233450"/>
              <a:gd name="connsiteY59" fmla="*/ 73565 h 266461"/>
              <a:gd name="connsiteX60" fmla="*/ 221156 w 233450"/>
              <a:gd name="connsiteY60" fmla="*/ 77404 h 266461"/>
              <a:gd name="connsiteX61" fmla="*/ 221156 w 233450"/>
              <a:gd name="connsiteY61" fmla="*/ 105970 h 26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33450" h="266461">
                <a:moveTo>
                  <a:pt x="233442" y="77558"/>
                </a:moveTo>
                <a:cubicBezTo>
                  <a:pt x="233596" y="72797"/>
                  <a:pt x="231753" y="68343"/>
                  <a:pt x="228527" y="64964"/>
                </a:cubicBezTo>
                <a:cubicBezTo>
                  <a:pt x="225149" y="61586"/>
                  <a:pt x="220695" y="59589"/>
                  <a:pt x="215780" y="59589"/>
                </a:cubicBezTo>
                <a:lnTo>
                  <a:pt x="186600" y="59589"/>
                </a:lnTo>
                <a:lnTo>
                  <a:pt x="186600" y="27337"/>
                </a:lnTo>
                <a:cubicBezTo>
                  <a:pt x="186600" y="12286"/>
                  <a:pt x="175081" y="0"/>
                  <a:pt x="160798" y="0"/>
                </a:cubicBezTo>
                <a:cubicBezTo>
                  <a:pt x="146516" y="0"/>
                  <a:pt x="134997" y="12286"/>
                  <a:pt x="134997" y="27337"/>
                </a:cubicBezTo>
                <a:lnTo>
                  <a:pt x="134997" y="59589"/>
                </a:lnTo>
                <a:lnTo>
                  <a:pt x="98598" y="59589"/>
                </a:lnTo>
                <a:lnTo>
                  <a:pt x="98598" y="27337"/>
                </a:lnTo>
                <a:cubicBezTo>
                  <a:pt x="98598" y="12286"/>
                  <a:pt x="87080" y="0"/>
                  <a:pt x="72797" y="0"/>
                </a:cubicBezTo>
                <a:cubicBezTo>
                  <a:pt x="58514" y="0"/>
                  <a:pt x="46996" y="12286"/>
                  <a:pt x="46996" y="27337"/>
                </a:cubicBezTo>
                <a:lnTo>
                  <a:pt x="46996" y="59589"/>
                </a:lnTo>
                <a:lnTo>
                  <a:pt x="17815" y="59589"/>
                </a:lnTo>
                <a:cubicBezTo>
                  <a:pt x="7986" y="59589"/>
                  <a:pt x="0" y="67575"/>
                  <a:pt x="0" y="77404"/>
                </a:cubicBezTo>
                <a:lnTo>
                  <a:pt x="0" y="105970"/>
                </a:lnTo>
                <a:cubicBezTo>
                  <a:pt x="0" y="115799"/>
                  <a:pt x="7986" y="123786"/>
                  <a:pt x="17815" y="123786"/>
                </a:cubicBezTo>
                <a:lnTo>
                  <a:pt x="30716" y="123786"/>
                </a:lnTo>
                <a:lnTo>
                  <a:pt x="30716" y="203955"/>
                </a:lnTo>
                <a:cubicBezTo>
                  <a:pt x="30716" y="211787"/>
                  <a:pt x="37166" y="218237"/>
                  <a:pt x="44999" y="218237"/>
                </a:cubicBezTo>
                <a:lnTo>
                  <a:pt x="94913" y="218237"/>
                </a:lnTo>
                <a:lnTo>
                  <a:pt x="94913" y="266462"/>
                </a:lnTo>
                <a:lnTo>
                  <a:pt x="138683" y="266462"/>
                </a:lnTo>
                <a:lnTo>
                  <a:pt x="138683" y="218237"/>
                </a:lnTo>
                <a:lnTo>
                  <a:pt x="188443" y="218237"/>
                </a:lnTo>
                <a:cubicBezTo>
                  <a:pt x="196276" y="218237"/>
                  <a:pt x="202726" y="211787"/>
                  <a:pt x="202726" y="203955"/>
                </a:cubicBezTo>
                <a:lnTo>
                  <a:pt x="202726" y="123786"/>
                </a:lnTo>
                <a:lnTo>
                  <a:pt x="215627" y="123786"/>
                </a:lnTo>
                <a:cubicBezTo>
                  <a:pt x="225456" y="123786"/>
                  <a:pt x="233442" y="115799"/>
                  <a:pt x="233442" y="105970"/>
                </a:cubicBezTo>
                <a:lnTo>
                  <a:pt x="233442" y="77558"/>
                </a:lnTo>
                <a:close/>
                <a:moveTo>
                  <a:pt x="147283" y="27337"/>
                </a:moveTo>
                <a:cubicBezTo>
                  <a:pt x="147283" y="19198"/>
                  <a:pt x="153427" y="12286"/>
                  <a:pt x="160798" y="12286"/>
                </a:cubicBezTo>
                <a:cubicBezTo>
                  <a:pt x="168170" y="12286"/>
                  <a:pt x="174314" y="19198"/>
                  <a:pt x="174314" y="27337"/>
                </a:cubicBezTo>
                <a:lnTo>
                  <a:pt x="174314" y="59436"/>
                </a:lnTo>
                <a:lnTo>
                  <a:pt x="147283" y="59436"/>
                </a:lnTo>
                <a:lnTo>
                  <a:pt x="147283" y="27337"/>
                </a:lnTo>
                <a:close/>
                <a:moveTo>
                  <a:pt x="59282" y="27337"/>
                </a:moveTo>
                <a:cubicBezTo>
                  <a:pt x="59282" y="19198"/>
                  <a:pt x="65425" y="12286"/>
                  <a:pt x="72797" y="12286"/>
                </a:cubicBezTo>
                <a:cubicBezTo>
                  <a:pt x="80169" y="12286"/>
                  <a:pt x="86312" y="19198"/>
                  <a:pt x="86312" y="27337"/>
                </a:cubicBezTo>
                <a:lnTo>
                  <a:pt x="86312" y="59436"/>
                </a:lnTo>
                <a:lnTo>
                  <a:pt x="59282" y="59436"/>
                </a:lnTo>
                <a:lnTo>
                  <a:pt x="59282" y="27337"/>
                </a:lnTo>
                <a:close/>
                <a:moveTo>
                  <a:pt x="221156" y="105970"/>
                </a:moveTo>
                <a:cubicBezTo>
                  <a:pt x="221156" y="109042"/>
                  <a:pt x="218698" y="111499"/>
                  <a:pt x="215627" y="111499"/>
                </a:cubicBezTo>
                <a:lnTo>
                  <a:pt x="190439" y="111499"/>
                </a:lnTo>
                <a:lnTo>
                  <a:pt x="190439" y="203955"/>
                </a:lnTo>
                <a:cubicBezTo>
                  <a:pt x="190439" y="205030"/>
                  <a:pt x="189518" y="205951"/>
                  <a:pt x="188443" y="205951"/>
                </a:cubicBezTo>
                <a:lnTo>
                  <a:pt x="126397" y="205951"/>
                </a:lnTo>
                <a:lnTo>
                  <a:pt x="126397" y="254175"/>
                </a:lnTo>
                <a:lnTo>
                  <a:pt x="107199" y="254175"/>
                </a:lnTo>
                <a:lnTo>
                  <a:pt x="107199" y="205951"/>
                </a:lnTo>
                <a:lnTo>
                  <a:pt x="44999" y="205951"/>
                </a:lnTo>
                <a:cubicBezTo>
                  <a:pt x="43924" y="205951"/>
                  <a:pt x="43002" y="205030"/>
                  <a:pt x="43002" y="203955"/>
                </a:cubicBezTo>
                <a:lnTo>
                  <a:pt x="43002" y="111499"/>
                </a:lnTo>
                <a:lnTo>
                  <a:pt x="17815" y="111499"/>
                </a:lnTo>
                <a:cubicBezTo>
                  <a:pt x="14744" y="111499"/>
                  <a:pt x="12286" y="109042"/>
                  <a:pt x="12286" y="105970"/>
                </a:cubicBezTo>
                <a:lnTo>
                  <a:pt x="12286" y="77404"/>
                </a:lnTo>
                <a:cubicBezTo>
                  <a:pt x="12286" y="74333"/>
                  <a:pt x="14744" y="71876"/>
                  <a:pt x="17815" y="71876"/>
                </a:cubicBezTo>
                <a:lnTo>
                  <a:pt x="215780" y="71876"/>
                </a:lnTo>
                <a:cubicBezTo>
                  <a:pt x="217316" y="71876"/>
                  <a:pt x="218698" y="72490"/>
                  <a:pt x="219620" y="73565"/>
                </a:cubicBezTo>
                <a:cubicBezTo>
                  <a:pt x="220541" y="74640"/>
                  <a:pt x="221156" y="75869"/>
                  <a:pt x="221156" y="77404"/>
                </a:cubicBezTo>
                <a:lnTo>
                  <a:pt x="221156" y="105970"/>
                </a:lnTo>
                <a:close/>
              </a:path>
            </a:pathLst>
          </a:custGeom>
          <a:solidFill>
            <a:srgbClr val="000000"/>
          </a:solidFill>
          <a:ln w="1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064EB3-0887-01B4-65E7-4CA266678E35}"/>
              </a:ext>
            </a:extLst>
          </p:cNvPr>
          <p:cNvSpPr txBox="1"/>
          <p:nvPr/>
        </p:nvSpPr>
        <p:spPr>
          <a:xfrm>
            <a:off x="1090090" y="3147510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agent</a:t>
            </a:r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E8234F72-5BA7-2D3F-31F2-CA8A431E692A}"/>
              </a:ext>
            </a:extLst>
          </p:cNvPr>
          <p:cNvSpPr/>
          <p:nvPr/>
        </p:nvSpPr>
        <p:spPr>
          <a:xfrm>
            <a:off x="6634502" y="2959488"/>
            <a:ext cx="113438" cy="68133"/>
          </a:xfrm>
          <a:custGeom>
            <a:avLst/>
            <a:gdLst>
              <a:gd name="connsiteX0" fmla="*/ 113438 w 113438"/>
              <a:gd name="connsiteY0" fmla="*/ 49692 h 68133"/>
              <a:gd name="connsiteX1" fmla="*/ 112363 w 113438"/>
              <a:gd name="connsiteY1" fmla="*/ 54453 h 68133"/>
              <a:gd name="connsiteX2" fmla="*/ 91937 w 113438"/>
              <a:gd name="connsiteY2" fmla="*/ 68122 h 68133"/>
              <a:gd name="connsiteX3" fmla="*/ 21597 w 113438"/>
              <a:gd name="connsiteY3" fmla="*/ 68122 h 68133"/>
              <a:gd name="connsiteX4" fmla="*/ 1171 w 113438"/>
              <a:gd name="connsiteY4" fmla="*/ 54300 h 68133"/>
              <a:gd name="connsiteX5" fmla="*/ 15147 w 113438"/>
              <a:gd name="connsiteY5" fmla="*/ 28191 h 68133"/>
              <a:gd name="connsiteX6" fmla="*/ 21751 w 113438"/>
              <a:gd name="connsiteY6" fmla="*/ 27423 h 68133"/>
              <a:gd name="connsiteX7" fmla="*/ 22826 w 113438"/>
              <a:gd name="connsiteY7" fmla="*/ 26655 h 68133"/>
              <a:gd name="connsiteX8" fmla="*/ 37723 w 113438"/>
              <a:gd name="connsiteY8" fmla="*/ 14369 h 68133"/>
              <a:gd name="connsiteX9" fmla="*/ 45402 w 113438"/>
              <a:gd name="connsiteY9" fmla="*/ 13908 h 68133"/>
              <a:gd name="connsiteX10" fmla="*/ 46631 w 113438"/>
              <a:gd name="connsiteY10" fmla="*/ 13447 h 68133"/>
              <a:gd name="connsiteX11" fmla="*/ 66443 w 113438"/>
              <a:gd name="connsiteY11" fmla="*/ 393 h 68133"/>
              <a:gd name="connsiteX12" fmla="*/ 89326 w 113438"/>
              <a:gd name="connsiteY12" fmla="*/ 6690 h 68133"/>
              <a:gd name="connsiteX13" fmla="*/ 98541 w 113438"/>
              <a:gd name="connsiteY13" fmla="*/ 21126 h 68133"/>
              <a:gd name="connsiteX14" fmla="*/ 99155 w 113438"/>
              <a:gd name="connsiteY14" fmla="*/ 27730 h 68133"/>
              <a:gd name="connsiteX15" fmla="*/ 100077 w 113438"/>
              <a:gd name="connsiteY15" fmla="*/ 28805 h 68133"/>
              <a:gd name="connsiteX16" fmla="*/ 113284 w 113438"/>
              <a:gd name="connsiteY16" fmla="*/ 44317 h 68133"/>
              <a:gd name="connsiteX17" fmla="*/ 113438 w 113438"/>
              <a:gd name="connsiteY17" fmla="*/ 46006 h 68133"/>
              <a:gd name="connsiteX18" fmla="*/ 113438 w 113438"/>
              <a:gd name="connsiteY18" fmla="*/ 49692 h 68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13438" h="68133">
                <a:moveTo>
                  <a:pt x="113438" y="49692"/>
                </a:moveTo>
                <a:cubicBezTo>
                  <a:pt x="113284" y="51228"/>
                  <a:pt x="112824" y="52917"/>
                  <a:pt x="112363" y="54453"/>
                </a:cubicBezTo>
                <a:cubicBezTo>
                  <a:pt x="109138" y="62900"/>
                  <a:pt x="100998" y="68429"/>
                  <a:pt x="91937" y="68122"/>
                </a:cubicBezTo>
                <a:lnTo>
                  <a:pt x="21597" y="68122"/>
                </a:lnTo>
                <a:cubicBezTo>
                  <a:pt x="12536" y="68275"/>
                  <a:pt x="4396" y="62746"/>
                  <a:pt x="1171" y="54300"/>
                </a:cubicBezTo>
                <a:cubicBezTo>
                  <a:pt x="-2822" y="43703"/>
                  <a:pt x="3782" y="31263"/>
                  <a:pt x="15147" y="28191"/>
                </a:cubicBezTo>
                <a:cubicBezTo>
                  <a:pt x="17297" y="27730"/>
                  <a:pt x="19601" y="27577"/>
                  <a:pt x="21751" y="27423"/>
                </a:cubicBezTo>
                <a:cubicBezTo>
                  <a:pt x="22672" y="27423"/>
                  <a:pt x="22672" y="26962"/>
                  <a:pt x="22826" y="26655"/>
                </a:cubicBezTo>
                <a:cubicBezTo>
                  <a:pt x="25437" y="20358"/>
                  <a:pt x="30965" y="15751"/>
                  <a:pt x="37723" y="14369"/>
                </a:cubicBezTo>
                <a:cubicBezTo>
                  <a:pt x="40180" y="13754"/>
                  <a:pt x="42791" y="13601"/>
                  <a:pt x="45402" y="13908"/>
                </a:cubicBezTo>
                <a:cubicBezTo>
                  <a:pt x="45863" y="14062"/>
                  <a:pt x="46477" y="13908"/>
                  <a:pt x="46631" y="13447"/>
                </a:cubicBezTo>
                <a:cubicBezTo>
                  <a:pt x="50931" y="6383"/>
                  <a:pt x="58149" y="1622"/>
                  <a:pt x="66443" y="393"/>
                </a:cubicBezTo>
                <a:cubicBezTo>
                  <a:pt x="74582" y="-989"/>
                  <a:pt x="83029" y="1314"/>
                  <a:pt x="89326" y="6690"/>
                </a:cubicBezTo>
                <a:cubicBezTo>
                  <a:pt x="94087" y="10222"/>
                  <a:pt x="97312" y="15444"/>
                  <a:pt x="98541" y="21126"/>
                </a:cubicBezTo>
                <a:cubicBezTo>
                  <a:pt x="99002" y="23276"/>
                  <a:pt x="99155" y="25426"/>
                  <a:pt x="99155" y="27730"/>
                </a:cubicBezTo>
                <a:cubicBezTo>
                  <a:pt x="99309" y="28344"/>
                  <a:pt x="99309" y="28498"/>
                  <a:pt x="100077" y="28805"/>
                </a:cubicBezTo>
                <a:cubicBezTo>
                  <a:pt x="107295" y="31877"/>
                  <a:pt x="111749" y="36945"/>
                  <a:pt x="113284" y="44317"/>
                </a:cubicBezTo>
                <a:cubicBezTo>
                  <a:pt x="113284" y="44931"/>
                  <a:pt x="113438" y="45392"/>
                  <a:pt x="113438" y="46006"/>
                </a:cubicBezTo>
                <a:lnTo>
                  <a:pt x="113438" y="49692"/>
                </a:lnTo>
                <a:close/>
              </a:path>
            </a:pathLst>
          </a:custGeom>
          <a:solidFill>
            <a:srgbClr val="75787B"/>
          </a:solidFill>
          <a:ln w="1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882F4E6D-26F5-E3AB-CC87-42E5F30AB235}"/>
              </a:ext>
            </a:extLst>
          </p:cNvPr>
          <p:cNvSpPr/>
          <p:nvPr/>
        </p:nvSpPr>
        <p:spPr>
          <a:xfrm>
            <a:off x="6574395" y="2856829"/>
            <a:ext cx="233450" cy="266461"/>
          </a:xfrm>
          <a:custGeom>
            <a:avLst/>
            <a:gdLst>
              <a:gd name="connsiteX0" fmla="*/ 233442 w 233450"/>
              <a:gd name="connsiteY0" fmla="*/ 77558 h 266461"/>
              <a:gd name="connsiteX1" fmla="*/ 228527 w 233450"/>
              <a:gd name="connsiteY1" fmla="*/ 64964 h 266461"/>
              <a:gd name="connsiteX2" fmla="*/ 215780 w 233450"/>
              <a:gd name="connsiteY2" fmla="*/ 59589 h 266461"/>
              <a:gd name="connsiteX3" fmla="*/ 186600 w 233450"/>
              <a:gd name="connsiteY3" fmla="*/ 59589 h 266461"/>
              <a:gd name="connsiteX4" fmla="*/ 186600 w 233450"/>
              <a:gd name="connsiteY4" fmla="*/ 27337 h 266461"/>
              <a:gd name="connsiteX5" fmla="*/ 160798 w 233450"/>
              <a:gd name="connsiteY5" fmla="*/ 0 h 266461"/>
              <a:gd name="connsiteX6" fmla="*/ 134997 w 233450"/>
              <a:gd name="connsiteY6" fmla="*/ 27337 h 266461"/>
              <a:gd name="connsiteX7" fmla="*/ 134997 w 233450"/>
              <a:gd name="connsiteY7" fmla="*/ 59589 h 266461"/>
              <a:gd name="connsiteX8" fmla="*/ 98598 w 233450"/>
              <a:gd name="connsiteY8" fmla="*/ 59589 h 266461"/>
              <a:gd name="connsiteX9" fmla="*/ 98598 w 233450"/>
              <a:gd name="connsiteY9" fmla="*/ 27337 h 266461"/>
              <a:gd name="connsiteX10" fmla="*/ 72797 w 233450"/>
              <a:gd name="connsiteY10" fmla="*/ 0 h 266461"/>
              <a:gd name="connsiteX11" fmla="*/ 46996 w 233450"/>
              <a:gd name="connsiteY11" fmla="*/ 27337 h 266461"/>
              <a:gd name="connsiteX12" fmla="*/ 46996 w 233450"/>
              <a:gd name="connsiteY12" fmla="*/ 59589 h 266461"/>
              <a:gd name="connsiteX13" fmla="*/ 17815 w 233450"/>
              <a:gd name="connsiteY13" fmla="*/ 59589 h 266461"/>
              <a:gd name="connsiteX14" fmla="*/ 0 w 233450"/>
              <a:gd name="connsiteY14" fmla="*/ 77404 h 266461"/>
              <a:gd name="connsiteX15" fmla="*/ 0 w 233450"/>
              <a:gd name="connsiteY15" fmla="*/ 105970 h 266461"/>
              <a:gd name="connsiteX16" fmla="*/ 17815 w 233450"/>
              <a:gd name="connsiteY16" fmla="*/ 123786 h 266461"/>
              <a:gd name="connsiteX17" fmla="*/ 30716 w 233450"/>
              <a:gd name="connsiteY17" fmla="*/ 123786 h 266461"/>
              <a:gd name="connsiteX18" fmla="*/ 30716 w 233450"/>
              <a:gd name="connsiteY18" fmla="*/ 203955 h 266461"/>
              <a:gd name="connsiteX19" fmla="*/ 44999 w 233450"/>
              <a:gd name="connsiteY19" fmla="*/ 218237 h 266461"/>
              <a:gd name="connsiteX20" fmla="*/ 94913 w 233450"/>
              <a:gd name="connsiteY20" fmla="*/ 218237 h 266461"/>
              <a:gd name="connsiteX21" fmla="*/ 94913 w 233450"/>
              <a:gd name="connsiteY21" fmla="*/ 266462 h 266461"/>
              <a:gd name="connsiteX22" fmla="*/ 138683 w 233450"/>
              <a:gd name="connsiteY22" fmla="*/ 266462 h 266461"/>
              <a:gd name="connsiteX23" fmla="*/ 138683 w 233450"/>
              <a:gd name="connsiteY23" fmla="*/ 218237 h 266461"/>
              <a:gd name="connsiteX24" fmla="*/ 188443 w 233450"/>
              <a:gd name="connsiteY24" fmla="*/ 218237 h 266461"/>
              <a:gd name="connsiteX25" fmla="*/ 202726 w 233450"/>
              <a:gd name="connsiteY25" fmla="*/ 203955 h 266461"/>
              <a:gd name="connsiteX26" fmla="*/ 202726 w 233450"/>
              <a:gd name="connsiteY26" fmla="*/ 123786 h 266461"/>
              <a:gd name="connsiteX27" fmla="*/ 215627 w 233450"/>
              <a:gd name="connsiteY27" fmla="*/ 123786 h 266461"/>
              <a:gd name="connsiteX28" fmla="*/ 233442 w 233450"/>
              <a:gd name="connsiteY28" fmla="*/ 105970 h 266461"/>
              <a:gd name="connsiteX29" fmla="*/ 233442 w 233450"/>
              <a:gd name="connsiteY29" fmla="*/ 77558 h 266461"/>
              <a:gd name="connsiteX30" fmla="*/ 147283 w 233450"/>
              <a:gd name="connsiteY30" fmla="*/ 27337 h 266461"/>
              <a:gd name="connsiteX31" fmla="*/ 160798 w 233450"/>
              <a:gd name="connsiteY31" fmla="*/ 12286 h 266461"/>
              <a:gd name="connsiteX32" fmla="*/ 174314 w 233450"/>
              <a:gd name="connsiteY32" fmla="*/ 27337 h 266461"/>
              <a:gd name="connsiteX33" fmla="*/ 174314 w 233450"/>
              <a:gd name="connsiteY33" fmla="*/ 59436 h 266461"/>
              <a:gd name="connsiteX34" fmla="*/ 147283 w 233450"/>
              <a:gd name="connsiteY34" fmla="*/ 59436 h 266461"/>
              <a:gd name="connsiteX35" fmla="*/ 147283 w 233450"/>
              <a:gd name="connsiteY35" fmla="*/ 27337 h 266461"/>
              <a:gd name="connsiteX36" fmla="*/ 59282 w 233450"/>
              <a:gd name="connsiteY36" fmla="*/ 27337 h 266461"/>
              <a:gd name="connsiteX37" fmla="*/ 72797 w 233450"/>
              <a:gd name="connsiteY37" fmla="*/ 12286 h 266461"/>
              <a:gd name="connsiteX38" fmla="*/ 86312 w 233450"/>
              <a:gd name="connsiteY38" fmla="*/ 27337 h 266461"/>
              <a:gd name="connsiteX39" fmla="*/ 86312 w 233450"/>
              <a:gd name="connsiteY39" fmla="*/ 59436 h 266461"/>
              <a:gd name="connsiteX40" fmla="*/ 59282 w 233450"/>
              <a:gd name="connsiteY40" fmla="*/ 59436 h 266461"/>
              <a:gd name="connsiteX41" fmla="*/ 59282 w 233450"/>
              <a:gd name="connsiteY41" fmla="*/ 27337 h 266461"/>
              <a:gd name="connsiteX42" fmla="*/ 221156 w 233450"/>
              <a:gd name="connsiteY42" fmla="*/ 105970 h 266461"/>
              <a:gd name="connsiteX43" fmla="*/ 215627 w 233450"/>
              <a:gd name="connsiteY43" fmla="*/ 111499 h 266461"/>
              <a:gd name="connsiteX44" fmla="*/ 190439 w 233450"/>
              <a:gd name="connsiteY44" fmla="*/ 111499 h 266461"/>
              <a:gd name="connsiteX45" fmla="*/ 190439 w 233450"/>
              <a:gd name="connsiteY45" fmla="*/ 203955 h 266461"/>
              <a:gd name="connsiteX46" fmla="*/ 188443 w 233450"/>
              <a:gd name="connsiteY46" fmla="*/ 205951 h 266461"/>
              <a:gd name="connsiteX47" fmla="*/ 126397 w 233450"/>
              <a:gd name="connsiteY47" fmla="*/ 205951 h 266461"/>
              <a:gd name="connsiteX48" fmla="*/ 126397 w 233450"/>
              <a:gd name="connsiteY48" fmla="*/ 254175 h 266461"/>
              <a:gd name="connsiteX49" fmla="*/ 107199 w 233450"/>
              <a:gd name="connsiteY49" fmla="*/ 254175 h 266461"/>
              <a:gd name="connsiteX50" fmla="*/ 107199 w 233450"/>
              <a:gd name="connsiteY50" fmla="*/ 205951 h 266461"/>
              <a:gd name="connsiteX51" fmla="*/ 44999 w 233450"/>
              <a:gd name="connsiteY51" fmla="*/ 205951 h 266461"/>
              <a:gd name="connsiteX52" fmla="*/ 43002 w 233450"/>
              <a:gd name="connsiteY52" fmla="*/ 203955 h 266461"/>
              <a:gd name="connsiteX53" fmla="*/ 43002 w 233450"/>
              <a:gd name="connsiteY53" fmla="*/ 111499 h 266461"/>
              <a:gd name="connsiteX54" fmla="*/ 17815 w 233450"/>
              <a:gd name="connsiteY54" fmla="*/ 111499 h 266461"/>
              <a:gd name="connsiteX55" fmla="*/ 12286 w 233450"/>
              <a:gd name="connsiteY55" fmla="*/ 105970 h 266461"/>
              <a:gd name="connsiteX56" fmla="*/ 12286 w 233450"/>
              <a:gd name="connsiteY56" fmla="*/ 77404 h 266461"/>
              <a:gd name="connsiteX57" fmla="*/ 17815 w 233450"/>
              <a:gd name="connsiteY57" fmla="*/ 71876 h 266461"/>
              <a:gd name="connsiteX58" fmla="*/ 215780 w 233450"/>
              <a:gd name="connsiteY58" fmla="*/ 71876 h 266461"/>
              <a:gd name="connsiteX59" fmla="*/ 219620 w 233450"/>
              <a:gd name="connsiteY59" fmla="*/ 73565 h 266461"/>
              <a:gd name="connsiteX60" fmla="*/ 221156 w 233450"/>
              <a:gd name="connsiteY60" fmla="*/ 77404 h 266461"/>
              <a:gd name="connsiteX61" fmla="*/ 221156 w 233450"/>
              <a:gd name="connsiteY61" fmla="*/ 105970 h 266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233450" h="266461">
                <a:moveTo>
                  <a:pt x="233442" y="77558"/>
                </a:moveTo>
                <a:cubicBezTo>
                  <a:pt x="233596" y="72797"/>
                  <a:pt x="231753" y="68343"/>
                  <a:pt x="228527" y="64964"/>
                </a:cubicBezTo>
                <a:cubicBezTo>
                  <a:pt x="225149" y="61586"/>
                  <a:pt x="220695" y="59589"/>
                  <a:pt x="215780" y="59589"/>
                </a:cubicBezTo>
                <a:lnTo>
                  <a:pt x="186600" y="59589"/>
                </a:lnTo>
                <a:lnTo>
                  <a:pt x="186600" y="27337"/>
                </a:lnTo>
                <a:cubicBezTo>
                  <a:pt x="186600" y="12286"/>
                  <a:pt x="175081" y="0"/>
                  <a:pt x="160798" y="0"/>
                </a:cubicBezTo>
                <a:cubicBezTo>
                  <a:pt x="146516" y="0"/>
                  <a:pt x="134997" y="12286"/>
                  <a:pt x="134997" y="27337"/>
                </a:cubicBezTo>
                <a:lnTo>
                  <a:pt x="134997" y="59589"/>
                </a:lnTo>
                <a:lnTo>
                  <a:pt x="98598" y="59589"/>
                </a:lnTo>
                <a:lnTo>
                  <a:pt x="98598" y="27337"/>
                </a:lnTo>
                <a:cubicBezTo>
                  <a:pt x="98598" y="12286"/>
                  <a:pt x="87080" y="0"/>
                  <a:pt x="72797" y="0"/>
                </a:cubicBezTo>
                <a:cubicBezTo>
                  <a:pt x="58514" y="0"/>
                  <a:pt x="46996" y="12286"/>
                  <a:pt x="46996" y="27337"/>
                </a:cubicBezTo>
                <a:lnTo>
                  <a:pt x="46996" y="59589"/>
                </a:lnTo>
                <a:lnTo>
                  <a:pt x="17815" y="59589"/>
                </a:lnTo>
                <a:cubicBezTo>
                  <a:pt x="7986" y="59589"/>
                  <a:pt x="0" y="67575"/>
                  <a:pt x="0" y="77404"/>
                </a:cubicBezTo>
                <a:lnTo>
                  <a:pt x="0" y="105970"/>
                </a:lnTo>
                <a:cubicBezTo>
                  <a:pt x="0" y="115799"/>
                  <a:pt x="7986" y="123786"/>
                  <a:pt x="17815" y="123786"/>
                </a:cubicBezTo>
                <a:lnTo>
                  <a:pt x="30716" y="123786"/>
                </a:lnTo>
                <a:lnTo>
                  <a:pt x="30716" y="203955"/>
                </a:lnTo>
                <a:cubicBezTo>
                  <a:pt x="30716" y="211787"/>
                  <a:pt x="37166" y="218237"/>
                  <a:pt x="44999" y="218237"/>
                </a:cubicBezTo>
                <a:lnTo>
                  <a:pt x="94913" y="218237"/>
                </a:lnTo>
                <a:lnTo>
                  <a:pt x="94913" y="266462"/>
                </a:lnTo>
                <a:lnTo>
                  <a:pt x="138683" y="266462"/>
                </a:lnTo>
                <a:lnTo>
                  <a:pt x="138683" y="218237"/>
                </a:lnTo>
                <a:lnTo>
                  <a:pt x="188443" y="218237"/>
                </a:lnTo>
                <a:cubicBezTo>
                  <a:pt x="196276" y="218237"/>
                  <a:pt x="202726" y="211787"/>
                  <a:pt x="202726" y="203955"/>
                </a:cubicBezTo>
                <a:lnTo>
                  <a:pt x="202726" y="123786"/>
                </a:lnTo>
                <a:lnTo>
                  <a:pt x="215627" y="123786"/>
                </a:lnTo>
                <a:cubicBezTo>
                  <a:pt x="225456" y="123786"/>
                  <a:pt x="233442" y="115799"/>
                  <a:pt x="233442" y="105970"/>
                </a:cubicBezTo>
                <a:lnTo>
                  <a:pt x="233442" y="77558"/>
                </a:lnTo>
                <a:close/>
                <a:moveTo>
                  <a:pt x="147283" y="27337"/>
                </a:moveTo>
                <a:cubicBezTo>
                  <a:pt x="147283" y="19198"/>
                  <a:pt x="153427" y="12286"/>
                  <a:pt x="160798" y="12286"/>
                </a:cubicBezTo>
                <a:cubicBezTo>
                  <a:pt x="168170" y="12286"/>
                  <a:pt x="174314" y="19198"/>
                  <a:pt x="174314" y="27337"/>
                </a:cubicBezTo>
                <a:lnTo>
                  <a:pt x="174314" y="59436"/>
                </a:lnTo>
                <a:lnTo>
                  <a:pt x="147283" y="59436"/>
                </a:lnTo>
                <a:lnTo>
                  <a:pt x="147283" y="27337"/>
                </a:lnTo>
                <a:close/>
                <a:moveTo>
                  <a:pt x="59282" y="27337"/>
                </a:moveTo>
                <a:cubicBezTo>
                  <a:pt x="59282" y="19198"/>
                  <a:pt x="65425" y="12286"/>
                  <a:pt x="72797" y="12286"/>
                </a:cubicBezTo>
                <a:cubicBezTo>
                  <a:pt x="80169" y="12286"/>
                  <a:pt x="86312" y="19198"/>
                  <a:pt x="86312" y="27337"/>
                </a:cubicBezTo>
                <a:lnTo>
                  <a:pt x="86312" y="59436"/>
                </a:lnTo>
                <a:lnTo>
                  <a:pt x="59282" y="59436"/>
                </a:lnTo>
                <a:lnTo>
                  <a:pt x="59282" y="27337"/>
                </a:lnTo>
                <a:close/>
                <a:moveTo>
                  <a:pt x="221156" y="105970"/>
                </a:moveTo>
                <a:cubicBezTo>
                  <a:pt x="221156" y="109042"/>
                  <a:pt x="218698" y="111499"/>
                  <a:pt x="215627" y="111499"/>
                </a:cubicBezTo>
                <a:lnTo>
                  <a:pt x="190439" y="111499"/>
                </a:lnTo>
                <a:lnTo>
                  <a:pt x="190439" y="203955"/>
                </a:lnTo>
                <a:cubicBezTo>
                  <a:pt x="190439" y="205030"/>
                  <a:pt x="189518" y="205951"/>
                  <a:pt x="188443" y="205951"/>
                </a:cubicBezTo>
                <a:lnTo>
                  <a:pt x="126397" y="205951"/>
                </a:lnTo>
                <a:lnTo>
                  <a:pt x="126397" y="254175"/>
                </a:lnTo>
                <a:lnTo>
                  <a:pt x="107199" y="254175"/>
                </a:lnTo>
                <a:lnTo>
                  <a:pt x="107199" y="205951"/>
                </a:lnTo>
                <a:lnTo>
                  <a:pt x="44999" y="205951"/>
                </a:lnTo>
                <a:cubicBezTo>
                  <a:pt x="43924" y="205951"/>
                  <a:pt x="43002" y="205030"/>
                  <a:pt x="43002" y="203955"/>
                </a:cubicBezTo>
                <a:lnTo>
                  <a:pt x="43002" y="111499"/>
                </a:lnTo>
                <a:lnTo>
                  <a:pt x="17815" y="111499"/>
                </a:lnTo>
                <a:cubicBezTo>
                  <a:pt x="14744" y="111499"/>
                  <a:pt x="12286" y="109042"/>
                  <a:pt x="12286" y="105970"/>
                </a:cubicBezTo>
                <a:lnTo>
                  <a:pt x="12286" y="77404"/>
                </a:lnTo>
                <a:cubicBezTo>
                  <a:pt x="12286" y="74333"/>
                  <a:pt x="14744" y="71876"/>
                  <a:pt x="17815" y="71876"/>
                </a:cubicBezTo>
                <a:lnTo>
                  <a:pt x="215780" y="71876"/>
                </a:lnTo>
                <a:cubicBezTo>
                  <a:pt x="217316" y="71876"/>
                  <a:pt x="218698" y="72490"/>
                  <a:pt x="219620" y="73565"/>
                </a:cubicBezTo>
                <a:cubicBezTo>
                  <a:pt x="220541" y="74640"/>
                  <a:pt x="221156" y="75869"/>
                  <a:pt x="221156" y="77404"/>
                </a:cubicBezTo>
                <a:lnTo>
                  <a:pt x="221156" y="105970"/>
                </a:lnTo>
                <a:close/>
              </a:path>
            </a:pathLst>
          </a:custGeom>
          <a:solidFill>
            <a:srgbClr val="000000"/>
          </a:solidFill>
          <a:ln w="1488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1233F64-C65D-4034-FBCA-43219355AE1E}"/>
              </a:ext>
            </a:extLst>
          </p:cNvPr>
          <p:cNvSpPr txBox="1"/>
          <p:nvPr/>
        </p:nvSpPr>
        <p:spPr>
          <a:xfrm>
            <a:off x="6467089" y="3088928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agent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6E8215A-4F01-0B77-6324-9350B33310A4}"/>
              </a:ext>
            </a:extLst>
          </p:cNvPr>
          <p:cNvSpPr txBox="1"/>
          <p:nvPr/>
        </p:nvSpPr>
        <p:spPr>
          <a:xfrm>
            <a:off x="8242846" y="2196336"/>
            <a:ext cx="39070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Agent</a:t>
            </a:r>
            <a:r>
              <a:rPr lang="zh-CN" altLang="en-US" dirty="0"/>
              <a:t>自动检测</a:t>
            </a:r>
            <a:r>
              <a:rPr lang="en-US" altLang="zh-CN" dirty="0"/>
              <a:t>Pod </a:t>
            </a:r>
            <a:r>
              <a:rPr lang="zh-CN" altLang="en-US" dirty="0"/>
              <a:t>环境通过识别</a:t>
            </a:r>
            <a:r>
              <a:rPr lang="en-US" altLang="zh-CN" dirty="0"/>
              <a:t>label</a:t>
            </a:r>
            <a:r>
              <a:rPr lang="zh-CN" altLang="en-US" dirty="0"/>
              <a:t>方式，然后创建一个</a:t>
            </a:r>
            <a:r>
              <a:rPr lang="en-US" dirty="0" err="1"/>
              <a:t>vxlan</a:t>
            </a:r>
            <a:r>
              <a:rPr lang="en-US" dirty="0"/>
              <a:t> tunnel，</a:t>
            </a:r>
            <a:r>
              <a:rPr lang="zh-CN" altLang="en-US" dirty="0"/>
              <a:t>这个</a:t>
            </a:r>
            <a:r>
              <a:rPr lang="en-US" dirty="0"/>
              <a:t>tunnel</a:t>
            </a:r>
            <a:r>
              <a:rPr lang="zh-CN" altLang="en-US" dirty="0"/>
              <a:t>从</a:t>
            </a:r>
            <a:r>
              <a:rPr lang="en-US" dirty="0"/>
              <a:t>protected pod</a:t>
            </a:r>
            <a:r>
              <a:rPr lang="zh-CN" altLang="en-US" dirty="0"/>
              <a:t>的</a:t>
            </a:r>
            <a:r>
              <a:rPr lang="en-US" dirty="0"/>
              <a:t>vxlan0</a:t>
            </a:r>
            <a:r>
              <a:rPr lang="zh-CN" altLang="en-US" dirty="0"/>
              <a:t>接口到</a:t>
            </a:r>
            <a:r>
              <a:rPr lang="en-US" dirty="0" err="1"/>
              <a:t>cfos</a:t>
            </a:r>
            <a:r>
              <a:rPr lang="zh-CN" altLang="en-US" dirty="0"/>
              <a:t>的</a:t>
            </a:r>
            <a:r>
              <a:rPr lang="en-US" dirty="0"/>
              <a:t>vxlan0</a:t>
            </a:r>
            <a:r>
              <a:rPr lang="zh-CN" altLang="en-US" dirty="0"/>
              <a:t>结束。然后</a:t>
            </a:r>
            <a:r>
              <a:rPr lang="en-US" dirty="0"/>
              <a:t>agent</a:t>
            </a:r>
            <a:r>
              <a:rPr lang="zh-CN" altLang="en-US" dirty="0"/>
              <a:t>再在</a:t>
            </a:r>
            <a:r>
              <a:rPr lang="en-US" dirty="0"/>
              <a:t>protected pod</a:t>
            </a:r>
            <a:r>
              <a:rPr lang="zh-CN" altLang="en-US" dirty="0"/>
              <a:t>里配置</a:t>
            </a:r>
            <a:r>
              <a:rPr lang="en-US" dirty="0"/>
              <a:t>route</a:t>
            </a:r>
            <a:r>
              <a:rPr lang="zh-CN" altLang="en-US" dirty="0"/>
              <a:t>将指定流量送的</a:t>
            </a:r>
            <a:r>
              <a:rPr lang="en-US" dirty="0" err="1"/>
              <a:t>vxlan</a:t>
            </a:r>
            <a:r>
              <a:rPr lang="en-US" dirty="0"/>
              <a:t> tunnel</a:t>
            </a:r>
            <a:r>
              <a:rPr lang="zh-CN" altLang="en-US" dirty="0"/>
              <a:t>里面</a:t>
            </a:r>
            <a:endParaRPr lang="en-US" dirty="0"/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65724244-0354-73FD-71A1-31759AA0EE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76561" y="3843217"/>
            <a:ext cx="369769" cy="386892"/>
          </a:xfrm>
          <a:prstGeom prst="rect">
            <a:avLst/>
          </a:prstGeom>
        </p:spPr>
      </p:pic>
      <p:sp>
        <p:nvSpPr>
          <p:cNvPr id="70" name="TextBox 69">
            <a:extLst>
              <a:ext uri="{FF2B5EF4-FFF2-40B4-BE49-F238E27FC236}">
                <a16:creationId xmlns:a16="http://schemas.microsoft.com/office/drawing/2014/main" id="{C06B31E2-C214-88D6-E4B6-340A9599F985}"/>
              </a:ext>
            </a:extLst>
          </p:cNvPr>
          <p:cNvSpPr txBox="1"/>
          <p:nvPr/>
        </p:nvSpPr>
        <p:spPr>
          <a:xfrm>
            <a:off x="5690892" y="3924717"/>
            <a:ext cx="57579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err="1"/>
              <a:t>Cf</a:t>
            </a:r>
            <a:r>
              <a:rPr lang="en-US" altLang="zh-CN" sz="1000" dirty="0" err="1"/>
              <a:t>os</a:t>
            </a:r>
            <a:r>
              <a:rPr lang="en-US" altLang="zh-CN" sz="1000" dirty="0"/>
              <a:t> N</a:t>
            </a:r>
            <a:endParaRPr lang="en-US" sz="10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5555152-4A5B-32E4-4102-908211857A11}"/>
              </a:ext>
            </a:extLst>
          </p:cNvPr>
          <p:cNvSpPr txBox="1"/>
          <p:nvPr/>
        </p:nvSpPr>
        <p:spPr>
          <a:xfrm>
            <a:off x="5515497" y="3404983"/>
            <a:ext cx="461665" cy="744868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56A1920-AAF4-70F4-30CF-4E72DED46AC1}"/>
              </a:ext>
            </a:extLst>
          </p:cNvPr>
          <p:cNvSpPr/>
          <p:nvPr/>
        </p:nvSpPr>
        <p:spPr>
          <a:xfrm>
            <a:off x="2184165" y="3793742"/>
            <a:ext cx="557611" cy="26909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7C9E5F5-B879-9FE2-1DD0-85FEE9289074}"/>
              </a:ext>
            </a:extLst>
          </p:cNvPr>
          <p:cNvSpPr txBox="1"/>
          <p:nvPr/>
        </p:nvSpPr>
        <p:spPr>
          <a:xfrm>
            <a:off x="2203348" y="3830225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app-N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02817B8-9453-5B41-4C4A-13DE8FA36781}"/>
              </a:ext>
            </a:extLst>
          </p:cNvPr>
          <p:cNvSpPr txBox="1"/>
          <p:nvPr/>
        </p:nvSpPr>
        <p:spPr>
          <a:xfrm>
            <a:off x="2412697" y="3370765"/>
            <a:ext cx="461665" cy="744868"/>
          </a:xfrm>
          <a:prstGeom prst="rect">
            <a:avLst/>
          </a:prstGeom>
          <a:noFill/>
          <a:ln w="28575">
            <a:noFill/>
          </a:ln>
        </p:spPr>
        <p:txBody>
          <a:bodyPr vert="eaVert" wrap="square" rtlCol="0">
            <a:spAutoFit/>
          </a:bodyPr>
          <a:lstStyle/>
          <a:p>
            <a:r>
              <a:rPr lang="en-US" sz="2800" dirty="0"/>
              <a:t>…</a:t>
            </a:r>
          </a:p>
        </p:txBody>
      </p:sp>
      <p:sp>
        <p:nvSpPr>
          <p:cNvPr id="80" name="Arrow: U-Turn 79">
            <a:extLst>
              <a:ext uri="{FF2B5EF4-FFF2-40B4-BE49-F238E27FC236}">
                <a16:creationId xmlns:a16="http://schemas.microsoft.com/office/drawing/2014/main" id="{990A3AC0-975A-744C-39AC-0E34DEEE35A2}"/>
              </a:ext>
            </a:extLst>
          </p:cNvPr>
          <p:cNvSpPr/>
          <p:nvPr/>
        </p:nvSpPr>
        <p:spPr>
          <a:xfrm>
            <a:off x="1284508" y="2455801"/>
            <a:ext cx="5523338" cy="410861"/>
          </a:xfrm>
          <a:prstGeom prst="uturn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AC23852-F081-5B07-E484-BEA89FE48A3B}"/>
              </a:ext>
            </a:extLst>
          </p:cNvPr>
          <p:cNvSpPr txBox="1"/>
          <p:nvPr/>
        </p:nvSpPr>
        <p:spPr>
          <a:xfrm>
            <a:off x="3764876" y="2092604"/>
            <a:ext cx="5421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vxlan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6265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5586B6-2E18-7909-514A-9CA7D8E20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455434B-CC88-F8DB-C3D7-17E9F18D7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1060271"/>
            <a:ext cx="11315114" cy="446946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3B9AB16-6AB5-4C56-7EAD-26D40A43F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Cfos</a:t>
            </a:r>
            <a:r>
              <a:rPr lang="en-US" altLang="zh-CN" dirty="0"/>
              <a:t> log -1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6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ECE86-FC6F-94CE-535D-DC1DE71B3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0F9615E-A6BE-8E1A-6AFC-F28385C8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333" y="1004204"/>
            <a:ext cx="10318278" cy="484959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10552F-0BB5-F78B-0BA9-62AB2602A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altLang="zh-CN" dirty="0" err="1"/>
              <a:t>Cfos</a:t>
            </a:r>
            <a:r>
              <a:rPr lang="en-US" altLang="zh-CN" dirty="0"/>
              <a:t> log -2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772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9F008-C4A8-E7A2-7054-3BDB6B56F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B4A92-DEBF-C8D6-9A20-D249D24DB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dirty="0" err="1"/>
              <a:t>cfos</a:t>
            </a:r>
            <a:r>
              <a:rPr lang="en-US" dirty="0"/>
              <a:t> </a:t>
            </a:r>
            <a:r>
              <a:rPr lang="en-US" dirty="0" err="1"/>
              <a:t>hpa</a:t>
            </a:r>
            <a:r>
              <a:rPr lang="en-US" dirty="0"/>
              <a:t> scale-in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0707D2-72CB-7EBC-6DBC-9B2F0BB366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62" y="1535645"/>
            <a:ext cx="11380424" cy="27736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880ACE-A41D-E974-7C22-BB3204E0A8A4}"/>
              </a:ext>
            </a:extLst>
          </p:cNvPr>
          <p:cNvSpPr txBox="1"/>
          <p:nvPr/>
        </p:nvSpPr>
        <p:spPr>
          <a:xfrm>
            <a:off x="353011" y="1145754"/>
            <a:ext cx="6729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当</a:t>
            </a:r>
            <a:r>
              <a:rPr lang="en-US" altLang="zh-CN" dirty="0"/>
              <a:t>CPU</a:t>
            </a:r>
            <a:r>
              <a:rPr lang="zh-CN" altLang="en-US" dirty="0"/>
              <a:t>资源利用率降下来之后，</a:t>
            </a:r>
            <a:r>
              <a:rPr lang="en-US" altLang="zh-CN" dirty="0"/>
              <a:t>CFOS POD</a:t>
            </a:r>
            <a:r>
              <a:rPr lang="zh-CN" altLang="en-US" dirty="0"/>
              <a:t>自动减少到部署数量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006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AD590-35B9-1FAA-B790-E9E18C604A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B99CD74-936A-4DF1-45AB-41E993603E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961091"/>
            <a:ext cx="11315114" cy="396028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CFF1E3F-CDBD-F1E1-E099-A0FBB94AD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dirty="0"/>
              <a:t>App-1 </a:t>
            </a:r>
            <a:r>
              <a:rPr lang="en-US" altLang="zh-CN" dirty="0" err="1"/>
              <a:t>vxlan</a:t>
            </a:r>
            <a:r>
              <a:rPr lang="en-US" altLang="zh-CN" dirty="0"/>
              <a:t> tunnel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723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6E9B1-C17A-5DFE-A06C-13BD0B061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AA076-BF38-E14B-FEAE-CC4787FA6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dirty="0"/>
              <a:t>App-2 </a:t>
            </a:r>
            <a:r>
              <a:rPr lang="en-US" altLang="zh-CN" dirty="0" err="1"/>
              <a:t>vxlan</a:t>
            </a:r>
            <a:r>
              <a:rPr lang="en-US" altLang="zh-CN" dirty="0"/>
              <a:t> tunnel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3D7F02-250B-E63E-2A55-8D926541B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1189822"/>
            <a:ext cx="11704812" cy="421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275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700A9-DD28-01F1-0C85-8EE3CFECB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omputer screen shot of text&#10;&#10;Description automatically generated">
            <a:extLst>
              <a:ext uri="{FF2B5EF4-FFF2-40B4-BE49-F238E27FC236}">
                <a16:creationId xmlns:a16="http://schemas.microsoft.com/office/drawing/2014/main" id="{1F02E19A-7276-C772-AF35-CC928A857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1185046"/>
            <a:ext cx="11315114" cy="4582619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2A9A263-33C3-9830-7CA3-7F425C8B2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dirty="0" err="1"/>
              <a:t>cfos</a:t>
            </a:r>
            <a:r>
              <a:rPr lang="en-US" dirty="0"/>
              <a:t> </a:t>
            </a:r>
            <a:r>
              <a:rPr lang="en-US" altLang="zh-CN" dirty="0" err="1"/>
              <a:t>vxlan</a:t>
            </a:r>
            <a:r>
              <a:rPr lang="en-US" altLang="zh-CN" dirty="0"/>
              <a:t> tunnel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35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235DD-70A5-9932-009D-6B15766A5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9D1874-9D78-533C-7FB8-D7171190C3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987915"/>
            <a:ext cx="11315114" cy="4526046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09E17B5-6003-D90A-3F7E-83A7BCB8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dirty="0" err="1"/>
              <a:t>cfos</a:t>
            </a:r>
            <a:r>
              <a:rPr lang="en-US" dirty="0"/>
              <a:t> node scale-in</a:t>
            </a:r>
          </a:p>
        </p:txBody>
      </p:sp>
    </p:spTree>
    <p:extLst>
      <p:ext uri="{BB962C8B-B14F-4D97-AF65-F5344CB8AC3E}">
        <p14:creationId xmlns:p14="http://schemas.microsoft.com/office/powerpoint/2010/main" val="3769412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DEA05-5566-C2F5-2405-0EF351ED9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27C96-C21D-5658-AA62-1A76BD906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dirty="0" err="1"/>
              <a:t>Cfos</a:t>
            </a:r>
            <a:r>
              <a:rPr lang="en-US" dirty="0"/>
              <a:t> </a:t>
            </a:r>
            <a:r>
              <a:rPr lang="en-US" dirty="0" err="1"/>
              <a:t>keda</a:t>
            </a:r>
            <a:r>
              <a:rPr lang="en-US" dirty="0"/>
              <a:t> </a:t>
            </a:r>
            <a:r>
              <a:rPr lang="en-US" altLang="zh-CN" dirty="0"/>
              <a:t>scale-out-1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C5EB1B-102C-18E7-4CF4-35AC334647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96" y="879169"/>
            <a:ext cx="90678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6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9141D9-B589-95B0-4CA5-527537E53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61F83-DC11-9C5E-1A45-DF8A97782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dirty="0" err="1"/>
              <a:t>Cfos</a:t>
            </a:r>
            <a:r>
              <a:rPr lang="en-US" dirty="0"/>
              <a:t> </a:t>
            </a:r>
            <a:r>
              <a:rPr lang="en-US" dirty="0" err="1"/>
              <a:t>keda</a:t>
            </a:r>
            <a:r>
              <a:rPr lang="en-US" dirty="0"/>
              <a:t> </a:t>
            </a:r>
            <a:r>
              <a:rPr lang="en-US" altLang="zh-CN" dirty="0"/>
              <a:t>scale-out-2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7543307-656C-34FF-6264-50F2C25FB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11" y="984810"/>
            <a:ext cx="11066764" cy="4204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09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5ADEA-74C4-42CD-0A44-A81645999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83B5C-746F-00E5-A9F6-4D0B87B3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011" y="183972"/>
            <a:ext cx="10515600" cy="535120"/>
          </a:xfrm>
        </p:spPr>
        <p:txBody>
          <a:bodyPr>
            <a:normAutofit/>
          </a:bodyPr>
          <a:lstStyle/>
          <a:p>
            <a:r>
              <a:rPr lang="en-US" dirty="0" err="1"/>
              <a:t>Cfos</a:t>
            </a:r>
            <a:r>
              <a:rPr lang="en-US" dirty="0"/>
              <a:t> </a:t>
            </a:r>
            <a:r>
              <a:rPr lang="en-US" dirty="0" err="1"/>
              <a:t>keda</a:t>
            </a:r>
            <a:r>
              <a:rPr lang="en-US" dirty="0"/>
              <a:t> </a:t>
            </a:r>
            <a:r>
              <a:rPr lang="en-US" altLang="zh-CN" dirty="0"/>
              <a:t>scale-out-3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FC884D-E580-8052-57B8-F1C18BD0B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09" y="1014870"/>
            <a:ext cx="9664605" cy="48282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3FD4C8-887E-0D19-2E9D-DE174038B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921" y="1731091"/>
            <a:ext cx="11287352" cy="44493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25ACB2-DB79-E024-79BC-3D91659B86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7301" y="2431570"/>
            <a:ext cx="7715250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5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8FF004-4447-97CA-CB0A-8CE0E7EBA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HPA </a:t>
            </a:r>
            <a:r>
              <a:rPr lang="zh-CN" altLang="en-US" dirty="0"/>
              <a:t>架构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6ECA8-D95D-6BAF-4C87-238B5137D8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185" y="1297063"/>
            <a:ext cx="10190000" cy="460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727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BD289-6034-0404-3F0C-A661A3BDD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90DD4B9-8EAE-9C44-DB10-DB9C301D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KEDA </a:t>
            </a:r>
            <a:r>
              <a:rPr lang="zh-CN" altLang="en-US" dirty="0"/>
              <a:t>架构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51C7DA-DCDA-408A-A5B8-DED65C9A6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394" y="940107"/>
            <a:ext cx="9867211" cy="5451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214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51F58-A3A4-4CE1-AF14-A583EF20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预先准备工作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C3519-905C-7F86-1B02-60BD03062FC5}"/>
              </a:ext>
            </a:extLst>
          </p:cNvPr>
          <p:cNvSpPr txBox="1"/>
          <p:nvPr/>
        </p:nvSpPr>
        <p:spPr>
          <a:xfrm>
            <a:off x="498021" y="1232807"/>
            <a:ext cx="4893327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预先准备</a:t>
            </a:r>
            <a:r>
              <a:rPr lang="en-US" altLang="zh-CN" dirty="0"/>
              <a:t>AWS EKS</a:t>
            </a:r>
            <a:r>
              <a:rPr lang="zh-CN" altLang="en-US" dirty="0"/>
              <a:t>环境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安装</a:t>
            </a:r>
            <a:r>
              <a:rPr lang="en-US" altLang="zh-CN" dirty="0" err="1"/>
              <a:t>kubelet</a:t>
            </a:r>
            <a:r>
              <a:rPr lang="zh-CN" altLang="en-US" dirty="0"/>
              <a:t>和</a:t>
            </a:r>
            <a:r>
              <a:rPr lang="en-US" altLang="zh-CN" dirty="0" err="1"/>
              <a:t>eksctl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安装</a:t>
            </a:r>
            <a:r>
              <a:rPr lang="en-US" altLang="zh-CN" dirty="0" err="1"/>
              <a:t>AWSLoadBalancerController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预先配置</a:t>
            </a:r>
            <a:r>
              <a:rPr lang="en-US" altLang="zh-CN" dirty="0"/>
              <a:t>ECR</a:t>
            </a:r>
            <a:r>
              <a:rPr lang="zh-CN" altLang="en-US" dirty="0"/>
              <a:t>私有镜像库，存储</a:t>
            </a:r>
            <a:r>
              <a:rPr lang="en-US" altLang="zh-CN" dirty="0"/>
              <a:t>CFOS</a:t>
            </a:r>
            <a:r>
              <a:rPr lang="zh-CN" altLang="en-US" dirty="0"/>
              <a:t>镜像</a:t>
            </a:r>
            <a:endParaRPr lang="en-US" altLang="zh-CN" dirty="0"/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CN" altLang="en-US" dirty="0"/>
              <a:t>部署</a:t>
            </a:r>
            <a:r>
              <a:rPr lang="en-US" altLang="zh-CN" dirty="0"/>
              <a:t>agent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CN" dirty="0"/>
              <a:t>License</a:t>
            </a:r>
            <a:r>
              <a:rPr lang="zh-CN" altLang="en-US" dirty="0"/>
              <a:t>文件（当前</a:t>
            </a:r>
            <a:r>
              <a:rPr lang="en-US" altLang="zh-CN" dirty="0"/>
              <a:t>FGT License</a:t>
            </a:r>
            <a:r>
              <a:rPr lang="zh-CN" altLang="en-US" dirty="0"/>
              <a:t>文件即可）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99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08DC40-E3DB-92E6-D600-591F12AA77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DC94E-B51A-38DE-1135-F8C83315D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EKS</a:t>
            </a:r>
            <a:r>
              <a:rPr lang="zh-CN" altLang="en-US" dirty="0"/>
              <a:t>环境</a:t>
            </a:r>
            <a:r>
              <a:rPr lang="en-US" altLang="zh-CN" dirty="0"/>
              <a:t>-1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D2F7F5-7A05-A11B-4B7D-450C7B56D28D}"/>
              </a:ext>
            </a:extLst>
          </p:cNvPr>
          <p:cNvSpPr txBox="1"/>
          <p:nvPr/>
        </p:nvSpPr>
        <p:spPr>
          <a:xfrm>
            <a:off x="435072" y="1042945"/>
            <a:ext cx="5660928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#!/bin/bash -</a:t>
            </a:r>
            <a:r>
              <a:rPr lang="en-US" sz="1200" dirty="0" err="1"/>
              <a:t>xe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AWS_REGION="us-east-1"</a:t>
            </a:r>
          </a:p>
          <a:p>
            <a:r>
              <a:rPr lang="en-US" sz="1200" dirty="0"/>
              <a:t>export AWS_PAGER=""</a:t>
            </a:r>
          </a:p>
          <a:p>
            <a:r>
              <a:rPr lang="en-US" sz="1200" dirty="0"/>
              <a:t>EKSVERSION="1.30"</a:t>
            </a:r>
          </a:p>
          <a:p>
            <a:r>
              <a:rPr lang="en-US" sz="1200" dirty="0"/>
              <a:t>CLUSTERNAME="</a:t>
            </a:r>
            <a:r>
              <a:rPr lang="en-US" sz="1200" dirty="0" err="1"/>
              <a:t>democluster</a:t>
            </a:r>
            <a:r>
              <a:rPr lang="en-US" sz="1200" dirty="0"/>
              <a:t>"</a:t>
            </a:r>
          </a:p>
          <a:p>
            <a:r>
              <a:rPr lang="en-US" sz="1200" dirty="0"/>
              <a:t>PODCIDR="10.244.0.0/16"</a:t>
            </a:r>
          </a:p>
          <a:p>
            <a:r>
              <a:rPr lang="en-US" sz="1200" dirty="0"/>
              <a:t>AVAILABILITY_ZONES=$(</a:t>
            </a:r>
            <a:r>
              <a:rPr lang="en-US" sz="1200" dirty="0" err="1"/>
              <a:t>aws</a:t>
            </a:r>
            <a:r>
              <a:rPr lang="en-US" sz="1200" dirty="0"/>
              <a:t> ec2 describe-availability-zones --region $AWS_REGION --query "</a:t>
            </a:r>
            <a:r>
              <a:rPr lang="en-US" sz="1200" dirty="0" err="1"/>
              <a:t>AvailabilityZones</a:t>
            </a:r>
            <a:r>
              <a:rPr lang="en-US" sz="1200" dirty="0"/>
              <a:t>[?State=='available'].</a:t>
            </a:r>
            <a:r>
              <a:rPr lang="en-US" sz="1200" dirty="0" err="1"/>
              <a:t>ZoneName</a:t>
            </a:r>
            <a:r>
              <a:rPr lang="en-US" sz="1200" dirty="0"/>
              <a:t>" --output text | tr '\t' ',' | cut -d',' -f1-2)</a:t>
            </a:r>
          </a:p>
          <a:p>
            <a:r>
              <a:rPr lang="en-US" sz="1200" dirty="0"/>
              <a:t>filename=“</a:t>
            </a:r>
            <a:r>
              <a:rPr lang="en-US" altLang="zh-CN" sz="1200" dirty="0" err="1"/>
              <a:t>lg</a:t>
            </a:r>
            <a:r>
              <a:rPr lang="en-US" sz="1200" dirty="0" err="1"/>
              <a:t>cluster.yaml</a:t>
            </a:r>
            <a:r>
              <a:rPr lang="en-US" sz="1200" dirty="0"/>
              <a:t>"</a:t>
            </a:r>
          </a:p>
          <a:p>
            <a:endParaRPr lang="en-US" sz="1200" dirty="0"/>
          </a:p>
          <a:p>
            <a:r>
              <a:rPr lang="en-US" sz="1200" dirty="0"/>
              <a:t>cat &lt;&lt; EOF | tee &gt; $filename</a:t>
            </a:r>
          </a:p>
          <a:p>
            <a:r>
              <a:rPr lang="en-US" sz="1200" dirty="0" err="1"/>
              <a:t>apiVersion</a:t>
            </a:r>
            <a:r>
              <a:rPr lang="en-US" sz="1200" dirty="0"/>
              <a:t>: eksctl.io/v1alpha5</a:t>
            </a:r>
          </a:p>
          <a:p>
            <a:r>
              <a:rPr lang="en-US" sz="1200" dirty="0"/>
              <a:t>kind: </a:t>
            </a:r>
            <a:r>
              <a:rPr lang="en-US" sz="1200" dirty="0" err="1"/>
              <a:t>ClusterConfig</a:t>
            </a:r>
            <a:endParaRPr lang="en-US" sz="1200" dirty="0"/>
          </a:p>
          <a:p>
            <a:r>
              <a:rPr lang="en-US" sz="1200" dirty="0" err="1"/>
              <a:t>availabilityZones</a:t>
            </a:r>
            <a:r>
              <a:rPr lang="en-US" sz="1200" dirty="0"/>
              <a:t>: [$(echo $AVAILABILITY_ZONES | tr ',' '\n' | sed 's/^/"/' | sed 's/$/"/' | paste -</a:t>
            </a:r>
            <a:r>
              <a:rPr lang="en-US" sz="1200" dirty="0" err="1"/>
              <a:t>sd</a:t>
            </a:r>
            <a:r>
              <a:rPr lang="en-US" sz="1200" dirty="0"/>
              <a:t> ',' -)]</a:t>
            </a:r>
          </a:p>
          <a:p>
            <a:r>
              <a:rPr lang="en-US" sz="1200" dirty="0"/>
              <a:t>metadata:</a:t>
            </a:r>
          </a:p>
          <a:p>
            <a:r>
              <a:rPr lang="en-US" sz="1200" dirty="0"/>
              <a:t>  version: "${EKSVERSION}"</a:t>
            </a:r>
          </a:p>
          <a:p>
            <a:r>
              <a:rPr lang="en-US" sz="1200" dirty="0"/>
              <a:t>  name: $CLUSTERNAME</a:t>
            </a:r>
          </a:p>
          <a:p>
            <a:r>
              <a:rPr lang="en-US" sz="1200" dirty="0"/>
              <a:t>  region: $AWS_REGION</a:t>
            </a:r>
          </a:p>
          <a:p>
            <a:r>
              <a:rPr lang="en-US" sz="1200" dirty="0"/>
              <a:t>  tags:</a:t>
            </a:r>
          </a:p>
          <a:p>
            <a:r>
              <a:rPr lang="en-US" sz="1200" dirty="0"/>
              <a:t>    owner: </a:t>
            </a:r>
            <a:r>
              <a:rPr lang="en-US" sz="1200" dirty="0" err="1"/>
              <a:t>wandy</a:t>
            </a:r>
            <a:endParaRPr lang="en-US" sz="1200" dirty="0"/>
          </a:p>
          <a:p>
            <a:r>
              <a:rPr lang="en-US" sz="1200" dirty="0" err="1"/>
              <a:t>iam</a:t>
            </a:r>
            <a:r>
              <a:rPr lang="en-US" sz="1200" dirty="0"/>
              <a:t>: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withOIDC</a:t>
            </a:r>
            <a:r>
              <a:rPr lang="en-US" sz="1200" dirty="0"/>
              <a:t>: true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5E1AB-1325-8EA5-153F-2ECFB00F07C4}"/>
              </a:ext>
            </a:extLst>
          </p:cNvPr>
          <p:cNvSpPr txBox="1"/>
          <p:nvPr/>
        </p:nvSpPr>
        <p:spPr>
          <a:xfrm>
            <a:off x="6096000" y="1135277"/>
            <a:ext cx="6097836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managedNodeGroups</a:t>
            </a:r>
            <a:r>
              <a:rPr lang="en-US" sz="1200" dirty="0"/>
              <a:t>:</a:t>
            </a:r>
          </a:p>
          <a:p>
            <a:r>
              <a:rPr lang="en-US" sz="1200" dirty="0"/>
              <a:t>  - name: ${CLUSTERNAME}-</a:t>
            </a:r>
            <a:r>
              <a:rPr lang="en-US" sz="1200" dirty="0" err="1"/>
              <a:t>eks</a:t>
            </a:r>
            <a:r>
              <a:rPr lang="en-US" sz="1200" dirty="0"/>
              <a:t>-ng-app</a:t>
            </a:r>
          </a:p>
          <a:p>
            <a:r>
              <a:rPr lang="en-US" sz="1200" dirty="0"/>
              <a:t>    labels: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nodegroup</a:t>
            </a:r>
            <a:r>
              <a:rPr lang="en-US" sz="1200" dirty="0"/>
              <a:t>-type: external</a:t>
            </a:r>
          </a:p>
          <a:p>
            <a:r>
              <a:rPr lang="en-US" sz="1200" dirty="0"/>
              <a:t>      role: worker</a:t>
            </a:r>
          </a:p>
          <a:p>
            <a:r>
              <a:rPr lang="en-US" sz="1200" dirty="0"/>
              <a:t>      app: "true"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instanceType</a:t>
            </a:r>
            <a:r>
              <a:rPr lang="en-US" sz="1200" dirty="0"/>
              <a:t>: t2.large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desiredCapacity</a:t>
            </a:r>
            <a:r>
              <a:rPr lang="en-US" sz="1200" dirty="0"/>
              <a:t>: 1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minSize</a:t>
            </a:r>
            <a:r>
              <a:rPr lang="en-US" sz="1200" dirty="0"/>
              <a:t>: 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maxSize</a:t>
            </a:r>
            <a:r>
              <a:rPr lang="en-US" sz="1200" dirty="0"/>
              <a:t>: 3</a:t>
            </a:r>
          </a:p>
          <a:p>
            <a:r>
              <a:rPr lang="en-US" sz="1200" dirty="0"/>
              <a:t>    tags: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nodegrouprole</a:t>
            </a:r>
            <a:r>
              <a:rPr lang="en-US" sz="1200" dirty="0"/>
              <a:t>: ${CLUSTERNAME}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volumeSize</a:t>
            </a:r>
            <a:r>
              <a:rPr lang="en-US" sz="1200" dirty="0"/>
              <a:t>: 100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iam</a:t>
            </a:r>
            <a:r>
              <a:rPr lang="en-US" sz="1200" dirty="0"/>
              <a:t>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withAddonPolicies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externalDNS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certManager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awsLoadBalancerController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albIngress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ebs</a:t>
            </a:r>
            <a:r>
              <a:rPr lang="en-US" sz="1200" dirty="0"/>
              <a:t>: false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efs</a:t>
            </a:r>
            <a:r>
              <a:rPr lang="en-US" sz="1200" dirty="0"/>
              <a:t>: false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imageBuilder</a:t>
            </a:r>
            <a:r>
              <a:rPr lang="en-US" sz="1200" dirty="0"/>
              <a:t>: false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cloudWatch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privateNetworking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preBootstrapCommands</a:t>
            </a:r>
            <a:r>
              <a:rPr lang="en-US" sz="1200" dirty="0"/>
              <a:t>:</a:t>
            </a:r>
          </a:p>
          <a:p>
            <a:r>
              <a:rPr lang="en-US" sz="1200" dirty="0"/>
              <a:t>      - "echo test"</a:t>
            </a:r>
          </a:p>
        </p:txBody>
      </p:sp>
    </p:spTree>
    <p:extLst>
      <p:ext uri="{BB962C8B-B14F-4D97-AF65-F5344CB8AC3E}">
        <p14:creationId xmlns:p14="http://schemas.microsoft.com/office/powerpoint/2010/main" val="718486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520936-D265-3170-5B97-719315155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50C57-E615-36ED-EFA2-9D139EA7B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EKS</a:t>
            </a:r>
            <a:r>
              <a:rPr lang="zh-CN" altLang="en-US" dirty="0"/>
              <a:t>环境</a:t>
            </a:r>
            <a:r>
              <a:rPr lang="en-US" altLang="zh-CN" dirty="0"/>
              <a:t>-2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9AC7DD-9E69-2C74-A4FB-5360C254A291}"/>
              </a:ext>
            </a:extLst>
          </p:cNvPr>
          <p:cNvSpPr txBox="1"/>
          <p:nvPr/>
        </p:nvSpPr>
        <p:spPr>
          <a:xfrm>
            <a:off x="353011" y="842174"/>
            <a:ext cx="6097464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 ssh:</a:t>
            </a:r>
          </a:p>
          <a:p>
            <a:r>
              <a:rPr lang="en-US" sz="1200" dirty="0"/>
              <a:t>      allow: true # will use ~/.ssh/id_rsa.pub as the default ssh key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enableSsm</a:t>
            </a:r>
            <a:r>
              <a:rPr lang="en-US" sz="1200" dirty="0"/>
              <a:t>: true</a:t>
            </a:r>
          </a:p>
          <a:p>
            <a:endParaRPr lang="en-US" sz="1200" dirty="0"/>
          </a:p>
          <a:p>
            <a:r>
              <a:rPr lang="en-US" sz="1200" dirty="0"/>
              <a:t>  - name: ${CLUSTERNAME}-</a:t>
            </a:r>
            <a:r>
              <a:rPr lang="en-US" sz="1200" dirty="0" err="1"/>
              <a:t>eks</a:t>
            </a:r>
            <a:r>
              <a:rPr lang="en-US" sz="1200" dirty="0"/>
              <a:t>-ng-security</a:t>
            </a:r>
          </a:p>
          <a:p>
            <a:r>
              <a:rPr lang="en-US" sz="1200" dirty="0"/>
              <a:t>    labels: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nodegroup</a:t>
            </a:r>
            <a:r>
              <a:rPr lang="en-US" sz="1200" dirty="0"/>
              <a:t>-type: external</a:t>
            </a:r>
          </a:p>
          <a:p>
            <a:r>
              <a:rPr lang="en-US" sz="1200" dirty="0"/>
              <a:t>      role: worker</a:t>
            </a:r>
          </a:p>
          <a:p>
            <a:r>
              <a:rPr lang="en-US" sz="1200" dirty="0"/>
              <a:t>      security: "true"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instanceType</a:t>
            </a:r>
            <a:r>
              <a:rPr lang="en-US" sz="1200" dirty="0"/>
              <a:t>: t2.large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desiredCapacity</a:t>
            </a:r>
            <a:r>
              <a:rPr lang="en-US" sz="1200" dirty="0"/>
              <a:t>: 1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minSize</a:t>
            </a:r>
            <a:r>
              <a:rPr lang="en-US" sz="1200" dirty="0"/>
              <a:t>: 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maxSize</a:t>
            </a:r>
            <a:r>
              <a:rPr lang="en-US" sz="1200" dirty="0"/>
              <a:t>: 3</a:t>
            </a:r>
          </a:p>
          <a:p>
            <a:r>
              <a:rPr lang="en-US" sz="1200" dirty="0"/>
              <a:t>    tags: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nodegrouprole</a:t>
            </a:r>
            <a:r>
              <a:rPr lang="en-US" sz="1200" dirty="0"/>
              <a:t>: ${CLUSTERNAME}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volumeSize</a:t>
            </a:r>
            <a:r>
              <a:rPr lang="en-US" sz="1200" dirty="0"/>
              <a:t>: 100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iam</a:t>
            </a:r>
            <a:r>
              <a:rPr lang="en-US" sz="1200" dirty="0"/>
              <a:t>: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withAddonPolicies</a:t>
            </a:r>
            <a:r>
              <a:rPr lang="en-US" sz="1200" dirty="0"/>
              <a:t>: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externalDNS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certManager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awsLoadBalancerController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albIngress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ebs</a:t>
            </a:r>
            <a:r>
              <a:rPr lang="en-US" sz="1200" dirty="0"/>
              <a:t>: false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efs</a:t>
            </a:r>
            <a:r>
              <a:rPr lang="en-US" sz="1200" dirty="0"/>
              <a:t>: false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imageBuilder</a:t>
            </a:r>
            <a:r>
              <a:rPr lang="en-US" sz="1200" dirty="0"/>
              <a:t>: false</a:t>
            </a:r>
          </a:p>
          <a:p>
            <a:r>
              <a:rPr lang="en-US" sz="1200" dirty="0"/>
              <a:t>        </a:t>
            </a:r>
            <a:r>
              <a:rPr lang="en-US" sz="1200" dirty="0" err="1"/>
              <a:t>cloudWatch</a:t>
            </a:r>
            <a:r>
              <a:rPr lang="en-US" sz="1200" dirty="0"/>
              <a:t>: true</a:t>
            </a:r>
          </a:p>
          <a:p>
            <a:r>
              <a:rPr lang="en-US" sz="1200" dirty="0"/>
              <a:t>ssh:</a:t>
            </a:r>
          </a:p>
          <a:p>
            <a:r>
              <a:rPr lang="en-US" sz="1200" dirty="0"/>
              <a:t>      allow: true # will use ~/.ssh/id_rsa.pub as the default ssh key</a:t>
            </a:r>
          </a:p>
          <a:p>
            <a:r>
              <a:rPr lang="en-US" sz="1200" dirty="0"/>
              <a:t>      </a:t>
            </a:r>
            <a:r>
              <a:rPr lang="en-US" sz="1200" dirty="0" err="1"/>
              <a:t>enableSsm</a:t>
            </a:r>
            <a:r>
              <a:rPr lang="en-US" sz="1200" dirty="0"/>
              <a:t>: true</a:t>
            </a:r>
          </a:p>
          <a:p>
            <a:endParaRPr lang="en-US" sz="1200" dirty="0"/>
          </a:p>
          <a:p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19AE09-65C2-46CF-C61D-0C17A9E80E6E}"/>
              </a:ext>
            </a:extLst>
          </p:cNvPr>
          <p:cNvSpPr txBox="1"/>
          <p:nvPr/>
        </p:nvSpPr>
        <p:spPr>
          <a:xfrm>
            <a:off x="5186190" y="935088"/>
            <a:ext cx="609783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 err="1"/>
              <a:t>kubernetesNetworkConfig</a:t>
            </a:r>
            <a:r>
              <a:rPr lang="en-US" sz="1200" dirty="0"/>
              <a:t>: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ipFamily</a:t>
            </a:r>
            <a:r>
              <a:rPr lang="en-US" sz="1200" dirty="0"/>
              <a:t>: IPv4</a:t>
            </a:r>
          </a:p>
          <a:p>
            <a:r>
              <a:rPr lang="en-US" sz="1200" dirty="0"/>
              <a:t>  serviceIPv4CIDR: 10.96.0.0/16</a:t>
            </a:r>
          </a:p>
          <a:p>
            <a:endParaRPr lang="en-US" sz="1200" dirty="0"/>
          </a:p>
          <a:p>
            <a:r>
              <a:rPr lang="en-US" sz="1200" dirty="0" err="1"/>
              <a:t>vpc</a:t>
            </a:r>
            <a:r>
              <a:rPr lang="en-US" sz="1200" dirty="0"/>
              <a:t>:</a:t>
            </a:r>
          </a:p>
          <a:p>
            <a:r>
              <a:rPr lang="en-US" sz="1200" dirty="0"/>
              <a:t>  autoAllocateIPv6: false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cidr</a:t>
            </a:r>
            <a:r>
              <a:rPr lang="en-US" sz="1200" dirty="0"/>
              <a:t>: ${PODCIDR}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clusterEndpoints</a:t>
            </a:r>
            <a:r>
              <a:rPr lang="en-US" sz="1200" dirty="0"/>
              <a:t>: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privateAccess</a:t>
            </a:r>
            <a:r>
              <a:rPr lang="en-US" sz="1200" dirty="0"/>
              <a:t>: true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publicAccess</a:t>
            </a:r>
            <a:r>
              <a:rPr lang="en-US" sz="1200" dirty="0"/>
              <a:t>: true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nat</a:t>
            </a:r>
            <a:r>
              <a:rPr lang="en-US" sz="1200" dirty="0"/>
              <a:t>:</a:t>
            </a:r>
          </a:p>
          <a:p>
            <a:r>
              <a:rPr lang="en-US" sz="1200" dirty="0"/>
              <a:t>    gateway: </a:t>
            </a:r>
            <a:r>
              <a:rPr lang="en-US" sz="1200" dirty="0" err="1"/>
              <a:t>HighlyAvailable</a:t>
            </a:r>
            <a:r>
              <a:rPr lang="en-US" sz="1200" dirty="0"/>
              <a:t> # other options: Disable, Single (default) ,</a:t>
            </a:r>
            <a:r>
              <a:rPr lang="en-US" sz="1200" dirty="0" err="1"/>
              <a:t>HighlyAvailable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 err="1"/>
              <a:t>accessConfig</a:t>
            </a:r>
            <a:r>
              <a:rPr lang="en-US" sz="1200" dirty="0"/>
              <a:t>: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bootstrapClusterCreatorAdminPermissions</a:t>
            </a:r>
            <a:r>
              <a:rPr lang="en-US" sz="1200" dirty="0"/>
              <a:t>: true # default is true</a:t>
            </a:r>
          </a:p>
          <a:p>
            <a:r>
              <a:rPr lang="en-US" sz="1200" dirty="0"/>
              <a:t>  </a:t>
            </a:r>
            <a:r>
              <a:rPr lang="en-US" sz="1200" dirty="0" err="1"/>
              <a:t>authenticationMode</a:t>
            </a:r>
            <a:r>
              <a:rPr lang="en-US" sz="1200" dirty="0"/>
              <a:t>: API </a:t>
            </a:r>
          </a:p>
          <a:p>
            <a:r>
              <a:rPr lang="en-US" sz="1200" dirty="0"/>
              <a:t>EOF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929691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253B5-B244-19CC-42FC-43B6B3ACC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C9F7-2BF6-0EE1-BE7D-C0C799DD5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EKS</a:t>
            </a:r>
            <a:r>
              <a:rPr lang="zh-CN" altLang="en-US" dirty="0"/>
              <a:t>环境</a:t>
            </a:r>
            <a:r>
              <a:rPr lang="en-US" altLang="zh-CN" dirty="0"/>
              <a:t>-3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662558-9E97-5DC9-C500-6C676B42FB17}"/>
              </a:ext>
            </a:extLst>
          </p:cNvPr>
          <p:cNvSpPr txBox="1"/>
          <p:nvPr/>
        </p:nvSpPr>
        <p:spPr>
          <a:xfrm>
            <a:off x="306924" y="1061416"/>
            <a:ext cx="1157815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/>
              <a:t>eksctl</a:t>
            </a:r>
            <a:r>
              <a:rPr lang="en-US" sz="1800" dirty="0"/>
              <a:t> get cluster --name $CLUSTERNAME --region $AWS_REGION || </a:t>
            </a:r>
            <a:r>
              <a:rPr lang="en-US" sz="1800" dirty="0" err="1"/>
              <a:t>eksctl</a:t>
            </a:r>
            <a:r>
              <a:rPr lang="en-US" sz="1800" dirty="0"/>
              <a:t> create cluster -f $filename</a:t>
            </a:r>
          </a:p>
          <a:p>
            <a:endParaRPr lang="en-US" sz="1800" dirty="0"/>
          </a:p>
          <a:p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eks</a:t>
            </a:r>
            <a:r>
              <a:rPr lang="en-US" sz="1800" dirty="0"/>
              <a:t> create-addon --addon-name </a:t>
            </a:r>
            <a:r>
              <a:rPr lang="en-US" sz="1800" dirty="0" err="1"/>
              <a:t>eks</a:t>
            </a:r>
            <a:r>
              <a:rPr lang="en-US" sz="1800" dirty="0"/>
              <a:t>-pod-identity-agent --cluster ${CLUSTERNAME} --addon-version v1.0.0-eksbuild.1 --region $AWS_REGION</a:t>
            </a:r>
          </a:p>
          <a:p>
            <a:endParaRPr lang="en-US" sz="1800" dirty="0"/>
          </a:p>
          <a:p>
            <a:r>
              <a:rPr lang="en-US" sz="1800" dirty="0" err="1"/>
              <a:t>kubectl</a:t>
            </a:r>
            <a:r>
              <a:rPr lang="en-US" sz="1800" dirty="0"/>
              <a:t> get pods -n </a:t>
            </a:r>
            <a:r>
              <a:rPr lang="en-US" sz="1800" dirty="0" err="1"/>
              <a:t>kube</a:t>
            </a:r>
            <a:r>
              <a:rPr lang="en-US" sz="1800" dirty="0"/>
              <a:t>-system | grep '</a:t>
            </a:r>
            <a:r>
              <a:rPr lang="en-US" sz="1800" dirty="0" err="1"/>
              <a:t>eks</a:t>
            </a:r>
            <a:r>
              <a:rPr lang="en-US" sz="1800" dirty="0"/>
              <a:t>-pod-identity-agent' || true</a:t>
            </a:r>
          </a:p>
          <a:p>
            <a:endParaRPr lang="en-US" sz="1800" dirty="0"/>
          </a:p>
          <a:p>
            <a:r>
              <a:rPr lang="en-US" sz="1800" dirty="0" err="1"/>
              <a:t>kubectl</a:t>
            </a:r>
            <a:r>
              <a:rPr lang="en-US" sz="1800" dirty="0"/>
              <a:t> apply -f </a:t>
            </a:r>
            <a:r>
              <a:rPr lang="en-US" sz="1800" dirty="0">
                <a:hlinkClick r:id="rId3"/>
              </a:rPr>
              <a:t>https://github.com/kubernetes-sigs/metrics-server/releases/latest/download/components.yaml</a:t>
            </a:r>
            <a:endParaRPr lang="en-US" sz="1800" dirty="0"/>
          </a:p>
          <a:p>
            <a:r>
              <a:rPr lang="en-US" dirty="0"/>
              <a:t>(</a:t>
            </a:r>
            <a:r>
              <a:rPr lang="en-US" sz="1800" dirty="0" err="1"/>
              <a:t>components.yaml</a:t>
            </a:r>
            <a:r>
              <a:rPr lang="zh-CN" altLang="en-US" sz="1800" dirty="0"/>
              <a:t>如果服务器无法访问，可以下载下来手工上传执行</a:t>
            </a:r>
            <a:r>
              <a:rPr lang="en-US" dirty="0"/>
              <a:t>)</a:t>
            </a:r>
          </a:p>
          <a:p>
            <a:endParaRPr lang="en-US" sz="1800" dirty="0"/>
          </a:p>
          <a:p>
            <a:r>
              <a:rPr lang="en-US" sz="1800" dirty="0" err="1"/>
              <a:t>aws</a:t>
            </a:r>
            <a:r>
              <a:rPr lang="en-US" sz="1800" dirty="0"/>
              <a:t> </a:t>
            </a:r>
            <a:r>
              <a:rPr lang="en-US" sz="1800" dirty="0" err="1"/>
              <a:t>eks</a:t>
            </a:r>
            <a:r>
              <a:rPr lang="en-US" sz="1800" dirty="0"/>
              <a:t> list-access-entries --cluster-name ${CLUSTERNAME} --region $AWS_REGION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696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Master Template">
  <a:themeElements>
    <a:clrScheme name="Fortinet Colors 2021">
      <a:dk1>
        <a:srgbClr val="000000"/>
      </a:dk1>
      <a:lt1>
        <a:srgbClr val="FFFFFF"/>
      </a:lt1>
      <a:dk2>
        <a:srgbClr val="B3B3B3"/>
      </a:dk2>
      <a:lt2>
        <a:srgbClr val="F0F0F0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9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TNT_PPT_16x9_Light_Template(1)" id="{0B032D1B-031F-E14E-A8F4-01897A9EE432}" vid="{9AB235A3-EACC-6B44-BCC7-4286017544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F2DBA468C04BA4DB9F5DB0976172F5F" ma:contentTypeVersion="12" ma:contentTypeDescription="Create a new document." ma:contentTypeScope="" ma:versionID="b6b7f3f1091a2f9d1201a9ae77694040">
  <xsd:schema xmlns:xsd="http://www.w3.org/2001/XMLSchema" xmlns:xs="http://www.w3.org/2001/XMLSchema" xmlns:p="http://schemas.microsoft.com/office/2006/metadata/properties" xmlns:ns2="cd3af700-aeb9-48b8-ba02-d03e01ac3418" xmlns:ns3="86109ecc-a57c-46ac-98c7-f073c2af5d6b" targetNamespace="http://schemas.microsoft.com/office/2006/metadata/properties" ma:root="true" ma:fieldsID="70f77257e4984e29b2b93e871643f91e" ns2:_="" ns3:_="">
    <xsd:import namespace="cd3af700-aeb9-48b8-ba02-d03e01ac3418"/>
    <xsd:import namespace="86109ecc-a57c-46ac-98c7-f073c2af5d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3af700-aeb9-48b8-ba02-d03e01ac341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09ecc-a57c-46ac-98c7-f073c2af5d6b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39B47BE-012F-4E11-BB91-5D0A6286DC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23342D4-4DC5-4329-8701-3DD25F34FA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d3af700-aeb9-48b8-ba02-d03e01ac3418"/>
    <ds:schemaRef ds:uri="86109ecc-a57c-46ac-98c7-f073c2af5d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682162B-DD79-467E-9BAB-A3175E3147DC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13791</TotalTime>
  <Words>2324</Words>
  <Application>Microsoft Office PowerPoint</Application>
  <PresentationFormat>Widescreen</PresentationFormat>
  <Paragraphs>411</Paragraphs>
  <Slides>39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BMWTypeCondensedLight</vt:lpstr>
      <vt:lpstr>Amazon Ember</vt:lpstr>
      <vt:lpstr>Arial</vt:lpstr>
      <vt:lpstr>Calibri</vt:lpstr>
      <vt:lpstr>Courier New</vt:lpstr>
      <vt:lpstr>Roboto Mono</vt:lpstr>
      <vt:lpstr>Wingdings</vt:lpstr>
      <vt:lpstr>Fortinet Master Template</vt:lpstr>
      <vt:lpstr>K8S Security Best Practise vxlan agent</vt:lpstr>
      <vt:lpstr>架构拓扑</vt:lpstr>
      <vt:lpstr>流量逻辑拓扑</vt:lpstr>
      <vt:lpstr>HPA 架构</vt:lpstr>
      <vt:lpstr>KEDA 架构</vt:lpstr>
      <vt:lpstr>预先准备工作</vt:lpstr>
      <vt:lpstr>安装EKS环境-1</vt:lpstr>
      <vt:lpstr>安装EKS环境-2</vt:lpstr>
      <vt:lpstr>安装EKS环境-3</vt:lpstr>
      <vt:lpstr>验证集群环境</vt:lpstr>
      <vt:lpstr>部署cfos 和 vxlan agent -1 </vt:lpstr>
      <vt:lpstr>部署cfos 和 vxlan agent -2</vt:lpstr>
      <vt:lpstr>部署cfos 和 vxlan agent -3</vt:lpstr>
      <vt:lpstr>Optinal 部署keda</vt:lpstr>
      <vt:lpstr>Optinal 验证keda</vt:lpstr>
      <vt:lpstr>部署cfos 和 vxlan agent -4</vt:lpstr>
      <vt:lpstr>部署cfos license</vt:lpstr>
      <vt:lpstr>登录CFOS设备校验license</vt:lpstr>
      <vt:lpstr>登录CFOS设备校验网络</vt:lpstr>
      <vt:lpstr>部署cfos policy 和基础配置</vt:lpstr>
      <vt:lpstr>校验配置策略</vt:lpstr>
      <vt:lpstr>部署测试应用</vt:lpstr>
      <vt:lpstr>测试应用是否可以通过cfos访问Internet</vt:lpstr>
      <vt:lpstr>应用scale-out </vt:lpstr>
      <vt:lpstr>Node scale-out -1</vt:lpstr>
      <vt:lpstr>Node scale-out -2</vt:lpstr>
      <vt:lpstr>Cfos scale-out</vt:lpstr>
      <vt:lpstr>Cfos 通过 hpa 实现横向scale-out</vt:lpstr>
      <vt:lpstr>测试攻击流量</vt:lpstr>
      <vt:lpstr>Cfos log -1</vt:lpstr>
      <vt:lpstr>Cfos log -2</vt:lpstr>
      <vt:lpstr>cfos hpa scale-in</vt:lpstr>
      <vt:lpstr>App-1 vxlan tunnel </vt:lpstr>
      <vt:lpstr>App-2 vxlan tunnel </vt:lpstr>
      <vt:lpstr>cfos vxlan tunnel </vt:lpstr>
      <vt:lpstr>cfos node scale-in</vt:lpstr>
      <vt:lpstr>Cfos keda scale-out-1</vt:lpstr>
      <vt:lpstr>Cfos keda scale-out-2</vt:lpstr>
      <vt:lpstr>Cfos keda scale-out-3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Jaime Romero</dc:creator>
  <cp:lastModifiedBy>Gang Liu</cp:lastModifiedBy>
  <cp:revision>259</cp:revision>
  <dcterms:created xsi:type="dcterms:W3CDTF">2022-02-14T23:16:15Z</dcterms:created>
  <dcterms:modified xsi:type="dcterms:W3CDTF">2024-12-11T09:28:39Z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0x010100BF2DBA468C04BA4DB9F5DB0976172F5F</vt:lpwstr>
  </property>
</Properties>
</file>