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sldIdLst>
    <p:sldId id="2076136842" r:id="rId5"/>
    <p:sldId id="2076136843" r:id="rId6"/>
    <p:sldId id="2076136844" r:id="rId7"/>
    <p:sldId id="2076136846" r:id="rId8"/>
    <p:sldId id="2076136847" r:id="rId9"/>
    <p:sldId id="2076136849" r:id="rId10"/>
    <p:sldId id="2076136848" r:id="rId11"/>
    <p:sldId id="2076136850" r:id="rId12"/>
    <p:sldId id="2076136851" r:id="rId13"/>
    <p:sldId id="262" r:id="rId14"/>
    <p:sldId id="270" r:id="rId15"/>
    <p:sldId id="2076136852" r:id="rId16"/>
    <p:sldId id="2076136853" r:id="rId17"/>
    <p:sldId id="2076136854" r:id="rId18"/>
    <p:sldId id="2076136855" r:id="rId19"/>
    <p:sldId id="2076136858" r:id="rId20"/>
    <p:sldId id="2076136857" r:id="rId21"/>
    <p:sldId id="2076136881" r:id="rId22"/>
    <p:sldId id="2076136860" r:id="rId23"/>
    <p:sldId id="2076136861" r:id="rId24"/>
    <p:sldId id="2076136859" r:id="rId25"/>
    <p:sldId id="2076136845" r:id="rId26"/>
    <p:sldId id="2076136863" r:id="rId27"/>
    <p:sldId id="2076136866" r:id="rId28"/>
    <p:sldId id="2076136864" r:id="rId29"/>
    <p:sldId id="2076136867" r:id="rId30"/>
    <p:sldId id="2076136865" r:id="rId31"/>
    <p:sldId id="2076136868" r:id="rId32"/>
    <p:sldId id="2076136862" r:id="rId33"/>
    <p:sldId id="398" r:id="rId34"/>
    <p:sldId id="2076136871" r:id="rId35"/>
    <p:sldId id="2076136872" r:id="rId36"/>
    <p:sldId id="2076136873" r:id="rId37"/>
    <p:sldId id="2076136874" r:id="rId38"/>
    <p:sldId id="2076136876" r:id="rId39"/>
    <p:sldId id="2076136877" r:id="rId40"/>
    <p:sldId id="2076136878" r:id="rId41"/>
    <p:sldId id="2076136879" r:id="rId42"/>
    <p:sldId id="207613688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2E6FE7-74BA-4AAE-A575-5EA83DF9542A}">
          <p14:sldIdLst>
            <p14:sldId id="2076136842"/>
            <p14:sldId id="2076136843"/>
            <p14:sldId id="2076136844"/>
            <p14:sldId id="2076136846"/>
            <p14:sldId id="2076136847"/>
            <p14:sldId id="2076136849"/>
            <p14:sldId id="2076136848"/>
            <p14:sldId id="2076136850"/>
            <p14:sldId id="2076136851"/>
            <p14:sldId id="262"/>
            <p14:sldId id="270"/>
            <p14:sldId id="2076136852"/>
            <p14:sldId id="2076136853"/>
            <p14:sldId id="2076136854"/>
            <p14:sldId id="2076136855"/>
            <p14:sldId id="2076136858"/>
            <p14:sldId id="2076136857"/>
            <p14:sldId id="2076136881"/>
            <p14:sldId id="2076136860"/>
            <p14:sldId id="2076136861"/>
            <p14:sldId id="2076136859"/>
            <p14:sldId id="2076136845"/>
            <p14:sldId id="2076136863"/>
            <p14:sldId id="2076136866"/>
            <p14:sldId id="2076136864"/>
            <p14:sldId id="2076136867"/>
            <p14:sldId id="2076136865"/>
            <p14:sldId id="2076136868"/>
            <p14:sldId id="2076136862"/>
            <p14:sldId id="398"/>
          </p14:sldIdLst>
        </p14:section>
        <p14:section name="备注" id="{CE45EDED-A866-44D1-8B3A-ACB8AAF4E83F}">
          <p14:sldIdLst>
            <p14:sldId id="2076136871"/>
            <p14:sldId id="2076136872"/>
            <p14:sldId id="2076136873"/>
            <p14:sldId id="2076136874"/>
            <p14:sldId id="2076136876"/>
            <p14:sldId id="2076136877"/>
            <p14:sldId id="2076136878"/>
            <p14:sldId id="2076136879"/>
            <p14:sldId id="20761368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E73"/>
    <a:srgbClr val="2CCCD2"/>
    <a:srgbClr val="3F3F3F"/>
    <a:srgbClr val="F0F0F0"/>
    <a:srgbClr val="898989"/>
    <a:srgbClr val="595959"/>
    <a:srgbClr val="B3B3B3"/>
    <a:srgbClr val="000000"/>
    <a:srgbClr val="E6E6E6"/>
    <a:srgbClr val="A2B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2271F-9618-42DD-8316-5BA0973D7917}" v="1" dt="2024-02-04T02:37:35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049" autoAdjust="0"/>
  </p:normalViewPr>
  <p:slideViewPr>
    <p:cSldViewPr snapToGrid="0" showGuides="1">
      <p:cViewPr varScale="1">
        <p:scale>
          <a:sx n="110" d="100"/>
          <a:sy n="110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tao Ge" userId="97db495f-405d-485d-b4db-6172bbd0c9a1" providerId="ADAL" clId="{E3D2271F-9618-42DD-8316-5BA0973D7917}"/>
    <pc:docChg chg="modSld">
      <pc:chgData name="Zhentao Ge" userId="97db495f-405d-485d-b4db-6172bbd0c9a1" providerId="ADAL" clId="{E3D2271F-9618-42DD-8316-5BA0973D7917}" dt="2024-02-04T02:37:35.383" v="3"/>
      <pc:docMkLst>
        <pc:docMk/>
      </pc:docMkLst>
      <pc:sldChg chg="modSp mod">
        <pc:chgData name="Zhentao Ge" userId="97db495f-405d-485d-b4db-6172bbd0c9a1" providerId="ADAL" clId="{E3D2271F-9618-42DD-8316-5BA0973D7917}" dt="2024-02-04T02:37:35.383" v="3"/>
        <pc:sldMkLst>
          <pc:docMk/>
          <pc:sldMk cId="3702364439" sldId="2076136876"/>
        </pc:sldMkLst>
        <pc:spChg chg="mod">
          <ac:chgData name="Zhentao Ge" userId="97db495f-405d-485d-b4db-6172bbd0c9a1" providerId="ADAL" clId="{E3D2271F-9618-42DD-8316-5BA0973D7917}" dt="2024-02-04T02:37:35.383" v="3"/>
          <ac:spMkLst>
            <pc:docMk/>
            <pc:sldMk cId="3702364439" sldId="2076136876"/>
            <ac:spMk id="2" creationId="{D6A42472-5D3E-0CBD-6D11-486353B518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12B67-A16C-4DC1-A008-C3D499B0FCF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15F04-FA96-4F4F-8589-00A5965D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A5BCC9-2D58-BC45-8057-F0927490C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29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先修改本地</a:t>
            </a:r>
            <a:r>
              <a:rPr lang="en-US" altLang="zh-CN" dirty="0" err="1"/>
              <a:t>locatime</a:t>
            </a:r>
            <a:r>
              <a:rPr lang="en-US" altLang="zh-CN" dirty="0"/>
              <a:t> </a:t>
            </a:r>
            <a:r>
              <a:rPr lang="zh-CN" altLang="en-US" dirty="0"/>
              <a:t>时区，再创建</a:t>
            </a:r>
            <a:r>
              <a:rPr lang="en-US" altLang="zh-CN" dirty="0"/>
              <a:t>test</a:t>
            </a:r>
            <a:r>
              <a:rPr lang="zh-CN" altLang="en-US" dirty="0"/>
              <a:t>文件夹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docker run –d </a:t>
            </a:r>
            <a:r>
              <a:rPr lang="en-US" dirty="0"/>
              <a:t>--rm</a:t>
            </a:r>
            <a:r>
              <a:rPr lang="en-US" altLang="zh-CN" dirty="0"/>
              <a:t>  </a:t>
            </a:r>
            <a:r>
              <a:rPr lang="fr-FR" dirty="0"/>
              <a:t>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localtime</a:t>
            </a:r>
            <a:r>
              <a:rPr lang="fr-FR" dirty="0"/>
              <a:t>:/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localtime:ro</a:t>
            </a:r>
            <a:r>
              <a:rPr lang="en-US" altLang="zh-CN" dirty="0"/>
              <a:t> -v /</a:t>
            </a:r>
            <a:r>
              <a:rPr lang="en-US" altLang="zh-CN" dirty="0" err="1"/>
              <a:t>fortigate</a:t>
            </a:r>
            <a:r>
              <a:rPr lang="en-US" altLang="zh-CN" dirty="0"/>
              <a:t>:/data –</a:t>
            </a:r>
            <a:r>
              <a:rPr lang="en-US" altLang="zh-CN" dirty="0" err="1"/>
              <a:t>cpus</a:t>
            </a:r>
            <a:r>
              <a:rPr lang="en-US" altLang="zh-CN" dirty="0"/>
              <a:t> 2 –m 1024m </a:t>
            </a:r>
            <a:r>
              <a:rPr lang="nl-NL" altLang="zh-CN" dirty="0"/>
              <a:t>--cap-add=NET_RAW --cap-add=NET_ADMIN --cap-add=NET_ADMIN --cap-add=</a:t>
            </a:r>
            <a:r>
              <a:rPr lang="en-US" altLang="zh-CN" dirty="0"/>
              <a:t>SYS</a:t>
            </a:r>
            <a:r>
              <a:rPr lang="nl-NL" altLang="zh-CN" dirty="0"/>
              <a:t>_ADMIN </a:t>
            </a:r>
            <a:r>
              <a:rPr lang="en-US" altLang="zh-CN" dirty="0"/>
              <a:t>--name </a:t>
            </a:r>
            <a:r>
              <a:rPr lang="en-US" altLang="zh-CN" dirty="0" err="1"/>
              <a:t>cfos</a:t>
            </a:r>
            <a:r>
              <a:rPr lang="en-US" altLang="zh-CN" dirty="0"/>
              <a:t> -p 8080:80 -p 500:500/</a:t>
            </a:r>
            <a:r>
              <a:rPr lang="en-US" altLang="zh-CN" dirty="0" err="1"/>
              <a:t>udp</a:t>
            </a:r>
            <a:r>
              <a:rPr lang="en-US" altLang="zh-CN" dirty="0"/>
              <a:t> -p 4500:4500/</a:t>
            </a:r>
            <a:r>
              <a:rPr lang="en-US" altLang="zh-CN" dirty="0" err="1"/>
              <a:t>udp</a:t>
            </a:r>
            <a:r>
              <a:rPr lang="en-US" altLang="zh-CN" dirty="0"/>
              <a:t> --net=lan0 </a:t>
            </a:r>
            <a:r>
              <a:rPr lang="en-US" altLang="zh-CN" dirty="0" err="1"/>
              <a:t>fos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52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8780B-017E-7F9F-E335-6016D644B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98F478-18E6-91C1-7B86-1B7653B015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C72BD-B3A5-C21F-8F9C-33633968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0A93E-2884-F8EA-7716-D4F7E4BBD2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2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4D19C2B-175C-DA49-9CDC-BF213E990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A343B9A-2A38-D446-A223-2EFBCF50DB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6695" y="4736756"/>
            <a:ext cx="7596188" cy="72330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 Title / Presenter's Name and 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E96404-4251-4445-A096-1A9F4131ED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5190" y="2556948"/>
            <a:ext cx="2632010" cy="3049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441597" y="120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8432830" y="-1"/>
            <a:ext cx="1041956" cy="151315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4873" y="4963438"/>
            <a:ext cx="1949331" cy="16576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A59604-4A9B-3F45-AA04-10D03014FE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59794" y="5396400"/>
            <a:ext cx="2530149" cy="11190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84FCB3-18BA-9446-B768-2D8AB49A24C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9740" y="-5956"/>
            <a:ext cx="1602259" cy="16022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64873" y="6190735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474786" y="382685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9018075" y="1272410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1F8799-3422-0A47-AFCB-52E6CBA17E7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30543" y="398394"/>
            <a:ext cx="2530149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09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7918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918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35409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662FC7-B7B8-7847-874B-8E62FF7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4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75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868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68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2575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0B67037-617F-435B-928B-1C8C2BCB1C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22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E300D3-B0EC-408C-8C13-48CD8BF2ED8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722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AA45F714-D99D-0C4B-A8D6-B25AF44C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35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499920"/>
            <a:ext cx="5480934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9920"/>
            <a:ext cx="5490713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9C4C6F1-D6A6-E043-BDB7-91B80C3B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C568CD2-2B63-DD4C-9D31-F0701ED418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7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28290"/>
            <a:ext cx="5455101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8290"/>
            <a:ext cx="5464834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2200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0A9D76-FD6B-164C-A524-E7A9AA0E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2D6A9CA-11B8-3D48-A373-AAA5E9C133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6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02412"/>
            <a:ext cx="3730752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7" y="1386890"/>
            <a:ext cx="3730752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927" y="760677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1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C94EA463-E60E-2641-889F-336DB626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8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509445"/>
            <a:ext cx="3723688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F5A679-35EC-A74C-9CED-60AED5B4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01F1F1D-896D-104A-817E-36CD0D88E0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0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6022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09445"/>
            <a:ext cx="7620000" cy="46627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5A8147F-1D62-4A82-AEBB-01BCA8FC32C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A65F7F-67BD-014C-B60D-D860B0C7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54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5300" y="1551811"/>
            <a:ext cx="3733800" cy="4655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9406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57070"/>
            <a:ext cx="7620000" cy="46151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031E4E-FEF2-9044-985C-049711E2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2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7D553573-BD36-4B83-A939-3AD41C6CBAD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5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0" y="1375196"/>
            <a:ext cx="3733800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059" y="759621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0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hart Placeholder 7">
            <a:extLst>
              <a:ext uri="{FF2B5EF4-FFF2-40B4-BE49-F238E27FC236}">
                <a16:creationId xmlns:a16="http://schemas.microsoft.com/office/drawing/2014/main" id="{2E285876-A655-41E8-8841-88866793FE0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2291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FFE2177E-7283-40BD-BA34-D67966CBE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81153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984AA65B-D0C9-7248-8F11-BA7186A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8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48F4DC02-08B6-3C49-8CA5-41A23543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1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 userDrawn="1"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03" y="1282993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642656" y="5735616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612" y="4428420"/>
            <a:ext cx="1952082" cy="16576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124554" y="3466105"/>
            <a:ext cx="1962423" cy="1004365"/>
          </a:xfrm>
          <a:prstGeom prst="rect">
            <a:avLst/>
          </a:prstGeom>
          <a:solidFill>
            <a:schemeClr val="tx2">
              <a:lumMod val="75000"/>
              <a:alpha val="243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22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 userDrawn="1"/>
        </p:nvSpPr>
        <p:spPr>
          <a:xfrm>
            <a:off x="8616074" y="6085774"/>
            <a:ext cx="1949331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 userDrawn="1"/>
        </p:nvSpPr>
        <p:spPr>
          <a:xfrm>
            <a:off x="8613611" y="6470545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 userDrawn="1"/>
        </p:nvSpPr>
        <p:spPr>
          <a:xfrm>
            <a:off x="8353889" y="5980332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C364B2E-A9B4-DD45-8543-C7745B3551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39" y="6445842"/>
            <a:ext cx="278208" cy="199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AD6489-15B4-6949-ACA5-EF784A2258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109349" y="4428419"/>
            <a:ext cx="2530149" cy="1119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639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516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18F9882A-1885-2C47-9807-30CE86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654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0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94D60-72FB-41A9-BFF6-815EFFB77C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9008" y="3193623"/>
            <a:ext cx="4113984" cy="47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CEC1E-33C1-4534-9A4D-F76CD281F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-8626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 userDrawn="1"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049" y="4428420"/>
            <a:ext cx="1963574" cy="1657699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8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48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 userDrawn="1"/>
        </p:nvSpPr>
        <p:spPr>
          <a:xfrm>
            <a:off x="8615123" y="6086725"/>
            <a:ext cx="1960500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 userDrawn="1"/>
        </p:nvSpPr>
        <p:spPr>
          <a:xfrm>
            <a:off x="8615123" y="6470414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 userDrawn="1"/>
        </p:nvSpPr>
        <p:spPr>
          <a:xfrm>
            <a:off x="8353889" y="5983694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2D2E09-8842-EE42-B8B2-97136051075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39" y="6445842"/>
            <a:ext cx="278208" cy="1994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DDFE03-4577-CA40-A4B6-E37A8584B31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27078" y="1214838"/>
            <a:ext cx="2530149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315114" cy="4849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B210891-6461-9F4C-A611-71DFB4B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70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56640"/>
            <a:ext cx="11315114" cy="4839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CFD56D86-CD83-A844-A9C4-3D3732C7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83970214-C5A2-EA4E-9B5C-E84D60CC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5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ub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4AFD5DC0-6F2D-FB48-9133-1C1AB037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7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563" y="1260092"/>
            <a:ext cx="3742426" cy="4610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011" y="1260093"/>
            <a:ext cx="7620000" cy="461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093EC3D-2AAA-0347-858C-6DC3740B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22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22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B3105D-979F-F143-9FB7-B74120FC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>
            <a:extLst>
              <a:ext uri="{FF2B5EF4-FFF2-40B4-BE49-F238E27FC236}">
                <a16:creationId xmlns:a16="http://schemas.microsoft.com/office/drawing/2014/main" id="{533E0CEE-E19F-2B45-A0DE-8A5266B2D5C9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667733" y="6407061"/>
            <a:ext cx="468043" cy="276985"/>
          </a:xfrm>
          <a:prstGeom prst="rect">
            <a:avLst/>
          </a:prstGeom>
        </p:spPr>
        <p:txBody>
          <a:bodyPr anchor="ctr"/>
          <a:lstStyle/>
          <a:p>
            <a:pPr lvl="0" algn="ctr"/>
            <a:fld id="{5266C0E3-FCB2-4D10-9980-6DFC0D8FABCB}" type="slidenum">
              <a:rPr lang="en-US" sz="900">
                <a:solidFill>
                  <a:schemeClr val="bg1">
                    <a:lumMod val="50000"/>
                  </a:schemeClr>
                </a:solidFill>
              </a:rPr>
              <a:pPr lvl="0" algn="ct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06047-380E-F547-B16F-A2CC64FE0517}"/>
              </a:ext>
            </a:extLst>
          </p:cNvPr>
          <p:cNvCxnSpPr>
            <a:cxnSpLocks/>
          </p:cNvCxnSpPr>
          <p:nvPr userDrawn="1"/>
        </p:nvCxnSpPr>
        <p:spPr>
          <a:xfrm>
            <a:off x="11667733" y="6454113"/>
            <a:ext cx="0" cy="18288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2D766E-FD37-A345-B7D6-761DBD33F8F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39" y="6445842"/>
            <a:ext cx="278208" cy="199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29803-51D3-0345-BF3D-7F23F631E9AF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4" name="Footer Placeholder 20">
            <a:extLst>
              <a:ext uri="{FF2B5EF4-FFF2-40B4-BE49-F238E27FC236}">
                <a16:creationId xmlns:a16="http://schemas.microsoft.com/office/drawing/2014/main" id="{5C3C2070-CF6A-7D4B-AD24-BBE5E642D81A}"/>
              </a:ext>
            </a:extLst>
          </p:cNvPr>
          <p:cNvSpPr txBox="1">
            <a:spLocks/>
          </p:cNvSpPr>
          <p:nvPr userDrawn="1"/>
        </p:nvSpPr>
        <p:spPr>
          <a:xfrm>
            <a:off x="9425273" y="6362991"/>
            <a:ext cx="2242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Fortinet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959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8" r:id="rId3"/>
    <p:sldLayoutId id="2147483650" r:id="rId4"/>
    <p:sldLayoutId id="2147483667" r:id="rId5"/>
    <p:sldLayoutId id="2147483660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2" r:id="rId12"/>
    <p:sldLayoutId id="2147483663" r:id="rId13"/>
    <p:sldLayoutId id="2147483665" r:id="rId14"/>
    <p:sldLayoutId id="2147483666" r:id="rId15"/>
    <p:sldLayoutId id="2147483674" r:id="rId16"/>
    <p:sldLayoutId id="2147483676" r:id="rId17"/>
    <p:sldLayoutId id="2147483675" r:id="rId18"/>
    <p:sldLayoutId id="2147483654" r:id="rId19"/>
    <p:sldLayoutId id="2147483664" r:id="rId20"/>
    <p:sldLayoutId id="2147483655" r:id="rId21"/>
    <p:sldLayoutId id="214748367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208" userDrawn="1">
          <p15:clr>
            <a:srgbClr val="5ACBF0"/>
          </p15:clr>
        </p15:guide>
        <p15:guide id="3" orient="horz" pos="2112" userDrawn="1">
          <p15:clr>
            <a:srgbClr val="5ACBF0"/>
          </p15:clr>
        </p15:guide>
        <p15:guide id="4" orient="horz" pos="888" userDrawn="1">
          <p15:clr>
            <a:srgbClr val="5ACBF0"/>
          </p15:clr>
        </p15:guide>
        <p15:guide id="5" orient="horz" pos="3432" userDrawn="1">
          <p15:clr>
            <a:srgbClr val="5ACBF0"/>
          </p15:clr>
        </p15:guide>
        <p15:guide id="6" orient="horz" pos="3888" userDrawn="1">
          <p15:clr>
            <a:srgbClr val="5ACBF0"/>
          </p15:clr>
        </p15:guide>
        <p15:guide id="7" orient="horz" pos="4104" userDrawn="1">
          <p15:clr>
            <a:srgbClr val="5ACBF0"/>
          </p15:clr>
        </p15:guide>
        <p15:guide id="8" orient="horz" pos="216" userDrawn="1">
          <p15:clr>
            <a:srgbClr val="5ACBF0"/>
          </p15:clr>
        </p15:guide>
        <p15:guide id="9" pos="3792" userDrawn="1">
          <p15:clr>
            <a:srgbClr val="5ACBF0"/>
          </p15:clr>
        </p15:guide>
        <p15:guide id="10" pos="3888" userDrawn="1">
          <p15:clr>
            <a:srgbClr val="5ACBF0"/>
          </p15:clr>
        </p15:guide>
        <p15:guide id="19" pos="7464" userDrawn="1">
          <p15:clr>
            <a:srgbClr val="5ACBF0"/>
          </p15:clr>
        </p15:guide>
        <p15:guide id="20" pos="216" userDrawn="1">
          <p15:clr>
            <a:srgbClr val="5ACBF0"/>
          </p15:clr>
        </p15:guide>
        <p15:guide id="21" orient="horz" pos="3336" userDrawn="1">
          <p15:clr>
            <a:srgbClr val="5ACBF0"/>
          </p15:clr>
        </p15:guide>
        <p15:guide id="22" orient="horz" pos="984" userDrawn="1">
          <p15:clr>
            <a:srgbClr val="5ACBF0"/>
          </p15:clr>
        </p15:guide>
        <p15:guide id="23" pos="2568" userDrawn="1">
          <p15:clr>
            <a:srgbClr val="5ACBF0"/>
          </p15:clr>
        </p15:guide>
        <p15:guide id="24" pos="2664" userDrawn="1">
          <p15:clr>
            <a:srgbClr val="5ACBF0"/>
          </p15:clr>
        </p15:guide>
        <p15:guide id="25" pos="5112" userDrawn="1">
          <p15:clr>
            <a:srgbClr val="5ACBF0"/>
          </p15:clr>
        </p15:guide>
        <p15:guide id="26" pos="5016" userDrawn="1">
          <p15:clr>
            <a:srgbClr val="5ACBF0"/>
          </p15:clr>
        </p15:guide>
        <p15:guide id="27" pos="1440" userDrawn="1">
          <p15:clr>
            <a:srgbClr val="5ACBF0"/>
          </p15:clr>
        </p15:guide>
        <p15:guide id="28" pos="1344" userDrawn="1">
          <p15:clr>
            <a:srgbClr val="5ACBF0"/>
          </p15:clr>
        </p15:guide>
        <p15:guide id="29" pos="6240" userDrawn="1">
          <p15:clr>
            <a:srgbClr val="5ACBF0"/>
          </p15:clr>
        </p15:guide>
        <p15:guide id="30" pos="6336" userDrawn="1">
          <p15:clr>
            <a:srgbClr val="5ACBF0"/>
          </p15:clr>
        </p15:guide>
        <p15:guide id="31" orient="horz" pos="216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7730BA-8F58-DE4B-B733-8960FFE47E8D}"/>
              </a:ext>
            </a:extLst>
          </p:cNvPr>
          <p:cNvSpPr txBox="1">
            <a:spLocks/>
          </p:cNvSpPr>
          <p:nvPr/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E33AB7-3C3D-D448-B05A-8D08782F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695" y="2796073"/>
            <a:ext cx="8337506" cy="1534889"/>
          </a:xfrm>
        </p:spPr>
        <p:txBody>
          <a:bodyPr/>
          <a:lstStyle/>
          <a:p>
            <a:r>
              <a:rPr lang="en-US" dirty="0" err="1"/>
              <a:t>C</a:t>
            </a:r>
            <a:r>
              <a:rPr lang="en-US" altLang="zh-CN" dirty="0" err="1"/>
              <a:t>ontainerFOS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282338-5547-6846-88E7-206829385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altLang="zh-CN" dirty="0"/>
              <a:t>iu Gang </a:t>
            </a:r>
          </a:p>
          <a:p>
            <a:r>
              <a:rPr lang="en-US" dirty="0"/>
              <a:t>2024-08-31</a:t>
            </a:r>
          </a:p>
        </p:txBody>
      </p:sp>
    </p:spTree>
    <p:extLst>
      <p:ext uri="{BB962C8B-B14F-4D97-AF65-F5344CB8AC3E}">
        <p14:creationId xmlns:p14="http://schemas.microsoft.com/office/powerpoint/2010/main" val="26658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84A3-99D6-4DF8-B04A-2075AD3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83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C514A0-00A9-1B91-2E99-B500C8FDE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准备好</a:t>
            </a:r>
            <a:r>
              <a:rPr lang="en-US" altLang="zh-CN" dirty="0"/>
              <a:t>Docker</a:t>
            </a:r>
            <a:r>
              <a:rPr lang="zh-CN" altLang="en-US" dirty="0"/>
              <a:t>环境后，先将版本文件上传至</a:t>
            </a:r>
            <a:r>
              <a:rPr lang="en-US" altLang="zh-CN" dirty="0"/>
              <a:t>Linux</a:t>
            </a:r>
            <a:r>
              <a:rPr lang="zh-CN" altLang="en-US" dirty="0"/>
              <a:t>文件目录；</a:t>
            </a:r>
            <a:endParaRPr lang="en-US" altLang="zh-CN" dirty="0"/>
          </a:p>
          <a:p>
            <a:r>
              <a:rPr lang="zh-CN" altLang="en-US" dirty="0"/>
              <a:t>加载命令：</a:t>
            </a:r>
            <a:r>
              <a:rPr lang="en-US" altLang="zh-CN" dirty="0" err="1"/>
              <a:t>sudo</a:t>
            </a:r>
            <a:r>
              <a:rPr lang="en-US" altLang="zh-CN"/>
              <a:t> docker load </a:t>
            </a:r>
            <a:r>
              <a:rPr lang="en-US" altLang="zh-CN" dirty="0"/>
              <a:t>-</a:t>
            </a:r>
            <a:r>
              <a:rPr lang="en-US" altLang="zh-CN" dirty="0" err="1"/>
              <a:t>i</a:t>
            </a:r>
            <a:r>
              <a:rPr lang="en-US" altLang="zh-CN" dirty="0"/>
              <a:t> FOS_ARM64_DOCKER-v7-build0230-FORTINET.tar.gz</a:t>
            </a:r>
          </a:p>
          <a:p>
            <a:r>
              <a:rPr lang="zh-CN" altLang="en-US" dirty="0"/>
              <a:t>镜像查看命令：</a:t>
            </a:r>
            <a:r>
              <a:rPr lang="en-US" altLang="zh-CN" dirty="0"/>
              <a:t>docker image ls</a:t>
            </a:r>
            <a:r>
              <a:rPr lang="zh-CN" altLang="en-US" dirty="0">
                <a:solidFill>
                  <a:srgbClr val="FF0000"/>
                </a:solidFill>
              </a:rPr>
              <a:t>（注：</a:t>
            </a:r>
            <a:r>
              <a:rPr lang="en-US" altLang="zh-CN" dirty="0">
                <a:solidFill>
                  <a:srgbClr val="FF0000"/>
                </a:solidFill>
              </a:rPr>
              <a:t>Ubuntu </a:t>
            </a:r>
            <a:r>
              <a:rPr lang="zh-CN" altLang="en-US" dirty="0">
                <a:solidFill>
                  <a:srgbClr val="FF0000"/>
                </a:solidFill>
              </a:rPr>
              <a:t>亦可用此命令，或使用</a:t>
            </a:r>
            <a:r>
              <a:rPr lang="en-US" altLang="zh-CN" dirty="0">
                <a:solidFill>
                  <a:srgbClr val="FF0000"/>
                </a:solidFill>
              </a:rPr>
              <a:t>docker images</a:t>
            </a:r>
            <a:r>
              <a:rPr lang="zh-CN" altLang="en-US" dirty="0">
                <a:solidFill>
                  <a:srgbClr val="FF0000"/>
                </a:solidFill>
              </a:rPr>
              <a:t>查看）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加载版本镜像文件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F333CD-C138-7966-0179-FACEC9914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2868707"/>
            <a:ext cx="8496737" cy="2362321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BBF99C7-F922-23C8-4B53-F81EFD95222C}"/>
              </a:ext>
            </a:extLst>
          </p:cNvPr>
          <p:cNvSpPr/>
          <p:nvPr/>
        </p:nvSpPr>
        <p:spPr>
          <a:xfrm>
            <a:off x="353011" y="4266752"/>
            <a:ext cx="5069594" cy="17765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3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D996967-EA34-3849-BB72-718827A6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fcndocker</a:t>
            </a:r>
            <a:r>
              <a:rPr lang="en-US" altLang="zh-CN" dirty="0"/>
              <a:t> script</a:t>
            </a:r>
            <a:r>
              <a:rPr lang="zh-CN" altLang="en-US" dirty="0"/>
              <a:t>是用来启动</a:t>
            </a:r>
            <a:r>
              <a:rPr lang="en-US" altLang="zh-CN" dirty="0" err="1"/>
              <a:t>fos</a:t>
            </a:r>
            <a:r>
              <a:rPr lang="zh-CN" altLang="en-US" dirty="0"/>
              <a:t>容器的脚本文件；</a:t>
            </a:r>
            <a:endParaRPr lang="en-US" altLang="zh-CN" dirty="0"/>
          </a:p>
          <a:p>
            <a:r>
              <a:rPr lang="zh-CN" altLang="en-US" dirty="0"/>
              <a:t>脚本设置了</a:t>
            </a:r>
            <a:r>
              <a:rPr lang="en-US" altLang="zh-CN" dirty="0"/>
              <a:t>DNS</a:t>
            </a:r>
            <a:r>
              <a:rPr lang="zh-CN" altLang="en-US" dirty="0"/>
              <a:t>为</a:t>
            </a:r>
            <a:r>
              <a:rPr lang="en-US" altLang="zh-CN" dirty="0"/>
              <a:t>8.8.8.8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除了创建容器时默认生成的</a:t>
            </a:r>
            <a:r>
              <a:rPr lang="en-US" altLang="zh-CN" dirty="0"/>
              <a:t>docker0</a:t>
            </a:r>
            <a:r>
              <a:rPr lang="zh-CN" altLang="en-US" dirty="0"/>
              <a:t>接口（作为外网接口），此脚本还会创建两张网卡：</a:t>
            </a:r>
            <a:endParaRPr lang="en-US" altLang="zh-CN" dirty="0"/>
          </a:p>
          <a:p>
            <a:pPr lvl="1"/>
            <a:r>
              <a:rPr lang="zh-CN" altLang="en-US" dirty="0"/>
              <a:t>①</a:t>
            </a:r>
            <a:r>
              <a:rPr lang="en-US" altLang="zh-CN" dirty="0"/>
              <a:t>lan0</a:t>
            </a:r>
            <a:r>
              <a:rPr lang="zh-CN" altLang="en-US" dirty="0"/>
              <a:t>，预设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10.0.4.10</a:t>
            </a:r>
            <a:r>
              <a:rPr lang="zh-CN" altLang="en-US" dirty="0"/>
              <a:t>，网段：</a:t>
            </a:r>
            <a:r>
              <a:rPr lang="en-US" altLang="zh-CN" dirty="0"/>
              <a:t>10.0.4.0/24</a:t>
            </a:r>
            <a:r>
              <a:rPr lang="zh-CN" altLang="en-US" dirty="0"/>
              <a:t>，作为内网网段接口；</a:t>
            </a:r>
            <a:endParaRPr lang="en-US" altLang="zh-CN" dirty="0"/>
          </a:p>
          <a:p>
            <a:pPr lvl="1"/>
            <a:r>
              <a:rPr lang="zh-CN" altLang="en-US" dirty="0"/>
              <a:t>②</a:t>
            </a:r>
            <a:r>
              <a:rPr lang="en-US" altLang="zh-CN" dirty="0"/>
              <a:t>lan1</a:t>
            </a:r>
            <a:r>
              <a:rPr lang="zh-CN" altLang="en-US" dirty="0"/>
              <a:t>，预设</a:t>
            </a:r>
            <a:r>
              <a:rPr lang="en-US" altLang="zh-CN" dirty="0"/>
              <a:t>IP</a:t>
            </a:r>
            <a:r>
              <a:rPr lang="zh-CN" altLang="en-US" dirty="0"/>
              <a:t>：</a:t>
            </a:r>
            <a:r>
              <a:rPr lang="en-US" altLang="zh-CN" dirty="0"/>
              <a:t>10.0.40.10</a:t>
            </a:r>
            <a:r>
              <a:rPr lang="zh-CN" altLang="en-US" dirty="0"/>
              <a:t>，网段：</a:t>
            </a:r>
            <a:r>
              <a:rPr lang="en-US" altLang="zh-CN" dirty="0"/>
              <a:t>10.0.40.0/24</a:t>
            </a:r>
            <a:r>
              <a:rPr lang="zh-CN" altLang="en-US" dirty="0"/>
              <a:t>，作为内网网段接口；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F376146-E79C-E681-3235-47FAAB23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fos</a:t>
            </a:r>
            <a:r>
              <a:rPr lang="zh-CN" altLang="en-US" dirty="0"/>
              <a:t>容器启动脚本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246D97C-36EE-7601-0259-AC2A22962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3182485"/>
            <a:ext cx="3124361" cy="26290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634F0-F814-7753-AE87-DD4D860697CD}"/>
              </a:ext>
            </a:extLst>
          </p:cNvPr>
          <p:cNvSpPr txBox="1"/>
          <p:nvPr/>
        </p:nvSpPr>
        <p:spPr>
          <a:xfrm>
            <a:off x="5095783" y="3639845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Lan0 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lan1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docker</a:t>
            </a:r>
            <a:r>
              <a:rPr lang="zh-CN" altLang="en-US" dirty="0">
                <a:solidFill>
                  <a:srgbClr val="FF0000"/>
                </a:solidFill>
              </a:rPr>
              <a:t>属同一角色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27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17092D8-04BE-3CFE-031F-5E530D935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修改预设脚本：</a:t>
            </a:r>
            <a:endParaRPr lang="en-US" altLang="zh-CN" dirty="0"/>
          </a:p>
          <a:p>
            <a:r>
              <a:rPr lang="en-US" altLang="zh-CN" dirty="0"/>
              <a:t>DNS</a:t>
            </a:r>
            <a:r>
              <a:rPr lang="zh-CN" altLang="en-US" dirty="0"/>
              <a:t>：</a:t>
            </a:r>
            <a:r>
              <a:rPr lang="en-US" altLang="zh-CN" dirty="0"/>
              <a:t>114.114.114.114</a:t>
            </a:r>
          </a:p>
          <a:p>
            <a:r>
              <a:rPr lang="en-US" altLang="zh-CN" dirty="0"/>
              <a:t>Lan2</a:t>
            </a:r>
            <a:r>
              <a:rPr lang="zh-CN" altLang="en-US" dirty="0"/>
              <a:t>：</a:t>
            </a:r>
            <a:r>
              <a:rPr lang="en-US" altLang="zh-CN" dirty="0"/>
              <a:t>10.0.20.10</a:t>
            </a:r>
            <a:r>
              <a:rPr lang="zh-CN" altLang="en-US" dirty="0"/>
              <a:t>，网段：</a:t>
            </a:r>
            <a:r>
              <a:rPr lang="en-US" altLang="zh-CN" dirty="0"/>
              <a:t>10.0.20.0/24</a:t>
            </a:r>
          </a:p>
          <a:p>
            <a:r>
              <a:rPr lang="en-US" altLang="zh-CN" dirty="0"/>
              <a:t>Lan3</a:t>
            </a:r>
            <a:r>
              <a:rPr lang="zh-CN" altLang="en-US" dirty="0"/>
              <a:t>：</a:t>
            </a:r>
            <a:r>
              <a:rPr lang="en-US" altLang="zh-CN" dirty="0"/>
              <a:t>10.0.50.10</a:t>
            </a:r>
            <a:r>
              <a:rPr lang="zh-CN" altLang="en-US" dirty="0"/>
              <a:t>，网段：</a:t>
            </a:r>
            <a:r>
              <a:rPr lang="en-US" altLang="zh-CN" dirty="0"/>
              <a:t>10.0.50.0/24</a:t>
            </a:r>
          </a:p>
          <a:p>
            <a:r>
              <a:rPr lang="zh-CN" altLang="en-US" dirty="0"/>
              <a:t>启动容器，命令：</a:t>
            </a:r>
            <a:r>
              <a:rPr lang="en-US" altLang="zh-CN" dirty="0"/>
              <a:t>./</a:t>
            </a:r>
            <a:r>
              <a:rPr lang="en-US" altLang="zh-CN" err="1">
                <a:solidFill>
                  <a:srgbClr val="FF0000"/>
                </a:solidFill>
              </a:rPr>
              <a:t>fcndocker</a:t>
            </a:r>
            <a:r>
              <a:rPr lang="en-US" altLang="zh-CN">
                <a:solidFill>
                  <a:srgbClr val="FF0000"/>
                </a:solidFill>
              </a:rPr>
              <a:t>_xx </a:t>
            </a:r>
            <a:r>
              <a:rPr lang="en-US" altLang="zh-CN" dirty="0"/>
              <a:t>start -p /data/cfos_01/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3B8A702-3543-1929-BABF-DE3089CE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fos</a:t>
            </a:r>
            <a:r>
              <a:rPr lang="zh-CN" altLang="en-US" dirty="0"/>
              <a:t>容器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4C6828-289F-14AC-1BCD-1B61E4DFE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3429000"/>
            <a:ext cx="9789042" cy="207659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7AD538C-D383-CA9A-6C68-B5D884BF2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95" y="719092"/>
            <a:ext cx="3079908" cy="2546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EE717F-C9FF-F594-7A5B-4F2372DED337}"/>
              </a:ext>
            </a:extLst>
          </p:cNvPr>
          <p:cNvSpPr txBox="1"/>
          <p:nvPr/>
        </p:nvSpPr>
        <p:spPr>
          <a:xfrm>
            <a:off x="254952" y="5800647"/>
            <a:ext cx="998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注：公司脚本名称为</a:t>
            </a:r>
            <a:r>
              <a:rPr lang="en-US" altLang="zh-CN" dirty="0" err="1">
                <a:solidFill>
                  <a:srgbClr val="FF0000"/>
                </a:solidFill>
              </a:rPr>
              <a:t>fcndocker</a:t>
            </a:r>
            <a:r>
              <a:rPr lang="zh-CN" altLang="en-US" dirty="0">
                <a:solidFill>
                  <a:srgbClr val="FF0000"/>
                </a:solidFill>
              </a:rPr>
              <a:t>，这里的</a:t>
            </a:r>
            <a:r>
              <a:rPr lang="en-US" altLang="zh-CN" dirty="0" err="1">
                <a:solidFill>
                  <a:srgbClr val="FF0000"/>
                </a:solidFill>
              </a:rPr>
              <a:t>fcndocker_xx</a:t>
            </a:r>
            <a:r>
              <a:rPr lang="zh-CN" altLang="en-US" dirty="0">
                <a:solidFill>
                  <a:srgbClr val="FF0000"/>
                </a:solidFill>
              </a:rPr>
              <a:t>指的是</a:t>
            </a:r>
            <a:r>
              <a:rPr lang="en-US" altLang="zh-CN" dirty="0">
                <a:solidFill>
                  <a:srgbClr val="FF0000"/>
                </a:solidFill>
              </a:rPr>
              <a:t>xx</a:t>
            </a:r>
            <a:r>
              <a:rPr lang="zh-CN" altLang="en-US" dirty="0">
                <a:solidFill>
                  <a:srgbClr val="FF0000"/>
                </a:solidFill>
              </a:rPr>
              <a:t>做了修改，故此多了</a:t>
            </a:r>
            <a:r>
              <a:rPr lang="en-US" altLang="zh-CN" dirty="0">
                <a:solidFill>
                  <a:srgbClr val="FF0000"/>
                </a:solidFill>
              </a:rPr>
              <a:t>_xx </a:t>
            </a:r>
            <a:r>
              <a:rPr lang="zh-CN" altLang="en-US" dirty="0">
                <a:solidFill>
                  <a:srgbClr val="FF0000"/>
                </a:solidFill>
              </a:rPr>
              <a:t>后缀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7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EA749BA-0736-C555-8E4F-C7B50E91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通过命令行使用</a:t>
            </a:r>
            <a:r>
              <a:rPr lang="en-US" altLang="zh-CN" dirty="0"/>
              <a:t>FortiGate</a:t>
            </a:r>
            <a:r>
              <a:rPr lang="zh-CN" altLang="en-US" dirty="0"/>
              <a:t>虚机许可</a:t>
            </a:r>
            <a:r>
              <a:rPr lang="en-US" altLang="zh-CN" dirty="0"/>
              <a:t> .</a:t>
            </a:r>
            <a:r>
              <a:rPr lang="en-US" altLang="zh-CN" dirty="0" err="1"/>
              <a:t>lic</a:t>
            </a:r>
            <a:r>
              <a:rPr lang="zh-CN" altLang="en-US" dirty="0"/>
              <a:t>文件内容进行激活：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9B7C5F7-E31A-8D2E-FE62-DC1FA1819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导入许可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F7DC04-8CFD-7F5F-EAF4-44606D4D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2" y="1616689"/>
            <a:ext cx="8583490" cy="158686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646E105-0B82-2115-097F-F9ED87099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3530940"/>
            <a:ext cx="8581761" cy="18987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4DF55E-E04B-B75D-3B5F-C6AEB2F6D088}"/>
              </a:ext>
            </a:extLst>
          </p:cNvPr>
          <p:cNvSpPr txBox="1"/>
          <p:nvPr/>
        </p:nvSpPr>
        <p:spPr>
          <a:xfrm>
            <a:off x="254952" y="5800647"/>
            <a:ext cx="99851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注：</a:t>
            </a:r>
            <a:r>
              <a:rPr lang="en-US" altLang="zh-CN" dirty="0">
                <a:solidFill>
                  <a:srgbClr val="FF0000"/>
                </a:solidFill>
              </a:rPr>
              <a:t>license</a:t>
            </a:r>
            <a:r>
              <a:rPr lang="zh-CN" altLang="en-US" dirty="0">
                <a:solidFill>
                  <a:srgbClr val="FF0000"/>
                </a:solidFill>
              </a:rPr>
              <a:t>文件需要用“”包括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00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7DDBE18-5159-B79D-4AA6-8BEE93175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网络接口均符合脚本配置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88AC11B-E353-7F92-36A8-004D38A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查看网络接口配置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7356E0-ECB8-930B-430D-6BD1B103C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1481578"/>
            <a:ext cx="3886400" cy="34545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5A9B2F8-DB2D-CDEA-3F4E-1C29A0C7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563" y="1481578"/>
            <a:ext cx="3079908" cy="25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9511EA-CD4B-49D1-B509-5B47047EB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另一种方式：通过</a:t>
            </a:r>
            <a:r>
              <a:rPr lang="en-US" altLang="zh-CN" dirty="0"/>
              <a:t>docker</a:t>
            </a:r>
            <a:r>
              <a:rPr lang="zh-CN" altLang="en-US" dirty="0"/>
              <a:t>命令自行启动</a:t>
            </a:r>
            <a:r>
              <a:rPr lang="en-US" altLang="zh-CN" dirty="0" err="1"/>
              <a:t>fos</a:t>
            </a:r>
            <a:r>
              <a:rPr lang="zh-CN" altLang="en-US" dirty="0"/>
              <a:t>容器；</a:t>
            </a:r>
            <a:endParaRPr lang="en-US" altLang="zh-CN" dirty="0"/>
          </a:p>
          <a:p>
            <a:r>
              <a:rPr lang="zh-CN" altLang="en-US" dirty="0"/>
              <a:t>第一步：创建网卡</a:t>
            </a:r>
            <a:endParaRPr lang="en-US" altLang="zh-CN" dirty="0"/>
          </a:p>
          <a:p>
            <a:r>
              <a:rPr lang="en-US" altLang="zh-CN" dirty="0"/>
              <a:t>docker network create --driver=bridge --subnet=10.0.20.1/24 lan0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2D9633-E29B-BAB0-62B4-4A59743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fos</a:t>
            </a:r>
            <a:r>
              <a:rPr lang="zh-CN" altLang="en-US" dirty="0"/>
              <a:t>容器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A428E0-88DA-73DA-6A94-325456131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2544235"/>
            <a:ext cx="6966657" cy="176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8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49511EA-CD4B-49D1-B509-5B47047EB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632160" cy="2079487"/>
          </a:xfrm>
        </p:spPr>
        <p:txBody>
          <a:bodyPr/>
          <a:lstStyle/>
          <a:p>
            <a:r>
              <a:rPr lang="zh-CN" altLang="en-US" dirty="0"/>
              <a:t>另一种方式：通过</a:t>
            </a:r>
            <a:r>
              <a:rPr lang="en-US" altLang="zh-CN" dirty="0"/>
              <a:t>docker</a:t>
            </a:r>
            <a:r>
              <a:rPr lang="zh-CN" altLang="en-US" dirty="0"/>
              <a:t>命令自行启动</a:t>
            </a:r>
            <a:r>
              <a:rPr lang="en-US" altLang="zh-CN" dirty="0" err="1"/>
              <a:t>fos</a:t>
            </a:r>
            <a:r>
              <a:rPr lang="zh-CN" altLang="en-US" dirty="0"/>
              <a:t>容器；</a:t>
            </a:r>
            <a:endParaRPr lang="en-US" altLang="zh-CN" dirty="0"/>
          </a:p>
          <a:p>
            <a:r>
              <a:rPr lang="zh-CN" altLang="en-US" dirty="0"/>
              <a:t>第二步：命令行新建并运行容器</a:t>
            </a:r>
            <a:endParaRPr lang="en-US" altLang="zh-CN" dirty="0"/>
          </a:p>
          <a:p>
            <a:r>
              <a:rPr lang="en-US" altLang="zh-CN" dirty="0"/>
              <a:t>docker run -d </a:t>
            </a:r>
            <a:r>
              <a:rPr lang="fr-FR" dirty="0"/>
              <a:t>-v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localtime</a:t>
            </a:r>
            <a:r>
              <a:rPr lang="fr-FR" dirty="0"/>
              <a:t>:/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localtime:ro</a:t>
            </a:r>
            <a:r>
              <a:rPr lang="en-US" altLang="zh-CN" dirty="0"/>
              <a:t> -v /text:/data –</a:t>
            </a:r>
            <a:r>
              <a:rPr lang="en-US" altLang="zh-CN" dirty="0" err="1"/>
              <a:t>cpus</a:t>
            </a:r>
            <a:r>
              <a:rPr lang="en-US" altLang="zh-CN" dirty="0"/>
              <a:t> 2 –m 1024m </a:t>
            </a:r>
            <a:r>
              <a:rPr lang="nl-NL" altLang="zh-CN" dirty="0"/>
              <a:t>--cap-add=NET_RAW --cap-add=NET_ADMIN --cap-add=NET_ADMIN --cap-add=</a:t>
            </a:r>
            <a:r>
              <a:rPr lang="en-US" altLang="zh-CN" dirty="0"/>
              <a:t>SYS</a:t>
            </a:r>
            <a:r>
              <a:rPr lang="nl-NL" altLang="zh-CN" dirty="0"/>
              <a:t>_ADMIN </a:t>
            </a:r>
            <a:r>
              <a:rPr lang="en-US" altLang="zh-CN" dirty="0"/>
              <a:t>--name </a:t>
            </a:r>
            <a:r>
              <a:rPr lang="en-US" altLang="zh-CN" dirty="0" err="1"/>
              <a:t>cfos</a:t>
            </a:r>
            <a:r>
              <a:rPr lang="en-US" altLang="zh-CN" dirty="0"/>
              <a:t> -p 8080:80 -p 500:500/</a:t>
            </a:r>
            <a:r>
              <a:rPr lang="en-US" altLang="zh-CN" dirty="0" err="1"/>
              <a:t>udp</a:t>
            </a:r>
            <a:r>
              <a:rPr lang="en-US" altLang="zh-CN" dirty="0"/>
              <a:t> -p 4500:4500/</a:t>
            </a:r>
            <a:r>
              <a:rPr lang="en-US" altLang="zh-CN" dirty="0" err="1"/>
              <a:t>udp</a:t>
            </a:r>
            <a:r>
              <a:rPr lang="en-US" altLang="zh-CN" dirty="0"/>
              <a:t> --net=lan0 </a:t>
            </a:r>
            <a:r>
              <a:rPr lang="en-US" altLang="zh-CN" dirty="0" err="1"/>
              <a:t>fos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22D9633-E29B-BAB0-62B4-4A5974399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fos</a:t>
            </a:r>
            <a:r>
              <a:rPr lang="zh-CN" altLang="en-US" dirty="0"/>
              <a:t>容器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E4FE34A-8B03-A99C-DF52-52491A12A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94" y="3125967"/>
            <a:ext cx="10816748" cy="3097492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31B9B815-B10A-3616-09B6-E863A2EE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6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6192E-73E8-31A5-FAC6-B9C11D2AB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34474A52-3921-33E4-C7D1-68C300CB4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632160" cy="2079487"/>
          </a:xfrm>
        </p:spPr>
        <p:txBody>
          <a:bodyPr/>
          <a:lstStyle/>
          <a:p>
            <a:pPr>
              <a:buNone/>
            </a:pPr>
            <a:r>
              <a:rPr lang="en-US" dirty="0">
                <a:effectLst/>
                <a:latin typeface="-apple-system"/>
              </a:rPr>
              <a:t>docker run -d --rm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--cap-add=NET_ADMIN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--cap-add=NET_RAW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--network net1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--network net2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--security-opt seccomp=unconfined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--security-opt </a:t>
            </a:r>
            <a:r>
              <a:rPr lang="en-US" dirty="0" err="1">
                <a:effectLst/>
                <a:latin typeface="-apple-system"/>
              </a:rPr>
              <a:t>apparmor</a:t>
            </a:r>
            <a:r>
              <a:rPr lang="en-US" dirty="0">
                <a:effectLst/>
                <a:latin typeface="-apple-system"/>
              </a:rPr>
              <a:t>=unconfined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--security-opt no-new-privileges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--device=/dev/fuse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-v /home/ubuntu:/</a:t>
            </a:r>
            <a:r>
              <a:rPr lang="en-US" dirty="0" err="1">
                <a:effectLst/>
                <a:latin typeface="-apple-system"/>
              </a:rPr>
              <a:t>data:z</a:t>
            </a:r>
            <a:r>
              <a:rPr lang="en-US" dirty="0">
                <a:effectLst/>
                <a:latin typeface="-apple-system"/>
              </a:rPr>
              <a:t> \</a:t>
            </a:r>
            <a:br>
              <a:rPr lang="en-US" dirty="0">
                <a:effectLst/>
                <a:latin typeface="-apple-system"/>
              </a:rPr>
            </a:br>
            <a:r>
              <a:rPr lang="en-US" dirty="0">
                <a:effectLst/>
                <a:latin typeface="-apple-system"/>
              </a:rPr>
              <a:t>  </a:t>
            </a:r>
            <a:r>
              <a:rPr lang="en-US" dirty="0" err="1">
                <a:effectLst/>
                <a:latin typeface="-apple-system"/>
              </a:rPr>
              <a:t>fos:latest</a:t>
            </a:r>
            <a:r>
              <a:rPr lang="en-US" dirty="0">
                <a:effectLst/>
                <a:latin typeface="-apple-system"/>
              </a:rPr>
              <a:t> </a:t>
            </a: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219538F-518E-CCDD-F232-58358E94E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启动</a:t>
            </a:r>
            <a:r>
              <a:rPr lang="en-US" altLang="zh-CN" dirty="0" err="1"/>
              <a:t>fos</a:t>
            </a:r>
            <a:r>
              <a:rPr lang="zh-CN" altLang="en-US" dirty="0"/>
              <a:t>容器在</a:t>
            </a:r>
            <a:r>
              <a:rPr lang="en-US" altLang="zh-CN" dirty="0"/>
              <a:t>rootless </a:t>
            </a:r>
            <a:r>
              <a:rPr lang="zh-CN" altLang="en-US" dirty="0"/>
              <a:t>模式下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079DD6-FCE3-3D03-A659-D7C4F5413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80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0392B31-C910-BCED-C957-1AAC8B9C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命令行运行容器时，默认网络模式为</a:t>
            </a:r>
            <a:r>
              <a:rPr lang="en-US" altLang="zh-CN" dirty="0"/>
              <a:t>bridge</a:t>
            </a:r>
            <a:r>
              <a:rPr lang="zh-CN" altLang="en-US" dirty="0"/>
              <a:t>模式，并已预配</a:t>
            </a:r>
            <a:r>
              <a:rPr lang="en-US" altLang="zh-CN" dirty="0"/>
              <a:t>Nat</a:t>
            </a:r>
            <a:r>
              <a:rPr lang="zh-CN" altLang="en-US" dirty="0"/>
              <a:t>规则及</a:t>
            </a:r>
            <a:r>
              <a:rPr lang="en-US" altLang="zh-CN" dirty="0"/>
              <a:t>Port Mapping</a:t>
            </a:r>
            <a:r>
              <a:rPr lang="zh-CN" altLang="en-US" dirty="0"/>
              <a:t>规则；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FD04DF2-3C25-AE5F-94DD-5FD03B436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规则及</a:t>
            </a:r>
            <a:r>
              <a:rPr lang="en-US" altLang="zh-CN" dirty="0"/>
              <a:t>Port Mapping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AD00626-E95D-1A1A-B53D-E97277743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1654973"/>
            <a:ext cx="9857748" cy="343802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A0CD38-C792-9154-FBF0-A8966B8E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801" y="1519146"/>
            <a:ext cx="4965955" cy="497865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1181AC1-1620-956C-B964-3DCC20A31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2" y="2174358"/>
            <a:ext cx="6053922" cy="3797644"/>
          </a:xfrm>
          <a:prstGeom prst="rect">
            <a:avLst/>
          </a:prstGeom>
        </p:spPr>
      </p:pic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770DDE0-1662-4A1E-00F0-B864DA1836AE}"/>
              </a:ext>
            </a:extLst>
          </p:cNvPr>
          <p:cNvSpPr/>
          <p:nvPr/>
        </p:nvSpPr>
        <p:spPr>
          <a:xfrm>
            <a:off x="1881963" y="2955851"/>
            <a:ext cx="1903228" cy="21265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7DBF2B6-6903-98C2-C4A9-5F690B3BC393}"/>
              </a:ext>
            </a:extLst>
          </p:cNvPr>
          <p:cNvSpPr/>
          <p:nvPr/>
        </p:nvSpPr>
        <p:spPr>
          <a:xfrm>
            <a:off x="573243" y="4880344"/>
            <a:ext cx="2154007" cy="47846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6ED67F45-19ED-F19E-4BDD-29378269892D}"/>
              </a:ext>
            </a:extLst>
          </p:cNvPr>
          <p:cNvSpPr/>
          <p:nvPr/>
        </p:nvSpPr>
        <p:spPr>
          <a:xfrm>
            <a:off x="7329376" y="2608520"/>
            <a:ext cx="2617381" cy="347331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E23638B-DEAA-4F40-975A-71F4FFBD7B11}"/>
              </a:ext>
            </a:extLst>
          </p:cNvPr>
          <p:cNvSpPr/>
          <p:nvPr/>
        </p:nvSpPr>
        <p:spPr>
          <a:xfrm>
            <a:off x="6665145" y="4073180"/>
            <a:ext cx="4881813" cy="205649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30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84A3-99D6-4DF8-B04A-2075AD3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ContainerFOS</a:t>
            </a:r>
            <a:r>
              <a:rPr lang="zh-CN" altLang="en-US" dirty="0"/>
              <a:t>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3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EF9017-AB96-A752-5F29-76B7924AB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第一步：创建网卡；</a:t>
            </a:r>
            <a:endParaRPr lang="en-US" altLang="zh-CN" dirty="0"/>
          </a:p>
          <a:p>
            <a:r>
              <a:rPr lang="en-US" altLang="zh-CN" dirty="0"/>
              <a:t>docker network create --driver=bridge --subnet=10.0.50.1/24 lan1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第二步：容器添加网卡；</a:t>
            </a:r>
            <a:endParaRPr lang="en-US" altLang="zh-CN" dirty="0"/>
          </a:p>
          <a:p>
            <a:r>
              <a:rPr lang="en-US" altLang="zh-CN" dirty="0"/>
              <a:t>docker network connect lan1 d3b6665a7b05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5BB15A9-9C83-CB4A-C334-1473ACB3E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向</a:t>
            </a:r>
            <a:r>
              <a:rPr lang="en-US" altLang="zh-CN" dirty="0" err="1"/>
              <a:t>cfos</a:t>
            </a:r>
            <a:r>
              <a:rPr lang="zh-CN" altLang="en-US" dirty="0"/>
              <a:t>新增网卡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4EDE59-4110-25E5-0B3D-B55B8D339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1975552"/>
            <a:ext cx="6770803" cy="15061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A28846-0C8E-3C72-9A8E-38A46CA95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37" y="4410768"/>
            <a:ext cx="6770803" cy="9889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5A81896-859E-3569-E13A-D5092C3D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7265" y="2370656"/>
            <a:ext cx="4629388" cy="3029106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28E9627-299A-19A3-8A7F-A3CED16ECEDD}"/>
              </a:ext>
            </a:extLst>
          </p:cNvPr>
          <p:cNvSpPr/>
          <p:nvPr/>
        </p:nvSpPr>
        <p:spPr>
          <a:xfrm>
            <a:off x="7738730" y="3773566"/>
            <a:ext cx="2872563" cy="69210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438AB4-1F97-C7EC-F471-D3BA6BE3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网络拓扑</a:t>
            </a:r>
          </a:p>
        </p:txBody>
      </p:sp>
      <p:pic>
        <p:nvPicPr>
          <p:cNvPr id="4" name="Graphic 43">
            <a:extLst>
              <a:ext uri="{FF2B5EF4-FFF2-40B4-BE49-F238E27FC236}">
                <a16:creationId xmlns:a16="http://schemas.microsoft.com/office/drawing/2014/main" id="{CB62FA4F-19AE-268A-15A4-EC558E8CC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6800" y="2485811"/>
            <a:ext cx="919438" cy="9194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A28B845-88B1-0C46-F877-55AB6B975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7719" y="2203000"/>
            <a:ext cx="1485061" cy="148506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599A252-EF6C-53C1-9A5C-760AE4838B1D}"/>
              </a:ext>
            </a:extLst>
          </p:cNvPr>
          <p:cNvSpPr txBox="1"/>
          <p:nvPr/>
        </p:nvSpPr>
        <p:spPr>
          <a:xfrm>
            <a:off x="2677586" y="2832387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Internet</a:t>
            </a:r>
            <a:endParaRPr lang="zh-CN" altLang="en-US" b="1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B6460D-1F37-C274-F8C5-4D38706FF4B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912780" y="2945530"/>
            <a:ext cx="1744020" cy="1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45C8A5-436E-6ED4-A421-0F4E5C96AB4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576238" y="2945530"/>
            <a:ext cx="2020185" cy="0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ED0975F-2352-0351-535C-7EFFF9C5047C}"/>
              </a:ext>
            </a:extLst>
          </p:cNvPr>
          <p:cNvSpPr txBox="1"/>
          <p:nvPr/>
        </p:nvSpPr>
        <p:spPr>
          <a:xfrm>
            <a:off x="4041482" y="216167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10.0.20.0/24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1D37B09-8707-4659-B963-3285409D87BD}"/>
              </a:ext>
            </a:extLst>
          </p:cNvPr>
          <p:cNvSpPr txBox="1"/>
          <p:nvPr/>
        </p:nvSpPr>
        <p:spPr>
          <a:xfrm>
            <a:off x="4593557" y="33788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.1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1B62D8-5ED0-DF71-F1BD-BBD6177A4ECC}"/>
              </a:ext>
            </a:extLst>
          </p:cNvPr>
          <p:cNvSpPr txBox="1"/>
          <p:nvPr/>
        </p:nvSpPr>
        <p:spPr>
          <a:xfrm>
            <a:off x="5360627" y="2945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.2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91EDBAA-2575-831B-57B6-7A58AD5FC449}"/>
              </a:ext>
            </a:extLst>
          </p:cNvPr>
          <p:cNvSpPr txBox="1"/>
          <p:nvPr/>
        </p:nvSpPr>
        <p:spPr>
          <a:xfrm>
            <a:off x="3747325" y="331873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eth0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20CDE4B-8B05-303B-A448-B30F287C4C62}"/>
              </a:ext>
            </a:extLst>
          </p:cNvPr>
          <p:cNvSpPr txBox="1"/>
          <p:nvPr/>
        </p:nvSpPr>
        <p:spPr>
          <a:xfrm>
            <a:off x="5238798" y="331873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lan0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2DC1E5D-76BD-E42A-B940-31208BD8586D}"/>
              </a:ext>
            </a:extLst>
          </p:cNvPr>
          <p:cNvSpPr txBox="1"/>
          <p:nvPr/>
        </p:nvSpPr>
        <p:spPr>
          <a:xfrm>
            <a:off x="6804973" y="2161673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10.0.50.0/24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E4338D5-2911-AFD4-1C9F-A9142DB53144}"/>
              </a:ext>
            </a:extLst>
          </p:cNvPr>
          <p:cNvSpPr txBox="1"/>
          <p:nvPr/>
        </p:nvSpPr>
        <p:spPr>
          <a:xfrm>
            <a:off x="6495385" y="294553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377DCF4-E71A-E2EF-94E6-904C25B6FAD9}"/>
              </a:ext>
            </a:extLst>
          </p:cNvPr>
          <p:cNvSpPr txBox="1"/>
          <p:nvPr/>
        </p:nvSpPr>
        <p:spPr>
          <a:xfrm>
            <a:off x="7414988" y="3378825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.1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C9620D-89FB-943A-5B84-39F14B3B595C}"/>
              </a:ext>
            </a:extLst>
          </p:cNvPr>
          <p:cNvSpPr txBox="1"/>
          <p:nvPr/>
        </p:nvSpPr>
        <p:spPr>
          <a:xfrm>
            <a:off x="6409716" y="33148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lan1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4ABC67-2847-614C-435B-D3F4DBD5BEEF}"/>
              </a:ext>
            </a:extLst>
          </p:cNvPr>
          <p:cNvSpPr txBox="1"/>
          <p:nvPr/>
        </p:nvSpPr>
        <p:spPr>
          <a:xfrm>
            <a:off x="8254021" y="331486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usb0</a:t>
            </a:r>
            <a:endParaRPr lang="zh-CN" altLang="en-US" dirty="0"/>
          </a:p>
        </p:txBody>
      </p:sp>
      <p:pic>
        <p:nvPicPr>
          <p:cNvPr id="25" name="Picture 115">
            <a:extLst>
              <a:ext uri="{FF2B5EF4-FFF2-40B4-BE49-F238E27FC236}">
                <a16:creationId xmlns:a16="http://schemas.microsoft.com/office/drawing/2014/main" id="{F9808052-8FF2-C94A-F26F-873EB243E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596422" y="2381042"/>
            <a:ext cx="1118486" cy="1118486"/>
          </a:xfrm>
          <a:prstGeom prst="rect">
            <a:avLst/>
          </a:prstGeom>
        </p:spPr>
      </p:pic>
      <p:pic>
        <p:nvPicPr>
          <p:cNvPr id="27" name="图片 26" descr="图示&#10;&#10;描述已自动生成">
            <a:extLst>
              <a:ext uri="{FF2B5EF4-FFF2-40B4-BE49-F238E27FC236}">
                <a16:creationId xmlns:a16="http://schemas.microsoft.com/office/drawing/2014/main" id="{31724552-DFFA-2EF3-E91D-3C1126BECA4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008" t="65097" r="17086" b="12953"/>
          <a:stretch/>
        </p:blipFill>
        <p:spPr>
          <a:xfrm>
            <a:off x="4515843" y="2754970"/>
            <a:ext cx="522580" cy="370629"/>
          </a:xfrm>
          <a:prstGeom prst="rect">
            <a:avLst/>
          </a:prstGeom>
        </p:spPr>
      </p:pic>
      <p:pic>
        <p:nvPicPr>
          <p:cNvPr id="28" name="图片 27" descr="图示&#10;&#10;描述已自动生成">
            <a:extLst>
              <a:ext uri="{FF2B5EF4-FFF2-40B4-BE49-F238E27FC236}">
                <a16:creationId xmlns:a16="http://schemas.microsoft.com/office/drawing/2014/main" id="{9B01F1DE-189F-EFC1-227E-28FE1D482C2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1008" t="65097" r="17086" b="12953"/>
          <a:stretch/>
        </p:blipFill>
        <p:spPr>
          <a:xfrm>
            <a:off x="7342450" y="2754969"/>
            <a:ext cx="522580" cy="370629"/>
          </a:xfrm>
          <a:prstGeom prst="rect">
            <a:avLst/>
          </a:prstGeom>
        </p:spPr>
      </p:pic>
      <p:sp>
        <p:nvSpPr>
          <p:cNvPr id="29" name="文本框 28">
            <a:extLst>
              <a:ext uri="{FF2B5EF4-FFF2-40B4-BE49-F238E27FC236}">
                <a16:creationId xmlns:a16="http://schemas.microsoft.com/office/drawing/2014/main" id="{B62838CC-3DB4-C531-EB3C-91D829856EE3}"/>
              </a:ext>
            </a:extLst>
          </p:cNvPr>
          <p:cNvSpPr txBox="1"/>
          <p:nvPr/>
        </p:nvSpPr>
        <p:spPr>
          <a:xfrm>
            <a:off x="7294790" y="30954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桥接</a:t>
            </a:r>
          </a:p>
        </p:txBody>
      </p:sp>
    </p:spTree>
    <p:extLst>
      <p:ext uri="{BB962C8B-B14F-4D97-AF65-F5344CB8AC3E}">
        <p14:creationId xmlns:p14="http://schemas.microsoft.com/office/powerpoint/2010/main" val="23532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84A3-99D6-4DF8-B04A-2075AD3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zh-CN" altLang="en-US" dirty="0"/>
              <a:t> 设备配置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84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F185C0E-A783-4004-B631-C0183D8DD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熟悉的命令行界面</a:t>
            </a:r>
            <a:endParaRPr lang="en-US" altLang="zh-CN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DF8302E1-B904-6B67-52B9-39BA73CC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命令行配置方式</a:t>
            </a:r>
            <a:r>
              <a:rPr lang="en-US" altLang="zh-CN" dirty="0"/>
              <a:t>——</a:t>
            </a:r>
            <a:r>
              <a:rPr lang="zh-CN" altLang="en-US" dirty="0"/>
              <a:t>可以完成所有配置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AEE5CC-1D39-776A-D486-7FF4DFC6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1609423"/>
            <a:ext cx="3894696" cy="22929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D56B30-F85E-AA22-8DD8-0CC19BB5B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4140915"/>
            <a:ext cx="4714497" cy="20514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9CD8168-94BE-BB4E-9CCA-5135F0C7C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4248" y="1609423"/>
            <a:ext cx="7504317" cy="307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31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8910D3-7820-F77D-8343-4195FCD1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命令行配置方式</a:t>
            </a:r>
            <a:r>
              <a:rPr lang="en-US" altLang="zh-CN" dirty="0"/>
              <a:t>——</a:t>
            </a:r>
            <a:r>
              <a:rPr lang="zh-CN" altLang="en-US" dirty="0"/>
              <a:t>可以完成所有配置</a:t>
            </a:r>
          </a:p>
        </p:txBody>
      </p:sp>
      <p:graphicFrame>
        <p:nvGraphicFramePr>
          <p:cNvPr id="13" name="内容占位符 12">
            <a:extLst>
              <a:ext uri="{FF2B5EF4-FFF2-40B4-BE49-F238E27FC236}">
                <a16:creationId xmlns:a16="http://schemas.microsoft.com/office/drawing/2014/main" id="{9B3DBE5B-32D6-BDB9-6DD2-951CB96142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912502"/>
              </p:ext>
            </p:extLst>
          </p:nvPr>
        </p:nvGraphicFramePr>
        <p:xfrm>
          <a:off x="353011" y="1153290"/>
          <a:ext cx="8503911" cy="4641850"/>
        </p:xfrm>
        <a:graphic>
          <a:graphicData uri="http://schemas.openxmlformats.org/drawingml/2006/table">
            <a:tbl>
              <a:tblPr/>
              <a:tblGrid>
                <a:gridCol w="2826126">
                  <a:extLst>
                    <a:ext uri="{9D8B030D-6E8A-4147-A177-3AD203B41FA5}">
                      <a16:colId xmlns:a16="http://schemas.microsoft.com/office/drawing/2014/main" val="4041569837"/>
                    </a:ext>
                  </a:extLst>
                </a:gridCol>
                <a:gridCol w="3072809">
                  <a:extLst>
                    <a:ext uri="{9D8B030D-6E8A-4147-A177-3AD203B41FA5}">
                      <a16:colId xmlns:a16="http://schemas.microsoft.com/office/drawing/2014/main" val="2533977788"/>
                    </a:ext>
                  </a:extLst>
                </a:gridCol>
                <a:gridCol w="2604976">
                  <a:extLst>
                    <a:ext uri="{9D8B030D-6E8A-4147-A177-3AD203B41FA5}">
                      <a16:colId xmlns:a16="http://schemas.microsoft.com/office/drawing/2014/main" val="3584488583"/>
                    </a:ext>
                  </a:extLst>
                </a:gridCol>
              </a:tblGrid>
              <a:tr h="1968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Config</a:t>
                      </a:r>
                      <a:r>
                        <a:rPr lang="zh-CN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命令支持情况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8629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antivirus/settings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log/setting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webfilter/profile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078645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antivirus/profile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log/custom-field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webfilter/content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137372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log.disk/setting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/content-header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00893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application/name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log.memory/setting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webfilter/ips-urlfilter-setting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589848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application/group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log.memory/global-setting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webfilter/ips-urlfilter-setting6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215279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log.syslogd/filter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webfilter/search-engine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8791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firewall/policy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log.syslogd/setting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webfilter/ftgd-local-cat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11787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firewall/security-policy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log.syslogd2/filter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urlfilter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498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firewall.schedule/onetime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log.syslogd2/setting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webfilter/fortiguard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409524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firewall.schedule/recurring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log.syslogd3/filter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webfilter/ftgd-local-rating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548783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firewall.schedule/group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log.syslogd3/setting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005195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firewall.schedule/recurring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log.syslogd4/filter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report/setting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706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firewall/address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log.syslogd4/setting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78833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firewall/addrgrp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vpn.certificate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/local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4964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firewall/address6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system/settings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13266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firewall/addrgrp6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system/ips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videofilter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/profile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047969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firewall/profile-protocol-options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system/dns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videofilter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altLang="zh-C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youtube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-key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736534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firewall/ssl-ssh-profile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system/fortiguard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videofilter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</a:t>
                      </a:r>
                      <a:r>
                        <a:rPr lang="en-US" altLang="zh-CN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youtube</a:t>
                      </a: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-channel-filter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3532255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firewall/service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system/interface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860385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system.replacemsg/http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router/static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5173896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ips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/settings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system.replacemsg/fortiguard-wf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5319019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ips/sensor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system.replacemsg/utm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923608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ips/global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system/replacemsg-group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031668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ips/rule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system/replacemsg-image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042376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system.autoupdate</a:t>
                      </a: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/schedule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624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222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86A708D-7BCD-629A-BF9A-DB1C812FA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无</a:t>
            </a:r>
            <a:r>
              <a:rPr lang="en-US" altLang="zh-CN" dirty="0"/>
              <a:t>diagnose debug flow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无</a:t>
            </a:r>
            <a:r>
              <a:rPr lang="en-US" altLang="zh-CN" dirty="0"/>
              <a:t>get router info routing-table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无</a:t>
            </a:r>
            <a:r>
              <a:rPr lang="en-US" altLang="zh-CN" dirty="0"/>
              <a:t>exe ping</a:t>
            </a:r>
            <a:r>
              <a:rPr lang="zh-CN" altLang="en-US" dirty="0"/>
              <a:t>检测命令</a:t>
            </a:r>
            <a:r>
              <a:rPr lang="zh-CN" altLang="en-US" dirty="0">
                <a:solidFill>
                  <a:srgbClr val="FF0000"/>
                </a:solidFill>
              </a:rPr>
              <a:t>（</a:t>
            </a:r>
            <a:r>
              <a:rPr lang="en-US" altLang="zh-CN" dirty="0">
                <a:solidFill>
                  <a:srgbClr val="FF0000"/>
                </a:solidFill>
              </a:rPr>
              <a:t>b240</a:t>
            </a:r>
            <a:r>
              <a:rPr lang="zh-CN" altLang="en-US" dirty="0">
                <a:solidFill>
                  <a:srgbClr val="FF0000"/>
                </a:solidFill>
              </a:rPr>
              <a:t>支持）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3D74A6-754B-E47A-BE01-95393943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命令缺失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C2BF24-B57A-71D0-5150-64C5DBB8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3471275"/>
            <a:ext cx="4026107" cy="8128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C266E2-0A80-02C5-FD6E-0A146348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1465858"/>
            <a:ext cx="3943553" cy="12256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F261747-F022-7D1D-A28E-00146E4EE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11" y="4905774"/>
            <a:ext cx="2735747" cy="1197516"/>
          </a:xfrm>
          <a:prstGeom prst="rect">
            <a:avLst/>
          </a:prstGeom>
        </p:spPr>
      </p:pic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6245EC95-27D4-F820-1810-BC6FF40E0D93}"/>
              </a:ext>
            </a:extLst>
          </p:cNvPr>
          <p:cNvSpPr txBox="1">
            <a:spLocks/>
          </p:cNvSpPr>
          <p:nvPr/>
        </p:nvSpPr>
        <p:spPr>
          <a:xfrm>
            <a:off x="6095999" y="1046480"/>
            <a:ext cx="5572125" cy="48495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228600" algn="l" defTabSz="914400" rtl="0" eaLnBrk="1" latinLnBrk="0" hangingPunct="1">
              <a:lnSpc>
                <a:spcPct val="900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进入</a:t>
            </a:r>
            <a:r>
              <a:rPr lang="en-US" altLang="zh-CN" dirty="0" err="1"/>
              <a:t>sysctl</a:t>
            </a:r>
            <a:r>
              <a:rPr lang="en-US" altLang="zh-CN" dirty="0"/>
              <a:t> </a:t>
            </a:r>
            <a:r>
              <a:rPr lang="en-US" altLang="zh-CN" dirty="0" err="1"/>
              <a:t>sh</a:t>
            </a:r>
            <a:r>
              <a:rPr lang="zh-CN" altLang="en-US" dirty="0"/>
              <a:t>进行网络测试</a:t>
            </a:r>
            <a:endParaRPr lang="en-US" altLang="zh-CN" dirty="0"/>
          </a:p>
          <a:p>
            <a:r>
              <a:rPr lang="en-US" altLang="zh-CN" dirty="0"/>
              <a:t>e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8EEF4CA-A6B4-52D4-B8F8-BE8244ADC0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8" y="1563780"/>
            <a:ext cx="4965955" cy="3581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9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87F12AD-EDEE-2D07-C2F5-F02CEBC8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27BF52C-86AA-3682-B3AA-DEC74ADDF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查看网卡信息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CE9DBE-1065-BB91-B1CE-6DDF8452B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1046480"/>
            <a:ext cx="6058211" cy="421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72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CB3C9937-5C4B-CA8B-7158-54E1350B2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315114" cy="5290525"/>
          </a:xfrm>
        </p:spPr>
        <p:txBody>
          <a:bodyPr/>
          <a:lstStyle/>
          <a:p>
            <a:r>
              <a:rPr lang="en-US" altLang="zh-CN" dirty="0"/>
              <a:t>execute log filter category 3</a:t>
            </a:r>
          </a:p>
          <a:p>
            <a:r>
              <a:rPr lang="en-US" altLang="zh-CN" dirty="0"/>
              <a:t>execute log display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date=2022-11-19 time=17:24:04 </a:t>
            </a:r>
            <a:r>
              <a:rPr lang="en-US" altLang="zh-CN" dirty="0" err="1"/>
              <a:t>eventtime</a:t>
            </a:r>
            <a:r>
              <a:rPr lang="en-US" altLang="zh-CN" dirty="0"/>
              <a:t>=1624641844 </a:t>
            </a:r>
            <a:r>
              <a:rPr lang="en-US" altLang="zh-CN" dirty="0" err="1"/>
              <a:t>logid</a:t>
            </a:r>
            <a:r>
              <a:rPr lang="en-US" altLang="zh-CN" dirty="0"/>
              <a:t>="0317013312" type="</a:t>
            </a:r>
            <a:r>
              <a:rPr lang="en-US" altLang="zh-CN" dirty="0" err="1"/>
              <a:t>utm</a:t>
            </a:r>
            <a:r>
              <a:rPr lang="en-US" altLang="zh-CN" dirty="0"/>
              <a:t>" subtype="</a:t>
            </a:r>
            <a:r>
              <a:rPr lang="en-US" altLang="zh-CN" dirty="0" err="1"/>
              <a:t>webfilter</a:t>
            </a:r>
            <a:r>
              <a:rPr lang="en-US" altLang="zh-CN" dirty="0"/>
              <a:t>" </a:t>
            </a:r>
            <a:r>
              <a:rPr lang="en-US" altLang="zh-CN" dirty="0" err="1"/>
              <a:t>eventtype</a:t>
            </a:r>
            <a:r>
              <a:rPr lang="en-US" altLang="zh-CN" dirty="0"/>
              <a:t>="</a:t>
            </a:r>
            <a:r>
              <a:rPr lang="en-US" altLang="zh-CN" dirty="0" err="1"/>
              <a:t>ftgd_allow</a:t>
            </a:r>
            <a:r>
              <a:rPr lang="en-US" altLang="zh-CN" dirty="0"/>
              <a:t>" level="notice" </a:t>
            </a:r>
            <a:r>
              <a:rPr lang="en-US" altLang="zh-CN" dirty="0" err="1"/>
              <a:t>policyid</a:t>
            </a:r>
            <a:r>
              <a:rPr lang="en-US" altLang="zh-CN" dirty="0"/>
              <a:t>=10 </a:t>
            </a:r>
            <a:r>
              <a:rPr lang="en-US" altLang="zh-CN" dirty="0" err="1"/>
              <a:t>sessionid</a:t>
            </a:r>
            <a:r>
              <a:rPr lang="en-US" altLang="zh-CN" dirty="0"/>
              <a:t>=1 </a:t>
            </a:r>
            <a:r>
              <a:rPr lang="en-US" altLang="zh-CN" dirty="0" err="1"/>
              <a:t>srcip</a:t>
            </a:r>
            <a:r>
              <a:rPr lang="en-US" altLang="zh-CN" dirty="0"/>
              <a:t>=10.0.4.20 </a:t>
            </a:r>
            <a:r>
              <a:rPr lang="en-US" altLang="zh-CN" dirty="0" err="1"/>
              <a:t>srcport</a:t>
            </a:r>
            <a:r>
              <a:rPr lang="en-US" altLang="zh-CN" dirty="0"/>
              <a:t>=43284 </a:t>
            </a:r>
            <a:r>
              <a:rPr lang="en-US" altLang="zh-CN" dirty="0" err="1"/>
              <a:t>dstip</a:t>
            </a:r>
            <a:r>
              <a:rPr lang="en-US" altLang="zh-CN" dirty="0"/>
              <a:t>=157.240.3.35 </a:t>
            </a:r>
            <a:r>
              <a:rPr lang="en-US" altLang="zh-CN" dirty="0" err="1"/>
              <a:t>dstport</a:t>
            </a:r>
            <a:r>
              <a:rPr lang="en-US" altLang="zh-CN" dirty="0"/>
              <a:t>=443 proto=6 service="HTTPS" hostname="www.facebook.com" action="passthrough" </a:t>
            </a:r>
            <a:r>
              <a:rPr lang="en-US" altLang="zh-CN" dirty="0" err="1"/>
              <a:t>reqtype</a:t>
            </a:r>
            <a:r>
              <a:rPr lang="en-US" altLang="zh-CN" dirty="0"/>
              <a:t>="direct" </a:t>
            </a:r>
            <a:r>
              <a:rPr lang="en-US" altLang="zh-CN" dirty="0" err="1"/>
              <a:t>url</a:t>
            </a:r>
            <a:r>
              <a:rPr lang="en-US" altLang="zh-CN" dirty="0"/>
              <a:t>="https://www.facebook.com/" </a:t>
            </a:r>
            <a:r>
              <a:rPr lang="en-US" altLang="zh-CN" dirty="0" err="1"/>
              <a:t>sentbyte</a:t>
            </a:r>
            <a:r>
              <a:rPr lang="en-US" altLang="zh-CN" dirty="0"/>
              <a:t>=517 </a:t>
            </a:r>
            <a:r>
              <a:rPr lang="en-US" altLang="zh-CN" dirty="0" err="1"/>
              <a:t>rcvdbyte</a:t>
            </a:r>
            <a:r>
              <a:rPr lang="en-US" altLang="zh-CN" dirty="0"/>
              <a:t>=0 direction="outgoing" msg="URL belongs to an allowed category in policy" method="domain" cat=37 </a:t>
            </a:r>
            <a:r>
              <a:rPr lang="en-US" altLang="zh-CN" dirty="0" err="1"/>
              <a:t>catdesc</a:t>
            </a:r>
            <a:r>
              <a:rPr lang="en-US" altLang="zh-CN" dirty="0"/>
              <a:t>="Social Networking"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7A24B1-53BB-BC33-3653-B428528B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UTM</a:t>
            </a:r>
            <a:r>
              <a:rPr lang="zh-CN" altLang="en-US" dirty="0"/>
              <a:t>日志查询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9BD683-08B5-F6D1-DFF8-F19C95037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2035307"/>
            <a:ext cx="3733992" cy="218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0E333A2-2EF0-85B7-64D7-CB8EDC6B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返回命令行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E96ADB-5AFB-3806-F07E-2CF3809C9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919716"/>
            <a:ext cx="4847928" cy="5220424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02F255B7-9360-D21F-9E88-CFC8E912E633}"/>
              </a:ext>
            </a:extLst>
          </p:cNvPr>
          <p:cNvSpPr/>
          <p:nvPr/>
        </p:nvSpPr>
        <p:spPr>
          <a:xfrm>
            <a:off x="419986" y="4162648"/>
            <a:ext cx="425302" cy="159488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A49B08B-592E-DD12-1034-84445679FE1A}"/>
              </a:ext>
            </a:extLst>
          </p:cNvPr>
          <p:cNvSpPr/>
          <p:nvPr/>
        </p:nvSpPr>
        <p:spPr>
          <a:xfrm>
            <a:off x="3538869" y="2842439"/>
            <a:ext cx="256954" cy="145310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42472-5D3E-0CBD-6D11-486353B5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若配置期间跳出命令行，可以采用以下命令回到</a:t>
            </a:r>
            <a:r>
              <a:rPr lang="en-US" altLang="zh-CN" dirty="0"/>
              <a:t>FOS</a:t>
            </a:r>
            <a:r>
              <a:rPr lang="zh-CN" altLang="en-US" dirty="0"/>
              <a:t>的</a:t>
            </a:r>
            <a:r>
              <a:rPr lang="en-US" altLang="zh-CN" dirty="0"/>
              <a:t>Console</a:t>
            </a:r>
            <a:r>
              <a:rPr lang="zh-CN" altLang="en-US" dirty="0"/>
              <a:t>口：</a:t>
            </a:r>
            <a:endParaRPr lang="en-US" altLang="zh-CN" dirty="0"/>
          </a:p>
          <a:p>
            <a:r>
              <a:rPr lang="en-US" altLang="zh-CN" dirty="0"/>
              <a:t>docker exec -it d3b6665a7b05 /bin/</a:t>
            </a:r>
            <a:r>
              <a:rPr lang="en-US" altLang="zh-CN" dirty="0" err="1">
                <a:solidFill>
                  <a:srgbClr val="FF0000"/>
                </a:solidFill>
              </a:rPr>
              <a:t>fcnsh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9CD20D-E792-AC8A-27DE-F2770F1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返回命令行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C980F-BFB4-84AE-A30D-E574C30A4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11" y="2176149"/>
            <a:ext cx="7472552" cy="306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72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371C-F0D4-41AF-95C4-DDB8D0CCA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ContainerFOS</a:t>
            </a:r>
            <a:r>
              <a:rPr lang="zh-CN" altLang="en-US" dirty="0"/>
              <a:t>（简称</a:t>
            </a:r>
            <a:r>
              <a:rPr lang="en-US" altLang="zh-CN" dirty="0" err="1"/>
              <a:t>cfos</a:t>
            </a:r>
            <a:r>
              <a:rPr lang="zh-CN" altLang="en-US" dirty="0"/>
              <a:t>）提供下一代防火墙功能，包括但不限于安全策略、</a:t>
            </a:r>
            <a:r>
              <a:rPr lang="en-US" altLang="zh-CN" dirty="0"/>
              <a:t>IPS</a:t>
            </a:r>
            <a:r>
              <a:rPr lang="zh-CN" altLang="en-US" dirty="0"/>
              <a:t>检测、应用控制、</a:t>
            </a:r>
            <a:r>
              <a:rPr lang="en-US" altLang="zh-CN" dirty="0"/>
              <a:t>URL</a:t>
            </a:r>
            <a:r>
              <a:rPr lang="zh-CN" altLang="en-US" dirty="0"/>
              <a:t>过滤、防病毒等；</a:t>
            </a:r>
            <a:endParaRPr lang="en-US" altLang="zh-CN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altLang="zh-CN" dirty="0" err="1"/>
              <a:t>ContainerFOS</a:t>
            </a:r>
            <a:r>
              <a:rPr lang="zh-CN" altLang="en-US" dirty="0"/>
              <a:t>支持</a:t>
            </a:r>
            <a:r>
              <a:rPr lang="en-US" altLang="zh-CN" dirty="0"/>
              <a:t>Lightweight Linux Container</a:t>
            </a:r>
            <a:r>
              <a:rPr lang="zh-CN" altLang="en-US" dirty="0"/>
              <a:t>（</a:t>
            </a:r>
            <a:r>
              <a:rPr lang="en-US" altLang="zh-CN" dirty="0"/>
              <a:t>LXC</a:t>
            </a:r>
            <a:r>
              <a:rPr lang="zh-CN" altLang="en-US" dirty="0"/>
              <a:t>）和</a:t>
            </a:r>
            <a:r>
              <a:rPr lang="en-US" altLang="zh-CN" dirty="0"/>
              <a:t>Docker</a:t>
            </a:r>
            <a:r>
              <a:rPr lang="zh-CN" altLang="en-US" dirty="0"/>
              <a:t>两种部署环境；</a:t>
            </a:r>
            <a:endParaRPr lang="en-US" altLang="zh-CN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err="1"/>
              <a:t>C</a:t>
            </a:r>
            <a:r>
              <a:rPr lang="en-US" altLang="zh-CN" dirty="0" err="1"/>
              <a:t>ontainerFOS</a:t>
            </a:r>
            <a:r>
              <a:rPr lang="zh-CN" altLang="en-US" dirty="0"/>
              <a:t>配置方式支持两种：①</a:t>
            </a:r>
            <a:r>
              <a:rPr lang="en-US" altLang="zh-CN" dirty="0"/>
              <a:t>RESTful API</a:t>
            </a:r>
            <a:r>
              <a:rPr lang="zh-CN" altLang="en-US" dirty="0"/>
              <a:t>；②</a:t>
            </a:r>
            <a:r>
              <a:rPr lang="en-US" altLang="zh-CN" dirty="0"/>
              <a:t>CLI Interface</a:t>
            </a:r>
            <a:r>
              <a:rPr lang="zh-CN" altLang="en-US" dirty="0"/>
              <a:t>；</a:t>
            </a:r>
            <a:endParaRPr lang="en-US" altLang="zh-CN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err="1"/>
              <a:t>C</a:t>
            </a:r>
            <a:r>
              <a:rPr lang="en-US" altLang="zh-CN" dirty="0" err="1"/>
              <a:t>ontainerFOS</a:t>
            </a:r>
            <a:r>
              <a:rPr lang="zh-CN" altLang="en-US" dirty="0"/>
              <a:t> </a:t>
            </a:r>
            <a:r>
              <a:rPr lang="en-US" altLang="zh-CN" dirty="0"/>
              <a:t>UTM</a:t>
            </a:r>
            <a:r>
              <a:rPr lang="zh-CN" altLang="en-US" dirty="0"/>
              <a:t>日志为安全事件日志，并且仅能通过</a:t>
            </a:r>
            <a:r>
              <a:rPr lang="en-US" altLang="zh-CN" dirty="0"/>
              <a:t>CLI</a:t>
            </a:r>
            <a:r>
              <a:rPr lang="zh-CN" altLang="en-US" dirty="0"/>
              <a:t>命令行查看；</a:t>
            </a:r>
            <a:endParaRPr lang="en-US" altLang="zh-CN" dirty="0"/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US" dirty="0" err="1"/>
              <a:t>C</a:t>
            </a:r>
            <a:r>
              <a:rPr lang="en-US" altLang="zh-CN" dirty="0" err="1"/>
              <a:t>ontainerFOS</a:t>
            </a:r>
            <a:r>
              <a:rPr lang="en-US" altLang="zh-CN" dirty="0"/>
              <a:t> </a:t>
            </a:r>
            <a:r>
              <a:rPr lang="zh-CN" altLang="en-US" dirty="0"/>
              <a:t>支持部分</a:t>
            </a:r>
            <a:r>
              <a:rPr lang="en-US" altLang="zh-CN" dirty="0"/>
              <a:t>Diagnostics</a:t>
            </a:r>
            <a:r>
              <a:rPr lang="zh-CN" altLang="en-US" dirty="0"/>
              <a:t>命令来检查运行状态；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altLang="zh-CN" dirty="0" err="1"/>
              <a:t>ontainerFOS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2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28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42472-5D3E-0CBD-6D11-486353B5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ubuntu-22.04.3-live-server-amd64.iso</a:t>
            </a:r>
          </a:p>
          <a:p>
            <a:r>
              <a:rPr lang="sv-SE" altLang="zh-CN" dirty="0"/>
              <a:t>FOS_X64_DOCKER-v7-build0240-FORTINET.tar.gz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9CD20D-E792-AC8A-27DE-F2770F1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测试环境</a:t>
            </a:r>
          </a:p>
        </p:txBody>
      </p:sp>
    </p:spTree>
    <p:extLst>
      <p:ext uri="{BB962C8B-B14F-4D97-AF65-F5344CB8AC3E}">
        <p14:creationId xmlns:p14="http://schemas.microsoft.com/office/powerpoint/2010/main" val="88238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42472-5D3E-0CBD-6D11-486353B5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网络地址可以</a:t>
            </a:r>
            <a:r>
              <a:rPr lang="en-US" altLang="zh-CN" dirty="0"/>
              <a:t>DHCP</a:t>
            </a:r>
            <a:r>
              <a:rPr lang="zh-CN" altLang="en-US" dirty="0"/>
              <a:t>或者静态指定</a:t>
            </a:r>
            <a:endParaRPr lang="en-US" altLang="zh-CN" dirty="0"/>
          </a:p>
          <a:p>
            <a:r>
              <a:rPr lang="en-US" altLang="zh-CN" dirty="0"/>
              <a:t>Mirror</a:t>
            </a:r>
            <a:r>
              <a:rPr lang="zh-CN" altLang="en-US" dirty="0"/>
              <a:t>地址可以安装时修改，或者安装后修改，这里列举安装后修改。一般添加清华源、阿里源，实际上镜像文件或者安装文件都是一样的，只不过阿里清华在国内，访问会快些</a:t>
            </a:r>
            <a:endParaRPr lang="en-US" altLang="zh-CN" dirty="0"/>
          </a:p>
          <a:p>
            <a:r>
              <a:rPr lang="zh-CN" altLang="en-US" dirty="0"/>
              <a:t>安装</a:t>
            </a:r>
            <a:r>
              <a:rPr lang="en-US" altLang="zh-CN" dirty="0" err="1"/>
              <a:t>openssh</a:t>
            </a:r>
            <a:r>
              <a:rPr lang="zh-CN" altLang="en-US" dirty="0"/>
              <a:t>远程连接工具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安装完之后，会有</a:t>
            </a:r>
            <a:r>
              <a:rPr lang="en-US" altLang="zh-CN" dirty="0"/>
              <a:t>Failed </a:t>
            </a:r>
            <a:r>
              <a:rPr lang="en-US" altLang="zh-CN" dirty="0" err="1"/>
              <a:t>unmouting</a:t>
            </a:r>
            <a:r>
              <a:rPr lang="en-US" altLang="zh-CN" dirty="0"/>
              <a:t> /</a:t>
            </a:r>
            <a:r>
              <a:rPr lang="en-US" altLang="zh-CN" dirty="0" err="1"/>
              <a:t>cdrom</a:t>
            </a:r>
            <a:r>
              <a:rPr lang="en-US" altLang="zh-CN" dirty="0"/>
              <a:t>.</a:t>
            </a:r>
            <a:r>
              <a:rPr lang="zh-CN" altLang="en-US" dirty="0"/>
              <a:t>的报错，本测试是虚拟机，因此忽略该问题即可</a:t>
            </a:r>
            <a:endParaRPr lang="en-US" altLang="zh-CN" dirty="0"/>
          </a:p>
          <a:p>
            <a:r>
              <a:rPr lang="zh-CN" altLang="en-US" dirty="0"/>
              <a:t>重启完，用之前创建的用户名密码登陆</a:t>
            </a:r>
            <a:endParaRPr lang="en-US" altLang="zh-CN" dirty="0"/>
          </a:p>
          <a:p>
            <a:r>
              <a:rPr lang="zh-CN" altLang="en-US" dirty="0"/>
              <a:t>切换</a:t>
            </a:r>
            <a:r>
              <a:rPr lang="en-US" altLang="zh-CN" dirty="0"/>
              <a:t>root</a:t>
            </a:r>
            <a:r>
              <a:rPr lang="zh-CN" altLang="en-US" dirty="0"/>
              <a:t>账号，修改</a:t>
            </a:r>
            <a:r>
              <a:rPr lang="en-US" altLang="zh-CN" dirty="0"/>
              <a:t>root</a:t>
            </a:r>
            <a:r>
              <a:rPr lang="zh-CN" altLang="en-US" dirty="0"/>
              <a:t>密码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~$</a:t>
            </a:r>
            <a:r>
              <a:rPr lang="zh-CN" altLang="en-US" dirty="0"/>
              <a:t>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su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passwd root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9CD20D-E792-AC8A-27DE-F2770F1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注意事项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0513D-DF66-5E8D-EA2F-931546A02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6" y="2775284"/>
            <a:ext cx="5038725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71411-F814-361E-CF11-BD76771A9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568" y="4542673"/>
            <a:ext cx="4191000" cy="1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51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42472-5D3E-0CBD-6D11-486353B5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315114" cy="5282131"/>
          </a:xfrm>
        </p:spPr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默认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Ubuntu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不允许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root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远程登录，后期如果想通过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root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登陆系统则必须修改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SSH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配置文件中的相关参数才行</a:t>
            </a: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lvl="1"/>
            <a:r>
              <a:rPr lang="en-US" altLang="zh-CN" dirty="0" err="1"/>
              <a:t>Sudo</a:t>
            </a:r>
            <a:r>
              <a:rPr lang="en-US" altLang="zh-CN" dirty="0"/>
              <a:t> vim /</a:t>
            </a:r>
            <a:r>
              <a:rPr lang="en-US" altLang="zh-CN" dirty="0" err="1"/>
              <a:t>etc</a:t>
            </a:r>
            <a:r>
              <a:rPr lang="en-US" altLang="zh-CN" dirty="0"/>
              <a:t>/</a:t>
            </a:r>
            <a:r>
              <a:rPr lang="en-US" altLang="zh-CN" dirty="0" err="1"/>
              <a:t>ssh</a:t>
            </a:r>
            <a:r>
              <a:rPr lang="en-US" altLang="zh-CN" dirty="0"/>
              <a:t>/</a:t>
            </a:r>
            <a:r>
              <a:rPr lang="en-US" altLang="zh-CN" dirty="0" err="1"/>
              <a:t>sshd_config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将</a:t>
            </a:r>
            <a:r>
              <a:rPr lang="en-US" altLang="zh-CN" dirty="0" err="1"/>
              <a:t>PermitRootLogin</a:t>
            </a:r>
            <a:r>
              <a:rPr lang="zh-CN" altLang="en-US" dirty="0"/>
              <a:t>字段修改为</a:t>
            </a:r>
            <a:r>
              <a:rPr lang="en-US" altLang="zh-CN" dirty="0"/>
              <a:t>yes</a:t>
            </a:r>
          </a:p>
          <a:p>
            <a:pPr marL="400050" lvl="1" indent="0">
              <a:buNone/>
            </a:pPr>
            <a:r>
              <a:rPr lang="zh-CN" altLang="en-US" dirty="0"/>
              <a:t>保存后需要重启</a:t>
            </a:r>
            <a:r>
              <a:rPr lang="en-US" altLang="zh-CN" dirty="0" err="1"/>
              <a:t>sshd</a:t>
            </a:r>
            <a:r>
              <a:rPr lang="zh-CN" altLang="en-US" dirty="0"/>
              <a:t>进程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systemctl</a:t>
            </a:r>
            <a:r>
              <a:rPr lang="en-US" altLang="zh-CN" dirty="0"/>
              <a:t> restart </a:t>
            </a:r>
            <a:r>
              <a:rPr lang="en-US" altLang="zh-CN" dirty="0" err="1"/>
              <a:t>sshd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之后即可通过</a:t>
            </a:r>
            <a:r>
              <a:rPr lang="en-US" altLang="zh-CN" dirty="0" err="1"/>
              <a:t>ssh</a:t>
            </a:r>
            <a:r>
              <a:rPr lang="zh-CN" altLang="en-US" dirty="0"/>
              <a:t>连接了</a:t>
            </a:r>
            <a:endParaRPr lang="en-US" altLang="zh-CN" dirty="0"/>
          </a:p>
          <a:p>
            <a:r>
              <a:rPr lang="zh-CN" altLang="en-US" sz="2600" dirty="0">
                <a:solidFill>
                  <a:srgbClr val="000000"/>
                </a:solidFill>
                <a:latin typeface="Helvetica Neue"/>
              </a:rPr>
              <a:t>修改</a:t>
            </a:r>
            <a:r>
              <a:rPr lang="en-US" altLang="zh-CN" sz="2600" dirty="0">
                <a:solidFill>
                  <a:srgbClr val="000000"/>
                </a:solidFill>
                <a:latin typeface="Helvetica Neue"/>
              </a:rPr>
              <a:t>apt</a:t>
            </a:r>
            <a:r>
              <a:rPr lang="zh-CN" altLang="en-US" sz="2600" dirty="0">
                <a:solidFill>
                  <a:srgbClr val="000000"/>
                </a:solidFill>
                <a:latin typeface="Helvetica Neue"/>
              </a:rPr>
              <a:t>源</a:t>
            </a:r>
            <a:endParaRPr lang="en-US" altLang="zh-CN" sz="2600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Sudo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 vim /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etc</a:t>
            </a:r>
            <a:r>
              <a:rPr lang="en-US" altLang="zh-CN" dirty="0">
                <a:solidFill>
                  <a:srgbClr val="000000"/>
                </a:solidFill>
                <a:latin typeface="Helvetica Neue"/>
              </a:rPr>
              <a:t>/apt/</a:t>
            </a:r>
            <a:r>
              <a:rPr lang="en-US" altLang="zh-CN" dirty="0" err="1">
                <a:solidFill>
                  <a:srgbClr val="000000"/>
                </a:solidFill>
                <a:latin typeface="Helvetica Neue"/>
              </a:rPr>
              <a:t>sources.list</a:t>
            </a:r>
            <a:endParaRPr lang="en-US" altLang="zh-CN" dirty="0">
              <a:solidFill>
                <a:srgbClr val="000000"/>
              </a:solidFill>
              <a:latin typeface="Helvetica Neue"/>
            </a:endParaRPr>
          </a:p>
          <a:p>
            <a:pPr lvl="1"/>
            <a:r>
              <a:rPr lang="zh-CN" altLang="en-US" dirty="0"/>
              <a:t>新增如下源：</a:t>
            </a:r>
            <a:endParaRPr lang="en-US" altLang="zh-CN" dirty="0"/>
          </a:p>
          <a:p>
            <a:pPr lvl="1"/>
            <a:r>
              <a:rPr lang="en-US" altLang="zh-CN" dirty="0"/>
              <a:t>deb https://mirrors.tuna.tsinghua.edu.cn/ubuntu/ focal main restricted universe multiverse</a:t>
            </a:r>
          </a:p>
          <a:p>
            <a:pPr lvl="1"/>
            <a:r>
              <a:rPr lang="en-US" altLang="zh-CN" dirty="0"/>
              <a:t>deb https://mirrors.tuna.tsinghua.edu.cn/ubuntu/ focal-updates main restricted universe multiverse</a:t>
            </a:r>
          </a:p>
          <a:p>
            <a:pPr lvl="1"/>
            <a:r>
              <a:rPr lang="en-US" altLang="zh-CN" dirty="0"/>
              <a:t>deb https://mirrors.tuna.tsinghua.edu.cn/ubuntu/ focal-backports main restricted universe multiverse</a:t>
            </a:r>
          </a:p>
          <a:p>
            <a:pPr lvl="1"/>
            <a:r>
              <a:rPr lang="en-US" altLang="zh-CN" dirty="0"/>
              <a:t>deb https://mirrors.tuna.tsinghua.edu.cn/ubuntu/ focal-security main restricted universe multiverse</a:t>
            </a:r>
          </a:p>
          <a:p>
            <a:pPr lvl="1"/>
            <a:r>
              <a:rPr lang="zh-CN" altLang="en-US" dirty="0"/>
              <a:t>保存后更新缓存：</a:t>
            </a:r>
            <a:r>
              <a:rPr lang="en-US" altLang="zh-CN" dirty="0" err="1"/>
              <a:t>sudo</a:t>
            </a:r>
            <a:r>
              <a:rPr lang="en-US" altLang="zh-CN" dirty="0"/>
              <a:t> apt update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9CD20D-E792-AC8A-27DE-F2770F1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Ubuntu</a:t>
            </a:r>
            <a:r>
              <a:rPr lang="zh-CN" altLang="en-US" dirty="0"/>
              <a:t>注意事项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95AFC2-28C6-FB98-7E2E-1906986DB6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636"/>
          <a:stretch/>
        </p:blipFill>
        <p:spPr>
          <a:xfrm>
            <a:off x="4539914" y="1620965"/>
            <a:ext cx="2815391" cy="287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10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42472-5D3E-0CBD-6D11-486353B5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315114" cy="528213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更新包管理器：</a:t>
            </a:r>
            <a:r>
              <a:rPr lang="en-US" altLang="zh-CN" dirty="0" err="1"/>
              <a:t>sudo</a:t>
            </a:r>
            <a:r>
              <a:rPr lang="en-US" altLang="zh-CN" dirty="0"/>
              <a:t> apt update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安装 </a:t>
            </a:r>
            <a:r>
              <a:rPr lang="en-US" dirty="0"/>
              <a:t>Docker </a:t>
            </a:r>
            <a:r>
              <a:rPr lang="zh-CN" altLang="en-US" dirty="0"/>
              <a:t>的依赖包：</a:t>
            </a:r>
            <a:r>
              <a:rPr lang="en-US" altLang="zh-CN" dirty="0" err="1"/>
              <a:t>sudo</a:t>
            </a:r>
            <a:r>
              <a:rPr lang="en-US" altLang="zh-CN" dirty="0"/>
              <a:t> apt install apt-transport-https ca-certificates curl </a:t>
            </a:r>
            <a:r>
              <a:rPr lang="en-US" altLang="zh-CN" dirty="0" err="1"/>
              <a:t>gnupg</a:t>
            </a:r>
            <a:r>
              <a:rPr lang="en-US" altLang="zh-CN" dirty="0"/>
              <a:t> </a:t>
            </a:r>
            <a:r>
              <a:rPr lang="en-US" altLang="zh-CN" dirty="0" err="1"/>
              <a:t>lsb</a:t>
            </a:r>
            <a:r>
              <a:rPr lang="en-US" altLang="zh-CN" dirty="0"/>
              <a:t>-release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添加 </a:t>
            </a:r>
            <a:r>
              <a:rPr lang="en-US" dirty="0"/>
              <a:t>Docker GPG </a:t>
            </a:r>
            <a:r>
              <a:rPr lang="zh-CN" altLang="en-US" dirty="0"/>
              <a:t>密钥：</a:t>
            </a:r>
            <a:r>
              <a:rPr lang="en-US" altLang="zh-CN" dirty="0"/>
              <a:t>curl -</a:t>
            </a:r>
            <a:r>
              <a:rPr lang="en-US" altLang="zh-CN" dirty="0" err="1"/>
              <a:t>fsSL</a:t>
            </a:r>
            <a:r>
              <a:rPr lang="en-US" altLang="zh-CN" dirty="0"/>
              <a:t> https://download.docker.com/linux/ubuntu/gpg | 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gpg</a:t>
            </a:r>
            <a:r>
              <a:rPr lang="en-US" altLang="zh-CN" dirty="0"/>
              <a:t> --</a:t>
            </a:r>
            <a:r>
              <a:rPr lang="en-US" altLang="zh-CN" dirty="0" err="1"/>
              <a:t>dearmor</a:t>
            </a:r>
            <a:r>
              <a:rPr lang="en-US" altLang="zh-CN" dirty="0"/>
              <a:t> -o /</a:t>
            </a:r>
            <a:r>
              <a:rPr lang="en-US" altLang="zh-CN" dirty="0" err="1"/>
              <a:t>usr</a:t>
            </a:r>
            <a:r>
              <a:rPr lang="en-US" altLang="zh-CN" dirty="0"/>
              <a:t>/share/keyrings/docker-archive-</a:t>
            </a:r>
            <a:r>
              <a:rPr lang="en-US" altLang="zh-CN" dirty="0" err="1"/>
              <a:t>keyring.gpg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添加 </a:t>
            </a:r>
            <a:r>
              <a:rPr lang="en-US" dirty="0"/>
              <a:t>Docker apt </a:t>
            </a:r>
            <a:r>
              <a:rPr lang="zh-CN" altLang="en-US" dirty="0"/>
              <a:t>仓库：</a:t>
            </a:r>
            <a:r>
              <a:rPr lang="en-US" altLang="zh-CN" dirty="0"/>
              <a:t>echo "deb [arch=amd64 signed-by=/</a:t>
            </a:r>
            <a:r>
              <a:rPr lang="en-US" altLang="zh-CN" dirty="0" err="1"/>
              <a:t>usr</a:t>
            </a:r>
            <a:r>
              <a:rPr lang="en-US" altLang="zh-CN" dirty="0"/>
              <a:t>/share/keyrings/docker-archive-</a:t>
            </a:r>
            <a:r>
              <a:rPr lang="en-US" altLang="zh-CN" dirty="0" err="1"/>
              <a:t>keyring.gpg</a:t>
            </a:r>
            <a:r>
              <a:rPr lang="en-US" altLang="zh-CN" dirty="0"/>
              <a:t>] https://download.docker.com/linux/ubuntu $(</a:t>
            </a:r>
            <a:r>
              <a:rPr lang="en-US" altLang="zh-CN" dirty="0" err="1"/>
              <a:t>lsb_release</a:t>
            </a:r>
            <a:r>
              <a:rPr lang="en-US" altLang="zh-CN" dirty="0"/>
              <a:t> -cs) stable" | </a:t>
            </a:r>
            <a:r>
              <a:rPr lang="en-US" altLang="zh-CN" dirty="0" err="1"/>
              <a:t>sudo</a:t>
            </a:r>
            <a:r>
              <a:rPr lang="en-US" altLang="zh-CN" dirty="0"/>
              <a:t> tee /</a:t>
            </a:r>
            <a:r>
              <a:rPr lang="en-US" altLang="zh-CN" dirty="0" err="1"/>
              <a:t>etc</a:t>
            </a:r>
            <a:r>
              <a:rPr lang="en-US" altLang="zh-CN" dirty="0"/>
              <a:t>/apt/</a:t>
            </a:r>
            <a:r>
              <a:rPr lang="en-US" altLang="zh-CN" dirty="0" err="1"/>
              <a:t>sources.list.d</a:t>
            </a:r>
            <a:r>
              <a:rPr lang="en-US" altLang="zh-CN" dirty="0"/>
              <a:t>/</a:t>
            </a:r>
            <a:r>
              <a:rPr lang="en-US" altLang="zh-CN" dirty="0" err="1"/>
              <a:t>docker.list</a:t>
            </a:r>
            <a:r>
              <a:rPr lang="en-US" altLang="zh-CN" dirty="0"/>
              <a:t> &gt; /dev/null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更新 </a:t>
            </a:r>
            <a:r>
              <a:rPr lang="en-US" dirty="0"/>
              <a:t>apt </a:t>
            </a:r>
            <a:r>
              <a:rPr lang="zh-CN" altLang="en-US" dirty="0"/>
              <a:t>缓存：</a:t>
            </a:r>
            <a:r>
              <a:rPr lang="en-US" altLang="zh-CN" dirty="0" err="1"/>
              <a:t>sudo</a:t>
            </a:r>
            <a:r>
              <a:rPr lang="en-US" altLang="zh-CN" dirty="0"/>
              <a:t> apt update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安装 </a:t>
            </a:r>
            <a:r>
              <a:rPr lang="en-US" dirty="0"/>
              <a:t>Docker：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docker-ce docker-ce-cli containerd.io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启动 </a:t>
            </a:r>
            <a:r>
              <a:rPr lang="en-US" dirty="0"/>
              <a:t>Docker </a:t>
            </a:r>
            <a:r>
              <a:rPr lang="zh-CN" altLang="en-US" dirty="0"/>
              <a:t>服务：</a:t>
            </a:r>
            <a:r>
              <a:rPr lang="en-US" altLang="zh-CN" dirty="0" err="1"/>
              <a:t>sudo</a:t>
            </a:r>
            <a:r>
              <a:rPr lang="en-US" altLang="zh-CN" dirty="0"/>
              <a:t> </a:t>
            </a:r>
            <a:r>
              <a:rPr lang="en-US" altLang="zh-CN" dirty="0" err="1"/>
              <a:t>systemctl</a:t>
            </a:r>
            <a:r>
              <a:rPr lang="en-US" altLang="zh-CN" dirty="0"/>
              <a:t> start docker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确认 </a:t>
            </a:r>
            <a:r>
              <a:rPr lang="en-US" dirty="0"/>
              <a:t>Docker </a:t>
            </a:r>
            <a:r>
              <a:rPr lang="zh-CN" altLang="en-US" dirty="0"/>
              <a:t>已经正确安装：</a:t>
            </a:r>
            <a:r>
              <a:rPr lang="en-US" altLang="zh-CN" dirty="0" err="1"/>
              <a:t>sudo</a:t>
            </a:r>
            <a:r>
              <a:rPr lang="en-US" altLang="zh-CN" dirty="0"/>
              <a:t> docker run hello-world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查看</a:t>
            </a:r>
            <a:r>
              <a:rPr lang="en-US" altLang="zh-CN" dirty="0"/>
              <a:t>docker </a:t>
            </a:r>
            <a:r>
              <a:rPr lang="zh-CN" altLang="en-US" dirty="0"/>
              <a:t>版本：</a:t>
            </a:r>
            <a:r>
              <a:rPr lang="en-US" altLang="zh-CN" dirty="0"/>
              <a:t>docker –v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查看已安装的</a:t>
            </a:r>
            <a:r>
              <a:rPr lang="en-US" altLang="zh-CN" dirty="0"/>
              <a:t>hello-world</a:t>
            </a:r>
            <a:r>
              <a:rPr lang="zh-CN" altLang="en-US" dirty="0"/>
              <a:t>镜像：</a:t>
            </a:r>
            <a:r>
              <a:rPr lang="en-US" altLang="zh-CN" dirty="0"/>
              <a:t>docker images</a:t>
            </a:r>
          </a:p>
          <a:p>
            <a:pPr marL="400050" lvl="1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9CD20D-E792-AC8A-27DE-F2770F1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docker</a:t>
            </a:r>
            <a:r>
              <a:rPr lang="zh-CN" altLang="en-US" dirty="0"/>
              <a:t>注意事项</a:t>
            </a:r>
          </a:p>
        </p:txBody>
      </p:sp>
    </p:spTree>
    <p:extLst>
      <p:ext uri="{BB962C8B-B14F-4D97-AF65-F5344CB8AC3E}">
        <p14:creationId xmlns:p14="http://schemas.microsoft.com/office/powerpoint/2010/main" val="232668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42472-5D3E-0CBD-6D11-486353B5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315114" cy="528213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zh-CN" altLang="en-US" b="0" i="0" dirty="0">
                <a:effectLst/>
                <a:latin typeface="-apple-system"/>
              </a:rPr>
              <a:t>本次测试</a:t>
            </a:r>
            <a:r>
              <a:rPr lang="en-US" altLang="zh-CN" b="0" i="0" dirty="0">
                <a:effectLst/>
                <a:latin typeface="-apple-system"/>
              </a:rPr>
              <a:t>docker</a:t>
            </a:r>
            <a:r>
              <a:rPr lang="zh-CN" altLang="en-US" b="0" i="0" dirty="0">
                <a:effectLst/>
                <a:latin typeface="-apple-system"/>
              </a:rPr>
              <a:t>安装包</a:t>
            </a:r>
            <a:r>
              <a:rPr lang="sv-SE" altLang="zh-CN" b="0" i="0" dirty="0">
                <a:effectLst/>
                <a:latin typeface="-apple-system"/>
              </a:rPr>
              <a:t>FOS_X64_DOCKER-v7-build0240-FORTINET.tar.gz</a:t>
            </a:r>
            <a:r>
              <a:rPr lang="zh-CN" altLang="en-US" b="0" i="0" dirty="0">
                <a:effectLst/>
                <a:latin typeface="-apple-system"/>
              </a:rPr>
              <a:t>放置在</a:t>
            </a:r>
            <a:r>
              <a:rPr lang="en-US" altLang="zh-CN" b="0" i="0" dirty="0">
                <a:effectLst/>
                <a:latin typeface="-apple-system"/>
              </a:rPr>
              <a:t>/home/warmer/</a:t>
            </a:r>
            <a:r>
              <a:rPr lang="en-US" altLang="zh-CN" b="0" i="0" dirty="0" err="1">
                <a:effectLst/>
                <a:latin typeface="-apple-system"/>
              </a:rPr>
              <a:t>fgt</a:t>
            </a:r>
            <a:r>
              <a:rPr lang="zh-CN" altLang="en-US" b="0" i="0" dirty="0">
                <a:effectLst/>
                <a:latin typeface="-apple-system"/>
              </a:rPr>
              <a:t>路径下</a:t>
            </a:r>
            <a:endParaRPr lang="en-US" altLang="zh-CN" b="0" i="0" dirty="0">
              <a:effectLst/>
              <a:latin typeface="-apple-syste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将</a:t>
            </a:r>
            <a:r>
              <a:rPr lang="en-US" altLang="zh-CN" dirty="0"/>
              <a:t>tar.gz</a:t>
            </a:r>
            <a:r>
              <a:rPr lang="zh-CN" altLang="en-US" dirty="0"/>
              <a:t>文件加载成</a:t>
            </a:r>
            <a:r>
              <a:rPr lang="en-US" altLang="zh-CN" dirty="0"/>
              <a:t>docker</a:t>
            </a:r>
            <a:r>
              <a:rPr lang="zh-CN" altLang="en-US" dirty="0"/>
              <a:t>镜像：</a:t>
            </a:r>
            <a:r>
              <a:rPr lang="sv-SE" altLang="zh-CN" dirty="0"/>
              <a:t>docker load -i FOS_X64_DOCKER-v7-build0240-FORTINET.tar.gz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不使用脚本安装时，需要先配置网卡，因此，先查看</a:t>
            </a:r>
            <a:r>
              <a:rPr lang="en-US" altLang="zh-CN" dirty="0"/>
              <a:t>docker0</a:t>
            </a:r>
            <a:r>
              <a:rPr lang="zh-CN" altLang="en-US" dirty="0"/>
              <a:t>信息是否正常</a:t>
            </a:r>
            <a:endParaRPr lang="sv-SE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 err="1"/>
              <a:t>ip</a:t>
            </a:r>
            <a:r>
              <a:rPr lang="en-US" altLang="zh-CN" dirty="0"/>
              <a:t> add </a:t>
            </a:r>
            <a:r>
              <a:rPr lang="zh-CN" altLang="en-US" dirty="0"/>
              <a:t>或者</a:t>
            </a:r>
            <a:r>
              <a:rPr lang="en-US" altLang="zh-CN" dirty="0" err="1"/>
              <a:t>ifconfig</a:t>
            </a:r>
            <a:r>
              <a:rPr lang="en-US" altLang="zh-CN" dirty="0"/>
              <a:t> </a:t>
            </a:r>
            <a:r>
              <a:rPr lang="zh-CN" altLang="en-US" dirty="0"/>
              <a:t>发现</a:t>
            </a:r>
            <a:r>
              <a:rPr lang="en-US" altLang="zh-CN" dirty="0"/>
              <a:t>docker0</a:t>
            </a:r>
            <a:r>
              <a:rPr lang="zh-CN" altLang="en-US" dirty="0"/>
              <a:t>没有</a:t>
            </a:r>
            <a:r>
              <a:rPr lang="en-US" altLang="zh-CN" dirty="0" err="1"/>
              <a:t>ip</a:t>
            </a:r>
            <a:r>
              <a:rPr lang="zh-CN" altLang="en-US" dirty="0"/>
              <a:t>地址，此时可以通过如下命令修改：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 err="1"/>
              <a:t>nmcli</a:t>
            </a:r>
            <a:r>
              <a:rPr lang="en-US" altLang="zh-CN" dirty="0"/>
              <a:t> connection add type bridge </a:t>
            </a:r>
            <a:r>
              <a:rPr lang="en-US" altLang="zh-CN" dirty="0" err="1"/>
              <a:t>ifname</a:t>
            </a:r>
            <a:r>
              <a:rPr lang="en-US" altLang="zh-CN" dirty="0"/>
              <a:t> docker0 con-name docker0  ip4 172.17.0.1/16 </a:t>
            </a:r>
            <a:r>
              <a:rPr lang="en-US" altLang="zh-CN" dirty="0" err="1"/>
              <a:t>autoconnect</a:t>
            </a:r>
            <a:r>
              <a:rPr lang="en-US" altLang="zh-CN" dirty="0"/>
              <a:t> true</a:t>
            </a:r>
          </a:p>
          <a:p>
            <a:pPr marL="800100" lvl="2" indent="0">
              <a:buNone/>
            </a:pPr>
            <a:r>
              <a:rPr lang="zh-CN" altLang="en-US" dirty="0"/>
              <a:t>如果提示无</a:t>
            </a:r>
            <a:r>
              <a:rPr lang="en-US" altLang="zh-CN" dirty="0" err="1"/>
              <a:t>nmcli</a:t>
            </a:r>
            <a:r>
              <a:rPr lang="zh-CN" altLang="en-US" dirty="0"/>
              <a:t>，那么</a:t>
            </a:r>
            <a:r>
              <a:rPr lang="en-US" altLang="zh-CN" dirty="0"/>
              <a:t>apt install </a:t>
            </a:r>
            <a:r>
              <a:rPr lang="en-US" altLang="zh-CN" dirty="0" err="1"/>
              <a:t>nmcli</a:t>
            </a:r>
            <a:r>
              <a:rPr lang="zh-CN" altLang="en-US" dirty="0"/>
              <a:t>就可以了，之后需要</a:t>
            </a:r>
            <a:r>
              <a:rPr lang="en-US" altLang="zh-CN" dirty="0"/>
              <a:t>reboot</a:t>
            </a:r>
            <a:r>
              <a:rPr lang="zh-CN" altLang="en-US" dirty="0"/>
              <a:t>下。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通过如下命令添加网卡并分配地址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docker network create --driver=bridge --subnet=10.0.20.1/24 lan0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基于此网卡配置，启动</a:t>
            </a:r>
            <a:r>
              <a:rPr lang="en-US" altLang="zh-CN" dirty="0" err="1"/>
              <a:t>cfos</a:t>
            </a:r>
            <a:r>
              <a:rPr lang="zh-CN" altLang="en-US" dirty="0"/>
              <a:t>容器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docker run -it --privileged  --name </a:t>
            </a:r>
            <a:r>
              <a:rPr lang="en-US" altLang="zh-CN" dirty="0" err="1"/>
              <a:t>cfos</a:t>
            </a:r>
            <a:r>
              <a:rPr lang="en-US" altLang="zh-CN" dirty="0"/>
              <a:t> -p 8080:80 -p8443:443 -p 500:500/</a:t>
            </a:r>
            <a:r>
              <a:rPr lang="en-US" altLang="zh-CN" dirty="0" err="1"/>
              <a:t>udp</a:t>
            </a:r>
            <a:r>
              <a:rPr lang="en-US" altLang="zh-CN" dirty="0"/>
              <a:t> -p 4500:4500/</a:t>
            </a:r>
            <a:r>
              <a:rPr lang="en-US" altLang="zh-CN" dirty="0" err="1"/>
              <a:t>udp</a:t>
            </a:r>
            <a:r>
              <a:rPr lang="en-US" altLang="zh-CN" dirty="0"/>
              <a:t> --net=lan0 --restart=always </a:t>
            </a:r>
            <a:r>
              <a:rPr lang="en-US" altLang="zh-CN" dirty="0" err="1"/>
              <a:t>fos</a:t>
            </a:r>
            <a:endParaRPr lang="sv-SE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退出</a:t>
            </a:r>
            <a:r>
              <a:rPr lang="en-US" altLang="zh-CN" dirty="0" err="1"/>
              <a:t>cfos</a:t>
            </a:r>
            <a:r>
              <a:rPr lang="zh-CN" altLang="en-US" dirty="0"/>
              <a:t>容器后，需要用如下命令重新进入：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altLang="zh-CN" dirty="0"/>
              <a:t>docker exec -it 【docker</a:t>
            </a:r>
            <a:r>
              <a:rPr lang="zh-CN" altLang="en-US" dirty="0"/>
              <a:t>的</a:t>
            </a:r>
            <a:r>
              <a:rPr lang="en-US" altLang="zh-CN" dirty="0"/>
              <a:t>id</a:t>
            </a:r>
            <a:r>
              <a:rPr lang="zh-CN" altLang="en-US" dirty="0"/>
              <a:t>或者</a:t>
            </a:r>
            <a:r>
              <a:rPr lang="en-US" altLang="zh-CN" dirty="0"/>
              <a:t>docker </a:t>
            </a:r>
            <a:r>
              <a:rPr lang="zh-CN" altLang="en-US" dirty="0"/>
              <a:t>名称</a:t>
            </a:r>
            <a:r>
              <a:rPr lang="en-US" altLang="zh-CN" dirty="0"/>
              <a:t>】 /bin/</a:t>
            </a:r>
            <a:r>
              <a:rPr lang="en-US" altLang="zh-CN" dirty="0" err="1">
                <a:solidFill>
                  <a:srgbClr val="FF0000"/>
                </a:solidFill>
              </a:rPr>
              <a:t>fcnsh</a:t>
            </a:r>
            <a:r>
              <a:rPr lang="zh-CN" altLang="en-US" dirty="0">
                <a:solidFill>
                  <a:srgbClr val="FF0000"/>
                </a:solidFill>
              </a:rPr>
              <a:t>，如果用</a:t>
            </a:r>
            <a:r>
              <a:rPr lang="en-US" altLang="zh-CN" dirty="0">
                <a:solidFill>
                  <a:srgbClr val="FF0000"/>
                </a:solidFill>
              </a:rPr>
              <a:t>/bin/</a:t>
            </a:r>
            <a:r>
              <a:rPr lang="en-US" altLang="zh-CN" dirty="0" err="1">
                <a:solidFill>
                  <a:srgbClr val="FF0000"/>
                </a:solidFill>
              </a:rPr>
              <a:t>dockerinit</a:t>
            </a:r>
            <a:r>
              <a:rPr lang="zh-CN" altLang="en-US" dirty="0">
                <a:solidFill>
                  <a:srgbClr val="FF0000"/>
                </a:solidFill>
              </a:rPr>
              <a:t>则重新初始化了。</a:t>
            </a:r>
            <a:endParaRPr lang="en-US" altLang="zh-CN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800100" lvl="2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9CD20D-E792-AC8A-27DE-F2770F1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en-US" altLang="zh-CN" dirty="0"/>
              <a:t> container</a:t>
            </a:r>
            <a:r>
              <a:rPr lang="zh-CN" altLang="en-US" dirty="0"/>
              <a:t> 安装注意事项</a:t>
            </a:r>
          </a:p>
        </p:txBody>
      </p:sp>
    </p:spTree>
    <p:extLst>
      <p:ext uri="{BB962C8B-B14F-4D97-AF65-F5344CB8AC3E}">
        <p14:creationId xmlns:p14="http://schemas.microsoft.com/office/powerpoint/2010/main" val="370236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42472-5D3E-0CBD-6D11-486353B5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7530360" cy="528213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-apple-system"/>
              </a:rPr>
              <a:t>新增网卡并绑定到容器中</a:t>
            </a:r>
            <a:endParaRPr lang="en-US" altLang="zh-CN" dirty="0">
              <a:latin typeface="-apple-system"/>
            </a:endParaRPr>
          </a:p>
          <a:p>
            <a:pPr marL="400050" lvl="1" indent="0">
              <a:buNone/>
            </a:pPr>
            <a:r>
              <a:rPr lang="en-US" altLang="zh-CN" dirty="0"/>
              <a:t>docker network create --driver=bridge --subnet=10.0.50.1/24 lan1</a:t>
            </a:r>
          </a:p>
          <a:p>
            <a:pPr marL="400050" lvl="1" indent="0">
              <a:buNone/>
            </a:pPr>
            <a:r>
              <a:rPr lang="en-US" altLang="zh-CN" dirty="0"/>
              <a:t>docker network connect lan1 </a:t>
            </a:r>
            <a:r>
              <a:rPr lang="en-US" altLang="zh-CN" dirty="0" err="1"/>
              <a:t>cfos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再运行一个</a:t>
            </a:r>
            <a:r>
              <a:rPr lang="en-US" altLang="zh-CN" dirty="0"/>
              <a:t>ubuntu</a:t>
            </a:r>
            <a:r>
              <a:rPr lang="zh-CN" altLang="en-US" dirty="0"/>
              <a:t>的容器，用于模拟内部</a:t>
            </a:r>
            <a:r>
              <a:rPr lang="en-US" altLang="zh-CN" dirty="0"/>
              <a:t>PC</a:t>
            </a:r>
            <a:r>
              <a:rPr lang="zh-CN" altLang="en-US" dirty="0"/>
              <a:t>进行测试。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docker run -</a:t>
            </a:r>
            <a:r>
              <a:rPr lang="en-US" altLang="zh-CN" dirty="0" err="1"/>
              <a:t>itd</a:t>
            </a:r>
            <a:r>
              <a:rPr lang="en-US" altLang="zh-CN" dirty="0"/>
              <a:t> --privileged --name ubuntu01 --restart=always --net lan1 ubuntu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注意上面的</a:t>
            </a:r>
            <a:r>
              <a:rPr lang="en-US" altLang="zh-CN" dirty="0"/>
              <a:t>privileged</a:t>
            </a:r>
            <a:r>
              <a:rPr lang="zh-CN" altLang="en-US" dirty="0"/>
              <a:t>要加上，否则后面修改路由无权限，也不能把该权限更新到该容器上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容器运行后，执行</a:t>
            </a:r>
            <a:r>
              <a:rPr lang="en-US" altLang="zh-CN" dirty="0"/>
              <a:t>route-n</a:t>
            </a:r>
            <a:r>
              <a:rPr lang="zh-CN" altLang="en-US" dirty="0"/>
              <a:t>查看路由，发现默认网关指向</a:t>
            </a:r>
            <a:r>
              <a:rPr lang="en-US" altLang="zh-CN" dirty="0"/>
              <a:t>lan1</a:t>
            </a:r>
            <a:r>
              <a:rPr lang="zh-CN" altLang="en-US" dirty="0"/>
              <a:t>的地址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Route add –net 0.0.0.0 netmask 0.0.0.0 </a:t>
            </a:r>
            <a:r>
              <a:rPr lang="en-US" altLang="zh-CN" dirty="0" err="1"/>
              <a:t>gw</a:t>
            </a:r>
            <a:r>
              <a:rPr lang="en-US" altLang="zh-CN" dirty="0"/>
              <a:t> 10.0.50.2 dev eth0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Ubuntu</a:t>
            </a:r>
            <a:r>
              <a:rPr lang="zh-CN" altLang="en-US" dirty="0"/>
              <a:t>的</a:t>
            </a:r>
            <a:r>
              <a:rPr lang="en-US" altLang="zh-CN" dirty="0"/>
              <a:t>container</a:t>
            </a:r>
            <a:r>
              <a:rPr lang="zh-CN" altLang="en-US" dirty="0"/>
              <a:t>是一个纯净的系统，因此需要安装一系列工具</a:t>
            </a: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400050" lvl="1" indent="0">
              <a:buNone/>
            </a:pPr>
            <a:endParaRPr lang="en-US" altLang="zh-CN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/>
              <a:t>apt install </a:t>
            </a:r>
            <a:r>
              <a:rPr lang="en-US" altLang="zh-CN" dirty="0" err="1"/>
              <a:t>inetutils</a:t>
            </a:r>
            <a:r>
              <a:rPr lang="en-US" altLang="zh-CN" dirty="0"/>
              <a:t>-ping  </a:t>
            </a:r>
            <a:r>
              <a:rPr lang="zh-CN" altLang="en-US" dirty="0"/>
              <a:t>用于安装</a:t>
            </a:r>
            <a:r>
              <a:rPr lang="en-US" altLang="zh-CN" dirty="0"/>
              <a:t>ping</a:t>
            </a:r>
            <a:r>
              <a:rPr lang="zh-CN" altLang="en-US" dirty="0"/>
              <a:t>工具</a:t>
            </a:r>
            <a:endParaRPr lang="en-US" altLang="zh-CN" dirty="0"/>
          </a:p>
          <a:p>
            <a:pPr marL="800100" lvl="2" indent="0">
              <a:buNone/>
            </a:pPr>
            <a:endParaRPr lang="en-US" altLang="zh-CN" dirty="0"/>
          </a:p>
          <a:p>
            <a:pPr marL="800100" lvl="2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9CD20D-E792-AC8A-27DE-F2770F1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en-US" altLang="zh-CN" dirty="0"/>
              <a:t> container</a:t>
            </a:r>
            <a:r>
              <a:rPr lang="zh-CN" altLang="en-US" dirty="0"/>
              <a:t> 安装注意事项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05147-CFCD-B41D-8544-587EA3E04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4825" y="0"/>
            <a:ext cx="4067175" cy="3638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9FC88-4D32-AB85-EBBF-32E8DC79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01" y="4801338"/>
            <a:ext cx="4867705" cy="9845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9C36B0-5A99-6BFA-5CC3-8891940D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090" y="4801338"/>
            <a:ext cx="5050910" cy="202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0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42472-5D3E-0CBD-6D11-486353B5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7530360" cy="528213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>
                <a:latin typeface="-apple-system"/>
              </a:rPr>
              <a:t>Ubuntu </a:t>
            </a:r>
            <a:r>
              <a:rPr lang="zh-CN" altLang="en-US" dirty="0">
                <a:latin typeface="-apple-system"/>
              </a:rPr>
              <a:t>需要通过</a:t>
            </a:r>
            <a:r>
              <a:rPr lang="en-US" altLang="zh-CN" dirty="0" err="1">
                <a:latin typeface="-apple-system"/>
              </a:rPr>
              <a:t>netplan</a:t>
            </a:r>
            <a:r>
              <a:rPr lang="zh-CN" altLang="en-US" dirty="0">
                <a:latin typeface="-apple-system"/>
              </a:rPr>
              <a:t>修改永久路由，默认需要安装</a:t>
            </a:r>
            <a:r>
              <a:rPr lang="en-US" altLang="zh-CN" dirty="0" err="1">
                <a:latin typeface="-apple-system"/>
              </a:rPr>
              <a:t>netplan</a:t>
            </a:r>
            <a:endParaRPr lang="en-US" altLang="zh-CN" dirty="0">
              <a:latin typeface="-apple-syste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dirty="0">
                <a:latin typeface="-apple-system"/>
              </a:rPr>
              <a:t>Apt install netplan.io</a:t>
            </a:r>
            <a:r>
              <a:rPr lang="zh-CN" altLang="en-US" dirty="0">
                <a:latin typeface="-apple-system"/>
              </a:rPr>
              <a:t> </a:t>
            </a:r>
            <a:r>
              <a:rPr lang="en-US" altLang="zh-CN" dirty="0">
                <a:latin typeface="-apple-system"/>
              </a:rPr>
              <a:t>–y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zh-CN" dirty="0"/>
          </a:p>
          <a:p>
            <a:pPr marL="800100" lvl="2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9CD20D-E792-AC8A-27DE-F2770F1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en-US" altLang="zh-CN" dirty="0"/>
              <a:t> container</a:t>
            </a:r>
            <a:r>
              <a:rPr lang="zh-CN" altLang="en-US" dirty="0"/>
              <a:t> 安装注意事项</a:t>
            </a:r>
          </a:p>
        </p:txBody>
      </p:sp>
    </p:spTree>
    <p:extLst>
      <p:ext uri="{BB962C8B-B14F-4D97-AF65-F5344CB8AC3E}">
        <p14:creationId xmlns:p14="http://schemas.microsoft.com/office/powerpoint/2010/main" val="3813688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75D383B-F4FD-F412-BD18-3BEDEE44D355}"/>
              </a:ext>
            </a:extLst>
          </p:cNvPr>
          <p:cNvSpPr/>
          <p:nvPr/>
        </p:nvSpPr>
        <p:spPr>
          <a:xfrm>
            <a:off x="458271" y="947057"/>
            <a:ext cx="6531429" cy="5543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90D727-BC7A-EC93-EB35-32209B63E2A3}"/>
              </a:ext>
            </a:extLst>
          </p:cNvPr>
          <p:cNvSpPr/>
          <p:nvPr/>
        </p:nvSpPr>
        <p:spPr>
          <a:xfrm>
            <a:off x="1045462" y="1390649"/>
            <a:ext cx="5149515" cy="4936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7E9DF2-B1A6-F565-8DEA-53893ABEEE45}"/>
              </a:ext>
            </a:extLst>
          </p:cNvPr>
          <p:cNvSpPr/>
          <p:nvPr/>
        </p:nvSpPr>
        <p:spPr>
          <a:xfrm>
            <a:off x="1746939" y="2016721"/>
            <a:ext cx="3007037" cy="1427747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cfos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54CBC0-764F-6E69-E155-B2A2A2EB70F4}"/>
              </a:ext>
            </a:extLst>
          </p:cNvPr>
          <p:cNvSpPr/>
          <p:nvPr/>
        </p:nvSpPr>
        <p:spPr>
          <a:xfrm>
            <a:off x="1746939" y="4631584"/>
            <a:ext cx="3007037" cy="1427747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ubuntu01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31BD8-612C-332E-64E3-5FFCE4E05FAF}"/>
              </a:ext>
            </a:extLst>
          </p:cNvPr>
          <p:cNvSpPr txBox="1"/>
          <p:nvPr/>
        </p:nvSpPr>
        <p:spPr>
          <a:xfrm>
            <a:off x="2085079" y="1382484"/>
            <a:ext cx="322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虚拟主机：</a:t>
            </a:r>
            <a:r>
              <a:rPr lang="en-US" dirty="0">
                <a:solidFill>
                  <a:schemeClr val="bg1"/>
                </a:solidFill>
              </a:rPr>
              <a:t>Warmer-Ubuntu01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13A783-2DF9-CE34-7F0E-9056413983B6}"/>
              </a:ext>
            </a:extLst>
          </p:cNvPr>
          <p:cNvSpPr txBox="1"/>
          <p:nvPr/>
        </p:nvSpPr>
        <p:spPr>
          <a:xfrm>
            <a:off x="2085078" y="936952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宿主机：</a:t>
            </a:r>
            <a:r>
              <a:rPr lang="en-US" altLang="zh-CN" dirty="0">
                <a:solidFill>
                  <a:schemeClr val="bg1"/>
                </a:solidFill>
              </a:rPr>
              <a:t>PC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275A12-3827-2588-7C6F-842CAD4B54C0}"/>
              </a:ext>
            </a:extLst>
          </p:cNvPr>
          <p:cNvGrpSpPr/>
          <p:nvPr/>
        </p:nvGrpSpPr>
        <p:grpSpPr>
          <a:xfrm>
            <a:off x="6028104" y="2371365"/>
            <a:ext cx="1117789" cy="718458"/>
            <a:chOff x="8474529" y="1649185"/>
            <a:chExt cx="1117789" cy="7184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DC4694-D66F-D257-BD29-D783FFD4E523}"/>
                </a:ext>
              </a:extLst>
            </p:cNvPr>
            <p:cNvSpPr/>
            <p:nvPr/>
          </p:nvSpPr>
          <p:spPr>
            <a:xfrm>
              <a:off x="8474529" y="1649186"/>
              <a:ext cx="268419" cy="71845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EF3D4E3-A77D-2AD4-6C9E-64BD5D5D0905}"/>
                </a:ext>
              </a:extLst>
            </p:cNvPr>
            <p:cNvSpPr/>
            <p:nvPr/>
          </p:nvSpPr>
          <p:spPr>
            <a:xfrm>
              <a:off x="9323899" y="1649185"/>
              <a:ext cx="268419" cy="718457"/>
            </a:xfrm>
            <a:prstGeom prst="rect">
              <a:avLst/>
            </a:prstGeom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5B8174-74DE-5D64-173E-D8031CA875D1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8742948" y="2008413"/>
              <a:ext cx="580951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A19FCFC-F488-875F-972B-5114521D78AA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8742948" y="2008413"/>
              <a:ext cx="580951" cy="1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F9CBA8-8FF1-1DBD-1351-062E02DFC808}"/>
              </a:ext>
            </a:extLst>
          </p:cNvPr>
          <p:cNvSpPr/>
          <p:nvPr/>
        </p:nvSpPr>
        <p:spPr>
          <a:xfrm>
            <a:off x="5129245" y="2065030"/>
            <a:ext cx="636815" cy="1330454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Lan0</a:t>
            </a:r>
          </a:p>
          <a:p>
            <a:pPr algn="ctr"/>
            <a:r>
              <a:rPr lang="en-US" altLang="zh-CN" sz="1200" dirty="0"/>
              <a:t>Bridge</a:t>
            </a:r>
            <a:r>
              <a:rPr lang="zh-CN" altLang="en-US" sz="1200" dirty="0"/>
              <a:t>模式</a:t>
            </a:r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0C831-315B-6851-7838-0BB365747518}"/>
              </a:ext>
            </a:extLst>
          </p:cNvPr>
          <p:cNvSpPr/>
          <p:nvPr/>
        </p:nvSpPr>
        <p:spPr>
          <a:xfrm>
            <a:off x="2380486" y="3804557"/>
            <a:ext cx="1739942" cy="47667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Lan1 bridge</a:t>
            </a:r>
            <a:r>
              <a:rPr lang="zh-CN" altLang="en-US" sz="1200" dirty="0"/>
              <a:t>模式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96C8E5-DA8A-AE5C-2E03-29CF6641324B}"/>
              </a:ext>
            </a:extLst>
          </p:cNvPr>
          <p:cNvSpPr txBox="1"/>
          <p:nvPr/>
        </p:nvSpPr>
        <p:spPr>
          <a:xfrm>
            <a:off x="6293387" y="20635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物理网卡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CD61FF-E7DE-37C7-B00D-04294768B9B2}"/>
              </a:ext>
            </a:extLst>
          </p:cNvPr>
          <p:cNvSpPr txBox="1"/>
          <p:nvPr/>
        </p:nvSpPr>
        <p:spPr>
          <a:xfrm>
            <a:off x="6131261" y="313669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</a:rPr>
              <a:t>虚拟网卡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3E1D34-CC85-E3F7-DCAA-A863E9E35282}"/>
              </a:ext>
            </a:extLst>
          </p:cNvPr>
          <p:cNvSpPr txBox="1"/>
          <p:nvPr/>
        </p:nvSpPr>
        <p:spPr>
          <a:xfrm>
            <a:off x="6239349" y="2422815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</a:rPr>
              <a:t>bridge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CED241-CB0F-3526-936B-6E8B0B80B9A5}"/>
              </a:ext>
            </a:extLst>
          </p:cNvPr>
          <p:cNvSpPr txBox="1"/>
          <p:nvPr/>
        </p:nvSpPr>
        <p:spPr>
          <a:xfrm>
            <a:off x="4915460" y="3491336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10.0.20.0/24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10.0.20.1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ECBC21-1854-8A47-4A86-B33FD2377D7C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4753976" y="2730257"/>
            <a:ext cx="375269" cy="33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4F1685C-4FD6-9D72-5B0C-041726223F31}"/>
              </a:ext>
            </a:extLst>
          </p:cNvPr>
          <p:cNvCxnSpPr>
            <a:endCxn id="12" idx="1"/>
          </p:cNvCxnSpPr>
          <p:nvPr/>
        </p:nvCxnSpPr>
        <p:spPr>
          <a:xfrm>
            <a:off x="5766060" y="2730257"/>
            <a:ext cx="262044" cy="338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F06F81D-F8B6-FEC1-B27F-E4DD454D6917}"/>
              </a:ext>
            </a:extLst>
          </p:cNvPr>
          <p:cNvSpPr txBox="1"/>
          <p:nvPr/>
        </p:nvSpPr>
        <p:spPr>
          <a:xfrm>
            <a:off x="1116924" y="3781285"/>
            <a:ext cx="1124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10.0.50.0/24</a:t>
            </a:r>
          </a:p>
          <a:p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10.0.50.1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4E3D84-8F2C-30A4-754F-989823584A57}"/>
              </a:ext>
            </a:extLst>
          </p:cNvPr>
          <p:cNvCxnSpPr>
            <a:endCxn id="23" idx="0"/>
          </p:cNvCxnSpPr>
          <p:nvPr/>
        </p:nvCxnSpPr>
        <p:spPr>
          <a:xfrm>
            <a:off x="3250457" y="3444468"/>
            <a:ext cx="0" cy="360089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4ADAA9-716C-9B02-4C4F-4AA1830588AF}"/>
              </a:ext>
            </a:extLst>
          </p:cNvPr>
          <p:cNvCxnSpPr>
            <a:stCxn id="23" idx="2"/>
            <a:endCxn id="10" idx="0"/>
          </p:cNvCxnSpPr>
          <p:nvPr/>
        </p:nvCxnSpPr>
        <p:spPr>
          <a:xfrm>
            <a:off x="3250457" y="4281234"/>
            <a:ext cx="1" cy="35035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A22C3377-B330-3B11-4E10-0B539CE406DA}"/>
              </a:ext>
            </a:extLst>
          </p:cNvPr>
          <p:cNvSpPr/>
          <p:nvPr/>
        </p:nvSpPr>
        <p:spPr>
          <a:xfrm>
            <a:off x="4647309" y="2371028"/>
            <a:ext cx="268419" cy="718457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06D7B1-7015-7B89-0D67-52774F48D12D}"/>
              </a:ext>
            </a:extLst>
          </p:cNvPr>
          <p:cNvSpPr/>
          <p:nvPr/>
        </p:nvSpPr>
        <p:spPr>
          <a:xfrm>
            <a:off x="2771710" y="3327880"/>
            <a:ext cx="1074740" cy="251939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307E47-F377-837B-5926-F28AB2FAE5EB}"/>
              </a:ext>
            </a:extLst>
          </p:cNvPr>
          <p:cNvSpPr txBox="1"/>
          <p:nvPr/>
        </p:nvSpPr>
        <p:spPr>
          <a:xfrm>
            <a:off x="3892411" y="2484370"/>
            <a:ext cx="9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Eth0 IP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10.0.20.2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575320D-757B-D158-266A-AA04ABE0828C}"/>
              </a:ext>
            </a:extLst>
          </p:cNvPr>
          <p:cNvSpPr txBox="1"/>
          <p:nvPr/>
        </p:nvSpPr>
        <p:spPr>
          <a:xfrm>
            <a:off x="2185841" y="2883292"/>
            <a:ext cx="9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Eth1 IP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10.0.50.2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259DD97-BF5B-C0A5-5F8F-632BC018F096}"/>
              </a:ext>
            </a:extLst>
          </p:cNvPr>
          <p:cNvSpPr txBox="1"/>
          <p:nvPr/>
        </p:nvSpPr>
        <p:spPr>
          <a:xfrm>
            <a:off x="3250457" y="4636770"/>
            <a:ext cx="9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Eth0 IP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r>
              <a:rPr lang="en-US" altLang="zh-CN" sz="1200" dirty="0">
                <a:solidFill>
                  <a:schemeClr val="bg1"/>
                </a:solidFill>
              </a:rPr>
              <a:t>10.0.50.3</a:t>
            </a:r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4D839D6-FCB9-574A-D64A-A7D278663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893" y="20409"/>
            <a:ext cx="5160195" cy="115116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3B9839E-DFD7-F15C-BCC0-982473309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2381" y="1171573"/>
            <a:ext cx="4054150" cy="334774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A165E14-FA7B-34A7-4581-A8739327E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712" y="4519576"/>
            <a:ext cx="4054151" cy="2206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332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D6A42472-5D3E-0CBD-6D11-486353B51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4876800" cy="5282131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-apple-system"/>
              </a:rPr>
              <a:t>不支持</a:t>
            </a:r>
            <a:r>
              <a:rPr lang="en-US" altLang="zh-CN" dirty="0">
                <a:latin typeface="-apple-system"/>
              </a:rPr>
              <a:t>GUI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-apple-system"/>
              </a:rPr>
              <a:t>不支持</a:t>
            </a:r>
            <a:r>
              <a:rPr lang="en-US" altLang="zh-CN" dirty="0">
                <a:latin typeface="-apple-system"/>
              </a:rPr>
              <a:t>DoS</a:t>
            </a:r>
            <a:r>
              <a:rPr lang="zh-CN" altLang="en-US" dirty="0">
                <a:latin typeface="-apple-system"/>
              </a:rPr>
              <a:t>策略</a:t>
            </a:r>
            <a:endParaRPr lang="en-US" altLang="zh-CN" dirty="0">
              <a:latin typeface="-apple-syste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>
                <a:latin typeface="-apple-system"/>
              </a:rPr>
              <a:t>支持</a:t>
            </a:r>
            <a:r>
              <a:rPr lang="en-US" altLang="zh-CN" dirty="0" err="1">
                <a:latin typeface="-apple-system"/>
              </a:rPr>
              <a:t>Snat</a:t>
            </a:r>
            <a:r>
              <a:rPr lang="en-US" altLang="zh-CN" dirty="0">
                <a:latin typeface="-apple-system"/>
              </a:rPr>
              <a:t> </a:t>
            </a:r>
            <a:r>
              <a:rPr lang="zh-CN" altLang="en-US" dirty="0">
                <a:latin typeface="-apple-system"/>
              </a:rPr>
              <a:t>和 </a:t>
            </a:r>
            <a:r>
              <a:rPr lang="en-US" altLang="zh-CN" dirty="0" err="1">
                <a:latin typeface="-apple-system"/>
              </a:rPr>
              <a:t>Dnat</a:t>
            </a:r>
            <a:endParaRPr lang="en-US" altLang="zh-CN" dirty="0">
              <a:latin typeface="-apple-system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zh-CN" altLang="en-US" dirty="0"/>
              <a:t>特征库更新：</a:t>
            </a:r>
            <a:r>
              <a:rPr lang="en-US" altLang="zh-CN" dirty="0"/>
              <a:t>exe update-now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此时可能会出现类似报错，该问题就目前而言是正常现象，设备默认开启了定时更新。通过</a:t>
            </a:r>
            <a:r>
              <a:rPr lang="en-US" altLang="zh-CN" dirty="0" err="1"/>
              <a:t>dia</a:t>
            </a:r>
            <a:r>
              <a:rPr lang="en-US" altLang="zh-CN" dirty="0"/>
              <a:t> </a:t>
            </a:r>
            <a:r>
              <a:rPr lang="en-US" altLang="zh-CN" dirty="0" err="1"/>
              <a:t>autoupdate</a:t>
            </a:r>
            <a:r>
              <a:rPr lang="en-US" altLang="zh-CN" dirty="0"/>
              <a:t> versions </a:t>
            </a:r>
            <a:r>
              <a:rPr lang="zh-CN" altLang="en-US" dirty="0"/>
              <a:t>可以查看到目前的库已经最新了。可以通过如下命令进行确认。</a:t>
            </a:r>
            <a:endParaRPr lang="en-US" altLang="zh-CN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zh-CN" altLang="en-US" dirty="0"/>
              <a:t>通过</a:t>
            </a:r>
            <a:r>
              <a:rPr lang="en-US" altLang="zh-CN" dirty="0" err="1"/>
              <a:t>sh</a:t>
            </a:r>
            <a:r>
              <a:rPr lang="zh-CN" altLang="en-US" dirty="0"/>
              <a:t>可以查看具体的更新时间，</a:t>
            </a:r>
            <a:r>
              <a:rPr lang="en-US" altLang="zh-CN" dirty="0"/>
              <a:t>*</a:t>
            </a:r>
            <a:r>
              <a:rPr lang="zh-CN" altLang="en-US" dirty="0"/>
              <a:t>前的</a:t>
            </a:r>
            <a:r>
              <a:rPr lang="en-US" altLang="zh-CN" dirty="0"/>
              <a:t>20</a:t>
            </a:r>
            <a:r>
              <a:rPr lang="zh-CN" altLang="en-US" dirty="0"/>
              <a:t>表示每小时的第</a:t>
            </a:r>
            <a:r>
              <a:rPr lang="en-US" altLang="zh-CN" dirty="0"/>
              <a:t>20</a:t>
            </a:r>
            <a:r>
              <a:rPr lang="zh-CN" altLang="en-US" dirty="0"/>
              <a:t>分钟进行更新。</a:t>
            </a:r>
            <a:endParaRPr lang="en-US" altLang="zh-CN" dirty="0"/>
          </a:p>
          <a:p>
            <a:pPr marL="800100" lvl="2" indent="0">
              <a:buNone/>
            </a:pPr>
            <a:r>
              <a:rPr lang="en-US" altLang="zh-CN" dirty="0"/>
              <a:t>	</a:t>
            </a:r>
          </a:p>
          <a:p>
            <a:pPr marL="800100" lvl="2" indent="0">
              <a:buNone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09CD20D-E792-AC8A-27DE-F2770F1B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en-US" altLang="zh-CN" dirty="0"/>
              <a:t> container</a:t>
            </a:r>
            <a:r>
              <a:rPr lang="zh-CN" altLang="en-US" dirty="0"/>
              <a:t> 使用说明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02DE5-799D-DCD1-D490-801EE4B6E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300" y="529389"/>
            <a:ext cx="6648320" cy="14980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959F7E-E190-E4D8-F264-FEBFCB18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300" y="2172952"/>
            <a:ext cx="4876800" cy="2038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5AED19-F864-F6EC-9224-957B8E720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0" y="4356772"/>
            <a:ext cx="45624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20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84A3-99D6-4DF8-B04A-2075AD3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zh-CN" altLang="en-US" dirty="0"/>
              <a:t> 镜像简介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777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E8F4B-B08F-C0E7-7986-18F6B3AC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ContainerFOS</a:t>
            </a:r>
            <a:r>
              <a:rPr lang="en-US" altLang="zh-CN" dirty="0"/>
              <a:t> </a:t>
            </a:r>
            <a:r>
              <a:rPr lang="zh-CN" altLang="en-US" dirty="0"/>
              <a:t>目前已经</a:t>
            </a:r>
            <a:r>
              <a:rPr lang="en-US" altLang="zh-CN" dirty="0"/>
              <a:t>GA</a:t>
            </a:r>
            <a:r>
              <a:rPr lang="zh-CN" altLang="en-US" dirty="0"/>
              <a:t>已，更新至</a:t>
            </a:r>
            <a:r>
              <a:rPr lang="en-US" altLang="zh-CN" dirty="0"/>
              <a:t>build 0255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 err="1"/>
              <a:t>ContainerFOS</a:t>
            </a:r>
            <a:r>
              <a:rPr lang="en-US" altLang="zh-CN" dirty="0"/>
              <a:t> </a:t>
            </a:r>
            <a:r>
              <a:rPr lang="zh-CN" altLang="en-US" dirty="0"/>
              <a:t>支持</a:t>
            </a:r>
            <a:r>
              <a:rPr lang="en-US" altLang="zh-CN" dirty="0"/>
              <a:t>Linux Container</a:t>
            </a:r>
            <a:r>
              <a:rPr lang="zh-CN" altLang="en-US" dirty="0"/>
              <a:t> </a:t>
            </a:r>
            <a:r>
              <a:rPr lang="en-US" altLang="zh-CN" dirty="0"/>
              <a:t>(LXC) </a:t>
            </a:r>
            <a:r>
              <a:rPr lang="zh-CN" altLang="en-US" dirty="0"/>
              <a:t>和</a:t>
            </a:r>
            <a:r>
              <a:rPr lang="en-US" altLang="zh-CN" dirty="0"/>
              <a:t>Docker</a:t>
            </a:r>
            <a:r>
              <a:rPr lang="zh-CN" altLang="en-US" dirty="0"/>
              <a:t>两种部署环境；</a:t>
            </a:r>
            <a:endParaRPr lang="en-US" altLang="zh-CN" dirty="0"/>
          </a:p>
          <a:p>
            <a:r>
              <a:rPr lang="en-US" altLang="zh-CN" dirty="0"/>
              <a:t>Linux Container</a:t>
            </a:r>
            <a:r>
              <a:rPr lang="zh-CN" altLang="en-US" dirty="0"/>
              <a:t> </a:t>
            </a:r>
            <a:r>
              <a:rPr lang="en-US" altLang="zh-CN" dirty="0"/>
              <a:t>(LXC)</a:t>
            </a:r>
            <a:r>
              <a:rPr lang="zh-CN" altLang="en-US" dirty="0"/>
              <a:t>版本对于内核功能和支持库的依懒性较小，所以</a:t>
            </a:r>
            <a:r>
              <a:rPr lang="en-US" altLang="zh-CN" dirty="0"/>
              <a:t>LXC</a:t>
            </a:r>
            <a:r>
              <a:rPr lang="zh-CN" altLang="en-US" dirty="0"/>
              <a:t>版本主要应用于例如</a:t>
            </a:r>
            <a:r>
              <a:rPr lang="en-US" altLang="zh-CN" dirty="0"/>
              <a:t>Linksys</a:t>
            </a:r>
            <a:r>
              <a:rPr lang="zh-CN" altLang="en-US" dirty="0"/>
              <a:t>这类定制化、紧凑型网络设备上；</a:t>
            </a:r>
            <a:endParaRPr lang="en-US" altLang="zh-CN" dirty="0"/>
          </a:p>
          <a:p>
            <a:r>
              <a:rPr lang="en-US" altLang="zh-CN" dirty="0"/>
              <a:t>Linux Container</a:t>
            </a:r>
            <a:r>
              <a:rPr lang="zh-CN" altLang="en-US" dirty="0"/>
              <a:t> </a:t>
            </a:r>
            <a:r>
              <a:rPr lang="en-US" altLang="zh-CN" dirty="0"/>
              <a:t>(LXC)</a:t>
            </a:r>
            <a:r>
              <a:rPr lang="zh-CN" altLang="en-US" dirty="0"/>
              <a:t>版本与</a:t>
            </a:r>
            <a:r>
              <a:rPr lang="en-US" altLang="zh-CN" dirty="0" err="1"/>
              <a:t>openwrt</a:t>
            </a:r>
            <a:r>
              <a:rPr lang="zh-CN" altLang="en-US" dirty="0"/>
              <a:t>一致，使用</a:t>
            </a:r>
            <a:r>
              <a:rPr lang="en-US" altLang="zh-CN" dirty="0" err="1"/>
              <a:t>squashfs</a:t>
            </a:r>
            <a:r>
              <a:rPr lang="zh-CN" altLang="en-US" dirty="0"/>
              <a:t>只读文件系统，其优点是文件压缩率高，只读属性保护了系统文件不被篡改，并且其支持的最大文件系统大小及最大文件大小均满足</a:t>
            </a:r>
            <a:r>
              <a:rPr lang="en-US" altLang="zh-CN" dirty="0"/>
              <a:t>FOS</a:t>
            </a:r>
            <a:r>
              <a:rPr lang="zh-CN" altLang="en-US" dirty="0"/>
              <a:t>要求；</a:t>
            </a:r>
            <a:endParaRPr lang="en-US" altLang="zh-CN" dirty="0"/>
          </a:p>
          <a:p>
            <a:r>
              <a:rPr lang="en-US" altLang="zh-CN" dirty="0"/>
              <a:t>Linux Container (LXC)</a:t>
            </a:r>
            <a:r>
              <a:rPr lang="zh-CN" altLang="en-US" dirty="0"/>
              <a:t>版本命名格式：</a:t>
            </a:r>
            <a:endParaRPr lang="en-US" altLang="zh-CN" dirty="0"/>
          </a:p>
          <a:p>
            <a:r>
              <a:rPr lang="en-US" altLang="zh-CN" dirty="0"/>
              <a:t>FOS_&lt;</a:t>
            </a:r>
            <a:r>
              <a:rPr lang="en-US" altLang="zh-CN" dirty="0">
                <a:solidFill>
                  <a:schemeClr val="accent3">
                    <a:lumMod val="75000"/>
                  </a:schemeClr>
                </a:solidFill>
              </a:rPr>
              <a:t>CPU Arch</a:t>
            </a:r>
            <a:r>
              <a:rPr lang="en-US" altLang="zh-CN" dirty="0"/>
              <a:t>&gt;_&lt;</a:t>
            </a:r>
            <a:r>
              <a:rPr lang="en-US" altLang="zh-CN" dirty="0">
                <a:solidFill>
                  <a:srgbClr val="FFC000"/>
                </a:solidFill>
              </a:rPr>
              <a:t>Container Type</a:t>
            </a:r>
            <a:r>
              <a:rPr lang="en-US" altLang="zh-CN" dirty="0"/>
              <a:t>&gt;-v&lt;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Major Version</a:t>
            </a:r>
            <a:r>
              <a:rPr lang="en-US" altLang="zh-CN" dirty="0"/>
              <a:t>&gt;-build&lt;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build number</a:t>
            </a:r>
            <a:r>
              <a:rPr lang="en-US" altLang="zh-CN" dirty="0"/>
              <a:t>&gt;-&lt;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Company</a:t>
            </a:r>
            <a:r>
              <a:rPr lang="en-US" altLang="zh-CN" dirty="0"/>
              <a:t>&gt;.</a:t>
            </a:r>
            <a:r>
              <a:rPr lang="en-US" altLang="zh-CN" dirty="0" err="1"/>
              <a:t>squashfs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ARM32 CPU</a:t>
            </a:r>
            <a:r>
              <a:rPr lang="zh-CN" altLang="en-US" dirty="0"/>
              <a:t>的</a:t>
            </a:r>
            <a:r>
              <a:rPr lang="en-US" altLang="zh-CN" dirty="0"/>
              <a:t>LXC</a:t>
            </a:r>
            <a:r>
              <a:rPr lang="zh-CN" altLang="en-US" dirty="0"/>
              <a:t>平台、主版本号为</a:t>
            </a:r>
            <a:r>
              <a:rPr lang="en-US" altLang="zh-CN" dirty="0"/>
              <a:t>7</a:t>
            </a:r>
            <a:r>
              <a:rPr lang="zh-CN" altLang="en-US" dirty="0"/>
              <a:t>、小版本号为</a:t>
            </a:r>
            <a:r>
              <a:rPr lang="en-US" altLang="zh-CN" dirty="0"/>
              <a:t>0230</a:t>
            </a:r>
            <a:r>
              <a:rPr lang="zh-CN" altLang="en-US" dirty="0"/>
              <a:t>、目标系统为</a:t>
            </a:r>
            <a:r>
              <a:rPr lang="en-US" altLang="zh-CN" dirty="0"/>
              <a:t>Linksys</a:t>
            </a:r>
            <a:r>
              <a:rPr lang="zh-CN" altLang="en-US" dirty="0"/>
              <a:t>；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6EAD3C-5959-BDF9-9A60-67127137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镜像简介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2F6A2DB-FA54-6C0C-E54A-A1B8A705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050" y="5023606"/>
            <a:ext cx="6809058" cy="5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2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E8F4B-B08F-C0E7-7986-18F6B3AC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Container FOS Docker</a:t>
            </a:r>
            <a:r>
              <a:rPr lang="zh-CN" altLang="en-US" dirty="0"/>
              <a:t>环境部署版本命名规则：</a:t>
            </a:r>
            <a:endParaRPr lang="en-US" altLang="zh-CN" dirty="0"/>
          </a:p>
          <a:p>
            <a:r>
              <a:rPr lang="en-US" altLang="zh-CN" dirty="0"/>
              <a:t>FOS_&lt;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CPU Arch</a:t>
            </a:r>
            <a:r>
              <a:rPr lang="en-US" altLang="zh-CN" dirty="0"/>
              <a:t>&gt;_&lt;</a:t>
            </a:r>
            <a:r>
              <a:rPr lang="en-US" altLang="zh-CN" dirty="0">
                <a:solidFill>
                  <a:srgbClr val="FFC000"/>
                </a:solidFill>
              </a:rPr>
              <a:t>Container Type</a:t>
            </a:r>
            <a:r>
              <a:rPr lang="en-US" altLang="zh-CN" dirty="0"/>
              <a:t>&gt;-v&lt;</a:t>
            </a:r>
            <a:r>
              <a:rPr lang="en-US" altLang="zh-CN" dirty="0">
                <a:solidFill>
                  <a:srgbClr val="92D050"/>
                </a:solidFill>
              </a:rPr>
              <a:t>Major Version</a:t>
            </a:r>
            <a:r>
              <a:rPr lang="en-US" altLang="zh-CN" dirty="0"/>
              <a:t>&gt;-build&lt;</a:t>
            </a:r>
            <a:r>
              <a:rPr lang="en-US" altLang="zh-CN" dirty="0">
                <a:solidFill>
                  <a:srgbClr val="00B0F0"/>
                </a:solidFill>
              </a:rPr>
              <a:t>build number</a:t>
            </a:r>
            <a:r>
              <a:rPr lang="en-US" altLang="zh-CN" dirty="0"/>
              <a:t>&gt;-&lt;</a:t>
            </a:r>
            <a:r>
              <a:rPr lang="en-US" altLang="zh-CN" dirty="0">
                <a:solidFill>
                  <a:srgbClr val="7030A0"/>
                </a:solidFill>
              </a:rPr>
              <a:t>Company</a:t>
            </a:r>
            <a:r>
              <a:rPr lang="en-US" altLang="zh-CN" dirty="0"/>
              <a:t>&gt;.tar.gz</a:t>
            </a:r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ARM64 CPU</a:t>
            </a:r>
            <a:r>
              <a:rPr lang="zh-CN" altLang="en-US" dirty="0"/>
              <a:t>的</a:t>
            </a:r>
            <a:r>
              <a:rPr lang="en-US" altLang="zh-CN" dirty="0"/>
              <a:t>Docker</a:t>
            </a:r>
            <a:r>
              <a:rPr lang="zh-CN" altLang="en-US" dirty="0"/>
              <a:t>平台、主版本号为</a:t>
            </a:r>
            <a:r>
              <a:rPr lang="en-US" altLang="zh-CN" dirty="0"/>
              <a:t>7</a:t>
            </a:r>
            <a:r>
              <a:rPr lang="zh-CN" altLang="en-US" dirty="0"/>
              <a:t>、小版本号为</a:t>
            </a:r>
            <a:r>
              <a:rPr lang="en-US" altLang="zh-CN" dirty="0"/>
              <a:t>0230</a:t>
            </a:r>
            <a:r>
              <a:rPr lang="zh-CN" altLang="en-US" dirty="0"/>
              <a:t>、目标系统为</a:t>
            </a:r>
            <a:r>
              <a:rPr lang="en-US" altLang="zh-CN" dirty="0"/>
              <a:t>Fortinet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支持</a:t>
            </a:r>
            <a:r>
              <a:rPr lang="en-US" altLang="zh-CN" dirty="0"/>
              <a:t>ARM64 CPU</a:t>
            </a:r>
            <a:r>
              <a:rPr lang="zh-CN" altLang="en-US" dirty="0"/>
              <a:t>的</a:t>
            </a:r>
            <a:r>
              <a:rPr lang="en-US" altLang="zh-CN" dirty="0"/>
              <a:t>Docker</a:t>
            </a:r>
            <a:r>
              <a:rPr lang="zh-CN" altLang="en-US" dirty="0"/>
              <a:t>平台、主版本号为</a:t>
            </a:r>
            <a:r>
              <a:rPr lang="en-US" altLang="zh-CN" dirty="0"/>
              <a:t>7</a:t>
            </a:r>
            <a:r>
              <a:rPr lang="zh-CN" altLang="en-US" dirty="0"/>
              <a:t>、小版本号为</a:t>
            </a:r>
            <a:r>
              <a:rPr lang="en-US" altLang="zh-CN" dirty="0"/>
              <a:t>0230</a:t>
            </a:r>
            <a:r>
              <a:rPr lang="zh-CN" altLang="en-US" dirty="0"/>
              <a:t>、目标系统为树莓派官方系统</a:t>
            </a:r>
            <a:r>
              <a:rPr lang="en-US" altLang="zh-CN" dirty="0"/>
              <a:t>Raspbian</a:t>
            </a:r>
            <a:r>
              <a:rPr lang="zh-CN" altLang="en-US" dirty="0"/>
              <a:t>以及树莓派</a:t>
            </a:r>
            <a:r>
              <a:rPr lang="en-US" altLang="zh-CN" dirty="0"/>
              <a:t>4</a:t>
            </a:r>
            <a:r>
              <a:rPr lang="zh-CN" altLang="en-US" dirty="0"/>
              <a:t>硬件；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6EAD3C-5959-BDF9-9A60-67127137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镜像简介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9558C0-2764-E119-8F95-D5E58A3D4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375" y="2241097"/>
            <a:ext cx="5923925" cy="5127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B67B14-E547-F6EE-93DA-B5394119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219" y="3270197"/>
            <a:ext cx="5485104" cy="3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11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E8F4B-B08F-C0E7-7986-18F6B3AC4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Info</a:t>
            </a:r>
            <a:r>
              <a:rPr lang="zh-CN" altLang="en-US" dirty="0"/>
              <a:t>中提供了</a:t>
            </a:r>
            <a:r>
              <a:rPr lang="en-US" altLang="zh-CN" dirty="0"/>
              <a:t>FOS_extra-v7-buildxxx.zip</a:t>
            </a:r>
            <a:r>
              <a:rPr lang="zh-CN" altLang="en-US" dirty="0"/>
              <a:t>压缩文件，该压缩文件中包含了相关配置及部署文档，也包含了部署期间需要的脚本文件；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6E6EAD3C-5959-BDF9-9A60-67127137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镜像简介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FE35AB-AF0C-ABE2-5C33-818CE668E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94"/>
          <a:stretch/>
        </p:blipFill>
        <p:spPr>
          <a:xfrm>
            <a:off x="448707" y="1744442"/>
            <a:ext cx="8306227" cy="399714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8122DC2-5BD3-17E7-23AA-8BDFD306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331" y="1744442"/>
            <a:ext cx="4644742" cy="2906069"/>
          </a:xfrm>
          <a:prstGeom prst="rect">
            <a:avLst/>
          </a:prstGeom>
        </p:spPr>
      </p:pic>
      <p:sp>
        <p:nvSpPr>
          <p:cNvPr id="5" name="箭头: 下 4">
            <a:extLst>
              <a:ext uri="{FF2B5EF4-FFF2-40B4-BE49-F238E27FC236}">
                <a16:creationId xmlns:a16="http://schemas.microsoft.com/office/drawing/2014/main" id="{370B359E-61CC-A8CB-131A-10EABCDE9ED1}"/>
              </a:ext>
            </a:extLst>
          </p:cNvPr>
          <p:cNvSpPr/>
          <p:nvPr/>
        </p:nvSpPr>
        <p:spPr>
          <a:xfrm rot="5400000">
            <a:off x="2892056" y="5378669"/>
            <a:ext cx="223283" cy="37777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283443B-6AED-CC93-2B8B-86729296F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31" y="4829664"/>
            <a:ext cx="3181514" cy="16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20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84A3-99D6-4DF8-B04A-2075AD31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zh-CN" altLang="en-US" dirty="0"/>
              <a:t> 测试环境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9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CA3F3D-75EC-C125-BAF9-D068D4C1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处理器：</a:t>
            </a:r>
            <a:r>
              <a:rPr lang="en-US" altLang="zh-CN" dirty="0" err="1"/>
              <a:t>Rockchip</a:t>
            </a:r>
            <a:r>
              <a:rPr lang="en-US" altLang="zh-CN" dirty="0"/>
              <a:t> RK3318 Arm64</a:t>
            </a:r>
            <a:r>
              <a:rPr lang="zh-CN" altLang="en-US" dirty="0"/>
              <a:t>位 </a:t>
            </a:r>
            <a:r>
              <a:rPr lang="en-US" altLang="zh-CN" dirty="0"/>
              <a:t>4</a:t>
            </a:r>
            <a:r>
              <a:rPr lang="zh-CN" altLang="en-US" dirty="0"/>
              <a:t>核处理器</a:t>
            </a:r>
            <a:endParaRPr lang="en-US" altLang="zh-CN" dirty="0"/>
          </a:p>
          <a:p>
            <a:r>
              <a:rPr lang="zh-CN" altLang="en-US" dirty="0"/>
              <a:t>内存：</a:t>
            </a:r>
            <a:r>
              <a:rPr lang="en-US" altLang="zh-CN" dirty="0"/>
              <a:t>4G DDR3</a:t>
            </a:r>
          </a:p>
          <a:p>
            <a:r>
              <a:rPr lang="zh-CN" altLang="en-US" dirty="0"/>
              <a:t>硬盘：</a:t>
            </a:r>
            <a:r>
              <a:rPr lang="en-US" altLang="zh-CN" dirty="0"/>
              <a:t>EMMC 64G</a:t>
            </a:r>
          </a:p>
          <a:p>
            <a:r>
              <a:rPr lang="zh-CN" altLang="en-US" dirty="0"/>
              <a:t>系统：</a:t>
            </a:r>
            <a:r>
              <a:rPr lang="pt-BR" altLang="zh-CN" dirty="0"/>
              <a:t>CentOS 7.9.2009 (AltArch) aarch64</a:t>
            </a:r>
            <a:endParaRPr lang="en-US" altLang="zh-CN" dirty="0"/>
          </a:p>
          <a:p>
            <a:r>
              <a:rPr lang="en-US" altLang="zh-CN" dirty="0"/>
              <a:t>Python</a:t>
            </a:r>
            <a:r>
              <a:rPr lang="zh-CN" altLang="en-US" dirty="0"/>
              <a:t>版本：</a:t>
            </a:r>
            <a:r>
              <a:rPr lang="pt-BR" altLang="zh-CN" dirty="0"/>
              <a:t>3.7.8</a:t>
            </a:r>
            <a:endParaRPr lang="en-US" altLang="zh-C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测试环境介绍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773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Master Template">
  <a:themeElements>
    <a:clrScheme name="Fortinet Colors 2021">
      <a:dk1>
        <a:srgbClr val="000000"/>
      </a:dk1>
      <a:lt1>
        <a:srgbClr val="FFFFFF"/>
      </a:lt1>
      <a:dk2>
        <a:srgbClr val="B3B3B3"/>
      </a:dk2>
      <a:lt2>
        <a:srgbClr val="F0F0F0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9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TNT_PPT_16x9_Light_Template(1)" id="{0B032D1B-031F-E14E-A8F4-01897A9EE432}" vid="{9AB235A3-EACC-6B44-BCC7-4286017544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DBA468C04BA4DB9F5DB0976172F5F" ma:contentTypeVersion="12" ma:contentTypeDescription="Create a new document." ma:contentTypeScope="" ma:versionID="b6b7f3f1091a2f9d1201a9ae77694040">
  <xsd:schema xmlns:xsd="http://www.w3.org/2001/XMLSchema" xmlns:xs="http://www.w3.org/2001/XMLSchema" xmlns:p="http://schemas.microsoft.com/office/2006/metadata/properties" xmlns:ns2="cd3af700-aeb9-48b8-ba02-d03e01ac3418" xmlns:ns3="86109ecc-a57c-46ac-98c7-f073c2af5d6b" targetNamespace="http://schemas.microsoft.com/office/2006/metadata/properties" ma:root="true" ma:fieldsID="70f77257e4984e29b2b93e871643f91e" ns2:_="" ns3:_="">
    <xsd:import namespace="cd3af700-aeb9-48b8-ba02-d03e01ac3418"/>
    <xsd:import namespace="86109ecc-a57c-46ac-98c7-f073c2af5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af700-aeb9-48b8-ba02-d03e01ac34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09ecc-a57c-46ac-98c7-f073c2af5d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3342D4-4DC5-4329-8701-3DD25F34FA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3af700-aeb9-48b8-ba02-d03e01ac3418"/>
    <ds:schemaRef ds:uri="86109ecc-a57c-46ac-98c7-f073c2af5d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9B47BE-012F-4E11-BB91-5D0A6286DC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82162B-DD79-467E-9BAB-A3175E3147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</TotalTime>
  <Words>3175</Words>
  <Application>Microsoft Office PowerPoint</Application>
  <PresentationFormat>Widescreen</PresentationFormat>
  <Paragraphs>296</Paragraphs>
  <Slides>39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-apple-system</vt:lpstr>
      <vt:lpstr>Helvetica Neue</vt:lpstr>
      <vt:lpstr>等线</vt:lpstr>
      <vt:lpstr>Arial</vt:lpstr>
      <vt:lpstr>Calibri</vt:lpstr>
      <vt:lpstr>Wingdings</vt:lpstr>
      <vt:lpstr>Fortinet Master Template</vt:lpstr>
      <vt:lpstr>ContainerFOS</vt:lpstr>
      <vt:lpstr>ContainerFOS介绍</vt:lpstr>
      <vt:lpstr>ContainerFOS</vt:lpstr>
      <vt:lpstr>cfos 镜像简介</vt:lpstr>
      <vt:lpstr>镜像简介</vt:lpstr>
      <vt:lpstr>镜像简介</vt:lpstr>
      <vt:lpstr>镜像简介</vt:lpstr>
      <vt:lpstr>cfos 测试环境</vt:lpstr>
      <vt:lpstr>测试环境介绍</vt:lpstr>
      <vt:lpstr>cfos install</vt:lpstr>
      <vt:lpstr>加载版本镜像文件</vt:lpstr>
      <vt:lpstr>fos容器启动脚本</vt:lpstr>
      <vt:lpstr>启动fos容器</vt:lpstr>
      <vt:lpstr>导入许可</vt:lpstr>
      <vt:lpstr>查看网络接口配置</vt:lpstr>
      <vt:lpstr>启动fos容器</vt:lpstr>
      <vt:lpstr>启动fos容器</vt:lpstr>
      <vt:lpstr>启动fos容器在rootless 模式下</vt:lpstr>
      <vt:lpstr>NAT规则及Port Mapping</vt:lpstr>
      <vt:lpstr>向cfos新增网卡</vt:lpstr>
      <vt:lpstr>网络拓扑</vt:lpstr>
      <vt:lpstr>cfos 设备配置</vt:lpstr>
      <vt:lpstr>命令行配置方式——可以完成所有配置</vt:lpstr>
      <vt:lpstr>命令行配置方式——可以完成所有配置</vt:lpstr>
      <vt:lpstr>命令缺失</vt:lpstr>
      <vt:lpstr>查看网卡信息</vt:lpstr>
      <vt:lpstr>UTM日志查询</vt:lpstr>
      <vt:lpstr>返回命令行</vt:lpstr>
      <vt:lpstr>返回命令行</vt:lpstr>
      <vt:lpstr>PowerPoint Presentation</vt:lpstr>
      <vt:lpstr>测试环境</vt:lpstr>
      <vt:lpstr>安装Ubuntu注意事项</vt:lpstr>
      <vt:lpstr>安装Ubuntu注意事项</vt:lpstr>
      <vt:lpstr>安装docker注意事项</vt:lpstr>
      <vt:lpstr>cfos container 安装注意事项</vt:lpstr>
      <vt:lpstr>cfos container 安装注意事项</vt:lpstr>
      <vt:lpstr>cfos container 安装注意事项</vt:lpstr>
      <vt:lpstr>PowerPoint Presentation</vt:lpstr>
      <vt:lpstr>cfos container 使用说明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Romero</dc:creator>
  <cp:lastModifiedBy>Gang Liu</cp:lastModifiedBy>
  <cp:revision>137</cp:revision>
  <dcterms:created xsi:type="dcterms:W3CDTF">2022-02-14T23:16:15Z</dcterms:created>
  <dcterms:modified xsi:type="dcterms:W3CDTF">2025-06-27T05:46:23Z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0x010100BF2DBA468C04BA4DB9F5DB0976172F5F</vt:lpwstr>
  </property>
</Properties>
</file>