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19" r:id="rId5"/>
  </p:sldMasterIdLst>
  <p:notesMasterIdLst>
    <p:notesMasterId r:id="rId24"/>
  </p:notesMasterIdLst>
  <p:handoutMasterIdLst>
    <p:handoutMasterId r:id="rId25"/>
  </p:handoutMasterIdLst>
  <p:sldIdLst>
    <p:sldId id="2076138336" r:id="rId6"/>
    <p:sldId id="2147470870" r:id="rId7"/>
    <p:sldId id="2147470877" r:id="rId8"/>
    <p:sldId id="2147470878" r:id="rId9"/>
    <p:sldId id="2147470872" r:id="rId10"/>
    <p:sldId id="2147470886" r:id="rId11"/>
    <p:sldId id="2147470880" r:id="rId12"/>
    <p:sldId id="2147470882" r:id="rId13"/>
    <p:sldId id="2147470879" r:id="rId14"/>
    <p:sldId id="2147470885" r:id="rId15"/>
    <p:sldId id="2147470881" r:id="rId16"/>
    <p:sldId id="2147470883" r:id="rId17"/>
    <p:sldId id="2147470884" r:id="rId18"/>
    <p:sldId id="2147470873" r:id="rId19"/>
    <p:sldId id="2147470874" r:id="rId20"/>
    <p:sldId id="2147470875" r:id="rId21"/>
    <p:sldId id="2147470876" r:id="rId22"/>
    <p:sldId id="2076137036" r:id="rId23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45B5D2-B93E-492C-9C8E-9D33DBCF0C2C}">
          <p14:sldIdLst>
            <p14:sldId id="2076138336"/>
            <p14:sldId id="2147470870"/>
            <p14:sldId id="2147470877"/>
            <p14:sldId id="2147470878"/>
            <p14:sldId id="2147470872"/>
            <p14:sldId id="2147470886"/>
            <p14:sldId id="2147470880"/>
            <p14:sldId id="2147470882"/>
            <p14:sldId id="2147470879"/>
            <p14:sldId id="2147470885"/>
            <p14:sldId id="2147470881"/>
            <p14:sldId id="2147470883"/>
            <p14:sldId id="2147470884"/>
            <p14:sldId id="2147470873"/>
            <p14:sldId id="2147470874"/>
            <p14:sldId id="2147470875"/>
            <p14:sldId id="2147470876"/>
            <p14:sldId id="20761370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69A60C-13E5-87D2-5282-A819846E525B}" name="Liz Mangini" initials="LM" userId="S::liz@2a.consulting::17e0be79-39b4-4fbd-9eed-8436e34ea6b0" providerId="AD"/>
  <p188:author id="{E06FDFAC-0E4F-42CA-C51C-C3E8F0BC82B3}" name="Brandon Conboy" initials="BC" userId="S::brandon@2a.consulting::1bba11aa-a765-420b-a4aa-d804e15cd6a8" providerId="AD"/>
  <p188:author id="{E07192D2-5416-D36A-4D08-36D8B9F689D2}" name="Katy Nally" initials="KN" userId="S::katy@2a.consulting::95e07a06-9fc8-4167-b4c3-bf755581561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resa Howe" initials="TH" lastIdx="14" clrIdx="0"/>
  <p:cmAuthor id="2" name="Abby Breckenridge" initials="AB" lastIdx="47" clrIdx="1"/>
  <p:cmAuthor id="3" name="Evan Aeschlimann" initials="EA" lastIdx="1" clrIdx="2"/>
  <p:cmAuthor id="4" name="Evan Aeschlimann" initials="EA [2]" lastIdx="1" clrIdx="3"/>
  <p:cmAuthor id="5" name="Evan Aeschlimann" initials="EA [3]" lastIdx="1" clrIdx="4"/>
  <p:cmAuthor id="6" name="Evan Aeschlimann" initials="EA [4]" lastIdx="1" clrIdx="5"/>
  <p:cmAuthor id="7" name="Evan Aeschlimann" initials="EA [5]" lastIdx="1" clrIdx="6"/>
  <p:cmAuthor id="8" name="Evan Aeschlimann" initials="EA [2] [2]" lastIdx="1" clrIdx="7"/>
  <p:cmAuthor id="9" name="Evan Aeschlimann" initials="EA [6]" lastIdx="1" clrIdx="8"/>
  <p:cmAuthor id="10" name="Evan Aeschlimann" initials="EA [2] [3]" lastIdx="1" clrIdx="9"/>
  <p:cmAuthor id="11" name="Evan Aeschlimann" initials="EA [6] [2]" lastIdx="1" clrIdx="10"/>
  <p:cmAuthor id="12" name="Evan Aeschlimann" initials="EA [2] [3] [2]" lastIdx="1" clrIdx="11"/>
  <p:cmAuthor id="13" name="Scott" initials="S" lastIdx="2" clrIdx="12"/>
  <p:cmAuthor id="14" name="Daniel Schmeichler" initials="DES" lastIdx="6" clrIdx="13"/>
  <p:cmAuthor id="15" name="Daniel Schmeichler" initials="DES [2]" lastIdx="1" clrIdx="14"/>
  <p:cmAuthor id="16" name="Daniel Schmeichler" initials="DES [2] [2]" lastIdx="1" clrIdx="15"/>
  <p:cmAuthor id="17" name="Daniel Schmeichler" initials="DES [2] [2] [2]" lastIdx="1" clrIdx="16"/>
  <p:cmAuthor id="18" name="Daniel Schmeichler" initials="DES [3]" lastIdx="1" clrIdx="17"/>
  <p:cmAuthor id="19" name="Daniel Schmeichler" initials="DES [3] [2]" lastIdx="1" clrIdx="18"/>
  <p:cmAuthor id="20" name="Daniel Schmeichler" initials="DES [2] [2] [3]" lastIdx="1" clrIdx="19"/>
  <p:cmAuthor id="21" name="Daniel Schmeichler" initials="DES [3] [2] [2]" lastIdx="1" clrIdx="20"/>
  <p:cmAuthor id="22" name="Angela Stanton" initials="AS" lastIdx="6" clrIdx="21"/>
  <p:cmAuthor id="23" name="Daniel Schmeichler" initials="DS" lastIdx="8" clrIdx="22"/>
  <p:cmAuthor id="24" name="Nick Dwyer" initials="ND" lastIdx="6" clrIdx="2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920"/>
    <a:srgbClr val="E5EEFB"/>
    <a:srgbClr val="D6E5F9"/>
    <a:srgbClr val="307FE2"/>
    <a:srgbClr val="195EB4"/>
    <a:srgbClr val="FFFFFF"/>
    <a:srgbClr val="9063CD"/>
    <a:srgbClr val="EC857C"/>
    <a:srgbClr val="E97066"/>
    <a:srgbClr val="E14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226" autoAdjust="0"/>
  </p:normalViewPr>
  <p:slideViewPr>
    <p:cSldViewPr snapToGrid="0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51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789D5A-ED1D-49E8-97A4-35C268C32D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ECA4A-D371-455B-8BD6-D629AECF6F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3DE9A42-8507-43D4-9B19-D6CE55AC64F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A7C24-F46B-4009-ABD6-A7307863F8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9513D-E86F-44DB-B92E-F05B206C44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A1BEDD60-D32D-4D4B-B0E4-0061DD063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8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955E955-CC29-48FC-A8D1-BD3C0B760A81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AB6F0CE-55F5-420E-B1C7-4CA65690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58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388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85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81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30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503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74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70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3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44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58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20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1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529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699A8-566D-439D-BD88-DB2CFBFCC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10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AC03-3929-400A-9158-4D27353BE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7F9D-85F5-4F2C-ABE5-7B199BBCE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587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.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27E8-7E60-018A-A3AC-98E18E1C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223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731" y="1745431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.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6A5158-AF52-2D44-853D-646A374584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1923" y="908461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CCC1F-C1F0-0149-12F0-B80D1338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1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1837E-5F03-46DB-AEE2-6042078A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573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095994"/>
            <a:ext cx="5288062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5994"/>
            <a:ext cx="5278918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7C0A4E-F0F5-BE4B-A4E2-B30FB22DBF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787232"/>
            <a:ext cx="5284787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/>
              <a:t>Brief caption or descriptive statement</a:t>
            </a:r>
          </a:p>
          <a:p>
            <a:pPr lvl="0"/>
            <a:r>
              <a:rPr lang="en-US"/>
              <a:t>Relating to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F1D633-E4A8-504F-A385-0A6D0310CE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86755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/>
              <a:t>Brief caption or descriptive statement</a:t>
            </a:r>
          </a:p>
          <a:p>
            <a:pPr lvl="0"/>
            <a:r>
              <a:rPr lang="en-US"/>
              <a:t>Relating to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7A4D1-AAD4-E187-3DA1-59B8CBB4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13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98455"/>
            <a:ext cx="537319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1" y="218542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E70E2-69C2-0143-9D3A-18C5F025E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98455"/>
            <a:ext cx="527761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FB09C-3870-2A4D-A9D8-F70837E4501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85423"/>
            <a:ext cx="5277612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4765-D623-FC1F-6AE5-C72BB71A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34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6086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2B631D9-C77C-824C-BCBE-8B7BFAF111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78738-A68A-3284-4D5A-36383AE7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805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EE19DC-8D4E-D341-8AA8-3FB30FDC4F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2BD903-D929-C24D-98CA-F0E2548FB58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048257-3ABC-6D48-888B-07E54907D07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D2C53F7-B3F3-6E4E-8CD8-FE8394323B4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2E9CA0C-3C26-4A44-8287-9C4E9B93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9986" y="88649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8850D-1730-B044-1E2E-9D730FDD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143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D0FC58-C2A0-D94B-B6DA-C2E33F4259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/>
              <a:t>Brief caption or descriptive</a:t>
            </a:r>
          </a:p>
          <a:p>
            <a:pPr lvl="0"/>
            <a:r>
              <a:rPr lang="en-US" sz="2000"/>
              <a:t>Statement relating to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16838-D4B0-C528-81B7-482A796B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39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66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41FA6D0-835B-D64B-A6E9-EB320408D7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/>
              <a:t>Brief caption or descriptive statement relating </a:t>
            </a:r>
            <a:br>
              <a:rPr lang="en-US" sz="1800"/>
            </a:br>
            <a:r>
              <a:rPr lang="en-US" sz="1800"/>
              <a:t>to picture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662F84-B0B5-9A45-B477-D6B88CC092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/>
              <a:t>Brief caption or descriptive statement relating </a:t>
            </a:r>
            <a:br>
              <a:rPr lang="en-US" sz="1800"/>
            </a:br>
            <a:r>
              <a:rPr lang="en-US" sz="1800"/>
              <a:t>to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3F58F-AF98-80B0-8F32-A6ED9392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5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40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/>
              <a:t>Brief caption or descriptive statement relating to picture</a:t>
            </a:r>
            <a:endParaRPr lang="en-US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29608CA-13F2-424A-983D-EF48D52663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6686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B79A963-562D-E543-9F8B-E434F10ED7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62793B-8197-B643-B782-F262E1B1EA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686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/>
              <a:t>Brief caption or descriptive statement relating to picture</a:t>
            </a:r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DA6846-9778-CB4D-9D85-1FD107D64C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/>
              <a:t>Brief caption or descriptive statement relating to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719C-A25C-6795-09C4-4E6594BE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33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5244D4-DC80-864E-9D15-57D074148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6D032159-39D0-764B-A563-CDB050075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6695" y="3201867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D5C64EF-BB86-0142-B9F5-EDCB51938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76695" y="4736756"/>
            <a:ext cx="7596188" cy="72330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 Title / Presenter's Name and 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1809AEB-8C6E-2444-BEE8-5282B6367E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0543" y="1891422"/>
            <a:ext cx="2632010" cy="3049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642E67-4EAF-E74D-BB70-86DEB088859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30543" y="394158"/>
            <a:ext cx="3466708" cy="111900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5CAA1D3-3753-DB4C-A143-F5694AD4E786}"/>
              </a:ext>
            </a:extLst>
          </p:cNvPr>
          <p:cNvSpPr/>
          <p:nvPr userDrawn="1"/>
        </p:nvSpPr>
        <p:spPr>
          <a:xfrm>
            <a:off x="8432830" y="-1"/>
            <a:ext cx="1041956" cy="151315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54230F-D30B-B142-8FDF-AE2BB8938D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4873" y="4963438"/>
            <a:ext cx="1949331" cy="165769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5DC98C6-16C3-0141-B867-F302DAA851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89402" y="5382990"/>
            <a:ext cx="3466708" cy="1119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2D912-E884-AF43-A2B8-4C01D9E31A9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9740" y="-5956"/>
            <a:ext cx="1602259" cy="16022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385726-A792-6348-AB9B-FCE87826B136}"/>
              </a:ext>
            </a:extLst>
          </p:cNvPr>
          <p:cNvSpPr/>
          <p:nvPr userDrawn="1"/>
        </p:nvSpPr>
        <p:spPr>
          <a:xfrm>
            <a:off x="9764873" y="6190735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D1D551-66DB-AD48-A70A-39754F0E21E6}"/>
              </a:ext>
            </a:extLst>
          </p:cNvPr>
          <p:cNvSpPr/>
          <p:nvPr userDrawn="1"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294D83-94DA-F444-A1CF-D7B3A17AD8C6}"/>
              </a:ext>
            </a:extLst>
          </p:cNvPr>
          <p:cNvSpPr/>
          <p:nvPr userDrawn="1"/>
        </p:nvSpPr>
        <p:spPr>
          <a:xfrm>
            <a:off x="9474786" y="382685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52FD0F-85E5-61F3-5213-E546C096DBD6}"/>
              </a:ext>
            </a:extLst>
          </p:cNvPr>
          <p:cNvSpPr/>
          <p:nvPr userDrawn="1"/>
        </p:nvSpPr>
        <p:spPr>
          <a:xfrm>
            <a:off x="9018075" y="1272410"/>
            <a:ext cx="1493593" cy="2407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89120-F307-FED7-9A8A-0C5A5CFE12B9}"/>
              </a:ext>
            </a:extLst>
          </p:cNvPr>
          <p:cNvSpPr/>
          <p:nvPr userDrawn="1"/>
        </p:nvSpPr>
        <p:spPr>
          <a:xfrm>
            <a:off x="441597" y="1203"/>
            <a:ext cx="1493593" cy="2407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81749-D58E-8B16-B163-C797210583A6}"/>
              </a:ext>
            </a:extLst>
          </p:cNvPr>
          <p:cNvSpPr/>
          <p:nvPr userDrawn="1"/>
        </p:nvSpPr>
        <p:spPr>
          <a:xfrm>
            <a:off x="1884805" y="6151271"/>
            <a:ext cx="1493593" cy="2407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173910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86807-DA1D-D048-90AB-E2822BD41C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/>
              <a:t>Brief caption or descriptive statement relating to picture</a:t>
            </a:r>
            <a:endParaRPr lang="en-US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D5BD184-0386-3544-B7D9-244C59452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2626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B1B318-FBD7-8E43-86FD-EEC72A8A9C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34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/>
              <a:t>Brief caption or descriptive statement relating to picture</a:t>
            </a:r>
            <a:endParaRPr lang="en-US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C1820232-91B0-CF47-8C24-E93695570F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63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1CF3CBF-8AC0-7A4A-BEBA-56048F45F7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777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/>
              <a:t>Brief caption or descriptive statement relating to picture</a:t>
            </a:r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97E689-0629-A141-8425-3F37EF512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1D7ACE9-7568-EB49-A728-201210F65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/>
              <a:t>Brief caption or descriptive statement relating to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BD7F-9C85-7427-AFD6-83049177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56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058618-904A-5947-B84B-84EBE4EE0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200D6-D23B-B741-BC58-4374DA39A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040" y="3103718"/>
            <a:ext cx="3625406" cy="4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194DB6-C16F-E54E-89D7-D04154BF2A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8122"/>
          <a:stretch/>
        </p:blipFill>
        <p:spPr>
          <a:xfrm>
            <a:off x="5024380" y="1310600"/>
            <a:ext cx="2529590" cy="68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9DE9E5-7034-624D-B781-2EF7E3C76FBC}"/>
              </a:ext>
            </a:extLst>
          </p:cNvPr>
          <p:cNvSpPr/>
          <p:nvPr userDrawn="1"/>
        </p:nvSpPr>
        <p:spPr>
          <a:xfrm>
            <a:off x="643572" y="653582"/>
            <a:ext cx="1532302" cy="1340318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C06A0-4DA5-004D-ADF1-1D7F57A99FD8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CD839-14B9-774D-AD18-47C88EAAFF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218808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Section Header 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1DF1A2-258D-D248-AA99-09A833187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86300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 Lorem Ipsum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2CF38-DE3E-8D40-9D28-5D3F213881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FAB52-7E30-D941-86B2-BA9744945AF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B220C3-942D-E947-B96C-A4D3CED9547C}"/>
              </a:ext>
            </a:extLst>
          </p:cNvPr>
          <p:cNvSpPr/>
          <p:nvPr userDrawn="1"/>
        </p:nvSpPr>
        <p:spPr>
          <a:xfrm>
            <a:off x="9454698" y="0"/>
            <a:ext cx="362402" cy="2970605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84478-F424-2142-805B-4CF14228C9E4}"/>
              </a:ext>
            </a:extLst>
          </p:cNvPr>
          <p:cNvSpPr/>
          <p:nvPr userDrawn="1"/>
        </p:nvSpPr>
        <p:spPr>
          <a:xfrm>
            <a:off x="9626908" y="2221760"/>
            <a:ext cx="1028392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D7DF01-37CC-7F44-8E13-752BED936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4467" y="5628787"/>
            <a:ext cx="1949331" cy="12292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286C59F-8FA0-F742-BCB5-8ADF13AF1BEA}"/>
              </a:ext>
            </a:extLst>
          </p:cNvPr>
          <p:cNvSpPr/>
          <p:nvPr userDrawn="1"/>
        </p:nvSpPr>
        <p:spPr>
          <a:xfrm>
            <a:off x="4660900" y="4800600"/>
            <a:ext cx="943653" cy="1441336"/>
          </a:xfrm>
          <a:prstGeom prst="rect">
            <a:avLst/>
          </a:prstGeom>
          <a:solidFill>
            <a:srgbClr val="9C9C9C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D0DF0E-F146-D548-87A0-307A69680D8F}"/>
              </a:ext>
            </a:extLst>
          </p:cNvPr>
          <p:cNvSpPr/>
          <p:nvPr userDrawn="1"/>
        </p:nvSpPr>
        <p:spPr>
          <a:xfrm>
            <a:off x="9626907" y="3349203"/>
            <a:ext cx="1028393" cy="498897"/>
          </a:xfrm>
          <a:prstGeom prst="rect">
            <a:avLst/>
          </a:prstGeom>
          <a:solidFill>
            <a:srgbClr val="9C9C9C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1BBB65-703F-2D4C-8405-C092A216250C}"/>
              </a:ext>
            </a:extLst>
          </p:cNvPr>
          <p:cNvSpPr/>
          <p:nvPr userDrawn="1"/>
        </p:nvSpPr>
        <p:spPr>
          <a:xfrm>
            <a:off x="4660900" y="5912240"/>
            <a:ext cx="943653" cy="329696"/>
          </a:xfrm>
          <a:prstGeom prst="rect">
            <a:avLst/>
          </a:prstGeom>
          <a:solidFill>
            <a:srgbClr val="9C9C9C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774D3-8F83-9F45-BAEE-F397ABCB1657}"/>
              </a:ext>
            </a:extLst>
          </p:cNvPr>
          <p:cNvSpPr/>
          <p:nvPr userDrawn="1"/>
        </p:nvSpPr>
        <p:spPr>
          <a:xfrm>
            <a:off x="4660900" y="6369440"/>
            <a:ext cx="943653" cy="230783"/>
          </a:xfrm>
          <a:prstGeom prst="rect">
            <a:avLst/>
          </a:prstGeom>
          <a:solidFill>
            <a:srgbClr val="9C9C9C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494FE-5A1C-3542-91C8-3ED2F586706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571" y="428498"/>
            <a:ext cx="1532303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4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E79752-B1F1-7346-A6DB-8BF8980F8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8122"/>
          <a:stretch/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3D178B-7CD3-384F-B8E0-9BAFA865C639}"/>
              </a:ext>
            </a:extLst>
          </p:cNvPr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A104C-489B-5645-A6BD-2AECCE9335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9CDAD4-8CD1-C94B-A9CC-8046006859AC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4D06F3-8B7C-7A42-8C03-EC8C642428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Section Header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5F4C80-9FF9-E143-B52B-51880FEE6A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 Lorem Ipsum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D7EBD-E632-5949-99DA-EFB68C157F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86DED-EF6A-7142-AF1D-FFA8171EA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5F58C8-3EB0-EB45-B464-FCA88D948883}"/>
              </a:ext>
            </a:extLst>
          </p:cNvPr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58B45-CD47-534B-838F-BE5D87737B80}"/>
              </a:ext>
            </a:extLst>
          </p:cNvPr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A8348-31F9-7E4E-9FCE-3EC03B020C2A}"/>
              </a:ext>
            </a:extLst>
          </p:cNvPr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15082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46885E-3E3D-2243-B408-C9F9E1170D8D}"/>
              </a:ext>
            </a:extLst>
          </p:cNvPr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BAD7410-59AC-51AA-9012-6A42A68E77D6}"/>
              </a:ext>
            </a:extLst>
          </p:cNvPr>
          <p:cNvSpPr/>
          <p:nvPr userDrawn="1"/>
        </p:nvSpPr>
        <p:spPr>
          <a:xfrm>
            <a:off x="8121484" y="4877039"/>
            <a:ext cx="975361" cy="225083"/>
          </a:xfrm>
          <a:prstGeom prst="round1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E2E2F9-8754-024F-8BBA-BD67736F5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8122"/>
          <a:stretch/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424BA-A3CC-CB4A-9699-EB92FA1B5186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449A0-F2BF-FD42-8550-0C46C85859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Section Header 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A78A3D-81C9-8B4E-B2DF-2ACDDB7602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 Lorem Ipsum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1AE43-D0B7-474B-93DC-5F8932F4C2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915DB-A7BA-DE4C-B1AF-30C990D6649D}"/>
              </a:ext>
            </a:extLst>
          </p:cNvPr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339B7-AC8A-454E-BFF4-9E0FFC83F2BD}"/>
              </a:ext>
            </a:extLst>
          </p:cNvPr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9A7DD-F846-BF42-B3F9-E99EF638F292}"/>
              </a:ext>
            </a:extLst>
          </p:cNvPr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C39FB0E2-56E5-AFE0-4E68-70649C8591C9}"/>
              </a:ext>
            </a:extLst>
          </p:cNvPr>
          <p:cNvSpPr/>
          <p:nvPr userDrawn="1"/>
        </p:nvSpPr>
        <p:spPr>
          <a:xfrm rot="10800000">
            <a:off x="11216638" y="0"/>
            <a:ext cx="975361" cy="225083"/>
          </a:xfrm>
          <a:prstGeom prst="round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36426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8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  <p15:guide id="3" pos="11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FB58AD4-B5F7-C348-B8E3-10DC77F1F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213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ECB3A-540F-FF47-6650-417E1848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0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162B4C-8AAC-054A-8207-7F3B050AE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0AA09-4123-B5B8-1CB9-75606B8B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317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D141A-3662-4549-A19B-6FFF6D36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86" y="455722"/>
            <a:ext cx="11509828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DC57-15FB-4527-B772-9FA91A61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086" y="1259568"/>
            <a:ext cx="115098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145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kern="1200" cap="all" spc="3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None/>
        <a:defRPr lang="en-US" sz="1400" b="1" kern="1200" spc="100" dirty="0">
          <a:solidFill>
            <a:schemeClr val="bg1">
              <a:lumMod val="50000"/>
            </a:schemeClr>
          </a:solidFill>
          <a:latin typeface="Open Sans Semibold" charset="0"/>
          <a:ea typeface="Open Sans Semibold" charset="0"/>
          <a:cs typeface="Open Sans Semibold" charset="0"/>
        </a:defRPr>
      </a:lvl1pPr>
      <a:lvl2pPr marL="174625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400" kern="1200" spc="100" dirty="0">
          <a:solidFill>
            <a:schemeClr val="bg1">
              <a:lumMod val="50000"/>
            </a:schemeClr>
          </a:solidFill>
          <a:latin typeface="Open Sans" charset="0"/>
          <a:ea typeface="Open Sans" charset="0"/>
          <a:cs typeface="Open Sans" charset="0"/>
        </a:defRPr>
      </a:lvl2pPr>
      <a:lvl3pPr marL="403225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631825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28700" indent="-169863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>
            <a:extLst>
              <a:ext uri="{FF2B5EF4-FFF2-40B4-BE49-F238E27FC236}">
                <a16:creationId xmlns:a16="http://schemas.microsoft.com/office/drawing/2014/main" id="{B5346728-1A43-46F3-94F0-8646875C0BA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chemeClr val="bg1">
                    <a:lumMod val="50000"/>
                  </a:schemeClr>
                </a:solidFill>
              </a:rPr>
              <a:pPr lvl="0" algn="r"/>
              <a:t>‹#›</a:t>
            </a:fld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73C5-BADD-D444-8CA8-8E20906A9C2D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FAB0E-0D04-4245-92D3-1C9E21FDA85E}"/>
              </a:ext>
            </a:extLst>
          </p:cNvPr>
          <p:cNvSpPr txBox="1"/>
          <p:nvPr userDrawn="1"/>
        </p:nvSpPr>
        <p:spPr>
          <a:xfrm>
            <a:off x="9582030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latin typeface="+mj-lt"/>
                <a:ea typeface="Inter" panose="020B0502030000000004" pitchFamily="34" charset="0"/>
                <a:cs typeface="Arial" panose="020B0604020202020204" pitchFamily="34" charset="0"/>
              </a:rPr>
              <a:t>© Fortinet Inc.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3C7A-2ACA-3145-8E42-86979311783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1B2188-EC4E-A743-AAF7-ADF493C062CC}"/>
              </a:ext>
            </a:extLst>
          </p:cNvPr>
          <p:cNvCxnSpPr>
            <a:cxnSpLocks/>
          </p:cNvCxnSpPr>
          <p:nvPr userDrawn="1"/>
        </p:nvCxnSpPr>
        <p:spPr>
          <a:xfrm>
            <a:off x="11570075" y="6435914"/>
            <a:ext cx="0" cy="18288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5F7E8E5-262E-2BBA-7CC4-4072B6EB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9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400" b="1" kern="1200" spc="0" baseline="0" smtClean="0">
          <a:solidFill>
            <a:srgbClr val="000000"/>
          </a:solidFill>
          <a:latin typeface="+mj-lt"/>
          <a:ea typeface="Inter" panose="020B050203000000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5ACBF0"/>
          </p15:clr>
        </p15:guide>
        <p15:guide id="2" orient="horz" pos="2160">
          <p15:clr>
            <a:srgbClr val="5ACBF0"/>
          </p15:clr>
        </p15:guide>
        <p15:guide id="3" pos="216">
          <p15:clr>
            <a:srgbClr val="5ACBF0"/>
          </p15:clr>
        </p15:guide>
        <p15:guide id="4" pos="7464">
          <p15:clr>
            <a:srgbClr val="5ACBF0"/>
          </p15:clr>
        </p15:guide>
        <p15:guide id="5" orient="horz" pos="840">
          <p15:clr>
            <a:srgbClr val="5ACBF0"/>
          </p15:clr>
        </p15:guide>
        <p15:guide id="6" orient="horz" pos="1864">
          <p15:clr>
            <a:srgbClr val="5ACBF0"/>
          </p15:clr>
        </p15:guide>
        <p15:guide id="7" orient="horz" pos="2886">
          <p15:clr>
            <a:srgbClr val="5ACBF0"/>
          </p15:clr>
        </p15:guide>
        <p15:guide id="8" orient="horz" pos="3893">
          <p15:clr>
            <a:srgbClr val="5ACBF0"/>
          </p15:clr>
        </p15:guide>
        <p15:guide id="9" pos="1498">
          <p15:clr>
            <a:srgbClr val="5ACBF0"/>
          </p15:clr>
        </p15:guide>
        <p15:guide id="10" pos="1600">
          <p15:clr>
            <a:srgbClr val="5ACBF0"/>
          </p15:clr>
        </p15:guide>
        <p15:guide id="11" pos="2644">
          <p15:clr>
            <a:srgbClr val="5ACBF0"/>
          </p15:clr>
        </p15:guide>
        <p15:guide id="12" pos="2747">
          <p15:clr>
            <a:srgbClr val="5ACBF0"/>
          </p15:clr>
        </p15:guide>
        <p15:guide id="13" pos="3792">
          <p15:clr>
            <a:srgbClr val="5ACBF0"/>
          </p15:clr>
        </p15:guide>
        <p15:guide id="14" pos="3888">
          <p15:clr>
            <a:srgbClr val="5ACBF0"/>
          </p15:clr>
        </p15:guide>
        <p15:guide id="15" pos="4934">
          <p15:clr>
            <a:srgbClr val="5ACBF0"/>
          </p15:clr>
        </p15:guide>
        <p15:guide id="16" pos="5034">
          <p15:clr>
            <a:srgbClr val="5ACBF0"/>
          </p15:clr>
        </p15:guide>
        <p15:guide id="17" pos="6081">
          <p15:clr>
            <a:srgbClr val="5ACBF0"/>
          </p15:clr>
        </p15:guide>
        <p15:guide id="18" pos="618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C0E5F2-AA61-CF45-2391-069496F4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695" y="2740473"/>
            <a:ext cx="8337506" cy="1534889"/>
          </a:xfrm>
        </p:spPr>
        <p:txBody>
          <a:bodyPr/>
          <a:lstStyle/>
          <a:p>
            <a:r>
              <a:rPr lang="en-US" altLang="zh-CN" sz="4800" dirty="0"/>
              <a:t>FGT integrate with Telcom Cloud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650A0-EA07-2C05-0E37-C8E7C81F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695" y="4669644"/>
            <a:ext cx="7596188" cy="72330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</a:rPr>
              <a:t>Liu Gang</a:t>
            </a:r>
          </a:p>
        </p:txBody>
      </p:sp>
    </p:spTree>
    <p:extLst>
      <p:ext uri="{BB962C8B-B14F-4D97-AF65-F5344CB8AC3E}">
        <p14:creationId xmlns:p14="http://schemas.microsoft.com/office/powerpoint/2010/main" val="31759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Firewall policy</a:t>
            </a: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Case-1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FC5E5-5021-C322-81DF-62B08953C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6" y="1322198"/>
            <a:ext cx="10627567" cy="3745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48D41-5B38-1403-FFCE-5038CB1FA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09" y="3316351"/>
            <a:ext cx="10334425" cy="30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Verify ha failover</a:t>
            </a: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Case-1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C9F56-CA53-7F8A-5C48-2216B4ED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48" y="1391965"/>
            <a:ext cx="8966909" cy="4689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DC8A4-2B7C-D27F-064A-C646CE503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912" y="1391964"/>
            <a:ext cx="9961352" cy="468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3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Verify north traffic</a:t>
            </a: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Case-1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FA13F-1C72-A2FE-1E63-9604FBAA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8" y="1335278"/>
            <a:ext cx="8902327" cy="3525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493CC4-8AAB-F76D-2274-2394E9FB4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313" y="1133436"/>
            <a:ext cx="7722734" cy="42041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43403C-8D15-06EB-DB1C-5F2CC778C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171" y="2154657"/>
            <a:ext cx="9960429" cy="42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Verify south traffic</a:t>
            </a: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Case-1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38CA1-DC6B-EE84-0139-EA60A14B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3" y="1571580"/>
            <a:ext cx="10406856" cy="3624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1D511-635F-130E-D823-458CAC5F1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39" y="2442225"/>
            <a:ext cx="11265408" cy="36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The same region , have much difference resource in two AZ.</a:t>
            </a:r>
            <a:endParaRPr 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Inter" panose="020B0502030000000004" pitchFamily="34" charset="0"/>
              <a:cs typeface="+mn-cs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ISSUE-1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082B2-469D-5BD4-4229-E96FD0D9C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0" y="1340777"/>
            <a:ext cx="9975922" cy="3860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0CEB8-9434-062B-527E-4EA80DF3F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184" y="2284964"/>
            <a:ext cx="9817480" cy="3797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5E2CBD-B16A-F390-2A7A-09390100FF82}"/>
              </a:ext>
            </a:extLst>
          </p:cNvPr>
          <p:cNvSpPr txBox="1"/>
          <p:nvPr/>
        </p:nvSpPr>
        <p:spPr>
          <a:xfrm>
            <a:off x="980903" y="6312570"/>
            <a:ext cx="551946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b="1" dirty="0">
                <a:solidFill>
                  <a:srgbClr val="FF0000"/>
                </a:solidFill>
                <a:cs typeface="Arial" panose="020B0604020202020204" pitchFamily="34" charset="0"/>
              </a:rPr>
              <a:t>It means we do not use the same instance for Fortinet product.</a:t>
            </a:r>
          </a:p>
        </p:txBody>
      </p:sp>
    </p:spTree>
    <p:extLst>
      <p:ext uri="{BB962C8B-B14F-4D97-AF65-F5344CB8AC3E}">
        <p14:creationId xmlns:p14="http://schemas.microsoft.com/office/powerpoint/2010/main" val="10000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Not support detail route in route table , east-west traffic control not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Inter" panose="020B0502030000000004" pitchFamily="34" charset="0"/>
              </a:rPr>
              <a:t>use in the same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Inter" panose="020B0502030000000004" pitchFamily="34" charset="0"/>
              </a:rPr>
              <a:t>vpc</a:t>
            </a:r>
            <a:endParaRPr 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Inter" panose="020B0502030000000004" pitchFamily="34" charset="0"/>
              <a:cs typeface="+mn-cs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ISSUE-2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0F437-1955-5EE6-27F1-B57E662A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60" y="1496307"/>
            <a:ext cx="10837004" cy="420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Not support route next-hop to </a:t>
            </a:r>
            <a:r>
              <a:rPr lang="en-US" altLang="zh-CN" sz="20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lb</a:t>
            </a:r>
            <a:r>
              <a:rPr lang="en-US" altLang="zh-C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 floating </a:t>
            </a:r>
            <a:r>
              <a:rPr lang="en-US" altLang="zh-CN" sz="20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ip</a:t>
            </a:r>
            <a:endParaRPr 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Inter" panose="020B0502030000000004" pitchFamily="34" charset="0"/>
              <a:cs typeface="+mn-cs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ISSUE-3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C30A3-6F66-4AD1-8717-21B73A87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0" y="1357312"/>
            <a:ext cx="10429875" cy="414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87E88-6FB2-3A3C-910C-DD6DB297C045}"/>
              </a:ext>
            </a:extLst>
          </p:cNvPr>
          <p:cNvSpPr txBox="1"/>
          <p:nvPr/>
        </p:nvSpPr>
        <p:spPr>
          <a:xfrm>
            <a:off x="615820" y="5812971"/>
            <a:ext cx="995150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There are not have load balance optional . It means we could not use sandwich mode , support 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ELB-FGT-ILB architecture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C24D7-C249-0041-98E1-66231AA05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478" y="1155124"/>
            <a:ext cx="115538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3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Not support route next-hop to </a:t>
            </a:r>
            <a:r>
              <a:rPr lang="en-US" altLang="zh-CN" sz="20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lb</a:t>
            </a:r>
            <a:r>
              <a:rPr lang="en-US" altLang="zh-C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 floating </a:t>
            </a:r>
            <a:r>
              <a:rPr lang="en-US" altLang="zh-CN" sz="20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ip</a:t>
            </a:r>
            <a:endParaRPr 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Inter" panose="020B0502030000000004" pitchFamily="34" charset="0"/>
              <a:cs typeface="+mn-cs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ISSUE-3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87E88-6FB2-3A3C-910C-DD6DB297C045}"/>
              </a:ext>
            </a:extLst>
          </p:cNvPr>
          <p:cNvSpPr txBox="1"/>
          <p:nvPr/>
        </p:nvSpPr>
        <p:spPr>
          <a:xfrm>
            <a:off x="828092" y="6012874"/>
            <a:ext cx="70759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It could not discover by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fortigate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inside interface port2 , just use primary interface 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port1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C24D7-C249-0041-98E1-66231AA0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3" y="1339425"/>
            <a:ext cx="7703994" cy="3239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00CEE-16D2-0AD4-2D38-1C7CE391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67" y="1182672"/>
            <a:ext cx="6783130" cy="3726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54DA1-0483-D8F6-1F45-1F23C967C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559" y="2405793"/>
            <a:ext cx="6575749" cy="337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1042" y="3009014"/>
            <a:ext cx="509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4000" dirty="0">
                <a:solidFill>
                  <a:srgbClr val="000000"/>
                </a:solidFill>
                <a:cs typeface="Arial" panose="020B0604020202020204" pitchFamily="34" charset="0"/>
              </a:rPr>
              <a:t>Thank You </a:t>
            </a:r>
            <a:r>
              <a:rPr lang="en-US" sz="4000" dirty="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6B3D2C-F16E-5B8D-6989-2646E7393DD1}"/>
              </a:ext>
            </a:extLst>
          </p:cNvPr>
          <p:cNvCxnSpPr/>
          <p:nvPr/>
        </p:nvCxnSpPr>
        <p:spPr>
          <a:xfrm>
            <a:off x="6096000" y="2926080"/>
            <a:ext cx="0" cy="7292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Architecture-1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D73402-5DB0-B071-EBF4-762A855AA44B}"/>
              </a:ext>
            </a:extLst>
          </p:cNvPr>
          <p:cNvGrpSpPr/>
          <p:nvPr/>
        </p:nvGrpSpPr>
        <p:grpSpPr>
          <a:xfrm>
            <a:off x="604160" y="1420584"/>
            <a:ext cx="5192484" cy="3265715"/>
            <a:chOff x="604159" y="1420585"/>
            <a:chExt cx="5265963" cy="314325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51592EC-C155-9B4E-9E07-6F72282CB0A4}"/>
                </a:ext>
              </a:extLst>
            </p:cNvPr>
            <p:cNvSpPr/>
            <p:nvPr/>
          </p:nvSpPr>
          <p:spPr>
            <a:xfrm>
              <a:off x="604159" y="1420585"/>
              <a:ext cx="5265963" cy="31432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endParaRPr lang="en-US" sz="1400" dirty="0" err="1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10FD87D-2C80-5567-4123-D9C511305410}"/>
                </a:ext>
              </a:extLst>
            </p:cNvPr>
            <p:cNvSpPr/>
            <p:nvPr/>
          </p:nvSpPr>
          <p:spPr>
            <a:xfrm>
              <a:off x="1118506" y="1804307"/>
              <a:ext cx="4089229" cy="2522764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endParaRPr lang="en-US" sz="1400" dirty="0" err="1"/>
            </a:p>
          </p:txBody>
        </p:sp>
      </p:grpSp>
      <p:pic>
        <p:nvPicPr>
          <p:cNvPr id="59" name="Picture 273">
            <a:extLst>
              <a:ext uri="{FF2B5EF4-FFF2-40B4-BE49-F238E27FC236}">
                <a16:creationId xmlns:a16="http://schemas.microsoft.com/office/drawing/2014/main" id="{F3929B8B-79F4-EA2B-1CBC-BD1671A84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016804" y="2360795"/>
            <a:ext cx="726651" cy="72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73">
            <a:extLst>
              <a:ext uri="{FF2B5EF4-FFF2-40B4-BE49-F238E27FC236}">
                <a16:creationId xmlns:a16="http://schemas.microsoft.com/office/drawing/2014/main" id="{76F1A17B-CF6F-A969-2C87-9BEFE1202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1600183" y="2360795"/>
            <a:ext cx="726651" cy="72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0060B98-46BF-B451-AC5B-82E8250FA449}"/>
              </a:ext>
            </a:extLst>
          </p:cNvPr>
          <p:cNvSpPr txBox="1"/>
          <p:nvPr/>
        </p:nvSpPr>
        <p:spPr>
          <a:xfrm>
            <a:off x="1750115" y="3082477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fgt-1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561075-978F-7F97-FDF3-394C5BDD2573}"/>
              </a:ext>
            </a:extLst>
          </p:cNvPr>
          <p:cNvSpPr txBox="1"/>
          <p:nvPr/>
        </p:nvSpPr>
        <p:spPr>
          <a:xfrm>
            <a:off x="4138717" y="304847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altLang="zh-CN" sz="1000" dirty="0">
                <a:solidFill>
                  <a:srgbClr val="000000"/>
                </a:solidFill>
                <a:cs typeface="Arial" panose="020B0604020202020204" pitchFamily="34" charset="0"/>
              </a:rPr>
              <a:t>f</a:t>
            </a:r>
            <a:r>
              <a:rPr 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gt-2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018DC1-E51A-E041-5B74-786EDD6B8F52}"/>
              </a:ext>
            </a:extLst>
          </p:cNvPr>
          <p:cNvCxnSpPr>
            <a:cxnSpLocks/>
          </p:cNvCxnSpPr>
          <p:nvPr/>
        </p:nvCxnSpPr>
        <p:spPr>
          <a:xfrm>
            <a:off x="2253343" y="2724120"/>
            <a:ext cx="1763461" cy="0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80">
            <a:extLst>
              <a:ext uri="{FF2B5EF4-FFF2-40B4-BE49-F238E27FC236}">
                <a16:creationId xmlns:a16="http://schemas.microsoft.com/office/drawing/2014/main" id="{37E181D0-BE2F-4C41-96A2-B978ED20AC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4908" y="3518111"/>
            <a:ext cx="457200" cy="457200"/>
          </a:xfrm>
          <a:prstGeom prst="rect">
            <a:avLst/>
          </a:prstGeom>
        </p:spPr>
      </p:pic>
      <p:pic>
        <p:nvPicPr>
          <p:cNvPr id="70" name="Graphic 80">
            <a:extLst>
              <a:ext uri="{FF2B5EF4-FFF2-40B4-BE49-F238E27FC236}">
                <a16:creationId xmlns:a16="http://schemas.microsoft.com/office/drawing/2014/main" id="{29CEFC72-2CCD-5B77-029F-05701F9CE4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5967" y="3524869"/>
            <a:ext cx="457200" cy="4572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36CE3A8-8300-F45C-699B-C970B0A465EE}"/>
              </a:ext>
            </a:extLst>
          </p:cNvPr>
          <p:cNvSpPr txBox="1"/>
          <p:nvPr/>
        </p:nvSpPr>
        <p:spPr>
          <a:xfrm>
            <a:off x="1728508" y="3973209"/>
            <a:ext cx="470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vm-1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020552-0363-96B2-4422-E64EFE1506F4}"/>
              </a:ext>
            </a:extLst>
          </p:cNvPr>
          <p:cNvSpPr txBox="1"/>
          <p:nvPr/>
        </p:nvSpPr>
        <p:spPr>
          <a:xfrm>
            <a:off x="4192006" y="3975311"/>
            <a:ext cx="470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000" dirty="0">
                <a:solidFill>
                  <a:srgbClr val="000000"/>
                </a:solidFill>
                <a:cs typeface="Arial" panose="020B0604020202020204" pitchFamily="34" charset="0"/>
              </a:rPr>
              <a:t>vm-2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F0BBF6-72A8-DF14-4182-34727BDCA1EE}"/>
              </a:ext>
            </a:extLst>
          </p:cNvPr>
          <p:cNvSpPr txBox="1"/>
          <p:nvPr/>
        </p:nvSpPr>
        <p:spPr>
          <a:xfrm>
            <a:off x="1111330" y="1971690"/>
            <a:ext cx="51328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AZ1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BF31870-3433-09A7-263C-CAD0602E22A6}"/>
              </a:ext>
            </a:extLst>
          </p:cNvPr>
          <p:cNvGrpSpPr/>
          <p:nvPr/>
        </p:nvGrpSpPr>
        <p:grpSpPr>
          <a:xfrm>
            <a:off x="3634367" y="1123251"/>
            <a:ext cx="1143199" cy="359776"/>
            <a:chOff x="3634367" y="1123251"/>
            <a:chExt cx="1143199" cy="359776"/>
          </a:xfrm>
        </p:grpSpPr>
        <p:sp>
          <p:nvSpPr>
            <p:cNvPr id="92" name="Cloud 91">
              <a:extLst>
                <a:ext uri="{FF2B5EF4-FFF2-40B4-BE49-F238E27FC236}">
                  <a16:creationId xmlns:a16="http://schemas.microsoft.com/office/drawing/2014/main" id="{C5715911-2238-07BB-5E5C-9EF6FCA4A4E3}"/>
                </a:ext>
              </a:extLst>
            </p:cNvPr>
            <p:cNvSpPr/>
            <p:nvPr/>
          </p:nvSpPr>
          <p:spPr>
            <a:xfrm>
              <a:off x="3634367" y="1123251"/>
              <a:ext cx="1143199" cy="359776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endParaRPr lang="en-US" sz="1400" dirty="0" err="1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DCC0552-EA6C-D1E1-84FC-EA6DDB33983B}"/>
                </a:ext>
              </a:extLst>
            </p:cNvPr>
            <p:cNvSpPr txBox="1"/>
            <p:nvPr/>
          </p:nvSpPr>
          <p:spPr>
            <a:xfrm flipH="1">
              <a:off x="3867423" y="1185781"/>
              <a:ext cx="7108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internet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422D148-A62B-9B84-6191-CABA918BDA75}"/>
              </a:ext>
            </a:extLst>
          </p:cNvPr>
          <p:cNvSpPr txBox="1"/>
          <p:nvPr/>
        </p:nvSpPr>
        <p:spPr>
          <a:xfrm>
            <a:off x="6669465" y="1819256"/>
            <a:ext cx="44112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Two FGT in the same az1</a:t>
            </a: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Build HA </a:t>
            </a: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Vm traffic will route fgt-1 primary </a:t>
            </a: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Fgt1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snat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dnat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the server traffic</a:t>
            </a: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Enable multi EIP bind </a:t>
            </a:r>
            <a:r>
              <a:rPr lang="en-US" altLang="zh-CN" dirty="0" err="1">
                <a:solidFill>
                  <a:srgbClr val="000000"/>
                </a:solidFill>
                <a:cs typeface="Arial" panose="020B0604020202020204" pitchFamily="34" charset="0"/>
              </a:rPr>
              <a:t>fortigate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 port1 map virtual </a:t>
            </a:r>
            <a:r>
              <a:rPr lang="en-US" altLang="zh-CN" dirty="0" err="1">
                <a:solidFill>
                  <a:srgbClr val="000000"/>
                </a:solidFill>
                <a:cs typeface="Arial" panose="020B0604020202020204" pitchFamily="34" charset="0"/>
              </a:rPr>
              <a:t>ip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87617-D67A-84D7-8B0C-F3C79EB415B1}"/>
              </a:ext>
            </a:extLst>
          </p:cNvPr>
          <p:cNvSpPr txBox="1"/>
          <p:nvPr/>
        </p:nvSpPr>
        <p:spPr>
          <a:xfrm>
            <a:off x="768328" y="5475447"/>
            <a:ext cx="8750344" cy="518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b="1" dirty="0">
                <a:solidFill>
                  <a:srgbClr val="FF0000"/>
                </a:solidFill>
                <a:cs typeface="Arial" panose="020B0604020202020204" pitchFamily="34" charset="0"/>
              </a:rPr>
              <a:t>This Architecture is </a:t>
            </a:r>
            <a:r>
              <a:rPr lang="en-US" altLang="zh-CN" sz="1400" b="1" dirty="0">
                <a:solidFill>
                  <a:srgbClr val="FF0000"/>
                </a:solidFill>
                <a:cs typeface="Arial" panose="020B0604020202020204" pitchFamily="34" charset="0"/>
              </a:rPr>
              <a:t>ready with </a:t>
            </a:r>
            <a:r>
              <a:rPr lang="en-US" altLang="zh-CN" sz="1400" b="1" dirty="0" err="1">
                <a:solidFill>
                  <a:srgbClr val="FF0000"/>
                </a:solidFill>
                <a:cs typeface="Arial" panose="020B0604020202020204" pitchFamily="34" charset="0"/>
              </a:rPr>
              <a:t>fortigate</a:t>
            </a:r>
            <a:r>
              <a:rPr lang="en-US" altLang="zh-CN" sz="1400" b="1" dirty="0">
                <a:solidFill>
                  <a:srgbClr val="FF0000"/>
                </a:solidFill>
                <a:cs typeface="Arial" panose="020B0604020202020204" pitchFamily="34" charset="0"/>
              </a:rPr>
              <a:t> , HA in the same AZ , and support multi floating </a:t>
            </a:r>
            <a:r>
              <a:rPr lang="en-US" altLang="zh-CN" sz="1400" b="1" dirty="0" err="1">
                <a:solidFill>
                  <a:srgbClr val="FF0000"/>
                </a:solidFill>
                <a:cs typeface="Arial" panose="020B0604020202020204" pitchFamily="34" charset="0"/>
              </a:rPr>
              <a:t>ip</a:t>
            </a:r>
            <a:r>
              <a:rPr lang="en-US" altLang="zh-CN" sz="1400" b="1" dirty="0">
                <a:solidFill>
                  <a:srgbClr val="FF0000"/>
                </a:solidFill>
                <a:cs typeface="Arial" panose="020B0604020202020204" pitchFamily="34" charset="0"/>
              </a:rPr>
              <a:t> bind port1</a:t>
            </a:r>
          </a:p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altLang="zh-CN" sz="1400" b="1" dirty="0">
                <a:solidFill>
                  <a:srgbClr val="FF0000"/>
                </a:solidFill>
                <a:cs typeface="Arial" panose="020B0604020202020204" pitchFamily="34" charset="0"/>
              </a:rPr>
              <a:t>means every application with unique EIP</a:t>
            </a:r>
            <a:endParaRPr lang="en-US" sz="14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333E0-39A2-CEE8-9D82-D6B002ED21EA}"/>
              </a:ext>
            </a:extLst>
          </p:cNvPr>
          <p:cNvSpPr txBox="1"/>
          <p:nvPr/>
        </p:nvSpPr>
        <p:spPr>
          <a:xfrm>
            <a:off x="318573" y="807090"/>
            <a:ext cx="1467068" cy="286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 same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az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ha</a:t>
            </a:r>
          </a:p>
        </p:txBody>
      </p:sp>
    </p:spTree>
    <p:extLst>
      <p:ext uri="{BB962C8B-B14F-4D97-AF65-F5344CB8AC3E}">
        <p14:creationId xmlns:p14="http://schemas.microsoft.com/office/powerpoint/2010/main" val="1296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Architecture-2</a:t>
            </a:r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B98FFA8-EB70-F1CD-654A-6E200722ED27}"/>
              </a:ext>
            </a:extLst>
          </p:cNvPr>
          <p:cNvGrpSpPr/>
          <p:nvPr/>
        </p:nvGrpSpPr>
        <p:grpSpPr>
          <a:xfrm>
            <a:off x="345611" y="1554127"/>
            <a:ext cx="5192484" cy="3453776"/>
            <a:chOff x="6566797" y="1227555"/>
            <a:chExt cx="5192484" cy="3453776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733087A-DC30-7CF6-CCED-414BB5BF7B8A}"/>
                </a:ext>
              </a:extLst>
            </p:cNvPr>
            <p:cNvGrpSpPr/>
            <p:nvPr/>
          </p:nvGrpSpPr>
          <p:grpSpPr>
            <a:xfrm>
              <a:off x="6566797" y="1415616"/>
              <a:ext cx="5192484" cy="3265715"/>
              <a:chOff x="6566797" y="1415616"/>
              <a:chExt cx="5192484" cy="326571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D927063-8CC3-2BF3-C02E-6F79955A2A4A}"/>
                  </a:ext>
                </a:extLst>
              </p:cNvPr>
              <p:cNvGrpSpPr/>
              <p:nvPr/>
            </p:nvGrpSpPr>
            <p:grpSpPr>
              <a:xfrm>
                <a:off x="6566797" y="1415616"/>
                <a:ext cx="5192484" cy="3265715"/>
                <a:chOff x="604159" y="1420585"/>
                <a:chExt cx="5265963" cy="3143250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2A6958E-07CB-1509-88E1-765466079948}"/>
                    </a:ext>
                  </a:extLst>
                </p:cNvPr>
                <p:cNvSpPr/>
                <p:nvPr/>
              </p:nvSpPr>
              <p:spPr>
                <a:xfrm>
                  <a:off x="604159" y="1420585"/>
                  <a:ext cx="5265963" cy="314325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300"/>
                    </a:spcBef>
                  </a:pPr>
                  <a:endParaRPr lang="en-US" sz="1400" dirty="0" err="1"/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69D07E22-5D5D-DFF3-F3D8-BCE209AFA8E8}"/>
                    </a:ext>
                  </a:extLst>
                </p:cNvPr>
                <p:cNvSpPr/>
                <p:nvPr/>
              </p:nvSpPr>
              <p:spPr>
                <a:xfrm>
                  <a:off x="1118506" y="1804307"/>
                  <a:ext cx="1690007" cy="2522764"/>
                </a:xfrm>
                <a:prstGeom prst="roundRect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300"/>
                    </a:spcBef>
                  </a:pPr>
                  <a:endParaRPr lang="en-US" sz="1400" dirty="0" err="1"/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83106342-5393-61ED-87BD-4EA4A4981F42}"/>
                    </a:ext>
                  </a:extLst>
                </p:cNvPr>
                <p:cNvSpPr/>
                <p:nvPr/>
              </p:nvSpPr>
              <p:spPr>
                <a:xfrm>
                  <a:off x="3589564" y="1804307"/>
                  <a:ext cx="1690007" cy="2522763"/>
                </a:xfrm>
                <a:prstGeom prst="round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spcBef>
                      <a:spcPts val="300"/>
                    </a:spcBef>
                  </a:pPr>
                  <a:endParaRPr lang="en-US" sz="1400" dirty="0" err="1"/>
                </a:p>
              </p:txBody>
            </p:sp>
          </p:grpSp>
          <p:pic>
            <p:nvPicPr>
              <p:cNvPr id="80" name="Picture 273">
                <a:extLst>
                  <a:ext uri="{FF2B5EF4-FFF2-40B4-BE49-F238E27FC236}">
                    <a16:creationId xmlns:a16="http://schemas.microsoft.com/office/drawing/2014/main" id="{BDE54584-16C1-C044-EE9B-B40024D93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 bwMode="auto">
              <a:xfrm>
                <a:off x="9979441" y="2355827"/>
                <a:ext cx="726651" cy="726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1" name="Picture 273">
                <a:extLst>
                  <a:ext uri="{FF2B5EF4-FFF2-40B4-BE49-F238E27FC236}">
                    <a16:creationId xmlns:a16="http://schemas.microsoft.com/office/drawing/2014/main" id="{4603ED78-7E43-10FC-8A7A-59A67C063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 bwMode="auto">
              <a:xfrm>
                <a:off x="7562820" y="2355827"/>
                <a:ext cx="726651" cy="726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4AE352E-16E3-BA36-8DFD-1FF8B155F68E}"/>
                  </a:ext>
                </a:extLst>
              </p:cNvPr>
              <p:cNvSpPr txBox="1"/>
              <p:nvPr/>
            </p:nvSpPr>
            <p:spPr>
              <a:xfrm>
                <a:off x="7712752" y="3077509"/>
                <a:ext cx="4395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7189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1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fgt-1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24E28DC-A1CA-23E3-695F-B51577A60218}"/>
                  </a:ext>
                </a:extLst>
              </p:cNvPr>
              <p:cNvSpPr txBox="1"/>
              <p:nvPr/>
            </p:nvSpPr>
            <p:spPr>
              <a:xfrm>
                <a:off x="10101354" y="3043506"/>
                <a:ext cx="43954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7189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altLang="zh-CN" sz="1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f</a:t>
                </a:r>
                <a:r>
                  <a:rPr lang="en-US" sz="1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gt-2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52DEED3-EF10-4428-3D6D-C5CD15F99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980" y="2719152"/>
                <a:ext cx="1763461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Graphic 80">
                <a:extLst>
                  <a:ext uri="{FF2B5EF4-FFF2-40B4-BE49-F238E27FC236}">
                    <a16:creationId xmlns:a16="http://schemas.microsoft.com/office/drawing/2014/main" id="{B8AB620D-C501-DEC1-5F95-8D68CD305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97545" y="3513143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86" name="Graphic 80">
                <a:extLst>
                  <a:ext uri="{FF2B5EF4-FFF2-40B4-BE49-F238E27FC236}">
                    <a16:creationId xmlns:a16="http://schemas.microsoft.com/office/drawing/2014/main" id="{E0955C2C-53AD-DE76-3DCB-458DBF065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0168604" y="351990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715AAF0-14DE-6E7D-4030-ADC66A4953D5}"/>
                  </a:ext>
                </a:extLst>
              </p:cNvPr>
              <p:cNvSpPr txBox="1"/>
              <p:nvPr/>
            </p:nvSpPr>
            <p:spPr>
              <a:xfrm>
                <a:off x="7691145" y="3968241"/>
                <a:ext cx="47000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7189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1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vm-1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D280CFB-6E0A-B59E-B471-83F3FD741D3D}"/>
                  </a:ext>
                </a:extLst>
              </p:cNvPr>
              <p:cNvSpPr txBox="1"/>
              <p:nvPr/>
            </p:nvSpPr>
            <p:spPr>
              <a:xfrm>
                <a:off x="10154643" y="3970343"/>
                <a:ext cx="47000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7189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1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vm-2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7E6CFFE-1E11-0DF9-F418-DDE799B9E962}"/>
                  </a:ext>
                </a:extLst>
              </p:cNvPr>
              <p:cNvSpPr txBox="1"/>
              <p:nvPr/>
            </p:nvSpPr>
            <p:spPr>
              <a:xfrm>
                <a:off x="7073967" y="1925162"/>
                <a:ext cx="513282" cy="28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7189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AZ1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C9D84B7-A702-4DEB-3703-C7242F040BCC}"/>
                  </a:ext>
                </a:extLst>
              </p:cNvPr>
              <p:cNvSpPr txBox="1"/>
              <p:nvPr/>
            </p:nvSpPr>
            <p:spPr>
              <a:xfrm>
                <a:off x="9579827" y="1914861"/>
                <a:ext cx="513282" cy="28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7189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AZ2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B0B931E-025F-6EED-D8E6-31385E4060B0}"/>
                </a:ext>
              </a:extLst>
            </p:cNvPr>
            <p:cNvGrpSpPr/>
            <p:nvPr/>
          </p:nvGrpSpPr>
          <p:grpSpPr>
            <a:xfrm>
              <a:off x="9749526" y="1227555"/>
              <a:ext cx="1143199" cy="359776"/>
              <a:chOff x="3634367" y="1123251"/>
              <a:chExt cx="1143199" cy="359776"/>
            </a:xfrm>
          </p:grpSpPr>
          <p:sp>
            <p:nvSpPr>
              <p:cNvPr id="96" name="Cloud 95">
                <a:extLst>
                  <a:ext uri="{FF2B5EF4-FFF2-40B4-BE49-F238E27FC236}">
                    <a16:creationId xmlns:a16="http://schemas.microsoft.com/office/drawing/2014/main" id="{8ABC2325-CFDC-0F8B-0AB4-5E91D1D316A2}"/>
                  </a:ext>
                </a:extLst>
              </p:cNvPr>
              <p:cNvSpPr/>
              <p:nvPr/>
            </p:nvSpPr>
            <p:spPr>
              <a:xfrm>
                <a:off x="3634367" y="1123251"/>
                <a:ext cx="1143199" cy="359776"/>
              </a:xfrm>
              <a:prstGeom prst="cloud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300"/>
                  </a:spcBef>
                </a:pPr>
                <a:endParaRPr lang="en-US" sz="1400" dirty="0" err="1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22468EF-E4A1-32AB-8E6E-B749150D3C28}"/>
                  </a:ext>
                </a:extLst>
              </p:cNvPr>
              <p:cNvSpPr txBox="1"/>
              <p:nvPr/>
            </p:nvSpPr>
            <p:spPr>
              <a:xfrm flipH="1">
                <a:off x="3867423" y="1185781"/>
                <a:ext cx="71083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defTabSz="457189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1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05C754-8327-B60A-00FA-D66F1A48768F}"/>
              </a:ext>
            </a:extLst>
          </p:cNvPr>
          <p:cNvSpPr txBox="1"/>
          <p:nvPr/>
        </p:nvSpPr>
        <p:spPr>
          <a:xfrm>
            <a:off x="6555165" y="2004836"/>
            <a:ext cx="44112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Two FGT in the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different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az1</a:t>
            </a: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Build HA </a:t>
            </a: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Vm traffic will route fgt-1 primary </a:t>
            </a: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Fgt1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snat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dnat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the server traffic</a:t>
            </a: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Enable multi EIP bind </a:t>
            </a:r>
            <a:r>
              <a:rPr lang="en-US" altLang="zh-CN" dirty="0" err="1">
                <a:solidFill>
                  <a:srgbClr val="000000"/>
                </a:solidFill>
                <a:cs typeface="Arial" panose="020B0604020202020204" pitchFamily="34" charset="0"/>
              </a:rPr>
              <a:t>fortigate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 port1 map virtual </a:t>
            </a:r>
            <a:r>
              <a:rPr lang="en-US" altLang="zh-CN" dirty="0" err="1">
                <a:solidFill>
                  <a:srgbClr val="000000"/>
                </a:solidFill>
                <a:cs typeface="Arial" panose="020B0604020202020204" pitchFamily="34" charset="0"/>
              </a:rPr>
              <a:t>ip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91E5E-6629-F430-888B-F1899F4E78E2}"/>
              </a:ext>
            </a:extLst>
          </p:cNvPr>
          <p:cNvSpPr txBox="1"/>
          <p:nvPr/>
        </p:nvSpPr>
        <p:spPr>
          <a:xfrm>
            <a:off x="318573" y="807090"/>
            <a:ext cx="1672189" cy="286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 different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az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ha</a:t>
            </a:r>
          </a:p>
        </p:txBody>
      </p:sp>
    </p:spTree>
    <p:extLst>
      <p:ext uri="{BB962C8B-B14F-4D97-AF65-F5344CB8AC3E}">
        <p14:creationId xmlns:p14="http://schemas.microsoft.com/office/powerpoint/2010/main" val="18249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Architecture-3</a:t>
            </a:r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733087A-DC30-7CF6-CCED-414BB5BF7B8A}"/>
              </a:ext>
            </a:extLst>
          </p:cNvPr>
          <p:cNvGrpSpPr/>
          <p:nvPr/>
        </p:nvGrpSpPr>
        <p:grpSpPr>
          <a:xfrm>
            <a:off x="337446" y="1358467"/>
            <a:ext cx="5940889" cy="4323876"/>
            <a:chOff x="6566797" y="1415616"/>
            <a:chExt cx="5192484" cy="32657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D927063-8CC3-2BF3-C02E-6F79955A2A4A}"/>
                </a:ext>
              </a:extLst>
            </p:cNvPr>
            <p:cNvGrpSpPr/>
            <p:nvPr/>
          </p:nvGrpSpPr>
          <p:grpSpPr>
            <a:xfrm>
              <a:off x="6566797" y="1415616"/>
              <a:ext cx="5192484" cy="3265715"/>
              <a:chOff x="604159" y="1420585"/>
              <a:chExt cx="5265963" cy="314325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2A6958E-07CB-1509-88E1-765466079948}"/>
                  </a:ext>
                </a:extLst>
              </p:cNvPr>
              <p:cNvSpPr/>
              <p:nvPr/>
            </p:nvSpPr>
            <p:spPr>
              <a:xfrm>
                <a:off x="604159" y="1420585"/>
                <a:ext cx="5265963" cy="314325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300"/>
                  </a:spcBef>
                </a:pPr>
                <a:endParaRPr lang="en-US" sz="1400" dirty="0" err="1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69D07E22-5D5D-DFF3-F3D8-BCE209AFA8E8}"/>
                  </a:ext>
                </a:extLst>
              </p:cNvPr>
              <p:cNvSpPr/>
              <p:nvPr/>
            </p:nvSpPr>
            <p:spPr>
              <a:xfrm>
                <a:off x="1118506" y="1804307"/>
                <a:ext cx="1690007" cy="2522764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300"/>
                  </a:spcBef>
                </a:pPr>
                <a:endParaRPr lang="en-US" sz="1400" dirty="0" err="1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3106342-5393-61ED-87BD-4EA4A4981F42}"/>
                  </a:ext>
                </a:extLst>
              </p:cNvPr>
              <p:cNvSpPr/>
              <p:nvPr/>
            </p:nvSpPr>
            <p:spPr>
              <a:xfrm>
                <a:off x="3589564" y="1804307"/>
                <a:ext cx="1690007" cy="2522763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300"/>
                  </a:spcBef>
                </a:pPr>
                <a:endParaRPr lang="en-US" sz="1400" dirty="0" err="1"/>
              </a:p>
            </p:txBody>
          </p:sp>
        </p:grpSp>
        <p:pic>
          <p:nvPicPr>
            <p:cNvPr id="80" name="Picture 273">
              <a:extLst>
                <a:ext uri="{FF2B5EF4-FFF2-40B4-BE49-F238E27FC236}">
                  <a16:creationId xmlns:a16="http://schemas.microsoft.com/office/drawing/2014/main" id="{BDE54584-16C1-C044-EE9B-B40024D93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 bwMode="auto">
            <a:xfrm>
              <a:off x="10003870" y="2471943"/>
              <a:ext cx="726651" cy="726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" name="Picture 273">
              <a:extLst>
                <a:ext uri="{FF2B5EF4-FFF2-40B4-BE49-F238E27FC236}">
                  <a16:creationId xmlns:a16="http://schemas.microsoft.com/office/drawing/2014/main" id="{4603ED78-7E43-10FC-8A7A-59A67C063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 bwMode="auto">
            <a:xfrm>
              <a:off x="7587250" y="2471943"/>
              <a:ext cx="726651" cy="726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4AE352E-16E3-BA36-8DFD-1FF8B155F68E}"/>
                </a:ext>
              </a:extLst>
            </p:cNvPr>
            <p:cNvSpPr txBox="1"/>
            <p:nvPr/>
          </p:nvSpPr>
          <p:spPr>
            <a:xfrm>
              <a:off x="7730802" y="3206172"/>
              <a:ext cx="4395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fgt-1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4E28DC-A1CA-23E3-695F-B51577A60218}"/>
                </a:ext>
              </a:extLst>
            </p:cNvPr>
            <p:cNvSpPr txBox="1"/>
            <p:nvPr/>
          </p:nvSpPr>
          <p:spPr>
            <a:xfrm>
              <a:off x="10218805" y="3203066"/>
              <a:ext cx="4395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altLang="zh-CN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f</a:t>
              </a:r>
              <a:r>
                <a:rPr lang="en-US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gt-2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52DEED3-EF10-4428-3D6D-C5CD15F99567}"/>
                </a:ext>
              </a:extLst>
            </p:cNvPr>
            <p:cNvCxnSpPr>
              <a:cxnSpLocks/>
            </p:cNvCxnSpPr>
            <p:nvPr/>
          </p:nvCxnSpPr>
          <p:spPr>
            <a:xfrm>
              <a:off x="8240410" y="2835268"/>
              <a:ext cx="1763461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phic 80">
              <a:extLst>
                <a:ext uri="{FF2B5EF4-FFF2-40B4-BE49-F238E27FC236}">
                  <a16:creationId xmlns:a16="http://schemas.microsoft.com/office/drawing/2014/main" id="{B8AB620D-C501-DEC1-5F95-8D68CD305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67705" y="3797402"/>
              <a:ext cx="457200" cy="457200"/>
            </a:xfrm>
            <a:prstGeom prst="rect">
              <a:avLst/>
            </a:prstGeom>
          </p:spPr>
        </p:pic>
        <p:pic>
          <p:nvPicPr>
            <p:cNvPr id="86" name="Graphic 80">
              <a:extLst>
                <a:ext uri="{FF2B5EF4-FFF2-40B4-BE49-F238E27FC236}">
                  <a16:creationId xmlns:a16="http://schemas.microsoft.com/office/drawing/2014/main" id="{E0955C2C-53AD-DE76-3DCB-458DBF065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38765" y="3804160"/>
              <a:ext cx="457200" cy="45720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715AAF0-14DE-6E7D-4030-ADC66A4953D5}"/>
                </a:ext>
              </a:extLst>
            </p:cNvPr>
            <p:cNvSpPr txBox="1"/>
            <p:nvPr/>
          </p:nvSpPr>
          <p:spPr>
            <a:xfrm>
              <a:off x="7661306" y="4252500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vm-1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280CFB-6E0A-B59E-B471-83F3FD741D3D}"/>
                </a:ext>
              </a:extLst>
            </p:cNvPr>
            <p:cNvSpPr txBox="1"/>
            <p:nvPr/>
          </p:nvSpPr>
          <p:spPr>
            <a:xfrm>
              <a:off x="10124804" y="4254602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vm-2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7E6CFFE-1E11-0DF9-F418-DDE799B9E962}"/>
                </a:ext>
              </a:extLst>
            </p:cNvPr>
            <p:cNvSpPr txBox="1"/>
            <p:nvPr/>
          </p:nvSpPr>
          <p:spPr>
            <a:xfrm>
              <a:off x="7073967" y="1925162"/>
              <a:ext cx="51328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AZ1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C9D84B7-A702-4DEB-3703-C7242F040BCC}"/>
                </a:ext>
              </a:extLst>
            </p:cNvPr>
            <p:cNvSpPr txBox="1"/>
            <p:nvPr/>
          </p:nvSpPr>
          <p:spPr>
            <a:xfrm>
              <a:off x="9579827" y="1914861"/>
              <a:ext cx="51328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 dirty="0">
                  <a:solidFill>
                    <a:srgbClr val="000000"/>
                  </a:solidFill>
                  <a:cs typeface="Arial" panose="020B0604020202020204" pitchFamily="34" charset="0"/>
                </a:rPr>
                <a:t>AZ2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B0B931E-025F-6EED-D8E6-31385E4060B0}"/>
              </a:ext>
            </a:extLst>
          </p:cNvPr>
          <p:cNvGrpSpPr/>
          <p:nvPr/>
        </p:nvGrpSpPr>
        <p:grpSpPr>
          <a:xfrm>
            <a:off x="3520176" y="1170405"/>
            <a:ext cx="1307971" cy="476351"/>
            <a:chOff x="3634367" y="1123251"/>
            <a:chExt cx="1143199" cy="359776"/>
          </a:xfrm>
        </p:grpSpPr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8ABC2325-CFDC-0F8B-0AB4-5E91D1D316A2}"/>
                </a:ext>
              </a:extLst>
            </p:cNvPr>
            <p:cNvSpPr/>
            <p:nvPr/>
          </p:nvSpPr>
          <p:spPr>
            <a:xfrm>
              <a:off x="3634367" y="1123251"/>
              <a:ext cx="1143199" cy="359776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endParaRPr lang="en-US" sz="1400" dirty="0" err="1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2468EF-E4A1-32AB-8E6E-B749150D3C28}"/>
                </a:ext>
              </a:extLst>
            </p:cNvPr>
            <p:cNvSpPr txBox="1"/>
            <p:nvPr/>
          </p:nvSpPr>
          <p:spPr>
            <a:xfrm flipH="1">
              <a:off x="3867423" y="1185781"/>
              <a:ext cx="7108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internet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76955F-7905-492C-A646-9D97ED8FE8A4}"/>
              </a:ext>
            </a:extLst>
          </p:cNvPr>
          <p:cNvGrpSpPr/>
          <p:nvPr/>
        </p:nvGrpSpPr>
        <p:grpSpPr>
          <a:xfrm>
            <a:off x="2836394" y="2136587"/>
            <a:ext cx="869089" cy="620479"/>
            <a:chOff x="6219648" y="2959365"/>
            <a:chExt cx="869089" cy="620479"/>
          </a:xfrm>
        </p:grpSpPr>
        <p:pic>
          <p:nvPicPr>
            <p:cNvPr id="3" name="Graphic 78">
              <a:extLst>
                <a:ext uri="{FF2B5EF4-FFF2-40B4-BE49-F238E27FC236}">
                  <a16:creationId xmlns:a16="http://schemas.microsoft.com/office/drawing/2014/main" id="{23A2230A-55DA-40C9-AF40-06797802A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02398" y="2959365"/>
              <a:ext cx="457200" cy="4572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355025-BA11-4746-BCB3-7CAA40FD8653}"/>
                </a:ext>
              </a:extLst>
            </p:cNvPr>
            <p:cNvSpPr/>
            <p:nvPr/>
          </p:nvSpPr>
          <p:spPr>
            <a:xfrm>
              <a:off x="6219648" y="3376711"/>
              <a:ext cx="869089" cy="20313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800" dirty="0">
                  <a:ea typeface="Open Sans SemiBold" panose="020B0706030804020204" pitchFamily="34" charset="0"/>
                  <a:cs typeface="Open Sans SemiBold" panose="020B0706030804020204" pitchFamily="34" charset="0"/>
                </a:rPr>
                <a:t>External LB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D03C69-53D4-E6AE-3BC3-0DF8DA7B00C4}"/>
              </a:ext>
            </a:extLst>
          </p:cNvPr>
          <p:cNvGrpSpPr/>
          <p:nvPr/>
        </p:nvGrpSpPr>
        <p:grpSpPr>
          <a:xfrm>
            <a:off x="2836394" y="3839750"/>
            <a:ext cx="869089" cy="620479"/>
            <a:chOff x="6219648" y="2959365"/>
            <a:chExt cx="869089" cy="620479"/>
          </a:xfrm>
        </p:grpSpPr>
        <p:pic>
          <p:nvPicPr>
            <p:cNvPr id="6" name="Graphic 78">
              <a:extLst>
                <a:ext uri="{FF2B5EF4-FFF2-40B4-BE49-F238E27FC236}">
                  <a16:creationId xmlns:a16="http://schemas.microsoft.com/office/drawing/2014/main" id="{7B67E63D-0290-D7FE-B437-E0A1DFF53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02398" y="2959365"/>
              <a:ext cx="457200" cy="4572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BEBBD2-D67F-A0CC-054B-4F2E64230AEE}"/>
                </a:ext>
              </a:extLst>
            </p:cNvPr>
            <p:cNvSpPr/>
            <p:nvPr/>
          </p:nvSpPr>
          <p:spPr>
            <a:xfrm>
              <a:off x="6219648" y="3376711"/>
              <a:ext cx="869089" cy="203133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800" dirty="0">
                  <a:ea typeface="Open Sans SemiBold" panose="020B0706030804020204" pitchFamily="34" charset="0"/>
                  <a:cs typeface="Open Sans SemiBold" panose="020B0706030804020204" pitchFamily="34" charset="0"/>
                </a:rPr>
                <a:t>Internal LB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304A6E-0FE8-F442-F303-D7E865D463C3}"/>
              </a:ext>
            </a:extLst>
          </p:cNvPr>
          <p:cNvCxnSpPr>
            <a:cxnSpLocks/>
          </p:cNvCxnSpPr>
          <p:nvPr/>
        </p:nvCxnSpPr>
        <p:spPr>
          <a:xfrm flipH="1">
            <a:off x="1927969" y="2340328"/>
            <a:ext cx="1079108" cy="423315"/>
          </a:xfrm>
          <a:prstGeom prst="line">
            <a:avLst/>
          </a:prstGeom>
          <a:ln w="12700"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BF77C-4B36-A111-B9FD-D6D736743B92}"/>
              </a:ext>
            </a:extLst>
          </p:cNvPr>
          <p:cNvCxnSpPr>
            <a:cxnSpLocks/>
          </p:cNvCxnSpPr>
          <p:nvPr/>
        </p:nvCxnSpPr>
        <p:spPr>
          <a:xfrm>
            <a:off x="3476344" y="2348885"/>
            <a:ext cx="1209260" cy="394343"/>
          </a:xfrm>
          <a:prstGeom prst="line">
            <a:avLst/>
          </a:prstGeom>
          <a:ln w="12700"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6C2A95-96E0-FD91-537D-DFA3201205A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927969" y="3654670"/>
            <a:ext cx="1091175" cy="413680"/>
          </a:xfrm>
          <a:prstGeom prst="line">
            <a:avLst/>
          </a:prstGeom>
          <a:ln w="12700"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4AF596-9377-8EAE-DA00-2EEED12322C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76344" y="3665159"/>
            <a:ext cx="1209260" cy="403191"/>
          </a:xfrm>
          <a:prstGeom prst="line">
            <a:avLst/>
          </a:prstGeom>
          <a:ln w="12700">
            <a:solidFill>
              <a:srgbClr val="92D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EC43AD-8738-0657-C365-4C7972424F89}"/>
              </a:ext>
            </a:extLst>
          </p:cNvPr>
          <p:cNvSpPr txBox="1"/>
          <p:nvPr/>
        </p:nvSpPr>
        <p:spPr>
          <a:xfrm>
            <a:off x="6964674" y="1886318"/>
            <a:ext cx="4742912" cy="264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Two FGT in the 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different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az1</a:t>
            </a: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Build HA with E</a:t>
            </a:r>
            <a:r>
              <a:rPr lang="en-US" altLang="zh-CN" dirty="0">
                <a:solidFill>
                  <a:srgbClr val="000000"/>
                </a:solidFill>
                <a:cs typeface="Arial" panose="020B0604020202020204" pitchFamily="34" charset="0"/>
              </a:rPr>
              <a:t>LB and ILB (AA/AS)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Vm traffic will route ILB floating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ip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Fgt1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snat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dnat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the server traffic</a:t>
            </a:r>
          </a:p>
          <a:p>
            <a:pPr marL="285750" indent="-285750" algn="l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defTabSz="457189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FGT port1 will bind ELB public floating </a:t>
            </a:r>
            <a:r>
              <a:rPr lang="en-US" dirty="0" err="1">
                <a:solidFill>
                  <a:srgbClr val="000000"/>
                </a:solidFill>
                <a:cs typeface="Arial" panose="020B0604020202020204" pitchFamily="34" charset="0"/>
              </a:rPr>
              <a:t>ip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BC3E5-2D43-FC04-7C09-16BDF3E198A0}"/>
              </a:ext>
            </a:extLst>
          </p:cNvPr>
          <p:cNvSpPr txBox="1"/>
          <p:nvPr/>
        </p:nvSpPr>
        <p:spPr>
          <a:xfrm>
            <a:off x="318573" y="807090"/>
            <a:ext cx="2214068" cy="2862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The dual LB 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with 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20204" pitchFamily="34" charset="0"/>
              </a:rPr>
              <a:t>fortigate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1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The same AZ HA Done</a:t>
            </a:r>
            <a:endParaRPr 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Inter" panose="020B0502030000000004" pitchFamily="34" charset="0"/>
              <a:cs typeface="+mn-cs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Case-1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E5A3F-8D35-9895-5A3A-3749F6080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62" y="1258461"/>
            <a:ext cx="7795131" cy="2884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934322-E3CB-5CE2-6456-AA743082E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3" y="2783337"/>
            <a:ext cx="7939248" cy="34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Inter" panose="020B0502030000000004" pitchFamily="34" charset="0"/>
              </a:rPr>
              <a:t>Subnet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Inter" panose="020B0502030000000004" pitchFamily="34" charset="0"/>
              </a:rPr>
              <a:t>dns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ea typeface="Inter" panose="020B0502030000000004" pitchFamily="34" charset="0"/>
              </a:rPr>
              <a:t> config</a:t>
            </a:r>
            <a:endParaRPr 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Inter" panose="020B0502030000000004" pitchFamily="34" charset="0"/>
              <a:cs typeface="+mn-cs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Case-1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EBB4B-1073-2CE4-6044-BB9259160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3" y="1350512"/>
            <a:ext cx="9542836" cy="415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37B70-D1D8-B9D9-AF37-B8D3C76F7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024" y="2133015"/>
            <a:ext cx="9199023" cy="4011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998978-7DE3-1CA1-9B08-A7D22A6DAFA9}"/>
              </a:ext>
            </a:extLst>
          </p:cNvPr>
          <p:cNvSpPr txBox="1"/>
          <p:nvPr/>
        </p:nvSpPr>
        <p:spPr>
          <a:xfrm>
            <a:off x="1143000" y="6349238"/>
            <a:ext cx="810350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Cautions: need to set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dns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to subnet by yourself which every want to resolve </a:t>
            </a:r>
            <a:r>
              <a:rPr lang="en-US" sz="1600" dirty="0" err="1">
                <a:solidFill>
                  <a:srgbClr val="FF0000"/>
                </a:solidFill>
                <a:cs typeface="Arial" panose="020B0604020202020204" pitchFamily="34" charset="0"/>
              </a:rPr>
              <a:t>dns</a:t>
            </a:r>
            <a:r>
              <a:rPr lang="en-US" sz="1600" dirty="0">
                <a:solidFill>
                  <a:srgbClr val="FF0000"/>
                </a:solidFill>
                <a:cs typeface="Arial" panose="020B0604020202020204" pitchFamily="34" charset="0"/>
              </a:rPr>
              <a:t> subnet.</a:t>
            </a:r>
          </a:p>
        </p:txBody>
      </p:sp>
    </p:spTree>
    <p:extLst>
      <p:ext uri="{BB962C8B-B14F-4D97-AF65-F5344CB8AC3E}">
        <p14:creationId xmlns:p14="http://schemas.microsoft.com/office/powerpoint/2010/main" val="234700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24C629-088D-66F2-78CB-87E02FC4B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8" y="1258461"/>
            <a:ext cx="8403771" cy="4573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Inter" panose="020B0502030000000004" pitchFamily="34" charset="0"/>
              </a:rPr>
              <a:t>Virtual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ea typeface="Inter" panose="020B0502030000000004" pitchFamily="34" charset="0"/>
              </a:rPr>
              <a:t>ip</a:t>
            </a:r>
            <a:endParaRPr 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Inter" panose="020B0502030000000004" pitchFamily="34" charset="0"/>
              <a:cs typeface="+mn-cs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Case-1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9046A-8458-9079-99C3-8BF4B1FEF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321" y="1614397"/>
            <a:ext cx="9307286" cy="45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3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Fgt</a:t>
            </a:r>
            <a:r>
              <a:rPr lang="en-US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  <a:cs typeface="+mn-cs"/>
              </a:rPr>
              <a:t> config</a:t>
            </a: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Case-1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A2B59-FCDE-954A-FE39-1ADC850A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3" y="1330439"/>
            <a:ext cx="6660502" cy="46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A4AFB0-098F-7093-0C11-3D2CF679B8FE}"/>
              </a:ext>
            </a:extLst>
          </p:cNvPr>
          <p:cNvSpPr txBox="1"/>
          <p:nvPr/>
        </p:nvSpPr>
        <p:spPr>
          <a:xfrm>
            <a:off x="257953" y="845126"/>
            <a:ext cx="10841038" cy="413335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a typeface="Inter" panose="020B0502030000000004" pitchFamily="34" charset="0"/>
              </a:rPr>
              <a:t>Route table </a:t>
            </a:r>
            <a:endParaRPr lang="en-US" sz="2000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Inter" panose="020B0502030000000004" pitchFamily="34" charset="0"/>
              <a:cs typeface="+mn-cs"/>
            </a:endParaRPr>
          </a:p>
        </p:txBody>
      </p:sp>
      <p:sp>
        <p:nvSpPr>
          <p:cNvPr id="55" name="Title 54">
            <a:extLst>
              <a:ext uri="{FF2B5EF4-FFF2-40B4-BE49-F238E27FC236}">
                <a16:creationId xmlns:a16="http://schemas.microsoft.com/office/drawing/2014/main" id="{EE146984-1D08-8FA2-004C-72F99AE4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70" y="176071"/>
            <a:ext cx="10837163" cy="726454"/>
          </a:xfrm>
        </p:spPr>
        <p:txBody>
          <a:bodyPr anchor="ctr" anchorCtr="0">
            <a:normAutofit/>
          </a:bodyPr>
          <a:lstStyle/>
          <a:p>
            <a:r>
              <a:rPr lang="en-US" altLang="zh-CN" b="1" kern="1200" spc="0" baseline="0" dirty="0">
                <a:latin typeface="+mj-lt"/>
                <a:ea typeface="Inter" panose="020B0502030000000004" pitchFamily="34" charset="0"/>
                <a:cs typeface="+mj-cs"/>
              </a:rPr>
              <a:t>Case-1</a:t>
            </a:r>
            <a:endParaRPr lang="en-US" b="1" kern="1200" spc="0" baseline="0" dirty="0">
              <a:latin typeface="+mj-lt"/>
              <a:ea typeface="Inter" panose="020B0502030000000004" pitchFamily="34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28870-6C85-B339-A485-CD75E140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3" y="1397003"/>
            <a:ext cx="10091057" cy="37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A_new">
  <a:themeElements>
    <a:clrScheme name="2A">
      <a:dk1>
        <a:sysClr val="windowText" lastClr="000000"/>
      </a:dk1>
      <a:lt1>
        <a:sysClr val="window" lastClr="FFFFFF"/>
      </a:lt1>
      <a:dk2>
        <a:srgbClr val="00AD67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AD67"/>
      </a:hlink>
      <a:folHlink>
        <a:srgbClr val="919191"/>
      </a:folHlink>
    </a:clrScheme>
    <a:fontScheme name="Custom 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Fortinet Digit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7189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A87B996-0F7D-0B4C-AE60-DDA80FF33A7A}" vid="{0F1DD611-4A27-5E47-9F79-5E28042758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bc1d122-05cb-4a84-be5a-a9ed8dd9cc73">
      <UserInfo>
        <DisplayName>Aidan Walden</DisplayName>
        <AccountId>24</AccountId>
        <AccountType/>
      </UserInfo>
      <UserInfo>
        <DisplayName>Daniel Schrader</DisplayName>
        <AccountId>59</AccountId>
        <AccountType/>
      </UserInfo>
      <UserInfo>
        <DisplayName>Frederick Harris</DisplayName>
        <AccountId>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BC9A07E8BE6A479079BCBAEC5AF7A3" ma:contentTypeVersion="4" ma:contentTypeDescription="Create a new document." ma:contentTypeScope="" ma:versionID="52f9b5e406d22ee608bee8a6e178c346">
  <xsd:schema xmlns:xsd="http://www.w3.org/2001/XMLSchema" xmlns:xs="http://www.w3.org/2001/XMLSchema" xmlns:p="http://schemas.microsoft.com/office/2006/metadata/properties" xmlns:ns2="53be9516-f06b-4669-966c-f87c17022bf1" xmlns:ns3="ebc1d122-05cb-4a84-be5a-a9ed8dd9cc73" targetNamespace="http://schemas.microsoft.com/office/2006/metadata/properties" ma:root="true" ma:fieldsID="056276acce7db45a29100ab2e2d0a5f3" ns2:_="" ns3:_="">
    <xsd:import namespace="53be9516-f06b-4669-966c-f87c17022bf1"/>
    <xsd:import namespace="ebc1d122-05cb-4a84-be5a-a9ed8dd9cc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e9516-f06b-4669-966c-f87c17022b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1d122-05cb-4a84-be5a-a9ed8dd9cc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765293-B1B9-4B1C-A7DE-2F1F893C607F}">
  <ds:schemaRefs>
    <ds:schemaRef ds:uri="5858525f-8556-4a49-8c5b-46c9ac02e9a8"/>
    <ds:schemaRef ds:uri="c15da466-223d-4a9a-9a5d-eb2bee72a60a"/>
    <ds:schemaRef ds:uri="ebc1d122-05cb-4a84-be5a-a9ed8dd9cc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CE5D9B-F323-482A-9D4A-46A1788E0E23}">
  <ds:schemaRefs>
    <ds:schemaRef ds:uri="53be9516-f06b-4669-966c-f87c17022bf1"/>
    <ds:schemaRef ds:uri="ebc1d122-05cb-4a84-be5a-a9ed8dd9cc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35B22F8-6FD3-462C-A541-5ECB8ED7E4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342</Words>
  <Application>Microsoft Office PowerPoint</Application>
  <PresentationFormat>Widescreen</PresentationFormat>
  <Paragraphs>106</Paragraphs>
  <Slides>18</Slides>
  <Notes>16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Inter</vt:lpstr>
      <vt:lpstr>Arial</vt:lpstr>
      <vt:lpstr>Calibri</vt:lpstr>
      <vt:lpstr>Open Sans</vt:lpstr>
      <vt:lpstr>Open Sans SemiBold</vt:lpstr>
      <vt:lpstr>Open Sans SemiBold</vt:lpstr>
      <vt:lpstr>Wingdings</vt:lpstr>
      <vt:lpstr>2A_new</vt:lpstr>
      <vt:lpstr>Fortinet Theme</vt:lpstr>
      <vt:lpstr>FGT integrate with Telcom Cloud</vt:lpstr>
      <vt:lpstr>Architecture-1</vt:lpstr>
      <vt:lpstr>Architecture-2</vt:lpstr>
      <vt:lpstr>Architecture-3</vt:lpstr>
      <vt:lpstr>Case-1</vt:lpstr>
      <vt:lpstr>Case-1</vt:lpstr>
      <vt:lpstr>Case-1</vt:lpstr>
      <vt:lpstr>Case-1</vt:lpstr>
      <vt:lpstr>Case-1</vt:lpstr>
      <vt:lpstr>Case-1</vt:lpstr>
      <vt:lpstr>Case-1</vt:lpstr>
      <vt:lpstr>Case-1</vt:lpstr>
      <vt:lpstr>Case-1</vt:lpstr>
      <vt:lpstr>ISSUE-1</vt:lpstr>
      <vt:lpstr>ISSUE-2</vt:lpstr>
      <vt:lpstr>ISSUE-3</vt:lpstr>
      <vt:lpstr>ISSUE-3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2Adaptive Marketing Plan March 2014</dc:title>
  <dc:creator>Renato@2a.consulting</dc:creator>
  <cp:lastModifiedBy>Gang Liu</cp:lastModifiedBy>
  <cp:revision>55</cp:revision>
  <cp:lastPrinted>2017-07-31T19:16:57Z</cp:lastPrinted>
  <dcterms:created xsi:type="dcterms:W3CDTF">2014-03-10T22:14:17Z</dcterms:created>
  <dcterms:modified xsi:type="dcterms:W3CDTF">2024-06-13T11:23:11Z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0x010100FBBC9A07E8BE6A479079BCBAEC5AF7A3</vt:lpwstr>
  </property>
  <property fmtid="{D5CDD505-2E9C-101B-9397-08002B2CF9AE}" pid="3" name="Order">
    <vt:r8>33400</vt:r8>
  </property>
  <property fmtid="{D5CDD505-2E9C-101B-9397-08002B2CF9AE}" pid="4" name="MediaServiceImageTags">
    <vt:lpwstr/>
  </property>
</Properties>
</file>