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42808525" cy="30279975"/>
  <p:notesSz cx="6769100" cy="9906000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2" userDrawn="1">
          <p15:clr>
            <a:srgbClr val="A4A3A4"/>
          </p15:clr>
        </p15:guide>
        <p15:guide id="2" orient="horz" pos="17995" userDrawn="1">
          <p15:clr>
            <a:srgbClr val="A4A3A4"/>
          </p15:clr>
        </p15:guide>
        <p15:guide id="3" orient="horz" pos="4029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3174" userDrawn="1">
          <p15:clr>
            <a:srgbClr val="A4A3A4"/>
          </p15:clr>
        </p15:guide>
        <p15:guide id="6" pos="17515" userDrawn="1">
          <p15:clr>
            <a:srgbClr val="A4A3A4"/>
          </p15:clr>
        </p15:guide>
        <p15:guide id="7" pos="8755" userDrawn="1">
          <p15:clr>
            <a:srgbClr val="A4A3A4"/>
          </p15:clr>
        </p15:guide>
        <p15:guide id="8" pos="26287" userDrawn="1">
          <p15:clr>
            <a:srgbClr val="A4A3A4"/>
          </p15:clr>
        </p15:guide>
        <p15:guide id="9" pos="600" userDrawn="1">
          <p15:clr>
            <a:srgbClr val="A4A3A4"/>
          </p15:clr>
        </p15:guide>
        <p15:guide id="10" pos="18312" userDrawn="1">
          <p15:clr>
            <a:srgbClr val="A4A3A4"/>
          </p15:clr>
        </p15:guide>
        <p15:guide id="11" pos="13694" userDrawn="1">
          <p15:clr>
            <a:srgbClr val="A4A3A4"/>
          </p15:clr>
        </p15:guide>
        <p15:guide id="12" pos="9518" userDrawn="1">
          <p15:clr>
            <a:srgbClr val="A4A3A4"/>
          </p15:clr>
        </p15:guide>
        <p15:guide id="13" pos="13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84"/>
    <a:srgbClr val="80BB30"/>
    <a:srgbClr val="377FB4"/>
    <a:srgbClr val="3886B2"/>
    <a:srgbClr val="3590C4"/>
    <a:srgbClr val="D4D5E5"/>
    <a:srgbClr val="652D89"/>
    <a:srgbClr val="E3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24" d="100"/>
          <a:sy n="24" d="100"/>
        </p:scale>
        <p:origin x="1566" y="84"/>
      </p:cViewPr>
      <p:guideLst>
        <p:guide orient="horz" pos="1692"/>
        <p:guide orient="horz" pos="17995"/>
        <p:guide orient="horz" pos="4029"/>
        <p:guide orient="horz" pos="576"/>
        <p:guide orient="horz" pos="3174"/>
        <p:guide pos="17515"/>
        <p:guide pos="8755"/>
        <p:guide pos="26287"/>
        <p:guide pos="600"/>
        <p:guide pos="18312"/>
        <p:guide pos="13694"/>
        <p:guide pos="9518"/>
        <p:guide pos="13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6BDA7B-9120-4751-978B-70BA3FCA5DEB}" type="datetimeFigureOut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8825" y="742950"/>
            <a:ext cx="52514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8608" y="6653181"/>
            <a:ext cx="51443637" cy="4591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7215" y="12136918"/>
            <a:ext cx="42366422" cy="54735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22479" y="1903830"/>
            <a:ext cx="12859766" cy="171344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8608" y="1903830"/>
            <a:ext cx="38364591" cy="171344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728" y="13762797"/>
            <a:ext cx="51443637" cy="42538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0728" y="9077590"/>
            <a:ext cx="51443637" cy="468520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8608" y="6187448"/>
            <a:ext cx="25612178" cy="128508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70065" y="6187448"/>
            <a:ext cx="25612179" cy="128508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501" y="858026"/>
            <a:ext cx="54467851" cy="356968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500" y="4793972"/>
            <a:ext cx="26740548" cy="1998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6500" y="6792622"/>
            <a:ext cx="26740548" cy="123395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44665" y="4793972"/>
            <a:ext cx="26749687" cy="1998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44665" y="6792622"/>
            <a:ext cx="26749687" cy="123395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501" y="852448"/>
            <a:ext cx="19910939" cy="36291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1515" y="852448"/>
            <a:ext cx="33832837" cy="182797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6501" y="4481624"/>
            <a:ext cx="19910939" cy="146505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1595" y="14992664"/>
            <a:ext cx="36313423" cy="176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61595" y="1914056"/>
            <a:ext cx="36313423" cy="12850855"/>
          </a:xfrm>
        </p:spPr>
        <p:txBody>
          <a:bodyPr vert="horz" wrap="square" lIns="449187" tIns="224596" rIns="449187" bIns="224596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13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61595" y="16762631"/>
            <a:ext cx="36313423" cy="2513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209925" y="2690813"/>
            <a:ext cx="36388675" cy="5046662"/>
          </a:xfrm>
          <a:prstGeom prst="rect">
            <a:avLst/>
          </a:prstGeom>
          <a:noFill/>
          <a:ln w="9525">
            <a:noFill/>
          </a:ln>
        </p:spPr>
        <p:txBody>
          <a:bodyPr lIns="449187" tIns="224596" rIns="449187" bIns="224596"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09925" y="8747125"/>
            <a:ext cx="36388675" cy="18168938"/>
          </a:xfrm>
          <a:prstGeom prst="rect">
            <a:avLst/>
          </a:prstGeom>
          <a:noFill/>
          <a:ln w="9525">
            <a:noFill/>
          </a:ln>
        </p:spPr>
        <p:txBody>
          <a:bodyPr lIns="449187" tIns="224596" rIns="449187" bIns="224596"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9925" y="27589163"/>
            <a:ext cx="8918575" cy="2017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eaLnBrk="1" hangingPunct="1">
              <a:defRPr sz="70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89163"/>
            <a:ext cx="13557250" cy="2017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algn="ctr" eaLnBrk="1" hangingPunct="1">
              <a:defRPr sz="70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89163"/>
            <a:ext cx="8918575" cy="2017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algn="r">
              <a:defRPr sz="70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682750" indent="-1682750" algn="l" defTabSz="4491355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3649980" indent="-1400175" algn="l" defTabSz="4491355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615305" indent="-1123950" algn="l" defTabSz="4491355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864475" indent="-1125855" algn="l" defTabSz="4491355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0106025" indent="-1125855" algn="l" defTabSz="4491355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5632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0204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14776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19348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ext Box 81"/>
          <p:cNvSpPr/>
          <p:nvPr/>
        </p:nvSpPr>
        <p:spPr>
          <a:xfrm>
            <a:off x="0" y="27432000"/>
            <a:ext cx="42808525" cy="2860675"/>
          </a:xfrm>
          <a:prstGeom prst="rect">
            <a:avLst/>
          </a:prstGeom>
          <a:gradFill rotWithShape="1">
            <a:gsLst>
              <a:gs pos="0">
                <a:srgbClr val="000A46"/>
              </a:gs>
              <a:gs pos="100000">
                <a:srgbClr val="00B0F0"/>
              </a:gs>
            </a:gsLst>
            <a:lin ang="19680000"/>
            <a:tileRect/>
          </a:gradFill>
          <a:ln w="9525">
            <a:noFill/>
          </a:ln>
        </p:spPr>
        <p:txBody>
          <a:bodyPr anchor="ctr" anchorCtr="0">
            <a:noAutofit/>
          </a:bodyPr>
          <a:p>
            <a:pPr lvl="0" algn="ctr">
              <a:buClrTx/>
              <a:buSzTx/>
              <a:buFontTx/>
            </a:pPr>
            <a:endParaRPr lang="en-US" altLang="en-US" sz="6600" b="1" dirty="0">
              <a:solidFill>
                <a:schemeClr val="bg1"/>
              </a:solidFill>
              <a:ea typeface="Arial" panose="020B0604020202020204" pitchFamily="34" charset="0"/>
              <a:sym typeface="+mn-ea"/>
            </a:endParaRPr>
          </a:p>
        </p:txBody>
      </p:sp>
      <p:sp>
        <p:nvSpPr>
          <p:cNvPr id="3075" name="Rectangle 9"/>
          <p:cNvSpPr/>
          <p:nvPr/>
        </p:nvSpPr>
        <p:spPr>
          <a:xfrm>
            <a:off x="32626935" y="29335730"/>
            <a:ext cx="99606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GB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Dedication.Your Journey.</a:t>
            </a:r>
            <a:endParaRPr lang="en-GB" altLang="en-US" sz="5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02" name="Rectangle 249"/>
          <p:cNvSpPr/>
          <p:nvPr/>
        </p:nvSpPr>
        <p:spPr>
          <a:xfrm>
            <a:off x="351790" y="7908925"/>
            <a:ext cx="12887325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IE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Dataset Overview</a:t>
            </a:r>
            <a:r>
              <a:rPr lang="en-IE" altLang="en-GB" sz="6600" b="1" dirty="0">
                <a:solidFill>
                  <a:srgbClr val="0066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E" altLang="en-GB" sz="6600" b="1" dirty="0">
              <a:solidFill>
                <a:srgbClr val="00668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Rectangle 24"/>
          <p:cNvSpPr/>
          <p:nvPr/>
        </p:nvSpPr>
        <p:spPr>
          <a:xfrm>
            <a:off x="351790" y="4667250"/>
            <a:ext cx="13150215" cy="21469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Violence against women and girls is a critical global issue. This project uses data analysis to identify patterns and insights, aiming to support awareness and policy-making</a:t>
            </a:r>
            <a:r>
              <a:rPr lang="en-IE" altLang="en-US" sz="3600" dirty="0">
                <a:latin typeface="Helvetica" charset="0"/>
              </a:rPr>
              <a:t>.</a:t>
            </a:r>
            <a:endParaRPr lang="en-US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3080" name="Rectangle 86"/>
          <p:cNvSpPr/>
          <p:nvPr/>
        </p:nvSpPr>
        <p:spPr>
          <a:xfrm>
            <a:off x="401320" y="9525000"/>
            <a:ext cx="13100050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The dataset from Kaggle contains over 3,000 records on violence against women, including attributes like region, type of violence, and incidents reported.</a:t>
            </a:r>
            <a:endParaRPr lang="en-US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3082" name="Rectangle 20"/>
          <p:cNvSpPr/>
          <p:nvPr/>
        </p:nvSpPr>
        <p:spPr>
          <a:xfrm>
            <a:off x="14561820" y="26681430"/>
            <a:ext cx="127873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3400"/>
              </a:lnSpc>
            </a:pPr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Caption size 24pt Arial and exactly 34pt space between lines</a:t>
            </a:r>
            <a:endParaRPr lang="en-GB" alt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83" name="Rectangle 30"/>
          <p:cNvSpPr/>
          <p:nvPr/>
        </p:nvSpPr>
        <p:spPr>
          <a:xfrm>
            <a:off x="15109825" y="13462000"/>
            <a:ext cx="5175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3085" name="Rectangle 102"/>
          <p:cNvSpPr/>
          <p:nvPr/>
        </p:nvSpPr>
        <p:spPr>
          <a:xfrm>
            <a:off x="15109825" y="17833975"/>
            <a:ext cx="51752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3088" name="Rectangle 20"/>
          <p:cNvSpPr/>
          <p:nvPr/>
        </p:nvSpPr>
        <p:spPr>
          <a:xfrm>
            <a:off x="401320" y="27768550"/>
            <a:ext cx="31843980" cy="23685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>
              <a:lnSpc>
                <a:spcPts val="2200"/>
              </a:lnSpc>
              <a:spcAft>
                <a:spcPts val="1200"/>
              </a:spcAft>
            </a:pPr>
            <a:r>
              <a:rPr lang="en-GB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GB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Rapha</a:t>
            </a:r>
            <a:r>
              <a:rPr lang="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ë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lle Rafin, Nabamallika Dehingia, Juncal Plazaola-Castaño and Raj, A. (2024). Rapid surveys on violence against women in crisis contexts: decision-making guidance based on the UN Women Rapid Gender Assessment surveys on violence against women during COVID-19. The Lancet Global Health, [online] 12(11), pp.e1899–e1904. doi:https://doi.org/10.1016/s2214-109x(24)00278-x. (Rapha</a:t>
            </a:r>
            <a:r>
              <a:rPr lang="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ë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lle Rafin et al., 2024)</a:t>
            </a: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Shahriar, A.Z.M. and Alam, Q. (2024). Violence against women, innate preferences and financial inclusion. Pacific-Basin Finance Journal, 87, p.102482. doi:https://doi.org/10.1016/j.pacfin.2024.102482. (Shahriar and Alam, 2024)</a:t>
            </a: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Sukanya Paradkar, Singh, C., Anand Suryavanshi, Tiwari, A., Beniamino Cislaghi, Nayreen Daruwalla, Osrin, D. and Gram, L. (2024). ‘Mostly women’s issues’ – Gender differences in community responses to a large-scale NGO programme to prevent violence against women in urban India. Women s Studies International Forum, 107, pp.102997–102997. doi:https://doi.org/10.1016/j.wsif.2024.102997. (Sukanya Paradkar et al., 2024)</a:t>
            </a: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6" name="Rectangle 249"/>
          <p:cNvSpPr/>
          <p:nvPr/>
        </p:nvSpPr>
        <p:spPr>
          <a:xfrm>
            <a:off x="28917900" y="18700750"/>
            <a:ext cx="12886055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IE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Conclusions</a:t>
            </a:r>
            <a:endParaRPr lang="en-IE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0" name="Rectangle 24"/>
          <p:cNvSpPr/>
          <p:nvPr/>
        </p:nvSpPr>
        <p:spPr>
          <a:xfrm>
            <a:off x="14561820" y="4652963"/>
            <a:ext cx="12936538" cy="2014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EDA revealed trends such as regional variations in violence and correlations between economic factors and incident types, visualized using heatmaps and plots.</a:t>
            </a:r>
            <a:endParaRPr lang="en-US" altLang="en-US" sz="3600" dirty="0">
              <a:latin typeface="Helvetica" charset="0"/>
            </a:endParaRPr>
          </a:p>
        </p:txBody>
      </p:sp>
      <p:sp>
        <p:nvSpPr>
          <p:cNvPr id="3091" name="Rectangle 6"/>
          <p:cNvSpPr/>
          <p:nvPr/>
        </p:nvSpPr>
        <p:spPr>
          <a:xfrm>
            <a:off x="0" y="-58737"/>
            <a:ext cx="42808525" cy="3211512"/>
          </a:xfrm>
          <a:prstGeom prst="rect">
            <a:avLst/>
          </a:prstGeom>
          <a:gradFill rotWithShape="1">
            <a:gsLst>
              <a:gs pos="0">
                <a:srgbClr val="000A46"/>
              </a:gs>
              <a:gs pos="100000">
                <a:srgbClr val="00B0F0"/>
              </a:gs>
            </a:gsLst>
            <a:lin ang="19680000"/>
            <a:tileRect/>
          </a:gradFill>
          <a:ln w="9525">
            <a:noFill/>
          </a:ln>
        </p:spPr>
        <p:txBody>
          <a:bodyPr anchor="ctr" anchorCtr="0">
            <a:noAutofit/>
          </a:bodyPr>
          <a:p>
            <a:pPr lvl="0" algn="ctr">
              <a:buClrTx/>
              <a:buSzTx/>
              <a:buFontTx/>
            </a:pPr>
            <a:endParaRPr lang="en-US" altLang="en-US" sz="6600" b="1" dirty="0">
              <a:solidFill>
                <a:schemeClr val="bg1"/>
              </a:solidFill>
              <a:ea typeface="Arial" panose="020B0604020202020204" pitchFamily="34" charset="0"/>
              <a:sym typeface="+mn-ea"/>
            </a:endParaRPr>
          </a:p>
        </p:txBody>
      </p:sp>
      <p:sp>
        <p:nvSpPr>
          <p:cNvPr id="3092" name="TextBox 26"/>
          <p:cNvSpPr txBox="1"/>
          <p:nvPr/>
        </p:nvSpPr>
        <p:spPr>
          <a:xfrm>
            <a:off x="3710305" y="150813"/>
            <a:ext cx="31796038" cy="10655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7600"/>
              </a:lnSpc>
            </a:pPr>
            <a:r>
              <a:rPr lang="en-US" altLang="en-US" sz="6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Understanding Violence Against Women and Girls: A Data-Driven Approach</a:t>
            </a:r>
            <a:endParaRPr lang="en-US" altLang="en-US" sz="6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93" name="Rectangle 6"/>
          <p:cNvSpPr/>
          <p:nvPr/>
        </p:nvSpPr>
        <p:spPr>
          <a:xfrm>
            <a:off x="3710305" y="2209800"/>
            <a:ext cx="37759640" cy="6858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>
              <a:lnSpc>
                <a:spcPts val="3400"/>
              </a:lnSpc>
            </a:pPr>
            <a:r>
              <a:rPr lang="en-IE" altLang="en-GB" sz="4000" b="1" dirty="0">
                <a:solidFill>
                  <a:schemeClr val="bg1"/>
                </a:solidFill>
                <a:sym typeface="+mn-ea"/>
              </a:rPr>
              <a:t>Author: Charles Rocha </a:t>
            </a:r>
            <a:r>
              <a:rPr lang="pt-BR" altLang="en-IE" sz="4000" b="1" dirty="0">
                <a:solidFill>
                  <a:schemeClr val="bg1"/>
                </a:solidFill>
                <a:sym typeface="+mn-ea"/>
              </a:rPr>
              <a:t>| </a:t>
            </a:r>
            <a:r>
              <a:rPr lang="en-IE" altLang="en-US" sz="4000" b="1" dirty="0">
                <a:solidFill>
                  <a:schemeClr val="bg1"/>
                </a:solidFill>
                <a:sym typeface="+mn-ea"/>
              </a:rPr>
              <a:t>Lecturer: </a:t>
            </a:r>
            <a:r>
              <a:rPr lang="en-US" altLang="en-US" sz="4000" b="1" dirty="0">
                <a:solidFill>
                  <a:schemeClr val="bg1"/>
                </a:solidFill>
                <a:sym typeface="+mn-ea"/>
              </a:rPr>
              <a:t>Dr Muhammad Iqbal</a:t>
            </a:r>
            <a:r>
              <a:rPr lang="en-IE" altLang="en-US" sz="40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pt-BR" altLang="en-IE" sz="4000" b="1" dirty="0">
                <a:solidFill>
                  <a:schemeClr val="bg1"/>
                </a:solidFill>
                <a:sym typeface="+mn-ea"/>
              </a:rPr>
              <a:t>| CCT College Dublin</a:t>
            </a:r>
            <a:r>
              <a:rPr lang="en-IE" altLang="pt-BR" sz="4000" b="1" dirty="0">
                <a:solidFill>
                  <a:schemeClr val="bg1"/>
                </a:solidFill>
                <a:sym typeface="+mn-ea"/>
              </a:rPr>
              <a:t>    	                      									     </a:t>
            </a:r>
            <a:r>
              <a:rPr lang="en-IE" altLang="pt-BR" sz="4000" b="1" dirty="0">
                <a:solidFill>
                  <a:schemeClr val="bg1"/>
                </a:solidFill>
                <a:highlight>
                  <a:srgbClr val="FFFF00"/>
                </a:highlight>
                <a:sym typeface="+mn-ea"/>
              </a:rPr>
              <a:t>Word count: ?00</a:t>
            </a:r>
            <a:r>
              <a:rPr lang="en-IE" altLang="pt-BR" sz="4000" b="1" dirty="0">
                <a:solidFill>
                  <a:schemeClr val="bg1"/>
                </a:solidFill>
                <a:sym typeface="+mn-ea"/>
              </a:rPr>
              <a:t>                                                        </a:t>
            </a:r>
            <a:r>
              <a:rPr lang="en-GB" altLang="en-US" sz="4000" b="1" dirty="0">
                <a:solidFill>
                  <a:schemeClr val="bg1"/>
                </a:solidFill>
                <a:sym typeface="+mn-ea"/>
              </a:rPr>
              <a:t> </a:t>
            </a:r>
            <a:endParaRPr lang="en-GB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>
              <a:lnSpc>
                <a:spcPts val="3400"/>
              </a:lnSpc>
            </a:pPr>
            <a:endParaRPr lang="en-GB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095" name="Picture 3" descr="A blue and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6228" y="27705050"/>
            <a:ext cx="5461010" cy="14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Rectangle 249"/>
          <p:cNvSpPr/>
          <p:nvPr/>
        </p:nvSpPr>
        <p:spPr>
          <a:xfrm>
            <a:off x="401003" y="3362006"/>
            <a:ext cx="14160500" cy="1106805"/>
          </a:xfrm>
          <a:prstGeom prst="rect">
            <a:avLst/>
          </a:prstGeom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en-IE" altLang="en-US" sz="6600" b="1" strike="noStrike" noProof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IE" altLang="en-US" sz="6600" b="1" strike="noStrike" noProof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Poster Co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420"/>
            <a:ext cx="3211195" cy="3211195"/>
          </a:xfrm>
          <a:prstGeom prst="rect">
            <a:avLst/>
          </a:prstGeom>
        </p:spPr>
      </p:pic>
      <p:sp>
        <p:nvSpPr>
          <p:cNvPr id="19" name="Straight Connector 6"/>
          <p:cNvSpPr/>
          <p:nvPr/>
        </p:nvSpPr>
        <p:spPr>
          <a:xfrm>
            <a:off x="401320" y="4655820"/>
            <a:ext cx="13651230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3" name="Straight Connector 6"/>
          <p:cNvSpPr/>
          <p:nvPr/>
        </p:nvSpPr>
        <p:spPr>
          <a:xfrm>
            <a:off x="28917900" y="19949795"/>
            <a:ext cx="13651230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4" name="Straight Connector 6"/>
          <p:cNvSpPr/>
          <p:nvPr/>
        </p:nvSpPr>
        <p:spPr>
          <a:xfrm>
            <a:off x="401955" y="9463405"/>
            <a:ext cx="13651230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5" name="Straight Connector 6"/>
          <p:cNvSpPr/>
          <p:nvPr/>
        </p:nvSpPr>
        <p:spPr>
          <a:xfrm flipV="1">
            <a:off x="14561820" y="4645660"/>
            <a:ext cx="12787630" cy="4254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7" name="Straight Connector 6"/>
          <p:cNvSpPr/>
          <p:nvPr/>
        </p:nvSpPr>
        <p:spPr>
          <a:xfrm>
            <a:off x="29432250" y="4645660"/>
            <a:ext cx="12936855" cy="63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10" name="Straight Connector 6"/>
          <p:cNvSpPr/>
          <p:nvPr/>
        </p:nvSpPr>
        <p:spPr>
          <a:xfrm>
            <a:off x="14254480" y="19952335"/>
            <a:ext cx="13244195" cy="2603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13" name="Straight Connector 6"/>
          <p:cNvSpPr/>
          <p:nvPr/>
        </p:nvSpPr>
        <p:spPr>
          <a:xfrm>
            <a:off x="401320" y="21288375"/>
            <a:ext cx="13324205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14" name="Text Box 13"/>
          <p:cNvSpPr txBox="1"/>
          <p:nvPr/>
        </p:nvSpPr>
        <p:spPr>
          <a:xfrm>
            <a:off x="401320" y="19949795"/>
            <a:ext cx="1365186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3. Data Cleaning and Preparation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254480" y="18506440"/>
            <a:ext cx="1387919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5. Principal Component Analysis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4561820" y="3349625"/>
            <a:ext cx="143560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4. Exploratory Data Analysis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9432250" y="3345815"/>
            <a:ext cx="11143615" cy="110680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6. Key Findings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Rectangle 24"/>
          <p:cNvSpPr/>
          <p:nvPr/>
        </p:nvSpPr>
        <p:spPr>
          <a:xfrm>
            <a:off x="21845905" y="20711160"/>
            <a:ext cx="5882640" cy="4872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PCA reduced the dataset to two key components, retaining most of the variance. This simplified the analysis while highlighting influential factors.</a:t>
            </a:r>
            <a:endParaRPr lang="en-GB" altLang="en-US" sz="3600" dirty="0">
              <a:latin typeface="Helvetic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1320" y="21398865"/>
            <a:ext cx="13497560" cy="2656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Missing data was imputed, outliers removed, and categorical variables encoded. Scaling was applied to prepare the data for deeper analysis.</a:t>
            </a:r>
            <a:r>
              <a:rPr lang="en-IE" altLang="en-US" sz="3600" dirty="0">
                <a:latin typeface="Helvetica" charset="0"/>
              </a:rPr>
              <a:t> In the column “Value”, null is 0. The code fixed that.</a:t>
            </a:r>
            <a:endParaRPr lang="en-IE" altLang="en-US" sz="3600" dirty="0">
              <a:latin typeface="Helvetica" charset="0"/>
            </a:endParaRPr>
          </a:p>
        </p:txBody>
      </p:sp>
      <p:sp>
        <p:nvSpPr>
          <p:cNvPr id="26" name="Rectangle 24"/>
          <p:cNvSpPr/>
          <p:nvPr/>
        </p:nvSpPr>
        <p:spPr>
          <a:xfrm>
            <a:off x="29431615" y="4671378"/>
            <a:ext cx="12936538" cy="2014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Regions with weaker institutions and lower education levels showed higher violence rates. Economic factors strongly correlate with violence types.</a:t>
            </a:r>
            <a:endParaRPr lang="en-GB" altLang="en-US" sz="3600" dirty="0">
              <a:latin typeface="Helvetica" charset="0"/>
            </a:endParaRPr>
          </a:p>
        </p:txBody>
      </p:sp>
      <p:sp>
        <p:nvSpPr>
          <p:cNvPr id="27" name="Rectangle 24"/>
          <p:cNvSpPr/>
          <p:nvPr/>
        </p:nvSpPr>
        <p:spPr>
          <a:xfrm>
            <a:off x="28918535" y="20726400"/>
            <a:ext cx="13450570" cy="6724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GB" altLang="en-US" sz="3600" dirty="0">
                <a:latin typeface="Helvetica" charset="0"/>
              </a:rPr>
              <a:t>Text size 36pt Arial and exactly 50pt space between lines</a:t>
            </a:r>
            <a:endParaRPr lang="en-GB" altLang="en-US" sz="3600" dirty="0">
              <a:latin typeface="Helvetica" charset="0"/>
            </a:endParaRPr>
          </a:p>
        </p:txBody>
      </p:sp>
      <p:pic>
        <p:nvPicPr>
          <p:cNvPr id="28" name="Picture 27" descr="Average value by gen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0" y="13157200"/>
            <a:ext cx="8422407" cy="4680000"/>
          </a:xfrm>
          <a:prstGeom prst="rect">
            <a:avLst/>
          </a:prstGeom>
        </p:spPr>
      </p:pic>
      <p:pic>
        <p:nvPicPr>
          <p:cNvPr id="29" name="Picture 28" descr="Null values should be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" y="24163020"/>
            <a:ext cx="3696970" cy="2773045"/>
          </a:xfrm>
          <a:prstGeom prst="rect">
            <a:avLst/>
          </a:prstGeom>
        </p:spPr>
      </p:pic>
      <p:pic>
        <p:nvPicPr>
          <p:cNvPr id="30" name="Picture 29" descr="Missing dat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880" y="24040465"/>
            <a:ext cx="6206873" cy="2772000"/>
          </a:xfrm>
          <a:prstGeom prst="rect">
            <a:avLst/>
          </a:prstGeom>
        </p:spPr>
      </p:pic>
      <p:pic>
        <p:nvPicPr>
          <p:cNvPr id="31" name="Picture 30" descr="PC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4480" y="20711795"/>
            <a:ext cx="7590993" cy="5400000"/>
          </a:xfrm>
          <a:prstGeom prst="rect">
            <a:avLst/>
          </a:prstGeom>
        </p:spPr>
      </p:pic>
      <p:pic>
        <p:nvPicPr>
          <p:cNvPr id="34" name="Picture 33" descr="Distribution Responses by demographic question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55" y="12220575"/>
            <a:ext cx="4573665" cy="3600000"/>
          </a:xfrm>
          <a:prstGeom prst="rect">
            <a:avLst/>
          </a:prstGeom>
        </p:spPr>
      </p:pic>
      <p:pic>
        <p:nvPicPr>
          <p:cNvPr id="35" name="Picture 34" descr="Resonses by yea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20" y="16393795"/>
            <a:ext cx="5162550" cy="3219450"/>
          </a:xfrm>
          <a:prstGeom prst="rect">
            <a:avLst/>
          </a:prstGeom>
        </p:spPr>
      </p:pic>
      <p:pic>
        <p:nvPicPr>
          <p:cNvPr id="36" name="Picture 35" descr="Response by Education level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93235" y="7124700"/>
            <a:ext cx="8161687" cy="4680000"/>
          </a:xfrm>
          <a:prstGeom prst="rect">
            <a:avLst/>
          </a:prstGeom>
        </p:spPr>
      </p:pic>
      <p:pic>
        <p:nvPicPr>
          <p:cNvPr id="37" name="Picture 36" descr="Correlation Between Questions and Demographic Respons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4480" y="7908925"/>
            <a:ext cx="5715000" cy="4311650"/>
          </a:xfrm>
          <a:prstGeom prst="rect">
            <a:avLst/>
          </a:prstGeom>
        </p:spPr>
      </p:pic>
      <p:pic>
        <p:nvPicPr>
          <p:cNvPr id="38" name="Picture 37" descr="Demographic Respons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16495" y="7908925"/>
            <a:ext cx="7512050" cy="3752850"/>
          </a:xfrm>
          <a:prstGeom prst="rect">
            <a:avLst/>
          </a:prstGeom>
        </p:spPr>
      </p:pic>
      <p:pic>
        <p:nvPicPr>
          <p:cNvPr id="39" name="Picture 38" descr="Top five lowest countries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27350" y="13157200"/>
            <a:ext cx="7550150" cy="3752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2594</Words>
  <Application>WPS Presentation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MS PGothic</vt:lpstr>
      <vt:lpstr>Times New Roman</vt:lpstr>
      <vt:lpstr>Calibri</vt:lpstr>
      <vt:lpstr>Helvetica</vt:lpstr>
      <vt:lpstr>Verdana</vt:lpstr>
      <vt:lpstr>Microsoft YaHei</vt:lpstr>
      <vt:lpstr>Arial Unicode MS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Charles Rocha</cp:lastModifiedBy>
  <cp:revision>573</cp:revision>
  <cp:lastPrinted>2014-07-25T14:09:17Z</cp:lastPrinted>
  <dcterms:created xsi:type="dcterms:W3CDTF">2000-02-09T12:19:10Z</dcterms:created>
  <dcterms:modified xsi:type="dcterms:W3CDTF">2024-11-29T11:26:15Z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031CEE9DB4F444E1B6551495BA820CCE_13</vt:lpwstr>
  </property>
  <property fmtid="{D5CDD505-2E9C-101B-9397-08002B2CF9AE}" pid="3" name="KSOProductBuildVer">
    <vt:lpwstr>1033-12.2.0.18911</vt:lpwstr>
  </property>
</Properties>
</file>