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84" r:id="rId4"/>
    <p:sldId id="300" r:id="rId5"/>
    <p:sldId id="301" r:id="rId6"/>
    <p:sldId id="302" r:id="rId7"/>
    <p:sldId id="305" r:id="rId8"/>
    <p:sldId id="304" r:id="rId9"/>
    <p:sldId id="306" r:id="rId10"/>
    <p:sldId id="307" r:id="rId11"/>
    <p:sldId id="309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BFA"/>
    <a:srgbClr val="CEE1F2"/>
    <a:srgbClr val="6F7687"/>
    <a:srgbClr val="28273F"/>
    <a:srgbClr val="006EF6"/>
    <a:srgbClr val="3B80BB"/>
    <a:srgbClr val="43D8FC"/>
    <a:srgbClr val="AE6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hemeOverride" Target="../theme/themeOverride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rgbClr val="006EF6"/>
            </a:gs>
            <a:gs pos="70000">
              <a:srgbClr val="28273F">
                <a:alpha val="0"/>
              </a:srgbClr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0000">
                <a:srgbClr val="6F7687"/>
              </a:gs>
              <a:gs pos="95000">
                <a:srgbClr val="28273F"/>
              </a:gs>
              <a:gs pos="5000">
                <a:srgbClr val="CEE1F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0" t="26733" r="7568" b="24892"/>
          <a:stretch>
            <a:fillRect/>
          </a:stretch>
        </p:blipFill>
        <p:spPr>
          <a:xfrm>
            <a:off x="695960" y="623570"/>
            <a:ext cx="10800000" cy="5514244"/>
          </a:xfrm>
          <a:prstGeom prst="rect">
            <a:avLst/>
          </a:prstGeom>
          <a:gradFill>
            <a:gsLst>
              <a:gs pos="50000">
                <a:srgbClr val="28273F"/>
              </a:gs>
              <a:gs pos="85000">
                <a:srgbClr val="6F7687"/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14760000" scaled="0"/>
          </a:gradFill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515" y="1628593"/>
            <a:ext cx="3599543" cy="3599543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black">
          <a:xfrm>
            <a:off x="1476375" y="1979295"/>
            <a:ext cx="7237095" cy="132207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40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Strategic Business Information Technology</a:t>
            </a:r>
            <a:endParaRPr lang="en-US" altLang="en-US" sz="40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563" y="6137910"/>
            <a:ext cx="2484000" cy="7201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6"/>
          <p:cNvSpPr>
            <a:spLocks noChangeArrowheads="1"/>
          </p:cNvSpPr>
          <p:nvPr/>
        </p:nvSpPr>
        <p:spPr bwMode="black">
          <a:xfrm>
            <a:off x="1476375" y="3301365"/>
            <a:ext cx="7237095" cy="19380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Strategic Analysis of Emerging Technology for Competitive Advantage </a:t>
            </a:r>
            <a:endParaRPr lang="en-US" altLang="en-US" sz="20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0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CA2</a:t>
            </a:r>
            <a:endParaRPr lang="en-US" altLang="en-US" sz="20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0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altLang="en-US" sz="20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Charles Rocha - 2021376</a:t>
            </a:r>
            <a:endParaRPr lang="en-IE" altLang="en-US" sz="20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70000">
              <a:srgbClr val="6F7687"/>
            </a:gs>
            <a:gs pos="5000">
              <a:srgbClr val="CEE1F2"/>
            </a:gs>
            <a:gs pos="95000">
              <a:srgbClr val="28273F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7563" y="6137910"/>
            <a:ext cx="2484000" cy="7201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/>
        </p:nvSpPr>
        <p:spPr>
          <a:xfrm>
            <a:off x="50736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IE" altLang="en-US" sz="4000" b="1" dirty="0" smtClean="0">
                <a:gradFill>
                  <a:gsLst>
                    <a:gs pos="100000">
                      <a:srgbClr val="27DBFC"/>
                    </a:gs>
                    <a:gs pos="0">
                      <a:srgbClr val="B246EF"/>
                    </a:gs>
                  </a:gsLst>
                  <a:lin ang="0" scaled="1"/>
                </a:gradFill>
                <a:sym typeface="+mn-ea"/>
              </a:rPr>
              <a:t>References</a:t>
            </a:r>
            <a:endParaRPr lang="en-IE" altLang="en-US" sz="4000" b="1" dirty="0" smtClean="0">
              <a:gradFill>
                <a:gsLst>
                  <a:gs pos="100000">
                    <a:srgbClr val="27DBFC"/>
                  </a:gs>
                  <a:gs pos="0">
                    <a:srgbClr val="B246EF"/>
                  </a:gs>
                </a:gsLst>
                <a:lin ang="0" scaled="1"/>
              </a:gradFill>
              <a:sym typeface="+mn-ea"/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245110" y="1252855"/>
            <a:ext cx="11656695" cy="4785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245110" y="1252855"/>
            <a:ext cx="11656695" cy="4785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600"/>
              <a:t>Shi, W., Cao, J., Zhang, Q., Li, Y. and Xu, L. (2019). Edge Computing: Vision and Challenges.</a:t>
            </a:r>
            <a:r>
              <a:rPr lang="" altLang="en-US" sz="1600"/>
              <a:t> </a:t>
            </a:r>
            <a:r>
              <a:rPr lang="en-US" altLang="en-US" sz="1600"/>
              <a:t>IEEE Internet of Things Journal, 3(5), pp.637–646. doi:https://doi.org/10.1109/jiot.2016.2579198.</a:t>
            </a: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Sittón-Candanedo, I., Alonso, R.S., García, </a:t>
            </a:r>
            <a:r>
              <a:rPr lang="" altLang="en-US" sz="1600"/>
              <a:t>Ó</a:t>
            </a:r>
            <a:r>
              <a:rPr lang="en-US" altLang="en-US" sz="1600"/>
              <a:t>., Muñoz, L. and Rodríguez-González, S. (2019). Edge Computing, IoT and Social Computing in Smart Energy Scenarios.</a:t>
            </a:r>
            <a:r>
              <a:rPr lang="" altLang="en-US" sz="1600"/>
              <a:t> </a:t>
            </a:r>
            <a:r>
              <a:rPr lang="en-US" altLang="en-US" sz="1600"/>
              <a:t>Sensors, 19(15), p.3353. doi:https://doi.org/10.3390/s19153353.</a:t>
            </a: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Varghese, B., Wang, N., Barbhuiya, S., Kilpatrick, P. and Nikolopoulos, D.S. (2016). Challenges and Opportunities in Edge Computing.</a:t>
            </a:r>
            <a:r>
              <a:rPr lang="" altLang="en-US" sz="1600"/>
              <a:t> </a:t>
            </a:r>
            <a:r>
              <a:rPr lang="en-US" altLang="en-US" sz="1600"/>
              <a:t>2016 IEEE International Conference on Smart Cloud (SmartCloud). [online] doi:https://doi.org/10.1109/smartcloud.2016.18.</a:t>
            </a: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Varma, A., Varde, Y. and Ray, S. (2024). Reinventing the retail experience: The case of amazon GO.</a:t>
            </a:r>
            <a:r>
              <a:rPr lang="" altLang="en-US" sz="1600"/>
              <a:t> </a:t>
            </a:r>
            <a:r>
              <a:rPr lang="en-US" altLang="en-US" sz="1600"/>
              <a:t>World Journal of Advanced Research and Reviews, [online] 21(3), pp.1123–1133. doi:https://doi.org/10.30574/wjarr.2024.21.3.0779.</a:t>
            </a: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Walmartcanada.ca. (2025).</a:t>
            </a:r>
            <a:r>
              <a:rPr lang="" altLang="en-US" sz="1600"/>
              <a:t> </a:t>
            </a:r>
            <a:r>
              <a:rPr lang="en-US" altLang="en-US" sz="1600"/>
              <a:t>Walmart Canada announces landmark $6.5 billion investment in its store and supply chain footprint, announcing dozens of new stores to be built across Canada over the next five years. [online] Available at: https://www.walmartcanada.ca/news/2025/01/30/walmart-canada-announces-landmark--6-5-billion-investment-in-its.</a:t>
            </a:r>
            <a:endParaRPr lang="en-US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0" t="26733" r="7568" b="24892"/>
          <a:stretch>
            <a:fillRect/>
          </a:stretch>
        </p:blipFill>
        <p:spPr>
          <a:xfrm>
            <a:off x="257504" y="580570"/>
            <a:ext cx="11716782" cy="59814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410" y="1629228"/>
            <a:ext cx="3599543" cy="3599543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black">
          <a:xfrm>
            <a:off x="1401250" y="2875002"/>
            <a:ext cx="5340827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</a:t>
            </a:r>
            <a:endParaRPr lang="en-US" altLang="zh-CN" sz="66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563" y="6137910"/>
            <a:ext cx="2484000" cy="720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50000">
              <a:srgbClr val="6F7687"/>
            </a:gs>
            <a:gs pos="5000">
              <a:srgbClr val="CEE1F2"/>
            </a:gs>
            <a:gs pos="95000">
              <a:srgbClr val="28273F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7563" y="6137910"/>
            <a:ext cx="2484000" cy="7201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/>
        </p:nvSpPr>
        <p:spPr>
          <a:xfrm>
            <a:off x="586740" y="0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en-US" sz="4000" b="1" dirty="0" smtClean="0">
                <a:gradFill>
                  <a:gsLst>
                    <a:gs pos="100000">
                      <a:srgbClr val="27DBFC"/>
                    </a:gs>
                    <a:gs pos="0">
                      <a:srgbClr val="B246EF"/>
                    </a:gs>
                  </a:gsLst>
                  <a:lin ang="0" scaled="1"/>
                </a:gradFill>
                <a:sym typeface="+mn-ea"/>
              </a:rPr>
              <a:t>What is Edge Computing?</a:t>
            </a:r>
            <a:endParaRPr lang="en-US" altLang="en-US" sz="4000" b="1" dirty="0" smtClean="0">
              <a:gradFill>
                <a:gsLst>
                  <a:gs pos="100000">
                    <a:srgbClr val="27DBFC"/>
                  </a:gs>
                  <a:gs pos="0">
                    <a:srgbClr val="B246EF"/>
                  </a:gs>
                </a:gsLst>
                <a:lin ang="0" scaled="1"/>
              </a:gradFill>
              <a:sym typeface="+mn-ea"/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8966835" y="1326515"/>
            <a:ext cx="2980690" cy="434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IE" altLang="en-US" sz="3000"/>
              <a:t>In few words, Edge Computing is an intermediary layer between could services and physical devices.</a:t>
            </a:r>
            <a:endParaRPr lang="" altLang="en-US" sz="3000"/>
          </a:p>
          <a:p>
            <a:pPr marL="0" indent="0" algn="l">
              <a:buNone/>
            </a:pPr>
            <a:endParaRPr lang="en-IE" altLang="en-US" sz="3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1326515"/>
            <a:ext cx="8196580" cy="434022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485140" y="5666740"/>
            <a:ext cx="3658870" cy="445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en-US" sz="1715"/>
              <a:t>(Sittón-</a:t>
            </a:r>
            <a:r>
              <a:rPr lang="en-US" altLang="en-US" sz="1600"/>
              <a:t>Candanedo </a:t>
            </a:r>
            <a:r>
              <a:rPr lang="en-US" altLang="en-US" sz="1715"/>
              <a:t>et al., 2019)</a:t>
            </a:r>
            <a:endParaRPr lang="en-US" altLang="en-US" sz="171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50000">
              <a:srgbClr val="6F7687"/>
            </a:gs>
            <a:gs pos="5000">
              <a:srgbClr val="CEE1F2"/>
            </a:gs>
            <a:gs pos="95000">
              <a:srgbClr val="28273F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7563" y="6137910"/>
            <a:ext cx="2484000" cy="7201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/>
        </p:nvSpPr>
        <p:spPr>
          <a:xfrm>
            <a:off x="537845" y="0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en-US" sz="6600" b="1" dirty="0" smtClean="0">
                <a:gradFill>
                  <a:gsLst>
                    <a:gs pos="100000">
                      <a:srgbClr val="27DBFC"/>
                    </a:gs>
                    <a:gs pos="0">
                      <a:srgbClr val="B246EF"/>
                    </a:gs>
                  </a:gsLst>
                  <a:lin ang="0" scaled="1"/>
                </a:gradFill>
                <a:sym typeface="+mn-ea"/>
              </a:rPr>
              <a:t>Why Edge Computing is an Emerging Technology</a:t>
            </a:r>
            <a:r>
              <a:rPr lang="en-IE" altLang="en-US" sz="6600" b="1" dirty="0" smtClean="0">
                <a:gradFill>
                  <a:gsLst>
                    <a:gs pos="100000">
                      <a:srgbClr val="27DBFC"/>
                    </a:gs>
                    <a:gs pos="0">
                      <a:srgbClr val="B246EF"/>
                    </a:gs>
                  </a:gsLst>
                  <a:lin ang="0" scaled="1"/>
                </a:gradFill>
                <a:sym typeface="+mn-ea"/>
              </a:rPr>
              <a:t>?</a:t>
            </a:r>
            <a:endParaRPr lang="en-IE" altLang="en-US" sz="6600" b="1" dirty="0" smtClean="0">
              <a:gradFill>
                <a:gsLst>
                  <a:gs pos="100000">
                    <a:srgbClr val="27DBFC"/>
                  </a:gs>
                  <a:gs pos="0">
                    <a:srgbClr val="B246EF"/>
                  </a:gs>
                </a:gsLst>
                <a:lin ang="0" scaled="1"/>
              </a:gradFill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" y="1325880"/>
            <a:ext cx="6230065" cy="4320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7880350" y="1326515"/>
            <a:ext cx="4067175" cy="4340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IE" altLang="en-US" sz="3000"/>
              <a:t>Dispite some challenges, however d</a:t>
            </a:r>
            <a:r>
              <a:rPr lang="en-US" altLang="en-US" sz="3000"/>
              <a:t>riven by IoT, 5G, and AI advancements</a:t>
            </a:r>
            <a:r>
              <a:rPr lang="en-IE" altLang="en-US" sz="3000"/>
              <a:t>, </a:t>
            </a:r>
            <a:r>
              <a:rPr lang="en-US" altLang="en-US" sz="3000"/>
              <a:t>Edge </a:t>
            </a:r>
            <a:r>
              <a:rPr lang="en-IE" altLang="en-US" sz="3000"/>
              <a:t>C</a:t>
            </a:r>
            <a:r>
              <a:rPr lang="en-US" altLang="en-US" sz="3000"/>
              <a:t>omputing can be used in many sectors such as Healthcare, Smart Cities, Industrial and Retail, which is the one we will take a look at.</a:t>
            </a:r>
            <a:endParaRPr lang="en-US" altLang="en-US" sz="300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485140" y="5666740"/>
            <a:ext cx="3658870" cy="445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en-US" sz="1600"/>
              <a:t>(Rakesh Paul et al., 2024)</a:t>
            </a:r>
            <a:endParaRPr lang="en-US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50000">
              <a:srgbClr val="6F7687"/>
            </a:gs>
            <a:gs pos="5000">
              <a:srgbClr val="CEE1F2"/>
            </a:gs>
            <a:gs pos="95000">
              <a:srgbClr val="28273F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7563" y="6137910"/>
            <a:ext cx="2484000" cy="7201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/>
        </p:nvSpPr>
        <p:spPr>
          <a:xfrm>
            <a:off x="53721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en-US" sz="6600" b="1" dirty="0" smtClean="0">
                <a:gradFill>
                  <a:gsLst>
                    <a:gs pos="100000">
                      <a:srgbClr val="27DBFC"/>
                    </a:gs>
                    <a:gs pos="0">
                      <a:srgbClr val="B246EF"/>
                    </a:gs>
                  </a:gsLst>
                  <a:lin ang="0" scaled="1"/>
                </a:gradFill>
              </a:rPr>
              <a:t>Use of Edge Computing – Amazon Go &amp; Walmart</a:t>
            </a:r>
            <a:endParaRPr lang="en-US" altLang="en-US" sz="6600" b="1" dirty="0" smtClean="0">
              <a:gradFill>
                <a:gsLst>
                  <a:gs pos="100000">
                    <a:srgbClr val="27DBFC"/>
                  </a:gs>
                  <a:gs pos="0">
                    <a:srgbClr val="B246EF"/>
                  </a:gs>
                </a:gsLst>
                <a:lin ang="0" scaled="1"/>
              </a:gradFill>
            </a:endParaRPr>
          </a:p>
        </p:txBody>
      </p:sp>
      <p:pic>
        <p:nvPicPr>
          <p:cNvPr id="6" name="Picture 5" descr="Amazon 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3977005"/>
            <a:ext cx="5891524" cy="2448000"/>
          </a:xfrm>
          <a:prstGeom prst="rect">
            <a:avLst/>
          </a:prstGeom>
        </p:spPr>
      </p:pic>
      <p:pic>
        <p:nvPicPr>
          <p:cNvPr id="8" name="Picture 7" descr="Walm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075055"/>
            <a:ext cx="5891530" cy="24479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82880" y="3522980"/>
            <a:ext cx="5080000" cy="354330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lang="en-US" altLang="zh-CN" sz="1600" i="0">
                <a:solidFill>
                  <a:schemeClr val="tx1"/>
                </a:solidFill>
                <a:ea typeface="sans-serif"/>
                <a:cs typeface="+mn-lt"/>
              </a:rPr>
              <a:t>(</a:t>
            </a:r>
            <a:r>
              <a:rPr lang="en-US" altLang="en-US" sz="1600" i="0">
                <a:solidFill>
                  <a:schemeClr val="tx1"/>
                </a:solidFill>
                <a:ea typeface="sans-serif"/>
                <a:cs typeface="+mn-lt"/>
              </a:rPr>
              <a:t>Walmartcanada.ca, 2025</a:t>
            </a:r>
            <a:r>
              <a:rPr lang="en-US" altLang="zh-CN" sz="1600" i="0">
                <a:solidFill>
                  <a:schemeClr val="tx1"/>
                </a:solidFill>
                <a:ea typeface="sans-serif"/>
                <a:cs typeface="+mn-lt"/>
              </a:rPr>
              <a:t>)</a:t>
            </a:r>
            <a:endParaRPr lang="en-US" altLang="zh-CN" sz="1600" i="0">
              <a:solidFill>
                <a:schemeClr val="tx1"/>
              </a:solidFill>
              <a:ea typeface="sans-serif"/>
              <a:cs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2880" y="6424930"/>
            <a:ext cx="5080000" cy="354330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lang="en-US" altLang="en-US" sz="1600" i="0">
                <a:solidFill>
                  <a:schemeClr val="tx1"/>
                </a:solidFill>
                <a:ea typeface="sans-serif"/>
                <a:cs typeface="+mn-lt"/>
              </a:rPr>
              <a:t>(Amazon, 2023)</a:t>
            </a:r>
            <a:endParaRPr lang="en-US" altLang="zh-CN" sz="1600" i="0">
              <a:solidFill>
                <a:schemeClr val="tx1"/>
              </a:solidFill>
              <a:ea typeface="sans-serif"/>
              <a:cs typeface="+mn-lt"/>
            </a:endParaRP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8966835" y="1417955"/>
            <a:ext cx="2980690" cy="434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IE" altLang="en-US" sz="3000"/>
          </a:p>
        </p:txBody>
      </p:sp>
      <p:sp>
        <p:nvSpPr>
          <p:cNvPr id="15" name="Content Placeholder 2"/>
          <p:cNvSpPr>
            <a:spLocks noGrp="1"/>
          </p:cNvSpPr>
          <p:nvPr/>
        </p:nvSpPr>
        <p:spPr>
          <a:xfrm>
            <a:off x="6979285" y="1075055"/>
            <a:ext cx="4968240" cy="434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IE" altLang="en-US" sz="3000"/>
              <a:t>In retail we know:</a:t>
            </a:r>
            <a:endParaRPr lang="en-US" altLang="en-US" sz="3000"/>
          </a:p>
          <a:p>
            <a:pPr marL="0" indent="0" algn="l">
              <a:buNone/>
            </a:pPr>
            <a:r>
              <a:rPr lang="en-US" altLang="en-US" sz="3000"/>
              <a:t>Walmart</a:t>
            </a:r>
            <a:r>
              <a:rPr lang="en-IE" altLang="en-US" sz="3000"/>
              <a:t> </a:t>
            </a:r>
            <a:r>
              <a:rPr lang="en-US" altLang="en-US" sz="3000"/>
              <a:t>uses edge computing for real-time inventory, energy management, and customer behavior analytics.</a:t>
            </a:r>
            <a:endParaRPr lang="en-US" altLang="en-US" sz="3000"/>
          </a:p>
          <a:p>
            <a:pPr marL="0" indent="0" algn="l">
              <a:buNone/>
            </a:pPr>
            <a:r>
              <a:rPr lang="en-US" altLang="en-US" sz="3000">
                <a:sym typeface="+mn-ea"/>
              </a:rPr>
              <a:t>Amazon Go</a:t>
            </a:r>
            <a:r>
              <a:rPr lang="en-IE" altLang="en-US" sz="3000">
                <a:sym typeface="+mn-ea"/>
              </a:rPr>
              <a:t> are</a:t>
            </a:r>
            <a:r>
              <a:rPr lang="en-US" altLang="en-US" sz="3000">
                <a:sym typeface="+mn-ea"/>
              </a:rPr>
              <a:t> cashier-less stores </a:t>
            </a:r>
            <a:r>
              <a:rPr lang="en-IE" altLang="en-US" sz="3000">
                <a:sym typeface="+mn-ea"/>
              </a:rPr>
              <a:t>that </a:t>
            </a:r>
            <a:r>
              <a:rPr lang="en-US" altLang="en-US" sz="3000">
                <a:sym typeface="+mn-ea"/>
              </a:rPr>
              <a:t>use edge devices for real-time checkout.</a:t>
            </a:r>
            <a:endParaRPr lang="en-US" altLang="en-US" sz="3000"/>
          </a:p>
          <a:p>
            <a:pPr marL="0" indent="0" algn="l">
              <a:buNone/>
            </a:pPr>
            <a:endParaRPr lang="en-IE" altLang="en-US"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50000">
              <a:srgbClr val="6F7687"/>
            </a:gs>
            <a:gs pos="5000">
              <a:srgbClr val="CEE1F2"/>
            </a:gs>
            <a:gs pos="95000">
              <a:srgbClr val="28273F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7563" y="6137910"/>
            <a:ext cx="2484000" cy="7201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/>
        </p:nvSpPr>
        <p:spPr>
          <a:xfrm>
            <a:off x="5588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en-US" sz="6600" b="1" dirty="0" smtClean="0">
                <a:gradFill>
                  <a:gsLst>
                    <a:gs pos="100000">
                      <a:srgbClr val="27DBFC"/>
                    </a:gs>
                    <a:gs pos="0">
                      <a:srgbClr val="B246EF"/>
                    </a:gs>
                  </a:gsLst>
                  <a:lin ang="0" scaled="1"/>
                </a:gradFill>
              </a:rPr>
              <a:t>Competitive Advantage via Porter's Value Chain</a:t>
            </a:r>
            <a:endParaRPr lang="en-US" altLang="en-US" sz="6600" b="1" dirty="0" smtClean="0">
              <a:gradFill>
                <a:gsLst>
                  <a:gs pos="100000">
                    <a:srgbClr val="27DBFC"/>
                  </a:gs>
                  <a:gs pos="0">
                    <a:srgbClr val="B246EF"/>
                  </a:gs>
                </a:gsLst>
                <a:lin ang="0" scaled="1"/>
              </a:gradFill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311150" y="1325245"/>
          <a:ext cx="11636375" cy="4459605"/>
        </p:xfrm>
        <a:graphic>
          <a:graphicData uri="http://schemas.openxmlformats.org/drawingml/2006/table">
            <a:tbl>
              <a:tblPr/>
              <a:tblGrid>
                <a:gridCol w="2352040"/>
                <a:gridCol w="5628357"/>
                <a:gridCol w="3655978"/>
              </a:tblGrid>
              <a:tr h="471805">
                <a:tc>
                  <a:txBody>
                    <a:bodyPr/>
                    <a:p>
                      <a:pPr algn="l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IE" altLang="en-US" sz="2000" b="1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    </a:t>
                      </a:r>
                      <a:r>
                        <a:rPr lang="en-US" altLang="en-US" sz="2000" b="1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Force</a:t>
                      </a:r>
                      <a:endParaRPr lang="en-US" altLang="en-US" sz="2000" b="1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en-US" sz="2000" b="1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E" altLang="en-US" sz="2000" b="1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    </a:t>
                      </a:r>
                      <a:r>
                        <a:rPr lang="en-US" altLang="en-US" sz="2000" b="1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Analysis</a:t>
                      </a:r>
                      <a:endParaRPr lang="en-US" altLang="en-US" sz="2000" b="1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000" b="1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E" altLang="en-US" sz="2000" b="1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    </a:t>
                      </a:r>
                      <a:r>
                        <a:rPr lang="en-US" altLang="en-US" sz="2000" b="1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Impact</a:t>
                      </a:r>
                      <a:endParaRPr lang="en-US" altLang="en-US" sz="2000" b="1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2440">
                <a:tc>
                  <a:txBody>
                    <a:bodyPr/>
                    <a:p>
                      <a:pPr algn="l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IE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     </a:t>
                      </a:r>
                      <a:r>
                        <a:rPr lang="en-US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Threat of New Entrants</a:t>
                      </a:r>
                      <a:endParaRPr lang="en-US" altLang="en-US" sz="2000" b="0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High cost of edge infrastructure (devices, AI, sensors), tech complexity, and integration needs create barriers.</a:t>
                      </a:r>
                      <a:endParaRPr lang="en-US" altLang="en-US" sz="2000" b="0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🔽</a:t>
                      </a:r>
                      <a:r>
                        <a:rPr lang="en-US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E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Low — Few can match scale or tech depth of Amazon</a:t>
                      </a:r>
                      <a:endParaRPr lang="en-US" altLang="en-US" sz="2000" b="0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1805">
                <a:tc>
                  <a:txBody>
                    <a:bodyPr/>
                    <a:p>
                      <a:pPr algn="l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IE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     </a:t>
                      </a:r>
                      <a:r>
                        <a:rPr lang="en-US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Bargaining Power of Suppliers</a:t>
                      </a:r>
                      <a:endParaRPr lang="en-US" altLang="en-US" sz="2000" b="0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Needs hardware (cameras, servers) &amp; software; switching costs can be high.</a:t>
                      </a:r>
                      <a:endParaRPr lang="en-US" altLang="en-US" sz="2000" b="0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🔼</a:t>
                      </a:r>
                      <a:r>
                        <a:rPr lang="en-US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E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Moderate — Specialized components limit flexibility</a:t>
                      </a:r>
                      <a:endParaRPr lang="en-US" altLang="en-US" sz="2000" b="0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3075">
                <a:tc>
                  <a:txBody>
                    <a:bodyPr/>
                    <a:p>
                      <a:pPr algn="l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IE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     </a:t>
                      </a:r>
                      <a:r>
                        <a:rPr lang="en-US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Bargaining Power of Buyers</a:t>
                      </a:r>
                      <a:endParaRPr lang="en-US" altLang="en-US" sz="2000" b="0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Shoppers have many options, but Amazon Go's speed &amp; personalization boost loyalty.</a:t>
                      </a:r>
                      <a:endParaRPr lang="en-US" altLang="en-US" sz="2000" b="0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🔼</a:t>
                      </a:r>
                      <a:r>
                        <a:rPr lang="en-US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E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High — Consumers expect seamless digital experiences</a:t>
                      </a:r>
                      <a:endParaRPr lang="en-US" altLang="en-US" sz="2000" b="0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3075">
                <a:tc>
                  <a:txBody>
                    <a:bodyPr/>
                    <a:p>
                      <a:pPr algn="l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E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    </a:t>
                      </a:r>
                      <a:r>
                        <a:rPr lang="en-US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Threat of Substitutes</a:t>
                      </a:r>
                      <a:endParaRPr lang="en-US" altLang="en-US" sz="2000" b="0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Traditional stores still viable, but don’t match real-time automation.</a:t>
                      </a:r>
                      <a:endParaRPr lang="en-US" altLang="en-US" sz="2000" b="0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🔼</a:t>
                      </a:r>
                      <a:r>
                        <a:rPr lang="en-US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E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Moderate — Edge adds a clear innovation edge</a:t>
                      </a:r>
                      <a:endParaRPr lang="en-US" altLang="en-US" sz="2000" b="0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1805">
                <a:tc>
                  <a:txBody>
                    <a:bodyPr/>
                    <a:p>
                      <a:pPr algn="l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IE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      </a:t>
                      </a:r>
                      <a:r>
                        <a:rPr lang="en-US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Industry Rivalry</a:t>
                      </a:r>
                      <a:r>
                        <a:rPr lang="en-IE" altLang="zh-CN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Retail is highly competitive. Edge lets Amazon stand out with smarter stores and reduced labor.</a:t>
                      </a:r>
                      <a:endParaRPr lang="en-US" altLang="en-US" sz="2000" b="0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🔼</a:t>
                      </a:r>
                      <a:r>
                        <a:rPr lang="en-US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E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20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High — Competitive edge through tech-driven operations</a:t>
                      </a:r>
                      <a:endParaRPr lang="en-US" altLang="en-US" sz="2000" b="0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porter"/>
          <p:cNvPicPr>
            <a:picLocks noChangeAspect="1"/>
          </p:cNvPicPr>
          <p:nvPr/>
        </p:nvPicPr>
        <p:blipFill>
          <a:blip r:embed="rId2"/>
          <a:srcRect l="2411" t="2012" r="94131" b="93296"/>
          <a:stretch>
            <a:fillRect/>
          </a:stretch>
        </p:blipFill>
        <p:spPr>
          <a:xfrm>
            <a:off x="330200" y="1388110"/>
            <a:ext cx="341053" cy="360000"/>
          </a:xfrm>
          <a:prstGeom prst="rect">
            <a:avLst/>
          </a:prstGeom>
        </p:spPr>
      </p:pic>
      <p:pic>
        <p:nvPicPr>
          <p:cNvPr id="7" name="Picture 6" descr="porter"/>
          <p:cNvPicPr>
            <a:picLocks noChangeAspect="1"/>
          </p:cNvPicPr>
          <p:nvPr/>
        </p:nvPicPr>
        <p:blipFill>
          <a:blip r:embed="rId2"/>
          <a:srcRect l="67216" t="10646" r="29711" b="85599"/>
          <a:stretch>
            <a:fillRect/>
          </a:stretch>
        </p:blipFill>
        <p:spPr>
          <a:xfrm>
            <a:off x="8315325" y="1858645"/>
            <a:ext cx="378692" cy="360000"/>
          </a:xfrm>
          <a:prstGeom prst="rect">
            <a:avLst/>
          </a:prstGeom>
        </p:spPr>
      </p:pic>
      <p:pic>
        <p:nvPicPr>
          <p:cNvPr id="8" name="Picture 7" descr="porter"/>
          <p:cNvPicPr>
            <a:picLocks noChangeAspect="1"/>
          </p:cNvPicPr>
          <p:nvPr/>
        </p:nvPicPr>
        <p:blipFill>
          <a:blip r:embed="rId2"/>
          <a:srcRect l="67243" t="49284" r="29558" b="46926"/>
          <a:stretch>
            <a:fillRect/>
          </a:stretch>
        </p:blipFill>
        <p:spPr>
          <a:xfrm>
            <a:off x="8315325" y="2871470"/>
            <a:ext cx="390489" cy="360000"/>
          </a:xfrm>
          <a:prstGeom prst="rect">
            <a:avLst/>
          </a:prstGeom>
        </p:spPr>
      </p:pic>
      <p:pic>
        <p:nvPicPr>
          <p:cNvPr id="9" name="Picture 8" descr="porter"/>
          <p:cNvPicPr>
            <a:picLocks noChangeAspect="1"/>
          </p:cNvPicPr>
          <p:nvPr/>
        </p:nvPicPr>
        <p:blipFill>
          <a:blip r:embed="rId2"/>
          <a:srcRect l="67243" t="49284" r="29558" b="46926"/>
          <a:stretch>
            <a:fillRect/>
          </a:stretch>
        </p:blipFill>
        <p:spPr>
          <a:xfrm>
            <a:off x="8315325" y="3608070"/>
            <a:ext cx="390489" cy="360000"/>
          </a:xfrm>
          <a:prstGeom prst="rect">
            <a:avLst/>
          </a:prstGeom>
        </p:spPr>
      </p:pic>
      <p:pic>
        <p:nvPicPr>
          <p:cNvPr id="11" name="Picture 10" descr="porter"/>
          <p:cNvPicPr>
            <a:picLocks noChangeAspect="1"/>
          </p:cNvPicPr>
          <p:nvPr/>
        </p:nvPicPr>
        <p:blipFill>
          <a:blip r:embed="rId2"/>
          <a:srcRect l="67243" t="49284" r="29558" b="46926"/>
          <a:stretch>
            <a:fillRect/>
          </a:stretch>
        </p:blipFill>
        <p:spPr>
          <a:xfrm>
            <a:off x="8315325" y="4344670"/>
            <a:ext cx="390489" cy="360000"/>
          </a:xfrm>
          <a:prstGeom prst="rect">
            <a:avLst/>
          </a:prstGeom>
        </p:spPr>
      </p:pic>
      <p:pic>
        <p:nvPicPr>
          <p:cNvPr id="12" name="Picture 11" descr="porter"/>
          <p:cNvPicPr>
            <a:picLocks noChangeAspect="1"/>
          </p:cNvPicPr>
          <p:nvPr/>
        </p:nvPicPr>
        <p:blipFill>
          <a:blip r:embed="rId2"/>
          <a:srcRect l="67243" t="49284" r="29558" b="46926"/>
          <a:stretch>
            <a:fillRect/>
          </a:stretch>
        </p:blipFill>
        <p:spPr>
          <a:xfrm>
            <a:off x="8315325" y="5081270"/>
            <a:ext cx="390489" cy="360000"/>
          </a:xfrm>
          <a:prstGeom prst="rect">
            <a:avLst/>
          </a:prstGeom>
        </p:spPr>
      </p:pic>
      <p:pic>
        <p:nvPicPr>
          <p:cNvPr id="13" name="Picture 12" descr="porter"/>
          <p:cNvPicPr>
            <a:picLocks noChangeAspect="1"/>
          </p:cNvPicPr>
          <p:nvPr/>
        </p:nvPicPr>
        <p:blipFill>
          <a:blip r:embed="rId2"/>
          <a:srcRect l="19433" t="2235" r="77157" b="93753"/>
          <a:stretch>
            <a:fillRect/>
          </a:stretch>
        </p:blipFill>
        <p:spPr>
          <a:xfrm>
            <a:off x="2665730" y="1388110"/>
            <a:ext cx="393231" cy="360000"/>
          </a:xfrm>
          <a:prstGeom prst="rect">
            <a:avLst/>
          </a:prstGeom>
        </p:spPr>
      </p:pic>
      <p:pic>
        <p:nvPicPr>
          <p:cNvPr id="14" name="Picture 13" descr="porter"/>
          <p:cNvPicPr>
            <a:picLocks noChangeAspect="1"/>
          </p:cNvPicPr>
          <p:nvPr/>
        </p:nvPicPr>
        <p:blipFill>
          <a:blip r:embed="rId2"/>
          <a:srcRect l="2651" t="10605" r="94275" b="85938"/>
          <a:stretch>
            <a:fillRect/>
          </a:stretch>
        </p:blipFill>
        <p:spPr>
          <a:xfrm>
            <a:off x="330200" y="1858645"/>
            <a:ext cx="370286" cy="324000"/>
          </a:xfrm>
          <a:prstGeom prst="rect">
            <a:avLst/>
          </a:prstGeom>
        </p:spPr>
      </p:pic>
      <p:pic>
        <p:nvPicPr>
          <p:cNvPr id="15" name="Picture 14" descr="porter"/>
          <p:cNvPicPr>
            <a:picLocks noChangeAspect="1"/>
          </p:cNvPicPr>
          <p:nvPr/>
        </p:nvPicPr>
        <p:blipFill>
          <a:blip r:embed="rId2"/>
          <a:srcRect l="2594" t="27679" r="94284" b="68494"/>
          <a:stretch>
            <a:fillRect/>
          </a:stretch>
        </p:blipFill>
        <p:spPr>
          <a:xfrm>
            <a:off x="330200" y="2871470"/>
            <a:ext cx="377419" cy="360000"/>
          </a:xfrm>
          <a:prstGeom prst="rect">
            <a:avLst/>
          </a:prstGeom>
        </p:spPr>
      </p:pic>
      <p:pic>
        <p:nvPicPr>
          <p:cNvPr id="16" name="Picture 15" descr="porter"/>
          <p:cNvPicPr>
            <a:picLocks noChangeAspect="1"/>
          </p:cNvPicPr>
          <p:nvPr/>
        </p:nvPicPr>
        <p:blipFill>
          <a:blip r:embed="rId2"/>
          <a:srcRect l="2755" t="49624" r="94586" b="47235"/>
          <a:stretch>
            <a:fillRect/>
          </a:stretch>
        </p:blipFill>
        <p:spPr>
          <a:xfrm>
            <a:off x="347980" y="3644265"/>
            <a:ext cx="352455" cy="324000"/>
          </a:xfrm>
          <a:prstGeom prst="rect">
            <a:avLst/>
          </a:prstGeom>
        </p:spPr>
      </p:pic>
      <p:pic>
        <p:nvPicPr>
          <p:cNvPr id="17" name="Picture 16" descr="porter"/>
          <p:cNvPicPr>
            <a:picLocks noChangeAspect="1"/>
          </p:cNvPicPr>
          <p:nvPr/>
        </p:nvPicPr>
        <p:blipFill>
          <a:blip r:embed="rId2"/>
          <a:srcRect l="2402" t="70543" r="94294" b="24815"/>
          <a:stretch>
            <a:fillRect/>
          </a:stretch>
        </p:blipFill>
        <p:spPr>
          <a:xfrm>
            <a:off x="374650" y="4380865"/>
            <a:ext cx="296426" cy="324000"/>
          </a:xfrm>
          <a:prstGeom prst="rect">
            <a:avLst/>
          </a:prstGeom>
        </p:spPr>
      </p:pic>
      <p:pic>
        <p:nvPicPr>
          <p:cNvPr id="18" name="Picture 17" descr="porter"/>
          <p:cNvPicPr>
            <a:picLocks noChangeAspect="1"/>
          </p:cNvPicPr>
          <p:nvPr/>
        </p:nvPicPr>
        <p:blipFill>
          <a:blip r:embed="rId2"/>
          <a:srcRect l="2671" t="83531" r="94476" b="12667"/>
          <a:stretch>
            <a:fillRect/>
          </a:stretch>
        </p:blipFill>
        <p:spPr>
          <a:xfrm>
            <a:off x="374650" y="5081270"/>
            <a:ext cx="347143" cy="360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50000">
              <a:srgbClr val="6F7687"/>
            </a:gs>
            <a:gs pos="5000">
              <a:srgbClr val="CEE1F2"/>
            </a:gs>
            <a:gs pos="95000">
              <a:srgbClr val="28273F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7563" y="6137910"/>
            <a:ext cx="2484000" cy="7201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/>
        </p:nvSpPr>
        <p:spPr>
          <a:xfrm>
            <a:off x="54673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en-US" sz="4000" b="1" dirty="0" smtClean="0">
                <a:gradFill>
                  <a:gsLst>
                    <a:gs pos="100000">
                      <a:srgbClr val="27DBFC"/>
                    </a:gs>
                    <a:gs pos="0">
                      <a:srgbClr val="B246EF"/>
                    </a:gs>
                  </a:gsLst>
                  <a:lin ang="0" scaled="1"/>
                </a:gradFill>
              </a:rPr>
              <a:t>Challenges &amp; Limitations</a:t>
            </a:r>
            <a:r>
              <a:rPr lang="en-IE" altLang="en-US" sz="4000" b="1" dirty="0" smtClean="0">
                <a:gradFill>
                  <a:gsLst>
                    <a:gs pos="100000">
                      <a:srgbClr val="27DBFC"/>
                    </a:gs>
                    <a:gs pos="0">
                      <a:srgbClr val="B246EF"/>
                    </a:gs>
                  </a:gsLst>
                  <a:lin ang="0" scaled="1"/>
                </a:gradFill>
              </a:rPr>
              <a:t>: SWOT Analysis</a:t>
            </a:r>
            <a:endParaRPr lang="en-IE" altLang="en-US" sz="4000" b="1" dirty="0" smtClean="0">
              <a:gradFill>
                <a:gsLst>
                  <a:gs pos="100000">
                    <a:srgbClr val="27DBFC"/>
                  </a:gs>
                  <a:gs pos="0">
                    <a:srgbClr val="B246EF"/>
                  </a:gs>
                </a:gsLst>
                <a:lin ang="0" scaled="1"/>
              </a:gradFill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638175" y="13258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E" altLang="en-US"/>
          </a:p>
          <a:p>
            <a:endParaRPr lang="en-IE" altLang="en-US"/>
          </a:p>
        </p:txBody>
      </p:sp>
      <p:graphicFrame>
        <p:nvGraphicFramePr>
          <p:cNvPr id="3" name="Table 2"/>
          <p:cNvGraphicFramePr/>
          <p:nvPr>
            <p:custDataLst>
              <p:tags r:id="rId2"/>
            </p:custDataLst>
          </p:nvPr>
        </p:nvGraphicFramePr>
        <p:xfrm>
          <a:off x="311150" y="1325245"/>
          <a:ext cx="11636375" cy="4721225"/>
        </p:xfrm>
        <a:graphic>
          <a:graphicData uri="http://schemas.openxmlformats.org/drawingml/2006/table">
            <a:tbl>
              <a:tblPr/>
              <a:tblGrid>
                <a:gridCol w="6072505"/>
                <a:gridCol w="5563870"/>
              </a:tblGrid>
              <a:tr h="471805">
                <a:tc>
                  <a:txBody>
                    <a:bodyPr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IE" altLang="en-US" sz="2000" b="1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2000" b="1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Strengths</a:t>
                      </a:r>
                      <a:endParaRPr lang="en-US" altLang="en-US" sz="2000" b="1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IE" altLang="en-US" sz="2000" b="1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zh-CN" altLang="en-US" sz="2000" b="1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⚠</a:t>
                      </a:r>
                      <a:r>
                        <a:rPr lang="en-IE" altLang="zh-CN" sz="2000" b="1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Weaknesses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</a:tr>
              <a:tr h="472440">
                <a:tc>
                  <a:txBody>
                    <a:bodyPr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⚡</a:t>
                      </a:r>
                      <a:r>
                        <a:rPr lang="en-US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Real-time data processing with low latency</a:t>
                      </a:r>
                      <a:endParaRPr lang="en-US" altLang="en-US" sz="1800" b="0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💸</a:t>
                      </a:r>
                      <a:r>
                        <a:rPr lang="en-US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E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High infrastructure and deployment cost</a:t>
                      </a:r>
                      <a:endParaRPr lang="en-US" altLang="en-US" sz="1800" b="0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</a:tr>
              <a:tr h="471805">
                <a:tc>
                  <a:txBody>
                    <a:bodyPr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🧠</a:t>
                      </a:r>
                      <a:r>
                        <a:rPr lang="en-US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E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Enhanced user experiences through local decision-making</a:t>
                      </a:r>
                      <a:endParaRPr lang="en-US" altLang="en-US" sz="1800" b="0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🔐</a:t>
                      </a:r>
                      <a:r>
                        <a:rPr lang="en-US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E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Increased security risks at multiple edge points</a:t>
                      </a:r>
                      <a:endParaRPr lang="en-US" altLang="en-US" sz="1800" b="0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</a:tr>
              <a:tr h="473075">
                <a:tc>
                  <a:txBody>
                    <a:bodyPr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📶</a:t>
                      </a:r>
                      <a:r>
                        <a:rPr lang="en-US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E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Reduces bandwidth usage and cloud dependency</a:t>
                      </a:r>
                      <a:endParaRPr lang="en-US" altLang="en-US" sz="1800" b="0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🧩</a:t>
                      </a:r>
                      <a:r>
                        <a:rPr lang="en-US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E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Complex data management across distributed systems</a:t>
                      </a:r>
                      <a:endParaRPr lang="en-US" altLang="en-US" sz="1800" b="0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</a:tr>
              <a:tr h="473075">
                <a:tc>
                  <a:txBody>
                    <a:bodyPr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📴</a:t>
                      </a:r>
                      <a:r>
                        <a:rPr lang="en-US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E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Supports offline operations, improving reliability</a:t>
                      </a:r>
                      <a:endParaRPr lang="en-US" altLang="en-US" sz="1800" b="0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📏</a:t>
                      </a:r>
                      <a:r>
                        <a:rPr lang="en-US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E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Challenging to scale and standardize</a:t>
                      </a:r>
                      <a:endParaRPr lang="en-US" altLang="en-US" sz="1800" b="0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</a:tr>
              <a:tr h="471805">
                <a:tc>
                  <a:txBody>
                    <a:bodyPr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IE" altLang="zh-CN" sz="2000" b="1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Opportunities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2000" b="1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⚡</a:t>
                      </a:r>
                      <a:r>
                        <a:rPr lang="en-US" altLang="en-US" sz="2000" b="1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Threats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</a:tr>
              <a:tr h="471805">
                <a:tc>
                  <a:txBody>
                    <a:bodyPr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📡</a:t>
                      </a:r>
                      <a:r>
                        <a:rPr lang="en-US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E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Boom in IoT, 5G, and edge-AI integration</a:t>
                      </a:r>
                      <a:endParaRPr lang="en-US" altLang="en-US" sz="1800" b="0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🛡</a:t>
                      </a:r>
                      <a:r>
                        <a:rPr lang="en-IE" altLang="zh-CN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en-US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Cyberattacks targeting decentralized nodes</a:t>
                      </a:r>
                      <a:endParaRPr lang="en-US" altLang="en-US" sz="1800" b="0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</a:tr>
              <a:tr h="471805">
                <a:tc>
                  <a:txBody>
                    <a:bodyPr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🏥</a:t>
                      </a:r>
                      <a:r>
                        <a:rPr lang="en-US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E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Transform industries like healthcare, retail, logistics</a:t>
                      </a:r>
                      <a:endParaRPr lang="en-US" altLang="en-US" sz="1800" b="0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🕵</a:t>
                      </a:r>
                      <a:r>
                        <a:rPr lang="en-IE" altLang="zh-CN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en-US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Privacy and regulatory concerns (e.g., GDPR)</a:t>
                      </a:r>
                      <a:endParaRPr lang="en-US" altLang="en-US" sz="1800" b="0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</a:tr>
              <a:tr h="471805">
                <a:tc>
                  <a:txBody>
                    <a:bodyPr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🏙</a:t>
                      </a:r>
                      <a:r>
                        <a:rPr lang="en-IE" altLang="zh-CN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en-US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Enable smart cities and intelligent automation</a:t>
                      </a:r>
                      <a:endParaRPr lang="en-US" altLang="en-US" sz="1800" b="0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🚫</a:t>
                      </a:r>
                      <a:r>
                        <a:rPr lang="en-IE" altLang="zh-CN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Lack of unified industry standards</a:t>
                      </a:r>
                      <a:endParaRPr lang="en-US" altLang="en-US" sz="1800" b="0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</a:tr>
              <a:tr h="471805">
                <a:tc>
                  <a:txBody>
                    <a:bodyPr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📊</a:t>
                      </a:r>
                      <a:r>
                        <a:rPr lang="en-US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E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Real-time analytics for better business insights</a:t>
                      </a:r>
                      <a:endParaRPr lang="en-US" altLang="en-US" sz="1800" b="0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🧠</a:t>
                      </a:r>
                      <a:r>
                        <a:rPr lang="en-US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E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800" b="0" i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/>
                          <a:cs typeface="Calibri" panose="020F0502020204030204" pitchFamily="34" charset="0"/>
                        </a:rPr>
                        <a:t>Skills gap in managing edge environments</a:t>
                      </a:r>
                      <a:endParaRPr lang="en-US" altLang="en-US" sz="1800" b="0" i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Times New Roman" panose="02020603050405020304"/>
                        <a:cs typeface="Calibri" panose="020F0502020204030204" pitchFamily="34" charset="0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opportunities"/>
          <p:cNvPicPr>
            <a:picLocks noChangeAspect="1"/>
          </p:cNvPicPr>
          <p:nvPr/>
        </p:nvPicPr>
        <p:blipFill>
          <a:blip r:embed="rId3"/>
          <a:srcRect l="50480" t="8344" r="41136" b="62074"/>
          <a:stretch>
            <a:fillRect/>
          </a:stretch>
        </p:blipFill>
        <p:spPr>
          <a:xfrm>
            <a:off x="2241550" y="3719195"/>
            <a:ext cx="396000" cy="396000"/>
          </a:xfrm>
          <a:prstGeom prst="rect">
            <a:avLst/>
          </a:prstGeom>
        </p:spPr>
      </p:pic>
      <p:pic>
        <p:nvPicPr>
          <p:cNvPr id="6" name="Picture 5" descr="opportunities"/>
          <p:cNvPicPr>
            <a:picLocks noChangeAspect="1"/>
          </p:cNvPicPr>
          <p:nvPr/>
        </p:nvPicPr>
        <p:blipFill>
          <a:blip r:embed="rId3"/>
          <a:srcRect l="2547" t="58200" r="89565" b="12200"/>
          <a:stretch>
            <a:fillRect/>
          </a:stretch>
        </p:blipFill>
        <p:spPr>
          <a:xfrm>
            <a:off x="343535" y="4192905"/>
            <a:ext cx="372110" cy="396240"/>
          </a:xfrm>
          <a:prstGeom prst="rect">
            <a:avLst/>
          </a:prstGeom>
        </p:spPr>
      </p:pic>
      <p:pic>
        <p:nvPicPr>
          <p:cNvPr id="7" name="Picture 6" descr="opportunities"/>
          <p:cNvPicPr>
            <a:picLocks noChangeAspect="1"/>
          </p:cNvPicPr>
          <p:nvPr/>
        </p:nvPicPr>
        <p:blipFill>
          <a:blip r:embed="rId3"/>
          <a:srcRect l="12193" t="53667" r="78733" b="13267"/>
          <a:stretch>
            <a:fillRect/>
          </a:stretch>
        </p:blipFill>
        <p:spPr>
          <a:xfrm>
            <a:off x="377190" y="4671060"/>
            <a:ext cx="304800" cy="314960"/>
          </a:xfrm>
          <a:prstGeom prst="rect">
            <a:avLst/>
          </a:prstGeom>
        </p:spPr>
      </p:pic>
      <p:pic>
        <p:nvPicPr>
          <p:cNvPr id="8" name="Picture 7" descr="opportunities"/>
          <p:cNvPicPr>
            <a:picLocks noChangeAspect="1"/>
          </p:cNvPicPr>
          <p:nvPr/>
        </p:nvPicPr>
        <p:blipFill>
          <a:blip r:embed="rId3"/>
          <a:srcRect l="23535" t="56267" r="67543" b="13333"/>
          <a:stretch>
            <a:fillRect/>
          </a:stretch>
        </p:blipFill>
        <p:spPr>
          <a:xfrm>
            <a:off x="382270" y="5165725"/>
            <a:ext cx="299720" cy="289560"/>
          </a:xfrm>
          <a:prstGeom prst="rect">
            <a:avLst/>
          </a:prstGeom>
        </p:spPr>
      </p:pic>
      <p:pic>
        <p:nvPicPr>
          <p:cNvPr id="9" name="Picture 8" descr="opportunities"/>
          <p:cNvPicPr>
            <a:picLocks noChangeAspect="1"/>
          </p:cNvPicPr>
          <p:nvPr/>
        </p:nvPicPr>
        <p:blipFill>
          <a:blip r:embed="rId3"/>
          <a:srcRect l="35633" t="53733" r="54688" b="11200"/>
          <a:stretch>
            <a:fillRect/>
          </a:stretch>
        </p:blipFill>
        <p:spPr>
          <a:xfrm>
            <a:off x="356870" y="5591175"/>
            <a:ext cx="325120" cy="334010"/>
          </a:xfrm>
          <a:prstGeom prst="rect">
            <a:avLst/>
          </a:prstGeom>
        </p:spPr>
      </p:pic>
      <p:pic>
        <p:nvPicPr>
          <p:cNvPr id="11" name="Picture 10" descr="strengths"/>
          <p:cNvPicPr>
            <a:picLocks noChangeAspect="1"/>
          </p:cNvPicPr>
          <p:nvPr/>
        </p:nvPicPr>
        <p:blipFill>
          <a:blip r:embed="rId4"/>
          <a:srcRect l="54461" t="3750" r="36325" b="58603"/>
          <a:stretch>
            <a:fillRect/>
          </a:stretch>
        </p:blipFill>
        <p:spPr>
          <a:xfrm>
            <a:off x="2484120" y="1357630"/>
            <a:ext cx="389813" cy="396000"/>
          </a:xfrm>
          <a:prstGeom prst="rect">
            <a:avLst/>
          </a:prstGeom>
        </p:spPr>
      </p:pic>
      <p:pic>
        <p:nvPicPr>
          <p:cNvPr id="12" name="Picture 11" descr="strengths"/>
          <p:cNvPicPr>
            <a:picLocks noChangeAspect="1"/>
          </p:cNvPicPr>
          <p:nvPr/>
        </p:nvPicPr>
        <p:blipFill>
          <a:blip r:embed="rId4"/>
          <a:srcRect l="3519" t="56618" r="89049" b="5554"/>
          <a:stretch>
            <a:fillRect/>
          </a:stretch>
        </p:blipFill>
        <p:spPr>
          <a:xfrm>
            <a:off x="343535" y="1830070"/>
            <a:ext cx="304800" cy="386080"/>
          </a:xfrm>
          <a:prstGeom prst="rect">
            <a:avLst/>
          </a:prstGeom>
        </p:spPr>
      </p:pic>
      <p:pic>
        <p:nvPicPr>
          <p:cNvPr id="13" name="Picture 12" descr="strengths"/>
          <p:cNvPicPr>
            <a:picLocks noChangeAspect="1"/>
          </p:cNvPicPr>
          <p:nvPr/>
        </p:nvPicPr>
        <p:blipFill>
          <a:blip r:embed="rId4"/>
          <a:srcRect l="13460" t="61026" r="78857" b="7602"/>
          <a:stretch>
            <a:fillRect/>
          </a:stretch>
        </p:blipFill>
        <p:spPr>
          <a:xfrm>
            <a:off x="356870" y="2343150"/>
            <a:ext cx="325120" cy="330200"/>
          </a:xfrm>
          <a:prstGeom prst="rect">
            <a:avLst/>
          </a:prstGeom>
        </p:spPr>
      </p:pic>
      <p:pic>
        <p:nvPicPr>
          <p:cNvPr id="14" name="Picture 13" descr="strengths"/>
          <p:cNvPicPr>
            <a:picLocks noChangeAspect="1"/>
          </p:cNvPicPr>
          <p:nvPr/>
        </p:nvPicPr>
        <p:blipFill>
          <a:blip r:embed="rId4"/>
          <a:srcRect l="22102" t="60147" r="69013" b="5735"/>
          <a:stretch>
            <a:fillRect/>
          </a:stretch>
        </p:blipFill>
        <p:spPr>
          <a:xfrm>
            <a:off x="338455" y="2790190"/>
            <a:ext cx="377069" cy="360000"/>
          </a:xfrm>
          <a:prstGeom prst="rect">
            <a:avLst/>
          </a:prstGeom>
        </p:spPr>
      </p:pic>
      <p:pic>
        <p:nvPicPr>
          <p:cNvPr id="15" name="Picture 14" descr="strengths"/>
          <p:cNvPicPr>
            <a:picLocks noChangeAspect="1"/>
          </p:cNvPicPr>
          <p:nvPr/>
        </p:nvPicPr>
        <p:blipFill>
          <a:blip r:embed="rId4"/>
          <a:srcRect l="33473" t="62500" r="58336" b="7500"/>
          <a:stretch>
            <a:fillRect/>
          </a:stretch>
        </p:blipFill>
        <p:spPr>
          <a:xfrm>
            <a:off x="356870" y="3267075"/>
            <a:ext cx="355765" cy="324000"/>
          </a:xfrm>
          <a:prstGeom prst="rect">
            <a:avLst/>
          </a:prstGeom>
        </p:spPr>
      </p:pic>
      <p:pic>
        <p:nvPicPr>
          <p:cNvPr id="16" name="Picture 15" descr="weaknesses"/>
          <p:cNvPicPr>
            <a:picLocks noChangeAspect="1"/>
          </p:cNvPicPr>
          <p:nvPr/>
        </p:nvPicPr>
        <p:blipFill>
          <a:blip r:embed="rId5"/>
          <a:srcRect l="63612" t="12431" r="25595" b="57708"/>
          <a:stretch>
            <a:fillRect/>
          </a:stretch>
        </p:blipFill>
        <p:spPr>
          <a:xfrm>
            <a:off x="8291830" y="1393825"/>
            <a:ext cx="410233" cy="360000"/>
          </a:xfrm>
          <a:prstGeom prst="rect">
            <a:avLst/>
          </a:prstGeom>
        </p:spPr>
      </p:pic>
      <p:pic>
        <p:nvPicPr>
          <p:cNvPr id="17" name="Picture 16" descr="weaknesses"/>
          <p:cNvPicPr>
            <a:picLocks noChangeAspect="1"/>
          </p:cNvPicPr>
          <p:nvPr/>
        </p:nvPicPr>
        <p:blipFill>
          <a:blip r:embed="rId5"/>
          <a:srcRect l="1740" t="60208" r="86960" b="8333"/>
          <a:stretch>
            <a:fillRect/>
          </a:stretch>
        </p:blipFill>
        <p:spPr>
          <a:xfrm>
            <a:off x="6438900" y="1856740"/>
            <a:ext cx="325755" cy="287655"/>
          </a:xfrm>
          <a:prstGeom prst="rect">
            <a:avLst/>
          </a:prstGeom>
        </p:spPr>
      </p:pic>
      <p:pic>
        <p:nvPicPr>
          <p:cNvPr id="18" name="Picture 17" descr="weaknesses"/>
          <p:cNvPicPr>
            <a:picLocks noChangeAspect="1"/>
          </p:cNvPicPr>
          <p:nvPr/>
        </p:nvPicPr>
        <p:blipFill>
          <a:blip r:embed="rId5"/>
          <a:srcRect l="15308" t="62083" r="75330" b="11736"/>
          <a:stretch>
            <a:fillRect/>
          </a:stretch>
        </p:blipFill>
        <p:spPr>
          <a:xfrm>
            <a:off x="6419215" y="2313305"/>
            <a:ext cx="365252" cy="324000"/>
          </a:xfrm>
          <a:prstGeom prst="rect">
            <a:avLst/>
          </a:prstGeom>
        </p:spPr>
      </p:pic>
      <p:pic>
        <p:nvPicPr>
          <p:cNvPr id="19" name="Picture 18" descr="weaknesses"/>
          <p:cNvPicPr>
            <a:picLocks noChangeAspect="1"/>
          </p:cNvPicPr>
          <p:nvPr/>
        </p:nvPicPr>
        <p:blipFill>
          <a:blip r:embed="rId5"/>
          <a:srcRect l="30617" t="63472" r="60352" b="9444"/>
          <a:stretch>
            <a:fillRect/>
          </a:stretch>
        </p:blipFill>
        <p:spPr>
          <a:xfrm>
            <a:off x="6438900" y="2806065"/>
            <a:ext cx="340615" cy="324000"/>
          </a:xfrm>
          <a:prstGeom prst="rect">
            <a:avLst/>
          </a:prstGeom>
        </p:spPr>
      </p:pic>
      <p:pic>
        <p:nvPicPr>
          <p:cNvPr id="20" name="Picture 19" descr="weaknesses"/>
          <p:cNvPicPr>
            <a:picLocks noChangeAspect="1"/>
          </p:cNvPicPr>
          <p:nvPr/>
        </p:nvPicPr>
        <p:blipFill>
          <a:blip r:embed="rId5"/>
          <a:srcRect l="43833" t="62778" r="46806" b="11528"/>
          <a:stretch>
            <a:fillRect/>
          </a:stretch>
        </p:blipFill>
        <p:spPr>
          <a:xfrm>
            <a:off x="6419215" y="3267075"/>
            <a:ext cx="372162" cy="324000"/>
          </a:xfrm>
          <a:prstGeom prst="rect">
            <a:avLst/>
          </a:prstGeom>
        </p:spPr>
      </p:pic>
      <p:pic>
        <p:nvPicPr>
          <p:cNvPr id="21" name="Picture 20" descr="threats"/>
          <p:cNvPicPr>
            <a:picLocks noChangeAspect="1"/>
          </p:cNvPicPr>
          <p:nvPr/>
        </p:nvPicPr>
        <p:blipFill>
          <a:blip r:embed="rId6"/>
          <a:srcRect l="74811" t="12177" r="17759" b="60612"/>
          <a:stretch>
            <a:fillRect/>
          </a:stretch>
        </p:blipFill>
        <p:spPr>
          <a:xfrm>
            <a:off x="8588375" y="3755390"/>
            <a:ext cx="283500" cy="360000"/>
          </a:xfrm>
          <a:prstGeom prst="rect">
            <a:avLst/>
          </a:prstGeom>
        </p:spPr>
      </p:pic>
      <p:pic>
        <p:nvPicPr>
          <p:cNvPr id="22" name="Picture 21" descr="threats"/>
          <p:cNvPicPr>
            <a:picLocks noChangeAspect="1"/>
          </p:cNvPicPr>
          <p:nvPr/>
        </p:nvPicPr>
        <p:blipFill>
          <a:blip r:embed="rId6"/>
          <a:srcRect l="5307" t="61497" r="85236" b="12653"/>
          <a:stretch>
            <a:fillRect/>
          </a:stretch>
        </p:blipFill>
        <p:spPr>
          <a:xfrm>
            <a:off x="6438900" y="4203065"/>
            <a:ext cx="341905" cy="324000"/>
          </a:xfrm>
          <a:prstGeom prst="rect">
            <a:avLst/>
          </a:prstGeom>
        </p:spPr>
      </p:pic>
      <p:pic>
        <p:nvPicPr>
          <p:cNvPr id="23" name="Picture 22" descr="threats"/>
          <p:cNvPicPr>
            <a:picLocks noChangeAspect="1"/>
          </p:cNvPicPr>
          <p:nvPr/>
        </p:nvPicPr>
        <p:blipFill>
          <a:blip r:embed="rId6"/>
          <a:srcRect l="18632" t="61020" r="71226" b="11088"/>
          <a:stretch>
            <a:fillRect/>
          </a:stretch>
        </p:blipFill>
        <p:spPr>
          <a:xfrm>
            <a:off x="6451600" y="4703445"/>
            <a:ext cx="339805" cy="324000"/>
          </a:xfrm>
          <a:prstGeom prst="rect">
            <a:avLst/>
          </a:prstGeom>
        </p:spPr>
      </p:pic>
      <p:pic>
        <p:nvPicPr>
          <p:cNvPr id="24" name="Picture 23" descr="threats"/>
          <p:cNvPicPr>
            <a:picLocks noChangeAspect="1"/>
          </p:cNvPicPr>
          <p:nvPr/>
        </p:nvPicPr>
        <p:blipFill>
          <a:blip r:embed="rId6"/>
          <a:srcRect l="34788" t="60476" r="55071" b="11973"/>
          <a:stretch>
            <a:fillRect/>
          </a:stretch>
        </p:blipFill>
        <p:spPr>
          <a:xfrm>
            <a:off x="6451600" y="5165725"/>
            <a:ext cx="344000" cy="324000"/>
          </a:xfrm>
          <a:prstGeom prst="rect">
            <a:avLst/>
          </a:prstGeom>
        </p:spPr>
      </p:pic>
      <p:pic>
        <p:nvPicPr>
          <p:cNvPr id="25" name="Picture 24" descr="threats"/>
          <p:cNvPicPr>
            <a:picLocks noChangeAspect="1"/>
          </p:cNvPicPr>
          <p:nvPr/>
        </p:nvPicPr>
        <p:blipFill>
          <a:blip r:embed="rId6"/>
          <a:srcRect l="50590" t="61156" r="39269" b="11633"/>
          <a:stretch>
            <a:fillRect/>
          </a:stretch>
        </p:blipFill>
        <p:spPr>
          <a:xfrm>
            <a:off x="6431915" y="5628005"/>
            <a:ext cx="348300" cy="324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50000">
              <a:srgbClr val="6F7687"/>
            </a:gs>
            <a:gs pos="5000">
              <a:srgbClr val="CEE1F2"/>
            </a:gs>
            <a:gs pos="95000">
              <a:srgbClr val="28273F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7563" y="6137910"/>
            <a:ext cx="2484000" cy="7201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/>
        </p:nvSpPr>
        <p:spPr>
          <a:xfrm>
            <a:off x="50673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en-US" sz="4000" b="1" dirty="0" smtClean="0">
                <a:gradFill>
                  <a:gsLst>
                    <a:gs pos="100000">
                      <a:srgbClr val="27DBFC"/>
                    </a:gs>
                    <a:gs pos="0">
                      <a:srgbClr val="B246EF"/>
                    </a:gs>
                  </a:gsLst>
                  <a:lin ang="0" scaled="1"/>
                </a:gradFill>
              </a:rPr>
              <a:t>Societal </a:t>
            </a:r>
            <a:r>
              <a:rPr lang="en-US" altLang="en-US" sz="4000" b="1" dirty="0" smtClean="0">
                <a:gradFill>
                  <a:gsLst>
                    <a:gs pos="100000">
                      <a:srgbClr val="27DBFC"/>
                    </a:gs>
                    <a:gs pos="0">
                      <a:srgbClr val="B246EF"/>
                    </a:gs>
                  </a:gsLst>
                  <a:lin ang="0" scaled="1"/>
                </a:gradFill>
              </a:rPr>
              <a:t>Impact of Edge Computing</a:t>
            </a:r>
            <a:endParaRPr lang="en-US" altLang="en-US" sz="4000" b="1" dirty="0" smtClean="0">
              <a:gradFill>
                <a:gsLst>
                  <a:gs pos="100000">
                    <a:srgbClr val="27DBFC"/>
                  </a:gs>
                  <a:gs pos="0">
                    <a:srgbClr val="B246EF"/>
                  </a:gs>
                </a:gsLst>
                <a:lin ang="0" scaled="1"/>
              </a:gradFill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506730" y="13258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000"/>
              <a:t>Enables smarter retail experiences and automation.</a:t>
            </a:r>
            <a:endParaRPr lang="en-US" altLang="en-US" sz="3000"/>
          </a:p>
          <a:p>
            <a:endParaRPr lang="en-US" altLang="en-US" sz="3000"/>
          </a:p>
          <a:p>
            <a:r>
              <a:rPr lang="en-US" altLang="en-US" sz="3000"/>
              <a:t>Raises questions around privacy, surveillance, and data security.</a:t>
            </a:r>
            <a:endParaRPr lang="en-US" altLang="en-US" sz="3000"/>
          </a:p>
          <a:p>
            <a:endParaRPr lang="en-US" altLang="en-US" sz="3000"/>
          </a:p>
          <a:p>
            <a:r>
              <a:rPr lang="en-US" altLang="en-US" sz="3000"/>
              <a:t>Potential job displacement, but also creates tech-based job roles.</a:t>
            </a:r>
            <a:endParaRPr lang="en-IE" altLang="en-US"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50000">
              <a:srgbClr val="6F7687"/>
            </a:gs>
            <a:gs pos="5000">
              <a:srgbClr val="CEE1F2"/>
            </a:gs>
            <a:gs pos="95000">
              <a:srgbClr val="28273F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7563" y="6137910"/>
            <a:ext cx="2484000" cy="7201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/>
        </p:nvSpPr>
        <p:spPr>
          <a:xfrm>
            <a:off x="4953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en-US" sz="4000" b="1" dirty="0" smtClean="0">
                <a:gradFill>
                  <a:gsLst>
                    <a:gs pos="100000">
                      <a:srgbClr val="27DBFC"/>
                    </a:gs>
                    <a:gs pos="0">
                      <a:srgbClr val="B246EF"/>
                    </a:gs>
                  </a:gsLst>
                  <a:lin ang="0" scaled="1"/>
                </a:gradFill>
              </a:rPr>
              <a:t>Future Outlook</a:t>
            </a:r>
            <a:endParaRPr lang="en-US" altLang="en-US" sz="4000" b="1" dirty="0" smtClean="0">
              <a:gradFill>
                <a:gsLst>
                  <a:gs pos="100000">
                    <a:srgbClr val="27DBFC"/>
                  </a:gs>
                  <a:gs pos="0">
                    <a:srgbClr val="B246EF"/>
                  </a:gs>
                </a:gsLst>
                <a:lin ang="0" scaled="1"/>
              </a:gradFill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495300" y="13258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0"/>
              <a:t>Growth powered by 5G and edge-AI synergy.</a:t>
            </a:r>
            <a:endParaRPr lang="en-US" altLang="en-US" sz="12000"/>
          </a:p>
          <a:p>
            <a:endParaRPr lang="en-US" altLang="en-US" sz="12000"/>
          </a:p>
          <a:p>
            <a:r>
              <a:rPr lang="en-US" altLang="en-US" sz="12000"/>
              <a:t>Potential for AR-based shopping</a:t>
            </a:r>
            <a:r>
              <a:rPr lang="en-IE" altLang="en-US" sz="12000"/>
              <a:t>, like IKEA and Sephora</a:t>
            </a:r>
            <a:r>
              <a:rPr lang="en-US" altLang="en-US" sz="12000"/>
              <a:t>, real-time analytics, robotics.</a:t>
            </a:r>
            <a:endParaRPr lang="en-US" altLang="en-US" sz="12000"/>
          </a:p>
          <a:p>
            <a:endParaRPr lang="en-US" altLang="en-US" sz="12000"/>
          </a:p>
          <a:p>
            <a:r>
              <a:rPr lang="en-US" altLang="en-US" sz="12000"/>
              <a:t>Key enabler of innovation and customer engagement in digital retail.</a:t>
            </a:r>
            <a:endParaRPr lang="en-US" altLang="en-US"/>
          </a:p>
          <a:p>
            <a:endParaRPr lang="en-I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70000">
              <a:srgbClr val="6F7687"/>
            </a:gs>
            <a:gs pos="5000">
              <a:srgbClr val="CEE1F2"/>
            </a:gs>
            <a:gs pos="95000">
              <a:srgbClr val="28273F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7563" y="6137910"/>
            <a:ext cx="2484000" cy="7201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/>
        </p:nvSpPr>
        <p:spPr>
          <a:xfrm>
            <a:off x="50736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IE" altLang="en-US" sz="4000" b="1" dirty="0" smtClean="0">
                <a:gradFill>
                  <a:gsLst>
                    <a:gs pos="100000">
                      <a:srgbClr val="27DBFC"/>
                    </a:gs>
                    <a:gs pos="0">
                      <a:srgbClr val="B246EF"/>
                    </a:gs>
                  </a:gsLst>
                  <a:lin ang="0" scaled="1"/>
                </a:gradFill>
                <a:sym typeface="+mn-ea"/>
              </a:rPr>
              <a:t>References</a:t>
            </a:r>
            <a:endParaRPr lang="en-IE" altLang="en-US" sz="4000" b="1" dirty="0" smtClean="0">
              <a:gradFill>
                <a:gsLst>
                  <a:gs pos="100000">
                    <a:srgbClr val="27DBFC"/>
                  </a:gs>
                  <a:gs pos="0">
                    <a:srgbClr val="B246EF"/>
                  </a:gs>
                </a:gsLst>
                <a:lin ang="0" scaled="1"/>
              </a:gradFill>
              <a:sym typeface="+mn-ea"/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245110" y="1252855"/>
            <a:ext cx="11656695" cy="4885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/>
              <a:t>Alwakeel, A.M. (2025). Enhancing IoT performance in wireless and mobile networks through named data networking (NDN) and edge computing integration.</a:t>
            </a:r>
            <a:r>
              <a:rPr lang="" altLang="en-US"/>
              <a:t> </a:t>
            </a:r>
            <a:r>
              <a:rPr lang="en-US" altLang="en-US"/>
              <a:t>Computer Networks, 264, p.111267. doi:https://doi.org/10.1016/j.comnet.2025.111267.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Amazon (2023).</a:t>
            </a:r>
            <a:r>
              <a:rPr lang="" altLang="en-US"/>
              <a:t> </a:t>
            </a:r>
            <a:r>
              <a:rPr lang="en-US" altLang="en-US"/>
              <a:t>Amazon Go. [online] Amazon.com. Available at: https://www.amazon.com/b?ie=UTF8&amp;node=16008589011.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Gao, Z. and Yan, W. (2025). The real-time data processing framework for blockchain and edge computing.</a:t>
            </a:r>
            <a:r>
              <a:rPr lang="" altLang="en-US"/>
              <a:t> </a:t>
            </a:r>
            <a:r>
              <a:rPr lang="en-US" altLang="en-US"/>
              <a:t>Alexandria Engineering Journal, 120, pp.50–61. doi:https://doi.org/10.1016/j.aej.2025.01.092.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Karthikeyan P and A, M.K. (2024). Empowering the Future: The Impact of Cloud and Edge Computing on Modern Business Transformation.</a:t>
            </a:r>
            <a:r>
              <a:rPr lang="" altLang="en-US"/>
              <a:t> </a:t>
            </a:r>
            <a:r>
              <a:rPr lang="en-US" altLang="en-US"/>
              <a:t>INTERANTIONAL JOURNAL OF SCIENTIFIC RESEARCH IN ENGINEERING AND MANAGEMENT, 08(10), pp.1–7. doi:https://doi.org/10.55041/ijsrem38035.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Rakesh Paul, Islam, M., Ankur Sarkar, Rahman, O., Tariqul Islam and Bari (2024). The Role of Edge Computing in Driving Real-time Personalized Marketing: a Data-driven Business Perspective.</a:t>
            </a:r>
            <a:r>
              <a:rPr lang="" altLang="en-US"/>
              <a:t> </a:t>
            </a:r>
            <a:r>
              <a:rPr lang="en-US" altLang="en-US"/>
              <a:t>International Journal For Multidisciplinary Research, 6(5). doi:https://doi.org/10.36948/ijfmr.2024.v06i05.28494.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TABLE_ENDDRAG_ORIGIN_RECT" val="916*371"/>
  <p:tag name="TABLE_ENDDRAG_RECT" val="24*104*916*37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5436</Words>
  <Application>WPS Slides</Application>
  <PresentationFormat>宽屏</PresentationFormat>
  <Paragraphs>157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3" baseType="lpstr">
      <vt:lpstr>Arial</vt:lpstr>
      <vt:lpstr>SimSun</vt:lpstr>
      <vt:lpstr>Wingdings</vt:lpstr>
      <vt:lpstr>Calibri</vt:lpstr>
      <vt:lpstr>Microsoft YaHei</vt:lpstr>
      <vt:lpstr>Arial Unicode MS</vt:lpstr>
      <vt:lpstr>Times New Roman</vt:lpstr>
      <vt:lpstr>sans-serif</vt:lpstr>
      <vt:lpstr>Segoe Print</vt:lpstr>
      <vt:lpstr>Sitka Subheading Semibold</vt:lpstr>
      <vt:lpstr>Tahoma</vt:lpstr>
      <vt:lpstr>Calibri Light</vt:lpstr>
      <vt:lpstr>Sitka Small</vt:lpstr>
      <vt:lpstr>Sitka Heading Semibold</vt:lpstr>
      <vt:lpstr>Ubuntu</vt:lpstr>
      <vt:lpstr>Agency FB</vt:lpstr>
      <vt:lpstr>Bahnschrift Light Condensed</vt:lpstr>
      <vt:lpstr>Bahnschrift SemiBold</vt:lpstr>
      <vt:lpstr>Bahnschrift SemiBold Condensed</vt:lpstr>
      <vt:lpstr>Verdana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Charles Rocha</cp:lastModifiedBy>
  <cp:revision>11</cp:revision>
  <dcterms:created xsi:type="dcterms:W3CDTF">2018-08-26T03:11:00Z</dcterms:created>
  <dcterms:modified xsi:type="dcterms:W3CDTF">2025-04-12T21:43:19Z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1033-12.2.0.20782</vt:lpwstr>
  </property>
  <property fmtid="{D5CDD505-2E9C-101B-9397-08002B2CF9AE}" pid="3" name="ICV">
    <vt:lpwstr>AAD035EAB62241118DFDA378E0537442_12</vt:lpwstr>
  </property>
</Properties>
</file>