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84" r:id="rId4"/>
    <p:sldId id="300" r:id="rId5"/>
    <p:sldId id="301" r:id="rId6"/>
    <p:sldId id="302" r:id="rId7"/>
    <p:sldId id="305" r:id="rId8"/>
    <p:sldId id="304" r:id="rId9"/>
    <p:sldId id="306" r:id="rId10"/>
    <p:sldId id="307" r:id="rId11"/>
    <p:sldId id="259" r:id="rId12"/>
    <p:sldId id="257" r:id="rId13"/>
    <p:sldId id="260" r:id="rId14"/>
    <p:sldId id="263" r:id="rId15"/>
    <p:sldId id="262" r:id="rId16"/>
    <p:sldId id="264" r:id="rId17"/>
    <p:sldId id="261" r:id="rId18"/>
    <p:sldId id="265" r:id="rId19"/>
    <p:sldId id="266" r:id="rId20"/>
    <p:sldId id="267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1F2"/>
    <a:srgbClr val="6F7687"/>
    <a:srgbClr val="28273F"/>
    <a:srgbClr val="006EF6"/>
    <a:srgbClr val="3B80BB"/>
    <a:srgbClr val="43D8FC"/>
    <a:srgbClr val="AE6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006EF6"/>
            </a:gs>
            <a:gs pos="70000">
              <a:srgbClr val="28273F">
                <a:alpha val="0"/>
              </a:srgb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rgbClr val="6F7687"/>
              </a:gs>
              <a:gs pos="95000">
                <a:srgbClr val="28273F"/>
              </a:gs>
              <a:gs pos="5000">
                <a:srgbClr val="CEE1F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695960" y="623570"/>
            <a:ext cx="10800000" cy="5514244"/>
          </a:xfrm>
          <a:prstGeom prst="rect">
            <a:avLst/>
          </a:prstGeom>
          <a:gradFill>
            <a:gsLst>
              <a:gs pos="50000">
                <a:srgbClr val="28273F"/>
              </a:gs>
              <a:gs pos="85000">
                <a:srgbClr val="6F7687"/>
              </a:gs>
              <a:gs pos="95000">
                <a:schemeClr val="accent1">
                  <a:lumMod val="30000"/>
                  <a:lumOff val="70000"/>
                </a:schemeClr>
              </a:gs>
            </a:gsLst>
            <a:lin ang="14760000" scaled="0"/>
          </a:gra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15" y="1628593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76375" y="1979295"/>
            <a:ext cx="7237095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4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Business Information Technology</a:t>
            </a:r>
            <a:endParaRPr lang="en-US" altLang="en-US" sz="4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6"/>
          <p:cNvSpPr>
            <a:spLocks noChangeArrowheads="1"/>
          </p:cNvSpPr>
          <p:nvPr/>
        </p:nvSpPr>
        <p:spPr bwMode="black">
          <a:xfrm>
            <a:off x="1476375" y="3301365"/>
            <a:ext cx="7237095" cy="1938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Analysis of Emerging Technology for Competitive Advantage </a:t>
            </a: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CA2</a:t>
            </a: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altLang="en-US" sz="20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Charles Rocha - 2021376</a:t>
            </a:r>
            <a:endParaRPr lang="en-IE" altLang="en-US" sz="20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ONE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7" y="1262744"/>
            <a:ext cx="4760590" cy="4760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3720" y="1475251"/>
            <a:ext cx="4970909" cy="4374006"/>
          </a:xfrm>
          <a:prstGeom prst="rect">
            <a:avLst/>
          </a:prstGeom>
          <a:noFill/>
          <a:ln w="50800">
            <a:gradFill flip="none" rotWithShape="1">
              <a:gsLst>
                <a:gs pos="0">
                  <a:srgbClr val="27DBFC"/>
                </a:gs>
                <a:gs pos="100000">
                  <a:srgbClr val="B246E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7307625" y="2521811"/>
            <a:ext cx="428171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5251"/>
            <a:ext cx="6704965" cy="43821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TWO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4" y="1741713"/>
            <a:ext cx="4187371" cy="4187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23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8" y="-833080"/>
            <a:ext cx="6161314" cy="616131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08741" y="3041989"/>
            <a:ext cx="1360714" cy="1360714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1694099" y="4714083"/>
            <a:ext cx="258999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6045" y="3288200"/>
            <a:ext cx="526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92637" y="3019502"/>
            <a:ext cx="1360714" cy="1360714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412744" y="4604618"/>
            <a:ext cx="2589997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09941" y="3265713"/>
            <a:ext cx="5004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78195" y="3722346"/>
            <a:ext cx="0" cy="2431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THREE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85" y="1712685"/>
            <a:ext cx="3791863" cy="37918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1522"/>
            <a:ext cx="4891314" cy="42114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91314" y="1480457"/>
            <a:ext cx="7300686" cy="4673600"/>
          </a:xfrm>
          <a:prstGeom prst="rect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08686" y="1711522"/>
            <a:ext cx="1582057" cy="15820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6494449" y="3597541"/>
            <a:ext cx="421053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35" y="2086241"/>
            <a:ext cx="807357" cy="8073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60813" y="688687"/>
            <a:ext cx="5917698" cy="591769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540327" y="1737709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6706016" y="1617590"/>
            <a:ext cx="481068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40327" y="3291457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6706016" y="3171338"/>
            <a:ext cx="481068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40327" y="4841919"/>
            <a:ext cx="867759" cy="867759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6706016" y="4721800"/>
            <a:ext cx="481068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624114" y="2875002"/>
            <a:ext cx="6117963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FOUR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39" y="1234888"/>
            <a:ext cx="3982998" cy="39829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0710" y="2427999"/>
            <a:ext cx="2002002" cy="2002002"/>
          </a:xfrm>
          <a:prstGeom prst="ellipse">
            <a:avLst/>
          </a:prstGeom>
          <a:gradFill>
            <a:gsLst>
              <a:gs pos="17000">
                <a:srgbClr val="43D8FC"/>
              </a:gs>
              <a:gs pos="100000">
                <a:srgbClr val="FF00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46" y="2874735"/>
            <a:ext cx="1108529" cy="110852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83100" y="1366367"/>
            <a:ext cx="4125264" cy="412526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10595" y="2634636"/>
            <a:ext cx="1582057" cy="15820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322" y="2885916"/>
            <a:ext cx="1470274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43D8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</a:t>
            </a:r>
            <a:endParaRPr lang="en-US" altLang="zh-CN" sz="3600" b="1" dirty="0">
              <a:solidFill>
                <a:srgbClr val="43D8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048430" y="2424666"/>
            <a:ext cx="3503182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lang="en-US" altLang="zh-CN" sz="20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lang="zh-CN" altLang="en-US" sz="12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26733" r="7568" b="24892"/>
          <a:stretch>
            <a:fillRect/>
          </a:stretch>
        </p:blipFill>
        <p:spPr>
          <a:xfrm>
            <a:off x="257504" y="580570"/>
            <a:ext cx="11716782" cy="5981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10" y="1629228"/>
            <a:ext cx="3599543" cy="359954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black">
          <a:xfrm>
            <a:off x="1401250" y="2875002"/>
            <a:ext cx="5340827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endParaRPr lang="en-US" altLang="zh-CN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sym typeface="+mn-ea"/>
              </a:rPr>
              <a:t>What is</a:t>
            </a:r>
            <a:r>
              <a:rPr lang="en-US" altLang="en-US" sz="66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sym typeface="+mn-ea"/>
              </a:rPr>
              <a:t>Edge Computing?</a:t>
            </a:r>
            <a:endParaRPr lang="en-US" altLang="en-US" sz="66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IE" altLang="en-US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E" altLang="en-US"/>
              <a:t>References</a:t>
            </a:r>
            <a:endParaRPr lang="en-I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sym typeface="+mn-ea"/>
              </a:rPr>
              <a:t>Why Edge Computing is an Emerging Technology</a:t>
            </a:r>
            <a:r>
              <a:rPr lang="en-IE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sym typeface="+mn-ea"/>
              </a:rPr>
              <a:t>?</a:t>
            </a:r>
            <a:endParaRPr lang="en-IE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  <a:sym typeface="+mn-ea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</a:rPr>
              <a:t>Use of Edge Computing – Amazon Go &amp; Walmart</a:t>
            </a:r>
            <a:endParaRPr lang="en-US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altLang="en-US"/>
          </a:p>
          <a:p>
            <a:endParaRPr lang="en-IE" altLang="en-US"/>
          </a:p>
        </p:txBody>
      </p:sp>
      <p:pic>
        <p:nvPicPr>
          <p:cNvPr id="6" name="Picture 5" descr="Amazon 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2299335"/>
            <a:ext cx="5760000" cy="2393350"/>
          </a:xfrm>
          <a:prstGeom prst="rect">
            <a:avLst/>
          </a:prstGeom>
        </p:spPr>
      </p:pic>
      <p:pic>
        <p:nvPicPr>
          <p:cNvPr id="8" name="Picture 7" descr="Walm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228850"/>
            <a:ext cx="5760000" cy="2464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</a:rPr>
              <a:t>Competitive Advantage via Porter's Value Chain</a:t>
            </a:r>
            <a:endParaRPr lang="en-US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</a:rPr>
              <a:t>Challenges &amp; Limitations</a:t>
            </a:r>
            <a:endParaRPr lang="en-US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</a:rPr>
              <a:t>Societal Impact of Edge Computing</a:t>
            </a:r>
            <a:endParaRPr lang="en-US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</a:rPr>
              <a:t>Future Outlook</a:t>
            </a:r>
            <a:endParaRPr lang="en-US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50000">
              <a:srgbClr val="6F7687"/>
            </a:gs>
            <a:gs pos="5000">
              <a:srgbClr val="CEE1F2"/>
            </a:gs>
            <a:gs pos="95000">
              <a:srgbClr val="28273F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563" y="6137910"/>
            <a:ext cx="2484000" cy="7201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IE" altLang="en-US" sz="6600" b="1" dirty="0" smtClean="0">
                <a:gradFill>
                  <a:gsLst>
                    <a:gs pos="0">
                      <a:srgbClr val="27DBFC"/>
                    </a:gs>
                    <a:gs pos="100000">
                      <a:srgbClr val="B246EF"/>
                    </a:gs>
                  </a:gsLst>
                  <a:lin ang="0" scaled="1"/>
                </a:gradFill>
                <a:sym typeface="+mn-ea"/>
              </a:rPr>
              <a:t>References</a:t>
            </a:r>
            <a:endParaRPr lang="en-IE" altLang="en-US" sz="6600" b="1" dirty="0" smtClean="0">
              <a:gradFill>
                <a:gsLst>
                  <a:gs pos="0">
                    <a:srgbClr val="27DBFC"/>
                  </a:gs>
                  <a:gs pos="100000">
                    <a:srgbClr val="B246EF"/>
                  </a:gs>
                </a:gsLst>
                <a:lin ang="0" scaled="1"/>
              </a:gradFill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altLang="en-US"/>
              <a:t>i</a:t>
            </a:r>
            <a:endParaRPr lang="en-IE" altLang="en-US"/>
          </a:p>
          <a:p>
            <a:endParaRPr lang="en-IE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Slides</Application>
  <PresentationFormat>宽屏</PresentationFormat>
  <Paragraphs>89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analysis of the impact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technology</vt:lpstr>
      <vt:lpstr>How the technology can be used to gain advantage</vt:lpstr>
      <vt:lpstr>How the technology can be used to gain advantage</vt:lpstr>
      <vt:lpstr>How the technology can be used to gain advantage</vt:lpstr>
      <vt:lpstr>analysis of the impact</vt:lpstr>
      <vt:lpstr>analysis of the impact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Charles Rocha</cp:lastModifiedBy>
  <cp:revision>10</cp:revision>
  <dcterms:created xsi:type="dcterms:W3CDTF">2018-08-26T03:11:00Z</dcterms:created>
  <dcterms:modified xsi:type="dcterms:W3CDTF">2025-04-09T21:49:34Z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AAD035EAB62241118DFDA378E0537442_12</vt:lpwstr>
  </property>
</Properties>
</file>