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0" r:id="rId4"/>
    <p:sldId id="278" r:id="rId5"/>
    <p:sldId id="279" r:id="rId6"/>
    <p:sldId id="281"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E9A30-A7FB-4146-BC34-320155C472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EDB3DB-8C4F-48D6-8923-3785634574F3}"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64E9A30-A7FB-4146-BC34-320155C4728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EDB3DB-8C4F-48D6-8923-3785634574F3}" type="datetimeFigureOut">
              <a:rPr lang="en-US" smtClean="0"/>
              <a:pPr/>
              <a:t>10/29/2022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4E9A30-A7FB-4146-BC34-320155C4728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loudflare.com/learning/access-management/rdp-security-risks/" TargetMode="External"/><Relationship Id="rId2" Type="http://schemas.openxmlformats.org/officeDocument/2006/relationships/hyperlink" Target="https://docs.aws.amazon.com/AWSEC2/latest/UserGuide/concepts.html" TargetMode="External"/><Relationship Id="rId1" Type="http://schemas.openxmlformats.org/officeDocument/2006/relationships/slideLayout" Target="../slideLayouts/slideLayout2.xml"/><Relationship Id="rId6" Type="http://schemas.openxmlformats.org/officeDocument/2006/relationships/hyperlink" Target="https://www.google.com/amp/s/www.techtarget.com/searchaws/definition/Amazon-EC2-instances?amp=1" TargetMode="External"/><Relationship Id="rId5" Type="http://schemas.openxmlformats.org/officeDocument/2006/relationships/hyperlink" Target="https://www.pluralsight.com/courses/aws-managing-ec2-instances?aid=7010a000002LUv2AAG&amp;promo=&amp;utm_source=non_branded&amp;utm_medium=digital_paid_search_google&amp;utm_campaign=XYZ_EMEA_Dynamic&amp;utm_content=&amp;cq_cmp=1576650371&amp;gclid=Cj0KCQjwnP-ZBhDiARIsAH3FSRfnCqcDt7Y6b0Ini-6mo8mMP-nxxQgIb65sbhWdwy4FDRyY1KAXZw4aAk-WEALw_wcB" TargetMode="External"/><Relationship Id="rId4" Type="http://schemas.openxmlformats.org/officeDocument/2006/relationships/hyperlink" Target="https://medium.com/@cloud_tips/aws-ec2-security-best-practices-c06f94059f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TOPIC</a:t>
            </a:r>
          </a:p>
        </p:txBody>
      </p:sp>
      <p:sp>
        <p:nvSpPr>
          <p:cNvPr id="3" name="Subtitle 2"/>
          <p:cNvSpPr>
            <a:spLocks noGrp="1"/>
          </p:cNvSpPr>
          <p:nvPr>
            <p:ph type="subTitle" idx="1"/>
          </p:nvPr>
        </p:nvSpPr>
        <p:spPr/>
        <p:txBody>
          <a:bodyPr>
            <a:normAutofit/>
          </a:bodyPr>
          <a:lstStyle/>
          <a:p>
            <a:r>
              <a:rPr lang="en-US" dirty="0"/>
              <a:t> </a:t>
            </a:r>
            <a:r>
              <a:rPr lang="en-US" sz="4400" dirty="0">
                <a:solidFill>
                  <a:schemeClr val="bg2">
                    <a:lumMod val="10000"/>
                  </a:schemeClr>
                </a:solidFill>
              </a:rPr>
              <a:t>Configure an EC2 instance and access instance using RDP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Enter the name of the server. </a:t>
            </a:r>
            <a:r>
              <a:rPr lang="en-US" sz="3600" dirty="0" err="1"/>
              <a:t>Eg</a:t>
            </a:r>
            <a:r>
              <a:rPr lang="en-US" sz="3600" dirty="0"/>
              <a:t> “</a:t>
            </a:r>
            <a:r>
              <a:rPr lang="en-US" sz="3600" dirty="0" err="1"/>
              <a:t>MyWebFam</a:t>
            </a:r>
            <a:r>
              <a:rPr lang="en-US" sz="3600" dirty="0"/>
              <a:t>”</a:t>
            </a:r>
            <a:br>
              <a:rPr lang="en-US" dirty="0"/>
            </a:br>
            <a:endParaRPr lang="en-US" dirty="0"/>
          </a:p>
        </p:txBody>
      </p:sp>
      <p:pic>
        <p:nvPicPr>
          <p:cNvPr id="5" name="Content Placeholder 4" descr="Screenshot (1069).png"/>
          <p:cNvPicPr>
            <a:picLocks noGrp="1"/>
          </p:cNvPicPr>
          <p:nvPr>
            <p:ph idx="1"/>
          </p:nvPr>
        </p:nvPicPr>
        <p:blipFill>
          <a:blip r:embed="rId2"/>
          <a:stretch>
            <a:fillRect/>
          </a:stretch>
        </p:blipFill>
        <p:spPr>
          <a:xfrm>
            <a:off x="668373" y="1447801"/>
            <a:ext cx="7807254"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400" b="1" dirty="0"/>
            </a:br>
            <a:br>
              <a:rPr lang="en-US" sz="4400" b="1" dirty="0"/>
            </a:br>
            <a:br>
              <a:rPr lang="en-US" sz="4400" b="1" dirty="0"/>
            </a:br>
            <a:r>
              <a:rPr lang="en-US" sz="4400" b="1" dirty="0"/>
              <a:t>Under “Quick Start” choose Windows</a:t>
            </a:r>
            <a:br>
              <a:rPr lang="en-US" dirty="0"/>
            </a:br>
            <a:endParaRPr lang="en-US" dirty="0"/>
          </a:p>
        </p:txBody>
      </p:sp>
      <p:pic>
        <p:nvPicPr>
          <p:cNvPr id="4" name="Content Placeholder 3" descr="Screenshot (1070).png"/>
          <p:cNvPicPr>
            <a:picLocks noGrp="1"/>
          </p:cNvPicPr>
          <p:nvPr>
            <p:ph idx="1"/>
          </p:nvPr>
        </p:nvPicPr>
        <p:blipFill>
          <a:blip r:embed="rId2"/>
          <a:stretch>
            <a:fillRect/>
          </a:stretch>
        </p:blipFill>
        <p:spPr>
          <a:xfrm>
            <a:off x="668373" y="1447801"/>
            <a:ext cx="7807254" cy="4876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key pair</a:t>
            </a:r>
          </a:p>
        </p:txBody>
      </p:sp>
      <p:pic>
        <p:nvPicPr>
          <p:cNvPr id="4" name="Content Placeholder 3" descr="Screenshot (1072).png"/>
          <p:cNvPicPr>
            <a:picLocks noGrp="1"/>
          </p:cNvPicPr>
          <p:nvPr>
            <p:ph idx="1"/>
          </p:nvPr>
        </p:nvPicPr>
        <p:blipFill>
          <a:blip r:embed="rId2"/>
          <a:stretch>
            <a:fillRect/>
          </a:stretch>
        </p:blipFill>
        <p:spPr>
          <a:xfrm>
            <a:off x="668373" y="1935163"/>
            <a:ext cx="7807254" cy="43894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Create a key pair by entering a key pair name. </a:t>
            </a:r>
            <a:r>
              <a:rPr lang="en-US" sz="4000" dirty="0" err="1"/>
              <a:t>Eg</a:t>
            </a:r>
            <a:r>
              <a:rPr lang="en-US" sz="4000" dirty="0"/>
              <a:t>: </a:t>
            </a:r>
            <a:r>
              <a:rPr lang="en-US" sz="4000" dirty="0" err="1"/>
              <a:t>ngwu</a:t>
            </a:r>
            <a:r>
              <a:rPr lang="en-US" sz="4000" dirty="0"/>
              <a:t>, then click on create</a:t>
            </a:r>
          </a:p>
        </p:txBody>
      </p:sp>
      <p:pic>
        <p:nvPicPr>
          <p:cNvPr id="4" name="Content Placeholder 3" descr="Screenshot (1071).png"/>
          <p:cNvPicPr>
            <a:picLocks noGrp="1"/>
          </p:cNvPicPr>
          <p:nvPr>
            <p:ph idx="1"/>
          </p:nvPr>
        </p:nvPicPr>
        <p:blipFill>
          <a:blip r:embed="rId2"/>
          <a:stretch>
            <a:fillRect/>
          </a:stretch>
        </p:blipFill>
        <p:spPr>
          <a:xfrm>
            <a:off x="668373" y="1935163"/>
            <a:ext cx="7807254" cy="43894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Allow RDP traffic from “Anywhere”</a:t>
            </a:r>
            <a:br>
              <a:rPr lang="en-US" dirty="0"/>
            </a:br>
            <a:endParaRPr lang="en-US" dirty="0"/>
          </a:p>
        </p:txBody>
      </p:sp>
      <p:pic>
        <p:nvPicPr>
          <p:cNvPr id="4" name="Content Placeholder 3" descr="Screenshot (1073).png"/>
          <p:cNvPicPr>
            <a:picLocks noGrp="1"/>
          </p:cNvPicPr>
          <p:nvPr>
            <p:ph idx="1"/>
          </p:nvPr>
        </p:nvPicPr>
        <p:blipFill>
          <a:blip r:embed="rId2"/>
          <a:stretch>
            <a:fillRect/>
          </a:stretch>
        </p:blipFill>
        <p:spPr>
          <a:xfrm>
            <a:off x="668373" y="1447801"/>
            <a:ext cx="7807254" cy="487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Click on Launch instances.</a:t>
            </a:r>
            <a:br>
              <a:rPr lang="en-US" dirty="0"/>
            </a:br>
            <a:endParaRPr lang="en-US" dirty="0"/>
          </a:p>
        </p:txBody>
      </p:sp>
      <p:pic>
        <p:nvPicPr>
          <p:cNvPr id="4" name="Content Placeholder 3" descr="Screenshot (1074).png"/>
          <p:cNvPicPr>
            <a:picLocks noGrp="1"/>
          </p:cNvPicPr>
          <p:nvPr>
            <p:ph idx="1"/>
          </p:nvPr>
        </p:nvPicPr>
        <p:blipFill>
          <a:blip r:embed="rId2"/>
          <a:stretch>
            <a:fillRect/>
          </a:stretch>
        </p:blipFill>
        <p:spPr>
          <a:xfrm>
            <a:off x="668373" y="1371601"/>
            <a:ext cx="7807254"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instance has successfully launched.</a:t>
            </a:r>
            <a:br>
              <a:rPr lang="en-US" dirty="0"/>
            </a:br>
            <a:endParaRPr lang="en-US" dirty="0"/>
          </a:p>
        </p:txBody>
      </p:sp>
      <p:pic>
        <p:nvPicPr>
          <p:cNvPr id="4" name="Content Placeholder 3" descr="Screenshot (1075).png"/>
          <p:cNvPicPr>
            <a:picLocks noGrp="1"/>
          </p:cNvPicPr>
          <p:nvPr>
            <p:ph idx="1"/>
          </p:nvPr>
        </p:nvPicPr>
        <p:blipFill>
          <a:blip r:embed="rId2"/>
          <a:stretch>
            <a:fillRect/>
          </a:stretch>
        </p:blipFill>
        <p:spPr>
          <a:xfrm>
            <a:off x="668373" y="1295401"/>
            <a:ext cx="7807254" cy="502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Go to instance you created, select it and click “connect”</a:t>
            </a:r>
            <a:br>
              <a:rPr lang="en-US" dirty="0"/>
            </a:br>
            <a:endParaRPr lang="en-US" dirty="0"/>
          </a:p>
        </p:txBody>
      </p:sp>
      <p:pic>
        <p:nvPicPr>
          <p:cNvPr id="4" name="Content Placeholder 3" descr="Screenshot (1076).png"/>
          <p:cNvPicPr>
            <a:picLocks noGrp="1"/>
          </p:cNvPicPr>
          <p:nvPr>
            <p:ph idx="1"/>
          </p:nvPr>
        </p:nvPicPr>
        <p:blipFill>
          <a:blip r:embed="rId2"/>
          <a:stretch>
            <a:fillRect/>
          </a:stretch>
        </p:blipFill>
        <p:spPr>
          <a:xfrm>
            <a:off x="668373" y="1295401"/>
            <a:ext cx="7807254"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Go to RDP client, choose “connect using RDP client”</a:t>
            </a:r>
            <a:br>
              <a:rPr lang="en-US" dirty="0"/>
            </a:br>
            <a:endParaRPr lang="en-US" dirty="0"/>
          </a:p>
        </p:txBody>
      </p:sp>
      <p:pic>
        <p:nvPicPr>
          <p:cNvPr id="4" name="Content Placeholder 3" descr="Screenshot (1077).png"/>
          <p:cNvPicPr>
            <a:picLocks noGrp="1"/>
          </p:cNvPicPr>
          <p:nvPr>
            <p:ph idx="1"/>
          </p:nvPr>
        </p:nvPicPr>
        <p:blipFill>
          <a:blip r:embed="rId2"/>
          <a:stretch>
            <a:fillRect/>
          </a:stretch>
        </p:blipFill>
        <p:spPr>
          <a:xfrm>
            <a:off x="668373" y="1371601"/>
            <a:ext cx="7807254"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Click on “Browse” to get the key pair you created to decrypt the password, and then click on “Decrypt password</a:t>
            </a:r>
            <a:r>
              <a:rPr lang="en-US" sz="3600" dirty="0"/>
              <a:t>” </a:t>
            </a:r>
            <a:br>
              <a:rPr lang="en-US" dirty="0"/>
            </a:br>
            <a:endParaRPr lang="en-US" dirty="0"/>
          </a:p>
        </p:txBody>
      </p:sp>
      <p:pic>
        <p:nvPicPr>
          <p:cNvPr id="4" name="Content Placeholder 3" descr="Screenshot (1078).png"/>
          <p:cNvPicPr>
            <a:picLocks noGrp="1"/>
          </p:cNvPicPr>
          <p:nvPr>
            <p:ph idx="1"/>
          </p:nvPr>
        </p:nvPicPr>
        <p:blipFill>
          <a:blip r:embed="rId2"/>
          <a:stretch>
            <a:fillRect/>
          </a:stretch>
        </p:blipFill>
        <p:spPr>
          <a:xfrm>
            <a:off x="668373" y="1295401"/>
            <a:ext cx="7807254" cy="502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marL="514350" indent="-514350">
              <a:buNone/>
            </a:pPr>
            <a:endParaRPr lang="en-US" dirty="0"/>
          </a:p>
          <a:p>
            <a:pPr marL="514350" indent="-514350"/>
            <a:r>
              <a:rPr lang="en-US" dirty="0"/>
              <a:t>To Configure and deploy a windows Elastic Compute Cloud (EC2) using Amazon Machine Image(AMI)  and remotely access the instance using Remote Desktop Protocol (RDP).</a:t>
            </a:r>
          </a:p>
          <a:p>
            <a:pPr marL="514350" indent="-514350"/>
            <a:r>
              <a:rPr lang="en-US" dirty="0"/>
              <a:t>To identify the importance of AWS EC2 in organizational projects and security applications.</a:t>
            </a:r>
          </a:p>
          <a:p>
            <a:pPr marL="514350" indent="-51435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You will see “Password Decryption Successful”</a:t>
            </a:r>
            <a:br>
              <a:rPr lang="en-US" dirty="0"/>
            </a:br>
            <a:endParaRPr lang="en-US" dirty="0"/>
          </a:p>
        </p:txBody>
      </p:sp>
      <p:pic>
        <p:nvPicPr>
          <p:cNvPr id="4" name="Content Placeholder 3" descr="Screenshot (1079).png"/>
          <p:cNvPicPr>
            <a:picLocks noGrp="1"/>
          </p:cNvPicPr>
          <p:nvPr>
            <p:ph idx="1"/>
          </p:nvPr>
        </p:nvPicPr>
        <p:blipFill>
          <a:blip r:embed="rId2"/>
          <a:stretch>
            <a:fillRect/>
          </a:stretch>
        </p:blipFill>
        <p:spPr>
          <a:xfrm>
            <a:off x="668373" y="1295401"/>
            <a:ext cx="7807254" cy="502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466088"/>
          </a:xfrm>
        </p:spPr>
        <p:txBody>
          <a:bodyPr>
            <a:normAutofit fontScale="90000"/>
          </a:bodyPr>
          <a:lstStyle/>
          <a:p>
            <a:r>
              <a:rPr lang="en-US" sz="2700" b="1" dirty="0"/>
              <a:t>Click on “Download remote desktop file”. At the top right side, you will see the web name “MyWebName.rdp” click on it.</a:t>
            </a:r>
            <a:br>
              <a:rPr lang="en-US" dirty="0"/>
            </a:br>
            <a:endParaRPr lang="en-US" dirty="0"/>
          </a:p>
        </p:txBody>
      </p:sp>
      <p:pic>
        <p:nvPicPr>
          <p:cNvPr id="4" name="Content Placeholder 3" descr="Screenshot (1080).png"/>
          <p:cNvPicPr>
            <a:picLocks noGrp="1"/>
          </p:cNvPicPr>
          <p:nvPr>
            <p:ph idx="1"/>
          </p:nvPr>
        </p:nvPicPr>
        <p:blipFill>
          <a:blip r:embed="rId2"/>
          <a:stretch>
            <a:fillRect/>
          </a:stretch>
        </p:blipFill>
        <p:spPr>
          <a:xfrm>
            <a:off x="668372" y="1295401"/>
            <a:ext cx="7866027" cy="50291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58200" cy="1389888"/>
          </a:xfrm>
        </p:spPr>
        <p:txBody>
          <a:bodyPr>
            <a:normAutofit fontScale="90000"/>
          </a:bodyPr>
          <a:lstStyle/>
          <a:p>
            <a:r>
              <a:rPr lang="en-US" dirty="0"/>
              <a:t>		Click on Connect</a:t>
            </a:r>
            <a:br>
              <a:rPr lang="en-US" dirty="0"/>
            </a:br>
            <a:endParaRPr lang="en-US" dirty="0"/>
          </a:p>
        </p:txBody>
      </p:sp>
      <p:pic>
        <p:nvPicPr>
          <p:cNvPr id="4" name="Content Placeholder 3" descr="Screenshot (1081).png"/>
          <p:cNvPicPr>
            <a:picLocks noGrp="1"/>
          </p:cNvPicPr>
          <p:nvPr>
            <p:ph idx="1"/>
          </p:nvPr>
        </p:nvPicPr>
        <p:blipFill>
          <a:blip r:embed="rId2"/>
          <a:stretch>
            <a:fillRect/>
          </a:stretch>
        </p:blipFill>
        <p:spPr>
          <a:xfrm>
            <a:off x="668373" y="1371601"/>
            <a:ext cx="7807254" cy="495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1313688"/>
          </a:xfrm>
        </p:spPr>
        <p:txBody>
          <a:bodyPr>
            <a:normAutofit fontScale="90000"/>
          </a:bodyPr>
          <a:lstStyle/>
          <a:p>
            <a:r>
              <a:rPr lang="en-US" dirty="0"/>
              <a:t>Enter the password you decrypted and click “ok”</a:t>
            </a:r>
          </a:p>
        </p:txBody>
      </p:sp>
      <p:pic>
        <p:nvPicPr>
          <p:cNvPr id="4" name="Content Placeholder 3" descr="Screenshot (1082).png"/>
          <p:cNvPicPr>
            <a:picLocks noGrp="1"/>
          </p:cNvPicPr>
          <p:nvPr>
            <p:ph idx="1"/>
          </p:nvPr>
        </p:nvPicPr>
        <p:blipFill>
          <a:blip r:embed="rId2"/>
          <a:stretch>
            <a:fillRect/>
          </a:stretch>
        </p:blipFill>
        <p:spPr>
          <a:xfrm>
            <a:off x="668373" y="1935163"/>
            <a:ext cx="7807254" cy="43894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dirty="0"/>
              <a:t>		Click “Yes”</a:t>
            </a:r>
            <a:br>
              <a:rPr lang="en-US" dirty="0"/>
            </a:br>
            <a:endParaRPr lang="en-US" dirty="0"/>
          </a:p>
        </p:txBody>
      </p:sp>
      <p:pic>
        <p:nvPicPr>
          <p:cNvPr id="4" name="Content Placeholder 3" descr="Screenshot (1083).png"/>
          <p:cNvPicPr>
            <a:picLocks noGrp="1"/>
          </p:cNvPicPr>
          <p:nvPr>
            <p:ph idx="1"/>
          </p:nvPr>
        </p:nvPicPr>
        <p:blipFill>
          <a:blip r:embed="rId2"/>
          <a:stretch>
            <a:fillRect/>
          </a:stretch>
        </p:blipFill>
        <p:spPr>
          <a:xfrm>
            <a:off x="668373" y="1371601"/>
            <a:ext cx="7807254" cy="495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Instance successfully launched using RDP client.</a:t>
            </a:r>
            <a:br>
              <a:rPr lang="en-US" dirty="0"/>
            </a:br>
            <a:endParaRPr lang="en-US" dirty="0"/>
          </a:p>
        </p:txBody>
      </p:sp>
      <p:pic>
        <p:nvPicPr>
          <p:cNvPr id="4" name="Content Placeholder 3" descr="WhatsApp Image 2022-10-03 at 5.56.43 AM.jpeg"/>
          <p:cNvPicPr>
            <a:picLocks noGrp="1"/>
          </p:cNvPicPr>
          <p:nvPr>
            <p:ph idx="1"/>
          </p:nvPr>
        </p:nvPicPr>
        <p:blipFill>
          <a:blip r:embed="rId2"/>
          <a:stretch>
            <a:fillRect/>
          </a:stretch>
        </p:blipFill>
        <p:spPr>
          <a:xfrm>
            <a:off x="1645708" y="1935163"/>
            <a:ext cx="5852583" cy="438943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CHALLENGES</a:t>
            </a:r>
            <a:br>
              <a:rPr lang="en-US" dirty="0"/>
            </a:br>
            <a:endParaRPr lang="en-US" dirty="0"/>
          </a:p>
        </p:txBody>
      </p:sp>
      <p:sp>
        <p:nvSpPr>
          <p:cNvPr id="3" name="Content Placeholder 2"/>
          <p:cNvSpPr>
            <a:spLocks noGrp="1"/>
          </p:cNvSpPr>
          <p:nvPr>
            <p:ph idx="1"/>
          </p:nvPr>
        </p:nvSpPr>
        <p:spPr/>
        <p:txBody>
          <a:bodyPr>
            <a:normAutofit/>
          </a:bodyPr>
          <a:lstStyle/>
          <a:p>
            <a:r>
              <a:rPr lang="en-US" dirty="0"/>
              <a:t>One of the challenges encountered in the course of this project work was the occasional “ session connection timed out" issue due to long running processes.</a:t>
            </a:r>
          </a:p>
          <a:p>
            <a:pPr>
              <a:buNone/>
            </a:pPr>
            <a:r>
              <a:rPr lang="en-US"/>
              <a:t> </a:t>
            </a:r>
          </a:p>
          <a:p>
            <a:r>
              <a:rPr lang="en-US"/>
              <a:t>We also experienced some login failure. This because we initially did not configure the Internet Protocol (IP) address to accept traffic from anywhere.</a:t>
            </a:r>
          </a:p>
          <a:p>
            <a:r>
              <a:rPr lang="en-US"/>
              <a:t>Our </a:t>
            </a:r>
            <a:r>
              <a:rPr lang="en-US" dirty="0"/>
              <a:t>generated user key was also at a point not recognized by the server.</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543800" cy="914400"/>
          </a:xfrm>
        </p:spPr>
        <p:txBody>
          <a:bodyPr>
            <a:normAutofit fontScale="90000"/>
          </a:bodyPr>
          <a:lstStyle/>
          <a:p>
            <a:r>
              <a:rPr lang="en-US" sz="3600" b="1" dirty="0"/>
              <a:t>AWS EC2 SECURITY BEST PRACTICES FOR ORGANIZATIONS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Configure security groups to control traffic to your EC2 instances. These groups act as a firewall for your EC2 instances, controlling traffic both to and from your instances.</a:t>
            </a:r>
          </a:p>
          <a:p>
            <a:pPr>
              <a:buNone/>
            </a:pPr>
            <a:r>
              <a:rPr lang="en-US" dirty="0"/>
              <a:t> </a:t>
            </a:r>
          </a:p>
          <a:p>
            <a:pPr lvl="0"/>
            <a:r>
              <a:rPr lang="en-US" dirty="0"/>
              <a:t>Use key pairs to encrypt traffic to and from your EC2 instances. By using a key pair, only authorized users can access your instance.</a:t>
            </a:r>
          </a:p>
          <a:p>
            <a:pPr>
              <a:buNone/>
            </a:pPr>
            <a:endParaRPr lang="en-US" dirty="0"/>
          </a:p>
          <a:p>
            <a:pPr lvl="0"/>
            <a:r>
              <a:rPr lang="en-US" dirty="0"/>
              <a:t>Use Identity and Access Management policy and roles to give access to your EC2 instances.</a:t>
            </a:r>
          </a:p>
          <a:p>
            <a:pPr>
              <a:buNone/>
            </a:pPr>
            <a:r>
              <a:rPr lang="en-US" dirty="0"/>
              <a:t> </a:t>
            </a:r>
          </a:p>
          <a:p>
            <a:pPr lvl="0"/>
            <a:r>
              <a:rPr lang="en-US" dirty="0"/>
              <a:t>Use Amazon Inspector to assess the security of  your EC2 instances.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a:t>
            </a:r>
          </a:p>
        </p:txBody>
      </p:sp>
      <p:sp>
        <p:nvSpPr>
          <p:cNvPr id="3" name="Content Placeholder 2"/>
          <p:cNvSpPr>
            <a:spLocks noGrp="1"/>
          </p:cNvSpPr>
          <p:nvPr>
            <p:ph idx="1"/>
          </p:nvPr>
        </p:nvSpPr>
        <p:spPr/>
        <p:txBody>
          <a:bodyPr/>
          <a:lstStyle/>
          <a:p>
            <a:pPr>
              <a:buNone/>
            </a:pPr>
            <a:r>
              <a:rPr lang="en-US" dirty="0"/>
              <a:t>    Amazon EC2 helps to </a:t>
            </a:r>
            <a:r>
              <a:rPr lang="en-US" b="1" dirty="0"/>
              <a:t>launch as many or as few virtual servers as you need, configure security groups, networking, and manage storage</a:t>
            </a:r>
            <a:r>
              <a:rPr lang="en-US" dirty="0"/>
              <a:t>.</a:t>
            </a:r>
          </a:p>
          <a:p>
            <a:pPr>
              <a:buNone/>
            </a:pPr>
            <a:r>
              <a:rPr lang="en-US" dirty="0"/>
              <a:t>    Amazon EC2 enables you to scale up or down to handle changes in spikes due to increased traffic, and reducing your need to forecast traffic.</a:t>
            </a:r>
          </a:p>
          <a:p>
            <a:pPr>
              <a:buNone/>
            </a:pPr>
            <a:r>
              <a:rPr lang="en-US" dirty="0"/>
              <a:t>    It also make Cloud Computing Easier With Online Cloud Server Providers At Affordable Prices</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           REFERENCES</a:t>
            </a:r>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r>
              <a:rPr lang="en-US" dirty="0"/>
              <a:t>What is Amazon EC2. Retrieved from </a:t>
            </a:r>
            <a:r>
              <a:rPr lang="en-US" dirty="0">
                <a:hlinkClick r:id="rId2"/>
              </a:rPr>
              <a:t>https://docs.aws.amazon.com/AWSEC2/latest/UserGuide/concepts.html</a:t>
            </a:r>
            <a:endParaRPr lang="en-US" dirty="0"/>
          </a:p>
          <a:p>
            <a:pPr>
              <a:buNone/>
            </a:pPr>
            <a:r>
              <a:rPr lang="en-US" dirty="0"/>
              <a:t> </a:t>
            </a:r>
          </a:p>
          <a:p>
            <a:r>
              <a:rPr lang="en-US" dirty="0"/>
              <a:t>What are the security risks of RDP? | RDP vulnerabilities. Retrieved from </a:t>
            </a:r>
            <a:r>
              <a:rPr lang="en-US" dirty="0">
                <a:hlinkClick r:id="rId3"/>
              </a:rPr>
              <a:t>https://www.cloudflare.com/learning/access-management/rdp-security-risks/</a:t>
            </a:r>
            <a:endParaRPr lang="en-US" dirty="0"/>
          </a:p>
          <a:p>
            <a:pPr>
              <a:buNone/>
            </a:pPr>
            <a:r>
              <a:rPr lang="en-US" dirty="0"/>
              <a:t> </a:t>
            </a:r>
          </a:p>
          <a:p>
            <a:r>
              <a:rPr lang="en-US" dirty="0"/>
              <a:t>AWS EC2 Best Practices. Retrieved from </a:t>
            </a:r>
            <a:r>
              <a:rPr lang="en-US" dirty="0">
                <a:hlinkClick r:id="rId4"/>
              </a:rPr>
              <a:t>https://medium.com/@cloud_tips/aws-ec2-security-best-practices-c06f94059f12</a:t>
            </a:r>
            <a:endParaRPr lang="en-US" dirty="0"/>
          </a:p>
          <a:p>
            <a:pPr>
              <a:buNone/>
            </a:pPr>
            <a:r>
              <a:rPr lang="en-US" dirty="0"/>
              <a:t> </a:t>
            </a:r>
          </a:p>
          <a:p>
            <a:r>
              <a:rPr lang="en-US" dirty="0"/>
              <a:t>Managing AWS EC2 Instances. Retrieved from </a:t>
            </a:r>
            <a:r>
              <a:rPr lang="en-US" dirty="0">
                <a:hlinkClick r:id="rId5"/>
              </a:rPr>
              <a:t>https://www.pluralsight.com/courses/aws-managing-ec2-instances?aid=7010a000002LUv2AAG&amp;promo=&amp;utm_source=non_branded&amp;utm_medium=digital_paid_search_google&amp;utm_campaign=XYZ_EMEA_Dynamic&amp;utm_content=&amp;cq_cmp=1576650371&amp;gclid=Cj0KCQjwnP-ZBhDiARIsAH3FSRfnCqcDt7Y6b0Ini-6mo8mMP-nxxQgIb65sbhWdwy4FDRyY1KAXZw4aAk-WEALw_wcB</a:t>
            </a:r>
            <a:endParaRPr lang="en-US" dirty="0"/>
          </a:p>
          <a:p>
            <a:pPr>
              <a:buNone/>
            </a:pPr>
            <a:r>
              <a:rPr lang="en-US" dirty="0"/>
              <a:t> </a:t>
            </a:r>
          </a:p>
          <a:p>
            <a:r>
              <a:rPr lang="en-US" dirty="0"/>
              <a:t>Amazon EC2 instance. Retrieved from </a:t>
            </a:r>
            <a:r>
              <a:rPr lang="en-US" dirty="0">
                <a:hlinkClick r:id="rId6"/>
              </a:rPr>
              <a:t>https://www.google.com/amp/s/www.techtarget.com/searchaws/definition/Amazon-EC2-instances%3famp=1</a:t>
            </a:r>
            <a:endParaRPr lang="en-US" dirty="0"/>
          </a:p>
          <a:p>
            <a:r>
              <a:rPr lang="en-US" dirty="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AWS EC2 INSTANCE</a:t>
            </a:r>
            <a:br>
              <a:rPr lang="en-US" dirty="0"/>
            </a:br>
            <a:r>
              <a:rPr lang="en-US" dirty="0"/>
              <a:t>  </a:t>
            </a:r>
          </a:p>
        </p:txBody>
      </p:sp>
      <p:sp>
        <p:nvSpPr>
          <p:cNvPr id="3" name="Content Placeholder 2"/>
          <p:cNvSpPr>
            <a:spLocks noGrp="1"/>
          </p:cNvSpPr>
          <p:nvPr>
            <p:ph idx="1"/>
          </p:nvPr>
        </p:nvSpPr>
        <p:spPr/>
        <p:txBody>
          <a:bodyPr>
            <a:normAutofit lnSpcReduction="10000"/>
          </a:bodyPr>
          <a:lstStyle/>
          <a:p>
            <a:r>
              <a:rPr lang="en-US" dirty="0"/>
              <a:t>An Amazon EC2 instance is a virtual server in Amazon's Elastic Compute Cloud (EC2) for running applications on the Amazon Web Services (AWS) infrastructure. </a:t>
            </a:r>
          </a:p>
          <a:p>
            <a:pPr>
              <a:buNone/>
            </a:pPr>
            <a:endParaRPr lang="en-US" dirty="0"/>
          </a:p>
          <a:p>
            <a:r>
              <a:rPr lang="en-US" dirty="0"/>
              <a:t>Instances are created from Amazon Machine Images (AMI). The machine images are like templates. They are configured with an operating system (OS) and other  compute resources  such as memory(CPU). Storage type(HDD,SSD), Network etc , to suite the users demand or need.</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58200" cy="1389888"/>
          </a:xfrm>
        </p:spPr>
        <p:txBody>
          <a:bodyPr>
            <a:normAutofit fontScale="90000"/>
          </a:bodyPr>
          <a:lstStyle/>
          <a:p>
            <a:r>
              <a:rPr lang="en-US" b="1" dirty="0"/>
              <a:t>                   AMAZON EC2</a:t>
            </a:r>
            <a:br>
              <a:rPr lang="en-US" dirty="0"/>
            </a:br>
            <a:endParaRPr lang="en-US" dirty="0"/>
          </a:p>
        </p:txBody>
      </p:sp>
      <p:sp>
        <p:nvSpPr>
          <p:cNvPr id="3" name="Content Placeholder 2"/>
          <p:cNvSpPr>
            <a:spLocks noGrp="1"/>
          </p:cNvSpPr>
          <p:nvPr>
            <p:ph idx="1"/>
          </p:nvPr>
        </p:nvSpPr>
        <p:spPr/>
        <p:txBody>
          <a:bodyPr>
            <a:normAutofit/>
          </a:bodyPr>
          <a:lstStyle/>
          <a:p>
            <a:r>
              <a:rPr lang="en-US" dirty="0"/>
              <a:t>Amazon EC2 provides cloud hosted virtual machines, called "instances", to run applications.</a:t>
            </a:r>
          </a:p>
          <a:p>
            <a:r>
              <a:rPr lang="en-US" dirty="0"/>
              <a:t>Amazon EC2 provides scalable computing capacity in the AWS cloud. Leveraging it enables organizations to develop and deploy applications faster, without needing to invest in hardware upfront. Users can launch virtual servers, configure security and networking, and manage cookies from an intuitive dashboard.</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1466088"/>
          </a:xfrm>
        </p:spPr>
        <p:txBody>
          <a:bodyPr>
            <a:normAutofit fontScale="90000"/>
          </a:bodyPr>
          <a:lstStyle/>
          <a:p>
            <a:r>
              <a:rPr lang="en-US" b="1" dirty="0"/>
              <a:t>   WHY IS AWS EC2 IMPORTANT</a:t>
            </a:r>
            <a:br>
              <a:rPr lang="en-US" dirty="0"/>
            </a:br>
            <a:endParaRPr lang="en-US" dirty="0"/>
          </a:p>
        </p:txBody>
      </p:sp>
      <p:sp>
        <p:nvSpPr>
          <p:cNvPr id="3" name="Content Placeholder 2"/>
          <p:cNvSpPr>
            <a:spLocks noGrp="1"/>
          </p:cNvSpPr>
          <p:nvPr>
            <p:ph idx="1"/>
          </p:nvPr>
        </p:nvSpPr>
        <p:spPr/>
        <p:txBody>
          <a:bodyPr/>
          <a:lstStyle/>
          <a:p>
            <a:pPr lvl="0"/>
            <a:r>
              <a:rPr lang="en-US" dirty="0"/>
              <a:t>You don’t require any hardware units</a:t>
            </a:r>
          </a:p>
          <a:p>
            <a:pPr lvl="0"/>
            <a:r>
              <a:rPr lang="en-US" dirty="0"/>
              <a:t>Easily scalable (up or down)</a:t>
            </a:r>
          </a:p>
          <a:p>
            <a:pPr lvl="0"/>
            <a:r>
              <a:rPr lang="en-US" dirty="0"/>
              <a:t>You only pay for what you use</a:t>
            </a:r>
          </a:p>
          <a:p>
            <a:pPr lvl="0"/>
            <a:r>
              <a:rPr lang="en-US" dirty="0"/>
              <a:t>You have complete control.</a:t>
            </a:r>
          </a:p>
          <a:p>
            <a:pPr lvl="0"/>
            <a:r>
              <a:rPr lang="en-US" dirty="0"/>
              <a:t>Highly secure.</a:t>
            </a:r>
          </a:p>
          <a:p>
            <a:pPr lvl="0"/>
            <a:r>
              <a:rPr lang="en-US" dirty="0"/>
              <a:t>You can access your assets from anywhere in the world.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4400" b="1" dirty="0"/>
              <a:t>REMOTE DESKTOP PROTOCOL (RDP)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Remote Desktop Protocol (RDP) is one of the main protocols used for remote desktop sessions, which is used to access office desktop computers from another device.</a:t>
            </a:r>
          </a:p>
          <a:p>
            <a:pPr>
              <a:buNone/>
            </a:pPr>
            <a:endParaRPr lang="en-US" dirty="0"/>
          </a:p>
          <a:p>
            <a:r>
              <a:rPr lang="en-US" dirty="0"/>
              <a:t>RDP allows you to remotely connect to another computer over a network, giving you full access to and control over the computer's software, data and resources. You can use RDP for a variety of reasons, including screen sharing, remote collaboration, monitoring and troubleshooting.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82000" cy="1389888"/>
          </a:xfrm>
        </p:spPr>
        <p:txBody>
          <a:bodyPr>
            <a:normAutofit fontScale="90000"/>
          </a:bodyPr>
          <a:lstStyle/>
          <a:p>
            <a:r>
              <a:rPr lang="en-US" b="1" u="sng" dirty="0"/>
              <a:t>HOW TO CREATE AN INSTANCE</a:t>
            </a:r>
            <a:br>
              <a:rPr lang="en-US" dirty="0"/>
            </a:br>
            <a:endParaRPr lang="en-US" dirty="0"/>
          </a:p>
        </p:txBody>
      </p:sp>
      <p:sp>
        <p:nvSpPr>
          <p:cNvPr id="3" name="Content Placeholder 2"/>
          <p:cNvSpPr>
            <a:spLocks noGrp="1"/>
          </p:cNvSpPr>
          <p:nvPr>
            <p:ph idx="1"/>
          </p:nvPr>
        </p:nvSpPr>
        <p:spPr>
          <a:xfrm>
            <a:off x="457200" y="1935480"/>
            <a:ext cx="8686800" cy="4693920"/>
          </a:xfrm>
        </p:spPr>
        <p:txBody>
          <a:bodyPr>
            <a:normAutofit fontScale="77500" lnSpcReduction="20000"/>
          </a:bodyPr>
          <a:lstStyle/>
          <a:p>
            <a:r>
              <a:rPr lang="en-US" dirty="0"/>
              <a:t>Open an AWS console</a:t>
            </a:r>
          </a:p>
          <a:p>
            <a:r>
              <a:rPr lang="en-US" dirty="0"/>
              <a:t>Go to search column, type EC2 and Enter</a:t>
            </a:r>
          </a:p>
          <a:p>
            <a:r>
              <a:rPr lang="en-US" dirty="0"/>
              <a:t>Click on Launch instances</a:t>
            </a:r>
          </a:p>
          <a:p>
            <a:r>
              <a:rPr lang="en-US" dirty="0"/>
              <a:t>Choose an instance name, create a key pair</a:t>
            </a:r>
          </a:p>
          <a:p>
            <a:r>
              <a:rPr lang="en-US" dirty="0"/>
              <a:t>Enter a key pair name. Choose a private key file format, then click create.</a:t>
            </a:r>
          </a:p>
          <a:p>
            <a:r>
              <a:rPr lang="en-US" dirty="0"/>
              <a:t>Allow RDP traffic from anywhere</a:t>
            </a:r>
          </a:p>
          <a:p>
            <a:r>
              <a:rPr lang="en-US" dirty="0"/>
              <a:t>NOTE: This will help you connect to your instance.</a:t>
            </a:r>
          </a:p>
          <a:p>
            <a:r>
              <a:rPr lang="en-US" dirty="0"/>
              <a:t>Click on create instances.</a:t>
            </a:r>
          </a:p>
          <a:p>
            <a:r>
              <a:rPr lang="en-US" dirty="0"/>
              <a:t>Go back to instances, click on the instance you created and connect.</a:t>
            </a:r>
          </a:p>
          <a:p>
            <a:r>
              <a:rPr lang="en-US" dirty="0"/>
              <a:t>Go to RDP client </a:t>
            </a:r>
          </a:p>
          <a:p>
            <a:r>
              <a:rPr lang="en-US" dirty="0"/>
              <a:t>Click on Get password, browse to download key pair browse and decrypt.</a:t>
            </a:r>
          </a:p>
          <a:p>
            <a:r>
              <a:rPr lang="en-US" dirty="0"/>
              <a:t>Click on Remote Desktop Connection , paste the password that was decrypted and click ok. </a:t>
            </a:r>
          </a:p>
          <a:p>
            <a:r>
              <a:rPr lang="en-US" dirty="0"/>
              <a:t>On remote Desktop Connect, click Yes</a:t>
            </a:r>
          </a:p>
          <a:p>
            <a:r>
              <a:rPr lang="en-US" dirty="0"/>
              <a:t>The server will be launched.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START THE PROCESS WITH SCREENSHOT</a:t>
            </a:r>
            <a:br>
              <a:rPr lang="en-US" dirty="0"/>
            </a:br>
            <a:endParaRPr lang="en-US" dirty="0"/>
          </a:p>
        </p:txBody>
      </p:sp>
      <p:pic>
        <p:nvPicPr>
          <p:cNvPr id="4" name="Content Placeholder 3" descr="Screenshot (1067).png"/>
          <p:cNvPicPr>
            <a:picLocks noGrp="1"/>
          </p:cNvPicPr>
          <p:nvPr>
            <p:ph idx="1"/>
          </p:nvPr>
        </p:nvPicPr>
        <p:blipFill>
          <a:blip r:embed="rId2"/>
          <a:stretch>
            <a:fillRect/>
          </a:stretch>
        </p:blipFill>
        <p:spPr>
          <a:xfrm>
            <a:off x="668372" y="1600200"/>
            <a:ext cx="8018427" cy="48767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Open an EC2 dashboard, click on instances.</a:t>
            </a:r>
            <a:br>
              <a:rPr lang="en-US" sz="3600" b="1" dirty="0"/>
            </a:br>
            <a:r>
              <a:rPr lang="en-US" sz="3600" b="1" dirty="0"/>
              <a:t>Click on Launch instances</a:t>
            </a:r>
            <a:br>
              <a:rPr lang="en-US" dirty="0"/>
            </a:br>
            <a:endParaRPr lang="en-US" dirty="0"/>
          </a:p>
        </p:txBody>
      </p:sp>
      <p:pic>
        <p:nvPicPr>
          <p:cNvPr id="4" name="Content Placeholder 3" descr="Screenshot (1068).png"/>
          <p:cNvPicPr>
            <a:picLocks noGrp="1"/>
          </p:cNvPicPr>
          <p:nvPr>
            <p:ph idx="1"/>
          </p:nvPr>
        </p:nvPicPr>
        <p:blipFill>
          <a:blip r:embed="rId2"/>
          <a:stretch>
            <a:fillRect/>
          </a:stretch>
        </p:blipFill>
        <p:spPr>
          <a:xfrm>
            <a:off x="668373" y="1447801"/>
            <a:ext cx="7807254" cy="4876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TotalTime>
  <Words>1117</Words>
  <Application>Microsoft Office PowerPoint</Application>
  <PresentationFormat>On-screen Show (4:3)</PresentationFormat>
  <Paragraphs>85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Constantia</vt:lpstr>
      <vt:lpstr>Wingdings 2</vt:lpstr>
      <vt:lpstr>Flow</vt:lpstr>
      <vt:lpstr>TOPIC</vt:lpstr>
      <vt:lpstr>OBJECTIVES</vt:lpstr>
      <vt:lpstr>           AWS EC2 INSTANCE   </vt:lpstr>
      <vt:lpstr>                   AMAZON EC2 </vt:lpstr>
      <vt:lpstr>   WHY IS AWS EC2 IMPORTANT </vt:lpstr>
      <vt:lpstr> REMOTE DESKTOP PROTOCOL (RDP)  </vt:lpstr>
      <vt:lpstr>HOW TO CREATE AN INSTANCE </vt:lpstr>
      <vt:lpstr>START THE PROCESS WITH SCREENSHOT </vt:lpstr>
      <vt:lpstr>Open an EC2 dashboard, click on instances. Click on Launch instances </vt:lpstr>
      <vt:lpstr>Enter the name of the server. Eg “MyWebFam” </vt:lpstr>
      <vt:lpstr>   Under “Quick Start” choose Windows </vt:lpstr>
      <vt:lpstr>Create new key pair</vt:lpstr>
      <vt:lpstr>Create a key pair by entering a key pair name. Eg: ngwu, then click on create</vt:lpstr>
      <vt:lpstr>Allow RDP traffic from “Anywhere” </vt:lpstr>
      <vt:lpstr>Click on Launch instances. </vt:lpstr>
      <vt:lpstr>The instance has successfully launched. </vt:lpstr>
      <vt:lpstr>Go to instance you created, select it and click “connect” </vt:lpstr>
      <vt:lpstr>Go to RDP client, choose “connect using RDP client” </vt:lpstr>
      <vt:lpstr>Click on “Browse” to get the key pair you created to decrypt the password, and then click on “Decrypt password”  </vt:lpstr>
      <vt:lpstr>You will see “Password Decryption Successful” </vt:lpstr>
      <vt:lpstr>Click on “Download remote desktop file”. At the top right side, you will see the web name “MyWebName.rdp” click on it. </vt:lpstr>
      <vt:lpstr>  Click on Connect </vt:lpstr>
      <vt:lpstr>Enter the password you decrypted and click “ok”</vt:lpstr>
      <vt:lpstr>  Click “Yes” </vt:lpstr>
      <vt:lpstr>Instance successfully launched using RDP client. </vt:lpstr>
      <vt:lpstr>                  CHALLENGES </vt:lpstr>
      <vt:lpstr>AWS EC2 SECURITY BEST PRACTICES FOR ORGANIZATIONS </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USER HP</dc:creator>
  <cp:lastModifiedBy>NOBLE OBIYO ONYEUKWU</cp:lastModifiedBy>
  <cp:revision>25</cp:revision>
  <dcterms:created xsi:type="dcterms:W3CDTF">2022-10-03T17:29:53Z</dcterms:created>
  <dcterms:modified xsi:type="dcterms:W3CDTF">2022-10-29T19:41:32Z</dcterms:modified>
</cp:coreProperties>
</file>