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8512" autoAdjust="0"/>
  </p:normalViewPr>
  <p:slideViewPr>
    <p:cSldViewPr snapToGrid="0">
      <p:cViewPr varScale="1">
        <p:scale>
          <a:sx n="71" d="100"/>
          <a:sy n="71" d="100"/>
        </p:scale>
        <p:origin x="63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present </a:t>
            </a:r>
          </a:p>
          <a:p>
            <a:r>
              <a:rPr lang="en-US" dirty="0"/>
              <a:t>Welcome state team name and first name of team</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mission with hypothesis and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methodology and then turn over to…..</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by state and micro of city. City proves NYC and San Fran as biggest cities </a:t>
            </a:r>
            <a:r>
              <a:rPr lang="en-US"/>
              <a:t>for investments</a:t>
            </a:r>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
            <a:ext cx="11953701" cy="635070"/>
          </a:xfrm>
        </p:spPr>
        <p:txBody>
          <a:bodyPr>
            <a:normAutofit/>
          </a:bodyPr>
          <a:lstStyle/>
          <a:p>
            <a:r>
              <a:rPr lang="en-US" dirty="0">
                <a:latin typeface="Lato" panose="020F0502020204030203"/>
              </a:rPr>
              <a:t>Funding by Year – East Coast vs. West Coast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that the east coast dominates throughout the years, with more funding into its companies.</a:t>
            </a:r>
          </a:p>
        </p:txBody>
      </p:sp>
      <p:pic>
        <p:nvPicPr>
          <p:cNvPr id="4" name="Picture 3">
            <a:extLst>
              <a:ext uri="{FF2B5EF4-FFF2-40B4-BE49-F238E27FC236}">
                <a16:creationId xmlns:a16="http://schemas.microsoft.com/office/drawing/2014/main" id="{9A3DFD73-5985-8B4D-8497-670445794AFA}"/>
              </a:ext>
            </a:extLst>
          </p:cNvPr>
          <p:cNvPicPr>
            <a:picLocks noChangeAspect="1"/>
          </p:cNvPicPr>
          <p:nvPr/>
        </p:nvPicPr>
        <p:blipFill>
          <a:blip r:embed="rId2"/>
          <a:stretch>
            <a:fillRect/>
          </a:stretch>
        </p:blipFill>
        <p:spPr>
          <a:xfrm>
            <a:off x="4994331" y="725979"/>
            <a:ext cx="6413108" cy="5496950"/>
          </a:xfrm>
          <a:prstGeom prst="rect">
            <a:avLst/>
          </a:prstGeom>
        </p:spPr>
      </p:pic>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35575" y="15501"/>
            <a:ext cx="11318225" cy="777875"/>
          </a:xfrm>
        </p:spPr>
        <p:txBody>
          <a:bodyPr/>
          <a:lstStyle/>
          <a:p>
            <a:r>
              <a:rPr lang="en-US" dirty="0">
                <a:latin typeface="Lato" panose="020F0502020204030203"/>
              </a:rPr>
              <a:t>Plot of Investors by State</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246" y="2141335"/>
            <a:ext cx="8476277" cy="4654246"/>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959" y="289111"/>
            <a:ext cx="3862564" cy="2215294"/>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646331"/>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a:t>
            </a: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18035"/>
            <a:ext cx="10666084" cy="536544"/>
          </a:xfrm>
        </p:spPr>
        <p:txBody>
          <a:bodyPr>
            <a:noAutofit/>
          </a:bodyPr>
          <a:lstStyle/>
          <a:p>
            <a:r>
              <a:rPr lang="en-US" dirty="0">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40728" y="873343"/>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169036"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5"/>
              <a:ext cx="3833484" cy="2555656"/>
              <a:chOff x="6096000" y="4246345"/>
              <a:chExt cx="3833484" cy="2555656"/>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422100"/>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646331"/>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a:t>
            </a: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0"/>
            <a:ext cx="10515600" cy="646331"/>
          </a:xfrm>
        </p:spPr>
        <p:txBody>
          <a:bodyPr/>
          <a:lstStyle/>
          <a:p>
            <a:r>
              <a:rPr lang="en-US" dirty="0">
                <a:latin typeface="Lato" panose="020F0502020204030203"/>
              </a:rPr>
              <a:t>Company Status by Category (Comparative)</a:t>
            </a:r>
          </a:p>
        </p:txBody>
      </p:sp>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123" y="2511974"/>
            <a:ext cx="8226954" cy="4163037"/>
          </a:xfrm>
          <a:prstGeom prst="rect">
            <a:avLst/>
          </a:prstGeom>
        </p:spPr>
      </p:pic>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646331"/>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a:t>
            </a:r>
          </a:p>
        </p:txBody>
      </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801314"/>
          </a:xfrm>
          <a:prstGeom prst="rect">
            <a:avLst/>
          </a:prstGeom>
          <a:noFill/>
        </p:spPr>
        <p:txBody>
          <a:bodyPr wrap="square" rtlCol="0">
            <a:spAutoFit/>
          </a:bodyPr>
          <a:lstStyle/>
          <a:p>
            <a:r>
              <a:rPr lang="en-US" dirty="0">
                <a:latin typeface="Lato" panose="020F0502020204030203"/>
              </a:rPr>
              <a:t>There were a total of 801 (5.9%) firms acquired by 494 firms (acquirers) for a total of $334 B.</a:t>
            </a:r>
          </a:p>
          <a:p>
            <a:endParaRPr lang="en-US" dirty="0">
              <a:latin typeface="Lato" panose="020F0502020204030203"/>
            </a:endParaRPr>
          </a:p>
          <a:p>
            <a:r>
              <a:rPr lang="en-US" dirty="0">
                <a:latin typeface="Lato" panose="020F0502020204030203"/>
              </a:rPr>
              <a:t>The average acquisition price for the acquired firms was $339 million (skewed by larger acquisitions).</a:t>
            </a:r>
          </a:p>
          <a:p>
            <a:endParaRPr lang="en-US" dirty="0">
              <a:latin typeface="Lato" panose="020F0502020204030203"/>
            </a:endParaRPr>
          </a:p>
          <a:p>
            <a:r>
              <a:rPr lang="en-US" dirty="0">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2"/>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3"/>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455361"/>
            <a:ext cx="10515600" cy="1754326"/>
          </a:xfrm>
          <a:prstGeom prst="rect">
            <a:avLst/>
          </a:prstGeom>
          <a:noFill/>
        </p:spPr>
        <p:txBody>
          <a:bodyPr wrap="square" rtlCol="0">
            <a:spAutoFit/>
          </a:bodyPr>
          <a:lstStyle/>
          <a:p>
            <a:r>
              <a:rPr lang="en-US" dirty="0">
                <a:latin typeface="Lato" panose="020F0502020204030203"/>
              </a:rPr>
              <a:t>There were a total of 14 (~3% of all acquirers) serial acquirers (acquisitions &gt;=7), which accounted for 30% ($101 B) of total acquisition spending ($334 B). </a:t>
            </a:r>
          </a:p>
          <a:p>
            <a:endParaRPr lang="en-US" dirty="0">
              <a:latin typeface="Lato" panose="020F0502020204030203"/>
            </a:endParaRPr>
          </a:p>
          <a:p>
            <a:r>
              <a:rPr lang="en-US" dirty="0">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403187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Potential other supplemental data to find interesting correlations, such as average income, happiness levels, etc.</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 Its in our name, but </a:t>
            </a:r>
            <a:r>
              <a:rPr lang="en-US" sz="2400">
                <a:solidFill>
                  <a:srgbClr val="000000"/>
                </a:solidFill>
                <a:latin typeface="Lato" panose="020F0502020204030203"/>
              </a:rPr>
              <a:t>still challenging!</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838200" y="365125"/>
            <a:ext cx="10515600" cy="5647748"/>
          </a:xfrm>
        </p:spPr>
        <p:txBody>
          <a:bodyPr>
            <a:normAutofit/>
          </a:bodyPr>
          <a:lstStyle/>
          <a:p>
            <a:pPr algn="ctr"/>
            <a:r>
              <a:rPr lang="en-US" sz="11500" dirty="0">
                <a:latin typeface="Lato" panose="020F0502020204030203"/>
              </a:rPr>
              <a:t>Questions?</a:t>
            </a:r>
          </a:p>
        </p:txBody>
      </p:sp>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17</a:t>
            </a:fld>
            <a:endParaRPr lang="en-US" sz="1000" dirty="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p:txBody>
          <a:bodyPr>
            <a:normAutofit/>
          </a:bodyPr>
          <a:lstStyle/>
          <a:p>
            <a:r>
              <a:rPr lang="en-US" sz="3600" dirty="0">
                <a:latin typeface="Lato" panose="020F0502020204030203"/>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45800" y="5430633"/>
            <a:ext cx="1577676"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Charles </a:t>
            </a:r>
            <a:r>
              <a:rPr lang="en-US" sz="1600" b="1" dirty="0" err="1">
                <a:solidFill>
                  <a:schemeClr val="tx2"/>
                </a:solidFill>
                <a:latin typeface="Lato" panose="020F0502020204030203"/>
                <a:ea typeface="Lato" panose="020F0502020204030203" pitchFamily="34" charset="0"/>
                <a:cs typeface="Lato" panose="020F0502020204030203" pitchFamily="34" charset="0"/>
              </a:rPr>
              <a:t>Biggar</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00936" y="5430633"/>
            <a:ext cx="1366080"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Don </a:t>
            </a:r>
            <a:r>
              <a:rPr lang="en-US" sz="1600" b="1" dirty="0" err="1">
                <a:solidFill>
                  <a:schemeClr val="tx2"/>
                </a:solidFill>
                <a:latin typeface="Lato" panose="020F0502020204030203"/>
                <a:ea typeface="Lato" panose="020F0502020204030203" pitchFamily="34" charset="0"/>
                <a:cs typeface="Lato" panose="020F0502020204030203" pitchFamily="34" charset="0"/>
              </a:rPr>
              <a:t>Leshem</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058551" y="5430633"/>
            <a:ext cx="1325171"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08433" y="5430633"/>
            <a:ext cx="1397306"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Omar </a:t>
            </a:r>
            <a:r>
              <a:rPr lang="en-US" sz="1600" b="1" dirty="0" err="1">
                <a:solidFill>
                  <a:schemeClr val="tx2"/>
                </a:solidFill>
                <a:latin typeface="Lato" panose="020F0502020204030203"/>
                <a:ea typeface="Lato" panose="020F0502020204030203" pitchFamily="34" charset="0"/>
                <a:cs typeface="Lato" panose="020F0502020204030203" pitchFamily="34" charset="0"/>
              </a:rPr>
              <a:t>Eltorai</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10420F-32EA-4759-B1A9-986EDF27F452}"/>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FB63A66-C91E-416C-B0B5-A4298180E154}"/>
              </a:ext>
            </a:extLst>
          </p:cNvPr>
          <p:cNvSpPr txBox="1"/>
          <p:nvPr/>
        </p:nvSpPr>
        <p:spPr>
          <a:xfrm>
            <a:off x="6957476" y="231523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7004543" y="2972715"/>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pic>
        <p:nvPicPr>
          <p:cNvPr id="7" name="Picture 6">
            <a:extLst>
              <a:ext uri="{FF2B5EF4-FFF2-40B4-BE49-F238E27FC236}">
                <a16:creationId xmlns:a16="http://schemas.microsoft.com/office/drawing/2014/main" id="{8402F3A6-D4E9-4D66-86DF-1C07BA872196}"/>
              </a:ext>
            </a:extLst>
          </p:cNvPr>
          <p:cNvPicPr>
            <a:picLocks noChangeAspect="1"/>
          </p:cNvPicPr>
          <p:nvPr/>
        </p:nvPicPr>
        <p:blipFill>
          <a:blip r:embed="rId3"/>
          <a:stretch>
            <a:fillRect/>
          </a:stretch>
        </p:blipFill>
        <p:spPr>
          <a:xfrm>
            <a:off x="466898" y="2488275"/>
            <a:ext cx="3843251" cy="3843251"/>
          </a:xfrm>
          <a:prstGeom prst="rect">
            <a:avLst/>
          </a:prstGeom>
        </p:spPr>
      </p:pic>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0" y="0"/>
            <a:ext cx="10515600" cy="656851"/>
          </a:xfrm>
        </p:spPr>
        <p:txBody>
          <a:bodyPr/>
          <a:lstStyle/>
          <a:p>
            <a:r>
              <a:rPr lang="en-US" dirty="0">
                <a:latin typeface="Lato" panose="020F0502020204030203"/>
              </a:rPr>
              <a:t>TOC</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Coast vs. West Coast</a:t>
            </a:r>
          </a:p>
          <a:p>
            <a:pPr marL="800100" lvl="1" indent="-342900" fontAlgn="base">
              <a:buFont typeface="+mj-lt"/>
              <a:buAutoNum type="alphaLcPeriod"/>
            </a:pPr>
            <a:r>
              <a:rPr lang="en-US" sz="2400" dirty="0">
                <a:solidFill>
                  <a:schemeClr val="bg1"/>
                </a:solidFill>
                <a:latin typeface="Lato" panose="020F0502020204030203"/>
              </a:rPr>
              <a:t>Plot of Investors by State</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0" y="0"/>
            <a:ext cx="10515600" cy="697193"/>
          </a:xfrm>
        </p:spPr>
        <p:txBody>
          <a:bodyPr/>
          <a:lstStyle/>
          <a:p>
            <a:r>
              <a:rPr lang="en-US" dirty="0">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a:t>
            </a:r>
            <a:r>
              <a:rPr lang="en-US" sz="2400" dirty="0" err="1">
                <a:solidFill>
                  <a:srgbClr val="000000"/>
                </a:solidFill>
                <a:latin typeface="Lato" panose="020F0502020204030203"/>
              </a:rPr>
              <a:t>xls</a:t>
            </a:r>
            <a:endParaRPr lang="en-US" sz="2400" dirty="0">
              <a:solidFill>
                <a:srgbClr val="000000"/>
              </a:solidFill>
              <a:latin typeface="Lato" panose="020F0502020204030203"/>
            </a:endParaRP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weather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0" y="0"/>
            <a:ext cx="10515600" cy="724087"/>
          </a:xfrm>
        </p:spPr>
        <p:txBody>
          <a:bodyPr/>
          <a:lstStyle/>
          <a:p>
            <a:r>
              <a:rPr lang="en-US" dirty="0"/>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537833"/>
            <a:ext cx="12080221" cy="640175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have observed strong representation on the coasts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6125"/>
            <a:ext cx="11953701" cy="631670"/>
          </a:xfrm>
        </p:spPr>
        <p:txBody>
          <a:bodyPr>
            <a:normAutofit/>
          </a:bodyPr>
          <a:lstStyle/>
          <a:p>
            <a:r>
              <a:rPr lang="en-US" dirty="0">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75497"/>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2" y="3748149"/>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652181"/>
          </a:xfrm>
        </p:spPr>
        <p:txBody>
          <a:bodyPr>
            <a:normAutofit/>
          </a:bodyPr>
          <a:lstStyle/>
          <a:p>
            <a:r>
              <a:rPr lang="en-US" dirty="0">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591670"/>
          </a:xfrm>
        </p:spPr>
        <p:txBody>
          <a:bodyPr>
            <a:normAutofit/>
          </a:bodyPr>
          <a:lstStyle/>
          <a:p>
            <a:r>
              <a:rPr lang="en-US" dirty="0">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dirty="0">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3969</TotalTime>
  <Words>1200</Words>
  <Application>Microsoft Office PowerPoint</Application>
  <PresentationFormat>Widescreen</PresentationFormat>
  <Paragraphs>134</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TOC</vt:lpstr>
      <vt:lpstr>Methodology</vt:lpstr>
      <vt:lpstr>Summary</vt:lpstr>
      <vt:lpstr>Plot of count of companies vs. funding amounts</vt:lpstr>
      <vt:lpstr>Total Funding by Category by City</vt:lpstr>
      <vt:lpstr>Investment by Category</vt:lpstr>
      <vt:lpstr>Funding by Year – East Coast vs. West Coast</vt:lpstr>
      <vt:lpstr>Plot of Investors by State</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Seelig</dc:creator>
  <cp:lastModifiedBy>Drew Seelig</cp:lastModifiedBy>
  <cp:revision>54</cp:revision>
  <dcterms:created xsi:type="dcterms:W3CDTF">2019-08-29T20:25:13Z</dcterms:created>
  <dcterms:modified xsi:type="dcterms:W3CDTF">2019-09-11T18:54:42Z</dcterms:modified>
</cp:coreProperties>
</file>