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733" r:id="rId3"/>
    <p:sldId id="257" r:id="rId4"/>
    <p:sldId id="736" r:id="rId5"/>
    <p:sldId id="737" r:id="rId6"/>
    <p:sldId id="735" r:id="rId7"/>
    <p:sldId id="740" r:id="rId8"/>
    <p:sldId id="741" r:id="rId9"/>
    <p:sldId id="747" r:id="rId10"/>
    <p:sldId id="748" r:id="rId11"/>
    <p:sldId id="745" r:id="rId12"/>
    <p:sldId id="746" r:id="rId13"/>
    <p:sldId id="744" r:id="rId14"/>
    <p:sldId id="743" r:id="rId15"/>
    <p:sldId id="74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Seelig" userId="6791cee2632c82d5" providerId="LiveId" clId="{0952CC73-DA86-442C-8671-C9C11B86DAF1}"/>
    <pc:docChg chg="undo custSel addSld delSld modSld modMainMaster">
      <pc:chgData name="Drew Seelig" userId="6791cee2632c82d5" providerId="LiveId" clId="{0952CC73-DA86-442C-8671-C9C11B86DAF1}" dt="2019-08-31T17:06:21.231" v="511" actId="313"/>
      <pc:docMkLst>
        <pc:docMk/>
      </pc:docMkLst>
      <pc:sldChg chg="addSp delSp modSp">
        <pc:chgData name="Drew Seelig" userId="6791cee2632c82d5" providerId="LiveId" clId="{0952CC73-DA86-442C-8671-C9C11B86DAF1}" dt="2019-08-31T17:06:21.231" v="511" actId="313"/>
        <pc:sldMkLst>
          <pc:docMk/>
          <pc:sldMk cId="1234639270" sldId="257"/>
        </pc:sldMkLst>
        <pc:spChg chg="del">
          <ac:chgData name="Drew Seelig" userId="6791cee2632c82d5" providerId="LiveId" clId="{0952CC73-DA86-442C-8671-C9C11B86DAF1}" dt="2019-08-29T22:53:46.185" v="494" actId="478"/>
          <ac:spMkLst>
            <pc:docMk/>
            <pc:sldMk cId="1234639270" sldId="257"/>
            <ac:spMk id="2" creationId="{BE559302-DC04-4596-9F92-F129D188CC9F}"/>
          </ac:spMkLst>
        </pc:spChg>
        <pc:spChg chg="mod">
          <ac:chgData name="Drew Seelig" userId="6791cee2632c82d5" providerId="LiveId" clId="{0952CC73-DA86-442C-8671-C9C11B86DAF1}" dt="2019-08-31T17:06:21.231" v="511" actId="313"/>
          <ac:spMkLst>
            <pc:docMk/>
            <pc:sldMk cId="1234639270" sldId="257"/>
            <ac:spMk id="5" creationId="{BD30D1AC-96B4-4AE4-8389-B6B62B4DC9FC}"/>
          </ac:spMkLst>
        </pc:spChg>
        <pc:spChg chg="add del">
          <ac:chgData name="Drew Seelig" userId="6791cee2632c82d5" providerId="LiveId" clId="{0952CC73-DA86-442C-8671-C9C11B86DAF1}" dt="2019-08-29T22:53:43.507" v="493" actId="478"/>
          <ac:spMkLst>
            <pc:docMk/>
            <pc:sldMk cId="1234639270" sldId="257"/>
            <ac:spMk id="8" creationId="{2F10420F-32EA-4759-B1A9-986EDF27F452}"/>
          </ac:spMkLst>
        </pc:spChg>
      </pc:sldChg>
      <pc:sldChg chg="addSp delSp modSp addAnim delAnim modAnim">
        <pc:chgData name="Drew Seelig" userId="6791cee2632c82d5" providerId="LiveId" clId="{0952CC73-DA86-442C-8671-C9C11B86DAF1}" dt="2019-08-29T21:04:03.558" v="419" actId="108"/>
        <pc:sldMkLst>
          <pc:docMk/>
          <pc:sldMk cId="2471180125" sldId="733"/>
        </pc:sldMkLst>
        <pc:spChg chg="del topLvl">
          <ac:chgData name="Drew Seelig" userId="6791cee2632c82d5" providerId="LiveId" clId="{0952CC73-DA86-442C-8671-C9C11B86DAF1}" dt="2019-08-29T20:58:57.749" v="359" actId="478"/>
          <ac:spMkLst>
            <pc:docMk/>
            <pc:sldMk cId="2471180125" sldId="733"/>
            <ac:spMk id="5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9:45.871" v="387"/>
          <ac:spMkLst>
            <pc:docMk/>
            <pc:sldMk cId="2471180125" sldId="733"/>
            <ac:spMk id="9" creationId="{00000000-0000-0000-0000-000000000000}"/>
          </ac:spMkLst>
        </pc:spChg>
        <pc:spChg chg="mod topLvl">
          <ac:chgData name="Drew Seelig" userId="6791cee2632c82d5" providerId="LiveId" clId="{0952CC73-DA86-442C-8671-C9C11B86DAF1}" dt="2019-08-29T21:04:03.558" v="419" actId="108"/>
          <ac:spMkLst>
            <pc:docMk/>
            <pc:sldMk cId="2471180125" sldId="733"/>
            <ac:spMk id="13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1:01:00.007" v="391" actId="478"/>
          <ac:spMkLst>
            <pc:docMk/>
            <pc:sldMk cId="2471180125" sldId="733"/>
            <ac:spMk id="19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0:55:31.870" v="343" actId="478"/>
          <ac:spMkLst>
            <pc:docMk/>
            <pc:sldMk cId="2471180125" sldId="733"/>
            <ac:spMk id="2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0:55.727" v="269" actId="20577"/>
          <ac:spMkLst>
            <pc:docMk/>
            <pc:sldMk cId="2471180125" sldId="733"/>
            <ac:spMk id="23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44:14.362" v="0" actId="113"/>
          <ac:spMkLst>
            <pc:docMk/>
            <pc:sldMk cId="2471180125" sldId="733"/>
            <ac:spMk id="24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2:04.745" v="402" actId="478"/>
          <ac:spMkLst>
            <pc:docMk/>
            <pc:sldMk cId="2471180125" sldId="733"/>
            <ac:spMk id="29" creationId="{DE46ADEC-F453-45AE-A6C6-27CB4F576072}"/>
          </ac:spMkLst>
        </pc:spChg>
        <pc:spChg chg="del topLvl">
          <ac:chgData name="Drew Seelig" userId="6791cee2632c82d5" providerId="LiveId" clId="{0952CC73-DA86-442C-8671-C9C11B86DAF1}" dt="2019-08-29T20:58:38.236" v="354" actId="478"/>
          <ac:spMkLst>
            <pc:docMk/>
            <pc:sldMk cId="2471180125" sldId="733"/>
            <ac:spMk id="30" creationId="{843E53D4-CC13-4C63-92CD-E169A79B8B30}"/>
          </ac:spMkLst>
        </pc:spChg>
        <pc:spChg chg="del topLvl">
          <ac:chgData name="Drew Seelig" userId="6791cee2632c82d5" providerId="LiveId" clId="{0952CC73-DA86-442C-8671-C9C11B86DAF1}" dt="2019-08-29T20:55:35.907" v="344" actId="478"/>
          <ac:spMkLst>
            <pc:docMk/>
            <pc:sldMk cId="2471180125" sldId="733"/>
            <ac:spMk id="32" creationId="{F0569EA9-BC7D-4B06-AE17-AA24CBB574D4}"/>
          </ac:spMkLst>
        </pc:spChg>
        <pc:spChg chg="del topLvl">
          <ac:chgData name="Drew Seelig" userId="6791cee2632c82d5" providerId="LiveId" clId="{0952CC73-DA86-442C-8671-C9C11B86DAF1}" dt="2019-08-29T20:52:23.027" v="327" actId="478"/>
          <ac:spMkLst>
            <pc:docMk/>
            <pc:sldMk cId="2471180125" sldId="733"/>
            <ac:spMk id="33" creationId="{E155379D-2567-465F-A90B-561E6E3593A8}"/>
          </ac:spMkLst>
        </pc:spChg>
        <pc:spChg chg="add mod">
          <ac:chgData name="Drew Seelig" userId="6791cee2632c82d5" providerId="LiveId" clId="{0952CC73-DA86-442C-8671-C9C11B86DAF1}" dt="2019-08-29T20:59:39.514" v="384" actId="313"/>
          <ac:spMkLst>
            <pc:docMk/>
            <pc:sldMk cId="2471180125" sldId="733"/>
            <ac:spMk id="34" creationId="{72D3F340-BF1F-4FC5-9737-A64F715762E6}"/>
          </ac:spMkLst>
        </pc:spChg>
        <pc:spChg chg="mod">
          <ac:chgData name="Drew Seelig" userId="6791cee2632c82d5" providerId="LiveId" clId="{0952CC73-DA86-442C-8671-C9C11B86DAF1}" dt="2019-08-29T20:59:44.167" v="386"/>
          <ac:spMkLst>
            <pc:docMk/>
            <pc:sldMk cId="2471180125" sldId="733"/>
            <ac:spMk id="36" creationId="{00000000-0000-0000-0000-000000000000}"/>
          </ac:spMkLst>
        </pc:spChg>
        <pc:spChg chg="mod">
          <ac:chgData name="Drew Seelig" userId="6791cee2632c82d5" providerId="LiveId" clId="{0952CC73-DA86-442C-8671-C9C11B86DAF1}" dt="2019-08-29T21:01:48.121" v="401" actId="1076"/>
          <ac:spMkLst>
            <pc:docMk/>
            <pc:sldMk cId="2471180125" sldId="733"/>
            <ac:spMk id="37" creationId="{00000000-0000-0000-0000-000000000000}"/>
          </ac:spMkLst>
        </pc:spChg>
        <pc:spChg chg="add mod">
          <ac:chgData name="Drew Seelig" userId="6791cee2632c82d5" providerId="LiveId" clId="{0952CC73-DA86-442C-8671-C9C11B86DAF1}" dt="2019-08-29T20:51:36.308" v="308" actId="20577"/>
          <ac:spMkLst>
            <pc:docMk/>
            <pc:sldMk cId="2471180125" sldId="733"/>
            <ac:spMk id="39" creationId="{CD0BC9E5-1148-4484-96E0-FB0D901E1585}"/>
          </ac:spMkLst>
        </pc:spChg>
        <pc:spChg chg="mod">
          <ac:chgData name="Drew Seelig" userId="6791cee2632c82d5" providerId="LiveId" clId="{0952CC73-DA86-442C-8671-C9C11B86DAF1}" dt="2019-08-29T20:59:42.791" v="385"/>
          <ac:spMkLst>
            <pc:docMk/>
            <pc:sldMk cId="2471180125" sldId="733"/>
            <ac:spMk id="4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1:32.622" v="297" actId="20577"/>
          <ac:spMkLst>
            <pc:docMk/>
            <pc:sldMk cId="2471180125" sldId="733"/>
            <ac:spMk id="41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0:55.383" v="390" actId="478"/>
          <ac:spMkLst>
            <pc:docMk/>
            <pc:sldMk cId="2471180125" sldId="733"/>
            <ac:spMk id="44" creationId="{9A40E69F-4161-43D9-8AE7-2DD2442E738C}"/>
          </ac:spMkLst>
        </pc:spChg>
        <pc:spChg chg="del topLvl">
          <ac:chgData name="Drew Seelig" userId="6791cee2632c82d5" providerId="LiveId" clId="{0952CC73-DA86-442C-8671-C9C11B86DAF1}" dt="2019-08-29T20:58:55.315" v="358" actId="478"/>
          <ac:spMkLst>
            <pc:docMk/>
            <pc:sldMk cId="2471180125" sldId="733"/>
            <ac:spMk id="45" creationId="{5D03DE84-492F-45B6-B9E9-F041ABC97879}"/>
          </ac:spMkLst>
        </pc:spChg>
        <pc:spChg chg="add mod">
          <ac:chgData name="Drew Seelig" userId="6791cee2632c82d5" providerId="LiveId" clId="{0952CC73-DA86-442C-8671-C9C11B86DAF1}" dt="2019-08-29T20:59:20.027" v="369" actId="20577"/>
          <ac:spMkLst>
            <pc:docMk/>
            <pc:sldMk cId="2471180125" sldId="733"/>
            <ac:spMk id="46" creationId="{C830E957-36A4-42D7-A75D-E698EA5B57DF}"/>
          </ac:spMkLst>
        </pc:spChg>
        <pc:spChg chg="add mod">
          <ac:chgData name="Drew Seelig" userId="6791cee2632c82d5" providerId="LiveId" clId="{0952CC73-DA86-442C-8671-C9C11B86DAF1}" dt="2019-08-29T20:52:06.308" v="324" actId="20577"/>
          <ac:spMkLst>
            <pc:docMk/>
            <pc:sldMk cId="2471180125" sldId="733"/>
            <ac:spMk id="48" creationId="{E8FDA6B6-B815-4DB0-8C2C-076741F694FD}"/>
          </ac:spMkLst>
        </pc:spChg>
        <pc:spChg chg="add del mod ord">
          <ac:chgData name="Drew Seelig" userId="6791cee2632c82d5" providerId="LiveId" clId="{0952CC73-DA86-442C-8671-C9C11B86DAF1}" dt="2019-08-29T20:58:42.704" v="356" actId="478"/>
          <ac:spMkLst>
            <pc:docMk/>
            <pc:sldMk cId="2471180125" sldId="733"/>
            <ac:spMk id="49" creationId="{9D5946D4-6689-4D8A-AB3F-1681A8A4D9C9}"/>
          </ac:spMkLst>
        </pc:spChg>
        <pc:grpChg chg="del mod">
          <ac:chgData name="Drew Seelig" userId="6791cee2632c82d5" providerId="LiveId" clId="{0952CC73-DA86-442C-8671-C9C11B86DAF1}" dt="2019-08-29T20:58:57.749" v="359" actId="478"/>
          <ac:grpSpMkLst>
            <pc:docMk/>
            <pc:sldMk cId="2471180125" sldId="733"/>
            <ac:grpSpMk id="6" creationId="{00000000-0000-0000-0000-000000000000}"/>
          </ac:grpSpMkLst>
        </pc:grpChg>
        <pc:grpChg chg="del">
          <ac:chgData name="Drew Seelig" userId="6791cee2632c82d5" providerId="LiveId" clId="{0952CC73-DA86-442C-8671-C9C11B86DAF1}" dt="2019-08-29T20:47:37.671" v="39" actId="478"/>
          <ac:grpSpMkLst>
            <pc:docMk/>
            <pc:sldMk cId="2471180125" sldId="733"/>
            <ac:grpSpMk id="15" creationId="{00000000-0000-0000-0000-000000000000}"/>
          </ac:grpSpMkLst>
        </pc:grpChg>
        <pc:grpChg chg="del mod">
          <ac:chgData name="Drew Seelig" userId="6791cee2632c82d5" providerId="LiveId" clId="{0952CC73-DA86-442C-8671-C9C11B86DAF1}" dt="2019-08-29T20:55:25.364" v="342" actId="165"/>
          <ac:grpSpMkLst>
            <pc:docMk/>
            <pc:sldMk cId="2471180125" sldId="733"/>
            <ac:grpSpMk id="18" creationId="{00000000-0000-0000-0000-000000000000}"/>
          </ac:grpSpMkLst>
        </pc:grpChg>
        <pc:grpChg chg="add del mod">
          <ac:chgData name="Drew Seelig" userId="6791cee2632c82d5" providerId="LiveId" clId="{0952CC73-DA86-442C-8671-C9C11B86DAF1}" dt="2019-08-29T20:58:38.236" v="354" actId="478"/>
          <ac:grpSpMkLst>
            <pc:docMk/>
            <pc:sldMk cId="2471180125" sldId="733"/>
            <ac:grpSpMk id="28" creationId="{2307F869-FC58-4724-A12E-F8180031098B}"/>
          </ac:grpSpMkLst>
        </pc:grpChg>
        <pc:grpChg chg="add del mod">
          <ac:chgData name="Drew Seelig" userId="6791cee2632c82d5" providerId="LiveId" clId="{0952CC73-DA86-442C-8671-C9C11B86DAF1}" dt="2019-08-29T20:52:23.027" v="327" actId="478"/>
          <ac:grpSpMkLst>
            <pc:docMk/>
            <pc:sldMk cId="2471180125" sldId="733"/>
            <ac:grpSpMk id="31" creationId="{7E7ABF73-AB85-4D9E-B618-B528939F8EDE}"/>
          </ac:grpSpMkLst>
        </pc:grpChg>
        <pc:grpChg chg="add del mod">
          <ac:chgData name="Drew Seelig" userId="6791cee2632c82d5" providerId="LiveId" clId="{0952CC73-DA86-442C-8671-C9C11B86DAF1}" dt="2019-08-29T20:58:55.315" v="358" actId="478"/>
          <ac:grpSpMkLst>
            <pc:docMk/>
            <pc:sldMk cId="2471180125" sldId="733"/>
            <ac:grpSpMk id="43" creationId="{F65AB683-E369-49AB-86BE-F1DDD8ADD428}"/>
          </ac:grpSpMkLst>
        </pc:grpChg>
        <pc:picChg chg="add mod ord">
          <ac:chgData name="Drew Seelig" userId="6791cee2632c82d5" providerId="LiveId" clId="{0952CC73-DA86-442C-8671-C9C11B86DAF1}" dt="2019-08-29T20:59:06.749" v="360" actId="208"/>
          <ac:picMkLst>
            <pc:docMk/>
            <pc:sldMk cId="2471180125" sldId="733"/>
            <ac:picMk id="7" creationId="{81501F8C-7F79-4BA4-91CD-B8C38E6E015C}"/>
          </ac:picMkLst>
        </pc:picChg>
        <pc:picChg chg="add mod">
          <ac:chgData name="Drew Seelig" userId="6791cee2632c82d5" providerId="LiveId" clId="{0952CC73-DA86-442C-8671-C9C11B86DAF1}" dt="2019-08-29T21:01:38.940" v="399" actId="1076"/>
          <ac:picMkLst>
            <pc:docMk/>
            <pc:sldMk cId="2471180125" sldId="733"/>
            <ac:picMk id="1026" creationId="{3E6FD32C-D292-4E89-B73A-A9B2577CFC04}"/>
          </ac:picMkLst>
        </pc:picChg>
        <pc:picChg chg="add mod">
          <ac:chgData name="Drew Seelig" userId="6791cee2632c82d5" providerId="LiveId" clId="{0952CC73-DA86-442C-8671-C9C11B86DAF1}" dt="2019-08-29T21:02:22.737" v="408" actId="14100"/>
          <ac:picMkLst>
            <pc:docMk/>
            <pc:sldMk cId="2471180125" sldId="733"/>
            <ac:picMk id="1028" creationId="{E755B987-FD25-455F-9B57-05B14D6D64AE}"/>
          </ac:picMkLst>
        </pc:picChg>
        <pc:picChg chg="add mod">
          <ac:chgData name="Drew Seelig" userId="6791cee2632c82d5" providerId="LiveId" clId="{0952CC73-DA86-442C-8671-C9C11B86DAF1}" dt="2019-08-29T21:03:07.603" v="416" actId="14100"/>
          <ac:picMkLst>
            <pc:docMk/>
            <pc:sldMk cId="2471180125" sldId="733"/>
            <ac:picMk id="1030" creationId="{6023ECB1-B9C5-411A-88F1-D70A7CF7064A}"/>
          </ac:picMkLst>
        </pc:picChg>
        <pc:cxnChg chg="mod">
          <ac:chgData name="Drew Seelig" userId="6791cee2632c82d5" providerId="LiveId" clId="{0952CC73-DA86-442C-8671-C9C11B86DAF1}" dt="2019-08-29T20:48:10.049" v="77" actId="1037"/>
          <ac:cxnSpMkLst>
            <pc:docMk/>
            <pc:sldMk cId="2471180125" sldId="733"/>
            <ac:cxnSpMk id="3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9:29.364" v="253" actId="1037"/>
          <ac:cxnSpMkLst>
            <pc:docMk/>
            <pc:sldMk cId="2471180125" sldId="733"/>
            <ac:cxnSpMk id="35" creationId="{ECA6E5BB-4AC5-41AA-A278-4DCD975C6B6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38" creationId="{00000000-0000-0000-0000-00000000000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42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8:56.573" v="196" actId="1076"/>
          <ac:cxnSpMkLst>
            <pc:docMk/>
            <pc:sldMk cId="2471180125" sldId="733"/>
            <ac:cxnSpMk id="47" creationId="{18431808-2743-42AE-8F3A-67EAB41896A2}"/>
          </ac:cxnSpMkLst>
        </pc:cxnChg>
      </pc:sldChg>
      <pc:sldChg chg="modSp add">
        <pc:chgData name="Drew Seelig" userId="6791cee2632c82d5" providerId="LiveId" clId="{0952CC73-DA86-442C-8671-C9C11B86DAF1}" dt="2019-08-29T22:54:30.578" v="504" actId="20577"/>
        <pc:sldMkLst>
          <pc:docMk/>
          <pc:sldMk cId="1033262323" sldId="735"/>
        </pc:sldMkLst>
        <pc:spChg chg="mod">
          <ac:chgData name="Drew Seelig" userId="6791cee2632c82d5" providerId="LiveId" clId="{0952CC73-DA86-442C-8671-C9C11B86DAF1}" dt="2019-08-29T22:54:30.578" v="504" actId="20577"/>
          <ac:spMkLst>
            <pc:docMk/>
            <pc:sldMk cId="1033262323" sldId="735"/>
            <ac:spMk id="2" creationId="{94EBABD5-927C-40D9-B3DE-DE349CACDF22}"/>
          </ac:spMkLst>
        </pc:spChg>
      </pc:sldChg>
      <pc:sldChg chg="addSp modSp add">
        <pc:chgData name="Drew Seelig" userId="6791cee2632c82d5" providerId="LiveId" clId="{0952CC73-DA86-442C-8671-C9C11B86DAF1}" dt="2019-08-29T22:54:50.656" v="510" actId="20577"/>
        <pc:sldMkLst>
          <pc:docMk/>
          <pc:sldMk cId="3405044072" sldId="736"/>
        </pc:sldMkLst>
        <pc:spChg chg="mod">
          <ac:chgData name="Drew Seelig" userId="6791cee2632c82d5" providerId="LiveId" clId="{0952CC73-DA86-442C-8671-C9C11B86DAF1}" dt="2019-08-29T22:54:50.656" v="510" actId="20577"/>
          <ac:spMkLst>
            <pc:docMk/>
            <pc:sldMk cId="3405044072" sldId="736"/>
            <ac:spMk id="2" creationId="{6A22A7E4-5C91-4AE1-9A37-1DE12AC7695D}"/>
          </ac:spMkLst>
        </pc:spChg>
        <pc:spChg chg="add mod">
          <ac:chgData name="Drew Seelig" userId="6791cee2632c82d5" providerId="LiveId" clId="{0952CC73-DA86-442C-8671-C9C11B86DAF1}" dt="2019-08-29T22:54:48.622" v="507" actId="1076"/>
          <ac:spMkLst>
            <pc:docMk/>
            <pc:sldMk cId="3405044072" sldId="736"/>
            <ac:spMk id="3" creationId="{6527710A-FE55-4353-ADEE-D0B59E31B9CE}"/>
          </ac:spMkLst>
        </pc:spChg>
      </pc:sldChg>
      <pc:sldMasterChg chg="setBg modSldLayout">
        <pc:chgData name="Drew Seelig" userId="6791cee2632c82d5" providerId="LiveId" clId="{0952CC73-DA86-442C-8671-C9C11B86DAF1}" dt="2019-08-29T22:51:38.688" v="470" actId="20577"/>
        <pc:sldMasterMkLst>
          <pc:docMk/>
          <pc:sldMasterMk cId="0" sldId="2147483648"/>
        </pc:sldMasterMkLst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0"/>
          </pc:sldLayoutMkLst>
        </pc:sldLayoutChg>
        <pc:sldLayoutChg chg="addSp delSp modSp setBg">
          <pc:chgData name="Drew Seelig" userId="6791cee2632c82d5" providerId="LiveId" clId="{0952CC73-DA86-442C-8671-C9C11B86DAF1}" dt="2019-08-29T22:51:38.688" v="470" actId="20577"/>
          <pc:sldLayoutMkLst>
            <pc:docMk/>
            <pc:sldMasterMk cId="0" sldId="2147483648"/>
            <pc:sldLayoutMk cId="0" sldId="2147483651"/>
          </pc:sldLayoutMkLst>
          <pc:spChg chg="mod">
            <ac:chgData name="Drew Seelig" userId="6791cee2632c82d5" providerId="LiveId" clId="{0952CC73-DA86-442C-8671-C9C11B86DAF1}" dt="2019-08-29T21:04:56.143" v="440" actId="1076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del">
            <ac:chgData name="Drew Seelig" userId="6791cee2632c82d5" providerId="LiveId" clId="{0952CC73-DA86-442C-8671-C9C11B86DAF1}" dt="2019-08-29T21:04:38.983" v="421" actId="478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mod">
            <ac:chgData name="Drew Seelig" userId="6791cee2632c82d5" providerId="LiveId" clId="{0952CC73-DA86-442C-8671-C9C11B86DAF1}" dt="2019-08-29T22:51:38.688" v="470" actId="20577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  <pc:picChg chg="del">
            <ac:chgData name="Drew Seelig" userId="6791cee2632c82d5" providerId="LiveId" clId="{0952CC73-DA86-442C-8671-C9C11B86DAF1}" dt="2019-08-29T21:47:22.926" v="441" actId="478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add del mod">
            <ac:chgData name="Drew Seelig" userId="6791cee2632c82d5" providerId="LiveId" clId="{0952CC73-DA86-442C-8671-C9C11B86DAF1}" dt="2019-08-29T21:48:05.705" v="467" actId="14100"/>
            <ac:picMkLst>
              <pc:docMk/>
              <pc:sldMasterMk cId="0" sldId="2147483648"/>
              <pc:sldLayoutMk cId="0" sldId="2147483651"/>
              <ac:picMk id="8" creationId="{00000000-0000-0000-0000-000000000000}"/>
            </ac:picMkLst>
          </pc:picChg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8"/>
          </pc:sldLayoutMkLst>
        </pc:sldLayoutChg>
        <pc:sldLayoutChg chg="delSp 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3943028306" sldId="2147483669"/>
          </pc:sldLayoutMkLst>
          <pc:spChg chg="del">
            <ac:chgData name="Drew Seelig" userId="6791cee2632c82d5" providerId="LiveId" clId="{0952CC73-DA86-442C-8671-C9C11B86DAF1}" dt="2019-08-29T20:44:55.775" v="2" actId="478"/>
            <ac:spMkLst>
              <pc:docMk/>
              <pc:sldMasterMk cId="0" sldId="2147483648"/>
              <pc:sldLayoutMk cId="3943028306" sldId="2147483669"/>
              <ac:spMk id="11" creationId="{00000000-0000-0000-0000-000000000000}"/>
            </ac:spMkLst>
          </pc:spChg>
        </pc:sldLayoutChg>
        <pc:sldLayoutChg chg="setBg">
          <pc:chgData name="Drew Seelig" userId="6791cee2632c82d5" providerId="LiveId" clId="{0952CC73-DA86-442C-8671-C9C11B86DAF1}" dt="2019-08-29T20:46:19.781" v="37"/>
          <pc:sldLayoutMkLst>
            <pc:docMk/>
            <pc:sldMasterMk cId="0" sldId="2147483648"/>
            <pc:sldLayoutMk cId="3093410936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5EF1-E703-46DB-B8E6-B1636C21AD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E58E6-92D5-40D2-8251-63C5386F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bg>
      <p:bgPr>
        <a:solidFill>
          <a:schemeClr val="accent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02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41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710945-FC97-4C7C-80B0-F8D7EF97A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9" y="0"/>
            <a:ext cx="12192000" cy="501613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9" y="4963850"/>
            <a:ext cx="12192000" cy="10905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48011" y="5276603"/>
            <a:ext cx="11966403" cy="9690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0" i="0" u="none" strike="noStrike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Startup Company Analysis: </a:t>
            </a:r>
            <a:r>
              <a:rPr lang="en-US" dirty="0"/>
              <a:t>Project 1 – Group Assignment</a:t>
            </a:r>
          </a:p>
          <a:p>
            <a:r>
              <a:rPr lang="en-US" dirty="0"/>
              <a:t>September 2019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17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Funding by Year – East Coast vs. West Coast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555147" y="1309245"/>
            <a:ext cx="4580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have observed that the east coast dominates throughout the years, with more funding into its companies.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DFD73-5985-8B4D-8497-67044579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25" y="947738"/>
            <a:ext cx="6413108" cy="54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6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7168-CD0C-48AD-BED7-BABCA133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C2726-AD90-4930-B63E-4160E1ED79C8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EF9-74B6-4C35-B919-01DB152D3CDD}"/>
              </a:ext>
            </a:extLst>
          </p:cNvPr>
          <p:cNvSpPr txBox="1"/>
          <p:nvPr/>
        </p:nvSpPr>
        <p:spPr>
          <a:xfrm>
            <a:off x="838199" y="1690688"/>
            <a:ext cx="25936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a total of 801 (5.9%) firms acquired by 494 firms (acquirers) for a total of $334 B.</a:t>
            </a:r>
          </a:p>
          <a:p>
            <a:endParaRPr lang="en-US" dirty="0"/>
          </a:p>
          <a:p>
            <a:r>
              <a:rPr lang="en-US" dirty="0"/>
              <a:t>The average acquisition price for the acquired firms was $339 million (skewed by larger acquisitions).</a:t>
            </a:r>
          </a:p>
          <a:p>
            <a:endParaRPr lang="en-US" dirty="0"/>
          </a:p>
          <a:p>
            <a:r>
              <a:rPr lang="en-US" dirty="0"/>
              <a:t>Serial acquirers, firms that acquired 7 or more companies, spent less on average than the non-serial acquirers.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42894E-9707-4229-8B3E-6BDF6BBC7B84}"/>
              </a:ext>
            </a:extLst>
          </p:cNvPr>
          <p:cNvGrpSpPr/>
          <p:nvPr/>
        </p:nvGrpSpPr>
        <p:grpSpPr>
          <a:xfrm>
            <a:off x="3411590" y="1679698"/>
            <a:ext cx="8044545" cy="5002590"/>
            <a:chOff x="3320149" y="1562131"/>
            <a:chExt cx="8044545" cy="50025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7E009B-43A3-4197-9605-AB6CAA75E2AE}"/>
                </a:ext>
              </a:extLst>
            </p:cNvPr>
            <p:cNvGrpSpPr/>
            <p:nvPr/>
          </p:nvGrpSpPr>
          <p:grpSpPr>
            <a:xfrm>
              <a:off x="3320149" y="1562131"/>
              <a:ext cx="8044545" cy="5002590"/>
              <a:chOff x="3320149" y="1562131"/>
              <a:chExt cx="8044545" cy="500259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2C4E24F-6285-4AF1-B646-0BE5FF23B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20149" y="1562131"/>
                <a:ext cx="8044545" cy="500259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0AFDE01-B47C-4B0E-A97A-6B2C5B416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932" y="1982379"/>
                <a:ext cx="3825845" cy="2220856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E357C3B-253A-4914-A19F-605EB2AE4F79}"/>
                  </a:ext>
                </a:extLst>
              </p:cNvPr>
              <p:cNvCxnSpPr/>
              <p:nvPr/>
            </p:nvCxnSpPr>
            <p:spPr>
              <a:xfrm>
                <a:off x="6082937" y="1965765"/>
                <a:ext cx="0" cy="3840871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7370F5-ACB3-4189-BC7A-B8D06CE6A969}"/>
                  </a:ext>
                </a:extLst>
              </p:cNvPr>
              <p:cNvSpPr txBox="1"/>
              <p:nvPr/>
            </p:nvSpPr>
            <p:spPr>
              <a:xfrm>
                <a:off x="6082937" y="2055813"/>
                <a:ext cx="538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</a:rPr>
                  <a:t>Serial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D33127-A509-46D1-94A7-2ABA760879DA}"/>
                  </a:ext>
                </a:extLst>
              </p:cNvPr>
              <p:cNvSpPr txBox="1"/>
              <p:nvPr/>
            </p:nvSpPr>
            <p:spPr>
              <a:xfrm>
                <a:off x="5230498" y="2055813"/>
                <a:ext cx="8226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</a:rPr>
                  <a:t>Non-serial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FA4961-B7D8-4F1C-8377-4E95E3941635}"/>
                  </a:ext>
                </a:extLst>
              </p:cNvPr>
              <p:cNvCxnSpPr/>
              <p:nvPr/>
            </p:nvCxnSpPr>
            <p:spPr>
              <a:xfrm>
                <a:off x="6174378" y="2356611"/>
                <a:ext cx="339634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6AC0C1D-1ABB-4649-960B-D4902B1577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1384" y="2357553"/>
                <a:ext cx="339634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A6D4FF-23D5-460A-A69F-E186451F92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872664" y="4523671"/>
                <a:ext cx="0" cy="5190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357B47-A1DD-45D4-BA9B-957ABF813B06}"/>
                  </a:ext>
                </a:extLst>
              </p:cNvPr>
              <p:cNvSpPr txBox="1"/>
              <p:nvPr/>
            </p:nvSpPr>
            <p:spPr>
              <a:xfrm>
                <a:off x="10599089" y="4501730"/>
                <a:ext cx="538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Serial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E23825C-6CB2-4BC0-97C7-935A606FFB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750048" y="4403125"/>
                <a:ext cx="2108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94667C-98D6-40D1-AFA6-17B02CE68D3C}"/>
                  </a:ext>
                </a:extLst>
              </p:cNvPr>
              <p:cNvSpPr txBox="1"/>
              <p:nvPr/>
            </p:nvSpPr>
            <p:spPr>
              <a:xfrm>
                <a:off x="10586026" y="2391764"/>
                <a:ext cx="5549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</a:rPr>
                  <a:t>Count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F2BA94-572B-448C-80ED-34DB3DDC0D14}"/>
                </a:ext>
              </a:extLst>
            </p:cNvPr>
            <p:cNvSpPr txBox="1"/>
            <p:nvPr/>
          </p:nvSpPr>
          <p:spPr>
            <a:xfrm>
              <a:off x="8991658" y="6131918"/>
              <a:ext cx="236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* Bubble size reflects the total spending on acquisitions by each acquirer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48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7168-CD0C-48AD-BED7-BABCA133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Acquisitions: Acquirers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C2726-AD90-4930-B63E-4160E1ED79C8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0AAFF-F5E4-44D8-8DD3-7CB3F9A8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202087" cy="3033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639039-598D-4A17-91E6-8D47805B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15" y="3429000"/>
            <a:ext cx="5202087" cy="3046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3E99C1-F854-41AD-82FF-C2E5F1350D80}"/>
              </a:ext>
            </a:extLst>
          </p:cNvPr>
          <p:cNvSpPr txBox="1"/>
          <p:nvPr/>
        </p:nvSpPr>
        <p:spPr>
          <a:xfrm>
            <a:off x="838200" y="169068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a total of 14 (~3% of all acquirers) serial acquirers (acquisitions &gt;=7), which accounted for 30% ($101 B) of total acquisition spending ($334 B). </a:t>
            </a:r>
          </a:p>
          <a:p>
            <a:endParaRPr lang="en-US" dirty="0"/>
          </a:p>
          <a:p>
            <a:r>
              <a:rPr lang="en-US" dirty="0"/>
              <a:t>The serial acquirers are heavily in the technology industry. While Google had the most acquisitions (23 total), Facebook (9 total) and Hewlett-Packard (7 total) were standouts for most money spent and highest average acquisition price paid.</a:t>
            </a:r>
          </a:p>
        </p:txBody>
      </p:sp>
    </p:spTree>
    <p:extLst>
      <p:ext uri="{BB962C8B-B14F-4D97-AF65-F5344CB8AC3E}">
        <p14:creationId xmlns:p14="http://schemas.microsoft.com/office/powerpoint/2010/main" val="271741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86DD-350D-4F96-A206-9540CC77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Rounds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385EA-F17C-4EA6-84C9-3C612994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74143" cy="4462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6D3CCC-822D-4EDF-8B35-E7691BE02773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87AB0-BB6E-4D73-855E-EBE641E649AC}"/>
              </a:ext>
            </a:extLst>
          </p:cNvPr>
          <p:cNvSpPr txBox="1"/>
          <p:nvPr/>
        </p:nvSpPr>
        <p:spPr>
          <a:xfrm>
            <a:off x="8022143" y="1690688"/>
            <a:ext cx="33316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Companies in the data set received $29.6 million in total funding, over an average of 2.6 funding rounds.</a:t>
            </a:r>
          </a:p>
          <a:p>
            <a:endParaRPr lang="en-US" dirty="0"/>
          </a:p>
          <a:p>
            <a:r>
              <a:rPr lang="en-US" dirty="0"/>
              <a:t>Limitations of the data set prevented us from drawing any supported conclusions about round-specific funding and the relationship of # of funding rounds to total funding raised – both of which would be worth further exploration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225513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AA4F-9F78-4F95-9666-13ECFEE5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7" y="2886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* Discuss any difficulties that arose, and how you dealt with them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* Discuss any additional questions that came up, but which you didn't have time to answer: What would you research next, if you had two more weeks?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92E939-D41B-4FB7-8EB3-C8BE06C24D0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Post Mortem</a:t>
            </a:r>
          </a:p>
        </p:txBody>
      </p:sp>
    </p:spTree>
    <p:extLst>
      <p:ext uri="{BB962C8B-B14F-4D97-AF65-F5344CB8AC3E}">
        <p14:creationId xmlns:p14="http://schemas.microsoft.com/office/powerpoint/2010/main" val="104244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7748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213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TEAM</a:t>
            </a:r>
          </a:p>
        </p:txBody>
      </p:sp>
      <p:grpSp>
        <p:nvGrpSpPr>
          <p:cNvPr id="25" name="Group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6" name="Rectangle 25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88756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8" name="Straight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24681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45800" y="5430633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Charles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Biggar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809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42" name="Straight Connector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401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00936" y="5430633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Leshem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9816CA-D25A-4DA3-944B-4F935E1E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D3F340-BF1F-4FC5-9737-A64F715762E6}"/>
              </a:ext>
            </a:extLst>
          </p:cNvPr>
          <p:cNvSpPr txBox="1"/>
          <p:nvPr/>
        </p:nvSpPr>
        <p:spPr>
          <a:xfrm>
            <a:off x="707525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A6E5BB-4AC5-41AA-A278-4DCD975C6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91117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0BC9E5-1148-4484-96E0-FB0D901E1585}"/>
              </a:ext>
            </a:extLst>
          </p:cNvPr>
          <p:cNvSpPr txBox="1"/>
          <p:nvPr/>
        </p:nvSpPr>
        <p:spPr>
          <a:xfrm>
            <a:off x="7058551" y="5430633"/>
            <a:ext cx="1325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Drew Seelig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30E957-36A4-42D7-A75D-E698EA5B57DF}"/>
              </a:ext>
            </a:extLst>
          </p:cNvPr>
          <p:cNvSpPr txBox="1"/>
          <p:nvPr/>
        </p:nvSpPr>
        <p:spPr>
          <a:xfrm>
            <a:off x="10132148" y="5181600"/>
            <a:ext cx="949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Lead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431808-2743-42AE-8F3A-67EAB4189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79712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FDA6B6-B815-4DB0-8C2C-076741F694FD}"/>
              </a:ext>
            </a:extLst>
          </p:cNvPr>
          <p:cNvSpPr txBox="1"/>
          <p:nvPr/>
        </p:nvSpPr>
        <p:spPr>
          <a:xfrm>
            <a:off x="9908433" y="5430633"/>
            <a:ext cx="1397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Omar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Eltorai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01F8C-7F79-4BA4-91CD-B8C38E6E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82" y="2261083"/>
            <a:ext cx="2156108" cy="220123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Don Leshem">
            <a:extLst>
              <a:ext uri="{FF2B5EF4-FFF2-40B4-BE49-F238E27FC236}">
                <a16:creationId xmlns:a16="http://schemas.microsoft.com/office/drawing/2014/main" id="{3E6FD32C-D292-4E89-B73A-A9B2577C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22" y="2283647"/>
            <a:ext cx="2156108" cy="2156108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les Biggar">
            <a:extLst>
              <a:ext uri="{FF2B5EF4-FFF2-40B4-BE49-F238E27FC236}">
                <a16:creationId xmlns:a16="http://schemas.microsoft.com/office/drawing/2014/main" id="{E755B987-FD25-455F-9B57-05B14D6D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0" y="2275653"/>
            <a:ext cx="2172096" cy="217209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mar Eltorai">
            <a:extLst>
              <a:ext uri="{FF2B5EF4-FFF2-40B4-BE49-F238E27FC236}">
                <a16:creationId xmlns:a16="http://schemas.microsoft.com/office/drawing/2014/main" id="{6023ECB1-B9C5-411A-88F1-D70A7CF70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052" y="2255667"/>
            <a:ext cx="2212069" cy="2212069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18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  <p:bldP spid="37" grpId="0"/>
      <p:bldP spid="40" grpId="0"/>
      <p:bldP spid="41" grpId="0"/>
      <p:bldP spid="34" grpId="0"/>
      <p:bldP spid="39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10420F-32EA-4759-B1A9-986EDF27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63A66-C91E-416C-B0B5-A4298180E154}"/>
              </a:ext>
            </a:extLst>
          </p:cNvPr>
          <p:cNvSpPr txBox="1"/>
          <p:nvPr/>
        </p:nvSpPr>
        <p:spPr>
          <a:xfrm>
            <a:off x="6957476" y="2886741"/>
            <a:ext cx="36234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Mission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0D1AC-96B4-4AE4-8389-B6B62B4DC9FC}"/>
              </a:ext>
            </a:extLst>
          </p:cNvPr>
          <p:cNvSpPr/>
          <p:nvPr/>
        </p:nvSpPr>
        <p:spPr>
          <a:xfrm>
            <a:off x="6957476" y="3638354"/>
            <a:ext cx="3961291" cy="26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Giter</a:t>
            </a:r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Dun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analyzes startup / early-stage company datasets to identify shared traits and characteristics across the companies.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the core message or hypothesis for your project.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the questions you and your group found interesting, and what motivated you to answer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2F3A6-D4E9-4D66-86DF-1C07BA87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8" y="2488275"/>
            <a:ext cx="3843251" cy="38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7710A-FE55-4353-ADEE-D0B59E31B9CE}"/>
              </a:ext>
            </a:extLst>
          </p:cNvPr>
          <p:cNvSpPr/>
          <p:nvPr/>
        </p:nvSpPr>
        <p:spPr>
          <a:xfrm>
            <a:off x="426721" y="1456163"/>
            <a:ext cx="10695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Methodology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Review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Plot of count of companies vs. funding amounts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Total Funding by Category by City</a:t>
            </a:r>
          </a:p>
        </p:txBody>
      </p:sp>
    </p:spTree>
    <p:extLst>
      <p:ext uri="{BB962C8B-B14F-4D97-AF65-F5344CB8AC3E}">
        <p14:creationId xmlns:p14="http://schemas.microsoft.com/office/powerpoint/2010/main" val="340504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F242-51DD-4753-95CC-5124335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433B9-B272-4ACE-AB87-C00C52F96CF1}"/>
              </a:ext>
            </a:extLst>
          </p:cNvPr>
          <p:cNvSpPr/>
          <p:nvPr/>
        </p:nvSpPr>
        <p:spPr>
          <a:xfrm>
            <a:off x="482138" y="1456163"/>
            <a:ext cx="109728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identified our main data set of startup investor data on Kaggle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reviewed the data to ensure it was useful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After we had some observations, we cleaned this data utilizing a combination of pandas and </a:t>
            </a:r>
            <a:r>
              <a:rPr lang="en-US" dirty="0" err="1">
                <a:solidFill>
                  <a:srgbClr val="000000"/>
                </a:solidFill>
                <a:latin typeface="Lato" panose="020F0502020204030203"/>
              </a:rPr>
              <a:t>xls</a:t>
            </a:r>
            <a:endParaRPr lang="en-US" dirty="0">
              <a:solidFill>
                <a:srgbClr val="000000"/>
              </a:solidFill>
              <a:latin typeface="Lato" panose="020F0502020204030203"/>
            </a:endParaRP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pulled in weather data from weather </a:t>
            </a:r>
            <a:r>
              <a:rPr lang="en-US" dirty="0" err="1">
                <a:solidFill>
                  <a:srgbClr val="000000"/>
                </a:solidFill>
                <a:latin typeface="Lato" panose="020F0502020204030203"/>
              </a:rPr>
              <a:t>api</a:t>
            </a: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 and combined with main data set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started to iterate on observations of the data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discussed patterns of the data within the group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decided which metrics to focus on and create meaningful visualizations of the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F80C8-F285-4816-B22D-BE73DEDE9420}"/>
              </a:ext>
            </a:extLst>
          </p:cNvPr>
          <p:cNvSpPr/>
          <p:nvPr/>
        </p:nvSpPr>
        <p:spPr>
          <a:xfrm>
            <a:off x="2515986" y="52118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[ ] Describe the data exploration and cleanup process (accompanied by your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* [ ] Describe the analysis process (accompanied by your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20005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ABD5-927C-40D9-B3DE-DE349CAC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58555-57FD-43D0-BF05-F561DF8C092C}"/>
              </a:ext>
            </a:extLst>
          </p:cNvPr>
          <p:cNvSpPr/>
          <p:nvPr/>
        </p:nvSpPr>
        <p:spPr>
          <a:xfrm>
            <a:off x="360218" y="1506022"/>
            <a:ext cx="109935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have observed strong representations at the coasts for funding of startups, led by San Francisco and New York City.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Initial thoughts of weather influencing funding success has not been observed.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California is the top state for start-ups which is in-line with the reputation it has.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Technology and Software lead the categories of start-ups and are widely spread throughout all states.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6966A-2B99-461D-902B-DD5085081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45241"/>
              </p:ext>
            </p:extLst>
          </p:nvPr>
        </p:nvGraphicFramePr>
        <p:xfrm>
          <a:off x="3043958" y="4643853"/>
          <a:ext cx="5626101" cy="2077090"/>
        </p:xfrm>
        <a:graphic>
          <a:graphicData uri="http://schemas.openxmlformats.org/drawingml/2006/table">
            <a:tbl>
              <a:tblPr/>
              <a:tblGrid>
                <a:gridCol w="958240">
                  <a:extLst>
                    <a:ext uri="{9D8B030D-6E8A-4147-A177-3AD203B41FA5}">
                      <a16:colId xmlns:a16="http://schemas.microsoft.com/office/drawing/2014/main" val="3813222125"/>
                    </a:ext>
                  </a:extLst>
                </a:gridCol>
                <a:gridCol w="521815">
                  <a:extLst>
                    <a:ext uri="{9D8B030D-6E8A-4147-A177-3AD203B41FA5}">
                      <a16:colId xmlns:a16="http://schemas.microsoft.com/office/drawing/2014/main" val="2003939830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463145195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2397974668"/>
                    </a:ext>
                  </a:extLst>
                </a:gridCol>
                <a:gridCol w="1793142">
                  <a:extLst>
                    <a:ext uri="{9D8B030D-6E8A-4147-A177-3AD203B41FA5}">
                      <a16:colId xmlns:a16="http://schemas.microsoft.com/office/drawing/2014/main" val="2602325125"/>
                    </a:ext>
                  </a:extLst>
                </a:gridCol>
              </a:tblGrid>
              <a:tr h="17653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Top 10 Cities by Total Funding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5529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State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Total Funding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Total Investors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Average of Max Temp(F)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4925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Francisco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$58,849,838,747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12052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69.01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3017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New York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NY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$33,405,582,745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7149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80.01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7112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Palo Alto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$13,587,652,470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1909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853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Mountain View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9,634,591,300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1692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426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Cambridge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9,589,144,334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1092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8925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Jose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9,110,671,511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906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87.8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3935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Diego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8,309,128,786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843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73.99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3226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Boston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8,278,504,756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1503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78.01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042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Redwood 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7,970,115,831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945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67225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Chicago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IL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7,435,861,102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1020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922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8B64127-E294-457C-A6BA-DFEE57C43E42}"/>
              </a:ext>
            </a:extLst>
          </p:cNvPr>
          <p:cNvSpPr/>
          <p:nvPr/>
        </p:nvSpPr>
        <p:spPr>
          <a:xfrm>
            <a:off x="2407030" y="3859767"/>
            <a:ext cx="445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should include a numerical summary</a:t>
            </a:r>
          </a:p>
        </p:txBody>
      </p:sp>
    </p:spTree>
    <p:extLst>
      <p:ext uri="{BB962C8B-B14F-4D97-AF65-F5344CB8AC3E}">
        <p14:creationId xmlns:p14="http://schemas.microsoft.com/office/powerpoint/2010/main" val="103326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Plot of count of companies vs. funding amounts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D0D75-CBBF-44EC-9DE2-6827169A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13" y="675497"/>
            <a:ext cx="7513061" cy="3028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798D22-4E9C-4D64-9A97-3013ADE0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114" y="3748149"/>
            <a:ext cx="7513061" cy="3028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205047" y="1363287"/>
            <a:ext cx="278199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a high number of companies in NY and CA, however total funding is more apparent in other states such as Colorado, Texas, Illinois, Washington and Florida.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31332-3AA7-4D76-AA63-DC3F6D76B475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Drew</a:t>
            </a:r>
          </a:p>
        </p:txBody>
      </p:sp>
    </p:spTree>
    <p:extLst>
      <p:ext uri="{BB962C8B-B14F-4D97-AF65-F5344CB8AC3E}">
        <p14:creationId xmlns:p14="http://schemas.microsoft.com/office/powerpoint/2010/main" val="91746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Total Funding by Category by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55418" y="1756757"/>
            <a:ext cx="1174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technology and software as a popular category across all states. When we focus category funding to &gt;$1B, we see New York and San Francisco as popular cities containing companies across most categories.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E675E-39D1-418C-BEBD-88CF16F6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3" y="3021305"/>
            <a:ext cx="5902036" cy="379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76EE3-6715-4435-8E32-83114069C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7" y="3021305"/>
            <a:ext cx="5902036" cy="3794166"/>
          </a:xfrm>
          <a:prstGeom prst="rect">
            <a:avLst/>
          </a:prstGeom>
        </p:spPr>
      </p:pic>
      <p:pic>
        <p:nvPicPr>
          <p:cNvPr id="9" name="Graphic 8" descr="Arrow Straight">
            <a:extLst>
              <a:ext uri="{FF2B5EF4-FFF2-40B4-BE49-F238E27FC236}">
                <a16:creationId xmlns:a16="http://schemas.microsoft.com/office/drawing/2014/main" id="{20DB4F5F-5708-46FB-BA73-F9E6963FC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498" y="4975167"/>
            <a:ext cx="457200" cy="457200"/>
          </a:xfrm>
          <a:prstGeom prst="rect">
            <a:avLst/>
          </a:prstGeom>
        </p:spPr>
      </p:pic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C87F3092-1CB7-4D4C-A15D-29052F294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498" y="5467003"/>
            <a:ext cx="457200" cy="457200"/>
          </a:xfrm>
          <a:prstGeom prst="rect">
            <a:avLst/>
          </a:prstGeom>
        </p:spPr>
      </p:pic>
      <p:pic>
        <p:nvPicPr>
          <p:cNvPr id="11" name="Graphic 10" descr="Arrow Straight">
            <a:extLst>
              <a:ext uri="{FF2B5EF4-FFF2-40B4-BE49-F238E27FC236}">
                <a16:creationId xmlns:a16="http://schemas.microsoft.com/office/drawing/2014/main" id="{93448A0F-79DB-4F20-979E-0514AA39A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995651" y="3682539"/>
            <a:ext cx="457200" cy="457200"/>
          </a:xfrm>
          <a:prstGeom prst="rect">
            <a:avLst/>
          </a:prstGeom>
        </p:spPr>
      </p:pic>
      <p:pic>
        <p:nvPicPr>
          <p:cNvPr id="12" name="Graphic 11" descr="Arrow Straight">
            <a:extLst>
              <a:ext uri="{FF2B5EF4-FFF2-40B4-BE49-F238E27FC236}">
                <a16:creationId xmlns:a16="http://schemas.microsoft.com/office/drawing/2014/main" id="{55538381-C2DD-4B0A-AE7D-F214BB65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161608" y="3682538"/>
            <a:ext cx="457200" cy="457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E0F072-89FB-45BD-84EE-7D7F5FAC9174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Drew: To update pictures</a:t>
            </a:r>
          </a:p>
        </p:txBody>
      </p:sp>
    </p:spTree>
    <p:extLst>
      <p:ext uri="{BB962C8B-B14F-4D97-AF65-F5344CB8AC3E}">
        <p14:creationId xmlns:p14="http://schemas.microsoft.com/office/powerpoint/2010/main" val="388196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Investment by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105295" y="1657409"/>
            <a:ext cx="4514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that manufacturing, software, and marketing are the leading  categories in total investments.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45694-77EE-FE40-83CF-835EC8E3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80" y="1235505"/>
            <a:ext cx="7265307" cy="46705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86F802-B557-4EC3-96C5-17DC458C4D2D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</a:t>
            </a:r>
          </a:p>
        </p:txBody>
      </p:sp>
    </p:spTree>
    <p:extLst>
      <p:ext uri="{BB962C8B-B14F-4D97-AF65-F5344CB8AC3E}">
        <p14:creationId xmlns:p14="http://schemas.microsoft.com/office/powerpoint/2010/main" val="29855709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3656</TotalTime>
  <Words>768</Words>
  <Application>Microsoft Office PowerPoint</Application>
  <PresentationFormat>Widescreen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Lato</vt:lpstr>
      <vt:lpstr>Lato Black</vt:lpstr>
      <vt:lpstr>Oswald</vt:lpstr>
      <vt:lpstr>Trebuchet MS</vt:lpstr>
      <vt:lpstr>Berlin</vt:lpstr>
      <vt:lpstr>PowerPoint Presentation</vt:lpstr>
      <vt:lpstr>Slide 10</vt:lpstr>
      <vt:lpstr>PowerPoint Presentation</vt:lpstr>
      <vt:lpstr>TOC</vt:lpstr>
      <vt:lpstr>Methodology</vt:lpstr>
      <vt:lpstr>Summary</vt:lpstr>
      <vt:lpstr>Plot of count of companies vs. funding amounts</vt:lpstr>
      <vt:lpstr>Total Funding by Category by City</vt:lpstr>
      <vt:lpstr>Investment by Category</vt:lpstr>
      <vt:lpstr>Funding by Year – East Coast vs. West Coast</vt:lpstr>
      <vt:lpstr>Acquisitions</vt:lpstr>
      <vt:lpstr>Acquisitions: Acquirers</vt:lpstr>
      <vt:lpstr>Funding Rounds </vt:lpstr>
      <vt:lpstr>  * Discuss any difficulties that arose, and how you dealt with them   * Discuss any additional questions that came up, but which you didn't have time to answer: What would you research next, if you had two more weeks?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Seelig</dc:creator>
  <cp:lastModifiedBy>Omar Eltorai</cp:lastModifiedBy>
  <cp:revision>29</cp:revision>
  <dcterms:created xsi:type="dcterms:W3CDTF">2019-08-29T20:25:13Z</dcterms:created>
  <dcterms:modified xsi:type="dcterms:W3CDTF">2019-09-10T23:44:25Z</dcterms:modified>
</cp:coreProperties>
</file>