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7" r:id="rId10"/>
    <p:sldId id="748" r:id="rId11"/>
    <p:sldId id="745" r:id="rId12"/>
    <p:sldId id="746" r:id="rId13"/>
    <p:sldId id="744" r:id="rId14"/>
    <p:sldId id="743" r:id="rId15"/>
    <p:sldId id="7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5147" y="1309245"/>
            <a:ext cx="4580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have observed that the east coast dominates throughout the years, with more funding into its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5" y="947738"/>
            <a:ext cx="6413108" cy="549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46C3D-828A-4D83-900C-A4E02CB046F7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EF9-74B6-4C35-B919-01DB152D3CDD}"/>
              </a:ext>
            </a:extLst>
          </p:cNvPr>
          <p:cNvSpPr txBox="1"/>
          <p:nvPr/>
        </p:nvSpPr>
        <p:spPr>
          <a:xfrm>
            <a:off x="838199" y="1690688"/>
            <a:ext cx="2593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801 (5.9%) firms acquired by 494 firms (acquirers) for a total of $334 B.</a:t>
            </a:r>
          </a:p>
          <a:p>
            <a:endParaRPr lang="en-US" dirty="0"/>
          </a:p>
          <a:p>
            <a:r>
              <a:rPr lang="en-US" dirty="0"/>
              <a:t>The average acquisition price for the acquired firms was $339 million (skewed by larger acquisitions).</a:t>
            </a:r>
          </a:p>
          <a:p>
            <a:endParaRPr lang="en-US" dirty="0"/>
          </a:p>
          <a:p>
            <a:r>
              <a:rPr lang="en-US" dirty="0"/>
              <a:t>Serial acquirers, firms that acquired 7 or more companies, spent less on average than the non-serial acquirers.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42894E-9707-4229-8B3E-6BDF6BBC7B84}"/>
              </a:ext>
            </a:extLst>
          </p:cNvPr>
          <p:cNvGrpSpPr/>
          <p:nvPr/>
        </p:nvGrpSpPr>
        <p:grpSpPr>
          <a:xfrm>
            <a:off x="3411590" y="1679698"/>
            <a:ext cx="8044545" cy="5002590"/>
            <a:chOff x="3320149" y="1562131"/>
            <a:chExt cx="8044545" cy="50025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E009B-43A3-4197-9605-AB6CAA75E2AE}"/>
                </a:ext>
              </a:extLst>
            </p:cNvPr>
            <p:cNvGrpSpPr/>
            <p:nvPr/>
          </p:nvGrpSpPr>
          <p:grpSpPr>
            <a:xfrm>
              <a:off x="3320149" y="1562131"/>
              <a:ext cx="8044545" cy="5002590"/>
              <a:chOff x="3320149" y="1562131"/>
              <a:chExt cx="8044545" cy="50025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C4E24F-6285-4AF1-B646-0BE5FF23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0149" y="1562131"/>
                <a:ext cx="8044545" cy="50025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AFDE01-B47C-4B0E-A97A-6B2C5B41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932" y="1982379"/>
                <a:ext cx="3825845" cy="222085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E357C3B-253A-4914-A19F-605EB2AE4F79}"/>
                  </a:ext>
                </a:extLst>
              </p:cNvPr>
              <p:cNvCxnSpPr/>
              <p:nvPr/>
            </p:nvCxnSpPr>
            <p:spPr>
              <a:xfrm>
                <a:off x="6082937" y="1965765"/>
                <a:ext cx="0" cy="384087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7370F5-ACB3-4189-BC7A-B8D06CE6A969}"/>
                  </a:ext>
                </a:extLst>
              </p:cNvPr>
              <p:cNvSpPr txBox="1"/>
              <p:nvPr/>
            </p:nvSpPr>
            <p:spPr>
              <a:xfrm>
                <a:off x="6082937" y="2055813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Serial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D33127-A509-46D1-94A7-2ABA760879DA}"/>
                  </a:ext>
                </a:extLst>
              </p:cNvPr>
              <p:cNvSpPr txBox="1"/>
              <p:nvPr/>
            </p:nvSpPr>
            <p:spPr>
              <a:xfrm>
                <a:off x="5230498" y="2055813"/>
                <a:ext cx="8226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Non-serial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FA4961-B7D8-4F1C-8377-4E95E3941635}"/>
                  </a:ext>
                </a:extLst>
              </p:cNvPr>
              <p:cNvCxnSpPr/>
              <p:nvPr/>
            </p:nvCxnSpPr>
            <p:spPr>
              <a:xfrm>
                <a:off x="6174378" y="2356611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AC0C1D-1ABB-4649-960B-D4902B157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1384" y="2357553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6D4FF-23D5-460A-A69F-E186451F9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72664" y="4523671"/>
                <a:ext cx="0" cy="5190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57B47-A1DD-45D4-BA9B-957ABF813B06}"/>
                  </a:ext>
                </a:extLst>
              </p:cNvPr>
              <p:cNvSpPr txBox="1"/>
              <p:nvPr/>
            </p:nvSpPr>
            <p:spPr>
              <a:xfrm>
                <a:off x="10599089" y="4501730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Serial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23825C-6CB2-4BC0-97C7-935A606FF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750048" y="4403125"/>
                <a:ext cx="21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94667C-98D6-40D1-AFA6-17B02CE68D3C}"/>
                  </a:ext>
                </a:extLst>
              </p:cNvPr>
              <p:cNvSpPr txBox="1"/>
              <p:nvPr/>
            </p:nvSpPr>
            <p:spPr>
              <a:xfrm>
                <a:off x="10586026" y="2391764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Count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2BA94-572B-448C-80ED-34DB3DDC0D14}"/>
                </a:ext>
              </a:extLst>
            </p:cNvPr>
            <p:cNvSpPr txBox="1"/>
            <p:nvPr/>
          </p:nvSpPr>
          <p:spPr>
            <a:xfrm>
              <a:off x="8991658" y="6131918"/>
              <a:ext cx="236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* Bubble size reflects the total spending on acquisitions by each acquirer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Acquisitions: Acquirers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AAFF-F5E4-44D8-8DD3-7CB3F9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02087" cy="30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39039-598D-4A17-91E6-8D47805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5" y="3429000"/>
            <a:ext cx="5202087" cy="304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E99C1-F854-41AD-82FF-C2E5F1350D80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14 (~3% of all acquirers) serial acquirers (acquisitions &gt;=7), which accounted for 30% ($101 B) of total acquisition spending ($334 B). </a:t>
            </a:r>
          </a:p>
          <a:p>
            <a:endParaRPr lang="en-US" dirty="0"/>
          </a:p>
          <a:p>
            <a:r>
              <a:rPr lang="en-US" dirty="0"/>
              <a:t>The serial acquirers are heavily in the technology industry. While Google had the most acquisitions (23 total), Facebook (9 total) and Hewlett-Packard (7 total) were standouts for most money spent and highest average acquisition price paid.</a:t>
            </a:r>
          </a:p>
        </p:txBody>
      </p:sp>
    </p:spTree>
    <p:extLst>
      <p:ext uri="{BB962C8B-B14F-4D97-AF65-F5344CB8AC3E}">
        <p14:creationId xmlns:p14="http://schemas.microsoft.com/office/powerpoint/2010/main" val="271741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6DD-350D-4F96-A206-9540CC7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Rounds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385EA-F17C-4EA6-84C9-3C61299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4143" cy="4462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6D3CCC-822D-4EDF-8B35-E7691BE02773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7AB0-BB6E-4D73-855E-EBE641E649AC}"/>
              </a:ext>
            </a:extLst>
          </p:cNvPr>
          <p:cNvSpPr txBox="1"/>
          <p:nvPr/>
        </p:nvSpPr>
        <p:spPr>
          <a:xfrm>
            <a:off x="8022143" y="1690688"/>
            <a:ext cx="333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in the data set received $29.6 million in total funding, over an average of 2.6 funding rounds.</a:t>
            </a:r>
          </a:p>
          <a:p>
            <a:endParaRPr lang="en-US" dirty="0"/>
          </a:p>
          <a:p>
            <a:r>
              <a:rPr lang="en-US" dirty="0"/>
              <a:t>Limitations of the data set prevented us from drawing any supported conclusions about round-specific funding and the relationship of # of funding rounds to total funding raised – both of which would be worth further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551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analyzed a dataset of investor funding of companies in order to identify shared traits and characteristics across the companies. 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the start of the project, some of our initial questions included: 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markets are investors focusing on?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companies are able to raise the most money?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cities have the most companies?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DEA3B8-52DE-4E3D-BAF1-6CD4E24FAE7E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Omar: Come up with a few questions and send to Drew to add to PPT</a:t>
            </a:r>
          </a:p>
        </p:txBody>
      </p:sp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EC443-FC0C-4EBD-B4C7-782AC997896C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Omar: Think about what to be said here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332-3AA7-4D76-AA63-DC3F6D76B475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E0F072-89FB-45BD-84EE-7D7F5FAC9174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Drew: To update pictures</a:t>
            </a:r>
          </a:p>
        </p:txBody>
      </p:sp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105295" y="1657409"/>
            <a:ext cx="4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that manufacturing, software, and marketing are the leading  categories in total investments.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0" y="1235505"/>
            <a:ext cx="7265307" cy="46705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86F802-B557-4EC3-96C5-17DC458C4D2D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3725</TotalTime>
  <Words>836</Words>
  <Application>Microsoft Office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Investment by Category</vt:lpstr>
      <vt:lpstr>Funding by Year – East Coast vs. West Coast</vt:lpstr>
      <vt:lpstr>Acquisitions</vt:lpstr>
      <vt:lpstr>Acquisitions: Acquirers</vt:lpstr>
      <vt:lpstr>Funding Rounds 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Omar Eltorai</cp:lastModifiedBy>
  <cp:revision>34</cp:revision>
  <dcterms:created xsi:type="dcterms:W3CDTF">2019-08-29T20:25:13Z</dcterms:created>
  <dcterms:modified xsi:type="dcterms:W3CDTF">2019-09-11T01:22:24Z</dcterms:modified>
</cp:coreProperties>
</file>