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8512" autoAdjust="0"/>
  </p:normalViewPr>
  <p:slideViewPr>
    <p:cSldViewPr snapToGrid="0">
      <p:cViewPr varScale="1">
        <p:scale>
          <a:sx n="71" d="100"/>
          <a:sy n="71" d="100"/>
        </p:scale>
        <p:origin x="63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a:t>
            </a:r>
            <a:r>
              <a:rPr lang="en-US"/>
              <a:t>for investments</a:t>
            </a:r>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05295" y="1"/>
            <a:ext cx="11953701" cy="725978"/>
          </a:xfrm>
        </p:spPr>
        <p:txBody>
          <a:bodyPr>
            <a:normAutofit/>
          </a:bodyPr>
          <a:lstStyle/>
          <a:p>
            <a:r>
              <a:rPr lang="en-US" dirty="0">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p:txBody>
          <a:bodyPr/>
          <a:lstStyle/>
          <a:p>
            <a:r>
              <a:rPr lang="en-US" dirty="0">
                <a:latin typeface="Lato" panose="020F0502020204030203"/>
              </a:rPr>
              <a:t>Plot of Investors by State</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6" y="2141335"/>
            <a:ext cx="8476277" cy="4654246"/>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959" y="289111"/>
            <a:ext cx="3862564" cy="2215294"/>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243963" y="196321"/>
            <a:ext cx="10666084" cy="677022"/>
          </a:xfrm>
        </p:spPr>
        <p:txBody>
          <a:bodyPr/>
          <a:lstStyle/>
          <a:p>
            <a:r>
              <a:rPr lang="en-US" dirty="0"/>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81069"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p:txBody>
          <a:bodyPr/>
          <a:lstStyle/>
          <a:p>
            <a:r>
              <a:rPr lang="en-US" dirty="0">
                <a:latin typeface="Lato" panose="020F0502020204030203"/>
              </a:rPr>
              <a:t>Company Status by Category (Comparative)</a:t>
            </a:r>
          </a:p>
        </p:txBody>
      </p:sp>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123" y="2511974"/>
            <a:ext cx="8226954" cy="4163037"/>
          </a:xfrm>
          <a:prstGeom prst="rect">
            <a:avLst/>
          </a:prstGeom>
        </p:spPr>
      </p:pic>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838200" y="82855"/>
            <a:ext cx="10515600" cy="1325563"/>
          </a:xfrm>
        </p:spPr>
        <p:txBody>
          <a:bodyPr/>
          <a:lstStyle/>
          <a:p>
            <a:r>
              <a:rPr lang="en-US" dirty="0">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801314"/>
          </a:xfrm>
          <a:prstGeom prst="rect">
            <a:avLst/>
          </a:prstGeom>
          <a:noFill/>
        </p:spPr>
        <p:txBody>
          <a:bodyPr wrap="square" rtlCol="0">
            <a:spAutoFit/>
          </a:bodyPr>
          <a:lstStyle/>
          <a:p>
            <a:r>
              <a:rPr lang="en-US" dirty="0">
                <a:latin typeface="Lato" panose="020F0502020204030203"/>
              </a:rPr>
              <a:t>There were a total of 801 (5.9%) firms acquired by 494 firms (acquirers) for a total of $334 B.</a:t>
            </a:r>
          </a:p>
          <a:p>
            <a:endParaRPr lang="en-US" dirty="0">
              <a:latin typeface="Lato" panose="020F0502020204030203"/>
            </a:endParaRPr>
          </a:p>
          <a:p>
            <a:r>
              <a:rPr lang="en-US" dirty="0">
                <a:latin typeface="Lato" panose="020F0502020204030203"/>
              </a:rPr>
              <a:t>The average acquisition price for the acquired firms was $339 million (skewed by larger acquisitions).</a:t>
            </a:r>
          </a:p>
          <a:p>
            <a:endParaRPr lang="en-US" dirty="0">
              <a:latin typeface="Lato" panose="020F0502020204030203"/>
            </a:endParaRPr>
          </a:p>
          <a:p>
            <a:r>
              <a:rPr lang="en-US" dirty="0">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p:txBody>
          <a:bodyPr/>
          <a:lstStyle/>
          <a:p>
            <a:r>
              <a:rPr lang="en-US" dirty="0">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455361"/>
            <a:ext cx="10515600" cy="1754326"/>
          </a:xfrm>
          <a:prstGeom prst="rect">
            <a:avLst/>
          </a:prstGeom>
          <a:noFill/>
        </p:spPr>
        <p:txBody>
          <a:bodyPr wrap="square" rtlCol="0">
            <a:spAutoFit/>
          </a:bodyPr>
          <a:lstStyle/>
          <a:p>
            <a:r>
              <a:rPr lang="en-US" dirty="0">
                <a:latin typeface="Lato" panose="020F0502020204030203"/>
              </a:rPr>
              <a:t>There were a total of 14 (~3% of all acquirers) serial acquirers (acquisitions &gt;=7), which accounted for 30% ($101 B) of total acquisition spending ($334 B). </a:t>
            </a:r>
          </a:p>
          <a:p>
            <a:endParaRPr lang="en-US" dirty="0">
              <a:latin typeface="Lato" panose="020F0502020204030203"/>
            </a:endParaRPr>
          </a:p>
          <a:p>
            <a:r>
              <a:rPr lang="en-US" dirty="0">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221599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dirty="0">
                <a:solidFill>
                  <a:srgbClr val="000000"/>
                </a:solidFill>
                <a:latin typeface="Lato" panose="020F0502020204030203"/>
              </a:rPr>
              <a:t>Git.</a:t>
            </a:r>
            <a:endParaRPr lang="en-US" dirty="0">
              <a:solidFill>
                <a:srgbClr val="FF0000"/>
              </a:solidFill>
              <a:latin typeface="Lato" panose="020F0502020204030203"/>
            </a:endParaRPr>
          </a:p>
          <a:p>
            <a:pPr marL="457200" fontAlgn="base">
              <a:spcBef>
                <a:spcPts val="1200"/>
              </a:spcBef>
            </a:pPr>
            <a:endParaRPr lang="en-US"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lstStyle/>
          <a:p>
            <a:r>
              <a:rPr lang="en-US"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p:txBody>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45800" y="5430633"/>
            <a:ext cx="157767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Charles </a:t>
            </a:r>
            <a:r>
              <a:rPr lang="en-US" sz="1600" b="1" dirty="0" err="1">
                <a:solidFill>
                  <a:schemeClr val="tx2"/>
                </a:solidFill>
                <a:latin typeface="Lato" panose="020F0502020204030203"/>
                <a:ea typeface="Lato" panose="020F0502020204030203" pitchFamily="34" charset="0"/>
                <a:cs typeface="Lato" panose="020F0502020204030203" pitchFamily="34" charset="0"/>
              </a:rPr>
              <a:t>Biggar</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00936" y="5430633"/>
            <a:ext cx="1366080"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Don </a:t>
            </a:r>
            <a:r>
              <a:rPr lang="en-US" sz="1600" b="1" dirty="0" err="1">
                <a:solidFill>
                  <a:schemeClr val="tx2"/>
                </a:solidFill>
                <a:latin typeface="Lato" panose="020F0502020204030203"/>
                <a:ea typeface="Lato" panose="020F0502020204030203" pitchFamily="34" charset="0"/>
                <a:cs typeface="Lato" panose="020F0502020204030203" pitchFamily="34" charset="0"/>
              </a:rPr>
              <a:t>Leshem</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058551" y="5430633"/>
            <a:ext cx="1325171"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08433" y="5430633"/>
            <a:ext cx="139730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Omar </a:t>
            </a:r>
            <a:r>
              <a:rPr lang="en-US" sz="1600" b="1" dirty="0" err="1">
                <a:solidFill>
                  <a:schemeClr val="tx2"/>
                </a:solidFill>
                <a:latin typeface="Lato" panose="020F0502020204030203"/>
                <a:ea typeface="Lato" panose="020F0502020204030203" pitchFamily="34" charset="0"/>
                <a:cs typeface="Lato" panose="020F0502020204030203" pitchFamily="34" charset="0"/>
              </a:rPr>
              <a:t>Eltorai</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p:txBody>
          <a:bodyPr/>
          <a:lstStyle/>
          <a:p>
            <a:r>
              <a:rPr lang="en-US" dirty="0">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426721" y="1456163"/>
            <a:ext cx="10695708" cy="5078313"/>
          </a:xfrm>
          <a:prstGeom prst="rect">
            <a:avLst/>
          </a:prstGeom>
        </p:spPr>
        <p:txBody>
          <a:bodyPr wrap="square">
            <a:spAutoFit/>
          </a:bodyPr>
          <a:lstStyle/>
          <a:p>
            <a:pPr marL="342900" indent="-342900" fontAlgn="base">
              <a:buFont typeface="+mj-lt"/>
              <a:buAutoNum type="arabicPeriod"/>
            </a:pPr>
            <a:r>
              <a:rPr lang="en-US" dirty="0">
                <a:solidFill>
                  <a:schemeClr val="bg1"/>
                </a:solidFill>
                <a:latin typeface="Lato" panose="020F0502020204030203"/>
              </a:rPr>
              <a:t>Methodology</a:t>
            </a:r>
          </a:p>
          <a:p>
            <a:pPr marL="342900" indent="-342900" fontAlgn="base">
              <a:buFont typeface="+mj-lt"/>
              <a:buAutoNum type="arabicPeriod"/>
            </a:pPr>
            <a:r>
              <a:rPr lang="en-US" dirty="0">
                <a:solidFill>
                  <a:schemeClr val="bg1"/>
                </a:solidFill>
                <a:latin typeface="Lato" panose="020F0502020204030203"/>
              </a:rPr>
              <a:t>Summary</a:t>
            </a:r>
          </a:p>
          <a:p>
            <a:pPr marL="342900" indent="-342900" fontAlgn="base">
              <a:buFont typeface="+mj-lt"/>
              <a:buAutoNum type="arabicPeriod"/>
            </a:pPr>
            <a:r>
              <a:rPr lang="en-US" dirty="0">
                <a:solidFill>
                  <a:schemeClr val="bg1"/>
                </a:solidFill>
                <a:latin typeface="Lato" panose="020F0502020204030203"/>
              </a:rPr>
              <a:t>Data Review</a:t>
            </a:r>
          </a:p>
          <a:p>
            <a:pPr marL="800100" lvl="1" indent="-342900" fontAlgn="base">
              <a:buFont typeface="+mj-lt"/>
              <a:buAutoNum type="alphaLcPeriod"/>
            </a:pPr>
            <a:r>
              <a:rPr lang="en-US" dirty="0">
                <a:solidFill>
                  <a:schemeClr val="bg1"/>
                </a:solidFill>
                <a:latin typeface="Lato" panose="020F0502020204030203"/>
              </a:rPr>
              <a:t>Plot of count of companies vs. funding amounts</a:t>
            </a:r>
          </a:p>
          <a:p>
            <a:pPr marL="800100" lvl="1" indent="-342900" fontAlgn="base">
              <a:buFont typeface="+mj-lt"/>
              <a:buAutoNum type="alphaLcPeriod"/>
            </a:pPr>
            <a:r>
              <a:rPr lang="en-US" dirty="0">
                <a:solidFill>
                  <a:schemeClr val="bg1"/>
                </a:solidFill>
                <a:latin typeface="Lato" panose="020F0502020204030203"/>
              </a:rPr>
              <a:t>Total Funding by Category by City</a:t>
            </a:r>
          </a:p>
          <a:p>
            <a:pPr marL="800100" lvl="1" indent="-342900" fontAlgn="base">
              <a:buFont typeface="+mj-lt"/>
              <a:buAutoNum type="alphaLcPeriod"/>
            </a:pPr>
            <a:r>
              <a:rPr lang="en-US" dirty="0">
                <a:solidFill>
                  <a:schemeClr val="bg1"/>
                </a:solidFill>
                <a:latin typeface="Lato" panose="020F0502020204030203"/>
              </a:rPr>
              <a:t>Investment by Category</a:t>
            </a:r>
          </a:p>
          <a:p>
            <a:pPr marL="800100" lvl="1" indent="-342900" fontAlgn="base">
              <a:buFont typeface="+mj-lt"/>
              <a:buAutoNum type="alphaLcPeriod"/>
            </a:pPr>
            <a:r>
              <a:rPr lang="en-US" dirty="0">
                <a:solidFill>
                  <a:schemeClr val="bg1"/>
                </a:solidFill>
                <a:latin typeface="Lato" panose="020F0502020204030203"/>
              </a:rPr>
              <a:t>Funding by Year – East Coast vs. West Coast</a:t>
            </a:r>
          </a:p>
          <a:p>
            <a:pPr marL="800100" lvl="1" indent="-342900" fontAlgn="base">
              <a:buFont typeface="+mj-lt"/>
              <a:buAutoNum type="alphaLcPeriod"/>
            </a:pPr>
            <a:r>
              <a:rPr lang="en-US" dirty="0">
                <a:solidFill>
                  <a:schemeClr val="bg1"/>
                </a:solidFill>
                <a:latin typeface="Lato" panose="020F0502020204030203"/>
              </a:rPr>
              <a:t>Plot of Investors by State</a:t>
            </a:r>
          </a:p>
          <a:p>
            <a:pPr marL="800100" lvl="1" indent="-342900" fontAlgn="base">
              <a:buFont typeface="+mj-lt"/>
              <a:buAutoNum type="alphaLcPeriod"/>
            </a:pPr>
            <a:r>
              <a:rPr lang="en-US" dirty="0">
                <a:solidFill>
                  <a:schemeClr val="bg1"/>
                </a:solidFill>
                <a:latin typeface="Lato" panose="020F0502020204030203"/>
              </a:rPr>
              <a:t>Company Status by Category</a:t>
            </a:r>
          </a:p>
          <a:p>
            <a:pPr marL="800100" lvl="1" indent="-342900" fontAlgn="base">
              <a:buFont typeface="+mj-lt"/>
              <a:buAutoNum type="alphaLcPeriod"/>
            </a:pPr>
            <a:r>
              <a:rPr lang="en-US" dirty="0">
                <a:solidFill>
                  <a:schemeClr val="bg1"/>
                </a:solidFill>
                <a:latin typeface="Lato" panose="020F0502020204030203"/>
              </a:rPr>
              <a:t>Company Status by Category (Comparative)</a:t>
            </a:r>
          </a:p>
          <a:p>
            <a:pPr marL="800100" lvl="1" indent="-342900" fontAlgn="base">
              <a:buFont typeface="+mj-lt"/>
              <a:buAutoNum type="alphaLcPeriod"/>
            </a:pPr>
            <a:r>
              <a:rPr lang="en-US" dirty="0">
                <a:solidFill>
                  <a:schemeClr val="bg1"/>
                </a:solidFill>
                <a:latin typeface="Lato" panose="020F0502020204030203"/>
              </a:rPr>
              <a:t>Acquisitions</a:t>
            </a:r>
          </a:p>
          <a:p>
            <a:pPr marL="800100" lvl="1" indent="-342900" fontAlgn="base">
              <a:buFont typeface="+mj-lt"/>
              <a:buAutoNum type="alphaLcPeriod"/>
            </a:pPr>
            <a:r>
              <a:rPr lang="en-US" dirty="0">
                <a:solidFill>
                  <a:schemeClr val="bg1"/>
                </a:solidFill>
                <a:latin typeface="Lato" panose="020F0502020204030203"/>
              </a:rPr>
              <a:t>Acquisitions: Acquirers</a:t>
            </a:r>
          </a:p>
          <a:p>
            <a:pPr marL="342900" indent="-342900" fontAlgn="base">
              <a:buFont typeface="+mj-lt"/>
              <a:buAutoNum type="arabicPeriod"/>
            </a:pPr>
            <a:r>
              <a:rPr lang="en-US" dirty="0">
                <a:solidFill>
                  <a:schemeClr val="bg1"/>
                </a:solidFill>
                <a:latin typeface="Lato" panose="020F0502020204030203"/>
              </a:rPr>
              <a:t>Post Mortem</a:t>
            </a:r>
          </a:p>
          <a:p>
            <a:pPr marL="342900" indent="-342900" fontAlgn="base">
              <a:buFont typeface="+mj-lt"/>
              <a:buAutoNum type="arabicPeriod"/>
            </a:pPr>
            <a:r>
              <a:rPr lang="en-US" dirty="0">
                <a:solidFill>
                  <a:schemeClr val="bg1"/>
                </a:solidFill>
                <a:latin typeface="Lato" panose="020F0502020204030203"/>
              </a:rPr>
              <a:t>Questions</a:t>
            </a:r>
          </a:p>
          <a:p>
            <a:pPr marL="342900" indent="-342900" fontAlgn="base">
              <a:buFont typeface="+mj-lt"/>
              <a:buAutoNum type="arabicPeriod"/>
            </a:pPr>
            <a:r>
              <a:rPr lang="en-US" dirty="0">
                <a:solidFill>
                  <a:schemeClr val="bg1"/>
                </a:solidFill>
                <a:latin typeface="Lato" panose="020F0502020204030203"/>
              </a:rPr>
              <a:t>Appendix</a:t>
            </a:r>
          </a:p>
          <a:p>
            <a:pPr marL="800100" lvl="1" indent="-342900" fontAlgn="base">
              <a:buFont typeface="+mj-lt"/>
              <a:buAutoNum type="alphaLcPeriod"/>
            </a:pPr>
            <a:endParaRPr lang="en-US" dirty="0">
              <a:solidFill>
                <a:schemeClr val="bg1"/>
              </a:solidFill>
              <a:latin typeface="Lato" panose="020F0502020204030203"/>
            </a:endParaRPr>
          </a:p>
          <a:p>
            <a:pPr marL="800100" lvl="1" indent="-342900" fontAlgn="base">
              <a:buFont typeface="+mj-lt"/>
              <a:buAutoNum type="alphaLcPeriod"/>
            </a:pPr>
            <a:endParaRPr lang="en-US" dirty="0">
              <a:solidFill>
                <a:schemeClr val="bg1"/>
              </a:solidFill>
              <a:latin typeface="Lato" panose="020F0502020204030203"/>
            </a:endParaRPr>
          </a:p>
          <a:p>
            <a:pPr marL="800100" lvl="1" indent="-342900" fontAlgn="base">
              <a:buFont typeface="+mj-lt"/>
              <a:buAutoNum type="alphaLcPeriod"/>
            </a:pPr>
            <a:endParaRPr lang="en-US" dirty="0">
              <a:solidFill>
                <a:schemeClr val="bg1"/>
              </a:solidFill>
              <a:latin typeface="Lato" panose="020F0502020204030203"/>
            </a:endParaRP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838200" y="365125"/>
            <a:ext cx="10515600" cy="1325563"/>
          </a:xfrm>
        </p:spPr>
        <p:txBody>
          <a:bodyPr/>
          <a:lstStyle/>
          <a:p>
            <a:r>
              <a:rPr lang="en-US" dirty="0">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3170099"/>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After we had some observations, we cleaned this data utilizing a combination of pandas and </a:t>
            </a:r>
            <a:r>
              <a:rPr lang="en-US" sz="2000" dirty="0" err="1">
                <a:solidFill>
                  <a:srgbClr val="000000"/>
                </a:solidFill>
                <a:latin typeface="Lato" panose="020F0502020204030203"/>
              </a:rPr>
              <a:t>xls</a:t>
            </a:r>
            <a:endParaRPr lang="en-US" sz="20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then pulled in weather data from weather </a:t>
            </a:r>
            <a:r>
              <a:rPr lang="en-US" sz="2000" dirty="0" err="1">
                <a:solidFill>
                  <a:srgbClr val="000000"/>
                </a:solidFill>
                <a:latin typeface="Lato" panose="020F0502020204030203"/>
              </a:rPr>
              <a:t>api</a:t>
            </a:r>
            <a:r>
              <a:rPr lang="en-US" sz="20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p:txBody>
          <a:bodyPr/>
          <a:lstStyle/>
          <a:p>
            <a:r>
              <a:rPr lang="en-US" dirty="0"/>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100853" y="1506022"/>
            <a:ext cx="11860305" cy="4862870"/>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have observed strong representation on the coasts of the US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0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05295" y="1"/>
            <a:ext cx="11953701" cy="725978"/>
          </a:xfrm>
        </p:spPr>
        <p:txBody>
          <a:bodyPr>
            <a:normAutofit/>
          </a:bodyPr>
          <a:lstStyle/>
          <a:p>
            <a:r>
              <a:rPr lang="en-US" dirty="0">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205047" y="1363287"/>
            <a:ext cx="3096206" cy="2031325"/>
          </a:xfrm>
          <a:prstGeom prst="rect">
            <a:avLst/>
          </a:prstGeom>
          <a:noFill/>
        </p:spPr>
        <p:txBody>
          <a:bodyPr wrap="square" rtlCol="0">
            <a:spAutoFit/>
          </a:bodyPr>
          <a:lstStyle/>
          <a:p>
            <a:r>
              <a:rPr lang="en-US" dirty="0">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05295" y="1"/>
            <a:ext cx="11953701" cy="725978"/>
          </a:xfrm>
        </p:spPr>
        <p:txBody>
          <a:bodyPr>
            <a:normAutofit/>
          </a:bodyPr>
          <a:lstStyle/>
          <a:p>
            <a:r>
              <a:rPr lang="en-US" dirty="0"/>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05295" y="1"/>
            <a:ext cx="11953701" cy="725978"/>
          </a:xfrm>
        </p:spPr>
        <p:txBody>
          <a:bodyPr>
            <a:normAutofit/>
          </a:bodyPr>
          <a:lstStyle/>
          <a:p>
            <a:r>
              <a:rPr lang="en-US" dirty="0">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dirty="0">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3754</TotalTime>
  <Words>1039</Words>
  <Application>Microsoft Office PowerPoint</Application>
  <PresentationFormat>Widescreen</PresentationFormat>
  <Paragraphs>127</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Plot of Investors by State</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Drew Seelig</cp:lastModifiedBy>
  <cp:revision>47</cp:revision>
  <dcterms:created xsi:type="dcterms:W3CDTF">2019-08-29T20:25:13Z</dcterms:created>
  <dcterms:modified xsi:type="dcterms:W3CDTF">2019-09-11T01:50:59Z</dcterms:modified>
</cp:coreProperties>
</file>