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8549" autoAdjust="0"/>
  </p:normalViewPr>
  <p:slideViewPr>
    <p:cSldViewPr snapToGrid="0">
      <p:cViewPr varScale="1">
        <p:scale>
          <a:sx n="65" d="100"/>
          <a:sy n="65" d="100"/>
        </p:scale>
        <p:origin x="240"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Team name and project description</a:t>
            </a:r>
          </a:p>
        </p:txBody>
      </p:sp>
      <p:sp>
        <p:nvSpPr>
          <p:cNvPr id="4" name="Slide Number Placeholder 3"/>
          <p:cNvSpPr>
            <a:spLocks noGrp="1"/>
          </p:cNvSpPr>
          <p:nvPr>
            <p:ph type="sldNum" sz="quarter" idx="5"/>
          </p:nvPr>
        </p:nvSpPr>
        <p:spPr/>
        <p:txBody>
          <a:bodyPr/>
          <a:lstStyle/>
          <a:p>
            <a:fld id="{62EE58E6-92D5-40D2-8251-63C5386FE249}" type="slidenum">
              <a:rPr lang="en-US" smtClean="0"/>
              <a:t>1</a:t>
            </a:fld>
            <a:endParaRPr lang="en-US"/>
          </a:p>
        </p:txBody>
      </p:sp>
    </p:spTree>
    <p:extLst>
      <p:ext uri="{BB962C8B-B14F-4D97-AF65-F5344CB8AC3E}">
        <p14:creationId xmlns:p14="http://schemas.microsoft.com/office/powerpoint/2010/main" val="387892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solidFill>
                  <a:schemeClr val="bg1"/>
                </a:solidFill>
                <a:latin typeface="Lato" panose="020F0502020204030203"/>
              </a:rPr>
              <a:t>These plots breakdown the 4 statuses of companies as either Operating, Acquired, IPO, or Closed and then is broken down further by the percentages of each category within this status</a:t>
            </a:r>
          </a:p>
          <a:p>
            <a:pPr marL="171450" indent="-171450">
              <a:buFontTx/>
              <a:buChar char="-"/>
            </a:pPr>
            <a:r>
              <a:rPr lang="en-US" dirty="0">
                <a:solidFill>
                  <a:schemeClr val="bg1"/>
                </a:solidFill>
                <a:latin typeface="Lato" panose="020F0502020204030203"/>
              </a:rPr>
              <a:t>The prominent trend shows that software companies are the most prevalent with over 43% in 3 of the 4 categories </a:t>
            </a:r>
          </a:p>
          <a:p>
            <a:pPr marL="171450" indent="-171450">
              <a:buFontTx/>
              <a:buChar char="-"/>
            </a:pPr>
            <a:r>
              <a:rPr lang="en-US" dirty="0">
                <a:solidFill>
                  <a:schemeClr val="bg1"/>
                </a:solidFill>
                <a:latin typeface="Lato" panose="020F0502020204030203"/>
              </a:rPr>
              <a:t>While Operating, Acquired and Closed show similar percentages, IPO plot shows a different story with Technology was the largest category to be taken public (IPO) </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slide displays the previous pie charts with relative size to display the prominence of the status of “operating” amongst companies </a:t>
            </a:r>
          </a:p>
          <a:p>
            <a:pPr marL="171450" indent="-171450">
              <a:buFontTx/>
              <a:buChar char="-"/>
            </a:pPr>
            <a:r>
              <a:rPr lang="en-US" dirty="0"/>
              <a:t>82% of the companies fall into the category of “operating” while “acquired”, “</a:t>
            </a:r>
            <a:r>
              <a:rPr lang="en-US" dirty="0" err="1"/>
              <a:t>ipo</a:t>
            </a:r>
            <a:r>
              <a:rPr lang="en-US" dirty="0"/>
              <a:t>”, and “closed” are 5.9%, 3.5%, and 7.5% respectively</a:t>
            </a:r>
          </a:p>
          <a:p>
            <a:pPr marL="171450" indent="-171450">
              <a:buFontTx/>
              <a:buChar char="-"/>
            </a:pPr>
            <a:r>
              <a:rPr lang="en-US" dirty="0"/>
              <a:t>This is a good trend for investors as 92.5% of companies in this data set are still in business</a:t>
            </a:r>
          </a:p>
        </p:txBody>
      </p:sp>
      <p:sp>
        <p:nvSpPr>
          <p:cNvPr id="4" name="Slide Number Placeholder 3"/>
          <p:cNvSpPr>
            <a:spLocks noGrp="1"/>
          </p:cNvSpPr>
          <p:nvPr>
            <p:ph type="sldNum" sz="quarter" idx="5"/>
          </p:nvPr>
        </p:nvSpPr>
        <p:spPr/>
        <p:txBody>
          <a:bodyPr/>
          <a:lstStyle/>
          <a:p>
            <a:fld id="{62EE58E6-92D5-40D2-8251-63C5386FE249}" type="slidenum">
              <a:rPr lang="en-US" smtClean="0"/>
              <a:t>13</a:t>
            </a:fld>
            <a:endParaRPr lang="en-US"/>
          </a:p>
        </p:txBody>
      </p:sp>
    </p:spTree>
    <p:extLst>
      <p:ext uri="{BB962C8B-B14F-4D97-AF65-F5344CB8AC3E}">
        <p14:creationId xmlns:p14="http://schemas.microsoft.com/office/powerpoint/2010/main" val="410059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15</a:t>
            </a:fld>
            <a:endParaRPr lang="en-US"/>
          </a:p>
        </p:txBody>
      </p:sp>
    </p:spTree>
    <p:extLst>
      <p:ext uri="{BB962C8B-B14F-4D97-AF65-F5344CB8AC3E}">
        <p14:creationId xmlns:p14="http://schemas.microsoft.com/office/powerpoint/2010/main" val="12812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17</a:t>
            </a:fld>
            <a:endParaRPr lang="en-US"/>
          </a:p>
        </p:txBody>
      </p:sp>
    </p:spTree>
    <p:extLst>
      <p:ext uri="{BB962C8B-B14F-4D97-AF65-F5344CB8AC3E}">
        <p14:creationId xmlns:p14="http://schemas.microsoft.com/office/powerpoint/2010/main" val="129017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18</a:t>
            </a:fld>
            <a:endParaRPr lang="en-US"/>
          </a:p>
        </p:txBody>
      </p:sp>
    </p:spTree>
    <p:extLst>
      <p:ext uri="{BB962C8B-B14F-4D97-AF65-F5344CB8AC3E}">
        <p14:creationId xmlns:p14="http://schemas.microsoft.com/office/powerpoint/2010/main" val="66828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present </a:t>
            </a:r>
          </a:p>
          <a:p>
            <a:r>
              <a:rPr lang="en-US" dirty="0"/>
              <a:t>“Ok so now that you know what we are about its time to meet the team… we have Don, Drew, Omar (the team lead) and myself (Charles) who will start off with our mission for this project”</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mission with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table of Contents if you get lost along the way”</a:t>
            </a:r>
          </a:p>
        </p:txBody>
      </p:sp>
      <p:sp>
        <p:nvSpPr>
          <p:cNvPr id="4" name="Slide Number Placeholder 3"/>
          <p:cNvSpPr>
            <a:spLocks noGrp="1"/>
          </p:cNvSpPr>
          <p:nvPr>
            <p:ph type="sldNum" sz="quarter" idx="5"/>
          </p:nvPr>
        </p:nvSpPr>
        <p:spPr/>
        <p:txBody>
          <a:bodyPr/>
          <a:lstStyle/>
          <a:p>
            <a:fld id="{62EE58E6-92D5-40D2-8251-63C5386FE249}" type="slidenum">
              <a:rPr lang="en-US" smtClean="0"/>
              <a:t>4</a:t>
            </a:fld>
            <a:endParaRPr lang="en-US"/>
          </a:p>
        </p:txBody>
      </p:sp>
    </p:spTree>
    <p:extLst>
      <p:ext uri="{BB962C8B-B14F-4D97-AF65-F5344CB8AC3E}">
        <p14:creationId xmlns:p14="http://schemas.microsoft.com/office/powerpoint/2010/main" val="107108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methodology and then turn over to Drew…</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plot examines the number of investors per State, with the size of the plot representing the total funding</a:t>
            </a:r>
          </a:p>
          <a:p>
            <a:pPr marL="171450" indent="-171450">
              <a:buFontTx/>
              <a:buChar char="-"/>
            </a:pPr>
            <a:r>
              <a:rPr lang="en-US" dirty="0"/>
              <a:t>This plot shows that California and NY have largest number of investors per state (50% and 16% respectively), following previous trends of these costal states being hotbeds for investment</a:t>
            </a:r>
          </a:p>
          <a:p>
            <a:pPr marL="171450" indent="-171450">
              <a:buFontTx/>
              <a:buChar char="-"/>
            </a:pPr>
            <a:r>
              <a:rPr lang="en-US" dirty="0"/>
              <a:t>Taking a deeper dive we investigate the number of investors per city, which shows that San Francisco and NY have the greatest number investors</a:t>
            </a:r>
            <a:endParaRPr lang="en-US" dirty="0">
              <a:solidFill>
                <a:schemeClr val="tx1"/>
              </a:solidFill>
              <a:latin typeface="+mn-lt"/>
            </a:endParaRPr>
          </a:p>
          <a:p>
            <a:pPr marL="171450" indent="-171450">
              <a:buFontTx/>
              <a:buChar cha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19149" y="126522"/>
            <a:ext cx="11953701" cy="635070"/>
          </a:xfrm>
        </p:spPr>
        <p:txBody>
          <a:bodyPr>
            <a:normAutofit/>
          </a:bodyPr>
          <a:lstStyle/>
          <a:p>
            <a:r>
              <a:rPr lang="en-US" dirty="0">
                <a:solidFill>
                  <a:schemeClr val="bg1"/>
                </a:solidFill>
                <a:latin typeface="Lato" panose="020F0502020204030203"/>
              </a:rPr>
              <a:t>Funding by Year – East vs. West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as expected the west dominates throughout the years, with more funding into its companies.</a:t>
            </a:r>
          </a:p>
        </p:txBody>
      </p:sp>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pic>
        <p:nvPicPr>
          <p:cNvPr id="6" name="Picture 5">
            <a:extLst>
              <a:ext uri="{FF2B5EF4-FFF2-40B4-BE49-F238E27FC236}">
                <a16:creationId xmlns:a16="http://schemas.microsoft.com/office/drawing/2014/main" id="{C07E5AE7-1D7E-0F43-9130-CB3FF8E31491}"/>
              </a:ext>
            </a:extLst>
          </p:cNvPr>
          <p:cNvPicPr>
            <a:picLocks noChangeAspect="1"/>
          </p:cNvPicPr>
          <p:nvPr/>
        </p:nvPicPr>
        <p:blipFill>
          <a:blip r:embed="rId3"/>
          <a:stretch>
            <a:fillRect/>
          </a:stretch>
        </p:blipFill>
        <p:spPr>
          <a:xfrm>
            <a:off x="5199017" y="805067"/>
            <a:ext cx="6493675" cy="5566007"/>
          </a:xfrm>
          <a:prstGeom prst="rect">
            <a:avLst/>
          </a:prstGeom>
        </p:spPr>
      </p:pic>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74668" y="229625"/>
            <a:ext cx="11318225" cy="777875"/>
          </a:xfrm>
        </p:spPr>
        <p:txBody>
          <a:bodyPr/>
          <a:lstStyle/>
          <a:p>
            <a:r>
              <a:rPr lang="en-US" dirty="0">
                <a:solidFill>
                  <a:schemeClr val="bg1"/>
                </a:solidFill>
                <a:latin typeface="Lato" panose="020F0502020204030203"/>
              </a:rPr>
              <a:t>Investors: State &amp; City</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83" y="1332376"/>
            <a:ext cx="8085242" cy="4439532"/>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4">
            <a:extLst>
              <a:ext uri="{28A0092B-C50C-407E-A947-70E740481C1C}">
                <a14:useLocalDpi xmlns:a14="http://schemas.microsoft.com/office/drawing/2010/main" val="0"/>
              </a:ext>
            </a:extLst>
          </a:blip>
          <a:srcRect b="5742"/>
          <a:stretch/>
        </p:blipFill>
        <p:spPr>
          <a:xfrm>
            <a:off x="3819084" y="1332376"/>
            <a:ext cx="8085242" cy="4439533"/>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observed that CA and NY were the primary states of companies that investors invested in</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57282"/>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20180" y="1161019"/>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096000"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4"/>
              <a:ext cx="3833484" cy="2555657"/>
              <a:chOff x="6096000" y="4246344"/>
              <a:chExt cx="3833484" cy="2555657"/>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246344"/>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308324"/>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The largest category across the board is software showing its prevalence as a type of company that investors invest into </a:t>
            </a: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25916"/>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3">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4"/>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5"/>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6"/>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3"/>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4"/>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8" name="Rectangle 47">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52" name="Rectangle 51">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r"/>
            <a:r>
              <a:rPr lang="en-US" sz="5400"/>
              <a:t>Questions?</a:t>
            </a:r>
          </a:p>
        </p:txBody>
      </p:sp>
      <p:pic>
        <p:nvPicPr>
          <p:cNvPr id="8" name="Graphic 7" descr="Questions">
            <a:extLst>
              <a:ext uri="{FF2B5EF4-FFF2-40B4-BE49-F238E27FC236}">
                <a16:creationId xmlns:a16="http://schemas.microsoft.com/office/drawing/2014/main" id="{0034DB39-B637-48EA-B885-FBF2058A10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8">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2F896-40B5-4ADD-8801-0D06FADFA095}" type="slidenum">
              <a:rPr lang="en-US" sz="1000" smtClean="0">
                <a:latin typeface="Lato" panose="020F0502020204030203"/>
              </a:rPr>
              <a:pPr>
                <a:spcAft>
                  <a:spcPts val="600"/>
                </a:spcAft>
              </a:pPr>
              <a:t>17</a:t>
            </a:fld>
            <a:endParaRPr lang="en-US" sz="100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6" name="Rectangle 2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5400" dirty="0">
                <a:solidFill>
                  <a:srgbClr val="FFFFFF"/>
                </a:solidFill>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3A66-C91E-416C-B0B5-A4298180E154}"/>
              </a:ext>
            </a:extLst>
          </p:cNvPr>
          <p:cNvSpPr txBox="1"/>
          <p:nvPr/>
        </p:nvSpPr>
        <p:spPr>
          <a:xfrm>
            <a:off x="6737415" y="239939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6737415" y="3075457"/>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pic>
        <p:nvPicPr>
          <p:cNvPr id="3" name="Picture 2">
            <a:extLst>
              <a:ext uri="{FF2B5EF4-FFF2-40B4-BE49-F238E27FC236}">
                <a16:creationId xmlns:a16="http://schemas.microsoft.com/office/drawing/2014/main" id="{489A08E8-AB85-4EC7-B919-A645CE584844}"/>
              </a:ext>
            </a:extLst>
          </p:cNvPr>
          <p:cNvPicPr>
            <a:picLocks noChangeAspect="1"/>
          </p:cNvPicPr>
          <p:nvPr/>
        </p:nvPicPr>
        <p:blipFill>
          <a:blip r:embed="rId4"/>
          <a:stretch>
            <a:fillRect/>
          </a:stretch>
        </p:blipFill>
        <p:spPr>
          <a:xfrm>
            <a:off x="600186" y="2399397"/>
            <a:ext cx="3840813" cy="3846909"/>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133564" y="164386"/>
            <a:ext cx="10515600" cy="656851"/>
          </a:xfrm>
        </p:spPr>
        <p:txBody>
          <a:bodyPr/>
          <a:lstStyle/>
          <a:p>
            <a:r>
              <a:rPr lang="en-US" dirty="0">
                <a:solidFill>
                  <a:schemeClr val="bg1"/>
                </a:solidFill>
                <a:latin typeface="Lato" panose="020F0502020204030203"/>
              </a:rPr>
              <a:t>Table Of Contents</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vs. West</a:t>
            </a:r>
          </a:p>
          <a:p>
            <a:pPr marL="800100" lvl="1" indent="-342900" fontAlgn="base">
              <a:buFont typeface="+mj-lt"/>
              <a:buAutoNum type="alphaLcPeriod"/>
            </a:pPr>
            <a:r>
              <a:rPr lang="en-US" sz="2400" dirty="0">
                <a:solidFill>
                  <a:schemeClr val="bg1"/>
                </a:solidFill>
                <a:latin typeface="Lato" panose="020F0502020204030203"/>
              </a:rPr>
              <a:t>Plot of Investors by State &amp; City</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242923" y="254845"/>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excel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a:t>
            </a:r>
            <a:r>
              <a:rPr lang="en-US" sz="2400" dirty="0" err="1">
                <a:solidFill>
                  <a:srgbClr val="000000"/>
                </a:solidFill>
                <a:latin typeface="Lato" panose="020F0502020204030203"/>
              </a:rPr>
              <a:t>openweathermap</a:t>
            </a:r>
            <a:r>
              <a:rPr lang="en-US" sz="2400" dirty="0">
                <a:solidFill>
                  <a:srgbClr val="000000"/>
                </a:solidFill>
                <a:latin typeface="Lato" panose="020F0502020204030203"/>
              </a:rPr>
              <a:t>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54112" y="102741"/>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915013"/>
            <a:ext cx="12080221" cy="560153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50088"/>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94151"/>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1" y="3742025"/>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23216"/>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26520" y="125916"/>
            <a:ext cx="11953701" cy="591670"/>
          </a:xfrm>
        </p:spPr>
        <p:txBody>
          <a:bodyPr>
            <a:normAutofit/>
          </a:bodyPr>
          <a:lstStyle/>
          <a:p>
            <a:r>
              <a:rPr lang="en-US" dirty="0">
                <a:solidFill>
                  <a:schemeClr val="bg1"/>
                </a:solidFill>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1591</Words>
  <Application>Microsoft Macintosh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Table Of Contents</vt:lpstr>
      <vt:lpstr>Methodology</vt:lpstr>
      <vt:lpstr>Summary</vt:lpstr>
      <vt:lpstr>Plot of count of companies vs. funding amounts</vt:lpstr>
      <vt:lpstr>Total Funding by Category by City</vt:lpstr>
      <vt:lpstr>Investment by Category</vt:lpstr>
      <vt:lpstr>Funding by Year – East vs. West</vt:lpstr>
      <vt:lpstr>Investors: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Biggar</dc:creator>
  <cp:lastModifiedBy>DON.LESHEM@baruchmail.cuny.edu</cp:lastModifiedBy>
  <cp:revision>3</cp:revision>
  <dcterms:created xsi:type="dcterms:W3CDTF">2019-09-12T03:22:59Z</dcterms:created>
  <dcterms:modified xsi:type="dcterms:W3CDTF">2019-09-12T22:39:58Z</dcterms:modified>
</cp:coreProperties>
</file>