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8" r:id="rId2"/>
    <p:sldId id="733" r:id="rId3"/>
    <p:sldId id="257" r:id="rId4"/>
    <p:sldId id="736" r:id="rId5"/>
    <p:sldId id="737" r:id="rId6"/>
    <p:sldId id="735" r:id="rId7"/>
    <p:sldId id="740" r:id="rId8"/>
    <p:sldId id="741" r:id="rId9"/>
    <p:sldId id="747" r:id="rId10"/>
    <p:sldId id="748" r:id="rId11"/>
    <p:sldId id="750" r:id="rId12"/>
    <p:sldId id="752" r:id="rId13"/>
    <p:sldId id="738" r:id="rId14"/>
    <p:sldId id="745" r:id="rId15"/>
    <p:sldId id="746" r:id="rId16"/>
    <p:sldId id="743" r:id="rId17"/>
    <p:sldId id="742" r:id="rId18"/>
    <p:sldId id="749" r:id="rId19"/>
    <p:sldId id="7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78512" autoAdjust="0"/>
  </p:normalViewPr>
  <p:slideViewPr>
    <p:cSldViewPr snapToGrid="0">
      <p:cViewPr varScale="1">
        <p:scale>
          <a:sx n="71" d="100"/>
          <a:sy n="71" d="100"/>
        </p:scale>
        <p:origin x="63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ew Seelig" userId="6791cee2632c82d5" providerId="LiveId" clId="{0952CC73-DA86-442C-8671-C9C11B86DAF1}"/>
    <pc:docChg chg="undo custSel addSld delSld modSld modMainMaster">
      <pc:chgData name="Drew Seelig" userId="6791cee2632c82d5" providerId="LiveId" clId="{0952CC73-DA86-442C-8671-C9C11B86DAF1}" dt="2019-08-31T17:06:21.231" v="511" actId="313"/>
      <pc:docMkLst>
        <pc:docMk/>
      </pc:docMkLst>
      <pc:sldChg chg="addSp delSp modSp">
        <pc:chgData name="Drew Seelig" userId="6791cee2632c82d5" providerId="LiveId" clId="{0952CC73-DA86-442C-8671-C9C11B86DAF1}" dt="2019-08-31T17:06:21.231" v="511" actId="313"/>
        <pc:sldMkLst>
          <pc:docMk/>
          <pc:sldMk cId="1234639270" sldId="257"/>
        </pc:sldMkLst>
        <pc:spChg chg="del">
          <ac:chgData name="Drew Seelig" userId="6791cee2632c82d5" providerId="LiveId" clId="{0952CC73-DA86-442C-8671-C9C11B86DAF1}" dt="2019-08-29T22:53:46.185" v="494" actId="478"/>
          <ac:spMkLst>
            <pc:docMk/>
            <pc:sldMk cId="1234639270" sldId="257"/>
            <ac:spMk id="2" creationId="{BE559302-DC04-4596-9F92-F129D188CC9F}"/>
          </ac:spMkLst>
        </pc:spChg>
        <pc:spChg chg="mod">
          <ac:chgData name="Drew Seelig" userId="6791cee2632c82d5" providerId="LiveId" clId="{0952CC73-DA86-442C-8671-C9C11B86DAF1}" dt="2019-08-31T17:06:21.231" v="511" actId="313"/>
          <ac:spMkLst>
            <pc:docMk/>
            <pc:sldMk cId="1234639270" sldId="257"/>
            <ac:spMk id="5" creationId="{BD30D1AC-96B4-4AE4-8389-B6B62B4DC9FC}"/>
          </ac:spMkLst>
        </pc:spChg>
        <pc:spChg chg="add del">
          <ac:chgData name="Drew Seelig" userId="6791cee2632c82d5" providerId="LiveId" clId="{0952CC73-DA86-442C-8671-C9C11B86DAF1}" dt="2019-08-29T22:53:43.507" v="493" actId="478"/>
          <ac:spMkLst>
            <pc:docMk/>
            <pc:sldMk cId="1234639270" sldId="257"/>
            <ac:spMk id="8" creationId="{2F10420F-32EA-4759-B1A9-986EDF27F452}"/>
          </ac:spMkLst>
        </pc:spChg>
      </pc:sldChg>
      <pc:sldChg chg="addSp delSp modSp addAnim delAnim modAnim">
        <pc:chgData name="Drew Seelig" userId="6791cee2632c82d5" providerId="LiveId" clId="{0952CC73-DA86-442C-8671-C9C11B86DAF1}" dt="2019-08-29T21:04:03.558" v="419" actId="108"/>
        <pc:sldMkLst>
          <pc:docMk/>
          <pc:sldMk cId="2471180125" sldId="733"/>
        </pc:sldMkLst>
        <pc:spChg chg="del topLvl">
          <ac:chgData name="Drew Seelig" userId="6791cee2632c82d5" providerId="LiveId" clId="{0952CC73-DA86-442C-8671-C9C11B86DAF1}" dt="2019-08-29T20:58:57.749" v="359" actId="478"/>
          <ac:spMkLst>
            <pc:docMk/>
            <pc:sldMk cId="2471180125" sldId="733"/>
            <ac:spMk id="5" creationId="{00000000-0000-0000-0000-000000000000}"/>
          </ac:spMkLst>
        </pc:spChg>
        <pc:spChg chg="mod">
          <ac:chgData name="Drew Seelig" userId="6791cee2632c82d5" providerId="LiveId" clId="{0952CC73-DA86-442C-8671-C9C11B86DAF1}" dt="2019-08-29T20:59:45.871" v="387"/>
          <ac:spMkLst>
            <pc:docMk/>
            <pc:sldMk cId="2471180125" sldId="733"/>
            <ac:spMk id="9" creationId="{00000000-0000-0000-0000-000000000000}"/>
          </ac:spMkLst>
        </pc:spChg>
        <pc:spChg chg="mod topLvl">
          <ac:chgData name="Drew Seelig" userId="6791cee2632c82d5" providerId="LiveId" clId="{0952CC73-DA86-442C-8671-C9C11B86DAF1}" dt="2019-08-29T21:04:03.558" v="419" actId="108"/>
          <ac:spMkLst>
            <pc:docMk/>
            <pc:sldMk cId="2471180125" sldId="733"/>
            <ac:spMk id="13" creationId="{00000000-0000-0000-0000-000000000000}"/>
          </ac:spMkLst>
        </pc:spChg>
        <pc:spChg chg="del mod topLvl">
          <ac:chgData name="Drew Seelig" userId="6791cee2632c82d5" providerId="LiveId" clId="{0952CC73-DA86-442C-8671-C9C11B86DAF1}" dt="2019-08-29T21:01:00.007" v="391" actId="478"/>
          <ac:spMkLst>
            <pc:docMk/>
            <pc:sldMk cId="2471180125" sldId="733"/>
            <ac:spMk id="19" creationId="{00000000-0000-0000-0000-000000000000}"/>
          </ac:spMkLst>
        </pc:spChg>
        <pc:spChg chg="del mod topLvl">
          <ac:chgData name="Drew Seelig" userId="6791cee2632c82d5" providerId="LiveId" clId="{0952CC73-DA86-442C-8671-C9C11B86DAF1}" dt="2019-08-29T20:55:31.870" v="343" actId="478"/>
          <ac:spMkLst>
            <pc:docMk/>
            <pc:sldMk cId="2471180125" sldId="733"/>
            <ac:spMk id="20" creationId="{00000000-0000-0000-0000-000000000000}"/>
          </ac:spMkLst>
        </pc:spChg>
        <pc:spChg chg="mod">
          <ac:chgData name="Drew Seelig" userId="6791cee2632c82d5" providerId="LiveId" clId="{0952CC73-DA86-442C-8671-C9C11B86DAF1}" dt="2019-08-29T20:50:55.727" v="269" actId="20577"/>
          <ac:spMkLst>
            <pc:docMk/>
            <pc:sldMk cId="2471180125" sldId="733"/>
            <ac:spMk id="23" creationId="{00000000-0000-0000-0000-000000000000}"/>
          </ac:spMkLst>
        </pc:spChg>
        <pc:spChg chg="mod">
          <ac:chgData name="Drew Seelig" userId="6791cee2632c82d5" providerId="LiveId" clId="{0952CC73-DA86-442C-8671-C9C11B86DAF1}" dt="2019-08-29T20:44:14.362" v="0" actId="113"/>
          <ac:spMkLst>
            <pc:docMk/>
            <pc:sldMk cId="2471180125" sldId="733"/>
            <ac:spMk id="24" creationId="{00000000-0000-0000-0000-000000000000}"/>
          </ac:spMkLst>
        </pc:spChg>
        <pc:spChg chg="del topLvl">
          <ac:chgData name="Drew Seelig" userId="6791cee2632c82d5" providerId="LiveId" clId="{0952CC73-DA86-442C-8671-C9C11B86DAF1}" dt="2019-08-29T21:02:04.745" v="402" actId="478"/>
          <ac:spMkLst>
            <pc:docMk/>
            <pc:sldMk cId="2471180125" sldId="733"/>
            <ac:spMk id="29" creationId="{DE46ADEC-F453-45AE-A6C6-27CB4F576072}"/>
          </ac:spMkLst>
        </pc:spChg>
        <pc:spChg chg="del topLvl">
          <ac:chgData name="Drew Seelig" userId="6791cee2632c82d5" providerId="LiveId" clId="{0952CC73-DA86-442C-8671-C9C11B86DAF1}" dt="2019-08-29T20:58:38.236" v="354" actId="478"/>
          <ac:spMkLst>
            <pc:docMk/>
            <pc:sldMk cId="2471180125" sldId="733"/>
            <ac:spMk id="30" creationId="{843E53D4-CC13-4C63-92CD-E169A79B8B30}"/>
          </ac:spMkLst>
        </pc:spChg>
        <pc:spChg chg="del topLvl">
          <ac:chgData name="Drew Seelig" userId="6791cee2632c82d5" providerId="LiveId" clId="{0952CC73-DA86-442C-8671-C9C11B86DAF1}" dt="2019-08-29T20:55:35.907" v="344" actId="478"/>
          <ac:spMkLst>
            <pc:docMk/>
            <pc:sldMk cId="2471180125" sldId="733"/>
            <ac:spMk id="32" creationId="{F0569EA9-BC7D-4B06-AE17-AA24CBB574D4}"/>
          </ac:spMkLst>
        </pc:spChg>
        <pc:spChg chg="del topLvl">
          <ac:chgData name="Drew Seelig" userId="6791cee2632c82d5" providerId="LiveId" clId="{0952CC73-DA86-442C-8671-C9C11B86DAF1}" dt="2019-08-29T20:52:23.027" v="327" actId="478"/>
          <ac:spMkLst>
            <pc:docMk/>
            <pc:sldMk cId="2471180125" sldId="733"/>
            <ac:spMk id="33" creationId="{E155379D-2567-465F-A90B-561E6E3593A8}"/>
          </ac:spMkLst>
        </pc:spChg>
        <pc:spChg chg="add mod">
          <ac:chgData name="Drew Seelig" userId="6791cee2632c82d5" providerId="LiveId" clId="{0952CC73-DA86-442C-8671-C9C11B86DAF1}" dt="2019-08-29T20:59:39.514" v="384" actId="313"/>
          <ac:spMkLst>
            <pc:docMk/>
            <pc:sldMk cId="2471180125" sldId="733"/>
            <ac:spMk id="34" creationId="{72D3F340-BF1F-4FC5-9737-A64F715762E6}"/>
          </ac:spMkLst>
        </pc:spChg>
        <pc:spChg chg="mod">
          <ac:chgData name="Drew Seelig" userId="6791cee2632c82d5" providerId="LiveId" clId="{0952CC73-DA86-442C-8671-C9C11B86DAF1}" dt="2019-08-29T20:59:44.167" v="386"/>
          <ac:spMkLst>
            <pc:docMk/>
            <pc:sldMk cId="2471180125" sldId="733"/>
            <ac:spMk id="36" creationId="{00000000-0000-0000-0000-000000000000}"/>
          </ac:spMkLst>
        </pc:spChg>
        <pc:spChg chg="mod">
          <ac:chgData name="Drew Seelig" userId="6791cee2632c82d5" providerId="LiveId" clId="{0952CC73-DA86-442C-8671-C9C11B86DAF1}" dt="2019-08-29T21:01:48.121" v="401" actId="1076"/>
          <ac:spMkLst>
            <pc:docMk/>
            <pc:sldMk cId="2471180125" sldId="733"/>
            <ac:spMk id="37" creationId="{00000000-0000-0000-0000-000000000000}"/>
          </ac:spMkLst>
        </pc:spChg>
        <pc:spChg chg="add mod">
          <ac:chgData name="Drew Seelig" userId="6791cee2632c82d5" providerId="LiveId" clId="{0952CC73-DA86-442C-8671-C9C11B86DAF1}" dt="2019-08-29T20:51:36.308" v="308" actId="20577"/>
          <ac:spMkLst>
            <pc:docMk/>
            <pc:sldMk cId="2471180125" sldId="733"/>
            <ac:spMk id="39" creationId="{CD0BC9E5-1148-4484-96E0-FB0D901E1585}"/>
          </ac:spMkLst>
        </pc:spChg>
        <pc:spChg chg="mod">
          <ac:chgData name="Drew Seelig" userId="6791cee2632c82d5" providerId="LiveId" clId="{0952CC73-DA86-442C-8671-C9C11B86DAF1}" dt="2019-08-29T20:59:42.791" v="385"/>
          <ac:spMkLst>
            <pc:docMk/>
            <pc:sldMk cId="2471180125" sldId="733"/>
            <ac:spMk id="40" creationId="{00000000-0000-0000-0000-000000000000}"/>
          </ac:spMkLst>
        </pc:spChg>
        <pc:spChg chg="mod">
          <ac:chgData name="Drew Seelig" userId="6791cee2632c82d5" providerId="LiveId" clId="{0952CC73-DA86-442C-8671-C9C11B86DAF1}" dt="2019-08-29T20:51:32.622" v="297" actId="20577"/>
          <ac:spMkLst>
            <pc:docMk/>
            <pc:sldMk cId="2471180125" sldId="733"/>
            <ac:spMk id="41" creationId="{00000000-0000-0000-0000-000000000000}"/>
          </ac:spMkLst>
        </pc:spChg>
        <pc:spChg chg="del topLvl">
          <ac:chgData name="Drew Seelig" userId="6791cee2632c82d5" providerId="LiveId" clId="{0952CC73-DA86-442C-8671-C9C11B86DAF1}" dt="2019-08-29T21:00:55.383" v="390" actId="478"/>
          <ac:spMkLst>
            <pc:docMk/>
            <pc:sldMk cId="2471180125" sldId="733"/>
            <ac:spMk id="44" creationId="{9A40E69F-4161-43D9-8AE7-2DD2442E738C}"/>
          </ac:spMkLst>
        </pc:spChg>
        <pc:spChg chg="del topLvl">
          <ac:chgData name="Drew Seelig" userId="6791cee2632c82d5" providerId="LiveId" clId="{0952CC73-DA86-442C-8671-C9C11B86DAF1}" dt="2019-08-29T20:58:55.315" v="358" actId="478"/>
          <ac:spMkLst>
            <pc:docMk/>
            <pc:sldMk cId="2471180125" sldId="733"/>
            <ac:spMk id="45" creationId="{5D03DE84-492F-45B6-B9E9-F041ABC97879}"/>
          </ac:spMkLst>
        </pc:spChg>
        <pc:spChg chg="add mod">
          <ac:chgData name="Drew Seelig" userId="6791cee2632c82d5" providerId="LiveId" clId="{0952CC73-DA86-442C-8671-C9C11B86DAF1}" dt="2019-08-29T20:59:20.027" v="369" actId="20577"/>
          <ac:spMkLst>
            <pc:docMk/>
            <pc:sldMk cId="2471180125" sldId="733"/>
            <ac:spMk id="46" creationId="{C830E957-36A4-42D7-A75D-E698EA5B57DF}"/>
          </ac:spMkLst>
        </pc:spChg>
        <pc:spChg chg="add mod">
          <ac:chgData name="Drew Seelig" userId="6791cee2632c82d5" providerId="LiveId" clId="{0952CC73-DA86-442C-8671-C9C11B86DAF1}" dt="2019-08-29T20:52:06.308" v="324" actId="20577"/>
          <ac:spMkLst>
            <pc:docMk/>
            <pc:sldMk cId="2471180125" sldId="733"/>
            <ac:spMk id="48" creationId="{E8FDA6B6-B815-4DB0-8C2C-076741F694FD}"/>
          </ac:spMkLst>
        </pc:spChg>
        <pc:spChg chg="add del mod ord">
          <ac:chgData name="Drew Seelig" userId="6791cee2632c82d5" providerId="LiveId" clId="{0952CC73-DA86-442C-8671-C9C11B86DAF1}" dt="2019-08-29T20:58:42.704" v="356" actId="478"/>
          <ac:spMkLst>
            <pc:docMk/>
            <pc:sldMk cId="2471180125" sldId="733"/>
            <ac:spMk id="49" creationId="{9D5946D4-6689-4D8A-AB3F-1681A8A4D9C9}"/>
          </ac:spMkLst>
        </pc:spChg>
        <pc:grpChg chg="del mod">
          <ac:chgData name="Drew Seelig" userId="6791cee2632c82d5" providerId="LiveId" clId="{0952CC73-DA86-442C-8671-C9C11B86DAF1}" dt="2019-08-29T20:58:57.749" v="359" actId="478"/>
          <ac:grpSpMkLst>
            <pc:docMk/>
            <pc:sldMk cId="2471180125" sldId="733"/>
            <ac:grpSpMk id="6" creationId="{00000000-0000-0000-0000-000000000000}"/>
          </ac:grpSpMkLst>
        </pc:grpChg>
        <pc:grpChg chg="del">
          <ac:chgData name="Drew Seelig" userId="6791cee2632c82d5" providerId="LiveId" clId="{0952CC73-DA86-442C-8671-C9C11B86DAF1}" dt="2019-08-29T20:47:37.671" v="39" actId="478"/>
          <ac:grpSpMkLst>
            <pc:docMk/>
            <pc:sldMk cId="2471180125" sldId="733"/>
            <ac:grpSpMk id="15" creationId="{00000000-0000-0000-0000-000000000000}"/>
          </ac:grpSpMkLst>
        </pc:grpChg>
        <pc:grpChg chg="del mod">
          <ac:chgData name="Drew Seelig" userId="6791cee2632c82d5" providerId="LiveId" clId="{0952CC73-DA86-442C-8671-C9C11B86DAF1}" dt="2019-08-29T20:55:25.364" v="342" actId="165"/>
          <ac:grpSpMkLst>
            <pc:docMk/>
            <pc:sldMk cId="2471180125" sldId="733"/>
            <ac:grpSpMk id="18" creationId="{00000000-0000-0000-0000-000000000000}"/>
          </ac:grpSpMkLst>
        </pc:grpChg>
        <pc:grpChg chg="add del mod">
          <ac:chgData name="Drew Seelig" userId="6791cee2632c82d5" providerId="LiveId" clId="{0952CC73-DA86-442C-8671-C9C11B86DAF1}" dt="2019-08-29T20:58:38.236" v="354" actId="478"/>
          <ac:grpSpMkLst>
            <pc:docMk/>
            <pc:sldMk cId="2471180125" sldId="733"/>
            <ac:grpSpMk id="28" creationId="{2307F869-FC58-4724-A12E-F8180031098B}"/>
          </ac:grpSpMkLst>
        </pc:grpChg>
        <pc:grpChg chg="add del mod">
          <ac:chgData name="Drew Seelig" userId="6791cee2632c82d5" providerId="LiveId" clId="{0952CC73-DA86-442C-8671-C9C11B86DAF1}" dt="2019-08-29T20:52:23.027" v="327" actId="478"/>
          <ac:grpSpMkLst>
            <pc:docMk/>
            <pc:sldMk cId="2471180125" sldId="733"/>
            <ac:grpSpMk id="31" creationId="{7E7ABF73-AB85-4D9E-B618-B528939F8EDE}"/>
          </ac:grpSpMkLst>
        </pc:grpChg>
        <pc:grpChg chg="add del mod">
          <ac:chgData name="Drew Seelig" userId="6791cee2632c82d5" providerId="LiveId" clId="{0952CC73-DA86-442C-8671-C9C11B86DAF1}" dt="2019-08-29T20:58:55.315" v="358" actId="478"/>
          <ac:grpSpMkLst>
            <pc:docMk/>
            <pc:sldMk cId="2471180125" sldId="733"/>
            <ac:grpSpMk id="43" creationId="{F65AB683-E369-49AB-86BE-F1DDD8ADD428}"/>
          </ac:grpSpMkLst>
        </pc:grpChg>
        <pc:picChg chg="add mod ord">
          <ac:chgData name="Drew Seelig" userId="6791cee2632c82d5" providerId="LiveId" clId="{0952CC73-DA86-442C-8671-C9C11B86DAF1}" dt="2019-08-29T20:59:06.749" v="360" actId="208"/>
          <ac:picMkLst>
            <pc:docMk/>
            <pc:sldMk cId="2471180125" sldId="733"/>
            <ac:picMk id="7" creationId="{81501F8C-7F79-4BA4-91CD-B8C38E6E015C}"/>
          </ac:picMkLst>
        </pc:picChg>
        <pc:picChg chg="add mod">
          <ac:chgData name="Drew Seelig" userId="6791cee2632c82d5" providerId="LiveId" clId="{0952CC73-DA86-442C-8671-C9C11B86DAF1}" dt="2019-08-29T21:01:38.940" v="399" actId="1076"/>
          <ac:picMkLst>
            <pc:docMk/>
            <pc:sldMk cId="2471180125" sldId="733"/>
            <ac:picMk id="1026" creationId="{3E6FD32C-D292-4E89-B73A-A9B2577CFC04}"/>
          </ac:picMkLst>
        </pc:picChg>
        <pc:picChg chg="add mod">
          <ac:chgData name="Drew Seelig" userId="6791cee2632c82d5" providerId="LiveId" clId="{0952CC73-DA86-442C-8671-C9C11B86DAF1}" dt="2019-08-29T21:02:22.737" v="408" actId="14100"/>
          <ac:picMkLst>
            <pc:docMk/>
            <pc:sldMk cId="2471180125" sldId="733"/>
            <ac:picMk id="1028" creationId="{E755B987-FD25-455F-9B57-05B14D6D64AE}"/>
          </ac:picMkLst>
        </pc:picChg>
        <pc:picChg chg="add mod">
          <ac:chgData name="Drew Seelig" userId="6791cee2632c82d5" providerId="LiveId" clId="{0952CC73-DA86-442C-8671-C9C11B86DAF1}" dt="2019-08-29T21:03:07.603" v="416" actId="14100"/>
          <ac:picMkLst>
            <pc:docMk/>
            <pc:sldMk cId="2471180125" sldId="733"/>
            <ac:picMk id="1030" creationId="{6023ECB1-B9C5-411A-88F1-D70A7CF7064A}"/>
          </ac:picMkLst>
        </pc:picChg>
        <pc:cxnChg chg="mod">
          <ac:chgData name="Drew Seelig" userId="6791cee2632c82d5" providerId="LiveId" clId="{0952CC73-DA86-442C-8671-C9C11B86DAF1}" dt="2019-08-29T20:48:10.049" v="77" actId="1037"/>
          <ac:cxnSpMkLst>
            <pc:docMk/>
            <pc:sldMk cId="2471180125" sldId="733"/>
            <ac:cxnSpMk id="3" creationId="{00000000-0000-0000-0000-000000000000}"/>
          </ac:cxnSpMkLst>
        </pc:cxnChg>
        <pc:cxnChg chg="add mod">
          <ac:chgData name="Drew Seelig" userId="6791cee2632c82d5" providerId="LiveId" clId="{0952CC73-DA86-442C-8671-C9C11B86DAF1}" dt="2019-08-29T20:49:29.364" v="253" actId="1037"/>
          <ac:cxnSpMkLst>
            <pc:docMk/>
            <pc:sldMk cId="2471180125" sldId="733"/>
            <ac:cxnSpMk id="35" creationId="{ECA6E5BB-4AC5-41AA-A278-4DCD975C6B60}"/>
          </ac:cxnSpMkLst>
        </pc:cxnChg>
        <pc:cxnChg chg="mod">
          <ac:chgData name="Drew Seelig" userId="6791cee2632c82d5" providerId="LiveId" clId="{0952CC73-DA86-442C-8671-C9C11B86DAF1}" dt="2019-08-29T20:49:22.339" v="242" actId="1037"/>
          <ac:cxnSpMkLst>
            <pc:docMk/>
            <pc:sldMk cId="2471180125" sldId="733"/>
            <ac:cxnSpMk id="38" creationId="{00000000-0000-0000-0000-000000000000}"/>
          </ac:cxnSpMkLst>
        </pc:cxnChg>
        <pc:cxnChg chg="mod">
          <ac:chgData name="Drew Seelig" userId="6791cee2632c82d5" providerId="LiveId" clId="{0952CC73-DA86-442C-8671-C9C11B86DAF1}" dt="2019-08-29T20:49:22.339" v="242" actId="1037"/>
          <ac:cxnSpMkLst>
            <pc:docMk/>
            <pc:sldMk cId="2471180125" sldId="733"/>
            <ac:cxnSpMk id="42" creationId="{00000000-0000-0000-0000-000000000000}"/>
          </ac:cxnSpMkLst>
        </pc:cxnChg>
        <pc:cxnChg chg="add mod">
          <ac:chgData name="Drew Seelig" userId="6791cee2632c82d5" providerId="LiveId" clId="{0952CC73-DA86-442C-8671-C9C11B86DAF1}" dt="2019-08-29T20:48:56.573" v="196" actId="1076"/>
          <ac:cxnSpMkLst>
            <pc:docMk/>
            <pc:sldMk cId="2471180125" sldId="733"/>
            <ac:cxnSpMk id="47" creationId="{18431808-2743-42AE-8F3A-67EAB41896A2}"/>
          </ac:cxnSpMkLst>
        </pc:cxnChg>
      </pc:sldChg>
      <pc:sldChg chg="modSp add">
        <pc:chgData name="Drew Seelig" userId="6791cee2632c82d5" providerId="LiveId" clId="{0952CC73-DA86-442C-8671-C9C11B86DAF1}" dt="2019-08-29T22:54:30.578" v="504" actId="20577"/>
        <pc:sldMkLst>
          <pc:docMk/>
          <pc:sldMk cId="1033262323" sldId="735"/>
        </pc:sldMkLst>
        <pc:spChg chg="mod">
          <ac:chgData name="Drew Seelig" userId="6791cee2632c82d5" providerId="LiveId" clId="{0952CC73-DA86-442C-8671-C9C11B86DAF1}" dt="2019-08-29T22:54:30.578" v="504" actId="20577"/>
          <ac:spMkLst>
            <pc:docMk/>
            <pc:sldMk cId="1033262323" sldId="735"/>
            <ac:spMk id="2" creationId="{94EBABD5-927C-40D9-B3DE-DE349CACDF22}"/>
          </ac:spMkLst>
        </pc:spChg>
      </pc:sldChg>
      <pc:sldChg chg="addSp modSp add">
        <pc:chgData name="Drew Seelig" userId="6791cee2632c82d5" providerId="LiveId" clId="{0952CC73-DA86-442C-8671-C9C11B86DAF1}" dt="2019-08-29T22:54:50.656" v="510" actId="20577"/>
        <pc:sldMkLst>
          <pc:docMk/>
          <pc:sldMk cId="3405044072" sldId="736"/>
        </pc:sldMkLst>
        <pc:spChg chg="mod">
          <ac:chgData name="Drew Seelig" userId="6791cee2632c82d5" providerId="LiveId" clId="{0952CC73-DA86-442C-8671-C9C11B86DAF1}" dt="2019-08-29T22:54:50.656" v="510" actId="20577"/>
          <ac:spMkLst>
            <pc:docMk/>
            <pc:sldMk cId="3405044072" sldId="736"/>
            <ac:spMk id="2" creationId="{6A22A7E4-5C91-4AE1-9A37-1DE12AC7695D}"/>
          </ac:spMkLst>
        </pc:spChg>
        <pc:spChg chg="add mod">
          <ac:chgData name="Drew Seelig" userId="6791cee2632c82d5" providerId="LiveId" clId="{0952CC73-DA86-442C-8671-C9C11B86DAF1}" dt="2019-08-29T22:54:48.622" v="507" actId="1076"/>
          <ac:spMkLst>
            <pc:docMk/>
            <pc:sldMk cId="3405044072" sldId="736"/>
            <ac:spMk id="3" creationId="{6527710A-FE55-4353-ADEE-D0B59E31B9CE}"/>
          </ac:spMkLst>
        </pc:spChg>
      </pc:sldChg>
      <pc:sldMasterChg chg="setBg modSldLayout">
        <pc:chgData name="Drew Seelig" userId="6791cee2632c82d5" providerId="LiveId" clId="{0952CC73-DA86-442C-8671-C9C11B86DAF1}" dt="2019-08-29T22:51:38.688" v="470" actId="20577"/>
        <pc:sldMasterMkLst>
          <pc:docMk/>
          <pc:sldMasterMk cId="0" sldId="2147483648"/>
        </pc:sldMasterMkLst>
        <pc:sldLayoutChg chg="setBg">
          <pc:chgData name="Drew Seelig" userId="6791cee2632c82d5" providerId="LiveId" clId="{0952CC73-DA86-442C-8671-C9C11B86DAF1}" dt="2019-08-29T20:45:36.876" v="33"/>
          <pc:sldLayoutMkLst>
            <pc:docMk/>
            <pc:sldMasterMk cId="0" sldId="2147483648"/>
            <pc:sldLayoutMk cId="0" sldId="2147483649"/>
          </pc:sldLayoutMkLst>
        </pc:sldLayoutChg>
        <pc:sldLayoutChg chg="setBg">
          <pc:chgData name="Drew Seelig" userId="6791cee2632c82d5" providerId="LiveId" clId="{0952CC73-DA86-442C-8671-C9C11B86DAF1}" dt="2019-08-29T20:45:36.876" v="33"/>
          <pc:sldLayoutMkLst>
            <pc:docMk/>
            <pc:sldMasterMk cId="0" sldId="2147483648"/>
            <pc:sldLayoutMk cId="0" sldId="2147483650"/>
          </pc:sldLayoutMkLst>
        </pc:sldLayoutChg>
        <pc:sldLayoutChg chg="addSp delSp modSp setBg">
          <pc:chgData name="Drew Seelig" userId="6791cee2632c82d5" providerId="LiveId" clId="{0952CC73-DA86-442C-8671-C9C11B86DAF1}" dt="2019-08-29T22:51:38.688" v="470" actId="20577"/>
          <pc:sldLayoutMkLst>
            <pc:docMk/>
            <pc:sldMasterMk cId="0" sldId="2147483648"/>
            <pc:sldLayoutMk cId="0" sldId="2147483651"/>
          </pc:sldLayoutMkLst>
          <pc:spChg chg="mod">
            <ac:chgData name="Drew Seelig" userId="6791cee2632c82d5" providerId="LiveId" clId="{0952CC73-DA86-442C-8671-C9C11B86DAF1}" dt="2019-08-29T21:04:56.143" v="440" actId="1076"/>
            <ac:spMkLst>
              <pc:docMk/>
              <pc:sldMasterMk cId="0" sldId="2147483648"/>
              <pc:sldLayoutMk cId="0" sldId="2147483651"/>
              <ac:spMk id="4" creationId="{00000000-0000-0000-0000-000000000000}"/>
            </ac:spMkLst>
          </pc:spChg>
          <pc:spChg chg="del">
            <ac:chgData name="Drew Seelig" userId="6791cee2632c82d5" providerId="LiveId" clId="{0952CC73-DA86-442C-8671-C9C11B86DAF1}" dt="2019-08-29T21:04:38.983" v="421" actId="478"/>
            <ac:spMkLst>
              <pc:docMk/>
              <pc:sldMasterMk cId="0" sldId="2147483648"/>
              <pc:sldLayoutMk cId="0" sldId="2147483651"/>
              <ac:spMk id="5" creationId="{00000000-0000-0000-0000-000000000000}"/>
            </ac:spMkLst>
          </pc:spChg>
          <pc:spChg chg="mod">
            <ac:chgData name="Drew Seelig" userId="6791cee2632c82d5" providerId="LiveId" clId="{0952CC73-DA86-442C-8671-C9C11B86DAF1}" dt="2019-08-29T22:51:38.688" v="470" actId="20577"/>
            <ac:spMkLst>
              <pc:docMk/>
              <pc:sldMasterMk cId="0" sldId="2147483648"/>
              <pc:sldLayoutMk cId="0" sldId="2147483651"/>
              <ac:spMk id="9" creationId="{00000000-0000-0000-0000-000000000000}"/>
            </ac:spMkLst>
          </pc:spChg>
          <pc:picChg chg="del">
            <ac:chgData name="Drew Seelig" userId="6791cee2632c82d5" providerId="LiveId" clId="{0952CC73-DA86-442C-8671-C9C11B86DAF1}" dt="2019-08-29T21:47:22.926" v="441" actId="478"/>
            <ac:picMkLst>
              <pc:docMk/>
              <pc:sldMasterMk cId="0" sldId="2147483648"/>
              <pc:sldLayoutMk cId="0" sldId="2147483651"/>
              <ac:picMk id="7" creationId="{00000000-0000-0000-0000-000000000000}"/>
            </ac:picMkLst>
          </pc:picChg>
          <pc:picChg chg="add del mod">
            <ac:chgData name="Drew Seelig" userId="6791cee2632c82d5" providerId="LiveId" clId="{0952CC73-DA86-442C-8671-C9C11B86DAF1}" dt="2019-08-29T21:48:05.705" v="467" actId="14100"/>
            <ac:picMkLst>
              <pc:docMk/>
              <pc:sldMasterMk cId="0" sldId="2147483648"/>
              <pc:sldLayoutMk cId="0" sldId="2147483651"/>
              <ac:picMk id="8" creationId="{00000000-0000-0000-0000-000000000000}"/>
            </ac:picMkLst>
          </pc:picChg>
        </pc:sldLayoutChg>
        <pc:sldLayoutChg chg="setBg">
          <pc:chgData name="Drew Seelig" userId="6791cee2632c82d5" providerId="LiveId" clId="{0952CC73-DA86-442C-8671-C9C11B86DAF1}" dt="2019-08-29T20:45:36.876" v="33"/>
          <pc:sldLayoutMkLst>
            <pc:docMk/>
            <pc:sldMasterMk cId="0" sldId="2147483648"/>
            <pc:sldLayoutMk cId="0" sldId="2147483652"/>
          </pc:sldLayoutMkLst>
        </pc:sldLayoutChg>
        <pc:sldLayoutChg chg="setBg">
          <pc:chgData name="Drew Seelig" userId="6791cee2632c82d5" providerId="LiveId" clId="{0952CC73-DA86-442C-8671-C9C11B86DAF1}" dt="2019-08-29T20:45:36.876" v="33"/>
          <pc:sldLayoutMkLst>
            <pc:docMk/>
            <pc:sldMasterMk cId="0" sldId="2147483648"/>
            <pc:sldLayoutMk cId="0" sldId="2147483653"/>
          </pc:sldLayoutMkLst>
        </pc:sldLayoutChg>
        <pc:sldLayoutChg chg="setBg">
          <pc:chgData name="Drew Seelig" userId="6791cee2632c82d5" providerId="LiveId" clId="{0952CC73-DA86-442C-8671-C9C11B86DAF1}" dt="2019-08-29T20:45:36.876" v="33"/>
          <pc:sldLayoutMkLst>
            <pc:docMk/>
            <pc:sldMasterMk cId="0" sldId="2147483648"/>
            <pc:sldLayoutMk cId="0" sldId="2147483654"/>
          </pc:sldLayoutMkLst>
        </pc:sldLayoutChg>
        <pc:sldLayoutChg chg="setBg">
          <pc:chgData name="Drew Seelig" userId="6791cee2632c82d5" providerId="LiveId" clId="{0952CC73-DA86-442C-8671-C9C11B86DAF1}" dt="2019-08-29T20:45:36.876" v="33"/>
          <pc:sldLayoutMkLst>
            <pc:docMk/>
            <pc:sldMasterMk cId="0" sldId="2147483648"/>
            <pc:sldLayoutMk cId="0" sldId="2147483655"/>
          </pc:sldLayoutMkLst>
        </pc:sldLayoutChg>
        <pc:sldLayoutChg chg="setBg">
          <pc:chgData name="Drew Seelig" userId="6791cee2632c82d5" providerId="LiveId" clId="{0952CC73-DA86-442C-8671-C9C11B86DAF1}" dt="2019-08-29T20:45:36.876" v="33"/>
          <pc:sldLayoutMkLst>
            <pc:docMk/>
            <pc:sldMasterMk cId="0" sldId="2147483648"/>
            <pc:sldLayoutMk cId="0" sldId="2147483656"/>
          </pc:sldLayoutMkLst>
        </pc:sldLayoutChg>
        <pc:sldLayoutChg chg="setBg">
          <pc:chgData name="Drew Seelig" userId="6791cee2632c82d5" providerId="LiveId" clId="{0952CC73-DA86-442C-8671-C9C11B86DAF1}" dt="2019-08-29T20:45:36.876" v="33"/>
          <pc:sldLayoutMkLst>
            <pc:docMk/>
            <pc:sldMasterMk cId="0" sldId="2147483648"/>
            <pc:sldLayoutMk cId="0" sldId="2147483657"/>
          </pc:sldLayoutMkLst>
        </pc:sldLayoutChg>
        <pc:sldLayoutChg chg="setBg">
          <pc:chgData name="Drew Seelig" userId="6791cee2632c82d5" providerId="LiveId" clId="{0952CC73-DA86-442C-8671-C9C11B86DAF1}" dt="2019-08-29T20:45:36.876" v="33"/>
          <pc:sldLayoutMkLst>
            <pc:docMk/>
            <pc:sldMasterMk cId="0" sldId="2147483648"/>
            <pc:sldLayoutMk cId="0" sldId="2147483658"/>
          </pc:sldLayoutMkLst>
        </pc:sldLayoutChg>
        <pc:sldLayoutChg chg="setBg">
          <pc:chgData name="Drew Seelig" userId="6791cee2632c82d5" providerId="LiveId" clId="{0952CC73-DA86-442C-8671-C9C11B86DAF1}" dt="2019-08-29T20:45:36.876" v="33"/>
          <pc:sldLayoutMkLst>
            <pc:docMk/>
            <pc:sldMasterMk cId="0" sldId="2147483648"/>
            <pc:sldLayoutMk cId="0" sldId="2147483659"/>
          </pc:sldLayoutMkLst>
        </pc:sldLayoutChg>
        <pc:sldLayoutChg chg="setBg">
          <pc:chgData name="Drew Seelig" userId="6791cee2632c82d5" providerId="LiveId" clId="{0952CC73-DA86-442C-8671-C9C11B86DAF1}" dt="2019-08-29T20:45:36.876" v="33"/>
          <pc:sldLayoutMkLst>
            <pc:docMk/>
            <pc:sldMasterMk cId="0" sldId="2147483648"/>
            <pc:sldLayoutMk cId="0" sldId="2147483660"/>
          </pc:sldLayoutMkLst>
        </pc:sldLayoutChg>
        <pc:sldLayoutChg chg="setBg">
          <pc:chgData name="Drew Seelig" userId="6791cee2632c82d5" providerId="LiveId" clId="{0952CC73-DA86-442C-8671-C9C11B86DAF1}" dt="2019-08-29T20:45:36.876" v="33"/>
          <pc:sldLayoutMkLst>
            <pc:docMk/>
            <pc:sldMasterMk cId="0" sldId="2147483648"/>
            <pc:sldLayoutMk cId="0" sldId="2147483661"/>
          </pc:sldLayoutMkLst>
        </pc:sldLayoutChg>
        <pc:sldLayoutChg chg="setBg">
          <pc:chgData name="Drew Seelig" userId="6791cee2632c82d5" providerId="LiveId" clId="{0952CC73-DA86-442C-8671-C9C11B86DAF1}" dt="2019-08-29T20:45:36.876" v="33"/>
          <pc:sldLayoutMkLst>
            <pc:docMk/>
            <pc:sldMasterMk cId="0" sldId="2147483648"/>
            <pc:sldLayoutMk cId="0" sldId="2147483663"/>
          </pc:sldLayoutMkLst>
        </pc:sldLayoutChg>
        <pc:sldLayoutChg chg="setBg">
          <pc:chgData name="Drew Seelig" userId="6791cee2632c82d5" providerId="LiveId" clId="{0952CC73-DA86-442C-8671-C9C11B86DAF1}" dt="2019-08-29T20:45:36.876" v="33"/>
          <pc:sldLayoutMkLst>
            <pc:docMk/>
            <pc:sldMasterMk cId="0" sldId="2147483648"/>
            <pc:sldLayoutMk cId="0" sldId="2147483666"/>
          </pc:sldLayoutMkLst>
        </pc:sldLayoutChg>
        <pc:sldLayoutChg chg="setBg">
          <pc:chgData name="Drew Seelig" userId="6791cee2632c82d5" providerId="LiveId" clId="{0952CC73-DA86-442C-8671-C9C11B86DAF1}" dt="2019-08-29T20:45:36.876" v="33"/>
          <pc:sldLayoutMkLst>
            <pc:docMk/>
            <pc:sldMasterMk cId="0" sldId="2147483648"/>
            <pc:sldLayoutMk cId="0" sldId="2147483667"/>
          </pc:sldLayoutMkLst>
        </pc:sldLayoutChg>
        <pc:sldLayoutChg chg="setBg">
          <pc:chgData name="Drew Seelig" userId="6791cee2632c82d5" providerId="LiveId" clId="{0952CC73-DA86-442C-8671-C9C11B86DAF1}" dt="2019-08-29T20:45:36.876" v="33"/>
          <pc:sldLayoutMkLst>
            <pc:docMk/>
            <pc:sldMasterMk cId="0" sldId="2147483648"/>
            <pc:sldLayoutMk cId="0" sldId="2147483668"/>
          </pc:sldLayoutMkLst>
        </pc:sldLayoutChg>
        <pc:sldLayoutChg chg="delSp setBg">
          <pc:chgData name="Drew Seelig" userId="6791cee2632c82d5" providerId="LiveId" clId="{0952CC73-DA86-442C-8671-C9C11B86DAF1}" dt="2019-08-29T20:45:36.876" v="33"/>
          <pc:sldLayoutMkLst>
            <pc:docMk/>
            <pc:sldMasterMk cId="0" sldId="2147483648"/>
            <pc:sldLayoutMk cId="3943028306" sldId="2147483669"/>
          </pc:sldLayoutMkLst>
          <pc:spChg chg="del">
            <ac:chgData name="Drew Seelig" userId="6791cee2632c82d5" providerId="LiveId" clId="{0952CC73-DA86-442C-8671-C9C11B86DAF1}" dt="2019-08-29T20:44:55.775" v="2" actId="478"/>
            <ac:spMkLst>
              <pc:docMk/>
              <pc:sldMasterMk cId="0" sldId="2147483648"/>
              <pc:sldLayoutMk cId="3943028306" sldId="2147483669"/>
              <ac:spMk id="11" creationId="{00000000-0000-0000-0000-000000000000}"/>
            </ac:spMkLst>
          </pc:spChg>
        </pc:sldLayoutChg>
        <pc:sldLayoutChg chg="setBg">
          <pc:chgData name="Drew Seelig" userId="6791cee2632c82d5" providerId="LiveId" clId="{0952CC73-DA86-442C-8671-C9C11B86DAF1}" dt="2019-08-29T20:46:19.781" v="37"/>
          <pc:sldLayoutMkLst>
            <pc:docMk/>
            <pc:sldMasterMk cId="0" sldId="2147483648"/>
            <pc:sldLayoutMk cId="3093410936"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85EF1-E703-46DB-B8E6-B1636C21AD63}" type="datetimeFigureOut">
              <a:rPr lang="en-US" smtClean="0"/>
              <a:t>9/11/2019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E58E6-92D5-40D2-8251-63C5386FE249}" type="slidenum">
              <a:rPr lang="en-US" smtClean="0"/>
              <a:t>‹#›</a:t>
            </a:fld>
            <a:endParaRPr lang="en-US"/>
          </a:p>
        </p:txBody>
      </p:sp>
    </p:spTree>
    <p:extLst>
      <p:ext uri="{BB962C8B-B14F-4D97-AF65-F5344CB8AC3E}">
        <p14:creationId xmlns:p14="http://schemas.microsoft.com/office/powerpoint/2010/main" val="132424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present </a:t>
            </a:r>
          </a:p>
          <a:p>
            <a:r>
              <a:rPr lang="en-US" dirty="0"/>
              <a:t>Welcome state team name and first name of team</a:t>
            </a:r>
          </a:p>
        </p:txBody>
      </p:sp>
      <p:sp>
        <p:nvSpPr>
          <p:cNvPr id="4" name="Slide Number Placeholder 3"/>
          <p:cNvSpPr>
            <a:spLocks noGrp="1"/>
          </p:cNvSpPr>
          <p:nvPr>
            <p:ph type="sldNum" sz="quarter" idx="10"/>
          </p:nvPr>
        </p:nvSpPr>
        <p:spPr/>
        <p:txBody>
          <a:bodyPr/>
          <a:lstStyle/>
          <a:p>
            <a:fld id="{7F220CB7-DCA5-4E5B-97F1-300CDD8D2AAB}" type="slidenum">
              <a:rPr lang="en-US" smtClean="0"/>
              <a:t>2</a:t>
            </a:fld>
            <a:endParaRPr lang="en-US" dirty="0"/>
          </a:p>
        </p:txBody>
      </p:sp>
    </p:spTree>
    <p:extLst>
      <p:ext uri="{BB962C8B-B14F-4D97-AF65-F5344CB8AC3E}">
        <p14:creationId xmlns:p14="http://schemas.microsoft.com/office/powerpoint/2010/main" val="391192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mission with hypothesis and questions we set to answer</a:t>
            </a:r>
          </a:p>
        </p:txBody>
      </p:sp>
      <p:sp>
        <p:nvSpPr>
          <p:cNvPr id="4" name="Slide Number Placeholder 3"/>
          <p:cNvSpPr>
            <a:spLocks noGrp="1"/>
          </p:cNvSpPr>
          <p:nvPr>
            <p:ph type="sldNum" sz="quarter" idx="5"/>
          </p:nvPr>
        </p:nvSpPr>
        <p:spPr/>
        <p:txBody>
          <a:bodyPr/>
          <a:lstStyle/>
          <a:p>
            <a:fld id="{62EE58E6-92D5-40D2-8251-63C5386FE249}" type="slidenum">
              <a:rPr lang="en-US" smtClean="0"/>
              <a:t>3</a:t>
            </a:fld>
            <a:endParaRPr lang="en-US"/>
          </a:p>
        </p:txBody>
      </p:sp>
    </p:spTree>
    <p:extLst>
      <p:ext uri="{BB962C8B-B14F-4D97-AF65-F5344CB8AC3E}">
        <p14:creationId xmlns:p14="http://schemas.microsoft.com/office/powerpoint/2010/main" val="3784700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Omar to cover methodology and then turn over to…..</a:t>
            </a:r>
          </a:p>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5</a:t>
            </a:fld>
            <a:endParaRPr lang="en-US"/>
          </a:p>
        </p:txBody>
      </p:sp>
    </p:spTree>
    <p:extLst>
      <p:ext uri="{BB962C8B-B14F-4D97-AF65-F5344CB8AC3E}">
        <p14:creationId xmlns:p14="http://schemas.microsoft.com/office/powerpoint/2010/main" val="319551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Macro view of where the companies and funding are. This is a good visual of where are the companies, and where is the funding?</a:t>
            </a:r>
          </a:p>
        </p:txBody>
      </p:sp>
      <p:sp>
        <p:nvSpPr>
          <p:cNvPr id="4" name="Slide Number Placeholder 3"/>
          <p:cNvSpPr>
            <a:spLocks noGrp="1"/>
          </p:cNvSpPr>
          <p:nvPr>
            <p:ph type="sldNum" sz="quarter" idx="5"/>
          </p:nvPr>
        </p:nvSpPr>
        <p:spPr/>
        <p:txBody>
          <a:bodyPr/>
          <a:lstStyle/>
          <a:p>
            <a:fld id="{62EE58E6-92D5-40D2-8251-63C5386FE249}" type="slidenum">
              <a:rPr lang="en-US" smtClean="0"/>
              <a:t>7</a:t>
            </a:fld>
            <a:endParaRPr lang="en-US"/>
          </a:p>
        </p:txBody>
      </p:sp>
    </p:spTree>
    <p:extLst>
      <p:ext uri="{BB962C8B-B14F-4D97-AF65-F5344CB8AC3E}">
        <p14:creationId xmlns:p14="http://schemas.microsoft.com/office/powerpoint/2010/main" val="1355675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Diving deeper into the details, we plotted the data in a heatmap to see if we can see any trends. At the macro level, 2 categories: Technology and Software are apparent across most of the cities. When we zoom in, by filtering out category funding of under $1B, we can see these trends more clearly. NY and </a:t>
            </a:r>
            <a:r>
              <a:rPr lang="en-US" dirty="0" err="1"/>
              <a:t>SanFran</a:t>
            </a:r>
            <a:r>
              <a:rPr lang="en-US" dirty="0"/>
              <a:t> are also very popular across all categories. </a:t>
            </a:r>
          </a:p>
          <a:p>
            <a:r>
              <a:rPr lang="en-US" dirty="0"/>
              <a:t>Marketing/Software in NY</a:t>
            </a:r>
          </a:p>
          <a:p>
            <a:r>
              <a:rPr lang="en-US" dirty="0"/>
              <a:t>Finance/Software/Transportation in San Fran. Finance was interesting, but is in-line with the </a:t>
            </a:r>
            <a:r>
              <a:rPr lang="en-US" dirty="0" err="1"/>
              <a:t>fintechs</a:t>
            </a:r>
            <a:r>
              <a:rPr lang="en-US" dirty="0"/>
              <a:t> coming out of silicon valley.</a:t>
            </a:r>
          </a:p>
          <a:p>
            <a:r>
              <a:rPr lang="en-US" dirty="0"/>
              <a:t>Turn over to Don</a:t>
            </a:r>
          </a:p>
        </p:txBody>
      </p:sp>
      <p:sp>
        <p:nvSpPr>
          <p:cNvPr id="4" name="Slide Number Placeholder 3"/>
          <p:cNvSpPr>
            <a:spLocks noGrp="1"/>
          </p:cNvSpPr>
          <p:nvPr>
            <p:ph type="sldNum" sz="quarter" idx="5"/>
          </p:nvPr>
        </p:nvSpPr>
        <p:spPr/>
        <p:txBody>
          <a:bodyPr/>
          <a:lstStyle/>
          <a:p>
            <a:fld id="{62EE58E6-92D5-40D2-8251-63C5386FE249}" type="slidenum">
              <a:rPr lang="en-US" smtClean="0"/>
              <a:t>8</a:t>
            </a:fld>
            <a:endParaRPr lang="en-US"/>
          </a:p>
        </p:txBody>
      </p:sp>
    </p:spTree>
    <p:extLst>
      <p:ext uri="{BB962C8B-B14F-4D97-AF65-F5344CB8AC3E}">
        <p14:creationId xmlns:p14="http://schemas.microsoft.com/office/powerpoint/2010/main" val="356649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 to cover</a:t>
            </a:r>
          </a:p>
        </p:txBody>
      </p:sp>
      <p:sp>
        <p:nvSpPr>
          <p:cNvPr id="4" name="Slide Number Placeholder 3"/>
          <p:cNvSpPr>
            <a:spLocks noGrp="1"/>
          </p:cNvSpPr>
          <p:nvPr>
            <p:ph type="sldNum" sz="quarter" idx="5"/>
          </p:nvPr>
        </p:nvSpPr>
        <p:spPr/>
        <p:txBody>
          <a:bodyPr/>
          <a:lstStyle/>
          <a:p>
            <a:fld id="{62EE58E6-92D5-40D2-8251-63C5386FE249}" type="slidenum">
              <a:rPr lang="en-US" smtClean="0"/>
              <a:t>9</a:t>
            </a:fld>
            <a:endParaRPr lang="en-US"/>
          </a:p>
        </p:txBody>
      </p:sp>
    </p:spTree>
    <p:extLst>
      <p:ext uri="{BB962C8B-B14F-4D97-AF65-F5344CB8AC3E}">
        <p14:creationId xmlns:p14="http://schemas.microsoft.com/office/powerpoint/2010/main" val="16534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is by state and micro of city. City proves NYC and San Fran as biggest cities </a:t>
            </a:r>
            <a:r>
              <a:rPr lang="en-US"/>
              <a:t>for investments</a:t>
            </a:r>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11</a:t>
            </a:fld>
            <a:endParaRPr lang="en-US"/>
          </a:p>
        </p:txBody>
      </p:sp>
    </p:spTree>
    <p:extLst>
      <p:ext uri="{BB962C8B-B14F-4D97-AF65-F5344CB8AC3E}">
        <p14:creationId xmlns:p14="http://schemas.microsoft.com/office/powerpoint/2010/main" val="1263075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E58E6-92D5-40D2-8251-63C5386FE249}" type="slidenum">
              <a:rPr lang="en-US" smtClean="0"/>
              <a:t>12</a:t>
            </a:fld>
            <a:endParaRPr lang="en-US"/>
          </a:p>
        </p:txBody>
      </p:sp>
    </p:spTree>
    <p:extLst>
      <p:ext uri="{BB962C8B-B14F-4D97-AF65-F5344CB8AC3E}">
        <p14:creationId xmlns:p14="http://schemas.microsoft.com/office/powerpoint/2010/main" val="4025341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Custom Layout">
    <p:bg>
      <p:bgPr>
        <a:solidFill>
          <a:schemeClr val="accent1">
            <a:alpha val="4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430283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4FFF-4547-4B6C-9BF5-9A495C21103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093410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710945-FC97-4C7C-80B0-F8D7EF97A400}"/>
              </a:ext>
            </a:extLst>
          </p:cNvPr>
          <p:cNvPicPr>
            <a:picLocks noChangeAspect="1"/>
          </p:cNvPicPr>
          <p:nvPr userDrawn="1"/>
        </p:nvPicPr>
        <p:blipFill>
          <a:blip r:embed="rId2"/>
          <a:stretch>
            <a:fillRect/>
          </a:stretch>
        </p:blipFill>
        <p:spPr>
          <a:xfrm>
            <a:off x="-3179" y="0"/>
            <a:ext cx="12192000" cy="5016137"/>
          </a:xfrm>
          <a:prstGeom prst="rect">
            <a:avLst/>
          </a:prstGeom>
        </p:spPr>
      </p:pic>
      <p:pic>
        <p:nvPicPr>
          <p:cNvPr id="8" name="Picture 7" descr="HD-ShadowShort.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 y="4963850"/>
            <a:ext cx="12192000" cy="1090585"/>
          </a:xfrm>
          <a:prstGeom prst="rect">
            <a:avLst/>
          </a:prstGeom>
        </p:spPr>
      </p:pic>
      <p:sp>
        <p:nvSpPr>
          <p:cNvPr id="9" name="Rectangle 8"/>
          <p:cNvSpPr/>
          <p:nvPr/>
        </p:nvSpPr>
        <p:spPr bwMode="ltGray">
          <a:xfrm>
            <a:off x="148011" y="5276603"/>
            <a:ext cx="11966403" cy="96902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sz="1800" b="0" i="0" u="none" strike="noStrike" kern="1200" dirty="0">
                <a:solidFill>
                  <a:schemeClr val="lt1"/>
                </a:solidFill>
                <a:effectLst/>
                <a:latin typeface="Lato" panose="020F0502020204030203"/>
                <a:ea typeface="+mn-ea"/>
                <a:cs typeface="+mn-cs"/>
              </a:rPr>
              <a:t>Startup Company Analysis: </a:t>
            </a:r>
            <a:r>
              <a:rPr lang="en-US" dirty="0">
                <a:latin typeface="Lato" panose="020F0502020204030203"/>
              </a:rPr>
              <a:t>Project 1 – Group Assignment</a:t>
            </a:r>
          </a:p>
          <a:p>
            <a:r>
              <a:rPr lang="en-US" dirty="0">
                <a:latin typeface="Lato" panose="020F0502020204030203"/>
              </a:rPr>
              <a:t>September 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7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1"/>
            <a:ext cx="11953701" cy="635070"/>
          </a:xfrm>
        </p:spPr>
        <p:txBody>
          <a:bodyPr>
            <a:normAutofit/>
          </a:bodyPr>
          <a:lstStyle/>
          <a:p>
            <a:r>
              <a:rPr lang="en-US" dirty="0">
                <a:latin typeface="Lato" panose="020F0502020204030203"/>
              </a:rPr>
              <a:t>Funding by Year – East Coast vs. West Coast</a:t>
            </a:r>
          </a:p>
        </p:txBody>
      </p:sp>
      <p:sp>
        <p:nvSpPr>
          <p:cNvPr id="5" name="TextBox 4">
            <a:extLst>
              <a:ext uri="{FF2B5EF4-FFF2-40B4-BE49-F238E27FC236}">
                <a16:creationId xmlns:a16="http://schemas.microsoft.com/office/drawing/2014/main" id="{38646FDE-551E-4DA1-84EE-63E48DC47D4A}"/>
              </a:ext>
            </a:extLst>
          </p:cNvPr>
          <p:cNvSpPr txBox="1"/>
          <p:nvPr/>
        </p:nvSpPr>
        <p:spPr>
          <a:xfrm>
            <a:off x="216944" y="1181498"/>
            <a:ext cx="4580378" cy="1200329"/>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that the east coast dominates throughout the years, with more funding into its companies.</a:t>
            </a:r>
          </a:p>
        </p:txBody>
      </p:sp>
      <p:pic>
        <p:nvPicPr>
          <p:cNvPr id="4" name="Picture 3">
            <a:extLst>
              <a:ext uri="{FF2B5EF4-FFF2-40B4-BE49-F238E27FC236}">
                <a16:creationId xmlns:a16="http://schemas.microsoft.com/office/drawing/2014/main" id="{9A3DFD73-5985-8B4D-8497-670445794AFA}"/>
              </a:ext>
            </a:extLst>
          </p:cNvPr>
          <p:cNvPicPr>
            <a:picLocks noChangeAspect="1"/>
          </p:cNvPicPr>
          <p:nvPr/>
        </p:nvPicPr>
        <p:blipFill>
          <a:blip r:embed="rId2"/>
          <a:stretch>
            <a:fillRect/>
          </a:stretch>
        </p:blipFill>
        <p:spPr>
          <a:xfrm>
            <a:off x="4994331" y="725979"/>
            <a:ext cx="6413108" cy="5496950"/>
          </a:xfrm>
          <a:prstGeom prst="rect">
            <a:avLst/>
          </a:prstGeom>
        </p:spPr>
      </p:pic>
      <p:pic>
        <p:nvPicPr>
          <p:cNvPr id="7" name="Picture 6">
            <a:extLst>
              <a:ext uri="{FF2B5EF4-FFF2-40B4-BE49-F238E27FC236}">
                <a16:creationId xmlns:a16="http://schemas.microsoft.com/office/drawing/2014/main" id="{0845A09F-ECFC-4252-ACB1-50893DB1A155}"/>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D519CD19-2C48-4314-B030-1DC79DF0828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10</a:t>
            </a:fld>
            <a:endParaRPr lang="en-US" sz="1000" dirty="0">
              <a:latin typeface="Lato" panose="020F0502020204030203"/>
            </a:endParaRPr>
          </a:p>
        </p:txBody>
      </p:sp>
    </p:spTree>
    <p:extLst>
      <p:ext uri="{BB962C8B-B14F-4D97-AF65-F5344CB8AC3E}">
        <p14:creationId xmlns:p14="http://schemas.microsoft.com/office/powerpoint/2010/main" val="27422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35575" y="15501"/>
            <a:ext cx="11318225" cy="777875"/>
          </a:xfrm>
        </p:spPr>
        <p:txBody>
          <a:bodyPr/>
          <a:lstStyle/>
          <a:p>
            <a:r>
              <a:rPr lang="en-US" dirty="0">
                <a:latin typeface="Lato" panose="020F0502020204030203"/>
              </a:rPr>
              <a:t>Plot of Investors by State</a:t>
            </a:r>
          </a:p>
        </p:txBody>
      </p:sp>
      <p:pic>
        <p:nvPicPr>
          <p:cNvPr id="7" name="Picture 6" descr="A screenshot of a cell phone&#10;&#10;Description automatically generated">
            <a:extLst>
              <a:ext uri="{FF2B5EF4-FFF2-40B4-BE49-F238E27FC236}">
                <a16:creationId xmlns:a16="http://schemas.microsoft.com/office/drawing/2014/main" id="{54AF11B9-0ED7-4DB3-8400-84E02542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246" y="2141335"/>
            <a:ext cx="8476277" cy="4654246"/>
          </a:xfrm>
          <a:prstGeom prst="rect">
            <a:avLst/>
          </a:prstGeom>
        </p:spPr>
      </p:pic>
      <p:pic>
        <p:nvPicPr>
          <p:cNvPr id="5" name="Picture 4">
            <a:extLst>
              <a:ext uri="{FF2B5EF4-FFF2-40B4-BE49-F238E27FC236}">
                <a16:creationId xmlns:a16="http://schemas.microsoft.com/office/drawing/2014/main" id="{CF6034D7-EAB7-45D9-B855-6CCA06CB1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959" y="289111"/>
            <a:ext cx="3862564" cy="2215294"/>
          </a:xfrm>
          <a:prstGeom prst="rect">
            <a:avLst/>
          </a:prstGeom>
        </p:spPr>
      </p:pic>
      <p:sp>
        <p:nvSpPr>
          <p:cNvPr id="6" name="TextBox 5">
            <a:extLst>
              <a:ext uri="{FF2B5EF4-FFF2-40B4-BE49-F238E27FC236}">
                <a16:creationId xmlns:a16="http://schemas.microsoft.com/office/drawing/2014/main" id="{117EDF5C-822C-41AE-B3AC-5287DB5884AC}"/>
              </a:ext>
            </a:extLst>
          </p:cNvPr>
          <p:cNvSpPr txBox="1"/>
          <p:nvPr/>
        </p:nvSpPr>
        <p:spPr>
          <a:xfrm>
            <a:off x="198800" y="1332376"/>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sp>
        <p:nvSpPr>
          <p:cNvPr id="8" name="Slide Number Placeholder 1">
            <a:extLst>
              <a:ext uri="{FF2B5EF4-FFF2-40B4-BE49-F238E27FC236}">
                <a16:creationId xmlns:a16="http://schemas.microsoft.com/office/drawing/2014/main" id="{B955C95A-F897-4564-8705-488AFD0B9CC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11</a:t>
            </a:fld>
            <a:endParaRPr lang="en-US" sz="1000" dirty="0">
              <a:latin typeface="Lato" panose="020F0502020204030203"/>
            </a:endParaRPr>
          </a:p>
        </p:txBody>
      </p:sp>
      <p:pic>
        <p:nvPicPr>
          <p:cNvPr id="9" name="Picture 8">
            <a:extLst>
              <a:ext uri="{FF2B5EF4-FFF2-40B4-BE49-F238E27FC236}">
                <a16:creationId xmlns:a16="http://schemas.microsoft.com/office/drawing/2014/main" id="{921517EC-75EB-4771-BD42-9B246C23A370}"/>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820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18035"/>
            <a:ext cx="10666084" cy="536544"/>
          </a:xfrm>
        </p:spPr>
        <p:txBody>
          <a:bodyPr>
            <a:noAutofit/>
          </a:bodyPr>
          <a:lstStyle/>
          <a:p>
            <a:r>
              <a:rPr lang="en-US" dirty="0">
                <a:latin typeface="Lato" panose="020F0502020204030203"/>
              </a:rPr>
              <a:t>Company Status by Category</a:t>
            </a:r>
          </a:p>
        </p:txBody>
      </p:sp>
      <p:grpSp>
        <p:nvGrpSpPr>
          <p:cNvPr id="27" name="Group 26">
            <a:extLst>
              <a:ext uri="{FF2B5EF4-FFF2-40B4-BE49-F238E27FC236}">
                <a16:creationId xmlns:a16="http://schemas.microsoft.com/office/drawing/2014/main" id="{2E393D9E-2AB4-4C31-8CB4-B6BC0DB2A1DF}"/>
              </a:ext>
            </a:extLst>
          </p:cNvPr>
          <p:cNvGrpSpPr/>
          <p:nvPr/>
        </p:nvGrpSpPr>
        <p:grpSpPr>
          <a:xfrm>
            <a:off x="4240728" y="873343"/>
            <a:ext cx="7666968" cy="5111313"/>
            <a:chOff x="2262516" y="1690688"/>
            <a:chExt cx="7666968" cy="5111313"/>
          </a:xfrm>
        </p:grpSpPr>
        <p:grpSp>
          <p:nvGrpSpPr>
            <p:cNvPr id="14" name="Group 13">
              <a:extLst>
                <a:ext uri="{FF2B5EF4-FFF2-40B4-BE49-F238E27FC236}">
                  <a16:creationId xmlns:a16="http://schemas.microsoft.com/office/drawing/2014/main" id="{D3F49F4E-A1C3-4A3B-83C6-5C1122616A19}"/>
                </a:ext>
              </a:extLst>
            </p:cNvPr>
            <p:cNvGrpSpPr/>
            <p:nvPr/>
          </p:nvGrpSpPr>
          <p:grpSpPr>
            <a:xfrm>
              <a:off x="2262516" y="1690688"/>
              <a:ext cx="3833484" cy="2555656"/>
              <a:chOff x="2339675" y="3016251"/>
              <a:chExt cx="3833484" cy="2555656"/>
            </a:xfrm>
          </p:grpSpPr>
          <p:pic>
            <p:nvPicPr>
              <p:cNvPr id="12" name="Picture 11" descr="A close up of text on a white background&#10;&#10;Description automatically generated">
                <a:extLst>
                  <a:ext uri="{FF2B5EF4-FFF2-40B4-BE49-F238E27FC236}">
                    <a16:creationId xmlns:a16="http://schemas.microsoft.com/office/drawing/2014/main" id="{316CADA1-9107-4BD4-A297-4970DA1CA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675" y="3016251"/>
                <a:ext cx="3833484" cy="2555656"/>
              </a:xfrm>
              <a:prstGeom prst="rect">
                <a:avLst/>
              </a:prstGeom>
            </p:spPr>
          </p:pic>
          <p:sp>
            <p:nvSpPr>
              <p:cNvPr id="13" name="TextBox 12">
                <a:extLst>
                  <a:ext uri="{FF2B5EF4-FFF2-40B4-BE49-F238E27FC236}">
                    <a16:creationId xmlns:a16="http://schemas.microsoft.com/office/drawing/2014/main" id="{C49CA849-4C82-4F41-8BBB-F2F3F3433744}"/>
                  </a:ext>
                </a:extLst>
              </p:cNvPr>
              <p:cNvSpPr txBox="1"/>
              <p:nvPr/>
            </p:nvSpPr>
            <p:spPr>
              <a:xfrm>
                <a:off x="2339675" y="3053636"/>
                <a:ext cx="1676400" cy="369332"/>
              </a:xfrm>
              <a:prstGeom prst="rect">
                <a:avLst/>
              </a:prstGeom>
              <a:noFill/>
            </p:spPr>
            <p:txBody>
              <a:bodyPr wrap="square" rtlCol="0">
                <a:spAutoFit/>
              </a:bodyPr>
              <a:lstStyle/>
              <a:p>
                <a:r>
                  <a:rPr lang="en-US" dirty="0">
                    <a:solidFill>
                      <a:schemeClr val="bg1"/>
                    </a:solidFill>
                  </a:rPr>
                  <a:t>Operating</a:t>
                </a:r>
              </a:p>
            </p:txBody>
          </p:sp>
        </p:grpSp>
        <p:grpSp>
          <p:nvGrpSpPr>
            <p:cNvPr id="20" name="Group 19">
              <a:extLst>
                <a:ext uri="{FF2B5EF4-FFF2-40B4-BE49-F238E27FC236}">
                  <a16:creationId xmlns:a16="http://schemas.microsoft.com/office/drawing/2014/main" id="{2BCB511E-6BE6-4B27-983D-738DF9C58CA2}"/>
                </a:ext>
              </a:extLst>
            </p:cNvPr>
            <p:cNvGrpSpPr/>
            <p:nvPr/>
          </p:nvGrpSpPr>
          <p:grpSpPr>
            <a:xfrm>
              <a:off x="6096000" y="1690688"/>
              <a:ext cx="3833484" cy="2555656"/>
              <a:chOff x="6096000" y="1690688"/>
              <a:chExt cx="3833484" cy="2555656"/>
            </a:xfrm>
          </p:grpSpPr>
          <p:pic>
            <p:nvPicPr>
              <p:cNvPr id="16" name="Picture 15" descr="A close up of text on a white background&#10;&#10;Description automatically generated">
                <a:extLst>
                  <a:ext uri="{FF2B5EF4-FFF2-40B4-BE49-F238E27FC236}">
                    <a16:creationId xmlns:a16="http://schemas.microsoft.com/office/drawing/2014/main" id="{6F186A15-677D-4645-9CB0-7DFE4983B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3833484" cy="2555656"/>
              </a:xfrm>
              <a:prstGeom prst="rect">
                <a:avLst/>
              </a:prstGeom>
            </p:spPr>
          </p:pic>
          <p:sp>
            <p:nvSpPr>
              <p:cNvPr id="17" name="TextBox 16">
                <a:extLst>
                  <a:ext uri="{FF2B5EF4-FFF2-40B4-BE49-F238E27FC236}">
                    <a16:creationId xmlns:a16="http://schemas.microsoft.com/office/drawing/2014/main" id="{B801DF2A-AEC7-4FB4-866F-685F7DB011B3}"/>
                  </a:ext>
                </a:extLst>
              </p:cNvPr>
              <p:cNvSpPr txBox="1"/>
              <p:nvPr/>
            </p:nvSpPr>
            <p:spPr>
              <a:xfrm>
                <a:off x="6169036" y="1728073"/>
                <a:ext cx="1351280" cy="369332"/>
              </a:xfrm>
              <a:prstGeom prst="rect">
                <a:avLst/>
              </a:prstGeom>
              <a:noFill/>
            </p:spPr>
            <p:txBody>
              <a:bodyPr wrap="square" rtlCol="0">
                <a:spAutoFit/>
              </a:bodyPr>
              <a:lstStyle/>
              <a:p>
                <a:r>
                  <a:rPr lang="en-US" dirty="0">
                    <a:solidFill>
                      <a:schemeClr val="bg1"/>
                    </a:solidFill>
                  </a:rPr>
                  <a:t>Acquired</a:t>
                </a:r>
              </a:p>
            </p:txBody>
          </p:sp>
        </p:grpSp>
        <p:grpSp>
          <p:nvGrpSpPr>
            <p:cNvPr id="26" name="Group 25">
              <a:extLst>
                <a:ext uri="{FF2B5EF4-FFF2-40B4-BE49-F238E27FC236}">
                  <a16:creationId xmlns:a16="http://schemas.microsoft.com/office/drawing/2014/main" id="{DD9F5EE7-1609-4844-9566-8A12A2DF9107}"/>
                </a:ext>
              </a:extLst>
            </p:cNvPr>
            <p:cNvGrpSpPr/>
            <p:nvPr/>
          </p:nvGrpSpPr>
          <p:grpSpPr>
            <a:xfrm>
              <a:off x="2262516" y="4246344"/>
              <a:ext cx="3833484" cy="2555657"/>
              <a:chOff x="2262516" y="4246344"/>
              <a:chExt cx="3833484" cy="2555657"/>
            </a:xfrm>
          </p:grpSpPr>
          <p:pic>
            <p:nvPicPr>
              <p:cNvPr id="22" name="Picture 21" descr="A close up of a logo&#10;&#10;Description automatically generated">
                <a:extLst>
                  <a:ext uri="{FF2B5EF4-FFF2-40B4-BE49-F238E27FC236}">
                    <a16:creationId xmlns:a16="http://schemas.microsoft.com/office/drawing/2014/main" id="{A2201FA7-8F90-4149-B189-A5FCE2635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2516" y="4246345"/>
                <a:ext cx="3833484" cy="2555656"/>
              </a:xfrm>
              <a:prstGeom prst="rect">
                <a:avLst/>
              </a:prstGeom>
            </p:spPr>
          </p:pic>
          <p:sp>
            <p:nvSpPr>
              <p:cNvPr id="19" name="TextBox 18">
                <a:extLst>
                  <a:ext uri="{FF2B5EF4-FFF2-40B4-BE49-F238E27FC236}">
                    <a16:creationId xmlns:a16="http://schemas.microsoft.com/office/drawing/2014/main" id="{CBD11CC9-C109-45D0-A611-A5F04A5C67B0}"/>
                  </a:ext>
                </a:extLst>
              </p:cNvPr>
              <p:cNvSpPr txBox="1"/>
              <p:nvPr/>
            </p:nvSpPr>
            <p:spPr>
              <a:xfrm>
                <a:off x="2425076" y="4246344"/>
                <a:ext cx="1351280" cy="369332"/>
              </a:xfrm>
              <a:prstGeom prst="rect">
                <a:avLst/>
              </a:prstGeom>
              <a:noFill/>
            </p:spPr>
            <p:txBody>
              <a:bodyPr wrap="square" rtlCol="0">
                <a:spAutoFit/>
              </a:bodyPr>
              <a:lstStyle/>
              <a:p>
                <a:r>
                  <a:rPr lang="en-US" dirty="0">
                    <a:solidFill>
                      <a:schemeClr val="bg1"/>
                    </a:solidFill>
                  </a:rPr>
                  <a:t>IPO</a:t>
                </a:r>
              </a:p>
            </p:txBody>
          </p:sp>
        </p:grpSp>
        <p:grpSp>
          <p:nvGrpSpPr>
            <p:cNvPr id="25" name="Group 24">
              <a:extLst>
                <a:ext uri="{FF2B5EF4-FFF2-40B4-BE49-F238E27FC236}">
                  <a16:creationId xmlns:a16="http://schemas.microsoft.com/office/drawing/2014/main" id="{824F9BF8-6C34-411F-9840-4387A4CF7675}"/>
                </a:ext>
              </a:extLst>
            </p:cNvPr>
            <p:cNvGrpSpPr/>
            <p:nvPr/>
          </p:nvGrpSpPr>
          <p:grpSpPr>
            <a:xfrm>
              <a:off x="6096000" y="4246345"/>
              <a:ext cx="3833484" cy="2555656"/>
              <a:chOff x="6096000" y="4246345"/>
              <a:chExt cx="3833484" cy="2555656"/>
            </a:xfrm>
          </p:grpSpPr>
          <p:pic>
            <p:nvPicPr>
              <p:cNvPr id="24" name="Picture 23" descr="A picture containing text&#10;&#10;Description automatically generated">
                <a:extLst>
                  <a:ext uri="{FF2B5EF4-FFF2-40B4-BE49-F238E27FC236}">
                    <a16:creationId xmlns:a16="http://schemas.microsoft.com/office/drawing/2014/main" id="{B23792BE-5AA5-4C2A-A796-AA4360BDD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4246345"/>
                <a:ext cx="3833484" cy="2555656"/>
              </a:xfrm>
              <a:prstGeom prst="rect">
                <a:avLst/>
              </a:prstGeom>
            </p:spPr>
          </p:pic>
          <p:sp>
            <p:nvSpPr>
              <p:cNvPr id="18" name="TextBox 17">
                <a:extLst>
                  <a:ext uri="{FF2B5EF4-FFF2-40B4-BE49-F238E27FC236}">
                    <a16:creationId xmlns:a16="http://schemas.microsoft.com/office/drawing/2014/main" id="{1FD82425-EFC5-4B7C-A7FC-2AD755D68DCB}"/>
                  </a:ext>
                </a:extLst>
              </p:cNvPr>
              <p:cNvSpPr txBox="1"/>
              <p:nvPr/>
            </p:nvSpPr>
            <p:spPr>
              <a:xfrm>
                <a:off x="6096000" y="4422100"/>
                <a:ext cx="1351280" cy="369332"/>
              </a:xfrm>
              <a:prstGeom prst="rect">
                <a:avLst/>
              </a:prstGeom>
              <a:noFill/>
            </p:spPr>
            <p:txBody>
              <a:bodyPr wrap="square" rtlCol="0">
                <a:spAutoFit/>
              </a:bodyPr>
              <a:lstStyle/>
              <a:p>
                <a:r>
                  <a:rPr lang="en-US" dirty="0">
                    <a:solidFill>
                      <a:schemeClr val="bg1"/>
                    </a:solidFill>
                  </a:rPr>
                  <a:t>Closed</a:t>
                </a:r>
              </a:p>
            </p:txBody>
          </p:sp>
        </p:grpSp>
      </p:grpSp>
      <p:pic>
        <p:nvPicPr>
          <p:cNvPr id="23" name="Picture 22">
            <a:extLst>
              <a:ext uri="{FF2B5EF4-FFF2-40B4-BE49-F238E27FC236}">
                <a16:creationId xmlns:a16="http://schemas.microsoft.com/office/drawing/2014/main" id="{4E4B1D49-7830-4C7D-BE15-94DE4A715A66}"/>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139AAFAF-CC39-4256-B73E-12DE17A194F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12</a:t>
            </a:fld>
            <a:endParaRPr lang="en-US" sz="1000" dirty="0">
              <a:latin typeface="Lato" panose="020F0502020204030203"/>
            </a:endParaRPr>
          </a:p>
        </p:txBody>
      </p:sp>
      <p:sp>
        <p:nvSpPr>
          <p:cNvPr id="21" name="TextBox 20">
            <a:extLst>
              <a:ext uri="{FF2B5EF4-FFF2-40B4-BE49-F238E27FC236}">
                <a16:creationId xmlns:a16="http://schemas.microsoft.com/office/drawing/2014/main" id="{52597D3B-E998-42AF-9AF5-6A605ADBB32A}"/>
              </a:ext>
            </a:extLst>
          </p:cNvPr>
          <p:cNvSpPr txBox="1"/>
          <p:nvPr/>
        </p:nvSpPr>
        <p:spPr>
          <a:xfrm>
            <a:off x="198800" y="1332376"/>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spTree>
    <p:extLst>
      <p:ext uri="{BB962C8B-B14F-4D97-AF65-F5344CB8AC3E}">
        <p14:creationId xmlns:p14="http://schemas.microsoft.com/office/powerpoint/2010/main" val="278627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7DF1-1CF4-4FBE-B1EA-F24347CA21BB}"/>
              </a:ext>
            </a:extLst>
          </p:cNvPr>
          <p:cNvSpPr>
            <a:spLocks noGrp="1"/>
          </p:cNvSpPr>
          <p:nvPr>
            <p:ph type="title"/>
          </p:nvPr>
        </p:nvSpPr>
        <p:spPr>
          <a:xfrm>
            <a:off x="0" y="0"/>
            <a:ext cx="10515600" cy="646331"/>
          </a:xfrm>
        </p:spPr>
        <p:txBody>
          <a:bodyPr/>
          <a:lstStyle/>
          <a:p>
            <a:r>
              <a:rPr lang="en-US" dirty="0">
                <a:latin typeface="Lato" panose="020F0502020204030203"/>
              </a:rPr>
              <a:t>Company Status by Category (Comparative)</a:t>
            </a:r>
          </a:p>
        </p:txBody>
      </p:sp>
      <p:pic>
        <p:nvPicPr>
          <p:cNvPr id="4" name="Picture 3" descr="A screenshot of a cell phone&#10;&#10;Description automatically generated">
            <a:extLst>
              <a:ext uri="{FF2B5EF4-FFF2-40B4-BE49-F238E27FC236}">
                <a16:creationId xmlns:a16="http://schemas.microsoft.com/office/drawing/2014/main" id="{CC92D95B-51E7-49C2-AC9A-0BC20A167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123" y="2511974"/>
            <a:ext cx="8226954" cy="4163037"/>
          </a:xfrm>
          <a:prstGeom prst="rect">
            <a:avLst/>
          </a:prstGeom>
        </p:spPr>
      </p:pic>
      <p:sp>
        <p:nvSpPr>
          <p:cNvPr id="6" name="TextBox 5">
            <a:extLst>
              <a:ext uri="{FF2B5EF4-FFF2-40B4-BE49-F238E27FC236}">
                <a16:creationId xmlns:a16="http://schemas.microsoft.com/office/drawing/2014/main" id="{F7EAFC17-DF98-4BE3-B419-0DECBD7977D8}"/>
              </a:ext>
            </a:extLst>
          </p:cNvPr>
          <p:cNvSpPr txBox="1"/>
          <p:nvPr/>
        </p:nvSpPr>
        <p:spPr>
          <a:xfrm>
            <a:off x="232417" y="1454999"/>
            <a:ext cx="3378118" cy="646331"/>
          </a:xfrm>
          <a:prstGeom prst="rect">
            <a:avLst/>
          </a:prstGeom>
          <a:noFill/>
        </p:spPr>
        <p:txBody>
          <a:bodyPr wrap="square" rtlCol="0">
            <a:spAutoFit/>
          </a:bodyPr>
          <a:lstStyle/>
          <a:p>
            <a:endParaRPr lang="en-US" dirty="0">
              <a:solidFill>
                <a:srgbClr val="FF0000"/>
              </a:solidFill>
              <a:latin typeface="Lato" panose="020F0502020204030203"/>
            </a:endParaRPr>
          </a:p>
          <a:p>
            <a:r>
              <a:rPr lang="en-US" dirty="0">
                <a:latin typeface="Lato" panose="020F0502020204030203"/>
              </a:rPr>
              <a:t>We have observed ….</a:t>
            </a:r>
          </a:p>
        </p:txBody>
      </p:sp>
      <p:pic>
        <p:nvPicPr>
          <p:cNvPr id="7" name="Picture 6">
            <a:extLst>
              <a:ext uri="{FF2B5EF4-FFF2-40B4-BE49-F238E27FC236}">
                <a16:creationId xmlns:a16="http://schemas.microsoft.com/office/drawing/2014/main" id="{2AFAB536-28AF-4CBF-BD98-01B8F9A1BC66}"/>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850E0256-220C-4987-BBB7-D5A71359B26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13</a:t>
            </a:fld>
            <a:endParaRPr lang="en-US" sz="1000" dirty="0">
              <a:latin typeface="Lato" panose="020F0502020204030203"/>
            </a:endParaRPr>
          </a:p>
        </p:txBody>
      </p:sp>
    </p:spTree>
    <p:extLst>
      <p:ext uri="{BB962C8B-B14F-4D97-AF65-F5344CB8AC3E}">
        <p14:creationId xmlns:p14="http://schemas.microsoft.com/office/powerpoint/2010/main" val="131564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31922"/>
            <a:ext cx="10515600" cy="687772"/>
          </a:xfrm>
        </p:spPr>
        <p:txBody>
          <a:bodyPr/>
          <a:lstStyle/>
          <a:p>
            <a:r>
              <a:rPr lang="en-US" dirty="0">
                <a:latin typeface="Lato" panose="020F0502020204030203"/>
              </a:rPr>
              <a:t>Acquisitions</a:t>
            </a:r>
          </a:p>
        </p:txBody>
      </p:sp>
      <p:sp>
        <p:nvSpPr>
          <p:cNvPr id="17" name="TextBox 16">
            <a:extLst>
              <a:ext uri="{FF2B5EF4-FFF2-40B4-BE49-F238E27FC236}">
                <a16:creationId xmlns:a16="http://schemas.microsoft.com/office/drawing/2014/main" id="{2B7E2EF9-74B6-4C35-B919-01DB152D3CDD}"/>
              </a:ext>
            </a:extLst>
          </p:cNvPr>
          <p:cNvSpPr txBox="1"/>
          <p:nvPr/>
        </p:nvSpPr>
        <p:spPr>
          <a:xfrm>
            <a:off x="431069" y="1603975"/>
            <a:ext cx="2593605" cy="4801314"/>
          </a:xfrm>
          <a:prstGeom prst="rect">
            <a:avLst/>
          </a:prstGeom>
          <a:noFill/>
        </p:spPr>
        <p:txBody>
          <a:bodyPr wrap="square" rtlCol="0">
            <a:spAutoFit/>
          </a:bodyPr>
          <a:lstStyle/>
          <a:p>
            <a:r>
              <a:rPr lang="en-US" dirty="0">
                <a:latin typeface="Lato" panose="020F0502020204030203"/>
              </a:rPr>
              <a:t>There were a total of 801 (5.9%) firms acquired by 494 firms (acquirers) for a total of $334 B.</a:t>
            </a:r>
          </a:p>
          <a:p>
            <a:endParaRPr lang="en-US" dirty="0">
              <a:latin typeface="Lato" panose="020F0502020204030203"/>
            </a:endParaRPr>
          </a:p>
          <a:p>
            <a:r>
              <a:rPr lang="en-US" dirty="0">
                <a:latin typeface="Lato" panose="020F0502020204030203"/>
              </a:rPr>
              <a:t>The average acquisition price for the acquired firms was $339 million (skewed by larger acquisitions).</a:t>
            </a:r>
          </a:p>
          <a:p>
            <a:endParaRPr lang="en-US" dirty="0">
              <a:latin typeface="Lato" panose="020F0502020204030203"/>
            </a:endParaRPr>
          </a:p>
          <a:p>
            <a:r>
              <a:rPr lang="en-US" dirty="0">
                <a:latin typeface="Lato" panose="020F0502020204030203"/>
              </a:rPr>
              <a:t>Serial acquirers, firms that acquired 7 or more companies, spent less on average than the non-serial acquirers.</a:t>
            </a:r>
          </a:p>
        </p:txBody>
      </p:sp>
      <p:grpSp>
        <p:nvGrpSpPr>
          <p:cNvPr id="20" name="Group 19">
            <a:extLst>
              <a:ext uri="{FF2B5EF4-FFF2-40B4-BE49-F238E27FC236}">
                <a16:creationId xmlns:a16="http://schemas.microsoft.com/office/drawing/2014/main" id="{6642894E-9707-4229-8B3E-6BDF6BBC7B84}"/>
              </a:ext>
            </a:extLst>
          </p:cNvPr>
          <p:cNvGrpSpPr/>
          <p:nvPr/>
        </p:nvGrpSpPr>
        <p:grpSpPr>
          <a:xfrm>
            <a:off x="3411590" y="1289730"/>
            <a:ext cx="8044545" cy="5002590"/>
            <a:chOff x="3320149" y="1562131"/>
            <a:chExt cx="8044545" cy="5002590"/>
          </a:xfrm>
        </p:grpSpPr>
        <p:grpSp>
          <p:nvGrpSpPr>
            <p:cNvPr id="18" name="Group 17">
              <a:extLst>
                <a:ext uri="{FF2B5EF4-FFF2-40B4-BE49-F238E27FC236}">
                  <a16:creationId xmlns:a16="http://schemas.microsoft.com/office/drawing/2014/main" id="{AA7E009B-43A3-4197-9605-AB6CAA75E2AE}"/>
                </a:ext>
              </a:extLst>
            </p:cNvPr>
            <p:cNvGrpSpPr/>
            <p:nvPr/>
          </p:nvGrpSpPr>
          <p:grpSpPr>
            <a:xfrm>
              <a:off x="3320149" y="1562131"/>
              <a:ext cx="8044545" cy="5002590"/>
              <a:chOff x="3320149" y="1562131"/>
              <a:chExt cx="8044545" cy="5002590"/>
            </a:xfrm>
          </p:grpSpPr>
          <p:pic>
            <p:nvPicPr>
              <p:cNvPr id="4" name="Picture 3">
                <a:extLst>
                  <a:ext uri="{FF2B5EF4-FFF2-40B4-BE49-F238E27FC236}">
                    <a16:creationId xmlns:a16="http://schemas.microsoft.com/office/drawing/2014/main" id="{12C4E24F-6285-4AF1-B646-0BE5FF23B9C7}"/>
                  </a:ext>
                </a:extLst>
              </p:cNvPr>
              <p:cNvPicPr>
                <a:picLocks noChangeAspect="1"/>
              </p:cNvPicPr>
              <p:nvPr/>
            </p:nvPicPr>
            <p:blipFill>
              <a:blip r:embed="rId2"/>
              <a:stretch>
                <a:fillRect/>
              </a:stretch>
            </p:blipFill>
            <p:spPr>
              <a:xfrm>
                <a:off x="3320149" y="1562131"/>
                <a:ext cx="8044545" cy="5002590"/>
              </a:xfrm>
              <a:prstGeom prst="rect">
                <a:avLst/>
              </a:prstGeom>
            </p:spPr>
          </p:pic>
          <p:pic>
            <p:nvPicPr>
              <p:cNvPr id="5" name="Picture 4">
                <a:extLst>
                  <a:ext uri="{FF2B5EF4-FFF2-40B4-BE49-F238E27FC236}">
                    <a16:creationId xmlns:a16="http://schemas.microsoft.com/office/drawing/2014/main" id="{60AFDE01-B47C-4B0E-A97A-6B2C5B41622C}"/>
                  </a:ext>
                </a:extLst>
              </p:cNvPr>
              <p:cNvPicPr>
                <a:picLocks noChangeAspect="1"/>
              </p:cNvPicPr>
              <p:nvPr/>
            </p:nvPicPr>
            <p:blipFill>
              <a:blip r:embed="rId3"/>
              <a:stretch>
                <a:fillRect/>
              </a:stretch>
            </p:blipFill>
            <p:spPr>
              <a:xfrm>
                <a:off x="6728932" y="1982379"/>
                <a:ext cx="3825845" cy="2220856"/>
              </a:xfrm>
              <a:prstGeom prst="rect">
                <a:avLst/>
              </a:prstGeom>
            </p:spPr>
          </p:pic>
          <p:cxnSp>
            <p:nvCxnSpPr>
              <p:cNvPr id="7" name="Straight Connector 6">
                <a:extLst>
                  <a:ext uri="{FF2B5EF4-FFF2-40B4-BE49-F238E27FC236}">
                    <a16:creationId xmlns:a16="http://schemas.microsoft.com/office/drawing/2014/main" id="{EE357C3B-253A-4914-A19F-605EB2AE4F79}"/>
                  </a:ext>
                </a:extLst>
              </p:cNvPr>
              <p:cNvCxnSpPr/>
              <p:nvPr/>
            </p:nvCxnSpPr>
            <p:spPr>
              <a:xfrm>
                <a:off x="6082937" y="1965765"/>
                <a:ext cx="0" cy="3840871"/>
              </a:xfrm>
              <a:prstGeom prst="line">
                <a:avLst/>
              </a:prstGeom>
              <a:ln>
                <a:solidFill>
                  <a:schemeClr val="tx2">
                    <a:lumMod val="50000"/>
                  </a:schemeClr>
                </a:solidFill>
                <a:prstDash val="dash"/>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B7370F5-ACB3-4189-BC7A-B8D06CE6A969}"/>
                  </a:ext>
                </a:extLst>
              </p:cNvPr>
              <p:cNvSpPr txBox="1"/>
              <p:nvPr/>
            </p:nvSpPr>
            <p:spPr>
              <a:xfrm>
                <a:off x="6082937" y="2055813"/>
                <a:ext cx="538930" cy="261610"/>
              </a:xfrm>
              <a:prstGeom prst="rect">
                <a:avLst/>
              </a:prstGeom>
              <a:noFill/>
            </p:spPr>
            <p:txBody>
              <a:bodyPr wrap="none" rtlCol="0">
                <a:spAutoFit/>
              </a:bodyPr>
              <a:lstStyle/>
              <a:p>
                <a:r>
                  <a:rPr lang="en-US" sz="1100" dirty="0">
                    <a:solidFill>
                      <a:schemeClr val="tx2">
                        <a:lumMod val="50000"/>
                      </a:schemeClr>
                    </a:solidFill>
                  </a:rPr>
                  <a:t>Serial</a:t>
                </a:r>
              </a:p>
            </p:txBody>
          </p:sp>
          <p:sp>
            <p:nvSpPr>
              <p:cNvPr id="9" name="TextBox 8">
                <a:extLst>
                  <a:ext uri="{FF2B5EF4-FFF2-40B4-BE49-F238E27FC236}">
                    <a16:creationId xmlns:a16="http://schemas.microsoft.com/office/drawing/2014/main" id="{7BD33127-A509-46D1-94A7-2ABA760879DA}"/>
                  </a:ext>
                </a:extLst>
              </p:cNvPr>
              <p:cNvSpPr txBox="1"/>
              <p:nvPr/>
            </p:nvSpPr>
            <p:spPr>
              <a:xfrm>
                <a:off x="5230498" y="2055813"/>
                <a:ext cx="822661" cy="261610"/>
              </a:xfrm>
              <a:prstGeom prst="rect">
                <a:avLst/>
              </a:prstGeom>
              <a:noFill/>
            </p:spPr>
            <p:txBody>
              <a:bodyPr wrap="none" rtlCol="0">
                <a:spAutoFit/>
              </a:bodyPr>
              <a:lstStyle/>
              <a:p>
                <a:r>
                  <a:rPr lang="en-US" sz="1100" dirty="0">
                    <a:solidFill>
                      <a:schemeClr val="tx2">
                        <a:lumMod val="50000"/>
                      </a:schemeClr>
                    </a:solidFill>
                  </a:rPr>
                  <a:t>Non-serial</a:t>
                </a:r>
              </a:p>
            </p:txBody>
          </p:sp>
          <p:cxnSp>
            <p:nvCxnSpPr>
              <p:cNvPr id="11" name="Straight Arrow Connector 10">
                <a:extLst>
                  <a:ext uri="{FF2B5EF4-FFF2-40B4-BE49-F238E27FC236}">
                    <a16:creationId xmlns:a16="http://schemas.microsoft.com/office/drawing/2014/main" id="{C2FA4961-B7D8-4F1C-8377-4E95E3941635}"/>
                  </a:ext>
                </a:extLst>
              </p:cNvPr>
              <p:cNvCxnSpPr/>
              <p:nvPr/>
            </p:nvCxnSpPr>
            <p:spPr>
              <a:xfrm>
                <a:off x="6174378" y="2356611"/>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6AC0C1D-1ABB-4649-960B-D4902B15776F}"/>
                  </a:ext>
                </a:extLst>
              </p:cNvPr>
              <p:cNvCxnSpPr>
                <a:cxnSpLocks/>
              </p:cNvCxnSpPr>
              <p:nvPr/>
            </p:nvCxnSpPr>
            <p:spPr>
              <a:xfrm flipH="1">
                <a:off x="5621384" y="2357553"/>
                <a:ext cx="339634" cy="0"/>
              </a:xfrm>
              <a:prstGeom prst="straightConnector1">
                <a:avLst/>
              </a:prstGeom>
              <a:ln>
                <a:solidFill>
                  <a:schemeClr val="tx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5A6D4FF-23D5-460A-A69F-E186451F92A6}"/>
                  </a:ext>
                </a:extLst>
              </p:cNvPr>
              <p:cNvCxnSpPr>
                <a:cxnSpLocks/>
              </p:cNvCxnSpPr>
              <p:nvPr/>
            </p:nvCxnSpPr>
            <p:spPr>
              <a:xfrm rot="5400000">
                <a:off x="10872664" y="4523671"/>
                <a:ext cx="0" cy="51902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6357B47-A1DD-45D4-BA9B-957ABF813B06}"/>
                  </a:ext>
                </a:extLst>
              </p:cNvPr>
              <p:cNvSpPr txBox="1"/>
              <p:nvPr/>
            </p:nvSpPr>
            <p:spPr>
              <a:xfrm>
                <a:off x="10599089" y="4501730"/>
                <a:ext cx="538930" cy="261610"/>
              </a:xfrm>
              <a:prstGeom prst="rect">
                <a:avLst/>
              </a:prstGeom>
              <a:noFill/>
            </p:spPr>
            <p:txBody>
              <a:bodyPr wrap="none" rtlCol="0">
                <a:spAutoFit/>
              </a:bodyPr>
              <a:lstStyle/>
              <a:p>
                <a:r>
                  <a:rPr lang="en-US" sz="1100" dirty="0"/>
                  <a:t>Serial</a:t>
                </a:r>
              </a:p>
            </p:txBody>
          </p:sp>
          <p:cxnSp>
            <p:nvCxnSpPr>
              <p:cNvPr id="15" name="Straight Arrow Connector 14">
                <a:extLst>
                  <a:ext uri="{FF2B5EF4-FFF2-40B4-BE49-F238E27FC236}">
                    <a16:creationId xmlns:a16="http://schemas.microsoft.com/office/drawing/2014/main" id="{BE23825C-6CB2-4BC0-97C7-935A606FFB7C}"/>
                  </a:ext>
                </a:extLst>
              </p:cNvPr>
              <p:cNvCxnSpPr>
                <a:cxnSpLocks/>
              </p:cNvCxnSpPr>
              <p:nvPr/>
            </p:nvCxnSpPr>
            <p:spPr>
              <a:xfrm rot="16200000" flipV="1">
                <a:off x="10750048" y="4403125"/>
                <a:ext cx="210886"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E94667C-98D6-40D1-AFA6-17B02CE68D3C}"/>
                  </a:ext>
                </a:extLst>
              </p:cNvPr>
              <p:cNvSpPr txBox="1"/>
              <p:nvPr/>
            </p:nvSpPr>
            <p:spPr>
              <a:xfrm>
                <a:off x="10586026" y="2391764"/>
                <a:ext cx="554960" cy="261610"/>
              </a:xfrm>
              <a:prstGeom prst="rect">
                <a:avLst/>
              </a:prstGeom>
              <a:noFill/>
            </p:spPr>
            <p:txBody>
              <a:bodyPr wrap="none" rtlCol="0">
                <a:spAutoFit/>
              </a:bodyPr>
              <a:lstStyle/>
              <a:p>
                <a:r>
                  <a:rPr lang="en-US" sz="1100" dirty="0">
                    <a:solidFill>
                      <a:schemeClr val="tx2">
                        <a:lumMod val="50000"/>
                      </a:schemeClr>
                    </a:solidFill>
                  </a:rPr>
                  <a:t>Count</a:t>
                </a:r>
              </a:p>
            </p:txBody>
          </p:sp>
        </p:grpSp>
        <p:sp>
          <p:nvSpPr>
            <p:cNvPr id="19" name="TextBox 18">
              <a:extLst>
                <a:ext uri="{FF2B5EF4-FFF2-40B4-BE49-F238E27FC236}">
                  <a16:creationId xmlns:a16="http://schemas.microsoft.com/office/drawing/2014/main" id="{25F2BA94-572B-448C-80ED-34DB3DDC0D14}"/>
                </a:ext>
              </a:extLst>
            </p:cNvPr>
            <p:cNvSpPr txBox="1"/>
            <p:nvPr/>
          </p:nvSpPr>
          <p:spPr>
            <a:xfrm>
              <a:off x="8991658" y="6131918"/>
              <a:ext cx="2362142" cy="369332"/>
            </a:xfrm>
            <a:prstGeom prst="rect">
              <a:avLst/>
            </a:prstGeom>
            <a:noFill/>
          </p:spPr>
          <p:txBody>
            <a:bodyPr wrap="square" rtlCol="0">
              <a:spAutoFit/>
            </a:bodyPr>
            <a:lstStyle/>
            <a:p>
              <a:r>
                <a:rPr lang="en-US" sz="900" dirty="0">
                  <a:solidFill>
                    <a:schemeClr val="tx2">
                      <a:lumMod val="50000"/>
                    </a:schemeClr>
                  </a:solidFill>
                </a:rPr>
                <a:t>* Bubble size reflects the total spending on acquisitions by each acquirer</a:t>
              </a:r>
            </a:p>
          </p:txBody>
        </p:sp>
      </p:grpSp>
      <p:pic>
        <p:nvPicPr>
          <p:cNvPr id="21" name="Picture 20">
            <a:extLst>
              <a:ext uri="{FF2B5EF4-FFF2-40B4-BE49-F238E27FC236}">
                <a16:creationId xmlns:a16="http://schemas.microsoft.com/office/drawing/2014/main" id="{7D421DDC-6067-403C-9DB1-D5B9CC9B57E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2" name="Slide Number Placeholder 1">
            <a:extLst>
              <a:ext uri="{FF2B5EF4-FFF2-40B4-BE49-F238E27FC236}">
                <a16:creationId xmlns:a16="http://schemas.microsoft.com/office/drawing/2014/main" id="{BED7852C-9B7C-42F4-ABFD-D53F5DFAB66C}"/>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14</a:t>
            </a:fld>
            <a:endParaRPr lang="en-US" sz="1000" dirty="0">
              <a:latin typeface="Lato" panose="020F0502020204030203"/>
            </a:endParaRPr>
          </a:p>
        </p:txBody>
      </p:sp>
    </p:spTree>
    <p:extLst>
      <p:ext uri="{BB962C8B-B14F-4D97-AF65-F5344CB8AC3E}">
        <p14:creationId xmlns:p14="http://schemas.microsoft.com/office/powerpoint/2010/main" val="160248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7168-CD0C-48AD-BED7-BABCA133BE7B}"/>
              </a:ext>
            </a:extLst>
          </p:cNvPr>
          <p:cNvSpPr>
            <a:spLocks noGrp="1"/>
          </p:cNvSpPr>
          <p:nvPr>
            <p:ph type="title"/>
          </p:nvPr>
        </p:nvSpPr>
        <p:spPr>
          <a:xfrm>
            <a:off x="0" y="0"/>
            <a:ext cx="10515600" cy="677022"/>
          </a:xfrm>
        </p:spPr>
        <p:txBody>
          <a:bodyPr/>
          <a:lstStyle/>
          <a:p>
            <a:r>
              <a:rPr lang="en-US" dirty="0">
                <a:latin typeface="Lato" panose="020F0502020204030203"/>
              </a:rPr>
              <a:t>Acquisitions: Acquirers</a:t>
            </a:r>
          </a:p>
        </p:txBody>
      </p:sp>
      <p:pic>
        <p:nvPicPr>
          <p:cNvPr id="5" name="Picture 4">
            <a:extLst>
              <a:ext uri="{FF2B5EF4-FFF2-40B4-BE49-F238E27FC236}">
                <a16:creationId xmlns:a16="http://schemas.microsoft.com/office/drawing/2014/main" id="{D120AAFF-F5E4-44D8-8DD3-7CB3F9A84C5E}"/>
              </a:ext>
            </a:extLst>
          </p:cNvPr>
          <p:cNvPicPr>
            <a:picLocks noChangeAspect="1"/>
          </p:cNvPicPr>
          <p:nvPr/>
        </p:nvPicPr>
        <p:blipFill>
          <a:blip r:embed="rId2"/>
          <a:stretch>
            <a:fillRect/>
          </a:stretch>
        </p:blipFill>
        <p:spPr>
          <a:xfrm>
            <a:off x="838200" y="3254182"/>
            <a:ext cx="5202087" cy="3033864"/>
          </a:xfrm>
          <a:prstGeom prst="rect">
            <a:avLst/>
          </a:prstGeom>
        </p:spPr>
      </p:pic>
      <p:pic>
        <p:nvPicPr>
          <p:cNvPr id="6" name="Picture 5">
            <a:extLst>
              <a:ext uri="{FF2B5EF4-FFF2-40B4-BE49-F238E27FC236}">
                <a16:creationId xmlns:a16="http://schemas.microsoft.com/office/drawing/2014/main" id="{A2639039-598D-4A17-91E6-8D47805BD9E1}"/>
              </a:ext>
            </a:extLst>
          </p:cNvPr>
          <p:cNvPicPr>
            <a:picLocks noChangeAspect="1"/>
          </p:cNvPicPr>
          <p:nvPr/>
        </p:nvPicPr>
        <p:blipFill>
          <a:blip r:embed="rId3"/>
          <a:stretch>
            <a:fillRect/>
          </a:stretch>
        </p:blipFill>
        <p:spPr>
          <a:xfrm>
            <a:off x="6151715" y="3254182"/>
            <a:ext cx="5202087" cy="3046342"/>
          </a:xfrm>
          <a:prstGeom prst="rect">
            <a:avLst/>
          </a:prstGeom>
        </p:spPr>
      </p:pic>
      <p:sp>
        <p:nvSpPr>
          <p:cNvPr id="8" name="TextBox 7">
            <a:extLst>
              <a:ext uri="{FF2B5EF4-FFF2-40B4-BE49-F238E27FC236}">
                <a16:creationId xmlns:a16="http://schemas.microsoft.com/office/drawing/2014/main" id="{2B3E99C1-F854-41AD-82FF-C2E5F1350D80}"/>
              </a:ext>
            </a:extLst>
          </p:cNvPr>
          <p:cNvSpPr txBox="1"/>
          <p:nvPr/>
        </p:nvSpPr>
        <p:spPr>
          <a:xfrm>
            <a:off x="838200" y="1455361"/>
            <a:ext cx="10515600" cy="1754326"/>
          </a:xfrm>
          <a:prstGeom prst="rect">
            <a:avLst/>
          </a:prstGeom>
          <a:noFill/>
        </p:spPr>
        <p:txBody>
          <a:bodyPr wrap="square" rtlCol="0">
            <a:spAutoFit/>
          </a:bodyPr>
          <a:lstStyle/>
          <a:p>
            <a:r>
              <a:rPr lang="en-US" dirty="0">
                <a:latin typeface="Lato" panose="020F0502020204030203"/>
              </a:rPr>
              <a:t>There were a total of 14 (~3% of all acquirers) serial acquirers (acquisitions &gt;=7), which accounted for 30% ($101 B) of total acquisition spending ($334 B). </a:t>
            </a:r>
          </a:p>
          <a:p>
            <a:endParaRPr lang="en-US" dirty="0">
              <a:latin typeface="Lato" panose="020F0502020204030203"/>
            </a:endParaRPr>
          </a:p>
          <a:p>
            <a:r>
              <a:rPr lang="en-US" dirty="0">
                <a:latin typeface="Lato" panose="020F0502020204030203"/>
              </a:rPr>
              <a:t>The serial acquirers are heavily in the technology industry. While Google had the most acquisitions (23 total), Facebook (9 total) and Hewlett-Packard (7 total) were standouts for most money spent and highest average acquisition price paid.</a:t>
            </a:r>
          </a:p>
        </p:txBody>
      </p:sp>
      <p:pic>
        <p:nvPicPr>
          <p:cNvPr id="7" name="Picture 6">
            <a:extLst>
              <a:ext uri="{FF2B5EF4-FFF2-40B4-BE49-F238E27FC236}">
                <a16:creationId xmlns:a16="http://schemas.microsoft.com/office/drawing/2014/main" id="{7AC3BCE1-6367-4CBE-80F5-3B9790DE69B3}"/>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9" name="Slide Number Placeholder 1">
            <a:extLst>
              <a:ext uri="{FF2B5EF4-FFF2-40B4-BE49-F238E27FC236}">
                <a16:creationId xmlns:a16="http://schemas.microsoft.com/office/drawing/2014/main" id="{32DA5656-19FF-4E6F-B7D7-5EF0B8FA92A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15</a:t>
            </a:fld>
            <a:endParaRPr lang="en-US" sz="1000" dirty="0">
              <a:latin typeface="Lato" panose="020F0502020204030203"/>
            </a:endParaRPr>
          </a:p>
        </p:txBody>
      </p:sp>
    </p:spTree>
    <p:extLst>
      <p:ext uri="{BB962C8B-B14F-4D97-AF65-F5344CB8AC3E}">
        <p14:creationId xmlns:p14="http://schemas.microsoft.com/office/powerpoint/2010/main" val="271741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992E939-D41B-4FB7-8EB3-C8BE06C24D0F}"/>
              </a:ext>
            </a:extLst>
          </p:cNvPr>
          <p:cNvSpPr txBox="1">
            <a:spLocks/>
          </p:cNvSpPr>
          <p:nvPr/>
        </p:nvSpPr>
        <p:spPr>
          <a:xfrm>
            <a:off x="35575" y="0"/>
            <a:ext cx="10423996" cy="6837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latin typeface="Lato" panose="020F0502020204030203"/>
              </a:rPr>
              <a:t>Post Mortem</a:t>
            </a:r>
          </a:p>
        </p:txBody>
      </p:sp>
      <p:sp>
        <p:nvSpPr>
          <p:cNvPr id="4" name="Rectangle 3">
            <a:extLst>
              <a:ext uri="{FF2B5EF4-FFF2-40B4-BE49-F238E27FC236}">
                <a16:creationId xmlns:a16="http://schemas.microsoft.com/office/drawing/2014/main" id="{54566D93-A2C0-46C5-AABA-25D48B04C6AF}"/>
              </a:ext>
            </a:extLst>
          </p:cNvPr>
          <p:cNvSpPr/>
          <p:nvPr/>
        </p:nvSpPr>
        <p:spPr>
          <a:xfrm>
            <a:off x="360218" y="1506022"/>
            <a:ext cx="10993582" cy="313932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had some limitations with the data that is available. We did reach out to CrunchBase to obtain more data, however they wanted “favors” in form of sales leads in exchange.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Aspects of the dataset from Kaggle were poorly defined, requiring lots of data cleansing and adjustments.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Git.</a:t>
            </a:r>
            <a:endParaRPr lang="en-US" sz="2400" dirty="0">
              <a:solidFill>
                <a:srgbClr val="FF0000"/>
              </a:solidFill>
              <a:latin typeface="Lato" panose="020F0502020204030203"/>
            </a:endParaRPr>
          </a:p>
          <a:p>
            <a:pPr marL="457200" fontAlgn="base">
              <a:spcBef>
                <a:spcPts val="1200"/>
              </a:spcBef>
            </a:pPr>
            <a:endParaRPr lang="en-US" sz="2400" dirty="0">
              <a:solidFill>
                <a:srgbClr val="000000"/>
              </a:solidFill>
              <a:latin typeface="Lato" panose="020F0502020204030203"/>
            </a:endParaRPr>
          </a:p>
        </p:txBody>
      </p:sp>
      <p:pic>
        <p:nvPicPr>
          <p:cNvPr id="7" name="Picture 6">
            <a:extLst>
              <a:ext uri="{FF2B5EF4-FFF2-40B4-BE49-F238E27FC236}">
                <a16:creationId xmlns:a16="http://schemas.microsoft.com/office/drawing/2014/main" id="{E7BF245A-CA97-431B-A8E0-6A319A5F42E3}"/>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EA40E929-3D83-40A3-93C6-AE7E72E0541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16</a:t>
            </a:fld>
            <a:endParaRPr lang="en-US" sz="1000" dirty="0">
              <a:latin typeface="Lato" panose="020F0502020204030203"/>
            </a:endParaRPr>
          </a:p>
        </p:txBody>
      </p:sp>
    </p:spTree>
    <p:extLst>
      <p:ext uri="{BB962C8B-B14F-4D97-AF65-F5344CB8AC3E}">
        <p14:creationId xmlns:p14="http://schemas.microsoft.com/office/powerpoint/2010/main" val="104244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838200" y="365125"/>
            <a:ext cx="10515600" cy="5647748"/>
          </a:xfrm>
        </p:spPr>
        <p:txBody>
          <a:bodyPr>
            <a:normAutofit/>
          </a:bodyPr>
          <a:lstStyle/>
          <a:p>
            <a:pPr algn="ctr"/>
            <a:r>
              <a:rPr lang="en-US" sz="11500" dirty="0">
                <a:latin typeface="Lato" panose="020F0502020204030203"/>
              </a:rPr>
              <a:t>Questions?</a:t>
            </a:r>
          </a:p>
        </p:txBody>
      </p:sp>
      <p:pic>
        <p:nvPicPr>
          <p:cNvPr id="3" name="Picture 2">
            <a:extLst>
              <a:ext uri="{FF2B5EF4-FFF2-40B4-BE49-F238E27FC236}">
                <a16:creationId xmlns:a16="http://schemas.microsoft.com/office/drawing/2014/main" id="{801642B3-2678-4B2D-8A0F-2C4628DFD882}"/>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4" name="Slide Number Placeholder 1">
            <a:extLst>
              <a:ext uri="{FF2B5EF4-FFF2-40B4-BE49-F238E27FC236}">
                <a16:creationId xmlns:a16="http://schemas.microsoft.com/office/drawing/2014/main" id="{21ED94A1-FC43-4B68-8DA1-31E43B0CC36B}"/>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17</a:t>
            </a:fld>
            <a:endParaRPr lang="en-US" sz="1000" dirty="0">
              <a:latin typeface="Lato" panose="020F0502020204030203"/>
            </a:endParaRPr>
          </a:p>
        </p:txBody>
      </p:sp>
    </p:spTree>
    <p:extLst>
      <p:ext uri="{BB962C8B-B14F-4D97-AF65-F5344CB8AC3E}">
        <p14:creationId xmlns:p14="http://schemas.microsoft.com/office/powerpoint/2010/main" val="151213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1CAD2-F7C5-4827-B9B2-ECAF2BB6E1B5}"/>
              </a:ext>
            </a:extLst>
          </p:cNvPr>
          <p:cNvSpPr>
            <a:spLocks noGrp="1"/>
          </p:cNvSpPr>
          <p:nvPr>
            <p:ph type="title"/>
          </p:nvPr>
        </p:nvSpPr>
        <p:spPr/>
        <p:txBody>
          <a:bodyPr>
            <a:normAutofit/>
          </a:bodyPr>
          <a:lstStyle/>
          <a:p>
            <a:r>
              <a:rPr lang="en-US" sz="3600" dirty="0">
                <a:latin typeface="Lato" panose="020F0502020204030203"/>
              </a:rPr>
              <a:t>Appendix</a:t>
            </a:r>
          </a:p>
        </p:txBody>
      </p:sp>
    </p:spTree>
    <p:extLst>
      <p:ext uri="{BB962C8B-B14F-4D97-AF65-F5344CB8AC3E}">
        <p14:creationId xmlns:p14="http://schemas.microsoft.com/office/powerpoint/2010/main" val="233885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86DD-350D-4F96-A206-9540CC77B108}"/>
              </a:ext>
            </a:extLst>
          </p:cNvPr>
          <p:cNvSpPr>
            <a:spLocks noGrp="1"/>
          </p:cNvSpPr>
          <p:nvPr>
            <p:ph type="title"/>
          </p:nvPr>
        </p:nvSpPr>
        <p:spPr>
          <a:xfrm>
            <a:off x="0" y="0"/>
            <a:ext cx="10515600" cy="555999"/>
          </a:xfrm>
        </p:spPr>
        <p:txBody>
          <a:bodyPr>
            <a:noAutofit/>
          </a:bodyPr>
          <a:lstStyle/>
          <a:p>
            <a:r>
              <a:rPr lang="en-US" dirty="0">
                <a:latin typeface="Lato" panose="020F0502020204030203"/>
              </a:rPr>
              <a:t>Funding Rounds </a:t>
            </a:r>
          </a:p>
        </p:txBody>
      </p:sp>
      <p:pic>
        <p:nvPicPr>
          <p:cNvPr id="3" name="Picture 2">
            <a:extLst>
              <a:ext uri="{FF2B5EF4-FFF2-40B4-BE49-F238E27FC236}">
                <a16:creationId xmlns:a16="http://schemas.microsoft.com/office/drawing/2014/main" id="{64F385EA-F17C-4EA6-84C9-3C612994C34C}"/>
              </a:ext>
            </a:extLst>
          </p:cNvPr>
          <p:cNvPicPr>
            <a:picLocks noChangeAspect="1"/>
          </p:cNvPicPr>
          <p:nvPr/>
        </p:nvPicPr>
        <p:blipFill>
          <a:blip r:embed="rId2"/>
          <a:stretch>
            <a:fillRect/>
          </a:stretch>
        </p:blipFill>
        <p:spPr>
          <a:xfrm>
            <a:off x="838200" y="1690688"/>
            <a:ext cx="6874143" cy="4462349"/>
          </a:xfrm>
          <a:prstGeom prst="rect">
            <a:avLst/>
          </a:prstGeom>
        </p:spPr>
      </p:pic>
      <p:sp>
        <p:nvSpPr>
          <p:cNvPr id="11" name="TextBox 10">
            <a:extLst>
              <a:ext uri="{FF2B5EF4-FFF2-40B4-BE49-F238E27FC236}">
                <a16:creationId xmlns:a16="http://schemas.microsoft.com/office/drawing/2014/main" id="{48187AB0-BB6E-4D73-855E-EBE641E649AC}"/>
              </a:ext>
            </a:extLst>
          </p:cNvPr>
          <p:cNvSpPr txBox="1"/>
          <p:nvPr/>
        </p:nvSpPr>
        <p:spPr>
          <a:xfrm>
            <a:off x="8022143" y="1690688"/>
            <a:ext cx="3331657" cy="3970318"/>
          </a:xfrm>
          <a:prstGeom prst="rect">
            <a:avLst/>
          </a:prstGeom>
          <a:noFill/>
        </p:spPr>
        <p:txBody>
          <a:bodyPr wrap="square" rtlCol="0">
            <a:spAutoFit/>
          </a:bodyPr>
          <a:lstStyle/>
          <a:p>
            <a:r>
              <a:rPr lang="en-US" dirty="0">
                <a:latin typeface="Lato" panose="020F0502020204030203"/>
              </a:rPr>
              <a:t>Companies in the data set received $29.6 million in total funding, over an average of 2.6 funding rounds.</a:t>
            </a:r>
          </a:p>
          <a:p>
            <a:endParaRPr lang="en-US" dirty="0">
              <a:latin typeface="Lato" panose="020F0502020204030203"/>
            </a:endParaRPr>
          </a:p>
          <a:p>
            <a:r>
              <a:rPr lang="en-US" dirty="0">
                <a:latin typeface="Lato" panose="020F0502020204030203"/>
              </a:rPr>
              <a:t>Limitations of the data set prevented us from drawing any supported conclusions about round-specific funding and the relationship of # of funding rounds to total funding raised – both of which would be worth further exploration and analysis.</a:t>
            </a:r>
          </a:p>
        </p:txBody>
      </p:sp>
      <p:pic>
        <p:nvPicPr>
          <p:cNvPr id="6" name="Picture 5">
            <a:extLst>
              <a:ext uri="{FF2B5EF4-FFF2-40B4-BE49-F238E27FC236}">
                <a16:creationId xmlns:a16="http://schemas.microsoft.com/office/drawing/2014/main" id="{A00186DB-EE82-4DAB-9593-3E4D97DB135B}"/>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8BFDEB9-37AD-4AAB-BF61-EB83404EFDA3}"/>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19</a:t>
            </a:fld>
            <a:endParaRPr lang="en-US" sz="1000" dirty="0">
              <a:latin typeface="Lato" panose="020F0502020204030203"/>
            </a:endParaRPr>
          </a:p>
        </p:txBody>
      </p:sp>
    </p:spTree>
    <p:extLst>
      <p:ext uri="{BB962C8B-B14F-4D97-AF65-F5344CB8AC3E}">
        <p14:creationId xmlns:p14="http://schemas.microsoft.com/office/powerpoint/2010/main" val="225513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81000" y="243235"/>
            <a:ext cx="6099463" cy="495905"/>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THE TEAM</a:t>
            </a:r>
          </a:p>
        </p:txBody>
      </p:sp>
      <p:grpSp>
        <p:nvGrpSpPr>
          <p:cNvPr id="25" name="Group 24">
            <a:extLst>
              <a:ext uri="{C183D7F6-B498-43B3-948B-1728B52AA6E4}">
                <adec:decorative xmlns:adec="http://schemas.microsoft.com/office/drawing/2017/decorative" val="1"/>
              </a:ext>
            </a:extLst>
          </p:cNvPr>
          <p:cNvGrpSpPr/>
          <p:nvPr/>
        </p:nvGrpSpPr>
        <p:grpSpPr>
          <a:xfrm>
            <a:off x="0" y="148425"/>
            <a:ext cx="342900" cy="590715"/>
            <a:chOff x="0" y="148425"/>
            <a:chExt cx="342900" cy="590715"/>
          </a:xfrm>
        </p:grpSpPr>
        <p:sp>
          <p:nvSpPr>
            <p:cNvPr id="26" name="Rectangle 25"/>
            <p:cNvSpPr/>
            <p:nvPr/>
          </p:nvSpPr>
          <p:spPr>
            <a:xfrm>
              <a:off x="0" y="148425"/>
              <a:ext cx="213360" cy="590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51460" y="148425"/>
              <a:ext cx="91440" cy="5907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TextBox 35"/>
          <p:cNvSpPr txBox="1"/>
          <p:nvPr/>
        </p:nvSpPr>
        <p:spPr>
          <a:xfrm>
            <a:off x="1288756"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8" name="Straight Connector 37">
            <a:extLst>
              <a:ext uri="{C183D7F6-B498-43B3-948B-1728B52AA6E4}">
                <adec:decorative xmlns:adec="http://schemas.microsoft.com/office/drawing/2017/decorative" val="1"/>
              </a:ext>
            </a:extLst>
          </p:cNvPr>
          <p:cNvCxnSpPr/>
          <p:nvPr/>
        </p:nvCxnSpPr>
        <p:spPr>
          <a:xfrm>
            <a:off x="1124681"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45800" y="5430633"/>
            <a:ext cx="157767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Charles </a:t>
            </a:r>
            <a:r>
              <a:rPr lang="en-US" sz="1600" b="1" dirty="0" err="1">
                <a:solidFill>
                  <a:schemeClr val="tx2"/>
                </a:solidFill>
                <a:latin typeface="Lato" panose="020F0502020204030203"/>
                <a:ea typeface="Lato" panose="020F0502020204030203" pitchFamily="34" charset="0"/>
                <a:cs typeface="Lato" panose="020F0502020204030203" pitchFamily="34" charset="0"/>
              </a:rPr>
              <a:t>Biggar</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40" name="TextBox 39"/>
          <p:cNvSpPr txBox="1"/>
          <p:nvPr/>
        </p:nvSpPr>
        <p:spPr>
          <a:xfrm>
            <a:off x="413809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42" name="Straight Connector 41">
            <a:extLst>
              <a:ext uri="{C183D7F6-B498-43B3-948B-1728B52AA6E4}">
                <adec:decorative xmlns:adec="http://schemas.microsoft.com/office/drawing/2017/decorative" val="1"/>
              </a:ext>
            </a:extLst>
          </p:cNvPr>
          <p:cNvCxnSpPr/>
          <p:nvPr/>
        </p:nvCxnSpPr>
        <p:spPr>
          <a:xfrm>
            <a:off x="397401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00936" y="5430633"/>
            <a:ext cx="1366080"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Don </a:t>
            </a:r>
            <a:r>
              <a:rPr lang="en-US" sz="1600" b="1" dirty="0" err="1">
                <a:solidFill>
                  <a:schemeClr val="tx2"/>
                </a:solidFill>
                <a:latin typeface="Lato" panose="020F0502020204030203"/>
                <a:ea typeface="Lato" panose="020F0502020204030203" pitchFamily="34" charset="0"/>
                <a:cs typeface="Lato" panose="020F0502020204030203" pitchFamily="34" charset="0"/>
              </a:rPr>
              <a:t>Leshem</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sp>
        <p:nvSpPr>
          <p:cNvPr id="2" name="Title 1" hidden="1">
            <a:extLst>
              <a:ext uri="{FF2B5EF4-FFF2-40B4-BE49-F238E27FC236}">
                <a16:creationId xmlns:a16="http://schemas.microsoft.com/office/drawing/2014/main" id="{049816CA-D25A-4DA3-944B-4F935E1EC6A5}"/>
              </a:ext>
            </a:extLst>
          </p:cNvPr>
          <p:cNvSpPr>
            <a:spLocks noGrp="1"/>
          </p:cNvSpPr>
          <p:nvPr>
            <p:ph type="title"/>
          </p:nvPr>
        </p:nvSpPr>
        <p:spPr/>
        <p:txBody>
          <a:bodyPr/>
          <a:lstStyle/>
          <a:p>
            <a:r>
              <a:rPr lang="en-US" dirty="0"/>
              <a:t>Slide 10</a:t>
            </a:r>
          </a:p>
        </p:txBody>
      </p:sp>
      <p:sp>
        <p:nvSpPr>
          <p:cNvPr id="34" name="TextBox 33">
            <a:extLst>
              <a:ext uri="{FF2B5EF4-FFF2-40B4-BE49-F238E27FC236}">
                <a16:creationId xmlns:a16="http://schemas.microsoft.com/office/drawing/2014/main" id="{72D3F340-BF1F-4FC5-9737-A64F715762E6}"/>
              </a:ext>
            </a:extLst>
          </p:cNvPr>
          <p:cNvSpPr txBox="1"/>
          <p:nvPr/>
        </p:nvSpPr>
        <p:spPr>
          <a:xfrm>
            <a:off x="7075254" y="5181600"/>
            <a:ext cx="1291764"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Group Member</a:t>
            </a:r>
          </a:p>
        </p:txBody>
      </p:sp>
      <p:cxnSp>
        <p:nvCxnSpPr>
          <p:cNvPr id="35" name="Straight Connector 34">
            <a:extLst>
              <a:ext uri="{FF2B5EF4-FFF2-40B4-BE49-F238E27FC236}">
                <a16:creationId xmlns:a16="http://schemas.microsoft.com/office/drawing/2014/main" id="{ECA6E5BB-4AC5-41AA-A278-4DCD975C6B60}"/>
              </a:ext>
              <a:ext uri="{C183D7F6-B498-43B3-948B-1728B52AA6E4}">
                <adec:decorative xmlns:adec="http://schemas.microsoft.com/office/drawing/2017/decorative" val="1"/>
              </a:ext>
            </a:extLst>
          </p:cNvPr>
          <p:cNvCxnSpPr/>
          <p:nvPr/>
        </p:nvCxnSpPr>
        <p:spPr>
          <a:xfrm>
            <a:off x="691117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D0BC9E5-1148-4484-96E0-FB0D901E1585}"/>
              </a:ext>
            </a:extLst>
          </p:cNvPr>
          <p:cNvSpPr txBox="1"/>
          <p:nvPr/>
        </p:nvSpPr>
        <p:spPr>
          <a:xfrm>
            <a:off x="7058551" y="5430633"/>
            <a:ext cx="1325171"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Drew Seelig</a:t>
            </a:r>
          </a:p>
        </p:txBody>
      </p:sp>
      <p:sp>
        <p:nvSpPr>
          <p:cNvPr id="46" name="TextBox 45">
            <a:extLst>
              <a:ext uri="{FF2B5EF4-FFF2-40B4-BE49-F238E27FC236}">
                <a16:creationId xmlns:a16="http://schemas.microsoft.com/office/drawing/2014/main" id="{C830E957-36A4-42D7-A75D-E698EA5B57DF}"/>
              </a:ext>
            </a:extLst>
          </p:cNvPr>
          <p:cNvSpPr txBox="1"/>
          <p:nvPr/>
        </p:nvSpPr>
        <p:spPr>
          <a:xfrm>
            <a:off x="10132148" y="5181600"/>
            <a:ext cx="949876" cy="276999"/>
          </a:xfrm>
          <a:prstGeom prst="rect">
            <a:avLst/>
          </a:prstGeom>
          <a:noFill/>
        </p:spPr>
        <p:txBody>
          <a:bodyPr wrap="none" rtlCol="0">
            <a:spAutoFit/>
          </a:bodyPr>
          <a:lstStyle/>
          <a:p>
            <a:pPr algn="ctr"/>
            <a:r>
              <a:rPr lang="en-US" sz="1200" b="1" dirty="0">
                <a:solidFill>
                  <a:schemeClr val="accent1"/>
                </a:solidFill>
                <a:latin typeface="Lato" panose="020F0502020204030203"/>
                <a:ea typeface="Lato Black" panose="020F0502020204030203" pitchFamily="34" charset="0"/>
                <a:cs typeface="Lato Black" panose="020F0502020204030203" pitchFamily="34" charset="0"/>
              </a:rPr>
              <a:t>Team Lead</a:t>
            </a:r>
          </a:p>
        </p:txBody>
      </p:sp>
      <p:cxnSp>
        <p:nvCxnSpPr>
          <p:cNvPr id="47" name="Straight Connector 46">
            <a:extLst>
              <a:ext uri="{FF2B5EF4-FFF2-40B4-BE49-F238E27FC236}">
                <a16:creationId xmlns:a16="http://schemas.microsoft.com/office/drawing/2014/main" id="{18431808-2743-42AE-8F3A-67EAB41896A2}"/>
              </a:ext>
              <a:ext uri="{C183D7F6-B498-43B3-948B-1728B52AA6E4}">
                <adec:decorative xmlns:adec="http://schemas.microsoft.com/office/drawing/2017/decorative" val="1"/>
              </a:ext>
            </a:extLst>
          </p:cNvPr>
          <p:cNvCxnSpPr/>
          <p:nvPr/>
        </p:nvCxnSpPr>
        <p:spPr>
          <a:xfrm>
            <a:off x="9797129" y="5455919"/>
            <a:ext cx="161991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FDA6B6-B815-4DB0-8C2C-076741F694FD}"/>
              </a:ext>
            </a:extLst>
          </p:cNvPr>
          <p:cNvSpPr txBox="1"/>
          <p:nvPr/>
        </p:nvSpPr>
        <p:spPr>
          <a:xfrm>
            <a:off x="9908433" y="5430633"/>
            <a:ext cx="1397306" cy="338554"/>
          </a:xfrm>
          <a:prstGeom prst="rect">
            <a:avLst/>
          </a:prstGeom>
          <a:noFill/>
        </p:spPr>
        <p:txBody>
          <a:bodyPr wrap="none" rtlCol="0">
            <a:spAutoFit/>
          </a:bodyPr>
          <a:lstStyle/>
          <a:p>
            <a:pPr algn="ctr"/>
            <a:r>
              <a:rPr lang="en-US" sz="1600" b="1" dirty="0">
                <a:solidFill>
                  <a:schemeClr val="tx2"/>
                </a:solidFill>
                <a:latin typeface="Lato" panose="020F0502020204030203"/>
                <a:ea typeface="Lato" panose="020F0502020204030203" pitchFamily="34" charset="0"/>
                <a:cs typeface="Lato" panose="020F0502020204030203" pitchFamily="34" charset="0"/>
              </a:rPr>
              <a:t>Omar </a:t>
            </a:r>
            <a:r>
              <a:rPr lang="en-US" sz="1600" b="1" dirty="0" err="1">
                <a:solidFill>
                  <a:schemeClr val="tx2"/>
                </a:solidFill>
                <a:latin typeface="Lato" panose="020F0502020204030203"/>
                <a:ea typeface="Lato" panose="020F0502020204030203" pitchFamily="34" charset="0"/>
                <a:cs typeface="Lato" panose="020F0502020204030203" pitchFamily="34" charset="0"/>
              </a:rPr>
              <a:t>Eltorai</a:t>
            </a:r>
            <a:endParaRPr lang="en-US" sz="1600" b="1" dirty="0">
              <a:solidFill>
                <a:schemeClr val="tx2"/>
              </a:solidFill>
              <a:latin typeface="Lato" panose="020F0502020204030203"/>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81501F8C-7F79-4BA4-91CD-B8C38E6E015C}"/>
              </a:ext>
            </a:extLst>
          </p:cNvPr>
          <p:cNvPicPr>
            <a:picLocks noChangeAspect="1"/>
          </p:cNvPicPr>
          <p:nvPr/>
        </p:nvPicPr>
        <p:blipFill>
          <a:blip r:embed="rId3"/>
          <a:stretch>
            <a:fillRect/>
          </a:stretch>
        </p:blipFill>
        <p:spPr>
          <a:xfrm>
            <a:off x="6643082" y="2261083"/>
            <a:ext cx="2156108" cy="220123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26" name="Picture 2" descr="Don Leshem">
            <a:extLst>
              <a:ext uri="{FF2B5EF4-FFF2-40B4-BE49-F238E27FC236}">
                <a16:creationId xmlns:a16="http://schemas.microsoft.com/office/drawing/2014/main" id="{3E6FD32C-D292-4E89-B73A-A9B2577CFC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922" y="2283647"/>
            <a:ext cx="2156108" cy="2156108"/>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descr="Charles Biggar">
            <a:extLst>
              <a:ext uri="{FF2B5EF4-FFF2-40B4-BE49-F238E27FC236}">
                <a16:creationId xmlns:a16="http://schemas.microsoft.com/office/drawing/2014/main" id="{E755B987-FD25-455F-9B57-05B14D6D6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590" y="2275653"/>
            <a:ext cx="2172096" cy="2172096"/>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Omar Eltorai">
            <a:extLst>
              <a:ext uri="{FF2B5EF4-FFF2-40B4-BE49-F238E27FC236}">
                <a16:creationId xmlns:a16="http://schemas.microsoft.com/office/drawing/2014/main" id="{6023ECB1-B9C5-411A-88F1-D70A7CF706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1052" y="2255667"/>
            <a:ext cx="2212069" cy="2212069"/>
          </a:xfrm>
          <a:prstGeom prst="ellipse">
            <a:avLst/>
          </a:prstGeom>
          <a:ln w="190500" cap="rnd">
            <a:solidFill>
              <a:schemeClr val="accent1"/>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0BDB34C-A944-4A44-BECB-9EFBCE55149A}"/>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28" name="Slide Number Placeholder 1">
            <a:extLst>
              <a:ext uri="{FF2B5EF4-FFF2-40B4-BE49-F238E27FC236}">
                <a16:creationId xmlns:a16="http://schemas.microsoft.com/office/drawing/2014/main" id="{3CAC5188-B798-46C8-AD42-E50E0ACED605}"/>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2</a:t>
            </a:fld>
            <a:endParaRPr lang="en-US" sz="1000" dirty="0">
              <a:latin typeface="Lato" panose="020F0502020204030203"/>
            </a:endParaRPr>
          </a:p>
        </p:txBody>
      </p:sp>
    </p:spTree>
    <p:extLst>
      <p:ext uri="{BB962C8B-B14F-4D97-AF65-F5344CB8AC3E}">
        <p14:creationId xmlns:p14="http://schemas.microsoft.com/office/powerpoint/2010/main" val="24711801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1000"/>
                                        <p:tgtEl>
                                          <p:spTgt spid="37"/>
                                        </p:tgtEl>
                                      </p:cBhvr>
                                    </p:animEffect>
                                    <p:anim calcmode="lin" valueType="num">
                                      <p:cBhvr>
                                        <p:cTn id="20" dur="1000" fill="hold"/>
                                        <p:tgtEl>
                                          <p:spTgt spid="37"/>
                                        </p:tgtEl>
                                        <p:attrNameLst>
                                          <p:attrName>ppt_x</p:attrName>
                                        </p:attrNameLst>
                                      </p:cBhvr>
                                      <p:tavLst>
                                        <p:tav tm="0">
                                          <p:val>
                                            <p:strVal val="#ppt_x"/>
                                          </p:val>
                                        </p:tav>
                                        <p:tav tm="100000">
                                          <p:val>
                                            <p:strVal val="#ppt_x"/>
                                          </p:val>
                                        </p:tav>
                                      </p:tavLst>
                                    </p:anim>
                                    <p:anim calcmode="lin" valueType="num">
                                      <p:cBhvr>
                                        <p:cTn id="21" dur="1000" fill="hold"/>
                                        <p:tgtEl>
                                          <p:spTgt spid="37"/>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barn(inVertical)">
                                      <p:cBhvr>
                                        <p:cTn id="29" dur="500"/>
                                        <p:tgtEl>
                                          <p:spTgt spid="4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par>
                          <p:cTn id="40" fill="hold">
                            <p:stCondLst>
                              <p:cond delay="5000"/>
                            </p:stCondLst>
                            <p:childTnLst>
                              <p:par>
                                <p:cTn id="41" presetID="16" presetClass="entr" presetSubtype="21"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barn(inVertical)">
                                      <p:cBhvr>
                                        <p:cTn id="43" dur="500"/>
                                        <p:tgtEl>
                                          <p:spTgt spid="35"/>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000"/>
                                        <p:tgtEl>
                                          <p:spTgt spid="39"/>
                                        </p:tgtEl>
                                      </p:cBhvr>
                                    </p:animEffect>
                                    <p:anim calcmode="lin" valueType="num">
                                      <p:cBhvr>
                                        <p:cTn id="48" dur="1000" fill="hold"/>
                                        <p:tgtEl>
                                          <p:spTgt spid="39"/>
                                        </p:tgtEl>
                                        <p:attrNameLst>
                                          <p:attrName>ppt_x</p:attrName>
                                        </p:attrNameLst>
                                      </p:cBhvr>
                                      <p:tavLst>
                                        <p:tav tm="0">
                                          <p:val>
                                            <p:strVal val="#ppt_x"/>
                                          </p:val>
                                        </p:tav>
                                        <p:tav tm="100000">
                                          <p:val>
                                            <p:strVal val="#ppt_x"/>
                                          </p:val>
                                        </p:tav>
                                      </p:tavLst>
                                    </p:anim>
                                    <p:anim calcmode="lin" valueType="num">
                                      <p:cBhvr>
                                        <p:cTn id="49" dur="1000" fill="hold"/>
                                        <p:tgtEl>
                                          <p:spTgt spid="39"/>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7000"/>
                            </p:stCondLst>
                            <p:childTnLst>
                              <p:par>
                                <p:cTn id="55" presetID="16" presetClass="entr" presetSubtype="21" fill="hold" nodeType="after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arn(inVertical)">
                                      <p:cBhvr>
                                        <p:cTn id="57" dur="500"/>
                                        <p:tgtEl>
                                          <p:spTgt spid="47"/>
                                        </p:tgtEl>
                                      </p:cBhvr>
                                    </p:animEffect>
                                  </p:childTnLst>
                                </p:cTn>
                              </p:par>
                            </p:childTnLst>
                          </p:cTn>
                        </p:par>
                        <p:par>
                          <p:cTn id="58" fill="hold">
                            <p:stCondLst>
                              <p:cond delay="7500"/>
                            </p:stCondLst>
                            <p:childTnLst>
                              <p:par>
                                <p:cTn id="59" presetID="42" presetClass="entr" presetSubtype="0" fill="hold" grpId="0" nodeType="after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p:bldP spid="37" grpId="0"/>
      <p:bldP spid="40" grpId="0"/>
      <p:bldP spid="41" grpId="0"/>
      <p:bldP spid="34" grpId="0"/>
      <p:bldP spid="39"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F10420F-32EA-4759-B1A9-986EDF27F452}"/>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FB63A66-C91E-416C-B0B5-A4298180E154}"/>
              </a:ext>
            </a:extLst>
          </p:cNvPr>
          <p:cNvSpPr txBox="1"/>
          <p:nvPr/>
        </p:nvSpPr>
        <p:spPr>
          <a:xfrm>
            <a:off x="6957476" y="2315237"/>
            <a:ext cx="3623472" cy="486287"/>
          </a:xfrm>
          <a:prstGeom prst="rect">
            <a:avLst/>
          </a:prstGeom>
          <a:noFill/>
        </p:spPr>
        <p:txBody>
          <a:bodyPr wrap="square" rtlCol="0">
            <a:spAutoFit/>
          </a:bodyPr>
          <a:lstStyle/>
          <a:p>
            <a:pPr>
              <a:lnSpc>
                <a:spcPct val="80000"/>
              </a:lnSpc>
            </a:pPr>
            <a:r>
              <a:rPr lang="en-US" sz="3200" b="1" dirty="0">
                <a:solidFill>
                  <a:schemeClr val="accent1"/>
                </a:solidFill>
                <a:latin typeface="Lato Black" panose="020F0502020204030203" pitchFamily="34" charset="0"/>
                <a:ea typeface="Lato Black" panose="020F0502020204030203" pitchFamily="34" charset="0"/>
                <a:cs typeface="Lato Black" panose="020F0502020204030203" pitchFamily="34" charset="0"/>
              </a:rPr>
              <a:t>Mission</a:t>
            </a:r>
          </a:p>
        </p:txBody>
      </p:sp>
      <p:sp>
        <p:nvSpPr>
          <p:cNvPr id="5" name="Rectangle 4">
            <a:extLst>
              <a:ext uri="{FF2B5EF4-FFF2-40B4-BE49-F238E27FC236}">
                <a16:creationId xmlns:a16="http://schemas.microsoft.com/office/drawing/2014/main" id="{BD30D1AC-96B4-4AE4-8389-B6B62B4DC9FC}"/>
              </a:ext>
            </a:extLst>
          </p:cNvPr>
          <p:cNvSpPr/>
          <p:nvPr/>
        </p:nvSpPr>
        <p:spPr>
          <a:xfrm>
            <a:off x="7004543" y="2972715"/>
            <a:ext cx="4943171" cy="3019609"/>
          </a:xfrm>
          <a:prstGeom prst="rect">
            <a:avLst/>
          </a:prstGeom>
        </p:spPr>
        <p:txBody>
          <a:bodyPr wrap="square">
            <a:spAutoFit/>
          </a:bodyPr>
          <a:lstStyle/>
          <a:p>
            <a:pPr algn="just">
              <a:lnSpc>
                <a:spcPct val="120000"/>
              </a:lnSpc>
            </a:pPr>
            <a:r>
              <a:rPr lang="en-US" sz="1600" b="1" dirty="0" err="1">
                <a:solidFill>
                  <a:schemeClr val="accent1"/>
                </a:solidFill>
                <a:latin typeface="Lato" panose="020F0502020204030203" pitchFamily="34" charset="0"/>
                <a:ea typeface="Lato" panose="020F0502020204030203" pitchFamily="34" charset="0"/>
                <a:cs typeface="Lato" panose="020F0502020204030203" pitchFamily="34" charset="0"/>
              </a:rPr>
              <a:t>Giter</a:t>
            </a:r>
            <a:r>
              <a:rPr lang="en-US" sz="1600" b="1" dirty="0">
                <a:solidFill>
                  <a:schemeClr val="accent1"/>
                </a:solidFill>
                <a:latin typeface="Lato" panose="020F0502020204030203" pitchFamily="34" charset="0"/>
                <a:ea typeface="Lato" panose="020F0502020204030203" pitchFamily="34" charset="0"/>
                <a:cs typeface="Lato" panose="020F0502020204030203" pitchFamily="34" charset="0"/>
              </a:rPr>
              <a:t> Dun </a:t>
            </a: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analyzed a dataset of investor funding of companies in order to identify shared traits and characteristics across the companies.</a:t>
            </a:r>
          </a:p>
          <a:p>
            <a:pPr algn="just">
              <a:lnSpc>
                <a:spcPct val="120000"/>
              </a:lnSpc>
            </a:pPr>
            <a:endParaRPr lang="en-US" sz="1600" dirty="0">
              <a:solidFill>
                <a:schemeClr val="bg1"/>
              </a:solidFill>
              <a:latin typeface="Lato" panose="020F0502020204030203" pitchFamily="34" charset="0"/>
              <a:ea typeface="Lato" panose="020F0502020204030203" pitchFamily="34" charset="0"/>
              <a:cs typeface="Lato" panose="020F0502020204030203" pitchFamily="34" charset="0"/>
            </a:endParaRPr>
          </a:p>
          <a:p>
            <a:pPr algn="just">
              <a:lnSpc>
                <a:spcPct val="120000"/>
              </a:lnSpc>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At the start of the project, some of our initial questions included:</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markets are investors focusing on?</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companies are able to raise the most money?</a:t>
            </a:r>
          </a:p>
          <a:p>
            <a:pPr marL="342900" indent="-342900" algn="just">
              <a:lnSpc>
                <a:spcPct val="120000"/>
              </a:lnSpc>
              <a:buFont typeface="+mj-lt"/>
              <a:buAutoNum type="arabicPeriod"/>
            </a:pPr>
            <a:r>
              <a:rPr lang="en-US" sz="1600" dirty="0">
                <a:solidFill>
                  <a:schemeClr val="bg1"/>
                </a:solidFill>
                <a:latin typeface="Lato" panose="020F0502020204030203" pitchFamily="34" charset="0"/>
                <a:ea typeface="Lato" panose="020F0502020204030203" pitchFamily="34" charset="0"/>
                <a:cs typeface="Lato" panose="020F0502020204030203" pitchFamily="34" charset="0"/>
              </a:rPr>
              <a:t>Which cities have the most companies?</a:t>
            </a:r>
          </a:p>
        </p:txBody>
      </p:sp>
      <p:pic>
        <p:nvPicPr>
          <p:cNvPr id="7" name="Picture 6">
            <a:extLst>
              <a:ext uri="{FF2B5EF4-FFF2-40B4-BE49-F238E27FC236}">
                <a16:creationId xmlns:a16="http://schemas.microsoft.com/office/drawing/2014/main" id="{8402F3A6-D4E9-4D66-86DF-1C07BA872196}"/>
              </a:ext>
            </a:extLst>
          </p:cNvPr>
          <p:cNvPicPr>
            <a:picLocks noChangeAspect="1"/>
          </p:cNvPicPr>
          <p:nvPr/>
        </p:nvPicPr>
        <p:blipFill>
          <a:blip r:embed="rId3"/>
          <a:stretch>
            <a:fillRect/>
          </a:stretch>
        </p:blipFill>
        <p:spPr>
          <a:xfrm>
            <a:off x="466898" y="2488275"/>
            <a:ext cx="3843251" cy="3843251"/>
          </a:xfrm>
          <a:prstGeom prst="rect">
            <a:avLst/>
          </a:prstGeom>
        </p:spPr>
      </p:pic>
      <p:sp>
        <p:nvSpPr>
          <p:cNvPr id="2" name="Slide Number Placeholder 1">
            <a:extLst>
              <a:ext uri="{FF2B5EF4-FFF2-40B4-BE49-F238E27FC236}">
                <a16:creationId xmlns:a16="http://schemas.microsoft.com/office/drawing/2014/main" id="{129501BC-61C7-41EC-B9B4-D66AC7460F7E}"/>
              </a:ext>
            </a:extLst>
          </p:cNvPr>
          <p:cNvSpPr>
            <a:spLocks noGrp="1"/>
          </p:cNvSpPr>
          <p:nvPr>
            <p:ph type="sldNum" sz="quarter" idx="12"/>
          </p:nvPr>
        </p:nvSpPr>
        <p:spPr>
          <a:xfrm>
            <a:off x="35575" y="6516546"/>
            <a:ext cx="414697" cy="361010"/>
          </a:xfrm>
        </p:spPr>
        <p:txBody>
          <a:bodyPr/>
          <a:lstStyle/>
          <a:p>
            <a:fld id="{6D22F896-40B5-4ADD-8801-0D06FADFA095}" type="slidenum">
              <a:rPr lang="en-US" sz="1000" smtClean="0">
                <a:latin typeface="Lato" panose="020F0502020204030203"/>
              </a:rPr>
              <a:t>3</a:t>
            </a:fld>
            <a:endParaRPr lang="en-US" sz="1000" dirty="0">
              <a:latin typeface="Lato" panose="020F0502020204030203"/>
            </a:endParaRPr>
          </a:p>
        </p:txBody>
      </p:sp>
      <p:pic>
        <p:nvPicPr>
          <p:cNvPr id="9" name="Picture 8">
            <a:extLst>
              <a:ext uri="{FF2B5EF4-FFF2-40B4-BE49-F238E27FC236}">
                <a16:creationId xmlns:a16="http://schemas.microsoft.com/office/drawing/2014/main" id="{E106895A-DF27-498C-BF29-02DAF4107900}"/>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Tree>
    <p:extLst>
      <p:ext uri="{BB962C8B-B14F-4D97-AF65-F5344CB8AC3E}">
        <p14:creationId xmlns:p14="http://schemas.microsoft.com/office/powerpoint/2010/main" val="123463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A7E4-5C91-4AE1-9A37-1DE12AC7695D}"/>
              </a:ext>
            </a:extLst>
          </p:cNvPr>
          <p:cNvSpPr>
            <a:spLocks noGrp="1"/>
          </p:cNvSpPr>
          <p:nvPr>
            <p:ph type="title"/>
          </p:nvPr>
        </p:nvSpPr>
        <p:spPr>
          <a:xfrm>
            <a:off x="0" y="0"/>
            <a:ext cx="10515600" cy="656851"/>
          </a:xfrm>
        </p:spPr>
        <p:txBody>
          <a:bodyPr/>
          <a:lstStyle/>
          <a:p>
            <a:r>
              <a:rPr lang="en-US" dirty="0">
                <a:latin typeface="Lato" panose="020F0502020204030203"/>
              </a:rPr>
              <a:t>TOC</a:t>
            </a:r>
          </a:p>
        </p:txBody>
      </p:sp>
      <p:sp>
        <p:nvSpPr>
          <p:cNvPr id="3" name="Rectangle 2">
            <a:extLst>
              <a:ext uri="{FF2B5EF4-FFF2-40B4-BE49-F238E27FC236}">
                <a16:creationId xmlns:a16="http://schemas.microsoft.com/office/drawing/2014/main" id="{6527710A-FE55-4353-ADEE-D0B59E31B9CE}"/>
              </a:ext>
            </a:extLst>
          </p:cNvPr>
          <p:cNvSpPr/>
          <p:nvPr/>
        </p:nvSpPr>
        <p:spPr>
          <a:xfrm>
            <a:off x="379656" y="911557"/>
            <a:ext cx="10695708" cy="5632311"/>
          </a:xfrm>
          <a:prstGeom prst="rect">
            <a:avLst/>
          </a:prstGeom>
        </p:spPr>
        <p:txBody>
          <a:bodyPr wrap="square">
            <a:spAutoFit/>
          </a:bodyPr>
          <a:lstStyle/>
          <a:p>
            <a:pPr marL="342900" indent="-342900" fontAlgn="base">
              <a:buFont typeface="+mj-lt"/>
              <a:buAutoNum type="arabicPeriod"/>
            </a:pPr>
            <a:r>
              <a:rPr lang="en-US" sz="2400" dirty="0">
                <a:solidFill>
                  <a:schemeClr val="bg1"/>
                </a:solidFill>
                <a:latin typeface="Lato" panose="020F0502020204030203"/>
              </a:rPr>
              <a:t>Methodology</a:t>
            </a:r>
          </a:p>
          <a:p>
            <a:pPr marL="342900" indent="-342900" fontAlgn="base">
              <a:buFont typeface="+mj-lt"/>
              <a:buAutoNum type="arabicPeriod"/>
            </a:pPr>
            <a:r>
              <a:rPr lang="en-US" sz="2400" dirty="0">
                <a:solidFill>
                  <a:schemeClr val="bg1"/>
                </a:solidFill>
                <a:latin typeface="Lato" panose="020F0502020204030203"/>
              </a:rPr>
              <a:t>Summary</a:t>
            </a:r>
          </a:p>
          <a:p>
            <a:pPr marL="342900" indent="-342900" fontAlgn="base">
              <a:buFont typeface="+mj-lt"/>
              <a:buAutoNum type="arabicPeriod"/>
            </a:pPr>
            <a:r>
              <a:rPr lang="en-US" sz="2400" dirty="0">
                <a:solidFill>
                  <a:schemeClr val="bg1"/>
                </a:solidFill>
                <a:latin typeface="Lato" panose="020F0502020204030203"/>
              </a:rPr>
              <a:t>Data Review</a:t>
            </a:r>
          </a:p>
          <a:p>
            <a:pPr marL="800100" lvl="1" indent="-342900" fontAlgn="base">
              <a:buFont typeface="+mj-lt"/>
              <a:buAutoNum type="alphaLcPeriod"/>
            </a:pPr>
            <a:r>
              <a:rPr lang="en-US" sz="2400" dirty="0">
                <a:solidFill>
                  <a:schemeClr val="bg1"/>
                </a:solidFill>
                <a:latin typeface="Lato" panose="020F0502020204030203"/>
              </a:rPr>
              <a:t>Plot of count of companies vs. funding amounts</a:t>
            </a:r>
          </a:p>
          <a:p>
            <a:pPr marL="800100" lvl="1" indent="-342900" fontAlgn="base">
              <a:buFont typeface="+mj-lt"/>
              <a:buAutoNum type="alphaLcPeriod"/>
            </a:pPr>
            <a:r>
              <a:rPr lang="en-US" sz="2400" dirty="0">
                <a:solidFill>
                  <a:schemeClr val="bg1"/>
                </a:solidFill>
                <a:latin typeface="Lato" panose="020F0502020204030203"/>
              </a:rPr>
              <a:t>Total Funding by Category by City</a:t>
            </a:r>
          </a:p>
          <a:p>
            <a:pPr marL="800100" lvl="1" indent="-342900" fontAlgn="base">
              <a:buFont typeface="+mj-lt"/>
              <a:buAutoNum type="alphaLcPeriod"/>
            </a:pPr>
            <a:r>
              <a:rPr lang="en-US" sz="2400" dirty="0">
                <a:solidFill>
                  <a:schemeClr val="bg1"/>
                </a:solidFill>
                <a:latin typeface="Lato" panose="020F0502020204030203"/>
              </a:rPr>
              <a:t>Investment by Category</a:t>
            </a:r>
          </a:p>
          <a:p>
            <a:pPr marL="800100" lvl="1" indent="-342900" fontAlgn="base">
              <a:buFont typeface="+mj-lt"/>
              <a:buAutoNum type="alphaLcPeriod"/>
            </a:pPr>
            <a:r>
              <a:rPr lang="en-US" sz="2400" dirty="0">
                <a:solidFill>
                  <a:schemeClr val="bg1"/>
                </a:solidFill>
                <a:latin typeface="Lato" panose="020F0502020204030203"/>
              </a:rPr>
              <a:t>Funding by Year – East Coast vs. West Coast</a:t>
            </a:r>
          </a:p>
          <a:p>
            <a:pPr marL="800100" lvl="1" indent="-342900" fontAlgn="base">
              <a:buFont typeface="+mj-lt"/>
              <a:buAutoNum type="alphaLcPeriod"/>
            </a:pPr>
            <a:r>
              <a:rPr lang="en-US" sz="2400" dirty="0">
                <a:solidFill>
                  <a:schemeClr val="bg1"/>
                </a:solidFill>
                <a:latin typeface="Lato" panose="020F0502020204030203"/>
              </a:rPr>
              <a:t>Plot of Investors by State</a:t>
            </a:r>
          </a:p>
          <a:p>
            <a:pPr marL="800100" lvl="1" indent="-342900" fontAlgn="base">
              <a:buFont typeface="+mj-lt"/>
              <a:buAutoNum type="alphaLcPeriod"/>
            </a:pPr>
            <a:r>
              <a:rPr lang="en-US" sz="2400" dirty="0">
                <a:solidFill>
                  <a:schemeClr val="bg1"/>
                </a:solidFill>
                <a:latin typeface="Lato" panose="020F0502020204030203"/>
              </a:rPr>
              <a:t>Company Status by Category</a:t>
            </a:r>
          </a:p>
          <a:p>
            <a:pPr marL="800100" lvl="1" indent="-342900" fontAlgn="base">
              <a:buFont typeface="+mj-lt"/>
              <a:buAutoNum type="alphaLcPeriod"/>
            </a:pPr>
            <a:r>
              <a:rPr lang="en-US" sz="2400" dirty="0">
                <a:solidFill>
                  <a:schemeClr val="bg1"/>
                </a:solidFill>
                <a:latin typeface="Lato" panose="020F0502020204030203"/>
              </a:rPr>
              <a:t>Company Status by Category (Comparative)</a:t>
            </a:r>
          </a:p>
          <a:p>
            <a:pPr marL="800100" lvl="1" indent="-342900" fontAlgn="base">
              <a:buFont typeface="+mj-lt"/>
              <a:buAutoNum type="alphaLcPeriod"/>
            </a:pPr>
            <a:r>
              <a:rPr lang="en-US" sz="2400" dirty="0">
                <a:solidFill>
                  <a:schemeClr val="bg1"/>
                </a:solidFill>
                <a:latin typeface="Lato" panose="020F0502020204030203"/>
              </a:rPr>
              <a:t>Acquisitions</a:t>
            </a:r>
          </a:p>
          <a:p>
            <a:pPr marL="800100" lvl="1" indent="-342900" fontAlgn="base">
              <a:buFont typeface="+mj-lt"/>
              <a:buAutoNum type="alphaLcPeriod"/>
            </a:pPr>
            <a:r>
              <a:rPr lang="en-US" sz="2400" dirty="0">
                <a:solidFill>
                  <a:schemeClr val="bg1"/>
                </a:solidFill>
                <a:latin typeface="Lato" panose="020F0502020204030203"/>
              </a:rPr>
              <a:t>Acquisitions: Acquirers</a:t>
            </a:r>
          </a:p>
          <a:p>
            <a:pPr marL="342900" indent="-342900" fontAlgn="base">
              <a:buFont typeface="+mj-lt"/>
              <a:buAutoNum type="arabicPeriod"/>
            </a:pPr>
            <a:r>
              <a:rPr lang="en-US" sz="2400" dirty="0">
                <a:solidFill>
                  <a:schemeClr val="bg1"/>
                </a:solidFill>
                <a:latin typeface="Lato" panose="020F0502020204030203"/>
              </a:rPr>
              <a:t>Post Mortem</a:t>
            </a:r>
          </a:p>
          <a:p>
            <a:pPr marL="342900" indent="-342900" fontAlgn="base">
              <a:buFont typeface="+mj-lt"/>
              <a:buAutoNum type="arabicPeriod"/>
            </a:pPr>
            <a:r>
              <a:rPr lang="en-US" sz="2400" dirty="0">
                <a:solidFill>
                  <a:schemeClr val="bg1"/>
                </a:solidFill>
                <a:latin typeface="Lato" panose="020F0502020204030203"/>
              </a:rPr>
              <a:t>Questions</a:t>
            </a:r>
          </a:p>
          <a:p>
            <a:pPr marL="342900" indent="-342900" fontAlgn="base">
              <a:buFont typeface="+mj-lt"/>
              <a:buAutoNum type="arabicPeriod"/>
            </a:pPr>
            <a:r>
              <a:rPr lang="en-US" sz="2400" dirty="0">
                <a:solidFill>
                  <a:schemeClr val="bg1"/>
                </a:solidFill>
                <a:latin typeface="Lato" panose="020F0502020204030203"/>
              </a:rPr>
              <a:t>Appendix</a:t>
            </a:r>
          </a:p>
        </p:txBody>
      </p:sp>
      <p:pic>
        <p:nvPicPr>
          <p:cNvPr id="4" name="Picture 3">
            <a:extLst>
              <a:ext uri="{FF2B5EF4-FFF2-40B4-BE49-F238E27FC236}">
                <a16:creationId xmlns:a16="http://schemas.microsoft.com/office/drawing/2014/main" id="{7323A58F-61CC-4B9B-9941-49F985186BC0}"/>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5" name="Slide Number Placeholder 1">
            <a:extLst>
              <a:ext uri="{FF2B5EF4-FFF2-40B4-BE49-F238E27FC236}">
                <a16:creationId xmlns:a16="http://schemas.microsoft.com/office/drawing/2014/main" id="{D2D98E6D-9F22-4897-80EB-7C0D400DCFF7}"/>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4</a:t>
            </a:fld>
            <a:endParaRPr lang="en-US" sz="1000" dirty="0">
              <a:latin typeface="Lato" panose="020F0502020204030203"/>
            </a:endParaRPr>
          </a:p>
        </p:txBody>
      </p:sp>
    </p:spTree>
    <p:extLst>
      <p:ext uri="{BB962C8B-B14F-4D97-AF65-F5344CB8AC3E}">
        <p14:creationId xmlns:p14="http://schemas.microsoft.com/office/powerpoint/2010/main" val="340504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F242-51DD-4753-95CC-51243353C4A9}"/>
              </a:ext>
            </a:extLst>
          </p:cNvPr>
          <p:cNvSpPr>
            <a:spLocks noGrp="1"/>
          </p:cNvSpPr>
          <p:nvPr>
            <p:ph type="title"/>
          </p:nvPr>
        </p:nvSpPr>
        <p:spPr>
          <a:xfrm>
            <a:off x="0" y="0"/>
            <a:ext cx="10515600" cy="697193"/>
          </a:xfrm>
        </p:spPr>
        <p:txBody>
          <a:bodyPr/>
          <a:lstStyle/>
          <a:p>
            <a:r>
              <a:rPr lang="en-US" dirty="0">
                <a:latin typeface="Lato" panose="020F0502020204030203"/>
              </a:rPr>
              <a:t>Methodology</a:t>
            </a:r>
          </a:p>
        </p:txBody>
      </p:sp>
      <p:sp>
        <p:nvSpPr>
          <p:cNvPr id="3" name="Rectangle 2">
            <a:extLst>
              <a:ext uri="{FF2B5EF4-FFF2-40B4-BE49-F238E27FC236}">
                <a16:creationId xmlns:a16="http://schemas.microsoft.com/office/drawing/2014/main" id="{147433B9-B272-4ACE-AB87-C00C52F96CF1}"/>
              </a:ext>
            </a:extLst>
          </p:cNvPr>
          <p:cNvSpPr/>
          <p:nvPr/>
        </p:nvSpPr>
        <p:spPr>
          <a:xfrm>
            <a:off x="20165" y="1469611"/>
            <a:ext cx="11672047" cy="4708981"/>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identified our main data set of startup investor data on Kaggle</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reviewed the data to ensure it was useful</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After we had some observations, we cleaned this data utilizing a combination of pandas and </a:t>
            </a:r>
            <a:r>
              <a:rPr lang="en-US" sz="2400" dirty="0" err="1">
                <a:solidFill>
                  <a:srgbClr val="000000"/>
                </a:solidFill>
                <a:latin typeface="Lato" panose="020F0502020204030203"/>
              </a:rPr>
              <a:t>xls</a:t>
            </a:r>
            <a:endParaRPr lang="en-US" sz="2400" dirty="0">
              <a:solidFill>
                <a:srgbClr val="000000"/>
              </a:solidFill>
              <a:latin typeface="Lato" panose="020F0502020204030203"/>
            </a:endParaRP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pulled in weather data from weather </a:t>
            </a:r>
            <a:r>
              <a:rPr lang="en-US" sz="2400" dirty="0" err="1">
                <a:solidFill>
                  <a:srgbClr val="000000"/>
                </a:solidFill>
                <a:latin typeface="Lato" panose="020F0502020204030203"/>
              </a:rPr>
              <a:t>api</a:t>
            </a:r>
            <a:r>
              <a:rPr lang="en-US" sz="2400" dirty="0">
                <a:solidFill>
                  <a:srgbClr val="000000"/>
                </a:solidFill>
                <a:latin typeface="Lato" panose="020F0502020204030203"/>
              </a:rPr>
              <a:t> and combined with main data set</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started to iterate on observations of the data</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discussed patterns of the data within the group</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then decided which metrics to focus on and create meaningful visualizations of the data</a:t>
            </a:r>
          </a:p>
        </p:txBody>
      </p:sp>
      <p:pic>
        <p:nvPicPr>
          <p:cNvPr id="5" name="Picture 4">
            <a:extLst>
              <a:ext uri="{FF2B5EF4-FFF2-40B4-BE49-F238E27FC236}">
                <a16:creationId xmlns:a16="http://schemas.microsoft.com/office/drawing/2014/main" id="{38644238-4BFC-4DB0-8359-DA5E61183114}"/>
              </a:ext>
            </a:extLst>
          </p:cNvPr>
          <p:cNvPicPr>
            <a:picLocks noChangeAspect="1"/>
          </p:cNvPicPr>
          <p:nvPr/>
        </p:nvPicPr>
        <p:blipFill>
          <a:blip r:embed="rId3">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6" name="Slide Number Placeholder 1">
            <a:extLst>
              <a:ext uri="{FF2B5EF4-FFF2-40B4-BE49-F238E27FC236}">
                <a16:creationId xmlns:a16="http://schemas.microsoft.com/office/drawing/2014/main" id="{5E4A7C75-EA12-4DCC-A9FC-9BA7FCB7E4F1}"/>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5</a:t>
            </a:fld>
            <a:endParaRPr lang="en-US" sz="1000" dirty="0">
              <a:latin typeface="Lato" panose="020F0502020204030203"/>
            </a:endParaRPr>
          </a:p>
        </p:txBody>
      </p:sp>
    </p:spTree>
    <p:extLst>
      <p:ext uri="{BB962C8B-B14F-4D97-AF65-F5344CB8AC3E}">
        <p14:creationId xmlns:p14="http://schemas.microsoft.com/office/powerpoint/2010/main" val="200052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ABD5-927C-40D9-B3DE-DE349CACDF22}"/>
              </a:ext>
            </a:extLst>
          </p:cNvPr>
          <p:cNvSpPr>
            <a:spLocks noGrp="1"/>
          </p:cNvSpPr>
          <p:nvPr>
            <p:ph type="title"/>
          </p:nvPr>
        </p:nvSpPr>
        <p:spPr>
          <a:xfrm>
            <a:off x="0" y="0"/>
            <a:ext cx="10515600" cy="724087"/>
          </a:xfrm>
        </p:spPr>
        <p:txBody>
          <a:bodyPr/>
          <a:lstStyle/>
          <a:p>
            <a:r>
              <a:rPr lang="en-US" dirty="0"/>
              <a:t>Summary</a:t>
            </a:r>
          </a:p>
        </p:txBody>
      </p:sp>
      <p:sp>
        <p:nvSpPr>
          <p:cNvPr id="4" name="Rectangle 3">
            <a:extLst>
              <a:ext uri="{FF2B5EF4-FFF2-40B4-BE49-F238E27FC236}">
                <a16:creationId xmlns:a16="http://schemas.microsoft.com/office/drawing/2014/main" id="{E1858555-57FD-43D0-BF05-F561DF8C092C}"/>
              </a:ext>
            </a:extLst>
          </p:cNvPr>
          <p:cNvSpPr/>
          <p:nvPr/>
        </p:nvSpPr>
        <p:spPr>
          <a:xfrm>
            <a:off x="0" y="537833"/>
            <a:ext cx="12080221" cy="6401753"/>
          </a:xfrm>
          <a:prstGeom prst="rect">
            <a:avLst/>
          </a:prstGeom>
        </p:spPr>
        <p:txBody>
          <a:bodyPr wrap="square">
            <a:spAutoFit/>
          </a:bodyPr>
          <a:lstStyle/>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have observed strong representation on the coasts of the US for funding of startups, led by San Francisco ($58B) and New York City ($33B); as expected.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We found no observed relationship to weather.</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California ($199.9B) is the top state for start-ups which is in-line with the reputation it has. This represents 49% of all funding ($405B) of the companies we examined.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majority of the companies, 83%, have the status of operating. The next status level is closed at 7.5%. The remaining 9% have the status of IPO or acquired.</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Of all companies (13,686) there were 58,286 investors, which is about 4.26 investors on average. Max was 53, min was 1. California had 29K investors investing in their companies which is 50% of the total amount of investors.</a:t>
            </a:r>
          </a:p>
          <a:p>
            <a:pPr marL="742950" indent="-285750" fontAlgn="base">
              <a:spcBef>
                <a:spcPts val="1200"/>
              </a:spcBef>
              <a:buFont typeface="Arial" panose="020B0604020202020204" pitchFamily="34" charset="0"/>
              <a:buChar char="•"/>
            </a:pPr>
            <a:r>
              <a:rPr lang="en-US" sz="2400" dirty="0">
                <a:solidFill>
                  <a:srgbClr val="000000"/>
                </a:solidFill>
                <a:latin typeface="Lato" panose="020F0502020204030203"/>
              </a:rPr>
              <a:t>The largest acquisition was WhatsApp for $19B by Facebook. Facebook and HP are the largest acquirers by average price paid and total spend. Google was the largest acquirer by count. The top 14 acquirers were technology related and account for 30% of all acquisitions. </a:t>
            </a:r>
          </a:p>
        </p:txBody>
      </p:sp>
      <p:pic>
        <p:nvPicPr>
          <p:cNvPr id="6" name="Picture 5">
            <a:extLst>
              <a:ext uri="{FF2B5EF4-FFF2-40B4-BE49-F238E27FC236}">
                <a16:creationId xmlns:a16="http://schemas.microsoft.com/office/drawing/2014/main" id="{6F42AB8C-D0B9-4094-A28B-BB54201B14F8}"/>
              </a:ext>
            </a:extLst>
          </p:cNvPr>
          <p:cNvPicPr>
            <a:picLocks noChangeAspect="1"/>
          </p:cNvPicPr>
          <p:nvPr/>
        </p:nvPicPr>
        <p:blipFill>
          <a:blip r:embed="rId2">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7" name="Slide Number Placeholder 1">
            <a:extLst>
              <a:ext uri="{FF2B5EF4-FFF2-40B4-BE49-F238E27FC236}">
                <a16:creationId xmlns:a16="http://schemas.microsoft.com/office/drawing/2014/main" id="{83C6D23D-690F-4FD2-A176-0ED9BE2256B2}"/>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6</a:t>
            </a:fld>
            <a:endParaRPr lang="en-US" sz="1000" dirty="0">
              <a:latin typeface="Lato" panose="020F0502020204030203"/>
            </a:endParaRPr>
          </a:p>
        </p:txBody>
      </p:sp>
    </p:spTree>
    <p:extLst>
      <p:ext uri="{BB962C8B-B14F-4D97-AF65-F5344CB8AC3E}">
        <p14:creationId xmlns:p14="http://schemas.microsoft.com/office/powerpoint/2010/main" val="10332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6125"/>
            <a:ext cx="11953701" cy="631670"/>
          </a:xfrm>
        </p:spPr>
        <p:txBody>
          <a:bodyPr>
            <a:normAutofit/>
          </a:bodyPr>
          <a:lstStyle/>
          <a:p>
            <a:r>
              <a:rPr lang="en-US" dirty="0">
                <a:latin typeface="Lato" panose="020F0502020204030203"/>
              </a:rPr>
              <a:t>Plot of count of companies vs. funding amounts</a:t>
            </a:r>
          </a:p>
        </p:txBody>
      </p:sp>
      <p:pic>
        <p:nvPicPr>
          <p:cNvPr id="3" name="Picture 2">
            <a:extLst>
              <a:ext uri="{FF2B5EF4-FFF2-40B4-BE49-F238E27FC236}">
                <a16:creationId xmlns:a16="http://schemas.microsoft.com/office/drawing/2014/main" id="{63FD0D75-CBBF-44EC-9DE2-6827169AABB8}"/>
              </a:ext>
            </a:extLst>
          </p:cNvPr>
          <p:cNvPicPr>
            <a:picLocks noChangeAspect="1"/>
          </p:cNvPicPr>
          <p:nvPr/>
        </p:nvPicPr>
        <p:blipFill>
          <a:blip r:embed="rId3"/>
          <a:stretch>
            <a:fillRect/>
          </a:stretch>
        </p:blipFill>
        <p:spPr>
          <a:xfrm>
            <a:off x="3228731" y="675497"/>
            <a:ext cx="7513061" cy="3028826"/>
          </a:xfrm>
          <a:prstGeom prst="rect">
            <a:avLst/>
          </a:prstGeom>
        </p:spPr>
      </p:pic>
      <p:pic>
        <p:nvPicPr>
          <p:cNvPr id="4" name="Picture 3">
            <a:extLst>
              <a:ext uri="{FF2B5EF4-FFF2-40B4-BE49-F238E27FC236}">
                <a16:creationId xmlns:a16="http://schemas.microsoft.com/office/drawing/2014/main" id="{C1798D22-4E9C-4D64-9A97-3013ADE0A980}"/>
              </a:ext>
            </a:extLst>
          </p:cNvPr>
          <p:cNvPicPr>
            <a:picLocks noChangeAspect="1"/>
          </p:cNvPicPr>
          <p:nvPr/>
        </p:nvPicPr>
        <p:blipFill>
          <a:blip r:embed="rId4"/>
          <a:stretch>
            <a:fillRect/>
          </a:stretch>
        </p:blipFill>
        <p:spPr>
          <a:xfrm>
            <a:off x="3228732" y="3748149"/>
            <a:ext cx="7513061" cy="3028826"/>
          </a:xfrm>
          <a:prstGeom prst="rect">
            <a:avLst/>
          </a:prstGeom>
        </p:spPr>
      </p:pic>
      <p:sp>
        <p:nvSpPr>
          <p:cNvPr id="5" name="TextBox 4">
            <a:extLst>
              <a:ext uri="{FF2B5EF4-FFF2-40B4-BE49-F238E27FC236}">
                <a16:creationId xmlns:a16="http://schemas.microsoft.com/office/drawing/2014/main" id="{38646FDE-551E-4DA1-84EE-63E48DC47D4A}"/>
              </a:ext>
            </a:extLst>
          </p:cNvPr>
          <p:cNvSpPr txBox="1"/>
          <p:nvPr/>
        </p:nvSpPr>
        <p:spPr>
          <a:xfrm>
            <a:off x="124361" y="1363287"/>
            <a:ext cx="3096206" cy="2031325"/>
          </a:xfrm>
          <a:prstGeom prst="rect">
            <a:avLst/>
          </a:prstGeom>
          <a:noFill/>
        </p:spPr>
        <p:txBody>
          <a:bodyPr wrap="square" rtlCol="0">
            <a:spAutoFit/>
          </a:bodyPr>
          <a:lstStyle/>
          <a:p>
            <a:r>
              <a:rPr lang="en-US" dirty="0">
                <a:latin typeface="Lato" panose="020F0502020204030203"/>
              </a:rPr>
              <a:t>We have observed high concentration of companies in NY and CA, however total funding is more apparent in other states such as Colorado, Texas, Illinois, Washington and Florida.</a:t>
            </a:r>
          </a:p>
        </p:txBody>
      </p:sp>
      <p:pic>
        <p:nvPicPr>
          <p:cNvPr id="7" name="Picture 6">
            <a:extLst>
              <a:ext uri="{FF2B5EF4-FFF2-40B4-BE49-F238E27FC236}">
                <a16:creationId xmlns:a16="http://schemas.microsoft.com/office/drawing/2014/main" id="{52FF515B-591B-4020-ADAD-09B0C0AA39A1}"/>
              </a:ext>
            </a:extLst>
          </p:cNvPr>
          <p:cNvPicPr>
            <a:picLocks noChangeAspect="1"/>
          </p:cNvPicPr>
          <p:nvPr/>
        </p:nvPicPr>
        <p:blipFill>
          <a:blip r:embed="rId5">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8" name="Slide Number Placeholder 1">
            <a:extLst>
              <a:ext uri="{FF2B5EF4-FFF2-40B4-BE49-F238E27FC236}">
                <a16:creationId xmlns:a16="http://schemas.microsoft.com/office/drawing/2014/main" id="{F2CEDFB0-92CF-4DA0-A37E-E93633A3042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7</a:t>
            </a:fld>
            <a:endParaRPr lang="en-US" sz="1000" dirty="0">
              <a:latin typeface="Lato" panose="020F0502020204030203"/>
            </a:endParaRPr>
          </a:p>
        </p:txBody>
      </p:sp>
      <p:sp>
        <p:nvSpPr>
          <p:cNvPr id="6" name="TextBox 5">
            <a:extLst>
              <a:ext uri="{FF2B5EF4-FFF2-40B4-BE49-F238E27FC236}">
                <a16:creationId xmlns:a16="http://schemas.microsoft.com/office/drawing/2014/main" id="{783CF480-9F0E-46C0-9670-D6296C32FCE4}"/>
              </a:ext>
            </a:extLst>
          </p:cNvPr>
          <p:cNvSpPr txBox="1"/>
          <p:nvPr/>
        </p:nvSpPr>
        <p:spPr>
          <a:xfrm>
            <a:off x="4941794" y="68175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Count of companies by city</a:t>
            </a:r>
          </a:p>
        </p:txBody>
      </p:sp>
      <p:sp>
        <p:nvSpPr>
          <p:cNvPr id="9" name="TextBox 8">
            <a:extLst>
              <a:ext uri="{FF2B5EF4-FFF2-40B4-BE49-F238E27FC236}">
                <a16:creationId xmlns:a16="http://schemas.microsoft.com/office/drawing/2014/main" id="{B81B5936-C51A-4F49-8530-5A8FEB874253}"/>
              </a:ext>
            </a:extLst>
          </p:cNvPr>
          <p:cNvSpPr txBox="1"/>
          <p:nvPr/>
        </p:nvSpPr>
        <p:spPr>
          <a:xfrm>
            <a:off x="4941794" y="3703928"/>
            <a:ext cx="4740088" cy="369332"/>
          </a:xfrm>
          <a:prstGeom prst="rect">
            <a:avLst/>
          </a:prstGeom>
          <a:noFill/>
        </p:spPr>
        <p:txBody>
          <a:bodyPr wrap="square" rtlCol="0">
            <a:spAutoFit/>
          </a:bodyPr>
          <a:lstStyle/>
          <a:p>
            <a:pPr algn="ctr"/>
            <a:r>
              <a:rPr lang="en-US" b="1" dirty="0">
                <a:solidFill>
                  <a:schemeClr val="bg1"/>
                </a:solidFill>
                <a:latin typeface="Lato" panose="020F0502020204030203"/>
              </a:rPr>
              <a:t>Total funding by city</a:t>
            </a:r>
          </a:p>
        </p:txBody>
      </p:sp>
    </p:spTree>
    <p:extLst>
      <p:ext uri="{BB962C8B-B14F-4D97-AF65-F5344CB8AC3E}">
        <p14:creationId xmlns:p14="http://schemas.microsoft.com/office/powerpoint/2010/main" val="91746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D92A979-55A8-4EC8-A6A0-EE4700DF58FC}"/>
              </a:ext>
            </a:extLst>
          </p:cNvPr>
          <p:cNvPicPr>
            <a:picLocks noChangeAspect="1"/>
          </p:cNvPicPr>
          <p:nvPr/>
        </p:nvPicPr>
        <p:blipFill>
          <a:blip r:embed="rId3"/>
          <a:stretch>
            <a:fillRect/>
          </a:stretch>
        </p:blipFill>
        <p:spPr>
          <a:xfrm>
            <a:off x="94211" y="2288435"/>
            <a:ext cx="5902038" cy="3794167"/>
          </a:xfrm>
          <a:prstGeom prst="rect">
            <a:avLst/>
          </a:prstGeom>
        </p:spPr>
      </p:pic>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652181"/>
          </a:xfrm>
        </p:spPr>
        <p:txBody>
          <a:bodyPr>
            <a:normAutofit/>
          </a:bodyPr>
          <a:lstStyle/>
          <a:p>
            <a:r>
              <a:rPr lang="en-US" dirty="0">
                <a:latin typeface="Lato" panose="020F0502020204030203"/>
              </a:rPr>
              <a:t>Total Funding by Category by City</a:t>
            </a:r>
          </a:p>
        </p:txBody>
      </p:sp>
      <p:sp>
        <p:nvSpPr>
          <p:cNvPr id="5" name="TextBox 4">
            <a:extLst>
              <a:ext uri="{FF2B5EF4-FFF2-40B4-BE49-F238E27FC236}">
                <a16:creationId xmlns:a16="http://schemas.microsoft.com/office/drawing/2014/main" id="{38646FDE-551E-4DA1-84EE-63E48DC47D4A}"/>
              </a:ext>
            </a:extLst>
          </p:cNvPr>
          <p:cNvSpPr txBox="1"/>
          <p:nvPr/>
        </p:nvSpPr>
        <p:spPr>
          <a:xfrm>
            <a:off x="55418" y="828905"/>
            <a:ext cx="12042371" cy="1200329"/>
          </a:xfrm>
          <a:prstGeom prst="rect">
            <a:avLst/>
          </a:prstGeom>
          <a:noFill/>
        </p:spPr>
        <p:txBody>
          <a:bodyPr wrap="square" rtlCol="0">
            <a:spAutoFit/>
          </a:bodyPr>
          <a:lstStyle/>
          <a:p>
            <a:r>
              <a:rPr lang="en-US" dirty="0">
                <a:latin typeface="Lato" panose="020F0502020204030203"/>
              </a:rPr>
              <a:t>We have observed trends within the technology and software category as popular across all states. Additionally some states seemed to be popular across many categories. When we focused further to total category funding &gt;$1B, we see New York and San Francisco as the most popular cities and technology as well as software coming into greater focus. Marketing in NY and Software/Transportation in San Francisco are the highest funded.</a:t>
            </a:r>
          </a:p>
        </p:txBody>
      </p:sp>
      <p:pic>
        <p:nvPicPr>
          <p:cNvPr id="9" name="Graphic 8" descr="Arrow Straight">
            <a:extLst>
              <a:ext uri="{FF2B5EF4-FFF2-40B4-BE49-F238E27FC236}">
                <a16:creationId xmlns:a16="http://schemas.microsoft.com/office/drawing/2014/main" id="{20DB4F5F-5708-46FB-BA73-F9E6963FCB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275919"/>
            <a:ext cx="457200" cy="457200"/>
          </a:xfrm>
          <a:prstGeom prst="rect">
            <a:avLst/>
          </a:prstGeom>
        </p:spPr>
      </p:pic>
      <p:pic>
        <p:nvPicPr>
          <p:cNvPr id="10" name="Graphic 9" descr="Arrow Straight">
            <a:extLst>
              <a:ext uri="{FF2B5EF4-FFF2-40B4-BE49-F238E27FC236}">
                <a16:creationId xmlns:a16="http://schemas.microsoft.com/office/drawing/2014/main" id="{C87F3092-1CB7-4D4C-A15D-29052F294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67498" y="4734135"/>
            <a:ext cx="457200" cy="457200"/>
          </a:xfrm>
          <a:prstGeom prst="rect">
            <a:avLst/>
          </a:prstGeom>
        </p:spPr>
      </p:pic>
      <p:pic>
        <p:nvPicPr>
          <p:cNvPr id="11" name="Graphic 10" descr="Arrow Straight">
            <a:extLst>
              <a:ext uri="{FF2B5EF4-FFF2-40B4-BE49-F238E27FC236}">
                <a16:creationId xmlns:a16="http://schemas.microsoft.com/office/drawing/2014/main" id="{93448A0F-79DB-4F20-979E-0514AA39A6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995651" y="2949671"/>
            <a:ext cx="457200" cy="457200"/>
          </a:xfrm>
          <a:prstGeom prst="rect">
            <a:avLst/>
          </a:prstGeom>
        </p:spPr>
      </p:pic>
      <p:pic>
        <p:nvPicPr>
          <p:cNvPr id="12" name="Graphic 11" descr="Arrow Straight">
            <a:extLst>
              <a:ext uri="{FF2B5EF4-FFF2-40B4-BE49-F238E27FC236}">
                <a16:creationId xmlns:a16="http://schemas.microsoft.com/office/drawing/2014/main" id="{55538381-C2DD-4B0A-AE7D-F214BB6521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168332" y="2963118"/>
            <a:ext cx="457200" cy="457200"/>
          </a:xfrm>
          <a:prstGeom prst="rect">
            <a:avLst/>
          </a:prstGeom>
        </p:spPr>
      </p:pic>
      <p:pic>
        <p:nvPicPr>
          <p:cNvPr id="4" name="Picture 3">
            <a:extLst>
              <a:ext uri="{FF2B5EF4-FFF2-40B4-BE49-F238E27FC236}">
                <a16:creationId xmlns:a16="http://schemas.microsoft.com/office/drawing/2014/main" id="{77C5CA74-A545-4177-A714-1C62C21DD6BA}"/>
              </a:ext>
            </a:extLst>
          </p:cNvPr>
          <p:cNvPicPr>
            <a:picLocks noChangeAspect="1"/>
          </p:cNvPicPr>
          <p:nvPr/>
        </p:nvPicPr>
        <p:blipFill>
          <a:blip r:embed="rId6"/>
          <a:stretch>
            <a:fillRect/>
          </a:stretch>
        </p:blipFill>
        <p:spPr>
          <a:xfrm>
            <a:off x="6195753" y="2288437"/>
            <a:ext cx="5902036" cy="3794166"/>
          </a:xfrm>
          <a:prstGeom prst="rect">
            <a:avLst/>
          </a:prstGeom>
        </p:spPr>
      </p:pic>
      <p:pic>
        <p:nvPicPr>
          <p:cNvPr id="15" name="Picture 14">
            <a:extLst>
              <a:ext uri="{FF2B5EF4-FFF2-40B4-BE49-F238E27FC236}">
                <a16:creationId xmlns:a16="http://schemas.microsoft.com/office/drawing/2014/main" id="{F2096438-CCE0-415C-825B-CD7D2DFD7D7F}"/>
              </a:ext>
            </a:extLst>
          </p:cNvPr>
          <p:cNvPicPr>
            <a:picLocks noChangeAspect="1"/>
          </p:cNvPicPr>
          <p:nvPr/>
        </p:nvPicPr>
        <p:blipFill>
          <a:blip r:embed="rId7">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6" name="Slide Number Placeholder 1">
            <a:extLst>
              <a:ext uri="{FF2B5EF4-FFF2-40B4-BE49-F238E27FC236}">
                <a16:creationId xmlns:a16="http://schemas.microsoft.com/office/drawing/2014/main" id="{C15982E2-965C-486A-B5CB-080B757983CA}"/>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8</a:t>
            </a:fld>
            <a:endParaRPr lang="en-US" sz="1000" dirty="0">
              <a:latin typeface="Lato" panose="020F0502020204030203"/>
            </a:endParaRPr>
          </a:p>
        </p:txBody>
      </p:sp>
    </p:spTree>
    <p:extLst>
      <p:ext uri="{BB962C8B-B14F-4D97-AF65-F5344CB8AC3E}">
        <p14:creationId xmlns:p14="http://schemas.microsoft.com/office/powerpoint/2010/main" val="388196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6D41-2C4F-4825-A40F-AD753D613985}"/>
              </a:ext>
            </a:extLst>
          </p:cNvPr>
          <p:cNvSpPr>
            <a:spLocks noGrp="1"/>
          </p:cNvSpPr>
          <p:nvPr>
            <p:ph type="title"/>
          </p:nvPr>
        </p:nvSpPr>
        <p:spPr>
          <a:xfrm>
            <a:off x="0" y="0"/>
            <a:ext cx="11953701" cy="591670"/>
          </a:xfrm>
        </p:spPr>
        <p:txBody>
          <a:bodyPr>
            <a:normAutofit/>
          </a:bodyPr>
          <a:lstStyle/>
          <a:p>
            <a:r>
              <a:rPr lang="en-US" dirty="0">
                <a:latin typeface="Lato" panose="020F0502020204030203"/>
              </a:rPr>
              <a:t>Investment by Category</a:t>
            </a:r>
          </a:p>
        </p:txBody>
      </p:sp>
      <p:sp>
        <p:nvSpPr>
          <p:cNvPr id="5" name="TextBox 4">
            <a:extLst>
              <a:ext uri="{FF2B5EF4-FFF2-40B4-BE49-F238E27FC236}">
                <a16:creationId xmlns:a16="http://schemas.microsoft.com/office/drawing/2014/main" id="{38646FDE-551E-4DA1-84EE-63E48DC47D4A}"/>
              </a:ext>
            </a:extLst>
          </p:cNvPr>
          <p:cNvSpPr txBox="1"/>
          <p:nvPr/>
        </p:nvSpPr>
        <p:spPr>
          <a:xfrm>
            <a:off x="105295" y="1657409"/>
            <a:ext cx="4514085" cy="1754326"/>
          </a:xfrm>
          <a:prstGeom prst="rect">
            <a:avLst/>
          </a:prstGeom>
          <a:noFill/>
        </p:spPr>
        <p:txBody>
          <a:bodyPr wrap="square" rtlCol="0">
            <a:spAutoFit/>
          </a:bodyPr>
          <a:lstStyle/>
          <a:p>
            <a:r>
              <a:rPr lang="en-US" dirty="0">
                <a:latin typeface="Lato" panose="020F0502020204030203"/>
              </a:rPr>
              <a:t>We have observed that transportation, software, and marketing are the leading categories with the largest total of investments. We were surprised to see that technology came up only at the eighth-most invested category overall.</a:t>
            </a:r>
          </a:p>
        </p:txBody>
      </p:sp>
      <p:pic>
        <p:nvPicPr>
          <p:cNvPr id="9" name="Picture 8">
            <a:extLst>
              <a:ext uri="{FF2B5EF4-FFF2-40B4-BE49-F238E27FC236}">
                <a16:creationId xmlns:a16="http://schemas.microsoft.com/office/drawing/2014/main" id="{8428B50C-3322-4652-BDF6-E9B3BBA36812}"/>
              </a:ext>
            </a:extLst>
          </p:cNvPr>
          <p:cNvPicPr>
            <a:picLocks noChangeAspect="1"/>
          </p:cNvPicPr>
          <p:nvPr/>
        </p:nvPicPr>
        <p:blipFill>
          <a:blip r:embed="rId3"/>
          <a:stretch>
            <a:fillRect/>
          </a:stretch>
        </p:blipFill>
        <p:spPr>
          <a:xfrm>
            <a:off x="4867428" y="828704"/>
            <a:ext cx="7063904" cy="5200591"/>
          </a:xfrm>
          <a:prstGeom prst="rect">
            <a:avLst/>
          </a:prstGeom>
        </p:spPr>
      </p:pic>
      <p:pic>
        <p:nvPicPr>
          <p:cNvPr id="10" name="Picture 9">
            <a:extLst>
              <a:ext uri="{FF2B5EF4-FFF2-40B4-BE49-F238E27FC236}">
                <a16:creationId xmlns:a16="http://schemas.microsoft.com/office/drawing/2014/main" id="{E906096D-99CA-405A-AFA8-D03BAE70F152}"/>
              </a:ext>
            </a:extLst>
          </p:cNvPr>
          <p:cNvPicPr>
            <a:picLocks noChangeAspect="1"/>
          </p:cNvPicPr>
          <p:nvPr/>
        </p:nvPicPr>
        <p:blipFill>
          <a:blip r:embed="rId4">
            <a:duotone>
              <a:schemeClr val="accent1">
                <a:shade val="45000"/>
                <a:satMod val="135000"/>
              </a:schemeClr>
              <a:prstClr val="white"/>
            </a:duotone>
          </a:blip>
          <a:stretch>
            <a:fillRect/>
          </a:stretch>
        </p:blipFill>
        <p:spPr>
          <a:xfrm>
            <a:off x="10905565" y="6371074"/>
            <a:ext cx="1174656" cy="361010"/>
          </a:xfrm>
          <a:prstGeom prst="rect">
            <a:avLst/>
          </a:prstGeom>
        </p:spPr>
      </p:pic>
      <p:sp>
        <p:nvSpPr>
          <p:cNvPr id="11" name="Slide Number Placeholder 1">
            <a:extLst>
              <a:ext uri="{FF2B5EF4-FFF2-40B4-BE49-F238E27FC236}">
                <a16:creationId xmlns:a16="http://schemas.microsoft.com/office/drawing/2014/main" id="{69358ECC-6C0C-46DC-B007-D101CD9F47E9}"/>
              </a:ext>
            </a:extLst>
          </p:cNvPr>
          <p:cNvSpPr txBox="1">
            <a:spLocks/>
          </p:cNvSpPr>
          <p:nvPr/>
        </p:nvSpPr>
        <p:spPr>
          <a:xfrm>
            <a:off x="35575" y="6516546"/>
            <a:ext cx="414697" cy="36101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sz="1000" smtClean="0">
                <a:latin typeface="Lato" panose="020F0502020204030203"/>
              </a:rPr>
              <a:pPr/>
              <a:t>9</a:t>
            </a:fld>
            <a:endParaRPr lang="en-US" sz="1000" dirty="0">
              <a:latin typeface="Lato" panose="020F0502020204030203"/>
            </a:endParaRPr>
          </a:p>
        </p:txBody>
      </p:sp>
    </p:spTree>
    <p:extLst>
      <p:ext uri="{BB962C8B-B14F-4D97-AF65-F5344CB8AC3E}">
        <p14:creationId xmlns:p14="http://schemas.microsoft.com/office/powerpoint/2010/main" val="298557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3815</TotalTime>
  <Words>1175</Words>
  <Application>Microsoft Office PowerPoint</Application>
  <PresentationFormat>Widescreen</PresentationFormat>
  <Paragraphs>133</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Lato</vt:lpstr>
      <vt:lpstr>Lato Black</vt:lpstr>
      <vt:lpstr>Trebuchet MS</vt:lpstr>
      <vt:lpstr>Berlin</vt:lpstr>
      <vt:lpstr>PowerPoint Presentation</vt:lpstr>
      <vt:lpstr>Slide 10</vt:lpstr>
      <vt:lpstr>PowerPoint Presentation</vt:lpstr>
      <vt:lpstr>TOC</vt:lpstr>
      <vt:lpstr>Methodology</vt:lpstr>
      <vt:lpstr>Summary</vt:lpstr>
      <vt:lpstr>Plot of count of companies vs. funding amounts</vt:lpstr>
      <vt:lpstr>Total Funding by Category by City</vt:lpstr>
      <vt:lpstr>Investment by Category</vt:lpstr>
      <vt:lpstr>Funding by Year – East Coast vs. West Coast</vt:lpstr>
      <vt:lpstr>Plot of Investors by State</vt:lpstr>
      <vt:lpstr>Company Status by Category</vt:lpstr>
      <vt:lpstr>Company Status by Category (Comparative)</vt:lpstr>
      <vt:lpstr>Acquisitions</vt:lpstr>
      <vt:lpstr>Acquisitions: Acquirers</vt:lpstr>
      <vt:lpstr>PowerPoint Presentation</vt:lpstr>
      <vt:lpstr>Questions?</vt:lpstr>
      <vt:lpstr>Appendix</vt:lpstr>
      <vt:lpstr>Funding Rounds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Drew Seelig</dc:creator>
  <cp:lastModifiedBy>Drew Seelig</cp:lastModifiedBy>
  <cp:revision>50</cp:revision>
  <dcterms:created xsi:type="dcterms:W3CDTF">2019-08-29T20:25:13Z</dcterms:created>
  <dcterms:modified xsi:type="dcterms:W3CDTF">2019-09-11T14:57:08Z</dcterms:modified>
</cp:coreProperties>
</file>