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75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DA32-6B0E-9164-2DE1-41552B01E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591351-AFC4-DC31-651B-63AA97963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B8D92B-718D-C57B-A65E-E26CE5074DC7}"/>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5" name="Footer Placeholder 4">
            <a:extLst>
              <a:ext uri="{FF2B5EF4-FFF2-40B4-BE49-F238E27FC236}">
                <a16:creationId xmlns:a16="http://schemas.microsoft.com/office/drawing/2014/main" id="{33DF0904-B291-EE89-09DB-F47B9218F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2A1E-72FF-FAA7-ACBA-B6FEC57BE3F5}"/>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59112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5F66-698B-F9A6-5B86-4E498C1DA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FEF74E-220D-7201-E988-33F50389B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A3BD-F847-EAA9-36A2-512EF645DDDB}"/>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5" name="Footer Placeholder 4">
            <a:extLst>
              <a:ext uri="{FF2B5EF4-FFF2-40B4-BE49-F238E27FC236}">
                <a16:creationId xmlns:a16="http://schemas.microsoft.com/office/drawing/2014/main" id="{3213B509-04D2-72DF-9C3F-907054874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CF22C-6429-D79C-6726-9801B142D5D0}"/>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91381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B791D-C0F5-A112-5E00-7FD5966C7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7C4610-A532-CABE-E253-AA63BDEE4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A81CA-D6C6-8B28-6E83-C9F2CD1BE20A}"/>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5" name="Footer Placeholder 4">
            <a:extLst>
              <a:ext uri="{FF2B5EF4-FFF2-40B4-BE49-F238E27FC236}">
                <a16:creationId xmlns:a16="http://schemas.microsoft.com/office/drawing/2014/main" id="{226E438E-2FEB-1F80-D5A2-38E135CAE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B0E0C-75F6-85F0-BD43-0BB18FF87DEE}"/>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85974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50FC-2068-3CF3-AA5A-9C6231262A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4F2F26-4039-25CA-68FC-6DCF185E21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7E37-59F2-6C72-5683-88DAECFAC462}"/>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5" name="Footer Placeholder 4">
            <a:extLst>
              <a:ext uri="{FF2B5EF4-FFF2-40B4-BE49-F238E27FC236}">
                <a16:creationId xmlns:a16="http://schemas.microsoft.com/office/drawing/2014/main" id="{9B94571E-E733-D570-031E-690402F39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B166-9D05-6891-1A4B-1987BFB2B478}"/>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73710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DA30-3633-6B02-BABC-6F270F667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E364-1FC9-5DE2-6697-2626335A3D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50086-1DBE-CC54-4A97-59865E568C2A}"/>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5" name="Footer Placeholder 4">
            <a:extLst>
              <a:ext uri="{FF2B5EF4-FFF2-40B4-BE49-F238E27FC236}">
                <a16:creationId xmlns:a16="http://schemas.microsoft.com/office/drawing/2014/main" id="{34EB3F63-6A86-1256-E288-85357D939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17687-C4E5-730E-6CC8-89D5277A4476}"/>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172284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E878-2C43-B56B-625D-D2B8C8DD5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0CE18-FCE1-5722-F090-B023072494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DDAA63-D6B3-CF2D-07A8-959E2EC1A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CCE0-BB63-CD0B-F6C0-A48A896694A0}"/>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6" name="Footer Placeholder 5">
            <a:extLst>
              <a:ext uri="{FF2B5EF4-FFF2-40B4-BE49-F238E27FC236}">
                <a16:creationId xmlns:a16="http://schemas.microsoft.com/office/drawing/2014/main" id="{CB47ED2C-EE4D-346D-C02F-003DAA189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AC240-32DE-5B1B-3482-21AB50E60568}"/>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9316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DC70-A812-3A08-1E10-F5EDC3780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3A9ADE-4288-F666-1ED0-16371DE1F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6B245-4349-D5E0-E8E9-050702138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98097-2A5C-446D-F28E-07A34C69B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BE0F8-76D9-936E-8CCF-88BE9E3EB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6EA68-B807-27BD-D5CD-3759E13A69A2}"/>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8" name="Footer Placeholder 7">
            <a:extLst>
              <a:ext uri="{FF2B5EF4-FFF2-40B4-BE49-F238E27FC236}">
                <a16:creationId xmlns:a16="http://schemas.microsoft.com/office/drawing/2014/main" id="{FB03AA06-E233-FE91-2046-CCF2652573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2634E-22BE-B0DC-2506-CD97C3A43A0F}"/>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61987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FC0-B2BF-FBCE-9C66-FD8B63E81D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B4E2B-D23F-0526-D7FD-BCE3EDA2B239}"/>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4" name="Footer Placeholder 3">
            <a:extLst>
              <a:ext uri="{FF2B5EF4-FFF2-40B4-BE49-F238E27FC236}">
                <a16:creationId xmlns:a16="http://schemas.microsoft.com/office/drawing/2014/main" id="{0366AC2A-22A2-146A-BEC3-418B96F44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629B9-B81B-284A-C11C-4948A80A890C}"/>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66647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8707D-92CE-D1D5-2077-3A7E1528D7E6}"/>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3" name="Footer Placeholder 2">
            <a:extLst>
              <a:ext uri="{FF2B5EF4-FFF2-40B4-BE49-F238E27FC236}">
                <a16:creationId xmlns:a16="http://schemas.microsoft.com/office/drawing/2014/main" id="{9E863C92-3D1A-1734-5274-DD7D65E22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1593C5-0F84-A7A2-B380-71A1FD96E016}"/>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05672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4156-F922-E1CC-21AB-982CA37CF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1CE762-E3D0-C9D2-2374-55E29DCD8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8334B-CDC2-5065-CE8A-B3D20D305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58508-777B-3BF8-8998-5FE59AB1EF98}"/>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6" name="Footer Placeholder 5">
            <a:extLst>
              <a:ext uri="{FF2B5EF4-FFF2-40B4-BE49-F238E27FC236}">
                <a16:creationId xmlns:a16="http://schemas.microsoft.com/office/drawing/2014/main" id="{700CBAF4-4839-1A8C-7C19-B72057FF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D8FB4-4C8D-186F-1AE3-D454EA360B6F}"/>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59270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6AEE-6CDC-F431-30FD-379CB0545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068002-7405-7DB1-2860-28B9380B9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97A143-E248-6A55-EA28-AC334BA7B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74BFB-E32E-657B-81B8-167F16082566}"/>
              </a:ext>
            </a:extLst>
          </p:cNvPr>
          <p:cNvSpPr>
            <a:spLocks noGrp="1"/>
          </p:cNvSpPr>
          <p:nvPr>
            <p:ph type="dt" sz="half" idx="10"/>
          </p:nvPr>
        </p:nvSpPr>
        <p:spPr/>
        <p:txBody>
          <a:bodyPr/>
          <a:lstStyle/>
          <a:p>
            <a:fld id="{E4F5F9B4-EA4D-4D18-B9F1-994D21645920}" type="datetimeFigureOut">
              <a:rPr lang="en-US" smtClean="0"/>
              <a:t>8/25/2023</a:t>
            </a:fld>
            <a:endParaRPr lang="en-US"/>
          </a:p>
        </p:txBody>
      </p:sp>
      <p:sp>
        <p:nvSpPr>
          <p:cNvPr id="6" name="Footer Placeholder 5">
            <a:extLst>
              <a:ext uri="{FF2B5EF4-FFF2-40B4-BE49-F238E27FC236}">
                <a16:creationId xmlns:a16="http://schemas.microsoft.com/office/drawing/2014/main" id="{ABB73319-4C4A-B5FF-9526-738D69E6A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E319A-F2BF-6AAB-6CE2-04B15CA9EC5C}"/>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66374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36643-81AB-3BCB-FFFD-76BD9D5DC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C59A80-A06F-1BA2-715D-03EEC396D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F3D5A-B72B-258E-62BC-D485B93AF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5F9B4-EA4D-4D18-B9F1-994D21645920}" type="datetimeFigureOut">
              <a:rPr lang="en-US" smtClean="0"/>
              <a:t>8/25/2023</a:t>
            </a:fld>
            <a:endParaRPr lang="en-US"/>
          </a:p>
        </p:txBody>
      </p:sp>
      <p:sp>
        <p:nvSpPr>
          <p:cNvPr id="5" name="Footer Placeholder 4">
            <a:extLst>
              <a:ext uri="{FF2B5EF4-FFF2-40B4-BE49-F238E27FC236}">
                <a16:creationId xmlns:a16="http://schemas.microsoft.com/office/drawing/2014/main" id="{19F21200-4980-0D51-5C4F-B9B09D969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313F90-E18E-9495-B7EC-1477D1466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A13AC-26CB-4D29-8011-79729A217F26}" type="slidenum">
              <a:rPr lang="en-US" smtClean="0"/>
              <a:t>‹#›</a:t>
            </a:fld>
            <a:endParaRPr lang="en-US"/>
          </a:p>
        </p:txBody>
      </p:sp>
    </p:spTree>
    <p:extLst>
      <p:ext uri="{BB962C8B-B14F-4D97-AF65-F5344CB8AC3E}">
        <p14:creationId xmlns:p14="http://schemas.microsoft.com/office/powerpoint/2010/main" val="2348283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2FFCE-1216-DCCD-6D92-42B7099FE4F5}"/>
              </a:ext>
            </a:extLst>
          </p:cNvPr>
          <p:cNvSpPr>
            <a:spLocks noGrp="1"/>
          </p:cNvSpPr>
          <p:nvPr>
            <p:ph type="title"/>
          </p:nvPr>
        </p:nvSpPr>
        <p:spPr>
          <a:xfrm>
            <a:off x="838200" y="365126"/>
            <a:ext cx="9962322" cy="1110836"/>
          </a:xfrm>
        </p:spPr>
        <p:txBody>
          <a:bodyPr>
            <a:normAutofit/>
          </a:bodyPr>
          <a:lstStyle/>
          <a:p>
            <a:r>
              <a:rPr lang="en-US" sz="2000" dirty="0">
                <a:latin typeface="Arial" panose="020B0604020202020204" pitchFamily="34" charset="0"/>
                <a:cs typeface="Arial" panose="020B0604020202020204" pitchFamily="34" charset="0"/>
              </a:rPr>
              <a:t>     Investigate the relationship between incident frequency and time of the day</a:t>
            </a:r>
          </a:p>
        </p:txBody>
      </p:sp>
      <p:pic>
        <p:nvPicPr>
          <p:cNvPr id="8" name="Content Placeholder 7">
            <a:extLst>
              <a:ext uri="{FF2B5EF4-FFF2-40B4-BE49-F238E27FC236}">
                <a16:creationId xmlns:a16="http://schemas.microsoft.com/office/drawing/2014/main" id="{1DA753DF-D0E5-674B-988C-8BFD9756D8FE}"/>
              </a:ext>
            </a:extLst>
          </p:cNvPr>
          <p:cNvPicPr>
            <a:picLocks noGrp="1" noChangeAspect="1"/>
          </p:cNvPicPr>
          <p:nvPr>
            <p:ph idx="1"/>
          </p:nvPr>
        </p:nvPicPr>
        <p:blipFill>
          <a:blip r:embed="rId2"/>
          <a:stretch>
            <a:fillRect/>
          </a:stretch>
        </p:blipFill>
        <p:spPr>
          <a:xfrm>
            <a:off x="871329" y="1719470"/>
            <a:ext cx="9929193" cy="4486275"/>
          </a:xfrm>
          <a:prstGeom prst="rect">
            <a:avLst/>
          </a:prstGeom>
        </p:spPr>
      </p:pic>
    </p:spTree>
    <p:extLst>
      <p:ext uri="{BB962C8B-B14F-4D97-AF65-F5344CB8AC3E}">
        <p14:creationId xmlns:p14="http://schemas.microsoft.com/office/powerpoint/2010/main" val="117321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91D-1768-E2F0-301C-6F10B686F38F}"/>
              </a:ext>
            </a:extLst>
          </p:cNvPr>
          <p:cNvSpPr>
            <a:spLocks noGrp="1"/>
          </p:cNvSpPr>
          <p:nvPr>
            <p:ph type="title"/>
          </p:nvPr>
        </p:nvSpPr>
        <p:spPr>
          <a:xfrm>
            <a:off x="838200" y="365125"/>
            <a:ext cx="10522226" cy="544305"/>
          </a:xfrm>
        </p:spPr>
        <p:txBody>
          <a:bodyPr>
            <a:normAutofit fontScale="90000"/>
          </a:bodyPr>
          <a:lstStyle/>
          <a:p>
            <a:r>
              <a:rPr lang="en-US" dirty="0"/>
              <a:t>Both the plots are same, just the size is different</a:t>
            </a:r>
          </a:p>
        </p:txBody>
      </p:sp>
      <p:pic>
        <p:nvPicPr>
          <p:cNvPr id="4" name="Content Placeholder 3">
            <a:extLst>
              <a:ext uri="{FF2B5EF4-FFF2-40B4-BE49-F238E27FC236}">
                <a16:creationId xmlns:a16="http://schemas.microsoft.com/office/drawing/2014/main" id="{B1F02CFB-B2B2-5BC9-E82D-79944026C0E4}"/>
              </a:ext>
            </a:extLst>
          </p:cNvPr>
          <p:cNvPicPr>
            <a:picLocks noGrp="1" noChangeAspect="1"/>
          </p:cNvPicPr>
          <p:nvPr>
            <p:ph idx="1"/>
          </p:nvPr>
        </p:nvPicPr>
        <p:blipFill>
          <a:blip r:embed="rId2"/>
          <a:stretch>
            <a:fillRect/>
          </a:stretch>
        </p:blipFill>
        <p:spPr>
          <a:xfrm>
            <a:off x="3263346" y="1825625"/>
            <a:ext cx="5665308" cy="4351338"/>
          </a:xfrm>
          <a:prstGeom prst="rect">
            <a:avLst/>
          </a:prstGeom>
        </p:spPr>
      </p:pic>
    </p:spTree>
    <p:extLst>
      <p:ext uri="{BB962C8B-B14F-4D97-AF65-F5344CB8AC3E}">
        <p14:creationId xmlns:p14="http://schemas.microsoft.com/office/powerpoint/2010/main" val="282973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724F-6A5E-FEFB-DE33-7127F7468308}"/>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C2759112-79B3-4053-DB4B-6F1A0BBF127E}"/>
              </a:ext>
            </a:extLst>
          </p:cNvPr>
          <p:cNvSpPr>
            <a:spLocks noGrp="1"/>
          </p:cNvSpPr>
          <p:nvPr>
            <p:ph idx="1"/>
          </p:nvPr>
        </p:nvSpPr>
        <p:spPr/>
        <p:txBody>
          <a:bodyPr>
            <a:normAutofit/>
          </a:body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Investigate the relationship between incident frequency and time of the day:</a:t>
            </a:r>
            <a:endParaRPr lang="en-US" sz="1800" dirty="0"/>
          </a:p>
          <a:p>
            <a:r>
              <a:rPr lang="en-US" sz="1800" dirty="0"/>
              <a:t>The frequency of incidents is significantly lower during morning commute hours. In contrast, it tends to be higher during the evening rush hour. Moreover, incidents are significantly more frequent during nighttime</a:t>
            </a:r>
          </a:p>
          <a:p>
            <a:endParaRPr lang="en-US" sz="1800" dirty="0"/>
          </a:p>
          <a:p>
            <a:r>
              <a:rPr lang="en-US" sz="1800" dirty="0"/>
              <a:t>In a span of 5 years, incident frequencies show the following trends across time periods: low during evening, gradually increasing in the afternoon, further rising in the evening, and reaching their highest point at night.</a:t>
            </a:r>
          </a:p>
          <a:p>
            <a:endParaRPr lang="en-US" sz="1800" dirty="0"/>
          </a:p>
          <a:p>
            <a:r>
              <a:rPr lang="en-US" sz="1800" dirty="0"/>
              <a:t>Checking out a bar chart that shows the total incidents over 5 years, you can see that in 2020 and 2021, there were fewer accidents because of the pandemic</a:t>
            </a:r>
          </a:p>
        </p:txBody>
      </p:sp>
    </p:spTree>
    <p:extLst>
      <p:ext uri="{BB962C8B-B14F-4D97-AF65-F5344CB8AC3E}">
        <p14:creationId xmlns:p14="http://schemas.microsoft.com/office/powerpoint/2010/main" val="120126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143</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Investigate the relationship between incident frequency and time of the day</vt:lpstr>
      <vt:lpstr>Both the plots are same, just the size is different</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Investigate the relationship between incident frequency and time of the day</dc:title>
  <dc:creator>Sujatha</dc:creator>
  <cp:lastModifiedBy>Sujatha</cp:lastModifiedBy>
  <cp:revision>2</cp:revision>
  <dcterms:created xsi:type="dcterms:W3CDTF">2023-08-25T23:20:54Z</dcterms:created>
  <dcterms:modified xsi:type="dcterms:W3CDTF">2023-08-25T23:24:48Z</dcterms:modified>
</cp:coreProperties>
</file>