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68" r:id="rId2"/>
    <p:sldId id="269" r:id="rId3"/>
    <p:sldId id="264" r:id="rId4"/>
    <p:sldId id="261" r:id="rId5"/>
    <p:sldId id="266" r:id="rId6"/>
    <p:sldId id="270" r:id="rId7"/>
    <p:sldId id="267"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4" d="100"/>
          <a:sy n="64" d="100"/>
        </p:scale>
        <p:origin x="56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AA13AC-26CB-4D29-8011-79729A217F2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96715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22065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7615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47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82209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5F9B4-EA4D-4D18-B9F1-994D21645920}"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2477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5F9B4-EA4D-4D18-B9F1-994D21645920}"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4903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5F9B4-EA4D-4D18-B9F1-994D21645920}"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17267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8530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407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4F5F9B4-EA4D-4D18-B9F1-994D21645920}" type="datetimeFigureOut">
              <a:rPr lang="en-US" smtClean="0"/>
              <a:t>8/28/2023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17689704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7DEF-F846-0D2F-95C9-18DA21AA5D46}"/>
              </a:ext>
            </a:extLst>
          </p:cNvPr>
          <p:cNvSpPr>
            <a:spLocks noGrp="1"/>
          </p:cNvSpPr>
          <p:nvPr>
            <p:ph type="ctrTitle"/>
          </p:nvPr>
        </p:nvSpPr>
        <p:spPr/>
        <p:txBody>
          <a:bodyPr/>
          <a:lstStyle/>
          <a:p>
            <a:r>
              <a:rPr lang="en-US" sz="4800" b="1" i="0" dirty="0" err="1">
                <a:solidFill>
                  <a:srgbClr val="E6EDF3"/>
                </a:solidFill>
                <a:effectLst/>
                <a:latin typeface="-apple-system"/>
              </a:rPr>
              <a:t>TrafFic</a:t>
            </a:r>
            <a:r>
              <a:rPr lang="en-US" sz="4800" dirty="0">
                <a:solidFill>
                  <a:srgbClr val="E6EDF3"/>
                </a:solidFill>
                <a:latin typeface="-apple-system"/>
              </a:rPr>
              <a:t> </a:t>
            </a:r>
            <a:r>
              <a:rPr lang="en-US" sz="4800" b="1" i="0" dirty="0">
                <a:solidFill>
                  <a:srgbClr val="E6EDF3"/>
                </a:solidFill>
                <a:effectLst/>
                <a:latin typeface="-apple-system"/>
              </a:rPr>
              <a:t>Safety Enhancement</a:t>
            </a:r>
            <a:br>
              <a:rPr lang="en-US" b="1" i="0" dirty="0">
                <a:solidFill>
                  <a:srgbClr val="E6EDF3"/>
                </a:solidFill>
                <a:effectLst/>
                <a:latin typeface="-apple-system"/>
              </a:rPr>
            </a:br>
            <a:endParaRPr lang="en-US" dirty="0"/>
          </a:p>
        </p:txBody>
      </p:sp>
      <p:sp>
        <p:nvSpPr>
          <p:cNvPr id="3" name="Subtitle 2">
            <a:extLst>
              <a:ext uri="{FF2B5EF4-FFF2-40B4-BE49-F238E27FC236}">
                <a16:creationId xmlns:a16="http://schemas.microsoft.com/office/drawing/2014/main" id="{188DF3F4-8C05-5302-364B-F550384B6E6D}"/>
              </a:ext>
            </a:extLst>
          </p:cNvPr>
          <p:cNvSpPr>
            <a:spLocks noGrp="1"/>
          </p:cNvSpPr>
          <p:nvPr>
            <p:ph type="subTitle" idx="1"/>
          </p:nvPr>
        </p:nvSpPr>
        <p:spPr/>
        <p:txBody>
          <a:bodyPr/>
          <a:lstStyle/>
          <a:p>
            <a:endParaRPr lang="en-US" b="0" i="0" dirty="0">
              <a:solidFill>
                <a:srgbClr val="E6EDF3"/>
              </a:solidFill>
              <a:effectLst/>
              <a:latin typeface="-apple-system"/>
            </a:endParaRPr>
          </a:p>
          <a:p>
            <a:r>
              <a:rPr lang="en-US" b="0" i="0" dirty="0">
                <a:solidFill>
                  <a:srgbClr val="E6EDF3"/>
                </a:solidFill>
                <a:effectLst/>
                <a:latin typeface="-apple-system"/>
              </a:rPr>
              <a:t>Transportation and Traffic Safety Enhancement in Austin, Texas</a:t>
            </a:r>
            <a:endParaRPr lang="en-US" dirty="0"/>
          </a:p>
        </p:txBody>
      </p:sp>
    </p:spTree>
    <p:extLst>
      <p:ext uri="{BB962C8B-B14F-4D97-AF65-F5344CB8AC3E}">
        <p14:creationId xmlns:p14="http://schemas.microsoft.com/office/powerpoint/2010/main" val="56509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6CB7F-AC5B-6FBA-FD4A-82CBA0CFCB2F}"/>
              </a:ext>
            </a:extLst>
          </p:cNvPr>
          <p:cNvSpPr>
            <a:spLocks noGrp="1"/>
          </p:cNvSpPr>
          <p:nvPr>
            <p:ph idx="1"/>
          </p:nvPr>
        </p:nvSpPr>
        <p:spPr>
          <a:xfrm>
            <a:off x="1143000" y="1068457"/>
            <a:ext cx="9872871" cy="5027543"/>
          </a:xfrm>
        </p:spPr>
        <p:txBody>
          <a:bodyPr>
            <a:normAutofit fontScale="92500" lnSpcReduction="10000"/>
          </a:bodyPr>
          <a:lstStyle/>
          <a:p>
            <a:pPr marL="45720" indent="0" algn="l">
              <a:buNone/>
            </a:pPr>
            <a:r>
              <a:rPr lang="en-US" sz="2600"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Project Scope and Objectives:</a:t>
            </a:r>
            <a:endParaRPr lang="en-US" sz="2600"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 indent="0" algn="l">
              <a:buNone/>
            </a:pPr>
            <a:r>
              <a:rPr lang="en-US" b="1" i="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Introduction:</a:t>
            </a:r>
          </a:p>
          <a:p>
            <a:pPr marL="45720"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Transportation and Traffic Safety Enhancement in Austin, Texas</a:t>
            </a:r>
          </a:p>
          <a:p>
            <a:pPr marL="45720" indent="0" algn="l">
              <a:buNone/>
            </a:pPr>
            <a:r>
              <a:rPr lang="en-US"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Proposal Objective:</a:t>
            </a:r>
            <a:endPar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Comprehensive plan to enhance transportation and traffic safety in Austin, Texas.</a:t>
            </a: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Primary goal: Mitigate the financial burden of traffic incidents.</a:t>
            </a:r>
          </a:p>
          <a:p>
            <a:pPr marL="45720" indent="0" algn="l">
              <a:buNone/>
            </a:pPr>
            <a:r>
              <a:rPr lang="en-US"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Project Approach:</a:t>
            </a:r>
            <a:endPar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Analyzing historical traffic data to identify trends, patterns, and correlations.</a:t>
            </a: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Data-driven insights will guide targeted improvements.</a:t>
            </a:r>
          </a:p>
          <a:p>
            <a:pPr marL="45720" indent="0" algn="l">
              <a:buNone/>
            </a:pPr>
            <a:r>
              <a:rPr lang="en-US"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Team Members:</a:t>
            </a:r>
            <a:endPar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Charles Quinn</a:t>
            </a: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Jackie Larios</a:t>
            </a: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Sujatha </a:t>
            </a:r>
            <a:r>
              <a:rPr lang="en-US" i="0" dirty="0" err="1">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Angajala</a:t>
            </a:r>
            <a:endPar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Joshna </a:t>
            </a:r>
            <a:r>
              <a:rPr lang="en-US" i="0" dirty="0" err="1">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Rence</a:t>
            </a:r>
            <a:endPar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23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Total incidents over 5 years</a:t>
            </a:r>
          </a:p>
        </p:txBody>
      </p:sp>
      <p:pic>
        <p:nvPicPr>
          <p:cNvPr id="6" name="Content Placeholder 5">
            <a:extLst>
              <a:ext uri="{FF2B5EF4-FFF2-40B4-BE49-F238E27FC236}">
                <a16:creationId xmlns:a16="http://schemas.microsoft.com/office/drawing/2014/main" id="{23DBBFCC-5552-92D9-7AEF-3A5AF6132A38}"/>
              </a:ext>
            </a:extLst>
          </p:cNvPr>
          <p:cNvPicPr>
            <a:picLocks noGrp="1" noChangeAspect="1"/>
          </p:cNvPicPr>
          <p:nvPr>
            <p:ph idx="1"/>
          </p:nvPr>
        </p:nvPicPr>
        <p:blipFill>
          <a:blip r:embed="rId2"/>
          <a:stretch>
            <a:fillRect/>
          </a:stretch>
        </p:blipFill>
        <p:spPr>
          <a:xfrm>
            <a:off x="5015758" y="338110"/>
            <a:ext cx="6617993" cy="6181780"/>
          </a:xfrm>
        </p:spPr>
      </p:pic>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620078"/>
            <a:ext cx="4015477" cy="4318484"/>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number of accidents in 2022 decreased by 30% compared to 2018</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Fewer accidents occurred in 2020 and 2021 due to the pandemic and lockdown measures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 of incidents in 2022 is lowered compared to 2018,2019</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41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t>Trends across </a:t>
            </a:r>
            <a:r>
              <a:rPr lang="en-US" sz="2400" dirty="0">
                <a:latin typeface="Calibri" panose="020F0502020204030204" pitchFamily="34" charset="0"/>
                <a:ea typeface="Calibri" panose="020F0502020204030204" pitchFamily="34" charset="0"/>
                <a:cs typeface="Calibri" panose="020F0502020204030204" pitchFamily="34" charset="0"/>
              </a:rPr>
              <a:t>time</a:t>
            </a:r>
            <a:r>
              <a:rPr lang="en-US" sz="2400" dirty="0"/>
              <a:t> periods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621696"/>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Low incidents during the evening.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Gradual increase in the afternoon.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frequencies of the incident in the evening and at night are somewhat similar</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trend is consistent across all the years.</a:t>
            </a:r>
            <a:endParaRPr lang="en-US" sz="2000" dirty="0"/>
          </a:p>
        </p:txBody>
      </p:sp>
      <p:pic>
        <p:nvPicPr>
          <p:cNvPr id="16" name="Content Placeholder 15">
            <a:extLst>
              <a:ext uri="{FF2B5EF4-FFF2-40B4-BE49-F238E27FC236}">
                <a16:creationId xmlns:a16="http://schemas.microsoft.com/office/drawing/2014/main" id="{D0DC2FCA-158D-CC67-FB9D-79C06D397C4F}"/>
              </a:ext>
            </a:extLst>
          </p:cNvPr>
          <p:cNvPicPr>
            <a:picLocks noGrp="1" noChangeAspect="1"/>
          </p:cNvPicPr>
          <p:nvPr>
            <p:ph idx="1"/>
          </p:nvPr>
        </p:nvPicPr>
        <p:blipFill>
          <a:blip r:embed="rId2"/>
          <a:stretch>
            <a:fillRect/>
          </a:stretch>
        </p:blipFill>
        <p:spPr>
          <a:xfrm>
            <a:off x="4502426" y="685800"/>
            <a:ext cx="7310231" cy="5411855"/>
          </a:xfrm>
        </p:spPr>
      </p:pic>
    </p:spTree>
    <p:extLst>
      <p:ext uri="{BB962C8B-B14F-4D97-AF65-F5344CB8AC3E}">
        <p14:creationId xmlns:p14="http://schemas.microsoft.com/office/powerpoint/2010/main" val="11474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Incident Frequency Patterns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4" y="1416326"/>
            <a:ext cx="3821664" cy="4522236"/>
          </a:xfrm>
        </p:spPr>
        <p:txBody>
          <a:bodyPr>
            <a:normAutofit/>
          </a:bodyPr>
          <a:lstStyle/>
          <a:p>
            <a:endParaRPr lang="en-US" sz="2000" dirty="0"/>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Significantly fewer incidents occur during the morning commute hours because people are more alert and less fatigued during that time</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Accidents are gradually increasing after 10 AM</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frequent incidents occur during nighttime due to poor vision while driving, with drunk driving potentially contributing as well</a:t>
            </a:r>
          </a:p>
        </p:txBody>
      </p:sp>
      <p:pic>
        <p:nvPicPr>
          <p:cNvPr id="8" name="Content Placeholder 7">
            <a:extLst>
              <a:ext uri="{FF2B5EF4-FFF2-40B4-BE49-F238E27FC236}">
                <a16:creationId xmlns:a16="http://schemas.microsoft.com/office/drawing/2014/main" id="{685BBFDE-7C0A-E3D5-7359-609C81D07583}"/>
              </a:ext>
            </a:extLst>
          </p:cNvPr>
          <p:cNvPicPr>
            <a:picLocks noGrp="1" noChangeAspect="1"/>
          </p:cNvPicPr>
          <p:nvPr>
            <p:ph idx="1"/>
          </p:nvPr>
        </p:nvPicPr>
        <p:blipFill>
          <a:blip r:embed="rId2"/>
          <a:stretch>
            <a:fillRect/>
          </a:stretch>
        </p:blipFill>
        <p:spPr>
          <a:xfrm>
            <a:off x="4711149" y="1242391"/>
            <a:ext cx="7106478" cy="4293705"/>
          </a:xfrm>
        </p:spPr>
      </p:pic>
    </p:spTree>
    <p:extLst>
      <p:ext uri="{BB962C8B-B14F-4D97-AF65-F5344CB8AC3E}">
        <p14:creationId xmlns:p14="http://schemas.microsoft.com/office/powerpoint/2010/main" val="176876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In 2022, there were 30% fewer accidents compared to 2018. The years 2020 and 2021 had fewer accidents due to the pandemic and lockdowns. The number of incidents in 2022 was lower than in 2018 and 2019. Evening hours had fewer incidents, while afternoons saw a gradual increase.</a:t>
            </a:r>
          </a:p>
          <a:p>
            <a:endParaRPr lang="en-US" sz="1800" dirty="0"/>
          </a:p>
          <a:p>
            <a:r>
              <a:rPr lang="en-US" sz="1800" dirty="0"/>
              <a:t>Incidents in the evening and at night were somewhat similar. This trend stayed the same over the years. Fewer accidents happened during morning commutes because people were more alert. After 10 AM, accidents started increasing gradually.</a:t>
            </a:r>
          </a:p>
          <a:p>
            <a:endParaRPr lang="en-US" sz="1800" dirty="0"/>
          </a:p>
          <a:p>
            <a:r>
              <a:rPr lang="en-US" sz="1800" dirty="0"/>
              <a:t>More accidents occurred at night, likely because of poor visibility and possibly drunk driving. This shows that the time of day influences accident rates, highlighting the need for safety measures.</a:t>
            </a:r>
          </a:p>
        </p:txBody>
      </p:sp>
    </p:spTree>
    <p:extLst>
      <p:ext uri="{BB962C8B-B14F-4D97-AF65-F5344CB8AC3E}">
        <p14:creationId xmlns:p14="http://schemas.microsoft.com/office/powerpoint/2010/main" val="302811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t>Incident Frequency </a:t>
            </a:r>
            <a:r>
              <a:rPr lang="en-US" sz="2400" dirty="0">
                <a:latin typeface="Calibri" panose="020F0502020204030204" pitchFamily="34" charset="0"/>
                <a:ea typeface="Calibri" panose="020F0502020204030204" pitchFamily="34" charset="0"/>
                <a:cs typeface="Calibri" panose="020F0502020204030204" pitchFamily="34" charset="0"/>
              </a:rPr>
              <a:t>Patterns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522236"/>
          </a:xfrm>
        </p:spPr>
        <p:txBody>
          <a:bodyPr>
            <a:norm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Main problems: pedestrians, stalled vehicles, debris, inoperative traffic signals.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During COVID-19: all reported problems decreased.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Remote work, closed schools/offices contributed.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Increase in collisions noticed.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people in Austin → higher traffic, more accidents.</a:t>
            </a:r>
          </a:p>
        </p:txBody>
      </p:sp>
      <p:pic>
        <p:nvPicPr>
          <p:cNvPr id="10" name="Content Placeholder 4" descr="A graph of different colored lines">
            <a:extLst>
              <a:ext uri="{FF2B5EF4-FFF2-40B4-BE49-F238E27FC236}">
                <a16:creationId xmlns:a16="http://schemas.microsoft.com/office/drawing/2014/main" id="{DC5663B7-C25C-6755-07FB-ECC8DBFEA1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2731" y="641072"/>
            <a:ext cx="7404508" cy="5068957"/>
          </a:xfrm>
        </p:spPr>
      </p:pic>
    </p:spTree>
    <p:extLst>
      <p:ext uri="{BB962C8B-B14F-4D97-AF65-F5344CB8AC3E}">
        <p14:creationId xmlns:p14="http://schemas.microsoft.com/office/powerpoint/2010/main" val="60576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4BD-1BA0-8D1B-81E3-F3FD5C48E507}"/>
              </a:ext>
            </a:extLst>
          </p:cNvPr>
          <p:cNvSpPr>
            <a:spLocks noGrp="1"/>
          </p:cNvSpPr>
          <p:nvPr>
            <p:ph type="title"/>
          </p:nvPr>
        </p:nvSpPr>
        <p:spPr>
          <a:xfrm>
            <a:off x="280147" y="203761"/>
            <a:ext cx="10515600" cy="612213"/>
          </a:xfrm>
        </p:spPr>
        <p:txBody>
          <a:bodyPr>
            <a:normAutofit fontScale="90000"/>
          </a:bodyPr>
          <a:lstStyle/>
          <a:p>
            <a:r>
              <a:rPr lang="en-US" dirty="0"/>
              <a:t>Evaluation of incident types over time</a:t>
            </a:r>
          </a:p>
        </p:txBody>
      </p:sp>
      <p:pic>
        <p:nvPicPr>
          <p:cNvPr id="5" name="Content Placeholder 4" descr="A graph of different colored lines">
            <a:extLst>
              <a:ext uri="{FF2B5EF4-FFF2-40B4-BE49-F238E27FC236}">
                <a16:creationId xmlns:a16="http://schemas.microsoft.com/office/drawing/2014/main" id="{F627CA73-CDD1-3050-3411-2DB675A04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15974"/>
            <a:ext cx="8735636" cy="5705596"/>
          </a:xfrm>
        </p:spPr>
      </p:pic>
      <p:sp>
        <p:nvSpPr>
          <p:cNvPr id="6" name="TextBox 5">
            <a:extLst>
              <a:ext uri="{FF2B5EF4-FFF2-40B4-BE49-F238E27FC236}">
                <a16:creationId xmlns:a16="http://schemas.microsoft.com/office/drawing/2014/main" id="{6AC738FE-A4AC-C439-ACD5-857D57399017}"/>
              </a:ext>
            </a:extLst>
          </p:cNvPr>
          <p:cNvSpPr txBox="1"/>
          <p:nvPr/>
        </p:nvSpPr>
        <p:spPr>
          <a:xfrm>
            <a:off x="8937171" y="887186"/>
            <a:ext cx="2973033" cy="5216813"/>
          </a:xfrm>
          <a:prstGeom prst="rect">
            <a:avLst/>
          </a:prstGeom>
          <a:noFill/>
        </p:spPr>
        <p:txBody>
          <a:bodyPr wrap="square" rtlCol="0">
            <a:spAutoFit/>
          </a:bodyPr>
          <a:lstStyle/>
          <a:p>
            <a:br>
              <a:rPr lang="en-US" sz="1450" dirty="0"/>
            </a:br>
            <a:r>
              <a:rPr lang="en-US" sz="1450" dirty="0"/>
              <a:t>1.</a:t>
            </a:r>
            <a:r>
              <a:rPr lang="en-US" sz="1450" b="0" i="0" dirty="0">
                <a:effectLst/>
                <a:latin typeface="Söhne"/>
              </a:rPr>
              <a:t>It's interesting to see that the main reason for reported issues is related to problems on the road, like </a:t>
            </a:r>
            <a:r>
              <a:rPr lang="en-US" sz="1450" b="0" i="0" dirty="0">
                <a:solidFill>
                  <a:srgbClr val="252525"/>
                </a:solidFill>
                <a:effectLst/>
                <a:latin typeface="Georgia" panose="02040502050405020303" pitchFamily="18" charset="0"/>
              </a:rPr>
              <a:t>pedestrians, stalled vehicles, debris in the roadway, and / or inoperative traffic signals.</a:t>
            </a:r>
          </a:p>
          <a:p>
            <a:endParaRPr lang="en-US" sz="1450" b="0" i="0" dirty="0">
              <a:effectLst/>
              <a:latin typeface="Söhne"/>
            </a:endParaRPr>
          </a:p>
          <a:p>
            <a:r>
              <a:rPr lang="en-US" sz="1450" b="0" i="0" dirty="0">
                <a:effectLst/>
                <a:latin typeface="Söhne"/>
              </a:rPr>
              <a:t>2. During the years when COVID-19 was affecting us , all types of reported problems went down a lot, which makes sense because more people were working and studying from home, and places like schools and offices were closed.</a:t>
            </a:r>
          </a:p>
          <a:p>
            <a:endParaRPr lang="en-US" sz="1450" b="0" i="0" dirty="0">
              <a:effectLst/>
              <a:latin typeface="Söhne"/>
            </a:endParaRPr>
          </a:p>
          <a:p>
            <a:r>
              <a:rPr lang="en-US" sz="1450" b="0" i="0" dirty="0">
                <a:effectLst/>
                <a:latin typeface="Söhne"/>
              </a:rPr>
              <a:t> 3.After the COVID-19 situation got better, there's a noticeable increase in collisions. This could be because more people are moving to Austin, which is causing more traffic and accidents.</a:t>
            </a:r>
            <a:endParaRPr lang="en-US" sz="1450" dirty="0"/>
          </a:p>
          <a:p>
            <a:pPr marL="342900" indent="-342900">
              <a:buFont typeface="+mj-lt"/>
              <a:buAutoNum type="arabicPeriod"/>
            </a:pPr>
            <a:endParaRPr lang="en-US" sz="1400" dirty="0"/>
          </a:p>
        </p:txBody>
      </p:sp>
    </p:spTree>
    <p:extLst>
      <p:ext uri="{BB962C8B-B14F-4D97-AF65-F5344CB8AC3E}">
        <p14:creationId xmlns:p14="http://schemas.microsoft.com/office/powerpoint/2010/main" val="249907544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268</TotalTime>
  <Words>539</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Corbel</vt:lpstr>
      <vt:lpstr>Georgia</vt:lpstr>
      <vt:lpstr>Söhne</vt:lpstr>
      <vt:lpstr>Basis</vt:lpstr>
      <vt:lpstr>TrafFic Safety Enhancement </vt:lpstr>
      <vt:lpstr>PowerPoint Presentation</vt:lpstr>
      <vt:lpstr>Total incidents over 5 years</vt:lpstr>
      <vt:lpstr>Trends across time periods</vt:lpstr>
      <vt:lpstr>Incident Frequency Patterns</vt:lpstr>
      <vt:lpstr>PowerPoint Presentation</vt:lpstr>
      <vt:lpstr>Incident Frequency Patterns</vt:lpstr>
      <vt:lpstr>Evaluation of incident types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the relationship between incident frequency and time of the day</dc:title>
  <dc:creator>Sujatha</dc:creator>
  <cp:lastModifiedBy>Sujatha</cp:lastModifiedBy>
  <cp:revision>17</cp:revision>
  <dcterms:created xsi:type="dcterms:W3CDTF">2023-08-25T23:20:54Z</dcterms:created>
  <dcterms:modified xsi:type="dcterms:W3CDTF">2023-08-28T15:47:55Z</dcterms:modified>
</cp:coreProperties>
</file>