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6" r:id="rId1"/>
  </p:sldMasterIdLst>
  <p:sldIdLst>
    <p:sldId id="268" r:id="rId2"/>
    <p:sldId id="269" r:id="rId3"/>
    <p:sldId id="264" r:id="rId4"/>
    <p:sldId id="261" r:id="rId5"/>
    <p:sldId id="266" r:id="rId6"/>
    <p:sldId id="270" r:id="rId7"/>
    <p:sldId id="267"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64" d="100"/>
          <a:sy n="64" d="100"/>
        </p:scale>
        <p:origin x="564"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E4F5F9B4-EA4D-4D18-B9F1-994D21645920}" type="datetimeFigureOut">
              <a:rPr lang="en-US" smtClean="0"/>
              <a:t>8/27/2023</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8AA13AC-26CB-4D29-8011-79729A217F26}"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091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F5F9B4-EA4D-4D18-B9F1-994D21645920}"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2967150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F5F9B4-EA4D-4D18-B9F1-994D21645920}"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2220657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F5F9B4-EA4D-4D18-B9F1-994D21645920}"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3076152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F5F9B4-EA4D-4D18-B9F1-994D21645920}"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A13AC-26CB-4D29-8011-79729A217F26}"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472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F5F9B4-EA4D-4D18-B9F1-994D21645920}" type="datetimeFigureOut">
              <a:rPr lang="en-US" smtClean="0"/>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1822092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F5F9B4-EA4D-4D18-B9F1-994D21645920}" type="datetimeFigureOut">
              <a:rPr lang="en-US" smtClean="0"/>
              <a:t>8/27/2023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924770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F5F9B4-EA4D-4D18-B9F1-994D21645920}" type="datetimeFigureOut">
              <a:rPr lang="en-US" smtClean="0"/>
              <a:t>8/27/2023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3490309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F5F9B4-EA4D-4D18-B9F1-994D21645920}" type="datetimeFigureOut">
              <a:rPr lang="en-US" smtClean="0"/>
              <a:t>8/27/2023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3172678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F5F9B4-EA4D-4D18-B9F1-994D21645920}" type="datetimeFigureOut">
              <a:rPr lang="en-US" smtClean="0"/>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685303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F5F9B4-EA4D-4D18-B9F1-994D21645920}" type="datetimeFigureOut">
              <a:rPr lang="en-US" smtClean="0"/>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840726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E4F5F9B4-EA4D-4D18-B9F1-994D21645920}" type="datetimeFigureOut">
              <a:rPr lang="en-US" smtClean="0"/>
              <a:t>8/27/2023</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8AA13AC-26CB-4D29-8011-79729A217F26}" type="slidenum">
              <a:rPr lang="en-US" smtClean="0"/>
              <a:t>‹#›</a:t>
            </a:fld>
            <a:endParaRPr lang="en-US"/>
          </a:p>
        </p:txBody>
      </p:sp>
    </p:spTree>
    <p:extLst>
      <p:ext uri="{BB962C8B-B14F-4D97-AF65-F5344CB8AC3E}">
        <p14:creationId xmlns:p14="http://schemas.microsoft.com/office/powerpoint/2010/main" val="176897042"/>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C7DEF-F846-0D2F-95C9-18DA21AA5D46}"/>
              </a:ext>
            </a:extLst>
          </p:cNvPr>
          <p:cNvSpPr>
            <a:spLocks noGrp="1"/>
          </p:cNvSpPr>
          <p:nvPr>
            <p:ph type="ctrTitle"/>
          </p:nvPr>
        </p:nvSpPr>
        <p:spPr/>
        <p:txBody>
          <a:bodyPr/>
          <a:lstStyle/>
          <a:p>
            <a:r>
              <a:rPr lang="en-US" sz="4800" b="1" i="0" dirty="0" err="1">
                <a:solidFill>
                  <a:srgbClr val="E6EDF3"/>
                </a:solidFill>
                <a:effectLst/>
                <a:latin typeface="-apple-system"/>
              </a:rPr>
              <a:t>TrafFic</a:t>
            </a:r>
            <a:r>
              <a:rPr lang="en-US" sz="4800" dirty="0">
                <a:solidFill>
                  <a:srgbClr val="E6EDF3"/>
                </a:solidFill>
                <a:latin typeface="-apple-system"/>
              </a:rPr>
              <a:t> </a:t>
            </a:r>
            <a:r>
              <a:rPr lang="en-US" sz="4800" b="1" i="0" dirty="0">
                <a:solidFill>
                  <a:srgbClr val="E6EDF3"/>
                </a:solidFill>
                <a:effectLst/>
                <a:latin typeface="-apple-system"/>
              </a:rPr>
              <a:t>Safety Enhancement</a:t>
            </a:r>
            <a:br>
              <a:rPr lang="en-US" b="1" i="0" dirty="0">
                <a:solidFill>
                  <a:srgbClr val="E6EDF3"/>
                </a:solidFill>
                <a:effectLst/>
                <a:latin typeface="-apple-system"/>
              </a:rPr>
            </a:br>
            <a:endParaRPr lang="en-US" dirty="0"/>
          </a:p>
        </p:txBody>
      </p:sp>
      <p:sp>
        <p:nvSpPr>
          <p:cNvPr id="3" name="Subtitle 2">
            <a:extLst>
              <a:ext uri="{FF2B5EF4-FFF2-40B4-BE49-F238E27FC236}">
                <a16:creationId xmlns:a16="http://schemas.microsoft.com/office/drawing/2014/main" id="{188DF3F4-8C05-5302-364B-F550384B6E6D}"/>
              </a:ext>
            </a:extLst>
          </p:cNvPr>
          <p:cNvSpPr>
            <a:spLocks noGrp="1"/>
          </p:cNvSpPr>
          <p:nvPr>
            <p:ph type="subTitle" idx="1"/>
          </p:nvPr>
        </p:nvSpPr>
        <p:spPr/>
        <p:txBody>
          <a:bodyPr/>
          <a:lstStyle/>
          <a:p>
            <a:endParaRPr lang="en-US" b="0" i="0" dirty="0">
              <a:solidFill>
                <a:srgbClr val="E6EDF3"/>
              </a:solidFill>
              <a:effectLst/>
              <a:latin typeface="-apple-system"/>
            </a:endParaRPr>
          </a:p>
          <a:p>
            <a:r>
              <a:rPr lang="en-US" b="0" i="0" dirty="0">
                <a:solidFill>
                  <a:srgbClr val="E6EDF3"/>
                </a:solidFill>
                <a:effectLst/>
                <a:latin typeface="-apple-system"/>
              </a:rPr>
              <a:t>Transportation and Traffic Safety Enhancement in Austin, Texas</a:t>
            </a:r>
            <a:endParaRPr lang="en-US" dirty="0"/>
          </a:p>
        </p:txBody>
      </p:sp>
    </p:spTree>
    <p:extLst>
      <p:ext uri="{BB962C8B-B14F-4D97-AF65-F5344CB8AC3E}">
        <p14:creationId xmlns:p14="http://schemas.microsoft.com/office/powerpoint/2010/main" val="565094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26CB7F-AC5B-6FBA-FD4A-82CBA0CFCB2F}"/>
              </a:ext>
            </a:extLst>
          </p:cNvPr>
          <p:cNvSpPr>
            <a:spLocks noGrp="1"/>
          </p:cNvSpPr>
          <p:nvPr>
            <p:ph idx="1"/>
          </p:nvPr>
        </p:nvSpPr>
        <p:spPr>
          <a:xfrm>
            <a:off x="1143000" y="1068457"/>
            <a:ext cx="9872871" cy="5027543"/>
          </a:xfrm>
        </p:spPr>
        <p:txBody>
          <a:bodyPr>
            <a:normAutofit fontScale="92500" lnSpcReduction="10000"/>
          </a:bodyPr>
          <a:lstStyle/>
          <a:p>
            <a:pPr marL="45720" indent="0" algn="l">
              <a:buNone/>
            </a:pPr>
            <a:r>
              <a:rPr lang="en-US" sz="2600" b="1" i="0" dirty="0">
                <a:solidFill>
                  <a:schemeClr val="accent1">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Project Scope and Objectives:</a:t>
            </a:r>
            <a:endParaRPr lang="en-US" sz="2600" b="0" i="0" dirty="0">
              <a:solidFill>
                <a:schemeClr val="accent1">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marL="45720" indent="0" algn="l">
              <a:buNone/>
            </a:pPr>
            <a:r>
              <a:rPr lang="en-US" b="1" i="0"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Introduction:</a:t>
            </a:r>
          </a:p>
          <a:p>
            <a:pPr marL="45720" indent="0" algn="l">
              <a:buNone/>
            </a:pPr>
            <a:r>
              <a:rPr lang="en-US" b="0" i="0" dirty="0">
                <a:solidFill>
                  <a:schemeClr val="accent1">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Transportation and Traffic Safety Enhancement in Austin, Texas</a:t>
            </a:r>
          </a:p>
          <a:p>
            <a:pPr marL="45720" indent="0" algn="l">
              <a:buNone/>
            </a:pPr>
            <a:r>
              <a:rPr lang="en-US" b="1" i="0" dirty="0">
                <a:solidFill>
                  <a:schemeClr val="accent1">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Proposal Objective:</a:t>
            </a:r>
            <a:endParaRPr lang="en-US" b="0" i="0" dirty="0">
              <a:solidFill>
                <a:schemeClr val="accent1">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lvl="1" indent="0" algn="l">
              <a:buNone/>
            </a:pPr>
            <a:r>
              <a:rPr lang="en-US" b="0" i="0" dirty="0">
                <a:solidFill>
                  <a:schemeClr val="accent1">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Comprehensive plan to enhance transportation and traffic safety in Austin, Texas.</a:t>
            </a:r>
          </a:p>
          <a:p>
            <a:pPr lvl="1" indent="0" algn="l">
              <a:buNone/>
            </a:pPr>
            <a:r>
              <a:rPr lang="en-US" b="0" i="0" dirty="0">
                <a:solidFill>
                  <a:schemeClr val="accent1">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Primary goal: Mitigate the financial burden of traffic incidents.</a:t>
            </a:r>
          </a:p>
          <a:p>
            <a:pPr marL="45720" indent="0" algn="l">
              <a:buNone/>
            </a:pPr>
            <a:r>
              <a:rPr lang="en-US" b="1" i="0" dirty="0">
                <a:solidFill>
                  <a:schemeClr val="accent1">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Project Approach:</a:t>
            </a:r>
            <a:endParaRPr lang="en-US" b="0" i="0" dirty="0">
              <a:solidFill>
                <a:schemeClr val="accent1">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lvl="1" indent="0" algn="l">
              <a:buNone/>
            </a:pPr>
            <a:r>
              <a:rPr lang="en-US" b="0" i="0" dirty="0">
                <a:solidFill>
                  <a:schemeClr val="accent1">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Analyzing historical traffic data to identify trends, patterns, and correlations.</a:t>
            </a:r>
          </a:p>
          <a:p>
            <a:pPr lvl="1" indent="0" algn="l">
              <a:buNone/>
            </a:pPr>
            <a:r>
              <a:rPr lang="en-US" b="0" i="0" dirty="0">
                <a:solidFill>
                  <a:schemeClr val="accent1">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Data-driven insights will guide targeted improvements.</a:t>
            </a:r>
          </a:p>
          <a:p>
            <a:pPr marL="45720" indent="0" algn="l">
              <a:buNone/>
            </a:pPr>
            <a:r>
              <a:rPr lang="en-US" b="1" i="0" dirty="0">
                <a:solidFill>
                  <a:schemeClr val="accent1">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Team Members:</a:t>
            </a:r>
            <a:endParaRPr lang="en-US" b="0" i="0" dirty="0">
              <a:solidFill>
                <a:schemeClr val="accent1">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marL="274320" lvl="1" indent="0">
              <a:buNone/>
            </a:pPr>
            <a:r>
              <a:rPr lang="en-US" i="0" dirty="0">
                <a:solidFill>
                  <a:schemeClr val="accent1">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Charles Quinn</a:t>
            </a:r>
          </a:p>
          <a:p>
            <a:pPr marL="274320" lvl="1" indent="0">
              <a:buNone/>
            </a:pPr>
            <a:r>
              <a:rPr lang="en-US" i="0" dirty="0">
                <a:solidFill>
                  <a:schemeClr val="accent1">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Jackie Larios</a:t>
            </a:r>
          </a:p>
          <a:p>
            <a:pPr marL="274320" lvl="1" indent="0">
              <a:buNone/>
            </a:pPr>
            <a:r>
              <a:rPr lang="en-US" i="0" dirty="0">
                <a:solidFill>
                  <a:schemeClr val="accent1">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Sujatha </a:t>
            </a:r>
            <a:r>
              <a:rPr lang="en-US" i="0" dirty="0" err="1">
                <a:solidFill>
                  <a:schemeClr val="accent1">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Angajala</a:t>
            </a:r>
            <a:endParaRPr lang="en-US" i="0" dirty="0">
              <a:solidFill>
                <a:schemeClr val="accent1">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marL="274320" lvl="1" indent="0">
              <a:buNone/>
            </a:pPr>
            <a:r>
              <a:rPr lang="en-US" i="0" dirty="0">
                <a:solidFill>
                  <a:schemeClr val="accent1">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Joshna </a:t>
            </a:r>
            <a:r>
              <a:rPr lang="en-US" i="0" dirty="0" err="1">
                <a:solidFill>
                  <a:schemeClr val="accent1">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Rence</a:t>
            </a:r>
            <a:endParaRPr lang="en-US" i="0" dirty="0">
              <a:solidFill>
                <a:schemeClr val="accent1">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7232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EFAE7-362C-2DBC-A7B8-14E59F4A15B2}"/>
              </a:ext>
            </a:extLst>
          </p:cNvPr>
          <p:cNvSpPr>
            <a:spLocks noGrp="1"/>
          </p:cNvSpPr>
          <p:nvPr>
            <p:ph type="title"/>
          </p:nvPr>
        </p:nvSpPr>
        <p:spPr>
          <a:xfrm>
            <a:off x="839788" y="457201"/>
            <a:ext cx="4015477" cy="551622"/>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Total incidents over 5 years</a:t>
            </a:r>
          </a:p>
        </p:txBody>
      </p:sp>
      <p:pic>
        <p:nvPicPr>
          <p:cNvPr id="6" name="Content Placeholder 5">
            <a:extLst>
              <a:ext uri="{FF2B5EF4-FFF2-40B4-BE49-F238E27FC236}">
                <a16:creationId xmlns:a16="http://schemas.microsoft.com/office/drawing/2014/main" id="{23DBBFCC-5552-92D9-7AEF-3A5AF6132A38}"/>
              </a:ext>
            </a:extLst>
          </p:cNvPr>
          <p:cNvPicPr>
            <a:picLocks noGrp="1" noChangeAspect="1"/>
          </p:cNvPicPr>
          <p:nvPr>
            <p:ph idx="1"/>
          </p:nvPr>
        </p:nvPicPr>
        <p:blipFill>
          <a:blip r:embed="rId2"/>
          <a:stretch>
            <a:fillRect/>
          </a:stretch>
        </p:blipFill>
        <p:spPr>
          <a:xfrm>
            <a:off x="5015758" y="338110"/>
            <a:ext cx="6617993" cy="6181780"/>
          </a:xfrm>
        </p:spPr>
      </p:pic>
      <p:sp>
        <p:nvSpPr>
          <p:cNvPr id="4" name="Text Placeholder 3">
            <a:extLst>
              <a:ext uri="{FF2B5EF4-FFF2-40B4-BE49-F238E27FC236}">
                <a16:creationId xmlns:a16="http://schemas.microsoft.com/office/drawing/2014/main" id="{20368B21-FA46-02A0-51B4-743CF2CDD5D9}"/>
              </a:ext>
            </a:extLst>
          </p:cNvPr>
          <p:cNvSpPr>
            <a:spLocks noGrp="1"/>
          </p:cNvSpPr>
          <p:nvPr>
            <p:ph type="body" sz="half" idx="2"/>
          </p:nvPr>
        </p:nvSpPr>
        <p:spPr>
          <a:xfrm>
            <a:off x="665853" y="1416326"/>
            <a:ext cx="4015477" cy="4522236"/>
          </a:xfrm>
        </p:spPr>
        <p:txBody>
          <a:bodyPr>
            <a:normAutofit/>
          </a:bodyPr>
          <a:lstStyle/>
          <a:p>
            <a:pPr marL="342900" indent="-342900">
              <a:buFont typeface="Arial" panose="020B0604020202020204" pitchFamily="34" charset="0"/>
              <a:buChar char="•"/>
            </a:pPr>
            <a:endParaRPr lang="en-US" sz="2000" dirty="0"/>
          </a:p>
          <a:p>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Fewer accidents in 2020 and 2021 due to the pandemic.</a:t>
            </a:r>
          </a:p>
          <a:p>
            <a:pPr marL="342900" indent="-34290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The frequency of accidents gradually decreased over the years</a:t>
            </a:r>
          </a:p>
        </p:txBody>
      </p:sp>
    </p:spTree>
    <p:extLst>
      <p:ext uri="{BB962C8B-B14F-4D97-AF65-F5344CB8AC3E}">
        <p14:creationId xmlns:p14="http://schemas.microsoft.com/office/powerpoint/2010/main" val="3814173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EFAE7-362C-2DBC-A7B8-14E59F4A15B2}"/>
              </a:ext>
            </a:extLst>
          </p:cNvPr>
          <p:cNvSpPr>
            <a:spLocks noGrp="1"/>
          </p:cNvSpPr>
          <p:nvPr>
            <p:ph type="title"/>
          </p:nvPr>
        </p:nvSpPr>
        <p:spPr>
          <a:xfrm>
            <a:off x="839788" y="457201"/>
            <a:ext cx="4015477" cy="551622"/>
          </a:xfrm>
        </p:spPr>
        <p:txBody>
          <a:bodyPr>
            <a:normAutofit/>
          </a:bodyPr>
          <a:lstStyle/>
          <a:p>
            <a:r>
              <a:rPr lang="en-US" sz="2400" dirty="0"/>
              <a:t>Trends across </a:t>
            </a:r>
            <a:r>
              <a:rPr lang="en-US" sz="2400" dirty="0">
                <a:latin typeface="Calibri" panose="020F0502020204030204" pitchFamily="34" charset="0"/>
                <a:ea typeface="Calibri" panose="020F0502020204030204" pitchFamily="34" charset="0"/>
                <a:cs typeface="Calibri" panose="020F0502020204030204" pitchFamily="34" charset="0"/>
              </a:rPr>
              <a:t>time</a:t>
            </a:r>
            <a:r>
              <a:rPr lang="en-US" sz="2400" dirty="0"/>
              <a:t> periods</a:t>
            </a:r>
          </a:p>
        </p:txBody>
      </p:sp>
      <p:sp>
        <p:nvSpPr>
          <p:cNvPr id="4" name="Text Placeholder 3">
            <a:extLst>
              <a:ext uri="{FF2B5EF4-FFF2-40B4-BE49-F238E27FC236}">
                <a16:creationId xmlns:a16="http://schemas.microsoft.com/office/drawing/2014/main" id="{20368B21-FA46-02A0-51B4-743CF2CDD5D9}"/>
              </a:ext>
            </a:extLst>
          </p:cNvPr>
          <p:cNvSpPr>
            <a:spLocks noGrp="1"/>
          </p:cNvSpPr>
          <p:nvPr>
            <p:ph type="body" sz="half" idx="2"/>
          </p:nvPr>
        </p:nvSpPr>
        <p:spPr>
          <a:xfrm>
            <a:off x="665853" y="1416326"/>
            <a:ext cx="4015477" cy="4621696"/>
          </a:xfrm>
        </p:spPr>
        <p:txBody>
          <a:bodyPr>
            <a:normAutofit/>
          </a:bodyPr>
          <a:lstStyle/>
          <a:p>
            <a:endParaRPr lang="en-US" sz="2000" dirty="0"/>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Low incidents during the evening.</a:t>
            </a:r>
          </a:p>
          <a:p>
            <a:pPr marL="342900" indent="-34290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Gradual increase in the afternoon.</a:t>
            </a:r>
          </a:p>
          <a:p>
            <a:pPr marL="342900" indent="-34290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Further rise in the evening.</a:t>
            </a:r>
          </a:p>
          <a:p>
            <a:pPr marL="342900" indent="-34290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Peak frequency reached at night</a:t>
            </a:r>
            <a:r>
              <a:rPr lang="en-US" sz="2000" dirty="0"/>
              <a:t>.</a:t>
            </a:r>
          </a:p>
        </p:txBody>
      </p:sp>
      <p:pic>
        <p:nvPicPr>
          <p:cNvPr id="16" name="Content Placeholder 15">
            <a:extLst>
              <a:ext uri="{FF2B5EF4-FFF2-40B4-BE49-F238E27FC236}">
                <a16:creationId xmlns:a16="http://schemas.microsoft.com/office/drawing/2014/main" id="{D0DC2FCA-158D-CC67-FB9D-79C06D397C4F}"/>
              </a:ext>
            </a:extLst>
          </p:cNvPr>
          <p:cNvPicPr>
            <a:picLocks noGrp="1" noChangeAspect="1"/>
          </p:cNvPicPr>
          <p:nvPr>
            <p:ph idx="1"/>
          </p:nvPr>
        </p:nvPicPr>
        <p:blipFill>
          <a:blip r:embed="rId2"/>
          <a:stretch>
            <a:fillRect/>
          </a:stretch>
        </p:blipFill>
        <p:spPr>
          <a:xfrm>
            <a:off x="4502426" y="685800"/>
            <a:ext cx="7310231" cy="5411855"/>
          </a:xfrm>
        </p:spPr>
      </p:pic>
    </p:spTree>
    <p:extLst>
      <p:ext uri="{BB962C8B-B14F-4D97-AF65-F5344CB8AC3E}">
        <p14:creationId xmlns:p14="http://schemas.microsoft.com/office/powerpoint/2010/main" val="1147470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EFAE7-362C-2DBC-A7B8-14E59F4A15B2}"/>
              </a:ext>
            </a:extLst>
          </p:cNvPr>
          <p:cNvSpPr>
            <a:spLocks noGrp="1"/>
          </p:cNvSpPr>
          <p:nvPr>
            <p:ph type="title"/>
          </p:nvPr>
        </p:nvSpPr>
        <p:spPr>
          <a:xfrm>
            <a:off x="839788" y="457201"/>
            <a:ext cx="4015477" cy="551622"/>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Incident Frequency Patterns</a:t>
            </a:r>
          </a:p>
        </p:txBody>
      </p:sp>
      <p:sp>
        <p:nvSpPr>
          <p:cNvPr id="4" name="Text Placeholder 3">
            <a:extLst>
              <a:ext uri="{FF2B5EF4-FFF2-40B4-BE49-F238E27FC236}">
                <a16:creationId xmlns:a16="http://schemas.microsoft.com/office/drawing/2014/main" id="{20368B21-FA46-02A0-51B4-743CF2CDD5D9}"/>
              </a:ext>
            </a:extLst>
          </p:cNvPr>
          <p:cNvSpPr>
            <a:spLocks noGrp="1"/>
          </p:cNvSpPr>
          <p:nvPr>
            <p:ph type="body" sz="half" idx="2"/>
          </p:nvPr>
        </p:nvSpPr>
        <p:spPr>
          <a:xfrm>
            <a:off x="665853" y="1416326"/>
            <a:ext cx="4015477" cy="4522236"/>
          </a:xfrm>
        </p:spPr>
        <p:txBody>
          <a:bodyPr>
            <a:normAutofit/>
          </a:bodyPr>
          <a:lstStyle/>
          <a:p>
            <a:endParaRPr lang="en-US" sz="2000" dirty="0"/>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Significantly lower incidents during morning commute hours.</a:t>
            </a:r>
          </a:p>
          <a:p>
            <a:pPr marL="342900" indent="-34290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Higher incidents during evening rush hour.</a:t>
            </a:r>
          </a:p>
          <a:p>
            <a:pPr marL="342900" indent="-34290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More frequent incidents during nighttime.</a:t>
            </a:r>
          </a:p>
        </p:txBody>
      </p:sp>
      <p:pic>
        <p:nvPicPr>
          <p:cNvPr id="8" name="Content Placeholder 7">
            <a:extLst>
              <a:ext uri="{FF2B5EF4-FFF2-40B4-BE49-F238E27FC236}">
                <a16:creationId xmlns:a16="http://schemas.microsoft.com/office/drawing/2014/main" id="{685BBFDE-7C0A-E3D5-7359-609C81D07583}"/>
              </a:ext>
            </a:extLst>
          </p:cNvPr>
          <p:cNvPicPr>
            <a:picLocks noGrp="1" noChangeAspect="1"/>
          </p:cNvPicPr>
          <p:nvPr>
            <p:ph idx="1"/>
          </p:nvPr>
        </p:nvPicPr>
        <p:blipFill>
          <a:blip r:embed="rId2"/>
          <a:stretch>
            <a:fillRect/>
          </a:stretch>
        </p:blipFill>
        <p:spPr>
          <a:xfrm>
            <a:off x="4445275" y="1242391"/>
            <a:ext cx="7372351" cy="4293705"/>
          </a:xfrm>
        </p:spPr>
      </p:pic>
    </p:spTree>
    <p:extLst>
      <p:ext uri="{BB962C8B-B14F-4D97-AF65-F5344CB8AC3E}">
        <p14:creationId xmlns:p14="http://schemas.microsoft.com/office/powerpoint/2010/main" val="1768768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E724F-6A5E-FEFB-DE33-7127F7468308}"/>
              </a:ext>
            </a:extLst>
          </p:cNvPr>
          <p:cNvSpPr>
            <a:spLocks noGrp="1"/>
          </p:cNvSpPr>
          <p:nvPr/>
        </p:nvSpPr>
        <p:spPr>
          <a:xfrm>
            <a:off x="838200" y="52308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Observations</a:t>
            </a:r>
          </a:p>
        </p:txBody>
      </p:sp>
      <p:sp>
        <p:nvSpPr>
          <p:cNvPr id="3" name="Content Placeholder 2">
            <a:extLst>
              <a:ext uri="{FF2B5EF4-FFF2-40B4-BE49-F238E27FC236}">
                <a16:creationId xmlns:a16="http://schemas.microsoft.com/office/drawing/2014/main" id="{C2759112-79B3-4053-DB4B-6F1A0BBF127E}"/>
              </a:ext>
            </a:extLst>
          </p:cNvPr>
          <p:cNvSpPr>
            <a:spLocks noGrp="1"/>
          </p:cNvSpPr>
          <p:nvPr/>
        </p:nvSpPr>
        <p:spPr>
          <a:xfrm>
            <a:off x="838200" y="198358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Investigate the relationship between incident frequency and time of the day:</a:t>
            </a:r>
            <a:endParaRPr lang="en-US" sz="1800" dirty="0"/>
          </a:p>
          <a:p>
            <a:r>
              <a:rPr lang="en-US" sz="1800" dirty="0"/>
              <a:t>The frequency of incidents is significantly lower during morning commute hours. In contrast, it tends to be higher during the evening rush hour. Moreover, incidents are significantly more frequent during nighttime</a:t>
            </a:r>
          </a:p>
          <a:p>
            <a:endParaRPr lang="en-US" sz="1800" dirty="0"/>
          </a:p>
          <a:p>
            <a:r>
              <a:rPr lang="en-US" sz="1800" dirty="0"/>
              <a:t>In a span of 5 years, incident frequencies show the following trends across time periods: low during evening, gradually increasing in the afternoon, further rising in the evening, and reaching their highest point at night.</a:t>
            </a:r>
          </a:p>
          <a:p>
            <a:endParaRPr lang="en-US" sz="1800" dirty="0"/>
          </a:p>
          <a:p>
            <a:r>
              <a:rPr lang="en-US" sz="1800" dirty="0"/>
              <a:t>Checking out a bar chart that shows the total incidents over 5 years, you can see that in 2020 and 2021, there were fewer accidents because of the pandemic</a:t>
            </a:r>
          </a:p>
        </p:txBody>
      </p:sp>
    </p:spTree>
    <p:extLst>
      <p:ext uri="{BB962C8B-B14F-4D97-AF65-F5344CB8AC3E}">
        <p14:creationId xmlns:p14="http://schemas.microsoft.com/office/powerpoint/2010/main" val="3028110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EFAE7-362C-2DBC-A7B8-14E59F4A15B2}"/>
              </a:ext>
            </a:extLst>
          </p:cNvPr>
          <p:cNvSpPr>
            <a:spLocks noGrp="1"/>
          </p:cNvSpPr>
          <p:nvPr>
            <p:ph type="title"/>
          </p:nvPr>
        </p:nvSpPr>
        <p:spPr>
          <a:xfrm>
            <a:off x="839788" y="457201"/>
            <a:ext cx="4015477" cy="551622"/>
          </a:xfrm>
        </p:spPr>
        <p:txBody>
          <a:bodyPr>
            <a:normAutofit/>
          </a:bodyPr>
          <a:lstStyle/>
          <a:p>
            <a:r>
              <a:rPr lang="en-US" sz="2400" dirty="0"/>
              <a:t>Incident Frequency </a:t>
            </a:r>
            <a:r>
              <a:rPr lang="en-US" sz="2400" dirty="0">
                <a:latin typeface="Calibri" panose="020F0502020204030204" pitchFamily="34" charset="0"/>
                <a:ea typeface="Calibri" panose="020F0502020204030204" pitchFamily="34" charset="0"/>
                <a:cs typeface="Calibri" panose="020F0502020204030204" pitchFamily="34" charset="0"/>
              </a:rPr>
              <a:t>Patterns</a:t>
            </a:r>
          </a:p>
        </p:txBody>
      </p:sp>
      <p:sp>
        <p:nvSpPr>
          <p:cNvPr id="4" name="Text Placeholder 3">
            <a:extLst>
              <a:ext uri="{FF2B5EF4-FFF2-40B4-BE49-F238E27FC236}">
                <a16:creationId xmlns:a16="http://schemas.microsoft.com/office/drawing/2014/main" id="{20368B21-FA46-02A0-51B4-743CF2CDD5D9}"/>
              </a:ext>
            </a:extLst>
          </p:cNvPr>
          <p:cNvSpPr>
            <a:spLocks noGrp="1"/>
          </p:cNvSpPr>
          <p:nvPr>
            <p:ph type="body" sz="half" idx="2"/>
          </p:nvPr>
        </p:nvSpPr>
        <p:spPr>
          <a:xfrm>
            <a:off x="665853" y="1416326"/>
            <a:ext cx="4015477" cy="4522236"/>
          </a:xfrm>
        </p:spPr>
        <p:txBody>
          <a:bodyPr>
            <a:normAutofit/>
          </a:bodyPr>
          <a:lstStyle/>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Main problems: pedestrians, stalled vehicles, debris, inoperative traffic signals.</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During COVID-19: all reported problems decreased.</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Remote work, closed schools/offices contributed.</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Increase in collisions noticed.</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More people in Austin → higher traffic, more accidents.</a:t>
            </a:r>
          </a:p>
        </p:txBody>
      </p:sp>
      <p:pic>
        <p:nvPicPr>
          <p:cNvPr id="10" name="Content Placeholder 4" descr="A graph of different colored lines">
            <a:extLst>
              <a:ext uri="{FF2B5EF4-FFF2-40B4-BE49-F238E27FC236}">
                <a16:creationId xmlns:a16="http://schemas.microsoft.com/office/drawing/2014/main" id="{DC5663B7-C25C-6755-07FB-ECC8DBFEA1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52731" y="641072"/>
            <a:ext cx="7404508" cy="5068957"/>
          </a:xfrm>
        </p:spPr>
      </p:pic>
    </p:spTree>
    <p:extLst>
      <p:ext uri="{BB962C8B-B14F-4D97-AF65-F5344CB8AC3E}">
        <p14:creationId xmlns:p14="http://schemas.microsoft.com/office/powerpoint/2010/main" val="605769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8B4BD-1BA0-8D1B-81E3-F3FD5C48E507}"/>
              </a:ext>
            </a:extLst>
          </p:cNvPr>
          <p:cNvSpPr>
            <a:spLocks noGrp="1"/>
          </p:cNvSpPr>
          <p:nvPr>
            <p:ph type="title"/>
          </p:nvPr>
        </p:nvSpPr>
        <p:spPr>
          <a:xfrm>
            <a:off x="280147" y="203761"/>
            <a:ext cx="10515600" cy="612213"/>
          </a:xfrm>
        </p:spPr>
        <p:txBody>
          <a:bodyPr>
            <a:normAutofit fontScale="90000"/>
          </a:bodyPr>
          <a:lstStyle/>
          <a:p>
            <a:r>
              <a:rPr lang="en-US" dirty="0"/>
              <a:t>Evaluation of incident types over time</a:t>
            </a:r>
          </a:p>
        </p:txBody>
      </p:sp>
      <p:pic>
        <p:nvPicPr>
          <p:cNvPr id="5" name="Content Placeholder 4" descr="A graph of different colored lines">
            <a:extLst>
              <a:ext uri="{FF2B5EF4-FFF2-40B4-BE49-F238E27FC236}">
                <a16:creationId xmlns:a16="http://schemas.microsoft.com/office/drawing/2014/main" id="{F627CA73-CDD1-3050-3411-2DB675A04A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15974"/>
            <a:ext cx="8735636" cy="5705596"/>
          </a:xfrm>
        </p:spPr>
      </p:pic>
      <p:sp>
        <p:nvSpPr>
          <p:cNvPr id="6" name="TextBox 5">
            <a:extLst>
              <a:ext uri="{FF2B5EF4-FFF2-40B4-BE49-F238E27FC236}">
                <a16:creationId xmlns:a16="http://schemas.microsoft.com/office/drawing/2014/main" id="{6AC738FE-A4AC-C439-ACD5-857D57399017}"/>
              </a:ext>
            </a:extLst>
          </p:cNvPr>
          <p:cNvSpPr txBox="1"/>
          <p:nvPr/>
        </p:nvSpPr>
        <p:spPr>
          <a:xfrm>
            <a:off x="8937171" y="887186"/>
            <a:ext cx="2973033" cy="5216813"/>
          </a:xfrm>
          <a:prstGeom prst="rect">
            <a:avLst/>
          </a:prstGeom>
          <a:noFill/>
        </p:spPr>
        <p:txBody>
          <a:bodyPr wrap="square" rtlCol="0">
            <a:spAutoFit/>
          </a:bodyPr>
          <a:lstStyle/>
          <a:p>
            <a:br>
              <a:rPr lang="en-US" sz="1450" dirty="0"/>
            </a:br>
            <a:r>
              <a:rPr lang="en-US" sz="1450" dirty="0"/>
              <a:t>1.</a:t>
            </a:r>
            <a:r>
              <a:rPr lang="en-US" sz="1450" b="0" i="0" dirty="0">
                <a:effectLst/>
                <a:latin typeface="Söhne"/>
              </a:rPr>
              <a:t>It's interesting to see that the main reason for reported issues is related to problems on the road, like </a:t>
            </a:r>
            <a:r>
              <a:rPr lang="en-US" sz="1450" b="0" i="0" dirty="0">
                <a:solidFill>
                  <a:srgbClr val="252525"/>
                </a:solidFill>
                <a:effectLst/>
                <a:latin typeface="Georgia" panose="02040502050405020303" pitchFamily="18" charset="0"/>
              </a:rPr>
              <a:t>pedestrians, stalled vehicles, debris in the roadway, and / or inoperative traffic signals.</a:t>
            </a:r>
          </a:p>
          <a:p>
            <a:endParaRPr lang="en-US" sz="1450" b="0" i="0" dirty="0">
              <a:effectLst/>
              <a:latin typeface="Söhne"/>
            </a:endParaRPr>
          </a:p>
          <a:p>
            <a:r>
              <a:rPr lang="en-US" sz="1450" b="0" i="0" dirty="0">
                <a:effectLst/>
                <a:latin typeface="Söhne"/>
              </a:rPr>
              <a:t>2. During the years when COVID-19 was affecting us , all types of reported problems went down a lot, which makes sense because more people were working and studying from home, and places like schools and offices were closed.</a:t>
            </a:r>
          </a:p>
          <a:p>
            <a:endParaRPr lang="en-US" sz="1450" b="0" i="0" dirty="0">
              <a:effectLst/>
              <a:latin typeface="Söhne"/>
            </a:endParaRPr>
          </a:p>
          <a:p>
            <a:r>
              <a:rPr lang="en-US" sz="1450" b="0" i="0" dirty="0">
                <a:effectLst/>
                <a:latin typeface="Söhne"/>
              </a:rPr>
              <a:t> 3.After the COVID-19 situation got better, there's a noticeable increase in collisions. This could be because more people are moving to Austin, which is causing more traffic and accidents.</a:t>
            </a:r>
            <a:endParaRPr lang="en-US" sz="1450" dirty="0"/>
          </a:p>
          <a:p>
            <a:pPr marL="342900" indent="-342900">
              <a:buFont typeface="+mj-lt"/>
              <a:buAutoNum type="arabicPeriod"/>
            </a:pPr>
            <a:endParaRPr lang="en-US" sz="1400" dirty="0"/>
          </a:p>
        </p:txBody>
      </p:sp>
    </p:spTree>
    <p:extLst>
      <p:ext uri="{BB962C8B-B14F-4D97-AF65-F5344CB8AC3E}">
        <p14:creationId xmlns:p14="http://schemas.microsoft.com/office/powerpoint/2010/main" val="2499075443"/>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docProps/app.xml><?xml version="1.0" encoding="utf-8"?>
<Properties xmlns="http://schemas.openxmlformats.org/officeDocument/2006/extended-properties" xmlns:vt="http://schemas.openxmlformats.org/officeDocument/2006/docPropsVTypes">
  <Template>TM03457444[[fn=Basis]]</Template>
  <TotalTime>237</TotalTime>
  <Words>462</Words>
  <Application>Microsoft Office PowerPoint</Application>
  <PresentationFormat>Widescreen</PresentationFormat>
  <Paragraphs>59</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-apple-system</vt:lpstr>
      <vt:lpstr>Arial</vt:lpstr>
      <vt:lpstr>Calibri</vt:lpstr>
      <vt:lpstr>Corbel</vt:lpstr>
      <vt:lpstr>Georgia</vt:lpstr>
      <vt:lpstr>Söhne</vt:lpstr>
      <vt:lpstr>Basis</vt:lpstr>
      <vt:lpstr>TrafFic Safety Enhancement </vt:lpstr>
      <vt:lpstr>PowerPoint Presentation</vt:lpstr>
      <vt:lpstr>Total incidents over 5 years</vt:lpstr>
      <vt:lpstr>Trends across time periods</vt:lpstr>
      <vt:lpstr>Incident Frequency Patterns</vt:lpstr>
      <vt:lpstr>PowerPoint Presentation</vt:lpstr>
      <vt:lpstr>Incident Frequency Patterns</vt:lpstr>
      <vt:lpstr>Evaluation of incident types over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Investigate the relationship between incident frequency and time of the day</dc:title>
  <dc:creator>Sujatha</dc:creator>
  <cp:lastModifiedBy>Sujatha</cp:lastModifiedBy>
  <cp:revision>13</cp:revision>
  <dcterms:created xsi:type="dcterms:W3CDTF">2023-08-25T23:20:54Z</dcterms:created>
  <dcterms:modified xsi:type="dcterms:W3CDTF">2023-08-28T03:29:29Z</dcterms:modified>
</cp:coreProperties>
</file>