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1"/>
  </p:sldMasterIdLst>
  <p:sldIdLst>
    <p:sldId id="264" r:id="rId2"/>
    <p:sldId id="261" r:id="rId3"/>
    <p:sldId id="266" r:id="rId4"/>
    <p:sldId id="27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64" d="100"/>
          <a:sy n="64" d="100"/>
        </p:scale>
        <p:origin x="564"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E4F5F9B4-EA4D-4D18-B9F1-994D21645920}" type="datetimeFigureOut">
              <a:rPr lang="en-US" smtClean="0"/>
              <a:t>8/28/2023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8AA13AC-26CB-4D29-8011-79729A217F26}"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91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F5F9B4-EA4D-4D18-B9F1-994D21645920}"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2967150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F5F9B4-EA4D-4D18-B9F1-994D21645920}"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2220657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F5F9B4-EA4D-4D18-B9F1-994D21645920}"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3076152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F5F9B4-EA4D-4D18-B9F1-994D21645920}"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A13AC-26CB-4D29-8011-79729A217F26}"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472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F5F9B4-EA4D-4D18-B9F1-994D21645920}"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182209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F5F9B4-EA4D-4D18-B9F1-994D21645920}" type="datetimeFigureOut">
              <a:rPr lang="en-US" smtClean="0"/>
              <a:t>8/28/2023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924770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F5F9B4-EA4D-4D18-B9F1-994D21645920}" type="datetimeFigureOut">
              <a:rPr lang="en-US" smtClean="0"/>
              <a:t>8/28/2023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349030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F5F9B4-EA4D-4D18-B9F1-994D21645920}" type="datetimeFigureOut">
              <a:rPr lang="en-US" smtClean="0"/>
              <a:t>8/28/2023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3172678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F5F9B4-EA4D-4D18-B9F1-994D21645920}"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685303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F5F9B4-EA4D-4D18-B9F1-994D21645920}"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840726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E4F5F9B4-EA4D-4D18-B9F1-994D21645920}" type="datetimeFigureOut">
              <a:rPr lang="en-US" smtClean="0"/>
              <a:t>8/28/2023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8AA13AC-26CB-4D29-8011-79729A217F26}" type="slidenum">
              <a:rPr lang="en-US" smtClean="0"/>
              <a:t>‹#›</a:t>
            </a:fld>
            <a:endParaRPr lang="en-US"/>
          </a:p>
        </p:txBody>
      </p:sp>
    </p:spTree>
    <p:extLst>
      <p:ext uri="{BB962C8B-B14F-4D97-AF65-F5344CB8AC3E}">
        <p14:creationId xmlns:p14="http://schemas.microsoft.com/office/powerpoint/2010/main" val="176897042"/>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FAE7-362C-2DBC-A7B8-14E59F4A15B2}"/>
              </a:ext>
            </a:extLst>
          </p:cNvPr>
          <p:cNvSpPr>
            <a:spLocks noGrp="1"/>
          </p:cNvSpPr>
          <p:nvPr>
            <p:ph type="title"/>
          </p:nvPr>
        </p:nvSpPr>
        <p:spPr>
          <a:xfrm>
            <a:off x="839788" y="457201"/>
            <a:ext cx="4015477" cy="551622"/>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Total incidents over 5 years</a:t>
            </a:r>
          </a:p>
        </p:txBody>
      </p:sp>
      <p:pic>
        <p:nvPicPr>
          <p:cNvPr id="6" name="Content Placeholder 5">
            <a:extLst>
              <a:ext uri="{FF2B5EF4-FFF2-40B4-BE49-F238E27FC236}">
                <a16:creationId xmlns:a16="http://schemas.microsoft.com/office/drawing/2014/main" id="{23DBBFCC-5552-92D9-7AEF-3A5AF6132A38}"/>
              </a:ext>
            </a:extLst>
          </p:cNvPr>
          <p:cNvPicPr>
            <a:picLocks noGrp="1" noChangeAspect="1"/>
          </p:cNvPicPr>
          <p:nvPr>
            <p:ph idx="1"/>
          </p:nvPr>
        </p:nvPicPr>
        <p:blipFill>
          <a:blip r:embed="rId2"/>
          <a:stretch>
            <a:fillRect/>
          </a:stretch>
        </p:blipFill>
        <p:spPr>
          <a:xfrm>
            <a:off x="5015758" y="338110"/>
            <a:ext cx="6617993" cy="6181780"/>
          </a:xfrm>
        </p:spPr>
      </p:pic>
      <p:sp>
        <p:nvSpPr>
          <p:cNvPr id="4" name="Text Placeholder 3">
            <a:extLst>
              <a:ext uri="{FF2B5EF4-FFF2-40B4-BE49-F238E27FC236}">
                <a16:creationId xmlns:a16="http://schemas.microsoft.com/office/drawing/2014/main" id="{20368B21-FA46-02A0-51B4-743CF2CDD5D9}"/>
              </a:ext>
            </a:extLst>
          </p:cNvPr>
          <p:cNvSpPr>
            <a:spLocks noGrp="1"/>
          </p:cNvSpPr>
          <p:nvPr>
            <p:ph type="body" sz="half" idx="2"/>
          </p:nvPr>
        </p:nvSpPr>
        <p:spPr>
          <a:xfrm>
            <a:off x="665853" y="1620078"/>
            <a:ext cx="4015477" cy="4318484"/>
          </a:xfrm>
        </p:spPr>
        <p:txBody>
          <a:bodyPr>
            <a:normAutofit/>
          </a:bodyPr>
          <a:lstStyle/>
          <a:p>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number of accidents in 2022 decreased by 30% compared to 2018</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Fewer accidents occurred in 2020 and 2021 due to the pandemic and lockdown measures</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No of incidents in 2022 is lowered compared to 2018,2019</a:t>
            </a: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4173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FAE7-362C-2DBC-A7B8-14E59F4A15B2}"/>
              </a:ext>
            </a:extLst>
          </p:cNvPr>
          <p:cNvSpPr>
            <a:spLocks noGrp="1"/>
          </p:cNvSpPr>
          <p:nvPr>
            <p:ph type="title"/>
          </p:nvPr>
        </p:nvSpPr>
        <p:spPr>
          <a:xfrm>
            <a:off x="839788" y="457201"/>
            <a:ext cx="4015477" cy="551622"/>
          </a:xfrm>
        </p:spPr>
        <p:txBody>
          <a:bodyPr>
            <a:normAutofit/>
          </a:bodyPr>
          <a:lstStyle/>
          <a:p>
            <a:r>
              <a:rPr lang="en-US" sz="2400" dirty="0"/>
              <a:t>Trends across </a:t>
            </a:r>
            <a:r>
              <a:rPr lang="en-US" sz="2400" dirty="0">
                <a:latin typeface="Calibri" panose="020F0502020204030204" pitchFamily="34" charset="0"/>
                <a:ea typeface="Calibri" panose="020F0502020204030204" pitchFamily="34" charset="0"/>
                <a:cs typeface="Calibri" panose="020F0502020204030204" pitchFamily="34" charset="0"/>
              </a:rPr>
              <a:t>time</a:t>
            </a:r>
            <a:r>
              <a:rPr lang="en-US" sz="2400" dirty="0"/>
              <a:t> periods</a:t>
            </a:r>
          </a:p>
        </p:txBody>
      </p:sp>
      <p:sp>
        <p:nvSpPr>
          <p:cNvPr id="4" name="Text Placeholder 3">
            <a:extLst>
              <a:ext uri="{FF2B5EF4-FFF2-40B4-BE49-F238E27FC236}">
                <a16:creationId xmlns:a16="http://schemas.microsoft.com/office/drawing/2014/main" id="{20368B21-FA46-02A0-51B4-743CF2CDD5D9}"/>
              </a:ext>
            </a:extLst>
          </p:cNvPr>
          <p:cNvSpPr>
            <a:spLocks noGrp="1"/>
          </p:cNvSpPr>
          <p:nvPr>
            <p:ph type="body" sz="half" idx="2"/>
          </p:nvPr>
        </p:nvSpPr>
        <p:spPr>
          <a:xfrm>
            <a:off x="665853" y="1416326"/>
            <a:ext cx="4015477" cy="4621696"/>
          </a:xfrm>
        </p:spPr>
        <p:txBody>
          <a:bodyPr>
            <a:normAutofit/>
          </a:bodyPr>
          <a:lstStyle/>
          <a:p>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Low incidents during the evening.</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Gradual increase in the afternoon.</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frequencies of the incident in the evening and at night are somewhat similar</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trend is consistent across all the years.</a:t>
            </a:r>
            <a:endParaRPr lang="en-US" sz="2000" dirty="0"/>
          </a:p>
        </p:txBody>
      </p:sp>
      <p:pic>
        <p:nvPicPr>
          <p:cNvPr id="16" name="Content Placeholder 15">
            <a:extLst>
              <a:ext uri="{FF2B5EF4-FFF2-40B4-BE49-F238E27FC236}">
                <a16:creationId xmlns:a16="http://schemas.microsoft.com/office/drawing/2014/main" id="{D0DC2FCA-158D-CC67-FB9D-79C06D397C4F}"/>
              </a:ext>
            </a:extLst>
          </p:cNvPr>
          <p:cNvPicPr>
            <a:picLocks noGrp="1" noChangeAspect="1"/>
          </p:cNvPicPr>
          <p:nvPr>
            <p:ph idx="1"/>
          </p:nvPr>
        </p:nvPicPr>
        <p:blipFill>
          <a:blip r:embed="rId2"/>
          <a:stretch>
            <a:fillRect/>
          </a:stretch>
        </p:blipFill>
        <p:spPr>
          <a:xfrm>
            <a:off x="4502426" y="685800"/>
            <a:ext cx="7310231" cy="5411855"/>
          </a:xfrm>
        </p:spPr>
      </p:pic>
    </p:spTree>
    <p:extLst>
      <p:ext uri="{BB962C8B-B14F-4D97-AF65-F5344CB8AC3E}">
        <p14:creationId xmlns:p14="http://schemas.microsoft.com/office/powerpoint/2010/main" val="1147470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FAE7-362C-2DBC-A7B8-14E59F4A15B2}"/>
              </a:ext>
            </a:extLst>
          </p:cNvPr>
          <p:cNvSpPr>
            <a:spLocks noGrp="1"/>
          </p:cNvSpPr>
          <p:nvPr>
            <p:ph type="title"/>
          </p:nvPr>
        </p:nvSpPr>
        <p:spPr>
          <a:xfrm>
            <a:off x="839788" y="457201"/>
            <a:ext cx="4015477" cy="551622"/>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Incident Frequency Patterns</a:t>
            </a:r>
          </a:p>
        </p:txBody>
      </p:sp>
      <p:sp>
        <p:nvSpPr>
          <p:cNvPr id="4" name="Text Placeholder 3">
            <a:extLst>
              <a:ext uri="{FF2B5EF4-FFF2-40B4-BE49-F238E27FC236}">
                <a16:creationId xmlns:a16="http://schemas.microsoft.com/office/drawing/2014/main" id="{20368B21-FA46-02A0-51B4-743CF2CDD5D9}"/>
              </a:ext>
            </a:extLst>
          </p:cNvPr>
          <p:cNvSpPr>
            <a:spLocks noGrp="1"/>
          </p:cNvSpPr>
          <p:nvPr>
            <p:ph type="body" sz="half" idx="2"/>
          </p:nvPr>
        </p:nvSpPr>
        <p:spPr>
          <a:xfrm>
            <a:off x="665854" y="1416326"/>
            <a:ext cx="3821664" cy="4522236"/>
          </a:xfrm>
        </p:spPr>
        <p:txBody>
          <a:bodyPr>
            <a:normAutofit/>
          </a:bodyPr>
          <a:lstStyle/>
          <a:p>
            <a:endParaRPr lang="en-US" sz="2000" dirty="0"/>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Significantly fewer incidents occur during the morning commute hours because people are more alert and less fatigued during that time</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Accidents are gradually increasing after 10 AM</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More frequent incidents occur during nighttime due to poor vision while driving, with drunk driving potentially contributing as well</a:t>
            </a:r>
          </a:p>
        </p:txBody>
      </p:sp>
      <p:pic>
        <p:nvPicPr>
          <p:cNvPr id="8" name="Content Placeholder 7">
            <a:extLst>
              <a:ext uri="{FF2B5EF4-FFF2-40B4-BE49-F238E27FC236}">
                <a16:creationId xmlns:a16="http://schemas.microsoft.com/office/drawing/2014/main" id="{685BBFDE-7C0A-E3D5-7359-609C81D07583}"/>
              </a:ext>
            </a:extLst>
          </p:cNvPr>
          <p:cNvPicPr>
            <a:picLocks noGrp="1" noChangeAspect="1"/>
          </p:cNvPicPr>
          <p:nvPr>
            <p:ph idx="1"/>
          </p:nvPr>
        </p:nvPicPr>
        <p:blipFill>
          <a:blip r:embed="rId2"/>
          <a:stretch>
            <a:fillRect/>
          </a:stretch>
        </p:blipFill>
        <p:spPr>
          <a:xfrm>
            <a:off x="4711149" y="1242391"/>
            <a:ext cx="7106478" cy="4293705"/>
          </a:xfrm>
        </p:spPr>
      </p:pic>
    </p:spTree>
    <p:extLst>
      <p:ext uri="{BB962C8B-B14F-4D97-AF65-F5344CB8AC3E}">
        <p14:creationId xmlns:p14="http://schemas.microsoft.com/office/powerpoint/2010/main" val="1768768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724F-6A5E-FEFB-DE33-7127F7468308}"/>
              </a:ext>
            </a:extLst>
          </p:cNvPr>
          <p:cNvSpPr>
            <a:spLocks noGrp="1"/>
          </p:cNvSpPr>
          <p:nvPr/>
        </p:nvSpPr>
        <p:spPr>
          <a:xfrm>
            <a:off x="838200" y="5230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Observations</a:t>
            </a:r>
          </a:p>
        </p:txBody>
      </p:sp>
      <p:sp>
        <p:nvSpPr>
          <p:cNvPr id="3" name="Content Placeholder 2">
            <a:extLst>
              <a:ext uri="{FF2B5EF4-FFF2-40B4-BE49-F238E27FC236}">
                <a16:creationId xmlns:a16="http://schemas.microsoft.com/office/drawing/2014/main" id="{C2759112-79B3-4053-DB4B-6F1A0BBF127E}"/>
              </a:ext>
            </a:extLst>
          </p:cNvPr>
          <p:cNvSpPr>
            <a:spLocks noGrp="1"/>
          </p:cNvSpPr>
          <p:nvPr/>
        </p:nvSpPr>
        <p:spPr>
          <a:xfrm>
            <a:off x="838200" y="198358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Investigate the relationship between incident frequency and time of the day:</a:t>
            </a:r>
            <a:endParaRPr lang="en-US" sz="1800" dirty="0"/>
          </a:p>
          <a:p>
            <a:r>
              <a:rPr lang="en-US" sz="1800" dirty="0"/>
              <a:t>In 2022, there were 30% fewer accidents compared to 2018. The years 2020 and 2021 had fewer accidents due to the pandemic and lockdowns. The number of incidents in 2022 was lower than in 2018 and 2019.</a:t>
            </a:r>
          </a:p>
          <a:p>
            <a:r>
              <a:rPr lang="en-US" sz="1800" dirty="0"/>
              <a:t> Evening hours had fewer incidents, while afternoons saw a gradual increase.</a:t>
            </a:r>
          </a:p>
          <a:p>
            <a:r>
              <a:rPr lang="en-US" sz="1800" dirty="0"/>
              <a:t>Incidents in the evening and at night were somewhat similar. This trend stayed the same over the years. Fewer accidents happened during morning commutes because people were more alert. After 10 AM, accidents started increasing gradually.</a:t>
            </a:r>
          </a:p>
          <a:p>
            <a:r>
              <a:rPr lang="en-US" sz="1800" dirty="0"/>
              <a:t>More accidents occurred at night, likely because of poor visibility and possibly drunk driving. This shows that the time of day influences accident rates, highlighting the need for safety measures.</a:t>
            </a:r>
          </a:p>
        </p:txBody>
      </p:sp>
    </p:spTree>
    <p:extLst>
      <p:ext uri="{BB962C8B-B14F-4D97-AF65-F5344CB8AC3E}">
        <p14:creationId xmlns:p14="http://schemas.microsoft.com/office/powerpoint/2010/main" val="3028110389"/>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TM03457444[[fn=Basis]]</Template>
  <TotalTime>272</TotalTime>
  <Words>275</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Corbel</vt:lpstr>
      <vt:lpstr>Basis</vt:lpstr>
      <vt:lpstr>Total incidents over 5 years</vt:lpstr>
      <vt:lpstr>Trends across time periods</vt:lpstr>
      <vt:lpstr>Incident Frequency Patterns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Investigate the relationship between incident frequency and time of the day</dc:title>
  <dc:creator>Sujatha</dc:creator>
  <cp:lastModifiedBy>Sujatha</cp:lastModifiedBy>
  <cp:revision>19</cp:revision>
  <dcterms:created xsi:type="dcterms:W3CDTF">2023-08-25T23:20:54Z</dcterms:created>
  <dcterms:modified xsi:type="dcterms:W3CDTF">2023-08-28T15:54:59Z</dcterms:modified>
</cp:coreProperties>
</file>