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3" d="100"/>
          <a:sy n="83" d="100"/>
        </p:scale>
        <p:origin x="45" y="7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ADA32-6B0E-9164-2DE1-41552B01E6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591351-AFC4-DC31-651B-63AA979630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B8D92B-718D-C57B-A65E-E26CE5074DC7}"/>
              </a:ext>
            </a:extLst>
          </p:cNvPr>
          <p:cNvSpPr>
            <a:spLocks noGrp="1"/>
          </p:cNvSpPr>
          <p:nvPr>
            <p:ph type="dt" sz="half" idx="10"/>
          </p:nvPr>
        </p:nvSpPr>
        <p:spPr/>
        <p:txBody>
          <a:bodyPr/>
          <a:lstStyle/>
          <a:p>
            <a:fld id="{E4F5F9B4-EA4D-4D18-B9F1-994D21645920}" type="datetimeFigureOut">
              <a:rPr lang="en-US" smtClean="0"/>
              <a:t>8/27/2023</a:t>
            </a:fld>
            <a:endParaRPr lang="en-US"/>
          </a:p>
        </p:txBody>
      </p:sp>
      <p:sp>
        <p:nvSpPr>
          <p:cNvPr id="5" name="Footer Placeholder 4">
            <a:extLst>
              <a:ext uri="{FF2B5EF4-FFF2-40B4-BE49-F238E27FC236}">
                <a16:creationId xmlns:a16="http://schemas.microsoft.com/office/drawing/2014/main" id="{33DF0904-B291-EE89-09DB-F47B9218F8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22A1E-72FF-FAA7-ACBA-B6FEC57BE3F5}"/>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3591128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F5F66-698B-F9A6-5B86-4E498C1DA8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FEF74E-220D-7201-E988-33F50389B8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DA3BD-F847-EAA9-36A2-512EF645DDDB}"/>
              </a:ext>
            </a:extLst>
          </p:cNvPr>
          <p:cNvSpPr>
            <a:spLocks noGrp="1"/>
          </p:cNvSpPr>
          <p:nvPr>
            <p:ph type="dt" sz="half" idx="10"/>
          </p:nvPr>
        </p:nvSpPr>
        <p:spPr/>
        <p:txBody>
          <a:bodyPr/>
          <a:lstStyle/>
          <a:p>
            <a:fld id="{E4F5F9B4-EA4D-4D18-B9F1-994D21645920}" type="datetimeFigureOut">
              <a:rPr lang="en-US" smtClean="0"/>
              <a:t>8/27/2023</a:t>
            </a:fld>
            <a:endParaRPr lang="en-US"/>
          </a:p>
        </p:txBody>
      </p:sp>
      <p:sp>
        <p:nvSpPr>
          <p:cNvPr id="5" name="Footer Placeholder 4">
            <a:extLst>
              <a:ext uri="{FF2B5EF4-FFF2-40B4-BE49-F238E27FC236}">
                <a16:creationId xmlns:a16="http://schemas.microsoft.com/office/drawing/2014/main" id="{3213B509-04D2-72DF-9C3F-907054874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DCF22C-6429-D79C-6726-9801B142D5D0}"/>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91381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2B791D-C0F5-A112-5E00-7FD5966C7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7C4610-A532-CABE-E253-AA63BDEE4B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A81CA-D6C6-8B28-6E83-C9F2CD1BE20A}"/>
              </a:ext>
            </a:extLst>
          </p:cNvPr>
          <p:cNvSpPr>
            <a:spLocks noGrp="1"/>
          </p:cNvSpPr>
          <p:nvPr>
            <p:ph type="dt" sz="half" idx="10"/>
          </p:nvPr>
        </p:nvSpPr>
        <p:spPr/>
        <p:txBody>
          <a:bodyPr/>
          <a:lstStyle/>
          <a:p>
            <a:fld id="{E4F5F9B4-EA4D-4D18-B9F1-994D21645920}" type="datetimeFigureOut">
              <a:rPr lang="en-US" smtClean="0"/>
              <a:t>8/27/2023</a:t>
            </a:fld>
            <a:endParaRPr lang="en-US"/>
          </a:p>
        </p:txBody>
      </p:sp>
      <p:sp>
        <p:nvSpPr>
          <p:cNvPr id="5" name="Footer Placeholder 4">
            <a:extLst>
              <a:ext uri="{FF2B5EF4-FFF2-40B4-BE49-F238E27FC236}">
                <a16:creationId xmlns:a16="http://schemas.microsoft.com/office/drawing/2014/main" id="{226E438E-2FEB-1F80-D5A2-38E135CAE9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6B0E0C-75F6-85F0-BD43-0BB18FF87DEE}"/>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85974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C50FC-2068-3CF3-AA5A-9C6231262A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4F2F26-4039-25CA-68FC-6DCF185E21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77E37-59F2-6C72-5683-88DAECFAC462}"/>
              </a:ext>
            </a:extLst>
          </p:cNvPr>
          <p:cNvSpPr>
            <a:spLocks noGrp="1"/>
          </p:cNvSpPr>
          <p:nvPr>
            <p:ph type="dt" sz="half" idx="10"/>
          </p:nvPr>
        </p:nvSpPr>
        <p:spPr/>
        <p:txBody>
          <a:bodyPr/>
          <a:lstStyle/>
          <a:p>
            <a:fld id="{E4F5F9B4-EA4D-4D18-B9F1-994D21645920}" type="datetimeFigureOut">
              <a:rPr lang="en-US" smtClean="0"/>
              <a:t>8/27/2023</a:t>
            </a:fld>
            <a:endParaRPr lang="en-US"/>
          </a:p>
        </p:txBody>
      </p:sp>
      <p:sp>
        <p:nvSpPr>
          <p:cNvPr id="5" name="Footer Placeholder 4">
            <a:extLst>
              <a:ext uri="{FF2B5EF4-FFF2-40B4-BE49-F238E27FC236}">
                <a16:creationId xmlns:a16="http://schemas.microsoft.com/office/drawing/2014/main" id="{9B94571E-E733-D570-031E-690402F39C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5B166-9D05-6891-1A4B-1987BFB2B478}"/>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2737101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6DA30-3633-6B02-BABC-6F270F6674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E364-1FC9-5DE2-6697-2626335A3D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750086-1DBE-CC54-4A97-59865E568C2A}"/>
              </a:ext>
            </a:extLst>
          </p:cNvPr>
          <p:cNvSpPr>
            <a:spLocks noGrp="1"/>
          </p:cNvSpPr>
          <p:nvPr>
            <p:ph type="dt" sz="half" idx="10"/>
          </p:nvPr>
        </p:nvSpPr>
        <p:spPr/>
        <p:txBody>
          <a:bodyPr/>
          <a:lstStyle/>
          <a:p>
            <a:fld id="{E4F5F9B4-EA4D-4D18-B9F1-994D21645920}" type="datetimeFigureOut">
              <a:rPr lang="en-US" smtClean="0"/>
              <a:t>8/27/2023</a:t>
            </a:fld>
            <a:endParaRPr lang="en-US"/>
          </a:p>
        </p:txBody>
      </p:sp>
      <p:sp>
        <p:nvSpPr>
          <p:cNvPr id="5" name="Footer Placeholder 4">
            <a:extLst>
              <a:ext uri="{FF2B5EF4-FFF2-40B4-BE49-F238E27FC236}">
                <a16:creationId xmlns:a16="http://schemas.microsoft.com/office/drawing/2014/main" id="{34EB3F63-6A86-1256-E288-85357D939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B17687-C4E5-730E-6CC8-89D5277A4476}"/>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1722848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AE878-2C43-B56B-625D-D2B8C8DD50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A0CE18-FCE1-5722-F090-B023072494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DDAA63-D6B3-CF2D-07A8-959E2EC1A0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F3CCE0-BB63-CD0B-F6C0-A48A896694A0}"/>
              </a:ext>
            </a:extLst>
          </p:cNvPr>
          <p:cNvSpPr>
            <a:spLocks noGrp="1"/>
          </p:cNvSpPr>
          <p:nvPr>
            <p:ph type="dt" sz="half" idx="10"/>
          </p:nvPr>
        </p:nvSpPr>
        <p:spPr/>
        <p:txBody>
          <a:bodyPr/>
          <a:lstStyle/>
          <a:p>
            <a:fld id="{E4F5F9B4-EA4D-4D18-B9F1-994D21645920}" type="datetimeFigureOut">
              <a:rPr lang="en-US" smtClean="0"/>
              <a:t>8/27/2023</a:t>
            </a:fld>
            <a:endParaRPr lang="en-US"/>
          </a:p>
        </p:txBody>
      </p:sp>
      <p:sp>
        <p:nvSpPr>
          <p:cNvPr id="6" name="Footer Placeholder 5">
            <a:extLst>
              <a:ext uri="{FF2B5EF4-FFF2-40B4-BE49-F238E27FC236}">
                <a16:creationId xmlns:a16="http://schemas.microsoft.com/office/drawing/2014/main" id="{CB47ED2C-EE4D-346D-C02F-003DAA1892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BAC240-32DE-5B1B-3482-21AB50E60568}"/>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393160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FDC70-A812-3A08-1E10-F5EDC37801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3A9ADE-4288-F666-1ED0-16371DE1F2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D6B245-4349-D5E0-E8E9-0507021380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298097-2A5C-446D-F28E-07A34C69B9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2BE0F8-76D9-936E-8CCF-88BE9E3EBD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C6EA68-B807-27BD-D5CD-3759E13A69A2}"/>
              </a:ext>
            </a:extLst>
          </p:cNvPr>
          <p:cNvSpPr>
            <a:spLocks noGrp="1"/>
          </p:cNvSpPr>
          <p:nvPr>
            <p:ph type="dt" sz="half" idx="10"/>
          </p:nvPr>
        </p:nvSpPr>
        <p:spPr/>
        <p:txBody>
          <a:bodyPr/>
          <a:lstStyle/>
          <a:p>
            <a:fld id="{E4F5F9B4-EA4D-4D18-B9F1-994D21645920}" type="datetimeFigureOut">
              <a:rPr lang="en-US" smtClean="0"/>
              <a:t>8/27/2023</a:t>
            </a:fld>
            <a:endParaRPr lang="en-US"/>
          </a:p>
        </p:txBody>
      </p:sp>
      <p:sp>
        <p:nvSpPr>
          <p:cNvPr id="8" name="Footer Placeholder 7">
            <a:extLst>
              <a:ext uri="{FF2B5EF4-FFF2-40B4-BE49-F238E27FC236}">
                <a16:creationId xmlns:a16="http://schemas.microsoft.com/office/drawing/2014/main" id="{FB03AA06-E233-FE91-2046-CCF2652573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22634E-22BE-B0DC-2506-CD97C3A43A0F}"/>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3619876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8FC0-B2BF-FBCE-9C66-FD8B63E81D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9B4E2B-D23F-0526-D7FD-BCE3EDA2B239}"/>
              </a:ext>
            </a:extLst>
          </p:cNvPr>
          <p:cNvSpPr>
            <a:spLocks noGrp="1"/>
          </p:cNvSpPr>
          <p:nvPr>
            <p:ph type="dt" sz="half" idx="10"/>
          </p:nvPr>
        </p:nvSpPr>
        <p:spPr/>
        <p:txBody>
          <a:bodyPr/>
          <a:lstStyle/>
          <a:p>
            <a:fld id="{E4F5F9B4-EA4D-4D18-B9F1-994D21645920}" type="datetimeFigureOut">
              <a:rPr lang="en-US" smtClean="0"/>
              <a:t>8/27/2023</a:t>
            </a:fld>
            <a:endParaRPr lang="en-US"/>
          </a:p>
        </p:txBody>
      </p:sp>
      <p:sp>
        <p:nvSpPr>
          <p:cNvPr id="4" name="Footer Placeholder 3">
            <a:extLst>
              <a:ext uri="{FF2B5EF4-FFF2-40B4-BE49-F238E27FC236}">
                <a16:creationId xmlns:a16="http://schemas.microsoft.com/office/drawing/2014/main" id="{0366AC2A-22A2-146A-BEC3-418B96F444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1629B9-B81B-284A-C11C-4948A80A890C}"/>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666476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08707D-92CE-D1D5-2077-3A7E1528D7E6}"/>
              </a:ext>
            </a:extLst>
          </p:cNvPr>
          <p:cNvSpPr>
            <a:spLocks noGrp="1"/>
          </p:cNvSpPr>
          <p:nvPr>
            <p:ph type="dt" sz="half" idx="10"/>
          </p:nvPr>
        </p:nvSpPr>
        <p:spPr/>
        <p:txBody>
          <a:bodyPr/>
          <a:lstStyle/>
          <a:p>
            <a:fld id="{E4F5F9B4-EA4D-4D18-B9F1-994D21645920}" type="datetimeFigureOut">
              <a:rPr lang="en-US" smtClean="0"/>
              <a:t>8/27/2023</a:t>
            </a:fld>
            <a:endParaRPr lang="en-US"/>
          </a:p>
        </p:txBody>
      </p:sp>
      <p:sp>
        <p:nvSpPr>
          <p:cNvPr id="3" name="Footer Placeholder 2">
            <a:extLst>
              <a:ext uri="{FF2B5EF4-FFF2-40B4-BE49-F238E27FC236}">
                <a16:creationId xmlns:a16="http://schemas.microsoft.com/office/drawing/2014/main" id="{9E863C92-3D1A-1734-5274-DD7D65E224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1593C5-0F84-A7A2-B380-71A1FD96E016}"/>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3056728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D4156-F922-E1CC-21AB-982CA37CF1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1CE762-E3D0-C9D2-2374-55E29DCD8D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38334B-CDC2-5065-CE8A-B3D20D305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458508-777B-3BF8-8998-5FE59AB1EF98}"/>
              </a:ext>
            </a:extLst>
          </p:cNvPr>
          <p:cNvSpPr>
            <a:spLocks noGrp="1"/>
          </p:cNvSpPr>
          <p:nvPr>
            <p:ph type="dt" sz="half" idx="10"/>
          </p:nvPr>
        </p:nvSpPr>
        <p:spPr/>
        <p:txBody>
          <a:bodyPr/>
          <a:lstStyle/>
          <a:p>
            <a:fld id="{E4F5F9B4-EA4D-4D18-B9F1-994D21645920}" type="datetimeFigureOut">
              <a:rPr lang="en-US" smtClean="0"/>
              <a:t>8/27/2023</a:t>
            </a:fld>
            <a:endParaRPr lang="en-US"/>
          </a:p>
        </p:txBody>
      </p:sp>
      <p:sp>
        <p:nvSpPr>
          <p:cNvPr id="6" name="Footer Placeholder 5">
            <a:extLst>
              <a:ext uri="{FF2B5EF4-FFF2-40B4-BE49-F238E27FC236}">
                <a16:creationId xmlns:a16="http://schemas.microsoft.com/office/drawing/2014/main" id="{700CBAF4-4839-1A8C-7C19-B72057FF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7D8FB4-4C8D-186F-1AE3-D454EA360B6F}"/>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3592707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C6AEE-6CDC-F431-30FD-379CB05456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068002-7405-7DB1-2860-28B9380B90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97A143-E248-6A55-EA28-AC334BA7B3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74BFB-E32E-657B-81B8-167F16082566}"/>
              </a:ext>
            </a:extLst>
          </p:cNvPr>
          <p:cNvSpPr>
            <a:spLocks noGrp="1"/>
          </p:cNvSpPr>
          <p:nvPr>
            <p:ph type="dt" sz="half" idx="10"/>
          </p:nvPr>
        </p:nvSpPr>
        <p:spPr/>
        <p:txBody>
          <a:bodyPr/>
          <a:lstStyle/>
          <a:p>
            <a:fld id="{E4F5F9B4-EA4D-4D18-B9F1-994D21645920}" type="datetimeFigureOut">
              <a:rPr lang="en-US" smtClean="0"/>
              <a:t>8/27/2023</a:t>
            </a:fld>
            <a:endParaRPr lang="en-US"/>
          </a:p>
        </p:txBody>
      </p:sp>
      <p:sp>
        <p:nvSpPr>
          <p:cNvPr id="6" name="Footer Placeholder 5">
            <a:extLst>
              <a:ext uri="{FF2B5EF4-FFF2-40B4-BE49-F238E27FC236}">
                <a16:creationId xmlns:a16="http://schemas.microsoft.com/office/drawing/2014/main" id="{ABB73319-4C4A-B5FF-9526-738D69E6A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3E319A-F2BF-6AAB-6CE2-04B15CA9EC5C}"/>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2663744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836643-81AB-3BCB-FFFD-76BD9D5DC1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C59A80-A06F-1BA2-715D-03EEC396D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5F3D5A-B72B-258E-62BC-D485B93AF7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F5F9B4-EA4D-4D18-B9F1-994D21645920}" type="datetimeFigureOut">
              <a:rPr lang="en-US" smtClean="0"/>
              <a:t>8/27/2023</a:t>
            </a:fld>
            <a:endParaRPr lang="en-US"/>
          </a:p>
        </p:txBody>
      </p:sp>
      <p:sp>
        <p:nvSpPr>
          <p:cNvPr id="5" name="Footer Placeholder 4">
            <a:extLst>
              <a:ext uri="{FF2B5EF4-FFF2-40B4-BE49-F238E27FC236}">
                <a16:creationId xmlns:a16="http://schemas.microsoft.com/office/drawing/2014/main" id="{19F21200-4980-0D51-5C4F-B9B09D9693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313F90-E18E-9495-B7EC-1477D14664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AA13AC-26CB-4D29-8011-79729A217F26}" type="slidenum">
              <a:rPr lang="en-US" smtClean="0"/>
              <a:t>‹#›</a:t>
            </a:fld>
            <a:endParaRPr lang="en-US"/>
          </a:p>
        </p:txBody>
      </p:sp>
    </p:spTree>
    <p:extLst>
      <p:ext uri="{BB962C8B-B14F-4D97-AF65-F5344CB8AC3E}">
        <p14:creationId xmlns:p14="http://schemas.microsoft.com/office/powerpoint/2010/main" val="2348283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52FFCE-1216-DCCD-6D92-42B7099FE4F5}"/>
              </a:ext>
            </a:extLst>
          </p:cNvPr>
          <p:cNvSpPr>
            <a:spLocks noGrp="1"/>
          </p:cNvSpPr>
          <p:nvPr>
            <p:ph type="title"/>
          </p:nvPr>
        </p:nvSpPr>
        <p:spPr>
          <a:xfrm>
            <a:off x="838200" y="365126"/>
            <a:ext cx="9962322" cy="1110836"/>
          </a:xfrm>
        </p:spPr>
        <p:txBody>
          <a:bodyPr>
            <a:normAutofit/>
          </a:bodyPr>
          <a:lstStyle/>
          <a:p>
            <a:r>
              <a:rPr lang="en-US" sz="2000" dirty="0">
                <a:latin typeface="Arial" panose="020B0604020202020204" pitchFamily="34" charset="0"/>
                <a:cs typeface="Arial" panose="020B0604020202020204" pitchFamily="34" charset="0"/>
              </a:rPr>
              <a:t>     Investigate the relationship between incident frequency and time of the day</a:t>
            </a:r>
          </a:p>
        </p:txBody>
      </p:sp>
      <p:pic>
        <p:nvPicPr>
          <p:cNvPr id="8" name="Content Placeholder 7">
            <a:extLst>
              <a:ext uri="{FF2B5EF4-FFF2-40B4-BE49-F238E27FC236}">
                <a16:creationId xmlns:a16="http://schemas.microsoft.com/office/drawing/2014/main" id="{1DA753DF-D0E5-674B-988C-8BFD9756D8FE}"/>
              </a:ext>
            </a:extLst>
          </p:cNvPr>
          <p:cNvPicPr>
            <a:picLocks noGrp="1" noChangeAspect="1"/>
          </p:cNvPicPr>
          <p:nvPr>
            <p:ph idx="1"/>
          </p:nvPr>
        </p:nvPicPr>
        <p:blipFill>
          <a:blip r:embed="rId2"/>
          <a:stretch>
            <a:fillRect/>
          </a:stretch>
        </p:blipFill>
        <p:spPr>
          <a:xfrm>
            <a:off x="871329" y="1719470"/>
            <a:ext cx="9929193" cy="4486275"/>
          </a:xfrm>
          <a:prstGeom prst="rect">
            <a:avLst/>
          </a:prstGeom>
        </p:spPr>
      </p:pic>
    </p:spTree>
    <p:extLst>
      <p:ext uri="{BB962C8B-B14F-4D97-AF65-F5344CB8AC3E}">
        <p14:creationId xmlns:p14="http://schemas.microsoft.com/office/powerpoint/2010/main" val="1173213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291D-1768-E2F0-301C-6F10B686F38F}"/>
              </a:ext>
            </a:extLst>
          </p:cNvPr>
          <p:cNvSpPr>
            <a:spLocks noGrp="1"/>
          </p:cNvSpPr>
          <p:nvPr>
            <p:ph type="title"/>
          </p:nvPr>
        </p:nvSpPr>
        <p:spPr>
          <a:xfrm>
            <a:off x="838200" y="365125"/>
            <a:ext cx="10522226" cy="544305"/>
          </a:xfrm>
        </p:spPr>
        <p:txBody>
          <a:bodyPr>
            <a:normAutofit fontScale="90000"/>
          </a:bodyPr>
          <a:lstStyle/>
          <a:p>
            <a:r>
              <a:rPr lang="en-US" dirty="0"/>
              <a:t>Both the plots are same, just the size is different</a:t>
            </a:r>
          </a:p>
        </p:txBody>
      </p:sp>
      <p:pic>
        <p:nvPicPr>
          <p:cNvPr id="4" name="Content Placeholder 3">
            <a:extLst>
              <a:ext uri="{FF2B5EF4-FFF2-40B4-BE49-F238E27FC236}">
                <a16:creationId xmlns:a16="http://schemas.microsoft.com/office/drawing/2014/main" id="{B1F02CFB-B2B2-5BC9-E82D-79944026C0E4}"/>
              </a:ext>
            </a:extLst>
          </p:cNvPr>
          <p:cNvPicPr>
            <a:picLocks noGrp="1" noChangeAspect="1"/>
          </p:cNvPicPr>
          <p:nvPr>
            <p:ph idx="1"/>
          </p:nvPr>
        </p:nvPicPr>
        <p:blipFill>
          <a:blip r:embed="rId2"/>
          <a:stretch>
            <a:fillRect/>
          </a:stretch>
        </p:blipFill>
        <p:spPr>
          <a:xfrm>
            <a:off x="3263346" y="1825625"/>
            <a:ext cx="5665308" cy="4351338"/>
          </a:xfrm>
          <a:prstGeom prst="rect">
            <a:avLst/>
          </a:prstGeom>
        </p:spPr>
      </p:pic>
    </p:spTree>
    <p:extLst>
      <p:ext uri="{BB962C8B-B14F-4D97-AF65-F5344CB8AC3E}">
        <p14:creationId xmlns:p14="http://schemas.microsoft.com/office/powerpoint/2010/main" val="2829739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724F-6A5E-FEFB-DE33-7127F7468308}"/>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C2759112-79B3-4053-DB4B-6F1A0BBF127E}"/>
              </a:ext>
            </a:extLst>
          </p:cNvPr>
          <p:cNvSpPr>
            <a:spLocks noGrp="1"/>
          </p:cNvSpPr>
          <p:nvPr>
            <p:ph idx="1"/>
          </p:nvPr>
        </p:nvSpPr>
        <p:spPr/>
        <p:txBody>
          <a:bodyPr>
            <a:normAutofit/>
          </a:bodyPr>
          <a:lstStyle/>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Investigate the relationship between incident frequency and time of the day:</a:t>
            </a:r>
            <a:endParaRPr lang="en-US" sz="1800" dirty="0"/>
          </a:p>
          <a:p>
            <a:r>
              <a:rPr lang="en-US" sz="1800" dirty="0"/>
              <a:t>The frequency of incidents is significantly lower during morning commute hours. In contrast, it tends to be higher during the evening rush hour. Moreover, incidents are significantly more frequent during nighttime</a:t>
            </a:r>
          </a:p>
          <a:p>
            <a:endParaRPr lang="en-US" sz="1800" dirty="0"/>
          </a:p>
          <a:p>
            <a:r>
              <a:rPr lang="en-US" sz="1800" dirty="0"/>
              <a:t>In a span of 5 years, incident frequencies show the following trends across time periods: low during evening, gradually increasing in the afternoon, further rising in the evening, and reaching their highest point at night.</a:t>
            </a:r>
          </a:p>
          <a:p>
            <a:endParaRPr lang="en-US" sz="1800" dirty="0"/>
          </a:p>
          <a:p>
            <a:r>
              <a:rPr lang="en-US" sz="1800" dirty="0"/>
              <a:t>Checking out a bar chart that shows the total incidents over 5 years, you can see that in 2020 and 2021, there were fewer accidents because of the pandemic</a:t>
            </a:r>
          </a:p>
        </p:txBody>
      </p:sp>
    </p:spTree>
    <p:extLst>
      <p:ext uri="{BB962C8B-B14F-4D97-AF65-F5344CB8AC3E}">
        <p14:creationId xmlns:p14="http://schemas.microsoft.com/office/powerpoint/2010/main" val="1201265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4BD-1BA0-8D1B-81E3-F3FD5C48E507}"/>
              </a:ext>
            </a:extLst>
          </p:cNvPr>
          <p:cNvSpPr>
            <a:spLocks noGrp="1"/>
          </p:cNvSpPr>
          <p:nvPr>
            <p:ph type="title"/>
          </p:nvPr>
        </p:nvSpPr>
        <p:spPr>
          <a:xfrm>
            <a:off x="280147" y="203761"/>
            <a:ext cx="10515600" cy="612213"/>
          </a:xfrm>
        </p:spPr>
        <p:txBody>
          <a:bodyPr>
            <a:normAutofit fontScale="90000"/>
          </a:bodyPr>
          <a:lstStyle/>
          <a:p>
            <a:r>
              <a:rPr lang="en-US" dirty="0"/>
              <a:t>Evaluation of incident types over time</a:t>
            </a:r>
          </a:p>
        </p:txBody>
      </p:sp>
      <p:pic>
        <p:nvPicPr>
          <p:cNvPr id="5" name="Content Placeholder 4" descr="A graph of different colored lines">
            <a:extLst>
              <a:ext uri="{FF2B5EF4-FFF2-40B4-BE49-F238E27FC236}">
                <a16:creationId xmlns:a16="http://schemas.microsoft.com/office/drawing/2014/main" id="{F627CA73-CDD1-3050-3411-2DB675A04A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15974"/>
            <a:ext cx="8735636" cy="5705596"/>
          </a:xfrm>
        </p:spPr>
      </p:pic>
      <p:sp>
        <p:nvSpPr>
          <p:cNvPr id="6" name="TextBox 5">
            <a:extLst>
              <a:ext uri="{FF2B5EF4-FFF2-40B4-BE49-F238E27FC236}">
                <a16:creationId xmlns:a16="http://schemas.microsoft.com/office/drawing/2014/main" id="{6AC738FE-A4AC-C439-ACD5-857D57399017}"/>
              </a:ext>
            </a:extLst>
          </p:cNvPr>
          <p:cNvSpPr txBox="1"/>
          <p:nvPr/>
        </p:nvSpPr>
        <p:spPr>
          <a:xfrm>
            <a:off x="8937171" y="887186"/>
            <a:ext cx="2973033" cy="5216813"/>
          </a:xfrm>
          <a:prstGeom prst="rect">
            <a:avLst/>
          </a:prstGeom>
          <a:noFill/>
        </p:spPr>
        <p:txBody>
          <a:bodyPr wrap="square" rtlCol="0">
            <a:spAutoFit/>
          </a:bodyPr>
          <a:lstStyle/>
          <a:p>
            <a:br>
              <a:rPr lang="en-US" sz="1450" dirty="0"/>
            </a:br>
            <a:r>
              <a:rPr lang="en-US" sz="1450" dirty="0"/>
              <a:t>1.</a:t>
            </a:r>
            <a:r>
              <a:rPr lang="en-US" sz="1450" b="0" i="0" dirty="0">
                <a:effectLst/>
                <a:latin typeface="Söhne"/>
              </a:rPr>
              <a:t>It's interesting to see that the main reason for reported issues is related to problems on the road, like </a:t>
            </a:r>
            <a:r>
              <a:rPr lang="en-US" sz="1450" b="0" i="0" dirty="0">
                <a:solidFill>
                  <a:srgbClr val="252525"/>
                </a:solidFill>
                <a:effectLst/>
                <a:latin typeface="Georgia" panose="02040502050405020303" pitchFamily="18" charset="0"/>
              </a:rPr>
              <a:t>pedestrians, stalled vehicles, debris in the roadway, and / or inoperative traffic signals.</a:t>
            </a:r>
          </a:p>
          <a:p>
            <a:endParaRPr lang="en-US" sz="1450" b="0" i="0" dirty="0">
              <a:effectLst/>
              <a:latin typeface="Söhne"/>
            </a:endParaRPr>
          </a:p>
          <a:p>
            <a:r>
              <a:rPr lang="en-US" sz="1450" b="0" i="0" dirty="0">
                <a:effectLst/>
                <a:latin typeface="Söhne"/>
              </a:rPr>
              <a:t>2. During the years when COVID-19 was affecting us , all types of reported problems went down a lot, which makes sense because more people were working and studying from home, and places like schools and offices were closed.</a:t>
            </a:r>
          </a:p>
          <a:p>
            <a:endParaRPr lang="en-US" sz="1450" b="0" i="0" dirty="0">
              <a:effectLst/>
              <a:latin typeface="Söhne"/>
            </a:endParaRPr>
          </a:p>
          <a:p>
            <a:r>
              <a:rPr lang="en-US" sz="1450" b="0" i="0" dirty="0">
                <a:effectLst/>
                <a:latin typeface="Söhne"/>
              </a:rPr>
              <a:t> 3.After the COVID-19 situation got better, there's a noticeable increase in collisions. This could be because more people are moving to Austin, which is causing more traffic and accidents.</a:t>
            </a:r>
            <a:endParaRPr lang="en-US" sz="1450" dirty="0"/>
          </a:p>
          <a:p>
            <a:pPr marL="342900" indent="-342900">
              <a:buFont typeface="+mj-lt"/>
              <a:buAutoNum type="arabicPeriod"/>
            </a:pPr>
            <a:endParaRPr lang="en-US" sz="1400" dirty="0"/>
          </a:p>
        </p:txBody>
      </p:sp>
    </p:spTree>
    <p:extLst>
      <p:ext uri="{BB962C8B-B14F-4D97-AF65-F5344CB8AC3E}">
        <p14:creationId xmlns:p14="http://schemas.microsoft.com/office/powerpoint/2010/main" val="2499075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268</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Georgia</vt:lpstr>
      <vt:lpstr>Söhne</vt:lpstr>
      <vt:lpstr>Office Theme</vt:lpstr>
      <vt:lpstr>     Investigate the relationship between incident frequency and time of the day</vt:lpstr>
      <vt:lpstr>Both the plots are same, just the size is different</vt:lpstr>
      <vt:lpstr>Observations</vt:lpstr>
      <vt:lpstr>Evaluation of incident types over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Investigate the relationship between incident frequency and time of the day</dc:title>
  <dc:creator>Sujatha</dc:creator>
  <cp:lastModifiedBy>Joshna Rence Lawrence</cp:lastModifiedBy>
  <cp:revision>4</cp:revision>
  <dcterms:created xsi:type="dcterms:W3CDTF">2023-08-25T23:20:54Z</dcterms:created>
  <dcterms:modified xsi:type="dcterms:W3CDTF">2023-08-27T21:06:04Z</dcterms:modified>
</cp:coreProperties>
</file>