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7/10/2025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7/10/2025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2599D-4AD5-48C6-A027-C008257A870D}"/>
              </a:ext>
            </a:extLst>
          </p:cNvPr>
          <p:cNvSpPr>
            <a:spLocks noGrp="1"/>
          </p:cNvSpPr>
          <p:nvPr>
            <p:ph type="ctrTitle"/>
          </p:nvPr>
        </p:nvSpPr>
        <p:spPr>
          <a:xfrm>
            <a:off x="1604211" y="1757055"/>
            <a:ext cx="9954126" cy="2616199"/>
          </a:xfrm>
        </p:spPr>
        <p:txBody>
          <a:bodyPr anchor="ctr">
            <a:normAutofit/>
          </a:bodyPr>
          <a:lstStyle/>
          <a:p>
            <a:pPr algn="ctr"/>
            <a:r>
              <a:rPr lang="en-US" sz="5400" b="1" dirty="0">
                <a:solidFill>
                  <a:schemeClr val="tx1">
                    <a:lumMod val="65000"/>
                    <a:lumOff val="35000"/>
                  </a:schemeClr>
                </a:solidFill>
                <a:latin typeface="Algerian" panose="04020705040A02060702" pitchFamily="82" charset="0"/>
              </a:rPr>
              <a:t>Indian Agriculture </a:t>
            </a:r>
            <a:r>
              <a:rPr lang="en-US" sz="5400" b="1" dirty="0">
                <a:solidFill>
                  <a:schemeClr val="accent1"/>
                </a:solidFill>
                <a:latin typeface="Algerian" panose="04020705040A02060702" pitchFamily="82" charset="0"/>
              </a:rPr>
              <a:t>- Data Explorer</a:t>
            </a:r>
            <a:endParaRPr lang="en-IN" sz="5400" b="1" dirty="0">
              <a:solidFill>
                <a:schemeClr val="tx1">
                  <a:lumMod val="65000"/>
                  <a:lumOff val="35000"/>
                </a:schemeClr>
              </a:solidFill>
              <a:latin typeface="Algerian" panose="04020705040A02060702" pitchFamily="82" charset="0"/>
            </a:endParaRPr>
          </a:p>
        </p:txBody>
      </p:sp>
    </p:spTree>
    <p:extLst>
      <p:ext uri="{BB962C8B-B14F-4D97-AF65-F5344CB8AC3E}">
        <p14:creationId xmlns:p14="http://schemas.microsoft.com/office/powerpoint/2010/main" val="3748502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F5B7AAA1-3B0D-4E70-8ED2-1117BE98B2B6}"/>
              </a:ext>
            </a:extLst>
          </p:cNvPr>
          <p:cNvSpPr>
            <a:spLocks noGrp="1" noChangeArrowheads="1"/>
          </p:cNvSpPr>
          <p:nvPr>
            <p:ph type="ctrTitle"/>
          </p:nvPr>
        </p:nvSpPr>
        <p:spPr bwMode="auto">
          <a:xfrm>
            <a:off x="1879600" y="310583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8">
            <a:extLst>
              <a:ext uri="{FF2B5EF4-FFF2-40B4-BE49-F238E27FC236}">
                <a16:creationId xmlns:a16="http://schemas.microsoft.com/office/drawing/2014/main" id="{89621B05-4B72-4DDA-B5C2-77002C78F370}"/>
              </a:ext>
            </a:extLst>
          </p:cNvPr>
          <p:cNvSpPr>
            <a:spLocks noChangeArrowheads="1"/>
          </p:cNvSpPr>
          <p:nvPr/>
        </p:nvSpPr>
        <p:spPr bwMode="auto">
          <a:xfrm>
            <a:off x="3529263" y="566681"/>
            <a:ext cx="822157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sz="2800" b="1" dirty="0">
                <a:latin typeface="Angsana New" panose="02020603050405020304" pitchFamily="18" charset="-34"/>
                <a:cs typeface="Angsana New" panose="02020603050405020304" pitchFamily="18" charset="-34"/>
              </a:rPr>
              <a:t>Stage 4: Analytical Queries</a:t>
            </a:r>
            <a:br>
              <a:rPr lang="en-US" sz="2800" b="1" dirty="0">
                <a:latin typeface="Angsana New" panose="02020603050405020304" pitchFamily="18" charset="-34"/>
                <a:cs typeface="Angsana New" panose="02020603050405020304" pitchFamily="18" charset="-34"/>
              </a:rPr>
            </a:br>
            <a:br>
              <a:rPr lang="en-US" sz="2800" b="1" dirty="0">
                <a:latin typeface="Angsana New" panose="02020603050405020304" pitchFamily="18" charset="-34"/>
                <a:cs typeface="Angsana New" panose="02020603050405020304" pitchFamily="18" charset="-34"/>
              </a:rPr>
            </a:br>
            <a:r>
              <a:rPr kumimoji="0" lang="en-US" altLang="en-US" sz="28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Key SQL Analytical Questions:</a:t>
            </a:r>
            <a:endParaRPr kumimoji="0" lang="en-US" altLang="en-US" sz="28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Year-wise Trend of Rice Production Across States (Top 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Top 5 Districts by Wheat Yield Increase Over the Last 5 Years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States with the Highest Growth in Oilseed Production (5-Year Growth Rate)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District-wise Correlation Between Area and Production for Major Crops (Rice, Wheat, and Maize)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Yearly Production Growth of Cotton in Top 5 Cotton Producing States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Districts with the Highest Groundnut Production in 2020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Annual Average Maize Yield Across All States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Total Area Cultivated for Oilseeds in Each State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Districts with the Highest Rice Yield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Compare the Production of Wheat and Rice for the Top 5 States Over 10 Years</a:t>
            </a:r>
          </a:p>
        </p:txBody>
      </p:sp>
    </p:spTree>
    <p:extLst>
      <p:ext uri="{BB962C8B-B14F-4D97-AF65-F5344CB8AC3E}">
        <p14:creationId xmlns:p14="http://schemas.microsoft.com/office/powerpoint/2010/main" val="3780519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F5B7AAA1-3B0D-4E70-8ED2-1117BE98B2B6}"/>
              </a:ext>
            </a:extLst>
          </p:cNvPr>
          <p:cNvSpPr>
            <a:spLocks noGrp="1" noChangeArrowheads="1"/>
          </p:cNvSpPr>
          <p:nvPr>
            <p:ph type="ctrTitle"/>
          </p:nvPr>
        </p:nvSpPr>
        <p:spPr bwMode="auto">
          <a:xfrm>
            <a:off x="1879600" y="310583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F7EBC724-A0DF-467C-95B8-DA48D01635A7}"/>
              </a:ext>
            </a:extLst>
          </p:cNvPr>
          <p:cNvSpPr>
            <a:spLocks noChangeArrowheads="1"/>
          </p:cNvSpPr>
          <p:nvPr/>
        </p:nvSpPr>
        <p:spPr bwMode="auto">
          <a:xfrm>
            <a:off x="2823410" y="452333"/>
            <a:ext cx="8855241"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Stage 5: Power BI Integration and Visualization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Objective:</a:t>
            </a:r>
            <a:r>
              <a:rPr kumimoji="0" lang="en-US" altLang="en-US" sz="28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 </a:t>
            </a: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Connect processed data to Power BI for interactive dashboard creation.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Steps:</a:t>
            </a:r>
            <a:endParaRPr kumimoji="0" lang="en-US" altLang="en-US" sz="28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5.1 Connect to MySQL:</a:t>
            </a:r>
            <a:r>
              <a:rPr kumimoji="0" lang="en-US" altLang="en-US" sz="28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 </a:t>
            </a: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Use "Get Data" in Power BI Desktop to connect to Project2_Agri_India (requires MySQL Connector/Net).</a:t>
            </a:r>
            <a:endParaRPr kumimoji="0" lang="en-US" altLang="en-US" sz="28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5.2 Load Data:</a:t>
            </a:r>
            <a:r>
              <a:rPr kumimoji="0" lang="en-US" altLang="en-US" sz="28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 </a:t>
            </a: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Select and load all relevant tables (</a:t>
            </a:r>
            <a:r>
              <a:rPr kumimoji="0" lang="en-US" altLang="en-US" sz="2400" b="0" i="0" u="none" strike="noStrike" cap="none" normalizeH="0" baseline="0" dirty="0" err="1">
                <a:ln>
                  <a:noFill/>
                </a:ln>
                <a:solidFill>
                  <a:schemeClr val="tx1"/>
                </a:solidFill>
                <a:effectLst/>
                <a:latin typeface="Angsana New" panose="02020603050405020304" pitchFamily="18" charset="-34"/>
                <a:cs typeface="Angsana New" panose="02020603050405020304" pitchFamily="18" charset="-34"/>
              </a:rPr>
              <a:t>agri_production</a:t>
            </a: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 crops, </a:t>
            </a:r>
            <a:r>
              <a:rPr kumimoji="0" lang="en-US" altLang="en-US" sz="2400" b="0" i="0" u="none" strike="noStrike" cap="none" normalizeH="0" baseline="0" dirty="0" err="1">
                <a:ln>
                  <a:noFill/>
                </a:ln>
                <a:solidFill>
                  <a:schemeClr val="tx1"/>
                </a:solidFill>
                <a:effectLst/>
                <a:latin typeface="Angsana New" panose="02020603050405020304" pitchFamily="18" charset="-34"/>
                <a:cs typeface="Angsana New" panose="02020603050405020304" pitchFamily="18" charset="-34"/>
              </a:rPr>
              <a:t>district_master</a:t>
            </a: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 </a:t>
            </a:r>
            <a:r>
              <a:rPr kumimoji="0" lang="en-US" altLang="en-US" sz="2400" b="0" i="0" u="none" strike="noStrike" cap="none" normalizeH="0" baseline="0" dirty="0" err="1">
                <a:ln>
                  <a:noFill/>
                </a:ln>
                <a:solidFill>
                  <a:schemeClr val="tx1"/>
                </a:solidFill>
                <a:effectLst/>
                <a:latin typeface="Angsana New" panose="02020603050405020304" pitchFamily="18" charset="-34"/>
                <a:cs typeface="Angsana New" panose="02020603050405020304" pitchFamily="18" charset="-34"/>
              </a:rPr>
              <a:t>state_master</a:t>
            </a: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 years).</a:t>
            </a:r>
            <a:endParaRPr kumimoji="0" lang="en-US" altLang="en-US" sz="28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5.3 Create Data Model:</a:t>
            </a:r>
            <a:r>
              <a:rPr kumimoji="0" lang="en-US" altLang="en-US" sz="28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 </a:t>
            </a: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Establish relationships between tables in Power BI's Model View.</a:t>
            </a:r>
            <a:endParaRPr kumimoji="0" lang="en-US" altLang="en-US" sz="28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5.4 Design Dashboard and Visualizations:</a:t>
            </a:r>
            <a:r>
              <a:rPr kumimoji="0" lang="en-US" altLang="en-US" sz="28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 </a:t>
            </a: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Create interactive reports using various Power BI visuals (bar charts, pie charts, line charts, scatter plots, KPIs).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5.5 Implement Interactive Filters and Slicers:</a:t>
            </a:r>
            <a:r>
              <a:rPr kumimoji="0" lang="en-US" altLang="en-US" sz="28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 </a:t>
            </a: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Add slicers for Crop Type, Region, and Year for dynamic data exploration.</a:t>
            </a:r>
            <a:endParaRPr kumimoji="0" lang="en-US" altLang="en-US" sz="28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5.6 Enhance Visualizations:</a:t>
            </a:r>
            <a:r>
              <a:rPr kumimoji="0" lang="en-US" altLang="en-US" sz="28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 </a:t>
            </a: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Format visuals, configure interactions for a cohesive user experience.</a:t>
            </a:r>
          </a:p>
        </p:txBody>
      </p:sp>
    </p:spTree>
    <p:extLst>
      <p:ext uri="{BB962C8B-B14F-4D97-AF65-F5344CB8AC3E}">
        <p14:creationId xmlns:p14="http://schemas.microsoft.com/office/powerpoint/2010/main" val="911350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F5B7AAA1-3B0D-4E70-8ED2-1117BE98B2B6}"/>
              </a:ext>
            </a:extLst>
          </p:cNvPr>
          <p:cNvSpPr>
            <a:spLocks noGrp="1" noChangeArrowheads="1"/>
          </p:cNvSpPr>
          <p:nvPr>
            <p:ph type="ctrTitle"/>
          </p:nvPr>
        </p:nvSpPr>
        <p:spPr bwMode="auto">
          <a:xfrm>
            <a:off x="1879600" y="3105838"/>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F7EBC724-A0DF-467C-95B8-DA48D01635A7}"/>
              </a:ext>
            </a:extLst>
          </p:cNvPr>
          <p:cNvSpPr>
            <a:spLocks noChangeArrowheads="1"/>
          </p:cNvSpPr>
          <p:nvPr/>
        </p:nvSpPr>
        <p:spPr bwMode="auto">
          <a:xfrm>
            <a:off x="2727157" y="1118806"/>
            <a:ext cx="8638673"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800" b="1" dirty="0">
                <a:latin typeface="Angsana New" panose="02020603050405020304" pitchFamily="18" charset="-34"/>
                <a:cs typeface="Angsana New" panose="02020603050405020304" pitchFamily="18" charset="-34"/>
              </a:rPr>
              <a:t>Project Deliverables &amp; Results</a:t>
            </a:r>
          </a:p>
          <a:p>
            <a:pPr>
              <a:buFont typeface="Arial" panose="020B0604020202020204" pitchFamily="34" charset="0"/>
              <a:buChar char="•"/>
            </a:pPr>
            <a:r>
              <a:rPr lang="en-US" sz="2800" b="1" dirty="0">
                <a:latin typeface="Angsana New" panose="02020603050405020304" pitchFamily="18" charset="-34"/>
                <a:cs typeface="Angsana New" panose="02020603050405020304" pitchFamily="18" charset="-34"/>
              </a:rPr>
              <a:t>Project Deliverables:</a:t>
            </a:r>
            <a:endParaRPr lang="en-US" sz="2800" dirty="0">
              <a:latin typeface="Angsana New" panose="02020603050405020304" pitchFamily="18" charset="-34"/>
              <a:cs typeface="Angsana New" panose="02020603050405020304" pitchFamily="18" charset="-34"/>
            </a:endParaRPr>
          </a:p>
          <a:p>
            <a:pPr marL="742950" lvl="1" indent="-285750">
              <a:buFont typeface="Arial" panose="020B0604020202020204" pitchFamily="34" charset="0"/>
              <a:buChar char="•"/>
            </a:pPr>
            <a:r>
              <a:rPr lang="en-US" sz="2400" dirty="0">
                <a:latin typeface="Angsana New" panose="02020603050405020304" pitchFamily="18" charset="-34"/>
                <a:cs typeface="Angsana New" panose="02020603050405020304" pitchFamily="18" charset="-34"/>
              </a:rPr>
              <a:t>Python scripts (data extraction, cleaning, visualization).</a:t>
            </a:r>
          </a:p>
          <a:p>
            <a:pPr marL="742950" lvl="1" indent="-285750">
              <a:buFont typeface="Arial" panose="020B0604020202020204" pitchFamily="34" charset="0"/>
              <a:buChar char="•"/>
            </a:pPr>
            <a:r>
              <a:rPr lang="en-US" sz="2400" dirty="0">
                <a:latin typeface="Angsana New" panose="02020603050405020304" pitchFamily="18" charset="-34"/>
                <a:cs typeface="Angsana New" panose="02020603050405020304" pitchFamily="18" charset="-34"/>
              </a:rPr>
              <a:t>SQL queries (database creation, population, analysis).</a:t>
            </a:r>
          </a:p>
          <a:p>
            <a:pPr marL="742950" lvl="1" indent="-285750">
              <a:buFont typeface="Arial" panose="020B0604020202020204" pitchFamily="34" charset="0"/>
              <a:buChar char="•"/>
            </a:pPr>
            <a:r>
              <a:rPr lang="en-US" sz="2400" dirty="0">
                <a:latin typeface="Angsana New" panose="02020603050405020304" pitchFamily="18" charset="-34"/>
                <a:cs typeface="Angsana New" panose="02020603050405020304" pitchFamily="18" charset="-34"/>
              </a:rPr>
              <a:t>Structured and normalized MySQL database.</a:t>
            </a:r>
          </a:p>
          <a:p>
            <a:pPr marL="742950" lvl="1" indent="-285750">
              <a:buFont typeface="Arial" panose="020B0604020202020204" pitchFamily="34" charset="0"/>
              <a:buChar char="•"/>
            </a:pPr>
            <a:r>
              <a:rPr lang="en-US" sz="2400" dirty="0">
                <a:latin typeface="Angsana New" panose="02020603050405020304" pitchFamily="18" charset="-34"/>
                <a:cs typeface="Angsana New" panose="02020603050405020304" pitchFamily="18" charset="-34"/>
              </a:rPr>
              <a:t>Interactive Power BI reports and dashboards.</a:t>
            </a:r>
          </a:p>
          <a:p>
            <a:pPr marL="742950" lvl="1" indent="-285750">
              <a:buFont typeface="Arial" panose="020B0604020202020204" pitchFamily="34" charset="0"/>
              <a:buChar char="•"/>
            </a:pPr>
            <a:r>
              <a:rPr lang="en-US" sz="2400" dirty="0">
                <a:latin typeface="Angsana New" panose="02020603050405020304" pitchFamily="18" charset="-34"/>
                <a:cs typeface="Angsana New" panose="02020603050405020304" pitchFamily="18" charset="-34"/>
              </a:rPr>
              <a:t>Detailed documentation.</a:t>
            </a:r>
          </a:p>
          <a:p>
            <a:pPr>
              <a:buFont typeface="Arial" panose="020B0604020202020204" pitchFamily="34" charset="0"/>
              <a:buChar char="•"/>
            </a:pPr>
            <a:r>
              <a:rPr lang="en-US" sz="2800" b="1" dirty="0">
                <a:latin typeface="Angsana New" panose="02020603050405020304" pitchFamily="18" charset="-34"/>
                <a:cs typeface="Angsana New" panose="02020603050405020304" pitchFamily="18" charset="-34"/>
              </a:rPr>
              <a:t>Results:</a:t>
            </a:r>
            <a:endParaRPr lang="en-US" sz="2800" dirty="0">
              <a:latin typeface="Angsana New" panose="02020603050405020304" pitchFamily="18" charset="-34"/>
              <a:cs typeface="Angsana New" panose="02020603050405020304" pitchFamily="18" charset="-34"/>
            </a:endParaRPr>
          </a:p>
          <a:p>
            <a:pPr marL="742950" lvl="1" indent="-285750">
              <a:buFont typeface="Arial" panose="020B0604020202020204" pitchFamily="34" charset="0"/>
              <a:buChar char="•"/>
            </a:pPr>
            <a:r>
              <a:rPr lang="en-US" sz="2400" dirty="0">
                <a:latin typeface="Angsana New" panose="02020603050405020304" pitchFamily="18" charset="-34"/>
                <a:cs typeface="Angsana New" panose="02020603050405020304" pitchFamily="18" charset="-34"/>
              </a:rPr>
              <a:t>Fully interactive dashboard displaying key agricultural metrics.</a:t>
            </a:r>
          </a:p>
          <a:p>
            <a:pPr marL="742950" lvl="1" indent="-285750">
              <a:buFont typeface="Arial" panose="020B0604020202020204" pitchFamily="34" charset="0"/>
              <a:buChar char="•"/>
            </a:pPr>
            <a:r>
              <a:rPr lang="en-US" sz="2400" dirty="0">
                <a:latin typeface="Angsana New" panose="02020603050405020304" pitchFamily="18" charset="-34"/>
                <a:cs typeface="Angsana New" panose="02020603050405020304" pitchFamily="18" charset="-34"/>
              </a:rPr>
              <a:t>Identified patterns in crop production, high/low yield areas, and seasonality effects.</a:t>
            </a:r>
          </a:p>
          <a:p>
            <a:pPr marL="742950" lvl="1" indent="-285750">
              <a:buFont typeface="Arial" panose="020B0604020202020204" pitchFamily="34" charset="0"/>
              <a:buChar char="•"/>
            </a:pPr>
            <a:r>
              <a:rPr lang="en-US" sz="2400" dirty="0">
                <a:latin typeface="Angsana New" panose="02020603050405020304" pitchFamily="18" charset="-34"/>
                <a:cs typeface="Angsana New" panose="02020603050405020304" pitchFamily="18" charset="-34"/>
              </a:rPr>
              <a:t>Data-driven recommendations for farmers on crop selection and productivity improvement.</a:t>
            </a:r>
          </a:p>
        </p:txBody>
      </p:sp>
    </p:spTree>
    <p:extLst>
      <p:ext uri="{BB962C8B-B14F-4D97-AF65-F5344CB8AC3E}">
        <p14:creationId xmlns:p14="http://schemas.microsoft.com/office/powerpoint/2010/main" val="2513833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2599D-4AD5-48C6-A027-C008257A870D}"/>
              </a:ext>
            </a:extLst>
          </p:cNvPr>
          <p:cNvSpPr>
            <a:spLocks noGrp="1"/>
          </p:cNvSpPr>
          <p:nvPr>
            <p:ph type="ctrTitle"/>
          </p:nvPr>
        </p:nvSpPr>
        <p:spPr>
          <a:xfrm>
            <a:off x="2928400" y="1508404"/>
            <a:ext cx="8653999" cy="3488712"/>
          </a:xfrm>
        </p:spPr>
        <p:txBody>
          <a:bodyPr>
            <a:noAutofit/>
          </a:bodyPr>
          <a:lstStyle/>
          <a:p>
            <a:pPr algn="l"/>
            <a:r>
              <a:rPr lang="en-IN" sz="2800" b="1" dirty="0">
                <a:latin typeface="Angsana New" panose="02020603050405020304" pitchFamily="18" charset="-34"/>
                <a:cs typeface="Angsana New" panose="02020603050405020304" pitchFamily="18" charset="-34"/>
              </a:rPr>
              <a:t>Project Overview</a:t>
            </a:r>
            <a:br>
              <a:rPr lang="en-IN" sz="2800" b="1" dirty="0">
                <a:latin typeface="Angsana New" panose="02020603050405020304" pitchFamily="18" charset="-34"/>
                <a:cs typeface="Angsana New" panose="02020603050405020304" pitchFamily="18" charset="-34"/>
              </a:rPr>
            </a:br>
            <a:r>
              <a:rPr lang="en-IN" sz="2800" b="1" dirty="0">
                <a:latin typeface="Angsana New" panose="02020603050405020304" pitchFamily="18" charset="-34"/>
                <a:cs typeface="Angsana New" panose="02020603050405020304" pitchFamily="18" charset="-34"/>
              </a:rPr>
              <a:t>Project Title:</a:t>
            </a:r>
            <a:r>
              <a:rPr lang="en-IN" sz="2800" dirty="0">
                <a:latin typeface="Angsana New" panose="02020603050405020304" pitchFamily="18" charset="-34"/>
                <a:cs typeface="Angsana New" panose="02020603050405020304" pitchFamily="18" charset="-34"/>
              </a:rPr>
              <a:t> Indian agriculture Data Explorer</a:t>
            </a:r>
            <a:br>
              <a:rPr lang="en-IN" sz="2800" dirty="0">
                <a:latin typeface="Angsana New" panose="02020603050405020304" pitchFamily="18" charset="-34"/>
                <a:cs typeface="Angsana New" panose="02020603050405020304" pitchFamily="18" charset="-34"/>
              </a:rPr>
            </a:br>
            <a:br>
              <a:rPr lang="en-IN" sz="2800" dirty="0">
                <a:latin typeface="Angsana New" panose="02020603050405020304" pitchFamily="18" charset="-34"/>
                <a:cs typeface="Angsana New" panose="02020603050405020304" pitchFamily="18" charset="-34"/>
              </a:rPr>
            </a:br>
            <a:r>
              <a:rPr lang="en-IN" sz="2800" b="1" dirty="0">
                <a:latin typeface="Angsana New" panose="02020603050405020304" pitchFamily="18" charset="-34"/>
                <a:cs typeface="Angsana New" panose="02020603050405020304" pitchFamily="18" charset="-34"/>
              </a:rPr>
              <a:t>Skills Taken Away:</a:t>
            </a:r>
            <a:r>
              <a:rPr lang="en-IN" sz="2800" dirty="0">
                <a:latin typeface="Angsana New" panose="02020603050405020304" pitchFamily="18" charset="-34"/>
                <a:cs typeface="Angsana New" panose="02020603050405020304" pitchFamily="18" charset="-34"/>
              </a:rPr>
              <a:t> Python scripting, data cleaning, Exploratory Data Analysis (EDA), SQL, Power BI.</a:t>
            </a:r>
            <a:br>
              <a:rPr lang="en-IN" sz="2800" dirty="0">
                <a:latin typeface="Angsana New" panose="02020603050405020304" pitchFamily="18" charset="-34"/>
                <a:cs typeface="Angsana New" panose="02020603050405020304" pitchFamily="18" charset="-34"/>
              </a:rPr>
            </a:br>
            <a:br>
              <a:rPr lang="en-IN" sz="2800" dirty="0">
                <a:latin typeface="Angsana New" panose="02020603050405020304" pitchFamily="18" charset="-34"/>
                <a:cs typeface="Angsana New" panose="02020603050405020304" pitchFamily="18" charset="-34"/>
              </a:rPr>
            </a:br>
            <a:r>
              <a:rPr lang="en-IN" sz="2800" b="1" dirty="0">
                <a:latin typeface="Angsana New" panose="02020603050405020304" pitchFamily="18" charset="-34"/>
                <a:cs typeface="Angsana New" panose="02020603050405020304" pitchFamily="18" charset="-34"/>
              </a:rPr>
              <a:t>Domain:</a:t>
            </a:r>
            <a:r>
              <a:rPr lang="en-IN" sz="2800" dirty="0">
                <a:latin typeface="Angsana New" panose="02020603050405020304" pitchFamily="18" charset="-34"/>
                <a:cs typeface="Angsana New" panose="02020603050405020304" pitchFamily="18" charset="-34"/>
              </a:rPr>
              <a:t> Agricultural, mainly focusing on crop production statistics, yields, and farming area in India.</a:t>
            </a:r>
          </a:p>
        </p:txBody>
      </p:sp>
    </p:spTree>
    <p:extLst>
      <p:ext uri="{BB962C8B-B14F-4D97-AF65-F5344CB8AC3E}">
        <p14:creationId xmlns:p14="http://schemas.microsoft.com/office/powerpoint/2010/main" val="3759399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2599D-4AD5-48C6-A027-C008257A870D}"/>
              </a:ext>
            </a:extLst>
          </p:cNvPr>
          <p:cNvSpPr>
            <a:spLocks noGrp="1"/>
          </p:cNvSpPr>
          <p:nvPr>
            <p:ph type="ctrTitle"/>
          </p:nvPr>
        </p:nvSpPr>
        <p:spPr>
          <a:xfrm>
            <a:off x="2447135" y="1444237"/>
            <a:ext cx="9327769" cy="3488712"/>
          </a:xfrm>
          <a:effectLst/>
        </p:spPr>
        <p:txBody>
          <a:bodyPr vert="horz" lIns="91440" tIns="45720" rIns="91440" bIns="45720" rtlCol="0" anchor="b">
            <a:noAutofit/>
          </a:bodyPr>
          <a:lstStyle/>
          <a:p>
            <a:pPr algn="l"/>
            <a:br>
              <a:rPr lang="en-US" sz="2800" b="1" dirty="0">
                <a:latin typeface="Angsana New" panose="02020603050405020304" pitchFamily="18" charset="-34"/>
                <a:cs typeface="Angsana New" panose="02020603050405020304" pitchFamily="18" charset="-34"/>
              </a:rPr>
            </a:br>
            <a:r>
              <a:rPr lang="en-US" sz="2800" b="1" dirty="0">
                <a:latin typeface="Angsana New" panose="02020603050405020304" pitchFamily="18" charset="-34"/>
                <a:cs typeface="Angsana New" panose="02020603050405020304" pitchFamily="18" charset="-34"/>
              </a:rPr>
              <a:t>Problem Statement</a:t>
            </a:r>
            <a:br>
              <a:rPr lang="en-US" sz="2800" b="1" dirty="0">
                <a:latin typeface="Angsana New" panose="02020603050405020304" pitchFamily="18" charset="-34"/>
                <a:cs typeface="Angsana New" panose="02020603050405020304" pitchFamily="18" charset="-34"/>
              </a:rPr>
            </a:br>
            <a:r>
              <a:rPr lang="en-US" sz="2400" dirty="0">
                <a:latin typeface="Angsana New" panose="02020603050405020304" pitchFamily="18" charset="-34"/>
                <a:cs typeface="Angsana New" panose="02020603050405020304" pitchFamily="18" charset="-34"/>
              </a:rPr>
              <a:t>India's agricultural sector faces challenges due to complex, fragmented, and inaccessible data.</a:t>
            </a:r>
            <a:br>
              <a:rPr lang="en-US" sz="2400" dirty="0">
                <a:latin typeface="Angsana New" panose="02020603050405020304" pitchFamily="18" charset="-34"/>
                <a:cs typeface="Angsana New" panose="02020603050405020304" pitchFamily="18" charset="-34"/>
              </a:rPr>
            </a:br>
            <a:r>
              <a:rPr lang="en-US" sz="2400" dirty="0">
                <a:latin typeface="Angsana New" panose="02020603050405020304" pitchFamily="18" charset="-34"/>
                <a:cs typeface="Angsana New" panose="02020603050405020304" pitchFamily="18" charset="-34"/>
              </a:rPr>
              <a:t>Current difficulties for farmers, policymakers, and researchers in accessing, analyzing, and making informed decisions.</a:t>
            </a:r>
            <a:br>
              <a:rPr lang="en-US" sz="2400" dirty="0">
                <a:latin typeface="Angsana New" panose="02020603050405020304" pitchFamily="18" charset="-34"/>
                <a:cs typeface="Angsana New" panose="02020603050405020304" pitchFamily="18" charset="-34"/>
              </a:rPr>
            </a:br>
            <a:r>
              <a:rPr lang="en-US" sz="2800" b="1" dirty="0">
                <a:latin typeface="Angsana New" panose="02020603050405020304" pitchFamily="18" charset="-34"/>
                <a:cs typeface="Angsana New" panose="02020603050405020304" pitchFamily="18" charset="-34"/>
              </a:rPr>
              <a:t>Project Goal: </a:t>
            </a:r>
            <a:r>
              <a:rPr lang="en-US" sz="2400" dirty="0">
                <a:latin typeface="Angsana New" panose="02020603050405020304" pitchFamily="18" charset="-34"/>
                <a:cs typeface="Angsana New" panose="02020603050405020304" pitchFamily="18" charset="-34"/>
              </a:rPr>
              <a:t>Create a data visualization platform to integrate agricultural data from different states and districts.</a:t>
            </a:r>
            <a:br>
              <a:rPr lang="en-US" sz="2400" b="1" dirty="0">
                <a:latin typeface="Angsana New" panose="02020603050405020304" pitchFamily="18" charset="-34"/>
                <a:cs typeface="Angsana New" panose="02020603050405020304" pitchFamily="18" charset="-34"/>
              </a:rPr>
            </a:br>
            <a:r>
              <a:rPr lang="en-US" sz="2800" b="1" dirty="0">
                <a:latin typeface="Angsana New" panose="02020603050405020304" pitchFamily="18" charset="-34"/>
                <a:cs typeface="Angsana New" panose="02020603050405020304" pitchFamily="18" charset="-34"/>
              </a:rPr>
              <a:t>Expected Outcome: </a:t>
            </a:r>
            <a:r>
              <a:rPr lang="en-US" sz="2400" dirty="0">
                <a:latin typeface="Angsana New" panose="02020603050405020304" pitchFamily="18" charset="-34"/>
                <a:cs typeface="Angsana New" panose="02020603050405020304" pitchFamily="18" charset="-34"/>
              </a:rPr>
              <a:t>Provide insights into crop production, yields, and cultivation areas, identifying trends, gaps, and regional disparities.</a:t>
            </a:r>
            <a:endParaRPr lang="en-US" sz="2800" dirty="0">
              <a:latin typeface="Angsana New" panose="02020603050405020304" pitchFamily="18" charset="-34"/>
              <a:cs typeface="Angsana New" panose="02020603050405020304" pitchFamily="18" charset="-34"/>
            </a:endParaRPr>
          </a:p>
        </p:txBody>
      </p:sp>
    </p:spTree>
    <p:extLst>
      <p:ext uri="{BB962C8B-B14F-4D97-AF65-F5344CB8AC3E}">
        <p14:creationId xmlns:p14="http://schemas.microsoft.com/office/powerpoint/2010/main" val="588897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2599D-4AD5-48C6-A027-C008257A870D}"/>
              </a:ext>
            </a:extLst>
          </p:cNvPr>
          <p:cNvSpPr>
            <a:spLocks noGrp="1"/>
          </p:cNvSpPr>
          <p:nvPr>
            <p:ph type="ctrTitle"/>
          </p:nvPr>
        </p:nvSpPr>
        <p:spPr>
          <a:xfrm>
            <a:off x="2864228" y="1749035"/>
            <a:ext cx="8814424" cy="3488712"/>
          </a:xfrm>
          <a:effectLst/>
        </p:spPr>
        <p:txBody>
          <a:bodyPr vert="horz" lIns="91440" tIns="45720" rIns="91440" bIns="45720" rtlCol="0" anchor="b">
            <a:noAutofit/>
          </a:bodyPr>
          <a:lstStyle/>
          <a:p>
            <a:pPr algn="l"/>
            <a:br>
              <a:rPr lang="en-US" sz="2400" b="1" dirty="0">
                <a:latin typeface="Angsana New" panose="02020603050405020304" pitchFamily="18" charset="-34"/>
                <a:cs typeface="Angsana New" panose="02020603050405020304" pitchFamily="18" charset="-34"/>
              </a:rPr>
            </a:br>
            <a:r>
              <a:rPr lang="en-US" sz="2800" b="1" dirty="0">
                <a:latin typeface="Angsana New" panose="02020603050405020304" pitchFamily="18" charset="-34"/>
                <a:cs typeface="Angsana New" panose="02020603050405020304" pitchFamily="18" charset="-34"/>
              </a:rPr>
              <a:t>Business Use Cases</a:t>
            </a:r>
            <a:br>
              <a:rPr lang="en-US" sz="2400" b="1" dirty="0">
                <a:latin typeface="Angsana New" panose="02020603050405020304" pitchFamily="18" charset="-34"/>
                <a:cs typeface="Angsana New" panose="02020603050405020304" pitchFamily="18" charset="-34"/>
              </a:rPr>
            </a:br>
            <a:r>
              <a:rPr lang="en-US" sz="2800" b="1" dirty="0">
                <a:latin typeface="Angsana New" panose="02020603050405020304" pitchFamily="18" charset="-34"/>
                <a:cs typeface="Angsana New" panose="02020603050405020304" pitchFamily="18" charset="-34"/>
              </a:rPr>
              <a:t>Farmers:</a:t>
            </a:r>
            <a:br>
              <a:rPr lang="en-US" sz="2400" dirty="0">
                <a:latin typeface="Angsana New" panose="02020603050405020304" pitchFamily="18" charset="-34"/>
                <a:cs typeface="Angsana New" panose="02020603050405020304" pitchFamily="18" charset="-34"/>
              </a:rPr>
            </a:br>
            <a:r>
              <a:rPr lang="en-US" sz="2400" dirty="0">
                <a:latin typeface="Angsana New" panose="02020603050405020304" pitchFamily="18" charset="-34"/>
                <a:cs typeface="Angsana New" panose="02020603050405020304" pitchFamily="18" charset="-34"/>
              </a:rPr>
              <a:t>Explore historical crop production and yield data for informed cultivation decisions.</a:t>
            </a:r>
            <a:br>
              <a:rPr lang="en-US" sz="2400" dirty="0">
                <a:latin typeface="Angsana New" panose="02020603050405020304" pitchFamily="18" charset="-34"/>
                <a:cs typeface="Angsana New" panose="02020603050405020304" pitchFamily="18" charset="-34"/>
              </a:rPr>
            </a:br>
            <a:r>
              <a:rPr lang="en-US" sz="2400" dirty="0">
                <a:latin typeface="Angsana New" panose="02020603050405020304" pitchFamily="18" charset="-34"/>
                <a:cs typeface="Angsana New" panose="02020603050405020304" pitchFamily="18" charset="-34"/>
              </a:rPr>
              <a:t>Analyze regional productivity to identify areas for improvement (e.g., soil health, irrigation).</a:t>
            </a:r>
            <a:br>
              <a:rPr lang="en-US" sz="2400" dirty="0">
                <a:latin typeface="Angsana New" panose="02020603050405020304" pitchFamily="18" charset="-34"/>
                <a:cs typeface="Angsana New" panose="02020603050405020304" pitchFamily="18" charset="-34"/>
              </a:rPr>
            </a:br>
            <a:r>
              <a:rPr lang="en-US" sz="2800" b="1" dirty="0">
                <a:latin typeface="Angsana New" panose="02020603050405020304" pitchFamily="18" charset="-34"/>
                <a:cs typeface="Angsana New" panose="02020603050405020304" pitchFamily="18" charset="-34"/>
              </a:rPr>
              <a:t>Policymakers:</a:t>
            </a:r>
            <a:br>
              <a:rPr lang="en-US" sz="2400" dirty="0">
                <a:latin typeface="Angsana New" panose="02020603050405020304" pitchFamily="18" charset="-34"/>
                <a:cs typeface="Angsana New" panose="02020603050405020304" pitchFamily="18" charset="-34"/>
              </a:rPr>
            </a:br>
            <a:r>
              <a:rPr lang="en-US" sz="2400" dirty="0">
                <a:latin typeface="Angsana New" panose="02020603050405020304" pitchFamily="18" charset="-34"/>
                <a:cs typeface="Angsana New" panose="02020603050405020304" pitchFamily="18" charset="-34"/>
              </a:rPr>
              <a:t>Assess regions with low productivity to allocate resources or subsidies effectively.</a:t>
            </a:r>
            <a:br>
              <a:rPr lang="en-US" sz="2400" dirty="0">
                <a:latin typeface="Angsana New" panose="02020603050405020304" pitchFamily="18" charset="-34"/>
                <a:cs typeface="Angsana New" panose="02020603050405020304" pitchFamily="18" charset="-34"/>
              </a:rPr>
            </a:br>
            <a:r>
              <a:rPr lang="en-US" sz="2400" dirty="0">
                <a:latin typeface="Angsana New" panose="02020603050405020304" pitchFamily="18" charset="-34"/>
                <a:cs typeface="Angsana New" panose="02020603050405020304" pitchFamily="18" charset="-34"/>
              </a:rPr>
              <a:t>Identify crops with fluctuating yields for better crop insurance and risk management policies.</a:t>
            </a:r>
            <a:br>
              <a:rPr lang="en-US" sz="2400" dirty="0">
                <a:latin typeface="Angsana New" panose="02020603050405020304" pitchFamily="18" charset="-34"/>
                <a:cs typeface="Angsana New" panose="02020603050405020304" pitchFamily="18" charset="-34"/>
              </a:rPr>
            </a:br>
            <a:r>
              <a:rPr lang="en-US" sz="2800" b="1" dirty="0">
                <a:latin typeface="Angsana New" panose="02020603050405020304" pitchFamily="18" charset="-34"/>
                <a:cs typeface="Angsana New" panose="02020603050405020304" pitchFamily="18" charset="-34"/>
              </a:rPr>
              <a:t>Researchers:</a:t>
            </a:r>
            <a:br>
              <a:rPr lang="en-US" sz="2800" dirty="0">
                <a:latin typeface="Angsana New" panose="02020603050405020304" pitchFamily="18" charset="-34"/>
                <a:cs typeface="Angsana New" panose="02020603050405020304" pitchFamily="18" charset="-34"/>
              </a:rPr>
            </a:br>
            <a:r>
              <a:rPr lang="en-US" sz="2400" dirty="0">
                <a:latin typeface="Angsana New" panose="02020603050405020304" pitchFamily="18" charset="-34"/>
                <a:cs typeface="Angsana New" panose="02020603050405020304" pitchFamily="18" charset="-34"/>
              </a:rPr>
              <a:t>Analyze the impact of climate, soil, and irrigation on crop yields over time.</a:t>
            </a:r>
            <a:br>
              <a:rPr lang="en-US" sz="2400" dirty="0">
                <a:latin typeface="Angsana New" panose="02020603050405020304" pitchFamily="18" charset="-34"/>
                <a:cs typeface="Angsana New" panose="02020603050405020304" pitchFamily="18" charset="-34"/>
              </a:rPr>
            </a:br>
            <a:r>
              <a:rPr lang="en-US" sz="2400" dirty="0">
                <a:latin typeface="Angsana New" panose="02020603050405020304" pitchFamily="18" charset="-34"/>
                <a:cs typeface="Angsana New" panose="02020603050405020304" pitchFamily="18" charset="-34"/>
              </a:rPr>
              <a:t>Identify potential areas for agricultural innovation (e.g., high-yielding varieties, pest management).</a:t>
            </a:r>
            <a:br>
              <a:rPr lang="en-US" sz="2400" dirty="0">
                <a:latin typeface="Angsana New" panose="02020603050405020304" pitchFamily="18" charset="-34"/>
                <a:cs typeface="Angsana New" panose="02020603050405020304" pitchFamily="18" charset="-34"/>
              </a:rPr>
            </a:br>
            <a:endParaRPr lang="en-US" sz="2400" b="1" dirty="0">
              <a:latin typeface="Angsana New" panose="02020603050405020304" pitchFamily="18" charset="-34"/>
              <a:cs typeface="Angsana New" panose="02020603050405020304" pitchFamily="18" charset="-34"/>
            </a:endParaRPr>
          </a:p>
        </p:txBody>
      </p:sp>
    </p:spTree>
    <p:extLst>
      <p:ext uri="{BB962C8B-B14F-4D97-AF65-F5344CB8AC3E}">
        <p14:creationId xmlns:p14="http://schemas.microsoft.com/office/powerpoint/2010/main" val="448683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2599D-4AD5-48C6-A027-C008257A870D}"/>
              </a:ext>
            </a:extLst>
          </p:cNvPr>
          <p:cNvSpPr>
            <a:spLocks noGrp="1"/>
          </p:cNvSpPr>
          <p:nvPr>
            <p:ph type="ctrTitle"/>
          </p:nvPr>
        </p:nvSpPr>
        <p:spPr>
          <a:xfrm>
            <a:off x="2968502" y="1901434"/>
            <a:ext cx="8140652" cy="3488712"/>
          </a:xfrm>
          <a:effectLst/>
        </p:spPr>
        <p:txBody>
          <a:bodyPr vert="horz" lIns="91440" tIns="45720" rIns="91440" bIns="45720" rtlCol="0" anchor="b">
            <a:noAutofit/>
          </a:bodyPr>
          <a:lstStyle/>
          <a:p>
            <a:pPr algn="l"/>
            <a:br>
              <a:rPr lang="en-US" sz="2800" b="1" dirty="0">
                <a:latin typeface="Angsana New" panose="02020603050405020304" pitchFamily="18" charset="-34"/>
                <a:cs typeface="Angsana New" panose="02020603050405020304" pitchFamily="18" charset="-34"/>
              </a:rPr>
            </a:br>
            <a:r>
              <a:rPr lang="en-IN" sz="2800" b="1" dirty="0">
                <a:latin typeface="Angsana New" panose="02020603050405020304" pitchFamily="18" charset="-34"/>
                <a:cs typeface="Angsana New" panose="02020603050405020304" pitchFamily="18" charset="-34"/>
              </a:rPr>
              <a:t>Project Stages Overview</a:t>
            </a:r>
            <a:br>
              <a:rPr lang="en-IN" sz="2800" b="1" dirty="0">
                <a:latin typeface="Angsana New" panose="02020603050405020304" pitchFamily="18" charset="-34"/>
                <a:cs typeface="Angsana New" panose="02020603050405020304" pitchFamily="18" charset="-34"/>
              </a:rPr>
            </a:br>
            <a:br>
              <a:rPr lang="en-IN" sz="2800" b="1" dirty="0">
                <a:latin typeface="Angsana New" panose="02020603050405020304" pitchFamily="18" charset="-34"/>
                <a:cs typeface="Angsana New" panose="02020603050405020304" pitchFamily="18" charset="-34"/>
              </a:rPr>
            </a:br>
            <a:r>
              <a:rPr lang="en-IN" sz="2400" dirty="0">
                <a:latin typeface="Angsana New" panose="02020603050405020304" pitchFamily="18" charset="-34"/>
                <a:cs typeface="Angsana New" panose="02020603050405020304" pitchFamily="18" charset="-34"/>
              </a:rPr>
              <a:t>The project follows a structured approach, encompassing:</a:t>
            </a:r>
            <a:br>
              <a:rPr lang="en-IN" sz="2400" dirty="0">
                <a:latin typeface="Angsana New" panose="02020603050405020304" pitchFamily="18" charset="-34"/>
                <a:cs typeface="Angsana New" panose="02020603050405020304" pitchFamily="18" charset="-34"/>
              </a:rPr>
            </a:br>
            <a:br>
              <a:rPr lang="en-IN" sz="2400" dirty="0">
                <a:latin typeface="Angsana New" panose="02020603050405020304" pitchFamily="18" charset="-34"/>
                <a:cs typeface="Angsana New" panose="02020603050405020304" pitchFamily="18" charset="-34"/>
              </a:rPr>
            </a:br>
            <a:r>
              <a:rPr lang="en-IN" sz="2400" b="1" dirty="0">
                <a:latin typeface="Angsana New" panose="02020603050405020304" pitchFamily="18" charset="-34"/>
                <a:cs typeface="Angsana New" panose="02020603050405020304" pitchFamily="18" charset="-34"/>
              </a:rPr>
              <a:t>Database Setup (MySQL)</a:t>
            </a:r>
            <a:br>
              <a:rPr lang="en-IN" sz="2400" dirty="0">
                <a:latin typeface="Angsana New" panose="02020603050405020304" pitchFamily="18" charset="-34"/>
                <a:cs typeface="Angsana New" panose="02020603050405020304" pitchFamily="18" charset="-34"/>
              </a:rPr>
            </a:br>
            <a:r>
              <a:rPr lang="en-IN" sz="2400" b="1" dirty="0">
                <a:latin typeface="Angsana New" panose="02020603050405020304" pitchFamily="18" charset="-34"/>
                <a:cs typeface="Angsana New" panose="02020603050405020304" pitchFamily="18" charset="-34"/>
              </a:rPr>
              <a:t>Data Collection and Cleaning (Python Script)</a:t>
            </a:r>
            <a:br>
              <a:rPr lang="en-IN" sz="2400" dirty="0">
                <a:latin typeface="Angsana New" panose="02020603050405020304" pitchFamily="18" charset="-34"/>
                <a:cs typeface="Angsana New" panose="02020603050405020304" pitchFamily="18" charset="-34"/>
              </a:rPr>
            </a:br>
            <a:r>
              <a:rPr lang="en-IN" sz="2400" b="1" dirty="0">
                <a:latin typeface="Angsana New" panose="02020603050405020304" pitchFamily="18" charset="-34"/>
                <a:cs typeface="Angsana New" panose="02020603050405020304" pitchFamily="18" charset="-34"/>
              </a:rPr>
              <a:t>Database Population (Python Script)</a:t>
            </a:r>
            <a:br>
              <a:rPr lang="en-IN" sz="2400" dirty="0">
                <a:latin typeface="Angsana New" panose="02020603050405020304" pitchFamily="18" charset="-34"/>
                <a:cs typeface="Angsana New" panose="02020603050405020304" pitchFamily="18" charset="-34"/>
              </a:rPr>
            </a:br>
            <a:r>
              <a:rPr lang="en-IN" sz="2400" b="1" dirty="0">
                <a:latin typeface="Angsana New" panose="02020603050405020304" pitchFamily="18" charset="-34"/>
                <a:cs typeface="Angsana New" panose="02020603050405020304" pitchFamily="18" charset="-34"/>
              </a:rPr>
              <a:t>Exploratory Data Analysis (EDA) &amp; Analytical Queries (Python &amp; SQL)</a:t>
            </a:r>
            <a:br>
              <a:rPr lang="en-IN" sz="2400" dirty="0">
                <a:latin typeface="Angsana New" panose="02020603050405020304" pitchFamily="18" charset="-34"/>
                <a:cs typeface="Angsana New" panose="02020603050405020304" pitchFamily="18" charset="-34"/>
              </a:rPr>
            </a:br>
            <a:r>
              <a:rPr lang="en-IN" sz="2400" b="1" dirty="0">
                <a:latin typeface="Angsana New" panose="02020603050405020304" pitchFamily="18" charset="-34"/>
                <a:cs typeface="Angsana New" panose="02020603050405020304" pitchFamily="18" charset="-34"/>
              </a:rPr>
              <a:t>Power BI Integration and Visualization</a:t>
            </a:r>
            <a:br>
              <a:rPr lang="en-IN" sz="2800" dirty="0">
                <a:latin typeface="Angsana New" panose="02020603050405020304" pitchFamily="18" charset="-34"/>
                <a:cs typeface="Angsana New" panose="02020603050405020304" pitchFamily="18" charset="-34"/>
              </a:rPr>
            </a:br>
            <a:endParaRPr lang="en-US" sz="2800" b="1" dirty="0">
              <a:latin typeface="Angsana New" panose="02020603050405020304" pitchFamily="18" charset="-34"/>
              <a:cs typeface="Angsana New" panose="02020603050405020304" pitchFamily="18" charset="-34"/>
            </a:endParaRPr>
          </a:p>
        </p:txBody>
      </p:sp>
    </p:spTree>
    <p:extLst>
      <p:ext uri="{BB962C8B-B14F-4D97-AF65-F5344CB8AC3E}">
        <p14:creationId xmlns:p14="http://schemas.microsoft.com/office/powerpoint/2010/main" val="675041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C2225120-6EC5-4E9A-B20E-AC8FD5E488CD}"/>
              </a:ext>
            </a:extLst>
          </p:cNvPr>
          <p:cNvSpPr>
            <a:spLocks noGrp="1" noChangeArrowheads="1"/>
          </p:cNvSpPr>
          <p:nvPr>
            <p:ph type="ctrTitle"/>
          </p:nvPr>
        </p:nvSpPr>
        <p:spPr bwMode="auto">
          <a:xfrm>
            <a:off x="2348648" y="574163"/>
            <a:ext cx="9754354"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Stage 1: Database Setup (MySQL)</a:t>
            </a:r>
            <a:br>
              <a:rPr kumimoji="0" lang="en-US" altLang="en-US" sz="28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br>
            <a:endParaRPr kumimoji="0" lang="en-US" altLang="en-US" sz="28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Objective:</a:t>
            </a:r>
            <a:r>
              <a:rPr kumimoji="0" lang="en-US" altLang="en-US" sz="28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 </a:t>
            </a: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Set up a relational database to store agricultural data.</a:t>
            </a:r>
            <a:b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br>
            <a:endPar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Steps:</a:t>
            </a:r>
            <a:endPar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1.1 Database Creation:</a:t>
            </a:r>
            <a:r>
              <a:rPr kumimoji="0" lang="en-US" altLang="en-US" sz="28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 </a:t>
            </a: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Create the Project2_Agri_India database.</a:t>
            </a:r>
            <a:endParaRPr kumimoji="0" lang="en-US" altLang="en-US" sz="28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1.2 Table Definition:</a:t>
            </a:r>
            <a:endParaRPr kumimoji="0" lang="en-US" altLang="en-US" sz="28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Angsana New" panose="02020603050405020304" pitchFamily="18" charset="-34"/>
                <a:cs typeface="Angsana New" panose="02020603050405020304" pitchFamily="18" charset="-34"/>
              </a:rPr>
              <a:t>state_master</a:t>
            </a: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 Stores state codes and names.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Angsana New" panose="02020603050405020304" pitchFamily="18" charset="-34"/>
                <a:cs typeface="Angsana New" panose="02020603050405020304" pitchFamily="18" charset="-34"/>
              </a:rPr>
              <a:t>district_master</a:t>
            </a: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 Stores district details, linked to states.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crops: Stores unique crop names.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years: Stores unique years.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Angsana New" panose="02020603050405020304" pitchFamily="18" charset="-34"/>
                <a:cs typeface="Angsana New" panose="02020603050405020304" pitchFamily="18" charset="-34"/>
              </a:rPr>
              <a:t>agri_production</a:t>
            </a: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 Main fact table with detailed crop area, production, and yield data for various crops (Rice, Wheat, Oilseeds, Sugarcane, etc.) by district and year.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1.3 Sample Data Insertion:</a:t>
            </a:r>
            <a:r>
              <a:rPr kumimoji="0" lang="en-US" altLang="en-US" sz="28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 </a:t>
            </a: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Insert initial sample data into all tables for testing and setup.</a:t>
            </a:r>
          </a:p>
        </p:txBody>
      </p:sp>
    </p:spTree>
    <p:extLst>
      <p:ext uri="{BB962C8B-B14F-4D97-AF65-F5344CB8AC3E}">
        <p14:creationId xmlns:p14="http://schemas.microsoft.com/office/powerpoint/2010/main" val="671902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C6DE617D-02A2-45EB-A03F-6FB8293DF32A}"/>
              </a:ext>
            </a:extLst>
          </p:cNvPr>
          <p:cNvSpPr>
            <a:spLocks noGrp="1" noChangeArrowheads="1"/>
          </p:cNvSpPr>
          <p:nvPr>
            <p:ph type="ctrTitle"/>
          </p:nvPr>
        </p:nvSpPr>
        <p:spPr bwMode="auto">
          <a:xfrm>
            <a:off x="2518611" y="674400"/>
            <a:ext cx="9228329"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Stage 2: Data Collection and Cleaning (Python Script)</a:t>
            </a:r>
            <a:br>
              <a:rPr kumimoji="0" lang="en-US" altLang="en-US" sz="28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br>
            <a:endParaRPr kumimoji="0" lang="en-US" altLang="en-US" sz="28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Objective:</a:t>
            </a:r>
            <a:r>
              <a:rPr kumimoji="0" lang="en-US" altLang="en-US" sz="28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 </a:t>
            </a: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Load raw CSV data and prepare it for database insertion.</a:t>
            </a:r>
            <a:b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br>
            <a:endParaRPr kumimoji="0" lang="en-US" altLang="en-US" sz="28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Steps:</a:t>
            </a:r>
            <a:endParaRPr kumimoji="0" lang="en-US" altLang="en-US" sz="28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2.1 Import Libraries:</a:t>
            </a:r>
            <a:r>
              <a:rPr kumimoji="0" lang="en-US" altLang="en-US" sz="28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 </a:t>
            </a: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Use pandas, </a:t>
            </a:r>
            <a:r>
              <a:rPr kumimoji="0" lang="en-US" altLang="en-US" sz="2400" b="0" i="0" u="none" strike="noStrike" cap="none" normalizeH="0" baseline="0" dirty="0" err="1">
                <a:ln>
                  <a:noFill/>
                </a:ln>
                <a:solidFill>
                  <a:schemeClr val="tx1"/>
                </a:solidFill>
                <a:effectLst/>
                <a:latin typeface="Angsana New" panose="02020603050405020304" pitchFamily="18" charset="-34"/>
                <a:cs typeface="Angsana New" panose="02020603050405020304" pitchFamily="18" charset="-34"/>
              </a:rPr>
              <a:t>mysql.connector</a:t>
            </a: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 matplotlib, seaborn, </a:t>
            </a:r>
            <a:r>
              <a:rPr kumimoji="0" lang="en-US" altLang="en-US" sz="2400" b="0" i="0" u="none" strike="noStrike" cap="none" normalizeH="0" baseline="0" dirty="0" err="1">
                <a:ln>
                  <a:noFill/>
                </a:ln>
                <a:solidFill>
                  <a:schemeClr val="tx1"/>
                </a:solidFill>
                <a:effectLst/>
                <a:latin typeface="Angsana New" panose="02020603050405020304" pitchFamily="18" charset="-34"/>
                <a:cs typeface="Angsana New" panose="02020603050405020304" pitchFamily="18" charset="-34"/>
              </a:rPr>
              <a:t>plotly.express</a:t>
            </a: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a:t>
            </a:r>
            <a:endParaRPr kumimoji="0" lang="en-US" altLang="en-US" sz="28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2.2 Define MySQL Connection Function:</a:t>
            </a:r>
            <a:r>
              <a:rPr kumimoji="0" lang="en-US" altLang="en-US" sz="28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 </a:t>
            </a: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Establish database connection details.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2.3 Load CSV Data:</a:t>
            </a:r>
            <a:r>
              <a:rPr kumimoji="0" lang="en-US" altLang="en-US" sz="28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 </a:t>
            </a: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Read agricultural data from ICRISAT-District Level Data - ICRISAT-District Level Data.csv into a Pandas </a:t>
            </a:r>
            <a:r>
              <a:rPr kumimoji="0" lang="en-US" altLang="en-US" sz="2400" b="0" i="0" u="none" strike="noStrike" cap="none" normalizeH="0" baseline="0" dirty="0" err="1">
                <a:ln>
                  <a:noFill/>
                </a:ln>
                <a:solidFill>
                  <a:schemeClr val="tx1"/>
                </a:solidFill>
                <a:effectLst/>
                <a:latin typeface="Angsana New" panose="02020603050405020304" pitchFamily="18" charset="-34"/>
                <a:cs typeface="Angsana New" panose="02020603050405020304" pitchFamily="18" charset="-34"/>
              </a:rPr>
              <a:t>DataFrame</a:t>
            </a: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2.4 Rename Columns:</a:t>
            </a:r>
            <a:r>
              <a:rPr kumimoji="0" lang="en-US" altLang="en-US" sz="28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 </a:t>
            </a: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Standardize CSV column names (e.g., 'RICE AREA (1000 ha)' to </a:t>
            </a:r>
            <a:r>
              <a:rPr kumimoji="0" lang="en-US" altLang="en-US" sz="2400" b="0" i="0" u="none" strike="noStrike" cap="none" normalizeH="0" baseline="0" dirty="0" err="1">
                <a:ln>
                  <a:noFill/>
                </a:ln>
                <a:solidFill>
                  <a:schemeClr val="tx1"/>
                </a:solidFill>
                <a:effectLst/>
                <a:latin typeface="Angsana New" panose="02020603050405020304" pitchFamily="18" charset="-34"/>
                <a:cs typeface="Angsana New" panose="02020603050405020304" pitchFamily="18" charset="-34"/>
              </a:rPr>
              <a:t>rice_area</a:t>
            </a: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 to match MySQL schema.</a:t>
            </a:r>
            <a:endParaRPr kumimoji="0" lang="en-US" altLang="en-US" sz="28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2.5 Validate and Reorder Columns:</a:t>
            </a:r>
            <a:r>
              <a:rPr kumimoji="0" lang="en-US" altLang="en-US" sz="28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 </a:t>
            </a: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Ensure </a:t>
            </a:r>
            <a:r>
              <a:rPr kumimoji="0" lang="en-US" altLang="en-US" sz="2400" b="0" i="0" u="none" strike="noStrike" cap="none" normalizeH="0" baseline="0" dirty="0" err="1">
                <a:ln>
                  <a:noFill/>
                </a:ln>
                <a:solidFill>
                  <a:schemeClr val="tx1"/>
                </a:solidFill>
                <a:effectLst/>
                <a:latin typeface="Angsana New" panose="02020603050405020304" pitchFamily="18" charset="-34"/>
                <a:cs typeface="Angsana New" panose="02020603050405020304" pitchFamily="18" charset="-34"/>
              </a:rPr>
              <a:t>DataFrame</a:t>
            </a: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 columns match database schema for correct insertion.</a:t>
            </a:r>
          </a:p>
        </p:txBody>
      </p:sp>
    </p:spTree>
    <p:extLst>
      <p:ext uri="{BB962C8B-B14F-4D97-AF65-F5344CB8AC3E}">
        <p14:creationId xmlns:p14="http://schemas.microsoft.com/office/powerpoint/2010/main" val="1972370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B43308-B84B-4BA1-B64D-4A6EE6F498E6}"/>
              </a:ext>
            </a:extLst>
          </p:cNvPr>
          <p:cNvSpPr>
            <a:spLocks noGrp="1" noChangeArrowheads="1"/>
          </p:cNvSpPr>
          <p:nvPr>
            <p:ph type="ctrTitle"/>
          </p:nvPr>
        </p:nvSpPr>
        <p:spPr bwMode="auto">
          <a:xfrm>
            <a:off x="3144252" y="729422"/>
            <a:ext cx="835793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Slide 7: Stage 3: Database Population (Python Script)</a:t>
            </a:r>
            <a:br>
              <a:rPr kumimoji="0" lang="en-US" altLang="en-US" sz="28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br>
            <a:endParaRPr kumimoji="0" lang="en-US" altLang="en-US" sz="28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Objective:</a:t>
            </a:r>
            <a:r>
              <a:rPr kumimoji="0" lang="en-US" altLang="en-US" sz="28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 </a:t>
            </a: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Insert cleaned data into the MySQL database.</a:t>
            </a:r>
            <a:endParaRPr kumimoji="0" lang="en-US" altLang="en-US" sz="28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endParaRPr>
          </a:p>
          <a:p>
            <a:pPr marL="0" marR="0" lvl="0" indent="0" algn="l" defTabSz="914400" rtl="0" eaLnBrk="0" fontAlgn="base" latinLnBrk="0" hangingPunct="0">
              <a:lnSpc>
                <a:spcPct val="100000"/>
              </a:lnSpc>
              <a:spcBef>
                <a:spcPct val="0"/>
              </a:spcBef>
              <a:spcAft>
                <a:spcPct val="0"/>
              </a:spcAft>
              <a:buClrTx/>
              <a:buSzTx/>
              <a:tabLst/>
            </a:pPr>
            <a:br>
              <a:rPr kumimoji="0" lang="en-US" altLang="en-US" sz="28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br>
            <a:r>
              <a:rPr kumimoji="0" lang="en-US" altLang="en-US" sz="28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Steps:</a:t>
            </a:r>
            <a:endParaRPr kumimoji="0" lang="en-US" altLang="en-US" sz="28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3.1 Connect to MySQL:</a:t>
            </a:r>
            <a:r>
              <a:rPr kumimoji="0" lang="en-US" altLang="en-US" sz="28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 </a:t>
            </a: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Establish an active connection.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3.2 Insert Master Data:</a:t>
            </a:r>
            <a:r>
              <a:rPr kumimoji="0" lang="en-US" altLang="en-US" sz="28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 </a:t>
            </a: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Extract and insert unique states, districts, crops, and years into their respective master tables.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3.3 Insert Agricultural Production Data:</a:t>
            </a:r>
            <a:r>
              <a:rPr kumimoji="0" lang="en-US" altLang="en-US" sz="28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 </a:t>
            </a: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Iterate through the </a:t>
            </a:r>
            <a:r>
              <a:rPr kumimoji="0" lang="en-US" altLang="en-US" sz="2400" b="0" i="0" u="none" strike="noStrike" cap="none" normalizeH="0" baseline="0" dirty="0" err="1">
                <a:ln>
                  <a:noFill/>
                </a:ln>
                <a:solidFill>
                  <a:schemeClr val="tx1"/>
                </a:solidFill>
                <a:effectLst/>
                <a:latin typeface="Angsana New" panose="02020603050405020304" pitchFamily="18" charset="-34"/>
                <a:cs typeface="Angsana New" panose="02020603050405020304" pitchFamily="18" charset="-34"/>
              </a:rPr>
              <a:t>DataFrame</a:t>
            </a: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 inserting each row's values into the </a:t>
            </a:r>
            <a:r>
              <a:rPr kumimoji="0" lang="en-US" altLang="en-US" sz="2400" b="0" i="0" u="none" strike="noStrike" cap="none" normalizeH="0" baseline="0" dirty="0" err="1">
                <a:ln>
                  <a:noFill/>
                </a:ln>
                <a:solidFill>
                  <a:schemeClr val="tx1"/>
                </a:solidFill>
                <a:effectLst/>
                <a:latin typeface="Angsana New" panose="02020603050405020304" pitchFamily="18" charset="-34"/>
                <a:cs typeface="Angsana New" panose="02020603050405020304" pitchFamily="18" charset="-34"/>
              </a:rPr>
              <a:t>agri_production</a:t>
            </a: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 table, handling missing values (</a:t>
            </a:r>
            <a:r>
              <a:rPr kumimoji="0" lang="en-US" altLang="en-US" sz="2400" b="0" i="0" u="none" strike="noStrike" cap="none" normalizeH="0" baseline="0" dirty="0" err="1">
                <a:ln>
                  <a:noFill/>
                </a:ln>
                <a:solidFill>
                  <a:schemeClr val="tx1"/>
                </a:solidFill>
                <a:effectLst/>
                <a:latin typeface="Angsana New" panose="02020603050405020304" pitchFamily="18" charset="-34"/>
                <a:cs typeface="Angsana New" panose="02020603050405020304" pitchFamily="18" charset="-34"/>
              </a:rPr>
              <a:t>fillna</a:t>
            </a: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(0)) and preventing duplicates (INSERT IGNORE).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3.4 Close Database Connection:</a:t>
            </a:r>
            <a:r>
              <a:rPr kumimoji="0" lang="en-US" altLang="en-US" sz="28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 </a:t>
            </a:r>
            <a:r>
              <a:rPr kumimoji="0" lang="en-US" altLang="en-US" sz="2400" b="0" i="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rPr>
              <a:t>Properly close the connection.</a:t>
            </a:r>
          </a:p>
        </p:txBody>
      </p:sp>
    </p:spTree>
    <p:extLst>
      <p:ext uri="{BB962C8B-B14F-4D97-AF65-F5344CB8AC3E}">
        <p14:creationId xmlns:p14="http://schemas.microsoft.com/office/powerpoint/2010/main" val="2249662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B43308-B84B-4BA1-B64D-4A6EE6F498E6}"/>
              </a:ext>
            </a:extLst>
          </p:cNvPr>
          <p:cNvSpPr>
            <a:spLocks noGrp="1" noChangeArrowheads="1"/>
          </p:cNvSpPr>
          <p:nvPr>
            <p:ph type="ctrTitle"/>
          </p:nvPr>
        </p:nvSpPr>
        <p:spPr bwMode="auto">
          <a:xfrm>
            <a:off x="3545304" y="305068"/>
            <a:ext cx="8229601"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2800" b="1" dirty="0">
                <a:latin typeface="Angsana New" panose="02020603050405020304" pitchFamily="18" charset="-34"/>
                <a:cs typeface="Angsana New" panose="02020603050405020304" pitchFamily="18" charset="-34"/>
              </a:rPr>
              <a:t>Stage 4: Exploratory Data Analysis (EDA</a:t>
            </a:r>
            <a:br>
              <a:rPr lang="en-US" sz="2800" b="1" dirty="0">
                <a:latin typeface="Angsana New" panose="02020603050405020304" pitchFamily="18" charset="-34"/>
                <a:cs typeface="Angsana New" panose="02020603050405020304" pitchFamily="18" charset="-34"/>
              </a:rPr>
            </a:br>
            <a:br>
              <a:rPr lang="en-US" sz="2800" b="1" dirty="0">
                <a:latin typeface="Angsana New" panose="02020603050405020304" pitchFamily="18" charset="-34"/>
                <a:cs typeface="Angsana New" panose="02020603050405020304" pitchFamily="18" charset="-34"/>
              </a:rPr>
            </a:br>
            <a:r>
              <a:rPr lang="en-US" sz="2800" b="1" dirty="0">
                <a:latin typeface="Angsana New" panose="02020603050405020304" pitchFamily="18" charset="-34"/>
                <a:cs typeface="Angsana New" panose="02020603050405020304" pitchFamily="18" charset="-34"/>
              </a:rPr>
              <a:t>Objective:</a:t>
            </a:r>
            <a:r>
              <a:rPr lang="en-US" sz="2800" dirty="0">
                <a:latin typeface="Angsana New" panose="02020603050405020304" pitchFamily="18" charset="-34"/>
                <a:cs typeface="Angsana New" panose="02020603050405020304" pitchFamily="18" charset="-34"/>
              </a:rPr>
              <a:t> </a:t>
            </a:r>
            <a:r>
              <a:rPr lang="en-US" sz="2400" dirty="0">
                <a:latin typeface="Angsana New" panose="02020603050405020304" pitchFamily="18" charset="-34"/>
                <a:cs typeface="Angsana New" panose="02020603050405020304" pitchFamily="18" charset="-34"/>
              </a:rPr>
              <a:t>Derive insights from the data using Python for visualizations and SQL for specific questions.</a:t>
            </a:r>
            <a:br>
              <a:rPr lang="en-US" sz="2400" dirty="0">
                <a:latin typeface="Angsana New" panose="02020603050405020304" pitchFamily="18" charset="-34"/>
                <a:cs typeface="Angsana New" panose="02020603050405020304" pitchFamily="18" charset="-34"/>
              </a:rPr>
            </a:br>
            <a:br>
              <a:rPr lang="en-US" sz="2400" dirty="0">
                <a:latin typeface="Angsana New" panose="02020603050405020304" pitchFamily="18" charset="-34"/>
                <a:cs typeface="Angsana New" panose="02020603050405020304" pitchFamily="18" charset="-34"/>
              </a:rPr>
            </a:br>
            <a:r>
              <a:rPr lang="en-US" sz="2800" b="1" dirty="0">
                <a:latin typeface="Angsana New" panose="02020603050405020304" pitchFamily="18" charset="-34"/>
                <a:cs typeface="Angsana New" panose="02020603050405020304" pitchFamily="18" charset="-34"/>
              </a:rPr>
              <a:t>Key Python Visualizations (EDA):</a:t>
            </a:r>
            <a:br>
              <a:rPr lang="en-US" sz="2800" dirty="0">
                <a:latin typeface="Angsana New" panose="02020603050405020304" pitchFamily="18" charset="-34"/>
                <a:cs typeface="Angsana New" panose="02020603050405020304" pitchFamily="18" charset="-34"/>
              </a:rPr>
            </a:br>
            <a:r>
              <a:rPr lang="en-US" sz="2400" dirty="0">
                <a:latin typeface="Angsana New" panose="02020603050405020304" pitchFamily="18" charset="-34"/>
                <a:cs typeface="Angsana New" panose="02020603050405020304" pitchFamily="18" charset="-34"/>
              </a:rPr>
              <a:t>Top 7 Rice Production States (Bar Plot)</a:t>
            </a:r>
            <a:br>
              <a:rPr lang="en-US" sz="2400" dirty="0">
                <a:latin typeface="Angsana New" panose="02020603050405020304" pitchFamily="18" charset="-34"/>
                <a:cs typeface="Angsana New" panose="02020603050405020304" pitchFamily="18" charset="-34"/>
              </a:rPr>
            </a:br>
            <a:r>
              <a:rPr lang="en-US" sz="2400" dirty="0">
                <a:latin typeface="Angsana New" panose="02020603050405020304" pitchFamily="18" charset="-34"/>
                <a:cs typeface="Angsana New" panose="02020603050405020304" pitchFamily="18" charset="-34"/>
              </a:rPr>
              <a:t>Top 5 Wheat Producing States (Bar &amp; Pie Chart)</a:t>
            </a:r>
            <a:br>
              <a:rPr lang="en-US" sz="2400" dirty="0">
                <a:latin typeface="Angsana New" panose="02020603050405020304" pitchFamily="18" charset="-34"/>
                <a:cs typeface="Angsana New" panose="02020603050405020304" pitchFamily="18" charset="-34"/>
              </a:rPr>
            </a:br>
            <a:r>
              <a:rPr lang="en-US" sz="2400" dirty="0">
                <a:latin typeface="Angsana New" panose="02020603050405020304" pitchFamily="18" charset="-34"/>
                <a:cs typeface="Angsana New" panose="02020603050405020304" pitchFamily="18" charset="-34"/>
              </a:rPr>
              <a:t>Oil Seed Production by Top 5 States (Bar Plot)</a:t>
            </a:r>
            <a:br>
              <a:rPr lang="en-US" sz="2400" dirty="0">
                <a:latin typeface="Angsana New" panose="02020603050405020304" pitchFamily="18" charset="-34"/>
                <a:cs typeface="Angsana New" panose="02020603050405020304" pitchFamily="18" charset="-34"/>
              </a:rPr>
            </a:br>
            <a:r>
              <a:rPr lang="en-US" sz="2400" dirty="0">
                <a:latin typeface="Angsana New" panose="02020603050405020304" pitchFamily="18" charset="-34"/>
                <a:cs typeface="Angsana New" panose="02020603050405020304" pitchFamily="18" charset="-34"/>
              </a:rPr>
              <a:t>Top 7 Sunflower Production States (Horizontal Bar Plot)</a:t>
            </a:r>
            <a:br>
              <a:rPr lang="en-US" sz="2400" dirty="0">
                <a:latin typeface="Angsana New" panose="02020603050405020304" pitchFamily="18" charset="-34"/>
                <a:cs typeface="Angsana New" panose="02020603050405020304" pitchFamily="18" charset="-34"/>
              </a:rPr>
            </a:br>
            <a:r>
              <a:rPr lang="en-US" sz="2400" dirty="0">
                <a:latin typeface="Angsana New" panose="02020603050405020304" pitchFamily="18" charset="-34"/>
                <a:cs typeface="Angsana New" panose="02020603050405020304" pitchFamily="18" charset="-34"/>
              </a:rPr>
              <a:t>India's Sugarcane Production From Last 50 Years (Line Plot)</a:t>
            </a:r>
            <a:br>
              <a:rPr lang="en-US" sz="2400" dirty="0">
                <a:latin typeface="Angsana New" panose="02020603050405020304" pitchFamily="18" charset="-34"/>
                <a:cs typeface="Angsana New" panose="02020603050405020304" pitchFamily="18" charset="-34"/>
              </a:rPr>
            </a:br>
            <a:r>
              <a:rPr lang="en-US" sz="2400" dirty="0">
                <a:latin typeface="Angsana New" panose="02020603050405020304" pitchFamily="18" charset="-34"/>
                <a:cs typeface="Angsana New" panose="02020603050405020304" pitchFamily="18" charset="-34"/>
              </a:rPr>
              <a:t>Rice Production Vs Wheat Production (Last 50y) (Line Plot)</a:t>
            </a:r>
            <a:br>
              <a:rPr lang="en-US" sz="2400" dirty="0">
                <a:latin typeface="Angsana New" panose="02020603050405020304" pitchFamily="18" charset="-34"/>
                <a:cs typeface="Angsana New" panose="02020603050405020304" pitchFamily="18" charset="-34"/>
              </a:rPr>
            </a:br>
            <a:r>
              <a:rPr lang="en-US" sz="2400" dirty="0">
                <a:latin typeface="Angsana New" panose="02020603050405020304" pitchFamily="18" charset="-34"/>
                <a:cs typeface="Angsana New" panose="02020603050405020304" pitchFamily="18" charset="-34"/>
              </a:rPr>
              <a:t>Rice Production By West Bengal Districts (Bar Plot)</a:t>
            </a:r>
            <a:br>
              <a:rPr lang="en-US" sz="2400" dirty="0">
                <a:latin typeface="Angsana New" panose="02020603050405020304" pitchFamily="18" charset="-34"/>
                <a:cs typeface="Angsana New" panose="02020603050405020304" pitchFamily="18" charset="-34"/>
              </a:rPr>
            </a:br>
            <a:r>
              <a:rPr lang="en-US" sz="2400" dirty="0">
                <a:latin typeface="Angsana New" panose="02020603050405020304" pitchFamily="18" charset="-34"/>
                <a:cs typeface="Angsana New" panose="02020603050405020304" pitchFamily="18" charset="-34"/>
              </a:rPr>
              <a:t>Top 10 Wheat Production Years From UP (Bar Plot)</a:t>
            </a:r>
            <a:br>
              <a:rPr lang="en-US" sz="2400" dirty="0">
                <a:latin typeface="Angsana New" panose="02020603050405020304" pitchFamily="18" charset="-34"/>
                <a:cs typeface="Angsana New" panose="02020603050405020304" pitchFamily="18" charset="-34"/>
              </a:rPr>
            </a:br>
            <a:r>
              <a:rPr lang="en-US" sz="2400" dirty="0">
                <a:latin typeface="Angsana New" panose="02020603050405020304" pitchFamily="18" charset="-34"/>
                <a:cs typeface="Angsana New" panose="02020603050405020304" pitchFamily="18" charset="-34"/>
              </a:rPr>
              <a:t>Additional plots for Finger Millet, Sorghum, Groundnut, Soybean, Area vs Production, and Rice Yield by Districts.</a:t>
            </a:r>
            <a:endParaRPr kumimoji="0" lang="en-US" altLang="en-US" sz="2800" u="none" strike="noStrike" cap="none" normalizeH="0" baseline="0" dirty="0">
              <a:ln>
                <a:noFill/>
              </a:ln>
              <a:solidFill>
                <a:schemeClr val="tx1"/>
              </a:solidFill>
              <a:effectLst/>
              <a:latin typeface="Angsana New" panose="02020603050405020304" pitchFamily="18" charset="-34"/>
              <a:cs typeface="Angsana New" panose="02020603050405020304" pitchFamily="18" charset="-34"/>
            </a:endParaRPr>
          </a:p>
        </p:txBody>
      </p:sp>
    </p:spTree>
    <p:extLst>
      <p:ext uri="{BB962C8B-B14F-4D97-AF65-F5344CB8AC3E}">
        <p14:creationId xmlns:p14="http://schemas.microsoft.com/office/powerpoint/2010/main" val="14178676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90</TotalTime>
  <Words>1187</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Algerian</vt:lpstr>
      <vt:lpstr>Angsana New</vt:lpstr>
      <vt:lpstr>Arial</vt:lpstr>
      <vt:lpstr>Corbel</vt:lpstr>
      <vt:lpstr>Parallax</vt:lpstr>
      <vt:lpstr>Indian Agriculture - Data Explorer</vt:lpstr>
      <vt:lpstr>Project Overview Project Title: Indian agriculture Data Explorer  Skills Taken Away: Python scripting, data cleaning, Exploratory Data Analysis (EDA), SQL, Power BI.  Domain: Agricultural, mainly focusing on crop production statistics, yields, and farming area in India.</vt:lpstr>
      <vt:lpstr> Problem Statement India's agricultural sector faces challenges due to complex, fragmented, and inaccessible data. Current difficulties for farmers, policymakers, and researchers in accessing, analyzing, and making informed decisions. Project Goal: Create a data visualization platform to integrate agricultural data from different states and districts. Expected Outcome: Provide insights into crop production, yields, and cultivation areas, identifying trends, gaps, and regional disparities.</vt:lpstr>
      <vt:lpstr> Business Use Cases Farmers: Explore historical crop production and yield data for informed cultivation decisions. Analyze regional productivity to identify areas for improvement (e.g., soil health, irrigation). Policymakers: Assess regions with low productivity to allocate resources or subsidies effectively. Identify crops with fluctuating yields for better crop insurance and risk management policies. Researchers: Analyze the impact of climate, soil, and irrigation on crop yields over time. Identify potential areas for agricultural innovation (e.g., high-yielding varieties, pest management). </vt:lpstr>
      <vt:lpstr> Project Stages Overview  The project follows a structured approach, encompassing:  Database Setup (MySQL) Data Collection and Cleaning (Python Script) Database Population (Python Script) Exploratory Data Analysis (EDA) &amp; Analytical Queries (Python &amp; SQL) Power BI Integration and Visualization </vt:lpstr>
      <vt:lpstr>Stage 1: Database Setup (MySQL)  Objective: Set up a relational database to store agricultural data.  Steps: 1.1 Database Creation: Create the Project2_Agri_India database. 1.2 Table Definition: state_master: Stores state codes and names. district_master: Stores district details, linked to states. crops: Stores unique crop names. years: Stores unique years. agri_production: Main fact table with detailed crop area, production, and yield data for various crops (Rice, Wheat, Oilseeds, Sugarcane, etc.) by district and year. 1.3 Sample Data Insertion: Insert initial sample data into all tables for testing and setup.</vt:lpstr>
      <vt:lpstr>Stage 2: Data Collection and Cleaning (Python Script)  Objective: Load raw CSV data and prepare it for database insertion.  Steps: 2.1 Import Libraries: Use pandas, mysql.connector, matplotlib, seaborn, plotly.express. 2.2 Define MySQL Connection Function: Establish database connection details. 2.3 Load CSV Data: Read agricultural data from ICRISAT-District Level Data - ICRISAT-District Level Data.csv into a Pandas DataFrame. 2.4 Rename Columns: Standardize CSV column names (e.g., 'RICE AREA (1000 ha)' to rice_area) to match MySQL schema. 2.5 Validate and Reorder Columns: Ensure DataFrame columns match database schema for correct insertion.</vt:lpstr>
      <vt:lpstr>Slide 7: Stage 3: Database Population (Python Script)  Objective: Insert cleaned data into the MySQL database.  Steps: 3.1 Connect to MySQL: Establish an active connection. 3.2 Insert Master Data: Extract and insert unique states, districts, crops, and years into their respective master tables. 3.3 Insert Agricultural Production Data: Iterate through the DataFrame, inserting each row's values into the agri_production table, handling missing values (fillna(0)) and preventing duplicates (INSERT IGNORE). 3.4 Close Database Connection: Properly close the connection.</vt:lpstr>
      <vt:lpstr>Stage 4: Exploratory Data Analysis (EDA  Objective: Derive insights from the data using Python for visualizations and SQL for specific questions.  Key Python Visualizations (EDA): Top 7 Rice Production States (Bar Plot) Top 5 Wheat Producing States (Bar &amp; Pie Chart) Oil Seed Production by Top 5 States (Bar Plot) Top 7 Sunflower Production States (Horizontal Bar Plot) India's Sugarcane Production From Last 50 Years (Line Plot) Rice Production Vs Wheat Production (Last 50y) (Line Plot) Rice Production By West Bengal Districts (Bar Plot) Top 10 Wheat Production Years From UP (Bar Plot) Additional plots for Finger Millet, Sorghum, Groundnut, Soybean, Area vs Production, and Rice Yield by Districts.</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Agriculture - Data Explorer</dc:title>
  <dc:creator>Charles R</dc:creator>
  <cp:lastModifiedBy>Charles R</cp:lastModifiedBy>
  <cp:revision>20</cp:revision>
  <dcterms:created xsi:type="dcterms:W3CDTF">2025-07-10T15:18:57Z</dcterms:created>
  <dcterms:modified xsi:type="dcterms:W3CDTF">2025-07-10T16:49:16Z</dcterms:modified>
</cp:coreProperties>
</file>