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79" r:id="rId4"/>
    <p:sldId id="257" r:id="rId5"/>
    <p:sldId id="280" r:id="rId6"/>
    <p:sldId id="281" r:id="rId7"/>
    <p:sldId id="282" r:id="rId8"/>
    <p:sldId id="258" r:id="rId9"/>
    <p:sldId id="259" r:id="rId10"/>
    <p:sldId id="260" r:id="rId11"/>
    <p:sldId id="270" r:id="rId12"/>
    <p:sldId id="271" r:id="rId13"/>
    <p:sldId id="272" r:id="rId14"/>
    <p:sldId id="266" r:id="rId15"/>
    <p:sldId id="268" r:id="rId16"/>
    <p:sldId id="277" r:id="rId17"/>
    <p:sldId id="261" r:id="rId18"/>
    <p:sldId id="262" r:id="rId19"/>
    <p:sldId id="263" r:id="rId20"/>
    <p:sldId id="265" r:id="rId21"/>
    <p:sldId id="264" r:id="rId22"/>
    <p:sldId id="267" r:id="rId23"/>
    <p:sldId id="273" r:id="rId24"/>
    <p:sldId id="274" r:id="rId25"/>
    <p:sldId id="276" r:id="rId26"/>
    <p:sldId id="28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63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07C3A-33C1-7B88-7753-02EA688E4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F83B1F-B98E-B91C-CAE1-EE9C15759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B26CC-503C-4E1F-AC06-8CA3498D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2F90-E6D3-4327-BEDD-138A207A4165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2CAB6-969A-775F-D6F1-3C94D978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8D899-56E0-93DE-15F6-F5CD7322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EB07-D341-4128-A2D9-DF74CC0B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53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DDB06-FB67-E4E4-2865-43087446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3718B1-5032-052D-7161-6687EED34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AD7F86-88ED-FFB0-C280-7B533CE3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2F90-E6D3-4327-BEDD-138A207A4165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7E4054-F3AE-16A9-B6B8-971F191C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D7A6D-45E0-7389-3029-507CC4ED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EB07-D341-4128-A2D9-DF74CC0B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59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511D9B-8F52-C3F8-2510-63E43D47C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9D9B62-162C-0789-3BDD-2DE85D306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2BED1-CA87-6257-6821-567381B5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2F90-E6D3-4327-BEDD-138A207A4165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1383B-4C02-14CE-9972-29C1CE41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7023D6-06B9-98C2-54FE-37777FDC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EB07-D341-4128-A2D9-DF74CC0B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45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C5250-6A85-0B70-C659-B7675C3A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1EE3F-D081-CEFA-5F2C-FD877F7A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1C173-44A5-98F6-E98B-67099F4A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2F90-E6D3-4327-BEDD-138A207A4165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01DB4-B9E0-1AA5-D565-796EBEDD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38F12-FDC9-E376-BEFE-BD57F2CC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EB07-D341-4128-A2D9-DF74CC0B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81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7B108-5A7E-B263-00C6-0A3133C8C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4AEF8-6C9D-33FF-88D2-3F4E562BB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7396E-B107-A2F2-D6F6-E4E86CDC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2F90-E6D3-4327-BEDD-138A207A4165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25E15-AB81-E56F-706D-BD24BDF0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634CF-9752-CB76-5463-38E80C95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EB07-D341-4128-A2D9-DF74CC0B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62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69B83-8D84-E332-0655-6DF648B0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B00CD-4BFB-8C21-F876-26A935BC5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48B76F-26A3-C692-C8B8-6F0E87D1B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22556F-899A-AF52-2907-DE8C2E25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2F90-E6D3-4327-BEDD-138A207A4165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99463D-E2F1-539C-FEC6-2BFCD6DC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61D75E-434C-508C-F2F4-4D28AB57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EB07-D341-4128-A2D9-DF74CC0B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74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742D5-3799-1A05-47F7-8C92BC66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ADC072-43B3-B441-71DF-0709B67E6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4CBB3F-720B-2D1E-54CC-A9A567010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05B4AE-A3B2-98A0-6A6D-EEA9FC1BC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2D9A00-1BFC-BE8E-C59A-31571B590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08C21F-43A9-67D9-A7AC-70601761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2F90-E6D3-4327-BEDD-138A207A4165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421963-6062-6F82-752F-049F1BBD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B6DE15-F247-D46A-41A6-83F7AE8F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EB07-D341-4128-A2D9-DF74CC0B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06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46B42-5836-198D-8DC4-F6A91F34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CD4B70-599C-378C-CCA3-1D18B552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2F90-E6D3-4327-BEDD-138A207A4165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6A826F-AC33-5D04-DD63-28CEFFD4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91644B-28DC-03A5-9645-668DF218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EB07-D341-4128-A2D9-DF74CC0B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80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7038FE-B88C-462A-EC2D-D282F02E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2F90-E6D3-4327-BEDD-138A207A4165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5861E7-3186-53E1-D7E4-9CC5661F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70AF40-1A43-1633-F10E-9EA0E393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EB07-D341-4128-A2D9-DF74CC0B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1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3BF-0A20-897F-A555-C017D266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7A3D1-732F-62AF-1CA2-314F22D0B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114455-07E9-66D1-551A-2D6060D41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F4BCD4-A890-008D-8A4F-EF84E81B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2F90-E6D3-4327-BEDD-138A207A4165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29FF07-E90E-D509-CE84-0EBD7814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4D41D8-E370-615C-825B-52253537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EB07-D341-4128-A2D9-DF74CC0B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16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F1D00-AA05-F21F-974A-EDE1A50F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8BD0D5-7961-0929-2BE3-C0DA56518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3CD4E8-AFDD-FC36-AD7E-9985B4CE5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AFAC0E-718D-8E50-E55B-65A36CD8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2F90-E6D3-4327-BEDD-138A207A4165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0E41C3-4D2A-7E1C-F550-1F5D5AF4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34EFDA-3B29-9404-1B8D-C2D278B6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EB07-D341-4128-A2D9-DF74CC0B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78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5DD073-C8F3-0A81-5BD8-EC81EAA3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AC7287-E9B0-65AE-14A6-3AA351917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26A0F-5794-C30F-C3A1-EFC62E4CD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B2F90-E6D3-4327-BEDD-138A207A4165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7C7EB-2E65-3CC6-F11D-291592F50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9FCB2-F641-F344-A058-F04FE24F9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DEB07-D341-4128-A2D9-DF74CC0B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86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6C380-02DC-7A1D-50B2-E667B65A9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ICC-Profile Introduction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124D6B-F76F-73B1-9F41-B3FD24D3C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Specification - ICC.1:2010 (Profile version 4.3.0.0)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813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2F255-A533-FF0F-6EB8-6AE3891E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 table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6BB345-9EA8-40DB-1824-E8B2AF37B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178" y="1615983"/>
            <a:ext cx="10972410" cy="467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99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E4421-142C-BA73-D001-ED245D86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0D9F8-190D-5692-C21F-47DE3DF5F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3069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rgbXYZ</a:t>
            </a:r>
            <a:r>
              <a:rPr lang="en-US" altLang="zh-CN" dirty="0"/>
              <a:t>: </a:t>
            </a:r>
          </a:p>
          <a:p>
            <a:r>
              <a:rPr lang="en-US" altLang="zh-CN" dirty="0" err="1"/>
              <a:t>rgbTRC</a:t>
            </a:r>
            <a:r>
              <a:rPr lang="en-US" altLang="zh-CN" dirty="0"/>
              <a:t>: tone reproduction curve </a:t>
            </a:r>
            <a:r>
              <a:rPr lang="zh-CN" altLang="en-US" dirty="0"/>
              <a:t>色调再现曲线</a:t>
            </a:r>
            <a:endParaRPr lang="en-US" altLang="zh-CN" dirty="0"/>
          </a:p>
          <a:p>
            <a:r>
              <a:rPr lang="en-US" altLang="zh-CN" dirty="0" err="1"/>
              <a:t>chad</a:t>
            </a:r>
            <a:r>
              <a:rPr lang="en-US" altLang="zh-CN" dirty="0"/>
              <a:t>: chromatic adaptation matrix (3x3) </a:t>
            </a:r>
            <a:r>
              <a:rPr lang="zh-CN" altLang="en-US" dirty="0"/>
              <a:t>颜色适应矩阵</a:t>
            </a:r>
            <a:endParaRPr lang="en-US" altLang="zh-CN" dirty="0"/>
          </a:p>
          <a:p>
            <a:r>
              <a:rPr lang="en-US" altLang="zh-CN" dirty="0" err="1"/>
              <a:t>dmnd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describes the structure containing invariant and localizable versions of the device manufacturer for display</a:t>
            </a:r>
          </a:p>
          <a:p>
            <a:r>
              <a:rPr lang="en-US" altLang="zh-CN" dirty="0" err="1"/>
              <a:t>lumi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luminance</a:t>
            </a:r>
            <a:r>
              <a:rPr lang="zh-CN" altLang="en-US" dirty="0"/>
              <a:t> </a:t>
            </a:r>
            <a:r>
              <a:rPr lang="en-US" altLang="zh-CN" dirty="0"/>
              <a:t>(Y valid, XZ set to 0)</a:t>
            </a:r>
          </a:p>
        </p:txBody>
      </p:sp>
    </p:spTree>
    <p:extLst>
      <p:ext uri="{BB962C8B-B14F-4D97-AF65-F5344CB8AC3E}">
        <p14:creationId xmlns:p14="http://schemas.microsoft.com/office/powerpoint/2010/main" val="50077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67B46-A073-4EFE-EB62-D3869465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Matrix/TRC (RGB-&gt;XYZ)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1CFFD9F-9E58-95D2-7527-05BEC729B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807" y="1922878"/>
            <a:ext cx="10515600" cy="3559126"/>
          </a:xfrm>
        </p:spPr>
      </p:pic>
    </p:spTree>
    <p:extLst>
      <p:ext uri="{BB962C8B-B14F-4D97-AF65-F5344CB8AC3E}">
        <p14:creationId xmlns:p14="http://schemas.microsoft.com/office/powerpoint/2010/main" val="1043296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2D5A0-9C7F-1E72-0309-A41BA5EF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Matrix/TRC (XYZ-&gt;RGB)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D2D5E0C-C472-18EB-2071-591CE20BB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608" y="1954960"/>
            <a:ext cx="10515600" cy="3539565"/>
          </a:xfrm>
        </p:spPr>
      </p:pic>
    </p:spTree>
    <p:extLst>
      <p:ext uri="{BB962C8B-B14F-4D97-AF65-F5344CB8AC3E}">
        <p14:creationId xmlns:p14="http://schemas.microsoft.com/office/powerpoint/2010/main" val="2611330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E0CEF-8FD2-365B-75D1-1104A704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 type: </a:t>
            </a:r>
            <a:r>
              <a:rPr lang="en-US" altLang="zh-CN" dirty="0" err="1"/>
              <a:t>CurveType</a:t>
            </a:r>
            <a:r>
              <a:rPr lang="en-US" altLang="zh-CN" dirty="0"/>
              <a:t> (use in </a:t>
            </a:r>
            <a:r>
              <a:rPr lang="en-US" altLang="zh-CN" dirty="0" err="1"/>
              <a:t>rgbTRC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89D5383-1BC8-995E-EAA2-4F671C3B3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213" y="1855611"/>
            <a:ext cx="10515600" cy="3399268"/>
          </a:xfrm>
        </p:spPr>
      </p:pic>
    </p:spTree>
    <p:extLst>
      <p:ext uri="{BB962C8B-B14F-4D97-AF65-F5344CB8AC3E}">
        <p14:creationId xmlns:p14="http://schemas.microsoft.com/office/powerpoint/2010/main" val="4182826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14EFF-FAB6-0F65-96EF-8B31004F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 type: sf32 (use in </a:t>
            </a:r>
            <a:r>
              <a:rPr lang="en-US" altLang="zh-CN" dirty="0" err="1"/>
              <a:t>chad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6298826-FEF5-6B0C-6CF8-D15CD891F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543" y="1350984"/>
            <a:ext cx="10515600" cy="218719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EB75F0-5B86-8295-2BA6-F89570EBD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590" y="3676031"/>
            <a:ext cx="6340399" cy="273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40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05223-BAE8-FD9C-6AA5-A9A729B0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 type: </a:t>
            </a:r>
            <a:r>
              <a:rPr lang="en-US" altLang="zh-CN" dirty="0" err="1"/>
              <a:t>multiLocalizedUnicodeType</a:t>
            </a:r>
            <a:r>
              <a:rPr lang="en-US" altLang="zh-CN" dirty="0"/>
              <a:t>(</a:t>
            </a:r>
            <a:r>
              <a:rPr lang="en-US" altLang="zh-CN" dirty="0" err="1"/>
              <a:t>dmnd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582F35A-21CD-E3EC-D7D4-7EDCC0A3F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551" y="1455404"/>
            <a:ext cx="8542206" cy="4879943"/>
          </a:xfrm>
        </p:spPr>
      </p:pic>
    </p:spTree>
    <p:extLst>
      <p:ext uri="{BB962C8B-B14F-4D97-AF65-F5344CB8AC3E}">
        <p14:creationId xmlns:p14="http://schemas.microsoft.com/office/powerpoint/2010/main" val="330151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AAF69-548F-539A-49E9-68BCB7E9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Sampe</a:t>
            </a:r>
            <a:r>
              <a:rPr lang="en-US" altLang="zh-CN" dirty="0"/>
              <a:t>: SE2722HR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F2A32-2EBF-3883-885B-E5CE7412C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Dell Desktop Monitor</a:t>
            </a:r>
          </a:p>
          <a:p>
            <a:r>
              <a:rPr lang="en-US" altLang="zh-CN" dirty="0"/>
              <a:t>SE2722HR.icm</a:t>
            </a:r>
          </a:p>
          <a:p>
            <a:r>
              <a:rPr lang="en-US" altLang="zh-CN" dirty="0"/>
              <a:t>D65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279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7400D-E978-11EB-E392-B0FB7C33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733"/>
          </a:xfrm>
        </p:spPr>
        <p:txBody>
          <a:bodyPr/>
          <a:lstStyle/>
          <a:p>
            <a:r>
              <a:rPr lang="en-US" altLang="zh-CN" dirty="0" err="1"/>
              <a:t>Sampe</a:t>
            </a:r>
            <a:r>
              <a:rPr lang="en-US" altLang="zh-CN" dirty="0"/>
              <a:t>: SE2722HR Header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DF24A1A-D731-2AF2-DB5B-54A960E62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51" y="1214518"/>
            <a:ext cx="11745951" cy="3415489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DC1E81E-4A06-AC4A-1CA7-F640126C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688" y="4841794"/>
            <a:ext cx="10515600" cy="1603375"/>
          </a:xfrm>
        </p:spPr>
        <p:txBody>
          <a:bodyPr/>
          <a:lstStyle/>
          <a:p>
            <a:r>
              <a:rPr lang="en-US" altLang="zh-CN" dirty="0"/>
              <a:t>Size 2616</a:t>
            </a:r>
          </a:p>
          <a:p>
            <a:r>
              <a:rPr lang="en-US" altLang="zh-CN" dirty="0"/>
              <a:t>Ver 2.16</a:t>
            </a:r>
          </a:p>
          <a:p>
            <a:r>
              <a:rPr lang="en-US" altLang="zh-CN" dirty="0"/>
              <a:t>Profile class: Display</a:t>
            </a:r>
          </a:p>
        </p:txBody>
      </p:sp>
    </p:spTree>
    <p:extLst>
      <p:ext uri="{BB962C8B-B14F-4D97-AF65-F5344CB8AC3E}">
        <p14:creationId xmlns:p14="http://schemas.microsoft.com/office/powerpoint/2010/main" val="2852987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12999-6CBE-D113-2D05-03164A93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4245"/>
          </a:xfrm>
        </p:spPr>
        <p:txBody>
          <a:bodyPr/>
          <a:lstStyle/>
          <a:p>
            <a:r>
              <a:rPr lang="en-US" altLang="zh-CN" dirty="0" err="1"/>
              <a:t>Sampe</a:t>
            </a:r>
            <a:r>
              <a:rPr lang="en-US" altLang="zh-CN" dirty="0"/>
              <a:t>: SE2722HR Header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6D014-7321-9C97-B275-C6B8AD8B1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9370"/>
            <a:ext cx="10515600" cy="480759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Colour</a:t>
            </a:r>
            <a:r>
              <a:rPr lang="en-US" altLang="zh-CN" dirty="0"/>
              <a:t> space of Data: RGB</a:t>
            </a:r>
          </a:p>
          <a:p>
            <a:r>
              <a:rPr lang="en-US" altLang="zh-CN" dirty="0"/>
              <a:t>PCS: XYZ</a:t>
            </a:r>
          </a:p>
          <a:p>
            <a:r>
              <a:rPr lang="en-US" altLang="zh-CN" dirty="0"/>
              <a:t>Date/Time: 2022/1/23 11:56:02</a:t>
            </a:r>
          </a:p>
          <a:p>
            <a:r>
              <a:rPr lang="en-US" altLang="zh-CN" dirty="0"/>
              <a:t>signature “</a:t>
            </a:r>
            <a:r>
              <a:rPr lang="en-US" altLang="zh-CN" dirty="0" err="1"/>
              <a:t>acsp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Platform: MSFT(Microsoft)</a:t>
            </a:r>
          </a:p>
          <a:p>
            <a:r>
              <a:rPr lang="en-US" altLang="zh-CN" dirty="0"/>
              <a:t>manufacturer: DELL</a:t>
            </a:r>
          </a:p>
          <a:p>
            <a:r>
              <a:rPr lang="en-US" altLang="zh-CN" dirty="0"/>
              <a:t>PCS illuminant field(</a:t>
            </a:r>
            <a:r>
              <a:rPr lang="en-US" altLang="zh-CN" dirty="0" err="1"/>
              <a:t>nCIEXYZ</a:t>
            </a:r>
            <a:r>
              <a:rPr lang="en-US" altLang="zh-CN" dirty="0"/>
              <a:t>):</a:t>
            </a:r>
          </a:p>
          <a:p>
            <a:pPr marL="0" indent="0">
              <a:buNone/>
            </a:pPr>
            <a:r>
              <a:rPr lang="en-US" altLang="zh-CN" dirty="0"/>
              <a:t>      0xF6D6, 0x10000, 0xD32D -&gt; (0.96420,</a:t>
            </a:r>
            <a:r>
              <a:rPr lang="zh-CN" altLang="en-US" dirty="0"/>
              <a:t> </a:t>
            </a:r>
            <a:r>
              <a:rPr lang="en-US" altLang="zh-CN" dirty="0"/>
              <a:t>1.0,</a:t>
            </a:r>
            <a:r>
              <a:rPr lang="zh-CN" altLang="en-US" dirty="0"/>
              <a:t> </a:t>
            </a:r>
            <a:r>
              <a:rPr lang="en-US" altLang="zh-CN" dirty="0"/>
              <a:t>0.82491)</a:t>
            </a:r>
          </a:p>
          <a:p>
            <a:r>
              <a:rPr lang="en-US" altLang="zh-CN" dirty="0"/>
              <a:t>Profile creator field:</a:t>
            </a:r>
            <a:r>
              <a:rPr lang="zh-CN" altLang="en-US" dirty="0"/>
              <a:t> </a:t>
            </a:r>
            <a:r>
              <a:rPr lang="en-US" altLang="zh-CN" dirty="0"/>
              <a:t>DELL</a:t>
            </a:r>
          </a:p>
        </p:txBody>
      </p:sp>
    </p:spTree>
    <p:extLst>
      <p:ext uri="{BB962C8B-B14F-4D97-AF65-F5344CB8AC3E}">
        <p14:creationId xmlns:p14="http://schemas.microsoft.com/office/powerpoint/2010/main" val="30296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2926E-884A-DAFB-2450-CEBF5259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ICC-Profile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3B475-78E7-B8BA-5D84-8803EF4C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291"/>
            <a:ext cx="10515600" cy="4351338"/>
          </a:xfrm>
        </p:spPr>
        <p:txBody>
          <a:bodyPr/>
          <a:lstStyle/>
          <a:p>
            <a:r>
              <a:rPr lang="en-US" altLang="zh-CN" dirty="0"/>
              <a:t>ICC - International Color Consortium</a:t>
            </a:r>
          </a:p>
          <a:p>
            <a:r>
              <a:rPr lang="en-US" altLang="zh-CN" dirty="0"/>
              <a:t>CIE -</a:t>
            </a:r>
            <a:r>
              <a:rPr lang="zh-CN" altLang="en-US" dirty="0"/>
              <a:t> </a:t>
            </a:r>
            <a:r>
              <a:rPr lang="en-US" altLang="zh-CN" dirty="0"/>
              <a:t>Commission </a:t>
            </a:r>
            <a:r>
              <a:rPr lang="en-US" altLang="zh-CN" dirty="0" err="1"/>
              <a:t>Internationale</a:t>
            </a:r>
            <a:r>
              <a:rPr lang="en-US" altLang="zh-CN" dirty="0"/>
              <a:t> de </a:t>
            </a:r>
            <a:r>
              <a:rPr lang="en-US" altLang="zh-CN" dirty="0" err="1"/>
              <a:t>l´Eclairage</a:t>
            </a:r>
            <a:r>
              <a:rPr lang="en-US" altLang="zh-CN" dirty="0"/>
              <a:t> (</a:t>
            </a:r>
            <a:r>
              <a:rPr lang="zh-CN" altLang="en-US" dirty="0"/>
              <a:t>国际照明委员会</a:t>
            </a:r>
            <a:r>
              <a:rPr lang="en-US" altLang="zh-CN" dirty="0"/>
              <a:t>, International Commission on illumination)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175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27C4A-0D5A-9AA5-9598-8FE971A3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217"/>
          </a:xfrm>
        </p:spPr>
        <p:txBody>
          <a:bodyPr/>
          <a:lstStyle/>
          <a:p>
            <a:r>
              <a:rPr lang="en-US" altLang="zh-CN" dirty="0" err="1"/>
              <a:t>Sampe</a:t>
            </a:r>
            <a:r>
              <a:rPr lang="en-US" altLang="zh-CN" dirty="0"/>
              <a:t>: SE2722HR Tag table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EBF0BD9-703F-0F51-9389-5511976CD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938" y="1485342"/>
            <a:ext cx="10515600" cy="2326918"/>
          </a:xfr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1DDF40-076E-4ECA-493B-477BDF400C40}"/>
              </a:ext>
            </a:extLst>
          </p:cNvPr>
          <p:cNvSpPr txBox="1">
            <a:spLocks/>
          </p:cNvSpPr>
          <p:nvPr/>
        </p:nvSpPr>
        <p:spPr>
          <a:xfrm>
            <a:off x="575031" y="4335594"/>
            <a:ext cx="10515600" cy="165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Tag count: 10</a:t>
            </a:r>
          </a:p>
          <a:p>
            <a:r>
              <a:rPr lang="en-US" altLang="zh-CN" dirty="0"/>
              <a:t>Tag: desc, </a:t>
            </a:r>
            <a:r>
              <a:rPr lang="en-US" altLang="zh-CN" dirty="0" err="1"/>
              <a:t>cprt</a:t>
            </a:r>
            <a:r>
              <a:rPr lang="en-US" altLang="zh-CN" dirty="0"/>
              <a:t>, </a:t>
            </a:r>
            <a:r>
              <a:rPr lang="en-US" altLang="zh-CN" dirty="0" err="1"/>
              <a:t>wtpt</a:t>
            </a:r>
            <a:r>
              <a:rPr lang="en-US" altLang="zh-CN" dirty="0"/>
              <a:t>, </a:t>
            </a:r>
            <a:r>
              <a:rPr lang="en-US" altLang="zh-CN" dirty="0" err="1"/>
              <a:t>rXYZ</a:t>
            </a:r>
            <a:r>
              <a:rPr lang="en-US" altLang="zh-CN" dirty="0"/>
              <a:t>, </a:t>
            </a:r>
            <a:r>
              <a:rPr lang="en-US" altLang="zh-CN" dirty="0" err="1"/>
              <a:t>gXYZ</a:t>
            </a:r>
            <a:r>
              <a:rPr lang="en-US" altLang="zh-CN" dirty="0"/>
              <a:t>, </a:t>
            </a:r>
            <a:r>
              <a:rPr lang="en-US" altLang="zh-CN" dirty="0" err="1"/>
              <a:t>bXYZ</a:t>
            </a:r>
            <a:r>
              <a:rPr lang="en-US" altLang="zh-CN" dirty="0"/>
              <a:t>, </a:t>
            </a:r>
            <a:r>
              <a:rPr lang="en-US" altLang="zh-CN" dirty="0" err="1"/>
              <a:t>rTRC</a:t>
            </a:r>
            <a:r>
              <a:rPr lang="en-US" altLang="zh-CN" dirty="0"/>
              <a:t>, </a:t>
            </a:r>
            <a:r>
              <a:rPr lang="en-US" altLang="zh-CN" dirty="0" err="1"/>
              <a:t>gTRC</a:t>
            </a:r>
            <a:r>
              <a:rPr lang="en-US" altLang="zh-CN" dirty="0"/>
              <a:t>, </a:t>
            </a:r>
            <a:r>
              <a:rPr lang="en-US" altLang="zh-CN" dirty="0" err="1"/>
              <a:t>bTRC</a:t>
            </a:r>
            <a:r>
              <a:rPr lang="en-US" altLang="zh-CN" dirty="0"/>
              <a:t>, </a:t>
            </a:r>
            <a:r>
              <a:rPr lang="en-US" altLang="zh-CN" dirty="0" err="1"/>
              <a:t>chad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203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CBC3C-C8B2-0083-A5DE-AF08E1CD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100"/>
          </a:xfrm>
        </p:spPr>
        <p:txBody>
          <a:bodyPr/>
          <a:lstStyle/>
          <a:p>
            <a:r>
              <a:rPr lang="en-US" altLang="zh-CN" dirty="0" err="1"/>
              <a:t>Sampe</a:t>
            </a:r>
            <a:r>
              <a:rPr lang="en-US" altLang="zh-CN" dirty="0"/>
              <a:t>: SE2722HR Tag &amp;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09805-704A-9111-92FB-1EB2E28E9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705" y="1522311"/>
            <a:ext cx="11079851" cy="4874029"/>
          </a:xfrm>
        </p:spPr>
        <p:txBody>
          <a:bodyPr/>
          <a:lstStyle/>
          <a:p>
            <a:r>
              <a:rPr lang="en-US" altLang="zh-CN" dirty="0"/>
              <a:t>‘desc’, </a:t>
            </a:r>
            <a:r>
              <a:rPr lang="en-US" altLang="zh-CN" dirty="0" err="1"/>
              <a:t>profileDescriptionTag</a:t>
            </a:r>
            <a:r>
              <a:rPr lang="en-US" altLang="zh-CN" dirty="0"/>
              <a:t>, </a:t>
            </a:r>
            <a:r>
              <a:rPr lang="zh-CN" altLang="en-US" dirty="0"/>
              <a:t>“</a:t>
            </a:r>
            <a:r>
              <a:rPr lang="en-US" altLang="zh-CN" dirty="0"/>
              <a:t>DELL SE2722HR Color Profile,D6500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en-US" altLang="zh-CN" dirty="0"/>
              <a:t>‘</a:t>
            </a:r>
            <a:r>
              <a:rPr lang="en-US" altLang="zh-CN" dirty="0" err="1"/>
              <a:t>cptr</a:t>
            </a:r>
            <a:r>
              <a:rPr lang="en-US" altLang="zh-CN" dirty="0"/>
              <a:t>’, </a:t>
            </a:r>
            <a:r>
              <a:rPr lang="en-US" altLang="zh-CN" dirty="0" err="1"/>
              <a:t>copyrightTag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“text”-0x0-”Copyright (c) 2022 Dell Inc”</a:t>
            </a:r>
          </a:p>
          <a:p>
            <a:r>
              <a:rPr lang="en-US" altLang="zh-CN" dirty="0"/>
              <a:t>‘</a:t>
            </a:r>
            <a:r>
              <a:rPr lang="en-US" altLang="zh-CN" dirty="0" err="1"/>
              <a:t>wtpt</a:t>
            </a:r>
            <a:r>
              <a:rPr lang="en-US" altLang="zh-CN" dirty="0"/>
              <a:t>’, </a:t>
            </a:r>
            <a:r>
              <a:rPr lang="en-US" altLang="zh-CN" dirty="0" err="1"/>
              <a:t>mediaWhitePointTag</a:t>
            </a:r>
            <a:r>
              <a:rPr lang="en-US" altLang="zh-CN" dirty="0"/>
              <a:t>, XYZ, value same as PCS </a:t>
            </a:r>
            <a:r>
              <a:rPr lang="en-US" altLang="zh-CN" dirty="0" err="1"/>
              <a:t>nCIEXYZ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0xF6D6-0x10000-0xD32D</a:t>
            </a:r>
          </a:p>
          <a:p>
            <a:r>
              <a:rPr lang="en-US" altLang="zh-CN" dirty="0"/>
              <a:t>‘</a:t>
            </a:r>
            <a:r>
              <a:rPr lang="en-US" altLang="zh-CN" dirty="0" err="1"/>
              <a:t>rXYZ</a:t>
            </a:r>
            <a:r>
              <a:rPr lang="en-US" altLang="zh-CN" dirty="0"/>
              <a:t>’, </a:t>
            </a:r>
            <a:r>
              <a:rPr lang="en-US" altLang="zh-CN" dirty="0" err="1"/>
              <a:t>redMatrixColumnTag</a:t>
            </a:r>
            <a:r>
              <a:rPr lang="en-US" altLang="zh-CN" dirty="0"/>
              <a:t>, XYZ, 0x6E77-0x3880-0x01B1</a:t>
            </a:r>
          </a:p>
          <a:p>
            <a:pPr marL="0" indent="0">
              <a:buNone/>
            </a:pPr>
            <a:r>
              <a:rPr lang="en-US" altLang="zh-CN" dirty="0"/>
              <a:t>      0.43150-0.22070-0.00661</a:t>
            </a:r>
          </a:p>
          <a:p>
            <a:r>
              <a:rPr lang="en-US" altLang="zh-CN" dirty="0"/>
              <a:t>‘</a:t>
            </a:r>
            <a:r>
              <a:rPr lang="en-US" altLang="zh-CN" dirty="0" err="1"/>
              <a:t>gXYZ</a:t>
            </a:r>
            <a:r>
              <a:rPr lang="en-US" altLang="zh-CN" dirty="0"/>
              <a:t>’, XYZ, 0x6412-0xB8FC-0x1234</a:t>
            </a:r>
          </a:p>
          <a:p>
            <a:r>
              <a:rPr lang="en-US" altLang="zh-CN" dirty="0"/>
              <a:t>‘</a:t>
            </a:r>
            <a:r>
              <a:rPr lang="en-US" altLang="zh-CN" dirty="0" err="1"/>
              <a:t>bXYZ</a:t>
            </a:r>
            <a:r>
              <a:rPr lang="en-US" altLang="zh-CN" dirty="0"/>
              <a:t>’, XYZ, 0x2454-0x0E8A-0xBF56</a:t>
            </a:r>
          </a:p>
        </p:txBody>
      </p:sp>
    </p:spTree>
    <p:extLst>
      <p:ext uri="{BB962C8B-B14F-4D97-AF65-F5344CB8AC3E}">
        <p14:creationId xmlns:p14="http://schemas.microsoft.com/office/powerpoint/2010/main" val="3117102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08AB9-B6DD-AB3B-991D-D80D92EE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Sampe</a:t>
            </a:r>
            <a:r>
              <a:rPr lang="en-US" altLang="zh-CN" dirty="0"/>
              <a:t>: SE2722HR Tag &amp;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A7832-1536-F14F-27E9-917D73A2B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rTRC-gTRC-bTRC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offset</a:t>
            </a:r>
            <a:r>
              <a:rPr lang="zh-CN" altLang="en-US" dirty="0"/>
              <a:t> </a:t>
            </a:r>
            <a:r>
              <a:rPr lang="en-US" altLang="zh-CN" dirty="0"/>
              <a:t>0x200,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0x80C,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curveType</a:t>
            </a:r>
            <a:r>
              <a:rPr lang="en-US" altLang="zh-CN" dirty="0"/>
              <a:t>, </a:t>
            </a:r>
            <a:r>
              <a:rPr lang="en-US" altLang="zh-CN" dirty="0" err="1"/>
              <a:t>curveCount</a:t>
            </a:r>
            <a:r>
              <a:rPr lang="en-US" altLang="zh-CN" dirty="0"/>
              <a:t> 0x400 (1024 </a:t>
            </a:r>
            <a:r>
              <a:rPr lang="en-US" altLang="zh-CN" dirty="0" err="1"/>
              <a:t>curveValue</a:t>
            </a:r>
            <a:r>
              <a:rPr lang="en-US" altLang="zh-CN" dirty="0"/>
              <a:t>),</a:t>
            </a:r>
          </a:p>
          <a:p>
            <a:r>
              <a:rPr lang="en-US" altLang="zh-CN" dirty="0" err="1"/>
              <a:t>chad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chromaticAdaptationTag</a:t>
            </a:r>
            <a:r>
              <a:rPr lang="en-US" altLang="zh-CN" dirty="0"/>
              <a:t>, sf32, 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[     10C44,   5DF,  FFFFF326</a:t>
            </a:r>
          </a:p>
          <a:p>
            <a:pPr marL="0" indent="0">
              <a:buNone/>
            </a:pPr>
            <a:r>
              <a:rPr lang="en-US" altLang="zh-CN" dirty="0"/>
              <a:t>                794,  FD8F,  FFFFFBA1</a:t>
            </a:r>
          </a:p>
          <a:p>
            <a:pPr marL="0" indent="0">
              <a:buNone/>
            </a:pPr>
            <a:r>
              <a:rPr lang="en-US" altLang="zh-CN" dirty="0"/>
              <a:t>       FFFFFDA2,   3DB,         C075]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844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18E3C-D1DD-2CD6-071E-BD472844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Sampe</a:t>
            </a:r>
            <a:r>
              <a:rPr lang="en-US" altLang="zh-CN" dirty="0"/>
              <a:t>: 7091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3D4C9-DDB2-A5B5-80AE-5FFC444B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Dell Laptop Monitor</a:t>
            </a:r>
          </a:p>
          <a:p>
            <a:r>
              <a:rPr lang="en-US" altLang="zh-CN" dirty="0"/>
              <a:t>Dell_Inspiron_15_7510_UHD_AUO7091.icm</a:t>
            </a:r>
          </a:p>
        </p:txBody>
      </p:sp>
    </p:spTree>
    <p:extLst>
      <p:ext uri="{BB962C8B-B14F-4D97-AF65-F5344CB8AC3E}">
        <p14:creationId xmlns:p14="http://schemas.microsoft.com/office/powerpoint/2010/main" val="566252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75386-95A7-CA4A-C8AF-98D53B800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234"/>
          </a:xfrm>
        </p:spPr>
        <p:txBody>
          <a:bodyPr/>
          <a:lstStyle/>
          <a:p>
            <a:r>
              <a:rPr lang="en-US" altLang="zh-CN" dirty="0" err="1"/>
              <a:t>Sampe</a:t>
            </a:r>
            <a:r>
              <a:rPr lang="en-US" altLang="zh-CN" dirty="0"/>
              <a:t>: 7091 Header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CC3D8-7D37-1127-9192-1DCCB1F9F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81" y="4460489"/>
            <a:ext cx="10515600" cy="198045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Size: 3820, Ver: 4.32,</a:t>
            </a:r>
            <a:r>
              <a:rPr lang="zh-CN" altLang="en-US" dirty="0"/>
              <a:t> </a:t>
            </a:r>
            <a:r>
              <a:rPr lang="en-US" altLang="zh-CN" dirty="0"/>
              <a:t>Profile class: Display, RGB-&gt;XYZ,</a:t>
            </a:r>
          </a:p>
          <a:p>
            <a:r>
              <a:rPr lang="en-US" altLang="zh-CN" dirty="0"/>
              <a:t>Date/Time: 2021/2/3 16:52:54, Device model field: 0A81,</a:t>
            </a:r>
          </a:p>
          <a:p>
            <a:r>
              <a:rPr lang="en-US" altLang="zh-CN" dirty="0"/>
              <a:t>PCS illuminant:</a:t>
            </a:r>
            <a:r>
              <a:rPr lang="zh-CN" altLang="en-US" dirty="0"/>
              <a:t> </a:t>
            </a:r>
            <a:r>
              <a:rPr lang="en-US" altLang="zh-CN" dirty="0"/>
              <a:t>0xF6D6-0x10000-0xD32D,</a:t>
            </a:r>
          </a:p>
          <a:p>
            <a:r>
              <a:rPr lang="en-US" altLang="zh-CN" dirty="0"/>
              <a:t>Profile ID field: header MD5 (16 Bytes)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1C0854-9494-A9E0-0627-6FC01EAF3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83" y="1088360"/>
            <a:ext cx="11589834" cy="30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78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27C4A-0D5A-9AA5-9598-8FE971A3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217"/>
          </a:xfrm>
        </p:spPr>
        <p:txBody>
          <a:bodyPr/>
          <a:lstStyle/>
          <a:p>
            <a:r>
              <a:rPr lang="en-US" altLang="zh-CN" dirty="0" err="1"/>
              <a:t>Sampe</a:t>
            </a:r>
            <a:r>
              <a:rPr lang="en-US" altLang="zh-CN" dirty="0"/>
              <a:t>: 7091 Tag list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1DDF40-076E-4ECA-493B-477BDF400C40}"/>
              </a:ext>
            </a:extLst>
          </p:cNvPr>
          <p:cNvSpPr txBox="1">
            <a:spLocks/>
          </p:cNvSpPr>
          <p:nvPr/>
        </p:nvSpPr>
        <p:spPr>
          <a:xfrm>
            <a:off x="601793" y="5078900"/>
            <a:ext cx="10515600" cy="13604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Tag count: 14</a:t>
            </a:r>
          </a:p>
          <a:p>
            <a:r>
              <a:rPr lang="en-US" altLang="zh-CN" dirty="0"/>
              <a:t>Tag: desc, </a:t>
            </a:r>
            <a:r>
              <a:rPr lang="en-US" altLang="zh-CN" dirty="0" err="1"/>
              <a:t>cprt</a:t>
            </a:r>
            <a:r>
              <a:rPr lang="en-US" altLang="zh-CN" dirty="0"/>
              <a:t>, </a:t>
            </a:r>
            <a:r>
              <a:rPr lang="en-US" altLang="zh-CN" dirty="0" err="1"/>
              <a:t>wtpt</a:t>
            </a:r>
            <a:r>
              <a:rPr lang="en-US" altLang="zh-CN" dirty="0"/>
              <a:t>, </a:t>
            </a:r>
            <a:r>
              <a:rPr lang="en-US" altLang="zh-CN" dirty="0" err="1"/>
              <a:t>rXYZ</a:t>
            </a:r>
            <a:r>
              <a:rPr lang="en-US" altLang="zh-CN" dirty="0"/>
              <a:t>, </a:t>
            </a:r>
            <a:r>
              <a:rPr lang="en-US" altLang="zh-CN" dirty="0" err="1"/>
              <a:t>gXYZ</a:t>
            </a:r>
            <a:r>
              <a:rPr lang="en-US" altLang="zh-CN" dirty="0"/>
              <a:t>, </a:t>
            </a:r>
            <a:r>
              <a:rPr lang="en-US" altLang="zh-CN" dirty="0" err="1"/>
              <a:t>bXYZ</a:t>
            </a:r>
            <a:r>
              <a:rPr lang="en-US" altLang="zh-CN" dirty="0"/>
              <a:t>, </a:t>
            </a:r>
            <a:r>
              <a:rPr lang="en-US" altLang="zh-CN" dirty="0" err="1"/>
              <a:t>rTRC</a:t>
            </a:r>
            <a:r>
              <a:rPr lang="en-US" altLang="zh-CN" dirty="0"/>
              <a:t>, </a:t>
            </a:r>
            <a:r>
              <a:rPr lang="en-US" altLang="zh-CN" dirty="0" err="1"/>
              <a:t>gTRC</a:t>
            </a:r>
            <a:r>
              <a:rPr lang="en-US" altLang="zh-CN" dirty="0"/>
              <a:t>, </a:t>
            </a:r>
            <a:r>
              <a:rPr lang="en-US" altLang="zh-CN" dirty="0" err="1"/>
              <a:t>bTRC</a:t>
            </a:r>
            <a:r>
              <a:rPr lang="en-US" altLang="zh-CN" dirty="0"/>
              <a:t>, </a:t>
            </a:r>
            <a:r>
              <a:rPr lang="en-US" altLang="zh-CN" dirty="0" err="1"/>
              <a:t>chad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dmnd</a:t>
            </a:r>
            <a:r>
              <a:rPr lang="en-US" altLang="zh-CN" dirty="0"/>
              <a:t> x2, </a:t>
            </a:r>
            <a:r>
              <a:rPr lang="en-US" altLang="zh-CN" dirty="0" err="1"/>
              <a:t>lumi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DVB1(no describe in </a:t>
            </a:r>
            <a:r>
              <a:rPr lang="en-US" altLang="zh-CN"/>
              <a:t>this spec ver4.3</a:t>
            </a:r>
            <a:r>
              <a:rPr lang="en-US" altLang="zh-CN" dirty="0"/>
              <a:t>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58AB36-024A-35B3-5BFC-AE9A034AD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87" y="1432698"/>
            <a:ext cx="11249025" cy="336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27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A5631-65A8-DCE7-CD4C-FF609C90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Sampe</a:t>
            </a:r>
            <a:r>
              <a:rPr lang="en-US" altLang="zh-CN" dirty="0"/>
              <a:t>: 7091 </a:t>
            </a:r>
            <a:r>
              <a:rPr lang="en-US" altLang="zh-CN" dirty="0" err="1"/>
              <a:t>chad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DDD5C-C627-843E-F7A9-16931DB40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[     10C3E,   5D0</a:t>
            </a:r>
            <a:r>
              <a:rPr lang="en-US" altLang="zh-CN"/>
              <a:t>,  FFFFF32F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791,  FD8E,  FFFFFBA4</a:t>
            </a:r>
          </a:p>
          <a:p>
            <a:pPr marL="0" indent="0">
              <a:buNone/>
            </a:pPr>
            <a:r>
              <a:rPr lang="en-US" altLang="zh-CN" dirty="0"/>
              <a:t>        FFFFFDA5,   3D9,         C090]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40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03A56-8A2F-5C76-611A-F7A70DA2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does ICC-Profile do?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E65C35-EEF4-6BB6-1856-CA6FD8307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colour</a:t>
            </a:r>
            <a:r>
              <a:rPr lang="en-US" altLang="zh-CN" dirty="0"/>
              <a:t> management transform</a:t>
            </a:r>
          </a:p>
          <a:p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real, by transferring different device color to CIE color</a:t>
            </a:r>
          </a:p>
          <a:p>
            <a:endParaRPr lang="en-US" altLang="zh-CN" dirty="0"/>
          </a:p>
          <a:p>
            <a:r>
              <a:rPr lang="en-US" altLang="zh-CN" dirty="0"/>
              <a:t>Sample: RGB color(monitor) -&gt; CIE color -&gt; CMYK color(printer)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40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9F7E7-6597-C210-E624-59993BF8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76" y="365125"/>
            <a:ext cx="3336445" cy="5889270"/>
          </a:xfrm>
        </p:spPr>
        <p:txBody>
          <a:bodyPr>
            <a:normAutofit/>
          </a:bodyPr>
          <a:lstStyle/>
          <a:p>
            <a:r>
              <a:rPr lang="en-US" altLang="zh-CN" dirty="0"/>
              <a:t>Use for </a:t>
            </a:r>
            <a:r>
              <a:rPr lang="en-US" altLang="zh-CN" dirty="0" err="1"/>
              <a:t>colour</a:t>
            </a:r>
            <a:r>
              <a:rPr lang="en-US" altLang="zh-CN" dirty="0"/>
              <a:t> management transform: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Printer Scanner</a:t>
            </a:r>
            <a:br>
              <a:rPr lang="en-US" altLang="zh-CN" dirty="0"/>
            </a:br>
            <a:r>
              <a:rPr lang="en-US" altLang="zh-CN" dirty="0"/>
              <a:t>Monitor</a:t>
            </a:r>
            <a:br>
              <a:rPr lang="en-US" altLang="zh-CN" dirty="0"/>
            </a:br>
            <a:r>
              <a:rPr lang="en-US" altLang="zh-CN" dirty="0"/>
              <a:t>Camera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7D6A83C-FC1A-ACDF-E0EE-44CA85CDB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257" y="581148"/>
            <a:ext cx="7544543" cy="5889270"/>
          </a:xfrm>
        </p:spPr>
      </p:pic>
    </p:spTree>
    <p:extLst>
      <p:ext uri="{BB962C8B-B14F-4D97-AF65-F5344CB8AC3E}">
        <p14:creationId xmlns:p14="http://schemas.microsoft.com/office/powerpoint/2010/main" val="256862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2D4A3-CE9D-D1C5-883A-77539568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50623" cy="3524420"/>
          </a:xfrm>
        </p:spPr>
        <p:txBody>
          <a:bodyPr>
            <a:normAutofit/>
          </a:bodyPr>
          <a:lstStyle/>
          <a:p>
            <a:r>
              <a:rPr lang="en-US" altLang="zh-CN" dirty="0"/>
              <a:t>CIE Color </a:t>
            </a:r>
            <a:br>
              <a:rPr lang="en-US" altLang="zh-CN" dirty="0"/>
            </a:br>
            <a:r>
              <a:rPr lang="en-US" altLang="zh-CN" dirty="0"/>
              <a:t>&amp; </a:t>
            </a:r>
            <a:br>
              <a:rPr lang="en-US" altLang="zh-CN" dirty="0"/>
            </a:br>
            <a:r>
              <a:rPr lang="en-US" altLang="zh-CN" dirty="0"/>
              <a:t>RGB Color</a:t>
            </a:r>
            <a:endParaRPr lang="zh-CN" altLang="en-US" dirty="0"/>
          </a:p>
        </p:txBody>
      </p:sp>
      <p:pic>
        <p:nvPicPr>
          <p:cNvPr id="9" name="图片 8" descr="图表, 折线图&#10;&#10;描述已自动生成">
            <a:extLst>
              <a:ext uri="{FF2B5EF4-FFF2-40B4-BE49-F238E27FC236}">
                <a16:creationId xmlns:a16="http://schemas.microsoft.com/office/drawing/2014/main" id="{C47DEB3E-86D2-94CB-B9FA-0C8B95401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338" y="262054"/>
            <a:ext cx="7917366" cy="633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7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2D4A3-CE9D-D1C5-883A-77539568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50623" cy="3524420"/>
          </a:xfrm>
        </p:spPr>
        <p:txBody>
          <a:bodyPr>
            <a:normAutofit/>
          </a:bodyPr>
          <a:lstStyle/>
          <a:p>
            <a:r>
              <a:rPr lang="en-US" altLang="zh-CN" dirty="0"/>
              <a:t>CIE Color </a:t>
            </a:r>
            <a:br>
              <a:rPr lang="en-US" altLang="zh-CN" dirty="0"/>
            </a:br>
            <a:r>
              <a:rPr lang="en-US" altLang="zh-CN" dirty="0"/>
              <a:t>&amp; </a:t>
            </a:r>
            <a:br>
              <a:rPr lang="en-US" altLang="zh-CN" dirty="0"/>
            </a:br>
            <a:r>
              <a:rPr lang="en-US" altLang="zh-CN" dirty="0"/>
              <a:t>RGB Color</a:t>
            </a:r>
            <a:endParaRPr lang="zh-CN" altLang="en-US" dirty="0"/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8DFF6504-A11D-80F8-7003-BDBA2942F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997" y="365125"/>
            <a:ext cx="6396819" cy="639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8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2D4A3-CE9D-D1C5-883A-77539568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50623" cy="3524420"/>
          </a:xfrm>
        </p:spPr>
        <p:txBody>
          <a:bodyPr>
            <a:normAutofit/>
          </a:bodyPr>
          <a:lstStyle/>
          <a:p>
            <a:r>
              <a:rPr lang="en-US" altLang="zh-CN" dirty="0"/>
              <a:t>CIE Color </a:t>
            </a:r>
            <a:br>
              <a:rPr lang="en-US" altLang="zh-CN" dirty="0"/>
            </a:br>
            <a:r>
              <a:rPr lang="en-US" altLang="zh-CN" dirty="0"/>
              <a:t>&amp; </a:t>
            </a:r>
            <a:br>
              <a:rPr lang="en-US" altLang="zh-CN" dirty="0"/>
            </a:br>
            <a:r>
              <a:rPr lang="en-US" altLang="zh-CN" dirty="0"/>
              <a:t>RGB Color</a:t>
            </a:r>
            <a:endParaRPr lang="zh-CN" altLang="en-US" dirty="0"/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25DD40AF-C53A-DC39-24E9-0F293E05E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25" y="446682"/>
            <a:ext cx="5869355" cy="628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2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B09FF-54FD-5622-479C-E8A0F322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29636" cy="5776967"/>
          </a:xfrm>
        </p:spPr>
        <p:txBody>
          <a:bodyPr>
            <a:normAutofit/>
          </a:bodyPr>
          <a:lstStyle/>
          <a:p>
            <a:r>
              <a:rPr lang="en-US" altLang="zh-CN" dirty="0"/>
              <a:t>Overview</a:t>
            </a:r>
            <a:br>
              <a:rPr lang="en-US" altLang="zh-CN" dirty="0"/>
            </a:br>
            <a:r>
              <a:rPr lang="en-US" altLang="zh-CN" dirty="0"/>
              <a:t>structure of </a:t>
            </a:r>
            <a:br>
              <a:rPr lang="en-US" altLang="zh-CN" dirty="0"/>
            </a:br>
            <a:r>
              <a:rPr lang="en-US" altLang="zh-CN" dirty="0"/>
              <a:t>the ICC-Profile: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Header,</a:t>
            </a:r>
            <a:br>
              <a:rPr lang="en-US" altLang="zh-CN" dirty="0"/>
            </a:br>
            <a:r>
              <a:rPr lang="en-US" altLang="zh-CN" dirty="0"/>
              <a:t>Tag table,</a:t>
            </a:r>
            <a:br>
              <a:rPr lang="en-US" altLang="zh-CN" dirty="0"/>
            </a:br>
            <a:r>
              <a:rPr lang="en-US" altLang="zh-CN" dirty="0"/>
              <a:t>Tagged data,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B3BAF4-86D7-99C3-AC29-785B69E3B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5321" y="102500"/>
            <a:ext cx="6146340" cy="6652999"/>
          </a:xfrm>
        </p:spPr>
      </p:pic>
    </p:spTree>
    <p:extLst>
      <p:ext uri="{BB962C8B-B14F-4D97-AF65-F5344CB8AC3E}">
        <p14:creationId xmlns:p14="http://schemas.microsoft.com/office/powerpoint/2010/main" val="117528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4A845-19CF-DF74-4E65-E1309324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011679" cy="2132748"/>
          </a:xfrm>
        </p:spPr>
        <p:txBody>
          <a:bodyPr/>
          <a:lstStyle/>
          <a:p>
            <a:r>
              <a:rPr lang="en-US" altLang="zh-CN" dirty="0"/>
              <a:t>Header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6740428-C825-7554-5EEB-4838A97DC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879" y="494641"/>
            <a:ext cx="9104228" cy="6076020"/>
          </a:xfrm>
        </p:spPr>
      </p:pic>
    </p:spTree>
    <p:extLst>
      <p:ext uri="{BB962C8B-B14F-4D97-AF65-F5344CB8AC3E}">
        <p14:creationId xmlns:p14="http://schemas.microsoft.com/office/powerpoint/2010/main" val="190923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B51318C7CB9C4D891537E21AF6C0FF" ma:contentTypeVersion="12" ma:contentTypeDescription="Create a new document." ma:contentTypeScope="" ma:versionID="76f3032044f8c10311244f994209b6ca">
  <xsd:schema xmlns:xsd="http://www.w3.org/2001/XMLSchema" xmlns:xs="http://www.w3.org/2001/XMLSchema" xmlns:p="http://schemas.microsoft.com/office/2006/metadata/properties" xmlns:ns2="88222965-47c5-4792-91ee-8af3a11ee8a3" xmlns:ns3="794db0f0-b1a0-4338-af1f-ea78ef6a60b6" targetNamespace="http://schemas.microsoft.com/office/2006/metadata/properties" ma:root="true" ma:fieldsID="62cd80e5094c8b474ad91d291453b2a1" ns2:_="" ns3:_="">
    <xsd:import namespace="88222965-47c5-4792-91ee-8af3a11ee8a3"/>
    <xsd:import namespace="794db0f0-b1a0-4338-af1f-ea78ef6a60b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22965-47c5-4792-91ee-8af3a11ee8a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f087edb2-4243-42fc-8392-9ac2ab46ed13}" ma:internalName="TaxCatchAll" ma:showField="CatchAllData" ma:web="88222965-47c5-4792-91ee-8af3a11ee8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4db0f0-b1a0-4338-af1f-ea78ef6a60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31a163b-268d-41bb-9e4b-b5bd3d6dac6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94db0f0-b1a0-4338-af1f-ea78ef6a60b6">
      <Terms xmlns="http://schemas.microsoft.com/office/infopath/2007/PartnerControls"/>
    </lcf76f155ced4ddcb4097134ff3c332f>
    <TaxCatchAll xmlns="88222965-47c5-4792-91ee-8af3a11ee8a3" xsi:nil="true"/>
  </documentManagement>
</p:properties>
</file>

<file path=customXml/itemProps1.xml><?xml version="1.0" encoding="utf-8"?>
<ds:datastoreItem xmlns:ds="http://schemas.openxmlformats.org/officeDocument/2006/customXml" ds:itemID="{E1E639FB-FFC3-4024-8215-1A3FBA304DB6}"/>
</file>

<file path=customXml/itemProps2.xml><?xml version="1.0" encoding="utf-8"?>
<ds:datastoreItem xmlns:ds="http://schemas.openxmlformats.org/officeDocument/2006/customXml" ds:itemID="{C6DD785D-0047-4CC0-B6D4-D4B58871BCDF}"/>
</file>

<file path=customXml/itemProps3.xml><?xml version="1.0" encoding="utf-8"?>
<ds:datastoreItem xmlns:ds="http://schemas.openxmlformats.org/officeDocument/2006/customXml" ds:itemID="{CF423A92-B92E-4828-B53B-0BB8351DE923}"/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589</Words>
  <Application>Microsoft Office PowerPoint</Application>
  <PresentationFormat>宽屏</PresentationFormat>
  <Paragraphs>80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ICC-Profile Introduction</vt:lpstr>
      <vt:lpstr>What is ICC-Profile </vt:lpstr>
      <vt:lpstr>What does ICC-Profile do?</vt:lpstr>
      <vt:lpstr>Use for colour management transform:  Printer Scanner Monitor Camera</vt:lpstr>
      <vt:lpstr>CIE Color  &amp;  RGB Color</vt:lpstr>
      <vt:lpstr>CIE Color  &amp;  RGB Color</vt:lpstr>
      <vt:lpstr>CIE Color  &amp;  RGB Color</vt:lpstr>
      <vt:lpstr>Overview structure of  the ICC-Profile:  Header, Tag table, Tagged data,</vt:lpstr>
      <vt:lpstr>Header</vt:lpstr>
      <vt:lpstr>Tag table</vt:lpstr>
      <vt:lpstr>Tag list</vt:lpstr>
      <vt:lpstr>Matrix/TRC (RGB-&gt;XYZ)</vt:lpstr>
      <vt:lpstr>Matrix/TRC (XYZ-&gt;RGB)</vt:lpstr>
      <vt:lpstr>Tag type: CurveType (use in rgbTRC)</vt:lpstr>
      <vt:lpstr>Tag type: sf32 (use in chad)</vt:lpstr>
      <vt:lpstr>Tag type: multiLocalizedUnicodeType(dmnd)</vt:lpstr>
      <vt:lpstr>Sampe: SE2722HR</vt:lpstr>
      <vt:lpstr>Sampe: SE2722HR Header</vt:lpstr>
      <vt:lpstr>Sampe: SE2722HR Header</vt:lpstr>
      <vt:lpstr>Sampe: SE2722HR Tag table</vt:lpstr>
      <vt:lpstr>Sampe: SE2722HR Tag &amp; Data</vt:lpstr>
      <vt:lpstr>Sampe: SE2722HR Tag &amp; Data</vt:lpstr>
      <vt:lpstr>Sampe: 7091</vt:lpstr>
      <vt:lpstr>Sampe: 7091 Header</vt:lpstr>
      <vt:lpstr>Sampe: 7091 Tag list</vt:lpstr>
      <vt:lpstr>Sampe: 7091 chad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ICC-Profile Introduction</dc:title>
  <dc:creator>Jinghan Xu</dc:creator>
  <cp:lastModifiedBy>Jinghan Xu</cp:lastModifiedBy>
  <cp:revision>259</cp:revision>
  <dcterms:created xsi:type="dcterms:W3CDTF">2022-10-29T03:08:11Z</dcterms:created>
  <dcterms:modified xsi:type="dcterms:W3CDTF">2022-11-02T02:46:05Z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0x01010019B51318C7CB9C4D891537E21AF6C0FF</vt:lpwstr>
  </property>
</Properties>
</file>