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compatMod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81" r:id="rId4"/>
    <p:sldId id="282" r:id="rId5"/>
    <p:sldId id="283" r:id="rId6"/>
    <p:sldId id="284" r:id="rId7"/>
    <p:sldId id="262" r:id="rId8"/>
    <p:sldId id="287" r:id="rId9"/>
    <p:sldId id="267" r:id="rId10"/>
    <p:sldId id="268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16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New Trainee</c:v>
                </c:pt>
                <c:pt idx="1">
                  <c:v>2 days</c:v>
                </c:pt>
                <c:pt idx="2">
                  <c:v>5 days</c:v>
                </c:pt>
                <c:pt idx="3">
                  <c:v>7 days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</c:v>
                </c:pt>
                <c:pt idx="1">
                  <c:v>3.0</c:v>
                </c:pt>
                <c:pt idx="2">
                  <c:v>5.0</c:v>
                </c:pt>
                <c:pt idx="3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3771112"/>
        <c:axId val="2063857784"/>
      </c:lineChart>
      <c:catAx>
        <c:axId val="2063771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3857784"/>
        <c:crosses val="autoZero"/>
        <c:auto val="1"/>
        <c:lblAlgn val="ctr"/>
        <c:lblOffset val="100"/>
        <c:noMultiLvlLbl val="0"/>
      </c:catAx>
      <c:valAx>
        <c:axId val="206385778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63771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Participatory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Calculations, analysis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 work: lectures and </a:t>
          </a:r>
          <a:r>
            <a:rPr lang="en-U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practicals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C05A061F-7EC4-6A4B-A6AE-7A41B6360AE1}" type="presOf" srcId="{6BE4E373-0656-4EDC-821E-BE09C952B1F6}" destId="{C7C3E6FD-D83F-4BDA-907E-B5EE041DA931}" srcOrd="0" destOrd="0" presId="urn:microsoft.com/office/officeart/2005/8/layout/vList5"/>
    <dgm:cxn modelId="{01C4B440-0D33-DD49-A6DC-2F79BDE42A94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3B1C8F11-A9B4-D240-865F-117431760509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B9EEC276-0B93-6E4C-9518-ED94D637D319}" type="presOf" srcId="{1E4D3931-0DBD-4211-A24A-6AF364284B1E}" destId="{D54B1729-BC98-42C1-9C6C-D65DCBA4358F}" srcOrd="0" destOrd="0" presId="urn:microsoft.com/office/officeart/2005/8/layout/vList5"/>
    <dgm:cxn modelId="{D3BD0EFF-4E53-684F-B209-0FAA99CBD21A}" type="presOf" srcId="{D1776C8F-2B10-4075-8DF7-7F65AB725ED5}" destId="{F5034101-5B7D-4FE7-B47A-5A48CF39606B}" srcOrd="0" destOrd="0" presId="urn:microsoft.com/office/officeart/2005/8/layout/vList5"/>
    <dgm:cxn modelId="{087025EA-DBE0-5348-8158-3A2CD22E7D04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80E990EF-18E6-4A42-8F88-1D05043B471B}" type="presOf" srcId="{C59269D0-92A5-481C-BA64-727AFB0DD545}" destId="{B37A5355-225B-4C6F-AED7-6C620F99EECC}" srcOrd="0" destOrd="0" presId="urn:microsoft.com/office/officeart/2005/8/layout/vList5"/>
    <dgm:cxn modelId="{5F0B72FC-CA76-554C-A696-10D0BD36962A}" type="presParOf" srcId="{AAE7A1E6-6847-453D-B55B-8A82BF138C1D}" destId="{C4407577-18A2-46E0-8805-2838042EB67A}" srcOrd="0" destOrd="0" presId="urn:microsoft.com/office/officeart/2005/8/layout/vList5"/>
    <dgm:cxn modelId="{0E2F78BD-A9CB-7741-A677-6C894BA3C06E}" type="presParOf" srcId="{C4407577-18A2-46E0-8805-2838042EB67A}" destId="{7E429971-BC57-430F-BB25-C0574E5E39E3}" srcOrd="0" destOrd="0" presId="urn:microsoft.com/office/officeart/2005/8/layout/vList5"/>
    <dgm:cxn modelId="{2AD8C92D-81A0-9944-96BC-61217F88B11D}" type="presParOf" srcId="{C4407577-18A2-46E0-8805-2838042EB67A}" destId="{D54B1729-BC98-42C1-9C6C-D65DCBA4358F}" srcOrd="1" destOrd="0" presId="urn:microsoft.com/office/officeart/2005/8/layout/vList5"/>
    <dgm:cxn modelId="{3B8949C2-3EC2-7740-81DC-C0AE9248BDF1}" type="presParOf" srcId="{AAE7A1E6-6847-453D-B55B-8A82BF138C1D}" destId="{AB8574CC-D4F2-4555-AEE3-F4EE58B11D03}" srcOrd="1" destOrd="0" presId="urn:microsoft.com/office/officeart/2005/8/layout/vList5"/>
    <dgm:cxn modelId="{20F23D79-36A0-864A-AF4A-E77932D0B978}" type="presParOf" srcId="{AAE7A1E6-6847-453D-B55B-8A82BF138C1D}" destId="{85B8F607-FDD8-476A-ADBE-E1250824F294}" srcOrd="2" destOrd="0" presId="urn:microsoft.com/office/officeart/2005/8/layout/vList5"/>
    <dgm:cxn modelId="{D33F51C6-E224-EE4F-A06C-8C964DC4B475}" type="presParOf" srcId="{85B8F607-FDD8-476A-ADBE-E1250824F294}" destId="{C04276DC-EE64-470A-B8BC-09067B8045FA}" srcOrd="0" destOrd="0" presId="urn:microsoft.com/office/officeart/2005/8/layout/vList5"/>
    <dgm:cxn modelId="{3D421782-F908-7342-8D9E-47B4EB87AD17}" type="presParOf" srcId="{85B8F607-FDD8-476A-ADBE-E1250824F294}" destId="{B37A5355-225B-4C6F-AED7-6C620F99EECC}" srcOrd="1" destOrd="0" presId="urn:microsoft.com/office/officeart/2005/8/layout/vList5"/>
    <dgm:cxn modelId="{66B8B9AA-DB4B-E541-BD81-50C27C29B08D}" type="presParOf" srcId="{AAE7A1E6-6847-453D-B55B-8A82BF138C1D}" destId="{5ACAA866-A8A8-4183-97B5-CEEAB1525C60}" srcOrd="3" destOrd="0" presId="urn:microsoft.com/office/officeart/2005/8/layout/vList5"/>
    <dgm:cxn modelId="{FA32FF8E-42F2-1643-B724-C428FF03B7F4}" type="presParOf" srcId="{AAE7A1E6-6847-453D-B55B-8A82BF138C1D}" destId="{477213BE-9E91-4950-8451-7F60796F47F4}" srcOrd="4" destOrd="0" presId="urn:microsoft.com/office/officeart/2005/8/layout/vList5"/>
    <dgm:cxn modelId="{2401ABE7-2B99-3C41-BBA6-73BCB2A75327}" type="presParOf" srcId="{477213BE-9E91-4950-8451-7F60796F47F4}" destId="{F5034101-5B7D-4FE7-B47A-5A48CF39606B}" srcOrd="0" destOrd="0" presId="urn:microsoft.com/office/officeart/2005/8/layout/vList5"/>
    <dgm:cxn modelId="{BD2823E1-CC49-9146-8753-7FB54825E510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 work: lectures and </a:t>
          </a:r>
          <a:r>
            <a:rPr lang="en-U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practicals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6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6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Participatory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2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2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Calculations, analysis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C78760-2F5A-714F-8233-FAE5CB4ED2EB}" type="datetime3">
              <a:rPr lang="en-ZA"/>
              <a:pPr>
                <a:defRPr/>
              </a:pPr>
              <a:t>17 October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07BF00-0088-E043-8938-C0D564074C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2809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6D90CF-B81D-2241-9829-2972875405F2}" type="datetime3">
              <a:rPr lang="en-ZA"/>
              <a:pPr>
                <a:defRPr/>
              </a:pPr>
              <a:t>17 October 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29E8F4-6B96-DD41-AE12-65F3BABFC4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430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template can be used as a starter file for presenting training materials in a group setting.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Sections</a:t>
            </a: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Sections can help to organize your slides or facilitate collaboration between multiple authors. On the </a:t>
            </a:r>
            <a:r>
              <a:rPr lang="en-US" b="1">
                <a:latin typeface="Calibri" charset="0"/>
              </a:rPr>
              <a:t>Home</a:t>
            </a:r>
            <a:r>
              <a:rPr lang="en-US">
                <a:latin typeface="Calibri" charset="0"/>
              </a:rPr>
              <a:t> tab under </a:t>
            </a:r>
            <a:r>
              <a:rPr lang="en-US" b="1">
                <a:latin typeface="Calibri" charset="0"/>
              </a:rPr>
              <a:t>Slides</a:t>
            </a:r>
            <a:r>
              <a:rPr lang="en-US">
                <a:latin typeface="Calibri" charset="0"/>
              </a:rPr>
              <a:t>, click </a:t>
            </a:r>
            <a:r>
              <a:rPr lang="en-US" b="1">
                <a:latin typeface="Calibri" charset="0"/>
              </a:rPr>
              <a:t>Section</a:t>
            </a:r>
            <a:r>
              <a:rPr lang="en-US">
                <a:latin typeface="Calibri" charset="0"/>
              </a:rPr>
              <a:t>, and then click </a:t>
            </a:r>
            <a:r>
              <a:rPr lang="en-US" b="1">
                <a:latin typeface="Calibri" charset="0"/>
              </a:rPr>
              <a:t>Add Section</a:t>
            </a:r>
            <a:r>
              <a:rPr lang="en-US">
                <a:latin typeface="Calibri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b="1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Notes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Keep in mind the font size (important for accessibility, visibility, videotaping, and online production)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Coordinated colors 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Pay particular attention to the graphs, charts, and text boxes. 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Consider that attendees will print in black and white or grayscale. Run a test print to make sure your colors work when printed in pure black and white and grayscale.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Graphics, tables, and graphs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Keep it simple: If possible, use consistent, non-distracting styles and colors.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Label all graphs and tables.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76CB5E5-479A-B24D-BFB6-4CD38C0873FF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1E89C89-666D-824F-90D4-399BFCBE3A57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17413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Keep it brief. Make your text as brief as possible to maintain a larger font size.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0FEE6CD-32C6-EF4C-B460-47B69D0B7AA1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/>
          </a:p>
        </p:txBody>
      </p:sp>
      <p:sp>
        <p:nvSpPr>
          <p:cNvPr id="35844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EF30580-189D-904E-80ED-5050B24E80B2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35845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3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Microsoft </a:t>
            </a:r>
            <a:r>
              <a:rPr lang="en-US" sz="1200" b="1"/>
              <a:t>Engineering Excellence</a:t>
            </a:r>
            <a:endParaRPr lang="en-US" sz="1200"/>
          </a:p>
        </p:txBody>
      </p:sp>
      <p:sp>
        <p:nvSpPr>
          <p:cNvPr id="37890" name="Rectangle 25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  <p:sp>
        <p:nvSpPr>
          <p:cNvPr id="37891" name="Rectangle 2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BB8AF53-C5EA-F840-951D-AE2196501F0A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7288" y="449263"/>
            <a:ext cx="4541837" cy="34083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40200"/>
            <a:ext cx="6261100" cy="4592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37894" name="Date Placeholder 1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60AC67B-4869-1340-9BE8-9A570AF2FCDA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3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Microsoft </a:t>
            </a:r>
            <a:r>
              <a:rPr lang="en-US" sz="1200" b="1"/>
              <a:t>Engineering Excellence</a:t>
            </a:r>
            <a:endParaRPr lang="en-US" sz="1200"/>
          </a:p>
        </p:txBody>
      </p:sp>
      <p:sp>
        <p:nvSpPr>
          <p:cNvPr id="39938" name="Rectangle 25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  <p:sp>
        <p:nvSpPr>
          <p:cNvPr id="39939" name="Rectangle 2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4030A2E-316E-FA46-9B8A-67F1CC0FA44B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45085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4130675"/>
            <a:ext cx="6261100" cy="4554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39942" name="Date Placeholder 1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BFDFF81-305D-3F49-BD40-15BA9519DCC6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>
                <a:latin typeface="Calibri" charset="0"/>
              </a:rPr>
              <a:t>Give a brief overview of the presentation. Describe the major focus of the presentation and why it is important.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>
                <a:latin typeface="Calibri" charset="0"/>
              </a:rPr>
              <a:t>Introduce each of the major topics.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To provide a road map for the audience, you can repeat this Overview slide throughout the presentation, highlighting the particular topic you will discuss next.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D37545B-6519-304E-8797-971D30C1EFFF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/>
          </a:p>
        </p:txBody>
      </p:sp>
      <p:sp>
        <p:nvSpPr>
          <p:cNvPr id="19460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948007F-526E-4849-8D5C-16D4FCC33F8E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another option for an overview using transitions to advance through several slides. 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0B6024A-C8F1-3646-9453-9CD92FD6A8FB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/>
          </a:p>
        </p:txBody>
      </p:sp>
      <p:sp>
        <p:nvSpPr>
          <p:cNvPr id="21508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6077FFA-68DE-6E44-8581-02BEAECB52E0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38DA889-B80A-624A-8F7B-59F080373621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/>
          </a:p>
        </p:txBody>
      </p:sp>
      <p:sp>
        <p:nvSpPr>
          <p:cNvPr id="23556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1A6245A-729E-EE4F-868E-6D6CE0461E68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2355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7AB330C-0359-5A4E-AF9C-08C617D19CCD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/>
          </a:p>
        </p:txBody>
      </p:sp>
      <p:sp>
        <p:nvSpPr>
          <p:cNvPr id="25604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6ECB8B3-45DA-494B-9B44-5B8CA3114FB4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25605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02968BA-B656-2243-BE2E-26623813D35D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/>
          </a:p>
        </p:txBody>
      </p:sp>
      <p:sp>
        <p:nvSpPr>
          <p:cNvPr id="27652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8AA8199-B327-3548-90A2-3E8184F8C5A6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27653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This is another option for an overview slide. 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8" name="Slide Image Placeholder 4"/>
          <p:cNvSpPr>
            <a:spLocks noGrp="1" noRot="1" noChangeAspect="1"/>
          </p:cNvSpPr>
          <p:nvPr>
            <p:ph type="sldImg"/>
          </p:nvPr>
        </p:nvSpPr>
        <p:spPr bwMode="auto">
          <a:xfrm>
            <a:off x="539750" y="503238"/>
            <a:ext cx="3143250" cy="2359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Date Placeholder 1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89AA746-BE84-DC43-B421-51FEB1364EDF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What will the audience be able to do after this training is complete? Briefly describe each objective and how the audience will benefit from this presentation.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E0EBB1B-0C99-9D41-A5FD-D92C1C0FF3B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/>
          </a:p>
        </p:txBody>
      </p:sp>
      <p:sp>
        <p:nvSpPr>
          <p:cNvPr id="31748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51FF3C6-7BE7-4447-A20D-4058F5D53B67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Add slides to each topic section as necessary, including slides with tables, graphs, and images. 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See next section for sample table, graph, image, and video layouts. 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7832DF6-6424-8D45-B7A8-388A0B480E1C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/>
          </a:p>
        </p:txBody>
      </p:sp>
      <p:sp>
        <p:nvSpPr>
          <p:cNvPr id="33796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608E82-0582-0C49-BA78-D39CD2E87E70}" type="datetime3">
              <a:rPr lang="en-ZA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 October 2016</a:t>
            </a:fld>
            <a:endParaRPr lang="en-US" sz="1200"/>
          </a:p>
        </p:txBody>
      </p:sp>
      <p:sp>
        <p:nvSpPr>
          <p:cNvPr id="3379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Introduction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24440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CD7A3-84B9-924B-8B9A-6150257D0783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70304-C59C-934C-AD41-4F6BBDBB0B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88924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30019-005F-4C4D-AD1B-74DDFDE71B64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046F4-EACD-6542-AC6F-A0D05B91A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4198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72679-D0AE-044F-9E2D-C75ED0E93436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987D0-853C-6A48-9661-F67D90F0C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2631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0713" y="-3176588"/>
            <a:ext cx="2819400" cy="917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2EFB5-9B74-DA4C-B452-A57924A98993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4109-6174-3246-96A8-1D70D19E0C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3570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0F477-5CD5-7D44-AAAA-8BAE150B8897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51977-85EF-704E-ACA1-32423A969A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62517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98277-4D55-A240-9EC6-CD7A89A2C42C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6BA6-38B3-DD48-976B-5A2A82238C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96639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114BB-B02C-CB4C-8B56-37AA46AC09A4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E2374-0782-B94E-9104-870D07402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67211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839D-78F1-F346-8973-26E81633F7D3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ED5EB-6F90-A04B-8052-43D3401C17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85437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3C25B-2C4A-BD4F-B5E2-E6816587A76A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3E3FB-34B0-8048-8186-5AE4526B4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08402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0896E-6B13-A24F-B413-EB8B4AE839A1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2E0B-B346-694E-94E1-B2600E845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28945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96E2-43F1-DF4D-B22E-93B61CB7563D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6D3D0-5A3E-594E-B185-7D2173797E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91868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3852B7-5437-C045-AE6F-E2827F93A646}" type="datetime1">
              <a:rPr lang="en-ZA"/>
              <a:pPr>
                <a:defRPr/>
              </a:pPr>
              <a:t>16/10/17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7D4F47-4DDF-1C49-9540-C8901D5B39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5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400" kern="1200" dirty="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6" Type="http://schemas.openxmlformats.org/officeDocument/2006/relationships/hyperlink" Target="mailto:rethman@telkomsa.net" TargetMode="Externa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hyperlink" Target="mailto:thuliled@daff.gov.za" TargetMode="External"/><Relationship Id="rId7" Type="http://schemas.openxmlformats.org/officeDocument/2006/relationships/hyperlink" Target="mailto:charles@wahenga.co.za" TargetMode="Externa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ul.ac.za" TargetMode="External"/><Relationship Id="rId12" Type="http://schemas.openxmlformats.org/officeDocument/2006/relationships/hyperlink" Target="http://www.up.ac.za" TargetMode="External"/><Relationship Id="rId13" Type="http://schemas.openxmlformats.org/officeDocument/2006/relationships/hyperlink" Target="http://acfs.ukzn.ac.za" TargetMode="External"/><Relationship Id="rId14" Type="http://schemas.openxmlformats.org/officeDocument/2006/relationships/hyperlink" Target="http://savac-tech.slack.com" TargetMode="Externa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hyperlink" Target="http://www.wahenga.co.za/index.php/resources/household-economy-reports" TargetMode="External"/><Relationship Id="rId7" Type="http://schemas.openxmlformats.org/officeDocument/2006/relationships/hyperlink" Target="http://www.feg-consulting.com/hea" TargetMode="External"/><Relationship Id="rId8" Type="http://schemas.openxmlformats.org/officeDocument/2006/relationships/hyperlink" Target="http://www.dppc.gov.et/Livelihoods/Downloadable/HEA.pdf" TargetMode="External"/><Relationship Id="rId9" Type="http://schemas.openxmlformats.org/officeDocument/2006/relationships/hyperlink" Target="http://www.heawebsite.org/about-household-economy-approach" TargetMode="External"/><Relationship Id="rId10" Type="http://schemas.openxmlformats.org/officeDocument/2006/relationships/hyperlink" Target="http://www.daff.gov.z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0.jpe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9.xml"/><Relationship Id="rId5" Type="http://schemas.openxmlformats.org/officeDocument/2006/relationships/chart" Target="../charts/chart1.xml"/><Relationship Id="rId6" Type="http://schemas.openxmlformats.org/officeDocument/2006/relationships/image" Target="../media/image11.jpe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86000"/>
            <a:ext cx="6180138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ea typeface="+mj-ea"/>
                <a:cs typeface="+mj-cs"/>
              </a:rPr>
              <a:t>Baselines Training</a:t>
            </a:r>
            <a:endParaRPr dirty="0">
              <a:ea typeface="+mj-ea"/>
              <a:cs typeface="+mj-cs"/>
            </a:endParaRPr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025" cy="9906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</a:rPr>
              <a:t>SAVAC</a:t>
            </a:r>
          </a:p>
          <a:p>
            <a:pPr eaLnBrk="1" hangingPunct="1"/>
            <a:r>
              <a:rPr lang="en-US" sz="2400">
                <a:latin typeface="Calibri" charset="0"/>
              </a:rPr>
              <a:t>20 November 2014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343400" y="5105400"/>
            <a:ext cx="441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sz="1800"/>
              <a:t>This course material has been prepared by:</a:t>
            </a:r>
          </a:p>
          <a:p>
            <a:pPr algn="r" eaLnBrk="1" hangingPunct="1"/>
            <a:endParaRPr lang="en-GB" sz="1800"/>
          </a:p>
          <a:p>
            <a:pPr algn="r" eaLnBrk="1" hangingPunct="1"/>
            <a:r>
              <a:rPr lang="en-GB" sz="3600"/>
              <a:t>Charles Rethman</a:t>
            </a:r>
          </a:p>
          <a:p>
            <a:pPr algn="r" eaLnBrk="1" hangingPunct="1"/>
            <a:r>
              <a:rPr lang="en-GB" sz="1800"/>
              <a:t>071 6735502 </a:t>
            </a:r>
            <a:r>
              <a:rPr lang="en-GB" sz="1800">
                <a:hlinkClick r:id="rId6"/>
              </a:rPr>
              <a:t>rethman@telkomsa.net</a:t>
            </a:r>
            <a:r>
              <a:rPr lang="en-GB" sz="1800"/>
              <a:t>	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pPr eaLnBrk="1" hangingPunct="1"/>
            <a:r>
              <a:rPr>
                <a:latin typeface="Calibri" charset="0"/>
              </a:rPr>
              <a:t>Who’s Who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62431646"/>
              </p:ext>
            </p:extLst>
          </p:nvPr>
        </p:nvGraphicFramePr>
        <p:xfrm>
          <a:off x="2041525" y="1838325"/>
          <a:ext cx="5486400" cy="3327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6507"/>
                <a:gridCol w="3619893"/>
              </a:tblGrid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information</a:t>
                      </a:r>
                      <a:endParaRPr lang="en-US" dirty="0"/>
                    </a:p>
                  </a:txBody>
                  <a:tcPr anchor="b"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Thulile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thuliled@daff.gov.za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Charles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7"/>
                        </a:rPr>
                        <a:t>charles</a:t>
                      </a:r>
                      <a:r>
                        <a:rPr lang="en-US" baseline="0" dirty="0" smtClean="0">
                          <a:hlinkClick r:id="rId7"/>
                        </a:rPr>
                        <a:t>@wahenga.co.za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pPr eaLnBrk="1" hangingPunct="1"/>
            <a:r>
              <a:rPr>
                <a:latin typeface="Calibri" charset="0"/>
              </a:rPr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62000" y="1597025"/>
            <a:ext cx="8077200" cy="4297363"/>
          </a:xfrm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>
                <a:ea typeface="+mn-ea"/>
                <a:cs typeface="+mn-cs"/>
              </a:rPr>
              <a:t>HEA</a:t>
            </a:r>
            <a:endParaRPr lang="en-GB" dirty="0" smtClean="0">
              <a:ea typeface="+mn-ea"/>
              <a:cs typeface="+mn-cs"/>
              <a:hlinkClick r:id="rId6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u="sng" dirty="0" smtClean="0">
                <a:ea typeface="+mn-ea"/>
                <a:cs typeface="+mn-cs"/>
                <a:hlinkClick r:id="rId6"/>
              </a:rPr>
              <a:t>http</a:t>
            </a:r>
            <a:r>
              <a:rPr lang="en-GB" u="sng" dirty="0">
                <a:ea typeface="+mn-ea"/>
                <a:cs typeface="+mn-cs"/>
                <a:hlinkClick r:id="rId6"/>
              </a:rPr>
              <a:t>://www.wahenga.co.za/index.php/resources/household-economy-reports</a:t>
            </a:r>
            <a:endParaRPr lang="en-ZA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u="sng" dirty="0">
                <a:ea typeface="+mn-ea"/>
                <a:cs typeface="+mn-cs"/>
                <a:hlinkClick r:id="rId7"/>
              </a:rPr>
              <a:t>http://www.feg-consulting.com/hea</a:t>
            </a:r>
            <a:endParaRPr lang="en-ZA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u="sng" dirty="0">
                <a:ea typeface="+mn-ea"/>
                <a:cs typeface="+mn-cs"/>
                <a:hlinkClick r:id="rId8"/>
              </a:rPr>
              <a:t>http://www.dppc.gov.et/Livelihoods/Downloadable/HEA.pdf</a:t>
            </a:r>
            <a:endParaRPr lang="en-ZA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u="sng" dirty="0">
                <a:ea typeface="+mn-ea"/>
                <a:cs typeface="+mn-cs"/>
                <a:hlinkClick r:id="rId9"/>
              </a:rPr>
              <a:t>http://www.heawebsite.org/about-household-economy-</a:t>
            </a:r>
            <a:r>
              <a:rPr lang="en-GB" u="sng" dirty="0" smtClean="0">
                <a:ea typeface="+mn-ea"/>
                <a:cs typeface="+mn-cs"/>
                <a:hlinkClick r:id="rId9"/>
              </a:rPr>
              <a:t>approach</a:t>
            </a:r>
            <a:endParaRPr lang="en-GB" u="sng" dirty="0" smtClean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>
                <a:ea typeface="+mn-ea"/>
                <a:cs typeface="+mn-cs"/>
              </a:rPr>
              <a:t>DAFF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>
                <a:ea typeface="+mn-ea"/>
                <a:cs typeface="+mn-cs"/>
                <a:hlinkClick r:id="rId10"/>
              </a:rPr>
              <a:t>www.daff.gov.za</a:t>
            </a:r>
            <a:r>
              <a:rPr lang="en-GB" dirty="0" smtClean="0">
                <a:ea typeface="+mn-ea"/>
                <a:cs typeface="+mn-cs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dirty="0" smtClean="0">
                <a:ea typeface="+mn-ea"/>
                <a:cs typeface="+mn-cs"/>
              </a:rPr>
              <a:t>Universities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dirty="0" smtClean="0">
                <a:ea typeface="+mn-ea"/>
                <a:cs typeface="+mn-cs"/>
                <a:hlinkClick r:id="rId11"/>
              </a:rPr>
              <a:t>www.ul.ac.za</a:t>
            </a:r>
            <a:r>
              <a:rPr lang="en-ZA" dirty="0" smtClean="0">
                <a:ea typeface="+mn-ea"/>
                <a:cs typeface="+mn-cs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dirty="0" smtClean="0">
                <a:ea typeface="+mn-ea"/>
                <a:cs typeface="+mn-cs"/>
                <a:hlinkClick r:id="rId12"/>
              </a:rPr>
              <a:t>www.up.ac.za</a:t>
            </a:r>
            <a:r>
              <a:rPr lang="en-ZA" dirty="0" smtClean="0">
                <a:ea typeface="+mn-ea"/>
                <a:cs typeface="+mn-cs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dirty="0">
                <a:ea typeface="+mn-ea"/>
                <a:cs typeface="+mn-cs"/>
                <a:hlinkClick r:id="rId13"/>
              </a:rPr>
              <a:t>http://</a:t>
            </a:r>
            <a:r>
              <a:rPr lang="en-ZA" dirty="0" smtClean="0">
                <a:ea typeface="+mn-ea"/>
                <a:cs typeface="+mn-cs"/>
                <a:hlinkClick r:id="rId13"/>
              </a:rPr>
              <a:t>acfs.ukzn.ac.za</a:t>
            </a:r>
            <a:endParaRPr lang="en-ZA" dirty="0" smtClean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dirty="0" smtClean="0">
                <a:ea typeface="+mn-ea"/>
                <a:cs typeface="+mn-cs"/>
              </a:rPr>
              <a:t>Slack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dirty="0" smtClean="0">
                <a:ea typeface="+mn-ea"/>
                <a:cs typeface="+mn-cs"/>
                <a:hlinkClick r:id="rId14"/>
              </a:rPr>
              <a:t>http://savac-tech.slack.com</a:t>
            </a:r>
            <a:r>
              <a:rPr lang="en-ZA" dirty="0" smtClean="0">
                <a:ea typeface="+mn-ea"/>
                <a:cs typeface="+mn-cs"/>
              </a:rPr>
              <a:t>  </a:t>
            </a:r>
            <a:endParaRPr lang="en-ZA" dirty="0"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ea typeface="+mj-ea"/>
                <a:cs typeface="+mj-cs"/>
              </a:rPr>
              <a:t>Questions?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875"/>
            <a:ext cx="8077200" cy="1143000"/>
          </a:xfrm>
        </p:spPr>
        <p:txBody>
          <a:bodyPr/>
          <a:lstStyle/>
          <a:p>
            <a:pPr eaLnBrk="1" hangingPunct="1"/>
            <a:r>
              <a:rPr>
                <a:latin typeface="Calibri" charset="0"/>
              </a:rPr>
              <a:t>Background to the Training</a:t>
            </a:r>
          </a:p>
        </p:txBody>
      </p:sp>
      <p:sp>
        <p:nvSpPr>
          <p:cNvPr id="18434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7025"/>
            <a:ext cx="8077200" cy="42973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Introductions</a:t>
            </a:r>
          </a:p>
          <a:p>
            <a:pPr eaLnBrk="1" hangingPunct="1"/>
            <a:r>
              <a:rPr lang="en-US">
                <a:latin typeface="Calibri" charset="0"/>
              </a:rPr>
              <a:t>Expectations and Fears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6"/>
          <p:cNvSpPr txBox="1">
            <a:spLocks noChangeArrowheads="1"/>
          </p:cNvSpPr>
          <p:nvPr/>
        </p:nvSpPr>
        <p:spPr bwMode="auto">
          <a:xfrm>
            <a:off x="1295400" y="2363788"/>
            <a:ext cx="6781800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200"/>
              <a:t>New Challenges </a:t>
            </a:r>
          </a:p>
        </p:txBody>
      </p:sp>
      <p:pic>
        <p:nvPicPr>
          <p:cNvPr id="2048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7766050" cy="164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6"/>
          <p:cNvSpPr txBox="1">
            <a:spLocks noChangeArrowheads="1"/>
          </p:cNvSpPr>
          <p:nvPr/>
        </p:nvSpPr>
        <p:spPr bwMode="auto">
          <a:xfrm>
            <a:off x="3276600" y="2087563"/>
            <a:ext cx="52070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200"/>
              <a:t>New Institutions </a:t>
            </a:r>
          </a:p>
        </p:txBody>
      </p:sp>
      <p:pic>
        <p:nvPicPr>
          <p:cNvPr id="22530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3000" y="0"/>
            <a:ext cx="7766050" cy="164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563"/>
            <a:ext cx="5257800" cy="4084637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latin typeface="+mn-lt"/>
                <a:ea typeface="+mn-ea"/>
                <a:cs typeface="+mn-cs"/>
              </a:rPr>
              <a:t>New Ideas, Approaches,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latin typeface="+mn-lt"/>
                <a:ea typeface="+mn-ea"/>
                <a:cs typeface="+mn-cs"/>
              </a:rPr>
              <a:t>Tools and Methods! </a:t>
            </a:r>
          </a:p>
        </p:txBody>
      </p:sp>
      <p:pic>
        <p:nvPicPr>
          <p:cNvPr id="2457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4113" y="-6858000"/>
            <a:ext cx="7766051" cy="164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3331" flipH="1">
            <a:off x="-315913" y="3775075"/>
            <a:ext cx="2895601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22825" y="2381250"/>
            <a:ext cx="37115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200"/>
              <a:t>Welcome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62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3331" flipH="1">
            <a:off x="107950" y="-3141663"/>
            <a:ext cx="2895600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41375" y="301625"/>
            <a:ext cx="8077200" cy="1143000"/>
          </a:xfrm>
        </p:spPr>
        <p:txBody>
          <a:bodyPr/>
          <a:lstStyle/>
          <a:p>
            <a:pPr eaLnBrk="1" hangingPunct="1"/>
            <a:r>
              <a:rPr>
                <a:latin typeface="Calibri" charset="0"/>
              </a:rPr>
              <a:t>Overview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388"/>
            <a:ext cx="8077200" cy="1143000"/>
          </a:xfrm>
        </p:spPr>
        <p:txBody>
          <a:bodyPr/>
          <a:lstStyle/>
          <a:p>
            <a:pPr eaLnBrk="1" hangingPunct="1"/>
            <a:r>
              <a:rPr>
                <a:latin typeface="Calibri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ea typeface="+mn-ea"/>
                <a:cs typeface="+mn-cs"/>
              </a:rPr>
              <a:t>To gain a basic understanding of the assessment approach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ea typeface="+mn-ea"/>
                <a:cs typeface="+mn-cs"/>
              </a:rPr>
              <a:t>Enable and empower participants to conduct baselines assessments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ea typeface="+mn-ea"/>
                <a:cs typeface="+mn-cs"/>
              </a:rPr>
              <a:t>Work with colleagues and build a cadre of skilled practitioners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0" y="1676400"/>
            <a:ext cx="3464393" cy="4402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375" y="152400"/>
            <a:ext cx="5178425" cy="1143000"/>
          </a:xfrm>
        </p:spPr>
        <p:txBody>
          <a:bodyPr/>
          <a:lstStyle/>
          <a:p>
            <a:pPr eaLnBrk="1" hangingPunct="1"/>
            <a:r>
              <a:rPr>
                <a:latin typeface="Calibri" charset="0"/>
              </a:rPr>
              <a:t>New Work</a:t>
            </a:r>
          </a:p>
        </p:txBody>
      </p:sp>
      <p:sp>
        <p:nvSpPr>
          <p:cNvPr id="32770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5257800" cy="10668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The learning curve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949325" y="2232025"/>
          <a:ext cx="4965700" cy="439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2772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99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4953000" y="22860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548</Words>
  <Application>Microsoft Macintosh PowerPoint</Application>
  <PresentationFormat>On-screen Show (4:3)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ＭＳ Ｐゴシック</vt:lpstr>
      <vt:lpstr>Arial</vt:lpstr>
      <vt:lpstr>+mj-lt</vt:lpstr>
      <vt:lpstr>Training New Employees</vt:lpstr>
      <vt:lpstr>Baselines Training</vt:lpstr>
      <vt:lpstr>Background to the Training</vt:lpstr>
      <vt:lpstr>PowerPoint Presentation</vt:lpstr>
      <vt:lpstr>PowerPoint Presentation</vt:lpstr>
      <vt:lpstr>PowerPoint Presentation</vt:lpstr>
      <vt:lpstr>PowerPoint Presentation</vt:lpstr>
      <vt:lpstr>Overview </vt:lpstr>
      <vt:lpstr>Learning Objectives</vt:lpstr>
      <vt:lpstr>New Work</vt:lpstr>
      <vt:lpstr>Who’s Who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2016-10-17T10:38:32Z</dcterms:modified>
</cp:coreProperties>
</file>